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0"/>
  </p:handoutMasterIdLst>
  <p:sldIdLst>
    <p:sldId id="256" r:id="rId2"/>
    <p:sldId id="259" r:id="rId3"/>
    <p:sldId id="257" r:id="rId4"/>
    <p:sldId id="261" r:id="rId5"/>
    <p:sldId id="262" r:id="rId6"/>
    <p:sldId id="263" r:id="rId7"/>
    <p:sldId id="260" r:id="rId8"/>
    <p:sldId id="264" r:id="rId9"/>
    <p:sldId id="258" r:id="rId10"/>
    <p:sldId id="265" r:id="rId11"/>
    <p:sldId id="266" r:id="rId12"/>
    <p:sldId id="267" r:id="rId13"/>
    <p:sldId id="268" r:id="rId14"/>
    <p:sldId id="269" r:id="rId15"/>
    <p:sldId id="270" r:id="rId16"/>
    <p:sldId id="290" r:id="rId17"/>
    <p:sldId id="271" r:id="rId18"/>
    <p:sldId id="272" r:id="rId19"/>
    <p:sldId id="273" r:id="rId20"/>
    <p:sldId id="274" r:id="rId21"/>
    <p:sldId id="276" r:id="rId22"/>
    <p:sldId id="275" r:id="rId23"/>
    <p:sldId id="277" r:id="rId24"/>
    <p:sldId id="278" r:id="rId25"/>
    <p:sldId id="279" r:id="rId26"/>
    <p:sldId id="280" r:id="rId27"/>
    <p:sldId id="281" r:id="rId28"/>
    <p:sldId id="291" r:id="rId29"/>
    <p:sldId id="293" r:id="rId30"/>
    <p:sldId id="282" r:id="rId31"/>
    <p:sldId id="283" r:id="rId32"/>
    <p:sldId id="284" r:id="rId33"/>
    <p:sldId id="285" r:id="rId34"/>
    <p:sldId id="294" r:id="rId35"/>
    <p:sldId id="286" r:id="rId36"/>
    <p:sldId id="292" r:id="rId37"/>
    <p:sldId id="289" r:id="rId38"/>
    <p:sldId id="287" r:id="rId39"/>
    <p:sldId id="288"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Lst>
  <p:sldSz cx="9144000" cy="6858000" type="screen4x3"/>
  <p:notesSz cx="685800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defRPr sz="1200"/>
            </a:lvl1pPr>
          </a:lstStyle>
          <a:p>
            <a:fld id="{110433EE-5387-43B0-B627-E28E95B38DC5}" type="datetimeFigureOut">
              <a:rPr lang="en-US" smtClean="0"/>
              <a:t>9/17/2014</a:t>
            </a:fld>
            <a:endParaRPr lang="en-US"/>
          </a:p>
        </p:txBody>
      </p:sp>
      <p:sp>
        <p:nvSpPr>
          <p:cNvPr id="4" name="Footer Placeholder 3"/>
          <p:cNvSpPr>
            <a:spLocks noGrp="1"/>
          </p:cNvSpPr>
          <p:nvPr>
            <p:ph type="ftr" sz="quarter" idx="2"/>
          </p:nvPr>
        </p:nvSpPr>
        <p:spPr>
          <a:xfrm>
            <a:off x="0" y="8775684"/>
            <a:ext cx="2971800"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5684"/>
            <a:ext cx="2971800" cy="461963"/>
          </a:xfrm>
          <a:prstGeom prst="rect">
            <a:avLst/>
          </a:prstGeom>
        </p:spPr>
        <p:txBody>
          <a:bodyPr vert="horz" lIns="91440" tIns="45720" rIns="91440" bIns="45720" rtlCol="0" anchor="b"/>
          <a:lstStyle>
            <a:lvl1pPr algn="r">
              <a:defRPr sz="1200"/>
            </a:lvl1pPr>
          </a:lstStyle>
          <a:p>
            <a:fld id="{E9F5F665-1D73-4D5B-A3CB-1DD7A80254BC}" type="slidenum">
              <a:rPr lang="en-US" smtClean="0"/>
              <a:t>‹#›</a:t>
            </a:fld>
            <a:endParaRPr lang="en-US"/>
          </a:p>
        </p:txBody>
      </p:sp>
    </p:spTree>
    <p:extLst>
      <p:ext uri="{BB962C8B-B14F-4D97-AF65-F5344CB8AC3E}">
        <p14:creationId xmlns:p14="http://schemas.microsoft.com/office/powerpoint/2010/main" val="13779200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A9296886-CB41-4326-911D-D9145D170611}"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14104-655E-40F1-B395-28FECA891B1E}"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96886-CB41-4326-911D-D9145D170611}"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14104-655E-40F1-B395-28FECA891B1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96886-CB41-4326-911D-D9145D170611}"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14104-655E-40F1-B395-28FECA891B1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A9296886-CB41-4326-911D-D9145D170611}"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14104-655E-40F1-B395-28FECA891B1E}"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296886-CB41-4326-911D-D9145D170611}" type="datetimeFigureOut">
              <a:rPr lang="en-US" smtClean="0"/>
              <a:t>9/17/2014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14104-655E-40F1-B395-28FECA891B1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A9296886-CB41-4326-911D-D9145D170611}" type="datetimeFigureOut">
              <a:rPr lang="en-US" smtClean="0"/>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14104-655E-40F1-B395-28FECA891B1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9296886-CB41-4326-911D-D9145D170611}" type="datetimeFigureOut">
              <a:rPr lang="en-US" smtClean="0"/>
              <a:t>9/17/2014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914104-655E-40F1-B395-28FECA891B1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296886-CB41-4326-911D-D9145D170611}" type="datetimeFigureOut">
              <a:rPr lang="en-US" smtClean="0"/>
              <a:t>9/17/2014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14104-655E-40F1-B395-28FECA891B1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96886-CB41-4326-911D-D9145D170611}" type="datetimeFigureOut">
              <a:rPr lang="en-US" smtClean="0"/>
              <a:t>9/17/2014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914104-655E-40F1-B395-28FECA891B1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96886-CB41-4326-911D-D9145D170611}" type="datetimeFigureOut">
              <a:rPr lang="en-US" smtClean="0"/>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14104-655E-40F1-B395-28FECA891B1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96886-CB41-4326-911D-D9145D170611}" type="datetimeFigureOut">
              <a:rPr lang="en-US" smtClean="0"/>
              <a:t>9/17/2014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14104-655E-40F1-B395-28FECA891B1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A9296886-CB41-4326-911D-D9145D170611}" type="datetimeFigureOut">
              <a:rPr lang="en-US" smtClean="0"/>
              <a:t>9/17/2014</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1B914104-655E-40F1-B395-28FECA891B1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8000" dirty="0" smtClean="0">
                <a:solidFill>
                  <a:schemeClr val="tx1"/>
                </a:solidFill>
                <a:latin typeface="Chiller" pitchFamily="82" charset="0"/>
              </a:rPr>
              <a:t>The Truth Twisters</a:t>
            </a:r>
            <a:endParaRPr lang="en-US" sz="8000" dirty="0">
              <a:solidFill>
                <a:schemeClr val="tx1"/>
              </a:solidFill>
              <a:latin typeface="Chiller" pitchFamily="82" charset="0"/>
            </a:endParaRPr>
          </a:p>
        </p:txBody>
      </p:sp>
      <p:sp>
        <p:nvSpPr>
          <p:cNvPr id="2" name="Title 1"/>
          <p:cNvSpPr>
            <a:spLocks noGrp="1"/>
          </p:cNvSpPr>
          <p:nvPr>
            <p:ph type="ctrTitle"/>
          </p:nvPr>
        </p:nvSpPr>
        <p:spPr>
          <a:xfrm>
            <a:off x="685800" y="838200"/>
            <a:ext cx="7772400" cy="2639713"/>
          </a:xfrm>
        </p:spPr>
        <p:txBody>
          <a:bodyPr/>
          <a:lstStyle/>
          <a:p>
            <a:r>
              <a:rPr lang="en-US" sz="14000" dirty="0" smtClean="0">
                <a:solidFill>
                  <a:srgbClr val="FFFF00"/>
                </a:solidFill>
                <a:effectLst>
                  <a:outerShdw blurRad="38100" dist="38100" dir="2700000" algn="tl">
                    <a:srgbClr val="000000">
                      <a:alpha val="43137"/>
                    </a:srgbClr>
                  </a:outerShdw>
                </a:effectLst>
                <a:latin typeface="Algerian" pitchFamily="82" charset="0"/>
              </a:rPr>
              <a:t>CULTS</a:t>
            </a:r>
            <a:endParaRPr lang="en-US" sz="14000" dirty="0">
              <a:solidFill>
                <a:srgbClr val="FFFF00"/>
              </a:solidFill>
              <a:effectLst>
                <a:outerShdw blurRad="38100" dist="38100" dir="2700000" algn="tl">
                  <a:srgbClr val="000000">
                    <a:alpha val="43137"/>
                  </a:srgbClr>
                </a:outerShdw>
              </a:effectLst>
              <a:latin typeface="Algerian" pitchFamily="82" charset="0"/>
            </a:endParaRPr>
          </a:p>
        </p:txBody>
      </p:sp>
      <p:sp>
        <p:nvSpPr>
          <p:cNvPr id="4" name="TextBox 3"/>
          <p:cNvSpPr txBox="1"/>
          <p:nvPr/>
        </p:nvSpPr>
        <p:spPr>
          <a:xfrm>
            <a:off x="6934200" y="6086840"/>
            <a:ext cx="2057400" cy="461665"/>
          </a:xfrm>
          <a:prstGeom prst="rect">
            <a:avLst/>
          </a:prstGeom>
          <a:noFill/>
        </p:spPr>
        <p:txBody>
          <a:bodyPr wrap="square" rtlCol="0">
            <a:spAutoFit/>
          </a:bodyPr>
          <a:lstStyle/>
          <a:p>
            <a:pPr algn="ctr"/>
            <a:r>
              <a:rPr lang="en-US" sz="2400" b="1" dirty="0"/>
              <a:t>b</a:t>
            </a:r>
            <a:r>
              <a:rPr lang="en-US" sz="2400" b="1" dirty="0" smtClean="0"/>
              <a:t>y June Hunt</a:t>
            </a:r>
            <a:endParaRPr lang="en-US" sz="2400" b="1" dirty="0"/>
          </a:p>
        </p:txBody>
      </p:sp>
    </p:spTree>
    <p:extLst>
      <p:ext uri="{BB962C8B-B14F-4D97-AF65-F5344CB8AC3E}">
        <p14:creationId xmlns:p14="http://schemas.microsoft.com/office/powerpoint/2010/main" val="1362652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458200" cy="5355312"/>
          </a:xfrm>
          <a:prstGeom prst="rect">
            <a:avLst/>
          </a:prstGeom>
          <a:noFill/>
        </p:spPr>
        <p:txBody>
          <a:bodyPr wrap="square" rtlCol="0">
            <a:spAutoFit/>
          </a:bodyPr>
          <a:lstStyle/>
          <a:p>
            <a:pPr algn="ctr"/>
            <a:r>
              <a:rPr lang="en-US" sz="3600" b="1" dirty="0" smtClean="0">
                <a:solidFill>
                  <a:srgbClr val="FFC000"/>
                </a:solidFill>
              </a:rPr>
              <a:t>Cults exhibit similar psychological patterns...</a:t>
            </a:r>
          </a:p>
          <a:p>
            <a:pPr algn="ctr"/>
            <a:endParaRPr lang="en-US" dirty="0" smtClean="0">
              <a:effectLst/>
            </a:endParaRPr>
          </a:p>
          <a:p>
            <a:r>
              <a:rPr lang="en-US" sz="3600" dirty="0" smtClean="0">
                <a:effectLst/>
              </a:rPr>
              <a:t>— </a:t>
            </a:r>
            <a:r>
              <a:rPr lang="en-US" sz="3600" b="1" dirty="0">
                <a:solidFill>
                  <a:srgbClr val="FFC000"/>
                </a:solidFill>
              </a:rPr>
              <a:t>C</a:t>
            </a:r>
            <a:r>
              <a:rPr lang="en-US" sz="3600" b="1" dirty="0" smtClean="0">
                <a:solidFill>
                  <a:srgbClr val="FFC000"/>
                </a:solidFill>
                <a:effectLst/>
              </a:rPr>
              <a:t>losed-mindedness</a:t>
            </a:r>
            <a:r>
              <a:rPr lang="en-US" sz="3600" dirty="0" smtClean="0">
                <a:effectLst/>
              </a:rPr>
              <a:t>... not interested in a rational evaluation of the facts </a:t>
            </a:r>
          </a:p>
          <a:p>
            <a:r>
              <a:rPr lang="en-US" sz="3600" dirty="0" smtClean="0">
                <a:effectLst/>
              </a:rPr>
              <a:t>— </a:t>
            </a:r>
            <a:r>
              <a:rPr lang="en-US" sz="3600" b="1" dirty="0" smtClean="0">
                <a:solidFill>
                  <a:srgbClr val="FFC000"/>
                </a:solidFill>
              </a:rPr>
              <a:t>B</a:t>
            </a:r>
            <a:r>
              <a:rPr lang="en-US" sz="3600" b="1" dirty="0" smtClean="0">
                <a:solidFill>
                  <a:srgbClr val="FFC000"/>
                </a:solidFill>
                <a:effectLst/>
              </a:rPr>
              <a:t>lind obedience to authority</a:t>
            </a:r>
            <a:r>
              <a:rPr lang="en-US" sz="3600" dirty="0" smtClean="0">
                <a:effectLst/>
              </a:rPr>
              <a:t>... the dogma of leader or founder is supreme </a:t>
            </a:r>
          </a:p>
          <a:p>
            <a:r>
              <a:rPr lang="en-US" sz="3600" dirty="0" smtClean="0">
                <a:effectLst/>
              </a:rPr>
              <a:t>— </a:t>
            </a:r>
            <a:r>
              <a:rPr lang="en-US" sz="3600" b="1" dirty="0" smtClean="0">
                <a:solidFill>
                  <a:srgbClr val="FFC000"/>
                </a:solidFill>
              </a:rPr>
              <a:t>C</a:t>
            </a:r>
            <a:r>
              <a:rPr lang="en-US" sz="3600" b="1" dirty="0" smtClean="0">
                <a:solidFill>
                  <a:srgbClr val="FFC000"/>
                </a:solidFill>
                <a:effectLst/>
              </a:rPr>
              <a:t>ontrolled living</a:t>
            </a:r>
            <a:r>
              <a:rPr lang="en-US" sz="3600" dirty="0" smtClean="0">
                <a:effectLst/>
              </a:rPr>
              <a:t>... details of daily life are dictated by the leader </a:t>
            </a:r>
          </a:p>
          <a:p>
            <a:r>
              <a:rPr lang="en-US" sz="3600" dirty="0" smtClean="0">
                <a:effectLst/>
              </a:rPr>
              <a:t>— </a:t>
            </a:r>
            <a:r>
              <a:rPr lang="en-US" sz="3600" b="1" dirty="0" smtClean="0">
                <a:solidFill>
                  <a:srgbClr val="FFC000"/>
                </a:solidFill>
              </a:rPr>
              <a:t>C</a:t>
            </a:r>
            <a:r>
              <a:rPr lang="en-US" sz="3600" b="1" dirty="0" smtClean="0">
                <a:solidFill>
                  <a:srgbClr val="FFC000"/>
                </a:solidFill>
                <a:effectLst/>
              </a:rPr>
              <a:t>ontempt for outsiders</a:t>
            </a:r>
            <a:r>
              <a:rPr lang="en-US" sz="3600" b="1" dirty="0" smtClean="0">
                <a:effectLst/>
              </a:rPr>
              <a:t>...</a:t>
            </a:r>
            <a:r>
              <a:rPr lang="en-US" sz="3600" dirty="0" smtClean="0">
                <a:effectLst/>
              </a:rPr>
              <a:t> intolerance for any belief system other than their own </a:t>
            </a:r>
          </a:p>
        </p:txBody>
      </p:sp>
    </p:spTree>
    <p:extLst>
      <p:ext uri="{BB962C8B-B14F-4D97-AF65-F5344CB8AC3E}">
        <p14:creationId xmlns:p14="http://schemas.microsoft.com/office/powerpoint/2010/main" val="22225267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458200" cy="5262979"/>
          </a:xfrm>
          <a:prstGeom prst="rect">
            <a:avLst/>
          </a:prstGeom>
          <a:noFill/>
        </p:spPr>
        <p:txBody>
          <a:bodyPr wrap="square" rtlCol="0">
            <a:spAutoFit/>
          </a:bodyPr>
          <a:lstStyle/>
          <a:p>
            <a:pPr algn="ctr"/>
            <a:r>
              <a:rPr lang="en-US" sz="4800" b="1" i="1" u="sng" dirty="0" smtClean="0"/>
              <a:t>2 Peter 2:1</a:t>
            </a:r>
          </a:p>
          <a:p>
            <a:pPr algn="ctr"/>
            <a:r>
              <a:rPr lang="en-US" sz="4800" i="1" dirty="0" smtClean="0">
                <a:solidFill>
                  <a:srgbClr val="FFFF00"/>
                </a:solidFill>
              </a:rPr>
              <a:t>"There will be false teachers among you. They will secretly introduce destructive heresies, even denying the sovereign Lord who bought them</a:t>
            </a:r>
            <a:r>
              <a:rPr lang="en-US" sz="4800" dirty="0">
                <a:solidFill>
                  <a:srgbClr val="FFFF00"/>
                </a:solidFill>
              </a:rPr>
              <a:t> </a:t>
            </a:r>
            <a:r>
              <a:rPr lang="en-US" sz="4800" i="1" dirty="0" smtClean="0">
                <a:solidFill>
                  <a:srgbClr val="FFFF00"/>
                </a:solidFill>
              </a:rPr>
              <a:t>bringing swift destruction on themselves." </a:t>
            </a:r>
            <a:endParaRPr lang="en-US" sz="4800" dirty="0" smtClean="0">
              <a:solidFill>
                <a:srgbClr val="FFFF00"/>
              </a:solidFill>
              <a:effectLst/>
            </a:endParaRPr>
          </a:p>
        </p:txBody>
      </p:sp>
    </p:spTree>
    <p:extLst>
      <p:ext uri="{BB962C8B-B14F-4D97-AF65-F5344CB8AC3E}">
        <p14:creationId xmlns:p14="http://schemas.microsoft.com/office/powerpoint/2010/main" val="2787750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rgbClr val="FFFF00"/>
                </a:solidFill>
              </a:rPr>
              <a:t>Is </a:t>
            </a:r>
            <a:r>
              <a:rPr lang="en-US" sz="3600" b="1" dirty="0">
                <a:solidFill>
                  <a:srgbClr val="FFFF00"/>
                </a:solidFill>
              </a:rPr>
              <a:t>there a difference between</a:t>
            </a:r>
            <a:r>
              <a:rPr lang="en-US" sz="3600" b="1" dirty="0"/>
              <a:t> </a:t>
            </a:r>
            <a:r>
              <a:rPr lang="en-US" sz="3600" b="1" dirty="0" smtClean="0"/>
              <a:t/>
            </a:r>
            <a:br>
              <a:rPr lang="en-US" sz="3600" b="1" dirty="0" smtClean="0"/>
            </a:br>
            <a:r>
              <a:rPr lang="en-US" sz="3600" b="1" dirty="0" smtClean="0"/>
              <a:t>a </a:t>
            </a:r>
            <a:r>
              <a:rPr lang="en-US" sz="4800" b="1" dirty="0">
                <a:solidFill>
                  <a:srgbClr val="FF0000"/>
                </a:solidFill>
              </a:rPr>
              <a:t>cult</a:t>
            </a:r>
            <a:r>
              <a:rPr lang="en-US" sz="4000" b="1" dirty="0"/>
              <a:t> and the </a:t>
            </a:r>
            <a:r>
              <a:rPr lang="en-US" sz="4800" b="1" dirty="0">
                <a:solidFill>
                  <a:srgbClr val="00B0F0"/>
                </a:solidFill>
              </a:rPr>
              <a:t>occult</a:t>
            </a:r>
            <a:r>
              <a:rPr lang="en-US" sz="4000" b="1" dirty="0" smtClean="0"/>
              <a:t>? </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381000" y="1600200"/>
            <a:ext cx="8382000" cy="5029200"/>
          </a:xfrm>
        </p:spPr>
        <p:txBody>
          <a:bodyPr>
            <a:noAutofit/>
          </a:bodyPr>
          <a:lstStyle/>
          <a:p>
            <a:pPr marL="0" indent="0">
              <a:buNone/>
            </a:pPr>
            <a:r>
              <a:rPr lang="en-US" sz="4000" b="1" dirty="0" smtClean="0">
                <a:solidFill>
                  <a:srgbClr val="FFFF00"/>
                </a:solidFill>
              </a:rPr>
              <a:t>YES</a:t>
            </a:r>
            <a:r>
              <a:rPr lang="en-US" sz="4000" dirty="0" smtClean="0">
                <a:solidFill>
                  <a:srgbClr val="FFFF00"/>
                </a:solidFill>
              </a:rPr>
              <a:t>...</a:t>
            </a:r>
            <a:r>
              <a:rPr lang="en-US" sz="4000" dirty="0" smtClean="0"/>
              <a:t> A </a:t>
            </a:r>
            <a:r>
              <a:rPr lang="en-US" sz="4000" b="1" i="1" dirty="0">
                <a:solidFill>
                  <a:srgbClr val="FF0000"/>
                </a:solidFill>
              </a:rPr>
              <a:t>cult</a:t>
            </a:r>
            <a:r>
              <a:rPr lang="en-US" sz="4000" dirty="0"/>
              <a:t> is a </a:t>
            </a:r>
            <a:r>
              <a:rPr lang="en-US" sz="4000" b="1" i="1" dirty="0">
                <a:solidFill>
                  <a:srgbClr val="FF0000"/>
                </a:solidFill>
              </a:rPr>
              <a:t>deviant organized religion</a:t>
            </a:r>
            <a:r>
              <a:rPr lang="en-US" sz="4000" dirty="0"/>
              <a:t>. </a:t>
            </a:r>
            <a:endParaRPr lang="en-US" sz="4000" dirty="0" smtClean="0"/>
          </a:p>
          <a:p>
            <a:pPr marL="0" indent="0">
              <a:buNone/>
            </a:pPr>
            <a:r>
              <a:rPr lang="en-US" sz="4000" dirty="0" smtClean="0">
                <a:solidFill>
                  <a:srgbClr val="FFFF00"/>
                </a:solidFill>
              </a:rPr>
              <a:t>WHILE…</a:t>
            </a:r>
            <a:r>
              <a:rPr lang="en-US" sz="4000" dirty="0" smtClean="0"/>
              <a:t>The </a:t>
            </a:r>
            <a:r>
              <a:rPr lang="en-US" sz="4000" b="1" i="1" dirty="0">
                <a:solidFill>
                  <a:srgbClr val="00B0F0"/>
                </a:solidFill>
              </a:rPr>
              <a:t>occult</a:t>
            </a:r>
            <a:r>
              <a:rPr lang="en-US" sz="4000" dirty="0"/>
              <a:t> refers to </a:t>
            </a:r>
            <a:r>
              <a:rPr lang="en-US" sz="4000" b="1" i="1" dirty="0">
                <a:solidFill>
                  <a:srgbClr val="00B0F0"/>
                </a:solidFill>
              </a:rPr>
              <a:t>diverse practices used in religion</a:t>
            </a:r>
            <a:r>
              <a:rPr lang="en-US" sz="4000" dirty="0"/>
              <a:t> as an attempt to gain supernatural power or knowledge apart from the God of the </a:t>
            </a:r>
            <a:r>
              <a:rPr lang="en-US" sz="4000" dirty="0" smtClean="0"/>
              <a:t>Bible.</a:t>
            </a:r>
            <a:endParaRPr lang="en-US" sz="4000" dirty="0"/>
          </a:p>
        </p:txBody>
      </p:sp>
    </p:spTree>
    <p:extLst>
      <p:ext uri="{BB962C8B-B14F-4D97-AF65-F5344CB8AC3E}">
        <p14:creationId xmlns:p14="http://schemas.microsoft.com/office/powerpoint/2010/main" val="3890213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304800"/>
            <a:ext cx="8382000" cy="5029200"/>
          </a:xfrm>
        </p:spPr>
        <p:txBody>
          <a:bodyPr>
            <a:noAutofit/>
          </a:bodyPr>
          <a:lstStyle/>
          <a:p>
            <a:pPr marL="0" indent="0" algn="ctr">
              <a:buNone/>
            </a:pPr>
            <a:r>
              <a:rPr lang="en-US" sz="4000" b="1" dirty="0" smtClean="0"/>
              <a:t>The </a:t>
            </a:r>
            <a:r>
              <a:rPr lang="en-US" sz="4000" b="1" dirty="0"/>
              <a:t>word </a:t>
            </a:r>
            <a:r>
              <a:rPr lang="en-US" sz="4000" b="1" dirty="0">
                <a:solidFill>
                  <a:srgbClr val="00B0F0"/>
                </a:solidFill>
              </a:rPr>
              <a:t>occult</a:t>
            </a:r>
            <a:r>
              <a:rPr lang="en-US" sz="4000" b="1" dirty="0"/>
              <a:t> means "</a:t>
            </a:r>
            <a:r>
              <a:rPr lang="en-US" sz="4000" b="1" i="1" u="sng" dirty="0">
                <a:solidFill>
                  <a:srgbClr val="FFFF00"/>
                </a:solidFill>
              </a:rPr>
              <a:t>hidden</a:t>
            </a:r>
            <a:r>
              <a:rPr lang="en-US" sz="4000" b="1" dirty="0"/>
              <a:t>" or "</a:t>
            </a:r>
            <a:r>
              <a:rPr lang="en-US" sz="4000" b="1" i="1" u="sng" dirty="0">
                <a:solidFill>
                  <a:srgbClr val="FFFF00"/>
                </a:solidFill>
              </a:rPr>
              <a:t>secret</a:t>
            </a:r>
            <a:r>
              <a:rPr lang="en-US" sz="4000" b="1" dirty="0" smtClean="0"/>
              <a:t>." </a:t>
            </a:r>
          </a:p>
          <a:p>
            <a:pPr marL="0" indent="0">
              <a:buNone/>
            </a:pPr>
            <a:r>
              <a:rPr lang="en-US" sz="4000" dirty="0" smtClean="0"/>
              <a:t>Although </a:t>
            </a:r>
            <a:r>
              <a:rPr lang="en-US" sz="4000" dirty="0"/>
              <a:t>cults are not the same as the occult, </a:t>
            </a:r>
            <a:r>
              <a:rPr lang="en-US" sz="4000" b="1" i="1" u="sng" dirty="0">
                <a:solidFill>
                  <a:srgbClr val="00B0F0"/>
                </a:solidFill>
              </a:rPr>
              <a:t>some cults do engage in </a:t>
            </a:r>
            <a:r>
              <a:rPr lang="en-US" sz="4000" b="1" i="1" u="sng" dirty="0" err="1">
                <a:solidFill>
                  <a:srgbClr val="00B0F0"/>
                </a:solidFill>
              </a:rPr>
              <a:t>occultic</a:t>
            </a:r>
            <a:r>
              <a:rPr lang="en-US" sz="4000" b="1" i="1" u="sng" dirty="0">
                <a:solidFill>
                  <a:srgbClr val="00B0F0"/>
                </a:solidFill>
              </a:rPr>
              <a:t> practices</a:t>
            </a:r>
            <a:r>
              <a:rPr lang="en-US" sz="4000" dirty="0"/>
              <a:t>. The Bible opposes all occult practices because reliance is on demonic spiritual power, not on the sovereign power of </a:t>
            </a:r>
            <a:r>
              <a:rPr lang="en-US" sz="4000" dirty="0" smtClean="0"/>
              <a:t>God….</a:t>
            </a:r>
            <a:endParaRPr lang="en-US" sz="4000" dirty="0"/>
          </a:p>
        </p:txBody>
      </p:sp>
    </p:spTree>
    <p:extLst>
      <p:ext uri="{BB962C8B-B14F-4D97-AF65-F5344CB8AC3E}">
        <p14:creationId xmlns:p14="http://schemas.microsoft.com/office/powerpoint/2010/main" val="34670890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304800"/>
            <a:ext cx="8382000" cy="5029200"/>
          </a:xfrm>
        </p:spPr>
        <p:txBody>
          <a:bodyPr>
            <a:noAutofit/>
          </a:bodyPr>
          <a:lstStyle/>
          <a:p>
            <a:pPr marL="0" indent="0">
              <a:buNone/>
            </a:pPr>
            <a:r>
              <a:rPr lang="en-US" sz="4000" dirty="0"/>
              <a:t> </a:t>
            </a:r>
            <a:r>
              <a:rPr lang="en-US" sz="4000" dirty="0" smtClean="0"/>
              <a:t>        </a:t>
            </a:r>
            <a:r>
              <a:rPr lang="en-US" sz="4000" b="1" dirty="0" smtClean="0"/>
              <a:t>Deuteronomy </a:t>
            </a:r>
            <a:r>
              <a:rPr lang="en-US" sz="4000" b="1" dirty="0"/>
              <a:t>18:10-12 (KJV) </a:t>
            </a:r>
            <a:r>
              <a:rPr lang="en-US" sz="4000" dirty="0"/>
              <a:t/>
            </a:r>
            <a:br>
              <a:rPr lang="en-US" sz="4000" dirty="0"/>
            </a:br>
            <a:r>
              <a:rPr lang="en-US" sz="3200" baseline="30000" dirty="0"/>
              <a:t>10 </a:t>
            </a:r>
            <a:r>
              <a:rPr lang="en-US" sz="3200" dirty="0"/>
              <a:t>There shall not be found among you </a:t>
            </a:r>
            <a:r>
              <a:rPr lang="en-US" sz="3200" i="1" dirty="0"/>
              <a:t>any one</a:t>
            </a:r>
            <a:r>
              <a:rPr lang="en-US" sz="3200" dirty="0"/>
              <a:t> that </a:t>
            </a:r>
            <a:r>
              <a:rPr lang="en-US" sz="3200" dirty="0" err="1"/>
              <a:t>maketh</a:t>
            </a:r>
            <a:r>
              <a:rPr lang="en-US" sz="3200" dirty="0"/>
              <a:t> his son or his daughter to pass through the fire, </a:t>
            </a:r>
            <a:r>
              <a:rPr lang="en-US" sz="3200" i="1" dirty="0"/>
              <a:t>or</a:t>
            </a:r>
            <a:r>
              <a:rPr lang="en-US" sz="3200" dirty="0"/>
              <a:t> that </a:t>
            </a:r>
            <a:r>
              <a:rPr lang="en-US" sz="3200" dirty="0" err="1"/>
              <a:t>useth</a:t>
            </a:r>
            <a:r>
              <a:rPr lang="en-US" sz="3200" dirty="0"/>
              <a:t> divination, </a:t>
            </a:r>
            <a:r>
              <a:rPr lang="en-US" sz="3200" i="1" dirty="0"/>
              <a:t>or</a:t>
            </a:r>
            <a:r>
              <a:rPr lang="en-US" sz="3200" dirty="0"/>
              <a:t> an observer of times, or an enchanter, or a witch, </a:t>
            </a:r>
            <a:br>
              <a:rPr lang="en-US" sz="3200" dirty="0"/>
            </a:br>
            <a:r>
              <a:rPr lang="en-US" sz="3200" baseline="30000" dirty="0"/>
              <a:t>11 </a:t>
            </a:r>
            <a:r>
              <a:rPr lang="en-US" sz="3200" dirty="0"/>
              <a:t>Or a charmer, or a consulter with familiar spirits, or a wizard, or a necromancer. </a:t>
            </a:r>
            <a:br>
              <a:rPr lang="en-US" sz="3200" dirty="0"/>
            </a:br>
            <a:r>
              <a:rPr lang="en-US" sz="3200" baseline="30000" dirty="0"/>
              <a:t>12 </a:t>
            </a:r>
            <a:r>
              <a:rPr lang="en-US" sz="3200" dirty="0"/>
              <a:t>For all that do these things </a:t>
            </a:r>
            <a:r>
              <a:rPr lang="en-US" sz="3200" i="1" dirty="0"/>
              <a:t>are</a:t>
            </a:r>
            <a:r>
              <a:rPr lang="en-US" sz="3200" dirty="0"/>
              <a:t> an abomination unto the Lord: and because of these abominations the Lord thy God doth drive them out from before thee. </a:t>
            </a:r>
            <a:br>
              <a:rPr lang="en-US" sz="3200" dirty="0"/>
            </a:br>
            <a:r>
              <a:rPr lang="en-US" sz="4000" dirty="0"/>
              <a:t/>
            </a:r>
            <a:br>
              <a:rPr lang="en-US" sz="4000" dirty="0"/>
            </a:br>
            <a:endParaRPr lang="en-US" sz="4000" dirty="0"/>
          </a:p>
          <a:p>
            <a:pPr marL="0" indent="0">
              <a:buNone/>
            </a:pPr>
            <a:endParaRPr lang="en-US" sz="4000" dirty="0"/>
          </a:p>
        </p:txBody>
      </p:sp>
    </p:spTree>
    <p:extLst>
      <p:ext uri="{BB962C8B-B14F-4D97-AF65-F5344CB8AC3E}">
        <p14:creationId xmlns:p14="http://schemas.microsoft.com/office/powerpoint/2010/main" val="27709185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304800"/>
            <a:ext cx="8382000" cy="5029200"/>
          </a:xfrm>
        </p:spPr>
        <p:txBody>
          <a:bodyPr>
            <a:noAutofit/>
          </a:bodyPr>
          <a:lstStyle/>
          <a:p>
            <a:pPr marL="0" indent="0" algn="ctr">
              <a:buNone/>
            </a:pPr>
            <a:r>
              <a:rPr lang="en-US" sz="4000" dirty="0" smtClean="0"/>
              <a:t>     </a:t>
            </a:r>
            <a:r>
              <a:rPr lang="en-US" sz="4000" b="1" dirty="0" smtClean="0"/>
              <a:t> </a:t>
            </a:r>
            <a:r>
              <a:rPr lang="en-US" sz="4000" b="1" dirty="0" smtClean="0">
                <a:solidFill>
                  <a:srgbClr val="FFFF00"/>
                </a:solidFill>
              </a:rPr>
              <a:t>"</a:t>
            </a:r>
            <a:r>
              <a:rPr lang="en-US" sz="4000" b="1" dirty="0">
                <a:solidFill>
                  <a:srgbClr val="FFFF00"/>
                </a:solidFill>
              </a:rPr>
              <a:t>Let no one be found among you who sacrifices his son or daughter in the fire, who practices divination or sorcery, interprets omens, engages in witchcraft, or casts spells, or who is a medium or </a:t>
            </a:r>
            <a:r>
              <a:rPr lang="en-US" sz="4000" b="1" dirty="0" err="1">
                <a:solidFill>
                  <a:srgbClr val="FFFF00"/>
                </a:solidFill>
              </a:rPr>
              <a:t>spiritist</a:t>
            </a:r>
            <a:r>
              <a:rPr lang="en-US" sz="4000" b="1" dirty="0">
                <a:solidFill>
                  <a:srgbClr val="FFFF00"/>
                </a:solidFill>
              </a:rPr>
              <a:t> or who consults the dead. Anyone who does these things is detestable to the Lord</a:t>
            </a:r>
            <a:r>
              <a:rPr lang="en-US" sz="4000" b="1" dirty="0" smtClean="0">
                <a:solidFill>
                  <a:srgbClr val="FFFF00"/>
                </a:solidFill>
              </a:rPr>
              <a:t>.” </a:t>
            </a:r>
            <a:endParaRPr lang="en-US" sz="4000" b="1" dirty="0">
              <a:solidFill>
                <a:srgbClr val="FFFF00"/>
              </a:solidFill>
            </a:endParaRPr>
          </a:p>
          <a:p>
            <a:pPr marL="0" indent="0">
              <a:buNone/>
            </a:pPr>
            <a:endParaRPr lang="en-US" sz="4000" dirty="0"/>
          </a:p>
        </p:txBody>
      </p:sp>
    </p:spTree>
    <p:extLst>
      <p:ext uri="{BB962C8B-B14F-4D97-AF65-F5344CB8AC3E}">
        <p14:creationId xmlns:p14="http://schemas.microsoft.com/office/powerpoint/2010/main" val="14251528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8000" dirty="0" smtClean="0">
                <a:solidFill>
                  <a:schemeClr val="tx1"/>
                </a:solidFill>
                <a:latin typeface="Chiller" pitchFamily="82" charset="0"/>
              </a:rPr>
              <a:t>The Truth Twisters</a:t>
            </a:r>
            <a:endParaRPr lang="en-US" sz="8000" dirty="0">
              <a:solidFill>
                <a:schemeClr val="tx1"/>
              </a:solidFill>
              <a:latin typeface="Chiller" pitchFamily="82" charset="0"/>
            </a:endParaRPr>
          </a:p>
        </p:txBody>
      </p:sp>
      <p:sp>
        <p:nvSpPr>
          <p:cNvPr id="2" name="Title 1"/>
          <p:cNvSpPr>
            <a:spLocks noGrp="1"/>
          </p:cNvSpPr>
          <p:nvPr>
            <p:ph type="ctrTitle"/>
          </p:nvPr>
        </p:nvSpPr>
        <p:spPr>
          <a:xfrm>
            <a:off x="685800" y="838200"/>
            <a:ext cx="7772400" cy="2639713"/>
          </a:xfrm>
        </p:spPr>
        <p:txBody>
          <a:bodyPr/>
          <a:lstStyle/>
          <a:p>
            <a:r>
              <a:rPr lang="en-US" sz="14000" dirty="0" smtClean="0">
                <a:solidFill>
                  <a:srgbClr val="FFFF00"/>
                </a:solidFill>
                <a:effectLst>
                  <a:outerShdw blurRad="38100" dist="38100" dir="2700000" algn="tl">
                    <a:srgbClr val="000000">
                      <a:alpha val="43137"/>
                    </a:srgbClr>
                  </a:outerShdw>
                </a:effectLst>
                <a:latin typeface="Algerian" pitchFamily="82" charset="0"/>
              </a:rPr>
              <a:t>CULTS</a:t>
            </a:r>
            <a:endParaRPr lang="en-US" sz="14000" dirty="0">
              <a:solidFill>
                <a:srgbClr val="FFFF00"/>
              </a:solidFill>
              <a:effectLst>
                <a:outerShdw blurRad="38100" dist="38100" dir="2700000" algn="tl">
                  <a:srgbClr val="000000">
                    <a:alpha val="43137"/>
                  </a:srgbClr>
                </a:outerShdw>
              </a:effectLst>
              <a:latin typeface="Algerian" pitchFamily="82" charset="0"/>
            </a:endParaRPr>
          </a:p>
        </p:txBody>
      </p:sp>
      <p:sp>
        <p:nvSpPr>
          <p:cNvPr id="4" name="TextBox 3"/>
          <p:cNvSpPr txBox="1"/>
          <p:nvPr/>
        </p:nvSpPr>
        <p:spPr>
          <a:xfrm>
            <a:off x="6934200" y="6086840"/>
            <a:ext cx="2057400" cy="461665"/>
          </a:xfrm>
          <a:prstGeom prst="rect">
            <a:avLst/>
          </a:prstGeom>
          <a:noFill/>
        </p:spPr>
        <p:txBody>
          <a:bodyPr wrap="square" rtlCol="0">
            <a:spAutoFit/>
          </a:bodyPr>
          <a:lstStyle/>
          <a:p>
            <a:pPr algn="ctr"/>
            <a:r>
              <a:rPr lang="en-US" sz="2400" b="1" dirty="0">
                <a:solidFill>
                  <a:srgbClr val="FFFFFF"/>
                </a:solidFill>
              </a:rPr>
              <a:t>b</a:t>
            </a:r>
            <a:r>
              <a:rPr lang="en-US" sz="2400" b="1" dirty="0" smtClean="0">
                <a:solidFill>
                  <a:srgbClr val="FFFFFF"/>
                </a:solidFill>
              </a:rPr>
              <a:t>y June Hunt</a:t>
            </a:r>
            <a:endParaRPr lang="en-US" sz="2400" b="1" dirty="0">
              <a:solidFill>
                <a:srgbClr val="FFFFFF"/>
              </a:solidFill>
            </a:endParaRPr>
          </a:p>
        </p:txBody>
      </p:sp>
    </p:spTree>
    <p:extLst>
      <p:ext uri="{BB962C8B-B14F-4D97-AF65-F5344CB8AC3E}">
        <p14:creationId xmlns:p14="http://schemas.microsoft.com/office/powerpoint/2010/main" val="6483135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800" b="1" u="sng" dirty="0" smtClean="0"/>
              <a:t>CHARACTERISTICS OF CULTS</a:t>
            </a:r>
            <a:endParaRPr lang="en-US" sz="4800" b="1" u="sng" dirty="0"/>
          </a:p>
        </p:txBody>
      </p:sp>
      <p:sp>
        <p:nvSpPr>
          <p:cNvPr id="3" name="Content Placeholder 2"/>
          <p:cNvSpPr>
            <a:spLocks noGrp="1"/>
          </p:cNvSpPr>
          <p:nvPr>
            <p:ph sz="quarter" idx="13"/>
          </p:nvPr>
        </p:nvSpPr>
        <p:spPr>
          <a:xfrm>
            <a:off x="457200" y="1066800"/>
            <a:ext cx="8382000" cy="5029200"/>
          </a:xfrm>
        </p:spPr>
        <p:txBody>
          <a:bodyPr>
            <a:noAutofit/>
          </a:bodyPr>
          <a:lstStyle/>
          <a:p>
            <a:pPr marL="0" indent="0" algn="ctr">
              <a:buNone/>
            </a:pPr>
            <a:r>
              <a:rPr lang="en-US" sz="4000" dirty="0" smtClean="0">
                <a:solidFill>
                  <a:srgbClr val="FFFF00"/>
                </a:solidFill>
              </a:rPr>
              <a:t>The Mathematical Formula</a:t>
            </a:r>
          </a:p>
          <a:p>
            <a:pPr marL="0" indent="0" algn="ctr">
              <a:buNone/>
            </a:pPr>
            <a:endParaRPr lang="en-US" sz="4000" dirty="0">
              <a:solidFill>
                <a:srgbClr val="FFFF00"/>
              </a:solidFill>
            </a:endParaRPr>
          </a:p>
        </p:txBody>
      </p:sp>
      <p:sp>
        <p:nvSpPr>
          <p:cNvPr id="7" name="Plus 6"/>
          <p:cNvSpPr/>
          <p:nvPr/>
        </p:nvSpPr>
        <p:spPr>
          <a:xfrm>
            <a:off x="2216726" y="1884218"/>
            <a:ext cx="1059873" cy="935182"/>
          </a:xfrm>
          <a:prstGeom prst="mathPlu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inus 7"/>
          <p:cNvSpPr/>
          <p:nvPr/>
        </p:nvSpPr>
        <p:spPr>
          <a:xfrm>
            <a:off x="5486400" y="1981200"/>
            <a:ext cx="1143000" cy="741218"/>
          </a:xfrm>
          <a:prstGeom prst="mathMinu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ultiply 8"/>
          <p:cNvSpPr/>
          <p:nvPr/>
        </p:nvSpPr>
        <p:spPr>
          <a:xfrm>
            <a:off x="2057399" y="4838700"/>
            <a:ext cx="845128" cy="876300"/>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ivision 9"/>
          <p:cNvSpPr/>
          <p:nvPr/>
        </p:nvSpPr>
        <p:spPr>
          <a:xfrm>
            <a:off x="5791200" y="4933950"/>
            <a:ext cx="990600" cy="781050"/>
          </a:xfrm>
          <a:prstGeom prst="mathDivid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Quad Arrow 10"/>
          <p:cNvSpPr/>
          <p:nvPr/>
        </p:nvSpPr>
        <p:spPr>
          <a:xfrm>
            <a:off x="2057399" y="1981200"/>
            <a:ext cx="4856019" cy="3733800"/>
          </a:xfrm>
          <a:prstGeom prst="quad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5917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800" b="1" dirty="0" smtClean="0"/>
              <a:t>CHARACTERISTICS OF CULTS</a:t>
            </a:r>
            <a:endParaRPr lang="en-US" sz="4800" b="1" dirty="0"/>
          </a:p>
        </p:txBody>
      </p:sp>
      <p:sp>
        <p:nvSpPr>
          <p:cNvPr id="3" name="Content Placeholder 2"/>
          <p:cNvSpPr>
            <a:spLocks noGrp="1"/>
          </p:cNvSpPr>
          <p:nvPr>
            <p:ph sz="quarter" idx="13"/>
          </p:nvPr>
        </p:nvSpPr>
        <p:spPr>
          <a:xfrm>
            <a:off x="457200" y="1066800"/>
            <a:ext cx="8382000" cy="5029200"/>
          </a:xfrm>
        </p:spPr>
        <p:txBody>
          <a:bodyPr>
            <a:noAutofit/>
          </a:bodyPr>
          <a:lstStyle/>
          <a:p>
            <a:pPr marL="0" indent="0" algn="ctr">
              <a:buNone/>
            </a:pPr>
            <a:r>
              <a:rPr lang="en-US" sz="4000" b="1" cap="small" dirty="0" smtClean="0">
                <a:solidFill>
                  <a:srgbClr val="FFFF00"/>
                </a:solidFill>
              </a:rPr>
              <a:t> </a:t>
            </a:r>
            <a:r>
              <a:rPr lang="en-US" sz="4000" b="1" u="sng" cap="small" dirty="0" smtClean="0"/>
              <a:t>ADD</a:t>
            </a:r>
            <a:r>
              <a:rPr lang="en-US" sz="4000" b="1" u="sng" cap="small" dirty="0" smtClean="0">
                <a:solidFill>
                  <a:srgbClr val="FFFF00"/>
                </a:solidFill>
              </a:rPr>
              <a:t> </a:t>
            </a:r>
            <a:r>
              <a:rPr lang="en-US" sz="4000" b="1" u="sng" cap="small" dirty="0">
                <a:solidFill>
                  <a:srgbClr val="FFFF00"/>
                </a:solidFill>
              </a:rPr>
              <a:t>to God's </a:t>
            </a:r>
            <a:r>
              <a:rPr lang="en-US" sz="4000" b="1" u="sng" cap="small" dirty="0" smtClean="0">
                <a:solidFill>
                  <a:srgbClr val="FFFF00"/>
                </a:solidFill>
              </a:rPr>
              <a:t>Word</a:t>
            </a:r>
            <a:r>
              <a:rPr lang="en-US" sz="4000" dirty="0"/>
              <a:t/>
            </a:r>
            <a:br>
              <a:rPr lang="en-US" sz="4000" dirty="0"/>
            </a:br>
            <a:endParaRPr lang="en-US" sz="4000" dirty="0" smtClean="0"/>
          </a:p>
          <a:p>
            <a:pPr marL="0" indent="0" algn="ctr">
              <a:buNone/>
            </a:pPr>
            <a:r>
              <a:rPr lang="en-US" sz="4000" b="1" dirty="0">
                <a:solidFill>
                  <a:srgbClr val="FFFF00"/>
                </a:solidFill>
              </a:rPr>
              <a:t>Proverbs 30:5-6 </a:t>
            </a:r>
            <a:r>
              <a:rPr lang="en-US" sz="4000" dirty="0"/>
              <a:t/>
            </a:r>
            <a:br>
              <a:rPr lang="en-US" sz="4000" dirty="0"/>
            </a:br>
            <a:r>
              <a:rPr lang="en-US" sz="4000" baseline="30000" dirty="0"/>
              <a:t>5 </a:t>
            </a:r>
            <a:r>
              <a:rPr lang="en-US" sz="4000" dirty="0"/>
              <a:t>Every word of God </a:t>
            </a:r>
            <a:r>
              <a:rPr lang="en-US" sz="4000" i="1" dirty="0"/>
              <a:t>is</a:t>
            </a:r>
            <a:r>
              <a:rPr lang="en-US" sz="4000" dirty="0"/>
              <a:t> pure: he </a:t>
            </a:r>
            <a:r>
              <a:rPr lang="en-US" sz="4000" i="1" dirty="0"/>
              <a:t>is</a:t>
            </a:r>
            <a:r>
              <a:rPr lang="en-US" sz="4000" dirty="0"/>
              <a:t> a shield unto them that put their trust in him. </a:t>
            </a:r>
            <a:br>
              <a:rPr lang="en-US" sz="4000" dirty="0"/>
            </a:br>
            <a:r>
              <a:rPr lang="en-US" sz="4000" baseline="30000" dirty="0"/>
              <a:t>6 </a:t>
            </a:r>
            <a:r>
              <a:rPr lang="en-US" sz="4000" dirty="0"/>
              <a:t>Add thou not unto his words, lest he reprove thee, and thou be found a liar. </a:t>
            </a:r>
            <a:br>
              <a:rPr lang="en-US" sz="4000" dirty="0"/>
            </a:br>
            <a:r>
              <a:rPr lang="en-US" sz="4000" dirty="0"/>
              <a:t/>
            </a:r>
            <a:br>
              <a:rPr lang="en-US" sz="4000" dirty="0"/>
            </a:br>
            <a:endParaRPr lang="en-US" sz="4000" dirty="0"/>
          </a:p>
          <a:p>
            <a:pPr marL="0" indent="0" algn="ctr">
              <a:buNone/>
            </a:pPr>
            <a:endParaRPr lang="en-US" sz="4000" dirty="0">
              <a:solidFill>
                <a:srgbClr val="FFFF00"/>
              </a:solidFill>
            </a:endParaRPr>
          </a:p>
        </p:txBody>
      </p:sp>
      <p:sp>
        <p:nvSpPr>
          <p:cNvPr id="12" name="Plus 11"/>
          <p:cNvSpPr/>
          <p:nvPr/>
        </p:nvSpPr>
        <p:spPr>
          <a:xfrm>
            <a:off x="533400" y="1066800"/>
            <a:ext cx="1524000" cy="1219200"/>
          </a:xfrm>
          <a:prstGeom prst="mathPlu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64880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800" b="1" dirty="0" smtClean="0"/>
              <a:t>CHARACTERISTICS OF CULTS</a:t>
            </a:r>
            <a:endParaRPr lang="en-US" sz="4800" b="1" dirty="0"/>
          </a:p>
        </p:txBody>
      </p:sp>
      <p:sp>
        <p:nvSpPr>
          <p:cNvPr id="3" name="Content Placeholder 2"/>
          <p:cNvSpPr>
            <a:spLocks noGrp="1"/>
          </p:cNvSpPr>
          <p:nvPr>
            <p:ph sz="quarter" idx="13"/>
          </p:nvPr>
        </p:nvSpPr>
        <p:spPr>
          <a:xfrm>
            <a:off x="457200" y="1066800"/>
            <a:ext cx="8382000" cy="5029200"/>
          </a:xfrm>
        </p:spPr>
        <p:txBody>
          <a:bodyPr>
            <a:noAutofit/>
          </a:bodyPr>
          <a:lstStyle/>
          <a:p>
            <a:pPr marL="0" indent="0" algn="ctr">
              <a:buNone/>
            </a:pPr>
            <a:r>
              <a:rPr lang="en-US" sz="4000" b="1" cap="small" dirty="0" smtClean="0">
                <a:solidFill>
                  <a:srgbClr val="FFFF00"/>
                </a:solidFill>
              </a:rPr>
              <a:t>       </a:t>
            </a:r>
            <a:r>
              <a:rPr lang="en-US" sz="4000" b="1" u="sng" cap="small" dirty="0" smtClean="0"/>
              <a:t>Subtract</a:t>
            </a:r>
            <a:r>
              <a:rPr lang="en-US" sz="4000" b="1" u="sng" cap="small" dirty="0" smtClean="0">
                <a:solidFill>
                  <a:srgbClr val="FFFF00"/>
                </a:solidFill>
              </a:rPr>
              <a:t> from God's Word</a:t>
            </a:r>
            <a:r>
              <a:rPr lang="en-US" sz="4000" dirty="0"/>
              <a:t/>
            </a:r>
            <a:br>
              <a:rPr lang="en-US" sz="4000" dirty="0"/>
            </a:br>
            <a:r>
              <a:rPr lang="en-US" sz="4000" dirty="0" smtClean="0">
                <a:solidFill>
                  <a:srgbClr val="FFFF00"/>
                </a:solidFill>
              </a:rPr>
              <a:t>Revelation </a:t>
            </a:r>
            <a:r>
              <a:rPr lang="en-US" sz="4000" dirty="0">
                <a:solidFill>
                  <a:srgbClr val="FFFF00"/>
                </a:solidFill>
              </a:rPr>
              <a:t>22:19 </a:t>
            </a:r>
            <a:endParaRPr lang="en-US" sz="4000" dirty="0" smtClean="0">
              <a:solidFill>
                <a:srgbClr val="FFFF00"/>
              </a:solidFill>
            </a:endParaRPr>
          </a:p>
          <a:p>
            <a:pPr marL="0" indent="0" algn="ctr">
              <a:buNone/>
            </a:pPr>
            <a:r>
              <a:rPr lang="en-US" sz="4000" dirty="0" smtClean="0"/>
              <a:t>And </a:t>
            </a:r>
            <a:r>
              <a:rPr lang="en-US" sz="4000" dirty="0"/>
              <a:t>if any man shall take away from the words of the book of this prophecy, God shall take away his part out of the book of life, and out of the holy city, and from the things which are written in this book</a:t>
            </a:r>
            <a:r>
              <a:rPr lang="en-US" sz="4000" dirty="0" smtClean="0"/>
              <a:t>.</a:t>
            </a:r>
            <a:r>
              <a:rPr lang="en-US" sz="4000" dirty="0"/>
              <a:t/>
            </a:r>
            <a:br>
              <a:rPr lang="en-US" sz="4000" dirty="0"/>
            </a:br>
            <a:endParaRPr lang="en-US" sz="4000" dirty="0"/>
          </a:p>
          <a:p>
            <a:pPr marL="0" indent="0" algn="ctr">
              <a:buNone/>
            </a:pPr>
            <a:endParaRPr lang="en-US" sz="4000" dirty="0">
              <a:solidFill>
                <a:srgbClr val="FFFF00"/>
              </a:solidFill>
            </a:endParaRPr>
          </a:p>
        </p:txBody>
      </p:sp>
      <p:sp>
        <p:nvSpPr>
          <p:cNvPr id="5" name="Minus 4"/>
          <p:cNvSpPr/>
          <p:nvPr/>
        </p:nvSpPr>
        <p:spPr>
          <a:xfrm>
            <a:off x="457200" y="1181100"/>
            <a:ext cx="1371600" cy="1028700"/>
          </a:xfrm>
          <a:prstGeom prst="mathMinu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2237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8000" u="sng" dirty="0">
                <a:solidFill>
                  <a:srgbClr val="FFC000"/>
                </a:solidFill>
                <a:effectLst>
                  <a:outerShdw blurRad="38100" dist="38100" dir="2700000" algn="tl">
                    <a:srgbClr val="000000">
                      <a:alpha val="43137"/>
                    </a:srgbClr>
                  </a:outerShdw>
                </a:effectLst>
              </a:rPr>
              <a:t>What Is a Cult</a:t>
            </a:r>
            <a:r>
              <a:rPr lang="en-US" sz="8000" u="sng" dirty="0" smtClean="0">
                <a:solidFill>
                  <a:srgbClr val="FFC000"/>
                </a:solidFill>
                <a:effectLst>
                  <a:outerShdw blurRad="38100" dist="38100" dir="2700000" algn="tl">
                    <a:srgbClr val="000000">
                      <a:alpha val="43137"/>
                    </a:srgbClr>
                  </a:outerShdw>
                </a:effectLst>
              </a:rPr>
              <a:t>? </a:t>
            </a:r>
            <a:endParaRPr lang="en-US" sz="8000" u="sng"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381000" y="1600200"/>
            <a:ext cx="8382000" cy="5029200"/>
          </a:xfrm>
        </p:spPr>
        <p:txBody>
          <a:bodyPr>
            <a:noAutofit/>
          </a:bodyPr>
          <a:lstStyle/>
          <a:p>
            <a:r>
              <a:rPr lang="en-US" sz="4000" dirty="0"/>
              <a:t>A cult is a </a:t>
            </a:r>
            <a:r>
              <a:rPr lang="en-US" sz="4000" b="1" i="1" dirty="0"/>
              <a:t>sect or group of people</a:t>
            </a:r>
            <a:r>
              <a:rPr lang="en-US" sz="4000" dirty="0"/>
              <a:t> that holds to deviant </a:t>
            </a:r>
            <a:r>
              <a:rPr lang="en-US" sz="4000" dirty="0" smtClean="0"/>
              <a:t>doctrines</a:t>
            </a:r>
          </a:p>
          <a:p>
            <a:r>
              <a:rPr lang="en-US" sz="4000" dirty="0"/>
              <a:t>A cult is a </a:t>
            </a:r>
            <a:r>
              <a:rPr lang="en-US" sz="4000" b="1" i="1" dirty="0"/>
              <a:t>system of religious beliefs</a:t>
            </a:r>
            <a:r>
              <a:rPr lang="en-US" sz="4000" dirty="0"/>
              <a:t> that distorts orthodox Biblical doctrine</a:t>
            </a:r>
            <a:r>
              <a:rPr lang="en-US" sz="4000" dirty="0" smtClean="0"/>
              <a:t>.</a:t>
            </a:r>
          </a:p>
          <a:p>
            <a:pPr marL="0" indent="0">
              <a:buNone/>
            </a:pPr>
            <a:r>
              <a:rPr lang="en-US" sz="2400" i="1" dirty="0" smtClean="0">
                <a:solidFill>
                  <a:srgbClr val="FFFF00"/>
                </a:solidFill>
              </a:rPr>
              <a:t>"</a:t>
            </a:r>
            <a:r>
              <a:rPr lang="en-US" sz="2400" i="1" dirty="0">
                <a:solidFill>
                  <a:srgbClr val="FFFF00"/>
                </a:solidFill>
              </a:rPr>
              <a:t>Orthodox" refers to basic beliefs that conform to established doctrine. </a:t>
            </a:r>
          </a:p>
          <a:p>
            <a:pPr marL="0" indent="0">
              <a:buNone/>
            </a:pPr>
            <a:r>
              <a:rPr lang="en-US" sz="2400" i="1" dirty="0" smtClean="0">
                <a:solidFill>
                  <a:srgbClr val="FFFF00"/>
                </a:solidFill>
              </a:rPr>
              <a:t>"</a:t>
            </a:r>
            <a:r>
              <a:rPr lang="en-US" sz="2400" i="1" dirty="0">
                <a:solidFill>
                  <a:srgbClr val="FFFF00"/>
                </a:solidFill>
              </a:rPr>
              <a:t>Doctrine" refers to a general teaching or a system of principles. Biblical doctrine is teaching based on the self-evident truths of Scripture. </a:t>
            </a:r>
          </a:p>
        </p:txBody>
      </p:sp>
    </p:spTree>
    <p:extLst>
      <p:ext uri="{BB962C8B-B14F-4D97-AF65-F5344CB8AC3E}">
        <p14:creationId xmlns:p14="http://schemas.microsoft.com/office/powerpoint/2010/main" val="11706375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685800"/>
            <a:ext cx="7924800" cy="4114800"/>
          </a:xfrm>
        </p:spPr>
        <p:txBody>
          <a:bodyPr>
            <a:normAutofit/>
          </a:bodyPr>
          <a:lstStyle/>
          <a:p>
            <a:pPr marL="0" indent="0" algn="ctr">
              <a:buNone/>
            </a:pPr>
            <a:r>
              <a:rPr lang="en-US" sz="4000" b="1" dirty="0" smtClean="0">
                <a:solidFill>
                  <a:srgbClr val="FFFF00"/>
                </a:solidFill>
              </a:rPr>
              <a:t>Deuteronomy </a:t>
            </a:r>
            <a:r>
              <a:rPr lang="en-US" sz="4000" b="1" dirty="0">
                <a:solidFill>
                  <a:srgbClr val="FFFF00"/>
                </a:solidFill>
              </a:rPr>
              <a:t>4:2 </a:t>
            </a:r>
            <a:endParaRPr lang="en-US" sz="4000" b="1" dirty="0" smtClean="0">
              <a:solidFill>
                <a:srgbClr val="FFFF00"/>
              </a:solidFill>
            </a:endParaRPr>
          </a:p>
          <a:p>
            <a:pPr marL="0" indent="0" algn="ctr">
              <a:buNone/>
            </a:pPr>
            <a:r>
              <a:rPr lang="en-US" sz="4000" b="1" dirty="0" smtClean="0"/>
              <a:t>Ye </a:t>
            </a:r>
            <a:r>
              <a:rPr lang="en-US" sz="4000" b="1" dirty="0"/>
              <a:t>shall not add unto the word which I command you, neither shall ye diminish ought from it, that ye may keep the commandments of the LORD your God which I command you</a:t>
            </a:r>
          </a:p>
        </p:txBody>
      </p:sp>
    </p:spTree>
    <p:extLst>
      <p:ext uri="{BB962C8B-B14F-4D97-AF65-F5344CB8AC3E}">
        <p14:creationId xmlns:p14="http://schemas.microsoft.com/office/powerpoint/2010/main" val="19315186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228600"/>
            <a:ext cx="7924800" cy="6096000"/>
          </a:xfrm>
        </p:spPr>
        <p:txBody>
          <a:bodyPr>
            <a:normAutofit fontScale="92500"/>
          </a:bodyPr>
          <a:lstStyle/>
          <a:p>
            <a:pPr marL="0" indent="0" algn="ctr">
              <a:buNone/>
            </a:pPr>
            <a:r>
              <a:rPr lang="en-US" sz="4000" b="1" dirty="0" smtClean="0">
                <a:solidFill>
                  <a:srgbClr val="FFFF00"/>
                </a:solidFill>
              </a:rPr>
              <a:t>Revelation 22:18-19 </a:t>
            </a:r>
          </a:p>
          <a:p>
            <a:pPr marL="0" indent="0" algn="ctr">
              <a:buNone/>
            </a:pPr>
            <a:r>
              <a:rPr lang="en-US" sz="3900" dirty="0" smtClean="0"/>
              <a:t>For </a:t>
            </a:r>
            <a:r>
              <a:rPr lang="en-US" sz="3900" dirty="0"/>
              <a:t>I testify unto every man that </a:t>
            </a:r>
            <a:r>
              <a:rPr lang="en-US" sz="3900" dirty="0" err="1"/>
              <a:t>heareth</a:t>
            </a:r>
            <a:r>
              <a:rPr lang="en-US" sz="3900" dirty="0"/>
              <a:t> the words of the prophecy of this book, If any man shall add unto these things, God shall add unto him the plagues that are written in this </a:t>
            </a:r>
            <a:r>
              <a:rPr lang="en-US" sz="3900" dirty="0" smtClean="0"/>
              <a:t>book</a:t>
            </a:r>
            <a:r>
              <a:rPr lang="en-US" sz="3900" dirty="0"/>
              <a:t>. And if any man shall take away from the words of the book of this prophecy, God shall take away his part out of the book of life, and out of the holy city, and from the things which are written in this book.</a:t>
            </a:r>
          </a:p>
        </p:txBody>
      </p:sp>
    </p:spTree>
    <p:extLst>
      <p:ext uri="{BB962C8B-B14F-4D97-AF65-F5344CB8AC3E}">
        <p14:creationId xmlns:p14="http://schemas.microsoft.com/office/powerpoint/2010/main" val="32696983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800" b="1" dirty="0" smtClean="0"/>
              <a:t>CHARACTERISTICS OF CULTS</a:t>
            </a:r>
            <a:endParaRPr lang="en-US" sz="4800" b="1" dirty="0"/>
          </a:p>
        </p:txBody>
      </p:sp>
      <p:sp>
        <p:nvSpPr>
          <p:cNvPr id="3" name="Content Placeholder 2"/>
          <p:cNvSpPr>
            <a:spLocks noGrp="1"/>
          </p:cNvSpPr>
          <p:nvPr>
            <p:ph sz="quarter" idx="13"/>
          </p:nvPr>
        </p:nvSpPr>
        <p:spPr>
          <a:xfrm>
            <a:off x="457200" y="1066800"/>
            <a:ext cx="8382000" cy="5029200"/>
          </a:xfrm>
        </p:spPr>
        <p:txBody>
          <a:bodyPr>
            <a:noAutofit/>
          </a:bodyPr>
          <a:lstStyle/>
          <a:p>
            <a:pPr marL="0" indent="0" algn="ctr">
              <a:buNone/>
            </a:pPr>
            <a:r>
              <a:rPr lang="en-US" sz="4000" b="1" cap="small" dirty="0" smtClean="0">
                <a:solidFill>
                  <a:srgbClr val="FFFF00"/>
                </a:solidFill>
              </a:rPr>
              <a:t>       </a:t>
            </a:r>
            <a:r>
              <a:rPr lang="en-US" sz="4000" b="1" u="sng" cap="small" dirty="0" smtClean="0"/>
              <a:t>Subtract</a:t>
            </a:r>
            <a:r>
              <a:rPr lang="en-US" sz="4000" b="1" u="sng" cap="small" dirty="0" smtClean="0">
                <a:solidFill>
                  <a:srgbClr val="FFFF00"/>
                </a:solidFill>
              </a:rPr>
              <a:t> from the person of Jesus</a:t>
            </a:r>
            <a:endParaRPr lang="en-US" sz="4000" dirty="0" smtClean="0"/>
          </a:p>
          <a:p>
            <a:r>
              <a:rPr lang="en-US" sz="4000" dirty="0" smtClean="0"/>
              <a:t>Jesus is not God</a:t>
            </a:r>
          </a:p>
          <a:p>
            <a:r>
              <a:rPr lang="en-US" sz="4000" dirty="0" smtClean="0"/>
              <a:t>Jesus is not fully God &amp; man</a:t>
            </a:r>
          </a:p>
          <a:p>
            <a:r>
              <a:rPr lang="en-US" sz="4000" dirty="0" smtClean="0"/>
              <a:t>Jesus was not the Son of God</a:t>
            </a:r>
          </a:p>
          <a:p>
            <a:r>
              <a:rPr lang="en-US" sz="4000" dirty="0" smtClean="0"/>
              <a:t>Jesus is not even a real person</a:t>
            </a:r>
          </a:p>
          <a:p>
            <a:pPr marL="0" indent="0" algn="ctr">
              <a:buNone/>
            </a:pPr>
            <a:r>
              <a:rPr lang="en-US" sz="4000" b="1" dirty="0" smtClean="0">
                <a:solidFill>
                  <a:srgbClr val="FFFF00"/>
                </a:solidFill>
              </a:rPr>
              <a:t>(Colossians. 1:15-19; 2:9; John 1:1;14)</a:t>
            </a:r>
            <a:r>
              <a:rPr lang="en-US" sz="4000" dirty="0">
                <a:solidFill>
                  <a:srgbClr val="FFFF00"/>
                </a:solidFill>
              </a:rPr>
              <a:t/>
            </a:r>
            <a:br>
              <a:rPr lang="en-US" sz="4000" dirty="0">
                <a:solidFill>
                  <a:srgbClr val="FFFF00"/>
                </a:solidFill>
              </a:rPr>
            </a:br>
            <a:endParaRPr lang="en-US" sz="4000" dirty="0">
              <a:solidFill>
                <a:srgbClr val="FFFF00"/>
              </a:solidFill>
            </a:endParaRPr>
          </a:p>
          <a:p>
            <a:pPr marL="0" indent="0" algn="ctr">
              <a:buNone/>
            </a:pPr>
            <a:endParaRPr lang="en-US" sz="4000" dirty="0">
              <a:solidFill>
                <a:srgbClr val="FFFF00"/>
              </a:solidFill>
            </a:endParaRPr>
          </a:p>
        </p:txBody>
      </p:sp>
      <p:sp>
        <p:nvSpPr>
          <p:cNvPr id="5" name="Minus 4"/>
          <p:cNvSpPr/>
          <p:nvPr/>
        </p:nvSpPr>
        <p:spPr>
          <a:xfrm>
            <a:off x="152400" y="1009650"/>
            <a:ext cx="1066800" cy="895350"/>
          </a:xfrm>
          <a:prstGeom prst="mathMinu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25529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800" b="1" dirty="0" smtClean="0"/>
              <a:t>CHARACTERISTICS OF CULTS</a:t>
            </a:r>
            <a:endParaRPr lang="en-US" sz="4800" b="1" dirty="0"/>
          </a:p>
        </p:txBody>
      </p:sp>
      <p:sp>
        <p:nvSpPr>
          <p:cNvPr id="3" name="Content Placeholder 2"/>
          <p:cNvSpPr>
            <a:spLocks noGrp="1"/>
          </p:cNvSpPr>
          <p:nvPr>
            <p:ph sz="quarter" idx="13"/>
          </p:nvPr>
        </p:nvSpPr>
        <p:spPr>
          <a:xfrm>
            <a:off x="457200" y="1066800"/>
            <a:ext cx="8382000" cy="5029200"/>
          </a:xfrm>
        </p:spPr>
        <p:txBody>
          <a:bodyPr>
            <a:noAutofit/>
          </a:bodyPr>
          <a:lstStyle/>
          <a:p>
            <a:pPr marL="0" indent="0" algn="ctr">
              <a:buNone/>
            </a:pPr>
            <a:r>
              <a:rPr lang="en-US" sz="4000" b="1" cap="small" dirty="0" smtClean="0">
                <a:solidFill>
                  <a:srgbClr val="FFFF00"/>
                </a:solidFill>
              </a:rPr>
              <a:t>       </a:t>
            </a:r>
            <a:r>
              <a:rPr lang="en-US" sz="4000" b="1" u="sng" cap="small" dirty="0" smtClean="0"/>
              <a:t>Multiply</a:t>
            </a:r>
            <a:r>
              <a:rPr lang="en-US" sz="4000" b="1" u="sng" cap="small" dirty="0" smtClean="0">
                <a:solidFill>
                  <a:srgbClr val="FFFF00"/>
                </a:solidFill>
              </a:rPr>
              <a:t> salvation requirements </a:t>
            </a:r>
            <a:endParaRPr lang="en-US" sz="4000" dirty="0" smtClean="0"/>
          </a:p>
          <a:p>
            <a:r>
              <a:rPr lang="en-US" sz="4000" dirty="0" smtClean="0"/>
              <a:t>Saved by working towards something</a:t>
            </a:r>
          </a:p>
          <a:p>
            <a:r>
              <a:rPr lang="en-US" sz="4000" dirty="0" smtClean="0"/>
              <a:t>Saved by reincarnation</a:t>
            </a:r>
          </a:p>
          <a:p>
            <a:r>
              <a:rPr lang="en-US" sz="4000" dirty="0" smtClean="0"/>
              <a:t>Saved by worshipping people as God</a:t>
            </a:r>
          </a:p>
          <a:p>
            <a:r>
              <a:rPr lang="en-US" sz="4000" dirty="0" smtClean="0"/>
              <a:t>Saved by giving money, possessions, people, self (sacrifice of self or others)</a:t>
            </a:r>
          </a:p>
          <a:p>
            <a:pPr marL="0" indent="0" algn="ctr">
              <a:buNone/>
            </a:pPr>
            <a:endParaRPr lang="en-US" sz="4000" dirty="0">
              <a:solidFill>
                <a:srgbClr val="FFFF00"/>
              </a:solidFill>
            </a:endParaRPr>
          </a:p>
        </p:txBody>
      </p:sp>
      <p:sp>
        <p:nvSpPr>
          <p:cNvPr id="6" name="Multiply 5"/>
          <p:cNvSpPr/>
          <p:nvPr/>
        </p:nvSpPr>
        <p:spPr>
          <a:xfrm>
            <a:off x="381000" y="1066800"/>
            <a:ext cx="845128" cy="876300"/>
          </a:xfrm>
          <a:prstGeom prst="mathMultiply">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74840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800" b="1" dirty="0" smtClean="0"/>
              <a:t>CHARACTERISTICS OF CULTS</a:t>
            </a:r>
            <a:endParaRPr lang="en-US" sz="4800" b="1" dirty="0"/>
          </a:p>
        </p:txBody>
      </p:sp>
      <p:sp>
        <p:nvSpPr>
          <p:cNvPr id="3" name="Content Placeholder 2"/>
          <p:cNvSpPr>
            <a:spLocks noGrp="1"/>
          </p:cNvSpPr>
          <p:nvPr>
            <p:ph sz="quarter" idx="13"/>
          </p:nvPr>
        </p:nvSpPr>
        <p:spPr>
          <a:xfrm>
            <a:off x="457200" y="1066800"/>
            <a:ext cx="8382000" cy="5029200"/>
          </a:xfrm>
        </p:spPr>
        <p:txBody>
          <a:bodyPr>
            <a:noAutofit/>
          </a:bodyPr>
          <a:lstStyle/>
          <a:p>
            <a:pPr marL="0" indent="0" algn="ctr">
              <a:buNone/>
            </a:pPr>
            <a:r>
              <a:rPr lang="en-US" sz="4000" b="1" cap="small" dirty="0" smtClean="0">
                <a:solidFill>
                  <a:srgbClr val="FFFF00"/>
                </a:solidFill>
              </a:rPr>
              <a:t>          </a:t>
            </a:r>
            <a:r>
              <a:rPr lang="en-US" sz="4000" b="1" u="sng" cap="small" dirty="0" smtClean="0"/>
              <a:t>Divide</a:t>
            </a:r>
            <a:r>
              <a:rPr lang="en-US" sz="4000" b="1" u="sng" cap="small" dirty="0" smtClean="0">
                <a:solidFill>
                  <a:srgbClr val="FFFF00"/>
                </a:solidFill>
              </a:rPr>
              <a:t> the follower’s loyalty </a:t>
            </a:r>
            <a:endParaRPr lang="en-US" sz="4000" dirty="0" smtClean="0"/>
          </a:p>
          <a:p>
            <a:r>
              <a:rPr lang="en-US" sz="4000" dirty="0" smtClean="0"/>
              <a:t>Renounce family ties &amp; certain friends</a:t>
            </a:r>
          </a:p>
          <a:p>
            <a:r>
              <a:rPr lang="en-US" sz="4000" dirty="0" smtClean="0"/>
              <a:t>The leader takes precedence over all</a:t>
            </a:r>
          </a:p>
          <a:p>
            <a:r>
              <a:rPr lang="en-US" sz="4000" dirty="0" smtClean="0"/>
              <a:t>Discontinue contact with society &amp; usage of modern devices (Become a recluse)</a:t>
            </a:r>
          </a:p>
          <a:p>
            <a:pPr marL="0" indent="0" algn="ctr">
              <a:buNone/>
            </a:pPr>
            <a:r>
              <a:rPr lang="en-US" sz="4000" b="1" dirty="0" smtClean="0">
                <a:solidFill>
                  <a:srgbClr val="FFFF00"/>
                </a:solidFill>
              </a:rPr>
              <a:t>(Matt. 28:19-20; Col. 3:11; 2 Cor. 5:18-20)</a:t>
            </a:r>
            <a:endParaRPr lang="en-US" sz="4000" b="1" dirty="0">
              <a:solidFill>
                <a:srgbClr val="FFFF00"/>
              </a:solidFill>
            </a:endParaRPr>
          </a:p>
        </p:txBody>
      </p:sp>
      <p:sp>
        <p:nvSpPr>
          <p:cNvPr id="5" name="Division 4"/>
          <p:cNvSpPr/>
          <p:nvPr/>
        </p:nvSpPr>
        <p:spPr>
          <a:xfrm>
            <a:off x="381000" y="1066800"/>
            <a:ext cx="990600" cy="781050"/>
          </a:xfrm>
          <a:prstGeom prst="mathDivid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6474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800" b="1" dirty="0" smtClean="0"/>
              <a:t>CHARACTERISTICS OF CULTS</a:t>
            </a:r>
            <a:endParaRPr lang="en-US" sz="4800" b="1" dirty="0"/>
          </a:p>
        </p:txBody>
      </p:sp>
      <p:sp>
        <p:nvSpPr>
          <p:cNvPr id="3" name="Content Placeholder 2"/>
          <p:cNvSpPr>
            <a:spLocks noGrp="1"/>
          </p:cNvSpPr>
          <p:nvPr>
            <p:ph sz="quarter" idx="13"/>
          </p:nvPr>
        </p:nvSpPr>
        <p:spPr>
          <a:xfrm>
            <a:off x="457200" y="1066800"/>
            <a:ext cx="8382000" cy="5029200"/>
          </a:xfrm>
        </p:spPr>
        <p:txBody>
          <a:bodyPr>
            <a:noAutofit/>
          </a:bodyPr>
          <a:lstStyle/>
          <a:p>
            <a:pPr marL="0" indent="0" algn="ctr">
              <a:buNone/>
            </a:pPr>
            <a:r>
              <a:rPr lang="en-US" sz="4000" b="1" u="sng" dirty="0">
                <a:solidFill>
                  <a:srgbClr val="FFFF00"/>
                </a:solidFill>
              </a:rPr>
              <a:t>What is the Message of Manipulation by Cult </a:t>
            </a:r>
            <a:r>
              <a:rPr lang="en-US" sz="4000" b="1" u="sng" dirty="0" smtClean="0">
                <a:solidFill>
                  <a:srgbClr val="FFFF00"/>
                </a:solidFill>
              </a:rPr>
              <a:t>Leaders?</a:t>
            </a:r>
          </a:p>
          <a:p>
            <a:pPr marL="0" indent="0" algn="ctr">
              <a:buNone/>
            </a:pPr>
            <a:r>
              <a:rPr lang="en-US" sz="5400" dirty="0" smtClean="0"/>
              <a:t>The MAJOR Characteristic </a:t>
            </a:r>
            <a:r>
              <a:rPr lang="en-US" sz="5400" dirty="0"/>
              <a:t>of all cult leaders is the belief that </a:t>
            </a:r>
            <a:r>
              <a:rPr lang="en-US" sz="5400" b="1" i="1" dirty="0">
                <a:solidFill>
                  <a:srgbClr val="FFFF00"/>
                </a:solidFill>
              </a:rPr>
              <a:t>they alone have the one true message from </a:t>
            </a:r>
            <a:r>
              <a:rPr lang="en-US" sz="5400" b="1" i="1" dirty="0" smtClean="0">
                <a:solidFill>
                  <a:srgbClr val="FFFF00"/>
                </a:solidFill>
              </a:rPr>
              <a:t>God</a:t>
            </a:r>
            <a:endParaRPr lang="en-US" sz="5400" b="1" dirty="0">
              <a:solidFill>
                <a:srgbClr val="FFFF00"/>
              </a:solidFill>
            </a:endParaRPr>
          </a:p>
        </p:txBody>
      </p:sp>
    </p:spTree>
    <p:extLst>
      <p:ext uri="{BB962C8B-B14F-4D97-AF65-F5344CB8AC3E}">
        <p14:creationId xmlns:p14="http://schemas.microsoft.com/office/powerpoint/2010/main" val="25175334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800" b="1" dirty="0" smtClean="0"/>
              <a:t>CHARACTERISTICS OF CULTS</a:t>
            </a:r>
            <a:endParaRPr lang="en-US" sz="4800" b="1" dirty="0"/>
          </a:p>
        </p:txBody>
      </p:sp>
      <p:sp>
        <p:nvSpPr>
          <p:cNvPr id="3" name="Content Placeholder 2"/>
          <p:cNvSpPr>
            <a:spLocks noGrp="1"/>
          </p:cNvSpPr>
          <p:nvPr>
            <p:ph sz="quarter" idx="13"/>
          </p:nvPr>
        </p:nvSpPr>
        <p:spPr>
          <a:xfrm>
            <a:off x="457200" y="1066800"/>
            <a:ext cx="8382000" cy="5029200"/>
          </a:xfrm>
        </p:spPr>
        <p:txBody>
          <a:bodyPr>
            <a:noAutofit/>
          </a:bodyPr>
          <a:lstStyle/>
          <a:p>
            <a:pPr marL="0" indent="0" algn="ctr">
              <a:buNone/>
            </a:pPr>
            <a:r>
              <a:rPr lang="en-US" sz="4000" b="1" u="sng" dirty="0" smtClean="0">
                <a:solidFill>
                  <a:srgbClr val="FFFF00"/>
                </a:solidFill>
              </a:rPr>
              <a:t>Manipulation </a:t>
            </a:r>
            <a:r>
              <a:rPr lang="en-US" sz="4000" b="1" u="sng" dirty="0">
                <a:solidFill>
                  <a:srgbClr val="FFFF00"/>
                </a:solidFill>
              </a:rPr>
              <a:t>by Cult </a:t>
            </a:r>
            <a:r>
              <a:rPr lang="en-US" sz="4000" b="1" u="sng" dirty="0" smtClean="0">
                <a:solidFill>
                  <a:srgbClr val="FFFF00"/>
                </a:solidFill>
              </a:rPr>
              <a:t>Leaders</a:t>
            </a:r>
          </a:p>
          <a:p>
            <a:r>
              <a:rPr lang="en-US" sz="4000" dirty="0"/>
              <a:t>They </a:t>
            </a:r>
            <a:r>
              <a:rPr lang="en-US" sz="4000" b="1" i="1" dirty="0"/>
              <a:t>present</a:t>
            </a:r>
            <a:r>
              <a:rPr lang="en-US" sz="4000" dirty="0"/>
              <a:t> themselves as infallible authorities, requiring absolute loyalty. </a:t>
            </a:r>
            <a:endParaRPr lang="en-US" sz="4000" dirty="0" smtClean="0"/>
          </a:p>
          <a:p>
            <a:r>
              <a:rPr lang="en-US" sz="4000" dirty="0" smtClean="0"/>
              <a:t>They </a:t>
            </a:r>
            <a:r>
              <a:rPr lang="en-US" sz="4000" b="1" i="1" dirty="0"/>
              <a:t>persuade</a:t>
            </a:r>
            <a:r>
              <a:rPr lang="en-US" sz="4000" dirty="0"/>
              <a:t> through their strong, charismatic personalities. </a:t>
            </a:r>
            <a:endParaRPr lang="en-US" sz="4000" dirty="0" smtClean="0"/>
          </a:p>
          <a:p>
            <a:r>
              <a:rPr lang="en-US" sz="4000" dirty="0"/>
              <a:t>They </a:t>
            </a:r>
            <a:r>
              <a:rPr lang="en-US" sz="4000" b="1" i="1" dirty="0"/>
              <a:t>prohibit</a:t>
            </a:r>
            <a:r>
              <a:rPr lang="en-US" sz="4000" dirty="0"/>
              <a:t> individual freedom, expecting unquestioned obedience. </a:t>
            </a:r>
            <a:endParaRPr lang="en-US" sz="4000" dirty="0" smtClean="0">
              <a:solidFill>
                <a:srgbClr val="FFFF00"/>
              </a:solidFill>
            </a:endParaRPr>
          </a:p>
        </p:txBody>
      </p:sp>
    </p:spTree>
    <p:extLst>
      <p:ext uri="{BB962C8B-B14F-4D97-AF65-F5344CB8AC3E}">
        <p14:creationId xmlns:p14="http://schemas.microsoft.com/office/powerpoint/2010/main" val="12981299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800" b="1" dirty="0" smtClean="0"/>
              <a:t>CHARACTERISTICS OF CULTS</a:t>
            </a:r>
            <a:endParaRPr lang="en-US" sz="4800" b="1" dirty="0"/>
          </a:p>
        </p:txBody>
      </p:sp>
      <p:sp>
        <p:nvSpPr>
          <p:cNvPr id="3" name="Content Placeholder 2"/>
          <p:cNvSpPr>
            <a:spLocks noGrp="1"/>
          </p:cNvSpPr>
          <p:nvPr>
            <p:ph sz="quarter" idx="13"/>
          </p:nvPr>
        </p:nvSpPr>
        <p:spPr>
          <a:xfrm>
            <a:off x="457200" y="1066800"/>
            <a:ext cx="8382000" cy="5029200"/>
          </a:xfrm>
        </p:spPr>
        <p:txBody>
          <a:bodyPr>
            <a:noAutofit/>
          </a:bodyPr>
          <a:lstStyle/>
          <a:p>
            <a:pPr marL="0" indent="0" algn="ctr">
              <a:buNone/>
            </a:pPr>
            <a:r>
              <a:rPr lang="en-US" sz="4000" b="1" u="sng" dirty="0" smtClean="0">
                <a:solidFill>
                  <a:srgbClr val="FFFF00"/>
                </a:solidFill>
              </a:rPr>
              <a:t>Manipulation </a:t>
            </a:r>
            <a:r>
              <a:rPr lang="en-US" sz="4000" b="1" u="sng" dirty="0">
                <a:solidFill>
                  <a:srgbClr val="FFFF00"/>
                </a:solidFill>
              </a:rPr>
              <a:t>by Cult </a:t>
            </a:r>
            <a:r>
              <a:rPr lang="en-US" sz="4000" b="1" u="sng" dirty="0" smtClean="0">
                <a:solidFill>
                  <a:srgbClr val="FFFF00"/>
                </a:solidFill>
              </a:rPr>
              <a:t>Leaders</a:t>
            </a:r>
          </a:p>
          <a:p>
            <a:r>
              <a:rPr lang="en-US" sz="4000" dirty="0" smtClean="0"/>
              <a:t>They </a:t>
            </a:r>
            <a:r>
              <a:rPr lang="en-US" sz="4000" b="1" i="1" dirty="0"/>
              <a:t>promote</a:t>
            </a:r>
            <a:r>
              <a:rPr lang="en-US" sz="4000" dirty="0"/>
              <a:t> themselves as divine or as God's sole agent on earth. </a:t>
            </a:r>
            <a:endParaRPr lang="en-US" sz="4000" dirty="0" smtClean="0"/>
          </a:p>
          <a:p>
            <a:r>
              <a:rPr lang="en-US" sz="4000" dirty="0" smtClean="0"/>
              <a:t>They </a:t>
            </a:r>
            <a:r>
              <a:rPr lang="en-US" sz="4000" b="1" i="1" dirty="0"/>
              <a:t>possess</a:t>
            </a:r>
            <a:r>
              <a:rPr lang="en-US" sz="4000" dirty="0"/>
              <a:t> "new truth" from God, while perverting Biblical truth. </a:t>
            </a:r>
            <a:endParaRPr lang="en-US" sz="4000" dirty="0" smtClean="0"/>
          </a:p>
          <a:p>
            <a:r>
              <a:rPr lang="en-US" sz="4000" dirty="0" smtClean="0"/>
              <a:t>They </a:t>
            </a:r>
            <a:r>
              <a:rPr lang="en-US" sz="4000" b="1" i="1" dirty="0"/>
              <a:t>provide</a:t>
            </a:r>
            <a:r>
              <a:rPr lang="en-US" sz="4000" dirty="0"/>
              <a:t> simplistic answers for complex problems. </a:t>
            </a:r>
            <a:endParaRPr lang="en-US" sz="4000" dirty="0" smtClean="0">
              <a:solidFill>
                <a:srgbClr val="FFFF00"/>
              </a:solidFill>
            </a:endParaRPr>
          </a:p>
        </p:txBody>
      </p:sp>
    </p:spTree>
    <p:extLst>
      <p:ext uri="{BB962C8B-B14F-4D97-AF65-F5344CB8AC3E}">
        <p14:creationId xmlns:p14="http://schemas.microsoft.com/office/powerpoint/2010/main" val="33573229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04800"/>
            <a:ext cx="8229600" cy="6463308"/>
          </a:xfrm>
          <a:prstGeom prst="rect">
            <a:avLst/>
          </a:prstGeom>
          <a:noFill/>
        </p:spPr>
        <p:txBody>
          <a:bodyPr wrap="square" rtlCol="0">
            <a:spAutoFit/>
          </a:bodyPr>
          <a:lstStyle/>
          <a:p>
            <a:pPr algn="ctr"/>
            <a:r>
              <a:rPr lang="en-US" sz="4000" b="1" dirty="0">
                <a:solidFill>
                  <a:srgbClr val="FFFF00"/>
                </a:solidFill>
              </a:rPr>
              <a:t>Romans </a:t>
            </a:r>
            <a:r>
              <a:rPr lang="en-US" sz="4000" b="1" dirty="0" smtClean="0">
                <a:solidFill>
                  <a:srgbClr val="FFFF00"/>
                </a:solidFill>
              </a:rPr>
              <a:t>16:17-18 </a:t>
            </a:r>
            <a:r>
              <a:rPr lang="en-US" sz="4000" b="1" dirty="0"/>
              <a:t/>
            </a:r>
            <a:br>
              <a:rPr lang="en-US" sz="4000" b="1" dirty="0"/>
            </a:br>
            <a:r>
              <a:rPr lang="en-US" sz="4000" b="1" baseline="30000" dirty="0"/>
              <a:t>17 </a:t>
            </a:r>
            <a:r>
              <a:rPr lang="en-US" sz="4000" b="1" dirty="0"/>
              <a:t>Now I beseech you, brethren, mark them which cause divisions and offences contrary to the doctrine which ye have learned; and avoid them. </a:t>
            </a:r>
            <a:br>
              <a:rPr lang="en-US" sz="4000" b="1" dirty="0"/>
            </a:br>
            <a:r>
              <a:rPr lang="en-US" sz="4000" b="1" baseline="30000" dirty="0"/>
              <a:t>18 </a:t>
            </a:r>
            <a:r>
              <a:rPr lang="en-US" sz="4000" b="1" dirty="0"/>
              <a:t>For they that are such serve not our Lord Jesus Christ, but their own belly; and by good words and fair speeches deceive the hearts of the simple. </a:t>
            </a:r>
            <a:br>
              <a:rPr lang="en-US" sz="4000" b="1" dirty="0"/>
            </a:br>
            <a:r>
              <a:rPr lang="en-US" dirty="0"/>
              <a:t/>
            </a:r>
            <a:br>
              <a:rPr lang="en-US" dirty="0"/>
            </a:br>
            <a:endParaRPr lang="en-US" dirty="0"/>
          </a:p>
          <a:p>
            <a:endParaRPr lang="en-US" dirty="0"/>
          </a:p>
        </p:txBody>
      </p:sp>
    </p:spTree>
    <p:extLst>
      <p:ext uri="{BB962C8B-B14F-4D97-AF65-F5344CB8AC3E}">
        <p14:creationId xmlns:p14="http://schemas.microsoft.com/office/powerpoint/2010/main" val="19139496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04800"/>
            <a:ext cx="8229600" cy="6186309"/>
          </a:xfrm>
          <a:prstGeom prst="rect">
            <a:avLst/>
          </a:prstGeom>
          <a:noFill/>
        </p:spPr>
        <p:txBody>
          <a:bodyPr wrap="square" rtlCol="0">
            <a:spAutoFit/>
          </a:bodyPr>
          <a:lstStyle/>
          <a:p>
            <a:pPr algn="ctr"/>
            <a:r>
              <a:rPr lang="en-US" sz="4000" b="1" i="1" dirty="0">
                <a:solidFill>
                  <a:srgbClr val="FFFF00"/>
                </a:solidFill>
              </a:rPr>
              <a:t>"I urge you, brothers, to watch out for those who cause divisions and put obstacles in your way that are contrary to the teaching you have learned. Keep away from them. For such people are not serving our Lord Christ, but their own appetites. By smooth talk and flattery they deceive the minds of naive people</a:t>
            </a:r>
            <a:r>
              <a:rPr lang="en-US" sz="4000" b="1" i="1" dirty="0" smtClean="0">
                <a:solidFill>
                  <a:srgbClr val="FFFF00"/>
                </a:solidFill>
              </a:rPr>
              <a:t>."</a:t>
            </a:r>
            <a:r>
              <a:rPr lang="en-US" b="1" i="1" dirty="0">
                <a:solidFill>
                  <a:srgbClr val="FFFF00"/>
                </a:solidFill>
              </a:rPr>
              <a:t/>
            </a:r>
            <a:br>
              <a:rPr lang="en-US" b="1" i="1" dirty="0">
                <a:solidFill>
                  <a:srgbClr val="FFFF00"/>
                </a:solidFill>
              </a:rPr>
            </a:br>
            <a:endParaRPr lang="en-US" b="1" i="1" dirty="0">
              <a:solidFill>
                <a:srgbClr val="FFFF00"/>
              </a:solidFill>
            </a:endParaRPr>
          </a:p>
          <a:p>
            <a:endParaRPr lang="en-US" dirty="0"/>
          </a:p>
        </p:txBody>
      </p:sp>
    </p:spTree>
    <p:extLst>
      <p:ext uri="{BB962C8B-B14F-4D97-AF65-F5344CB8AC3E}">
        <p14:creationId xmlns:p14="http://schemas.microsoft.com/office/powerpoint/2010/main" val="3717437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458200" cy="5632311"/>
          </a:xfrm>
          <a:prstGeom prst="rect">
            <a:avLst/>
          </a:prstGeom>
          <a:noFill/>
        </p:spPr>
        <p:txBody>
          <a:bodyPr wrap="square" rtlCol="0">
            <a:spAutoFit/>
          </a:bodyPr>
          <a:lstStyle/>
          <a:p>
            <a:pPr marL="285750" indent="-285750">
              <a:buFont typeface="Arial" pitchFamily="34" charset="0"/>
              <a:buChar char="•"/>
            </a:pPr>
            <a:r>
              <a:rPr lang="en-US" sz="4000" dirty="0" smtClean="0"/>
              <a:t>The word </a:t>
            </a:r>
            <a:r>
              <a:rPr lang="en-US" sz="4000" b="1" i="1" dirty="0" smtClean="0"/>
              <a:t>cult</a:t>
            </a:r>
            <a:r>
              <a:rPr lang="en-US" sz="4000" dirty="0" smtClean="0"/>
              <a:t> comes from the Latin word </a:t>
            </a:r>
            <a:r>
              <a:rPr lang="en-US" sz="4000" b="1" i="1" dirty="0" err="1">
                <a:solidFill>
                  <a:srgbClr val="FFC000"/>
                </a:solidFill>
              </a:rPr>
              <a:t>cultus</a:t>
            </a:r>
            <a:r>
              <a:rPr lang="en-US" sz="4000" dirty="0" smtClean="0"/>
              <a:t>, which means "</a:t>
            </a:r>
            <a:r>
              <a:rPr lang="en-US" sz="4000" dirty="0" smtClean="0">
                <a:solidFill>
                  <a:srgbClr val="FFC000"/>
                </a:solidFill>
              </a:rPr>
              <a:t>worship</a:t>
            </a:r>
            <a:r>
              <a:rPr lang="en-US" sz="4000" dirty="0" smtClean="0"/>
              <a:t>" or "</a:t>
            </a:r>
            <a:r>
              <a:rPr lang="en-US" sz="4000" dirty="0" smtClean="0">
                <a:solidFill>
                  <a:srgbClr val="FFC000"/>
                </a:solidFill>
              </a:rPr>
              <a:t>adoration</a:t>
            </a:r>
            <a:r>
              <a:rPr lang="en-US" sz="4000" dirty="0" smtClean="0"/>
              <a:t>." </a:t>
            </a:r>
          </a:p>
          <a:p>
            <a:pPr marL="285750" indent="-285750">
              <a:buFont typeface="Arial" pitchFamily="34" charset="0"/>
              <a:buChar char="•"/>
            </a:pPr>
            <a:r>
              <a:rPr lang="en-US" sz="4000" dirty="0" smtClean="0"/>
              <a:t>The word </a:t>
            </a:r>
            <a:r>
              <a:rPr lang="en-US" sz="4000" b="1" i="1" dirty="0" smtClean="0"/>
              <a:t>cult</a:t>
            </a:r>
            <a:r>
              <a:rPr lang="en-US" sz="4000" dirty="0" smtClean="0"/>
              <a:t> became an English word only in the 1600s. It is not used in Scripture. However, the Bible does refer to those who are </a:t>
            </a:r>
            <a:r>
              <a:rPr lang="en-US" sz="4000" i="1" dirty="0" smtClean="0"/>
              <a:t>"</a:t>
            </a:r>
            <a:r>
              <a:rPr lang="en-US" sz="4000" i="1" dirty="0" smtClean="0">
                <a:solidFill>
                  <a:srgbClr val="00B0F0"/>
                </a:solidFill>
              </a:rPr>
              <a:t>turning to a different gospel</a:t>
            </a:r>
            <a:r>
              <a:rPr lang="en-US" sz="4000" i="1" dirty="0" smtClean="0"/>
              <a:t>,"</a:t>
            </a:r>
            <a:r>
              <a:rPr lang="en-US" sz="4000" dirty="0" smtClean="0"/>
              <a:t> whose leaders </a:t>
            </a:r>
            <a:r>
              <a:rPr lang="en-US" sz="4000" i="1" dirty="0" smtClean="0"/>
              <a:t>"</a:t>
            </a:r>
            <a:r>
              <a:rPr lang="en-US" sz="4000" i="1" dirty="0" smtClean="0">
                <a:solidFill>
                  <a:srgbClr val="00B0F0"/>
                </a:solidFill>
              </a:rPr>
              <a:t>pervert the gospel of Christ</a:t>
            </a:r>
            <a:r>
              <a:rPr lang="en-US" sz="4000" i="1" dirty="0" smtClean="0"/>
              <a:t>."</a:t>
            </a:r>
            <a:r>
              <a:rPr lang="en-US" sz="4000" dirty="0" smtClean="0"/>
              <a:t>  </a:t>
            </a:r>
            <a:r>
              <a:rPr lang="en-US" sz="3200" dirty="0" smtClean="0"/>
              <a:t>(Galatians 1:6-7)</a:t>
            </a:r>
            <a:endParaRPr lang="en-US" sz="3200" dirty="0"/>
          </a:p>
        </p:txBody>
      </p:sp>
    </p:spTree>
    <p:extLst>
      <p:ext uri="{BB962C8B-B14F-4D97-AF65-F5344CB8AC3E}">
        <p14:creationId xmlns:p14="http://schemas.microsoft.com/office/powerpoint/2010/main" val="24257613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800" b="1" dirty="0" smtClean="0"/>
              <a:t>CHARACTERISTICS OF CULTS</a:t>
            </a:r>
            <a:endParaRPr lang="en-US" sz="4800" b="1" dirty="0"/>
          </a:p>
        </p:txBody>
      </p:sp>
      <p:sp>
        <p:nvSpPr>
          <p:cNvPr id="3" name="Content Placeholder 2"/>
          <p:cNvSpPr>
            <a:spLocks noGrp="1"/>
          </p:cNvSpPr>
          <p:nvPr>
            <p:ph sz="quarter" idx="13"/>
          </p:nvPr>
        </p:nvSpPr>
        <p:spPr>
          <a:xfrm>
            <a:off x="457200" y="1066800"/>
            <a:ext cx="8382000" cy="5029200"/>
          </a:xfrm>
        </p:spPr>
        <p:txBody>
          <a:bodyPr>
            <a:noAutofit/>
          </a:bodyPr>
          <a:lstStyle/>
          <a:p>
            <a:pPr marL="0" indent="0" algn="ctr">
              <a:buNone/>
            </a:pPr>
            <a:r>
              <a:rPr lang="en-US" sz="4000" b="1" u="sng" dirty="0" smtClean="0">
                <a:solidFill>
                  <a:srgbClr val="FFFF00"/>
                </a:solidFill>
              </a:rPr>
              <a:t>What </a:t>
            </a:r>
            <a:r>
              <a:rPr lang="en-US" sz="4000" b="1" u="sng" dirty="0">
                <a:solidFill>
                  <a:srgbClr val="FFFF00"/>
                </a:solidFill>
              </a:rPr>
              <a:t>is the Mentality of Cult Followers</a:t>
            </a:r>
            <a:r>
              <a:rPr lang="en-US" sz="4000" b="1" u="sng" dirty="0" smtClean="0">
                <a:solidFill>
                  <a:srgbClr val="FFFF00"/>
                </a:solidFill>
              </a:rPr>
              <a:t>?</a:t>
            </a:r>
          </a:p>
          <a:p>
            <a:pPr marL="0" indent="0">
              <a:buNone/>
            </a:pPr>
            <a:r>
              <a:rPr lang="en-US" sz="4000" dirty="0"/>
              <a:t>Cults thrive on people who know little or nothing of the Bible and who readily replace logical reasoning with emotional decisions. They willingly pledge allegiance to charismatic leaders who claim to have the key to deeper truths and the answers to all the details of daily </a:t>
            </a:r>
            <a:r>
              <a:rPr lang="en-US" sz="4000" dirty="0" smtClean="0"/>
              <a:t>living</a:t>
            </a:r>
            <a:endParaRPr lang="en-US" sz="4000" b="1" u="sng" dirty="0" smtClean="0">
              <a:solidFill>
                <a:srgbClr val="FFFF00"/>
              </a:solidFill>
            </a:endParaRPr>
          </a:p>
        </p:txBody>
      </p:sp>
    </p:spTree>
    <p:extLst>
      <p:ext uri="{BB962C8B-B14F-4D97-AF65-F5344CB8AC3E}">
        <p14:creationId xmlns:p14="http://schemas.microsoft.com/office/powerpoint/2010/main" val="6264056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800" b="1" dirty="0" smtClean="0"/>
              <a:t>CHARACTERISTICS OF CULTS</a:t>
            </a:r>
            <a:endParaRPr lang="en-US" sz="4800" b="1" dirty="0"/>
          </a:p>
        </p:txBody>
      </p:sp>
      <p:sp>
        <p:nvSpPr>
          <p:cNvPr id="3" name="Content Placeholder 2"/>
          <p:cNvSpPr>
            <a:spLocks noGrp="1"/>
          </p:cNvSpPr>
          <p:nvPr>
            <p:ph sz="quarter" idx="13"/>
          </p:nvPr>
        </p:nvSpPr>
        <p:spPr>
          <a:xfrm>
            <a:off x="457200" y="1066800"/>
            <a:ext cx="8382000" cy="5029200"/>
          </a:xfrm>
        </p:spPr>
        <p:txBody>
          <a:bodyPr>
            <a:noAutofit/>
          </a:bodyPr>
          <a:lstStyle/>
          <a:p>
            <a:pPr marL="0" indent="0" algn="ctr">
              <a:buNone/>
            </a:pPr>
            <a:r>
              <a:rPr lang="en-US" sz="4000" b="1" u="sng" dirty="0" smtClean="0">
                <a:solidFill>
                  <a:srgbClr val="FFFF00"/>
                </a:solidFill>
              </a:rPr>
              <a:t>What </a:t>
            </a:r>
            <a:r>
              <a:rPr lang="en-US" sz="4000" b="1" u="sng" dirty="0">
                <a:solidFill>
                  <a:srgbClr val="FFFF00"/>
                </a:solidFill>
              </a:rPr>
              <a:t>is the Mentality of Cult Followers</a:t>
            </a:r>
            <a:r>
              <a:rPr lang="en-US" sz="4000" b="1" u="sng" dirty="0" smtClean="0">
                <a:solidFill>
                  <a:srgbClr val="FFFF00"/>
                </a:solidFill>
              </a:rPr>
              <a:t>?</a:t>
            </a:r>
          </a:p>
          <a:p>
            <a:r>
              <a:rPr lang="en-US" sz="4000" dirty="0"/>
              <a:t>They </a:t>
            </a:r>
            <a:r>
              <a:rPr lang="en-US" sz="4000" b="1" i="1" dirty="0"/>
              <a:t>follow</a:t>
            </a:r>
            <a:r>
              <a:rPr lang="en-US" sz="4000" dirty="0"/>
              <a:t> the cult leader blindly. </a:t>
            </a:r>
            <a:endParaRPr lang="en-US" sz="4000" dirty="0" smtClean="0"/>
          </a:p>
          <a:p>
            <a:r>
              <a:rPr lang="en-US" sz="4000" dirty="0" smtClean="0"/>
              <a:t>They </a:t>
            </a:r>
            <a:r>
              <a:rPr lang="en-US" sz="4000" b="1" i="1" dirty="0"/>
              <a:t>forfeit</a:t>
            </a:r>
            <a:r>
              <a:rPr lang="en-US" sz="4000" dirty="0"/>
              <a:t> individual freedom. </a:t>
            </a:r>
            <a:endParaRPr lang="en-US" sz="4000" dirty="0" smtClean="0"/>
          </a:p>
          <a:p>
            <a:r>
              <a:rPr lang="en-US" sz="4000" dirty="0" smtClean="0"/>
              <a:t>They </a:t>
            </a:r>
            <a:r>
              <a:rPr lang="en-US" sz="4000" b="1" i="1" dirty="0"/>
              <a:t>forsake</a:t>
            </a:r>
            <a:r>
              <a:rPr lang="en-US" sz="4000" dirty="0"/>
              <a:t> friends and family to have a new "family</a:t>
            </a:r>
            <a:r>
              <a:rPr lang="en-US" sz="4000" dirty="0" smtClean="0"/>
              <a:t>."</a:t>
            </a:r>
            <a:endParaRPr lang="en-US" sz="4000" b="1" u="sng" dirty="0" smtClean="0">
              <a:solidFill>
                <a:srgbClr val="FFFF00"/>
              </a:solidFill>
            </a:endParaRPr>
          </a:p>
        </p:txBody>
      </p:sp>
    </p:spTree>
    <p:extLst>
      <p:ext uri="{BB962C8B-B14F-4D97-AF65-F5344CB8AC3E}">
        <p14:creationId xmlns:p14="http://schemas.microsoft.com/office/powerpoint/2010/main" val="39489254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800" b="1" dirty="0" smtClean="0"/>
              <a:t>CHARACTERISTICS OF CULTS</a:t>
            </a:r>
            <a:endParaRPr lang="en-US" sz="4800" b="1" dirty="0"/>
          </a:p>
        </p:txBody>
      </p:sp>
      <p:sp>
        <p:nvSpPr>
          <p:cNvPr id="3" name="Content Placeholder 2"/>
          <p:cNvSpPr>
            <a:spLocks noGrp="1"/>
          </p:cNvSpPr>
          <p:nvPr>
            <p:ph sz="quarter" idx="13"/>
          </p:nvPr>
        </p:nvSpPr>
        <p:spPr>
          <a:xfrm>
            <a:off x="457200" y="1066800"/>
            <a:ext cx="8382000" cy="5029200"/>
          </a:xfrm>
        </p:spPr>
        <p:txBody>
          <a:bodyPr>
            <a:noAutofit/>
          </a:bodyPr>
          <a:lstStyle/>
          <a:p>
            <a:pPr marL="0" indent="0" algn="ctr">
              <a:buNone/>
            </a:pPr>
            <a:r>
              <a:rPr lang="en-US" sz="4000" b="1" u="sng" dirty="0" smtClean="0">
                <a:solidFill>
                  <a:srgbClr val="FFFF00"/>
                </a:solidFill>
              </a:rPr>
              <a:t>What </a:t>
            </a:r>
            <a:r>
              <a:rPr lang="en-US" sz="4000" b="1" u="sng" dirty="0">
                <a:solidFill>
                  <a:srgbClr val="FFFF00"/>
                </a:solidFill>
              </a:rPr>
              <a:t>is the Mentality of Cult Followers</a:t>
            </a:r>
            <a:r>
              <a:rPr lang="en-US" sz="4000" b="1" u="sng" dirty="0" smtClean="0">
                <a:solidFill>
                  <a:srgbClr val="FFFF00"/>
                </a:solidFill>
              </a:rPr>
              <a:t>?</a:t>
            </a:r>
          </a:p>
          <a:p>
            <a:r>
              <a:rPr lang="en-US" sz="4000" dirty="0" smtClean="0"/>
              <a:t>They </a:t>
            </a:r>
            <a:r>
              <a:rPr lang="en-US" sz="4000" b="1" i="1" dirty="0" smtClean="0"/>
              <a:t>fear</a:t>
            </a:r>
            <a:r>
              <a:rPr lang="en-US" sz="4000" dirty="0" smtClean="0"/>
              <a:t> </a:t>
            </a:r>
            <a:r>
              <a:rPr lang="en-US" sz="4000" dirty="0"/>
              <a:t>punishment for not conforming to legalistic rules and regulations. </a:t>
            </a:r>
            <a:endParaRPr lang="en-US" sz="4000" dirty="0" smtClean="0"/>
          </a:p>
          <a:p>
            <a:r>
              <a:rPr lang="en-US" sz="4000" dirty="0" smtClean="0"/>
              <a:t>They </a:t>
            </a:r>
            <a:r>
              <a:rPr lang="en-US" sz="4000" b="1" i="1" dirty="0"/>
              <a:t>feel</a:t>
            </a:r>
            <a:r>
              <a:rPr lang="en-US" sz="4000" dirty="0"/>
              <a:t> misunderstood and persecuted by the outside world. </a:t>
            </a:r>
            <a:endParaRPr lang="en-US" sz="4000" dirty="0" smtClean="0"/>
          </a:p>
          <a:p>
            <a:r>
              <a:rPr lang="en-US" sz="4000" dirty="0" smtClean="0"/>
              <a:t>They </a:t>
            </a:r>
            <a:r>
              <a:rPr lang="en-US" sz="4000" b="1" i="1" dirty="0"/>
              <a:t>forego</a:t>
            </a:r>
            <a:r>
              <a:rPr lang="en-US" sz="4000" dirty="0"/>
              <a:t> reason for emotion. </a:t>
            </a:r>
            <a:endParaRPr lang="en-US" sz="4000" b="1" u="sng" dirty="0" smtClean="0">
              <a:solidFill>
                <a:srgbClr val="FFFF00"/>
              </a:solidFill>
            </a:endParaRPr>
          </a:p>
        </p:txBody>
      </p:sp>
    </p:spTree>
    <p:extLst>
      <p:ext uri="{BB962C8B-B14F-4D97-AF65-F5344CB8AC3E}">
        <p14:creationId xmlns:p14="http://schemas.microsoft.com/office/powerpoint/2010/main" val="3807805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rgbClr val="FFFF00"/>
                </a:solidFill>
              </a:rPr>
              <a:t>A cult appeals to one of three inner </a:t>
            </a:r>
            <a:r>
              <a:rPr lang="en-US" sz="3600" b="1" dirty="0" smtClean="0">
                <a:solidFill>
                  <a:srgbClr val="FFFF00"/>
                </a:solidFill>
              </a:rPr>
              <a:t>needs</a:t>
            </a:r>
            <a:r>
              <a:rPr lang="en-US" sz="3600" b="1" dirty="0">
                <a:solidFill>
                  <a:srgbClr val="FFFF00"/>
                </a:solidFill>
              </a:rPr>
              <a:t>:</a:t>
            </a:r>
          </a:p>
        </p:txBody>
      </p:sp>
      <p:sp>
        <p:nvSpPr>
          <p:cNvPr id="3" name="Content Placeholder 2"/>
          <p:cNvSpPr>
            <a:spLocks noGrp="1"/>
          </p:cNvSpPr>
          <p:nvPr>
            <p:ph sz="quarter" idx="13"/>
          </p:nvPr>
        </p:nvSpPr>
        <p:spPr>
          <a:xfrm>
            <a:off x="609600" y="1600200"/>
            <a:ext cx="7924800" cy="4648200"/>
          </a:xfrm>
        </p:spPr>
        <p:txBody>
          <a:bodyPr>
            <a:normAutofit fontScale="85000" lnSpcReduction="20000"/>
          </a:bodyPr>
          <a:lstStyle/>
          <a:p>
            <a:r>
              <a:rPr lang="en-US" sz="3600" b="1" dirty="0">
                <a:solidFill>
                  <a:srgbClr val="FFC000"/>
                </a:solidFill>
              </a:rPr>
              <a:t>The need for </a:t>
            </a:r>
            <a:r>
              <a:rPr lang="en-US" sz="3600" b="1" i="1" u="sng" dirty="0">
                <a:solidFill>
                  <a:srgbClr val="FFC000"/>
                </a:solidFill>
              </a:rPr>
              <a:t>love</a:t>
            </a:r>
            <a:r>
              <a:rPr lang="en-US" sz="3600" b="1" dirty="0">
                <a:solidFill>
                  <a:srgbClr val="FFC000"/>
                </a:solidFill>
              </a:rPr>
              <a:t> </a:t>
            </a:r>
            <a:r>
              <a:rPr lang="en-US" sz="3600" i="1" dirty="0" smtClean="0"/>
              <a:t>— "</a:t>
            </a:r>
            <a:r>
              <a:rPr lang="en-US" sz="3600" i="1" dirty="0"/>
              <a:t>This group makes me feel like I'm really loved. They care about me</a:t>
            </a:r>
            <a:r>
              <a:rPr lang="en-US" sz="3600" i="1" dirty="0" smtClean="0"/>
              <a:t>.”</a:t>
            </a:r>
          </a:p>
          <a:p>
            <a:r>
              <a:rPr lang="en-US" sz="3600" b="1" dirty="0" smtClean="0">
                <a:solidFill>
                  <a:srgbClr val="FFC000"/>
                </a:solidFill>
              </a:rPr>
              <a:t>The </a:t>
            </a:r>
            <a:r>
              <a:rPr lang="en-US" sz="3600" b="1" dirty="0">
                <a:solidFill>
                  <a:srgbClr val="FFC000"/>
                </a:solidFill>
              </a:rPr>
              <a:t>need for </a:t>
            </a:r>
            <a:r>
              <a:rPr lang="en-US" sz="3600" b="1" i="1" u="sng" dirty="0">
                <a:solidFill>
                  <a:srgbClr val="FFC000"/>
                </a:solidFill>
              </a:rPr>
              <a:t>significance</a:t>
            </a:r>
            <a:r>
              <a:rPr lang="en-US" sz="3600" dirty="0"/>
              <a:t>... meaning and purpose </a:t>
            </a:r>
            <a:r>
              <a:rPr lang="en-US" sz="3600" dirty="0" smtClean="0"/>
              <a:t>— </a:t>
            </a:r>
            <a:r>
              <a:rPr lang="en-US" sz="3600" i="1" dirty="0" smtClean="0"/>
              <a:t>"</a:t>
            </a:r>
            <a:r>
              <a:rPr lang="en-US" sz="3600" i="1" dirty="0"/>
              <a:t>This group has given me a new purpose for living. I feel like my life now has meaning and direction</a:t>
            </a:r>
            <a:r>
              <a:rPr lang="en-US" sz="3600" i="1" dirty="0" smtClean="0"/>
              <a:t>.”</a:t>
            </a:r>
          </a:p>
          <a:p>
            <a:r>
              <a:rPr lang="en-US" sz="3600" b="1" dirty="0">
                <a:solidFill>
                  <a:srgbClr val="FFC000"/>
                </a:solidFill>
              </a:rPr>
              <a:t>The need for </a:t>
            </a:r>
            <a:r>
              <a:rPr lang="en-US" sz="3600" b="1" i="1" u="sng" dirty="0">
                <a:solidFill>
                  <a:srgbClr val="FFC000"/>
                </a:solidFill>
              </a:rPr>
              <a:t>security</a:t>
            </a:r>
            <a:r>
              <a:rPr lang="en-US" sz="3600" dirty="0"/>
              <a:t>... a sense of belonging </a:t>
            </a:r>
            <a:r>
              <a:rPr lang="en-US" sz="3600" i="1" dirty="0"/>
              <a:t>—"My new family has given me the acceptance I've always wanted. I feel like I belong in the group.... I feel like I really fit in</a:t>
            </a:r>
            <a:r>
              <a:rPr lang="en-US" sz="3600" i="1" dirty="0" smtClean="0"/>
              <a:t>."</a:t>
            </a:r>
            <a:endParaRPr lang="en-US" sz="3600" i="1" dirty="0"/>
          </a:p>
        </p:txBody>
      </p:sp>
    </p:spTree>
    <p:extLst>
      <p:ext uri="{BB962C8B-B14F-4D97-AF65-F5344CB8AC3E}">
        <p14:creationId xmlns:p14="http://schemas.microsoft.com/office/powerpoint/2010/main" val="8119044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rPr>
              <a:t>What type of people are most susceptible to being lured into a cult</a:t>
            </a:r>
            <a:r>
              <a:rPr lang="en-US" b="1" dirty="0" smtClean="0">
                <a:solidFill>
                  <a:srgbClr val="FFFF00"/>
                </a:solidFill>
              </a:rPr>
              <a:t>? </a:t>
            </a:r>
            <a:endParaRPr lang="en-US" b="1" dirty="0">
              <a:solidFill>
                <a:srgbClr val="FFFF00"/>
              </a:solidFill>
            </a:endParaRPr>
          </a:p>
        </p:txBody>
      </p:sp>
      <p:sp>
        <p:nvSpPr>
          <p:cNvPr id="3" name="Content Placeholder 2"/>
          <p:cNvSpPr>
            <a:spLocks noGrp="1"/>
          </p:cNvSpPr>
          <p:nvPr>
            <p:ph sz="quarter" idx="13"/>
          </p:nvPr>
        </p:nvSpPr>
        <p:spPr>
          <a:xfrm>
            <a:off x="609600" y="1600200"/>
            <a:ext cx="7924800" cy="4648200"/>
          </a:xfrm>
        </p:spPr>
        <p:txBody>
          <a:bodyPr>
            <a:normAutofit/>
          </a:bodyPr>
          <a:lstStyle/>
          <a:p>
            <a:r>
              <a:rPr lang="en-US" sz="3600" dirty="0"/>
              <a:t>B</a:t>
            </a:r>
            <a:r>
              <a:rPr lang="en-US" sz="3600" dirty="0" smtClean="0"/>
              <a:t>etween </a:t>
            </a:r>
            <a:r>
              <a:rPr lang="en-US" sz="3600" dirty="0"/>
              <a:t>ages </a:t>
            </a:r>
            <a:r>
              <a:rPr lang="en-US" sz="3600" dirty="0" smtClean="0"/>
              <a:t>18 to 28</a:t>
            </a:r>
          </a:p>
          <a:p>
            <a:r>
              <a:rPr lang="en-US" sz="3600" dirty="0"/>
              <a:t>M</a:t>
            </a:r>
            <a:r>
              <a:rPr lang="en-US" sz="3600" dirty="0" smtClean="0"/>
              <a:t>iddle </a:t>
            </a:r>
            <a:r>
              <a:rPr lang="en-US" sz="3600" dirty="0"/>
              <a:t>to upper </a:t>
            </a:r>
            <a:r>
              <a:rPr lang="en-US" sz="3600" dirty="0" smtClean="0"/>
              <a:t>class</a:t>
            </a:r>
          </a:p>
          <a:p>
            <a:r>
              <a:rPr lang="en-US" sz="3600" dirty="0" smtClean="0"/>
              <a:t>Underachiever </a:t>
            </a:r>
          </a:p>
          <a:p>
            <a:r>
              <a:rPr lang="en-US" sz="3600" dirty="0" smtClean="0"/>
              <a:t>Idealistic: reject </a:t>
            </a:r>
            <a:r>
              <a:rPr lang="en-US" sz="3600" smtClean="0"/>
              <a:t>practical consideration</a:t>
            </a:r>
            <a:endParaRPr lang="en-US" sz="3600" dirty="0" smtClean="0"/>
          </a:p>
          <a:p>
            <a:r>
              <a:rPr lang="en-US" sz="3600" dirty="0"/>
              <a:t>L</a:t>
            </a:r>
            <a:r>
              <a:rPr lang="en-US" sz="3600" dirty="0" smtClean="0"/>
              <a:t>ow self-esteem</a:t>
            </a:r>
          </a:p>
          <a:p>
            <a:r>
              <a:rPr lang="en-US" sz="3600" dirty="0" smtClean="0"/>
              <a:t>Alienated </a:t>
            </a:r>
            <a:r>
              <a:rPr lang="en-US" sz="3600" dirty="0"/>
              <a:t>from </a:t>
            </a:r>
            <a:r>
              <a:rPr lang="en-US" sz="3600" dirty="0" smtClean="0"/>
              <a:t>family</a:t>
            </a:r>
            <a:endParaRPr lang="en-US" sz="3600" dirty="0"/>
          </a:p>
        </p:txBody>
      </p:sp>
    </p:spTree>
    <p:extLst>
      <p:ext uri="{BB962C8B-B14F-4D97-AF65-F5344CB8AC3E}">
        <p14:creationId xmlns:p14="http://schemas.microsoft.com/office/powerpoint/2010/main" val="2525361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rPr>
              <a:t>What type of people are most susceptible to being lured into a cult</a:t>
            </a:r>
            <a:r>
              <a:rPr lang="en-US" b="1" dirty="0" smtClean="0">
                <a:solidFill>
                  <a:srgbClr val="FFFF00"/>
                </a:solidFill>
              </a:rPr>
              <a:t>? </a:t>
            </a:r>
            <a:endParaRPr lang="en-US" b="1" dirty="0">
              <a:solidFill>
                <a:srgbClr val="FFFF00"/>
              </a:solidFill>
            </a:endParaRPr>
          </a:p>
        </p:txBody>
      </p:sp>
      <p:sp>
        <p:nvSpPr>
          <p:cNvPr id="3" name="Content Placeholder 2"/>
          <p:cNvSpPr>
            <a:spLocks noGrp="1"/>
          </p:cNvSpPr>
          <p:nvPr>
            <p:ph sz="quarter" idx="13"/>
          </p:nvPr>
        </p:nvSpPr>
        <p:spPr>
          <a:xfrm>
            <a:off x="609600" y="1600200"/>
            <a:ext cx="7924800" cy="4648200"/>
          </a:xfrm>
        </p:spPr>
        <p:txBody>
          <a:bodyPr>
            <a:normAutofit/>
          </a:bodyPr>
          <a:lstStyle/>
          <a:p>
            <a:r>
              <a:rPr lang="en-US" sz="3600" dirty="0" smtClean="0"/>
              <a:t>Experiencing </a:t>
            </a:r>
            <a:r>
              <a:rPr lang="en-US" sz="3600" dirty="0"/>
              <a:t>a </a:t>
            </a:r>
            <a:r>
              <a:rPr lang="en-US" sz="3600" dirty="0" smtClean="0"/>
              <a:t>crisis</a:t>
            </a:r>
          </a:p>
          <a:p>
            <a:r>
              <a:rPr lang="en-US" sz="3600" dirty="0" smtClean="0"/>
              <a:t>Religious </a:t>
            </a:r>
            <a:r>
              <a:rPr lang="en-US" sz="3600" dirty="0"/>
              <a:t>background, but not spiritually grounded </a:t>
            </a:r>
            <a:endParaRPr lang="en-US" sz="3600" dirty="0" smtClean="0"/>
          </a:p>
          <a:p>
            <a:r>
              <a:rPr lang="en-US" sz="3600" dirty="0"/>
              <a:t>L</a:t>
            </a:r>
            <a:r>
              <a:rPr lang="en-US" sz="3600" dirty="0" smtClean="0"/>
              <a:t>ooking </a:t>
            </a:r>
            <a:r>
              <a:rPr lang="en-US" sz="3600" dirty="0"/>
              <a:t>for meaning and purpose to </a:t>
            </a:r>
            <a:r>
              <a:rPr lang="en-US" sz="3600" dirty="0" smtClean="0"/>
              <a:t>life</a:t>
            </a:r>
          </a:p>
          <a:p>
            <a:r>
              <a:rPr lang="en-US" sz="3600" dirty="0"/>
              <a:t>D</a:t>
            </a:r>
            <a:r>
              <a:rPr lang="en-US" sz="3600" dirty="0" smtClean="0"/>
              <a:t>isillusioned </a:t>
            </a:r>
            <a:r>
              <a:rPr lang="en-US" sz="3600" dirty="0"/>
              <a:t>with </a:t>
            </a:r>
            <a:r>
              <a:rPr lang="en-US" sz="3600" dirty="0" smtClean="0"/>
              <a:t>life</a:t>
            </a:r>
          </a:p>
          <a:p>
            <a:r>
              <a:rPr lang="en-US" sz="3600" dirty="0" smtClean="0"/>
              <a:t>Naive </a:t>
            </a:r>
            <a:r>
              <a:rPr lang="en-US" sz="3600" dirty="0"/>
              <a:t>or too </a:t>
            </a:r>
            <a:r>
              <a:rPr lang="en-US" sz="3600" dirty="0" smtClean="0"/>
              <a:t>trusting</a:t>
            </a:r>
            <a:endParaRPr lang="en-US" sz="3600" dirty="0"/>
          </a:p>
        </p:txBody>
      </p:sp>
    </p:spTree>
    <p:extLst>
      <p:ext uri="{BB962C8B-B14F-4D97-AF65-F5344CB8AC3E}">
        <p14:creationId xmlns:p14="http://schemas.microsoft.com/office/powerpoint/2010/main" val="36584536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rgbClr val="FFFF00"/>
                </a:solidFill>
              </a:rPr>
              <a:t>What is the breeding ground for </a:t>
            </a:r>
            <a:r>
              <a:rPr lang="en-US" sz="3600" b="1" dirty="0" err="1" smtClean="0">
                <a:solidFill>
                  <a:srgbClr val="FFFF00"/>
                </a:solidFill>
              </a:rPr>
              <a:t>cultS</a:t>
            </a:r>
            <a:r>
              <a:rPr lang="en-US" sz="3600" b="1" dirty="0" smtClean="0">
                <a:solidFill>
                  <a:srgbClr val="FFFF00"/>
                </a:solidFill>
              </a:rPr>
              <a:t>?</a:t>
            </a:r>
            <a:endParaRPr lang="en-US" sz="3600" b="1" dirty="0">
              <a:solidFill>
                <a:srgbClr val="FFFF00"/>
              </a:solidFill>
            </a:endParaRPr>
          </a:p>
        </p:txBody>
      </p:sp>
      <p:sp>
        <p:nvSpPr>
          <p:cNvPr id="3" name="Content Placeholder 2"/>
          <p:cNvSpPr>
            <a:spLocks noGrp="1"/>
          </p:cNvSpPr>
          <p:nvPr>
            <p:ph sz="quarter" idx="13"/>
          </p:nvPr>
        </p:nvSpPr>
        <p:spPr>
          <a:xfrm>
            <a:off x="609600" y="1600200"/>
            <a:ext cx="7924800" cy="4648200"/>
          </a:xfrm>
        </p:spPr>
        <p:txBody>
          <a:bodyPr>
            <a:normAutofit/>
          </a:bodyPr>
          <a:lstStyle/>
          <a:p>
            <a:r>
              <a:rPr lang="en-US" sz="3600" dirty="0"/>
              <a:t>D</a:t>
            </a:r>
            <a:r>
              <a:rPr lang="en-US" sz="3600" dirty="0" smtClean="0"/>
              <a:t>emoralization </a:t>
            </a:r>
            <a:r>
              <a:rPr lang="en-US" sz="3600" dirty="0"/>
              <a:t>of values </a:t>
            </a:r>
            <a:endParaRPr lang="en-US" sz="3600" dirty="0" smtClean="0"/>
          </a:p>
          <a:p>
            <a:r>
              <a:rPr lang="en-US" sz="3600" dirty="0" smtClean="0"/>
              <a:t>Deterioration </a:t>
            </a:r>
            <a:r>
              <a:rPr lang="en-US" sz="3600" dirty="0"/>
              <a:t>of the family </a:t>
            </a:r>
            <a:endParaRPr lang="en-US" sz="3600" dirty="0" smtClean="0"/>
          </a:p>
          <a:p>
            <a:r>
              <a:rPr lang="en-US" sz="3600" dirty="0" smtClean="0"/>
              <a:t>Disillusionment </a:t>
            </a:r>
            <a:r>
              <a:rPr lang="en-US" sz="3600" dirty="0"/>
              <a:t>with the "good </a:t>
            </a:r>
            <a:r>
              <a:rPr lang="en-US" sz="3600" dirty="0" smtClean="0"/>
              <a:t>life“</a:t>
            </a:r>
          </a:p>
          <a:p>
            <a:r>
              <a:rPr lang="en-US" sz="3600" dirty="0" smtClean="0"/>
              <a:t>Demonic </a:t>
            </a:r>
            <a:r>
              <a:rPr lang="en-US" sz="3600" dirty="0"/>
              <a:t>fascination with the occult </a:t>
            </a:r>
            <a:endParaRPr lang="en-US" sz="3600" dirty="0" smtClean="0"/>
          </a:p>
          <a:p>
            <a:r>
              <a:rPr lang="en-US" sz="3600" dirty="0" smtClean="0"/>
              <a:t>Decline </a:t>
            </a:r>
            <a:r>
              <a:rPr lang="en-US" sz="3600" dirty="0"/>
              <a:t>of church influence </a:t>
            </a:r>
            <a:endParaRPr lang="en-US" sz="3600" dirty="0" smtClean="0"/>
          </a:p>
          <a:p>
            <a:r>
              <a:rPr lang="en-US" sz="3600" dirty="0" smtClean="0"/>
              <a:t>Decrease </a:t>
            </a:r>
            <a:r>
              <a:rPr lang="en-US" sz="3600" dirty="0"/>
              <a:t>in doctrinal </a:t>
            </a:r>
            <a:r>
              <a:rPr lang="en-US" sz="3600" dirty="0" smtClean="0"/>
              <a:t>teaching</a:t>
            </a:r>
            <a:endParaRPr lang="en-US" sz="3600" dirty="0"/>
          </a:p>
        </p:txBody>
      </p:sp>
    </p:spTree>
    <p:extLst>
      <p:ext uri="{BB962C8B-B14F-4D97-AF65-F5344CB8AC3E}">
        <p14:creationId xmlns:p14="http://schemas.microsoft.com/office/powerpoint/2010/main" val="26503949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228600"/>
            <a:ext cx="7924800" cy="5486400"/>
          </a:xfrm>
        </p:spPr>
        <p:txBody>
          <a:bodyPr>
            <a:normAutofit/>
          </a:bodyPr>
          <a:lstStyle/>
          <a:p>
            <a:pPr marL="0" indent="0">
              <a:buNone/>
            </a:pPr>
            <a:r>
              <a:rPr lang="en-US" sz="3600" b="1" i="1" dirty="0" smtClean="0"/>
              <a:t>“New </a:t>
            </a:r>
            <a:r>
              <a:rPr lang="en-US" sz="3600" b="1" i="1" dirty="0"/>
              <a:t>recruits converted by cults initially experience a false euphoria. Along with rigid schedules of intense indoctrination, the mind control tactics of cults rob members of their independence and sense of well-being. The exhilarating highs typically take a downward turn as many leaders employ intimidation, which leads to emotional </a:t>
            </a:r>
            <a:r>
              <a:rPr lang="en-US" sz="3600" b="1" i="1" dirty="0" smtClean="0"/>
              <a:t>suppression”</a:t>
            </a:r>
            <a:endParaRPr lang="en-US" sz="3600" b="1" i="1" dirty="0"/>
          </a:p>
        </p:txBody>
      </p:sp>
    </p:spTree>
    <p:extLst>
      <p:ext uri="{BB962C8B-B14F-4D97-AF65-F5344CB8AC3E}">
        <p14:creationId xmlns:p14="http://schemas.microsoft.com/office/powerpoint/2010/main" val="36065592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Cult members will exhibit some or all of the following </a:t>
            </a:r>
            <a:r>
              <a:rPr lang="en-US" b="1" dirty="0" smtClean="0"/>
              <a:t>symptoms:</a:t>
            </a:r>
            <a:endParaRPr lang="en-US" b="1" dirty="0">
              <a:solidFill>
                <a:srgbClr val="FFFF00"/>
              </a:solidFill>
            </a:endParaRPr>
          </a:p>
        </p:txBody>
      </p:sp>
      <p:sp>
        <p:nvSpPr>
          <p:cNvPr id="3" name="Content Placeholder 2"/>
          <p:cNvSpPr>
            <a:spLocks noGrp="1"/>
          </p:cNvSpPr>
          <p:nvPr>
            <p:ph sz="quarter" idx="13"/>
          </p:nvPr>
        </p:nvSpPr>
        <p:spPr>
          <a:xfrm>
            <a:off x="609600" y="1600200"/>
            <a:ext cx="7924800" cy="4648200"/>
          </a:xfrm>
        </p:spPr>
        <p:txBody>
          <a:bodyPr>
            <a:normAutofit/>
          </a:bodyPr>
          <a:lstStyle/>
          <a:p>
            <a:r>
              <a:rPr lang="en-US" sz="3600" dirty="0" smtClean="0">
                <a:solidFill>
                  <a:srgbClr val="FFFF00"/>
                </a:solidFill>
              </a:rPr>
              <a:t>Inability </a:t>
            </a:r>
            <a:r>
              <a:rPr lang="en-US" sz="3600" dirty="0">
                <a:solidFill>
                  <a:srgbClr val="FFFF00"/>
                </a:solidFill>
              </a:rPr>
              <a:t>to make rational judgments </a:t>
            </a:r>
            <a:endParaRPr lang="en-US" sz="3600" dirty="0" smtClean="0">
              <a:solidFill>
                <a:srgbClr val="FFFF00"/>
              </a:solidFill>
            </a:endParaRPr>
          </a:p>
          <a:p>
            <a:r>
              <a:rPr lang="en-US" sz="3600" dirty="0" smtClean="0">
                <a:solidFill>
                  <a:srgbClr val="FFFF00"/>
                </a:solidFill>
              </a:rPr>
              <a:t>Loss </a:t>
            </a:r>
            <a:r>
              <a:rPr lang="en-US" sz="3600" dirty="0">
                <a:solidFill>
                  <a:srgbClr val="FFFF00"/>
                </a:solidFill>
              </a:rPr>
              <a:t>of free will and control over the choices of life </a:t>
            </a:r>
            <a:endParaRPr lang="en-US" sz="3600" dirty="0" smtClean="0">
              <a:solidFill>
                <a:srgbClr val="FFFF00"/>
              </a:solidFill>
            </a:endParaRPr>
          </a:p>
          <a:p>
            <a:r>
              <a:rPr lang="en-US" sz="3600" dirty="0" smtClean="0">
                <a:solidFill>
                  <a:srgbClr val="FFFF00"/>
                </a:solidFill>
              </a:rPr>
              <a:t>Identity </a:t>
            </a:r>
            <a:r>
              <a:rPr lang="en-US" sz="3600" dirty="0">
                <a:solidFill>
                  <a:srgbClr val="FFFF00"/>
                </a:solidFill>
              </a:rPr>
              <a:t>confusion: cutting ties to the </a:t>
            </a:r>
            <a:r>
              <a:rPr lang="en-US" sz="3600" dirty="0" smtClean="0">
                <a:solidFill>
                  <a:srgbClr val="FFFF00"/>
                </a:solidFill>
              </a:rPr>
              <a:t>past</a:t>
            </a:r>
          </a:p>
          <a:p>
            <a:r>
              <a:rPr lang="en-US" sz="3600" dirty="0">
                <a:solidFill>
                  <a:srgbClr val="FFFF00"/>
                </a:solidFill>
              </a:rPr>
              <a:t>I</a:t>
            </a:r>
            <a:r>
              <a:rPr lang="en-US" sz="3600" dirty="0" smtClean="0">
                <a:solidFill>
                  <a:srgbClr val="FFFF00"/>
                </a:solidFill>
              </a:rPr>
              <a:t>nability </a:t>
            </a:r>
            <a:r>
              <a:rPr lang="en-US" sz="3600" dirty="0">
                <a:solidFill>
                  <a:srgbClr val="FFFF00"/>
                </a:solidFill>
              </a:rPr>
              <a:t>to establish intimate </a:t>
            </a:r>
            <a:r>
              <a:rPr lang="en-US" sz="3600" dirty="0" smtClean="0">
                <a:solidFill>
                  <a:srgbClr val="FFFF00"/>
                </a:solidFill>
              </a:rPr>
              <a:t>friendships</a:t>
            </a:r>
          </a:p>
          <a:p>
            <a:r>
              <a:rPr lang="en-US" sz="3600" dirty="0">
                <a:solidFill>
                  <a:srgbClr val="FFFF00"/>
                </a:solidFill>
              </a:rPr>
              <a:t>P</a:t>
            </a:r>
            <a:r>
              <a:rPr lang="en-US" sz="3600" dirty="0" smtClean="0">
                <a:solidFill>
                  <a:srgbClr val="FFFF00"/>
                </a:solidFill>
              </a:rPr>
              <a:t>aranoia </a:t>
            </a:r>
            <a:r>
              <a:rPr lang="en-US" sz="3600" dirty="0">
                <a:solidFill>
                  <a:srgbClr val="FFFF00"/>
                </a:solidFill>
              </a:rPr>
              <a:t>and irrational distrust of </a:t>
            </a:r>
            <a:r>
              <a:rPr lang="en-US" sz="3600" dirty="0" smtClean="0">
                <a:solidFill>
                  <a:srgbClr val="FFFF00"/>
                </a:solidFill>
              </a:rPr>
              <a:t>others</a:t>
            </a:r>
            <a:endParaRPr lang="en-US" sz="3600" dirty="0">
              <a:solidFill>
                <a:srgbClr val="FFFF00"/>
              </a:solidFill>
            </a:endParaRPr>
          </a:p>
        </p:txBody>
      </p:sp>
    </p:spTree>
    <p:extLst>
      <p:ext uri="{BB962C8B-B14F-4D97-AF65-F5344CB8AC3E}">
        <p14:creationId xmlns:p14="http://schemas.microsoft.com/office/powerpoint/2010/main" val="11862376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Cult members will exhibit some or all of the following </a:t>
            </a:r>
            <a:r>
              <a:rPr lang="en-US" b="1" dirty="0" smtClean="0"/>
              <a:t>symptoms:</a:t>
            </a:r>
            <a:endParaRPr lang="en-US" b="1" dirty="0">
              <a:solidFill>
                <a:srgbClr val="FFFF00"/>
              </a:solidFill>
            </a:endParaRPr>
          </a:p>
        </p:txBody>
      </p:sp>
      <p:sp>
        <p:nvSpPr>
          <p:cNvPr id="3" name="Content Placeholder 2"/>
          <p:cNvSpPr>
            <a:spLocks noGrp="1"/>
          </p:cNvSpPr>
          <p:nvPr>
            <p:ph sz="quarter" idx="13"/>
          </p:nvPr>
        </p:nvSpPr>
        <p:spPr>
          <a:xfrm>
            <a:off x="609600" y="1600200"/>
            <a:ext cx="7924800" cy="4648200"/>
          </a:xfrm>
        </p:spPr>
        <p:txBody>
          <a:bodyPr>
            <a:normAutofit/>
          </a:bodyPr>
          <a:lstStyle/>
          <a:p>
            <a:r>
              <a:rPr lang="en-US" sz="3600" dirty="0" smtClean="0">
                <a:solidFill>
                  <a:srgbClr val="FFFF00"/>
                </a:solidFill>
              </a:rPr>
              <a:t>Guilt </a:t>
            </a:r>
            <a:r>
              <a:rPr lang="en-US" sz="3600" dirty="0">
                <a:solidFill>
                  <a:srgbClr val="FFFF00"/>
                </a:solidFill>
              </a:rPr>
              <a:t>and fear of expressing </a:t>
            </a:r>
            <a:r>
              <a:rPr lang="en-US" sz="3600" dirty="0" smtClean="0">
                <a:solidFill>
                  <a:srgbClr val="FFFF00"/>
                </a:solidFill>
              </a:rPr>
              <a:t>doubts</a:t>
            </a:r>
          </a:p>
          <a:p>
            <a:r>
              <a:rPr lang="en-US" sz="3600" dirty="0" smtClean="0">
                <a:solidFill>
                  <a:srgbClr val="FFFF00"/>
                </a:solidFill>
              </a:rPr>
              <a:t>Unhealthy </a:t>
            </a:r>
            <a:r>
              <a:rPr lang="en-US" sz="3600" dirty="0">
                <a:solidFill>
                  <a:srgbClr val="FFFF00"/>
                </a:solidFill>
              </a:rPr>
              <a:t>dependency on the cult and other cult members </a:t>
            </a:r>
            <a:endParaRPr lang="en-US" sz="3600" dirty="0" smtClean="0">
              <a:solidFill>
                <a:srgbClr val="FFFF00"/>
              </a:solidFill>
            </a:endParaRPr>
          </a:p>
          <a:p>
            <a:r>
              <a:rPr lang="en-US" sz="3600" dirty="0" smtClean="0">
                <a:solidFill>
                  <a:srgbClr val="FFFF00"/>
                </a:solidFill>
              </a:rPr>
              <a:t>Loss </a:t>
            </a:r>
            <a:r>
              <a:rPr lang="en-US" sz="3600" dirty="0">
                <a:solidFill>
                  <a:srgbClr val="FFFF00"/>
                </a:solidFill>
              </a:rPr>
              <a:t>of spontaneous joy </a:t>
            </a:r>
            <a:endParaRPr lang="en-US" sz="3600" dirty="0" smtClean="0">
              <a:solidFill>
                <a:srgbClr val="FFFF00"/>
              </a:solidFill>
            </a:endParaRPr>
          </a:p>
          <a:p>
            <a:r>
              <a:rPr lang="en-US" sz="3600" dirty="0">
                <a:solidFill>
                  <a:srgbClr val="FFFF00"/>
                </a:solidFill>
              </a:rPr>
              <a:t>P</a:t>
            </a:r>
            <a:r>
              <a:rPr lang="en-US" sz="3600" dirty="0" smtClean="0">
                <a:solidFill>
                  <a:srgbClr val="FFFF00"/>
                </a:solidFill>
              </a:rPr>
              <a:t>rolonged </a:t>
            </a:r>
            <a:r>
              <a:rPr lang="en-US" sz="3600" dirty="0">
                <a:solidFill>
                  <a:srgbClr val="FFFF00"/>
                </a:solidFill>
              </a:rPr>
              <a:t>depression </a:t>
            </a:r>
            <a:endParaRPr lang="en-US" sz="3600" dirty="0" smtClean="0">
              <a:solidFill>
                <a:srgbClr val="FFFF00"/>
              </a:solidFill>
            </a:endParaRPr>
          </a:p>
          <a:p>
            <a:r>
              <a:rPr lang="en-US" sz="3600" dirty="0" smtClean="0">
                <a:solidFill>
                  <a:srgbClr val="FFFF00"/>
                </a:solidFill>
              </a:rPr>
              <a:t>Thoughts </a:t>
            </a:r>
            <a:r>
              <a:rPr lang="en-US" sz="3600" dirty="0">
                <a:solidFill>
                  <a:srgbClr val="FFFF00"/>
                </a:solidFill>
              </a:rPr>
              <a:t>of </a:t>
            </a:r>
            <a:r>
              <a:rPr lang="en-US" sz="3600" dirty="0" smtClean="0">
                <a:solidFill>
                  <a:srgbClr val="FFFF00"/>
                </a:solidFill>
              </a:rPr>
              <a:t>suicide</a:t>
            </a:r>
            <a:endParaRPr lang="en-US" sz="3600" dirty="0">
              <a:solidFill>
                <a:srgbClr val="FFFF00"/>
              </a:solidFill>
            </a:endParaRPr>
          </a:p>
        </p:txBody>
      </p:sp>
    </p:spTree>
    <p:extLst>
      <p:ext uri="{BB962C8B-B14F-4D97-AF65-F5344CB8AC3E}">
        <p14:creationId xmlns:p14="http://schemas.microsoft.com/office/powerpoint/2010/main" val="2759866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u="sng" dirty="0">
                <a:solidFill>
                  <a:srgbClr val="FFC000"/>
                </a:solidFill>
                <a:effectLst>
                  <a:outerShdw blurRad="38100" dist="38100" dir="2700000" algn="tl">
                    <a:srgbClr val="000000">
                      <a:alpha val="43137"/>
                    </a:srgbClr>
                  </a:outerShdw>
                </a:effectLst>
              </a:rPr>
              <a:t>How do cults vary from orthodox </a:t>
            </a:r>
            <a:r>
              <a:rPr lang="en-US" sz="4000" b="1" u="sng" dirty="0" smtClean="0">
                <a:solidFill>
                  <a:srgbClr val="FFC000"/>
                </a:solidFill>
                <a:effectLst>
                  <a:outerShdw blurRad="38100" dist="38100" dir="2700000" algn="tl">
                    <a:srgbClr val="000000">
                      <a:alpha val="43137"/>
                    </a:srgbClr>
                  </a:outerShdw>
                </a:effectLst>
              </a:rPr>
              <a:t>Christianity?</a:t>
            </a:r>
            <a:endParaRPr lang="en-US" sz="4000" b="1" u="sng"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sz="quarter" idx="13"/>
          </p:nvPr>
        </p:nvSpPr>
        <p:spPr>
          <a:xfrm>
            <a:off x="381000" y="1600200"/>
            <a:ext cx="8382000" cy="5029200"/>
          </a:xfrm>
        </p:spPr>
        <p:txBody>
          <a:bodyPr>
            <a:noAutofit/>
          </a:bodyPr>
          <a:lstStyle/>
          <a:p>
            <a:pPr marL="0" indent="0" algn="ctr">
              <a:buNone/>
            </a:pPr>
            <a:r>
              <a:rPr lang="en-US" sz="3200" i="1" dirty="0" smtClean="0">
                <a:solidFill>
                  <a:srgbClr val="00B0F0"/>
                </a:solidFill>
              </a:rPr>
              <a:t>Every </a:t>
            </a:r>
            <a:r>
              <a:rPr lang="en-US" sz="3200" i="1" dirty="0">
                <a:solidFill>
                  <a:srgbClr val="00B0F0"/>
                </a:solidFill>
              </a:rPr>
              <a:t>cult varies in its teachings from one or more of six </a:t>
            </a:r>
            <a:r>
              <a:rPr lang="en-US" sz="3200" i="1" dirty="0" smtClean="0">
                <a:solidFill>
                  <a:srgbClr val="00B0F0"/>
                </a:solidFill>
              </a:rPr>
              <a:t>(6) fundamental </a:t>
            </a:r>
            <a:r>
              <a:rPr lang="en-US" sz="3200" i="1" dirty="0">
                <a:solidFill>
                  <a:srgbClr val="00B0F0"/>
                </a:solidFill>
              </a:rPr>
              <a:t>doctrines of the Christian </a:t>
            </a:r>
            <a:r>
              <a:rPr lang="en-US" sz="3200" i="1" dirty="0" smtClean="0">
                <a:solidFill>
                  <a:srgbClr val="00B0F0"/>
                </a:solidFill>
              </a:rPr>
              <a:t>faith:</a:t>
            </a:r>
            <a:endParaRPr lang="en-US" sz="3200" i="1" dirty="0">
              <a:solidFill>
                <a:srgbClr val="00B0F0"/>
              </a:solidFill>
            </a:endParaRPr>
          </a:p>
          <a:p>
            <a:pPr marL="0" indent="0">
              <a:buNone/>
            </a:pPr>
            <a:r>
              <a:rPr lang="en-US" sz="3600" dirty="0" smtClean="0">
                <a:solidFill>
                  <a:srgbClr val="FFFF00"/>
                </a:solidFill>
                <a:sym typeface="Wingdings"/>
              </a:rPr>
              <a:t> </a:t>
            </a:r>
            <a:r>
              <a:rPr lang="en-US" sz="3600" b="1" i="1" u="sng" dirty="0" smtClean="0">
                <a:solidFill>
                  <a:srgbClr val="FFFF00"/>
                </a:solidFill>
              </a:rPr>
              <a:t>V</a:t>
            </a:r>
            <a:r>
              <a:rPr lang="en-US" sz="3600" b="1" u="sng" dirty="0" smtClean="0">
                <a:solidFill>
                  <a:srgbClr val="FFFF00"/>
                </a:solidFill>
              </a:rPr>
              <a:t>irgin Birth</a:t>
            </a:r>
            <a:r>
              <a:rPr lang="en-US" sz="3600" b="1" dirty="0" smtClean="0">
                <a:solidFill>
                  <a:srgbClr val="FFFF00"/>
                </a:solidFill>
              </a:rPr>
              <a:t>: </a:t>
            </a:r>
            <a:r>
              <a:rPr lang="en-US" sz="3600" b="1" dirty="0" smtClean="0"/>
              <a:t>Jesus </a:t>
            </a:r>
            <a:r>
              <a:rPr lang="en-US" sz="3600" b="1" dirty="0"/>
              <a:t>Christ was conceived by the Holy Spirit and born of a virgin</a:t>
            </a:r>
            <a:r>
              <a:rPr lang="en-US" sz="3600" b="1" dirty="0" smtClean="0"/>
              <a:t>.</a:t>
            </a:r>
          </a:p>
          <a:p>
            <a:pPr marL="0" indent="0">
              <a:buNone/>
            </a:pPr>
            <a:r>
              <a:rPr lang="en-US" sz="3600" dirty="0" smtClean="0">
                <a:solidFill>
                  <a:srgbClr val="FFFF00"/>
                </a:solidFill>
                <a:sym typeface="Wingdings"/>
              </a:rPr>
              <a:t> </a:t>
            </a:r>
            <a:r>
              <a:rPr lang="en-US" sz="3600" b="1" i="1" u="sng" dirty="0" smtClean="0">
                <a:solidFill>
                  <a:srgbClr val="FFFF00"/>
                </a:solidFill>
              </a:rPr>
              <a:t>A</a:t>
            </a:r>
            <a:r>
              <a:rPr lang="en-US" sz="3600" b="1" u="sng" dirty="0" smtClean="0">
                <a:solidFill>
                  <a:srgbClr val="FFFF00"/>
                </a:solidFill>
              </a:rPr>
              <a:t>tonement</a:t>
            </a:r>
            <a:r>
              <a:rPr lang="en-US" sz="3600" b="1" dirty="0" smtClean="0"/>
              <a:t>: Only </a:t>
            </a:r>
            <a:r>
              <a:rPr lang="en-US" sz="3600" b="1" dirty="0"/>
              <a:t>the shed blood of Jesus Christ can pay the penalty for personal sin</a:t>
            </a:r>
            <a:r>
              <a:rPr lang="en-US" sz="3600" b="1" dirty="0" smtClean="0"/>
              <a:t>.</a:t>
            </a:r>
            <a:endParaRPr lang="en-US" sz="3600" dirty="0"/>
          </a:p>
        </p:txBody>
      </p:sp>
    </p:spTree>
    <p:extLst>
      <p:ext uri="{BB962C8B-B14F-4D97-AF65-F5344CB8AC3E}">
        <p14:creationId xmlns:p14="http://schemas.microsoft.com/office/powerpoint/2010/main" val="36497931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a:solidFill>
                  <a:srgbClr val="FFFF00"/>
                </a:solidFill>
                <a:latin typeface="Arial Black" pitchFamily="34" charset="0"/>
              </a:rPr>
              <a:t>Steps to </a:t>
            </a:r>
            <a:r>
              <a:rPr lang="en-US" sz="4800" b="1" dirty="0" smtClean="0">
                <a:solidFill>
                  <a:srgbClr val="FFFF00"/>
                </a:solidFill>
                <a:latin typeface="Arial Black" pitchFamily="34" charset="0"/>
              </a:rPr>
              <a:t>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a:bodyPr>
          <a:lstStyle/>
          <a:p>
            <a:pPr marL="0" indent="0">
              <a:buNone/>
            </a:pPr>
            <a:r>
              <a:rPr lang="en-US" sz="3600" dirty="0"/>
              <a:t>The ultimate questions concerning cults and their claims are... </a:t>
            </a:r>
            <a:endParaRPr lang="en-US" sz="3600" dirty="0" smtClean="0"/>
          </a:p>
          <a:p>
            <a:r>
              <a:rPr lang="en-US" sz="4000" dirty="0" smtClean="0"/>
              <a:t>Who </a:t>
            </a:r>
            <a:r>
              <a:rPr lang="en-US" sz="4000" dirty="0"/>
              <a:t>is God? </a:t>
            </a:r>
          </a:p>
          <a:p>
            <a:r>
              <a:rPr lang="en-US" sz="4000" dirty="0" smtClean="0"/>
              <a:t>Who </a:t>
            </a:r>
            <a:r>
              <a:rPr lang="en-US" sz="4000" dirty="0"/>
              <a:t>is Jesus? </a:t>
            </a:r>
          </a:p>
          <a:p>
            <a:r>
              <a:rPr lang="en-US" sz="4000" dirty="0" smtClean="0"/>
              <a:t>Who </a:t>
            </a:r>
            <a:r>
              <a:rPr lang="en-US" sz="4000" dirty="0"/>
              <a:t>or what is the final authority regarding truth? </a:t>
            </a:r>
            <a:endParaRPr lang="en-US" sz="4000" dirty="0">
              <a:solidFill>
                <a:srgbClr val="FFFF00"/>
              </a:solidFill>
            </a:endParaRPr>
          </a:p>
        </p:txBody>
      </p:sp>
    </p:spTree>
    <p:extLst>
      <p:ext uri="{BB962C8B-B14F-4D97-AF65-F5344CB8AC3E}">
        <p14:creationId xmlns:p14="http://schemas.microsoft.com/office/powerpoint/2010/main" val="35310411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381000"/>
            <a:ext cx="7924800" cy="5562600"/>
          </a:xfrm>
        </p:spPr>
        <p:txBody>
          <a:bodyPr>
            <a:normAutofit/>
          </a:bodyPr>
          <a:lstStyle/>
          <a:p>
            <a:pPr marL="0" indent="0">
              <a:buNone/>
            </a:pPr>
            <a:r>
              <a:rPr lang="en-US" sz="4400" dirty="0" smtClean="0"/>
              <a:t>Confusion </a:t>
            </a:r>
            <a:r>
              <a:rPr lang="en-US" sz="4400" dirty="0"/>
              <a:t>over these three questions lies at the very heart of cults and their twisting of the truth. This explains why cults either ignore the Bible, interpret Scripture out of context or boldly rewrite passages to create </a:t>
            </a:r>
            <a:r>
              <a:rPr lang="en-US" sz="4400" i="1" dirty="0"/>
              <a:t>another bible</a:t>
            </a:r>
            <a:r>
              <a:rPr lang="en-US" sz="4400" i="1" dirty="0" smtClean="0"/>
              <a:t>. </a:t>
            </a:r>
            <a:endParaRPr lang="en-US" sz="4400" dirty="0">
              <a:solidFill>
                <a:srgbClr val="FFFF00"/>
              </a:solidFill>
            </a:endParaRPr>
          </a:p>
        </p:txBody>
      </p:sp>
    </p:spTree>
    <p:extLst>
      <p:ext uri="{BB962C8B-B14F-4D97-AF65-F5344CB8AC3E}">
        <p14:creationId xmlns:p14="http://schemas.microsoft.com/office/powerpoint/2010/main" val="40195741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381000"/>
            <a:ext cx="7924800" cy="5562600"/>
          </a:xfrm>
        </p:spPr>
        <p:txBody>
          <a:bodyPr>
            <a:noAutofit/>
          </a:bodyPr>
          <a:lstStyle/>
          <a:p>
            <a:pPr marL="0" indent="0" algn="ctr">
              <a:buNone/>
            </a:pPr>
            <a:r>
              <a:rPr lang="en-US" sz="5400" dirty="0" smtClean="0">
                <a:latin typeface="Andalus" pitchFamily="18" charset="-78"/>
                <a:cs typeface="Andalus" pitchFamily="18" charset="-78"/>
              </a:rPr>
              <a:t>“When </a:t>
            </a:r>
            <a:r>
              <a:rPr lang="en-US" sz="5400" dirty="0">
                <a:latin typeface="Andalus" pitchFamily="18" charset="-78"/>
                <a:cs typeface="Andalus" pitchFamily="18" charset="-78"/>
              </a:rPr>
              <a:t>people center their hearts and minds </a:t>
            </a:r>
            <a:r>
              <a:rPr lang="en-US" sz="5400" dirty="0">
                <a:solidFill>
                  <a:srgbClr val="FFFF00"/>
                </a:solidFill>
                <a:latin typeface="Andalus" pitchFamily="18" charset="-78"/>
                <a:cs typeface="Andalus" pitchFamily="18" charset="-78"/>
              </a:rPr>
              <a:t>only on the unchanging truths of the Bible</a:t>
            </a:r>
            <a:r>
              <a:rPr lang="en-US" sz="5400" dirty="0">
                <a:latin typeface="Andalus" pitchFamily="18" charset="-78"/>
                <a:cs typeface="Andalus" pitchFamily="18" charset="-78"/>
              </a:rPr>
              <a:t>, then they are not captured by erroneous religious beliefs</a:t>
            </a:r>
            <a:r>
              <a:rPr lang="en-US" sz="5400" dirty="0" smtClean="0">
                <a:latin typeface="Andalus" pitchFamily="18" charset="-78"/>
                <a:cs typeface="Andalus" pitchFamily="18" charset="-78"/>
              </a:rPr>
              <a:t>.” </a:t>
            </a:r>
            <a:endParaRPr lang="en-US" sz="5400" dirty="0">
              <a:solidFill>
                <a:srgbClr val="FFFF00"/>
              </a:solidFill>
              <a:latin typeface="Andalus" pitchFamily="18" charset="-78"/>
              <a:cs typeface="Andalus" pitchFamily="18" charset="-78"/>
            </a:endParaRPr>
          </a:p>
        </p:txBody>
      </p:sp>
    </p:spTree>
    <p:extLst>
      <p:ext uri="{BB962C8B-B14F-4D97-AF65-F5344CB8AC3E}">
        <p14:creationId xmlns:p14="http://schemas.microsoft.com/office/powerpoint/2010/main" val="29660696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lnSpcReduction="10000"/>
          </a:bodyPr>
          <a:lstStyle/>
          <a:p>
            <a:pPr marL="0" indent="0" algn="ctr">
              <a:buNone/>
            </a:pPr>
            <a:r>
              <a:rPr lang="en-US" sz="4000" b="1" u="sng" dirty="0" smtClean="0">
                <a:solidFill>
                  <a:srgbClr val="66FFFF"/>
                </a:solidFill>
                <a:effectLst>
                  <a:outerShdw blurRad="38100" dist="38100" dir="2700000" algn="tl">
                    <a:srgbClr val="000000">
                      <a:alpha val="43137"/>
                    </a:srgbClr>
                  </a:outerShdw>
                </a:effectLst>
              </a:rPr>
              <a:t>Reach Out through Relationship</a:t>
            </a:r>
            <a:endParaRPr lang="en-US" sz="4000" dirty="0" smtClean="0">
              <a:solidFill>
                <a:srgbClr val="66FFFF"/>
              </a:solidFill>
            </a:endParaRPr>
          </a:p>
          <a:p>
            <a:pPr marL="0" indent="0">
              <a:buNone/>
            </a:pPr>
            <a:r>
              <a:rPr lang="en-US" sz="4000" dirty="0" smtClean="0">
                <a:solidFill>
                  <a:srgbClr val="FFFF00"/>
                </a:solidFill>
                <a:sym typeface="Wingdings"/>
              </a:rPr>
              <a:t> </a:t>
            </a:r>
            <a:r>
              <a:rPr lang="en-US" sz="4000" u="sng" dirty="0" smtClean="0">
                <a:solidFill>
                  <a:srgbClr val="FFFF00"/>
                </a:solidFill>
              </a:rPr>
              <a:t>RESPECT</a:t>
            </a:r>
            <a:r>
              <a:rPr lang="en-US" sz="4000" dirty="0" smtClean="0">
                <a:solidFill>
                  <a:srgbClr val="FFFF00"/>
                </a:solidFill>
              </a:rPr>
              <a:t>:</a:t>
            </a:r>
            <a:r>
              <a:rPr lang="en-US" sz="4000" dirty="0" smtClean="0"/>
              <a:t> </a:t>
            </a:r>
          </a:p>
          <a:p>
            <a:pPr marL="0" indent="0">
              <a:buNone/>
            </a:pPr>
            <a:r>
              <a:rPr lang="en-US" sz="4000" b="1" i="1" dirty="0" smtClean="0">
                <a:solidFill>
                  <a:srgbClr val="FFFF00"/>
                </a:solidFill>
              </a:rPr>
              <a:t>Don't</a:t>
            </a:r>
            <a:r>
              <a:rPr lang="en-US" sz="4000" dirty="0" smtClean="0">
                <a:solidFill>
                  <a:srgbClr val="FFFF00"/>
                </a:solidFill>
              </a:rPr>
              <a:t> </a:t>
            </a:r>
            <a:r>
              <a:rPr lang="en-US" sz="4000" dirty="0"/>
              <a:t>criticize or make fun of the cult leader and members—this only causes defensiveness.</a:t>
            </a:r>
          </a:p>
          <a:p>
            <a:pPr marL="0" indent="0">
              <a:buNone/>
            </a:pPr>
            <a:r>
              <a:rPr lang="en-US" sz="4000" b="1" i="1" dirty="0">
                <a:solidFill>
                  <a:srgbClr val="FFFF00"/>
                </a:solidFill>
              </a:rPr>
              <a:t>Do</a:t>
            </a:r>
            <a:r>
              <a:rPr lang="en-US" sz="4000" dirty="0"/>
              <a:t>... Be polite when reference is made to the cult and its leaders</a:t>
            </a:r>
            <a:r>
              <a:rPr lang="en-US" sz="4000" dirty="0" smtClean="0"/>
              <a:t>.</a:t>
            </a:r>
            <a:endParaRPr lang="en-US" sz="4000" b="1" u="sng" dirty="0">
              <a:solidFill>
                <a:srgbClr val="66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5559952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a:bodyPr>
          <a:lstStyle/>
          <a:p>
            <a:pPr marL="0" indent="0" algn="ctr">
              <a:buNone/>
            </a:pPr>
            <a:r>
              <a:rPr lang="en-US" sz="4000" b="1" u="sng" dirty="0" smtClean="0">
                <a:solidFill>
                  <a:srgbClr val="66FFFF"/>
                </a:solidFill>
                <a:effectLst>
                  <a:outerShdw blurRad="38100" dist="38100" dir="2700000" algn="tl">
                    <a:srgbClr val="000000">
                      <a:alpha val="43137"/>
                    </a:srgbClr>
                  </a:outerShdw>
                </a:effectLst>
              </a:rPr>
              <a:t>Reach Out through Relationship</a:t>
            </a:r>
          </a:p>
          <a:p>
            <a:pPr marL="0" indent="0">
              <a:buNone/>
            </a:pPr>
            <a:r>
              <a:rPr lang="en-US" sz="4000" b="1" i="1" dirty="0">
                <a:solidFill>
                  <a:srgbClr val="FFFF00"/>
                </a:solidFill>
              </a:rPr>
              <a:t>Don't</a:t>
            </a:r>
            <a:r>
              <a:rPr lang="en-US" sz="4000" dirty="0"/>
              <a:t> project negative emotions or get into arguments, in spite of your own discomfort.</a:t>
            </a:r>
          </a:p>
          <a:p>
            <a:pPr marL="0" indent="0">
              <a:buNone/>
            </a:pPr>
            <a:r>
              <a:rPr lang="en-US" sz="4000" b="1" i="1" dirty="0">
                <a:solidFill>
                  <a:srgbClr val="FFFF00"/>
                </a:solidFill>
              </a:rPr>
              <a:t>Do</a:t>
            </a:r>
            <a:r>
              <a:rPr lang="en-US" sz="4000" dirty="0"/>
              <a:t>... Allow Christ to control your anger, responding always with kindness</a:t>
            </a:r>
            <a:r>
              <a:rPr lang="en-US" sz="4000" dirty="0" smtClean="0"/>
              <a:t>.</a:t>
            </a:r>
          </a:p>
        </p:txBody>
      </p:sp>
    </p:spTree>
    <p:extLst>
      <p:ext uri="{BB962C8B-B14F-4D97-AF65-F5344CB8AC3E}">
        <p14:creationId xmlns:p14="http://schemas.microsoft.com/office/powerpoint/2010/main" val="16469567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a:bodyPr>
          <a:lstStyle/>
          <a:p>
            <a:pPr marL="0" indent="0" algn="ctr">
              <a:buNone/>
            </a:pPr>
            <a:r>
              <a:rPr lang="en-US" sz="4000" b="1" u="sng" dirty="0" smtClean="0">
                <a:solidFill>
                  <a:srgbClr val="66FFFF"/>
                </a:solidFill>
                <a:effectLst>
                  <a:outerShdw blurRad="38100" dist="38100" dir="2700000" algn="tl">
                    <a:srgbClr val="000000">
                      <a:alpha val="43137"/>
                    </a:srgbClr>
                  </a:outerShdw>
                </a:effectLst>
              </a:rPr>
              <a:t>Reach Out through Relationship</a:t>
            </a:r>
          </a:p>
          <a:p>
            <a:pPr marL="0" indent="0">
              <a:buNone/>
            </a:pPr>
            <a:r>
              <a:rPr lang="en-US" sz="4000" b="1" i="1" dirty="0">
                <a:solidFill>
                  <a:srgbClr val="FFFF00"/>
                </a:solidFill>
              </a:rPr>
              <a:t>Don't</a:t>
            </a:r>
            <a:r>
              <a:rPr lang="en-US" sz="4000" dirty="0"/>
              <a:t> interrupt, regardless of your disapproval. Instead, learn to listen </a:t>
            </a:r>
            <a:r>
              <a:rPr lang="en-US" sz="4000" dirty="0" smtClean="0"/>
              <a:t>without interruption. </a:t>
            </a:r>
          </a:p>
          <a:p>
            <a:pPr marL="0" indent="0">
              <a:buNone/>
            </a:pPr>
            <a:r>
              <a:rPr lang="en-US" sz="4000" b="1" i="1" dirty="0" smtClean="0">
                <a:solidFill>
                  <a:srgbClr val="FFFF00"/>
                </a:solidFill>
              </a:rPr>
              <a:t>Do</a:t>
            </a:r>
            <a:r>
              <a:rPr lang="en-US" sz="4000" dirty="0"/>
              <a:t>... Listen more than you </a:t>
            </a:r>
            <a:r>
              <a:rPr lang="en-US" sz="4000" dirty="0" smtClean="0"/>
              <a:t>talk. </a:t>
            </a:r>
          </a:p>
        </p:txBody>
      </p:sp>
    </p:spTree>
    <p:extLst>
      <p:ext uri="{BB962C8B-B14F-4D97-AF65-F5344CB8AC3E}">
        <p14:creationId xmlns:p14="http://schemas.microsoft.com/office/powerpoint/2010/main" val="20055049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a:bodyPr>
          <a:lstStyle/>
          <a:p>
            <a:pPr marL="0" indent="0" algn="ctr">
              <a:buNone/>
            </a:pPr>
            <a:r>
              <a:rPr lang="en-US" sz="4000" b="1" u="sng" dirty="0" smtClean="0">
                <a:solidFill>
                  <a:srgbClr val="66FFFF"/>
                </a:solidFill>
                <a:effectLst>
                  <a:outerShdw blurRad="38100" dist="38100" dir="2700000" algn="tl">
                    <a:srgbClr val="000000">
                      <a:alpha val="43137"/>
                    </a:srgbClr>
                  </a:outerShdw>
                </a:effectLst>
              </a:rPr>
              <a:t>Reach Out through Relationship</a:t>
            </a:r>
            <a:endParaRPr lang="en-US" sz="4000" dirty="0" smtClean="0">
              <a:solidFill>
                <a:srgbClr val="66FFFF"/>
              </a:solidFill>
            </a:endParaRPr>
          </a:p>
          <a:p>
            <a:pPr marL="0" indent="0">
              <a:buNone/>
            </a:pPr>
            <a:r>
              <a:rPr lang="en-US" sz="4000" dirty="0">
                <a:solidFill>
                  <a:srgbClr val="FFFF00"/>
                </a:solidFill>
                <a:sym typeface="Wingdings"/>
              </a:rPr>
              <a:t></a:t>
            </a:r>
            <a:r>
              <a:rPr lang="en-US" sz="4000" dirty="0" smtClean="0">
                <a:solidFill>
                  <a:srgbClr val="FFFF00"/>
                </a:solidFill>
                <a:sym typeface="Wingdings"/>
              </a:rPr>
              <a:t> </a:t>
            </a:r>
            <a:r>
              <a:rPr lang="en-US" sz="4000" u="sng" dirty="0" smtClean="0">
                <a:solidFill>
                  <a:srgbClr val="FFFF00"/>
                </a:solidFill>
              </a:rPr>
              <a:t>REPLANT</a:t>
            </a:r>
            <a:r>
              <a:rPr lang="en-US" sz="4000" dirty="0" smtClean="0">
                <a:solidFill>
                  <a:srgbClr val="FFFF00"/>
                </a:solidFill>
              </a:rPr>
              <a:t>:</a:t>
            </a:r>
            <a:r>
              <a:rPr lang="en-US" sz="4000" dirty="0"/>
              <a:t> Plant a seed of doubt in the mind of the cult member, which, in time, can grow into bigger and bigger doubts. This can help the person become more objective and see errors in the </a:t>
            </a:r>
            <a:r>
              <a:rPr lang="en-US" sz="4000" dirty="0" smtClean="0"/>
              <a:t>cult's teaching.</a:t>
            </a:r>
          </a:p>
        </p:txBody>
      </p:sp>
    </p:spTree>
    <p:extLst>
      <p:ext uri="{BB962C8B-B14F-4D97-AF65-F5344CB8AC3E}">
        <p14:creationId xmlns:p14="http://schemas.microsoft.com/office/powerpoint/2010/main" val="475534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a:bodyPr>
          <a:lstStyle/>
          <a:p>
            <a:pPr marL="0" indent="0" algn="ctr">
              <a:buNone/>
            </a:pPr>
            <a:r>
              <a:rPr lang="en-US" sz="4000" b="1" u="sng" dirty="0" smtClean="0">
                <a:solidFill>
                  <a:srgbClr val="66FFFF"/>
                </a:solidFill>
                <a:effectLst>
                  <a:outerShdw blurRad="38100" dist="38100" dir="2700000" algn="tl">
                    <a:srgbClr val="000000">
                      <a:alpha val="43137"/>
                    </a:srgbClr>
                  </a:outerShdw>
                </a:effectLst>
              </a:rPr>
              <a:t>Reach Out through Relationship</a:t>
            </a:r>
          </a:p>
          <a:p>
            <a:r>
              <a:rPr lang="en-US" sz="4000" dirty="0"/>
              <a:t>Plant specific proof of cult </a:t>
            </a:r>
            <a:r>
              <a:rPr lang="en-US" sz="4000" dirty="0" smtClean="0"/>
              <a:t>errors: show evidence </a:t>
            </a:r>
            <a:r>
              <a:rPr lang="en-US" sz="4000" dirty="0"/>
              <a:t>of unfulfilled </a:t>
            </a:r>
            <a:r>
              <a:rPr lang="en-US" sz="4000" dirty="0" smtClean="0"/>
              <a:t>prophecies</a:t>
            </a:r>
          </a:p>
          <a:p>
            <a:r>
              <a:rPr lang="en-US" sz="4000" dirty="0"/>
              <a:t>Plant a fresh awareness that </a:t>
            </a:r>
            <a:r>
              <a:rPr lang="en-US" sz="4000" dirty="0" smtClean="0"/>
              <a:t>their </a:t>
            </a:r>
            <a:r>
              <a:rPr lang="en-US" sz="4000" dirty="0"/>
              <a:t>freedom to choose has been stifled.</a:t>
            </a:r>
            <a:br>
              <a:rPr lang="en-US" sz="4000" dirty="0"/>
            </a:br>
            <a:endParaRPr lang="en-US" sz="4000" dirty="0" smtClean="0">
              <a:solidFill>
                <a:srgbClr val="66FFFF"/>
              </a:solidFill>
            </a:endParaRPr>
          </a:p>
        </p:txBody>
      </p:sp>
    </p:spTree>
    <p:extLst>
      <p:ext uri="{BB962C8B-B14F-4D97-AF65-F5344CB8AC3E}">
        <p14:creationId xmlns:p14="http://schemas.microsoft.com/office/powerpoint/2010/main" val="34927474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a:bodyPr>
          <a:lstStyle/>
          <a:p>
            <a:pPr marL="0" indent="0" algn="ctr">
              <a:buNone/>
            </a:pPr>
            <a:r>
              <a:rPr lang="en-US" sz="4000" b="1" u="sng" dirty="0" smtClean="0">
                <a:solidFill>
                  <a:srgbClr val="66FFFF"/>
                </a:solidFill>
                <a:effectLst>
                  <a:outerShdw blurRad="38100" dist="38100" dir="2700000" algn="tl">
                    <a:srgbClr val="000000">
                      <a:alpha val="43137"/>
                    </a:srgbClr>
                  </a:outerShdw>
                </a:effectLst>
              </a:rPr>
              <a:t>Reach Out through Relationship</a:t>
            </a:r>
          </a:p>
          <a:p>
            <a:r>
              <a:rPr lang="en-US" sz="4000" dirty="0" smtClean="0"/>
              <a:t>Plant examples </a:t>
            </a:r>
            <a:r>
              <a:rPr lang="en-US" sz="4000" dirty="0"/>
              <a:t>of inconsistencies within the cult's doctrinal teachings</a:t>
            </a:r>
            <a:r>
              <a:rPr lang="en-US" sz="4000" dirty="0" smtClean="0"/>
              <a:t>.</a:t>
            </a:r>
          </a:p>
          <a:p>
            <a:r>
              <a:rPr lang="en-US" sz="4000" dirty="0"/>
              <a:t>Plant factual information on the cult, facts about which </a:t>
            </a:r>
            <a:r>
              <a:rPr lang="en-US" sz="4000" dirty="0" smtClean="0"/>
              <a:t>they are </a:t>
            </a:r>
            <a:r>
              <a:rPr lang="en-US" sz="4000" dirty="0"/>
              <a:t>probably unaware</a:t>
            </a:r>
            <a:r>
              <a:rPr lang="en-US" sz="4000" dirty="0" smtClean="0"/>
              <a:t>.</a:t>
            </a:r>
            <a:endParaRPr lang="en-US" sz="4000" dirty="0" smtClean="0">
              <a:solidFill>
                <a:srgbClr val="66FFFF"/>
              </a:solidFill>
            </a:endParaRPr>
          </a:p>
        </p:txBody>
      </p:sp>
    </p:spTree>
    <p:extLst>
      <p:ext uri="{BB962C8B-B14F-4D97-AF65-F5344CB8AC3E}">
        <p14:creationId xmlns:p14="http://schemas.microsoft.com/office/powerpoint/2010/main" val="32294329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a:bodyPr>
          <a:lstStyle/>
          <a:p>
            <a:pPr marL="0" indent="0" algn="ctr">
              <a:buNone/>
            </a:pPr>
            <a:r>
              <a:rPr lang="en-US" sz="4000" b="1" u="sng" dirty="0" smtClean="0">
                <a:solidFill>
                  <a:srgbClr val="66FFFF"/>
                </a:solidFill>
                <a:effectLst>
                  <a:outerShdw blurRad="38100" dist="38100" dir="2700000" algn="tl">
                    <a:srgbClr val="000000">
                      <a:alpha val="43137"/>
                    </a:srgbClr>
                  </a:outerShdw>
                </a:effectLst>
              </a:rPr>
              <a:t>Reach Out through Relationship</a:t>
            </a:r>
            <a:endParaRPr lang="en-US" sz="4000" dirty="0" smtClean="0">
              <a:solidFill>
                <a:srgbClr val="66FFFF"/>
              </a:solidFill>
            </a:endParaRPr>
          </a:p>
          <a:p>
            <a:pPr marL="0" indent="0">
              <a:buNone/>
            </a:pPr>
            <a:r>
              <a:rPr lang="en-US" sz="4000" dirty="0" smtClean="0">
                <a:solidFill>
                  <a:srgbClr val="FFFF00"/>
                </a:solidFill>
                <a:sym typeface="Wingdings"/>
              </a:rPr>
              <a:t> </a:t>
            </a:r>
            <a:r>
              <a:rPr lang="en-US" sz="4000" u="sng" dirty="0" smtClean="0">
                <a:solidFill>
                  <a:srgbClr val="FFFF00"/>
                </a:solidFill>
              </a:rPr>
              <a:t>RESTORE</a:t>
            </a:r>
            <a:r>
              <a:rPr lang="en-US" sz="4000" dirty="0" smtClean="0">
                <a:solidFill>
                  <a:srgbClr val="FFFF00"/>
                </a:solidFill>
              </a:rPr>
              <a:t>:</a:t>
            </a:r>
            <a:r>
              <a:rPr lang="en-US" sz="4000" dirty="0"/>
              <a:t> Regain a sense of God-given worth and individuality lost during cult involvement. Help them establish a purpose for living. Help them establish a Christ-centered spiritual family</a:t>
            </a:r>
            <a:r>
              <a:rPr lang="en-US" sz="4000" dirty="0" smtClean="0"/>
              <a:t>.</a:t>
            </a:r>
          </a:p>
        </p:txBody>
      </p:sp>
    </p:spTree>
    <p:extLst>
      <p:ext uri="{BB962C8B-B14F-4D97-AF65-F5344CB8AC3E}">
        <p14:creationId xmlns:p14="http://schemas.microsoft.com/office/powerpoint/2010/main" val="3885279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228600"/>
            <a:ext cx="8382000" cy="6172200"/>
          </a:xfrm>
        </p:spPr>
        <p:txBody>
          <a:bodyPr>
            <a:noAutofit/>
          </a:bodyPr>
          <a:lstStyle/>
          <a:p>
            <a:pPr marL="0" indent="0">
              <a:buNone/>
            </a:pPr>
            <a:endParaRPr lang="en-US" sz="3600" dirty="0" smtClean="0">
              <a:solidFill>
                <a:srgbClr val="FFFF00"/>
              </a:solidFill>
              <a:sym typeface="Wingdings"/>
            </a:endParaRPr>
          </a:p>
          <a:p>
            <a:pPr marL="0" indent="0">
              <a:buNone/>
            </a:pPr>
            <a:r>
              <a:rPr lang="en-US" sz="3600" dirty="0" smtClean="0">
                <a:solidFill>
                  <a:srgbClr val="FFFF00"/>
                </a:solidFill>
                <a:sym typeface="Wingdings"/>
              </a:rPr>
              <a:t> </a:t>
            </a:r>
            <a:r>
              <a:rPr lang="en-US" sz="3600" b="1" i="1" u="sng" dirty="0" smtClean="0">
                <a:solidFill>
                  <a:srgbClr val="FFFF00"/>
                </a:solidFill>
              </a:rPr>
              <a:t>R</a:t>
            </a:r>
            <a:r>
              <a:rPr lang="en-US" sz="3600" b="1" u="sng" dirty="0" smtClean="0">
                <a:solidFill>
                  <a:srgbClr val="FFFF00"/>
                </a:solidFill>
              </a:rPr>
              <a:t>esurrection</a:t>
            </a:r>
            <a:r>
              <a:rPr lang="en-US" sz="3600" b="1" dirty="0" smtClean="0"/>
              <a:t>: Jesus </a:t>
            </a:r>
            <a:r>
              <a:rPr lang="en-US" sz="3600" b="1" dirty="0"/>
              <a:t>Christ was raised from the dead in bodily form and was seen on earth by many</a:t>
            </a:r>
            <a:r>
              <a:rPr lang="en-US" sz="3600" b="1" dirty="0" smtClean="0"/>
              <a:t>.</a:t>
            </a:r>
          </a:p>
          <a:p>
            <a:pPr marL="0" indent="0">
              <a:buNone/>
            </a:pPr>
            <a:r>
              <a:rPr lang="en-US" sz="3600" dirty="0" smtClean="0">
                <a:solidFill>
                  <a:srgbClr val="FFFF00"/>
                </a:solidFill>
                <a:sym typeface="Wingdings"/>
              </a:rPr>
              <a:t> </a:t>
            </a:r>
            <a:r>
              <a:rPr lang="en-US" sz="3600" b="1" i="1" u="sng" dirty="0" smtClean="0">
                <a:solidFill>
                  <a:srgbClr val="FFFF00"/>
                </a:solidFill>
              </a:rPr>
              <a:t>I</a:t>
            </a:r>
            <a:r>
              <a:rPr lang="en-US" sz="3600" b="1" u="sng" dirty="0" smtClean="0">
                <a:solidFill>
                  <a:srgbClr val="FFFF00"/>
                </a:solidFill>
              </a:rPr>
              <a:t>ncarnation</a:t>
            </a:r>
            <a:r>
              <a:rPr lang="en-US" sz="3600" b="1" dirty="0" smtClean="0"/>
              <a:t>:</a:t>
            </a:r>
            <a:r>
              <a:rPr lang="en-US" sz="3600" b="1" dirty="0" smtClean="0">
                <a:solidFill>
                  <a:srgbClr val="FFFF00"/>
                </a:solidFill>
              </a:rPr>
              <a:t> </a:t>
            </a:r>
            <a:r>
              <a:rPr lang="en-US" sz="3600" b="1" dirty="0" smtClean="0"/>
              <a:t>Jesus </a:t>
            </a:r>
            <a:r>
              <a:rPr lang="en-US" sz="3600" b="1" dirty="0"/>
              <a:t>Christ, who is God, took on human form and was fully God and </a:t>
            </a:r>
            <a:r>
              <a:rPr lang="en-US" sz="3600" b="1" dirty="0" smtClean="0"/>
              <a:t>fully </a:t>
            </a:r>
            <a:r>
              <a:rPr lang="en-US" sz="3600" b="1" dirty="0"/>
              <a:t>man</a:t>
            </a:r>
            <a:r>
              <a:rPr lang="en-US" sz="3600" b="1" dirty="0" smtClean="0"/>
              <a:t>. </a:t>
            </a:r>
          </a:p>
        </p:txBody>
      </p:sp>
    </p:spTree>
    <p:extLst>
      <p:ext uri="{BB962C8B-B14F-4D97-AF65-F5344CB8AC3E}">
        <p14:creationId xmlns:p14="http://schemas.microsoft.com/office/powerpoint/2010/main" val="46594408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a:bodyPr>
          <a:lstStyle/>
          <a:p>
            <a:pPr marL="0" indent="0">
              <a:buNone/>
            </a:pPr>
            <a:r>
              <a:rPr lang="en-US" sz="4000" dirty="0" smtClean="0"/>
              <a:t>— Be </a:t>
            </a:r>
            <a:r>
              <a:rPr lang="en-US" sz="4000" dirty="0"/>
              <a:t>convinced of your own faith. </a:t>
            </a:r>
            <a:endParaRPr lang="en-US" sz="4000" dirty="0" smtClean="0"/>
          </a:p>
          <a:p>
            <a:pPr marL="0" indent="0">
              <a:buNone/>
            </a:pPr>
            <a:r>
              <a:rPr lang="en-US" sz="4000" dirty="0" smtClean="0"/>
              <a:t>— Be </a:t>
            </a:r>
            <a:r>
              <a:rPr lang="en-US" sz="4000" dirty="0"/>
              <a:t>committed to the authority of God's Word. </a:t>
            </a:r>
            <a:endParaRPr lang="en-US" sz="4000" dirty="0" smtClean="0"/>
          </a:p>
          <a:p>
            <a:pPr marL="0" indent="0">
              <a:buNone/>
            </a:pPr>
            <a:r>
              <a:rPr lang="en-US" sz="4000" dirty="0" smtClean="0"/>
              <a:t>— Pray </a:t>
            </a:r>
            <a:r>
              <a:rPr lang="en-US" sz="4000" dirty="0"/>
              <a:t>continually for the Holy Spirit's guidance</a:t>
            </a:r>
            <a:r>
              <a:rPr lang="en-US" sz="4000" dirty="0" smtClean="0"/>
              <a:t>.</a:t>
            </a:r>
          </a:p>
          <a:p>
            <a:pPr marL="0" indent="0">
              <a:buNone/>
            </a:pPr>
            <a:r>
              <a:rPr lang="en-US" sz="4000" dirty="0" smtClean="0"/>
              <a:t>— Be </a:t>
            </a:r>
            <a:r>
              <a:rPr lang="en-US" sz="4000" dirty="0"/>
              <a:t>informed about the nature of </a:t>
            </a:r>
            <a:r>
              <a:rPr lang="en-US" sz="4000" dirty="0" smtClean="0"/>
              <a:t>cults</a:t>
            </a:r>
          </a:p>
        </p:txBody>
      </p:sp>
    </p:spTree>
    <p:extLst>
      <p:ext uri="{BB962C8B-B14F-4D97-AF65-F5344CB8AC3E}">
        <p14:creationId xmlns:p14="http://schemas.microsoft.com/office/powerpoint/2010/main" val="283596988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lnSpcReduction="10000"/>
          </a:bodyPr>
          <a:lstStyle/>
          <a:p>
            <a:pPr marL="0" indent="0">
              <a:buNone/>
            </a:pPr>
            <a:r>
              <a:rPr lang="en-US" sz="4000" dirty="0"/>
              <a:t>— </a:t>
            </a:r>
            <a:r>
              <a:rPr lang="en-US" sz="4000" dirty="0" smtClean="0"/>
              <a:t>Be prepared </a:t>
            </a:r>
            <a:r>
              <a:rPr lang="en-US" sz="4000" dirty="0"/>
              <a:t>with answers from the Bible. </a:t>
            </a:r>
            <a:endParaRPr lang="en-US" sz="4000" dirty="0" smtClean="0"/>
          </a:p>
          <a:p>
            <a:pPr marL="0" indent="0">
              <a:buNone/>
            </a:pPr>
            <a:r>
              <a:rPr lang="en-US" sz="4000" dirty="0" smtClean="0"/>
              <a:t>— Ask </a:t>
            </a:r>
            <a:r>
              <a:rPr lang="en-US" sz="4000" dirty="0"/>
              <a:t>about their personal values</a:t>
            </a:r>
            <a:r>
              <a:rPr lang="en-US" sz="4000" dirty="0" smtClean="0"/>
              <a:t>.</a:t>
            </a:r>
          </a:p>
          <a:p>
            <a:pPr marL="0" indent="0">
              <a:buNone/>
            </a:pPr>
            <a:r>
              <a:rPr lang="en-US" sz="4000" dirty="0" smtClean="0"/>
              <a:t>— Ask </a:t>
            </a:r>
            <a:r>
              <a:rPr lang="en-US" sz="4000" dirty="0"/>
              <a:t>for definitions of words like </a:t>
            </a:r>
            <a:r>
              <a:rPr lang="en-US" sz="4000" i="1" dirty="0"/>
              <a:t>God, Christ</a:t>
            </a:r>
            <a:r>
              <a:rPr lang="en-US" sz="4000" dirty="0"/>
              <a:t> and </a:t>
            </a:r>
            <a:r>
              <a:rPr lang="en-US" sz="4000" i="1" dirty="0"/>
              <a:t>Scripture.</a:t>
            </a:r>
            <a:r>
              <a:rPr lang="en-US" sz="4000" dirty="0"/>
              <a:t> </a:t>
            </a:r>
            <a:endParaRPr lang="en-US" sz="4000" dirty="0" smtClean="0"/>
          </a:p>
          <a:p>
            <a:pPr marL="0" indent="0">
              <a:buNone/>
            </a:pPr>
            <a:r>
              <a:rPr lang="en-US" sz="4000" dirty="0" smtClean="0"/>
              <a:t>— Ask</a:t>
            </a:r>
            <a:r>
              <a:rPr lang="en-US" sz="4000" dirty="0"/>
              <a:t>, "Can you explain to me (</a:t>
            </a:r>
            <a:r>
              <a:rPr lang="en-US" sz="4000" i="1" dirty="0"/>
              <a:t>present a problem with the cult</a:t>
            </a:r>
            <a:r>
              <a:rPr lang="en-US" sz="4000" dirty="0" smtClean="0"/>
              <a:t>)?"</a:t>
            </a:r>
          </a:p>
        </p:txBody>
      </p:sp>
    </p:spTree>
    <p:extLst>
      <p:ext uri="{BB962C8B-B14F-4D97-AF65-F5344CB8AC3E}">
        <p14:creationId xmlns:p14="http://schemas.microsoft.com/office/powerpoint/2010/main" val="42078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a:bodyPr>
          <a:lstStyle/>
          <a:p>
            <a:pPr marL="0" indent="0">
              <a:buNone/>
            </a:pPr>
            <a:r>
              <a:rPr lang="en-US" sz="4000" dirty="0" smtClean="0">
                <a:solidFill>
                  <a:srgbClr val="FFFF00"/>
                </a:solidFill>
              </a:rPr>
              <a:t>BE a </a:t>
            </a:r>
            <a:r>
              <a:rPr lang="en-US" sz="4000" dirty="0">
                <a:solidFill>
                  <a:srgbClr val="FFFF00"/>
                </a:solidFill>
              </a:rPr>
              <a:t>warm and loving church </a:t>
            </a:r>
            <a:r>
              <a:rPr lang="en-US" sz="4000" dirty="0" smtClean="0">
                <a:solidFill>
                  <a:srgbClr val="FFFF00"/>
                </a:solidFill>
              </a:rPr>
              <a:t>that…</a:t>
            </a:r>
          </a:p>
          <a:p>
            <a:r>
              <a:rPr lang="en-US" sz="4000" dirty="0"/>
              <a:t>T</a:t>
            </a:r>
            <a:r>
              <a:rPr lang="en-US" sz="4000" dirty="0" smtClean="0"/>
              <a:t>eaches </a:t>
            </a:r>
            <a:r>
              <a:rPr lang="en-US" sz="4000" dirty="0"/>
              <a:t>sound Biblical doctrine</a:t>
            </a:r>
            <a:br>
              <a:rPr lang="en-US" sz="4000" dirty="0"/>
            </a:br>
            <a:r>
              <a:rPr lang="en-US" sz="4000" dirty="0"/>
              <a:t>   </a:t>
            </a:r>
            <a:r>
              <a:rPr lang="en-US" sz="4000" i="1" dirty="0">
                <a:solidFill>
                  <a:srgbClr val="FFFF00"/>
                </a:solidFill>
              </a:rPr>
              <a:t>versus</a:t>
            </a:r>
            <a:r>
              <a:rPr lang="en-US" sz="4000" dirty="0"/>
              <a:t> extra "new </a:t>
            </a:r>
            <a:r>
              <a:rPr lang="en-US" sz="4000" dirty="0" smtClean="0"/>
              <a:t>truth“</a:t>
            </a:r>
          </a:p>
          <a:p>
            <a:r>
              <a:rPr lang="en-US" sz="4000" dirty="0" smtClean="0"/>
              <a:t>Stresses </a:t>
            </a:r>
            <a:r>
              <a:rPr lang="en-US" sz="4000" dirty="0"/>
              <a:t>loyalty to Jesus as Lord</a:t>
            </a:r>
            <a:br>
              <a:rPr lang="en-US" sz="4000" dirty="0"/>
            </a:br>
            <a:r>
              <a:rPr lang="en-US" sz="4000" dirty="0"/>
              <a:t>   </a:t>
            </a:r>
            <a:r>
              <a:rPr lang="en-US" sz="4000" i="1" dirty="0">
                <a:solidFill>
                  <a:srgbClr val="FFFF00"/>
                </a:solidFill>
              </a:rPr>
              <a:t>versus</a:t>
            </a:r>
            <a:r>
              <a:rPr lang="en-US" sz="4000" dirty="0"/>
              <a:t> loyalty to human </a:t>
            </a:r>
            <a:r>
              <a:rPr lang="en-US" sz="4000" dirty="0" smtClean="0"/>
              <a:t>leaders</a:t>
            </a:r>
          </a:p>
        </p:txBody>
      </p:sp>
    </p:spTree>
    <p:extLst>
      <p:ext uri="{BB962C8B-B14F-4D97-AF65-F5344CB8AC3E}">
        <p14:creationId xmlns:p14="http://schemas.microsoft.com/office/powerpoint/2010/main" val="19532916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a:bodyPr>
          <a:lstStyle/>
          <a:p>
            <a:pPr marL="0" indent="0">
              <a:buNone/>
            </a:pPr>
            <a:r>
              <a:rPr lang="en-US" sz="4000" dirty="0" smtClean="0">
                <a:solidFill>
                  <a:srgbClr val="FFFF00"/>
                </a:solidFill>
              </a:rPr>
              <a:t>BE a </a:t>
            </a:r>
            <a:r>
              <a:rPr lang="en-US" sz="4000" dirty="0">
                <a:solidFill>
                  <a:srgbClr val="FFFF00"/>
                </a:solidFill>
              </a:rPr>
              <a:t>warm and loving church </a:t>
            </a:r>
            <a:r>
              <a:rPr lang="en-US" sz="4000" dirty="0" smtClean="0">
                <a:solidFill>
                  <a:srgbClr val="FFFF00"/>
                </a:solidFill>
              </a:rPr>
              <a:t>that…</a:t>
            </a:r>
          </a:p>
          <a:p>
            <a:r>
              <a:rPr lang="en-US" sz="4000" dirty="0" smtClean="0"/>
              <a:t>Prioritizes </a:t>
            </a:r>
            <a:r>
              <a:rPr lang="en-US" sz="4000" dirty="0"/>
              <a:t>a personal relationship with </a:t>
            </a:r>
            <a:r>
              <a:rPr lang="en-US" sz="4000" dirty="0" smtClean="0"/>
              <a:t>Christ </a:t>
            </a:r>
            <a:r>
              <a:rPr lang="en-US" sz="4000" i="1" dirty="0" smtClean="0">
                <a:solidFill>
                  <a:srgbClr val="FFFF00"/>
                </a:solidFill>
              </a:rPr>
              <a:t>versus</a:t>
            </a:r>
            <a:r>
              <a:rPr lang="en-US" sz="4000" dirty="0" smtClean="0"/>
              <a:t> </a:t>
            </a:r>
            <a:r>
              <a:rPr lang="en-US" sz="4000" dirty="0"/>
              <a:t>religious </a:t>
            </a:r>
            <a:r>
              <a:rPr lang="en-US" sz="4000" dirty="0" smtClean="0"/>
              <a:t>ritual</a:t>
            </a:r>
          </a:p>
          <a:p>
            <a:r>
              <a:rPr lang="en-US" sz="4000" dirty="0"/>
              <a:t>R</a:t>
            </a:r>
            <a:r>
              <a:rPr lang="en-US" sz="4000" dirty="0" smtClean="0"/>
              <a:t>elates </a:t>
            </a:r>
            <a:r>
              <a:rPr lang="en-US" sz="4000" dirty="0"/>
              <a:t>Scripture to personal </a:t>
            </a:r>
            <a:r>
              <a:rPr lang="en-US" sz="4000" dirty="0" smtClean="0"/>
              <a:t>experiences </a:t>
            </a:r>
            <a:r>
              <a:rPr lang="en-US" sz="4000" i="1" dirty="0" smtClean="0">
                <a:solidFill>
                  <a:srgbClr val="FFFF00"/>
                </a:solidFill>
              </a:rPr>
              <a:t>versus</a:t>
            </a:r>
            <a:r>
              <a:rPr lang="en-US" sz="4000" dirty="0" smtClean="0"/>
              <a:t> </a:t>
            </a:r>
            <a:r>
              <a:rPr lang="en-US" sz="4000" dirty="0"/>
              <a:t>determining truth based only on </a:t>
            </a:r>
            <a:r>
              <a:rPr lang="en-US" sz="4000" dirty="0" smtClean="0"/>
              <a:t>experience</a:t>
            </a:r>
          </a:p>
        </p:txBody>
      </p:sp>
    </p:spTree>
    <p:extLst>
      <p:ext uri="{BB962C8B-B14F-4D97-AF65-F5344CB8AC3E}">
        <p14:creationId xmlns:p14="http://schemas.microsoft.com/office/powerpoint/2010/main" val="338587211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a:bodyPr>
          <a:lstStyle/>
          <a:p>
            <a:pPr marL="0" indent="0">
              <a:buNone/>
            </a:pPr>
            <a:r>
              <a:rPr lang="en-US" sz="4000" dirty="0" smtClean="0">
                <a:solidFill>
                  <a:srgbClr val="FFFF00"/>
                </a:solidFill>
              </a:rPr>
              <a:t>BE a </a:t>
            </a:r>
            <a:r>
              <a:rPr lang="en-US" sz="4000" dirty="0">
                <a:solidFill>
                  <a:srgbClr val="FFFF00"/>
                </a:solidFill>
              </a:rPr>
              <a:t>warm and loving church </a:t>
            </a:r>
            <a:r>
              <a:rPr lang="en-US" sz="4000" dirty="0" smtClean="0">
                <a:solidFill>
                  <a:srgbClr val="FFFF00"/>
                </a:solidFill>
              </a:rPr>
              <a:t>that…</a:t>
            </a:r>
          </a:p>
          <a:p>
            <a:r>
              <a:rPr lang="en-US" sz="4000" dirty="0" smtClean="0"/>
              <a:t>Encourages </a:t>
            </a:r>
            <a:r>
              <a:rPr lang="en-US" sz="4000" dirty="0"/>
              <a:t>fellowship with family</a:t>
            </a:r>
            <a:br>
              <a:rPr lang="en-US" sz="4000" dirty="0"/>
            </a:br>
            <a:r>
              <a:rPr lang="en-US" sz="4000" dirty="0"/>
              <a:t>   </a:t>
            </a:r>
            <a:r>
              <a:rPr lang="en-US" sz="4000" i="1" dirty="0">
                <a:solidFill>
                  <a:srgbClr val="FFFF00"/>
                </a:solidFill>
              </a:rPr>
              <a:t>versus</a:t>
            </a:r>
            <a:r>
              <a:rPr lang="en-US" sz="4000" dirty="0"/>
              <a:t> separation from </a:t>
            </a:r>
            <a:r>
              <a:rPr lang="en-US" sz="4000" dirty="0" smtClean="0"/>
              <a:t>family</a:t>
            </a:r>
          </a:p>
          <a:p>
            <a:r>
              <a:rPr lang="en-US" sz="4000" dirty="0" smtClean="0"/>
              <a:t>Offers </a:t>
            </a:r>
            <a:r>
              <a:rPr lang="en-US" sz="4000" dirty="0"/>
              <a:t>Bible studies that are inclusive</a:t>
            </a:r>
            <a:br>
              <a:rPr lang="en-US" sz="4000" dirty="0"/>
            </a:br>
            <a:r>
              <a:rPr lang="en-US" sz="4000" dirty="0"/>
              <a:t>   </a:t>
            </a:r>
            <a:r>
              <a:rPr lang="en-US" sz="4000" i="1" dirty="0">
                <a:solidFill>
                  <a:srgbClr val="FFFF00"/>
                </a:solidFill>
              </a:rPr>
              <a:t>versus</a:t>
            </a:r>
            <a:r>
              <a:rPr lang="en-US" sz="4000" dirty="0"/>
              <a:t> study groups that </a:t>
            </a:r>
            <a:r>
              <a:rPr lang="en-US" sz="4000" dirty="0" smtClean="0"/>
              <a:t>are    </a:t>
            </a:r>
          </a:p>
          <a:p>
            <a:pPr marL="0" indent="0">
              <a:buNone/>
            </a:pPr>
            <a:r>
              <a:rPr lang="en-US" sz="4000" dirty="0"/>
              <a:t> </a:t>
            </a:r>
            <a:r>
              <a:rPr lang="en-US" sz="4000" dirty="0" smtClean="0"/>
              <a:t>     exclusive</a:t>
            </a:r>
          </a:p>
        </p:txBody>
      </p:sp>
    </p:spTree>
    <p:extLst>
      <p:ext uri="{BB962C8B-B14F-4D97-AF65-F5344CB8AC3E}">
        <p14:creationId xmlns:p14="http://schemas.microsoft.com/office/powerpoint/2010/main" val="165153572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lnSpcReduction="10000"/>
          </a:bodyPr>
          <a:lstStyle/>
          <a:p>
            <a:pPr marL="0" indent="0">
              <a:buNone/>
            </a:pPr>
            <a:r>
              <a:rPr lang="en-US" sz="4000" dirty="0" smtClean="0">
                <a:solidFill>
                  <a:srgbClr val="FFFF00"/>
                </a:solidFill>
              </a:rPr>
              <a:t>BE a </a:t>
            </a:r>
            <a:r>
              <a:rPr lang="en-US" sz="4000" dirty="0">
                <a:solidFill>
                  <a:srgbClr val="FFFF00"/>
                </a:solidFill>
              </a:rPr>
              <a:t>warm and loving church </a:t>
            </a:r>
            <a:r>
              <a:rPr lang="en-US" sz="4000" dirty="0" smtClean="0">
                <a:solidFill>
                  <a:srgbClr val="FFFF00"/>
                </a:solidFill>
              </a:rPr>
              <a:t>that…</a:t>
            </a:r>
          </a:p>
          <a:p>
            <a:r>
              <a:rPr lang="en-US" sz="4000" dirty="0" smtClean="0"/>
              <a:t>Furnishes </a:t>
            </a:r>
            <a:r>
              <a:rPr lang="en-US" sz="4000" dirty="0"/>
              <a:t>all teachings for public </a:t>
            </a:r>
            <a:r>
              <a:rPr lang="en-US" sz="4000" dirty="0" smtClean="0"/>
              <a:t>scrutiny </a:t>
            </a:r>
            <a:r>
              <a:rPr lang="en-US" sz="4000" i="1" dirty="0" smtClean="0">
                <a:solidFill>
                  <a:srgbClr val="FFFF00"/>
                </a:solidFill>
              </a:rPr>
              <a:t>versus</a:t>
            </a:r>
            <a:r>
              <a:rPr lang="en-US" sz="4000" dirty="0" smtClean="0"/>
              <a:t> </a:t>
            </a:r>
            <a:r>
              <a:rPr lang="en-US" sz="4000" dirty="0"/>
              <a:t>fostering an air of </a:t>
            </a:r>
            <a:r>
              <a:rPr lang="en-US" sz="4000" dirty="0" smtClean="0"/>
              <a:t>secrecy</a:t>
            </a:r>
          </a:p>
          <a:p>
            <a:r>
              <a:rPr lang="en-US" sz="4000" dirty="0" smtClean="0"/>
              <a:t>Encourages </a:t>
            </a:r>
            <a:r>
              <a:rPr lang="en-US" sz="4000" dirty="0"/>
              <a:t>financial giving as God </a:t>
            </a:r>
            <a:r>
              <a:rPr lang="en-US" sz="4000" dirty="0" smtClean="0"/>
              <a:t>leads</a:t>
            </a:r>
            <a:r>
              <a:rPr lang="en-US" sz="4000" dirty="0"/>
              <a:t> </a:t>
            </a:r>
            <a:r>
              <a:rPr lang="en-US" sz="4000" i="1" dirty="0">
                <a:solidFill>
                  <a:srgbClr val="FFFF00"/>
                </a:solidFill>
              </a:rPr>
              <a:t>versus</a:t>
            </a:r>
            <a:r>
              <a:rPr lang="en-US" sz="4000" dirty="0"/>
              <a:t> demanding specific </a:t>
            </a:r>
            <a:r>
              <a:rPr lang="en-US" sz="4000" dirty="0" smtClean="0"/>
              <a:t>amounts</a:t>
            </a:r>
          </a:p>
        </p:txBody>
      </p:sp>
    </p:spTree>
    <p:extLst>
      <p:ext uri="{BB962C8B-B14F-4D97-AF65-F5344CB8AC3E}">
        <p14:creationId xmlns:p14="http://schemas.microsoft.com/office/powerpoint/2010/main" val="425834612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rgbClr val="FFFF00"/>
                </a:solidFill>
                <a:latin typeface="Arial Black" pitchFamily="34" charset="0"/>
              </a:rPr>
              <a:t>Steps to Solution</a:t>
            </a:r>
            <a:endParaRPr lang="en-US" sz="4800" b="1" dirty="0">
              <a:solidFill>
                <a:srgbClr val="FFFF00"/>
              </a:solidFill>
              <a:latin typeface="Arial Black" pitchFamily="34" charset="0"/>
            </a:endParaRPr>
          </a:p>
        </p:txBody>
      </p:sp>
      <p:sp>
        <p:nvSpPr>
          <p:cNvPr id="3" name="Content Placeholder 2"/>
          <p:cNvSpPr>
            <a:spLocks noGrp="1"/>
          </p:cNvSpPr>
          <p:nvPr>
            <p:ph sz="quarter" idx="13"/>
          </p:nvPr>
        </p:nvSpPr>
        <p:spPr>
          <a:xfrm>
            <a:off x="609600" y="1600200"/>
            <a:ext cx="7924800" cy="4648200"/>
          </a:xfrm>
        </p:spPr>
        <p:txBody>
          <a:bodyPr>
            <a:normAutofit lnSpcReduction="10000"/>
          </a:bodyPr>
          <a:lstStyle/>
          <a:p>
            <a:pPr marL="0" indent="0">
              <a:buNone/>
            </a:pPr>
            <a:r>
              <a:rPr lang="en-US" sz="4000" dirty="0" smtClean="0">
                <a:solidFill>
                  <a:srgbClr val="FFFF00"/>
                </a:solidFill>
              </a:rPr>
              <a:t>BE a </a:t>
            </a:r>
            <a:r>
              <a:rPr lang="en-US" sz="4000" dirty="0">
                <a:solidFill>
                  <a:srgbClr val="FFFF00"/>
                </a:solidFill>
              </a:rPr>
              <a:t>warm and loving church </a:t>
            </a:r>
            <a:r>
              <a:rPr lang="en-US" sz="4000" dirty="0" smtClean="0">
                <a:solidFill>
                  <a:srgbClr val="FFFF00"/>
                </a:solidFill>
              </a:rPr>
              <a:t>that…</a:t>
            </a:r>
          </a:p>
          <a:p>
            <a:r>
              <a:rPr lang="en-US" sz="4000" dirty="0" smtClean="0"/>
              <a:t>Allows </a:t>
            </a:r>
            <a:r>
              <a:rPr lang="en-US" sz="4000" dirty="0"/>
              <a:t>any member to freely leave the </a:t>
            </a:r>
            <a:r>
              <a:rPr lang="en-US" sz="4000" dirty="0" smtClean="0"/>
              <a:t>church </a:t>
            </a:r>
            <a:r>
              <a:rPr lang="en-US" sz="4000" i="1" dirty="0" smtClean="0">
                <a:solidFill>
                  <a:srgbClr val="FFFF00"/>
                </a:solidFill>
              </a:rPr>
              <a:t>versus</a:t>
            </a:r>
            <a:r>
              <a:rPr lang="en-US" sz="4000" dirty="0" smtClean="0"/>
              <a:t> </a:t>
            </a:r>
            <a:r>
              <a:rPr lang="en-US" sz="4000" dirty="0"/>
              <a:t>curtailing freedom with threats or </a:t>
            </a:r>
            <a:r>
              <a:rPr lang="en-US" sz="4000" dirty="0" smtClean="0"/>
              <a:t>guilt</a:t>
            </a:r>
          </a:p>
          <a:p>
            <a:r>
              <a:rPr lang="en-US" sz="4000" dirty="0" smtClean="0"/>
              <a:t>I</a:t>
            </a:r>
            <a:r>
              <a:rPr lang="en-US" sz="4000" smtClean="0"/>
              <a:t>nvites </a:t>
            </a:r>
            <a:r>
              <a:rPr lang="en-US" sz="4000" dirty="0"/>
              <a:t>critical thinkers to ask any </a:t>
            </a:r>
            <a:r>
              <a:rPr lang="en-US" sz="4000" dirty="0" smtClean="0"/>
              <a:t>question</a:t>
            </a:r>
            <a:r>
              <a:rPr lang="en-US" sz="4000" dirty="0"/>
              <a:t> </a:t>
            </a:r>
            <a:r>
              <a:rPr lang="en-US" sz="4000" i="1" dirty="0">
                <a:solidFill>
                  <a:srgbClr val="FFFF00"/>
                </a:solidFill>
              </a:rPr>
              <a:t>versus</a:t>
            </a:r>
            <a:r>
              <a:rPr lang="en-US" sz="4000" dirty="0"/>
              <a:t> stifling those with </a:t>
            </a:r>
            <a:r>
              <a:rPr lang="en-US" sz="4000" dirty="0" smtClean="0"/>
              <a:t>objections</a:t>
            </a:r>
          </a:p>
        </p:txBody>
      </p:sp>
    </p:spTree>
    <p:extLst>
      <p:ext uri="{BB962C8B-B14F-4D97-AF65-F5344CB8AC3E}">
        <p14:creationId xmlns:p14="http://schemas.microsoft.com/office/powerpoint/2010/main" val="168865982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85800" y="533400"/>
            <a:ext cx="7924800" cy="5562600"/>
          </a:xfrm>
        </p:spPr>
        <p:txBody>
          <a:bodyPr>
            <a:normAutofit/>
          </a:bodyPr>
          <a:lstStyle/>
          <a:p>
            <a:pPr marL="0" indent="0" algn="ctr">
              <a:buNone/>
            </a:pPr>
            <a:r>
              <a:rPr lang="en-US" sz="5400" b="1" dirty="0" smtClean="0">
                <a:solidFill>
                  <a:srgbClr val="FFFF00"/>
                </a:solidFill>
                <a:latin typeface="Andalus" pitchFamily="18" charset="-78"/>
                <a:cs typeface="Andalus" pitchFamily="18" charset="-78"/>
              </a:rPr>
              <a:t>“…The </a:t>
            </a:r>
            <a:r>
              <a:rPr lang="en-US" sz="5400" b="1" dirty="0">
                <a:solidFill>
                  <a:srgbClr val="FFFF00"/>
                </a:solidFill>
                <a:latin typeface="Andalus" pitchFamily="18" charset="-78"/>
                <a:cs typeface="Andalus" pitchFamily="18" charset="-78"/>
              </a:rPr>
              <a:t>best </a:t>
            </a:r>
            <a:r>
              <a:rPr lang="en-US" sz="5400" b="1" dirty="0" smtClean="0">
                <a:solidFill>
                  <a:srgbClr val="FFFF00"/>
                </a:solidFill>
                <a:latin typeface="Andalus" pitchFamily="18" charset="-78"/>
                <a:cs typeface="Andalus" pitchFamily="18" charset="-78"/>
              </a:rPr>
              <a:t>deterrent from </a:t>
            </a:r>
            <a:r>
              <a:rPr lang="en-US" sz="5400" b="1" dirty="0">
                <a:solidFill>
                  <a:srgbClr val="FFFF00"/>
                </a:solidFill>
                <a:latin typeface="Andalus" pitchFamily="18" charset="-78"/>
                <a:cs typeface="Andalus" pitchFamily="18" charset="-78"/>
              </a:rPr>
              <a:t>being deceived by a cult is to know Biblical doctrine. </a:t>
            </a:r>
            <a:r>
              <a:rPr lang="en-US" sz="5400" b="1" dirty="0">
                <a:latin typeface="Andalus" pitchFamily="18" charset="-78"/>
                <a:cs typeface="Andalus" pitchFamily="18" charset="-78"/>
              </a:rPr>
              <a:t>It's easy </a:t>
            </a:r>
            <a:r>
              <a:rPr lang="en-US" sz="5400" b="1" dirty="0" smtClean="0">
                <a:latin typeface="Andalus" pitchFamily="18" charset="-78"/>
                <a:cs typeface="Andalus" pitchFamily="18" charset="-78"/>
              </a:rPr>
              <a:t>to detect </a:t>
            </a:r>
            <a:r>
              <a:rPr lang="en-US" sz="5400" b="1" dirty="0">
                <a:latin typeface="Andalus" pitchFamily="18" charset="-78"/>
                <a:cs typeface="Andalus" pitchFamily="18" charset="-78"/>
              </a:rPr>
              <a:t>the false when you know the truth</a:t>
            </a:r>
            <a:r>
              <a:rPr lang="en-US" sz="5400" b="1" dirty="0" smtClean="0">
                <a:solidFill>
                  <a:srgbClr val="FFFF00"/>
                </a:solidFill>
                <a:latin typeface="Andalus" pitchFamily="18" charset="-78"/>
                <a:cs typeface="Andalus" pitchFamily="18" charset="-78"/>
              </a:rPr>
              <a:t>.”</a:t>
            </a:r>
            <a:endParaRPr lang="en-US" sz="5400" b="1" dirty="0">
              <a:solidFill>
                <a:srgbClr val="FFFF00"/>
              </a:solidFill>
              <a:latin typeface="Andalus" pitchFamily="18" charset="-78"/>
              <a:cs typeface="Andalus" pitchFamily="18" charset="-78"/>
            </a:endParaRPr>
          </a:p>
          <a:p>
            <a:pPr marL="0" indent="0" algn="ctr">
              <a:buNone/>
            </a:pPr>
            <a:r>
              <a:rPr lang="en-US" sz="5400" b="1" dirty="0" smtClean="0">
                <a:solidFill>
                  <a:srgbClr val="FFFF00"/>
                </a:solidFill>
                <a:latin typeface="Andalus" pitchFamily="18" charset="-78"/>
                <a:cs typeface="Andalus" pitchFamily="18" charset="-78"/>
              </a:rPr>
              <a:t>— June Hunt</a:t>
            </a:r>
          </a:p>
        </p:txBody>
      </p:sp>
    </p:spTree>
    <p:extLst>
      <p:ext uri="{BB962C8B-B14F-4D97-AF65-F5344CB8AC3E}">
        <p14:creationId xmlns:p14="http://schemas.microsoft.com/office/powerpoint/2010/main" val="294434793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8000" dirty="0" smtClean="0">
                <a:solidFill>
                  <a:schemeClr val="tx1"/>
                </a:solidFill>
                <a:latin typeface="Chiller" pitchFamily="82" charset="0"/>
              </a:rPr>
              <a:t>The Truth Twisters</a:t>
            </a:r>
            <a:endParaRPr lang="en-US" sz="8000" dirty="0">
              <a:solidFill>
                <a:schemeClr val="tx1"/>
              </a:solidFill>
              <a:latin typeface="Chiller" pitchFamily="82" charset="0"/>
            </a:endParaRPr>
          </a:p>
        </p:txBody>
      </p:sp>
      <p:sp>
        <p:nvSpPr>
          <p:cNvPr id="2" name="Title 1"/>
          <p:cNvSpPr>
            <a:spLocks noGrp="1"/>
          </p:cNvSpPr>
          <p:nvPr>
            <p:ph type="ctrTitle"/>
          </p:nvPr>
        </p:nvSpPr>
        <p:spPr>
          <a:xfrm>
            <a:off x="685800" y="838200"/>
            <a:ext cx="7772400" cy="2639713"/>
          </a:xfrm>
        </p:spPr>
        <p:txBody>
          <a:bodyPr/>
          <a:lstStyle/>
          <a:p>
            <a:r>
              <a:rPr lang="en-US" sz="14000" dirty="0" smtClean="0">
                <a:solidFill>
                  <a:srgbClr val="FFFF00"/>
                </a:solidFill>
                <a:effectLst>
                  <a:outerShdw blurRad="38100" dist="38100" dir="2700000" algn="tl">
                    <a:srgbClr val="000000">
                      <a:alpha val="43137"/>
                    </a:srgbClr>
                  </a:outerShdw>
                </a:effectLst>
                <a:latin typeface="Algerian" pitchFamily="82" charset="0"/>
              </a:rPr>
              <a:t>CULTS</a:t>
            </a:r>
            <a:endParaRPr lang="en-US" sz="14000" dirty="0">
              <a:solidFill>
                <a:srgbClr val="FFFF00"/>
              </a:solidFill>
              <a:effectLst>
                <a:outerShdw blurRad="38100" dist="38100" dir="2700000" algn="tl">
                  <a:srgbClr val="000000">
                    <a:alpha val="43137"/>
                  </a:srgbClr>
                </a:outerShdw>
              </a:effectLst>
              <a:latin typeface="Algerian" pitchFamily="82" charset="0"/>
            </a:endParaRPr>
          </a:p>
        </p:txBody>
      </p:sp>
      <p:sp>
        <p:nvSpPr>
          <p:cNvPr id="4" name="TextBox 3"/>
          <p:cNvSpPr txBox="1"/>
          <p:nvPr/>
        </p:nvSpPr>
        <p:spPr>
          <a:xfrm>
            <a:off x="6934200" y="6086840"/>
            <a:ext cx="2057400" cy="461665"/>
          </a:xfrm>
          <a:prstGeom prst="rect">
            <a:avLst/>
          </a:prstGeom>
          <a:noFill/>
        </p:spPr>
        <p:txBody>
          <a:bodyPr wrap="square" rtlCol="0">
            <a:spAutoFit/>
          </a:bodyPr>
          <a:lstStyle/>
          <a:p>
            <a:pPr algn="ctr"/>
            <a:r>
              <a:rPr lang="en-US" sz="2400" b="1" dirty="0">
                <a:solidFill>
                  <a:srgbClr val="FFFFFF"/>
                </a:solidFill>
              </a:rPr>
              <a:t>b</a:t>
            </a:r>
            <a:r>
              <a:rPr lang="en-US" sz="2400" b="1" dirty="0" smtClean="0">
                <a:solidFill>
                  <a:srgbClr val="FFFFFF"/>
                </a:solidFill>
              </a:rPr>
              <a:t>y June Hunt</a:t>
            </a:r>
            <a:endParaRPr lang="en-US" sz="2400" b="1" dirty="0">
              <a:solidFill>
                <a:srgbClr val="FFFFFF"/>
              </a:solidFill>
            </a:endParaRPr>
          </a:p>
        </p:txBody>
      </p:sp>
    </p:spTree>
    <p:extLst>
      <p:ext uri="{BB962C8B-B14F-4D97-AF65-F5344CB8AC3E}">
        <p14:creationId xmlns:p14="http://schemas.microsoft.com/office/powerpoint/2010/main" val="2553990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228600"/>
            <a:ext cx="8382000" cy="6172200"/>
          </a:xfrm>
        </p:spPr>
        <p:txBody>
          <a:bodyPr>
            <a:noAutofit/>
          </a:bodyPr>
          <a:lstStyle/>
          <a:p>
            <a:pPr marL="0" indent="0">
              <a:buNone/>
            </a:pPr>
            <a:r>
              <a:rPr lang="en-US" sz="3600" dirty="0" smtClean="0">
                <a:solidFill>
                  <a:srgbClr val="FFFF00"/>
                </a:solidFill>
                <a:sym typeface="Wingdings"/>
              </a:rPr>
              <a:t> </a:t>
            </a:r>
            <a:r>
              <a:rPr lang="en-US" sz="3600" b="1" i="1" u="sng" dirty="0" smtClean="0">
                <a:solidFill>
                  <a:srgbClr val="FFFF00"/>
                </a:solidFill>
              </a:rPr>
              <a:t>E</a:t>
            </a:r>
            <a:r>
              <a:rPr lang="en-US" sz="3600" b="1" u="sng" dirty="0" smtClean="0">
                <a:solidFill>
                  <a:srgbClr val="FFFF00"/>
                </a:solidFill>
              </a:rPr>
              <a:t>schatology</a:t>
            </a:r>
            <a:r>
              <a:rPr lang="en-US" sz="3600" b="1" dirty="0" smtClean="0"/>
              <a:t>: After </a:t>
            </a:r>
            <a:r>
              <a:rPr lang="en-US" sz="3600" b="1" dirty="0"/>
              <a:t>Jesus Christ visibly returns to earth during the end times, a final judgment is a certainty, sending the unrighteous to eternal punishment and the righteous to eternal life</a:t>
            </a:r>
            <a:r>
              <a:rPr lang="en-US" sz="3600" b="1" dirty="0" smtClean="0"/>
              <a:t>. </a:t>
            </a:r>
          </a:p>
          <a:p>
            <a:pPr marL="0" indent="0">
              <a:buNone/>
            </a:pPr>
            <a:r>
              <a:rPr lang="en-US" sz="3600" dirty="0" smtClean="0">
                <a:solidFill>
                  <a:srgbClr val="FFFF00"/>
                </a:solidFill>
                <a:sym typeface="Wingdings"/>
              </a:rPr>
              <a:t> </a:t>
            </a:r>
            <a:r>
              <a:rPr lang="en-US" sz="3600" b="1" i="1" u="sng" dirty="0" smtClean="0">
                <a:solidFill>
                  <a:srgbClr val="FFFF00"/>
                </a:solidFill>
              </a:rPr>
              <a:t>S</a:t>
            </a:r>
            <a:r>
              <a:rPr lang="en-US" sz="3600" b="1" u="sng" dirty="0" smtClean="0">
                <a:solidFill>
                  <a:srgbClr val="FFFF00"/>
                </a:solidFill>
              </a:rPr>
              <a:t>cripture</a:t>
            </a:r>
            <a:r>
              <a:rPr lang="en-US" sz="3600" b="1" dirty="0" smtClean="0"/>
              <a:t>: The </a:t>
            </a:r>
            <a:r>
              <a:rPr lang="en-US" sz="3600" b="1" dirty="0"/>
              <a:t>Bible is wholly inspired by God, is without error in the original writings and revelation, and is the only authority for righteous living</a:t>
            </a:r>
            <a:r>
              <a:rPr lang="en-US" sz="3600" b="1" dirty="0" smtClean="0"/>
              <a:t>.</a:t>
            </a:r>
            <a:endParaRPr lang="en-US" sz="3600" dirty="0"/>
          </a:p>
        </p:txBody>
      </p:sp>
    </p:spTree>
    <p:extLst>
      <p:ext uri="{BB962C8B-B14F-4D97-AF65-F5344CB8AC3E}">
        <p14:creationId xmlns:p14="http://schemas.microsoft.com/office/powerpoint/2010/main" val="26869827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458200" cy="5509200"/>
          </a:xfrm>
          <a:prstGeom prst="rect">
            <a:avLst/>
          </a:prstGeom>
          <a:noFill/>
        </p:spPr>
        <p:txBody>
          <a:bodyPr wrap="square" rtlCol="0">
            <a:spAutoFit/>
          </a:bodyPr>
          <a:lstStyle/>
          <a:p>
            <a:pPr algn="ctr"/>
            <a:r>
              <a:rPr lang="en-US" sz="8800" dirty="0" smtClean="0">
                <a:solidFill>
                  <a:srgbClr val="FFC000"/>
                </a:solidFill>
                <a:latin typeface="Algerian" pitchFamily="82" charset="0"/>
              </a:rPr>
              <a:t>HOW CAN A PERSON DISTINGUISH THE CULTS?</a:t>
            </a:r>
            <a:endParaRPr lang="en-US" sz="8800" dirty="0">
              <a:solidFill>
                <a:srgbClr val="FFC000"/>
              </a:solidFill>
              <a:latin typeface="Algerian" pitchFamily="82" charset="0"/>
            </a:endParaRPr>
          </a:p>
        </p:txBody>
      </p:sp>
    </p:spTree>
    <p:extLst>
      <p:ext uri="{BB962C8B-B14F-4D97-AF65-F5344CB8AC3E}">
        <p14:creationId xmlns:p14="http://schemas.microsoft.com/office/powerpoint/2010/main" val="961987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458200" cy="5786199"/>
          </a:xfrm>
          <a:prstGeom prst="rect">
            <a:avLst/>
          </a:prstGeom>
          <a:noFill/>
        </p:spPr>
        <p:txBody>
          <a:bodyPr wrap="square" rtlCol="0">
            <a:spAutoFit/>
          </a:bodyPr>
          <a:lstStyle/>
          <a:p>
            <a:r>
              <a:rPr lang="en-US" sz="4400" b="1" i="1" dirty="0" smtClean="0">
                <a:effectLst/>
              </a:rPr>
              <a:t>"When you meet the friendliest people you have ever known, who introduce you to the most loving group of people you've ever encountered, and you find the leader to be the most inspired, caring, compassionate and understanding person you've ever met…</a:t>
            </a:r>
            <a:endParaRPr lang="en-US" sz="4400" b="1" dirty="0" smtClean="0">
              <a:effectLst/>
            </a:endParaRPr>
          </a:p>
          <a:p>
            <a:endParaRPr lang="en-US" dirty="0"/>
          </a:p>
        </p:txBody>
      </p:sp>
    </p:spTree>
    <p:extLst>
      <p:ext uri="{BB962C8B-B14F-4D97-AF65-F5344CB8AC3E}">
        <p14:creationId xmlns:p14="http://schemas.microsoft.com/office/powerpoint/2010/main" val="692642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458200" cy="5909310"/>
          </a:xfrm>
          <a:prstGeom prst="rect">
            <a:avLst/>
          </a:prstGeom>
          <a:noFill/>
        </p:spPr>
        <p:txBody>
          <a:bodyPr wrap="square" rtlCol="0">
            <a:spAutoFit/>
          </a:bodyPr>
          <a:lstStyle/>
          <a:p>
            <a:r>
              <a:rPr lang="en-US" sz="4400" b="1" i="1" dirty="0" smtClean="0"/>
              <a:t>…</a:t>
            </a:r>
            <a:r>
              <a:rPr lang="en-US" sz="4400" b="1" i="1" dirty="0" smtClean="0">
                <a:effectLst/>
              </a:rPr>
              <a:t>and then you learn that the cause of the group is something you never dared hope could be accomplished, and all of this sounds too good to be true</a:t>
            </a:r>
            <a:r>
              <a:rPr lang="en-US" sz="4400" b="1" dirty="0" smtClean="0"/>
              <a:t>; </a:t>
            </a:r>
            <a:r>
              <a:rPr lang="en-US" sz="4400" b="1" i="1" dirty="0" smtClean="0">
                <a:effectLst/>
              </a:rPr>
              <a:t>it probably is too good to be true!"</a:t>
            </a:r>
            <a:endParaRPr lang="en-US" sz="4400" b="1" dirty="0" smtClean="0">
              <a:effectLst/>
            </a:endParaRPr>
          </a:p>
          <a:p>
            <a:endParaRPr lang="en-US" sz="3200" dirty="0" smtClean="0">
              <a:effectLst/>
              <a:latin typeface="Arial" pitchFamily="34" charset="0"/>
              <a:cs typeface="Arial" pitchFamily="34" charset="0"/>
            </a:endParaRPr>
          </a:p>
          <a:p>
            <a:r>
              <a:rPr lang="en-US" sz="3200" dirty="0" smtClean="0">
                <a:solidFill>
                  <a:srgbClr val="FFFF00"/>
                </a:solidFill>
                <a:effectLst/>
                <a:latin typeface="Arial" pitchFamily="34" charset="0"/>
                <a:cs typeface="Arial" pitchFamily="34" charset="0"/>
              </a:rPr>
              <a:t>— </a:t>
            </a:r>
            <a:r>
              <a:rPr lang="en-US" sz="3200" i="1" dirty="0" smtClean="0">
                <a:solidFill>
                  <a:srgbClr val="FFFF00"/>
                </a:solidFill>
                <a:effectLst/>
                <a:latin typeface="Arial" pitchFamily="34" charset="0"/>
                <a:cs typeface="Arial" pitchFamily="34" charset="0"/>
              </a:rPr>
              <a:t>Jeanne Mills (former follower of cult leader Jim Jones)</a:t>
            </a:r>
            <a:endParaRPr lang="en-US" sz="3200" dirty="0" smtClean="0">
              <a:solidFill>
                <a:srgbClr val="FFFF00"/>
              </a:solidFill>
              <a:effectLst/>
              <a:latin typeface="Arial" pitchFamily="34" charset="0"/>
              <a:cs typeface="Arial" pitchFamily="34" charset="0"/>
            </a:endParaRPr>
          </a:p>
          <a:p>
            <a:endParaRPr lang="en-US" dirty="0"/>
          </a:p>
        </p:txBody>
      </p:sp>
    </p:spTree>
    <p:extLst>
      <p:ext uri="{BB962C8B-B14F-4D97-AF65-F5344CB8AC3E}">
        <p14:creationId xmlns:p14="http://schemas.microsoft.com/office/powerpoint/2010/main" val="4228071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768</TotalTime>
  <Words>2236</Words>
  <Application>Microsoft Office PowerPoint</Application>
  <PresentationFormat>On-screen Show (4:3)</PresentationFormat>
  <Paragraphs>208</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Horizon</vt:lpstr>
      <vt:lpstr>CULTS</vt:lpstr>
      <vt:lpstr>What Is a Cult? </vt:lpstr>
      <vt:lpstr>PowerPoint Presentation</vt:lpstr>
      <vt:lpstr>How do cults vary from orthodox Christianity?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 there a difference between  a cult and the occult? </vt:lpstr>
      <vt:lpstr>PowerPoint Presentation</vt:lpstr>
      <vt:lpstr>PowerPoint Presentation</vt:lpstr>
      <vt:lpstr>PowerPoint Presentation</vt:lpstr>
      <vt:lpstr>CULTS</vt:lpstr>
      <vt:lpstr>CHARACTERISTICS OF CULTS</vt:lpstr>
      <vt:lpstr>CHARACTERISTICS OF CULTS</vt:lpstr>
      <vt:lpstr>CHARACTERISTICS OF CULTS</vt:lpstr>
      <vt:lpstr>PowerPoint Presentation</vt:lpstr>
      <vt:lpstr>PowerPoint Presentation</vt:lpstr>
      <vt:lpstr>CHARACTERISTICS OF CULTS</vt:lpstr>
      <vt:lpstr>CHARACTERISTICS OF CULTS</vt:lpstr>
      <vt:lpstr>CHARACTERISTICS OF CULTS</vt:lpstr>
      <vt:lpstr>CHARACTERISTICS OF CULTS</vt:lpstr>
      <vt:lpstr>CHARACTERISTICS OF CULTS</vt:lpstr>
      <vt:lpstr>CHARACTERISTICS OF CULTS</vt:lpstr>
      <vt:lpstr>PowerPoint Presentation</vt:lpstr>
      <vt:lpstr>PowerPoint Presentation</vt:lpstr>
      <vt:lpstr>CHARACTERISTICS OF CULTS</vt:lpstr>
      <vt:lpstr>CHARACTERISTICS OF CULTS</vt:lpstr>
      <vt:lpstr>CHARACTERISTICS OF CULTS</vt:lpstr>
      <vt:lpstr>A cult appeals to one of three inner needs:</vt:lpstr>
      <vt:lpstr>What type of people are most susceptible to being lured into a cult? </vt:lpstr>
      <vt:lpstr>What type of people are most susceptible to being lured into a cult? </vt:lpstr>
      <vt:lpstr>What is the breeding ground for cultS?</vt:lpstr>
      <vt:lpstr>PowerPoint Presentation</vt:lpstr>
      <vt:lpstr>Cult members will exhibit some or all of the following symptoms:</vt:lpstr>
      <vt:lpstr>Cult members will exhibit some or all of the following symptoms:</vt:lpstr>
      <vt:lpstr>Steps to Solution</vt:lpstr>
      <vt:lpstr>PowerPoint Presentation</vt:lpstr>
      <vt:lpstr>PowerPoint Presentation</vt:lpstr>
      <vt:lpstr>Steps to Solution</vt:lpstr>
      <vt:lpstr>Steps to Solution</vt:lpstr>
      <vt:lpstr>Steps to Solution</vt:lpstr>
      <vt:lpstr>Steps to Solution</vt:lpstr>
      <vt:lpstr>Steps to Solution</vt:lpstr>
      <vt:lpstr>Steps to Solution</vt:lpstr>
      <vt:lpstr>Steps to Solution</vt:lpstr>
      <vt:lpstr>Steps to Solution</vt:lpstr>
      <vt:lpstr>Steps to Solution</vt:lpstr>
      <vt:lpstr>Steps to Solution</vt:lpstr>
      <vt:lpstr>Steps to Solution</vt:lpstr>
      <vt:lpstr>Steps to Solution</vt:lpstr>
      <vt:lpstr>Steps to Solution</vt:lpstr>
      <vt:lpstr>Steps to Solution</vt:lpstr>
      <vt:lpstr>PowerPoint Presentation</vt:lpstr>
      <vt:lpstr>CULTS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CULTS</dc:title>
  <dc:creator>DUANE</dc:creator>
  <cp:lastModifiedBy>DUANE</cp:lastModifiedBy>
  <cp:revision>68</cp:revision>
  <cp:lastPrinted>2014-09-10T16:54:16Z</cp:lastPrinted>
  <dcterms:created xsi:type="dcterms:W3CDTF">2014-08-27T03:46:36Z</dcterms:created>
  <dcterms:modified xsi:type="dcterms:W3CDTF">2014-09-17T22:51:20Z</dcterms:modified>
</cp:coreProperties>
</file>