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57" r:id="rId5"/>
    <p:sldId id="258" r:id="rId6"/>
    <p:sldId id="264" r:id="rId7"/>
    <p:sldId id="265" r:id="rId8"/>
    <p:sldId id="263" r:id="rId9"/>
    <p:sldId id="259" r:id="rId10"/>
    <p:sldId id="260" r:id="rId11"/>
    <p:sldId id="261" r:id="rId12"/>
    <p:sldId id="262" r:id="rId13"/>
    <p:sldId id="268" r:id="rId14"/>
    <p:sldId id="267"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9" r:id="rId43"/>
    <p:sldId id="309" r:id="rId44"/>
    <p:sldId id="296" r:id="rId45"/>
    <p:sldId id="297" r:id="rId46"/>
    <p:sldId id="298" r:id="rId47"/>
    <p:sldId id="307" r:id="rId48"/>
    <p:sldId id="308" r:id="rId49"/>
    <p:sldId id="300" r:id="rId50"/>
    <p:sldId id="306" r:id="rId51"/>
    <p:sldId id="301" r:id="rId52"/>
    <p:sldId id="302" r:id="rId53"/>
    <p:sldId id="303" r:id="rId54"/>
    <p:sldId id="304" r:id="rId55"/>
    <p:sldId id="305" r:id="rId56"/>
    <p:sldId id="310" r:id="rId57"/>
    <p:sldId id="311" r:id="rId58"/>
    <p:sldId id="312" r:id="rId59"/>
    <p:sldId id="313" r:id="rId60"/>
    <p:sldId id="314" r:id="rId61"/>
    <p:sldId id="315" r:id="rId62"/>
    <p:sldId id="317" r:id="rId63"/>
    <p:sldId id="318" r:id="rId64"/>
    <p:sldId id="316"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79" r:id="rId93"/>
    <p:sldId id="365" r:id="rId94"/>
    <p:sldId id="368" r:id="rId95"/>
    <p:sldId id="362" r:id="rId96"/>
    <p:sldId id="364" r:id="rId97"/>
    <p:sldId id="346" r:id="rId98"/>
    <p:sldId id="347" r:id="rId99"/>
    <p:sldId id="369" r:id="rId100"/>
    <p:sldId id="370" r:id="rId101"/>
    <p:sldId id="372" r:id="rId102"/>
    <p:sldId id="376" r:id="rId103"/>
    <p:sldId id="348" r:id="rId104"/>
    <p:sldId id="378" r:id="rId105"/>
    <p:sldId id="349" r:id="rId106"/>
    <p:sldId id="350" r:id="rId107"/>
    <p:sldId id="374" r:id="rId108"/>
    <p:sldId id="373" r:id="rId109"/>
    <p:sldId id="351" r:id="rId110"/>
    <p:sldId id="352" r:id="rId111"/>
    <p:sldId id="353" r:id="rId112"/>
    <p:sldId id="354" r:id="rId113"/>
    <p:sldId id="355" r:id="rId114"/>
    <p:sldId id="356" r:id="rId115"/>
    <p:sldId id="357" r:id="rId116"/>
    <p:sldId id="371" r:id="rId117"/>
    <p:sldId id="358" r:id="rId118"/>
    <p:sldId id="363" r:id="rId119"/>
    <p:sldId id="377" r:id="rId120"/>
    <p:sldId id="375" r:id="rId121"/>
    <p:sldId id="359" r:id="rId122"/>
    <p:sldId id="360" r:id="rId123"/>
    <p:sldId id="361" r:id="rId124"/>
    <p:sldId id="380" r:id="rId125"/>
    <p:sldId id="381" r:id="rId126"/>
    <p:sldId id="382" r:id="rId127"/>
    <p:sldId id="383" r:id="rId128"/>
    <p:sldId id="384" r:id="rId129"/>
    <p:sldId id="385" r:id="rId130"/>
    <p:sldId id="387" r:id="rId131"/>
    <p:sldId id="386" r:id="rId132"/>
    <p:sldId id="388" r:id="rId133"/>
    <p:sldId id="389" r:id="rId134"/>
    <p:sldId id="391" r:id="rId135"/>
    <p:sldId id="390"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8" r:id="rId172"/>
    <p:sldId id="427" r:id="rId173"/>
    <p:sldId id="429" r:id="rId174"/>
    <p:sldId id="430" r:id="rId175"/>
    <p:sldId id="431" r:id="rId176"/>
    <p:sldId id="432" r:id="rId177"/>
    <p:sldId id="433" r:id="rId178"/>
    <p:sldId id="434" r:id="rId179"/>
    <p:sldId id="435" r:id="rId180"/>
    <p:sldId id="436" r:id="rId181"/>
    <p:sldId id="437" r:id="rId182"/>
    <p:sldId id="438" r:id="rId183"/>
    <p:sldId id="439" r:id="rId184"/>
    <p:sldId id="440" r:id="rId185"/>
    <p:sldId id="441" r:id="rId186"/>
    <p:sldId id="442" r:id="rId187"/>
    <p:sldId id="443" r:id="rId188"/>
    <p:sldId id="444" r:id="rId189"/>
    <p:sldId id="445" r:id="rId190"/>
    <p:sldId id="446" r:id="rId191"/>
    <p:sldId id="457" r:id="rId192"/>
    <p:sldId id="447" r:id="rId193"/>
    <p:sldId id="448" r:id="rId194"/>
    <p:sldId id="451" r:id="rId195"/>
    <p:sldId id="452" r:id="rId196"/>
    <p:sldId id="454" r:id="rId197"/>
    <p:sldId id="453" r:id="rId198"/>
    <p:sldId id="449" r:id="rId199"/>
    <p:sldId id="455" r:id="rId200"/>
    <p:sldId id="456" r:id="rId201"/>
    <p:sldId id="450" r:id="rId202"/>
    <p:sldId id="458" r:id="rId203"/>
    <p:sldId id="459" r:id="rId204"/>
    <p:sldId id="460" r:id="rId205"/>
    <p:sldId id="461" r:id="rId206"/>
    <p:sldId id="462" r:id="rId207"/>
    <p:sldId id="463" r:id="rId208"/>
    <p:sldId id="464" r:id="rId209"/>
    <p:sldId id="465" r:id="rId210"/>
    <p:sldId id="466" r:id="rId211"/>
    <p:sldId id="467" r:id="rId212"/>
    <p:sldId id="469" r:id="rId213"/>
    <p:sldId id="470" r:id="rId214"/>
    <p:sldId id="468" r:id="rId215"/>
    <p:sldId id="471" r:id="rId216"/>
    <p:sldId id="472" r:id="rId217"/>
    <p:sldId id="473" r:id="rId218"/>
    <p:sldId id="474" r:id="rId219"/>
    <p:sldId id="475" r:id="rId220"/>
    <p:sldId id="476" r:id="rId221"/>
    <p:sldId id="493" r:id="rId222"/>
    <p:sldId id="488" r:id="rId223"/>
    <p:sldId id="479" r:id="rId224"/>
    <p:sldId id="489" r:id="rId225"/>
    <p:sldId id="492" r:id="rId226"/>
    <p:sldId id="480" r:id="rId227"/>
    <p:sldId id="498" r:id="rId228"/>
    <p:sldId id="494" r:id="rId229"/>
    <p:sldId id="481" r:id="rId230"/>
    <p:sldId id="482" r:id="rId231"/>
    <p:sldId id="499" r:id="rId232"/>
    <p:sldId id="495" r:id="rId233"/>
    <p:sldId id="483" r:id="rId234"/>
    <p:sldId id="491" r:id="rId235"/>
    <p:sldId id="485" r:id="rId236"/>
    <p:sldId id="486" r:id="rId237"/>
    <p:sldId id="487" r:id="rId238"/>
    <p:sldId id="490" r:id="rId239"/>
    <p:sldId id="497" r:id="rId240"/>
    <p:sldId id="484" r:id="rId241"/>
    <p:sldId id="501" r:id="rId242"/>
    <p:sldId id="502" r:id="rId243"/>
    <p:sldId id="500" r:id="rId244"/>
    <p:sldId id="503" r:id="rId245"/>
    <p:sldId id="504" r:id="rId246"/>
    <p:sldId id="524" r:id="rId247"/>
    <p:sldId id="505" r:id="rId248"/>
    <p:sldId id="506" r:id="rId249"/>
    <p:sldId id="507" r:id="rId250"/>
    <p:sldId id="508" r:id="rId251"/>
    <p:sldId id="509" r:id="rId252"/>
    <p:sldId id="525" r:id="rId253"/>
    <p:sldId id="515" r:id="rId254"/>
    <p:sldId id="510" r:id="rId255"/>
    <p:sldId id="511" r:id="rId256"/>
    <p:sldId id="512" r:id="rId257"/>
    <p:sldId id="513" r:id="rId258"/>
    <p:sldId id="516" r:id="rId259"/>
    <p:sldId id="517" r:id="rId260"/>
    <p:sldId id="518" r:id="rId261"/>
    <p:sldId id="523" r:id="rId262"/>
    <p:sldId id="514" r:id="rId263"/>
    <p:sldId id="519" r:id="rId264"/>
    <p:sldId id="520" r:id="rId265"/>
    <p:sldId id="521" r:id="rId266"/>
    <p:sldId id="522" r:id="rId267"/>
    <p:sldId id="542" r:id="rId268"/>
    <p:sldId id="526" r:id="rId269"/>
    <p:sldId id="527" r:id="rId270"/>
    <p:sldId id="544" r:id="rId271"/>
    <p:sldId id="528" r:id="rId272"/>
    <p:sldId id="543" r:id="rId273"/>
    <p:sldId id="545" r:id="rId274"/>
    <p:sldId id="529" r:id="rId275"/>
    <p:sldId id="531" r:id="rId276"/>
    <p:sldId id="548" r:id="rId277"/>
    <p:sldId id="530" r:id="rId278"/>
    <p:sldId id="547" r:id="rId279"/>
    <p:sldId id="546" r:id="rId280"/>
    <p:sldId id="532" r:id="rId281"/>
    <p:sldId id="533" r:id="rId282"/>
    <p:sldId id="534" r:id="rId283"/>
    <p:sldId id="549" r:id="rId284"/>
    <p:sldId id="550" r:id="rId285"/>
    <p:sldId id="551" r:id="rId286"/>
    <p:sldId id="535" r:id="rId287"/>
    <p:sldId id="536" r:id="rId288"/>
    <p:sldId id="537" r:id="rId289"/>
    <p:sldId id="552" r:id="rId290"/>
    <p:sldId id="553" r:id="rId291"/>
    <p:sldId id="554" r:id="rId292"/>
    <p:sldId id="538" r:id="rId293"/>
    <p:sldId id="539" r:id="rId294"/>
    <p:sldId id="540" r:id="rId295"/>
    <p:sldId id="541" r:id="rId296"/>
    <p:sldId id="572" r:id="rId2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505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5" autoAdjust="0"/>
    <p:restoredTop sz="94660"/>
  </p:normalViewPr>
  <p:slideViewPr>
    <p:cSldViewPr>
      <p:cViewPr>
        <p:scale>
          <a:sx n="70" d="100"/>
          <a:sy n="70" d="100"/>
        </p:scale>
        <p:origin x="-1488" y="-72"/>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99" Type="http://schemas.openxmlformats.org/officeDocument/2006/relationships/viewProps" Target="viewProps.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226" Type="http://schemas.openxmlformats.org/officeDocument/2006/relationships/slide" Target="slides/slide223.xml"/><Relationship Id="rId247" Type="http://schemas.openxmlformats.org/officeDocument/2006/relationships/slide" Target="slides/slide244.xml"/><Relationship Id="rId107" Type="http://schemas.openxmlformats.org/officeDocument/2006/relationships/slide" Target="slides/slide104.xml"/><Relationship Id="rId268" Type="http://schemas.openxmlformats.org/officeDocument/2006/relationships/slide" Target="slides/slide265.xml"/><Relationship Id="rId289" Type="http://schemas.openxmlformats.org/officeDocument/2006/relationships/slide" Target="slides/slide286.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37" Type="http://schemas.openxmlformats.org/officeDocument/2006/relationships/slide" Target="slides/slide234.xml"/><Relationship Id="rId258" Type="http://schemas.openxmlformats.org/officeDocument/2006/relationships/slide" Target="slides/slide255.xml"/><Relationship Id="rId279" Type="http://schemas.openxmlformats.org/officeDocument/2006/relationships/slide" Target="slides/slide276.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290" Type="http://schemas.openxmlformats.org/officeDocument/2006/relationships/slide" Target="slides/slide287.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92" Type="http://schemas.openxmlformats.org/officeDocument/2006/relationships/slide" Target="slides/slide189.xml"/><Relationship Id="rId206" Type="http://schemas.openxmlformats.org/officeDocument/2006/relationships/slide" Target="slides/slide203.xml"/><Relationship Id="rId227" Type="http://schemas.openxmlformats.org/officeDocument/2006/relationships/slide" Target="slides/slide224.xml"/><Relationship Id="rId248" Type="http://schemas.openxmlformats.org/officeDocument/2006/relationships/slide" Target="slides/slide245.xml"/><Relationship Id="rId269" Type="http://schemas.openxmlformats.org/officeDocument/2006/relationships/slide" Target="slides/slide266.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280" Type="http://schemas.openxmlformats.org/officeDocument/2006/relationships/slide" Target="slides/slide277.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slide" Target="slides/slide179.xml"/><Relationship Id="rId217" Type="http://schemas.openxmlformats.org/officeDocument/2006/relationships/slide" Target="slides/slide214.xml"/><Relationship Id="rId6" Type="http://schemas.openxmlformats.org/officeDocument/2006/relationships/slide" Target="slides/slide3.xml"/><Relationship Id="rId238" Type="http://schemas.openxmlformats.org/officeDocument/2006/relationships/slide" Target="slides/slide235.xml"/><Relationship Id="rId259" Type="http://schemas.openxmlformats.org/officeDocument/2006/relationships/slide" Target="slides/slide256.xml"/><Relationship Id="rId23" Type="http://schemas.openxmlformats.org/officeDocument/2006/relationships/slide" Target="slides/slide20.xml"/><Relationship Id="rId119" Type="http://schemas.openxmlformats.org/officeDocument/2006/relationships/slide" Target="slides/slide116.xml"/><Relationship Id="rId270" Type="http://schemas.openxmlformats.org/officeDocument/2006/relationships/slide" Target="slides/slide267.xml"/><Relationship Id="rId291" Type="http://schemas.openxmlformats.org/officeDocument/2006/relationships/slide" Target="slides/slide288.xml"/><Relationship Id="rId44" Type="http://schemas.openxmlformats.org/officeDocument/2006/relationships/slide" Target="slides/slide41.xml"/><Relationship Id="rId65" Type="http://schemas.openxmlformats.org/officeDocument/2006/relationships/slide" Target="slides/slide62.xml"/><Relationship Id="rId86" Type="http://schemas.openxmlformats.org/officeDocument/2006/relationships/slide" Target="slides/slide83.xml"/><Relationship Id="rId130" Type="http://schemas.openxmlformats.org/officeDocument/2006/relationships/slide" Target="slides/slide127.xml"/><Relationship Id="rId151" Type="http://schemas.openxmlformats.org/officeDocument/2006/relationships/slide" Target="slides/slide148.xml"/><Relationship Id="rId172" Type="http://schemas.openxmlformats.org/officeDocument/2006/relationships/slide" Target="slides/slide169.xml"/><Relationship Id="rId193" Type="http://schemas.openxmlformats.org/officeDocument/2006/relationships/slide" Target="slides/slide190.xml"/><Relationship Id="rId207" Type="http://schemas.openxmlformats.org/officeDocument/2006/relationships/slide" Target="slides/slide204.xml"/><Relationship Id="rId228" Type="http://schemas.openxmlformats.org/officeDocument/2006/relationships/slide" Target="slides/slide225.xml"/><Relationship Id="rId249" Type="http://schemas.openxmlformats.org/officeDocument/2006/relationships/slide" Target="slides/slide246.xml"/><Relationship Id="rId13" Type="http://schemas.openxmlformats.org/officeDocument/2006/relationships/slide" Target="slides/slide10.xml"/><Relationship Id="rId109" Type="http://schemas.openxmlformats.org/officeDocument/2006/relationships/slide" Target="slides/slide106.xml"/><Relationship Id="rId260" Type="http://schemas.openxmlformats.org/officeDocument/2006/relationships/slide" Target="slides/slide257.xml"/><Relationship Id="rId281" Type="http://schemas.openxmlformats.org/officeDocument/2006/relationships/slide" Target="slides/slide278.xml"/><Relationship Id="rId34" Type="http://schemas.openxmlformats.org/officeDocument/2006/relationships/slide" Target="slides/slide31.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20" Type="http://schemas.openxmlformats.org/officeDocument/2006/relationships/slide" Target="slides/slide117.xml"/><Relationship Id="rId141" Type="http://schemas.openxmlformats.org/officeDocument/2006/relationships/slide" Target="slides/slide138.xml"/><Relationship Id="rId7" Type="http://schemas.openxmlformats.org/officeDocument/2006/relationships/slide" Target="slides/slide4.xml"/><Relationship Id="rId162" Type="http://schemas.openxmlformats.org/officeDocument/2006/relationships/slide" Target="slides/slide159.xml"/><Relationship Id="rId183" Type="http://schemas.openxmlformats.org/officeDocument/2006/relationships/slide" Target="slides/slide180.xml"/><Relationship Id="rId218" Type="http://schemas.openxmlformats.org/officeDocument/2006/relationships/slide" Target="slides/slide215.xml"/><Relationship Id="rId239" Type="http://schemas.openxmlformats.org/officeDocument/2006/relationships/slide" Target="slides/slide236.xml"/><Relationship Id="rId2" Type="http://schemas.openxmlformats.org/officeDocument/2006/relationships/slideMaster" Target="slideMasters/slideMaster2.xml"/><Relationship Id="rId29" Type="http://schemas.openxmlformats.org/officeDocument/2006/relationships/slide" Target="slides/slide26.xml"/><Relationship Id="rId250" Type="http://schemas.openxmlformats.org/officeDocument/2006/relationships/slide" Target="slides/slide247.xml"/><Relationship Id="rId255" Type="http://schemas.openxmlformats.org/officeDocument/2006/relationships/slide" Target="slides/slide252.xml"/><Relationship Id="rId271" Type="http://schemas.openxmlformats.org/officeDocument/2006/relationships/slide" Target="slides/slide268.xml"/><Relationship Id="rId276" Type="http://schemas.openxmlformats.org/officeDocument/2006/relationships/slide" Target="slides/slide273.xml"/><Relationship Id="rId292" Type="http://schemas.openxmlformats.org/officeDocument/2006/relationships/slide" Target="slides/slide289.xml"/><Relationship Id="rId297" Type="http://schemas.openxmlformats.org/officeDocument/2006/relationships/slide" Target="slides/slide294.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301"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slide" Target="slides/slide196.xml"/><Relationship Id="rId203" Type="http://schemas.openxmlformats.org/officeDocument/2006/relationships/slide" Target="slides/slide200.xml"/><Relationship Id="rId208" Type="http://schemas.openxmlformats.org/officeDocument/2006/relationships/slide" Target="slides/slide205.xml"/><Relationship Id="rId229" Type="http://schemas.openxmlformats.org/officeDocument/2006/relationships/slide" Target="slides/slide226.xml"/><Relationship Id="rId19" Type="http://schemas.openxmlformats.org/officeDocument/2006/relationships/slide" Target="slides/slide16.xml"/><Relationship Id="rId224" Type="http://schemas.openxmlformats.org/officeDocument/2006/relationships/slide" Target="slides/slide221.xml"/><Relationship Id="rId240" Type="http://schemas.openxmlformats.org/officeDocument/2006/relationships/slide" Target="slides/slide237.xml"/><Relationship Id="rId245" Type="http://schemas.openxmlformats.org/officeDocument/2006/relationships/slide" Target="slides/slide242.xml"/><Relationship Id="rId261" Type="http://schemas.openxmlformats.org/officeDocument/2006/relationships/slide" Target="slides/slide258.xml"/><Relationship Id="rId266" Type="http://schemas.openxmlformats.org/officeDocument/2006/relationships/slide" Target="slides/slide263.xml"/><Relationship Id="rId287" Type="http://schemas.openxmlformats.org/officeDocument/2006/relationships/slide" Target="slides/slide284.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282" Type="http://schemas.openxmlformats.org/officeDocument/2006/relationships/slide" Target="slides/slide279.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219" Type="http://schemas.openxmlformats.org/officeDocument/2006/relationships/slide" Target="slides/slide216.xml"/><Relationship Id="rId3" Type="http://schemas.openxmlformats.org/officeDocument/2006/relationships/slideMaster" Target="slideMasters/slideMaster3.xml"/><Relationship Id="rId214" Type="http://schemas.openxmlformats.org/officeDocument/2006/relationships/slide" Target="slides/slide211.xml"/><Relationship Id="rId230" Type="http://schemas.openxmlformats.org/officeDocument/2006/relationships/slide" Target="slides/slide227.xml"/><Relationship Id="rId235" Type="http://schemas.openxmlformats.org/officeDocument/2006/relationships/slide" Target="slides/slide232.xml"/><Relationship Id="rId251" Type="http://schemas.openxmlformats.org/officeDocument/2006/relationships/slide" Target="slides/slide248.xml"/><Relationship Id="rId256" Type="http://schemas.openxmlformats.org/officeDocument/2006/relationships/slide" Target="slides/slide253.xml"/><Relationship Id="rId277" Type="http://schemas.openxmlformats.org/officeDocument/2006/relationships/slide" Target="slides/slide274.xml"/><Relationship Id="rId298" Type="http://schemas.openxmlformats.org/officeDocument/2006/relationships/presProps" Target="presProps.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72" Type="http://schemas.openxmlformats.org/officeDocument/2006/relationships/slide" Target="slides/slide269.xml"/><Relationship Id="rId293" Type="http://schemas.openxmlformats.org/officeDocument/2006/relationships/slide" Target="slides/slide290.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slide" Target="slides/slide206.xml"/><Relationship Id="rId190" Type="http://schemas.openxmlformats.org/officeDocument/2006/relationships/slide" Target="slides/slide187.xml"/><Relationship Id="rId204" Type="http://schemas.openxmlformats.org/officeDocument/2006/relationships/slide" Target="slides/slide201.xml"/><Relationship Id="rId220" Type="http://schemas.openxmlformats.org/officeDocument/2006/relationships/slide" Target="slides/slide217.xml"/><Relationship Id="rId225" Type="http://schemas.openxmlformats.org/officeDocument/2006/relationships/slide" Target="slides/slide222.xml"/><Relationship Id="rId241" Type="http://schemas.openxmlformats.org/officeDocument/2006/relationships/slide" Target="slides/slide238.xml"/><Relationship Id="rId246" Type="http://schemas.openxmlformats.org/officeDocument/2006/relationships/slide" Target="slides/slide243.xml"/><Relationship Id="rId267" Type="http://schemas.openxmlformats.org/officeDocument/2006/relationships/slide" Target="slides/slide264.xml"/><Relationship Id="rId288" Type="http://schemas.openxmlformats.org/officeDocument/2006/relationships/slide" Target="slides/slide285.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262" Type="http://schemas.openxmlformats.org/officeDocument/2006/relationships/slide" Target="slides/slide259.xml"/><Relationship Id="rId283" Type="http://schemas.openxmlformats.org/officeDocument/2006/relationships/slide" Target="slides/slide280.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slide" Target="slides/slide207.xml"/><Relationship Id="rId215" Type="http://schemas.openxmlformats.org/officeDocument/2006/relationships/slide" Target="slides/slide212.xml"/><Relationship Id="rId236" Type="http://schemas.openxmlformats.org/officeDocument/2006/relationships/slide" Target="slides/slide233.xml"/><Relationship Id="rId257" Type="http://schemas.openxmlformats.org/officeDocument/2006/relationships/slide" Target="slides/slide254.xml"/><Relationship Id="rId278" Type="http://schemas.openxmlformats.org/officeDocument/2006/relationships/slide" Target="slides/slide275.xml"/><Relationship Id="rId26" Type="http://schemas.openxmlformats.org/officeDocument/2006/relationships/slide" Target="slides/slide23.xml"/><Relationship Id="rId231" Type="http://schemas.openxmlformats.org/officeDocument/2006/relationships/slide" Target="slides/slide228.xml"/><Relationship Id="rId252" Type="http://schemas.openxmlformats.org/officeDocument/2006/relationships/slide" Target="slides/slide249.xml"/><Relationship Id="rId273" Type="http://schemas.openxmlformats.org/officeDocument/2006/relationships/slide" Target="slides/slide270.xml"/><Relationship Id="rId294" Type="http://schemas.openxmlformats.org/officeDocument/2006/relationships/slide" Target="slides/slide291.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slide" Target="slides/slide218.xml"/><Relationship Id="rId242" Type="http://schemas.openxmlformats.org/officeDocument/2006/relationships/slide" Target="slides/slide239.xml"/><Relationship Id="rId263" Type="http://schemas.openxmlformats.org/officeDocument/2006/relationships/slide" Target="slides/slide260.xml"/><Relationship Id="rId284" Type="http://schemas.openxmlformats.org/officeDocument/2006/relationships/slide" Target="slides/slide281.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211" Type="http://schemas.openxmlformats.org/officeDocument/2006/relationships/slide" Target="slides/slide208.xml"/><Relationship Id="rId232" Type="http://schemas.openxmlformats.org/officeDocument/2006/relationships/slide" Target="slides/slide229.xml"/><Relationship Id="rId253" Type="http://schemas.openxmlformats.org/officeDocument/2006/relationships/slide" Target="slides/slide250.xml"/><Relationship Id="rId274" Type="http://schemas.openxmlformats.org/officeDocument/2006/relationships/slide" Target="slides/slide271.xml"/><Relationship Id="rId295" Type="http://schemas.openxmlformats.org/officeDocument/2006/relationships/slide" Target="slides/slide292.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201" Type="http://schemas.openxmlformats.org/officeDocument/2006/relationships/slide" Target="slides/slide198.xml"/><Relationship Id="rId222" Type="http://schemas.openxmlformats.org/officeDocument/2006/relationships/slide" Target="slides/slide219.xml"/><Relationship Id="rId243" Type="http://schemas.openxmlformats.org/officeDocument/2006/relationships/slide" Target="slides/slide240.xml"/><Relationship Id="rId264" Type="http://schemas.openxmlformats.org/officeDocument/2006/relationships/slide" Target="slides/slide261.xml"/><Relationship Id="rId285" Type="http://schemas.openxmlformats.org/officeDocument/2006/relationships/slide" Target="slides/slide28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 Id="rId1" Type="http://schemas.openxmlformats.org/officeDocument/2006/relationships/slideMaster" Target="slideMasters/slideMaster1.xml"/><Relationship Id="rId212" Type="http://schemas.openxmlformats.org/officeDocument/2006/relationships/slide" Target="slides/slide209.xml"/><Relationship Id="rId233" Type="http://schemas.openxmlformats.org/officeDocument/2006/relationships/slide" Target="slides/slide230.xml"/><Relationship Id="rId254" Type="http://schemas.openxmlformats.org/officeDocument/2006/relationships/slide" Target="slides/slide251.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275" Type="http://schemas.openxmlformats.org/officeDocument/2006/relationships/slide" Target="slides/slide272.xml"/><Relationship Id="rId296" Type="http://schemas.openxmlformats.org/officeDocument/2006/relationships/slide" Target="slides/slide293.xml"/><Relationship Id="rId300" Type="http://schemas.openxmlformats.org/officeDocument/2006/relationships/theme" Target="theme/theme1.xml"/><Relationship Id="rId60" Type="http://schemas.openxmlformats.org/officeDocument/2006/relationships/slide" Target="slides/slide57.xml"/><Relationship Id="rId81" Type="http://schemas.openxmlformats.org/officeDocument/2006/relationships/slide" Target="slides/slide78.xml"/><Relationship Id="rId135" Type="http://schemas.openxmlformats.org/officeDocument/2006/relationships/slide" Target="slides/slide132.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202" Type="http://schemas.openxmlformats.org/officeDocument/2006/relationships/slide" Target="slides/slide199.xml"/><Relationship Id="rId223" Type="http://schemas.openxmlformats.org/officeDocument/2006/relationships/slide" Target="slides/slide220.xml"/><Relationship Id="rId244" Type="http://schemas.openxmlformats.org/officeDocument/2006/relationships/slide" Target="slides/slide241.xml"/><Relationship Id="rId18" Type="http://schemas.openxmlformats.org/officeDocument/2006/relationships/slide" Target="slides/slide15.xml"/><Relationship Id="rId39" Type="http://schemas.openxmlformats.org/officeDocument/2006/relationships/slide" Target="slides/slide36.xml"/><Relationship Id="rId265" Type="http://schemas.openxmlformats.org/officeDocument/2006/relationships/slide" Target="slides/slide262.xml"/><Relationship Id="rId286" Type="http://schemas.openxmlformats.org/officeDocument/2006/relationships/slide" Target="slides/slide283.xml"/><Relationship Id="rId50" Type="http://schemas.openxmlformats.org/officeDocument/2006/relationships/slide" Target="slides/slide47.xml"/><Relationship Id="rId104" Type="http://schemas.openxmlformats.org/officeDocument/2006/relationships/slide" Target="slides/slide101.xml"/><Relationship Id="rId125" Type="http://schemas.openxmlformats.org/officeDocument/2006/relationships/slide" Target="slides/slide122.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1" Type="http://schemas.openxmlformats.org/officeDocument/2006/relationships/slide" Target="slides/slide68.xml"/><Relationship Id="rId92" Type="http://schemas.openxmlformats.org/officeDocument/2006/relationships/slide" Target="slides/slide89.xml"/><Relationship Id="rId213" Type="http://schemas.openxmlformats.org/officeDocument/2006/relationships/slide" Target="slides/slide210.xml"/><Relationship Id="rId234" Type="http://schemas.openxmlformats.org/officeDocument/2006/relationships/slide" Target="slides/slide2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AD23962-AD12-4739-82D8-B8F6B54502E2}" type="datetimeFigureOut">
              <a:rPr lang="en-US" smtClean="0"/>
              <a:pPr/>
              <a:t>8/8/2015</a:t>
            </a:fld>
            <a:endParaRPr lang="en-US"/>
          </a:p>
        </p:txBody>
      </p:sp>
      <p:sp>
        <p:nvSpPr>
          <p:cNvPr id="16" name="Slide Number Placeholder 15"/>
          <p:cNvSpPr>
            <a:spLocks noGrp="1"/>
          </p:cNvSpPr>
          <p:nvPr>
            <p:ph type="sldNum" sz="quarter" idx="11"/>
          </p:nvPr>
        </p:nvSpPr>
        <p:spPr/>
        <p:txBody>
          <a:bodyPr/>
          <a:lstStyle/>
          <a:p>
            <a:fld id="{1556AB9A-1DB5-4BB7-AE9C-913DC9C824DA}"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D23962-AD12-4739-82D8-B8F6B54502E2}" type="datetimeFigureOut">
              <a:rPr lang="en-US" smtClean="0"/>
              <a:pPr/>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6AB9A-1DB5-4BB7-AE9C-913DC9C824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D23962-AD12-4739-82D8-B8F6B54502E2}" type="datetimeFigureOut">
              <a:rPr lang="en-US" smtClean="0"/>
              <a:pPr/>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6AB9A-1DB5-4BB7-AE9C-913DC9C824D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F1B2CD-68DF-4F47-8E89-F103C5C12FCB}" type="datetimeFigureOut">
              <a:rPr lang="en-US" smtClean="0">
                <a:solidFill>
                  <a:prstClr val="black">
                    <a:tint val="75000"/>
                  </a:prstClr>
                </a:solidFill>
              </a:rPr>
              <a:pPr/>
              <a:t>8/8/2015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704EC0-F1ED-48BB-A370-C8A6A7FB9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25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1B2CD-68DF-4F47-8E89-F103C5C12FCB}" type="datetimeFigureOut">
              <a:rPr lang="en-US" smtClean="0">
                <a:solidFill>
                  <a:prstClr val="black">
                    <a:tint val="75000"/>
                  </a:prstClr>
                </a:solidFill>
              </a:rPr>
              <a:pPr/>
              <a:t>8/8/2015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704EC0-F1ED-48BB-A370-C8A6A7FB9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176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F1B2CD-68DF-4F47-8E89-F103C5C12FCB}" type="datetimeFigureOut">
              <a:rPr lang="en-US" smtClean="0">
                <a:solidFill>
                  <a:prstClr val="black">
                    <a:tint val="75000"/>
                  </a:prstClr>
                </a:solidFill>
              </a:rPr>
              <a:pPr/>
              <a:t>8/8/2015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704EC0-F1ED-48BB-A370-C8A6A7FB9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004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F1B2CD-68DF-4F47-8E89-F103C5C12FCB}" type="datetimeFigureOut">
              <a:rPr lang="en-US" smtClean="0">
                <a:solidFill>
                  <a:prstClr val="black">
                    <a:tint val="75000"/>
                  </a:prstClr>
                </a:solidFill>
              </a:rPr>
              <a:pPr/>
              <a:t>8/8/2015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704EC0-F1ED-48BB-A370-C8A6A7FB9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091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F1B2CD-68DF-4F47-8E89-F103C5C12FCB}" type="datetimeFigureOut">
              <a:rPr lang="en-US" smtClean="0">
                <a:solidFill>
                  <a:prstClr val="black">
                    <a:tint val="75000"/>
                  </a:prstClr>
                </a:solidFill>
              </a:rPr>
              <a:pPr/>
              <a:t>8/8/2015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0704EC0-F1ED-48BB-A370-C8A6A7FB9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206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F1B2CD-68DF-4F47-8E89-F103C5C12FCB}" type="datetimeFigureOut">
              <a:rPr lang="en-US" smtClean="0">
                <a:solidFill>
                  <a:prstClr val="black">
                    <a:tint val="75000"/>
                  </a:prstClr>
                </a:solidFill>
              </a:rPr>
              <a:pPr/>
              <a:t>8/8/2015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0704EC0-F1ED-48BB-A370-C8A6A7FB9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202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1B2CD-68DF-4F47-8E89-F103C5C12FCB}" type="datetimeFigureOut">
              <a:rPr lang="en-US" smtClean="0">
                <a:solidFill>
                  <a:prstClr val="black">
                    <a:tint val="75000"/>
                  </a:prstClr>
                </a:solidFill>
              </a:rPr>
              <a:pPr/>
              <a:t>8/8/2015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0704EC0-F1ED-48BB-A370-C8A6A7FB9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985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1B2CD-68DF-4F47-8E89-F103C5C12FCB}" type="datetimeFigureOut">
              <a:rPr lang="en-US" smtClean="0">
                <a:solidFill>
                  <a:prstClr val="black">
                    <a:tint val="75000"/>
                  </a:prstClr>
                </a:solidFill>
              </a:rPr>
              <a:pPr/>
              <a:t>8/8/2015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704EC0-F1ED-48BB-A370-C8A6A7FB9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929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AD23962-AD12-4739-82D8-B8F6B54502E2}" type="datetimeFigureOut">
              <a:rPr lang="en-US" smtClean="0"/>
              <a:pPr/>
              <a:t>8/8/2015</a:t>
            </a:fld>
            <a:endParaRPr lang="en-US"/>
          </a:p>
        </p:txBody>
      </p:sp>
      <p:sp>
        <p:nvSpPr>
          <p:cNvPr id="15" name="Slide Number Placeholder 14"/>
          <p:cNvSpPr>
            <a:spLocks noGrp="1"/>
          </p:cNvSpPr>
          <p:nvPr>
            <p:ph type="sldNum" sz="quarter" idx="15"/>
          </p:nvPr>
        </p:nvSpPr>
        <p:spPr/>
        <p:txBody>
          <a:bodyPr/>
          <a:lstStyle>
            <a:lvl1pPr algn="ctr">
              <a:defRPr/>
            </a:lvl1pPr>
          </a:lstStyle>
          <a:p>
            <a:fld id="{1556AB9A-1DB5-4BB7-AE9C-913DC9C824DA}"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1B2CD-68DF-4F47-8E89-F103C5C12FCB}" type="datetimeFigureOut">
              <a:rPr lang="en-US" smtClean="0">
                <a:solidFill>
                  <a:prstClr val="black">
                    <a:tint val="75000"/>
                  </a:prstClr>
                </a:solidFill>
              </a:rPr>
              <a:pPr/>
              <a:t>8/8/2015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704EC0-F1ED-48BB-A370-C8A6A7FB9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26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1B2CD-68DF-4F47-8E89-F103C5C12FCB}" type="datetimeFigureOut">
              <a:rPr lang="en-US" smtClean="0">
                <a:solidFill>
                  <a:prstClr val="black">
                    <a:tint val="75000"/>
                  </a:prstClr>
                </a:solidFill>
              </a:rPr>
              <a:pPr/>
              <a:t>8/8/2015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704EC0-F1ED-48BB-A370-C8A6A7FB9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436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1B2CD-68DF-4F47-8E89-F103C5C12FCB}" type="datetimeFigureOut">
              <a:rPr lang="en-US" smtClean="0">
                <a:solidFill>
                  <a:prstClr val="black">
                    <a:tint val="75000"/>
                  </a:prstClr>
                </a:solidFill>
              </a:rPr>
              <a:pPr/>
              <a:t>8/8/2015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704EC0-F1ED-48BB-A370-C8A6A7FB9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414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Date Placeholder 14"/>
          <p:cNvSpPr>
            <a:spLocks noGrp="1"/>
          </p:cNvSpPr>
          <p:nvPr>
            <p:ph type="dt" sz="half" idx="10"/>
          </p:nvPr>
        </p:nvSpPr>
        <p:spPr/>
        <p:txBody>
          <a:bodyPr/>
          <a:lstStyle/>
          <a:p>
            <a:fld id="{AAD23962-AD12-4739-82D8-B8F6B54502E2}" type="datetimeFigureOut">
              <a:rPr lang="en-US" smtClean="0">
                <a:solidFill>
                  <a:srgbClr val="FEFAC9"/>
                </a:solidFill>
              </a:rPr>
              <a:pPr/>
              <a:t>8/8/2015</a:t>
            </a:fld>
            <a:endParaRPr lang="en-US">
              <a:solidFill>
                <a:srgbClr val="FEFAC9"/>
              </a:solidFill>
            </a:endParaRPr>
          </a:p>
        </p:txBody>
      </p:sp>
      <p:sp>
        <p:nvSpPr>
          <p:cNvPr id="16" name="Slide Number Placeholder 15"/>
          <p:cNvSpPr>
            <a:spLocks noGrp="1"/>
          </p:cNvSpPr>
          <p:nvPr>
            <p:ph type="sldNum" sz="quarter" idx="11"/>
          </p:nvPr>
        </p:nvSpPr>
        <p:spPr/>
        <p:txBody>
          <a:bodyPr/>
          <a:lstStyle/>
          <a:p>
            <a:fld id="{1556AB9A-1DB5-4BB7-AE9C-913DC9C824DA}" type="slidenum">
              <a:rPr lang="en-US" smtClean="0">
                <a:solidFill>
                  <a:srgbClr val="FEFAC9"/>
                </a:solidFill>
              </a:rPr>
              <a:pPr/>
              <a:t>‹#›</a:t>
            </a:fld>
            <a:endParaRPr lang="en-US">
              <a:solidFill>
                <a:srgbClr val="FEFAC9"/>
              </a:solidFill>
            </a:endParaRPr>
          </a:p>
        </p:txBody>
      </p:sp>
      <p:sp>
        <p:nvSpPr>
          <p:cNvPr id="17" name="Footer Placeholder 16"/>
          <p:cNvSpPr>
            <a:spLocks noGrp="1"/>
          </p:cNvSpPr>
          <p:nvPr>
            <p:ph type="ftr" sz="quarter" idx="12"/>
          </p:nvPr>
        </p:nvSpPr>
        <p:spPr/>
        <p:txBody>
          <a:bodyPr/>
          <a:lstStyle/>
          <a:p>
            <a:endParaRPr lang="en-US">
              <a:solidFill>
                <a:srgbClr val="FEFAC9"/>
              </a:solidFill>
            </a:endParaRPr>
          </a:p>
        </p:txBody>
      </p:sp>
    </p:spTree>
    <p:extLst>
      <p:ext uri="{BB962C8B-B14F-4D97-AF65-F5344CB8AC3E}">
        <p14:creationId xmlns:p14="http://schemas.microsoft.com/office/powerpoint/2010/main" val="1737589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AD23962-AD12-4739-82D8-B8F6B54502E2}" type="datetimeFigureOut">
              <a:rPr lang="en-US" smtClean="0">
                <a:solidFill>
                  <a:srgbClr val="FEFAC9"/>
                </a:solidFill>
              </a:rPr>
              <a:pPr/>
              <a:t>8/8/2015</a:t>
            </a:fld>
            <a:endParaRPr lang="en-US">
              <a:solidFill>
                <a:srgbClr val="FEFAC9"/>
              </a:solidFill>
            </a:endParaRPr>
          </a:p>
        </p:txBody>
      </p:sp>
      <p:sp>
        <p:nvSpPr>
          <p:cNvPr id="15" name="Slide Number Placeholder 14"/>
          <p:cNvSpPr>
            <a:spLocks noGrp="1"/>
          </p:cNvSpPr>
          <p:nvPr>
            <p:ph type="sldNum" sz="quarter" idx="15"/>
          </p:nvPr>
        </p:nvSpPr>
        <p:spPr/>
        <p:txBody>
          <a:bodyPr/>
          <a:lstStyle>
            <a:lvl1pPr algn="ctr">
              <a:defRPr/>
            </a:lvl1pPr>
          </a:lstStyle>
          <a:p>
            <a:fld id="{1556AB9A-1DB5-4BB7-AE9C-913DC9C824DA}" type="slidenum">
              <a:rPr lang="en-US" smtClean="0">
                <a:solidFill>
                  <a:srgbClr val="FEFAC9"/>
                </a:solidFill>
              </a:rPr>
              <a:pPr/>
              <a:t>‹#›</a:t>
            </a:fld>
            <a:endParaRPr lang="en-US">
              <a:solidFill>
                <a:srgbClr val="FEFAC9"/>
              </a:solidFill>
            </a:endParaRPr>
          </a:p>
        </p:txBody>
      </p:sp>
      <p:sp>
        <p:nvSpPr>
          <p:cNvPr id="16" name="Footer Placeholder 15"/>
          <p:cNvSpPr>
            <a:spLocks noGrp="1"/>
          </p:cNvSpPr>
          <p:nvPr>
            <p:ph type="ftr" sz="quarter" idx="16"/>
          </p:nvPr>
        </p:nvSpPr>
        <p:spPr/>
        <p:txBody>
          <a:bodyPr/>
          <a:lstStyle/>
          <a:p>
            <a:endParaRPr lang="en-US">
              <a:solidFill>
                <a:srgbClr val="FEFAC9"/>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4206425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AD23962-AD12-4739-82D8-B8F6B54502E2}" type="datetimeFigureOut">
              <a:rPr lang="en-US" smtClean="0">
                <a:solidFill>
                  <a:srgbClr val="FEFAC9"/>
                </a:solidFill>
              </a:rPr>
              <a:pPr/>
              <a:t>8/8/2015</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1556AB9A-1DB5-4BB7-AE9C-913DC9C824DA}"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700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D23962-AD12-4739-82D8-B8F6B54502E2}" type="datetimeFigureOut">
              <a:rPr lang="en-US" smtClean="0">
                <a:solidFill>
                  <a:srgbClr val="FEFAC9"/>
                </a:solidFill>
              </a:rPr>
              <a:pPr/>
              <a:t>8/8/2015</a:t>
            </a:fld>
            <a:endParaRPr lang="en-US">
              <a:solidFill>
                <a:srgbClr val="FEFAC9"/>
              </a:solidFill>
            </a:endParaRPr>
          </a:p>
        </p:txBody>
      </p:sp>
      <p:sp>
        <p:nvSpPr>
          <p:cNvPr id="6" name="Footer Placeholder 5"/>
          <p:cNvSpPr>
            <a:spLocks noGrp="1"/>
          </p:cNvSpPr>
          <p:nvPr>
            <p:ph type="ftr" sz="quarter" idx="11"/>
          </p:nvPr>
        </p:nvSpPr>
        <p:spPr/>
        <p:txBody>
          <a:bodyPr/>
          <a:lstStyle/>
          <a:p>
            <a:endParaRPr lang="en-US">
              <a:solidFill>
                <a:srgbClr val="FEFAC9"/>
              </a:solidFill>
            </a:endParaRPr>
          </a:p>
        </p:txBody>
      </p:sp>
      <p:sp>
        <p:nvSpPr>
          <p:cNvPr id="7" name="Slide Number Placeholder 6"/>
          <p:cNvSpPr>
            <a:spLocks noGrp="1"/>
          </p:cNvSpPr>
          <p:nvPr>
            <p:ph type="sldNum" sz="quarter" idx="12"/>
          </p:nvPr>
        </p:nvSpPr>
        <p:spPr/>
        <p:txBody>
          <a:bodyPr/>
          <a:lstStyle/>
          <a:p>
            <a:fld id="{1556AB9A-1DB5-4BB7-AE9C-913DC9C824DA}"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594084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556AB9A-1DB5-4BB7-AE9C-913DC9C824DA}" type="slidenum">
              <a:rPr lang="en-US" smtClean="0">
                <a:solidFill>
                  <a:srgbClr val="FEFAC9"/>
                </a:solidFill>
              </a:rPr>
              <a:pPr/>
              <a:t>‹#›</a:t>
            </a:fld>
            <a:endParaRPr lang="en-US">
              <a:solidFill>
                <a:srgbClr val="FEFAC9"/>
              </a:solidFill>
            </a:endParaRPr>
          </a:p>
        </p:txBody>
      </p:sp>
      <p:sp>
        <p:nvSpPr>
          <p:cNvPr id="8" name="Footer Placeholder 7"/>
          <p:cNvSpPr>
            <a:spLocks noGrp="1"/>
          </p:cNvSpPr>
          <p:nvPr>
            <p:ph type="ftr" sz="quarter" idx="11"/>
          </p:nvPr>
        </p:nvSpPr>
        <p:spPr/>
        <p:txBody>
          <a:bodyPr/>
          <a:lstStyle/>
          <a:p>
            <a:endParaRPr lang="en-US">
              <a:solidFill>
                <a:srgbClr val="FEFAC9"/>
              </a:solidFill>
            </a:endParaRPr>
          </a:p>
        </p:txBody>
      </p:sp>
      <p:sp>
        <p:nvSpPr>
          <p:cNvPr id="7" name="Date Placeholder 6"/>
          <p:cNvSpPr>
            <a:spLocks noGrp="1"/>
          </p:cNvSpPr>
          <p:nvPr>
            <p:ph type="dt" sz="half" idx="10"/>
          </p:nvPr>
        </p:nvSpPr>
        <p:spPr/>
        <p:txBody>
          <a:bodyPr/>
          <a:lstStyle/>
          <a:p>
            <a:fld id="{AAD23962-AD12-4739-82D8-B8F6B54502E2}" type="datetimeFigureOut">
              <a:rPr lang="en-US" smtClean="0">
                <a:solidFill>
                  <a:srgbClr val="FEFAC9"/>
                </a:solidFill>
              </a:rPr>
              <a:pPr/>
              <a:t>8/8/2015</a:t>
            </a:fld>
            <a:endParaRPr lang="en-US">
              <a:solidFill>
                <a:srgbClr val="FEFAC9"/>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141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AD23962-AD12-4739-82D8-B8F6B54502E2}" type="datetimeFigureOut">
              <a:rPr lang="en-US" smtClean="0">
                <a:solidFill>
                  <a:srgbClr val="FEFAC9"/>
                </a:solidFill>
              </a:rPr>
              <a:pPr/>
              <a:t>8/8/2015</a:t>
            </a:fld>
            <a:endParaRPr lang="en-US">
              <a:solidFill>
                <a:srgbClr val="FEFAC9"/>
              </a:solidFill>
            </a:endParaRPr>
          </a:p>
        </p:txBody>
      </p:sp>
      <p:sp>
        <p:nvSpPr>
          <p:cNvPr id="4" name="Footer Placeholder 3"/>
          <p:cNvSpPr>
            <a:spLocks noGrp="1"/>
          </p:cNvSpPr>
          <p:nvPr>
            <p:ph type="ftr" sz="quarter" idx="11"/>
          </p:nvPr>
        </p:nvSpPr>
        <p:spPr/>
        <p:txBody>
          <a:bodyPr/>
          <a:lstStyle/>
          <a:p>
            <a:endParaRPr lang="en-US">
              <a:solidFill>
                <a:srgbClr val="FEFAC9"/>
              </a:solidFill>
            </a:endParaRPr>
          </a:p>
        </p:txBody>
      </p:sp>
      <p:sp>
        <p:nvSpPr>
          <p:cNvPr id="5" name="Slide Number Placeholder 4"/>
          <p:cNvSpPr>
            <a:spLocks noGrp="1"/>
          </p:cNvSpPr>
          <p:nvPr>
            <p:ph type="sldNum" sz="quarter" idx="12"/>
          </p:nvPr>
        </p:nvSpPr>
        <p:spPr/>
        <p:txBody>
          <a:bodyPr/>
          <a:lstStyle/>
          <a:p>
            <a:fld id="{1556AB9A-1DB5-4BB7-AE9C-913DC9C824DA}"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224994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23962-AD12-4739-82D8-B8F6B54502E2}" type="datetimeFigureOut">
              <a:rPr lang="en-US" smtClean="0">
                <a:solidFill>
                  <a:srgbClr val="FEFAC9"/>
                </a:solidFill>
              </a:rPr>
              <a:pPr/>
              <a:t>8/8/2015</a:t>
            </a:fld>
            <a:endParaRPr lang="en-US">
              <a:solidFill>
                <a:srgbClr val="FEFAC9"/>
              </a:solidFill>
            </a:endParaRPr>
          </a:p>
        </p:txBody>
      </p:sp>
      <p:sp>
        <p:nvSpPr>
          <p:cNvPr id="3" name="Footer Placeholder 2"/>
          <p:cNvSpPr>
            <a:spLocks noGrp="1"/>
          </p:cNvSpPr>
          <p:nvPr>
            <p:ph type="ftr" sz="quarter" idx="11"/>
          </p:nvPr>
        </p:nvSpPr>
        <p:spPr/>
        <p:txBody>
          <a:bodyPr/>
          <a:lstStyle/>
          <a:p>
            <a:endParaRPr lang="en-US">
              <a:solidFill>
                <a:srgbClr val="FEFAC9"/>
              </a:solidFill>
            </a:endParaRPr>
          </a:p>
        </p:txBody>
      </p:sp>
      <p:sp>
        <p:nvSpPr>
          <p:cNvPr id="4" name="Slide Number Placeholder 3"/>
          <p:cNvSpPr>
            <a:spLocks noGrp="1"/>
          </p:cNvSpPr>
          <p:nvPr>
            <p:ph type="sldNum" sz="quarter" idx="12"/>
          </p:nvPr>
        </p:nvSpPr>
        <p:spPr/>
        <p:txBody>
          <a:bodyPr/>
          <a:lstStyle/>
          <a:p>
            <a:fld id="{1556AB9A-1DB5-4BB7-AE9C-913DC9C824DA}"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205581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AD23962-AD12-4739-82D8-B8F6B54502E2}" type="datetimeFigureOut">
              <a:rPr lang="en-US" smtClean="0"/>
              <a:pPr/>
              <a:t>8/8/2015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6AB9A-1DB5-4BB7-AE9C-913DC9C824DA}"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AD23962-AD12-4739-82D8-B8F6B54502E2}" type="datetimeFigureOut">
              <a:rPr lang="en-US" smtClean="0">
                <a:solidFill>
                  <a:srgbClr val="FEFAC9"/>
                </a:solidFill>
              </a:rPr>
              <a:pPr/>
              <a:t>8/8/2015</a:t>
            </a:fld>
            <a:endParaRPr lang="en-US">
              <a:solidFill>
                <a:srgbClr val="FEFAC9"/>
              </a:solidFill>
            </a:endParaRPr>
          </a:p>
        </p:txBody>
      </p:sp>
      <p:sp>
        <p:nvSpPr>
          <p:cNvPr id="9" name="Slide Number Placeholder 8"/>
          <p:cNvSpPr>
            <a:spLocks noGrp="1"/>
          </p:cNvSpPr>
          <p:nvPr>
            <p:ph type="sldNum" sz="quarter" idx="15"/>
          </p:nvPr>
        </p:nvSpPr>
        <p:spPr/>
        <p:txBody>
          <a:bodyPr/>
          <a:lstStyle/>
          <a:p>
            <a:fld id="{1556AB9A-1DB5-4BB7-AE9C-913DC9C824DA}" type="slidenum">
              <a:rPr lang="en-US" smtClean="0">
                <a:solidFill>
                  <a:srgbClr val="FEFAC9"/>
                </a:solidFill>
              </a:rPr>
              <a:pPr/>
              <a:t>‹#›</a:t>
            </a:fld>
            <a:endParaRPr lang="en-US">
              <a:solidFill>
                <a:srgbClr val="FEFAC9"/>
              </a:solidFill>
            </a:endParaRPr>
          </a:p>
        </p:txBody>
      </p:sp>
      <p:sp>
        <p:nvSpPr>
          <p:cNvPr id="10" name="Footer Placeholder 9"/>
          <p:cNvSpPr>
            <a:spLocks noGrp="1"/>
          </p:cNvSpPr>
          <p:nvPr>
            <p:ph type="ftr" sz="quarter" idx="16"/>
          </p:nvPr>
        </p:nvSpPr>
        <p:spPr/>
        <p:txBody>
          <a:bodyPr/>
          <a:lstStyle/>
          <a:p>
            <a:endParaRPr lang="en-US">
              <a:solidFill>
                <a:srgbClr val="FEFAC9"/>
              </a:solidFill>
            </a:endParaRPr>
          </a:p>
        </p:txBody>
      </p:sp>
    </p:spTree>
    <p:extLst>
      <p:ext uri="{BB962C8B-B14F-4D97-AF65-F5344CB8AC3E}">
        <p14:creationId xmlns:p14="http://schemas.microsoft.com/office/powerpoint/2010/main" val="883366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AD23962-AD12-4739-82D8-B8F6B54502E2}" type="datetimeFigureOut">
              <a:rPr lang="en-US" smtClean="0">
                <a:solidFill>
                  <a:srgbClr val="FEFAC9"/>
                </a:solidFill>
              </a:rPr>
              <a:pPr/>
              <a:t>8/8/2015</a:t>
            </a:fld>
            <a:endParaRPr lang="en-US">
              <a:solidFill>
                <a:srgbClr val="FEFAC9"/>
              </a:solidFill>
            </a:endParaRPr>
          </a:p>
        </p:txBody>
      </p:sp>
      <p:sp>
        <p:nvSpPr>
          <p:cNvPr id="9" name="Slide Number Placeholder 8"/>
          <p:cNvSpPr>
            <a:spLocks noGrp="1"/>
          </p:cNvSpPr>
          <p:nvPr>
            <p:ph type="sldNum" sz="quarter" idx="11"/>
          </p:nvPr>
        </p:nvSpPr>
        <p:spPr/>
        <p:txBody>
          <a:bodyPr/>
          <a:lstStyle/>
          <a:p>
            <a:fld id="{1556AB9A-1DB5-4BB7-AE9C-913DC9C824DA}" type="slidenum">
              <a:rPr lang="en-US" smtClean="0">
                <a:solidFill>
                  <a:srgbClr val="FEFAC9"/>
                </a:solidFill>
              </a:rPr>
              <a:pPr/>
              <a:t>‹#›</a:t>
            </a:fld>
            <a:endParaRPr lang="en-US">
              <a:solidFill>
                <a:srgbClr val="FEFAC9"/>
              </a:solidFill>
            </a:endParaRPr>
          </a:p>
        </p:txBody>
      </p:sp>
      <p:sp>
        <p:nvSpPr>
          <p:cNvPr id="10" name="Footer Placeholder 9"/>
          <p:cNvSpPr>
            <a:spLocks noGrp="1"/>
          </p:cNvSpPr>
          <p:nvPr>
            <p:ph type="ftr" sz="quarter" idx="12"/>
          </p:nvPr>
        </p:nvSpPr>
        <p:spPr/>
        <p:txBody>
          <a:bodyPr/>
          <a:lstStyle/>
          <a:p>
            <a:endParaRPr lang="en-US">
              <a:solidFill>
                <a:srgbClr val="FEFAC9"/>
              </a:solidFill>
            </a:endParaRPr>
          </a:p>
        </p:txBody>
      </p:sp>
    </p:spTree>
    <p:extLst>
      <p:ext uri="{BB962C8B-B14F-4D97-AF65-F5344CB8AC3E}">
        <p14:creationId xmlns:p14="http://schemas.microsoft.com/office/powerpoint/2010/main" val="31770610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D23962-AD12-4739-82D8-B8F6B54502E2}" type="datetimeFigureOut">
              <a:rPr lang="en-US" smtClean="0">
                <a:solidFill>
                  <a:srgbClr val="FEFAC9"/>
                </a:solidFill>
              </a:rPr>
              <a:pPr/>
              <a:t>8/8/2015</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1556AB9A-1DB5-4BB7-AE9C-913DC9C824DA}"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2908694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D23962-AD12-4739-82D8-B8F6B54502E2}" type="datetimeFigureOut">
              <a:rPr lang="en-US" smtClean="0">
                <a:solidFill>
                  <a:srgbClr val="FEFAC9"/>
                </a:solidFill>
              </a:rPr>
              <a:pPr/>
              <a:t>8/8/2015</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1556AB9A-1DB5-4BB7-AE9C-913DC9C824DA}"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226112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D23962-AD12-4739-82D8-B8F6B54502E2}" type="datetimeFigureOut">
              <a:rPr lang="en-US" smtClean="0"/>
              <a:pPr/>
              <a:t>8/8/2015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6AB9A-1DB5-4BB7-AE9C-913DC9C824D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556AB9A-1DB5-4BB7-AE9C-913DC9C824DA}"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AAD23962-AD12-4739-82D8-B8F6B54502E2}" type="datetimeFigureOut">
              <a:rPr lang="en-US" smtClean="0"/>
              <a:pPr/>
              <a:t>8/8/2015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AD23962-AD12-4739-82D8-B8F6B54502E2}" type="datetimeFigureOut">
              <a:rPr lang="en-US" smtClean="0"/>
              <a:pPr/>
              <a:t>8/8/2015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56AB9A-1DB5-4BB7-AE9C-913DC9C824D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23962-AD12-4739-82D8-B8F6B54502E2}" type="datetimeFigureOut">
              <a:rPr lang="en-US" smtClean="0"/>
              <a:pPr/>
              <a:t>8/8/2015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56AB9A-1DB5-4BB7-AE9C-913DC9C824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AD23962-AD12-4739-82D8-B8F6B54502E2}" type="datetimeFigureOut">
              <a:rPr lang="en-US" smtClean="0"/>
              <a:pPr/>
              <a:t>8/8/2015</a:t>
            </a:fld>
            <a:endParaRPr lang="en-US"/>
          </a:p>
        </p:txBody>
      </p:sp>
      <p:sp>
        <p:nvSpPr>
          <p:cNvPr id="9" name="Slide Number Placeholder 8"/>
          <p:cNvSpPr>
            <a:spLocks noGrp="1"/>
          </p:cNvSpPr>
          <p:nvPr>
            <p:ph type="sldNum" sz="quarter" idx="15"/>
          </p:nvPr>
        </p:nvSpPr>
        <p:spPr/>
        <p:txBody>
          <a:bodyPr/>
          <a:lstStyle/>
          <a:p>
            <a:fld id="{1556AB9A-1DB5-4BB7-AE9C-913DC9C824DA}"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AD23962-AD12-4739-82D8-B8F6B54502E2}" type="datetimeFigureOut">
              <a:rPr lang="en-US" smtClean="0"/>
              <a:pPr/>
              <a:t>8/8/2015</a:t>
            </a:fld>
            <a:endParaRPr lang="en-US"/>
          </a:p>
        </p:txBody>
      </p:sp>
      <p:sp>
        <p:nvSpPr>
          <p:cNvPr id="9" name="Slide Number Placeholder 8"/>
          <p:cNvSpPr>
            <a:spLocks noGrp="1"/>
          </p:cNvSpPr>
          <p:nvPr>
            <p:ph type="sldNum" sz="quarter" idx="11"/>
          </p:nvPr>
        </p:nvSpPr>
        <p:spPr/>
        <p:txBody>
          <a:bodyPr/>
          <a:lstStyle/>
          <a:p>
            <a:fld id="{1556AB9A-1DB5-4BB7-AE9C-913DC9C824DA}"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AD23962-AD12-4739-82D8-B8F6B54502E2}" type="datetimeFigureOut">
              <a:rPr lang="en-US" smtClean="0"/>
              <a:pPr/>
              <a:t>8/8/2015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556AB9A-1DB5-4BB7-AE9C-913DC9C824DA}"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1B2CD-68DF-4F47-8E89-F103C5C12FCB}" type="datetimeFigureOut">
              <a:rPr lang="en-US" smtClean="0">
                <a:solidFill>
                  <a:prstClr val="black">
                    <a:tint val="75000"/>
                  </a:prstClr>
                </a:solidFill>
              </a:rPr>
              <a:pPr/>
              <a:t>8/8/2015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04EC0-F1ED-48BB-A370-C8A6A7FB92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6866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AD23962-AD12-4739-82D8-B8F6B54502E2}" type="datetimeFigureOut">
              <a:rPr lang="en-US" smtClean="0">
                <a:solidFill>
                  <a:srgbClr val="FEFAC9"/>
                </a:solidFill>
              </a:rPr>
              <a:pPr/>
              <a:t>8/8/2015</a:t>
            </a:fld>
            <a:endParaRPr lang="en-US">
              <a:solidFill>
                <a:srgbClr val="FEFAC9"/>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solidFill>
                <a:srgbClr val="FEFAC9"/>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556AB9A-1DB5-4BB7-AE9C-913DC9C824DA}" type="slidenum">
              <a:rPr lang="en-US" smtClean="0">
                <a:solidFill>
                  <a:srgbClr val="FEFAC9"/>
                </a:solidFill>
              </a: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extLst>
      <p:ext uri="{BB962C8B-B14F-4D97-AF65-F5344CB8AC3E}">
        <p14:creationId xmlns:p14="http://schemas.microsoft.com/office/powerpoint/2010/main" val="2895845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8.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image" Target="../media/image77.jpeg"/></Relationships>
</file>

<file path=ppt/slides/_rels/slide27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5" Type="http://schemas.openxmlformats.org/officeDocument/2006/relationships/image" Target="../media/image82.jpeg"/><Relationship Id="rId4" Type="http://schemas.openxmlformats.org/officeDocument/2006/relationships/image" Target="../media/image81.jpeg"/></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4800" b="1" dirty="0" smtClean="0">
                <a:effectLst>
                  <a:outerShdw blurRad="38100" dist="38100" dir="2700000" algn="tl">
                    <a:srgbClr val="000000">
                      <a:alpha val="43137"/>
                    </a:srgbClr>
                  </a:outerShdw>
                </a:effectLst>
              </a:rPr>
              <a:t>of Bible Times</a:t>
            </a:r>
            <a:endParaRPr lang="en-US" sz="4800" b="1" dirty="0">
              <a:effectLst>
                <a:outerShdw blurRad="38100" dist="38100" dir="2700000" algn="tl">
                  <a:srgbClr val="000000">
                    <a:alpha val="43137"/>
                  </a:srgbClr>
                </a:outerShdw>
              </a:effectLst>
            </a:endParaRPr>
          </a:p>
        </p:txBody>
      </p:sp>
      <p:sp>
        <p:nvSpPr>
          <p:cNvPr id="2" name="Title 1"/>
          <p:cNvSpPr>
            <a:spLocks noGrp="1"/>
          </p:cNvSpPr>
          <p:nvPr>
            <p:ph type="ctrTitle"/>
          </p:nvPr>
        </p:nvSpPr>
        <p:spPr/>
        <p:txBody>
          <a:bodyPr/>
          <a:lstStyle/>
          <a:p>
            <a:r>
              <a:rPr lang="en-US" sz="5400" b="1" dirty="0" smtClean="0">
                <a:effectLst>
                  <a:outerShdw blurRad="38100" dist="38100" dir="2700000" algn="tl">
                    <a:srgbClr val="000000">
                      <a:alpha val="43137"/>
                    </a:srgbClr>
                  </a:outerShdw>
                </a:effectLst>
              </a:rPr>
              <a:t>CUSTOMS &amp; CULTURES</a:t>
            </a:r>
            <a:endParaRPr lang="en-US" sz="5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5867400"/>
          </a:xfrm>
        </p:spPr>
        <p:txBody>
          <a:bodyPr>
            <a:normAutofit fontScale="90000"/>
          </a:bodyPr>
          <a:lstStyle/>
          <a:p>
            <a:pPr fontAlgn="base"/>
            <a:r>
              <a:rPr lang="en-US" sz="3200" b="1" dirty="0" smtClean="0">
                <a:solidFill>
                  <a:srgbClr val="FFFF00"/>
                </a:solidFill>
                <a:effectLst>
                  <a:outerShdw blurRad="38100" dist="38100" dir="2700000" algn="tl">
                    <a:srgbClr val="000000">
                      <a:alpha val="43137"/>
                    </a:srgbClr>
                  </a:outerShdw>
                </a:effectLst>
              </a:rPr>
              <a:t>Such an interpretation completely misses the point: it is not merely </a:t>
            </a:r>
            <a:r>
              <a:rPr lang="en-US" sz="3200" b="1" i="1" dirty="0" smtClean="0">
                <a:solidFill>
                  <a:srgbClr val="FFFF00"/>
                </a:solidFill>
                <a:effectLst>
                  <a:outerShdw blurRad="38100" dist="38100" dir="2700000" algn="tl">
                    <a:srgbClr val="000000">
                      <a:alpha val="43137"/>
                    </a:srgbClr>
                  </a:outerShdw>
                </a:effectLst>
              </a:rPr>
              <a:t>difficult</a:t>
            </a:r>
            <a:r>
              <a:rPr lang="en-US" sz="3200" b="1" dirty="0" smtClean="0">
                <a:solidFill>
                  <a:srgbClr val="FFFF00"/>
                </a:solidFill>
                <a:effectLst>
                  <a:outerShdw blurRad="38100" dist="38100" dir="2700000" algn="tl">
                    <a:srgbClr val="000000">
                      <a:alpha val="43137"/>
                    </a:srgbClr>
                  </a:outerShdw>
                </a:effectLst>
              </a:rPr>
              <a:t> for the wealthy to be saved; without God’s grace it is </a:t>
            </a:r>
            <a:r>
              <a:rPr lang="en-US" sz="3200" b="1" i="1" dirty="0" smtClean="0">
                <a:solidFill>
                  <a:srgbClr val="FFFF00"/>
                </a:solidFill>
                <a:effectLst>
                  <a:outerShdw blurRad="38100" dist="38100" dir="2700000" algn="tl">
                    <a:srgbClr val="000000">
                      <a:alpha val="43137"/>
                    </a:srgbClr>
                  </a:outerShdw>
                </a:effectLst>
              </a:rPr>
              <a:t>impossible</a:t>
            </a:r>
            <a:r>
              <a:rPr lang="en-US" sz="3200" b="1" dirty="0" smtClean="0">
                <a:solidFill>
                  <a:srgbClr val="FFFF00"/>
                </a:solidFill>
                <a:effectLst>
                  <a:outerShdw blurRad="38100" dist="38100" dir="2700000" algn="tl">
                    <a:srgbClr val="000000">
                      <a:alpha val="43137"/>
                    </a:srgbClr>
                  </a:outerShdw>
                </a:effectLst>
              </a:rPr>
              <a:t>. Anyone who trusts in riches as an idolatrous replacement for God cannot enter the kingdom of God; his life disposition is opposed to submitting to God’s will. The hyperbole of a large camel having to fit through the small eye of a needle stresses that such a thing is humanly impossible, and that it’s only by God’s grace that such a thing may ever be achieved.</a:t>
            </a:r>
            <a:r>
              <a:rPr lang="en-US" sz="2800" b="1" dirty="0" smtClean="0">
                <a:solidFill>
                  <a:srgbClr val="FFFF00"/>
                </a:solidFill>
                <a:effectLst>
                  <a:outerShdw blurRad="38100" dist="38100" dir="2700000" algn="tl">
                    <a:srgbClr val="000000">
                      <a:alpha val="43137"/>
                    </a:srgbClr>
                  </a:outerShdw>
                </a:effectLst>
              </a:rPr>
              <a:t/>
            </a:r>
            <a:br>
              <a:rPr lang="en-US" sz="2800" b="1" dirty="0" smtClean="0">
                <a:solidFill>
                  <a:srgbClr val="FFFF00"/>
                </a:solidFill>
                <a:effectLst>
                  <a:outerShdw blurRad="38100" dist="38100" dir="2700000" algn="tl">
                    <a:srgbClr val="000000">
                      <a:alpha val="43137"/>
                    </a:srgbClr>
                  </a:outerShdw>
                </a:effectLst>
              </a:rPr>
            </a:br>
            <a:r>
              <a:rPr lang="en-US" sz="2800" dirty="0" smtClean="0"/>
              <a:t/>
            </a:r>
            <a:br>
              <a:rPr lang="en-US" sz="2800" dirty="0" smtClean="0"/>
            </a:br>
            <a:endParaRPr lang="en-US" sz="28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936" name="Picture 8" descr="http://1.bp.blogspot.com/-ef4blhBX0sc/Ta2mkqIX5aI/AAAAAAAAAFg/D02L-30gqJ8/s1600/Afghan%2Bhome.jpg"/>
          <p:cNvPicPr>
            <a:picLocks noChangeAspect="1" noChangeArrowheads="1"/>
          </p:cNvPicPr>
          <p:nvPr/>
        </p:nvPicPr>
        <p:blipFill>
          <a:blip r:embed="rId2" cstate="print"/>
          <a:srcRect/>
          <a:stretch>
            <a:fillRect/>
          </a:stretch>
        </p:blipFill>
        <p:spPr bwMode="auto">
          <a:xfrm>
            <a:off x="495142" y="762000"/>
            <a:ext cx="8126618" cy="5410200"/>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632311"/>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dirty="0" smtClean="0">
                <a:solidFill>
                  <a:srgbClr val="FF0000"/>
                </a:solidFill>
                <a:effectLst>
                  <a:outerShdw blurRad="38100" dist="38100" dir="2700000" algn="tl">
                    <a:srgbClr val="000000">
                      <a:alpha val="43137"/>
                    </a:srgbClr>
                  </a:outerShdw>
                </a:effectLst>
              </a:rPr>
              <a:t>“THE COURTYARD”</a:t>
            </a:r>
            <a:r>
              <a:rPr lang="en-US" sz="3200" b="1" dirty="0" smtClean="0">
                <a:effectLst>
                  <a:outerShdw blurRad="38100" dist="38100" dir="2700000" algn="tl">
                    <a:srgbClr val="000000">
                      <a:alpha val="43137"/>
                    </a:srgbClr>
                  </a:outerShdw>
                </a:effectLst>
              </a:rPr>
              <a:t>: A</a:t>
            </a:r>
            <a:r>
              <a:rPr lang="en-US" sz="3200" dirty="0" smtClean="0"/>
              <a:t>t the center of the Oriental house of several rooms is a courtyard that is open to the sky. The courtyard is an important part of the house. Although the court was open to the air above, at times an awning was drawn over a portion of it. These Oriental courtyards are often made beautiful by the presence of trees, shrubs, or various flowers.</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196" name="Picture 4" descr="housetop.jpg"/>
          <p:cNvPicPr>
            <a:picLocks noChangeAspect="1" noChangeArrowheads="1"/>
          </p:cNvPicPr>
          <p:nvPr/>
        </p:nvPicPr>
        <p:blipFill>
          <a:blip r:embed="rId2" cstate="print"/>
          <a:srcRect/>
          <a:stretch>
            <a:fillRect/>
          </a:stretch>
        </p:blipFill>
        <p:spPr bwMode="auto">
          <a:xfrm>
            <a:off x="1143000" y="457200"/>
            <a:ext cx="6781800" cy="5919150"/>
          </a:xfrm>
          <a:prstGeom prst="rect">
            <a:avLst/>
          </a:prstGeom>
          <a:noFill/>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016758"/>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endParaRPr lang="en-US" sz="3200" dirty="0" smtClean="0"/>
          </a:p>
          <a:p>
            <a:r>
              <a:rPr lang="en-US" sz="5400" dirty="0" smtClean="0">
                <a:solidFill>
                  <a:srgbClr val="FF0000"/>
                </a:solidFill>
              </a:rPr>
              <a:t>An incident was mentioned in </a:t>
            </a:r>
            <a:r>
              <a:rPr lang="en-US" sz="5400" i="1" dirty="0" smtClean="0">
                <a:solidFill>
                  <a:srgbClr val="FFFF00"/>
                </a:solidFill>
              </a:rPr>
              <a:t>2 Samuel 17: 17-21 </a:t>
            </a:r>
            <a:r>
              <a:rPr lang="en-US" sz="5400" dirty="0" smtClean="0">
                <a:solidFill>
                  <a:srgbClr val="FF0000"/>
                </a:solidFill>
              </a:rPr>
              <a:t>about Jonathan &amp; </a:t>
            </a:r>
            <a:r>
              <a:rPr lang="en-US" sz="5400" dirty="0" err="1" smtClean="0">
                <a:solidFill>
                  <a:srgbClr val="FF0000"/>
                </a:solidFill>
              </a:rPr>
              <a:t>Ahimaaz</a:t>
            </a:r>
            <a:r>
              <a:rPr lang="en-US" sz="5400" dirty="0" smtClean="0">
                <a:solidFill>
                  <a:srgbClr val="FF0000"/>
                </a:solidFill>
              </a:rPr>
              <a:t> hiding from Absalom</a:t>
            </a:r>
            <a:r>
              <a:rPr lang="en-US" sz="5400" i="1" dirty="0" smtClean="0">
                <a:solidFill>
                  <a:srgbClr val="FFFF00"/>
                </a:solidFill>
              </a:rPr>
              <a:t>.</a:t>
            </a:r>
            <a:r>
              <a:rPr lang="en-US" sz="5400" dirty="0" smtClean="0"/>
              <a:t> </a:t>
            </a:r>
            <a:endParaRPr lang="en-US" sz="5400" i="1" dirty="0" smtClean="0">
              <a:solidFill>
                <a:srgbClr val="FFFF00"/>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632311"/>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dirty="0" smtClean="0"/>
              <a:t>The </a:t>
            </a:r>
            <a:r>
              <a:rPr lang="en-US" sz="3200" dirty="0" smtClean="0">
                <a:solidFill>
                  <a:srgbClr val="FFFF00"/>
                </a:solidFill>
              </a:rPr>
              <a:t>"well" </a:t>
            </a:r>
            <a:r>
              <a:rPr lang="en-US" sz="3200" dirty="0" smtClean="0"/>
              <a:t>mentioned was otherwise called a </a:t>
            </a:r>
            <a:r>
              <a:rPr lang="en-US" sz="3200" dirty="0" smtClean="0">
                <a:solidFill>
                  <a:srgbClr val="FF0000"/>
                </a:solidFill>
              </a:rPr>
              <a:t>"cistern" </a:t>
            </a:r>
            <a:r>
              <a:rPr lang="en-US" sz="3200" dirty="0" smtClean="0"/>
              <a:t>which is often dug in courtyards in order to catch the rain water. When these cisterns are dry, they make good places for fugitives to hide. Because the mouth of these cisterns is at the level of the ground, it makes it easy to cover it over with some article, and then spread grain over it, and thus the place of hiding can be kept secret.</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2098" name="Picture 2" descr="http://www.bible-history.com/ibh/images/fullsized/one_well_from_beersheba.jpg"/>
          <p:cNvPicPr>
            <a:picLocks noChangeAspect="1" noChangeArrowheads="1"/>
          </p:cNvPicPr>
          <p:nvPr/>
        </p:nvPicPr>
        <p:blipFill>
          <a:blip r:embed="rId2" cstate="print"/>
          <a:srcRect/>
          <a:stretch>
            <a:fillRect/>
          </a:stretch>
        </p:blipFill>
        <p:spPr bwMode="auto">
          <a:xfrm>
            <a:off x="761999" y="378422"/>
            <a:ext cx="7608297" cy="5946178"/>
          </a:xfrm>
          <a:prstGeom prst="rect">
            <a:avLst/>
          </a:prstGeo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2102" name="Picture 6" descr="http://www.biblepicturegallery.com/thumbs/pa/world/lifestyl/water/Getting%20water%20from%20a%20simple%20well%20by%20lowering%20a%20po.jpg"/>
          <p:cNvPicPr>
            <a:picLocks noChangeAspect="1" noChangeArrowheads="1"/>
          </p:cNvPicPr>
          <p:nvPr/>
        </p:nvPicPr>
        <p:blipFill>
          <a:blip r:embed="rId2" cstate="print"/>
          <a:srcRect/>
          <a:stretch>
            <a:fillRect/>
          </a:stretch>
        </p:blipFill>
        <p:spPr bwMode="auto">
          <a:xfrm>
            <a:off x="685799" y="685799"/>
            <a:ext cx="7086601" cy="5314956"/>
          </a:xfrm>
          <a:prstGeom prst="rect">
            <a:avLst/>
          </a:prstGeom>
          <a:no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4647426"/>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dirty="0" smtClean="0">
                <a:solidFill>
                  <a:srgbClr val="FF0000"/>
                </a:solidFill>
                <a:effectLst>
                  <a:outerShdw blurRad="38100" dist="38100" dir="2700000" algn="tl">
                    <a:srgbClr val="000000">
                      <a:alpha val="43137"/>
                    </a:srgbClr>
                  </a:outerShdw>
                </a:effectLst>
              </a:rPr>
              <a:t>“THE COURTYARD”</a:t>
            </a:r>
            <a:r>
              <a:rPr lang="en-US" sz="3200" b="1" dirty="0" smtClean="0">
                <a:effectLst>
                  <a:outerShdw blurRad="38100" dist="38100" dir="2700000" algn="tl">
                    <a:srgbClr val="000000">
                      <a:alpha val="43137"/>
                    </a:srgbClr>
                  </a:outerShdw>
                </a:effectLst>
              </a:rPr>
              <a:t>:</a:t>
            </a:r>
            <a:r>
              <a:rPr lang="en-US" sz="3200" dirty="0" smtClean="0"/>
              <a:t> When the Scripture says that David from his palace roof saw the beautiful Bathsheba bathing (</a:t>
            </a:r>
            <a:r>
              <a:rPr lang="en-US" sz="3200" dirty="0" smtClean="0">
                <a:solidFill>
                  <a:srgbClr val="FFFF00"/>
                </a:solidFill>
              </a:rPr>
              <a:t>2 Sam. 11:2</a:t>
            </a:r>
            <a:r>
              <a:rPr lang="en-US" sz="3200" dirty="0" smtClean="0"/>
              <a:t>), it needs to be understood, that she was in the</a:t>
            </a:r>
          </a:p>
          <a:p>
            <a:r>
              <a:rPr lang="en-US" sz="3200" dirty="0" smtClean="0"/>
              <a:t>courtyard on the inside of her house, not visible to ordinary observation, yet the king from his palace roof saw her and was tempted to sin.</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4154984"/>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dirty="0" smtClean="0">
                <a:solidFill>
                  <a:srgbClr val="FF0000"/>
                </a:solidFill>
              </a:rPr>
              <a:t>“Location And Appearance Of The Door”</a:t>
            </a:r>
            <a:r>
              <a:rPr lang="en-US" sz="3200" b="1" dirty="0" smtClean="0"/>
              <a:t>:</a:t>
            </a:r>
          </a:p>
          <a:p>
            <a:r>
              <a:rPr lang="en-US" sz="3200" dirty="0" smtClean="0"/>
              <a:t>The door or gate was located in the middle of the front of the house. The entrance was usually arranged that nobody could see into it from the street and sometimes a wall was built in front of it to serve this purpose.</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6124754"/>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dirty="0" smtClean="0"/>
              <a:t>The keys were usually made of wood. The lock is placed on the inside of the gate or door to make it possible for the owner of the house to unlock it, a hole is cut in the door, and he</a:t>
            </a:r>
          </a:p>
          <a:p>
            <a:r>
              <a:rPr lang="en-US" sz="3200" dirty="0" smtClean="0"/>
              <a:t>thrusts his arm through this hole, and then inserts the key. In </a:t>
            </a:r>
            <a:r>
              <a:rPr lang="en-US" sz="3200" dirty="0" smtClean="0">
                <a:solidFill>
                  <a:srgbClr val="FF0000"/>
                </a:solidFill>
              </a:rPr>
              <a:t>Song of Solomon 5:4-6</a:t>
            </a:r>
            <a:r>
              <a:rPr lang="en-US" sz="3200" dirty="0" smtClean="0">
                <a:solidFill>
                  <a:srgbClr val="FFFF00"/>
                </a:solidFill>
              </a:rPr>
              <a:t>, </a:t>
            </a:r>
            <a:r>
              <a:rPr lang="en-US" sz="3200" dirty="0" smtClean="0"/>
              <a:t>the bride says: </a:t>
            </a:r>
            <a:r>
              <a:rPr lang="en-US" sz="3200" dirty="0" smtClean="0">
                <a:solidFill>
                  <a:srgbClr val="FFFF00"/>
                </a:solidFill>
              </a:rPr>
              <a:t>"My beloved put in his hand by the hole of the door." </a:t>
            </a:r>
            <a:r>
              <a:rPr lang="en-US" sz="3200" dirty="0" smtClean="0"/>
              <a:t>She saw him thrust his hand through the hole, probably trying to unlock the door and get in.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u="sng" dirty="0" smtClean="0">
                <a:solidFill>
                  <a:srgbClr val="FFFF00"/>
                </a:solidFill>
                <a:effectLst>
                  <a:outerShdw blurRad="38100" dist="38100" dir="2700000" algn="tl">
                    <a:srgbClr val="000000">
                      <a:alpha val="43137"/>
                    </a:srgbClr>
                  </a:outerShdw>
                </a:effectLst>
              </a:rPr>
              <a:t>ZEALOTS</a:t>
            </a:r>
            <a:r>
              <a:rPr lang="en-US" sz="3200" b="1" dirty="0" smtClean="0">
                <a:solidFill>
                  <a:srgbClr val="FFFF00"/>
                </a:solidFill>
                <a:effectLst>
                  <a:outerShdw blurRad="38100" dist="38100" dir="2700000" algn="tl">
                    <a:srgbClr val="000000">
                      <a:alpha val="43137"/>
                    </a:srgbClr>
                  </a:outerShdw>
                </a:effectLst>
              </a:rPr>
              <a:t>: </a:t>
            </a:r>
            <a:r>
              <a:rPr lang="en-US" sz="3200" b="1" dirty="0" smtClean="0">
                <a:solidFill>
                  <a:schemeClr val="bg1"/>
                </a:solidFill>
                <a:effectLst>
                  <a:outerShdw blurRad="38100" dist="38100" dir="2700000" algn="tl">
                    <a:srgbClr val="000000">
                      <a:alpha val="43137"/>
                    </a:srgbClr>
                  </a:outerShdw>
                </a:effectLst>
              </a:rPr>
              <a:t>A group whose founder was believed to be Judas the Galilean (Acts 5:37). Their motive was to protest against the payment of taxes to Rome which they regarded as an act of treason against God. One of Jesus’ disciples was described as “Simon the Zealot” (Luke 6:15) though this may be a reference to his temperament rather than political.</a:t>
            </a:r>
            <a:endParaRPr lang="en-US" sz="3200" b="1" u="sng"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GROUPS (SECTS) IN THE N.T.</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139869"/>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dirty="0" smtClean="0"/>
              <a:t>It was the duty of the porter (or servant or member of the family serving in that</a:t>
            </a:r>
          </a:p>
          <a:p>
            <a:r>
              <a:rPr lang="en-US" sz="3200" dirty="0" smtClean="0"/>
              <a:t>capacity) to communicate with any visitor who knocks on the door desiring admission. The purpose of this was to give opportunity to recognize the </a:t>
            </a:r>
            <a:r>
              <a:rPr lang="en-US" sz="3200" i="1" dirty="0" smtClean="0"/>
              <a:t>voice of the visitor &amp; </a:t>
            </a:r>
            <a:r>
              <a:rPr lang="en-US" sz="3200" dirty="0" smtClean="0"/>
              <a:t>identify him as a friend. So it is not expected that the door will be opened as soon as the knock was heard.</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632311"/>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dirty="0" smtClean="0"/>
              <a:t>The one inside will call out, "</a:t>
            </a:r>
            <a:r>
              <a:rPr lang="en-US" sz="3200" dirty="0" smtClean="0">
                <a:solidFill>
                  <a:srgbClr val="FF0000"/>
                </a:solidFill>
              </a:rPr>
              <a:t>Who</a:t>
            </a:r>
            <a:r>
              <a:rPr lang="en-US" sz="3200" dirty="0" smtClean="0"/>
              <a:t>?" And the outsider, instead of giving his name, will rather answer, "</a:t>
            </a:r>
            <a:r>
              <a:rPr lang="en-US" sz="3200" dirty="0" smtClean="0">
                <a:solidFill>
                  <a:srgbClr val="FF0000"/>
                </a:solidFill>
              </a:rPr>
              <a:t>I</a:t>
            </a:r>
            <a:r>
              <a:rPr lang="en-US" sz="3200" dirty="0" smtClean="0"/>
              <a:t>." </a:t>
            </a:r>
            <a:r>
              <a:rPr lang="en-US" sz="3200" dirty="0" smtClean="0">
                <a:solidFill>
                  <a:srgbClr val="FFFF00"/>
                </a:solidFill>
              </a:rPr>
              <a:t>Acts 12:13-16: "And as Peter knocked at the door of the gate, a damsel came to hearken, named Rhoda. And when she knew Peter's voice, she opened not the gate for gladness."</a:t>
            </a:r>
            <a:r>
              <a:rPr lang="en-US" sz="3200" dirty="0" smtClean="0"/>
              <a:t> When Rhoda had listened to Peter's voice then she recognized who it was outside the gate.</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3662541"/>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dirty="0" smtClean="0"/>
              <a:t>The familiar words of </a:t>
            </a:r>
            <a:r>
              <a:rPr lang="en-US" sz="3200" dirty="0" smtClean="0">
                <a:solidFill>
                  <a:srgbClr val="FFFF00"/>
                </a:solidFill>
              </a:rPr>
              <a:t>Revelation 3:20 </a:t>
            </a:r>
            <a:r>
              <a:rPr lang="en-US" sz="3200" dirty="0" smtClean="0"/>
              <a:t>present the same idea: </a:t>
            </a:r>
            <a:r>
              <a:rPr lang="en-US" sz="3200" dirty="0" smtClean="0">
                <a:solidFill>
                  <a:srgbClr val="FFFF00"/>
                </a:solidFill>
              </a:rPr>
              <a:t>"Behold, I stand at the door and knock: if any man hear my </a:t>
            </a:r>
            <a:r>
              <a:rPr lang="en-US" sz="3200" i="1" dirty="0" smtClean="0">
                <a:solidFill>
                  <a:srgbClr val="FFFF00"/>
                </a:solidFill>
              </a:rPr>
              <a:t>voice , and open the door, I will </a:t>
            </a:r>
            <a:r>
              <a:rPr lang="en-US" sz="3200" dirty="0" smtClean="0">
                <a:solidFill>
                  <a:srgbClr val="FFFF00"/>
                </a:solidFill>
              </a:rPr>
              <a:t>come into him and sup with him and he with me"</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632311"/>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0000"/>
                </a:solidFill>
              </a:rPr>
              <a:t>The Upper Room: </a:t>
            </a:r>
            <a:r>
              <a:rPr lang="en-US" sz="3200" dirty="0" smtClean="0"/>
              <a:t>The upper room or chamber was a well-known part of many Oriental houses, and was frequently referred to in the Bible </a:t>
            </a:r>
            <a:r>
              <a:rPr lang="en-US" sz="3200" dirty="0" smtClean="0">
                <a:solidFill>
                  <a:srgbClr val="FFFF00"/>
                </a:solidFill>
              </a:rPr>
              <a:t>(2 Kings 1:2; 2 Kings 23:12; Acts</a:t>
            </a:r>
          </a:p>
          <a:p>
            <a:r>
              <a:rPr lang="en-US" sz="3200" dirty="0" smtClean="0">
                <a:solidFill>
                  <a:srgbClr val="FFFF00"/>
                </a:solidFill>
              </a:rPr>
              <a:t>9:37; </a:t>
            </a:r>
            <a:r>
              <a:rPr lang="en-US" sz="3200" dirty="0" smtClean="0">
                <a:solidFill>
                  <a:srgbClr val="FF0000"/>
                </a:solidFill>
              </a:rPr>
              <a:t>Acts 20:7-12</a:t>
            </a:r>
            <a:r>
              <a:rPr lang="en-US" sz="3200" dirty="0" smtClean="0">
                <a:solidFill>
                  <a:srgbClr val="FFFF00"/>
                </a:solidFill>
              </a:rPr>
              <a:t>, etc.)</a:t>
            </a:r>
            <a:r>
              <a:rPr lang="en-US" sz="3200" dirty="0" smtClean="0"/>
              <a:t> </a:t>
            </a:r>
          </a:p>
          <a:p>
            <a:r>
              <a:rPr lang="en-US" sz="3200" dirty="0" smtClean="0"/>
              <a:t>Those who could not afford such a room were content with booths on the roof of their houses. But when it was possible to do so, they constructed a room.</a:t>
            </a:r>
            <a:endParaRPr lang="en-US" sz="3200" b="1" u="sng" dirty="0" smtClean="0">
              <a:solidFill>
                <a:srgbClr val="FFFF00"/>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050" name="Picture 2" descr="19th century photograph of a Middle Eastern village; note the stone, some rough and some dressed; small windows; doors below street level; flat roofs; haphazard positioning of houses"/>
          <p:cNvPicPr>
            <a:picLocks noChangeAspect="1" noChangeArrowheads="1"/>
          </p:cNvPicPr>
          <p:nvPr/>
        </p:nvPicPr>
        <p:blipFill>
          <a:blip r:embed="rId2" cstate="print"/>
          <a:srcRect/>
          <a:stretch>
            <a:fillRect/>
          </a:stretch>
        </p:blipFill>
        <p:spPr bwMode="auto">
          <a:xfrm>
            <a:off x="380999" y="341721"/>
            <a:ext cx="8272493" cy="6211479"/>
          </a:xfrm>
          <a:prstGeom prst="rect">
            <a:avLst/>
          </a:prstGeom>
          <a:noFill/>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4647426"/>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0000"/>
                </a:solidFill>
              </a:rPr>
              <a:t>The Upper Room:</a:t>
            </a:r>
            <a:r>
              <a:rPr lang="en-US" sz="3200" b="1" dirty="0" smtClean="0">
                <a:solidFill>
                  <a:srgbClr val="FF0000"/>
                </a:solidFill>
              </a:rPr>
              <a:t> </a:t>
            </a:r>
            <a:r>
              <a:rPr lang="en-US" sz="3200" dirty="0" smtClean="0"/>
              <a:t>It provided a place of coolness in the hot weather, a place of</a:t>
            </a:r>
          </a:p>
          <a:p>
            <a:r>
              <a:rPr lang="en-US" sz="3200" dirty="0" smtClean="0"/>
              <a:t>retreat, and a distinguished guest was given accommodations there. If more than</a:t>
            </a:r>
          </a:p>
          <a:p>
            <a:r>
              <a:rPr lang="en-US" sz="3200" dirty="0" smtClean="0"/>
              <a:t>one room is built on the roof, it is called a summer house, in contrast with the</a:t>
            </a:r>
          </a:p>
          <a:p>
            <a:r>
              <a:rPr lang="en-US" sz="3200" dirty="0" smtClean="0"/>
              <a:t>winter house which is downstairs.</a:t>
            </a:r>
            <a:endParaRPr lang="en-US" sz="3200" b="1" u="sng" dirty="0" smtClean="0">
              <a:solidFill>
                <a:srgbClr val="FFFF00"/>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upperm.jpg"/>
          <p:cNvPicPr>
            <a:picLocks noChangeAspect="1" noChangeArrowheads="1"/>
          </p:cNvPicPr>
          <p:nvPr/>
        </p:nvPicPr>
        <p:blipFill>
          <a:blip r:embed="rId2" cstate="print"/>
          <a:srcRect/>
          <a:stretch>
            <a:fillRect/>
          </a:stretch>
        </p:blipFill>
        <p:spPr bwMode="auto">
          <a:xfrm>
            <a:off x="381000" y="389353"/>
            <a:ext cx="8333807" cy="5630447"/>
          </a:xfrm>
          <a:prstGeom prst="rect">
            <a:avLst/>
          </a:prstGeom>
          <a:noFill/>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862" name="Picture 6" descr="Housing,houses,tents:Bible archaeology:village houses,reconstruction"/>
          <p:cNvPicPr>
            <a:picLocks noChangeAspect="1" noChangeArrowheads="1"/>
          </p:cNvPicPr>
          <p:nvPr/>
        </p:nvPicPr>
        <p:blipFill>
          <a:blip r:embed="rId2" cstate="print"/>
          <a:srcRect/>
          <a:stretch>
            <a:fillRect/>
          </a:stretch>
        </p:blipFill>
        <p:spPr bwMode="auto">
          <a:xfrm>
            <a:off x="303823" y="685800"/>
            <a:ext cx="8425959" cy="5257800"/>
          </a:xfrm>
          <a:prstGeom prst="rect">
            <a:avLst/>
          </a:prstGeom>
          <a:noFill/>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934" name="Picture 6" descr="ANCIENT HOUSES,HOUSING,TENTS:BIBLE ARCHITECTURE: Model of interior of a four-roomed house"/>
          <p:cNvPicPr>
            <a:picLocks noChangeAspect="1" noChangeArrowheads="1"/>
          </p:cNvPicPr>
          <p:nvPr/>
        </p:nvPicPr>
        <p:blipFill>
          <a:blip r:embed="rId2" cstate="print"/>
          <a:srcRect/>
          <a:stretch>
            <a:fillRect/>
          </a:stretch>
        </p:blipFill>
        <p:spPr bwMode="auto">
          <a:xfrm>
            <a:off x="533400" y="609600"/>
            <a:ext cx="8112899" cy="5334000"/>
          </a:xfrm>
          <a:prstGeom prst="rect">
            <a:avLst/>
          </a:prstGeom>
          <a:noFill/>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632311"/>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0000"/>
                </a:solidFill>
              </a:rPr>
              <a:t>The Upper Room:</a:t>
            </a:r>
            <a:r>
              <a:rPr lang="en-US" sz="3200" b="1" dirty="0" smtClean="0">
                <a:solidFill>
                  <a:srgbClr val="FF0000"/>
                </a:solidFill>
              </a:rPr>
              <a:t> </a:t>
            </a:r>
            <a:r>
              <a:rPr lang="en-US" sz="3200" dirty="0" smtClean="0"/>
              <a:t>The most famous upper room of Old Testament times was the prophet's chamber built for Elisha, that he might have a place of retirement suited to a man of prayer.</a:t>
            </a:r>
          </a:p>
          <a:p>
            <a:r>
              <a:rPr lang="en-US" sz="3200" dirty="0" smtClean="0"/>
              <a:t>There was doubtless an outside stairway leading to it, so that the prophet might come and go without disturbing the people in the house. The furnishings of the room included a bed, a table, a stool and a lampstand.</a:t>
            </a:r>
            <a:endParaRPr lang="en-US" sz="3200" b="1" u="sng" dirty="0" smtClean="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fontScale="92500" lnSpcReduction="20000"/>
          </a:bodyPr>
          <a:lstStyle/>
          <a:p>
            <a:r>
              <a:rPr lang="en-US" sz="3200" b="1" u="sng" dirty="0" smtClean="0">
                <a:solidFill>
                  <a:srgbClr val="FFFF00"/>
                </a:solidFill>
                <a:effectLst>
                  <a:outerShdw blurRad="38100" dist="38100" dir="2700000" algn="tl">
                    <a:srgbClr val="000000">
                      <a:alpha val="43137"/>
                    </a:srgbClr>
                  </a:outerShdw>
                </a:effectLst>
              </a:rPr>
              <a:t>ZEALOTS</a:t>
            </a:r>
            <a:r>
              <a:rPr lang="en-US" sz="3200" b="1" dirty="0" smtClean="0">
                <a:solidFill>
                  <a:srgbClr val="FFFF00"/>
                </a:solidFill>
                <a:effectLst>
                  <a:outerShdw blurRad="38100" dist="38100" dir="2700000" algn="tl">
                    <a:srgbClr val="000000">
                      <a:alpha val="43137"/>
                    </a:srgbClr>
                  </a:outerShdw>
                </a:effectLst>
              </a:rPr>
              <a:t>: </a:t>
            </a:r>
            <a:r>
              <a:rPr lang="en-US" sz="3200" b="1" dirty="0" smtClean="0">
                <a:solidFill>
                  <a:schemeClr val="bg1"/>
                </a:solidFill>
                <a:effectLst>
                  <a:outerShdw blurRad="38100" dist="38100" dir="2700000" algn="tl">
                    <a:srgbClr val="000000">
                      <a:alpha val="43137"/>
                    </a:srgbClr>
                  </a:outerShdw>
                </a:effectLst>
              </a:rPr>
              <a:t>Some Jews gave this name to themselves because they pretended to be more than ordinarily zealous for religion, and yet practiced the very worst of actions. It is very probable that this name was first given to certain persons who were more zealous for the cause of pure and undefiled religion than the rest of their </a:t>
            </a:r>
            <a:r>
              <a:rPr lang="en-US" sz="3200" b="1" dirty="0" err="1" smtClean="0">
                <a:solidFill>
                  <a:schemeClr val="bg1"/>
                </a:solidFill>
                <a:effectLst>
                  <a:outerShdw blurRad="38100" dist="38100" dir="2700000" algn="tl">
                    <a:srgbClr val="000000">
                      <a:alpha val="43137"/>
                    </a:srgbClr>
                  </a:outerShdw>
                </a:effectLst>
              </a:rPr>
              <a:t>neighbours</a:t>
            </a:r>
            <a:r>
              <a:rPr lang="en-US" sz="3200" b="1" dirty="0" smtClean="0">
                <a:solidFill>
                  <a:schemeClr val="bg1"/>
                </a:solidFill>
                <a:effectLst>
                  <a:outerShdw blurRad="38100" dist="38100" dir="2700000" algn="tl">
                    <a:srgbClr val="000000">
                      <a:alpha val="43137"/>
                    </a:srgbClr>
                  </a:outerShdw>
                </a:effectLst>
              </a:rPr>
              <a:t>; but like many other sects and parties who have begun well, they transferred their zeal for the essentials of religion to non-essential things. Zealots were a splinter group of the Pharisees.</a:t>
            </a:r>
            <a:endParaRPr lang="en-US" sz="3200" b="1" u="sng"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GROUPS (SECTS) IN THE N.T.</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632311"/>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0000"/>
                </a:solidFill>
              </a:rPr>
              <a:t>The Upper Room:</a:t>
            </a:r>
            <a:r>
              <a:rPr lang="en-US" sz="3200" b="1" dirty="0" smtClean="0">
                <a:solidFill>
                  <a:srgbClr val="FF0000"/>
                </a:solidFill>
              </a:rPr>
              <a:t> </a:t>
            </a:r>
            <a:r>
              <a:rPr lang="en-US" sz="3200" dirty="0" smtClean="0"/>
              <a:t>In the New Testament there are several notable uses of the upper room. Jesus sent two disciples to secure the use of a guest chamber for the Passover meal. A large</a:t>
            </a:r>
          </a:p>
          <a:p>
            <a:r>
              <a:rPr lang="en-US" sz="3200" dirty="0" smtClean="0"/>
              <a:t>upper room was put at their disposal. It was expected that anybody having such a room would gladly let it be used for that purpose. And then the prayer meeting that preceded Pentecost was held in an upper room (Acts 1:13).</a:t>
            </a:r>
            <a:endParaRPr lang="en-US" sz="3200" b="1" u="sng" dirty="0" smtClean="0">
              <a:solidFill>
                <a:srgbClr val="FFFF00"/>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6124754"/>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0000"/>
                </a:solidFill>
              </a:rPr>
              <a:t>FURNISHINGS:</a:t>
            </a:r>
            <a:r>
              <a:rPr lang="en-US" sz="3200" b="1" dirty="0" smtClean="0">
                <a:solidFill>
                  <a:srgbClr val="FF0000"/>
                </a:solidFill>
              </a:rPr>
              <a:t> </a:t>
            </a:r>
            <a:r>
              <a:rPr lang="en-US" sz="3200" dirty="0" smtClean="0"/>
              <a:t>The wealthy usually had upper rooms as well as lower rooms, and of course, the furnishings were more elaborate. The divan or raised seat was located around the borders of the room.  They were used for seats during the daytime, and beds were put on them at night. The bed customarily in use was a mattress and pillow that could be placed where</a:t>
            </a:r>
          </a:p>
          <a:p>
            <a:r>
              <a:rPr lang="en-US" sz="3200" dirty="0" smtClean="0"/>
              <a:t>desired. In wealthy homes, carpets, curtains, and awnings were present in abundance.</a:t>
            </a:r>
            <a:endParaRPr lang="en-US" sz="3200" b="1" u="sng" dirty="0" smtClean="0">
              <a:solidFill>
                <a:srgbClr val="FFFF00"/>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4647426"/>
          </a:xfrm>
          <a:prstGeom prst="rect">
            <a:avLst/>
          </a:prstGeom>
          <a:noFill/>
        </p:spPr>
        <p:txBody>
          <a:bodyPr wrap="square" rtlCol="0">
            <a:spAutoFit/>
          </a:bodyPr>
          <a:lstStyle/>
          <a:p>
            <a:pPr algn="ctr"/>
            <a:r>
              <a:rPr lang="en-US" sz="4000" b="1" u="sng" dirty="0" smtClean="0">
                <a:solidFill>
                  <a:srgbClr val="FFC000"/>
                </a:solidFill>
                <a:effectLst>
                  <a:outerShdw blurRad="38100" dist="38100" dir="2700000" algn="tl">
                    <a:srgbClr val="000000">
                      <a:alpha val="43137"/>
                    </a:srgbClr>
                  </a:outerShdw>
                </a:effectLst>
              </a:rPr>
              <a:t>THE SIGNIFICANCE OF FOOD</a:t>
            </a:r>
          </a:p>
          <a:p>
            <a:endParaRPr lang="en-US" sz="3200" b="1" u="sng" dirty="0" smtClean="0">
              <a:effectLst>
                <a:outerShdw blurRad="38100" dist="38100" dir="2700000" algn="tl">
                  <a:srgbClr val="000000">
                    <a:alpha val="43137"/>
                  </a:srgbClr>
                </a:outerShdw>
              </a:effectLst>
            </a:endParaRPr>
          </a:p>
          <a:p>
            <a:r>
              <a:rPr lang="en-US" sz="3200" dirty="0" smtClean="0"/>
              <a:t>The ordinary food of the average Hebrew of Bible times was </a:t>
            </a:r>
            <a:r>
              <a:rPr lang="en-US" sz="3200" dirty="0" smtClean="0">
                <a:solidFill>
                  <a:srgbClr val="FFC000"/>
                </a:solidFill>
              </a:rPr>
              <a:t>bread, olives, oil, buttermilk cheese</a:t>
            </a:r>
            <a:r>
              <a:rPr lang="en-US" sz="3200" dirty="0" smtClean="0"/>
              <a:t> from their flocks; </a:t>
            </a:r>
            <a:r>
              <a:rPr lang="en-US" sz="3200" dirty="0" smtClean="0">
                <a:solidFill>
                  <a:srgbClr val="FFC000"/>
                </a:solidFill>
              </a:rPr>
              <a:t>fruits and vegetables from the orchards and gardens; and meat </a:t>
            </a:r>
            <a:r>
              <a:rPr lang="en-US" sz="3200" dirty="0" smtClean="0"/>
              <a:t>on</a:t>
            </a:r>
          </a:p>
          <a:p>
            <a:r>
              <a:rPr lang="en-US" sz="3200" dirty="0" smtClean="0"/>
              <a:t>rare occasions. Only few more varieties would have to be added to make this a complete list of foods eaten in those days.</a:t>
            </a:r>
            <a:endParaRPr lang="en-US" sz="3200" b="1" u="sng" dirty="0" smtClean="0">
              <a:solidFill>
                <a:srgbClr val="FFFF00"/>
              </a:solidFil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755422"/>
          </a:xfrm>
          <a:prstGeom prst="rect">
            <a:avLst/>
          </a:prstGeom>
          <a:noFill/>
        </p:spPr>
        <p:txBody>
          <a:bodyPr wrap="square" rtlCol="0">
            <a:spAutoFit/>
          </a:bodyPr>
          <a:lstStyle/>
          <a:p>
            <a:pPr algn="ctr"/>
            <a:r>
              <a:rPr lang="en-US" sz="4000" b="1" u="sng" dirty="0" smtClean="0">
                <a:solidFill>
                  <a:srgbClr val="FFC000"/>
                </a:solidFill>
                <a:effectLst>
                  <a:outerShdw blurRad="38100" dist="38100" dir="2700000" algn="tl">
                    <a:srgbClr val="000000">
                      <a:alpha val="43137"/>
                    </a:srgbClr>
                  </a:outerShdw>
                </a:effectLst>
              </a:rPr>
              <a:t>THE SIGNIFICANCE OF FOODS</a:t>
            </a:r>
          </a:p>
          <a:p>
            <a:endParaRPr lang="en-US" sz="3200" b="1" u="sng" dirty="0" smtClean="0">
              <a:effectLst>
                <a:outerShdw blurRad="38100" dist="38100" dir="2700000" algn="tl">
                  <a:srgbClr val="000000">
                    <a:alpha val="43137"/>
                  </a:srgbClr>
                </a:outerShdw>
              </a:effectLst>
            </a:endParaRPr>
          </a:p>
          <a:p>
            <a:r>
              <a:rPr lang="en-US" sz="4000" b="1" u="sng" dirty="0" smtClean="0">
                <a:solidFill>
                  <a:srgbClr val="66FF33"/>
                </a:solidFill>
                <a:effectLst>
                  <a:outerShdw blurRad="38100" dist="38100" dir="2700000" algn="tl">
                    <a:srgbClr val="000000">
                      <a:alpha val="43137"/>
                    </a:srgbClr>
                  </a:outerShdw>
                </a:effectLst>
              </a:rPr>
              <a:t>BREAD</a:t>
            </a:r>
            <a:r>
              <a:rPr lang="en-US" sz="4000" b="1" dirty="0" smtClean="0">
                <a:solidFill>
                  <a:srgbClr val="66FF33"/>
                </a:solidFill>
                <a:effectLst>
                  <a:outerShdw blurRad="38100" dist="38100" dir="2700000" algn="tl">
                    <a:srgbClr val="000000">
                      <a:alpha val="43137"/>
                    </a:srgbClr>
                  </a:outerShdw>
                </a:effectLst>
              </a:rPr>
              <a:t>: </a:t>
            </a:r>
            <a:r>
              <a:rPr lang="en-US" sz="3200" dirty="0" smtClean="0"/>
              <a:t>In the East it has been estimated that three-fourths of the people lived entirely</a:t>
            </a:r>
          </a:p>
          <a:p>
            <a:r>
              <a:rPr lang="en-US" sz="3200" dirty="0" smtClean="0"/>
              <a:t>upon either bread or upon that which is made from wheat or barley flour. Bread was unquestionably the principal food of the East. The Palestinians were brought up to think of bread as having a sacred meaning. It may be said that this attitude of the people toward bread is essentially religious.</a:t>
            </a:r>
            <a:endParaRPr lang="en-US" sz="3200" b="1" u="sng" dirty="0" smtClean="0">
              <a:solidFill>
                <a:srgbClr val="66FF33"/>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262979"/>
          </a:xfrm>
          <a:prstGeom prst="rect">
            <a:avLst/>
          </a:prstGeom>
          <a:noFill/>
        </p:spPr>
        <p:txBody>
          <a:bodyPr wrap="square" rtlCol="0">
            <a:spAutoFit/>
          </a:bodyPr>
          <a:lstStyle/>
          <a:p>
            <a:pPr algn="ctr"/>
            <a:r>
              <a:rPr lang="en-US" sz="4000" b="1" u="sng" dirty="0" smtClean="0">
                <a:solidFill>
                  <a:srgbClr val="FFC000"/>
                </a:solidFill>
                <a:effectLst>
                  <a:outerShdw blurRad="38100" dist="38100" dir="2700000" algn="tl">
                    <a:srgbClr val="000000">
                      <a:alpha val="43137"/>
                    </a:srgbClr>
                  </a:outerShdw>
                </a:effectLst>
              </a:rPr>
              <a:t>THE SIGNIFICANCE OF FOODS</a:t>
            </a:r>
          </a:p>
          <a:p>
            <a:endParaRPr lang="en-US" sz="3200" b="1" u="sng" dirty="0" smtClean="0">
              <a:effectLst>
                <a:outerShdw blurRad="38100" dist="38100" dir="2700000" algn="tl">
                  <a:srgbClr val="000000">
                    <a:alpha val="43137"/>
                  </a:srgbClr>
                </a:outerShdw>
              </a:effectLst>
            </a:endParaRPr>
          </a:p>
          <a:p>
            <a:r>
              <a:rPr lang="en-US" sz="4000" b="1" u="sng" dirty="0" smtClean="0">
                <a:solidFill>
                  <a:srgbClr val="66FF33"/>
                </a:solidFill>
                <a:effectLst>
                  <a:outerShdw blurRad="38100" dist="38100" dir="2700000" algn="tl">
                    <a:srgbClr val="000000">
                      <a:alpha val="43137"/>
                    </a:srgbClr>
                  </a:outerShdw>
                </a:effectLst>
              </a:rPr>
              <a:t>BREAD</a:t>
            </a:r>
            <a:r>
              <a:rPr lang="en-US" sz="4000" b="1" dirty="0" smtClean="0">
                <a:solidFill>
                  <a:srgbClr val="66FF33"/>
                </a:solidFill>
                <a:effectLst>
                  <a:outerShdw blurRad="38100" dist="38100" dir="2700000" algn="tl">
                    <a:srgbClr val="000000">
                      <a:alpha val="43137"/>
                    </a:srgbClr>
                  </a:outerShdw>
                </a:effectLst>
              </a:rPr>
              <a:t>: </a:t>
            </a:r>
            <a:r>
              <a:rPr lang="en-US" sz="3200" dirty="0" smtClean="0"/>
              <a:t>Everything about bread from the sowing of the seed to the baking of the loaves is</a:t>
            </a:r>
          </a:p>
          <a:p>
            <a:r>
              <a:rPr lang="en-US" sz="3200" dirty="0" smtClean="0"/>
              <a:t>done in the name of God. The Hebrews sensed the importance of the petition in the Lord’s prayer: </a:t>
            </a:r>
            <a:r>
              <a:rPr lang="en-US" sz="3200" dirty="0" smtClean="0">
                <a:solidFill>
                  <a:srgbClr val="FFFF00"/>
                </a:solidFill>
              </a:rPr>
              <a:t>"Give us this day our daily bread" (Matt. 6:11)</a:t>
            </a:r>
            <a:r>
              <a:rPr lang="en-US" sz="3200" dirty="0" smtClean="0"/>
              <a:t>. It was to people who really appreciated the value of bread, that Jesus first said, </a:t>
            </a:r>
            <a:r>
              <a:rPr lang="en-US" sz="3200" dirty="0" smtClean="0">
                <a:solidFill>
                  <a:srgbClr val="FFFF00"/>
                </a:solidFill>
              </a:rPr>
              <a:t>"I am the bread of life"</a:t>
            </a:r>
            <a:endParaRPr lang="en-US" sz="3200" b="1" u="sng" dirty="0" smtClean="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755422"/>
          </a:xfrm>
          <a:prstGeom prst="rect">
            <a:avLst/>
          </a:prstGeom>
          <a:noFill/>
        </p:spPr>
        <p:txBody>
          <a:bodyPr wrap="square" rtlCol="0">
            <a:spAutoFit/>
          </a:bodyPr>
          <a:lstStyle/>
          <a:p>
            <a:pPr algn="ctr"/>
            <a:r>
              <a:rPr lang="en-US" sz="4000" b="1" u="sng" dirty="0" smtClean="0">
                <a:solidFill>
                  <a:srgbClr val="FFC000"/>
                </a:solidFill>
                <a:effectLst>
                  <a:outerShdw blurRad="38100" dist="38100" dir="2700000" algn="tl">
                    <a:srgbClr val="000000">
                      <a:alpha val="43137"/>
                    </a:srgbClr>
                  </a:outerShdw>
                </a:effectLst>
              </a:rPr>
              <a:t>THE SIGNIFICANCE OF FOODS</a:t>
            </a:r>
          </a:p>
          <a:p>
            <a:endParaRPr lang="en-US" sz="3200" b="1" u="sng" dirty="0" smtClean="0">
              <a:effectLst>
                <a:outerShdw blurRad="38100" dist="38100" dir="2700000" algn="tl">
                  <a:srgbClr val="000000">
                    <a:alpha val="43137"/>
                  </a:srgbClr>
                </a:outerShdw>
              </a:effectLst>
            </a:endParaRPr>
          </a:p>
          <a:p>
            <a:r>
              <a:rPr lang="en-US" sz="4000" b="1" u="sng" dirty="0" smtClean="0">
                <a:solidFill>
                  <a:srgbClr val="66FF33"/>
                </a:solidFill>
                <a:effectLst>
                  <a:outerShdw blurRad="38100" dist="38100" dir="2700000" algn="tl">
                    <a:srgbClr val="000000">
                      <a:alpha val="43137"/>
                    </a:srgbClr>
                  </a:outerShdw>
                </a:effectLst>
              </a:rPr>
              <a:t>BREAD</a:t>
            </a:r>
            <a:r>
              <a:rPr lang="en-US" sz="4000" b="1" dirty="0" smtClean="0">
                <a:solidFill>
                  <a:srgbClr val="66FF33"/>
                </a:solidFill>
                <a:effectLst>
                  <a:outerShdw blurRad="38100" dist="38100" dir="2700000" algn="tl">
                    <a:srgbClr val="000000">
                      <a:alpha val="43137"/>
                    </a:srgbClr>
                  </a:outerShdw>
                </a:effectLst>
              </a:rPr>
              <a:t>: </a:t>
            </a:r>
            <a:r>
              <a:rPr lang="en-US" sz="3200" dirty="0" smtClean="0"/>
              <a:t>Since there was this attitude of sacredness towards bread; there was an Eastern custom of </a:t>
            </a:r>
            <a:r>
              <a:rPr lang="en-US" sz="3200" b="1" u="sng" dirty="0" smtClean="0">
                <a:solidFill>
                  <a:srgbClr val="66FF33"/>
                </a:solidFill>
              </a:rPr>
              <a:t>breaking bread</a:t>
            </a:r>
            <a:r>
              <a:rPr lang="en-US" sz="3200" dirty="0" smtClean="0">
                <a:solidFill>
                  <a:srgbClr val="FF0000"/>
                </a:solidFill>
              </a:rPr>
              <a:t> </a:t>
            </a:r>
            <a:r>
              <a:rPr lang="en-US" sz="3200" dirty="0" smtClean="0"/>
              <a:t>and</a:t>
            </a:r>
            <a:r>
              <a:rPr lang="en-US" sz="3200" dirty="0" smtClean="0">
                <a:solidFill>
                  <a:srgbClr val="FF0000"/>
                </a:solidFill>
              </a:rPr>
              <a:t> </a:t>
            </a:r>
            <a:r>
              <a:rPr lang="en-US" sz="3200" b="1" u="sng" dirty="0" smtClean="0">
                <a:solidFill>
                  <a:srgbClr val="FF0000"/>
                </a:solidFill>
                <a:effectLst>
                  <a:outerShdw blurRad="38100" dist="38100" dir="2700000" algn="tl">
                    <a:srgbClr val="000000">
                      <a:alpha val="43137"/>
                    </a:srgbClr>
                  </a:outerShdw>
                </a:effectLst>
              </a:rPr>
              <a:t>not cutting it</a:t>
            </a:r>
            <a:r>
              <a:rPr lang="en-US" sz="3200" dirty="0" smtClean="0"/>
              <a:t>. One who lived in Palestine says about the natives of the country: </a:t>
            </a:r>
            <a:r>
              <a:rPr lang="en-US" sz="3200" i="1" dirty="0" smtClean="0">
                <a:solidFill>
                  <a:srgbClr val="FFFF00"/>
                </a:solidFill>
              </a:rPr>
              <a:t>"They never put a knife to bread, as it was considered to be absolutely wicked to cut it, but always break it into pieces with their fingers."</a:t>
            </a:r>
            <a:r>
              <a:rPr lang="en-US" sz="3200" dirty="0" smtClean="0"/>
              <a:t>  To cut bread would be thought of as cutting life itself.</a:t>
            </a:r>
            <a:endParaRPr lang="en-US" sz="3200" b="1" u="sng" dirty="0" smtClean="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262979"/>
          </a:xfrm>
          <a:prstGeom prst="rect">
            <a:avLst/>
          </a:prstGeom>
          <a:noFill/>
        </p:spPr>
        <p:txBody>
          <a:bodyPr wrap="square" rtlCol="0">
            <a:spAutoFit/>
          </a:bodyPr>
          <a:lstStyle/>
          <a:p>
            <a:pPr algn="ctr"/>
            <a:r>
              <a:rPr lang="en-US" sz="4000" b="1" u="sng" dirty="0" smtClean="0">
                <a:solidFill>
                  <a:srgbClr val="FFC000"/>
                </a:solidFill>
                <a:effectLst>
                  <a:outerShdw blurRad="38100" dist="38100" dir="2700000" algn="tl">
                    <a:srgbClr val="000000">
                      <a:alpha val="43137"/>
                    </a:srgbClr>
                  </a:outerShdw>
                </a:effectLst>
              </a:rPr>
              <a:t>THE SIGNIFICANCE OF FOODS</a:t>
            </a:r>
          </a:p>
          <a:p>
            <a:endParaRPr lang="en-US" sz="3200" b="1" u="sng" dirty="0" smtClean="0">
              <a:effectLst>
                <a:outerShdw blurRad="38100" dist="38100" dir="2700000" algn="tl">
                  <a:srgbClr val="000000">
                    <a:alpha val="43137"/>
                  </a:srgbClr>
                </a:outerShdw>
              </a:effectLst>
            </a:endParaRPr>
          </a:p>
          <a:p>
            <a:r>
              <a:rPr lang="en-US" sz="4000" b="1" u="sng" dirty="0" smtClean="0">
                <a:solidFill>
                  <a:srgbClr val="66FF33"/>
                </a:solidFill>
                <a:effectLst>
                  <a:outerShdw blurRad="38100" dist="38100" dir="2700000" algn="tl">
                    <a:srgbClr val="000000">
                      <a:alpha val="43137"/>
                    </a:srgbClr>
                  </a:outerShdw>
                </a:effectLst>
              </a:rPr>
              <a:t>BREAD</a:t>
            </a:r>
            <a:r>
              <a:rPr lang="en-US" sz="4000" b="1" dirty="0" smtClean="0">
                <a:solidFill>
                  <a:srgbClr val="66FF33"/>
                </a:solidFill>
                <a:effectLst>
                  <a:outerShdw blurRad="38100" dist="38100" dir="2700000" algn="tl">
                    <a:srgbClr val="000000">
                      <a:alpha val="43137"/>
                    </a:srgbClr>
                  </a:outerShdw>
                </a:effectLst>
              </a:rPr>
              <a:t>: </a:t>
            </a:r>
            <a:r>
              <a:rPr lang="en-US" sz="3200" dirty="0" smtClean="0"/>
              <a:t>This custom of </a:t>
            </a:r>
            <a:r>
              <a:rPr lang="en-US" sz="3200" dirty="0" smtClean="0">
                <a:solidFill>
                  <a:srgbClr val="FF0000"/>
                </a:solidFill>
              </a:rPr>
              <a:t>breaking bread rather than cutting it</a:t>
            </a:r>
            <a:r>
              <a:rPr lang="en-US" sz="3200" dirty="0" smtClean="0"/>
              <a:t>, is found throughout</a:t>
            </a:r>
          </a:p>
          <a:p>
            <a:r>
              <a:rPr lang="en-US" sz="3200" dirty="0" smtClean="0"/>
              <a:t>the Scriptures:</a:t>
            </a:r>
          </a:p>
          <a:p>
            <a:r>
              <a:rPr lang="en-US" sz="3200" dirty="0" smtClean="0">
                <a:solidFill>
                  <a:srgbClr val="FFFF00"/>
                </a:solidFill>
                <a:effectLst>
                  <a:outerShdw blurRad="38100" dist="38100" dir="2700000" algn="tl">
                    <a:srgbClr val="000000">
                      <a:alpha val="43137"/>
                    </a:srgbClr>
                  </a:outerShdw>
                </a:effectLst>
              </a:rPr>
              <a:t>Lamentations 4:4</a:t>
            </a:r>
          </a:p>
          <a:p>
            <a:r>
              <a:rPr lang="en-US" sz="3200" dirty="0" smtClean="0">
                <a:solidFill>
                  <a:srgbClr val="FFFF00"/>
                </a:solidFill>
                <a:effectLst>
                  <a:outerShdw blurRad="38100" dist="38100" dir="2700000" algn="tl">
                    <a:srgbClr val="000000">
                      <a:alpha val="43137"/>
                    </a:srgbClr>
                  </a:outerShdw>
                </a:effectLst>
              </a:rPr>
              <a:t>Matthew 26:26 (Communion)</a:t>
            </a:r>
          </a:p>
          <a:p>
            <a:r>
              <a:rPr lang="en-US" sz="3200" dirty="0" smtClean="0">
                <a:solidFill>
                  <a:srgbClr val="FFFF00"/>
                </a:solidFill>
                <a:effectLst>
                  <a:outerShdw blurRad="38100" dist="38100" dir="2700000" algn="tl">
                    <a:srgbClr val="000000">
                      <a:alpha val="43137"/>
                    </a:srgbClr>
                  </a:outerShdw>
                </a:effectLst>
              </a:rPr>
              <a:t>Mark 6:41</a:t>
            </a:r>
          </a:p>
          <a:p>
            <a:r>
              <a:rPr lang="en-US" sz="3200" dirty="0" smtClean="0">
                <a:solidFill>
                  <a:srgbClr val="FFFF00"/>
                </a:solidFill>
                <a:effectLst>
                  <a:outerShdw blurRad="38100" dist="38100" dir="2700000" algn="tl">
                    <a:srgbClr val="000000">
                      <a:alpha val="43137"/>
                    </a:srgbClr>
                  </a:outerShdw>
                </a:effectLst>
              </a:rPr>
              <a:t>Acts 2:42,46 / 20:7</a:t>
            </a:r>
          </a:p>
          <a:p>
            <a:r>
              <a:rPr lang="en-US" sz="3200" dirty="0" smtClean="0">
                <a:solidFill>
                  <a:srgbClr val="FFFF00"/>
                </a:solidFill>
                <a:effectLst>
                  <a:outerShdw blurRad="38100" dist="38100" dir="2700000" algn="tl">
                    <a:srgbClr val="000000">
                      <a:alpha val="43137"/>
                    </a:srgbClr>
                  </a:outerShdw>
                </a:effectLst>
              </a:rPr>
              <a:t>1 Corinthians 10:16</a:t>
            </a:r>
            <a:endParaRPr lang="en-US" sz="3200" dirty="0" smtClean="0">
              <a:solidFill>
                <a:srgbClr val="FFFF00"/>
              </a:solidFil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262979"/>
          </a:xfrm>
          <a:prstGeom prst="rect">
            <a:avLst/>
          </a:prstGeom>
          <a:noFill/>
        </p:spPr>
        <p:txBody>
          <a:bodyPr wrap="square" rtlCol="0">
            <a:spAutoFit/>
          </a:bodyPr>
          <a:lstStyle/>
          <a:p>
            <a:pPr algn="ctr"/>
            <a:r>
              <a:rPr lang="en-US" sz="4000" b="1" u="sng" dirty="0" smtClean="0">
                <a:solidFill>
                  <a:srgbClr val="FFC000"/>
                </a:solidFill>
                <a:effectLst>
                  <a:outerShdw blurRad="38100" dist="38100" dir="2700000" algn="tl">
                    <a:srgbClr val="000000">
                      <a:alpha val="43137"/>
                    </a:srgbClr>
                  </a:outerShdw>
                </a:effectLst>
              </a:rPr>
              <a:t>THE SIGNIFICANCE OF FOODS</a:t>
            </a:r>
          </a:p>
          <a:p>
            <a:endParaRPr lang="en-US" sz="3200" b="1" u="sng" dirty="0" smtClean="0">
              <a:effectLst>
                <a:outerShdw blurRad="38100" dist="38100" dir="2700000" algn="tl">
                  <a:srgbClr val="000000">
                    <a:alpha val="43137"/>
                  </a:srgbClr>
                </a:outerShdw>
              </a:effectLst>
            </a:endParaRPr>
          </a:p>
          <a:p>
            <a:r>
              <a:rPr lang="en-US" sz="4000" b="1" u="sng" dirty="0" smtClean="0">
                <a:solidFill>
                  <a:srgbClr val="66FF33"/>
                </a:solidFill>
                <a:effectLst>
                  <a:outerShdw blurRad="38100" dist="38100" dir="2700000" algn="tl">
                    <a:srgbClr val="000000">
                      <a:alpha val="43137"/>
                    </a:srgbClr>
                  </a:outerShdw>
                </a:effectLst>
              </a:rPr>
              <a:t>BREAD</a:t>
            </a:r>
            <a:r>
              <a:rPr lang="en-US" sz="4000" b="1" dirty="0" smtClean="0">
                <a:solidFill>
                  <a:srgbClr val="66FF33"/>
                </a:solidFill>
                <a:effectLst>
                  <a:outerShdw blurRad="38100" dist="38100" dir="2700000" algn="tl">
                    <a:srgbClr val="000000">
                      <a:alpha val="43137"/>
                    </a:srgbClr>
                  </a:outerShdw>
                </a:effectLst>
              </a:rPr>
              <a:t>: </a:t>
            </a:r>
            <a:r>
              <a:rPr lang="en-US" sz="3200" dirty="0" smtClean="0"/>
              <a:t>Two (2) kinds of bread were in use in Bible times: </a:t>
            </a:r>
            <a:r>
              <a:rPr lang="en-US" sz="3200" dirty="0" smtClean="0">
                <a:solidFill>
                  <a:srgbClr val="FF0000"/>
                </a:solidFill>
              </a:rPr>
              <a:t>wheat bread</a:t>
            </a:r>
            <a:r>
              <a:rPr lang="en-US" sz="3200" dirty="0" smtClean="0"/>
              <a:t> and </a:t>
            </a:r>
            <a:r>
              <a:rPr lang="en-US" sz="3200" dirty="0" smtClean="0">
                <a:solidFill>
                  <a:srgbClr val="FFFF00"/>
                </a:solidFill>
              </a:rPr>
              <a:t>barley bread</a:t>
            </a:r>
            <a:r>
              <a:rPr lang="en-US" sz="3200" dirty="0" smtClean="0"/>
              <a:t>. Both of these are in use in Palestine today. There is this distinction between them: barley bread is used by the poorer classes, whereas if a family is able to have wheat bread, they were considered to have arrived at a place well up in the comfort scale.</a:t>
            </a:r>
            <a:endParaRPr lang="en-US" sz="3200" dirty="0" smtClean="0">
              <a:solidFill>
                <a:srgbClr val="FFFF00"/>
              </a:solidFil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62200" y="5562600"/>
            <a:ext cx="4572000" cy="923330"/>
          </a:xfrm>
          <a:prstGeom prst="rect">
            <a:avLst/>
          </a:prstGeom>
          <a:noFill/>
        </p:spPr>
        <p:txBody>
          <a:bodyPr wrap="square" rtlCol="0">
            <a:spAutoFit/>
          </a:bodyPr>
          <a:lstStyle/>
          <a:p>
            <a:pPr algn="ctr"/>
            <a:r>
              <a:rPr lang="en-US" sz="5400" b="1" dirty="0" smtClean="0"/>
              <a:t>BARLEY</a:t>
            </a:r>
            <a:endParaRPr lang="en-US" sz="5400" b="1" dirty="0"/>
          </a:p>
        </p:txBody>
      </p:sp>
      <p:sp>
        <p:nvSpPr>
          <p:cNvPr id="144386" name="AutoShape 2" descr="data:image/jpeg;base64,/9j/4AAQSkZJRgABAQAAAQABAAD/2wCEAAkGBwgHBgkIBwgKCgkLDRYPDQwMDRsUFRAWIB0iIiAdHx8kKDQsJCYxJx8fLT0tMTU3Ojo6Iys/RD84QzQ5OjcBCgoKDQwNGg8PGjclHyU3Nzc3Nzc3Nzc3Nzc3Nzc3Nzc3Nzc3Nzc3Nzc3Nzc3Nzc3Nzc3Nzc3Nzc3Nzc3Nzc3N//AABEIAHgAoAMBIgACEQEDEQH/xAAaAAACAwEBAAAAAAAAAAAAAAAEBQIDBgAB/8QAPhAAAgEDAgMGAwYEBAYDAAAAAQIDAAQREiEFMUETIlFhcYEykaEUI0KxwdEGUoLhM0Ny8CRTYpKy8RZzov/EABkBAAMBAQEAAAAAAAAAAAAAAAABAgMEBf/EACARAAIDAAMAAgMAAAAAAAAAAAABAhEhEjFBMlEiM2H/2gAMAwEAAhEDEQA/AH1xdq1u+TNnPeDYYewNDS9m0I0hGBHw7o31yK4yv2bRyhgM4BlUsvzG9eXMIk0rGM7fgOr6c68k7gRrbtPhd0PPDjb5irvsdxDCG7IuDyK75qaI6RnScgfhz+lUjiyWzsJBLGSd2jwwPqrfvRjHb8Axeyhz2bvGw2Kg4+lGwXMjxl5dLHzUZ+fOuEq3s+mOaCYHdkCaXHopB+gA86vayQoyqJcrz7IBseozn5Z9Kbj9ByFcxSSUuykHl3Tt8v70bw9ew+9ZtsbZGKqgtlNwE7VDg75ypHkQaZ8SCKIoQCKkLKZrrUQVORV0czlkJOUxyqmKy+8IWrTy0kEYPMftWbdMYUXGh8HpyrrZsumeYGKohlUNvvkYJqQuDbfEoI6VRJBF/wCIlY+NDvkyhRyzVjy6slMEMd/KoRjv58KTGRnYK+qhJptIL9Ryqd4+twOlB3DhmEY+VJIZRErzzam3zTuBDEoxzoOyRUOo9KMm4jFboSgywq2Zt0WGBpl72xPjV0McduumVwaz03GpJnwu1QS5llbDE1LaJUh5JekxqSoO2+OYr2KTttySAf5zn670JblWjCghifCmDRMiDukD0qm2jSXQTMs7WpLxLOvU41AD1G4+lZ24McwJSKZ1XogE6j3BDLWltGCwszkqQNjnBrM3AlvOISC4t4biJW2dlKuPR1wT75pxaYlZbw3g9rK4mjmIYfFGx5H3APzFGXkF0so+z5k0DADblfTqPaiBe2kFt2KXE0TYwO1+8A9+f0oeZriaFew7G7A/5LAt64GD9KY0E2V3IIxHcNqAGAXGoj0J3+tWQwqWd4pFUnmMgg/0n9jQS3E0Xxxk/wAyTbMvvjNWxXaOcHSPFZMDH9X96LE1gwUSW6lmEZ6YyVz6ePyoIntC66HU+DjH9s0a5Fva9oqMqNsSveXHUEHY0KJlLFU28QBsPQHP0xUtJjVoGnjA06gQV5HkRQxlLFs6mx1H7UbKkoVikSlBuQNseoOaHRLcspIMTNtuf0P7+1NRCyKONGtGB32Iq9CGjA2VyeWdj6VB4ZIQCuAzfEQuQR5jw86hdR9tHpiBEgHejzv/AE+P5+vOp4sLRRMyqHJ5jb3oBQSDIepq+6dWjETNhsbP5+BoY9og7KRdJXmPCqVLRNlq3ax4B617OqSIcDGRQd2gV0360xuAIreKToaOWEtWIIlQXJQ5zmmlsgLgg7UHc6WuQVHxUxtYcIKjCa1BNkksuHa6iZdsZh0n8sfWtVZ2pdF0yMcjcIR+1JLOzm7Il7m2lfkMSZx7EVa893FH2aouseIH61VmvYfxBjbuFCal5HUpoCJ0ftCIIkwOgI/WieHT3XYt9oaMHwDL+lVLJMS33Nm39a5Pr3qBoXtawyMWdcePex+9DpHad5NUq7/hUN+1MZBM47tjat5CRv0eo/ZCGVjYWgzz+9cY/wD3QJlsFwjL2Ud9OygfDLCGA+ZIr1IC0hdIFcdXhB+oGQPlXlvAUZmFvaAddNyT9NVFRmHSf8BW6BJM4o9EUskecwXKxP8AiHeTV8hv8qpi1BiWkGPEoP0xRqzOki5wyjl3XYb+I5VXdSRF9LtaI2dIVkZS3l0NUgZ3ZzThJIezWRf+U25+eMe2aqLXShmKqhP+ZC+NXqMDPy96Js4Bdxt9nMUug4kgV2VlP9W4+VAX3D7a8nMRNzbXMfPEmC3y0n9aa/oiUV4VIXSoYDJRu62PHHT8qJaGC6RJIwQ2emSQfTn+dQtLaOYGG/05jbKuNmHng9PP61TacT4abuThsqlbqMbOmVDqc4I89j4mqEU3vDWuAzh0lkOcPHzb/Uvj5j38aSxZI+zz9xhsjtyXyJ8P98q007WKusFzJ2iscCRjocE8iTnn58/PegrqxSO4S3vbppVcaY5XADL4Z8d9j7GpaDTM3zyLIqSKVZThgehp9cRdrwSPPxA5qviPCHDLHKVd48BZF5SL0HqP99KPmQCy7LwXFQDszk6aGj0Llqe20AESk0LZ2nbbDcqdzTUW+vuP3YxyxzNQ1bpCXdkYbxHYZivVB+EuXP5tXPezgEQm7Uf/AFDB980Nw++jUDTYw4/6mdsfNqp4rxCG0uQX4bbS6xz0qB/4mtFnpe0Mra3upzqkuGQHfDOw+gNc0V82oQxRvpOx15/M15Z34a3MkNkIxjYRPjPyWhJrh5B99BcjV/Pdnb5rQx+FxfiIIje1tifJYvrmpJbyyHLrZxEc8yxHHyBqCx2TKiG0LueWHZyfkavNtaxd54beMDmoLF/cdPfFC0LCIY1TDtfWm22FaL9qtgmgZyv2iGR+eO4v1BpbFcWaSaVjeQ74jS3ZyvmdOPlvRpE7yRhpmtQDr1ljDgeBCsB7YqqEGM0PaaJIkWM/5iy5A9eWPmary0OTYCKSH/M1GRlx/pyR71C64xAS0E91bSYHIxHLewOPrWfvP4vg4cXhjjIJOcqnZI3lgE/nTQh1Je8PixfQGGPPdMihlXbplcD2pTxn+IUhZLqSwW4VD8aNyHj/AGxSyXjl3xC3dZ+GzLGykoscQbUPlSnh9tO01zHfypFZoB3EAzk/hON6fH7CxrxfijXqw3XD53M695VVcnHXGMkCvYLG942JOJLGkJtj2bySdzUeZAGN+dS4bbwcHs7iYIlu1wRpeRPgjA2AB3JJzy8qh/8AIZEslgsrRIogxYPcsSHYnmQQBv4c6KFYavCJLqzivr/iKxzgZihjGoOp5avHp4Y8aEle/uERbhS8qbKAw1IeRB8f7VKO94kyJ2smJiNpFg7ML/pQk/M49KEtuEvfXZ1SR9w7yPHqb2yaBORpOGrL2scd02oTLh0PxqR4jnjzGQKNjhS7V037VTiQY+vv9DSqz4Zf3EzW0SxXKL3lYOYWT5bGufiPFLLiUskyKZ7ZAs8JPflj3IOfxY8dzzBpUgsd21i0KlLdAB1Zq6RFhYasyP8ASmN3eW/Z9yRQpPNetAPfwqQIVJc9cUnEEIbSa3Ixa2JJxtmRnP0x+VXXVrf3FrG6WeiUH8cIBA8tQ2okX+iLH2mV9I6uyIP6Y9vrVtpOJ4GMjTSId9KxdlGfYbn1NTKKNb8Br2BxbLBJdxpJybMmpvkKlFwmyhdBdLPK45MwwP8AsHex6mreylhkB0RWxboh1SfIbn6+tTlfh8agTBWkH4Z5sfJRgCqpdk7QRJd26RdlFD2meSxE6T66cCggL0sBFZhRz1SMB9Dqb5GhrjjAWTsrZYUH4dKli3lgD8yaCee9uZMPK+jHwqdvTGwFFgMLi4u4+zQNFMGJ1LrcAew50gu5J7q77G3t40f+cxNgfNt6cW0skVyJLlkWJAQsUeSWOMczQrXZmuWNnHrc5RiD3Ix1y3LPkN6pBYsitbu74sILo24igj1FhGuevXpyq+DEXDLmde0ZnlMdvp2L7bHA5j9qvteHzSRvrcgyse0fTvINu6oPJfX9aYubaBFKRo2glQwJCjrjVzJ8lHhk0xC5TqitoQVUQRjtZXyQXGCSP5t870Kpishps4GUtJvLIup5H8Qv16jHUc69u5WedVXYncKq4x6KOXqcn0qcXD0DvLdSkuw3GTv6n2obSFTB5Yb7id12NnjVsJryYajv+FR4deo8K3n8O/wXaWPYXUv/ABV0N2nl30+SjpWctb1bKMmEocDGNOwrZ/w9xuO6sMGRSyDvHwNEZJvSZJ0K+KcHLcQklI7hO3lQE9mluuhHVdR301OTiEnEOIThpmWMMQir1Aq5/s8UBExw4qJYxpWFcMnh4eC6btjesvxrjdrxO6aMxuk6nTHMnMfuPKm8EYuEkk5KvLzpeeGwGVplQal3Bx1qIy1pluIJwS6cRT290/aSQYwAMAL4gU+tpomK5jOelZsQvw+6jvSp0atEmfxK3X51qbWGKCPtNesk7E+FV7QmVrcW9suq3t+4DsW5n8zRFw1wbbtiwXI7oxv/AG9qhBHG1tF2+SwG6quSD5+HvXs0sl3KsVvEzKux07gepH6ZqZN1ha70R25uJ5WDTMq5ywXYYq67b7QOzt0OhefZgb+p6URxG1CgQGdFc74VC5/7Rn64qmysY3wzdpNo2+8kGkH8h6An2p1ZPXRTaWkrkqggjXliM9q7ep5e2au7FEnEYBeTHwg6j5ZPIfM+lERyl8i3UyAHcqNMY9ts/MVCe5jghPZyBZ2yQFUnV5jx9eXrzq4xBlb2SSOX4hINON4lbSoHmf8AfWoS8RtLePRGsJwPuwV7oHiByPqTt1oAvJMfhWQg5Lv38Hy5CpRcPFwJH/FzL82PpmqtC0oueIvcSEkvO2CdzhB+rewx60Rb2VxNaLcXdx3eSpGMYHhnoPIfSq0gWNnULjV8RO5JpzKBDwhDjYVMp5gKIlMSrOBGAoXfbr6+NeMS5Y5xXhYli/QnFD3knZkJ4isW9NHiKnn0MY8jDc6lwieWHiawxZKSbEZxQfZtryepq2J/s9zFJ1DCqjdGSlbG10DZzl4SRIDgpXst400qNMMjwruNTx2l6s+nUZYwRSv7Y8neVefjWi1DNVZS6rW5IOFUchR1paD7OpcnEneO3IUq/hqFp7O5RjqLMBg1s4oI44wZlzpGkL5VEI/kxyeIRX1lFPYSpoGJUKr5Dx+dKuHvLc2ESk4dchx4EVp507ZzqGiIedZtDHbcXuUj/wAMyawPAEfvmqkvSVpo7pLa2jXtBGxAyNQ1Ae3Kl9xxOaNQFjnk6DOEUeQFEER2x7efVK34dts+/wCW1CS3TXJYgLEq/HKwzj0HjVFAziWVddwE0cyCO7n05H3r1ZG06XUDGWXUBy98AD1/9wlkZ1Vo0yinOubvHPkvU0FcXiw6i5WSYnJVjkIfFj1Pl08qQMlcSKfvJNbaz3jneTHy28hjzxyqtCs+XY4wd0Bzq9f2+lLrq4mnUsrHLczjB/sKs4YulSrNvzo5WiZd0MHkXIGBjGAMcvSiOD4EjhvhJxUPs/bwakGGG1QtH+zwlWOGEgrJ9mq6JcRg7OVyB3QedE3Xf4AjDrV3FY9VoWHI4NTulSH+G41xktgVZJmQrFkRBnfeqOKx4uBv05Uwth95q6LvSziB7WbX1JrF6VMoCs2OW1WNEO5rGSTUooizAZ5UTcRBIe069K0TOaOBXGbRbnh1nMduz7pNKhFjYKcVoldZ+AuX/AwIpS7xYGDQnQ5Xywdfwi3Zaw3JmzT3jvG/smI4DGZiuQzdKyvD7gLbNIne0SACqeLIZLlzOO8NgPKiEtaNGrSZG64jeXcmWk0774ar7NFS8iJcNqUq3WkyxSa8Kpxmmafc9kzKRpcZq5vAitNTcyxysXYKqKMgDA28c9PWlU121y2IQCmcIAMDPl+5ryuqmAL2zTRPHDKrGMfeTD4F/wClfH160mKs/cQHRnr18zXtdWXo1sbJ3WI0XW+PIV1neIjDSPc15XVHLaMpfMeWdwHOgnAflUuJWZeNWjzrHMV7XVTOhDkw6+E4b8SVTxuErwm1jAPSvK6r8I9E0sIgspHY4PIUikkH2lEUbDnXV1Zly0KjRgcjrRTYlURjGfCurqp9GU0GRwg8JuYwd8Csw7biGPc9a6upxCSHfCUMdnhwP8UfnU/4gOOJSMdlAG1dXVlD9jLl8EJzxKVblVRBo8abzTC4tjhd9O3rXV1ayJi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4388" name="AutoShape 4" descr="data:image/jpeg;base64,/9j/4AAQSkZJRgABAQAAAQABAAD/2wCEAAkGBwgHBgkIBwgKCgkLDRYPDQwMDRsUFRAWIB0iIiAdHx8kKDQsJCYxJx8fLT0tMTU3Ojo6Iys/RD84QzQ5OjcBCgoKDQwNGg8PGjclHyU3Nzc3Nzc3Nzc3Nzc3Nzc3Nzc3Nzc3Nzc3Nzc3Nzc3Nzc3Nzc3Nzc3Nzc3Nzc3Nzc3N//AABEIAHgAoAMBIgACEQEDEQH/xAAaAAACAwEBAAAAAAAAAAAAAAAEBQIDBgAB/8QAPhAAAgEDAgMGAwYEBAYDAAAAAQIDAAQREiEFMUETIlFhcYEykaEUI0KxwdEGUoLhM0Ny8CRTYpKy8RZzov/EABkBAAMBAQEAAAAAAAAAAAAAAAABAgMEBf/EACARAAIDAAMAAgMAAAAAAAAAAAABAhEhEjFBMlEiM2H/2gAMAwEAAhEDEQA/AH1xdq1u+TNnPeDYYewNDS9m0I0hGBHw7o31yK4yv2bRyhgM4BlUsvzG9eXMIk0rGM7fgOr6c68k7gRrbtPhd0PPDjb5irvsdxDCG7IuDyK75qaI6RnScgfhz+lUjiyWzsJBLGSd2jwwPqrfvRjHb8Axeyhz2bvGw2Kg4+lGwXMjxl5dLHzUZ+fOuEq3s+mOaCYHdkCaXHopB+gA86vayQoyqJcrz7IBseozn5Z9Kbj9ByFcxSSUuykHl3Tt8v70bw9ew+9ZtsbZGKqgtlNwE7VDg75ypHkQaZ8SCKIoQCKkLKZrrUQVORV0czlkJOUxyqmKy+8IWrTy0kEYPMftWbdMYUXGh8HpyrrZsumeYGKohlUNvvkYJqQuDbfEoI6VRJBF/wCIlY+NDvkyhRyzVjy6slMEMd/KoRjv58KTGRnYK+qhJptIL9Ryqd4+twOlB3DhmEY+VJIZRErzzam3zTuBDEoxzoOyRUOo9KMm4jFboSgywq2Zt0WGBpl72xPjV0McduumVwaz03GpJnwu1QS5llbDE1LaJUh5JekxqSoO2+OYr2KTttySAf5zn670JblWjCghifCmDRMiDukD0qm2jSXQTMs7WpLxLOvU41AD1G4+lZ24McwJSKZ1XogE6j3BDLWltGCwszkqQNjnBrM3AlvOISC4t4biJW2dlKuPR1wT75pxaYlZbw3g9rK4mjmIYfFGx5H3APzFGXkF0so+z5k0DADblfTqPaiBe2kFt2KXE0TYwO1+8A9+f0oeZriaFew7G7A/5LAt64GD9KY0E2V3IIxHcNqAGAXGoj0J3+tWQwqWd4pFUnmMgg/0n9jQS3E0Xxxk/wAyTbMvvjNWxXaOcHSPFZMDH9X96LE1gwUSW6lmEZ6YyVz6ePyoIntC66HU+DjH9s0a5Fva9oqMqNsSveXHUEHY0KJlLFU28QBsPQHP0xUtJjVoGnjA06gQV5HkRQxlLFs6mx1H7UbKkoVikSlBuQNseoOaHRLcspIMTNtuf0P7+1NRCyKONGtGB32Iq9CGjA2VyeWdj6VB4ZIQCuAzfEQuQR5jw86hdR9tHpiBEgHejzv/AE+P5+vOp4sLRRMyqHJ5jb3oBQSDIepq+6dWjETNhsbP5+BoY9og7KRdJXmPCqVLRNlq3ax4B617OqSIcDGRQd2gV0360xuAIreKToaOWEtWIIlQXJQ5zmmlsgLgg7UHc6WuQVHxUxtYcIKjCa1BNkksuHa6iZdsZh0n8sfWtVZ2pdF0yMcjcIR+1JLOzm7Il7m2lfkMSZx7EVa893FH2aouseIH61VmvYfxBjbuFCal5HUpoCJ0ftCIIkwOgI/WieHT3XYt9oaMHwDL+lVLJMS33Nm39a5Pr3qBoXtawyMWdcePex+9DpHad5NUq7/hUN+1MZBM47tjat5CRv0eo/ZCGVjYWgzz+9cY/wD3QJlsFwjL2Ud9OygfDLCGA+ZIr1IC0hdIFcdXhB+oGQPlXlvAUZmFvaAddNyT9NVFRmHSf8BW6BJM4o9EUskecwXKxP8AiHeTV8hv8qpi1BiWkGPEoP0xRqzOki5wyjl3XYb+I5VXdSRF9LtaI2dIVkZS3l0NUgZ3ZzThJIezWRf+U25+eMe2aqLXShmKqhP+ZC+NXqMDPy96Js4Bdxt9nMUug4kgV2VlP9W4+VAX3D7a8nMRNzbXMfPEmC3y0n9aa/oiUV4VIXSoYDJRu62PHHT8qJaGC6RJIwQ2emSQfTn+dQtLaOYGG/05jbKuNmHng9PP61TacT4abuThsqlbqMbOmVDqc4I89j4mqEU3vDWuAzh0lkOcPHzb/Uvj5j38aSxZI+zz9xhsjtyXyJ8P98q007WKusFzJ2iscCRjocE8iTnn58/PegrqxSO4S3vbppVcaY5XADL4Z8d9j7GpaDTM3zyLIqSKVZThgehp9cRdrwSPPxA5qviPCHDLHKVd48BZF5SL0HqP99KPmQCy7LwXFQDszk6aGj0Llqe20AESk0LZ2nbbDcqdzTUW+vuP3YxyxzNQ1bpCXdkYbxHYZivVB+EuXP5tXPezgEQm7Uf/AFDB980Nw++jUDTYw4/6mdsfNqp4rxCG0uQX4bbS6xz0qB/4mtFnpe0Mra3upzqkuGQHfDOw+gNc0V82oQxRvpOx15/M15Z34a3MkNkIxjYRPjPyWhJrh5B99BcjV/Pdnb5rQx+FxfiIIje1tifJYvrmpJbyyHLrZxEc8yxHHyBqCx2TKiG0LueWHZyfkavNtaxd54beMDmoLF/cdPfFC0LCIY1TDtfWm22FaL9qtgmgZyv2iGR+eO4v1BpbFcWaSaVjeQ74jS3ZyvmdOPlvRpE7yRhpmtQDr1ljDgeBCsB7YqqEGM0PaaJIkWM/5iy5A9eWPmary0OTYCKSH/M1GRlx/pyR71C64xAS0E91bSYHIxHLewOPrWfvP4vg4cXhjjIJOcqnZI3lgE/nTQh1Je8PixfQGGPPdMihlXbplcD2pTxn+IUhZLqSwW4VD8aNyHj/AGxSyXjl3xC3dZ+GzLGykoscQbUPlSnh9tO01zHfypFZoB3EAzk/hON6fH7CxrxfijXqw3XD53M695VVcnHXGMkCvYLG942JOJLGkJtj2bySdzUeZAGN+dS4bbwcHs7iYIlu1wRpeRPgjA2AB3JJzy8qh/8AIZEslgsrRIogxYPcsSHYnmQQBv4c6KFYavCJLqzivr/iKxzgZihjGoOp5avHp4Y8aEle/uERbhS8qbKAw1IeRB8f7VKO94kyJ2smJiNpFg7ML/pQk/M49KEtuEvfXZ1SR9w7yPHqb2yaBORpOGrL2scd02oTLh0PxqR4jnjzGQKNjhS7V037VTiQY+vv9DSqz4Zf3EzW0SxXKL3lYOYWT5bGufiPFLLiUskyKZ7ZAs8JPflj3IOfxY8dzzBpUgsd21i0KlLdAB1Zq6RFhYasyP8ASmN3eW/Z9yRQpPNetAPfwqQIVJc9cUnEEIbSa3Ixa2JJxtmRnP0x+VXXVrf3FrG6WeiUH8cIBA8tQ2okX+iLH2mV9I6uyIP6Y9vrVtpOJ4GMjTSId9KxdlGfYbn1NTKKNb8Br2BxbLBJdxpJybMmpvkKlFwmyhdBdLPK45MwwP8AsHex6mreylhkB0RWxboh1SfIbn6+tTlfh8agTBWkH4Z5sfJRgCqpdk7QRJd26RdlFD2meSxE6T66cCggL0sBFZhRz1SMB9Dqb5GhrjjAWTsrZYUH4dKli3lgD8yaCee9uZMPK+jHwqdvTGwFFgMLi4u4+zQNFMGJ1LrcAew50gu5J7q77G3t40f+cxNgfNt6cW0skVyJLlkWJAQsUeSWOMczQrXZmuWNnHrc5RiD3Ix1y3LPkN6pBYsitbu74sILo24igj1FhGuevXpyq+DEXDLmde0ZnlMdvp2L7bHA5j9qvteHzSRvrcgyse0fTvINu6oPJfX9aYubaBFKRo2glQwJCjrjVzJ8lHhk0xC5TqitoQVUQRjtZXyQXGCSP5t870Kpishps4GUtJvLIup5H8Qv16jHUc69u5WedVXYncKq4x6KOXqcn0qcXD0DvLdSkuw3GTv6n2obSFTB5Yb7id12NnjVsJryYajv+FR4deo8K3n8O/wXaWPYXUv/ABV0N2nl30+SjpWctb1bKMmEocDGNOwrZ/w9xuO6sMGRSyDvHwNEZJvSZJ0K+KcHLcQklI7hO3lQE9mluuhHVdR301OTiEnEOIThpmWMMQir1Aq5/s8UBExw4qJYxpWFcMnh4eC6btjesvxrjdrxO6aMxuk6nTHMnMfuPKm8EYuEkk5KvLzpeeGwGVplQal3Bx1qIy1pluIJwS6cRT290/aSQYwAMAL4gU+tpomK5jOelZsQvw+6jvSp0atEmfxK3X51qbWGKCPtNesk7E+FV7QmVrcW9suq3t+4DsW5n8zRFw1wbbtiwXI7oxv/AG9qhBHG1tF2+SwG6quSD5+HvXs0sl3KsVvEzKux07gepH6ZqZN1ha70R25uJ5WDTMq5ywXYYq67b7QOzt0OhefZgb+p6URxG1CgQGdFc74VC5/7Rn64qmysY3wzdpNo2+8kGkH8h6An2p1ZPXRTaWkrkqggjXliM9q7ep5e2au7FEnEYBeTHwg6j5ZPIfM+lERyl8i3UyAHcqNMY9ts/MVCe5jghPZyBZ2yQFUnV5jx9eXrzq4xBlb2SSOX4hINON4lbSoHmf8AfWoS8RtLePRGsJwPuwV7oHiByPqTt1oAvJMfhWQg5Lv38Hy5CpRcPFwJH/FzL82PpmqtC0oueIvcSEkvO2CdzhB+rewx60Rb2VxNaLcXdx3eSpGMYHhnoPIfSq0gWNnULjV8RO5JpzKBDwhDjYVMp5gKIlMSrOBGAoXfbr6+NeMS5Y5xXhYli/QnFD3knZkJ4isW9NHiKnn0MY8jDc6lwieWHiawxZKSbEZxQfZtryepq2J/s9zFJ1DCqjdGSlbG10DZzl4SRIDgpXst400qNMMjwruNTx2l6s+nUZYwRSv7Y8neVefjWi1DNVZS6rW5IOFUchR1paD7OpcnEneO3IUq/hqFp7O5RjqLMBg1s4oI44wZlzpGkL5VEI/kxyeIRX1lFPYSpoGJUKr5Dx+dKuHvLc2ESk4dchx4EVp507ZzqGiIedZtDHbcXuUj/wAMyawPAEfvmqkvSVpo7pLa2jXtBGxAyNQ1Ae3Kl9xxOaNQFjnk6DOEUeQFEER2x7efVK34dts+/wCW1CS3TXJYgLEq/HKwzj0HjVFAziWVddwE0cyCO7n05H3r1ZG06XUDGWXUBy98AD1/9wlkZ1Vo0yinOubvHPkvU0FcXiw6i5WSYnJVjkIfFj1Pl08qQMlcSKfvJNbaz3jneTHy28hjzxyqtCs+XY4wd0Bzq9f2+lLrq4mnUsrHLczjB/sKs4YulSrNvzo5WiZd0MHkXIGBjGAMcvSiOD4EjhvhJxUPs/bwakGGG1QtH+zwlWOGEgrJ9mq6JcRg7OVyB3QedE3Xf4AjDrV3FY9VoWHI4NTulSH+G41xktgVZJmQrFkRBnfeqOKx4uBv05Uwth95q6LvSziB7WbX1JrF6VMoCs2OW1WNEO5rGSTUooizAZ5UTcRBIe069K0TOaOBXGbRbnh1nMduz7pNKhFjYKcVoldZ+AuX/AwIpS7xYGDQnQ5Xywdfwi3Zaw3JmzT3jvG/smI4DGZiuQzdKyvD7gLbNIne0SACqeLIZLlzOO8NgPKiEtaNGrSZG64jeXcmWk0774ar7NFS8iJcNqUq3WkyxSa8Kpxmmafc9kzKRpcZq5vAitNTcyxysXYKqKMgDA28c9PWlU121y2IQCmcIAMDPl+5ryuqmAL2zTRPHDKrGMfeTD4F/wClfH160mKs/cQHRnr18zXtdWXo1sbJ3WI0XW+PIV1neIjDSPc15XVHLaMpfMeWdwHOgnAflUuJWZeNWjzrHMV7XVTOhDkw6+E4b8SVTxuErwm1jAPSvK6r8I9E0sIgspHY4PIUikkH2lEUbDnXV1Zly0KjRgcjrRTYlURjGfCurqp9GU0GRwg8JuYwd8Csw7biGPc9a6upxCSHfCUMdnhwP8UfnU/4gOOJSMdlAG1dXVlD9jLl8EJzxKVblVRBo8abzTC4tjhd9O3rXV1ayJi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4390" name="Picture 6" descr="http://www.farmlanduk.com/wp-content/uploads/2013/09/Barl1c.jpg"/>
          <p:cNvPicPr>
            <a:picLocks noChangeAspect="1" noChangeArrowheads="1"/>
          </p:cNvPicPr>
          <p:nvPr/>
        </p:nvPicPr>
        <p:blipFill>
          <a:blip r:embed="rId2" cstate="print"/>
          <a:srcRect/>
          <a:stretch>
            <a:fillRect/>
          </a:stretch>
        </p:blipFill>
        <p:spPr bwMode="auto">
          <a:xfrm>
            <a:off x="1752600" y="381000"/>
            <a:ext cx="5867400" cy="5181600"/>
          </a:xfrm>
          <a:prstGeom prst="rect">
            <a:avLst/>
          </a:prstGeom>
          <a:noFill/>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tasty-dishes.com/data_images/encyclopedia/barley/barley-01.jpg"/>
          <p:cNvPicPr>
            <a:picLocks noChangeAspect="1" noChangeArrowheads="1"/>
          </p:cNvPicPr>
          <p:nvPr/>
        </p:nvPicPr>
        <p:blipFill>
          <a:blip r:embed="rId2" cstate="print"/>
          <a:srcRect/>
          <a:stretch>
            <a:fillRect/>
          </a:stretch>
        </p:blipFill>
        <p:spPr bwMode="auto">
          <a:xfrm>
            <a:off x="533400" y="381000"/>
            <a:ext cx="8229600" cy="5975891"/>
          </a:xfrm>
          <a:prstGeom prst="rect">
            <a:avLst/>
          </a:prstGeom>
          <a:noFill/>
        </p:spPr>
      </p:pic>
      <p:sp>
        <p:nvSpPr>
          <p:cNvPr id="6" name="TextBox 5"/>
          <p:cNvSpPr txBox="1"/>
          <p:nvPr/>
        </p:nvSpPr>
        <p:spPr>
          <a:xfrm>
            <a:off x="2209800" y="4800600"/>
            <a:ext cx="4572000" cy="1107996"/>
          </a:xfrm>
          <a:prstGeom prst="rect">
            <a:avLst/>
          </a:prstGeom>
          <a:noFill/>
        </p:spPr>
        <p:txBody>
          <a:bodyPr wrap="square" rtlCol="0">
            <a:spAutoFit/>
          </a:bodyPr>
          <a:lstStyle/>
          <a:p>
            <a:pPr algn="ctr"/>
            <a:r>
              <a:rPr lang="en-US" sz="6600" b="1" dirty="0" smtClean="0"/>
              <a:t>BARLEY</a:t>
            </a:r>
            <a:endParaRPr lang="en-US" sz="66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r>
              <a:rPr lang="en-US" sz="3200" b="1" u="sng" dirty="0" smtClean="0">
                <a:solidFill>
                  <a:srgbClr val="FFFF00"/>
                </a:solidFill>
                <a:effectLst>
                  <a:outerShdw blurRad="38100" dist="38100" dir="2700000" algn="tl">
                    <a:srgbClr val="000000">
                      <a:alpha val="43137"/>
                    </a:srgbClr>
                  </a:outerShdw>
                </a:effectLst>
              </a:rPr>
              <a:t>PHARISEES</a:t>
            </a:r>
            <a:r>
              <a:rPr lang="en-US" sz="3200" b="1" dirty="0" smtClean="0">
                <a:solidFill>
                  <a:srgbClr val="FFFF00"/>
                </a:solidFill>
                <a:effectLst>
                  <a:outerShdw blurRad="38100" dist="38100" dir="2700000" algn="tl">
                    <a:srgbClr val="000000">
                      <a:alpha val="43137"/>
                    </a:srgbClr>
                  </a:outerShdw>
                </a:effectLst>
              </a:rPr>
              <a:t>: </a:t>
            </a:r>
            <a:r>
              <a:rPr lang="en-US" sz="3200" b="1" dirty="0" smtClean="0">
                <a:solidFill>
                  <a:schemeClr val="bg1"/>
                </a:solidFill>
                <a:effectLst>
                  <a:outerShdw blurRad="38100" dist="38100" dir="2700000" algn="tl">
                    <a:srgbClr val="000000">
                      <a:alpha val="43137"/>
                    </a:srgbClr>
                  </a:outerShdw>
                </a:effectLst>
              </a:rPr>
              <a:t>Pharisee means ‘separated one.’ It comes from the desire to maintain the purity of the Jewish faith against the onslaught of hostile foreign influences.  Some were priests &amp; professional scholars, while some had secular jobs. They tried to meticulously keep every one of the commandments &amp; encouraged others to do the same. </a:t>
            </a:r>
            <a:endParaRPr lang="en-US" sz="3200" b="1" u="sng"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GROUPS (SECTS) IN THE N.T.</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410" name="AutoShape 2" descr="data:image/jpeg;base64,/9j/4AAQSkZJRgABAQAAAQABAAD/2wCEAAkGBwgHBgkIBwgKCgkLDRYPDQwMDRsUFRAWIB0iIiAdHx8kKDQsJCYxJx8fLT0tMTU3Ojo6Iys/RD84QzQ5OjcBCgoKDQwNGg8PGjclHyU3Nzc3Nzc3Nzc3Nzc3Nzc3Nzc3Nzc3Nzc3Nzc3Nzc3Nzc3Nzc3Nzc3Nzc3Nzc3Nzc3N//AABEIAHoAogMBIgACEQEDEQH/xAAbAAADAQEBAQEAAAAAAAAAAAADBAUCAQAGB//EAEYQAAIBAwIDBQUDCAgEBwAAAAECAwAEERIhBRMxIkFRYXEUMoGRoSNC8AYVUoKxwdHhJENTYnKSovEHM9LTJVRVY4OTwv/EABgBAAMBAQAAAAAAAAAAAAAAAAABAgME/8QAHREBAQEBAQEBAQEBAAAAAAAAAAERAiESMVFBIv/aAAwDAQACEQMRAD8A/ILfKyBkZhn3sCmZpJJCoidVJYA6s0NFCXciFtidQ9KfsHEd0sgJKA7bVjf6o9wxb9pBJaTpBjvfO+3SvqbeX2q2dJpFjDgbM2dJ7xUaNmXJKsRux0n40SOQ3mgPJpcEEkdayvqjs0V6b6C5hubblKQBEzk6fOi8RiuJbVjDLEk2oHWXycb7evSloZRq0SLgj7rHoPGhyGTSOsoYnbYal8vA0v4ahYi4Ko98Y+YOojk7QFNKZkL8gAqo8Rq/HSokDSu57es6wpGkbEd3lWprqK2eOO4cmU7ZfffwqbNuj8mPoBay3kKczQOg0gb0tDbTRXphiLFOhZ1xtSKcTjaQRPy4thuO0T8K9G+Zcs/2ijtAE4GehxSxVWWWXlG3HMJzuW6IfWpE0fHZ5lS0tCI4VY7ts/qdt/416KeVYYudJzpHzp5a6S2O7PcPOtPxmK3BFxHcQsEDsGkO2afP/PhX0/K9zFCstpBMXVMtGPH+FR4+L8YtpnuZ4XSz1qriRdlGdyD8afj4pFIUW2eUgrlu3sCe71rVzPIIftXm3GSpIIHzp85Jgvt09HdSPeBULGLSdLOdiT50PjETTSwPKp9nwBkVJueLSQWnNg5j7dosQm+KxFxqe5KqrTMoAJQKNgRtjNKTzC2y6Dx3iPE4BLFZxyrbxqqibQTt1PljuzRfyfvtMUkr2kiM6jDsdiOpx9PlTUnFMZAuy4CdpSmADStpxRJysEd5bl1z9mYtWKv/AD8LaM0nNhmnnZy8akkBclgK+f8AztcQ3SNJC0aOu8eCXBOcYPy9a+gl4mtu7CWWBpHxsIyCV7vhtS68QtHYPJHbs+oDXLvg+p76OJIL6GvFLtlDC1mwRndK9R/aIRt9n/8AYa7T8L1+e3LGaVHhQ4Axk99MW5nVwdB0kAEDpn91W4uHxKFzH1GcnairGsWwLZA1DA86r6mYMMwS4jiDDO3a2/bS87yJOHtgBqPayNx6fwptIw4wNak9dVbER3MqkjPXAzUGHHd8yASFyshP2qkd1da7JdhCpGASpzTEVu7kKqqwB2GVLemKUu5ILJTJcSBSdwhG5PkOtH6YqZQe0Tk578HOrxz4+tK3sUdzIjQswIbZ9eCqnqMUeCOO4iTkhdTKGGTuB6fuoq8NmaQ8mHfGdVL8PCtyssMSrMqzMSMuF7WkYyfXvqnZxxanAmLLIoIZBgsfHeu/m6U6wXcu3QK2FHTv6/KsTwywLmOKJXLFgcF8+uT19Ki9xc4pu3j5M2mJJHWUb5PTOO15UgIpJrd4DEsumQrJzASQAd8eO29Yt3mEuefLqJ2VcY+VMs8ksjAzRJJuMFwM/I9aX2PgrZTZ9oT2dUEjARN7uR0B8qZZF5xtp+YJnwRJr2IGNhn06UQWqxTJLNKq68aOZ7oI3yO40OaGFisKTIrqxYSKurffp4U/qFeLGLuEOGgjyw14G3Xalmjjjcia6YRxnUQW3UHwNbvobtJA0EuoP7rY1AHvBr11CJLJkZVmZmBIkIyq+HTceFXE0EciRiEaRkkJfnBjv6nw2xWrSC3VRyCi9rSGXdic4x4+O/SsW7oLKYrHHAqA4CA4UZ76HcIlu8LygzDYnGAQD90H4CmkWZDJdHWpyUwOp36DOPn8aItmscReHQqouc4GFJ7/AFrk6i3keaJcyMpdnVMbCjJNyYi0joyOcEjcAeI+dAxgzxgkF128q9XBZ2GBiKPHwr1BBiMlNRK6htjVjHwrsQYacKQADu25J9aLaRM6hdEcj4OpFdc5I6aScn4VkzyQqQ6yWrRHHayhXHlnIoxQsKqUA0+8d21dcd1HN1bJGRNCEPQMGDAnyXGfkTU+e7u7iL7IK5HSWVACfpk/GhcOuTazyNdQzTuQA0iSgFR4DII/ZTwaNJee0XaRBEtYz1lkXGPocUlxP8mry+4hHPwWe2ldDvpvFZwc7EDr9Ku2z2t/ccmKefmucJHcWuof5lJ/ZV3h/A4LBVmaOOS4O+vGw9BS+/n0/nUWx4fxsIrX14jxj3tcCszeWCMiqUh5MGXUQgnyCr51TndoeXJpZwxxpVc48PrXzV07cR4jI7AGKNiEGrbI94/TFc96vV9a8zDoubXQGSTVIcDA8aEwa4klhtVV2A/TO3rSVvZcwOUUspO23vfy3NXLaz5K8olcMMAJ3DwqLjTUsWZhYKeyD72nv33ol6luqKyRfaDvPf8AGrT2XNgUx7Mo2J6n+NS3spJmWSaCQyRNsQ5GPPAO/wBaJRsSLlJ7xtRmUKm3LkIxv4YO1baIxLgAY8jsSO8U/cLoxlGfI7hkj5UCR+UipJjBGM+f+1PQGuh11aeXMPeUN2Tv3ZrQt0uk04B8DkhvLp1pa5jaKHW65cuAukdfA+VMWdwkpGvsuNhk7tv/AC61UqLyBPCY3Mc7BNI2AOM/GvSWwULhVdQuSve1VJAHy4DBRsc70gZLe3kCzXUKvjpJrXVt46dJ+da83WNhC5lQQBSkjgkbRkbd++cV0Rq+kRyvGIx7mB2h5eNPySJKo9nSJnOzcqZNx8GpYwzRtIzxTRhjtzEZNsemOtWkvy4+9RnzBr1G+yG2UP8A8xr1I/CXtAvbh0twp8dZ7I+HU/Dauz2JPLDySvcZ2ULkeWB3Cj2PPhjMdnIqW57RimRXRv1W6UxBdQTAiazdCfeksZNyP8D5+hFWQaPPpW3u+GW8gI/qpDCx9MHH0NHibh84S3D3dtk6QkkQdcnuDJgj/LRYYrZ5FFveWzso7Md6DBID8cqf81W+B2NxBcLNxGIpoJIJGdeRgEEbEeYpW5DkOcP4ULKFYsBpMYZ/EeAPXFNND9pqjHQbgGmEIcgTDAYbZFdRjAQEbmsRqbs9QPA1z31rHz/GrppGFlagoXA5hzuB/OlLewKJyUC9gEg76SegyKbaJTxOSZwNUp2C/d7I2/ZT6WCtb8xyrZKsFJ6Huqav8jFvCBGHODhQpIBA+VdYbjLbKCOm+aLPJGgYSNpC9FBzQiUZVcOFBO2/WpDjXbRDSY8gqDjO9KS3TSOQyldwAzHAye71pmWCNwGfuYZU9COtZ5sUcgKIuW+91ohFmtmldgnZ0kh38/0frSl3aCBxkoQfeBODVFLvtMOmcnJPU5/n3eNAmmilkw6HfGXH3SaY2pZ1KSJMAKMAHcHNIXMaTLEFIAhO+j77ZzVdGWQERllkC5znGKSk7MgSPIOrtIDknwx404LXrS50MqSgFiCM9xxtt/Cu39pHdIoMZkkzhdPfn+NTb+OWK4WeBmIVhrXPUDw86aV1MZb3wSBhjtg/71pz4jpJueFxIWhkSWJ+7V+8HeiRWk9uoFpdyRDO+iQjHnsaYhhvLddNlxO7EY20mVmUeWDkVn2ziUZxJBbXPm9uAfmmk/Otv38ZUI3HGcnHE7kjuImfBr1dPEkyc8JsCfHVJ/1VymStDayS5eDl33L3At8iUDzjOG+WRXYnJvQiMoAOZFYHV6acbV2SK2lEZd11494fdPkfGipJfvoiuY47uPTt7YC5XfoJBhl+BoU3dxKIpo2hDlt1yCcfjyq/+TtsIOF2gCKEyXO/efXyxXzum1WQnXc2Db7Tg3MR/WXtD4g19HDdYsrREkjfAALRklTgA5Gw2x5VHf4rn1Vv5DDrDBSpXC5bqfxilpJG9mXlyYQ4UrjDMf4dflS5m5uVyDhth8+tGhhj0hpi5YDUPE4HXy61k0nhqyihiYyGIa3yFI/ZSU5aSQDQdOD08vH60YZ1RujANj3Oo26+m9BRomMhl1NIsmQW8DjuHdt9amwBw2n2vNLDr2hnYVkq0lxhArKeg2378/WjQwMI5wijocPsAp2A2+A+dKSXMUdwI4gY3V8Z15DHfO3ypYehXEVw7nlEaVxsevnt6EfOhIWEDqqJqHunVk46daLDdRxyzNJlXfBRUOcjfb4nxpcSc9irEGNQRk4yD737qQZkyIu3Gg0Pvkd+MfOgSujROrkmTAwqnzp1ruBtUIjDA9dO5O38j86RkTEju8ZQICAc5KkHvx+M0w8siW7RylRGv3uo6/jOKFeyW7oxYf4SvUefrS3Eb8EuqHVkDcH60KJMRFU1OmNyT+yqhVq4YSBLnvGA227eeKHJMoiYMQrhdQwe6gyXW4jh3IPZz0qbPI0caSnHaJ3yN6vmJr1vxP2eZxc2kkq6uxLBMqMu2+QVOfmKa53DpwrR39xC43XnwEY+KF6lcOM7T/awOqlfe2Iq7Alm55c6qWPRgMVtbjLNaxa/+oWR8/aE/fXqUPDrYknk3O/9+vUeDFB5Cj8q4V7K5C+66kA+fn61y2urh7ZYyXiLbF2YAE/3evcKJE1yVWKCNHtG7Xs1wdaL5jvB81xWOTb5KwSGxlb+quDrhbyDjcfrD40Hv9OezkTRNDOUY/oDOR4nNUSWRItLgadsDYj8fvqKZ7nhsSxXNuYRJuJgNSSD+6RsR6ZrfBr8XVxLDPeRuwHZUL7pPn37ZqbLVc3F2JlVtTbnOd/Hvp2G9aNZML2u7bbH7qmMeXIVkPaQgGjCWKM9sZwNSsv3sAissanI5WW4WQnUjEktnoAOmPkO6gTz5JJ7AbYn9EeWPKsRy6i+NJUHfvHw8a5jJO5x37bGppyMT3qW8QVWL7jB5Z7t842ocubh3nCFVPXYb9+Sfx08qJIy8sFkAOnIAH0oIdGjYy6tIODgkZGRsPOlTD50bBWjt5m07Z/RA32rSRXkgf8Ao6AyDP2wJ9MHyobyIkYGp1Ok5AbIPgPlW4Hs1DMW+1QDLMDtt0Bz6UhSCBpY5NEwIL6TjIBIztt3VmVHuGJuJgiRYBQA4T0Hj5mjycQWI6JBpQ4KMp/HpSt3eLJblkyqnYDGwPpVSJZEcTh44l0ZOFbxG9BneSP+jxntEkO53I8MULXJK5Z3IwMZ9elLm4WNyrSjlj3RtsfWqkTaDNItscajupzt5VOnQXMAEkrEt0CnoKBO1xe3a29kjO8jaY1B3YnahycF4lazcu9hntnO+JEZGPoGxmt+eM9tZddf4v8ADDxO3slKC2ubdchRPApK9/ve99cUynEIGw13w+aJx961kyM/4Xyf9dSrAXfDZhpuf6KescpA3NfQx3VtypBNbuPAqAySZ8POnUwp7Zw3/wAzdD1sx/3a7Wf/AAv9L/U9eqfD9P2txHzVHKZUB06j/v5UQxQ853gBd5clgWJHr5VHseMGLTFex/YoDpkAyB/Oq1rxGCZ/sUbUdlbIXP8AH0ozFQNnuuGIeRrVJPfgZRJG3qhzn4ChzwcOnZXkSXhVwdxLEC8R9VO6/X0p32mKVie0ZgcEZGMClmhmyXmZZEVtgRsKNGOwS8U4Tpkv4kvuGHs+12p1hB3dOnX3TjanELG3M8Ukc0O+l4jkY+H7DUu0e9tLkvbSvGzZKvbjSCO8Hfei+02kru13ayWU7dbnh2Ez5vF7rfSiyU5bFdbkEEdog7+AojXLMoKnbGRjwqc6X7xc2LlcTt17TXFltIo69qI7jzIyKUTi8FyzmOZC6tjCbHpjp161neK0ncW3uE5aoy4IG53zg9KXW4cBcAEDBIcbZOfGptve8uCRbghnD9ogYwvh/PyrJvwYDp0MxIJLddv9/wAZqbyf0bZ1Q9onLA4ONvT50BpM68Nseoz0NIG8ydYKA5zpA+lLNfEuU0gknIK9aPk7VGRxpyyqhzkDGSR34+dAnul5Lw6SXT3tWxpC5cqBzW0ZUHDnuz3VPN6ZdccEgZsbdqrnFZ3o57czKdcjCNN8Z36Hp18ql8Q4qsiCOJQCPvCmpfyd41NbLNawrdQadTezSiRk8dSg6gfhjzpLh3DIpnK3kvLYfcOx+dbTnnn2s71aXsYLmaQsmNPVmc4FfW8Mv+NWqCCC9LxH+olIkQ/qNkUKKJLW3iRl15ODgDf4V24SXnx5hyrDfs0uutpfJ/8AOVsx08S4EAx6vZyGL46CGT5AVvHC7xla24siSA5SK+iMP+oalPzUUvb3fLOgwuF6BgAQPUVmSGG6jdjh37gq6Sppb/Swdvye4izEi4tiCcjF1bn/APdeqf8AmlP7NvnXKeweqc0lvfMw4nGUm09q9tkDb/8AvINj5lcHyNT7zh91wsrcROrQv/y54X1RP5A9x8jg0ThyqvE5goAG+wFWPyN7f5TG0ftW00T82E7o+OmV6GmaTY30TScu6do26LnIApt7q1jiws4BYjDzNgE56KO+o18ANYAGBIQPIVi0USPGHAYcwDB38anD19Nc2AVFmhmZnABVtWzZ/Z3UHmypAZLmNYwozv72fA1i4kdeLiJXYRiEHQDtnJ7qJdbwnP42qaqEbeUvK0+GtimG5kbaWU91N3VzbcVBXjNpDxDbBuoSEuFHiSPe/WBofEwFtIwoADDcDvodyAjqU7J1Abbbb1WlgDfk5NMC/wCTPFfaUxj2Kdgko8tJ7LfA58qi3F3eWtx7NetNZ3KN2jLGBt4dBtVjifZuoSuxI6ivrAi3/wDw/uZr5RcyxMFjeYa2QZGwJ6VUulj4Dn8Qc5hFoSRjmIp3z86WeTjhmEXOOojGUCjA9cZ7qHwolOKoqkhSdwOnUVb4t2LyIp2ScjI22yKW5R+xCm4NePIOfKXc+JLGjpwVYe3Ijy79kqcD51ywlkbiMoaRiAyYyelWrUkteZP3x+wU+urPEyRKf2yyuIZbcyIM7AbMp8jmr78Wu5Y0/O9rb8RVl6zr9ov664b6mgQ9u2cv2jrPXfupVgPb1GBjlmp+tVipFFwW4A9lu5rCT+zu15kXprUZHxWt3XCuIxW7SvE1zb9RcWrCWNR6r0+IFSbj/lMe/PX416wubi0vYntZ5YXx70blT18qN2C+ClkjVXhkZwRg5GfmaLHBLIqyRsQo2OSK+z/4gW0C8G4ddLDGLmRe3MEGtvU9TXxluSIdiRlTnHfR1MJvS/8AbLXqxpHgPlXqnB9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5412" name="Picture 4" descr="http://www.thefreshloaf.com/files/u15596/Khld-0185.jpg"/>
          <p:cNvPicPr>
            <a:picLocks noChangeAspect="1" noChangeArrowheads="1"/>
          </p:cNvPicPr>
          <p:nvPr/>
        </p:nvPicPr>
        <p:blipFill>
          <a:blip r:embed="rId2" cstate="print"/>
          <a:srcRect/>
          <a:stretch>
            <a:fillRect/>
          </a:stretch>
        </p:blipFill>
        <p:spPr bwMode="auto">
          <a:xfrm>
            <a:off x="685800" y="381000"/>
            <a:ext cx="7620000" cy="5715000"/>
          </a:xfrm>
          <a:prstGeom prst="rect">
            <a:avLst/>
          </a:prstGeom>
          <a:noFill/>
        </p:spPr>
      </p:pic>
      <p:sp>
        <p:nvSpPr>
          <p:cNvPr id="6" name="TextBox 5"/>
          <p:cNvSpPr txBox="1"/>
          <p:nvPr/>
        </p:nvSpPr>
        <p:spPr>
          <a:xfrm>
            <a:off x="609600" y="4734342"/>
            <a:ext cx="8001000" cy="1107996"/>
          </a:xfrm>
          <a:prstGeom prst="rect">
            <a:avLst/>
          </a:prstGeom>
          <a:noFill/>
        </p:spPr>
        <p:txBody>
          <a:bodyPr wrap="square" rtlCol="0">
            <a:spAutoFit/>
          </a:bodyPr>
          <a:lstStyle/>
          <a:p>
            <a:pPr algn="ctr"/>
            <a:r>
              <a:rPr lang="en-US" sz="6600" b="1" dirty="0" smtClean="0"/>
              <a:t>BARLEY BREAD</a:t>
            </a:r>
            <a:endParaRPr lang="en-US" sz="6600" b="1"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410" name="AutoShape 2" descr="data:image/jpeg;base64,/9j/4AAQSkZJRgABAQAAAQABAAD/2wCEAAkGBwgHBgkIBwgKCgkLDRYPDQwMDRsUFRAWIB0iIiAdHx8kKDQsJCYxJx8fLT0tMTU3Ojo6Iys/RD84QzQ5OjcBCgoKDQwNGg8PGjclHyU3Nzc3Nzc3Nzc3Nzc3Nzc3Nzc3Nzc3Nzc3Nzc3Nzc3Nzc3Nzc3Nzc3Nzc3Nzc3Nzc3N//AABEIAHoAogMBIgACEQEDEQH/xAAbAAADAQEBAQEAAAAAAAAAAAADBAUCAQAGB//EAEYQAAIBAwIDBQUDCAgEBwAAAAECAwAEERIhBRMxIkFRYXEUMoGRoSNC8AYVUoKxwdHhJENTYnKSovEHM9LTJVRVY4OTwv/EABgBAAMBAQAAAAAAAAAAAAAAAAABAgME/8QAHREBAQEBAQEBAQEBAAAAAAAAAAERAiESMVFBIv/aAAwDAQACEQMRAD8A/ILfKyBkZhn3sCmZpJJCoidVJYA6s0NFCXciFtidQ9KfsHEd0sgJKA7bVjf6o9wxb9pBJaTpBjvfO+3SvqbeX2q2dJpFjDgbM2dJ7xUaNmXJKsRux0n40SOQ3mgPJpcEEkdayvqjs0V6b6C5hubblKQBEzk6fOi8RiuJbVjDLEk2oHWXycb7evSloZRq0SLgj7rHoPGhyGTSOsoYnbYal8vA0v4ahYi4Ko98Y+YOojk7QFNKZkL8gAqo8Rq/HSokDSu57es6wpGkbEd3lWprqK2eOO4cmU7ZfffwqbNuj8mPoBay3kKczQOg0gb0tDbTRXphiLFOhZ1xtSKcTjaQRPy4thuO0T8K9G+Zcs/2ijtAE4GehxSxVWWWXlG3HMJzuW6IfWpE0fHZ5lS0tCI4VY7ts/qdt/416KeVYYudJzpHzp5a6S2O7PcPOtPxmK3BFxHcQsEDsGkO2afP/PhX0/K9zFCstpBMXVMtGPH+FR4+L8YtpnuZ4XSz1qriRdlGdyD8afj4pFIUW2eUgrlu3sCe71rVzPIIftXm3GSpIIHzp85Jgvt09HdSPeBULGLSdLOdiT50PjETTSwPKp9nwBkVJueLSQWnNg5j7dosQm+KxFxqe5KqrTMoAJQKNgRtjNKTzC2y6Dx3iPE4BLFZxyrbxqqibQTt1PljuzRfyfvtMUkr2kiM6jDsdiOpx9PlTUnFMZAuy4CdpSmADStpxRJysEd5bl1z9mYtWKv/AD8LaM0nNhmnnZy8akkBclgK+f8AztcQ3SNJC0aOu8eCXBOcYPy9a+gl4mtu7CWWBpHxsIyCV7vhtS68QtHYPJHbs+oDXLvg+p76OJIL6GvFLtlDC1mwRndK9R/aIRt9n/8AYa7T8L1+e3LGaVHhQ4Axk99MW5nVwdB0kAEDpn91W4uHxKFzH1GcnairGsWwLZA1DA86r6mYMMwS4jiDDO3a2/bS87yJOHtgBqPayNx6fwptIw4wNak9dVbER3MqkjPXAzUGHHd8yASFyshP2qkd1da7JdhCpGASpzTEVu7kKqqwB2GVLemKUu5ILJTJcSBSdwhG5PkOtH6YqZQe0Tk578HOrxz4+tK3sUdzIjQswIbZ9eCqnqMUeCOO4iTkhdTKGGTuB6fuoq8NmaQ8mHfGdVL8PCtyssMSrMqzMSMuF7WkYyfXvqnZxxanAmLLIoIZBgsfHeu/m6U6wXcu3QK2FHTv6/KsTwywLmOKJXLFgcF8+uT19Ki9xc4pu3j5M2mJJHWUb5PTOO15UgIpJrd4DEsumQrJzASQAd8eO29Yt3mEuefLqJ2VcY+VMs8ksjAzRJJuMFwM/I9aX2PgrZTZ9oT2dUEjARN7uR0B8qZZF5xtp+YJnwRJr2IGNhn06UQWqxTJLNKq68aOZ7oI3yO40OaGFisKTIrqxYSKurffp4U/qFeLGLuEOGgjyw14G3Xalmjjjcia6YRxnUQW3UHwNbvobtJA0EuoP7rY1AHvBr11CJLJkZVmZmBIkIyq+HTceFXE0EciRiEaRkkJfnBjv6nw2xWrSC3VRyCi9rSGXdic4x4+O/SsW7oLKYrHHAqA4CA4UZ76HcIlu8LygzDYnGAQD90H4CmkWZDJdHWpyUwOp36DOPn8aItmscReHQqouc4GFJ7/AFrk6i3keaJcyMpdnVMbCjJNyYi0joyOcEjcAeI+dAxgzxgkF128q9XBZ2GBiKPHwr1BBiMlNRK6htjVjHwrsQYacKQADu25J9aLaRM6hdEcj4OpFdc5I6aScn4VkzyQqQ6yWrRHHayhXHlnIoxQsKqUA0+8d21dcd1HN1bJGRNCEPQMGDAnyXGfkTU+e7u7iL7IK5HSWVACfpk/GhcOuTazyNdQzTuQA0iSgFR4DII/ZTwaNJee0XaRBEtYz1lkXGPocUlxP8mry+4hHPwWe2ldDvpvFZwc7EDr9Ku2z2t/ccmKefmucJHcWuof5lJ/ZV3h/A4LBVmaOOS4O+vGw9BS+/n0/nUWx4fxsIrX14jxj3tcCszeWCMiqUh5MGXUQgnyCr51TndoeXJpZwxxpVc48PrXzV07cR4jI7AGKNiEGrbI94/TFc96vV9a8zDoubXQGSTVIcDA8aEwa4klhtVV2A/TO3rSVvZcwOUUspO23vfy3NXLaz5K8olcMMAJ3DwqLjTUsWZhYKeyD72nv33ol6luqKyRfaDvPf8AGrT2XNgUx7Mo2J6n+NS3spJmWSaCQyRNsQ5GPPAO/wBaJRsSLlJ7xtRmUKm3LkIxv4YO1baIxLgAY8jsSO8U/cLoxlGfI7hkj5UCR+UipJjBGM+f+1PQGuh11aeXMPeUN2Tv3ZrQt0uk04B8DkhvLp1pa5jaKHW65cuAukdfA+VMWdwkpGvsuNhk7tv/AC61UqLyBPCY3Mc7BNI2AOM/GvSWwULhVdQuSve1VJAHy4DBRsc70gZLe3kCzXUKvjpJrXVt46dJ+da83WNhC5lQQBSkjgkbRkbd++cV0Rq+kRyvGIx7mB2h5eNPySJKo9nSJnOzcqZNx8GpYwzRtIzxTRhjtzEZNsemOtWkvy4+9RnzBr1G+yG2UP8A8xr1I/CXtAvbh0twp8dZ7I+HU/Dauz2JPLDySvcZ2ULkeWB3Cj2PPhjMdnIqW57RimRXRv1W6UxBdQTAiazdCfeksZNyP8D5+hFWQaPPpW3u+GW8gI/qpDCx9MHH0NHibh84S3D3dtk6QkkQdcnuDJgj/LRYYrZ5FFveWzso7Md6DBID8cqf81W+B2NxBcLNxGIpoJIJGdeRgEEbEeYpW5DkOcP4ULKFYsBpMYZ/EeAPXFNND9pqjHQbgGmEIcgTDAYbZFdRjAQEbmsRqbs9QPA1z31rHz/GrppGFlagoXA5hzuB/OlLewKJyUC9gEg76SegyKbaJTxOSZwNUp2C/d7I2/ZT6WCtb8xyrZKsFJ6Huqav8jFvCBGHODhQpIBA+VdYbjLbKCOm+aLPJGgYSNpC9FBzQiUZVcOFBO2/WpDjXbRDSY8gqDjO9KS3TSOQyldwAzHAye71pmWCNwGfuYZU9COtZ5sUcgKIuW+91ohFmtmldgnZ0kh38/0frSl3aCBxkoQfeBODVFLvtMOmcnJPU5/n3eNAmmilkw6HfGXH3SaY2pZ1KSJMAKMAHcHNIXMaTLEFIAhO+j77ZzVdGWQERllkC5znGKSk7MgSPIOrtIDknwx404LXrS50MqSgFiCM9xxtt/Cu39pHdIoMZkkzhdPfn+NTb+OWK4WeBmIVhrXPUDw86aV1MZb3wSBhjtg/71pz4jpJueFxIWhkSWJ+7V+8HeiRWk9uoFpdyRDO+iQjHnsaYhhvLddNlxO7EY20mVmUeWDkVn2ziUZxJBbXPm9uAfmmk/Otv38ZUI3HGcnHE7kjuImfBr1dPEkyc8JsCfHVJ/1VymStDayS5eDl33L3At8iUDzjOG+WRXYnJvQiMoAOZFYHV6acbV2SK2lEZd11494fdPkfGipJfvoiuY47uPTt7YC5XfoJBhl+BoU3dxKIpo2hDlt1yCcfjyq/+TtsIOF2gCKEyXO/efXyxXzum1WQnXc2Db7Tg3MR/WXtD4g19HDdYsrREkjfAALRklTgA5Gw2x5VHf4rn1Vv5DDrDBSpXC5bqfxilpJG9mXlyYQ4UrjDMf4dflS5m5uVyDhth8+tGhhj0hpi5YDUPE4HXy61k0nhqyihiYyGIa3yFI/ZSU5aSQDQdOD08vH60YZ1RujANj3Oo26+m9BRomMhl1NIsmQW8DjuHdt9amwBw2n2vNLDr2hnYVkq0lxhArKeg2378/WjQwMI5wijocPsAp2A2+A+dKSXMUdwI4gY3V8Z15DHfO3ypYehXEVw7nlEaVxsevnt6EfOhIWEDqqJqHunVk46daLDdRxyzNJlXfBRUOcjfb4nxpcSc9irEGNQRk4yD737qQZkyIu3Gg0Pvkd+MfOgSujROrkmTAwqnzp1ruBtUIjDA9dO5O38j86RkTEju8ZQICAc5KkHvx+M0w8siW7RylRGv3uo6/jOKFeyW7oxYf4SvUefrS3Eb8EuqHVkDcH60KJMRFU1OmNyT+yqhVq4YSBLnvGA227eeKHJMoiYMQrhdQwe6gyXW4jh3IPZz0qbPI0caSnHaJ3yN6vmJr1vxP2eZxc2kkq6uxLBMqMu2+QVOfmKa53DpwrR39xC43XnwEY+KF6lcOM7T/awOqlfe2Iq7Alm55c6qWPRgMVtbjLNaxa/+oWR8/aE/fXqUPDrYknk3O/9+vUeDFB5Cj8q4V7K5C+66kA+fn61y2urh7ZYyXiLbF2YAE/3evcKJE1yVWKCNHtG7Xs1wdaL5jvB81xWOTb5KwSGxlb+quDrhbyDjcfrD40Hv9OezkTRNDOUY/oDOR4nNUSWRItLgadsDYj8fvqKZ7nhsSxXNuYRJuJgNSSD+6RsR6ZrfBr8XVxLDPeRuwHZUL7pPn37ZqbLVc3F2JlVtTbnOd/Hvp2G9aNZML2u7bbH7qmMeXIVkPaQgGjCWKM9sZwNSsv3sAissanI5WW4WQnUjEktnoAOmPkO6gTz5JJ7AbYn9EeWPKsRy6i+NJUHfvHw8a5jJO5x37bGppyMT3qW8QVWL7jB5Z7t842ocubh3nCFVPXYb9+Sfx08qJIy8sFkAOnIAH0oIdGjYy6tIODgkZGRsPOlTD50bBWjt5m07Z/RA32rSRXkgf8Ao6AyDP2wJ9MHyobyIkYGp1Ok5AbIPgPlW4Hs1DMW+1QDLMDtt0Bz6UhSCBpY5NEwIL6TjIBIztt3VmVHuGJuJgiRYBQA4T0Hj5mjycQWI6JBpQ4KMp/HpSt3eLJblkyqnYDGwPpVSJZEcTh44l0ZOFbxG9BneSP+jxntEkO53I8MULXJK5Z3IwMZ9elLm4WNyrSjlj3RtsfWqkTaDNItscajupzt5VOnQXMAEkrEt0CnoKBO1xe3a29kjO8jaY1B3YnahycF4lazcu9hntnO+JEZGPoGxmt+eM9tZddf4v8ADDxO3slKC2ubdchRPApK9/ve99cUynEIGw13w+aJx961kyM/4Xyf9dSrAXfDZhpuf6KescpA3NfQx3VtypBNbuPAqAySZ8POnUwp7Zw3/wAzdD1sx/3a7Wf/AAv9L/U9eqfD9P2txHzVHKZUB06j/v5UQxQ853gBd5clgWJHr5VHseMGLTFex/YoDpkAyB/Oq1rxGCZ/sUbUdlbIXP8AH0ozFQNnuuGIeRrVJPfgZRJG3qhzn4ChzwcOnZXkSXhVwdxLEC8R9VO6/X0p32mKVie0ZgcEZGMClmhmyXmZZEVtgRsKNGOwS8U4Tpkv4kvuGHs+12p1hB3dOnX3TjanELG3M8Ukc0O+l4jkY+H7DUu0e9tLkvbSvGzZKvbjSCO8Hfei+02kru13ayWU7dbnh2Ez5vF7rfSiyU5bFdbkEEdog7+AojXLMoKnbGRjwqc6X7xc2LlcTt17TXFltIo69qI7jzIyKUTi8FyzmOZC6tjCbHpjp161neK0ncW3uE5aoy4IG53zg9KXW4cBcAEDBIcbZOfGptve8uCRbghnD9ogYwvh/PyrJvwYDp0MxIJLddv9/wAZqbyf0bZ1Q9onLA4ONvT50BpM68Nseoz0NIG8ydYKA5zpA+lLNfEuU0gknIK9aPk7VGRxpyyqhzkDGSR34+dAnul5Lw6SXT3tWxpC5cqBzW0ZUHDnuz3VPN6ZdccEgZsbdqrnFZ3o57czKdcjCNN8Z36Hp18ql8Q4qsiCOJQCPvCmpfyd41NbLNawrdQadTezSiRk8dSg6gfhjzpLh3DIpnK3kvLYfcOx+dbTnnn2s71aXsYLmaQsmNPVmc4FfW8Mv+NWqCCC9LxH+olIkQ/qNkUKKJLW3iRl15ODgDf4V24SXnx5hyrDfs0uutpfJ/8AOVsx08S4EAx6vZyGL46CGT5AVvHC7xla24siSA5SK+iMP+oalPzUUvb3fLOgwuF6BgAQPUVmSGG6jdjh37gq6Sppb/Swdvye4izEi4tiCcjF1bn/APdeqf8AmlP7NvnXKeweqc0lvfMw4nGUm09q9tkDb/8AvINj5lcHyNT7zh91wsrcROrQv/y54X1RP5A9x8jg0ThyqvE5goAG+wFWPyN7f5TG0ftW00T82E7o+OmV6GmaTY30TScu6do26LnIApt7q1jiws4BYjDzNgE56KO+o18ANYAGBIQPIVi0USPGHAYcwDB38anD19Nc2AVFmhmZnABVtWzZ/Z3UHmypAZLmNYwozv72fA1i4kdeLiJXYRiEHQDtnJ7qJdbwnP42qaqEbeUvK0+GtimG5kbaWU91N3VzbcVBXjNpDxDbBuoSEuFHiSPe/WBofEwFtIwoADDcDvodyAjqU7J1Abbbb1WlgDfk5NMC/wCTPFfaUxj2Kdgko8tJ7LfA58qi3F3eWtx7NetNZ3KN2jLGBt4dBtVjifZuoSuxI6ivrAi3/wDw/uZr5RcyxMFjeYa2QZGwJ6VUulj4Dn8Qc5hFoSRjmIp3z86WeTjhmEXOOojGUCjA9cZ7qHwolOKoqkhSdwOnUVb4t2LyIp2ScjI22yKW5R+xCm4NePIOfKXc+JLGjpwVYe3Ijy79kqcD51ywlkbiMoaRiAyYyelWrUkteZP3x+wU+urPEyRKf2yyuIZbcyIM7AbMp8jmr78Wu5Y0/O9rb8RVl6zr9ov664b6mgQ9u2cv2jrPXfupVgPb1GBjlmp+tVipFFwW4A9lu5rCT+zu15kXprUZHxWt3XCuIxW7SvE1zb9RcWrCWNR6r0+IFSbj/lMe/PX416wubi0vYntZ5YXx70blT18qN2C+ClkjVXhkZwRg5GfmaLHBLIqyRsQo2OSK+z/4gW0C8G4ddLDGLmRe3MEGtvU9TXxluSIdiRlTnHfR1MJvS/8AbLXqxpHgPlXqnB9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457200" y="5410200"/>
            <a:ext cx="8305800" cy="1107996"/>
          </a:xfrm>
          <a:prstGeom prst="rect">
            <a:avLst/>
          </a:prstGeom>
          <a:noFill/>
        </p:spPr>
        <p:txBody>
          <a:bodyPr wrap="square" rtlCol="0">
            <a:spAutoFit/>
          </a:bodyPr>
          <a:lstStyle/>
          <a:p>
            <a:pPr algn="ctr"/>
            <a:r>
              <a:rPr lang="en-US" sz="6600" b="1" dirty="0" smtClean="0"/>
              <a:t>BARLEY BREAD</a:t>
            </a:r>
            <a:endParaRPr lang="en-US" sz="6600" b="1" dirty="0"/>
          </a:p>
        </p:txBody>
      </p:sp>
      <p:pic>
        <p:nvPicPr>
          <p:cNvPr id="146434" name="Picture 2" descr="http://farm3.static.flickr.com/2195/2200785595_92dba8f9ee.jpg"/>
          <p:cNvPicPr>
            <a:picLocks noChangeAspect="1" noChangeArrowheads="1"/>
          </p:cNvPicPr>
          <p:nvPr/>
        </p:nvPicPr>
        <p:blipFill>
          <a:blip r:embed="rId2" cstate="print"/>
          <a:srcRect/>
          <a:stretch>
            <a:fillRect/>
          </a:stretch>
        </p:blipFill>
        <p:spPr bwMode="auto">
          <a:xfrm>
            <a:off x="1295400" y="457200"/>
            <a:ext cx="6756400" cy="5067300"/>
          </a:xfrm>
          <a:prstGeom prst="rect">
            <a:avLst/>
          </a:prstGeom>
          <a:noFill/>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6247864"/>
          </a:xfrm>
          <a:prstGeom prst="rect">
            <a:avLst/>
          </a:prstGeom>
          <a:noFill/>
        </p:spPr>
        <p:txBody>
          <a:bodyPr wrap="square" rtlCol="0">
            <a:spAutoFit/>
          </a:bodyPr>
          <a:lstStyle/>
          <a:p>
            <a:pPr algn="ctr"/>
            <a:r>
              <a:rPr lang="en-US" sz="4000" b="1" u="sng" dirty="0" smtClean="0">
                <a:solidFill>
                  <a:srgbClr val="FFC000"/>
                </a:solidFill>
                <a:effectLst>
                  <a:outerShdw blurRad="38100" dist="38100" dir="2700000" algn="tl">
                    <a:srgbClr val="000000">
                      <a:alpha val="43137"/>
                    </a:srgbClr>
                  </a:outerShdw>
                </a:effectLst>
              </a:rPr>
              <a:t>THE SIGNIFICANCE OF FOODS</a:t>
            </a:r>
          </a:p>
          <a:p>
            <a:endParaRPr lang="en-US" sz="3200" b="1" u="sng" dirty="0" smtClean="0">
              <a:effectLst>
                <a:outerShdw blurRad="38100" dist="38100" dir="2700000" algn="tl">
                  <a:srgbClr val="000000">
                    <a:alpha val="43137"/>
                  </a:srgbClr>
                </a:outerShdw>
              </a:effectLst>
            </a:endParaRPr>
          </a:p>
          <a:p>
            <a:r>
              <a:rPr lang="en-US" sz="4000" b="1" u="sng" dirty="0" smtClean="0">
                <a:solidFill>
                  <a:srgbClr val="66FF33"/>
                </a:solidFill>
                <a:effectLst>
                  <a:outerShdw blurRad="38100" dist="38100" dir="2700000" algn="tl">
                    <a:srgbClr val="000000">
                      <a:alpha val="43137"/>
                    </a:srgbClr>
                  </a:outerShdw>
                </a:effectLst>
              </a:rPr>
              <a:t>BREAD</a:t>
            </a:r>
            <a:r>
              <a:rPr lang="en-US" sz="4000" b="1" dirty="0" smtClean="0">
                <a:solidFill>
                  <a:srgbClr val="66FF33"/>
                </a:solidFill>
                <a:effectLst>
                  <a:outerShdw blurRad="38100" dist="38100" dir="2700000" algn="tl">
                    <a:srgbClr val="000000">
                      <a:alpha val="43137"/>
                    </a:srgbClr>
                  </a:outerShdw>
                </a:effectLst>
              </a:rPr>
              <a:t>: </a:t>
            </a:r>
            <a:r>
              <a:rPr lang="en-US" sz="3200" dirty="0" smtClean="0"/>
              <a:t>In the Holy Land where the old customs prevail, bread took three forms. </a:t>
            </a:r>
            <a:r>
              <a:rPr lang="en-US" sz="3200" dirty="0" smtClean="0">
                <a:solidFill>
                  <a:srgbClr val="FF0000"/>
                </a:solidFill>
              </a:rPr>
              <a:t>First</a:t>
            </a:r>
            <a:r>
              <a:rPr lang="en-US" sz="3200" dirty="0" smtClean="0"/>
              <a:t>,</a:t>
            </a:r>
          </a:p>
          <a:p>
            <a:r>
              <a:rPr lang="en-US" sz="3200" dirty="0" smtClean="0"/>
              <a:t>there were the small loaves which somewhat resemble the light bread biscuits. </a:t>
            </a:r>
            <a:r>
              <a:rPr lang="en-US" sz="3200" dirty="0" smtClean="0">
                <a:solidFill>
                  <a:srgbClr val="FFFF00"/>
                </a:solidFill>
              </a:rPr>
              <a:t>It was this kind the lad had and gave to Jesus</a:t>
            </a:r>
            <a:r>
              <a:rPr lang="en-US" sz="3200" dirty="0" smtClean="0"/>
              <a:t>. </a:t>
            </a:r>
            <a:r>
              <a:rPr lang="en-US" sz="3200" dirty="0" smtClean="0">
                <a:solidFill>
                  <a:srgbClr val="FF0000"/>
                </a:solidFill>
              </a:rPr>
              <a:t>Second</a:t>
            </a:r>
            <a:r>
              <a:rPr lang="en-US" sz="3200" dirty="0" smtClean="0"/>
              <a:t>, there were the larger loaves, nearly as heavy as the modern loaves of the West, but round instead of rectangular. </a:t>
            </a:r>
            <a:r>
              <a:rPr lang="en-US" sz="3200" dirty="0" smtClean="0">
                <a:solidFill>
                  <a:srgbClr val="FFFF00"/>
                </a:solidFill>
              </a:rPr>
              <a:t>The ten loaves which Jesse sent by David to the camp of Israel, were probably of this form </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4770537"/>
          </a:xfrm>
          <a:prstGeom prst="rect">
            <a:avLst/>
          </a:prstGeom>
          <a:noFill/>
        </p:spPr>
        <p:txBody>
          <a:bodyPr wrap="square" rtlCol="0">
            <a:spAutoFit/>
          </a:bodyPr>
          <a:lstStyle/>
          <a:p>
            <a:pPr algn="ctr"/>
            <a:r>
              <a:rPr lang="en-US" sz="4000" b="1" u="sng" dirty="0" smtClean="0">
                <a:solidFill>
                  <a:srgbClr val="FFC000"/>
                </a:solidFill>
                <a:effectLst>
                  <a:outerShdw blurRad="38100" dist="38100" dir="2700000" algn="tl">
                    <a:srgbClr val="000000">
                      <a:alpha val="43137"/>
                    </a:srgbClr>
                  </a:outerShdw>
                </a:effectLst>
              </a:rPr>
              <a:t>THE SIGNIFICANCE OF FOODS</a:t>
            </a:r>
          </a:p>
          <a:p>
            <a:endParaRPr lang="en-US" sz="3200" b="1" u="sng" dirty="0" smtClean="0">
              <a:effectLst>
                <a:outerShdw blurRad="38100" dist="38100" dir="2700000" algn="tl">
                  <a:srgbClr val="000000">
                    <a:alpha val="43137"/>
                  </a:srgbClr>
                </a:outerShdw>
              </a:effectLst>
            </a:endParaRPr>
          </a:p>
          <a:p>
            <a:r>
              <a:rPr lang="en-US" sz="4000" b="1" u="sng" dirty="0" smtClean="0">
                <a:solidFill>
                  <a:srgbClr val="66FF33"/>
                </a:solidFill>
                <a:effectLst>
                  <a:outerShdw blurRad="38100" dist="38100" dir="2700000" algn="tl">
                    <a:srgbClr val="000000">
                      <a:alpha val="43137"/>
                    </a:srgbClr>
                  </a:outerShdw>
                </a:effectLst>
              </a:rPr>
              <a:t>BREAD</a:t>
            </a:r>
            <a:r>
              <a:rPr lang="en-US" sz="4000" b="1" dirty="0" smtClean="0">
                <a:solidFill>
                  <a:srgbClr val="66FF33"/>
                </a:solidFill>
                <a:effectLst>
                  <a:outerShdw blurRad="38100" dist="38100" dir="2700000" algn="tl">
                    <a:srgbClr val="000000">
                      <a:alpha val="43137"/>
                    </a:srgbClr>
                  </a:outerShdw>
                </a:effectLst>
              </a:rPr>
              <a:t>: </a:t>
            </a:r>
            <a:r>
              <a:rPr lang="en-US" sz="3200" dirty="0" smtClean="0">
                <a:solidFill>
                  <a:srgbClr val="FF0000"/>
                </a:solidFill>
              </a:rPr>
              <a:t>Third</a:t>
            </a:r>
            <a:r>
              <a:rPr lang="en-US" sz="3200" dirty="0" smtClean="0"/>
              <a:t>, were the flat loaves which are thin like paper. This kind of bread was used to take the place of the knife, fork, or spoon. They would "cup it up" and use it to dip into the food sauces. Some even folded it and put it in their scrip (bag), and took it with them, so they could eat it as needed.</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3785652"/>
          </a:xfrm>
          <a:prstGeom prst="rect">
            <a:avLst/>
          </a:prstGeom>
          <a:noFill/>
        </p:spPr>
        <p:txBody>
          <a:bodyPr wrap="square" rtlCol="0">
            <a:spAutoFit/>
          </a:bodyPr>
          <a:lstStyle/>
          <a:p>
            <a:pPr algn="ctr"/>
            <a:r>
              <a:rPr lang="en-US" sz="4000" b="1" u="sng" dirty="0" smtClean="0">
                <a:solidFill>
                  <a:srgbClr val="FFC000"/>
                </a:solidFill>
                <a:effectLst>
                  <a:outerShdw blurRad="38100" dist="38100" dir="2700000" algn="tl">
                    <a:srgbClr val="000000">
                      <a:alpha val="43137"/>
                    </a:srgbClr>
                  </a:outerShdw>
                </a:effectLst>
              </a:rPr>
              <a:t>THE SIGNIFICANCE OF FOODS</a:t>
            </a:r>
          </a:p>
          <a:p>
            <a:endParaRPr lang="en-US" sz="3200" b="1" u="sng" dirty="0" smtClean="0">
              <a:effectLst>
                <a:outerShdw blurRad="38100" dist="38100" dir="2700000" algn="tl">
                  <a:srgbClr val="000000">
                    <a:alpha val="43137"/>
                  </a:srgbClr>
                </a:outerShdw>
              </a:effectLst>
            </a:endParaRPr>
          </a:p>
          <a:p>
            <a:r>
              <a:rPr lang="en-US" sz="4000" b="1" u="sng" dirty="0" smtClean="0">
                <a:solidFill>
                  <a:srgbClr val="FF0000"/>
                </a:solidFill>
                <a:effectLst>
                  <a:outerShdw blurRad="38100" dist="38100" dir="2700000" algn="tl">
                    <a:srgbClr val="000000">
                      <a:alpha val="43137"/>
                    </a:srgbClr>
                  </a:outerShdw>
                </a:effectLst>
              </a:rPr>
              <a:t>MEAT</a:t>
            </a:r>
            <a:r>
              <a:rPr lang="en-US" sz="4000" b="1" dirty="0" smtClean="0">
                <a:solidFill>
                  <a:srgbClr val="FF0000"/>
                </a:solidFill>
                <a:effectLst>
                  <a:outerShdw blurRad="38100" dist="38100" dir="2700000" algn="tl">
                    <a:srgbClr val="000000">
                      <a:alpha val="43137"/>
                    </a:srgbClr>
                  </a:outerShdw>
                </a:effectLst>
              </a:rPr>
              <a:t>: </a:t>
            </a:r>
            <a:r>
              <a:rPr lang="en-US" sz="3200" dirty="0" smtClean="0"/>
              <a:t>As a rule, Bible characters, did not eat meat except on special occasions. When a stranger or guest was entertained, or when a</a:t>
            </a:r>
          </a:p>
          <a:p>
            <a:r>
              <a:rPr lang="en-US" sz="3200" dirty="0" smtClean="0"/>
              <a:t>feast was made, then meat would be served. Kings and other wealthy men had meat often.</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755422"/>
          </a:xfrm>
          <a:prstGeom prst="rect">
            <a:avLst/>
          </a:prstGeom>
          <a:noFill/>
        </p:spPr>
        <p:txBody>
          <a:bodyPr wrap="square" rtlCol="0">
            <a:spAutoFit/>
          </a:bodyPr>
          <a:lstStyle/>
          <a:p>
            <a:pPr algn="ctr"/>
            <a:r>
              <a:rPr lang="en-US" sz="4000" b="1" u="sng" dirty="0" smtClean="0">
                <a:solidFill>
                  <a:srgbClr val="FFC000"/>
                </a:solidFill>
                <a:effectLst>
                  <a:outerShdw blurRad="38100" dist="38100" dir="2700000" algn="tl">
                    <a:srgbClr val="000000">
                      <a:alpha val="43137"/>
                    </a:srgbClr>
                  </a:outerShdw>
                </a:effectLst>
              </a:rPr>
              <a:t>THE SIGNIFICANCE OF FOODS</a:t>
            </a:r>
          </a:p>
          <a:p>
            <a:endParaRPr lang="en-US" sz="3200" b="1" u="sng" dirty="0" smtClean="0">
              <a:effectLst>
                <a:outerShdw blurRad="38100" dist="38100" dir="2700000" algn="tl">
                  <a:srgbClr val="000000">
                    <a:alpha val="43137"/>
                  </a:srgbClr>
                </a:outerShdw>
              </a:effectLst>
            </a:endParaRPr>
          </a:p>
          <a:p>
            <a:r>
              <a:rPr lang="en-US" sz="4000" b="1" u="sng" dirty="0" smtClean="0">
                <a:solidFill>
                  <a:srgbClr val="FF0000"/>
                </a:solidFill>
                <a:effectLst>
                  <a:outerShdw blurRad="38100" dist="38100" dir="2700000" algn="tl">
                    <a:srgbClr val="000000">
                      <a:alpha val="43137"/>
                    </a:srgbClr>
                  </a:outerShdw>
                </a:effectLst>
              </a:rPr>
              <a:t>MEAT</a:t>
            </a:r>
            <a:r>
              <a:rPr lang="en-US" sz="4000" b="1" dirty="0" smtClean="0">
                <a:solidFill>
                  <a:srgbClr val="FF0000"/>
                </a:solidFill>
                <a:effectLst>
                  <a:outerShdw blurRad="38100" dist="38100" dir="2700000" algn="tl">
                    <a:srgbClr val="000000">
                      <a:alpha val="43137"/>
                    </a:srgbClr>
                  </a:outerShdw>
                </a:effectLst>
              </a:rPr>
              <a:t>: </a:t>
            </a:r>
            <a:r>
              <a:rPr lang="en-US" sz="3200" dirty="0" smtClean="0"/>
              <a:t>The daily provision of meat for King Solomon's court is given in Scripture – 4 kinds of meat for the king's daily menu are mentioned: </a:t>
            </a:r>
            <a:r>
              <a:rPr lang="en-US" sz="3200" dirty="0" smtClean="0">
                <a:solidFill>
                  <a:srgbClr val="FFFF00"/>
                </a:solidFill>
              </a:rPr>
              <a:t>beef, mutton, venison, and chicken </a:t>
            </a:r>
            <a:r>
              <a:rPr lang="en-US" sz="3200" dirty="0" smtClean="0"/>
              <a:t>(1Kings 4:23). Abraham served </a:t>
            </a:r>
            <a:r>
              <a:rPr lang="en-US" sz="3200" dirty="0" smtClean="0">
                <a:solidFill>
                  <a:srgbClr val="FFFF00"/>
                </a:solidFill>
              </a:rPr>
              <a:t>veal</a:t>
            </a:r>
            <a:r>
              <a:rPr lang="en-US" sz="3200" dirty="0" smtClean="0"/>
              <a:t> to his guests (Gen.18:7). Gideon's guest was provided with a </a:t>
            </a:r>
            <a:r>
              <a:rPr lang="en-US" sz="3200" dirty="0" smtClean="0">
                <a:solidFill>
                  <a:srgbClr val="FFFF00"/>
                </a:solidFill>
              </a:rPr>
              <a:t>kid</a:t>
            </a:r>
            <a:r>
              <a:rPr lang="en-US" sz="3200" dirty="0" smtClean="0"/>
              <a:t> (Judges 6:19). On the shores of the Sea of Galilee, </a:t>
            </a:r>
            <a:r>
              <a:rPr lang="en-US" sz="3200" dirty="0" smtClean="0">
                <a:solidFill>
                  <a:srgbClr val="FFFF00"/>
                </a:solidFill>
              </a:rPr>
              <a:t>fish</a:t>
            </a:r>
            <a:r>
              <a:rPr lang="en-US" sz="3200" dirty="0" smtClean="0"/>
              <a:t> was a common article of food in the days of Jesus.</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262979"/>
          </a:xfrm>
          <a:prstGeom prst="rect">
            <a:avLst/>
          </a:prstGeom>
          <a:noFill/>
        </p:spPr>
        <p:txBody>
          <a:bodyPr wrap="square" rtlCol="0">
            <a:spAutoFit/>
          </a:bodyPr>
          <a:lstStyle/>
          <a:p>
            <a:pPr algn="ctr"/>
            <a:r>
              <a:rPr lang="en-US" sz="4000" b="1" u="sng" dirty="0" smtClean="0">
                <a:solidFill>
                  <a:srgbClr val="FFC000"/>
                </a:solidFill>
                <a:effectLst>
                  <a:outerShdw blurRad="38100" dist="38100" dir="2700000" algn="tl">
                    <a:srgbClr val="000000">
                      <a:alpha val="43137"/>
                    </a:srgbClr>
                  </a:outerShdw>
                </a:effectLst>
              </a:rPr>
              <a:t>THE SIGNIFICANCE OF FOODS</a:t>
            </a:r>
          </a:p>
          <a:p>
            <a:endParaRPr lang="en-US" sz="3200" b="1" u="sng" dirty="0" smtClean="0">
              <a:effectLst>
                <a:outerShdw blurRad="38100" dist="38100" dir="2700000" algn="tl">
                  <a:srgbClr val="000000">
                    <a:alpha val="43137"/>
                  </a:srgbClr>
                </a:outerShdw>
              </a:effectLst>
            </a:endParaRPr>
          </a:p>
          <a:p>
            <a:r>
              <a:rPr lang="en-US" sz="4000" b="1" u="sng" dirty="0" smtClean="0">
                <a:solidFill>
                  <a:srgbClr val="FF0000"/>
                </a:solidFill>
                <a:effectLst>
                  <a:outerShdw blurRad="38100" dist="38100" dir="2700000" algn="tl">
                    <a:srgbClr val="000000">
                      <a:alpha val="43137"/>
                    </a:srgbClr>
                  </a:outerShdw>
                </a:effectLst>
              </a:rPr>
              <a:t>MEAT</a:t>
            </a:r>
            <a:r>
              <a:rPr lang="en-US" sz="4000" b="1" dirty="0" smtClean="0">
                <a:solidFill>
                  <a:srgbClr val="FF0000"/>
                </a:solidFill>
                <a:effectLst>
                  <a:outerShdw blurRad="38100" dist="38100" dir="2700000" algn="tl">
                    <a:srgbClr val="000000">
                      <a:alpha val="43137"/>
                    </a:srgbClr>
                  </a:outerShdw>
                </a:effectLst>
              </a:rPr>
              <a:t>: </a:t>
            </a:r>
            <a:r>
              <a:rPr lang="en-US" sz="3200" dirty="0" smtClean="0"/>
              <a:t>Roasting was perhaps the oldest way of cooking meat, but less common among the Israelites than boiling, roast meat being used as a rule only by the rich &amp; </a:t>
            </a:r>
            <a:r>
              <a:rPr lang="en-US" sz="3200" dirty="0" err="1" smtClean="0"/>
              <a:t>upperclasses</a:t>
            </a:r>
            <a:r>
              <a:rPr lang="en-US" sz="3200" dirty="0" smtClean="0"/>
              <a:t>, as is still the case in the East. The servants of Eli's sons said to those bringing offerings, </a:t>
            </a:r>
            <a:r>
              <a:rPr lang="en-US" sz="3200" dirty="0" smtClean="0">
                <a:solidFill>
                  <a:srgbClr val="FFFF00"/>
                </a:solidFill>
              </a:rPr>
              <a:t>"Give meat to roast for the priest; for he will not have boiled meat from you" (1 Samuel 2:12-17)</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3785652"/>
          </a:xfrm>
          <a:prstGeom prst="rect">
            <a:avLst/>
          </a:prstGeom>
          <a:noFill/>
        </p:spPr>
        <p:txBody>
          <a:bodyPr wrap="square" rtlCol="0">
            <a:spAutoFit/>
          </a:bodyPr>
          <a:lstStyle/>
          <a:p>
            <a:pPr algn="ctr"/>
            <a:r>
              <a:rPr lang="en-US" sz="4000" b="1" u="sng" dirty="0" smtClean="0">
                <a:solidFill>
                  <a:srgbClr val="FFC000"/>
                </a:solidFill>
                <a:effectLst>
                  <a:outerShdw blurRad="38100" dist="38100" dir="2700000" algn="tl">
                    <a:srgbClr val="000000">
                      <a:alpha val="43137"/>
                    </a:srgbClr>
                  </a:outerShdw>
                </a:effectLst>
              </a:rPr>
              <a:t>THE SIGNIFICANCE OF FOODS</a:t>
            </a:r>
          </a:p>
          <a:p>
            <a:endParaRPr lang="en-US" sz="3200" b="1" u="sng" dirty="0" smtClean="0">
              <a:effectLst>
                <a:outerShdw blurRad="38100" dist="38100" dir="2700000" algn="tl">
                  <a:srgbClr val="000000">
                    <a:alpha val="43137"/>
                  </a:srgbClr>
                </a:outerShdw>
              </a:effectLst>
            </a:endParaRPr>
          </a:p>
          <a:p>
            <a:r>
              <a:rPr lang="en-US" sz="4000" b="1" u="sng" dirty="0" smtClean="0">
                <a:solidFill>
                  <a:srgbClr val="FF0000"/>
                </a:solidFill>
                <a:effectLst>
                  <a:outerShdw blurRad="38100" dist="38100" dir="2700000" algn="tl">
                    <a:srgbClr val="000000">
                      <a:alpha val="43137"/>
                    </a:srgbClr>
                  </a:outerShdw>
                </a:effectLst>
              </a:rPr>
              <a:t>MEAT</a:t>
            </a:r>
            <a:r>
              <a:rPr lang="en-US" sz="4000" b="1" dirty="0" smtClean="0">
                <a:solidFill>
                  <a:srgbClr val="FF0000"/>
                </a:solidFill>
                <a:effectLst>
                  <a:outerShdw blurRad="38100" dist="38100" dir="2700000" algn="tl">
                    <a:srgbClr val="000000">
                      <a:alpha val="43137"/>
                    </a:srgbClr>
                  </a:outerShdw>
                </a:effectLst>
              </a:rPr>
              <a:t>: </a:t>
            </a:r>
            <a:r>
              <a:rPr lang="en-US" sz="3200" dirty="0" smtClean="0"/>
              <a:t>After the meat was cooked it was divided up into small pieces, and a broth was</a:t>
            </a:r>
          </a:p>
          <a:p>
            <a:r>
              <a:rPr lang="en-US" sz="3200" dirty="0" smtClean="0"/>
              <a:t>prepared to serve with it, and this would often have vegetables in it.</a:t>
            </a:r>
          </a:p>
          <a:p>
            <a:r>
              <a:rPr lang="en-US" sz="3200" dirty="0" smtClean="0"/>
              <a:t> </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6247864"/>
          </a:xfrm>
          <a:prstGeom prst="rect">
            <a:avLst/>
          </a:prstGeom>
          <a:noFill/>
        </p:spPr>
        <p:txBody>
          <a:bodyPr wrap="square" rtlCol="0">
            <a:spAutoFit/>
          </a:bodyPr>
          <a:lstStyle/>
          <a:p>
            <a:pPr algn="ctr"/>
            <a:r>
              <a:rPr lang="en-US" sz="4000" b="1" u="sng" dirty="0" smtClean="0">
                <a:solidFill>
                  <a:srgbClr val="66FF33"/>
                </a:solidFill>
                <a:effectLst>
                  <a:outerShdw blurRad="38100" dist="38100" dir="2700000" algn="tl">
                    <a:srgbClr val="000000">
                      <a:alpha val="43137"/>
                    </a:srgbClr>
                  </a:outerShdw>
                </a:effectLst>
              </a:rPr>
              <a:t>CUSTOMS AT MEALTIME</a:t>
            </a:r>
          </a:p>
          <a:p>
            <a:endParaRPr lang="en-US" sz="3200" b="1" u="sng" dirty="0" smtClean="0">
              <a:effectLst>
                <a:outerShdw blurRad="38100" dist="38100" dir="2700000" algn="tl">
                  <a:srgbClr val="000000">
                    <a:alpha val="43137"/>
                  </a:srgbClr>
                </a:outerShdw>
              </a:effectLst>
            </a:endParaRPr>
          </a:p>
          <a:p>
            <a:r>
              <a:rPr lang="en-US" sz="4000" b="1" u="sng" dirty="0" smtClean="0">
                <a:solidFill>
                  <a:srgbClr val="FFC000"/>
                </a:solidFill>
                <a:effectLst>
                  <a:outerShdw blurRad="38100" dist="38100" dir="2700000" algn="tl">
                    <a:srgbClr val="000000">
                      <a:alpha val="43137"/>
                    </a:srgbClr>
                  </a:outerShdw>
                </a:effectLst>
              </a:rPr>
              <a:t>HANDWASHING</a:t>
            </a:r>
            <a:r>
              <a:rPr lang="en-US" sz="4000" b="1" dirty="0" smtClean="0">
                <a:solidFill>
                  <a:srgbClr val="FFC000"/>
                </a:solidFill>
                <a:effectLst>
                  <a:outerShdw blurRad="38100" dist="38100" dir="2700000" algn="tl">
                    <a:srgbClr val="000000">
                      <a:alpha val="43137"/>
                    </a:srgbClr>
                  </a:outerShdw>
                </a:effectLst>
              </a:rPr>
              <a:t>:</a:t>
            </a:r>
            <a:r>
              <a:rPr lang="en-US" sz="4000" b="1" dirty="0" smtClean="0">
                <a:solidFill>
                  <a:srgbClr val="FF0000"/>
                </a:solidFill>
                <a:effectLst>
                  <a:outerShdw blurRad="38100" dist="38100" dir="2700000" algn="tl">
                    <a:srgbClr val="000000">
                      <a:alpha val="43137"/>
                    </a:srgbClr>
                  </a:outerShdw>
                </a:effectLst>
              </a:rPr>
              <a:t> </a:t>
            </a:r>
            <a:r>
              <a:rPr lang="en-US" sz="3200" dirty="0" smtClean="0"/>
              <a:t>Hebrews were careful to wash their hands before a meal. The servant </a:t>
            </a:r>
            <a:r>
              <a:rPr lang="en-US" sz="3200" smtClean="0"/>
              <a:t>or whomever; </a:t>
            </a:r>
            <a:r>
              <a:rPr lang="en-US" sz="3200" dirty="0" smtClean="0"/>
              <a:t>pours water on the hands to be washed as they are held over a basin. Often the basin has a cover with holes, so as to allow the dirty water to run through and thus be out of sight. The method of eating without knives, forks, or spoons, makes this washing a necessity.</a:t>
            </a:r>
          </a:p>
          <a:p>
            <a:r>
              <a:rPr lang="en-US" sz="3200" dirty="0" smtClean="0"/>
              <a:t> </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6247864"/>
          </a:xfrm>
          <a:prstGeom prst="rect">
            <a:avLst/>
          </a:prstGeom>
          <a:noFill/>
        </p:spPr>
        <p:txBody>
          <a:bodyPr wrap="square" rtlCol="0">
            <a:spAutoFit/>
          </a:bodyPr>
          <a:lstStyle/>
          <a:p>
            <a:pPr algn="ctr"/>
            <a:r>
              <a:rPr lang="en-US" sz="4000" b="1" u="sng" dirty="0" smtClean="0">
                <a:solidFill>
                  <a:srgbClr val="66FF33"/>
                </a:solidFill>
                <a:effectLst>
                  <a:outerShdw blurRad="38100" dist="38100" dir="2700000" algn="tl">
                    <a:srgbClr val="000000">
                      <a:alpha val="43137"/>
                    </a:srgbClr>
                  </a:outerShdw>
                </a:effectLst>
              </a:rPr>
              <a:t>CUSTOMS AT MEALTIME</a:t>
            </a:r>
          </a:p>
          <a:p>
            <a:endParaRPr lang="en-US" sz="3200" b="1" u="sng" dirty="0" smtClean="0">
              <a:effectLst>
                <a:outerShdw blurRad="38100" dist="38100" dir="2700000" algn="tl">
                  <a:srgbClr val="000000">
                    <a:alpha val="43137"/>
                  </a:srgbClr>
                </a:outerShdw>
              </a:effectLst>
            </a:endParaRPr>
          </a:p>
          <a:p>
            <a:r>
              <a:rPr lang="en-US" sz="4000" b="1" u="sng" dirty="0" smtClean="0">
                <a:solidFill>
                  <a:srgbClr val="FFC000"/>
                </a:solidFill>
                <a:effectLst>
                  <a:outerShdw blurRad="38100" dist="38100" dir="2700000" algn="tl">
                    <a:srgbClr val="000000">
                      <a:alpha val="43137"/>
                    </a:srgbClr>
                  </a:outerShdw>
                </a:effectLst>
              </a:rPr>
              <a:t>HANDWASHING</a:t>
            </a:r>
            <a:r>
              <a:rPr lang="en-US" sz="4000" b="1" dirty="0" smtClean="0">
                <a:solidFill>
                  <a:srgbClr val="FFC000"/>
                </a:solidFill>
                <a:effectLst>
                  <a:outerShdw blurRad="38100" dist="38100" dir="2700000" algn="tl">
                    <a:srgbClr val="000000">
                      <a:alpha val="43137"/>
                    </a:srgbClr>
                  </a:outerShdw>
                </a:effectLst>
              </a:rPr>
              <a:t>:</a:t>
            </a:r>
            <a:r>
              <a:rPr lang="en-US" sz="4000" b="1" dirty="0" smtClean="0">
                <a:solidFill>
                  <a:srgbClr val="FF0000"/>
                </a:solidFill>
                <a:effectLst>
                  <a:outerShdw blurRad="38100" dist="38100" dir="2700000" algn="tl">
                    <a:srgbClr val="000000">
                      <a:alpha val="43137"/>
                    </a:srgbClr>
                  </a:outerShdw>
                </a:effectLst>
              </a:rPr>
              <a:t> </a:t>
            </a:r>
            <a:r>
              <a:rPr lang="en-US" sz="3200" dirty="0" smtClean="0"/>
              <a:t>When the Pharisees complained against the disciples of Jesus, because they ate without washing their hands </a:t>
            </a:r>
            <a:r>
              <a:rPr lang="en-US" sz="3200" dirty="0" smtClean="0">
                <a:solidFill>
                  <a:srgbClr val="FFFF00"/>
                </a:solidFill>
              </a:rPr>
              <a:t>(Mark 7:1-9; 14-23)</a:t>
            </a:r>
            <a:r>
              <a:rPr lang="en-US" sz="3200" dirty="0" smtClean="0"/>
              <a:t>, it was concerning a lengthy ceremonial washing of hands that they spoke. The Jewish hierarchy of that day had given an injunction as to exactly how this should be done. It was not a law of Moses but a tradition of the elders.</a:t>
            </a:r>
          </a:p>
          <a:p>
            <a:r>
              <a:rPr lang="en-US" sz="3200"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r>
              <a:rPr lang="en-US" sz="3200" b="1" u="sng" dirty="0" smtClean="0">
                <a:solidFill>
                  <a:srgbClr val="FFFF00"/>
                </a:solidFill>
                <a:effectLst>
                  <a:outerShdw blurRad="38100" dist="38100" dir="2700000" algn="tl">
                    <a:srgbClr val="000000">
                      <a:alpha val="43137"/>
                    </a:srgbClr>
                  </a:outerShdw>
                </a:effectLst>
              </a:rPr>
              <a:t>PHARISEES</a:t>
            </a:r>
            <a:r>
              <a:rPr lang="en-US" sz="3200" b="1" dirty="0" smtClean="0">
                <a:solidFill>
                  <a:srgbClr val="FFFF00"/>
                </a:solidFill>
                <a:effectLst>
                  <a:outerShdw blurRad="38100" dist="38100" dir="2700000" algn="tl">
                    <a:srgbClr val="000000">
                      <a:alpha val="43137"/>
                    </a:srgbClr>
                  </a:outerShdw>
                </a:effectLst>
              </a:rPr>
              <a:t>: </a:t>
            </a:r>
            <a:r>
              <a:rPr lang="en-US" sz="3200" b="1" dirty="0" smtClean="0">
                <a:solidFill>
                  <a:schemeClr val="bg1"/>
                </a:solidFill>
                <a:effectLst>
                  <a:outerShdw blurRad="38100" dist="38100" dir="2700000" algn="tl">
                    <a:srgbClr val="000000">
                      <a:alpha val="43137"/>
                    </a:srgbClr>
                  </a:outerShdw>
                </a:effectLst>
              </a:rPr>
              <a:t>The Pharisees tried to adhere to 613 laws or commandments in addition to which they built a complex structure of regulations designed as a hedge around the laws in order to keep people from accidentally breaking the rules. Life was very complicated under such regime.</a:t>
            </a:r>
            <a:endParaRPr lang="en-US" sz="3200" b="1" u="sng"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GROUPS (SECTS) IN THE N.T.</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4770537"/>
          </a:xfrm>
          <a:prstGeom prst="rect">
            <a:avLst/>
          </a:prstGeom>
          <a:noFill/>
        </p:spPr>
        <p:txBody>
          <a:bodyPr wrap="square" rtlCol="0">
            <a:spAutoFit/>
          </a:bodyPr>
          <a:lstStyle/>
          <a:p>
            <a:pPr algn="ctr"/>
            <a:r>
              <a:rPr lang="en-US" sz="4000" b="1" u="sng" dirty="0" smtClean="0">
                <a:solidFill>
                  <a:srgbClr val="66FF33"/>
                </a:solidFill>
                <a:effectLst>
                  <a:outerShdw blurRad="38100" dist="38100" dir="2700000" algn="tl">
                    <a:srgbClr val="000000">
                      <a:alpha val="43137"/>
                    </a:srgbClr>
                  </a:outerShdw>
                </a:effectLst>
              </a:rPr>
              <a:t>CUSTOMS AT MEALTIME</a:t>
            </a:r>
          </a:p>
          <a:p>
            <a:endParaRPr lang="en-US" sz="3200" b="1" u="sng" dirty="0" smtClean="0">
              <a:effectLst>
                <a:outerShdw blurRad="38100" dist="38100" dir="2700000" algn="tl">
                  <a:srgbClr val="000000">
                    <a:alpha val="43137"/>
                  </a:srgbClr>
                </a:outerShdw>
              </a:effectLst>
            </a:endParaRPr>
          </a:p>
          <a:p>
            <a:r>
              <a:rPr lang="en-US" sz="4000" b="1" u="sng" dirty="0" smtClean="0">
                <a:solidFill>
                  <a:srgbClr val="FFC000"/>
                </a:solidFill>
                <a:effectLst>
                  <a:outerShdw blurRad="38100" dist="38100" dir="2700000" algn="tl">
                    <a:srgbClr val="000000">
                      <a:alpha val="43137"/>
                    </a:srgbClr>
                  </a:outerShdw>
                </a:effectLst>
              </a:rPr>
              <a:t>HANDWASHING</a:t>
            </a:r>
            <a:r>
              <a:rPr lang="en-US" sz="4000" b="1" dirty="0" smtClean="0">
                <a:solidFill>
                  <a:srgbClr val="FFC000"/>
                </a:solidFill>
                <a:effectLst>
                  <a:outerShdw blurRad="38100" dist="38100" dir="2700000" algn="tl">
                    <a:srgbClr val="000000">
                      <a:alpha val="43137"/>
                    </a:srgbClr>
                  </a:outerShdw>
                </a:effectLst>
              </a:rPr>
              <a:t>:</a:t>
            </a:r>
            <a:r>
              <a:rPr lang="en-US" sz="4000" b="1" dirty="0" smtClean="0">
                <a:solidFill>
                  <a:srgbClr val="FF0000"/>
                </a:solidFill>
                <a:effectLst>
                  <a:outerShdw blurRad="38100" dist="38100" dir="2700000" algn="tl">
                    <a:srgbClr val="000000">
                      <a:alpha val="43137"/>
                    </a:srgbClr>
                  </a:outerShdw>
                </a:effectLst>
              </a:rPr>
              <a:t> </a:t>
            </a:r>
            <a:r>
              <a:rPr lang="en-US" sz="3200" dirty="0" smtClean="0"/>
              <a:t>Jesus refused to sanction it as a rule that was binding. It was not the custom of washing hands before eating that</a:t>
            </a:r>
          </a:p>
          <a:p>
            <a:r>
              <a:rPr lang="en-US" sz="3200" dirty="0" smtClean="0"/>
              <a:t>Jesus objected to, but the authority the rabbis claimed to have in telling the people the exact and detailed manner in which it must be done.</a:t>
            </a:r>
          </a:p>
          <a:p>
            <a:r>
              <a:rPr lang="en-US" sz="3200" dirty="0" smtClean="0"/>
              <a:t> </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632311"/>
          </a:xfrm>
          <a:prstGeom prst="rect">
            <a:avLst/>
          </a:prstGeom>
          <a:noFill/>
        </p:spPr>
        <p:txBody>
          <a:bodyPr wrap="square" rtlCol="0">
            <a:spAutoFit/>
          </a:bodyPr>
          <a:lstStyle/>
          <a:p>
            <a:pPr algn="ctr"/>
            <a:r>
              <a:rPr lang="en-US" sz="4000" b="1" u="sng" dirty="0" smtClean="0">
                <a:solidFill>
                  <a:srgbClr val="FFFF00"/>
                </a:solidFill>
                <a:effectLst>
                  <a:outerShdw blurRad="38100" dist="38100" dir="2700000" algn="tl">
                    <a:srgbClr val="000000">
                      <a:alpha val="43137"/>
                    </a:srgbClr>
                  </a:outerShdw>
                </a:effectLst>
              </a:rPr>
              <a:t>HOSPITALITY</a:t>
            </a:r>
          </a:p>
          <a:p>
            <a:endParaRPr lang="en-US" sz="3200" b="1" u="sng" dirty="0" smtClean="0">
              <a:effectLst>
                <a:outerShdw blurRad="38100" dist="38100" dir="2700000" algn="tl">
                  <a:srgbClr val="000000">
                    <a:alpha val="43137"/>
                  </a:srgbClr>
                </a:outerShdw>
              </a:effectLst>
            </a:endParaRPr>
          </a:p>
          <a:p>
            <a:r>
              <a:rPr lang="en-US" sz="3200" dirty="0" smtClean="0"/>
              <a:t>These men of the East believed that a person who becomes their guest is sent to them by God. Thus their hospitality becomes a sacred duty. When a host entertained Westerners, he was so happy that, he wept tears of joy that "Heaven had sent him guests". When Abraham entertained three strangers who proved to</a:t>
            </a:r>
          </a:p>
          <a:p>
            <a:r>
              <a:rPr lang="en-US" sz="3200" dirty="0" smtClean="0"/>
              <a:t>be angels, he showed much the same attitude.</a:t>
            </a:r>
          </a:p>
          <a:p>
            <a:r>
              <a:rPr lang="en-US" sz="3200" dirty="0" smtClean="0"/>
              <a:t> </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139869"/>
          </a:xfrm>
          <a:prstGeom prst="rect">
            <a:avLst/>
          </a:prstGeom>
          <a:noFill/>
        </p:spPr>
        <p:txBody>
          <a:bodyPr wrap="square" rtlCol="0">
            <a:spAutoFit/>
          </a:bodyPr>
          <a:lstStyle/>
          <a:p>
            <a:pPr algn="ctr"/>
            <a:r>
              <a:rPr lang="en-US" sz="4000" b="1" u="sng" dirty="0" smtClean="0">
                <a:solidFill>
                  <a:srgbClr val="FFFF00"/>
                </a:solidFill>
                <a:effectLst>
                  <a:outerShdw blurRad="38100" dist="38100" dir="2700000" algn="tl">
                    <a:srgbClr val="000000">
                      <a:alpha val="43137"/>
                    </a:srgbClr>
                  </a:outerShdw>
                </a:effectLst>
              </a:rPr>
              <a:t>HOSPITALITY</a:t>
            </a:r>
          </a:p>
          <a:p>
            <a:endParaRPr lang="en-US" sz="3200" b="1" u="sng" dirty="0" smtClean="0">
              <a:effectLst>
                <a:outerShdw blurRad="38100" dist="38100" dir="2700000" algn="tl">
                  <a:srgbClr val="000000">
                    <a:alpha val="43137"/>
                  </a:srgbClr>
                </a:outerShdw>
              </a:effectLst>
            </a:endParaRPr>
          </a:p>
          <a:p>
            <a:r>
              <a:rPr lang="en-US" sz="3200" dirty="0" smtClean="0"/>
              <a:t>Abraham’s enthusiasm in receiving the guests would indicate his belief, that those he was to entertain were sent to him by the Lord. It is said that he "</a:t>
            </a:r>
            <a:r>
              <a:rPr lang="en-US" sz="3200" dirty="0" smtClean="0">
                <a:solidFill>
                  <a:srgbClr val="FFFF00"/>
                </a:solidFill>
              </a:rPr>
              <a:t>ran to meet</a:t>
            </a:r>
            <a:r>
              <a:rPr lang="en-US" sz="3200" dirty="0" smtClean="0"/>
              <a:t>" the three men, that he "</a:t>
            </a:r>
            <a:r>
              <a:rPr lang="en-US" sz="3200" dirty="0" smtClean="0">
                <a:solidFill>
                  <a:srgbClr val="FFFF00"/>
                </a:solidFill>
              </a:rPr>
              <a:t>hastened into the tent unto Sarah</a:t>
            </a:r>
            <a:r>
              <a:rPr lang="en-US" sz="3200" dirty="0" smtClean="0"/>
              <a:t>" to get her to make ready food, that he "</a:t>
            </a:r>
            <a:r>
              <a:rPr lang="en-US" sz="3200" dirty="0" smtClean="0">
                <a:solidFill>
                  <a:srgbClr val="FFFF00"/>
                </a:solidFill>
              </a:rPr>
              <a:t>ran unto the herd</a:t>
            </a:r>
            <a:r>
              <a:rPr lang="en-US" sz="3200" dirty="0" smtClean="0"/>
              <a:t>," and that he "</a:t>
            </a:r>
            <a:r>
              <a:rPr lang="en-US" sz="3200" dirty="0" smtClean="0">
                <a:solidFill>
                  <a:srgbClr val="FFFF00"/>
                </a:solidFill>
              </a:rPr>
              <a:t>fetched a calf</a:t>
            </a:r>
            <a:r>
              <a:rPr lang="en-US" sz="3200" dirty="0" smtClean="0"/>
              <a:t>," and that he "</a:t>
            </a:r>
            <a:r>
              <a:rPr lang="en-US" sz="3200" dirty="0" smtClean="0">
                <a:solidFill>
                  <a:srgbClr val="FFFF00"/>
                </a:solidFill>
              </a:rPr>
              <a:t>hasted to dress it</a:t>
            </a:r>
            <a:r>
              <a:rPr lang="en-US" sz="3200" dirty="0" smtClean="0"/>
              <a:t>" (</a:t>
            </a:r>
            <a:r>
              <a:rPr lang="en-US" sz="3200" dirty="0" smtClean="0">
                <a:solidFill>
                  <a:srgbClr val="FFFF00"/>
                </a:solidFill>
              </a:rPr>
              <a:t>Gen. 18:2-8</a:t>
            </a:r>
            <a:r>
              <a:rPr lang="en-US" sz="3200" dirty="0" smtClean="0"/>
              <a:t>).</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632311"/>
          </a:xfrm>
          <a:prstGeom prst="rect">
            <a:avLst/>
          </a:prstGeom>
          <a:noFill/>
        </p:spPr>
        <p:txBody>
          <a:bodyPr wrap="square" rtlCol="0">
            <a:spAutoFit/>
          </a:bodyPr>
          <a:lstStyle/>
          <a:p>
            <a:pPr algn="ctr"/>
            <a:r>
              <a:rPr lang="en-US" sz="4000" b="1" u="sng" dirty="0" smtClean="0">
                <a:solidFill>
                  <a:srgbClr val="FFFF00"/>
                </a:solidFill>
                <a:effectLst>
                  <a:outerShdw blurRad="38100" dist="38100" dir="2700000" algn="tl">
                    <a:srgbClr val="000000">
                      <a:alpha val="43137"/>
                    </a:srgbClr>
                  </a:outerShdw>
                </a:effectLst>
              </a:rPr>
              <a:t>HOSPITALITY</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66FFFF"/>
                </a:solidFill>
              </a:rPr>
              <a:t>Friends As Guests</a:t>
            </a:r>
            <a:r>
              <a:rPr lang="en-US" sz="3200" b="1" dirty="0" smtClean="0"/>
              <a:t>: </a:t>
            </a:r>
            <a:r>
              <a:rPr lang="en-US" sz="3200" dirty="0" smtClean="0"/>
              <a:t>In the East a friend is always welcome to receive hospitality. The Romans of New Testament times had a token of hospitality between two friends, which consisted of a tile of wood or stone, which was divided in half. Each person wrote his name</a:t>
            </a:r>
          </a:p>
          <a:p>
            <a:r>
              <a:rPr lang="en-US" sz="3200" dirty="0" smtClean="0"/>
              <a:t>on one of the two pieces, and then exchanged that piece with the other person. These were often kept and handed down from father to son.</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6124754"/>
          </a:xfrm>
          <a:prstGeom prst="rect">
            <a:avLst/>
          </a:prstGeom>
          <a:noFill/>
        </p:spPr>
        <p:txBody>
          <a:bodyPr wrap="square" rtlCol="0">
            <a:spAutoFit/>
          </a:bodyPr>
          <a:lstStyle/>
          <a:p>
            <a:pPr algn="ctr"/>
            <a:r>
              <a:rPr lang="en-US" sz="4000" b="1" u="sng" dirty="0" smtClean="0">
                <a:solidFill>
                  <a:srgbClr val="FFFF00"/>
                </a:solidFill>
                <a:effectLst>
                  <a:outerShdw blurRad="38100" dist="38100" dir="2700000" algn="tl">
                    <a:srgbClr val="000000">
                      <a:alpha val="43137"/>
                    </a:srgbClr>
                  </a:outerShdw>
                </a:effectLst>
              </a:rPr>
              <a:t>HOSPITALITY</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66FFFF"/>
                </a:solidFill>
              </a:rPr>
              <a:t>Strangers As Guests</a:t>
            </a:r>
            <a:r>
              <a:rPr lang="en-US" sz="3200" b="1" dirty="0" smtClean="0"/>
              <a:t>: </a:t>
            </a:r>
            <a:r>
              <a:rPr lang="en-US" sz="3200" dirty="0" smtClean="0"/>
              <a:t>There is an Oriental proverb that says, "Every stranger is an invited guest."  The inspired apostle gave command concerning hospitality to this type of guest: "</a:t>
            </a:r>
            <a:r>
              <a:rPr lang="en-US" sz="3200" dirty="0" smtClean="0">
                <a:solidFill>
                  <a:srgbClr val="FFFF00"/>
                </a:solidFill>
              </a:rPr>
              <a:t>Be not forgetful to entertain strangers: for thereby some have entertained angels unawares" (Heb. 13:2). </a:t>
            </a:r>
            <a:r>
              <a:rPr lang="en-US" sz="3200" dirty="0" smtClean="0"/>
              <a:t>When Paul exhorted the Roman believers to be "</a:t>
            </a:r>
            <a:r>
              <a:rPr lang="en-US" sz="3200" dirty="0" smtClean="0">
                <a:solidFill>
                  <a:srgbClr val="FFFF00"/>
                </a:solidFill>
              </a:rPr>
              <a:t>given to hospitality</a:t>
            </a:r>
            <a:r>
              <a:rPr lang="en-US" sz="3200" dirty="0" smtClean="0"/>
              <a:t>" (Rom. 12:13), he was referring to the same thing, for the Greek word</a:t>
            </a:r>
          </a:p>
          <a:p>
            <a:r>
              <a:rPr lang="en-US" sz="3200" dirty="0" smtClean="0"/>
              <a:t>for hospitality, means, "</a:t>
            </a:r>
            <a:r>
              <a:rPr lang="en-US" sz="3200" dirty="0" smtClean="0">
                <a:solidFill>
                  <a:srgbClr val="FFFF00"/>
                </a:solidFill>
              </a:rPr>
              <a:t>love to strangers</a:t>
            </a:r>
            <a:r>
              <a:rPr lang="en-US" sz="3200" dirty="0" smtClean="0"/>
              <a:t>.</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632311"/>
          </a:xfrm>
          <a:prstGeom prst="rect">
            <a:avLst/>
          </a:prstGeom>
          <a:noFill/>
        </p:spPr>
        <p:txBody>
          <a:bodyPr wrap="square" rtlCol="0">
            <a:spAutoFit/>
          </a:bodyPr>
          <a:lstStyle/>
          <a:p>
            <a:pPr algn="ctr"/>
            <a:r>
              <a:rPr lang="en-US" sz="4000" b="1" u="sng" dirty="0" smtClean="0">
                <a:solidFill>
                  <a:srgbClr val="FFFF00"/>
                </a:solidFill>
                <a:effectLst>
                  <a:outerShdw blurRad="38100" dist="38100" dir="2700000" algn="tl">
                    <a:srgbClr val="000000">
                      <a:alpha val="43137"/>
                    </a:srgbClr>
                  </a:outerShdw>
                </a:effectLst>
              </a:rPr>
              <a:t>HOSPITALITY</a:t>
            </a:r>
          </a:p>
          <a:p>
            <a:endParaRPr lang="en-US" sz="3200" b="1" u="sng" dirty="0" smtClean="0">
              <a:effectLst>
                <a:outerShdw blurRad="38100" dist="38100" dir="2700000" algn="tl">
                  <a:srgbClr val="000000">
                    <a:alpha val="43137"/>
                  </a:srgbClr>
                </a:outerShdw>
              </a:effectLst>
            </a:endParaRPr>
          </a:p>
          <a:p>
            <a:r>
              <a:rPr lang="en-US" sz="3200" dirty="0" smtClean="0"/>
              <a:t>Guests in Holy Land homes expect to be kissed as they enter. When entertained by a Pharisee, Jesus commented on his reception by saying to him, "</a:t>
            </a:r>
            <a:r>
              <a:rPr lang="en-US" sz="3200" dirty="0" smtClean="0">
                <a:solidFill>
                  <a:srgbClr val="FFFF00"/>
                </a:solidFill>
              </a:rPr>
              <a:t>Thou </a:t>
            </a:r>
            <a:r>
              <a:rPr lang="en-US" sz="3200" dirty="0" err="1" smtClean="0">
                <a:solidFill>
                  <a:srgbClr val="FFFF00"/>
                </a:solidFill>
              </a:rPr>
              <a:t>gavest</a:t>
            </a:r>
            <a:r>
              <a:rPr lang="en-US" sz="3200" dirty="0" smtClean="0">
                <a:solidFill>
                  <a:srgbClr val="FFFF00"/>
                </a:solidFill>
              </a:rPr>
              <a:t> </a:t>
            </a:r>
            <a:r>
              <a:rPr lang="fi-FI" sz="3200" dirty="0" smtClean="0">
                <a:solidFill>
                  <a:srgbClr val="FFFF00"/>
                </a:solidFill>
              </a:rPr>
              <a:t>me no kiss" (Luke 7:45)</a:t>
            </a:r>
            <a:r>
              <a:rPr lang="fi-FI" sz="3200" dirty="0" smtClean="0"/>
              <a:t>.</a:t>
            </a:r>
            <a:r>
              <a:rPr lang="en-US" sz="3200" dirty="0" smtClean="0"/>
              <a:t> In Palestine, they place their right hand on their friend's left shoulder and kiss his right cheek, and then reversing the action, place their left hand on his right shoulder, and kiss his left cheek.</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139869"/>
          </a:xfrm>
          <a:prstGeom prst="rect">
            <a:avLst/>
          </a:prstGeom>
          <a:noFill/>
        </p:spPr>
        <p:txBody>
          <a:bodyPr wrap="square" rtlCol="0">
            <a:spAutoFit/>
          </a:bodyPr>
          <a:lstStyle/>
          <a:p>
            <a:pPr algn="ctr"/>
            <a:r>
              <a:rPr lang="en-US" sz="4000" b="1" u="sng" dirty="0" smtClean="0">
                <a:solidFill>
                  <a:srgbClr val="FFFF00"/>
                </a:solidFill>
                <a:effectLst>
                  <a:outerShdw blurRad="38100" dist="38100" dir="2700000" algn="tl">
                    <a:srgbClr val="000000">
                      <a:alpha val="43137"/>
                    </a:srgbClr>
                  </a:outerShdw>
                </a:effectLst>
              </a:rPr>
              <a:t>HOSPITALITY</a:t>
            </a:r>
          </a:p>
          <a:p>
            <a:endParaRPr lang="en-US" sz="3200" dirty="0" smtClean="0"/>
          </a:p>
          <a:p>
            <a:r>
              <a:rPr lang="en-US" sz="3200" dirty="0" smtClean="0">
                <a:solidFill>
                  <a:srgbClr val="66FFFF"/>
                </a:solidFill>
              </a:rPr>
              <a:t>Jacob kissed his father (Gen. 27:27). Esau kissed Jacob (Gen. 33:4). Joseph kissed his brothers</a:t>
            </a:r>
          </a:p>
          <a:p>
            <a:r>
              <a:rPr lang="en-US" sz="3200" dirty="0" smtClean="0">
                <a:solidFill>
                  <a:srgbClr val="66FFFF"/>
                </a:solidFill>
              </a:rPr>
              <a:t>(Gen. 45:15). Jacob kissed the sons of Joseph</a:t>
            </a:r>
          </a:p>
          <a:p>
            <a:r>
              <a:rPr lang="en-US" sz="3200" dirty="0" smtClean="0">
                <a:solidFill>
                  <a:srgbClr val="66FFFF"/>
                </a:solidFill>
              </a:rPr>
              <a:t>(Gen. 48:10). Aaron kissed Moses (Exod. 4:27). Moses kissed </a:t>
            </a:r>
            <a:r>
              <a:rPr lang="en-US" sz="3200" dirty="0" err="1" smtClean="0">
                <a:solidFill>
                  <a:srgbClr val="66FFFF"/>
                </a:solidFill>
              </a:rPr>
              <a:t>Jethro</a:t>
            </a:r>
            <a:r>
              <a:rPr lang="en-US" sz="3200" dirty="0" smtClean="0">
                <a:solidFill>
                  <a:srgbClr val="66FFFF"/>
                </a:solidFill>
              </a:rPr>
              <a:t> (Exod.18:7). David and Jonathan kissed each other (1Sam. 20:41). </a:t>
            </a:r>
            <a:endParaRPr lang="en-US" sz="3200" smtClean="0">
              <a:solidFill>
                <a:srgbClr val="66FFFF"/>
              </a:solidFill>
            </a:endParaRPr>
          </a:p>
          <a:p>
            <a:r>
              <a:rPr lang="en-US" sz="3200" smtClean="0">
                <a:solidFill>
                  <a:srgbClr val="66FFFF"/>
                </a:solidFill>
              </a:rPr>
              <a:t>The </a:t>
            </a:r>
            <a:r>
              <a:rPr lang="en-US" sz="3200" dirty="0" smtClean="0">
                <a:solidFill>
                  <a:srgbClr val="66FFFF"/>
                </a:solidFill>
              </a:rPr>
              <a:t>Father kissed the Prodigal (Luke 15:20). The elders of Miletus kissed Paul (Acts 20:37).</a:t>
            </a:r>
            <a:endParaRPr lang="en-US" sz="3200" b="1" u="sng" dirty="0" smtClean="0">
              <a:solidFill>
                <a:srgbClr val="66FF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4647426"/>
          </a:xfrm>
          <a:prstGeom prst="rect">
            <a:avLst/>
          </a:prstGeom>
          <a:noFill/>
        </p:spPr>
        <p:txBody>
          <a:bodyPr wrap="square" rtlCol="0">
            <a:spAutoFit/>
          </a:bodyPr>
          <a:lstStyle/>
          <a:p>
            <a:pPr algn="ctr"/>
            <a:r>
              <a:rPr lang="en-US" sz="4000" b="1" u="sng" dirty="0" smtClean="0">
                <a:solidFill>
                  <a:srgbClr val="FFFF00"/>
                </a:solidFill>
                <a:effectLst>
                  <a:outerShdw blurRad="38100" dist="38100" dir="2700000" algn="tl">
                    <a:srgbClr val="000000">
                      <a:alpha val="43137"/>
                    </a:srgbClr>
                  </a:outerShdw>
                </a:effectLst>
              </a:rPr>
              <a:t>HOSPITALITY</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66FFFF"/>
                </a:solidFill>
              </a:rPr>
              <a:t>Removing The Shoes: </a:t>
            </a:r>
            <a:r>
              <a:rPr lang="en-US" sz="3200" dirty="0" smtClean="0"/>
              <a:t>Upon entering a house to be entertained, a guest would take off their boots, shoes, or slippers before entering a room. This becomes necessary since they sit on a mat, rug, or divan, with their feet beneath them, and</a:t>
            </a:r>
          </a:p>
          <a:p>
            <a:r>
              <a:rPr lang="en-US" sz="3200" dirty="0" smtClean="0"/>
              <a:t>shoes would soil the couch and the clothes, and would also make a very uncomfortable seat.</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4154984"/>
          </a:xfrm>
          <a:prstGeom prst="rect">
            <a:avLst/>
          </a:prstGeom>
          <a:noFill/>
        </p:spPr>
        <p:txBody>
          <a:bodyPr wrap="square" rtlCol="0">
            <a:spAutoFit/>
          </a:bodyPr>
          <a:lstStyle/>
          <a:p>
            <a:pPr algn="ctr"/>
            <a:r>
              <a:rPr lang="en-US" sz="4000" b="1" u="sng" dirty="0" smtClean="0">
                <a:solidFill>
                  <a:srgbClr val="FFFF00"/>
                </a:solidFill>
                <a:effectLst>
                  <a:outerShdw blurRad="38100" dist="38100" dir="2700000" algn="tl">
                    <a:srgbClr val="000000">
                      <a:alpha val="43137"/>
                    </a:srgbClr>
                  </a:outerShdw>
                </a:effectLst>
              </a:rPr>
              <a:t>HOSPITALITY</a:t>
            </a:r>
          </a:p>
          <a:p>
            <a:endParaRPr lang="en-US" sz="3200" b="1" u="sng" dirty="0" smtClean="0">
              <a:effectLst>
                <a:outerShdw blurRad="38100" dist="38100" dir="2700000" algn="tl">
                  <a:srgbClr val="000000">
                    <a:alpha val="43137"/>
                  </a:srgbClr>
                </a:outerShdw>
              </a:effectLst>
            </a:endParaRPr>
          </a:p>
          <a:p>
            <a:r>
              <a:rPr lang="en-US" sz="3200" dirty="0" smtClean="0"/>
              <a:t>The idea of defilement from the shoes led to the custom of removing the shoes upon entering sacred places. Thus at the burning bush the Lord told Moses, </a:t>
            </a:r>
            <a:r>
              <a:rPr lang="en-US" sz="3200" dirty="0" smtClean="0">
                <a:solidFill>
                  <a:srgbClr val="FFFF00"/>
                </a:solidFill>
              </a:rPr>
              <a:t>"Put off thy shoes from off thy feet, for the place whereon thou</a:t>
            </a:r>
          </a:p>
          <a:p>
            <a:r>
              <a:rPr lang="en-US" sz="3200" dirty="0" err="1" smtClean="0">
                <a:solidFill>
                  <a:srgbClr val="FFFF00"/>
                </a:solidFill>
              </a:rPr>
              <a:t>standest</a:t>
            </a:r>
            <a:r>
              <a:rPr lang="en-US" sz="3200" dirty="0" smtClean="0">
                <a:solidFill>
                  <a:srgbClr val="FFFF00"/>
                </a:solidFill>
              </a:rPr>
              <a:t> is holy ground" (Exod. 3:5).</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139869"/>
          </a:xfrm>
          <a:prstGeom prst="rect">
            <a:avLst/>
          </a:prstGeom>
          <a:noFill/>
        </p:spPr>
        <p:txBody>
          <a:bodyPr wrap="square" rtlCol="0">
            <a:spAutoFit/>
          </a:bodyPr>
          <a:lstStyle/>
          <a:p>
            <a:pPr algn="ctr"/>
            <a:r>
              <a:rPr lang="en-US" sz="4000" b="1" u="sng" dirty="0" smtClean="0">
                <a:solidFill>
                  <a:srgbClr val="FFFF00"/>
                </a:solidFill>
                <a:effectLst>
                  <a:outerShdw blurRad="38100" dist="38100" dir="2700000" algn="tl">
                    <a:srgbClr val="000000">
                      <a:alpha val="43137"/>
                    </a:srgbClr>
                  </a:outerShdw>
                </a:effectLst>
              </a:rPr>
              <a:t>HOSPITALITY</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66FFFF"/>
                </a:solidFill>
              </a:rPr>
              <a:t>Washing The Feet</a:t>
            </a:r>
            <a:r>
              <a:rPr lang="en-US" sz="3200" b="1" dirty="0" smtClean="0">
                <a:solidFill>
                  <a:srgbClr val="66FFFF"/>
                </a:solidFill>
              </a:rPr>
              <a:t>: </a:t>
            </a:r>
            <a:r>
              <a:rPr lang="en-US" sz="3200" dirty="0" smtClean="0"/>
              <a:t>After bowing, greeting, and kissing, the guest is offered water for washing their feet. Wearing of </a:t>
            </a:r>
            <a:r>
              <a:rPr lang="en-US" sz="3200" dirty="0" smtClean="0">
                <a:solidFill>
                  <a:srgbClr val="FFFF00"/>
                </a:solidFill>
              </a:rPr>
              <a:t>sandals</a:t>
            </a:r>
            <a:r>
              <a:rPr lang="en-US" sz="3200" dirty="0" smtClean="0"/>
              <a:t> would naturally necessitate foot washing, but it was still often done when </a:t>
            </a:r>
            <a:r>
              <a:rPr lang="en-US" sz="3200" dirty="0" smtClean="0">
                <a:solidFill>
                  <a:srgbClr val="FFC000"/>
                </a:solidFill>
              </a:rPr>
              <a:t>shoes</a:t>
            </a:r>
            <a:r>
              <a:rPr lang="en-US" sz="3200" dirty="0" smtClean="0"/>
              <a:t> were worn as well. A servant will assist the guest by pouring the water upon their feet over a copper basin, rubbing the feet with his hands, and wiping them with a napkin.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r>
              <a:rPr lang="en-US" sz="3200" b="1" u="sng" dirty="0" smtClean="0">
                <a:solidFill>
                  <a:srgbClr val="FFFF00"/>
                </a:solidFill>
                <a:effectLst>
                  <a:outerShdw blurRad="38100" dist="38100" dir="2700000" algn="tl">
                    <a:srgbClr val="000000">
                      <a:alpha val="43137"/>
                    </a:srgbClr>
                  </a:outerShdw>
                </a:effectLst>
              </a:rPr>
              <a:t>PHARISEES</a:t>
            </a:r>
            <a:r>
              <a:rPr lang="en-US" sz="3200" b="1" dirty="0" smtClean="0">
                <a:solidFill>
                  <a:srgbClr val="FFFF00"/>
                </a:solidFill>
                <a:effectLst>
                  <a:outerShdw blurRad="38100" dist="38100" dir="2700000" algn="tl">
                    <a:srgbClr val="000000">
                      <a:alpha val="43137"/>
                    </a:srgbClr>
                  </a:outerShdw>
                </a:effectLst>
              </a:rPr>
              <a:t>: </a:t>
            </a:r>
            <a:r>
              <a:rPr lang="en-US" sz="3200" b="1" dirty="0" smtClean="0">
                <a:solidFill>
                  <a:schemeClr val="bg1"/>
                </a:solidFill>
                <a:effectLst>
                  <a:outerShdw blurRad="38100" dist="38100" dir="2700000" algn="tl">
                    <a:srgbClr val="000000">
                      <a:alpha val="43137"/>
                    </a:srgbClr>
                  </a:outerShdw>
                </a:effectLst>
              </a:rPr>
              <a:t>They practiced things to the  most minute details. Example: “</a:t>
            </a:r>
            <a:r>
              <a:rPr lang="en-US" sz="3200" b="1" i="1" dirty="0" smtClean="0">
                <a:solidFill>
                  <a:schemeClr val="bg1"/>
                </a:solidFill>
                <a:effectLst>
                  <a:outerShdw blurRad="38100" dist="38100" dir="2700000" algn="tl">
                    <a:srgbClr val="000000">
                      <a:alpha val="43137"/>
                    </a:srgbClr>
                  </a:outerShdw>
                </a:effectLst>
              </a:rPr>
              <a:t>they tithe even one tenth of their herbs grown in the garden</a:t>
            </a:r>
            <a:r>
              <a:rPr lang="en-US" sz="3200" b="1" dirty="0" smtClean="0">
                <a:solidFill>
                  <a:schemeClr val="bg1"/>
                </a:solidFill>
                <a:effectLst>
                  <a:outerShdw blurRad="38100" dist="38100" dir="2700000" algn="tl">
                    <a:srgbClr val="000000">
                      <a:alpha val="43137"/>
                    </a:srgbClr>
                  </a:outerShdw>
                </a:effectLst>
              </a:rPr>
              <a:t>.”  They had the respect of the ordinary people for sticking to the law however they attracted the condemnation of Jesus for their hypocrisy. (Matthew 23:13-15, 23-24)</a:t>
            </a:r>
            <a:endParaRPr lang="en-US" sz="3200" b="1" u="sng"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GROUPS (SECTS) IN THE N.T.</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632311"/>
          </a:xfrm>
          <a:prstGeom prst="rect">
            <a:avLst/>
          </a:prstGeom>
          <a:noFill/>
        </p:spPr>
        <p:txBody>
          <a:bodyPr wrap="square" rtlCol="0">
            <a:spAutoFit/>
          </a:bodyPr>
          <a:lstStyle/>
          <a:p>
            <a:pPr algn="ctr"/>
            <a:r>
              <a:rPr lang="en-US" sz="4000" b="1" u="sng" dirty="0" smtClean="0">
                <a:solidFill>
                  <a:srgbClr val="FFFF00"/>
                </a:solidFill>
                <a:effectLst>
                  <a:outerShdw blurRad="38100" dist="38100" dir="2700000" algn="tl">
                    <a:srgbClr val="000000">
                      <a:alpha val="43137"/>
                    </a:srgbClr>
                  </a:outerShdw>
                </a:effectLst>
              </a:rPr>
              <a:t>HOSPITALITY</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66FFFF"/>
                </a:solidFill>
              </a:rPr>
              <a:t>Washing The Feet</a:t>
            </a:r>
            <a:r>
              <a:rPr lang="en-US" sz="3200" b="1" dirty="0" smtClean="0">
                <a:solidFill>
                  <a:srgbClr val="66FFFF"/>
                </a:solidFill>
              </a:rPr>
              <a:t>: </a:t>
            </a:r>
          </a:p>
          <a:p>
            <a:r>
              <a:rPr lang="en-US" sz="3200" dirty="0" smtClean="0"/>
              <a:t>This custom was common in Old Testament days: </a:t>
            </a:r>
            <a:r>
              <a:rPr lang="en-US" sz="3200" dirty="0" smtClean="0">
                <a:solidFill>
                  <a:srgbClr val="FFFF00"/>
                </a:solidFill>
              </a:rPr>
              <a:t>Gen. 18:4</a:t>
            </a:r>
          </a:p>
          <a:p>
            <a:r>
              <a:rPr lang="en-US" sz="3200" dirty="0" smtClean="0">
                <a:solidFill>
                  <a:srgbClr val="FFFF00"/>
                </a:solidFill>
              </a:rPr>
              <a:t>	Gen. 19:2 </a:t>
            </a:r>
          </a:p>
          <a:p>
            <a:r>
              <a:rPr lang="en-US" sz="3200" dirty="0" smtClean="0">
                <a:solidFill>
                  <a:srgbClr val="FFFF00"/>
                </a:solidFill>
              </a:rPr>
              <a:t>	Gen. 24:32 </a:t>
            </a:r>
          </a:p>
          <a:p>
            <a:r>
              <a:rPr lang="en-US" sz="3200" dirty="0" smtClean="0">
                <a:solidFill>
                  <a:srgbClr val="FFFF00"/>
                </a:solidFill>
              </a:rPr>
              <a:t>	Gen. 43:24 </a:t>
            </a:r>
          </a:p>
          <a:p>
            <a:r>
              <a:rPr lang="en-US" sz="3200" dirty="0" smtClean="0">
                <a:solidFill>
                  <a:srgbClr val="FFFF00"/>
                </a:solidFill>
              </a:rPr>
              <a:t>	1 Sam. 25:41</a:t>
            </a:r>
          </a:p>
          <a:p>
            <a:r>
              <a:rPr lang="en-US" sz="3200" dirty="0" smtClean="0">
                <a:solidFill>
                  <a:srgbClr val="FFFF00"/>
                </a:solidFill>
              </a:rPr>
              <a:t>	</a:t>
            </a:r>
          </a:p>
          <a:p>
            <a:r>
              <a:rPr lang="en-US" sz="3200" dirty="0" smtClean="0">
                <a:solidFill>
                  <a:srgbClr val="FFFF00"/>
                </a:solidFill>
              </a:rPr>
              <a:t>	</a:t>
            </a:r>
            <a:r>
              <a:rPr lang="en-US" sz="3200" dirty="0" smtClean="0"/>
              <a:t>&amp; OTHER PASSAGES!</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632311"/>
          </a:xfrm>
          <a:prstGeom prst="rect">
            <a:avLst/>
          </a:prstGeom>
          <a:noFill/>
        </p:spPr>
        <p:txBody>
          <a:bodyPr wrap="square" rtlCol="0">
            <a:spAutoFit/>
          </a:bodyPr>
          <a:lstStyle/>
          <a:p>
            <a:pPr algn="ctr"/>
            <a:r>
              <a:rPr lang="en-US" sz="4000" b="1" u="sng" dirty="0" smtClean="0">
                <a:solidFill>
                  <a:srgbClr val="FFFF00"/>
                </a:solidFill>
                <a:effectLst>
                  <a:outerShdw blurRad="38100" dist="38100" dir="2700000" algn="tl">
                    <a:srgbClr val="000000">
                      <a:alpha val="43137"/>
                    </a:srgbClr>
                  </a:outerShdw>
                </a:effectLst>
              </a:rPr>
              <a:t>HOSPITALITY</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66FFFF"/>
                </a:solidFill>
              </a:rPr>
              <a:t>Washing The Feet</a:t>
            </a:r>
            <a:r>
              <a:rPr lang="en-US" sz="3200" b="1" dirty="0" smtClean="0">
                <a:solidFill>
                  <a:srgbClr val="66FFFF"/>
                </a:solidFill>
              </a:rPr>
              <a:t>: </a:t>
            </a:r>
          </a:p>
          <a:p>
            <a:r>
              <a:rPr lang="en-US" sz="3200" dirty="0" smtClean="0"/>
              <a:t>This custom was common in New Testament days: </a:t>
            </a:r>
          </a:p>
          <a:p>
            <a:endParaRPr lang="en-US" sz="3200" dirty="0" smtClean="0">
              <a:solidFill>
                <a:srgbClr val="FFFF00"/>
              </a:solidFill>
            </a:endParaRPr>
          </a:p>
          <a:p>
            <a:r>
              <a:rPr lang="en-US" sz="3200" dirty="0" smtClean="0">
                <a:solidFill>
                  <a:srgbClr val="FFFF00"/>
                </a:solidFill>
              </a:rPr>
              <a:t>When Jesus and his disciples were gathered together, the </a:t>
            </a:r>
            <a:r>
              <a:rPr lang="en-US" sz="3200" dirty="0" err="1" smtClean="0">
                <a:solidFill>
                  <a:srgbClr val="FFFF00"/>
                </a:solidFill>
              </a:rPr>
              <a:t>Saviour</a:t>
            </a:r>
            <a:r>
              <a:rPr lang="en-US" sz="3200" dirty="0" smtClean="0">
                <a:solidFill>
                  <a:srgbClr val="FFFF00"/>
                </a:solidFill>
              </a:rPr>
              <a:t> took the place of the servant, and washed the feet of His disciples, who themselves had disdained to do such a humble task.</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262979"/>
          </a:xfrm>
          <a:prstGeom prst="rect">
            <a:avLst/>
          </a:prstGeom>
          <a:noFill/>
        </p:spPr>
        <p:txBody>
          <a:bodyPr wrap="square" rtlCol="0">
            <a:spAutoFit/>
          </a:bodyPr>
          <a:lstStyle/>
          <a:p>
            <a:pPr algn="ctr"/>
            <a:r>
              <a:rPr lang="en-US" sz="4000" b="1" u="sng" dirty="0" smtClean="0">
                <a:solidFill>
                  <a:srgbClr val="FFFF00"/>
                </a:solidFill>
                <a:effectLst>
                  <a:outerShdw blurRad="38100" dist="38100" dir="2700000" algn="tl">
                    <a:srgbClr val="000000">
                      <a:alpha val="43137"/>
                    </a:srgbClr>
                  </a:outerShdw>
                </a:effectLst>
              </a:rPr>
              <a:t>HOSPITALITY</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66FFFF"/>
                </a:solidFill>
              </a:rPr>
              <a:t>Washing The Feet</a:t>
            </a:r>
            <a:r>
              <a:rPr lang="en-US" sz="3200" b="1" dirty="0" smtClean="0">
                <a:solidFill>
                  <a:srgbClr val="66FFFF"/>
                </a:solidFill>
              </a:rPr>
              <a:t>: </a:t>
            </a:r>
          </a:p>
          <a:p>
            <a:r>
              <a:rPr lang="en-US" sz="3200" i="1" dirty="0" smtClean="0">
                <a:solidFill>
                  <a:srgbClr val="FFFF00"/>
                </a:solidFill>
              </a:rPr>
              <a:t>John tells us that Jesus "laid aside his garments;</a:t>
            </a:r>
          </a:p>
          <a:p>
            <a:r>
              <a:rPr lang="en-US" sz="3200" i="1" dirty="0" smtClean="0">
                <a:solidFill>
                  <a:srgbClr val="FFFF00"/>
                </a:solidFill>
              </a:rPr>
              <a:t>and took a towel, and girded himself. After that he </a:t>
            </a:r>
            <a:r>
              <a:rPr lang="en-US" sz="3200" i="1" dirty="0" err="1" smtClean="0">
                <a:solidFill>
                  <a:srgbClr val="FFFF00"/>
                </a:solidFill>
              </a:rPr>
              <a:t>poureth</a:t>
            </a:r>
            <a:r>
              <a:rPr lang="en-US" sz="3200" i="1" dirty="0" smtClean="0">
                <a:solidFill>
                  <a:srgbClr val="FFFF00"/>
                </a:solidFill>
              </a:rPr>
              <a:t> water into a basin, and began to wash the disciples' feet, and to wipe them with the towel" (John 13:4, 5).</a:t>
            </a:r>
          </a:p>
          <a:p>
            <a:endParaRPr lang="en-US" sz="800" dirty="0" smtClean="0">
              <a:solidFill>
                <a:srgbClr val="66FFFF"/>
              </a:solidFill>
            </a:endParaRPr>
          </a:p>
          <a:p>
            <a:r>
              <a:rPr lang="en-US" sz="3200" dirty="0" smtClean="0">
                <a:solidFill>
                  <a:srgbClr val="66FFFF"/>
                </a:solidFill>
              </a:rPr>
              <a:t>A woman washed Jesus’ feet (Luke 7:36-38,44)</a:t>
            </a:r>
          </a:p>
          <a:p>
            <a:r>
              <a:rPr lang="en-US" sz="3200" dirty="0" smtClean="0">
                <a:solidFill>
                  <a:srgbClr val="66FFFF"/>
                </a:solidFill>
              </a:rPr>
              <a:t>Widows washed the saints feet (1 Tim. 5:10)</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632311"/>
          </a:xfrm>
          <a:prstGeom prst="rect">
            <a:avLst/>
          </a:prstGeom>
          <a:noFill/>
        </p:spPr>
        <p:txBody>
          <a:bodyPr wrap="square" rtlCol="0">
            <a:spAutoFit/>
          </a:bodyPr>
          <a:lstStyle/>
          <a:p>
            <a:pPr algn="ctr"/>
            <a:r>
              <a:rPr lang="en-US" sz="4000" b="1" u="sng" dirty="0" smtClean="0">
                <a:solidFill>
                  <a:srgbClr val="FFFF00"/>
                </a:solidFill>
                <a:effectLst>
                  <a:outerShdw blurRad="38100" dist="38100" dir="2700000" algn="tl">
                    <a:srgbClr val="000000">
                      <a:alpha val="43137"/>
                    </a:srgbClr>
                  </a:outerShdw>
                </a:effectLst>
              </a:rPr>
              <a:t>HOSPITALITY</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66FFFF"/>
                </a:solidFill>
              </a:rPr>
              <a:t>Anointing The Head With Oil:</a:t>
            </a:r>
            <a:r>
              <a:rPr lang="en-US" sz="3200" b="1" dirty="0" smtClean="0"/>
              <a:t>  </a:t>
            </a:r>
            <a:r>
              <a:rPr lang="en-US" sz="3200" dirty="0" smtClean="0"/>
              <a:t>The custom of anointing guests with oil was an ancient one among nations of the East. Olive oil alone was often used, but sometimes it was mixed with spices. Simon the Pharisee was accused of lack of hospitality by Jesus because he failed to anoint Jesus </a:t>
            </a:r>
            <a:r>
              <a:rPr lang="en-US" sz="3200" i="1" dirty="0" smtClean="0">
                <a:solidFill>
                  <a:srgbClr val="FFFF00"/>
                </a:solidFill>
              </a:rPr>
              <a:t>(Luke 7:46)</a:t>
            </a:r>
            <a:r>
              <a:rPr lang="en-US" sz="3200" dirty="0" smtClean="0"/>
              <a:t>. This would indicate the custom was quite common in the days</a:t>
            </a:r>
          </a:p>
          <a:p>
            <a:r>
              <a:rPr lang="en-US" sz="3200" dirty="0" smtClean="0"/>
              <a:t>of the Gospel accounts.</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632311"/>
          </a:xfrm>
          <a:prstGeom prst="rect">
            <a:avLst/>
          </a:prstGeom>
          <a:noFill/>
        </p:spPr>
        <p:txBody>
          <a:bodyPr wrap="square" rtlCol="0">
            <a:spAutoFit/>
          </a:bodyPr>
          <a:lstStyle/>
          <a:p>
            <a:pPr algn="ctr"/>
            <a:r>
              <a:rPr lang="en-US" sz="4000" b="1" u="sng" dirty="0" smtClean="0">
                <a:solidFill>
                  <a:srgbClr val="FFFF00"/>
                </a:solidFill>
                <a:effectLst>
                  <a:outerShdw blurRad="38100" dist="38100" dir="2700000" algn="tl">
                    <a:srgbClr val="000000">
                      <a:alpha val="43137"/>
                    </a:srgbClr>
                  </a:outerShdw>
                </a:effectLst>
              </a:rPr>
              <a:t>HOSPITALITY</a:t>
            </a:r>
          </a:p>
          <a:p>
            <a:endParaRPr lang="en-US" sz="3200" b="1" u="sng" dirty="0" smtClean="0">
              <a:effectLst>
                <a:outerShdw blurRad="38100" dist="38100" dir="2700000" algn="tl">
                  <a:srgbClr val="000000">
                    <a:alpha val="43137"/>
                  </a:srgbClr>
                </a:outerShdw>
              </a:effectLst>
            </a:endParaRPr>
          </a:p>
          <a:p>
            <a:r>
              <a:rPr lang="en-US" sz="3200" dirty="0" smtClean="0">
                <a:solidFill>
                  <a:srgbClr val="66FFFF"/>
                </a:solidFill>
              </a:rPr>
              <a:t>A guest would think they were ill-treated if they were left alone at any time. They do not usually need privacy at night, because they sleep with their clothes on. The guest is happy to have others sleep with him or her. If a sleeping place is assigned to the guest in an upper room, then one or more of the family members sleep alongside of the guest that the guest might</a:t>
            </a:r>
          </a:p>
          <a:p>
            <a:r>
              <a:rPr lang="en-US" sz="3200" dirty="0" smtClean="0">
                <a:solidFill>
                  <a:srgbClr val="66FFFF"/>
                </a:solidFill>
              </a:rPr>
              <a:t>have their companionship.</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4647426"/>
          </a:xfrm>
          <a:prstGeom prst="rect">
            <a:avLst/>
          </a:prstGeom>
          <a:noFill/>
        </p:spPr>
        <p:txBody>
          <a:bodyPr wrap="square" rtlCol="0">
            <a:spAutoFit/>
          </a:bodyPr>
          <a:lstStyle/>
          <a:p>
            <a:pPr algn="ctr"/>
            <a:r>
              <a:rPr lang="en-US" sz="4000" b="1" u="sng" dirty="0" smtClean="0">
                <a:solidFill>
                  <a:srgbClr val="FFC000"/>
                </a:solidFill>
              </a:rPr>
              <a:t>EARLY RISING</a:t>
            </a:r>
          </a:p>
          <a:p>
            <a:endParaRPr lang="en-US" sz="3200" dirty="0" smtClean="0"/>
          </a:p>
          <a:p>
            <a:r>
              <a:rPr lang="en-US" sz="3200" dirty="0" smtClean="0"/>
              <a:t>The habit of early rising is almost universal in Palestine. The climate makes rising early a necessity for the greater part of the year, the heat being so great that hard labor is oppressive a few hours after sunrise. At early dawn laborers go to their work and travelers start on their journeys.</a:t>
            </a:r>
            <a:endParaRPr lang="en-US" sz="3200" dirty="0" smtClean="0">
              <a:solidFill>
                <a:srgbClr val="66FFFF"/>
              </a:solidFill>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139869"/>
          </a:xfrm>
          <a:prstGeom prst="rect">
            <a:avLst/>
          </a:prstGeom>
          <a:noFill/>
        </p:spPr>
        <p:txBody>
          <a:bodyPr wrap="square" rtlCol="0">
            <a:spAutoFit/>
          </a:bodyPr>
          <a:lstStyle/>
          <a:p>
            <a:pPr algn="ctr"/>
            <a:r>
              <a:rPr lang="en-US" sz="4000" b="1" u="sng" dirty="0" smtClean="0">
                <a:solidFill>
                  <a:srgbClr val="FFC000"/>
                </a:solidFill>
              </a:rPr>
              <a:t>EARLY RISING</a:t>
            </a:r>
          </a:p>
          <a:p>
            <a:endParaRPr lang="en-US" sz="3200" dirty="0" smtClean="0"/>
          </a:p>
          <a:p>
            <a:r>
              <a:rPr lang="en-US" sz="3200" dirty="0" smtClean="0"/>
              <a:t>Many Bible passages indicate that the custom of early rising was practiced in those days. The </a:t>
            </a:r>
            <a:r>
              <a:rPr lang="en-US" sz="3200" dirty="0" smtClean="0">
                <a:solidFill>
                  <a:srgbClr val="FFFF00"/>
                </a:solidFill>
              </a:rPr>
              <a:t>Genesis account mentions an occasion when "Abraham rose early in the morning" (Gen. 22:3). The Book of Exodus tells that "Moses rose up early in the morning" (Exod. 34:4). Scripture says that on a certain day "Job rose up early in the morning" (Job 1:5).</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632311"/>
          </a:xfrm>
          <a:prstGeom prst="rect">
            <a:avLst/>
          </a:prstGeom>
          <a:noFill/>
        </p:spPr>
        <p:txBody>
          <a:bodyPr wrap="square" rtlCol="0">
            <a:spAutoFit/>
          </a:bodyPr>
          <a:lstStyle/>
          <a:p>
            <a:pPr algn="ctr"/>
            <a:r>
              <a:rPr lang="en-US" sz="4000" b="1" u="sng" dirty="0" smtClean="0">
                <a:solidFill>
                  <a:srgbClr val="FFC000"/>
                </a:solidFill>
              </a:rPr>
              <a:t>EARLY RISING</a:t>
            </a:r>
          </a:p>
          <a:p>
            <a:endParaRPr lang="en-US" sz="3200" dirty="0" smtClean="0"/>
          </a:p>
          <a:p>
            <a:r>
              <a:rPr lang="en-US" sz="3200" dirty="0" smtClean="0">
                <a:solidFill>
                  <a:srgbClr val="FFFF00"/>
                </a:solidFill>
              </a:rPr>
              <a:t>Concerning the people who wished to hear</a:t>
            </a:r>
          </a:p>
          <a:p>
            <a:r>
              <a:rPr lang="en-US" sz="3200" dirty="0" smtClean="0">
                <a:solidFill>
                  <a:srgbClr val="FFFF00"/>
                </a:solidFill>
              </a:rPr>
              <a:t>Christ's teachings, Luke says, "And all the people came early in the morning to him in the temple, for to hear him" (Luke 21:38). And Mark says of Jesus, "And in the morning, rising up a great while before day, he went out, and departed into a solitary place, and there prayed (Mark 1:35). The women went very early to embalm Jesus (Luke 24:1)</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4524315"/>
          </a:xfrm>
          <a:prstGeom prst="rect">
            <a:avLst/>
          </a:prstGeom>
          <a:noFill/>
        </p:spPr>
        <p:txBody>
          <a:bodyPr wrap="square" rtlCol="0">
            <a:spAutoFit/>
          </a:bodyPr>
          <a:lstStyle/>
          <a:p>
            <a:r>
              <a:rPr lang="en-US" sz="3200" dirty="0" smtClean="0"/>
              <a:t>The first sound to greet the ear in the early morning in many a Palestinian village would be the sound of the grinding of the grain. They began grinding early in the morning, and it often required half a day to complete. The task</a:t>
            </a:r>
          </a:p>
          <a:p>
            <a:r>
              <a:rPr lang="en-US" sz="3200" dirty="0" smtClean="0"/>
              <a:t>is for servants if the family has them, and if not the women do the job, but the men would consider it beneath them to engage in such a menial task.</a:t>
            </a:r>
            <a:endParaRPr lang="en-US" sz="3200" dirty="0" smtClean="0">
              <a:solidFill>
                <a:srgbClr val="FFFF00"/>
              </a:solidFill>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509200"/>
          </a:xfrm>
          <a:prstGeom prst="rect">
            <a:avLst/>
          </a:prstGeom>
          <a:noFill/>
        </p:spPr>
        <p:txBody>
          <a:bodyPr wrap="square" rtlCol="0">
            <a:spAutoFit/>
          </a:bodyPr>
          <a:lstStyle/>
          <a:p>
            <a:r>
              <a:rPr lang="en-US" sz="3200" dirty="0" smtClean="0"/>
              <a:t>Part of the judgment upon Israel at the destruction of Jerusalem was that the enemy </a:t>
            </a:r>
            <a:r>
              <a:rPr lang="en-US" sz="3200" dirty="0" smtClean="0">
                <a:solidFill>
                  <a:srgbClr val="FFFF00"/>
                </a:solidFill>
              </a:rPr>
              <a:t>"took the young men to grind" (Lam. 5:13)</a:t>
            </a:r>
            <a:r>
              <a:rPr lang="en-US" sz="3200" dirty="0" smtClean="0"/>
              <a:t>. And the Philistines punished Samson in this way, for it says of him, </a:t>
            </a:r>
            <a:r>
              <a:rPr lang="en-US" sz="3200" dirty="0" smtClean="0">
                <a:solidFill>
                  <a:srgbClr val="FFFF00"/>
                </a:solidFill>
              </a:rPr>
              <a:t>"and he did grind in the prison house" </a:t>
            </a:r>
            <a:r>
              <a:rPr lang="en-US" sz="3200" dirty="0" smtClean="0"/>
              <a:t>(Judges 16:21). </a:t>
            </a:r>
          </a:p>
          <a:p>
            <a:endParaRPr lang="en-US" sz="3200" dirty="0" smtClean="0"/>
          </a:p>
          <a:p>
            <a:r>
              <a:rPr lang="en-US" sz="3200" dirty="0" smtClean="0"/>
              <a:t>Although there were simple hand mills made for the use of one person, more often two women operate one together. The two women sit at these stones facing each other.</a:t>
            </a:r>
            <a:endParaRPr lang="en-US" sz="3200" dirty="0" smtClean="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u="sng" dirty="0" smtClean="0">
                <a:solidFill>
                  <a:schemeClr val="bg1"/>
                </a:solidFill>
                <a:effectLst>
                  <a:outerShdw blurRad="38100" dist="38100" dir="2700000" algn="tl">
                    <a:srgbClr val="000000">
                      <a:alpha val="43137"/>
                    </a:srgbClr>
                  </a:outerShdw>
                </a:effectLst>
              </a:rPr>
              <a:t>Matt. 23:14</a:t>
            </a:r>
            <a:r>
              <a:rPr lang="en-US" b="1" dirty="0" smtClean="0">
                <a:solidFill>
                  <a:schemeClr val="bg1"/>
                </a:solidFill>
                <a:effectLst>
                  <a:outerShdw blurRad="38100" dist="38100" dir="2700000" algn="tl">
                    <a:srgbClr val="000000">
                      <a:alpha val="43137"/>
                    </a:srgbClr>
                  </a:outerShdw>
                </a:effectLst>
              </a:rPr>
              <a:t>: “</a:t>
            </a:r>
            <a:r>
              <a:rPr lang="en-US" b="1" i="1" dirty="0" smtClean="0">
                <a:solidFill>
                  <a:schemeClr val="bg1"/>
                </a:solidFill>
                <a:effectLst>
                  <a:outerShdw blurRad="38100" dist="38100" dir="2700000" algn="tl">
                    <a:srgbClr val="000000">
                      <a:alpha val="43137"/>
                    </a:srgbClr>
                  </a:outerShdw>
                </a:effectLst>
              </a:rPr>
              <a:t>Woe unto you, scribes and Pharisees, hypocrites!</a:t>
            </a:r>
            <a:r>
              <a:rPr lang="en-US" b="1" i="1" dirty="0" smtClean="0">
                <a:effectLst>
                  <a:outerShdw blurRad="38100" dist="38100" dir="2700000" algn="tl">
                    <a:srgbClr val="000000">
                      <a:alpha val="43137"/>
                    </a:srgbClr>
                  </a:outerShdw>
                </a:effectLst>
              </a:rPr>
              <a:t> </a:t>
            </a:r>
            <a:r>
              <a:rPr lang="en-US" b="1" i="1" dirty="0" smtClean="0">
                <a:solidFill>
                  <a:srgbClr val="FFFF00"/>
                </a:solidFill>
                <a:effectLst>
                  <a:outerShdw blurRad="38100" dist="38100" dir="2700000" algn="tl">
                    <a:srgbClr val="000000">
                      <a:alpha val="43137"/>
                    </a:srgbClr>
                  </a:outerShdw>
                </a:effectLst>
              </a:rPr>
              <a:t>for ye devour widows' houses, and for a pretence make long prayer</a:t>
            </a:r>
            <a:r>
              <a:rPr lang="en-US" b="1" i="1" dirty="0" smtClean="0">
                <a:solidFill>
                  <a:schemeClr val="bg1"/>
                </a:solidFill>
                <a:effectLst>
                  <a:outerShdw blurRad="38100" dist="38100" dir="2700000" algn="tl">
                    <a:srgbClr val="000000">
                      <a:alpha val="43137"/>
                    </a:srgbClr>
                  </a:outerShdw>
                </a:effectLst>
              </a:rPr>
              <a:t>: therefore ye shall receive the greater damnation.”</a:t>
            </a:r>
          </a:p>
          <a:p>
            <a:pPr>
              <a:buNone/>
            </a:pPr>
            <a:endParaRPr lang="en-US" b="1" i="1" dirty="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rPr>
              <a:t>INTERPRET THIS VERSE!</a:t>
            </a:r>
            <a:endParaRPr lang="en-US" b="1" u="sng" dirty="0">
              <a:solidFill>
                <a:srgbClr val="FFFF00"/>
              </a:solidFill>
            </a:endParaRPr>
          </a:p>
        </p:txBody>
      </p:sp>
      <p:pic>
        <p:nvPicPr>
          <p:cNvPr id="21506" name="Picture 2" descr="http://t2.gstatic.com/images?q=tbn:ANd9GcS6dAZLiuhzCbuRTpqxP_KZEK6okl3gjoU6BLFU7UEhL1sBroDe"/>
          <p:cNvPicPr>
            <a:picLocks noChangeAspect="1" noChangeArrowheads="1"/>
          </p:cNvPicPr>
          <p:nvPr/>
        </p:nvPicPr>
        <p:blipFill>
          <a:blip r:embed="rId2" cstate="print"/>
          <a:srcRect/>
          <a:stretch>
            <a:fillRect/>
          </a:stretch>
        </p:blipFill>
        <p:spPr bwMode="auto">
          <a:xfrm>
            <a:off x="3429000" y="3429000"/>
            <a:ext cx="1962150" cy="2969388"/>
          </a:xfrm>
          <a:prstGeom prst="rect">
            <a:avLst/>
          </a:prstGeom>
          <a:noFill/>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AutoShape 2" descr="data:image/jpeg;base64,/9j/4AAQSkZJRgABAQAAAQABAAD/2wCEAAkGBwgHBgkIBwgKCgkLDRYPDQwMDRsUFRAWIB0iIiAdHx8kKDQsJCYxJx8fLT0tMTU3Ojo6Iys/RD84QzQ5OjcBCgoKDQwNGg8PGjclHyU3Nzc3Nzc3Nzc3Nzc3Nzc3Nzc3Nzc3Nzc3Nzc3Nzc3Nzc3Nzc3Nzc3Nzc3Nzc3Nzc3N//AABEIAIEAmgMBIgACEQEDEQH/xAAbAAACAwEBAQAAAAAAAAAAAAAEBQIDBgABB//EAD4QAAIBAwIDBQUFBwQBBQAAAAECAwAEERIhBTFREyJBYXEGFDKBkUKhsdHhFSMzcsHw8SRSgpI0Q1NUYmP/xAAZAQADAQEBAAAAAAAAAAAAAAABAgMABAX/xAAhEQACAgMBAAIDAQAAAAAAAAAAAQIREiExAxNBIjJhUf/aAAwDAQACEQMRAD8Ax5tJZ89nIVPjuSK9lRUhfO+kYz91QWSdVwFfG32qkry4GYiR/NXJs6AiGOMqMkY9a9eOMYxsM+OKp1Sf/HP1rzWAcNC2T5UtBRd+7zkN9KV8Vk03CkHKkHPKi2c52gP/AFFLuLsx0ZiMZIJ38afzVSBN6LUWKbHZahgZwxp1cwxNw1n0YYIpAHrWVtpmTkSOta5nDcJ1DG0IOnqKb0VUJAR9g0h7o2xnJ5D51zhc7kaBsDj76uNzJNHgEBV8AMCq42KSHL/UAg7HajiwN0VMjgZBIHhjxqLRMD3mYL5iiJgVDZPezzql+QYk+pqkUhGyHZ97Ac/WpMjqNwx9WNSR8KQRkE8s16CXPgF9KYBBItWSZAuPs5JzVscah0OtidQ2+flVYUDOkk+WKmkh7VAeWoePn0pJcCuj28VRav3MHTzbas5Izcg5A8QDWnu0zbTbfYPwxn+tZh1YdQPM4qfhwp69ICSSLIWSUA8wHIzV63kqqAHfYY+KhnB6j61DLdVqzJD2Fcs2/icfWrlX4c+B/OvY4yo1dWP41NQWJHp+FcTOtHgI5k1F49x6/wBK8OFzq6HlVozlR6c/Q0AlDLhyBvSnjg/eR56GnAz7wQelAcUtpJ3jMUZfY5xVPPUhPTghC755VrUH+gXfnBj7qSDhdycEQv8ASnkPZ+4aX/iiPTjen9ZJ0JBCKOYMuUJB8RUtXcOGznz5Zpe+uOQjkwqwSnJzvkVdIk2xnHIHTL7kDehjIEyCpJHhUbZx2mjOzHbfkaumi0adhg7ZHWtwDPUcSEADT4YY7Zq7Sc7DBHMUIE1HcE/KiI52j2IDEA/Eua1hom6hu6raiR4DkapiXRKhO5DDx5715704HwR56kV5JM/dIQDcEYWs1oBrL3SbWbZ8lDtqJ8KyEqnPdBrQkXk8A2IVk5nAFL04NducKwx1DVLzqPSk9isxOQNj9Kp7N6fPwKdF1M6/M0P+ym/3x/8AenzQuLDEmZdiu2o4PzqxJwo1aCRnH40I1jKseVLOoGcZOaBmLrtqkHqTUFBSLOWPRyJ0P2D869MzBlIjYjO2RjwpZFYXU1qtwjhlbO2d9v8AFUtb3OkMVk0n51lBN9Dm/wDBuxYuGK4PjV1uJCo7GXQQN8rnNU8HiVuHl5FBy5AyNxTLso4kDIiqSe9gYqbdOh0rVnkdtcsMm67uNwEFCzQyryucMeiLTJGUIVGMg7nyxQFwjidCBnlyONqCbNRjrptVzITzJNUeNE3YxcyfzH8aoxXfHhyS6SQksBn0p9OhlsBIoJYjVsOXWkUeNa5605tNU0MkJBI0krknHhQkAXxyMNnGd6vDRkbj0zVSDTk7ehr1irA7b0aMTOCPhyaiSTyAG1ShAEDYOSGzjaohcqGzsPA1jGo7CFQuEQbcuVdGsSodKDfyq0J3UEh2wNxyxUe4oACliN8CuR6ZdbKZMCLPZpnzWl5O52j+lNnR2hOVwPDJoIxeS/WsgsKRT2Sc96D49BEkSyLDoct3mxjPOm0aao4hjPQCl3tNnsE1I4GvmSPzpYfshpfqecJhY2Nq+TpUtkddzRkEC93Ixv4+G9R4IrHhVuyjO5BHzNVcU4lFw5uxhObgkEnGQg/PalacptIZNKNsZmF1hHZRBsnNeIusZfwbYfOqOCcdWXEd1pOftUfcNErHsmDamB55+VNPxlBWLD1UnQJJGI2ZgPjwasEYWJGffIwMVOSVCpLIQFBGan2imKNl7wVfAeNRsofOL/a9nHSRvxqnmKK4pGV4jcDH/qMd/WhQDXox4ccunZxTPg07e9ojthWBH3fpS3HWuidoZFkQ4ZTkUXtAWhxxS1S2cMH1RvuCvjncUvyPAg1KO6aa3EEoDAHu5ONv7J+tX31j2EWrCo6oraAcjBOOf986ytLYHVlCMARjY9c4qxpmIwWzjrQiuRzNWpNuNhTGNkmGjRg/2QRgeXpUYiNeS4x0zVdpJG9rHrjj1Y/lx91TiRSzB3UDOxXNcbaZdJojL2fYnMm+TQJffmfoKNkjUKcTjc9P0oM6c/xD/wBf0rIw3hkYpbnnnGMUu9qXVYIkPNjn0qMXEos2dqnfOVErHkN+Q/Og/aNbb32P3ZlfC94jBHOjCDU9hlL8QiyuWi4CQGeORpMI+CBjIzuOm9JZhJGzSTRnvg4Yjx6jrRvDX7CZWJ2Ujxxnyq7iksSyxCAuYJyQY2GwYHfHkQRVoJKTJS2gGxBlcCONO0J5BmAO2cYHpWltO3SSJ3R3LRsrQgBdO4wcE7bfPesrAssVyptgJGjbOEOf81r+G3CpM5k79yyaSi46+GfMfdR9rr+G82rL7i5kht2lawOhdyTKKqury4jtRcGGBEOD3pCefyoi8hvb2xnhFqYXI7utxjmOnpSPji3whtYp4lhwNITtQcnlnyrjikzoboCv+EcTu7kziybSwBBRSQRjnS57KaNiHQhhzB2rY2PtNc8PC21zGG7MdmwTY7belOhxbgnEobiWVRKLeMOwkiyR0xkdarnJfRPFP7PljROnxKRmoaB0JblitpxlBdWMknCoba3ZBkxqvfYE8hnbNZC0mMRBUFSDzBrog7RKSSC+CR5vOza3ErkjEZG539R4UVfQRme8tLfAUSEBgPEEbfUVY5F5KjrGe3RBh430vt4YIwfrUPd7nhbJNNDIqErjWuAM+Y2PWt9m+hK6MrssilWXZlI3BrlGTgY+tfSuHjhl6A9xaQSOVGp5FVm6UZdx2FrbtM9rbpGuxKxqMeZ22FRl74umikfJvaYptI1NlBy/hr+FS7Jea90dc0NGbX3Oa3a/4fC4fWjLIcYYklc46DpVixWcQVzLwq6G+VBUHGdsHrjy51zvpTR0rKFwJ48//ZqALjJ/1EH/AHH50VcwcK4knbQh7dB3NGkA7czjp+tA/sThZ3F8xB8hR0ajOK3kfrXZ3IzsNzRcPDLhRGzwv2JfBdRqx1zj0NB3AAchfhYkg+QJArtckznovspyJCjqXDY1Jqxnoc+VMeLWZWyhn1qyLLpONipI5EfIeXzpImQ+oHlsT0rTxT+/2bWbA6WA3IXIbbDeu3j50Hp2FbVCuNjJcgvCrBtOpTtjP+KKOu0u4riRSsUgYxsp+LBww/vrR9lwcHt5TxCJDtkaT3RnGQc+ho0W3DntI4bu9iktoQ3ZqYDrBO5IYN5+OaE/RVo0YNMK4Xx2HQsbOrgL8J+IeBpRx+QX/FnaKSNIlAWPtGxn8snPOjLPh3CriCOa1gcOXKIRJIWJ88DG/pRLexnEuxZ8zmVV1hWhGWYD4QwY4zyyeVSjBXaKNuqZmeJwzQ3sqTqA5bUcHOx3FBdoUyNyCBlR9rcbVveLewnGLotepJDNIVBaIN3hty351gLsyWly8LKyyRnvDxBB2++qqich5wKeRpgkytNEUIWMtgnPiB4+O1JuL2Btr+eCNmZkYnvDBZeeT0ryK4aKQTRtpI5nOfWnfH4fe7VL+BHDQrpleQY1/rvRumDqAuA8Kv7hUlkzaWp3W6uEcR58MEA/lWi9wvISYrG/sOIjILLBchj5koxB/Gj/AGd9rpLThsXDr2OKeFECdnIQp09Oh9Kf26+yN2glNhBC2rI/dFWB6gilcrYUjGvbXktr79bwWrPaEmaziQpJGBuHIxuAfXFe8O4hapLcQXUbrKQRIFUaee7HH9jrWm4lwT2dnikmsLy5tp3JJkRnbOeec8waRwrZ2vEWe9eK5udOpeyQRA4ztjxJ2z1FSkk+lFJmAlwZXRdJAJAxvnenXCuE3CuomtVjzh1WYspcfX76bW3COF285lkkCXLtrjg1K+jfIK+G3Q5pq7JKNC30rKDpyYlYBuf2d6SU9UgpFMXZWi9lJEIxNnJiVir8875/rViLAiKitcaVGBhH/OoTuAx93KFTsezyhxv9k/nS154y7azJqzvlFzmoOxjb2UXZyieNI4bdE0ZQfEfHAzt9KF4l7NWd1bl1ALvuroADn+XbP97VnuF+1HExaR9qsLK5KhnQ5J88fKjb3i3E54daXFmP9qCFzq6AZ8STVclYKMt+xTBxF4jAsyKrMAiAswGfAHAO3X61GSyt2sormykltjI5HZyMGDBR8Qxg8yRg9DWnTh1wtiFvJSl1eNoeRyO6uMnAGf8Abjw5jaslNfLc3kkrHMRJWMNkgIPhHP5/OqQk5CtJB3spb8HupLiPjF5dxssiqkiFQnLxyD69K+i8N4Jw7sgbDj92qEEYgeJR9yV81jijuZJDarpuc7sWAUnPJv0oqzlv7R+zuY0BPmPuyKpkhaZ9Cb2X4akkcn7RmU9r2rOJAJJG8yAAPkBT+S8tYU77l8eOcn6185t53Cr+7K4GSzsBp+m9PLW4GlO3vE1E6QsQZ/vIFDI1GiPGUGFCFMsF8Tn5V8+9tuBWb8aklmkME0w7UsgyRnPMctsb1sO3t7NWl7Ng+M62IYgeXLGfIUm4ubTjkwN9CXi06IVQnVt9oY8e98sb0HPQUjCt7L3kqaoJiyZ2fssA/PNaODhMVpwaSO9uyq3idm8khAEZAONvkPyphdC4SFY5JZzDGBp7PAJA5Zx40hk4vBFJj3MSugIWWZizDPTPL5UvyOQ2KQLb8O4mECtZG4jK51R6Tn1Xn/WjIYHglPa8Lu42Xn2auux9Kpb2mvhG6RvoBbOABS2XiN7LIXe5kyRjIO/+K35MFDW84vpyq2ZB5HtFLH6Gs1xaZpNLNGVOo4JG5+lXs2Tqc5J8TS/iLDtAUJOByplEFldoyBpDJGjKw0nWPhHUeO3Oj+F8RXhksyzGRZQSAUQMrHzBx9RShJN8HOeg8Kk+rtE5noaLino1mvXi8N3ERM5hZh8JYMp26c1++lrPEWJN1b5z0al6lz9pQfEMP02qQebH/kQ/U/lUsENY5s7iUKy5LRE94BgNPnnwNMInmfUs87PbjG/abEZyN8HBBA8Klw/gPDHVjLNcAhiNPaGnFvw3hVuCQuv+eQn7s1F0MCcLxPNKltqYzJ2Xd5qOR35/Papp7GWDxhI4+ykxsVnzvv1/WtBDIqKio6oijCrGABV5mQ/aO/Uimi8eAqzD3HsZxCxz7lMs6ruQxwfkRz+6gpZeI2Sab61l7M+LpqX6ivocsq6f3bDUBsDtv186VXkF7cKQl7HEhO4EYJP30+afQ7RneGXVpf3KpAXgkWIkyIdWcHljfy6Vo4eH3NvKEWZJEZQWfTp26HoazcfsxxC2vGnintm1ggs2QfUYHPNaJFuCg/aFy0xIxohQxrjz8T9aZuNC7PPd7iWQHJWIbgMAd+vlRUVmQUMkhY5B7z52+Ve9pHpCA7DkoHIVak6Rx4z457xqLGR00wALE5A8MbVkuJ2HDZXJtppYpdW69kzL+G1a+KSEHddS+Qr0i3GTpwD0pk/sB84u+HtER2LGXI+zC4/EUBKJUGDG4PmpFfT3mtzkBn2qt54B8KufWn+SjYnyt5SNm2PpVUrBxy7w5NX1GT3WYYkhR/JkBoV+F8Jc5a0gH/HFH5kLgfLJFJPLJ61Yh0hWR1Y+IavpTcB4M5I92iGee5H4Gg7j2N4bPvC7wkeCtkU3yxYMWjHKZASAyDI8xmrtM3/vRj/nWgb2Ku0H+muo508EkXSfkd6gfZ/i4JHu8W3/AO36UraCMrT4ZP52/GpL/E+Rrq6oPpUIg5r6VeeVdXUDFsXMV6nw/wDKurqIGTuOQ+VCHlXldW+wFf2j6VeP4J9a6uoswX9lfT8qBuvgb0NdXUUADtfg+dWTfCK6uoDFA+JvU0PdfCa6urGZFudX23L5mva6mAP+Hf8AhVU3xH1rq6mF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bibleencyclopedia.com/picturesjpeg/Two_women_grinding_1220-141.jpg"/>
          <p:cNvPicPr>
            <a:picLocks noChangeAspect="1" noChangeArrowheads="1"/>
          </p:cNvPicPr>
          <p:nvPr/>
        </p:nvPicPr>
        <p:blipFill>
          <a:blip r:embed="rId2" cstate="print"/>
          <a:srcRect/>
          <a:stretch>
            <a:fillRect/>
          </a:stretch>
        </p:blipFill>
        <p:spPr bwMode="auto">
          <a:xfrm>
            <a:off x="762000" y="457200"/>
            <a:ext cx="7620000" cy="5917884"/>
          </a:xfrm>
          <a:prstGeom prst="rect">
            <a:avLst/>
          </a:prstGeom>
          <a:noFill/>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AutoShape 2" descr="data:image/jpeg;base64,/9j/4AAQSkZJRgABAQAAAQABAAD/2wCEAAkGBwgHBgkIBwgKCgkLDRYPDQwMDRsUFRAWIB0iIiAdHx8kKDQsJCYxJx8fLT0tMTU3Ojo6Iys/RD84QzQ5OjcBCgoKDQwNGg8PGjclHyU3Nzc3Nzc3Nzc3Nzc3Nzc3Nzc3Nzc3Nzc3Nzc3Nzc3Nzc3Nzc3Nzc3Nzc3Nzc3Nzc3N//AABEIAIEAmgMBIgACEQEDEQH/xAAbAAACAwEBAQAAAAAAAAAAAAAEBQIDBgABB//EAD4QAAIBAwIDBQUFBwQBBQAAAAECAwAEERIhBTFREyJBYXEGFDKBkUKhsdHhFSMzcsHw8SRSgpI0Q1NUYmP/xAAZAQADAQEBAAAAAAAAAAAAAAABAgMABAX/xAAhEQACAgMBAAIDAQAAAAAAAAAAAQIREiExAxNBIjJhUf/aAAwDAQACEQMRAD8Ax5tJZ89nIVPjuSK9lRUhfO+kYz91QWSdVwFfG32qkry4GYiR/NXJs6AiGOMqMkY9a9eOMYxsM+OKp1Sf/HP1rzWAcNC2T5UtBRd+7zkN9KV8Vk03CkHKkHPKi2c52gP/AFFLuLsx0ZiMZIJ38afzVSBN6LUWKbHZahgZwxp1cwxNw1n0YYIpAHrWVtpmTkSOta5nDcJ1DG0IOnqKb0VUJAR9g0h7o2xnJ5D51zhc7kaBsDj76uNzJNHgEBV8AMCq42KSHL/UAg7HajiwN0VMjgZBIHhjxqLRMD3mYL5iiJgVDZPezzql+QYk+pqkUhGyHZ97Ac/WpMjqNwx9WNSR8KQRkE8s16CXPgF9KYBBItWSZAuPs5JzVscah0OtidQ2+flVYUDOkk+WKmkh7VAeWoePn0pJcCuj28VRav3MHTzbas5Izcg5A8QDWnu0zbTbfYPwxn+tZh1YdQPM4qfhwp69ICSSLIWSUA8wHIzV63kqqAHfYY+KhnB6j61DLdVqzJD2Fcs2/icfWrlX4c+B/OvY4yo1dWP41NQWJHp+FcTOtHgI5k1F49x6/wBK8OFzq6HlVozlR6c/Q0AlDLhyBvSnjg/eR56GnAz7wQelAcUtpJ3jMUZfY5xVPPUhPTghC755VrUH+gXfnBj7qSDhdycEQv8ASnkPZ+4aX/iiPTjen9ZJ0JBCKOYMuUJB8RUtXcOGznz5Zpe+uOQjkwqwSnJzvkVdIk2xnHIHTL7kDehjIEyCpJHhUbZx2mjOzHbfkaumi0adhg7ZHWtwDPUcSEADT4YY7Zq7Sc7DBHMUIE1HcE/KiI52j2IDEA/Eua1hom6hu6raiR4DkapiXRKhO5DDx5715704HwR56kV5JM/dIQDcEYWs1oBrL3SbWbZ8lDtqJ8KyEqnPdBrQkXk8A2IVk5nAFL04NducKwx1DVLzqPSk9isxOQNj9Kp7N6fPwKdF1M6/M0P+ym/3x/8AenzQuLDEmZdiu2o4PzqxJwo1aCRnH40I1jKseVLOoGcZOaBmLrtqkHqTUFBSLOWPRyJ0P2D869MzBlIjYjO2RjwpZFYXU1qtwjhlbO2d9v8AFUtb3OkMVk0n51lBN9Dm/wDBuxYuGK4PjV1uJCo7GXQQN8rnNU8HiVuHl5FBy5AyNxTLso4kDIiqSe9gYqbdOh0rVnkdtcsMm67uNwEFCzQyryucMeiLTJGUIVGMg7nyxQFwjidCBnlyONqCbNRjrptVzITzJNUeNE3YxcyfzH8aoxXfHhyS6SQksBn0p9OhlsBIoJYjVsOXWkUeNa5605tNU0MkJBI0krknHhQkAXxyMNnGd6vDRkbj0zVSDTk7ehr1irA7b0aMTOCPhyaiSTyAG1ShAEDYOSGzjaohcqGzsPA1jGo7CFQuEQbcuVdGsSodKDfyq0J3UEh2wNxyxUe4oACliN8CuR6ZdbKZMCLPZpnzWl5O52j+lNnR2hOVwPDJoIxeS/WsgsKRT2Sc96D49BEkSyLDoct3mxjPOm0aao4hjPQCl3tNnsE1I4GvmSPzpYfshpfqecJhY2Nq+TpUtkddzRkEC93Ixv4+G9R4IrHhVuyjO5BHzNVcU4lFw5uxhObgkEnGQg/PalacptIZNKNsZmF1hHZRBsnNeIusZfwbYfOqOCcdWXEd1pOftUfcNErHsmDamB55+VNPxlBWLD1UnQJJGI2ZgPjwasEYWJGffIwMVOSVCpLIQFBGan2imKNl7wVfAeNRsofOL/a9nHSRvxqnmKK4pGV4jcDH/qMd/WhQDXox4ccunZxTPg07e9ojthWBH3fpS3HWuidoZFkQ4ZTkUXtAWhxxS1S2cMH1RvuCvjncUvyPAg1KO6aa3EEoDAHu5ONv7J+tX31j2EWrCo6oraAcjBOOf986ytLYHVlCMARjY9c4qxpmIwWzjrQiuRzNWpNuNhTGNkmGjRg/2QRgeXpUYiNeS4x0zVdpJG9rHrjj1Y/lx91TiRSzB3UDOxXNcbaZdJojL2fYnMm+TQJffmfoKNkjUKcTjc9P0oM6c/xD/wBf0rIw3hkYpbnnnGMUu9qXVYIkPNjn0qMXEos2dqnfOVErHkN+Q/Og/aNbb32P3ZlfC94jBHOjCDU9hlL8QiyuWi4CQGeORpMI+CBjIzuOm9JZhJGzSTRnvg4Yjx6jrRvDX7CZWJ2Ujxxnyq7iksSyxCAuYJyQY2GwYHfHkQRVoJKTJS2gGxBlcCONO0J5BmAO2cYHpWltO3SSJ3R3LRsrQgBdO4wcE7bfPesrAssVyptgJGjbOEOf81r+G3CpM5k79yyaSi46+GfMfdR9rr+G82rL7i5kht2lawOhdyTKKqury4jtRcGGBEOD3pCefyoi8hvb2xnhFqYXI7utxjmOnpSPji3whtYp4lhwNITtQcnlnyrjikzoboCv+EcTu7kziybSwBBRSQRjnS57KaNiHQhhzB2rY2PtNc8PC21zGG7MdmwTY7belOhxbgnEobiWVRKLeMOwkiyR0xkdarnJfRPFP7PljROnxKRmoaB0JblitpxlBdWMknCoba3ZBkxqvfYE8hnbNZC0mMRBUFSDzBrog7RKSSC+CR5vOza3ErkjEZG539R4UVfQRme8tLfAUSEBgPEEbfUVY5F5KjrGe3RBh430vt4YIwfrUPd7nhbJNNDIqErjWuAM+Y2PWt9m+hK6MrssilWXZlI3BrlGTgY+tfSuHjhl6A9xaQSOVGp5FVm6UZdx2FrbtM9rbpGuxKxqMeZ22FRl74umikfJvaYptI1NlBy/hr+FS7Jea90dc0NGbX3Oa3a/4fC4fWjLIcYYklc46DpVixWcQVzLwq6G+VBUHGdsHrjy51zvpTR0rKFwJ48//ZqALjJ/1EH/AHH50VcwcK4knbQh7dB3NGkA7czjp+tA/sThZ3F8xB8hR0ajOK3kfrXZ3IzsNzRcPDLhRGzwv2JfBdRqx1zj0NB3AAchfhYkg+QJArtckznovspyJCjqXDY1Jqxnoc+VMeLWZWyhn1qyLLpONipI5EfIeXzpImQ+oHlsT0rTxT+/2bWbA6WA3IXIbbDeu3j50Hp2FbVCuNjJcgvCrBtOpTtjP+KKOu0u4riRSsUgYxsp+LBww/vrR9lwcHt5TxCJDtkaT3RnGQc+ho0W3DntI4bu9iktoQ3ZqYDrBO5IYN5+OaE/RVo0YNMK4Xx2HQsbOrgL8J+IeBpRx+QX/FnaKSNIlAWPtGxn8snPOjLPh3CriCOa1gcOXKIRJIWJ88DG/pRLexnEuxZ8zmVV1hWhGWYD4QwY4zyyeVSjBXaKNuqZmeJwzQ3sqTqA5bUcHOx3FBdoUyNyCBlR9rcbVveLewnGLotepJDNIVBaIN3hty351gLsyWly8LKyyRnvDxBB2++qqich5wKeRpgkytNEUIWMtgnPiB4+O1JuL2Btr+eCNmZkYnvDBZeeT0ryK4aKQTRtpI5nOfWnfH4fe7VL+BHDQrpleQY1/rvRumDqAuA8Kv7hUlkzaWp3W6uEcR58MEA/lWi9wvISYrG/sOIjILLBchj5koxB/Gj/AGd9rpLThsXDr2OKeFECdnIQp09Oh9Kf26+yN2glNhBC2rI/dFWB6gilcrYUjGvbXktr79bwWrPaEmaziQpJGBuHIxuAfXFe8O4hapLcQXUbrKQRIFUaee7HH9jrWm4lwT2dnikmsLy5tp3JJkRnbOeec8waRwrZ2vEWe9eK5udOpeyQRA4ztjxJ2z1FSkk+lFJmAlwZXRdJAJAxvnenXCuE3CuomtVjzh1WYspcfX76bW3COF285lkkCXLtrjg1K+jfIK+G3Q5pq7JKNC30rKDpyYlYBuf2d6SU9UgpFMXZWi9lJEIxNnJiVir8875/rViLAiKitcaVGBhH/OoTuAx93KFTsezyhxv9k/nS154y7azJqzvlFzmoOxjb2UXZyieNI4bdE0ZQfEfHAzt9KF4l7NWd1bl1ALvuroADn+XbP97VnuF+1HExaR9qsLK5KhnQ5J88fKjb3i3E54daXFmP9qCFzq6AZ8STVclYKMt+xTBxF4jAsyKrMAiAswGfAHAO3X61GSyt2sormykltjI5HZyMGDBR8Qxg8yRg9DWnTh1wtiFvJSl1eNoeRyO6uMnAGf8Abjw5jaslNfLc3kkrHMRJWMNkgIPhHP5/OqQk5CtJB3spb8HupLiPjF5dxssiqkiFQnLxyD69K+i8N4Jw7sgbDj92qEEYgeJR9yV81jijuZJDarpuc7sWAUnPJv0oqzlv7R+zuY0BPmPuyKpkhaZ9Cb2X4akkcn7RmU9r2rOJAJJG8yAAPkBT+S8tYU77l8eOcn6185t53Cr+7K4GSzsBp+m9PLW4GlO3vE1E6QsQZ/vIFDI1GiPGUGFCFMsF8Tn5V8+9tuBWb8aklmkME0w7UsgyRnPMctsb1sO3t7NWl7Ng+M62IYgeXLGfIUm4ubTjkwN9CXi06IVQnVt9oY8e98sb0HPQUjCt7L3kqaoJiyZ2fssA/PNaODhMVpwaSO9uyq3idm8khAEZAONvkPyphdC4SFY5JZzDGBp7PAJA5Zx40hk4vBFJj3MSugIWWZizDPTPL5UvyOQ2KQLb8O4mECtZG4jK51R6Tn1Xn/WjIYHglPa8Lu42Xn2auux9Kpb2mvhG6RvoBbOABS2XiN7LIXe5kyRjIO/+K35MFDW84vpyq2ZB5HtFLH6Gs1xaZpNLNGVOo4JG5+lXs2Tqc5J8TS/iLDtAUJOByplEFldoyBpDJGjKw0nWPhHUeO3Oj+F8RXhksyzGRZQSAUQMrHzBx9RShJN8HOeg8Kk+rtE5noaLino1mvXi8N3ERM5hZh8JYMp26c1++lrPEWJN1b5z0al6lz9pQfEMP02qQebH/kQ/U/lUsENY5s7iUKy5LRE94BgNPnnwNMInmfUs87PbjG/abEZyN8HBBA8Klw/gPDHVjLNcAhiNPaGnFvw3hVuCQuv+eQn7s1F0MCcLxPNKltqYzJ2Xd5qOR35/Papp7GWDxhI4+ykxsVnzvv1/WtBDIqKio6oijCrGABV5mQ/aO/Uimi8eAqzD3HsZxCxz7lMs6ruQxwfkRz+6gpZeI2Sab61l7M+LpqX6ivocsq6f3bDUBsDtv186VXkF7cKQl7HEhO4EYJP30+afQ7RneGXVpf3KpAXgkWIkyIdWcHljfy6Vo4eH3NvKEWZJEZQWfTp26HoazcfsxxC2vGnintm1ggs2QfUYHPNaJFuCg/aFy0xIxohQxrjz8T9aZuNC7PPd7iWQHJWIbgMAd+vlRUVmQUMkhY5B7z52+Ve9pHpCA7DkoHIVak6Rx4z457xqLGR00wALE5A8MbVkuJ2HDZXJtppYpdW69kzL+G1a+KSEHddS+Qr0i3GTpwD0pk/sB84u+HtER2LGXI+zC4/EUBKJUGDG4PmpFfT3mtzkBn2qt54B8KufWn+SjYnyt5SNm2PpVUrBxy7w5NX1GT3WYYkhR/JkBoV+F8Jc5a0gH/HFH5kLgfLJFJPLJ61Yh0hWR1Y+IavpTcB4M5I92iGee5H4Gg7j2N4bPvC7wkeCtkU3yxYMWjHKZASAyDI8xmrtM3/vRj/nWgb2Ku0H+muo508EkXSfkd6gfZ/i4JHu8W3/AO36UraCMrT4ZP52/GpL/E+Rrq6oPpUIg5r6VeeVdXUDFsXMV6nw/wDKurqIGTuOQ+VCHlXldW+wFf2j6VeP4J9a6uoswX9lfT8qBuvgb0NdXUUADtfg+dWTfCK6uoDFA+JvU0PdfCa6urGZFudX23L5mva6mAP+Hf8AhVU3xH1rq6mF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7154" name="Picture 2" descr="http://www.columbia.edu/itc/mealac/pritchett/00urdu/hali/roti/graphics/simpson1867.jpg"/>
          <p:cNvPicPr>
            <a:picLocks noChangeAspect="1" noChangeArrowheads="1"/>
          </p:cNvPicPr>
          <p:nvPr/>
        </p:nvPicPr>
        <p:blipFill>
          <a:blip r:embed="rId2" cstate="print"/>
          <a:srcRect/>
          <a:stretch>
            <a:fillRect/>
          </a:stretch>
        </p:blipFill>
        <p:spPr bwMode="auto">
          <a:xfrm>
            <a:off x="609600" y="604784"/>
            <a:ext cx="7772400" cy="5621892"/>
          </a:xfrm>
          <a:prstGeom prst="rect">
            <a:avLst/>
          </a:prstGeom>
          <a:noFill/>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AutoShape 2" descr="data:image/jpeg;base64,/9j/4AAQSkZJRgABAQAAAQABAAD/2wCEAAkGBwgHBgkIBwgKCgkLDRYPDQwMDRsUFRAWIB0iIiAdHx8kKDQsJCYxJx8fLT0tMTU3Ojo6Iys/RD84QzQ5OjcBCgoKDQwNGg8PGjclHyU3Nzc3Nzc3Nzc3Nzc3Nzc3Nzc3Nzc3Nzc3Nzc3Nzc3Nzc3Nzc3Nzc3Nzc3Nzc3Nzc3N//AABEIAIEAmgMBIgACEQEDEQH/xAAbAAACAwEBAQAAAAAAAAAAAAAEBQIDBgABB//EAD4QAAIBAwIDBQUFBwQBBQAAAAECAwAEERIhBTFREyJBYXEGFDKBkUKhsdHhFSMzcsHw8SRSgpI0Q1NUYmP/xAAZAQADAQEBAAAAAAAAAAAAAAABAgMABAX/xAAhEQACAgMBAAIDAQAAAAAAAAAAAQIREiExAxNBIjJhUf/aAAwDAQACEQMRAD8Ax5tJZ89nIVPjuSK9lRUhfO+kYz91QWSdVwFfG32qkry4GYiR/NXJs6AiGOMqMkY9a9eOMYxsM+OKp1Sf/HP1rzWAcNC2T5UtBRd+7zkN9KV8Vk03CkHKkHPKi2c52gP/AFFLuLsx0ZiMZIJ38afzVSBN6LUWKbHZahgZwxp1cwxNw1n0YYIpAHrWVtpmTkSOta5nDcJ1DG0IOnqKb0VUJAR9g0h7o2xnJ5D51zhc7kaBsDj76uNzJNHgEBV8AMCq42KSHL/UAg7HajiwN0VMjgZBIHhjxqLRMD3mYL5iiJgVDZPezzql+QYk+pqkUhGyHZ97Ac/WpMjqNwx9WNSR8KQRkE8s16CXPgF9KYBBItWSZAuPs5JzVscah0OtidQ2+flVYUDOkk+WKmkh7VAeWoePn0pJcCuj28VRav3MHTzbas5Izcg5A8QDWnu0zbTbfYPwxn+tZh1YdQPM4qfhwp69ICSSLIWSUA8wHIzV63kqqAHfYY+KhnB6j61DLdVqzJD2Fcs2/icfWrlX4c+B/OvY4yo1dWP41NQWJHp+FcTOtHgI5k1F49x6/wBK8OFzq6HlVozlR6c/Q0AlDLhyBvSnjg/eR56GnAz7wQelAcUtpJ3jMUZfY5xVPPUhPTghC755VrUH+gXfnBj7qSDhdycEQv8ASnkPZ+4aX/iiPTjen9ZJ0JBCKOYMuUJB8RUtXcOGznz5Zpe+uOQjkwqwSnJzvkVdIk2xnHIHTL7kDehjIEyCpJHhUbZx2mjOzHbfkaumi0adhg7ZHWtwDPUcSEADT4YY7Zq7Sc7DBHMUIE1HcE/KiI52j2IDEA/Eua1hom6hu6raiR4DkapiXRKhO5DDx5715704HwR56kV5JM/dIQDcEYWs1oBrL3SbWbZ8lDtqJ8KyEqnPdBrQkXk8A2IVk5nAFL04NducKwx1DVLzqPSk9isxOQNj9Kp7N6fPwKdF1M6/M0P+ym/3x/8AenzQuLDEmZdiu2o4PzqxJwo1aCRnH40I1jKseVLOoGcZOaBmLrtqkHqTUFBSLOWPRyJ0P2D869MzBlIjYjO2RjwpZFYXU1qtwjhlbO2d9v8AFUtb3OkMVk0n51lBN9Dm/wDBuxYuGK4PjV1uJCo7GXQQN8rnNU8HiVuHl5FBy5AyNxTLso4kDIiqSe9gYqbdOh0rVnkdtcsMm67uNwEFCzQyryucMeiLTJGUIVGMg7nyxQFwjidCBnlyONqCbNRjrptVzITzJNUeNE3YxcyfzH8aoxXfHhyS6SQksBn0p9OhlsBIoJYjVsOXWkUeNa5605tNU0MkJBI0krknHhQkAXxyMNnGd6vDRkbj0zVSDTk7ehr1irA7b0aMTOCPhyaiSTyAG1ShAEDYOSGzjaohcqGzsPA1jGo7CFQuEQbcuVdGsSodKDfyq0J3UEh2wNxyxUe4oACliN8CuR6ZdbKZMCLPZpnzWl5O52j+lNnR2hOVwPDJoIxeS/WsgsKRT2Sc96D49BEkSyLDoct3mxjPOm0aao4hjPQCl3tNnsE1I4GvmSPzpYfshpfqecJhY2Nq+TpUtkddzRkEC93Ixv4+G9R4IrHhVuyjO5BHzNVcU4lFw5uxhObgkEnGQg/PalacptIZNKNsZmF1hHZRBsnNeIusZfwbYfOqOCcdWXEd1pOftUfcNErHsmDamB55+VNPxlBWLD1UnQJJGI2ZgPjwasEYWJGffIwMVOSVCpLIQFBGan2imKNl7wVfAeNRsofOL/a9nHSRvxqnmKK4pGV4jcDH/qMd/WhQDXox4ccunZxTPg07e9ojthWBH3fpS3HWuidoZFkQ4ZTkUXtAWhxxS1S2cMH1RvuCvjncUvyPAg1KO6aa3EEoDAHu5ONv7J+tX31j2EWrCo6oraAcjBOOf986ytLYHVlCMARjY9c4qxpmIwWzjrQiuRzNWpNuNhTGNkmGjRg/2QRgeXpUYiNeS4x0zVdpJG9rHrjj1Y/lx91TiRSzB3UDOxXNcbaZdJojL2fYnMm+TQJffmfoKNkjUKcTjc9P0oM6c/xD/wBf0rIw3hkYpbnnnGMUu9qXVYIkPNjn0qMXEos2dqnfOVErHkN+Q/Og/aNbb32P3ZlfC94jBHOjCDU9hlL8QiyuWi4CQGeORpMI+CBjIzuOm9JZhJGzSTRnvg4Yjx6jrRvDX7CZWJ2Ujxxnyq7iksSyxCAuYJyQY2GwYHfHkQRVoJKTJS2gGxBlcCONO0J5BmAO2cYHpWltO3SSJ3R3LRsrQgBdO4wcE7bfPesrAssVyptgJGjbOEOf81r+G3CpM5k79yyaSi46+GfMfdR9rr+G82rL7i5kht2lawOhdyTKKqury4jtRcGGBEOD3pCefyoi8hvb2xnhFqYXI7utxjmOnpSPji3whtYp4lhwNITtQcnlnyrjikzoboCv+EcTu7kziybSwBBRSQRjnS57KaNiHQhhzB2rY2PtNc8PC21zGG7MdmwTY7belOhxbgnEobiWVRKLeMOwkiyR0xkdarnJfRPFP7PljROnxKRmoaB0JblitpxlBdWMknCoba3ZBkxqvfYE8hnbNZC0mMRBUFSDzBrog7RKSSC+CR5vOza3ErkjEZG539R4UVfQRme8tLfAUSEBgPEEbfUVY5F5KjrGe3RBh430vt4YIwfrUPd7nhbJNNDIqErjWuAM+Y2PWt9m+hK6MrssilWXZlI3BrlGTgY+tfSuHjhl6A9xaQSOVGp5FVm6UZdx2FrbtM9rbpGuxKxqMeZ22FRl74umikfJvaYptI1NlBy/hr+FS7Jea90dc0NGbX3Oa3a/4fC4fWjLIcYYklc46DpVixWcQVzLwq6G+VBUHGdsHrjy51zvpTR0rKFwJ48//ZqALjJ/1EH/AHH50VcwcK4knbQh7dB3NGkA7czjp+tA/sThZ3F8xB8hR0ajOK3kfrXZ3IzsNzRcPDLhRGzwv2JfBdRqx1zj0NB3AAchfhYkg+QJArtckznovspyJCjqXDY1Jqxnoc+VMeLWZWyhn1qyLLpONipI5EfIeXzpImQ+oHlsT0rTxT+/2bWbA6WA3IXIbbDeu3j50Hp2FbVCuNjJcgvCrBtOpTtjP+KKOu0u4riRSsUgYxsp+LBww/vrR9lwcHt5TxCJDtkaT3RnGQc+ho0W3DntI4bu9iktoQ3ZqYDrBO5IYN5+OaE/RVo0YNMK4Xx2HQsbOrgL8J+IeBpRx+QX/FnaKSNIlAWPtGxn8snPOjLPh3CriCOa1gcOXKIRJIWJ88DG/pRLexnEuxZ8zmVV1hWhGWYD4QwY4zyyeVSjBXaKNuqZmeJwzQ3sqTqA5bUcHOx3FBdoUyNyCBlR9rcbVveLewnGLotepJDNIVBaIN3hty351gLsyWly8LKyyRnvDxBB2++qqich5wKeRpgkytNEUIWMtgnPiB4+O1JuL2Btr+eCNmZkYnvDBZeeT0ryK4aKQTRtpI5nOfWnfH4fe7VL+BHDQrpleQY1/rvRumDqAuA8Kv7hUlkzaWp3W6uEcR58MEA/lWi9wvISYrG/sOIjILLBchj5koxB/Gj/AGd9rpLThsXDr2OKeFECdnIQp09Oh9Kf26+yN2glNhBC2rI/dFWB6gilcrYUjGvbXktr79bwWrPaEmaziQpJGBuHIxuAfXFe8O4hapLcQXUbrKQRIFUaee7HH9jrWm4lwT2dnikmsLy5tp3JJkRnbOeec8waRwrZ2vEWe9eK5udOpeyQRA4ztjxJ2z1FSkk+lFJmAlwZXRdJAJAxvnenXCuE3CuomtVjzh1WYspcfX76bW3COF285lkkCXLtrjg1K+jfIK+G3Q5pq7JKNC30rKDpyYlYBuf2d6SU9UgpFMXZWi9lJEIxNnJiVir8875/rViLAiKitcaVGBhH/OoTuAx93KFTsezyhxv9k/nS154y7azJqzvlFzmoOxjb2UXZyieNI4bdE0ZQfEfHAzt9KF4l7NWd1bl1ALvuroADn+XbP97VnuF+1HExaR9qsLK5KhnQ5J88fKjb3i3E54daXFmP9qCFzq6AZ8STVclYKMt+xTBxF4jAsyKrMAiAswGfAHAO3X61GSyt2sormykltjI5HZyMGDBR8Qxg8yRg9DWnTh1wtiFvJSl1eNoeRyO6uMnAGf8Abjw5jaslNfLc3kkrHMRJWMNkgIPhHP5/OqQk5CtJB3spb8HupLiPjF5dxssiqkiFQnLxyD69K+i8N4Jw7sgbDj92qEEYgeJR9yV81jijuZJDarpuc7sWAUnPJv0oqzlv7R+zuY0BPmPuyKpkhaZ9Cb2X4akkcn7RmU9r2rOJAJJG8yAAPkBT+S8tYU77l8eOcn6185t53Cr+7K4GSzsBp+m9PLW4GlO3vE1E6QsQZ/vIFDI1GiPGUGFCFMsF8Tn5V8+9tuBWb8aklmkME0w7UsgyRnPMctsb1sO3t7NWl7Ng+M62IYgeXLGfIUm4ubTjkwN9CXi06IVQnVt9oY8e98sb0HPQUjCt7L3kqaoJiyZ2fssA/PNaODhMVpwaSO9uyq3idm8khAEZAONvkPyphdC4SFY5JZzDGBp7PAJA5Zx40hk4vBFJj3MSugIWWZizDPTPL5UvyOQ2KQLb8O4mECtZG4jK51R6Tn1Xn/WjIYHglPa8Lu42Xn2auux9Kpb2mvhG6RvoBbOABS2XiN7LIXe5kyRjIO/+K35MFDW84vpyq2ZB5HtFLH6Gs1xaZpNLNGVOo4JG5+lXs2Tqc5J8TS/iLDtAUJOByplEFldoyBpDJGjKw0nWPhHUeO3Oj+F8RXhksyzGRZQSAUQMrHzBx9RShJN8HOeg8Kk+rtE5noaLino1mvXi8N3ERM5hZh8JYMp26c1++lrPEWJN1b5z0al6lz9pQfEMP02qQebH/kQ/U/lUsENY5s7iUKy5LRE94BgNPnnwNMInmfUs87PbjG/abEZyN8HBBA8Klw/gPDHVjLNcAhiNPaGnFvw3hVuCQuv+eQn7s1F0MCcLxPNKltqYzJ2Xd5qOR35/Papp7GWDxhI4+ykxsVnzvv1/WtBDIqKio6oijCrGABV5mQ/aO/Uimi8eAqzD3HsZxCxz7lMs6ruQxwfkRz+6gpZeI2Sab61l7M+LpqX6ivocsq6f3bDUBsDtv186VXkF7cKQl7HEhO4EYJP30+afQ7RneGXVpf3KpAXgkWIkyIdWcHljfy6Vo4eH3NvKEWZJEZQWfTp26HoazcfsxxC2vGnintm1ggs2QfUYHPNaJFuCg/aFy0xIxohQxrjz8T9aZuNC7PPd7iWQHJWIbgMAd+vlRUVmQUMkhY5B7z52+Ve9pHpCA7DkoHIVak6Rx4z457xqLGR00wALE5A8MbVkuJ2HDZXJtppYpdW69kzL+G1a+KSEHddS+Qr0i3GTpwD0pk/sB84u+HtER2LGXI+zC4/EUBKJUGDG4PmpFfT3mtzkBn2qt54B8KufWn+SjYnyt5SNm2PpVUrBxy7w5NX1GT3WYYkhR/JkBoV+F8Jc5a0gH/HFH5kLgfLJFJPLJ61Yh0hWR1Y+IavpTcB4M5I92iGee5H4Gg7j2N4bPvC7wkeCtkU3yxYMWjHKZASAyDI8xmrtM3/vRj/nWgb2Ku0H+muo508EkXSfkd6gfZ/i4JHu8W3/AO36UraCMrT4ZP52/GpL/E+Rrq6oPpUIg5r6VeeVdXUDFsXMV6nw/wDKurqIGTuOQ+VCHlXldW+wFf2j6VeP4J9a6uoswX9lfT8qBuvgb0NdXUUADtfg+dWTfCK6uoDFA+JvU0PdfCa6urGZFudX23L5mva6mAP+Hf8AhVU3xH1rq6mF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jesuswalk.com/kingdom/images/tissot-the-two-women-at-the-mill-722x607.jpg"/>
          <p:cNvPicPr>
            <a:picLocks noChangeAspect="1" noChangeArrowheads="1"/>
          </p:cNvPicPr>
          <p:nvPr/>
        </p:nvPicPr>
        <p:blipFill>
          <a:blip r:embed="rId2" cstate="print"/>
          <a:srcRect/>
          <a:stretch>
            <a:fillRect/>
          </a:stretch>
        </p:blipFill>
        <p:spPr bwMode="auto">
          <a:xfrm>
            <a:off x="1143000" y="353348"/>
            <a:ext cx="7181850" cy="6037928"/>
          </a:xfrm>
          <a:prstGeom prst="rect">
            <a:avLst/>
          </a:prstGeom>
          <a:noFill/>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AutoShape 2" descr="data:image/jpeg;base64,/9j/4AAQSkZJRgABAQAAAQABAAD/2wCEAAkGBwgHBgkIBwgKCgkLDRYPDQwMDRsUFRAWIB0iIiAdHx8kKDQsJCYxJx8fLT0tMTU3Ojo6Iys/RD84QzQ5OjcBCgoKDQwNGg8PGjclHyU3Nzc3Nzc3Nzc3Nzc3Nzc3Nzc3Nzc3Nzc3Nzc3Nzc3Nzc3Nzc3Nzc3Nzc3Nzc3Nzc3N//AABEIAIEAmgMBIgACEQEDEQH/xAAbAAACAwEBAQAAAAAAAAAAAAAEBQIDBgABB//EAD4QAAIBAwIDBQUFBwQBBQAAAAECAwAEERIhBTFREyJBYXEGFDKBkUKhsdHhFSMzcsHw8SRSgpI0Q1NUYmP/xAAZAQADAQEBAAAAAAAAAAAAAAABAgMABAX/xAAhEQACAgMBAAIDAQAAAAAAAAAAAQIREiExAxNBIjJhUf/aAAwDAQACEQMRAD8Ax5tJZ89nIVPjuSK9lRUhfO+kYz91QWSdVwFfG32qkry4GYiR/NXJs6AiGOMqMkY9a9eOMYxsM+OKp1Sf/HP1rzWAcNC2T5UtBRd+7zkN9KV8Vk03CkHKkHPKi2c52gP/AFFLuLsx0ZiMZIJ38afzVSBN6LUWKbHZahgZwxp1cwxNw1n0YYIpAHrWVtpmTkSOta5nDcJ1DG0IOnqKb0VUJAR9g0h7o2xnJ5D51zhc7kaBsDj76uNzJNHgEBV8AMCq42KSHL/UAg7HajiwN0VMjgZBIHhjxqLRMD3mYL5iiJgVDZPezzql+QYk+pqkUhGyHZ97Ac/WpMjqNwx9WNSR8KQRkE8s16CXPgF9KYBBItWSZAuPs5JzVscah0OtidQ2+flVYUDOkk+WKmkh7VAeWoePn0pJcCuj28VRav3MHTzbas5Izcg5A8QDWnu0zbTbfYPwxn+tZh1YdQPM4qfhwp69ICSSLIWSUA8wHIzV63kqqAHfYY+KhnB6j61DLdVqzJD2Fcs2/icfWrlX4c+B/OvY4yo1dWP41NQWJHp+FcTOtHgI5k1F49x6/wBK8OFzq6HlVozlR6c/Q0AlDLhyBvSnjg/eR56GnAz7wQelAcUtpJ3jMUZfY5xVPPUhPTghC755VrUH+gXfnBj7qSDhdycEQv8ASnkPZ+4aX/iiPTjen9ZJ0JBCKOYMuUJB8RUtXcOGznz5Zpe+uOQjkwqwSnJzvkVdIk2xnHIHTL7kDehjIEyCpJHhUbZx2mjOzHbfkaumi0adhg7ZHWtwDPUcSEADT4YY7Zq7Sc7DBHMUIE1HcE/KiI52j2IDEA/Eua1hom6hu6raiR4DkapiXRKhO5DDx5715704HwR56kV5JM/dIQDcEYWs1oBrL3SbWbZ8lDtqJ8KyEqnPdBrQkXk8A2IVk5nAFL04NducKwx1DVLzqPSk9isxOQNj9Kp7N6fPwKdF1M6/M0P+ym/3x/8AenzQuLDEmZdiu2o4PzqxJwo1aCRnH40I1jKseVLOoGcZOaBmLrtqkHqTUFBSLOWPRyJ0P2D869MzBlIjYjO2RjwpZFYXU1qtwjhlbO2d9v8AFUtb3OkMVk0n51lBN9Dm/wDBuxYuGK4PjV1uJCo7GXQQN8rnNU8HiVuHl5FBy5AyNxTLso4kDIiqSe9gYqbdOh0rVnkdtcsMm67uNwEFCzQyryucMeiLTJGUIVGMg7nyxQFwjidCBnlyONqCbNRjrptVzITzJNUeNE3YxcyfzH8aoxXfHhyS6SQksBn0p9OhlsBIoJYjVsOXWkUeNa5605tNU0MkJBI0krknHhQkAXxyMNnGd6vDRkbj0zVSDTk7ehr1irA7b0aMTOCPhyaiSTyAG1ShAEDYOSGzjaohcqGzsPA1jGo7CFQuEQbcuVdGsSodKDfyq0J3UEh2wNxyxUe4oACliN8CuR6ZdbKZMCLPZpnzWl5O52j+lNnR2hOVwPDJoIxeS/WsgsKRT2Sc96D49BEkSyLDoct3mxjPOm0aao4hjPQCl3tNnsE1I4GvmSPzpYfshpfqecJhY2Nq+TpUtkddzRkEC93Ixv4+G9R4IrHhVuyjO5BHzNVcU4lFw5uxhObgkEnGQg/PalacptIZNKNsZmF1hHZRBsnNeIusZfwbYfOqOCcdWXEd1pOftUfcNErHsmDamB55+VNPxlBWLD1UnQJJGI2ZgPjwasEYWJGffIwMVOSVCpLIQFBGan2imKNl7wVfAeNRsofOL/a9nHSRvxqnmKK4pGV4jcDH/qMd/WhQDXox4ccunZxTPg07e9ojthWBH3fpS3HWuidoZFkQ4ZTkUXtAWhxxS1S2cMH1RvuCvjncUvyPAg1KO6aa3EEoDAHu5ONv7J+tX31j2EWrCo6oraAcjBOOf986ytLYHVlCMARjY9c4qxpmIwWzjrQiuRzNWpNuNhTGNkmGjRg/2QRgeXpUYiNeS4x0zVdpJG9rHrjj1Y/lx91TiRSzB3UDOxXNcbaZdJojL2fYnMm+TQJffmfoKNkjUKcTjc9P0oM6c/xD/wBf0rIw3hkYpbnnnGMUu9qXVYIkPNjn0qMXEos2dqnfOVErHkN+Q/Og/aNbb32P3ZlfC94jBHOjCDU9hlL8QiyuWi4CQGeORpMI+CBjIzuOm9JZhJGzSTRnvg4Yjx6jrRvDX7CZWJ2Ujxxnyq7iksSyxCAuYJyQY2GwYHfHkQRVoJKTJS2gGxBlcCONO0J5BmAO2cYHpWltO3SSJ3R3LRsrQgBdO4wcE7bfPesrAssVyptgJGjbOEOf81r+G3CpM5k79yyaSi46+GfMfdR9rr+G82rL7i5kht2lawOhdyTKKqury4jtRcGGBEOD3pCefyoi8hvb2xnhFqYXI7utxjmOnpSPji3whtYp4lhwNITtQcnlnyrjikzoboCv+EcTu7kziybSwBBRSQRjnS57KaNiHQhhzB2rY2PtNc8PC21zGG7MdmwTY7belOhxbgnEobiWVRKLeMOwkiyR0xkdarnJfRPFP7PljROnxKRmoaB0JblitpxlBdWMknCoba3ZBkxqvfYE8hnbNZC0mMRBUFSDzBrog7RKSSC+CR5vOza3ErkjEZG539R4UVfQRme8tLfAUSEBgPEEbfUVY5F5KjrGe3RBh430vt4YIwfrUPd7nhbJNNDIqErjWuAM+Y2PWt9m+hK6MrssilWXZlI3BrlGTgY+tfSuHjhl6A9xaQSOVGp5FVm6UZdx2FrbtM9rbpGuxKxqMeZ22FRl74umikfJvaYptI1NlBy/hr+FS7Jea90dc0NGbX3Oa3a/4fC4fWjLIcYYklc46DpVixWcQVzLwq6G+VBUHGdsHrjy51zvpTR0rKFwJ48//ZqALjJ/1EH/AHH50VcwcK4knbQh7dB3NGkA7czjp+tA/sThZ3F8xB8hR0ajOK3kfrXZ3IzsNzRcPDLhRGzwv2JfBdRqx1zj0NB3AAchfhYkg+QJArtckznovspyJCjqXDY1Jqxnoc+VMeLWZWyhn1qyLLpONipI5EfIeXzpImQ+oHlsT0rTxT+/2bWbA6WA3IXIbbDeu3j50Hp2FbVCuNjJcgvCrBtOpTtjP+KKOu0u4riRSsUgYxsp+LBww/vrR9lwcHt5TxCJDtkaT3RnGQc+ho0W3DntI4bu9iktoQ3ZqYDrBO5IYN5+OaE/RVo0YNMK4Xx2HQsbOrgL8J+IeBpRx+QX/FnaKSNIlAWPtGxn8snPOjLPh3CriCOa1gcOXKIRJIWJ88DG/pRLexnEuxZ8zmVV1hWhGWYD4QwY4zyyeVSjBXaKNuqZmeJwzQ3sqTqA5bUcHOx3FBdoUyNyCBlR9rcbVveLewnGLotepJDNIVBaIN3hty351gLsyWly8LKyyRnvDxBB2++qqich5wKeRpgkytNEUIWMtgnPiB4+O1JuL2Btr+eCNmZkYnvDBZeeT0ryK4aKQTRtpI5nOfWnfH4fe7VL+BHDQrpleQY1/rvRumDqAuA8Kv7hUlkzaWp3W6uEcR58MEA/lWi9wvISYrG/sOIjILLBchj5koxB/Gj/AGd9rpLThsXDr2OKeFECdnIQp09Oh9Kf26+yN2glNhBC2rI/dFWB6gilcrYUjGvbXktr79bwWrPaEmaziQpJGBuHIxuAfXFe8O4hapLcQXUbrKQRIFUaee7HH9jrWm4lwT2dnikmsLy5tp3JJkRnbOeec8waRwrZ2vEWe9eK5udOpeyQRA4ztjxJ2z1FSkk+lFJmAlwZXRdJAJAxvnenXCuE3CuomtVjzh1WYspcfX76bW3COF285lkkCXLtrjg1K+jfIK+G3Q5pq7JKNC30rKDpyYlYBuf2d6SU9UgpFMXZWi9lJEIxNnJiVir8875/rViLAiKitcaVGBhH/OoTuAx93KFTsezyhxv9k/nS154y7azJqzvlFzmoOxjb2UXZyieNI4bdE0ZQfEfHAzt9KF4l7NWd1bl1ALvuroADn+XbP97VnuF+1HExaR9qsLK5KhnQ5J88fKjb3i3E54daXFmP9qCFzq6AZ8STVclYKMt+xTBxF4jAsyKrMAiAswGfAHAO3X61GSyt2sormykltjI5HZyMGDBR8Qxg8yRg9DWnTh1wtiFvJSl1eNoeRyO6uMnAGf8Abjw5jaslNfLc3kkrHMRJWMNkgIPhHP5/OqQk5CtJB3spb8HupLiPjF5dxssiqkiFQnLxyD69K+i8N4Jw7sgbDj92qEEYgeJR9yV81jijuZJDarpuc7sWAUnPJv0oqzlv7R+zuY0BPmPuyKpkhaZ9Cb2X4akkcn7RmU9r2rOJAJJG8yAAPkBT+S8tYU77l8eOcn6185t53Cr+7K4GSzsBp+m9PLW4GlO3vE1E6QsQZ/vIFDI1GiPGUGFCFMsF8Tn5V8+9tuBWb8aklmkME0w7UsgyRnPMctsb1sO3t7NWl7Ng+M62IYgeXLGfIUm4ubTjkwN9CXi06IVQnVt9oY8e98sb0HPQUjCt7L3kqaoJiyZ2fssA/PNaODhMVpwaSO9uyq3idm8khAEZAONvkPyphdC4SFY5JZzDGBp7PAJA5Zx40hk4vBFJj3MSugIWWZizDPTPL5UvyOQ2KQLb8O4mECtZG4jK51R6Tn1Xn/WjIYHglPa8Lu42Xn2auux9Kpb2mvhG6RvoBbOABS2XiN7LIXe5kyRjIO/+K35MFDW84vpyq2ZB5HtFLH6Gs1xaZpNLNGVOo4JG5+lXs2Tqc5J8TS/iLDtAUJOByplEFldoyBpDJGjKw0nWPhHUeO3Oj+F8RXhksyzGRZQSAUQMrHzBx9RShJN8HOeg8Kk+rtE5noaLino1mvXi8N3ERM5hZh8JYMp26c1++lrPEWJN1b5z0al6lz9pQfEMP02qQebH/kQ/U/lUsENY5s7iUKy5LRE94BgNPnnwNMInmfUs87PbjG/abEZyN8HBBA8Klw/gPDHVjLNcAhiNPaGnFvw3hVuCQuv+eQn7s1F0MCcLxPNKltqYzJ2Xd5qOR35/Papp7GWDxhI4+ykxsVnzvv1/WtBDIqKio6oijCrGABV5mQ/aO/Uimi8eAqzD3HsZxCxz7lMs6ruQxwfkRz+6gpZeI2Sab61l7M+LpqX6ivocsq6f3bDUBsDtv186VXkF7cKQl7HEhO4EYJP30+afQ7RneGXVpf3KpAXgkWIkyIdWcHljfy6Vo4eH3NvKEWZJEZQWfTp26HoazcfsxxC2vGnintm1ggs2QfUYHPNaJFuCg/aFy0xIxohQxrjz8T9aZuNC7PPd7iWQHJWIbgMAd+vlRUVmQUMkhY5B7z52+Ve9pHpCA7DkoHIVak6Rx4z457xqLGR00wALE5A8MbVkuJ2HDZXJtppYpdW69kzL+G1a+KSEHddS+Qr0i3GTpwD0pk/sB84u+HtER2LGXI+zC4/EUBKJUGDG4PmpFfT3mtzkBn2qt54B8KufWn+SjYnyt5SNm2PpVUrBxy7w5NX1GT3WYYkhR/JkBoV+F8Jc5a0gH/HFH5kLgfLJFJPLJ61Yh0hWR1Y+IavpTcB4M5I92iGee5H4Gg7j2N4bPvC7wkeCtkU3yxYMWjHKZASAyDI8xmrtM3/vRj/nWgb2Ku0H+muo508EkXSfkd6gfZ/i4JHu8W3/AO36UraCMrT4ZP52/GpL/E+Rrq6oPpUIg5r6VeeVdXUDFsXMV6nw/wDKurqIGTuOQ+VCHlXldW+wFf2j6VeP4J9a6uoswX9lfT8qBuvgb0NdXUUADtfg+dWTfCK6uoDFA+JvU0PdfCa6urGZFudX23L5mva6mAP+Hf8AhVU3xH1rq6mF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9202" name="Picture 2" descr="http://wwwdelivery.superstock.com/WI/223/999/PreviewComp/SuperStock_999-502.jpg"/>
          <p:cNvPicPr>
            <a:picLocks noChangeAspect="1" noChangeArrowheads="1"/>
          </p:cNvPicPr>
          <p:nvPr/>
        </p:nvPicPr>
        <p:blipFill>
          <a:blip r:embed="rId2" cstate="print"/>
          <a:srcRect/>
          <a:stretch>
            <a:fillRect/>
          </a:stretch>
        </p:blipFill>
        <p:spPr bwMode="auto">
          <a:xfrm>
            <a:off x="533400" y="762000"/>
            <a:ext cx="7933761" cy="5394960"/>
          </a:xfrm>
          <a:prstGeom prst="rect">
            <a:avLst/>
          </a:prstGeom>
          <a:noFill/>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AutoShape 2" descr="data:image/jpeg;base64,/9j/4AAQSkZJRgABAQAAAQABAAD/2wCEAAkGBwgHBgkIBwgKCgkLDRYPDQwMDRsUFRAWIB0iIiAdHx8kKDQsJCYxJx8fLT0tMTU3Ojo6Iys/RD84QzQ5OjcBCgoKDQwNGg8PGjclHyU3Nzc3Nzc3Nzc3Nzc3Nzc3Nzc3Nzc3Nzc3Nzc3Nzc3Nzc3Nzc3Nzc3Nzc3Nzc3Nzc3N//AABEIAIEAmgMBIgACEQEDEQH/xAAbAAACAwEBAQAAAAAAAAAAAAAEBQIDBgABB//EAD4QAAIBAwIDBQUFBwQBBQAAAAECAwAEERIhBTFREyJBYXEGFDKBkUKhsdHhFSMzcsHw8SRSgpI0Q1NUYmP/xAAZAQADAQEBAAAAAAAAAAAAAAABAgMABAX/xAAhEQACAgMBAAIDAQAAAAAAAAAAAQIREiExAxNBIjJhUf/aAAwDAQACEQMRAD8Ax5tJZ89nIVPjuSK9lRUhfO+kYz91QWSdVwFfG32qkry4GYiR/NXJs6AiGOMqMkY9a9eOMYxsM+OKp1Sf/HP1rzWAcNC2T5UtBRd+7zkN9KV8Vk03CkHKkHPKi2c52gP/AFFLuLsx0ZiMZIJ38afzVSBN6LUWKbHZahgZwxp1cwxNw1n0YYIpAHrWVtpmTkSOta5nDcJ1DG0IOnqKb0VUJAR9g0h7o2xnJ5D51zhc7kaBsDj76uNzJNHgEBV8AMCq42KSHL/UAg7HajiwN0VMjgZBIHhjxqLRMD3mYL5iiJgVDZPezzql+QYk+pqkUhGyHZ97Ac/WpMjqNwx9WNSR8KQRkE8s16CXPgF9KYBBItWSZAuPs5JzVscah0OtidQ2+flVYUDOkk+WKmkh7VAeWoePn0pJcCuj28VRav3MHTzbas5Izcg5A8QDWnu0zbTbfYPwxn+tZh1YdQPM4qfhwp69ICSSLIWSUA8wHIzV63kqqAHfYY+KhnB6j61DLdVqzJD2Fcs2/icfWrlX4c+B/OvY4yo1dWP41NQWJHp+FcTOtHgI5k1F49x6/wBK8OFzq6HlVozlR6c/Q0AlDLhyBvSnjg/eR56GnAz7wQelAcUtpJ3jMUZfY5xVPPUhPTghC755VrUH+gXfnBj7qSDhdycEQv8ASnkPZ+4aX/iiPTjen9ZJ0JBCKOYMuUJB8RUtXcOGznz5Zpe+uOQjkwqwSnJzvkVdIk2xnHIHTL7kDehjIEyCpJHhUbZx2mjOzHbfkaumi0adhg7ZHWtwDPUcSEADT4YY7Zq7Sc7DBHMUIE1HcE/KiI52j2IDEA/Eua1hom6hu6raiR4DkapiXRKhO5DDx5715704HwR56kV5JM/dIQDcEYWs1oBrL3SbWbZ8lDtqJ8KyEqnPdBrQkXk8A2IVk5nAFL04NducKwx1DVLzqPSk9isxOQNj9Kp7N6fPwKdF1M6/M0P+ym/3x/8AenzQuLDEmZdiu2o4PzqxJwo1aCRnH40I1jKseVLOoGcZOaBmLrtqkHqTUFBSLOWPRyJ0P2D869MzBlIjYjO2RjwpZFYXU1qtwjhlbO2d9v8AFUtb3OkMVk0n51lBN9Dm/wDBuxYuGK4PjV1uJCo7GXQQN8rnNU8HiVuHl5FBy5AyNxTLso4kDIiqSe9gYqbdOh0rVnkdtcsMm67uNwEFCzQyryucMeiLTJGUIVGMg7nyxQFwjidCBnlyONqCbNRjrptVzITzJNUeNE3YxcyfzH8aoxXfHhyS6SQksBn0p9OhlsBIoJYjVsOXWkUeNa5605tNU0MkJBI0krknHhQkAXxyMNnGd6vDRkbj0zVSDTk7ehr1irA7b0aMTOCPhyaiSTyAG1ShAEDYOSGzjaohcqGzsPA1jGo7CFQuEQbcuVdGsSodKDfyq0J3UEh2wNxyxUe4oACliN8CuR6ZdbKZMCLPZpnzWl5O52j+lNnR2hOVwPDJoIxeS/WsgsKRT2Sc96D49BEkSyLDoct3mxjPOm0aao4hjPQCl3tNnsE1I4GvmSPzpYfshpfqecJhY2Nq+TpUtkddzRkEC93Ixv4+G9R4IrHhVuyjO5BHzNVcU4lFw5uxhObgkEnGQg/PalacptIZNKNsZmF1hHZRBsnNeIusZfwbYfOqOCcdWXEd1pOftUfcNErHsmDamB55+VNPxlBWLD1UnQJJGI2ZgPjwasEYWJGffIwMVOSVCpLIQFBGan2imKNl7wVfAeNRsofOL/a9nHSRvxqnmKK4pGV4jcDH/qMd/WhQDXox4ccunZxTPg07e9ojthWBH3fpS3HWuidoZFkQ4ZTkUXtAWhxxS1S2cMH1RvuCvjncUvyPAg1KO6aa3EEoDAHu5ONv7J+tX31j2EWrCo6oraAcjBOOf986ytLYHVlCMARjY9c4qxpmIwWzjrQiuRzNWpNuNhTGNkmGjRg/2QRgeXpUYiNeS4x0zVdpJG9rHrjj1Y/lx91TiRSzB3UDOxXNcbaZdJojL2fYnMm+TQJffmfoKNkjUKcTjc9P0oM6c/xD/wBf0rIw3hkYpbnnnGMUu9qXVYIkPNjn0qMXEos2dqnfOVErHkN+Q/Og/aNbb32P3ZlfC94jBHOjCDU9hlL8QiyuWi4CQGeORpMI+CBjIzuOm9JZhJGzSTRnvg4Yjx6jrRvDX7CZWJ2Ujxxnyq7iksSyxCAuYJyQY2GwYHfHkQRVoJKTJS2gGxBlcCONO0J5BmAO2cYHpWltO3SSJ3R3LRsrQgBdO4wcE7bfPesrAssVyptgJGjbOEOf81r+G3CpM5k79yyaSi46+GfMfdR9rr+G82rL7i5kht2lawOhdyTKKqury4jtRcGGBEOD3pCefyoi8hvb2xnhFqYXI7utxjmOnpSPji3whtYp4lhwNITtQcnlnyrjikzoboCv+EcTu7kziybSwBBRSQRjnS57KaNiHQhhzB2rY2PtNc8PC21zGG7MdmwTY7belOhxbgnEobiWVRKLeMOwkiyR0xkdarnJfRPFP7PljROnxKRmoaB0JblitpxlBdWMknCoba3ZBkxqvfYE8hnbNZC0mMRBUFSDzBrog7RKSSC+CR5vOza3ErkjEZG539R4UVfQRme8tLfAUSEBgPEEbfUVY5F5KjrGe3RBh430vt4YIwfrUPd7nhbJNNDIqErjWuAM+Y2PWt9m+hK6MrssilWXZlI3BrlGTgY+tfSuHjhl6A9xaQSOVGp5FVm6UZdx2FrbtM9rbpGuxKxqMeZ22FRl74umikfJvaYptI1NlBy/hr+FS7Jea90dc0NGbX3Oa3a/4fC4fWjLIcYYklc46DpVixWcQVzLwq6G+VBUHGdsHrjy51zvpTR0rKFwJ48//ZqALjJ/1EH/AHH50VcwcK4knbQh7dB3NGkA7czjp+tA/sThZ3F8xB8hR0ajOK3kfrXZ3IzsNzRcPDLhRGzwv2JfBdRqx1zj0NB3AAchfhYkg+QJArtckznovspyJCjqXDY1Jqxnoc+VMeLWZWyhn1qyLLpONipI5EfIeXzpImQ+oHlsT0rTxT+/2bWbA6WA3IXIbbDeu3j50Hp2FbVCuNjJcgvCrBtOpTtjP+KKOu0u4riRSsUgYxsp+LBww/vrR9lwcHt5TxCJDtkaT3RnGQc+ho0W3DntI4bu9iktoQ3ZqYDrBO5IYN5+OaE/RVo0YNMK4Xx2HQsbOrgL8J+IeBpRx+QX/FnaKSNIlAWPtGxn8snPOjLPh3CriCOa1gcOXKIRJIWJ88DG/pRLexnEuxZ8zmVV1hWhGWYD4QwY4zyyeVSjBXaKNuqZmeJwzQ3sqTqA5bUcHOx3FBdoUyNyCBlR9rcbVveLewnGLotepJDNIVBaIN3hty351gLsyWly8LKyyRnvDxBB2++qqich5wKeRpgkytNEUIWMtgnPiB4+O1JuL2Btr+eCNmZkYnvDBZeeT0ryK4aKQTRtpI5nOfWnfH4fe7VL+BHDQrpleQY1/rvRumDqAuA8Kv7hUlkzaWp3W6uEcR58MEA/lWi9wvISYrG/sOIjILLBchj5koxB/Gj/AGd9rpLThsXDr2OKeFECdnIQp09Oh9Kf26+yN2glNhBC2rI/dFWB6gilcrYUjGvbXktr79bwWrPaEmaziQpJGBuHIxuAfXFe8O4hapLcQXUbrKQRIFUaee7HH9jrWm4lwT2dnikmsLy5tp3JJkRnbOeec8waRwrZ2vEWe9eK5udOpeyQRA4ztjxJ2z1FSkk+lFJmAlwZXRdJAJAxvnenXCuE3CuomtVjzh1WYspcfX76bW3COF285lkkCXLtrjg1K+jfIK+G3Q5pq7JKNC30rKDpyYlYBuf2d6SU9UgpFMXZWi9lJEIxNnJiVir8875/rViLAiKitcaVGBhH/OoTuAx93KFTsezyhxv9k/nS154y7azJqzvlFzmoOxjb2UXZyieNI4bdE0ZQfEfHAzt9KF4l7NWd1bl1ALvuroADn+XbP97VnuF+1HExaR9qsLK5KhnQ5J88fKjb3i3E54daXFmP9qCFzq6AZ8STVclYKMt+xTBxF4jAsyKrMAiAswGfAHAO3X61GSyt2sormykltjI5HZyMGDBR8Qxg8yRg9DWnTh1wtiFvJSl1eNoeRyO6uMnAGf8Abjw5jaslNfLc3kkrHMRJWMNkgIPhHP5/OqQk5CtJB3spb8HupLiPjF5dxssiqkiFQnLxyD69K+i8N4Jw7sgbDj92qEEYgeJR9yV81jijuZJDarpuc7sWAUnPJv0oqzlv7R+zuY0BPmPuyKpkhaZ9Cb2X4akkcn7RmU9r2rOJAJJG8yAAPkBT+S8tYU77l8eOcn6185t53Cr+7K4GSzsBp+m9PLW4GlO3vE1E6QsQZ/vIFDI1GiPGUGFCFMsF8Tn5V8+9tuBWb8aklmkME0w7UsgyRnPMctsb1sO3t7NWl7Ng+M62IYgeXLGfIUm4ubTjkwN9CXi06IVQnVt9oY8e98sb0HPQUjCt7L3kqaoJiyZ2fssA/PNaODhMVpwaSO9uyq3idm8khAEZAONvkPyphdC4SFY5JZzDGBp7PAJA5Zx40hk4vBFJj3MSugIWWZizDPTPL5UvyOQ2KQLb8O4mECtZG4jK51R6Tn1Xn/WjIYHglPa8Lu42Xn2auux9Kpb2mvhG6RvoBbOABS2XiN7LIXe5kyRjIO/+K35MFDW84vpyq2ZB5HtFLH6Gs1xaZpNLNGVOo4JG5+lXs2Tqc5J8TS/iLDtAUJOByplEFldoyBpDJGjKw0nWPhHUeO3Oj+F8RXhksyzGRZQSAUQMrHzBx9RShJN8HOeg8Kk+rtE5noaLino1mvXi8N3ERM5hZh8JYMp26c1++lrPEWJN1b5z0al6lz9pQfEMP02qQebH/kQ/U/lUsENY5s7iUKy5LRE94BgNPnnwNMInmfUs87PbjG/abEZyN8HBBA8Klw/gPDHVjLNcAhiNPaGnFvw3hVuCQuv+eQn7s1F0MCcLxPNKltqYzJ2Xd5qOR35/Papp7GWDxhI4+ykxsVnzvv1/WtBDIqKio6oijCrGABV5mQ/aO/Uimi8eAqzD3HsZxCxz7lMs6ruQxwfkRz+6gpZeI2Sab61l7M+LpqX6ivocsq6f3bDUBsDtv186VXkF7cKQl7HEhO4EYJP30+afQ7RneGXVpf3KpAXgkWIkyIdWcHljfy6Vo4eH3NvKEWZJEZQWfTp26HoazcfsxxC2vGnintm1ggs2QfUYHPNaJFuCg/aFy0xIxohQxrjz8T9aZuNC7PPd7iWQHJWIbgMAd+vlRUVmQUMkhY5B7z52+Ve9pHpCA7DkoHIVak6Rx4z457xqLGR00wALE5A8MbVkuJ2HDZXJtppYpdW69kzL+G1a+KSEHddS+Qr0i3GTpwD0pk/sB84u+HtER2LGXI+zC4/EUBKJUGDG4PmpFfT3mtzkBn2qt54B8KufWn+SjYnyt5SNm2PpVUrBxy7w5NX1GT3WYYkhR/JkBoV+F8Jc5a0gH/HFH5kLgfLJFJPLJ61Yh0hWR1Y+IavpTcB4M5I92iGee5H4Gg7j2N4bPvC7wkeCtkU3yxYMWjHKZASAyDI8xmrtM3/vRj/nWgb2Ku0H+muo508EkXSfkd6gfZ/i4JHu8W3/AO36UraCMrT4ZP52/GpL/E+Rrq6oPpUIg5r6VeeVdXUDFsXMV6nw/wDKurqIGTuOQ+VCHlXldW+wFf2j6VeP4J9a6uoswX9lfT8qBuvgb0NdXUUADtfg+dWTfCK6uoDFA+JvU0PdfCa6urGZFudX23L5mva6mAP+Hf8AhVU3xH1rq6mF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0228" name="Picture 4" descr="http://globalmicaiah.org/wp-content/uploads/2010/07/samson_mill.jpg"/>
          <p:cNvPicPr>
            <a:picLocks noChangeAspect="1" noChangeArrowheads="1"/>
          </p:cNvPicPr>
          <p:nvPr/>
        </p:nvPicPr>
        <p:blipFill>
          <a:blip r:embed="rId2" cstate="print"/>
          <a:srcRect/>
          <a:stretch>
            <a:fillRect/>
          </a:stretch>
        </p:blipFill>
        <p:spPr bwMode="auto">
          <a:xfrm>
            <a:off x="1143000" y="457200"/>
            <a:ext cx="6934200" cy="5946077"/>
          </a:xfrm>
          <a:prstGeom prst="rect">
            <a:avLst/>
          </a:prstGeom>
          <a:noFill/>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AutoShape 2" descr="data:image/jpeg;base64,/9j/4AAQSkZJRgABAQAAAQABAAD/2wCEAAkGBwgHBgkIBwgKCgkLDRYPDQwMDRsUFRAWIB0iIiAdHx8kKDQsJCYxJx8fLT0tMTU3Ojo6Iys/RD84QzQ5OjcBCgoKDQwNGg8PGjclHyU3Nzc3Nzc3Nzc3Nzc3Nzc3Nzc3Nzc3Nzc3Nzc3Nzc3Nzc3Nzc3Nzc3Nzc3Nzc3Nzc3N//AABEIAIEAmgMBIgACEQEDEQH/xAAbAAACAwEBAQAAAAAAAAAAAAAEBQIDBgABB//EAD4QAAIBAwIDBQUFBwQBBQAAAAECAwAEERIhBTFREyJBYXEGFDKBkUKhsdHhFSMzcsHw8SRSgpI0Q1NUYmP/xAAZAQADAQEBAAAAAAAAAAAAAAABAgMABAX/xAAhEQACAgMBAAIDAQAAAAAAAAAAAQIREiExAxNBIjJhUf/aAAwDAQACEQMRAD8Ax5tJZ89nIVPjuSK9lRUhfO+kYz91QWSdVwFfG32qkry4GYiR/NXJs6AiGOMqMkY9a9eOMYxsM+OKp1Sf/HP1rzWAcNC2T5UtBRd+7zkN9KV8Vk03CkHKkHPKi2c52gP/AFFLuLsx0ZiMZIJ38afzVSBN6LUWKbHZahgZwxp1cwxNw1n0YYIpAHrWVtpmTkSOta5nDcJ1DG0IOnqKb0VUJAR9g0h7o2xnJ5D51zhc7kaBsDj76uNzJNHgEBV8AMCq42KSHL/UAg7HajiwN0VMjgZBIHhjxqLRMD3mYL5iiJgVDZPezzql+QYk+pqkUhGyHZ97Ac/WpMjqNwx9WNSR8KQRkE8s16CXPgF9KYBBItWSZAuPs5JzVscah0OtidQ2+flVYUDOkk+WKmkh7VAeWoePn0pJcCuj28VRav3MHTzbas5Izcg5A8QDWnu0zbTbfYPwxn+tZh1YdQPM4qfhwp69ICSSLIWSUA8wHIzV63kqqAHfYY+KhnB6j61DLdVqzJD2Fcs2/icfWrlX4c+B/OvY4yo1dWP41NQWJHp+FcTOtHgI5k1F49x6/wBK8OFzq6HlVozlR6c/Q0AlDLhyBvSnjg/eR56GnAz7wQelAcUtpJ3jMUZfY5xVPPUhPTghC755VrUH+gXfnBj7qSDhdycEQv8ASnkPZ+4aX/iiPTjen9ZJ0JBCKOYMuUJB8RUtXcOGznz5Zpe+uOQjkwqwSnJzvkVdIk2xnHIHTL7kDehjIEyCpJHhUbZx2mjOzHbfkaumi0adhg7ZHWtwDPUcSEADT4YY7Zq7Sc7DBHMUIE1HcE/KiI52j2IDEA/Eua1hom6hu6raiR4DkapiXRKhO5DDx5715704HwR56kV5JM/dIQDcEYWs1oBrL3SbWbZ8lDtqJ8KyEqnPdBrQkXk8A2IVk5nAFL04NducKwx1DVLzqPSk9isxOQNj9Kp7N6fPwKdF1M6/M0P+ym/3x/8AenzQuLDEmZdiu2o4PzqxJwo1aCRnH40I1jKseVLOoGcZOaBmLrtqkHqTUFBSLOWPRyJ0P2D869MzBlIjYjO2RjwpZFYXU1qtwjhlbO2d9v8AFUtb3OkMVk0n51lBN9Dm/wDBuxYuGK4PjV1uJCo7GXQQN8rnNU8HiVuHl5FBy5AyNxTLso4kDIiqSe9gYqbdOh0rVnkdtcsMm67uNwEFCzQyryucMeiLTJGUIVGMg7nyxQFwjidCBnlyONqCbNRjrptVzITzJNUeNE3YxcyfzH8aoxXfHhyS6SQksBn0p9OhlsBIoJYjVsOXWkUeNa5605tNU0MkJBI0krknHhQkAXxyMNnGd6vDRkbj0zVSDTk7ehr1irA7b0aMTOCPhyaiSTyAG1ShAEDYOSGzjaohcqGzsPA1jGo7CFQuEQbcuVdGsSodKDfyq0J3UEh2wNxyxUe4oACliN8CuR6ZdbKZMCLPZpnzWl5O52j+lNnR2hOVwPDJoIxeS/WsgsKRT2Sc96D49BEkSyLDoct3mxjPOm0aao4hjPQCl3tNnsE1I4GvmSPzpYfshpfqecJhY2Nq+TpUtkddzRkEC93Ixv4+G9R4IrHhVuyjO5BHzNVcU4lFw5uxhObgkEnGQg/PalacptIZNKNsZmF1hHZRBsnNeIusZfwbYfOqOCcdWXEd1pOftUfcNErHsmDamB55+VNPxlBWLD1UnQJJGI2ZgPjwasEYWJGffIwMVOSVCpLIQFBGan2imKNl7wVfAeNRsofOL/a9nHSRvxqnmKK4pGV4jcDH/qMd/WhQDXox4ccunZxTPg07e9ojthWBH3fpS3HWuidoZFkQ4ZTkUXtAWhxxS1S2cMH1RvuCvjncUvyPAg1KO6aa3EEoDAHu5ONv7J+tX31j2EWrCo6oraAcjBOOf986ytLYHVlCMARjY9c4qxpmIwWzjrQiuRzNWpNuNhTGNkmGjRg/2QRgeXpUYiNeS4x0zVdpJG9rHrjj1Y/lx91TiRSzB3UDOxXNcbaZdJojL2fYnMm+TQJffmfoKNkjUKcTjc9P0oM6c/xD/wBf0rIw3hkYpbnnnGMUu9qXVYIkPNjn0qMXEos2dqnfOVErHkN+Q/Og/aNbb32P3ZlfC94jBHOjCDU9hlL8QiyuWi4CQGeORpMI+CBjIzuOm9JZhJGzSTRnvg4Yjx6jrRvDX7CZWJ2Ujxxnyq7iksSyxCAuYJyQY2GwYHfHkQRVoJKTJS2gGxBlcCONO0J5BmAO2cYHpWltO3SSJ3R3LRsrQgBdO4wcE7bfPesrAssVyptgJGjbOEOf81r+G3CpM5k79yyaSi46+GfMfdR9rr+G82rL7i5kht2lawOhdyTKKqury4jtRcGGBEOD3pCefyoi8hvb2xnhFqYXI7utxjmOnpSPji3whtYp4lhwNITtQcnlnyrjikzoboCv+EcTu7kziybSwBBRSQRjnS57KaNiHQhhzB2rY2PtNc8PC21zGG7MdmwTY7belOhxbgnEobiWVRKLeMOwkiyR0xkdarnJfRPFP7PljROnxKRmoaB0JblitpxlBdWMknCoba3ZBkxqvfYE8hnbNZC0mMRBUFSDzBrog7RKSSC+CR5vOza3ErkjEZG539R4UVfQRme8tLfAUSEBgPEEbfUVY5F5KjrGe3RBh430vt4YIwfrUPd7nhbJNNDIqErjWuAM+Y2PWt9m+hK6MrssilWXZlI3BrlGTgY+tfSuHjhl6A9xaQSOVGp5FVm6UZdx2FrbtM9rbpGuxKxqMeZ22FRl74umikfJvaYptI1NlBy/hr+FS7Jea90dc0NGbX3Oa3a/4fC4fWjLIcYYklc46DpVixWcQVzLwq6G+VBUHGdsHrjy51zvpTR0rKFwJ48//ZqALjJ/1EH/AHH50VcwcK4knbQh7dB3NGkA7czjp+tA/sThZ3F8xB8hR0ajOK3kfrXZ3IzsNzRcPDLhRGzwv2JfBdRqx1zj0NB3AAchfhYkg+QJArtckznovspyJCjqXDY1Jqxnoc+VMeLWZWyhn1qyLLpONipI5EfIeXzpImQ+oHlsT0rTxT+/2bWbA6WA3IXIbbDeu3j50Hp2FbVCuNjJcgvCrBtOpTtjP+KKOu0u4riRSsUgYxsp+LBww/vrR9lwcHt5TxCJDtkaT3RnGQc+ho0W3DntI4bu9iktoQ3ZqYDrBO5IYN5+OaE/RVo0YNMK4Xx2HQsbOrgL8J+IeBpRx+QX/FnaKSNIlAWPtGxn8snPOjLPh3CriCOa1gcOXKIRJIWJ88DG/pRLexnEuxZ8zmVV1hWhGWYD4QwY4zyyeVSjBXaKNuqZmeJwzQ3sqTqA5bUcHOx3FBdoUyNyCBlR9rcbVveLewnGLotepJDNIVBaIN3hty351gLsyWly8LKyyRnvDxBB2++qqich5wKeRpgkytNEUIWMtgnPiB4+O1JuL2Btr+eCNmZkYnvDBZeeT0ryK4aKQTRtpI5nOfWnfH4fe7VL+BHDQrpleQY1/rvRumDqAuA8Kv7hUlkzaWp3W6uEcR58MEA/lWi9wvISYrG/sOIjILLBchj5koxB/Gj/AGd9rpLThsXDr2OKeFECdnIQp09Oh9Kf26+yN2glNhBC2rI/dFWB6gilcrYUjGvbXktr79bwWrPaEmaziQpJGBuHIxuAfXFe8O4hapLcQXUbrKQRIFUaee7HH9jrWm4lwT2dnikmsLy5tp3JJkRnbOeec8waRwrZ2vEWe9eK5udOpeyQRA4ztjxJ2z1FSkk+lFJmAlwZXRdJAJAxvnenXCuE3CuomtVjzh1WYspcfX76bW3COF285lkkCXLtrjg1K+jfIK+G3Q5pq7JKNC30rKDpyYlYBuf2d6SU9UgpFMXZWi9lJEIxNnJiVir8875/rViLAiKitcaVGBhH/OoTuAx93KFTsezyhxv9k/nS154y7azJqzvlFzmoOxjb2UXZyieNI4bdE0ZQfEfHAzt9KF4l7NWd1bl1ALvuroADn+XbP97VnuF+1HExaR9qsLK5KhnQ5J88fKjb3i3E54daXFmP9qCFzq6AZ8STVclYKMt+xTBxF4jAsyKrMAiAswGfAHAO3X61GSyt2sormykltjI5HZyMGDBR8Qxg8yRg9DWnTh1wtiFvJSl1eNoeRyO6uMnAGf8Abjw5jaslNfLc3kkrHMRJWMNkgIPhHP5/OqQk5CtJB3spb8HupLiPjF5dxssiqkiFQnLxyD69K+i8N4Jw7sgbDj92qEEYgeJR9yV81jijuZJDarpuc7sWAUnPJv0oqzlv7R+zuY0BPmPuyKpkhaZ9Cb2X4akkcn7RmU9r2rOJAJJG8yAAPkBT+S8tYU77l8eOcn6185t53Cr+7K4GSzsBp+m9PLW4GlO3vE1E6QsQZ/vIFDI1GiPGUGFCFMsF8Tn5V8+9tuBWb8aklmkME0w7UsgyRnPMctsb1sO3t7NWl7Ng+M62IYgeXLGfIUm4ubTjkwN9CXi06IVQnVt9oY8e98sb0HPQUjCt7L3kqaoJiyZ2fssA/PNaODhMVpwaSO9uyq3idm8khAEZAONvkPyphdC4SFY5JZzDGBp7PAJA5Zx40hk4vBFJj3MSugIWWZizDPTPL5UvyOQ2KQLb8O4mECtZG4jK51R6Tn1Xn/WjIYHglPa8Lu42Xn2auux9Kpb2mvhG6RvoBbOABS2XiN7LIXe5kyRjIO/+K35MFDW84vpyq2ZB5HtFLH6Gs1xaZpNLNGVOo4JG5+lXs2Tqc5J8TS/iLDtAUJOByplEFldoyBpDJGjKw0nWPhHUeO3Oj+F8RXhksyzGRZQSAUQMrHzBx9RShJN8HOeg8Kk+rtE5noaLino1mvXi8N3ERM5hZh8JYMp26c1++lrPEWJN1b5z0al6lz9pQfEMP02qQebH/kQ/U/lUsENY5s7iUKy5LRE94BgNPnnwNMInmfUs87PbjG/abEZyN8HBBA8Klw/gPDHVjLNcAhiNPaGnFvw3hVuCQuv+eQn7s1F0MCcLxPNKltqYzJ2Xd5qOR35/Papp7GWDxhI4+ykxsVnzvv1/WtBDIqKio6oijCrGABV5mQ/aO/Uimi8eAqzD3HsZxCxz7lMs6ruQxwfkRz+6gpZeI2Sab61l7M+LpqX6ivocsq6f3bDUBsDtv186VXkF7cKQl7HEhO4EYJP30+afQ7RneGXVpf3KpAXgkWIkyIdWcHljfy6Vo4eH3NvKEWZJEZQWfTp26HoazcfsxxC2vGnintm1ggs2QfUYHPNaJFuCg/aFy0xIxohQxrjz8T9aZuNC7PPd7iWQHJWIbgMAd+vlRUVmQUMkhY5B7z52+Ve9pHpCA7DkoHIVak6Rx4z457xqLGR00wALE5A8MbVkuJ2HDZXJtppYpdW69kzL+G1a+KSEHddS+Qr0i3GTpwD0pk/sB84u+HtER2LGXI+zC4/EUBKJUGDG4PmpFfT3mtzkBn2qt54B8KufWn+SjYnyt5SNm2PpVUrBxy7w5NX1GT3WYYkhR/JkBoV+F8Jc5a0gH/HFH5kLgfLJFJPLJ61Yh0hWR1Y+IavpTcB4M5I92iGee5H4Gg7j2N4bPvC7wkeCtkU3yxYMWjHKZASAyDI8xmrtM3/vRj/nWgb2Ku0H+muo508EkXSfkd6gfZ/i4JHu8W3/AO36UraCMrT4ZP52/GpL/E+Rrq6oPpUIg5r6VeeVdXUDFsXMV6nw/wDKurqIGTuOQ+VCHlXldW+wFf2j6VeP4J9a6uoswX9lfT8qBuvgb0NdXUUADtfg+dWTfCK6uoDFA+JvU0PdfCa6urGZFudX23L5mva6mAP+Hf8AhVU3xH1rq6mF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0226" name="Picture 2" descr="http://www.foundationsforfreedom.net/References/OT/Historical/Judges/_res/SamsonGrinding.jpg"/>
          <p:cNvPicPr>
            <a:picLocks noChangeAspect="1" noChangeArrowheads="1"/>
          </p:cNvPicPr>
          <p:nvPr/>
        </p:nvPicPr>
        <p:blipFill>
          <a:blip r:embed="rId2" cstate="print"/>
          <a:srcRect/>
          <a:stretch>
            <a:fillRect/>
          </a:stretch>
        </p:blipFill>
        <p:spPr bwMode="auto">
          <a:xfrm>
            <a:off x="533400" y="609600"/>
            <a:ext cx="7917366" cy="5410200"/>
          </a:xfrm>
          <a:prstGeom prst="rect">
            <a:avLst/>
          </a:prstGeom>
          <a:noFill/>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3170099"/>
          </a:xfrm>
          <a:prstGeom prst="rect">
            <a:avLst/>
          </a:prstGeom>
          <a:noFill/>
        </p:spPr>
        <p:txBody>
          <a:bodyPr wrap="square" rtlCol="0">
            <a:spAutoFit/>
          </a:bodyPr>
          <a:lstStyle/>
          <a:p>
            <a:pPr algn="ctr"/>
            <a:r>
              <a:rPr lang="en-US" sz="4000" b="1" u="sng" dirty="0" smtClean="0">
                <a:solidFill>
                  <a:schemeClr val="accent3">
                    <a:lumMod val="40000"/>
                    <a:lumOff val="60000"/>
                  </a:schemeClr>
                </a:solidFill>
              </a:rPr>
              <a:t>SICKNESS IN BIBLE LANDS</a:t>
            </a:r>
          </a:p>
          <a:p>
            <a:endParaRPr lang="en-US" sz="3200" dirty="0" smtClean="0"/>
          </a:p>
          <a:p>
            <a:r>
              <a:rPr lang="en-US" sz="3200" dirty="0" smtClean="0"/>
              <a:t>The families of Israel who were acquainted with the Hebrew Bible would be brought up on the idea that health was the reward for obedience, and sickness the punishment for disobedience.</a:t>
            </a:r>
            <a:endParaRPr lang="en-US" sz="3200"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6124754"/>
          </a:xfrm>
          <a:prstGeom prst="rect">
            <a:avLst/>
          </a:prstGeom>
          <a:noFill/>
        </p:spPr>
        <p:txBody>
          <a:bodyPr wrap="square" rtlCol="0">
            <a:spAutoFit/>
          </a:bodyPr>
          <a:lstStyle/>
          <a:p>
            <a:pPr algn="ctr"/>
            <a:r>
              <a:rPr lang="en-US" sz="4000" b="1" u="sng" dirty="0" smtClean="0">
                <a:solidFill>
                  <a:schemeClr val="accent3">
                    <a:lumMod val="40000"/>
                    <a:lumOff val="60000"/>
                  </a:schemeClr>
                </a:solidFill>
              </a:rPr>
              <a:t>SICKNESS IN BIBLE LANDS</a:t>
            </a:r>
          </a:p>
          <a:p>
            <a:endParaRPr lang="en-US" sz="3200" dirty="0" smtClean="0"/>
          </a:p>
          <a:p>
            <a:r>
              <a:rPr lang="en-US" sz="3200" dirty="0" smtClean="0"/>
              <a:t>The Hebrew families looked to the promise God originally gave to them about health for</a:t>
            </a:r>
          </a:p>
          <a:p>
            <a:r>
              <a:rPr lang="en-US" sz="3200" dirty="0" smtClean="0"/>
              <a:t>their bodies: </a:t>
            </a:r>
            <a:r>
              <a:rPr lang="en-US" sz="3200" i="1" dirty="0" smtClean="0">
                <a:solidFill>
                  <a:srgbClr val="FFFF00"/>
                </a:solidFill>
              </a:rPr>
              <a:t>If thou wilt diligently hearken to the voice of the Lord thy God, and wilt do that</a:t>
            </a:r>
          </a:p>
          <a:p>
            <a:r>
              <a:rPr lang="en-US" sz="3200" i="1" dirty="0" smtClean="0">
                <a:solidFill>
                  <a:srgbClr val="FFFF00"/>
                </a:solidFill>
              </a:rPr>
              <a:t>which is right in his sight, and wilt give ear to his commandments, and keep all his statutes, I will put none of these diseases upon thee which I have brought upon the Egyptians, for I am the Lord that </a:t>
            </a:r>
            <a:r>
              <a:rPr lang="en-US" sz="3200" i="1" dirty="0" err="1" smtClean="0">
                <a:solidFill>
                  <a:srgbClr val="FFFF00"/>
                </a:solidFill>
              </a:rPr>
              <a:t>healeth</a:t>
            </a:r>
            <a:r>
              <a:rPr lang="en-US" sz="3200" i="1" dirty="0" smtClean="0">
                <a:solidFill>
                  <a:srgbClr val="FFFF00"/>
                </a:solidFill>
              </a:rPr>
              <a:t> thee (Exod. 15:26)</a:t>
            </a:r>
            <a:r>
              <a:rPr lang="en-US" sz="3200" dirty="0" smtClean="0"/>
              <a:t>. Health was promised upon condition of obedience to God.</a:t>
            </a:r>
            <a:endParaRPr lang="en-US" sz="3200"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5139869"/>
          </a:xfrm>
          <a:prstGeom prst="rect">
            <a:avLst/>
          </a:prstGeom>
          <a:noFill/>
        </p:spPr>
        <p:txBody>
          <a:bodyPr wrap="square" rtlCol="0">
            <a:spAutoFit/>
          </a:bodyPr>
          <a:lstStyle/>
          <a:p>
            <a:pPr algn="ctr"/>
            <a:r>
              <a:rPr lang="en-US" sz="4000" b="1" u="sng" dirty="0" smtClean="0">
                <a:solidFill>
                  <a:schemeClr val="accent3">
                    <a:lumMod val="40000"/>
                    <a:lumOff val="60000"/>
                  </a:schemeClr>
                </a:solidFill>
              </a:rPr>
              <a:t>SICKNESS IN BIBLE LANDS</a:t>
            </a:r>
          </a:p>
          <a:p>
            <a:endParaRPr lang="en-US" sz="3200" dirty="0" smtClean="0"/>
          </a:p>
          <a:p>
            <a:r>
              <a:rPr lang="en-US" sz="3200" dirty="0" smtClean="0"/>
              <a:t>The law also taught Israel that sickness could be expected when God's law was disobeyed:</a:t>
            </a:r>
          </a:p>
          <a:p>
            <a:r>
              <a:rPr lang="en-US" sz="3200" i="1" dirty="0" smtClean="0">
                <a:solidFill>
                  <a:srgbClr val="FFFF00"/>
                </a:solidFill>
              </a:rPr>
              <a:t>He will bring upon thee all the diseases of Egypt, which thou </a:t>
            </a:r>
            <a:r>
              <a:rPr lang="en-US" sz="3200" i="1" dirty="0" err="1" smtClean="0">
                <a:solidFill>
                  <a:srgbClr val="FFFF00"/>
                </a:solidFill>
              </a:rPr>
              <a:t>wast</a:t>
            </a:r>
            <a:r>
              <a:rPr lang="en-US" sz="3200" i="1" dirty="0" smtClean="0">
                <a:solidFill>
                  <a:srgbClr val="FFFF00"/>
                </a:solidFill>
              </a:rPr>
              <a:t> afraid of; and they shall cleave unto thee. Also every sickness, and every plague, which is not written in the book of this law, them will the Lord bring upon thee, until thou be destroyed (Deut. 28:60-61).</a:t>
            </a:r>
            <a:endParaRPr lang="en-US" sz="3200" i="1" dirty="0">
              <a:solidFill>
                <a:srgbClr val="FFFF00"/>
              </a:solidFill>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6001643"/>
          </a:xfrm>
          <a:prstGeom prst="rect">
            <a:avLst/>
          </a:prstGeom>
          <a:noFill/>
        </p:spPr>
        <p:txBody>
          <a:bodyPr wrap="square" rtlCol="0">
            <a:spAutoFit/>
          </a:bodyPr>
          <a:lstStyle/>
          <a:p>
            <a:pPr algn="ctr"/>
            <a:r>
              <a:rPr lang="en-US" sz="3200" b="1" u="sng" dirty="0" smtClean="0">
                <a:solidFill>
                  <a:srgbClr val="FFC000"/>
                </a:solidFill>
              </a:rPr>
              <a:t>Old Testament Jews In Times Of Sickness</a:t>
            </a:r>
          </a:p>
          <a:p>
            <a:endParaRPr lang="en-US" sz="3200" dirty="0" smtClean="0"/>
          </a:p>
          <a:p>
            <a:r>
              <a:rPr lang="en-US" sz="3200" dirty="0" smtClean="0"/>
              <a:t>Ordinarily, the ancient Hebrews did not go to physicians when they were sick. There are surprisingly few references to physicians in Old Testament days. Job mentions the existence of such when he says, </a:t>
            </a:r>
            <a:r>
              <a:rPr lang="en-US" sz="3200" i="1" dirty="0" smtClean="0">
                <a:solidFill>
                  <a:srgbClr val="FFFF00"/>
                </a:solidFill>
              </a:rPr>
              <a:t>"Ye are all physicians of no value” (Job 13:4)</a:t>
            </a:r>
            <a:r>
              <a:rPr lang="en-US" sz="3200" dirty="0" smtClean="0"/>
              <a:t>. King </a:t>
            </a:r>
            <a:r>
              <a:rPr lang="en-US" sz="3200" dirty="0" err="1" smtClean="0"/>
              <a:t>Asa</a:t>
            </a:r>
            <a:r>
              <a:rPr lang="en-US" sz="3200" dirty="0" smtClean="0"/>
              <a:t> was criticized by the sacred writer who said: </a:t>
            </a:r>
            <a:r>
              <a:rPr lang="en-US" sz="3200" i="1" dirty="0" smtClean="0">
                <a:solidFill>
                  <a:srgbClr val="FFFF00"/>
                </a:solidFill>
              </a:rPr>
              <a:t>“… </a:t>
            </a:r>
            <a:r>
              <a:rPr lang="en-US" sz="3200" i="1" dirty="0" err="1" smtClean="0">
                <a:solidFill>
                  <a:srgbClr val="FFFF00"/>
                </a:solidFill>
              </a:rPr>
              <a:t>Asa</a:t>
            </a:r>
            <a:r>
              <a:rPr lang="en-US" sz="3200" i="1" dirty="0" smtClean="0">
                <a:solidFill>
                  <a:srgbClr val="FFFF00"/>
                </a:solidFill>
              </a:rPr>
              <a:t> had a very bad disease of the feet; but he did not go to the Lord for help in his disease, instead he went to physicians.” (2 Chron. 16:12)</a:t>
            </a:r>
            <a:endParaRPr lang="en-US" sz="3200" i="1"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81000"/>
            <a:ext cx="8077200" cy="6001643"/>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They pretended to have a very exact knowledge of the law, and to the poor a perfect observance of it. They pretended to do justice to the poor, friendship for the distressed, and willingness to aid those who were in embarrassed circumstances. They thus induced widows and poor people to commit the management of their property to them, as guardians and executors, and then took advantage of them, and defrauded them. </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4524315"/>
          </a:xfrm>
          <a:prstGeom prst="rect">
            <a:avLst/>
          </a:prstGeom>
          <a:noFill/>
        </p:spPr>
        <p:txBody>
          <a:bodyPr wrap="square" rtlCol="0">
            <a:spAutoFit/>
          </a:bodyPr>
          <a:lstStyle/>
          <a:p>
            <a:r>
              <a:rPr lang="en-US" sz="3200" dirty="0" smtClean="0"/>
              <a:t>The prophet Jeremiah asked the question:</a:t>
            </a:r>
          </a:p>
          <a:p>
            <a:endParaRPr lang="en-US" sz="3200" dirty="0" smtClean="0"/>
          </a:p>
          <a:p>
            <a:r>
              <a:rPr lang="en-US" sz="3200" dirty="0" smtClean="0"/>
              <a:t> </a:t>
            </a:r>
            <a:r>
              <a:rPr lang="en-US" sz="3200" i="1" dirty="0" smtClean="0">
                <a:solidFill>
                  <a:srgbClr val="FFFF00"/>
                </a:solidFill>
              </a:rPr>
              <a:t>"Is there no balm in Gilead; is there no physician there? why then is not the health of the daughter of my people recovered?" (Jer. 8:22)</a:t>
            </a:r>
          </a:p>
          <a:p>
            <a:endParaRPr lang="en-US" sz="3200" dirty="0" smtClean="0"/>
          </a:p>
          <a:p>
            <a:r>
              <a:rPr lang="en-US" sz="3200" dirty="0" smtClean="0"/>
              <a:t>There are many examples of prayers to God for healing of sickness under the dispensation of law.</a:t>
            </a:r>
            <a:endParaRPr lang="en-US" sz="3200" i="1" dirty="0">
              <a:solidFill>
                <a:srgbClr val="FFFF00"/>
              </a:solidFill>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5509200"/>
          </a:xfrm>
          <a:prstGeom prst="rect">
            <a:avLst/>
          </a:prstGeom>
          <a:noFill/>
        </p:spPr>
        <p:txBody>
          <a:bodyPr wrap="square" rtlCol="0">
            <a:spAutoFit/>
          </a:bodyPr>
          <a:lstStyle/>
          <a:p>
            <a:r>
              <a:rPr lang="en-US" sz="3200" dirty="0" smtClean="0"/>
              <a:t>Moses prayed for the healing of the Israelites bitten by the snakes (Num. 21:7). Psalm 6 was David's prayer in time of sickness &amp; God heard. One of the great thanksgiving Psalms has a section in it dealing with gratitude to God for healing of the sick (Psa. 107:17-21). </a:t>
            </a:r>
          </a:p>
          <a:p>
            <a:r>
              <a:rPr lang="en-US" sz="3200" dirty="0" smtClean="0"/>
              <a:t>King Solomon in his prayer, encouraged the people to expect God to answer their prayer for healing of sickness (2 Chron. 6:28-30).         King Hezekiah was healed in answer to prayer (2 Kings 20).</a:t>
            </a:r>
            <a:endParaRPr lang="en-US" sz="3200" i="1" dirty="0">
              <a:solidFill>
                <a:srgbClr val="FFFF00"/>
              </a:solidFill>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5509200"/>
          </a:xfrm>
          <a:prstGeom prst="rect">
            <a:avLst/>
          </a:prstGeom>
          <a:noFill/>
        </p:spPr>
        <p:txBody>
          <a:bodyPr wrap="square" rtlCol="0">
            <a:spAutoFit/>
          </a:bodyPr>
          <a:lstStyle/>
          <a:p>
            <a:pPr algn="ctr"/>
            <a:r>
              <a:rPr lang="en-US" sz="3200" b="1" u="sng" dirty="0" smtClean="0">
                <a:solidFill>
                  <a:srgbClr val="66FFFF"/>
                </a:solidFill>
              </a:rPr>
              <a:t>New Testament Jews In Times Of Sickness</a:t>
            </a:r>
          </a:p>
          <a:p>
            <a:endParaRPr lang="en-US" sz="3200" dirty="0" smtClean="0"/>
          </a:p>
          <a:p>
            <a:r>
              <a:rPr lang="en-US" sz="3200" dirty="0" smtClean="0"/>
              <a:t>The Jews of that day were largely lacking in a scientific knowledge of medicine. This fact may be accounted for in their belief that sickness was caused by either the sin of the sick person, or of his relations, and that it was sent as punishment for that sin. Concerning the blind man, the disciples asked Jesus</a:t>
            </a:r>
            <a:r>
              <a:rPr lang="en-US" sz="3200" i="1" dirty="0" smtClean="0">
                <a:solidFill>
                  <a:srgbClr val="FFFF00"/>
                </a:solidFill>
              </a:rPr>
              <a:t>, "Master, who</a:t>
            </a:r>
          </a:p>
          <a:p>
            <a:r>
              <a:rPr lang="en-US" sz="3200" i="1" dirty="0" smtClean="0">
                <a:solidFill>
                  <a:srgbClr val="FFFF00"/>
                </a:solidFill>
              </a:rPr>
              <a:t>did sin, this man, or his parents, that he was born blind?"(John 9:2)</a:t>
            </a:r>
            <a:endParaRPr lang="en-US" sz="3200" i="1" dirty="0">
              <a:solidFill>
                <a:srgbClr val="FFFF00"/>
              </a:solidFill>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5509200"/>
          </a:xfrm>
          <a:prstGeom prst="rect">
            <a:avLst/>
          </a:prstGeom>
          <a:noFill/>
        </p:spPr>
        <p:txBody>
          <a:bodyPr wrap="square" rtlCol="0">
            <a:spAutoFit/>
          </a:bodyPr>
          <a:lstStyle/>
          <a:p>
            <a:pPr algn="ctr"/>
            <a:r>
              <a:rPr lang="en-US" sz="3200" b="1" u="sng" dirty="0" smtClean="0">
                <a:solidFill>
                  <a:srgbClr val="66FFFF"/>
                </a:solidFill>
              </a:rPr>
              <a:t>New Testament Jews In Times Of Sickness</a:t>
            </a:r>
          </a:p>
          <a:p>
            <a:endParaRPr lang="en-US" sz="3200" dirty="0" smtClean="0"/>
          </a:p>
          <a:p>
            <a:r>
              <a:rPr lang="en-US" sz="3200" dirty="0" smtClean="0"/>
              <a:t>Also, sickness was sometimes attributed to demons. Therefore, they considered that the</a:t>
            </a:r>
          </a:p>
          <a:p>
            <a:r>
              <a:rPr lang="en-US" sz="3200" dirty="0" smtClean="0"/>
              <a:t>cure was casting out these evil spirits. St. Mark adds an interesting fact in his report of Christ healing the woman with the issue of blood. He says that she </a:t>
            </a:r>
            <a:r>
              <a:rPr lang="en-US" sz="3200" i="1" dirty="0" smtClean="0">
                <a:solidFill>
                  <a:srgbClr val="FFFF00"/>
                </a:solidFill>
              </a:rPr>
              <a:t>"had suffered many things of many physicians” (Mark 5:26).</a:t>
            </a:r>
            <a:r>
              <a:rPr lang="en-US" sz="3200" i="1" dirty="0" smtClean="0"/>
              <a:t> </a:t>
            </a:r>
            <a:r>
              <a:rPr lang="en-US" sz="3200" dirty="0" smtClean="0"/>
              <a:t>Thus implying that physicians may have been more prevalent in New Testament times.</a:t>
            </a:r>
            <a:endParaRPr lang="en-US" sz="3200"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5509200"/>
          </a:xfrm>
          <a:prstGeom prst="rect">
            <a:avLst/>
          </a:prstGeom>
          <a:noFill/>
        </p:spPr>
        <p:txBody>
          <a:bodyPr wrap="square" rtlCol="0">
            <a:spAutoFit/>
          </a:bodyPr>
          <a:lstStyle/>
          <a:p>
            <a:pPr algn="ctr"/>
            <a:r>
              <a:rPr lang="en-US" sz="3200" b="1" u="sng" dirty="0" smtClean="0">
                <a:solidFill>
                  <a:srgbClr val="66FFFF"/>
                </a:solidFill>
              </a:rPr>
              <a:t>New Testament Jews In Times Of Sickness</a:t>
            </a:r>
          </a:p>
          <a:p>
            <a:endParaRPr lang="en-US" sz="3200" dirty="0" smtClean="0"/>
          </a:p>
          <a:p>
            <a:r>
              <a:rPr lang="en-US" sz="3200" dirty="0" smtClean="0"/>
              <a:t>Some of the rabbis themselves posed as physicians, and very queer remedies indeed were prescribed by them at times. EXAMPLE:</a:t>
            </a:r>
          </a:p>
          <a:p>
            <a:r>
              <a:rPr lang="en-US" sz="3200" i="1" dirty="0" smtClean="0">
                <a:solidFill>
                  <a:srgbClr val="66FFFF"/>
                </a:solidFill>
              </a:rPr>
              <a:t>“Dig seven pits &amp; burn some young vine branches in the pits. Then let the woman, carrying a cup of wine in her hand, come up to each pit in succession, and sit down by the side of it, and each time let the words be repeated: "Be free from thy sickness."</a:t>
            </a:r>
            <a:endParaRPr lang="en-US" sz="3200" i="1" dirty="0">
              <a:solidFill>
                <a:srgbClr val="66FFFF"/>
              </a:solidFill>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4524315"/>
          </a:xfrm>
          <a:prstGeom prst="rect">
            <a:avLst/>
          </a:prstGeom>
          <a:noFill/>
        </p:spPr>
        <p:txBody>
          <a:bodyPr wrap="square" rtlCol="0">
            <a:spAutoFit/>
          </a:bodyPr>
          <a:lstStyle/>
          <a:p>
            <a:pPr algn="ctr"/>
            <a:r>
              <a:rPr lang="en-US" sz="3200" b="1" u="sng" dirty="0" smtClean="0">
                <a:solidFill>
                  <a:srgbClr val="66FFFF"/>
                </a:solidFill>
              </a:rPr>
              <a:t>New Testament Jews In Times Of Sickness</a:t>
            </a:r>
          </a:p>
          <a:p>
            <a:endParaRPr lang="en-US" sz="3200" dirty="0" smtClean="0"/>
          </a:p>
          <a:p>
            <a:r>
              <a:rPr lang="en-US" sz="3200" dirty="0" smtClean="0"/>
              <a:t>The Gospel records tell of the presence of a multitude of sick people in the </a:t>
            </a:r>
            <a:r>
              <a:rPr lang="en-US" sz="3200" dirty="0" err="1" smtClean="0"/>
              <a:t>land,and</a:t>
            </a:r>
            <a:r>
              <a:rPr lang="en-US" sz="3200" dirty="0" smtClean="0"/>
              <a:t> how these were brought in great numbers to Jesus to be healed. </a:t>
            </a:r>
            <a:r>
              <a:rPr lang="en-US" sz="3200" i="1" dirty="0" smtClean="0">
                <a:solidFill>
                  <a:srgbClr val="FFFF00"/>
                </a:solidFill>
              </a:rPr>
              <a:t>"And . . . they brought unto him all that were diseased . . . and all the city was gathered at the door. And he healed many that were sick of divers diseases" (Mark 1:32-34).</a:t>
            </a:r>
            <a:endParaRPr lang="en-US" sz="3200" i="1" dirty="0">
              <a:solidFill>
                <a:srgbClr val="FFFF00"/>
              </a:solidFill>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4524315"/>
          </a:xfrm>
          <a:prstGeom prst="rect">
            <a:avLst/>
          </a:prstGeom>
          <a:noFill/>
        </p:spPr>
        <p:txBody>
          <a:bodyPr wrap="square" rtlCol="0">
            <a:spAutoFit/>
          </a:bodyPr>
          <a:lstStyle/>
          <a:p>
            <a:r>
              <a:rPr lang="en-US" sz="3200" dirty="0" smtClean="0"/>
              <a:t>Another fact that sheds light upon the work of Jesus and His disciples in their ministry of healing, is the </a:t>
            </a:r>
            <a:r>
              <a:rPr lang="en-US" sz="3200" dirty="0" smtClean="0">
                <a:solidFill>
                  <a:srgbClr val="FFC000"/>
                </a:solidFill>
              </a:rPr>
              <a:t>universal expectation of the cure of disease through the supernatural power of some representative of God</a:t>
            </a:r>
            <a:r>
              <a:rPr lang="en-US" sz="3200" dirty="0" smtClean="0"/>
              <a:t>.</a:t>
            </a:r>
            <a:r>
              <a:rPr lang="en-US" sz="3200" i="1" dirty="0" smtClean="0">
                <a:solidFill>
                  <a:srgbClr val="FFFF00"/>
                </a:solidFill>
              </a:rPr>
              <a:t>  </a:t>
            </a:r>
          </a:p>
          <a:p>
            <a:endParaRPr lang="en-US" sz="3200" i="1" dirty="0" smtClean="0">
              <a:solidFill>
                <a:srgbClr val="FFFF00"/>
              </a:solidFill>
            </a:endParaRPr>
          </a:p>
          <a:p>
            <a:r>
              <a:rPr lang="en-US" sz="3200" dirty="0" smtClean="0">
                <a:solidFill>
                  <a:srgbClr val="66FFFF"/>
                </a:solidFill>
              </a:rPr>
              <a:t>A multitude of people lay about the pool of Bethesda expecting an angel to trouble the waters and cure their sicknesses </a:t>
            </a:r>
            <a:r>
              <a:rPr lang="en-US" sz="3200" dirty="0" smtClean="0">
                <a:solidFill>
                  <a:srgbClr val="FFFF00"/>
                </a:solidFill>
              </a:rPr>
              <a:t>(John 5:1-4)</a:t>
            </a:r>
            <a:r>
              <a:rPr lang="en-US" sz="3200" dirty="0" smtClean="0">
                <a:solidFill>
                  <a:srgbClr val="66FFFF"/>
                </a:solidFill>
              </a:rPr>
              <a:t>.</a:t>
            </a:r>
            <a:endParaRPr lang="en-US" sz="3200" i="1" dirty="0">
              <a:solidFill>
                <a:srgbClr val="66FFFF"/>
              </a:solidFill>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6124754"/>
          </a:xfrm>
          <a:prstGeom prst="rect">
            <a:avLst/>
          </a:prstGeom>
          <a:noFill/>
        </p:spPr>
        <p:txBody>
          <a:bodyPr wrap="square" rtlCol="0">
            <a:spAutoFit/>
          </a:bodyPr>
          <a:lstStyle/>
          <a:p>
            <a:pPr algn="ctr"/>
            <a:r>
              <a:rPr lang="en-US" sz="4000" b="1" u="sng" dirty="0" smtClean="0">
                <a:solidFill>
                  <a:srgbClr val="FF5050"/>
                </a:solidFill>
              </a:rPr>
              <a:t>DEATH IN BIBLE LANDS</a:t>
            </a:r>
          </a:p>
          <a:p>
            <a:endParaRPr lang="en-US" sz="3200" dirty="0" smtClean="0"/>
          </a:p>
          <a:p>
            <a:r>
              <a:rPr lang="en-US" sz="3200" b="1" u="sng" dirty="0" smtClean="0">
                <a:solidFill>
                  <a:srgbClr val="66FF33"/>
                </a:solidFill>
              </a:rPr>
              <a:t>The Death Wail</a:t>
            </a:r>
            <a:r>
              <a:rPr lang="en-US" sz="3200" dirty="0" smtClean="0">
                <a:solidFill>
                  <a:srgbClr val="66FF33"/>
                </a:solidFill>
              </a:rPr>
              <a:t>:  </a:t>
            </a:r>
            <a:r>
              <a:rPr lang="en-US" sz="3200" dirty="0" smtClean="0"/>
              <a:t>As soon as a death had taken place in the Orient, a wail is raised that announces to all the neighborhood what has happened. This is a sign for the relatives to begin demonstrating their sorrow. Such a death-wail heard in an Eastern desert has been thus described as, "a sharp, shrill, ear-piercing shriek."  This shriek is followed by prolonged wails. When this is heard, everybody knows a death has occurred.</a:t>
            </a:r>
            <a:endParaRPr lang="en-US" sz="3200" i="1" dirty="0">
              <a:solidFill>
                <a:srgbClr val="FFFF00"/>
              </a:solidFill>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4647426"/>
          </a:xfrm>
          <a:prstGeom prst="rect">
            <a:avLst/>
          </a:prstGeom>
          <a:noFill/>
        </p:spPr>
        <p:txBody>
          <a:bodyPr wrap="square" rtlCol="0">
            <a:spAutoFit/>
          </a:bodyPr>
          <a:lstStyle/>
          <a:p>
            <a:pPr algn="ctr"/>
            <a:r>
              <a:rPr lang="en-US" sz="4000" b="1" u="sng" dirty="0" smtClean="0">
                <a:solidFill>
                  <a:srgbClr val="FF5050"/>
                </a:solidFill>
              </a:rPr>
              <a:t>DEATH IN BIBLE LANDS</a:t>
            </a:r>
          </a:p>
          <a:p>
            <a:endParaRPr lang="en-US" sz="3200" dirty="0" smtClean="0"/>
          </a:p>
          <a:p>
            <a:r>
              <a:rPr lang="en-US" sz="3200" b="1" u="sng" dirty="0" smtClean="0">
                <a:solidFill>
                  <a:srgbClr val="00B0F0"/>
                </a:solidFill>
              </a:rPr>
              <a:t>Lamentation</a:t>
            </a:r>
            <a:r>
              <a:rPr lang="en-US" sz="3200" dirty="0" smtClean="0"/>
              <a:t>:  From the time the death wail is heard, until the burial takes place, relatives and</a:t>
            </a:r>
          </a:p>
          <a:p>
            <a:r>
              <a:rPr lang="en-US" sz="3200" dirty="0" smtClean="0"/>
              <a:t>friends continue their lamentation. The prophet Micah compares it to the cry of wild beasts or birds: </a:t>
            </a:r>
            <a:r>
              <a:rPr lang="en-US" sz="3200" i="1" dirty="0" smtClean="0">
                <a:solidFill>
                  <a:srgbClr val="FFFF00"/>
                </a:solidFill>
              </a:rPr>
              <a:t>"I will make a wailing like the jackals, and a lamentation like the ostriches" (Micah 1:8). </a:t>
            </a:r>
            <a:endParaRPr lang="en-US" sz="3200" i="1" dirty="0">
              <a:solidFill>
                <a:srgbClr val="FFFF00"/>
              </a:solidFill>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3662541"/>
          </a:xfrm>
          <a:prstGeom prst="rect">
            <a:avLst/>
          </a:prstGeom>
          <a:noFill/>
        </p:spPr>
        <p:txBody>
          <a:bodyPr wrap="square" rtlCol="0">
            <a:spAutoFit/>
          </a:bodyPr>
          <a:lstStyle/>
          <a:p>
            <a:pPr algn="ctr"/>
            <a:r>
              <a:rPr lang="en-US" sz="4000" b="1" u="sng" dirty="0" smtClean="0">
                <a:solidFill>
                  <a:srgbClr val="FF5050"/>
                </a:solidFill>
              </a:rPr>
              <a:t>DEATH IN BIBLE LANDS</a:t>
            </a:r>
          </a:p>
          <a:p>
            <a:endParaRPr lang="en-US" sz="3200" dirty="0" smtClean="0"/>
          </a:p>
          <a:p>
            <a:r>
              <a:rPr lang="en-US" sz="3200" b="1" u="sng" dirty="0" smtClean="0">
                <a:solidFill>
                  <a:srgbClr val="00B0F0"/>
                </a:solidFill>
              </a:rPr>
              <a:t>Lamentation</a:t>
            </a:r>
            <a:r>
              <a:rPr lang="en-US" sz="3200" dirty="0" smtClean="0"/>
              <a:t>:  Such lamentation was in the house of </a:t>
            </a:r>
            <a:r>
              <a:rPr lang="en-US" sz="3200" dirty="0" err="1" smtClean="0"/>
              <a:t>Jairus</a:t>
            </a:r>
            <a:r>
              <a:rPr lang="en-US" sz="3200" dirty="0" smtClean="0"/>
              <a:t> when Jesus entered it: </a:t>
            </a:r>
            <a:r>
              <a:rPr lang="en-US" sz="3200" i="1" dirty="0" smtClean="0">
                <a:solidFill>
                  <a:srgbClr val="FFFF00"/>
                </a:solidFill>
              </a:rPr>
              <a:t>"And he cometh to the house of the ruler of the synagogue, and </a:t>
            </a:r>
            <a:r>
              <a:rPr lang="en-US" sz="3200" i="1" dirty="0" err="1" smtClean="0">
                <a:solidFill>
                  <a:srgbClr val="FFFF00"/>
                </a:solidFill>
              </a:rPr>
              <a:t>seeth</a:t>
            </a:r>
            <a:r>
              <a:rPr lang="en-US" sz="3200" i="1" dirty="0" smtClean="0">
                <a:solidFill>
                  <a:srgbClr val="FFFF00"/>
                </a:solidFill>
              </a:rPr>
              <a:t> the tumult, and them that wept and wailed greatly" (Mark 5:38).</a:t>
            </a:r>
            <a:endParaRPr lang="en-US" sz="3200" i="1"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81000"/>
            <a:ext cx="8077200" cy="5509200"/>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By their long prayers they put on the appearance of great sanctity, and induced many weak women to give them much, under pretence of devoting it to religious purposes. </a:t>
            </a:r>
          </a:p>
          <a:p>
            <a:r>
              <a:rPr lang="en-US" sz="3200" b="1" dirty="0" smtClean="0">
                <a:solidFill>
                  <a:schemeClr val="bg1"/>
                </a:solidFill>
                <a:effectLst>
                  <a:outerShdw blurRad="38100" dist="38100" dir="2700000" algn="tl">
                    <a:srgbClr val="000000">
                      <a:alpha val="43137"/>
                    </a:srgbClr>
                  </a:outerShdw>
                </a:effectLst>
              </a:rPr>
              <a:t>Their prayers are said to have been often three hours in length. One rule among them, was to meditate an hour, then pray an hour, and then meditate another hour--all of which was included in their long prayers or devotions. </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5139869"/>
          </a:xfrm>
          <a:prstGeom prst="rect">
            <a:avLst/>
          </a:prstGeom>
          <a:noFill/>
        </p:spPr>
        <p:txBody>
          <a:bodyPr wrap="square" rtlCol="0">
            <a:spAutoFit/>
          </a:bodyPr>
          <a:lstStyle/>
          <a:p>
            <a:pPr algn="ctr"/>
            <a:r>
              <a:rPr lang="en-US" sz="4000" b="1" u="sng" dirty="0" smtClean="0">
                <a:solidFill>
                  <a:srgbClr val="FF5050"/>
                </a:solidFill>
              </a:rPr>
              <a:t>DEATH IN BIBLE LANDS</a:t>
            </a:r>
          </a:p>
          <a:p>
            <a:endParaRPr lang="en-US" sz="3200" dirty="0" smtClean="0"/>
          </a:p>
          <a:p>
            <a:r>
              <a:rPr lang="en-US" sz="3200" dirty="0" smtClean="0"/>
              <a:t>The Hebrew prophets mention professional mourners, who were called in at the time of sorrow to express mourning for the dead. </a:t>
            </a:r>
            <a:r>
              <a:rPr lang="en-US" sz="3200" i="1" dirty="0" smtClean="0">
                <a:solidFill>
                  <a:srgbClr val="FFFF00"/>
                </a:solidFill>
              </a:rPr>
              <a:t>"Call for the mourning women, that they may come; . . . and let them make haste, and take up a wailing for us“ (Jer. 9:17-18). </a:t>
            </a:r>
          </a:p>
          <a:p>
            <a:r>
              <a:rPr lang="en-US" sz="3200" dirty="0" smtClean="0"/>
              <a:t>Another reference is to </a:t>
            </a:r>
            <a:r>
              <a:rPr lang="en-US" sz="3200" i="1" dirty="0" smtClean="0">
                <a:solidFill>
                  <a:srgbClr val="FFFF00"/>
                </a:solidFill>
              </a:rPr>
              <a:t>"such as are skillful of lamentation” (Amos 5:16).</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5139869"/>
          </a:xfrm>
          <a:prstGeom prst="rect">
            <a:avLst/>
          </a:prstGeom>
          <a:noFill/>
        </p:spPr>
        <p:txBody>
          <a:bodyPr wrap="square" rtlCol="0">
            <a:spAutoFit/>
          </a:bodyPr>
          <a:lstStyle/>
          <a:p>
            <a:pPr algn="ctr"/>
            <a:r>
              <a:rPr lang="en-US" sz="4000" b="1" u="sng" dirty="0" smtClean="0">
                <a:solidFill>
                  <a:srgbClr val="FF5050"/>
                </a:solidFill>
              </a:rPr>
              <a:t>DEATH IN BIBLE LANDS</a:t>
            </a:r>
          </a:p>
          <a:p>
            <a:endParaRPr lang="en-US" sz="3200" dirty="0" smtClean="0"/>
          </a:p>
          <a:p>
            <a:r>
              <a:rPr lang="en-US" sz="3200" dirty="0" smtClean="0"/>
              <a:t>In times of grief and sorrow, sackcloth is worn, and they often tear their garments in order to let people know how deep is their grief </a:t>
            </a:r>
            <a:r>
              <a:rPr lang="en-US" sz="3200" dirty="0" smtClean="0">
                <a:solidFill>
                  <a:srgbClr val="FFFF00"/>
                </a:solidFill>
              </a:rPr>
              <a:t>(2 Sam. 3:31)</a:t>
            </a:r>
            <a:r>
              <a:rPr lang="en-US" sz="3200" dirty="0" smtClean="0"/>
              <a:t>. The beating of the breast is another method of expressing sorrow </a:t>
            </a:r>
            <a:r>
              <a:rPr lang="en-US" sz="3200" dirty="0" smtClean="0">
                <a:solidFill>
                  <a:srgbClr val="FFFF00"/>
                </a:solidFill>
              </a:rPr>
              <a:t>(Luke 23:48)</a:t>
            </a:r>
            <a:r>
              <a:rPr lang="en-US" sz="3200" dirty="0" smtClean="0"/>
              <a:t>. Tears flow freely at such times and are considered to be a definite means of bringing comfort to sorrowing hearts </a:t>
            </a:r>
            <a:r>
              <a:rPr lang="en-US" sz="3200" dirty="0" smtClean="0">
                <a:solidFill>
                  <a:srgbClr val="FFFF00"/>
                </a:solidFill>
              </a:rPr>
              <a:t>(John 11:33)</a:t>
            </a:r>
            <a:r>
              <a:rPr lang="en-US" sz="3200" dirty="0" smtClean="0"/>
              <a:t>.</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1026" name="Picture 2" descr="http://static0.demotix.com/sites/default/files/imagecache/a_scale_large/1300-7/photos/1341817311-rabbis-in-sackcloth-pray-at-the-kotel-on-the-fast-of-17th-tammuz_1323197.jpg"/>
          <p:cNvPicPr>
            <a:picLocks noChangeAspect="1" noChangeArrowheads="1"/>
          </p:cNvPicPr>
          <p:nvPr/>
        </p:nvPicPr>
        <p:blipFill>
          <a:blip r:embed="rId2" cstate="print"/>
          <a:srcRect/>
          <a:stretch>
            <a:fillRect/>
          </a:stretch>
        </p:blipFill>
        <p:spPr bwMode="auto">
          <a:xfrm>
            <a:off x="838200" y="685800"/>
            <a:ext cx="7620000" cy="5067301"/>
          </a:xfrm>
          <a:prstGeom prst="rect">
            <a:avLst/>
          </a:prstGeom>
          <a:noFill/>
        </p:spPr>
      </p:pic>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199684" name="Picture 4" descr="http://2.bp.blogspot.com/_jF4hS9l3o6s/TQUc9AYugcI/AAAAAAAAChg/-XjEB_joiis/s1600/sackcloth.jpg"/>
          <p:cNvPicPr>
            <a:picLocks noChangeAspect="1" noChangeArrowheads="1"/>
          </p:cNvPicPr>
          <p:nvPr/>
        </p:nvPicPr>
        <p:blipFill>
          <a:blip r:embed="rId2" cstate="print"/>
          <a:srcRect/>
          <a:stretch>
            <a:fillRect/>
          </a:stretch>
        </p:blipFill>
        <p:spPr bwMode="auto">
          <a:xfrm>
            <a:off x="1219200" y="457200"/>
            <a:ext cx="6705600" cy="5905500"/>
          </a:xfrm>
          <a:prstGeom prst="rect">
            <a:avLst/>
          </a:prstGeom>
          <a:noFill/>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199682" name="Picture 2" descr="http://static1.demotix.com/sites/default/files/imagecache/a_scale_large/1300-1/photos/1341817304-rabbis-in-sackcloth-pray-at-the-kotel-on-the-fast-of-17th-tammuz_1323191.jpg"/>
          <p:cNvPicPr>
            <a:picLocks noChangeAspect="1" noChangeArrowheads="1"/>
          </p:cNvPicPr>
          <p:nvPr/>
        </p:nvPicPr>
        <p:blipFill>
          <a:blip r:embed="rId2" cstate="print"/>
          <a:srcRect/>
          <a:stretch>
            <a:fillRect/>
          </a:stretch>
        </p:blipFill>
        <p:spPr bwMode="auto">
          <a:xfrm>
            <a:off x="380999" y="457962"/>
            <a:ext cx="8305801" cy="5714238"/>
          </a:xfrm>
          <a:prstGeom prst="rect">
            <a:avLst/>
          </a:prstGeom>
          <a:noFill/>
        </p:spPr>
      </p:pic>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201732" name="Picture 4" descr="http://static2.demotix.com/sites/default/files/imagecache/a_scale_large/1300-2/photos/1341817325-rabbis-in-sackcloth-pray-at-the-kotel-on-the-fast-of-17th-tammuz_1323192.jpg"/>
          <p:cNvPicPr>
            <a:picLocks noChangeAspect="1" noChangeArrowheads="1"/>
          </p:cNvPicPr>
          <p:nvPr/>
        </p:nvPicPr>
        <p:blipFill>
          <a:blip r:embed="rId2" cstate="print"/>
          <a:srcRect/>
          <a:stretch>
            <a:fillRect/>
          </a:stretch>
        </p:blipFill>
        <p:spPr bwMode="auto">
          <a:xfrm>
            <a:off x="342041" y="609600"/>
            <a:ext cx="8479396" cy="5638800"/>
          </a:xfrm>
          <a:prstGeom prst="rect">
            <a:avLst/>
          </a:prstGeom>
          <a:noFill/>
        </p:spPr>
      </p:pic>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4647426"/>
          </a:xfrm>
          <a:prstGeom prst="rect">
            <a:avLst/>
          </a:prstGeom>
          <a:noFill/>
        </p:spPr>
        <p:txBody>
          <a:bodyPr wrap="square" rtlCol="0">
            <a:spAutoFit/>
          </a:bodyPr>
          <a:lstStyle/>
          <a:p>
            <a:pPr algn="ctr"/>
            <a:r>
              <a:rPr lang="en-US" sz="4000" b="1" u="sng" dirty="0" smtClean="0">
                <a:solidFill>
                  <a:srgbClr val="FF5050"/>
                </a:solidFill>
              </a:rPr>
              <a:t>DEATH IN BIBLE LANDS</a:t>
            </a:r>
          </a:p>
          <a:p>
            <a:endParaRPr lang="en-US" sz="3200" dirty="0" smtClean="0"/>
          </a:p>
          <a:p>
            <a:r>
              <a:rPr lang="en-US" sz="3200" b="1" u="sng" dirty="0" smtClean="0">
                <a:solidFill>
                  <a:srgbClr val="66FF33"/>
                </a:solidFill>
              </a:rPr>
              <a:t>Preparation Of The Body For Burial</a:t>
            </a:r>
            <a:r>
              <a:rPr lang="en-US" sz="3200" dirty="0" smtClean="0">
                <a:solidFill>
                  <a:srgbClr val="66FF33"/>
                </a:solidFill>
              </a:rPr>
              <a:t>:  </a:t>
            </a:r>
          </a:p>
          <a:p>
            <a:r>
              <a:rPr lang="en-US" sz="3200" dirty="0" smtClean="0"/>
              <a:t>Usually the face is covered with a napkin, and then the hands and feet are bound all the way around with linen cloth. The body is then put upon a bier, with a pole at each corner, and then carried on the shoulders of men to the tomb for burial.</a:t>
            </a:r>
            <a:endParaRPr lang="en-US" sz="3200" i="1" dirty="0">
              <a:solidFill>
                <a:srgbClr val="FFFF00"/>
              </a:solidFill>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5139869"/>
          </a:xfrm>
          <a:prstGeom prst="rect">
            <a:avLst/>
          </a:prstGeom>
          <a:noFill/>
        </p:spPr>
        <p:txBody>
          <a:bodyPr wrap="square" rtlCol="0">
            <a:spAutoFit/>
          </a:bodyPr>
          <a:lstStyle/>
          <a:p>
            <a:pPr algn="ctr"/>
            <a:r>
              <a:rPr lang="en-US" sz="4000" b="1" u="sng" dirty="0" smtClean="0">
                <a:solidFill>
                  <a:srgbClr val="FF5050"/>
                </a:solidFill>
              </a:rPr>
              <a:t>DEATH IN BIBLE LANDS</a:t>
            </a:r>
          </a:p>
          <a:p>
            <a:endParaRPr lang="en-US" sz="3200" dirty="0" smtClean="0"/>
          </a:p>
          <a:p>
            <a:r>
              <a:rPr lang="en-US" sz="3200" b="1" u="sng" dirty="0" smtClean="0">
                <a:solidFill>
                  <a:srgbClr val="66FF33"/>
                </a:solidFill>
              </a:rPr>
              <a:t>Preparation Of The Body For Burial</a:t>
            </a:r>
            <a:r>
              <a:rPr lang="en-US" sz="3200" dirty="0" smtClean="0">
                <a:solidFill>
                  <a:srgbClr val="66FF33"/>
                </a:solidFill>
              </a:rPr>
              <a:t>:  </a:t>
            </a:r>
          </a:p>
          <a:p>
            <a:r>
              <a:rPr lang="en-US" sz="3200" dirty="0" smtClean="0"/>
              <a:t>The description of Lazarus, when Jesus called him forth from the tomb, indicates that the custom was practiced in those days:</a:t>
            </a:r>
          </a:p>
          <a:p>
            <a:r>
              <a:rPr lang="en-US" sz="3200" i="1" dirty="0" smtClean="0">
                <a:solidFill>
                  <a:srgbClr val="FFFF00"/>
                </a:solidFill>
              </a:rPr>
              <a:t>“And he that was dead came forth, bound hand and foot with grave clothes: and his face was bound about with a napkin. Jesus </a:t>
            </a:r>
            <a:r>
              <a:rPr lang="en-US" sz="3200" i="1" dirty="0" err="1" smtClean="0">
                <a:solidFill>
                  <a:srgbClr val="FFFF00"/>
                </a:solidFill>
              </a:rPr>
              <a:t>saith</a:t>
            </a:r>
            <a:r>
              <a:rPr lang="en-US" sz="3200" i="1" dirty="0" smtClean="0">
                <a:solidFill>
                  <a:srgbClr val="FFFF00"/>
                </a:solidFill>
              </a:rPr>
              <a:t> unto them, Loose him, and let him go.” (John 11:44)</a:t>
            </a:r>
            <a:endParaRPr lang="en-US" sz="3200" i="1" dirty="0">
              <a:solidFill>
                <a:srgbClr val="FFFF00"/>
              </a:solidFill>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4524315"/>
          </a:xfrm>
          <a:prstGeom prst="rect">
            <a:avLst/>
          </a:prstGeom>
          <a:noFill/>
        </p:spPr>
        <p:txBody>
          <a:bodyPr wrap="square" rtlCol="0">
            <a:spAutoFit/>
          </a:bodyPr>
          <a:lstStyle/>
          <a:p>
            <a:r>
              <a:rPr lang="en-US" sz="3200" dirty="0" smtClean="0"/>
              <a:t>Also we know that the body of Jesus was thus wrapped by Joseph of </a:t>
            </a:r>
            <a:r>
              <a:rPr lang="en-US" sz="3200" dirty="0" err="1" smtClean="0"/>
              <a:t>Arimathea</a:t>
            </a:r>
            <a:r>
              <a:rPr lang="en-US" sz="3200" dirty="0" smtClean="0"/>
              <a:t> and Nicodemus: </a:t>
            </a:r>
          </a:p>
          <a:p>
            <a:r>
              <a:rPr lang="en-US" sz="3200" i="1" dirty="0" smtClean="0">
                <a:solidFill>
                  <a:srgbClr val="FFFF00"/>
                </a:solidFill>
              </a:rPr>
              <a:t>"Then took they the body of Jesus, and wound it in linen clothes with the spices, as the manner of the Jews is to bury" (John 19:40).</a:t>
            </a:r>
          </a:p>
          <a:p>
            <a:endParaRPr lang="en-US" sz="3200" dirty="0" smtClean="0"/>
          </a:p>
          <a:p>
            <a:r>
              <a:rPr lang="en-US" sz="3200" dirty="0" smtClean="0"/>
              <a:t>Embalming spices were used when they could be afforded.</a:t>
            </a:r>
            <a:r>
              <a:rPr lang="en-US" sz="3200" i="1" dirty="0" smtClean="0">
                <a:solidFill>
                  <a:srgbClr val="FFFF00"/>
                </a:solidFill>
              </a:rPr>
              <a:t> </a:t>
            </a:r>
            <a:endParaRPr lang="en-US" sz="3200" i="1" dirty="0">
              <a:solidFill>
                <a:srgbClr val="FFFF00"/>
              </a:solidFill>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u="sng" dirty="0" smtClean="0">
                <a:solidFill>
                  <a:schemeClr val="bg1"/>
                </a:solidFill>
                <a:effectLst>
                  <a:outerShdw blurRad="38100" dist="38100" dir="2700000" algn="tl">
                    <a:srgbClr val="000000">
                      <a:alpha val="43137"/>
                    </a:srgbClr>
                  </a:outerShdw>
                </a:effectLst>
              </a:rPr>
              <a:t>Matt. 23:24</a:t>
            </a:r>
            <a:r>
              <a:rPr lang="en-US" b="1" dirty="0" smtClean="0">
                <a:solidFill>
                  <a:schemeClr val="bg1"/>
                </a:solidFill>
                <a:effectLst>
                  <a:outerShdw blurRad="38100" dist="38100" dir="2700000" algn="tl">
                    <a:srgbClr val="000000">
                      <a:alpha val="43137"/>
                    </a:srgbClr>
                  </a:outerShdw>
                </a:effectLst>
              </a:rPr>
              <a:t>: “</a:t>
            </a:r>
            <a:r>
              <a:rPr lang="en-US" b="1" i="1" dirty="0" smtClean="0">
                <a:solidFill>
                  <a:schemeClr val="bg1"/>
                </a:solidFill>
                <a:effectLst>
                  <a:outerShdw blurRad="38100" dist="38100" dir="2700000" algn="tl">
                    <a:srgbClr val="000000">
                      <a:alpha val="43137"/>
                    </a:srgbClr>
                  </a:outerShdw>
                </a:effectLst>
              </a:rPr>
              <a:t>Ye blind guides, which </a:t>
            </a:r>
            <a:r>
              <a:rPr lang="en-US" b="1" i="1" dirty="0" smtClean="0">
                <a:solidFill>
                  <a:srgbClr val="FFFF00"/>
                </a:solidFill>
                <a:effectLst>
                  <a:outerShdw blurRad="38100" dist="38100" dir="2700000" algn="tl">
                    <a:srgbClr val="000000">
                      <a:alpha val="43137"/>
                    </a:srgbClr>
                  </a:outerShdw>
                </a:effectLst>
              </a:rPr>
              <a:t>strain at a gnat, and swallow a camel</a:t>
            </a:r>
            <a:r>
              <a:rPr lang="en-US" b="1" dirty="0" smtClean="0">
                <a:solidFill>
                  <a:schemeClr val="bg1"/>
                </a:solidFill>
                <a:effectLst>
                  <a:outerShdw blurRad="38100" dist="38100" dir="2700000" algn="tl">
                    <a:srgbClr val="000000">
                      <a:alpha val="43137"/>
                    </a:srgbClr>
                  </a:outerShdw>
                </a:effectLst>
              </a:rPr>
              <a:t>.</a:t>
            </a:r>
            <a:r>
              <a:rPr lang="en-US" b="1" i="1" dirty="0" smtClean="0">
                <a:solidFill>
                  <a:schemeClr val="bg1"/>
                </a:solidFill>
                <a:effectLst>
                  <a:outerShdw blurRad="38100" dist="38100" dir="2700000" algn="tl">
                    <a:srgbClr val="000000">
                      <a:alpha val="43137"/>
                    </a:srgbClr>
                  </a:outerShdw>
                </a:effectLst>
              </a:rPr>
              <a:t>”</a:t>
            </a:r>
          </a:p>
          <a:p>
            <a:pPr>
              <a:buNone/>
            </a:pPr>
            <a:endParaRPr lang="en-US" b="1" i="1" dirty="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rPr>
              <a:t>INTERPRET THIS VERSE!</a:t>
            </a:r>
            <a:endParaRPr lang="en-US" b="1" u="sng" dirty="0">
              <a:solidFill>
                <a:srgbClr val="FFFF00"/>
              </a:solidFill>
            </a:endParaRPr>
          </a:p>
        </p:txBody>
      </p:sp>
      <p:pic>
        <p:nvPicPr>
          <p:cNvPr id="29698" name="Picture 2" descr="http://t3.gstatic.com/images?q=tbn:ANd9GcTd37tspWOOXRcwBC4LRm61iVpN_LGAMqYwFUJvaewVVywF0P2Z5w"/>
          <p:cNvPicPr>
            <a:picLocks noChangeAspect="1" noChangeArrowheads="1"/>
          </p:cNvPicPr>
          <p:nvPr/>
        </p:nvPicPr>
        <p:blipFill>
          <a:blip r:embed="rId2" cstate="print"/>
          <a:srcRect/>
          <a:stretch>
            <a:fillRect/>
          </a:stretch>
        </p:blipFill>
        <p:spPr bwMode="auto">
          <a:xfrm>
            <a:off x="4876800" y="3200400"/>
            <a:ext cx="2362200" cy="2249716"/>
          </a:xfrm>
          <a:prstGeom prst="rect">
            <a:avLst/>
          </a:prstGeom>
          <a:noFill/>
        </p:spPr>
      </p:pic>
      <p:pic>
        <p:nvPicPr>
          <p:cNvPr id="29700" name="Picture 4" descr="http://t0.gstatic.com/images?q=tbn:ANd9GcQN5RsbJoavJlZaaXOVPLHzrFlL3tA8eJbJUjpZQVVA7a0hBFAD"/>
          <p:cNvPicPr>
            <a:picLocks noChangeAspect="1" noChangeArrowheads="1"/>
          </p:cNvPicPr>
          <p:nvPr/>
        </p:nvPicPr>
        <p:blipFill>
          <a:blip r:embed="rId3" cstate="print"/>
          <a:srcRect/>
          <a:stretch>
            <a:fillRect/>
          </a:stretch>
        </p:blipFill>
        <p:spPr bwMode="auto">
          <a:xfrm>
            <a:off x="2438400" y="2514600"/>
            <a:ext cx="2591088" cy="3581400"/>
          </a:xfrm>
          <a:prstGeom prst="rect">
            <a:avLst/>
          </a:prstGeom>
          <a:noFill/>
        </p:spPr>
      </p:pic>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4647426"/>
          </a:xfrm>
          <a:prstGeom prst="rect">
            <a:avLst/>
          </a:prstGeom>
          <a:noFill/>
        </p:spPr>
        <p:txBody>
          <a:bodyPr wrap="square" rtlCol="0">
            <a:spAutoFit/>
          </a:bodyPr>
          <a:lstStyle/>
          <a:p>
            <a:pPr algn="ctr"/>
            <a:r>
              <a:rPr lang="en-US" sz="4000" b="1" u="sng" dirty="0" smtClean="0">
                <a:solidFill>
                  <a:srgbClr val="FF5050"/>
                </a:solidFill>
              </a:rPr>
              <a:t>DEATH IN BIBLE LANDS</a:t>
            </a:r>
          </a:p>
          <a:p>
            <a:endParaRPr lang="en-US" sz="3200" dirty="0" smtClean="0"/>
          </a:p>
          <a:p>
            <a:r>
              <a:rPr lang="en-US" sz="3200" dirty="0" smtClean="0"/>
              <a:t>The burial of the dead in the East takes place soon after death, usually the same day. Some of the people of these regions had a primitive idea that the spirit of the one who dies, hovers near the body for three days after death. Mourners think of this spirit as being able to bear the wailing calls of grief.</a:t>
            </a: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4647426"/>
          </a:xfrm>
          <a:prstGeom prst="rect">
            <a:avLst/>
          </a:prstGeom>
          <a:noFill/>
        </p:spPr>
        <p:txBody>
          <a:bodyPr wrap="square" rtlCol="0">
            <a:spAutoFit/>
          </a:bodyPr>
          <a:lstStyle/>
          <a:p>
            <a:pPr algn="ctr"/>
            <a:r>
              <a:rPr lang="en-US" sz="4000" b="1" u="sng" dirty="0" smtClean="0">
                <a:solidFill>
                  <a:srgbClr val="FF5050"/>
                </a:solidFill>
              </a:rPr>
              <a:t>DEATH IN BIBLE LANDS</a:t>
            </a:r>
          </a:p>
          <a:p>
            <a:endParaRPr lang="en-US" sz="3200" dirty="0" smtClean="0"/>
          </a:p>
          <a:p>
            <a:r>
              <a:rPr lang="en-US" sz="3200" dirty="0" smtClean="0"/>
              <a:t>Tombs were made by the wealthy. Some of these tombs had many chambers in them. They</a:t>
            </a:r>
          </a:p>
          <a:p>
            <a:r>
              <a:rPr lang="en-US" sz="3200" dirty="0" smtClean="0"/>
              <a:t>were closed by a rolling-stone which ran down an inclined plane in front of the mouth of the sepulcher.  The poorer folks were not able to afford tombs, so they buried their dead in graves. </a:t>
            </a: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1026" name="Picture 2" descr="http://www.greatcommission.com/israel/2003057.jpg"/>
          <p:cNvPicPr>
            <a:picLocks noChangeAspect="1" noChangeArrowheads="1"/>
          </p:cNvPicPr>
          <p:nvPr/>
        </p:nvPicPr>
        <p:blipFill>
          <a:blip r:embed="rId2" cstate="print"/>
          <a:srcRect/>
          <a:stretch>
            <a:fillRect/>
          </a:stretch>
        </p:blipFill>
        <p:spPr bwMode="auto">
          <a:xfrm>
            <a:off x="318505" y="457200"/>
            <a:ext cx="8445043" cy="6019800"/>
          </a:xfrm>
          <a:prstGeom prst="rect">
            <a:avLst/>
          </a:prstGeom>
          <a:noFill/>
        </p:spPr>
      </p:pic>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210946" name="Picture 2" descr="http://emptytomb.ca/resources/Empty_Tomb.jpg"/>
          <p:cNvPicPr>
            <a:picLocks noChangeAspect="1" noChangeArrowheads="1"/>
          </p:cNvPicPr>
          <p:nvPr/>
        </p:nvPicPr>
        <p:blipFill>
          <a:blip r:embed="rId2" cstate="print"/>
          <a:srcRect/>
          <a:stretch>
            <a:fillRect/>
          </a:stretch>
        </p:blipFill>
        <p:spPr bwMode="auto">
          <a:xfrm>
            <a:off x="457200" y="381000"/>
            <a:ext cx="8332255" cy="5954567"/>
          </a:xfrm>
          <a:prstGeom prst="rect">
            <a:avLst/>
          </a:prstGeom>
          <a:noFill/>
        </p:spPr>
      </p:pic>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212994" name="Picture 2" descr="http://www.bibleistrue.com/qna/tomb1.jpg"/>
          <p:cNvPicPr>
            <a:picLocks noChangeAspect="1" noChangeArrowheads="1"/>
          </p:cNvPicPr>
          <p:nvPr/>
        </p:nvPicPr>
        <p:blipFill>
          <a:blip r:embed="rId2" cstate="print"/>
          <a:srcRect/>
          <a:stretch>
            <a:fillRect/>
          </a:stretch>
        </p:blipFill>
        <p:spPr bwMode="auto">
          <a:xfrm>
            <a:off x="457200" y="457200"/>
            <a:ext cx="8077200" cy="6057900"/>
          </a:xfrm>
          <a:prstGeom prst="rect">
            <a:avLst/>
          </a:prstGeom>
          <a:noFill/>
        </p:spPr>
      </p:pic>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211970" name="Picture 2" descr="http://www.messagetoeagle.com/images/tombjonah.jpg"/>
          <p:cNvPicPr>
            <a:picLocks noChangeAspect="1" noChangeArrowheads="1"/>
          </p:cNvPicPr>
          <p:nvPr/>
        </p:nvPicPr>
        <p:blipFill>
          <a:blip r:embed="rId2" cstate="print"/>
          <a:srcRect/>
          <a:stretch>
            <a:fillRect/>
          </a:stretch>
        </p:blipFill>
        <p:spPr bwMode="auto">
          <a:xfrm>
            <a:off x="533400" y="609600"/>
            <a:ext cx="7953980" cy="5867400"/>
          </a:xfrm>
          <a:prstGeom prst="rect">
            <a:avLst/>
          </a:prstGeom>
          <a:noFill/>
        </p:spPr>
      </p:pic>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6124754"/>
          </a:xfrm>
          <a:prstGeom prst="rect">
            <a:avLst/>
          </a:prstGeom>
          <a:noFill/>
        </p:spPr>
        <p:txBody>
          <a:bodyPr wrap="square" rtlCol="0">
            <a:spAutoFit/>
          </a:bodyPr>
          <a:lstStyle/>
          <a:p>
            <a:pPr algn="ctr"/>
            <a:r>
              <a:rPr lang="en-US" sz="4000" b="1" u="sng" dirty="0" smtClean="0">
                <a:solidFill>
                  <a:srgbClr val="FF5050"/>
                </a:solidFill>
              </a:rPr>
              <a:t>DEATH IN BIBLE LANDS</a:t>
            </a:r>
          </a:p>
          <a:p>
            <a:endParaRPr lang="en-US" sz="3200" dirty="0" smtClean="0"/>
          </a:p>
          <a:p>
            <a:r>
              <a:rPr lang="en-US" sz="3200" dirty="0" smtClean="0">
                <a:solidFill>
                  <a:srgbClr val="FFFF00"/>
                </a:solidFill>
              </a:rPr>
              <a:t>Often the dead was buried in graves dug in the earth, as in the case of Deborah, </a:t>
            </a:r>
            <a:r>
              <a:rPr lang="en-US" sz="3200" dirty="0" err="1" smtClean="0">
                <a:solidFill>
                  <a:srgbClr val="FFFF00"/>
                </a:solidFill>
              </a:rPr>
              <a:t>Rebekah's</a:t>
            </a:r>
            <a:r>
              <a:rPr lang="en-US" sz="3200" dirty="0" smtClean="0">
                <a:solidFill>
                  <a:srgbClr val="FFFF00"/>
                </a:solidFill>
              </a:rPr>
              <a:t> nurse, who was buried under an oak at Bethel (Gen. 35:8). </a:t>
            </a:r>
            <a:r>
              <a:rPr lang="en-US" sz="3200" dirty="0" smtClean="0">
                <a:solidFill>
                  <a:srgbClr val="66FFFF"/>
                </a:solidFill>
              </a:rPr>
              <a:t>Natural caves were sometimes utilized, as in the case of the cave where Abraham, Sarah, Isaac, </a:t>
            </a:r>
            <a:r>
              <a:rPr lang="en-US" sz="3200" dirty="0" err="1" smtClean="0">
                <a:solidFill>
                  <a:srgbClr val="66FFFF"/>
                </a:solidFill>
              </a:rPr>
              <a:t>Rebekah</a:t>
            </a:r>
            <a:r>
              <a:rPr lang="en-US" sz="3200" dirty="0" smtClean="0">
                <a:solidFill>
                  <a:srgbClr val="66FFFF"/>
                </a:solidFill>
              </a:rPr>
              <a:t>, Leah, and Jacob were placed (Gen. 49:31; Gen. 50:13). </a:t>
            </a:r>
            <a:r>
              <a:rPr lang="en-US" sz="3200" dirty="0" smtClean="0"/>
              <a:t>When they could afford to do so, families had a sepulcher. Gideon was buried in the sepulcher of  his father (Judges 8:32).</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1026" name="Picture 2" descr="http://thewe.cc/thewe_/images_5/___/afghanistan/places_dirt_over_grave_us_air_strike.jpe"/>
          <p:cNvPicPr>
            <a:picLocks noChangeAspect="1" noChangeArrowheads="1"/>
          </p:cNvPicPr>
          <p:nvPr/>
        </p:nvPicPr>
        <p:blipFill>
          <a:blip r:embed="rId2" cstate="print"/>
          <a:srcRect/>
          <a:stretch>
            <a:fillRect/>
          </a:stretch>
        </p:blipFill>
        <p:spPr bwMode="auto">
          <a:xfrm>
            <a:off x="457199" y="381000"/>
            <a:ext cx="8253949" cy="6019800"/>
          </a:xfrm>
          <a:prstGeom prst="rect">
            <a:avLst/>
          </a:prstGeom>
          <a:noFill/>
        </p:spPr>
      </p:pic>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215042" name="Picture 2" descr="http://t0.gstatic.com/images?q=tbn:ANd9GcQjOp-mFNAxGjrOh1oocC5hnTxW98m0yVM3OPttdvhCC5z9hQP-9g"/>
          <p:cNvPicPr>
            <a:picLocks noChangeAspect="1" noChangeArrowheads="1"/>
          </p:cNvPicPr>
          <p:nvPr/>
        </p:nvPicPr>
        <p:blipFill>
          <a:blip r:embed="rId2" cstate="print"/>
          <a:srcRect/>
          <a:stretch>
            <a:fillRect/>
          </a:stretch>
        </p:blipFill>
        <p:spPr bwMode="auto">
          <a:xfrm>
            <a:off x="685800" y="838200"/>
            <a:ext cx="7814868" cy="5181600"/>
          </a:xfrm>
          <a:prstGeom prst="rect">
            <a:avLst/>
          </a:prstGeom>
          <a:noFill/>
        </p:spPr>
      </p:pic>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4647426"/>
          </a:xfrm>
          <a:prstGeom prst="rect">
            <a:avLst/>
          </a:prstGeom>
          <a:noFill/>
        </p:spPr>
        <p:txBody>
          <a:bodyPr wrap="square" rtlCol="0">
            <a:spAutoFit/>
          </a:bodyPr>
          <a:lstStyle/>
          <a:p>
            <a:pPr algn="ctr"/>
            <a:r>
              <a:rPr lang="en-US" sz="4000" b="1" u="sng" dirty="0" smtClean="0">
                <a:solidFill>
                  <a:srgbClr val="FF5050"/>
                </a:solidFill>
              </a:rPr>
              <a:t>DEATH IN BIBLE LANDS</a:t>
            </a:r>
          </a:p>
          <a:p>
            <a:endParaRPr lang="en-US" sz="3200" dirty="0" smtClean="0"/>
          </a:p>
          <a:p>
            <a:r>
              <a:rPr lang="en-US" sz="3200" dirty="0" smtClean="0"/>
              <a:t>In Bible times it was quite customary for the sorrowing ones to fast, up to the time of burial. Then, following the funeral, they would be offered bread and wine as a comforting refreshment. Such was called a mourning feast!</a:t>
            </a:r>
          </a:p>
          <a:p>
            <a:r>
              <a:rPr lang="en-US" sz="3200" dirty="0" smtClean="0"/>
              <a:t>This mourning feast brought to an end the period of deepest sorrow and strict fasting.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chemeClr val="bg1"/>
                </a:solidFill>
                <a:effectLst>
                  <a:outerShdw blurRad="38100" dist="38100" dir="2700000" algn="tl">
                    <a:srgbClr val="000000">
                      <a:alpha val="43137"/>
                    </a:srgbClr>
                  </a:outerShdw>
                </a:effectLst>
              </a:rPr>
              <a:t>It helps us to make sense of some circumstances</a:t>
            </a:r>
          </a:p>
          <a:p>
            <a:pPr>
              <a:buNone/>
            </a:pPr>
            <a:endParaRPr lang="en-US" b="1" dirty="0" smtClean="0">
              <a:solidFill>
                <a:schemeClr val="bg1"/>
              </a:solidFill>
              <a:effectLst>
                <a:outerShdw blurRad="38100" dist="38100" dir="2700000" algn="tl">
                  <a:srgbClr val="000000">
                    <a:alpha val="43137"/>
                  </a:srgbClr>
                </a:outerShdw>
              </a:effectLst>
            </a:endParaRPr>
          </a:p>
          <a:p>
            <a:r>
              <a:rPr lang="en-US" b="1" dirty="0" smtClean="0">
                <a:solidFill>
                  <a:schemeClr val="bg1"/>
                </a:solidFill>
                <a:effectLst>
                  <a:outerShdw blurRad="38100" dist="38100" dir="2700000" algn="tl">
                    <a:srgbClr val="000000">
                      <a:alpha val="43137"/>
                    </a:srgbClr>
                  </a:outerShdw>
                </a:effectLst>
              </a:rPr>
              <a:t>It helps us to understand some expressions or sayings in the Bible</a:t>
            </a:r>
          </a:p>
          <a:p>
            <a:pPr>
              <a:buNone/>
            </a:pPr>
            <a:endParaRPr lang="en-US" b="1" dirty="0" smtClean="0">
              <a:solidFill>
                <a:schemeClr val="bg1"/>
              </a:solidFill>
              <a:effectLst>
                <a:outerShdw blurRad="38100" dist="38100" dir="2700000" algn="tl">
                  <a:srgbClr val="000000">
                    <a:alpha val="43137"/>
                  </a:srgbClr>
                </a:outerShdw>
              </a:effectLst>
            </a:endParaRPr>
          </a:p>
          <a:p>
            <a:r>
              <a:rPr lang="en-US" b="1" dirty="0" smtClean="0">
                <a:solidFill>
                  <a:schemeClr val="bg1"/>
                </a:solidFill>
                <a:effectLst>
                  <a:outerShdw blurRad="38100" dist="38100" dir="2700000" algn="tl">
                    <a:srgbClr val="000000">
                      <a:alpha val="43137"/>
                    </a:srgbClr>
                  </a:outerShdw>
                </a:effectLst>
              </a:rPr>
              <a:t>It helps us to clarify actions of certain characters</a:t>
            </a:r>
          </a:p>
          <a:p>
            <a:pPr>
              <a:buNone/>
            </a:pPr>
            <a:r>
              <a:rPr lang="en-US" b="1" dirty="0" smtClean="0">
                <a:solidFill>
                  <a:schemeClr val="bg1"/>
                </a:solidFill>
                <a:effectLst>
                  <a:outerShdw blurRad="38100" dist="38100" dir="2700000" algn="tl">
                    <a:srgbClr val="000000">
                      <a:alpha val="43137"/>
                    </a:srgbClr>
                  </a:outerShdw>
                </a:effectLst>
              </a:rPr>
              <a:t> </a:t>
            </a:r>
          </a:p>
          <a:p>
            <a:r>
              <a:rPr lang="en-US" b="1" dirty="0" smtClean="0">
                <a:solidFill>
                  <a:schemeClr val="bg1"/>
                </a:solidFill>
                <a:effectLst>
                  <a:outerShdw blurRad="38100" dist="38100" dir="2700000" algn="tl">
                    <a:srgbClr val="000000">
                      <a:alpha val="43137"/>
                    </a:srgbClr>
                  </a:outerShdw>
                </a:effectLst>
              </a:rPr>
              <a:t>It helps us to properly interpret certain passages</a:t>
            </a:r>
            <a:endParaRPr lang="en-US" b="1"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fontScale="90000"/>
          </a:bodyPr>
          <a:lstStyle/>
          <a:p>
            <a:pPr algn="ctr"/>
            <a:r>
              <a:rPr lang="en-US" b="1" u="sng" dirty="0" smtClean="0">
                <a:solidFill>
                  <a:srgbClr val="FFFF00"/>
                </a:solidFill>
                <a:effectLst>
                  <a:outerShdw blurRad="38100" dist="38100" dir="2700000" algn="tl">
                    <a:srgbClr val="000000">
                      <a:alpha val="43137"/>
                    </a:srgbClr>
                  </a:outerShdw>
                </a:effectLst>
              </a:rPr>
              <a:t>The importance of customs &amp; culture</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
            <a:ext cx="8077200" cy="6001643"/>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It was the custom of the stricter Jews to strain their  water, wine, vinegar, and other liquids through linen or gauze, lest unaware they should drink down some little unclean insect therein and thus transgress. </a:t>
            </a:r>
          </a:p>
          <a:p>
            <a:endParaRPr lang="en-US" sz="3200" b="1" dirty="0" smtClean="0">
              <a:solidFill>
                <a:schemeClr val="bg1"/>
              </a:solidFill>
              <a:effectLst>
                <a:outerShdw blurRad="38100" dist="38100" dir="2700000" algn="tl">
                  <a:srgbClr val="000000">
                    <a:alpha val="43137"/>
                  </a:srgbClr>
                </a:outerShdw>
              </a:effectLst>
            </a:endParaRPr>
          </a:p>
          <a:p>
            <a:r>
              <a:rPr lang="en-US" sz="3200" b="1" dirty="0" smtClean="0">
                <a:solidFill>
                  <a:schemeClr val="bg1"/>
                </a:solidFill>
                <a:effectLst>
                  <a:outerShdw blurRad="38100" dist="38100" dir="2700000" algn="tl">
                    <a:srgbClr val="000000">
                      <a:alpha val="43137"/>
                    </a:srgbClr>
                  </a:outerShdw>
                </a:effectLst>
              </a:rPr>
              <a:t>They reckoned the gnat among the unclean creeping things. Note however that the camel was also an unclean animal. </a:t>
            </a:r>
          </a:p>
          <a:p>
            <a:endParaRPr lang="en-US" sz="32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5139869"/>
          </a:xfrm>
          <a:prstGeom prst="rect">
            <a:avLst/>
          </a:prstGeom>
          <a:noFill/>
        </p:spPr>
        <p:txBody>
          <a:bodyPr wrap="square" rtlCol="0">
            <a:spAutoFit/>
          </a:bodyPr>
          <a:lstStyle/>
          <a:p>
            <a:pPr algn="ctr"/>
            <a:r>
              <a:rPr lang="en-US" sz="4000" b="1" u="sng" dirty="0" smtClean="0"/>
              <a:t>ENGAGEMENT &amp; MARRIAGE</a:t>
            </a:r>
          </a:p>
          <a:p>
            <a:endParaRPr lang="en-US" sz="3200" dirty="0" smtClean="0"/>
          </a:p>
          <a:p>
            <a:r>
              <a:rPr lang="en-US" sz="3200" b="1" u="sng" dirty="0" smtClean="0">
                <a:solidFill>
                  <a:srgbClr val="FFC000"/>
                </a:solidFill>
              </a:rPr>
              <a:t>Difference Between a Promise &amp; Betrothal:</a:t>
            </a:r>
          </a:p>
          <a:p>
            <a:r>
              <a:rPr lang="en-US" sz="3200" dirty="0" smtClean="0">
                <a:solidFill>
                  <a:schemeClr val="tx2">
                    <a:lumMod val="90000"/>
                  </a:schemeClr>
                </a:solidFill>
              </a:rPr>
              <a:t>A promise of marriage among the Jews of Bible times might mean an engagement without anything definite. There could be a number of engagements broken off. It was the betrothal</a:t>
            </a:r>
          </a:p>
          <a:p>
            <a:r>
              <a:rPr lang="en-US" sz="3200" dirty="0" smtClean="0">
                <a:solidFill>
                  <a:schemeClr val="tx2">
                    <a:lumMod val="90000"/>
                  </a:schemeClr>
                </a:solidFill>
              </a:rPr>
              <a:t>that was binding, rather than a mere promise of marriage. The promise might be set aside, but a betrothal entered into was considered as final.</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3662541"/>
          </a:xfrm>
          <a:prstGeom prst="rect">
            <a:avLst/>
          </a:prstGeom>
          <a:noFill/>
        </p:spPr>
        <p:txBody>
          <a:bodyPr wrap="square" rtlCol="0">
            <a:spAutoFit/>
          </a:bodyPr>
          <a:lstStyle/>
          <a:p>
            <a:pPr algn="ctr"/>
            <a:r>
              <a:rPr lang="en-US" sz="4000" b="1" u="sng" dirty="0" smtClean="0"/>
              <a:t>BETROTHAL</a:t>
            </a:r>
          </a:p>
          <a:p>
            <a:endParaRPr lang="en-US" sz="3200" dirty="0" smtClean="0"/>
          </a:p>
          <a:p>
            <a:r>
              <a:rPr lang="en-US" sz="3200" dirty="0" smtClean="0">
                <a:solidFill>
                  <a:schemeClr val="tx2">
                    <a:lumMod val="90000"/>
                  </a:schemeClr>
                </a:solidFill>
              </a:rPr>
              <a:t>Among the ancient Hebrews the betrothal was a spoken covenant usually inclusive of signing a written document of marriage. The Jewish betrothal in Christ's time was conducted as followed….</a:t>
            </a: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5139869"/>
          </a:xfrm>
          <a:prstGeom prst="rect">
            <a:avLst/>
          </a:prstGeom>
          <a:noFill/>
        </p:spPr>
        <p:txBody>
          <a:bodyPr wrap="square" rtlCol="0">
            <a:spAutoFit/>
          </a:bodyPr>
          <a:lstStyle/>
          <a:p>
            <a:pPr algn="ctr"/>
            <a:r>
              <a:rPr lang="en-US" sz="4000" b="1" u="sng" dirty="0" smtClean="0"/>
              <a:t>BETROTHAL</a:t>
            </a:r>
          </a:p>
          <a:p>
            <a:endParaRPr lang="en-US" sz="3200" dirty="0" smtClean="0"/>
          </a:p>
          <a:p>
            <a:r>
              <a:rPr lang="en-US" sz="3200" dirty="0" smtClean="0">
                <a:solidFill>
                  <a:schemeClr val="tx2">
                    <a:lumMod val="90000"/>
                  </a:schemeClr>
                </a:solidFill>
              </a:rPr>
              <a:t>The families of the bride and groom met, with some others present to serve as witnesses. The young man would give the young woman either a gold ring, or some article of value, or simply a document in which he promised to marry her. Then he would say to her: </a:t>
            </a:r>
            <a:r>
              <a:rPr lang="en-US" sz="3200" i="1" dirty="0" smtClean="0">
                <a:solidFill>
                  <a:schemeClr val="tx2">
                    <a:lumMod val="90000"/>
                  </a:schemeClr>
                </a:solidFill>
              </a:rPr>
              <a:t>"See by this ring [or this token] thou art set apart for me, according to the law of Moses and of Israel."</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4031873"/>
          </a:xfrm>
          <a:prstGeom prst="rect">
            <a:avLst/>
          </a:prstGeom>
          <a:noFill/>
        </p:spPr>
        <p:txBody>
          <a:bodyPr wrap="square" rtlCol="0">
            <a:spAutoFit/>
          </a:bodyPr>
          <a:lstStyle/>
          <a:p>
            <a:pPr algn="ctr"/>
            <a:r>
              <a:rPr lang="en-US" sz="3200" b="1" u="sng" dirty="0" smtClean="0">
                <a:solidFill>
                  <a:srgbClr val="FFC000"/>
                </a:solidFill>
              </a:rPr>
              <a:t>Difference Between Betrothal &amp; Marriage</a:t>
            </a:r>
          </a:p>
          <a:p>
            <a:endParaRPr lang="en-US" sz="3200" dirty="0" smtClean="0"/>
          </a:p>
          <a:p>
            <a:r>
              <a:rPr lang="en-US" sz="3200" dirty="0" smtClean="0">
                <a:solidFill>
                  <a:schemeClr val="tx2"/>
                </a:solidFill>
              </a:rPr>
              <a:t>The betrothal was not the same as the wedding. At least a whole year elapsed between the betrothal and the actual wedding. These two events must not be confused. The Law said, </a:t>
            </a:r>
            <a:r>
              <a:rPr lang="en-US" sz="3200" i="1" dirty="0" smtClean="0">
                <a:solidFill>
                  <a:schemeClr val="tx2"/>
                </a:solidFill>
              </a:rPr>
              <a:t>"What man is there that hath betrothed a wife, and hath not taken her?" (Deut. 20:7).</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5509200"/>
          </a:xfrm>
          <a:prstGeom prst="rect">
            <a:avLst/>
          </a:prstGeom>
          <a:noFill/>
        </p:spPr>
        <p:txBody>
          <a:bodyPr wrap="square" rtlCol="0">
            <a:spAutoFit/>
          </a:bodyPr>
          <a:lstStyle/>
          <a:p>
            <a:pPr algn="ctr"/>
            <a:r>
              <a:rPr lang="en-US" sz="3200" b="1" u="sng" dirty="0" smtClean="0">
                <a:solidFill>
                  <a:srgbClr val="FFC000"/>
                </a:solidFill>
              </a:rPr>
              <a:t>Difference Between Betrothal &amp; Marriage</a:t>
            </a:r>
          </a:p>
          <a:p>
            <a:endParaRPr lang="en-US" sz="3200" dirty="0" smtClean="0"/>
          </a:p>
          <a:p>
            <a:r>
              <a:rPr lang="en-US" sz="3200" dirty="0" smtClean="0"/>
              <a:t>Two events were differentiated: </a:t>
            </a:r>
          </a:p>
          <a:p>
            <a:r>
              <a:rPr lang="en-US" sz="3200" b="1" u="sng" dirty="0" smtClean="0">
                <a:solidFill>
                  <a:srgbClr val="66FFFF"/>
                </a:solidFill>
              </a:rPr>
              <a:t>betrothing a wife</a:t>
            </a:r>
            <a:r>
              <a:rPr lang="en-US" sz="3200" dirty="0" smtClean="0">
                <a:solidFill>
                  <a:srgbClr val="66FFFF"/>
                </a:solidFill>
              </a:rPr>
              <a:t>: </a:t>
            </a:r>
            <a:r>
              <a:rPr lang="en-US" sz="3200" i="1" dirty="0" smtClean="0">
                <a:solidFill>
                  <a:srgbClr val="66FFFF"/>
                </a:solidFill>
              </a:rPr>
              <a:t>“making a covenant to marry her”</a:t>
            </a:r>
            <a:r>
              <a:rPr lang="en-US" sz="3200" dirty="0" smtClean="0">
                <a:solidFill>
                  <a:srgbClr val="66FFFF"/>
                </a:solidFill>
              </a:rPr>
              <a:t> </a:t>
            </a:r>
            <a:r>
              <a:rPr lang="en-US" sz="3200" dirty="0" smtClean="0"/>
              <a:t>and </a:t>
            </a:r>
            <a:r>
              <a:rPr lang="en-US" sz="3200" b="1" u="sng" dirty="0" smtClean="0">
                <a:solidFill>
                  <a:srgbClr val="FFFF00"/>
                </a:solidFill>
              </a:rPr>
              <a:t>taking a wife</a:t>
            </a:r>
            <a:r>
              <a:rPr lang="en-US" sz="3200" dirty="0" smtClean="0">
                <a:solidFill>
                  <a:srgbClr val="FFFF00"/>
                </a:solidFill>
              </a:rPr>
              <a:t>: “</a:t>
            </a:r>
            <a:r>
              <a:rPr lang="en-US" sz="3200" i="1" dirty="0" smtClean="0">
                <a:solidFill>
                  <a:srgbClr val="FFFF00"/>
                </a:solidFill>
              </a:rPr>
              <a:t>taking a wife in actual wedding &amp; marriage</a:t>
            </a:r>
            <a:r>
              <a:rPr lang="en-US" sz="3200" dirty="0" smtClean="0">
                <a:solidFill>
                  <a:srgbClr val="FFFF00"/>
                </a:solidFill>
              </a:rPr>
              <a:t>.”</a:t>
            </a:r>
            <a:r>
              <a:rPr lang="en-US" sz="3200" dirty="0" smtClean="0"/>
              <a:t> </a:t>
            </a:r>
          </a:p>
          <a:p>
            <a:endParaRPr lang="en-US" sz="3200" dirty="0" smtClean="0"/>
          </a:p>
          <a:p>
            <a:r>
              <a:rPr lang="en-US" sz="3200" dirty="0" smtClean="0"/>
              <a:t>It was during this period of about a year, between the betrothal and the wedding, that Mary was found to be with child of the Holy Spirit.</a:t>
            </a:r>
            <a:endParaRPr lang="en-US" sz="3200" i="1" dirty="0" smtClean="0">
              <a:solidFill>
                <a:schemeClr val="tx2"/>
              </a:solidFill>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4031873"/>
          </a:xfrm>
          <a:prstGeom prst="rect">
            <a:avLst/>
          </a:prstGeom>
          <a:noFill/>
        </p:spPr>
        <p:txBody>
          <a:bodyPr wrap="square" rtlCol="0">
            <a:spAutoFit/>
          </a:bodyPr>
          <a:lstStyle/>
          <a:p>
            <a:pPr algn="ctr"/>
            <a:r>
              <a:rPr lang="en-US" sz="3200" b="1" u="sng" dirty="0" smtClean="0"/>
              <a:t>The Groom &amp; Bride Apparel</a:t>
            </a:r>
          </a:p>
          <a:p>
            <a:endParaRPr lang="en-US" sz="3200" dirty="0" smtClean="0">
              <a:solidFill>
                <a:schemeClr val="tx2"/>
              </a:solidFill>
            </a:endParaRPr>
          </a:p>
          <a:p>
            <a:r>
              <a:rPr lang="en-US" sz="3200" dirty="0" smtClean="0">
                <a:solidFill>
                  <a:srgbClr val="FFFF00"/>
                </a:solidFill>
              </a:rPr>
              <a:t>When the night arrived for the wedding festivities to begin, and it was time to go</a:t>
            </a:r>
          </a:p>
          <a:p>
            <a:r>
              <a:rPr lang="en-US" sz="3200" dirty="0" smtClean="0">
                <a:solidFill>
                  <a:srgbClr val="FFFF00"/>
                </a:solidFill>
              </a:rPr>
              <a:t>for the bride, </a:t>
            </a:r>
            <a:r>
              <a:rPr lang="en-US" sz="3200" b="1" i="1" dirty="0" smtClean="0"/>
              <a:t>the groom </a:t>
            </a:r>
            <a:r>
              <a:rPr lang="en-US" sz="3200" dirty="0" smtClean="0">
                <a:solidFill>
                  <a:srgbClr val="FFFF00"/>
                </a:solidFill>
              </a:rPr>
              <a:t>was dressed as much like a king as possible. If he were rich enough to afford it, he wore a gold crown.</a:t>
            </a:r>
            <a:r>
              <a:rPr lang="en-US" sz="3200" dirty="0" smtClean="0"/>
              <a:t> </a:t>
            </a:r>
            <a:r>
              <a:rPr lang="en-US" sz="3200" dirty="0" smtClean="0">
                <a:solidFill>
                  <a:srgbClr val="FFFF00"/>
                </a:solidFill>
              </a:rPr>
              <a:t>Otherwise it would be a garland of fresh flowers.</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4524315"/>
          </a:xfrm>
          <a:prstGeom prst="rect">
            <a:avLst/>
          </a:prstGeom>
          <a:noFill/>
        </p:spPr>
        <p:txBody>
          <a:bodyPr wrap="square" rtlCol="0">
            <a:spAutoFit/>
          </a:bodyPr>
          <a:lstStyle/>
          <a:p>
            <a:pPr algn="ctr"/>
            <a:r>
              <a:rPr lang="en-US" sz="3200" b="1" u="sng" dirty="0" smtClean="0"/>
              <a:t>The Groom &amp; Bride Apparel</a:t>
            </a:r>
          </a:p>
          <a:p>
            <a:endParaRPr lang="en-US" sz="3200" dirty="0" smtClean="0"/>
          </a:p>
          <a:p>
            <a:r>
              <a:rPr lang="en-US" sz="3200" dirty="0" smtClean="0">
                <a:solidFill>
                  <a:srgbClr val="FFFF00"/>
                </a:solidFill>
              </a:rPr>
              <a:t>His garments would be scented with frankincense and myrrh, his girdle would be a silken one brilliantly colored, his sandals would be figured and carefully laced, and all of this would give effect to the "flowing drapery of the loose robes and to the graceful design peculiar to the lands of the East.</a:t>
            </a: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3539430"/>
          </a:xfrm>
          <a:prstGeom prst="rect">
            <a:avLst/>
          </a:prstGeom>
          <a:noFill/>
        </p:spPr>
        <p:txBody>
          <a:bodyPr wrap="square" rtlCol="0">
            <a:spAutoFit/>
          </a:bodyPr>
          <a:lstStyle/>
          <a:p>
            <a:pPr algn="ctr"/>
            <a:r>
              <a:rPr lang="en-US" sz="3200" b="1" u="sng" dirty="0" smtClean="0"/>
              <a:t>The Groom &amp; Bride Apparel</a:t>
            </a:r>
          </a:p>
          <a:p>
            <a:endParaRPr lang="en-US" sz="3200" dirty="0" smtClean="0"/>
          </a:p>
          <a:p>
            <a:r>
              <a:rPr lang="en-US" sz="3200" dirty="0" smtClean="0">
                <a:solidFill>
                  <a:srgbClr val="FFFF00"/>
                </a:solidFill>
              </a:rPr>
              <a:t>The adorning of </a:t>
            </a:r>
            <a:r>
              <a:rPr lang="en-US" sz="3200" b="1" i="1" dirty="0" smtClean="0"/>
              <a:t>the bride</a:t>
            </a:r>
            <a:r>
              <a:rPr lang="en-US" sz="3200" i="1" dirty="0" smtClean="0"/>
              <a:t>, </a:t>
            </a:r>
            <a:r>
              <a:rPr lang="en-US" sz="3200" dirty="0" smtClean="0">
                <a:solidFill>
                  <a:srgbClr val="FFFF00"/>
                </a:solidFill>
              </a:rPr>
              <a:t>was a very costly and elaborate affair. Much time was given to the preparation of her. Every effort was put forth to make her complexion glossy and shining with a luster like marble.</a:t>
            </a:r>
            <a:r>
              <a:rPr lang="en-US" sz="3200" dirty="0" smtClean="0"/>
              <a:t> </a:t>
            </a:r>
            <a:endParaRPr lang="en-US" sz="3200" dirty="0" smtClean="0">
              <a:solidFill>
                <a:srgbClr val="FFFF00"/>
              </a:solidFill>
            </a:endParaRP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4031873"/>
          </a:xfrm>
          <a:prstGeom prst="rect">
            <a:avLst/>
          </a:prstGeom>
          <a:noFill/>
        </p:spPr>
        <p:txBody>
          <a:bodyPr wrap="square" rtlCol="0">
            <a:spAutoFit/>
          </a:bodyPr>
          <a:lstStyle/>
          <a:p>
            <a:pPr algn="ctr"/>
            <a:r>
              <a:rPr lang="en-US" sz="3200" b="1" u="sng" dirty="0" smtClean="0"/>
              <a:t>The Groom &amp; Bride Apparel</a:t>
            </a:r>
          </a:p>
          <a:p>
            <a:endParaRPr lang="en-US" sz="3200" dirty="0" smtClean="0"/>
          </a:p>
          <a:p>
            <a:r>
              <a:rPr lang="en-US" sz="3200" dirty="0" smtClean="0">
                <a:solidFill>
                  <a:srgbClr val="FFFF00"/>
                </a:solidFill>
              </a:rPr>
              <a:t>Her locks of hair were often braided with gold and pearls. She was decked with all the precious stones &amp; jewels that the family had inherited from previous generations. Those who were too poor to afford much themselves would borrow what they could from their friends.</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5509200"/>
          </a:xfrm>
          <a:prstGeom prst="rect">
            <a:avLst/>
          </a:prstGeom>
          <a:noFill/>
        </p:spPr>
        <p:txBody>
          <a:bodyPr wrap="square" rtlCol="0">
            <a:spAutoFit/>
          </a:bodyPr>
          <a:lstStyle/>
          <a:p>
            <a:pPr algn="ctr"/>
            <a:r>
              <a:rPr lang="en-US" sz="3200" b="1" u="sng" dirty="0" smtClean="0"/>
              <a:t>The Groom &amp; Bride Apparel</a:t>
            </a:r>
          </a:p>
          <a:p>
            <a:endParaRPr lang="en-US" sz="3200" dirty="0" smtClean="0"/>
          </a:p>
          <a:p>
            <a:r>
              <a:rPr lang="en-US" sz="3200" dirty="0" smtClean="0">
                <a:solidFill>
                  <a:srgbClr val="FFFF00"/>
                </a:solidFill>
              </a:rPr>
              <a:t>The wedding festivities, and especially the bride's adornment, would always be remembered by her. </a:t>
            </a:r>
            <a:r>
              <a:rPr lang="en-US" sz="3200" dirty="0" smtClean="0"/>
              <a:t>The prophet Jeremiah made reference to this thought, </a:t>
            </a:r>
            <a:r>
              <a:rPr lang="en-US" sz="3200" i="1" dirty="0" smtClean="0"/>
              <a:t>"Can a maid forget her ornaments, or a bride her attire?"</a:t>
            </a:r>
          </a:p>
          <a:p>
            <a:r>
              <a:rPr lang="en-US" sz="3200" i="1" dirty="0" smtClean="0"/>
              <a:t>(Jer. 2:32). </a:t>
            </a:r>
          </a:p>
          <a:p>
            <a:endParaRPr lang="en-US" sz="3200" dirty="0" smtClean="0">
              <a:solidFill>
                <a:srgbClr val="FFFF00"/>
              </a:solidFill>
            </a:endParaRPr>
          </a:p>
          <a:p>
            <a:r>
              <a:rPr lang="en-US" sz="3200" dirty="0" smtClean="0">
                <a:solidFill>
                  <a:srgbClr val="FFFF00"/>
                </a:solidFill>
              </a:rPr>
              <a:t>The Apostle John saw New Jerusalem </a:t>
            </a:r>
            <a:r>
              <a:rPr lang="en-US" sz="3200" i="1" dirty="0" smtClean="0"/>
              <a:t>"prepared as a bride adorned for her husband" (Rev. 21:2).</a:t>
            </a:r>
            <a:endParaRPr lang="en-US" sz="3200" i="1" dirty="0" smtClean="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19200"/>
            <a:ext cx="8077200" cy="2554545"/>
          </a:xfrm>
          <a:prstGeom prst="rect">
            <a:avLst/>
          </a:prstGeom>
          <a:noFill/>
        </p:spPr>
        <p:txBody>
          <a:bodyPr wrap="square" rtlCol="0">
            <a:spAutoFit/>
          </a:bodyPr>
          <a:lstStyle/>
          <a:p>
            <a:endParaRPr lang="en-US" sz="3200" b="1" dirty="0">
              <a:solidFill>
                <a:srgbClr val="FFFF00"/>
              </a:solidFill>
              <a:effectLst>
                <a:outerShdw blurRad="38100" dist="38100" dir="2700000" algn="tl">
                  <a:srgbClr val="000000">
                    <a:alpha val="43137"/>
                  </a:srgbClr>
                </a:outerShdw>
              </a:effectLst>
            </a:endParaRPr>
          </a:p>
          <a:p>
            <a:r>
              <a:rPr lang="en-US" sz="3200" b="1" dirty="0" smtClean="0">
                <a:solidFill>
                  <a:schemeClr val="bg1"/>
                </a:solidFill>
                <a:effectLst>
                  <a:outerShdw blurRad="38100" dist="38100" dir="2700000" algn="tl">
                    <a:srgbClr val="000000">
                      <a:alpha val="43137"/>
                    </a:srgbClr>
                  </a:outerShdw>
                </a:effectLst>
              </a:rPr>
              <a:t>The meaning therefore is, that they were very meticulous about little things, while, they disregarded the greater sins they committed.</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228354" name="Picture 2" descr="The Bride, Frederick Goodall"/>
          <p:cNvPicPr>
            <a:picLocks noChangeAspect="1" noChangeArrowheads="1"/>
          </p:cNvPicPr>
          <p:nvPr/>
        </p:nvPicPr>
        <p:blipFill>
          <a:blip r:embed="rId2" cstate="print"/>
          <a:srcRect/>
          <a:stretch>
            <a:fillRect/>
          </a:stretch>
        </p:blipFill>
        <p:spPr bwMode="auto">
          <a:xfrm>
            <a:off x="1905000" y="457200"/>
            <a:ext cx="5181600" cy="6032367"/>
          </a:xfrm>
          <a:prstGeom prst="rect">
            <a:avLst/>
          </a:prstGeom>
          <a:noFill/>
        </p:spPr>
      </p:pic>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229382" name="Picture 6" descr="The Bride of Bethlehem, by William Holman Hunt, detail"/>
          <p:cNvPicPr>
            <a:picLocks noChangeAspect="1" noChangeArrowheads="1"/>
          </p:cNvPicPr>
          <p:nvPr/>
        </p:nvPicPr>
        <p:blipFill>
          <a:blip r:embed="rId2" cstate="print"/>
          <a:srcRect/>
          <a:stretch>
            <a:fillRect/>
          </a:stretch>
        </p:blipFill>
        <p:spPr bwMode="auto">
          <a:xfrm>
            <a:off x="2133600" y="304800"/>
            <a:ext cx="4876800" cy="6149012"/>
          </a:xfrm>
          <a:prstGeom prst="rect">
            <a:avLst/>
          </a:prstGeom>
          <a:noFill/>
        </p:spPr>
      </p:pic>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216068" name="Picture 4" descr="http://www.jewishdiasporaimages.com/wp-content/gallery/diaisrael/NB_DIA_30016.jpg"/>
          <p:cNvPicPr>
            <a:picLocks noChangeAspect="1" noChangeArrowheads="1"/>
          </p:cNvPicPr>
          <p:nvPr/>
        </p:nvPicPr>
        <p:blipFill>
          <a:blip r:embed="rId2" cstate="print"/>
          <a:srcRect/>
          <a:stretch>
            <a:fillRect/>
          </a:stretch>
        </p:blipFill>
        <p:spPr bwMode="auto">
          <a:xfrm>
            <a:off x="457200" y="381000"/>
            <a:ext cx="4248290" cy="5943204"/>
          </a:xfrm>
          <a:prstGeom prst="rect">
            <a:avLst/>
          </a:prstGeom>
          <a:noFill/>
        </p:spPr>
      </p:pic>
      <p:pic>
        <p:nvPicPr>
          <p:cNvPr id="7" name="Picture 4" descr="http://image001.mywedding.com/10/208/10208448_475.jpg?0"/>
          <p:cNvPicPr>
            <a:picLocks noChangeAspect="1" noChangeArrowheads="1"/>
          </p:cNvPicPr>
          <p:nvPr/>
        </p:nvPicPr>
        <p:blipFill>
          <a:blip r:embed="rId3" cstate="print"/>
          <a:srcRect/>
          <a:stretch>
            <a:fillRect/>
          </a:stretch>
        </p:blipFill>
        <p:spPr bwMode="auto">
          <a:xfrm>
            <a:off x="4876800" y="381000"/>
            <a:ext cx="3767489" cy="5867400"/>
          </a:xfrm>
          <a:prstGeom prst="rect">
            <a:avLst/>
          </a:prstGeom>
          <a:noFill/>
        </p:spPr>
      </p:pic>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4031873"/>
          </a:xfrm>
          <a:prstGeom prst="rect">
            <a:avLst/>
          </a:prstGeom>
          <a:noFill/>
        </p:spPr>
        <p:txBody>
          <a:bodyPr wrap="square" rtlCol="0">
            <a:spAutoFit/>
          </a:bodyPr>
          <a:lstStyle/>
          <a:p>
            <a:r>
              <a:rPr lang="en-US" sz="3200" dirty="0" smtClean="0"/>
              <a:t>The bridegroom set out with the bride from the house of her parents, and there followed a grand procession all the way to his house. The streets  of the cities were dark, and it was necessary that anybody venturing forth at night should carry a lamp or torch…. </a:t>
            </a:r>
            <a:r>
              <a:rPr lang="en-US" sz="3200" i="1" dirty="0" smtClean="0">
                <a:solidFill>
                  <a:srgbClr val="FFFF00"/>
                </a:solidFill>
              </a:rPr>
              <a:t>They could NOT join the procession or enter the bridegroom's house without a torch or lamp.</a:t>
            </a: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5509200"/>
          </a:xfrm>
          <a:prstGeom prst="rect">
            <a:avLst/>
          </a:prstGeom>
          <a:noFill/>
        </p:spPr>
        <p:txBody>
          <a:bodyPr wrap="square" rtlCol="0">
            <a:spAutoFit/>
          </a:bodyPr>
          <a:lstStyle/>
          <a:p>
            <a:r>
              <a:rPr lang="en-US" sz="3200" dirty="0" smtClean="0"/>
              <a:t>Those invited guests, who did not go to the</a:t>
            </a:r>
          </a:p>
          <a:p>
            <a:r>
              <a:rPr lang="en-US" sz="3200" dirty="0" smtClean="0"/>
              <a:t>bride's home were allowed to join the procession along the way, and go with the whole group to the marriage feast. </a:t>
            </a:r>
            <a:r>
              <a:rPr lang="en-US" sz="3200" i="1" dirty="0" smtClean="0">
                <a:solidFill>
                  <a:srgbClr val="FFFF00"/>
                </a:solidFill>
              </a:rPr>
              <a:t>The Ten Virgins waited for the procession to arrive at the point where they were waiting; and five wise ones were able to proceed because they had a reserve supply of oil for their lamps; but the foolish virgins lacked that oil and so, not being ready, they were barred from the wedding feast (Matt. 25:1-11).</a:t>
            </a: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5016758"/>
          </a:xfrm>
          <a:prstGeom prst="rect">
            <a:avLst/>
          </a:prstGeom>
          <a:noFill/>
        </p:spPr>
        <p:txBody>
          <a:bodyPr wrap="square" rtlCol="0">
            <a:spAutoFit/>
          </a:bodyPr>
          <a:lstStyle/>
          <a:p>
            <a:r>
              <a:rPr lang="en-US" sz="3200" dirty="0" smtClean="0"/>
              <a:t>In going from the bride's house to the groom's house, the bride allowed her hair to be loose and flowing, and she had her face veiled. Some of her own relatives preceded her in the procession, and scattered ears of parched grain along the way. There were demonstrations of joy all along the road to the destination. Part of the procession included men who played on drums or other musical instruments. And there was dancing along the way.</a:t>
            </a:r>
            <a:endParaRPr lang="en-US" sz="3200" i="1" dirty="0" smtClean="0">
              <a:solidFill>
                <a:srgbClr val="FFFF00"/>
              </a:solidFill>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4524315"/>
          </a:xfrm>
          <a:prstGeom prst="rect">
            <a:avLst/>
          </a:prstGeom>
          <a:noFill/>
        </p:spPr>
        <p:txBody>
          <a:bodyPr wrap="square" rtlCol="0">
            <a:spAutoFit/>
          </a:bodyPr>
          <a:lstStyle/>
          <a:p>
            <a:r>
              <a:rPr lang="en-US" sz="3200" dirty="0" smtClean="0"/>
              <a:t>After arriving at the groom's house, some of the older women had the task of arranging the bride's hair. Her flowing locks were hidden beneath a thick veil. From this time on, the</a:t>
            </a:r>
          </a:p>
          <a:p>
            <a:r>
              <a:rPr lang="en-US" sz="3200" dirty="0" smtClean="0"/>
              <a:t>custom would dictate that her face was not to be unveiled in public. She was led to her place under a canopy, which was located either inside the house, or if the weather permitted, in the open air.</a:t>
            </a:r>
            <a:endParaRPr lang="en-US" sz="3200" i="1" dirty="0" smtClean="0">
              <a:solidFill>
                <a:srgbClr val="FFFF00"/>
              </a:solidFill>
            </a:endParaRP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4031873"/>
          </a:xfrm>
          <a:prstGeom prst="rect">
            <a:avLst/>
          </a:prstGeom>
          <a:noFill/>
        </p:spPr>
        <p:txBody>
          <a:bodyPr wrap="square" rtlCol="0">
            <a:spAutoFit/>
          </a:bodyPr>
          <a:lstStyle/>
          <a:p>
            <a:r>
              <a:rPr lang="en-US" sz="3200" dirty="0" smtClean="0">
                <a:solidFill>
                  <a:srgbClr val="FFFF00"/>
                </a:solidFill>
              </a:rPr>
              <a:t>After the wedding feast was over the husband was escorted by his friends into the apartment where his wife had previously been. </a:t>
            </a:r>
          </a:p>
          <a:p>
            <a:endParaRPr lang="en-US" sz="3200" dirty="0" smtClean="0">
              <a:solidFill>
                <a:srgbClr val="FFFF00"/>
              </a:solidFill>
            </a:endParaRPr>
          </a:p>
          <a:p>
            <a:r>
              <a:rPr lang="en-US" sz="3200" dirty="0" smtClean="0">
                <a:solidFill>
                  <a:srgbClr val="FFFF00"/>
                </a:solidFill>
              </a:rPr>
              <a:t>These wedding festivities with relatives and friends lasted for a whole week, and sometimes up to 30 days of what was called </a:t>
            </a:r>
            <a:r>
              <a:rPr lang="en-US" sz="3200" i="1" dirty="0" smtClean="0">
                <a:solidFill>
                  <a:srgbClr val="FFFF00"/>
                </a:solidFill>
              </a:rPr>
              <a:t>"the days of the</a:t>
            </a:r>
          </a:p>
          <a:p>
            <a:r>
              <a:rPr lang="en-US" sz="3200" i="1" dirty="0" smtClean="0">
                <a:solidFill>
                  <a:srgbClr val="FFFF00"/>
                </a:solidFill>
              </a:rPr>
              <a:t>Marriage.” </a:t>
            </a: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533400"/>
            <a:ext cx="8534400" cy="1200329"/>
          </a:xfrm>
          <a:prstGeom prst="rect">
            <a:avLst/>
          </a:prstGeom>
          <a:noFill/>
        </p:spPr>
        <p:txBody>
          <a:bodyPr wrap="square" rtlCol="0">
            <a:spAutoFit/>
          </a:bodyPr>
          <a:lstStyle/>
          <a:p>
            <a:pPr algn="ctr"/>
            <a:r>
              <a:rPr lang="en-US" sz="4000" b="1" u="sng" dirty="0" smtClean="0">
                <a:solidFill>
                  <a:srgbClr val="FFFF00"/>
                </a:solidFill>
              </a:rPr>
              <a:t>GARMENTS OF THE PRIESTS</a:t>
            </a:r>
          </a:p>
          <a:p>
            <a:endParaRPr lang="en-US" sz="3200" dirty="0" smtClean="0">
              <a:solidFill>
                <a:prstClr val="white"/>
              </a:solidFill>
            </a:endParaRPr>
          </a:p>
        </p:txBody>
      </p:sp>
      <p:pic>
        <p:nvPicPr>
          <p:cNvPr id="7" name="Picture 4" descr="http://blog.bibleplaces.com/uploaded_images/ThatRopearoundtheHighPriestsAnkle_10485/Tabernaclehighpriesttb0228047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295400"/>
            <a:ext cx="3505200" cy="523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185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r>
              <a:rPr lang="en-US" sz="3200" b="1" u="sng" dirty="0" smtClean="0">
                <a:solidFill>
                  <a:srgbClr val="FFFF00"/>
                </a:solidFill>
                <a:effectLst>
                  <a:outerShdw blurRad="38100" dist="38100" dir="2700000" algn="tl">
                    <a:srgbClr val="000000">
                      <a:alpha val="43137"/>
                    </a:srgbClr>
                  </a:outerShdw>
                </a:effectLst>
              </a:rPr>
              <a:t>SADDUCEES</a:t>
            </a:r>
            <a:r>
              <a:rPr lang="en-US" sz="3200" b="1" dirty="0" smtClean="0">
                <a:solidFill>
                  <a:srgbClr val="FFFF00"/>
                </a:solidFill>
                <a:effectLst>
                  <a:outerShdw blurRad="38100" dist="38100" dir="2700000" algn="tl">
                    <a:srgbClr val="000000">
                      <a:alpha val="43137"/>
                    </a:srgbClr>
                  </a:outerShdw>
                </a:effectLst>
              </a:rPr>
              <a:t>: </a:t>
            </a:r>
            <a:r>
              <a:rPr lang="en-US" sz="3200" b="1" dirty="0" smtClean="0">
                <a:solidFill>
                  <a:schemeClr val="bg1"/>
                </a:solidFill>
                <a:effectLst>
                  <a:outerShdw blurRad="38100" dist="38100" dir="2700000" algn="tl">
                    <a:srgbClr val="000000">
                      <a:alpha val="43137"/>
                    </a:srgbClr>
                  </a:outerShdw>
                </a:effectLst>
              </a:rPr>
              <a:t>The origin of this Jewish sect cannot definitely be traced. The name would seem to be derived from a Hebrew word meaning “</a:t>
            </a:r>
            <a:r>
              <a:rPr lang="en-US" sz="3200" b="1" i="1" dirty="0" smtClean="0">
                <a:solidFill>
                  <a:schemeClr val="bg1"/>
                </a:solidFill>
                <a:effectLst>
                  <a:outerShdw blurRad="38100" dist="38100" dir="2700000" algn="tl">
                    <a:srgbClr val="000000">
                      <a:alpha val="43137"/>
                    </a:srgbClr>
                  </a:outerShdw>
                </a:effectLst>
              </a:rPr>
              <a:t>THE  JUST</a:t>
            </a:r>
            <a:r>
              <a:rPr lang="en-US" sz="3200" b="1" dirty="0" smtClean="0">
                <a:solidFill>
                  <a:schemeClr val="bg1"/>
                </a:solidFill>
                <a:effectLst>
                  <a:outerShdw blurRad="38100" dist="38100" dir="2700000" algn="tl">
                    <a:srgbClr val="000000">
                      <a:alpha val="43137"/>
                    </a:srgbClr>
                  </a:outerShdw>
                </a:effectLst>
              </a:rPr>
              <a:t>”; but others affirm that it comes from a certain leader called </a:t>
            </a:r>
            <a:r>
              <a:rPr lang="en-US" sz="3200" b="1" dirty="0" err="1" smtClean="0">
                <a:solidFill>
                  <a:schemeClr val="bg1"/>
                </a:solidFill>
                <a:effectLst>
                  <a:outerShdw blurRad="38100" dist="38100" dir="2700000" algn="tl">
                    <a:srgbClr val="000000">
                      <a:alpha val="43137"/>
                    </a:srgbClr>
                  </a:outerShdw>
                </a:effectLst>
              </a:rPr>
              <a:t>Sadoc</a:t>
            </a:r>
            <a:r>
              <a:rPr lang="en-US" sz="3200" b="1" dirty="0" smtClean="0">
                <a:solidFill>
                  <a:schemeClr val="bg1"/>
                </a:solidFill>
                <a:effectLst>
                  <a:outerShdw blurRad="38100" dist="38100" dir="2700000" algn="tl">
                    <a:srgbClr val="000000">
                      <a:alpha val="43137"/>
                    </a:srgbClr>
                  </a:outerShdw>
                </a:effectLst>
              </a:rPr>
              <a:t> (</a:t>
            </a:r>
            <a:r>
              <a:rPr lang="en-US" sz="3200" b="1" dirty="0" err="1" smtClean="0">
                <a:solidFill>
                  <a:schemeClr val="bg1"/>
                </a:solidFill>
                <a:effectLst>
                  <a:outerShdw blurRad="38100" dist="38100" dir="2700000" algn="tl">
                    <a:srgbClr val="000000">
                      <a:alpha val="43137"/>
                    </a:srgbClr>
                  </a:outerShdw>
                </a:effectLst>
              </a:rPr>
              <a:t>Zadok</a:t>
            </a:r>
            <a:r>
              <a:rPr lang="en-US" sz="3200" b="1" dirty="0" smtClean="0">
                <a:solidFill>
                  <a:schemeClr val="bg1"/>
                </a:solidFill>
                <a:effectLst>
                  <a:outerShdw blurRad="38100" dist="38100" dir="2700000" algn="tl">
                    <a:srgbClr val="000000">
                      <a:alpha val="43137"/>
                    </a:srgbClr>
                  </a:outerShdw>
                </a:effectLst>
              </a:rPr>
              <a:t>), or </a:t>
            </a:r>
            <a:r>
              <a:rPr lang="en-US" sz="3200" b="1" dirty="0" err="1" smtClean="0">
                <a:solidFill>
                  <a:schemeClr val="bg1"/>
                </a:solidFill>
                <a:effectLst>
                  <a:outerShdw blurRad="38100" dist="38100" dir="2700000" algn="tl">
                    <a:srgbClr val="000000">
                      <a:alpha val="43137"/>
                    </a:srgbClr>
                  </a:outerShdw>
                </a:effectLst>
              </a:rPr>
              <a:t>Sadducus</a:t>
            </a:r>
            <a:r>
              <a:rPr lang="en-US" sz="3200" b="1" dirty="0" smtClean="0">
                <a:solidFill>
                  <a:schemeClr val="bg1"/>
                </a:solidFill>
                <a:effectLst>
                  <a:outerShdw blurRad="38100" dist="38100" dir="2700000" algn="tl">
                    <a:srgbClr val="000000">
                      <a:alpha val="43137"/>
                    </a:srgbClr>
                  </a:outerShdw>
                </a:effectLst>
              </a:rPr>
              <a:t>, who was the founder of the sect, and lived about three centuries before the Christian era. </a:t>
            </a:r>
            <a:endParaRPr lang="en-US" sz="3200" b="1" u="sng"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GROUPS (SECTS) IN THE N.T.</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3074" name="Picture 2" descr="http://www.messianic-torah-truth-seeker.org/Torah/Kohen/kohen-garm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600" y="-76200"/>
            <a:ext cx="6146799" cy="695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566120"/>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38100" y="0"/>
            <a:ext cx="9182100" cy="6001643"/>
          </a:xfrm>
          <a:prstGeom prst="rect">
            <a:avLst/>
          </a:prstGeom>
          <a:noFill/>
        </p:spPr>
        <p:txBody>
          <a:bodyPr wrap="square" rtlCol="0">
            <a:spAutoFit/>
          </a:bodyPr>
          <a:lstStyle/>
          <a:p>
            <a:r>
              <a:rPr lang="en-029" sz="3200" b="1" u="sng" dirty="0" smtClean="0">
                <a:solidFill>
                  <a:srgbClr val="FFFF00"/>
                </a:solidFill>
              </a:rPr>
              <a:t>THE EPHOD </a:t>
            </a:r>
            <a:r>
              <a:rPr lang="en-029" sz="3200" b="1" dirty="0" smtClean="0">
                <a:solidFill>
                  <a:srgbClr val="FFFF00"/>
                </a:solidFill>
              </a:rPr>
              <a:t>(</a:t>
            </a:r>
            <a:r>
              <a:rPr lang="en-029" sz="3200" b="1" dirty="0" err="1" smtClean="0">
                <a:solidFill>
                  <a:srgbClr val="FFFF00"/>
                </a:solidFill>
              </a:rPr>
              <a:t>Exo</a:t>
            </a:r>
            <a:r>
              <a:rPr lang="en-029" sz="3200" b="1" dirty="0" smtClean="0">
                <a:solidFill>
                  <a:srgbClr val="FFFF00"/>
                </a:solidFill>
              </a:rPr>
              <a:t>. 28:6-14</a:t>
            </a:r>
            <a:r>
              <a:rPr lang="en-029" sz="3200" b="1" dirty="0">
                <a:solidFill>
                  <a:srgbClr val="FFFF00"/>
                </a:solidFill>
              </a:rPr>
              <a:t>;</a:t>
            </a:r>
            <a:r>
              <a:rPr lang="en-029" sz="3200" b="1" dirty="0" smtClean="0">
                <a:solidFill>
                  <a:srgbClr val="FFFF00"/>
                </a:solidFill>
              </a:rPr>
              <a:t> </a:t>
            </a:r>
            <a:r>
              <a:rPr lang="en-029" sz="3200" b="1" dirty="0">
                <a:solidFill>
                  <a:srgbClr val="FFFF00"/>
                </a:solidFill>
              </a:rPr>
              <a:t>39:2-7</a:t>
            </a:r>
            <a:r>
              <a:rPr lang="en-029" sz="3200" dirty="0">
                <a:solidFill>
                  <a:srgbClr val="FFFF00"/>
                </a:solidFill>
              </a:rPr>
              <a:t>)</a:t>
            </a:r>
            <a:r>
              <a:rPr lang="en-029" sz="3200" dirty="0" smtClean="0"/>
              <a:t>: </a:t>
            </a:r>
          </a:p>
          <a:p>
            <a:r>
              <a:rPr lang="en-029" sz="3200" dirty="0" smtClean="0"/>
              <a:t>An </a:t>
            </a:r>
            <a:r>
              <a:rPr lang="en-029" sz="3200" dirty="0"/>
              <a:t>ephod was a shawl or </a:t>
            </a:r>
            <a:r>
              <a:rPr lang="en-029" sz="3200" dirty="0" smtClean="0"/>
              <a:t>a kind of apron </a:t>
            </a:r>
            <a:r>
              <a:rPr lang="en-029" sz="3200" dirty="0"/>
              <a:t>for the High Priest it was a particular outer </a:t>
            </a:r>
            <a:r>
              <a:rPr lang="en-029" sz="3200" dirty="0" smtClean="0"/>
              <a:t>garment. </a:t>
            </a:r>
            <a:r>
              <a:rPr lang="en-029" sz="3200" dirty="0"/>
              <a:t>It was made of </a:t>
            </a:r>
            <a:r>
              <a:rPr lang="en-029" sz="3200" dirty="0" smtClean="0"/>
              <a:t>linen; </a:t>
            </a:r>
            <a:r>
              <a:rPr lang="en-029" sz="3200" dirty="0"/>
              <a:t>in blue, purple, and scarlet and there </a:t>
            </a:r>
            <a:r>
              <a:rPr lang="en-029" sz="3200" dirty="0" smtClean="0"/>
              <a:t>were </a:t>
            </a:r>
            <a:r>
              <a:rPr lang="en-029" sz="3200" dirty="0"/>
              <a:t>golden threads woven into it. It was made in two pieces joined together at the shoulders with golden clasps. Each clasp was set with an engraved </a:t>
            </a:r>
            <a:r>
              <a:rPr lang="en-029" sz="3200" dirty="0" smtClean="0"/>
              <a:t>stone.</a:t>
            </a:r>
            <a:r>
              <a:rPr lang="en-029" sz="3200" dirty="0"/>
              <a:t> The front and back of the ephod were made to be as one garment by a sash or </a:t>
            </a:r>
            <a:r>
              <a:rPr lang="en-029" sz="3200" dirty="0" smtClean="0"/>
              <a:t>girdle or belt, </a:t>
            </a:r>
            <a:r>
              <a:rPr lang="en-029" sz="3200" dirty="0"/>
              <a:t>which was tied about the priest's waist. This was also of blue, purple, and scarlet linen intertwined with golden threads. </a:t>
            </a:r>
          </a:p>
        </p:txBody>
      </p:sp>
    </p:spTree>
    <p:extLst>
      <p:ext uri="{BB962C8B-B14F-4D97-AF65-F5344CB8AC3E}">
        <p14:creationId xmlns:p14="http://schemas.microsoft.com/office/powerpoint/2010/main" val="1004099241"/>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6" name="Picture 4" descr="http://www.overcomers.ca/Ephod_Stones/onyx_shoulder_sto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470187"/>
            <a:ext cx="4160931" cy="46352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rossfaithministry.org/images/b_plat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822" y="292099"/>
            <a:ext cx="3700978" cy="491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63637"/>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3078" name="Picture 6" descr="http://www.templeinstitute.org/beged/images/cohen_epho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8100"/>
            <a:ext cx="3613277" cy="71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728795"/>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133350" y="12700"/>
            <a:ext cx="9010650" cy="6401753"/>
          </a:xfrm>
          <a:prstGeom prst="rect">
            <a:avLst/>
          </a:prstGeom>
          <a:noFill/>
        </p:spPr>
        <p:txBody>
          <a:bodyPr wrap="square" rtlCol="0">
            <a:spAutoFit/>
          </a:bodyPr>
          <a:lstStyle/>
          <a:p>
            <a:r>
              <a:rPr lang="en-029" sz="2800" i="1" dirty="0" smtClean="0">
                <a:solidFill>
                  <a:srgbClr val="FFFF00"/>
                </a:solidFill>
              </a:rPr>
              <a:t>1 Sam. </a:t>
            </a:r>
            <a:r>
              <a:rPr lang="en-029" sz="2800" i="1" dirty="0">
                <a:solidFill>
                  <a:srgbClr val="FFFF00"/>
                </a:solidFill>
              </a:rPr>
              <a:t>2:18 But Samuel ministered before the LORD, being a child, girded with a linen ephod</a:t>
            </a:r>
            <a:r>
              <a:rPr lang="en-029" sz="2800" i="1" dirty="0" smtClean="0">
                <a:solidFill>
                  <a:srgbClr val="FFFF00"/>
                </a:solidFill>
              </a:rPr>
              <a:t>.</a:t>
            </a:r>
          </a:p>
          <a:p>
            <a:r>
              <a:rPr lang="en-029" sz="2800" i="1" dirty="0" smtClean="0"/>
              <a:t>1 Sam. </a:t>
            </a:r>
            <a:r>
              <a:rPr lang="en-029" sz="2800" i="1" dirty="0"/>
              <a:t>23:9 And David knew that Saul secretly practised mischief against him; and he said to </a:t>
            </a:r>
            <a:r>
              <a:rPr lang="en-029" sz="2800" i="1" dirty="0" err="1"/>
              <a:t>Abiathar</a:t>
            </a:r>
            <a:r>
              <a:rPr lang="en-029" sz="2800" i="1" dirty="0"/>
              <a:t> the priest, Bring hither the ephod</a:t>
            </a:r>
            <a:r>
              <a:rPr lang="en-029" sz="2800" i="1" dirty="0" smtClean="0"/>
              <a:t>.</a:t>
            </a:r>
          </a:p>
          <a:p>
            <a:r>
              <a:rPr lang="en-029" sz="2800" i="1" dirty="0" smtClean="0">
                <a:solidFill>
                  <a:srgbClr val="FFFF00"/>
                </a:solidFill>
              </a:rPr>
              <a:t>1 Sam. </a:t>
            </a:r>
            <a:r>
              <a:rPr lang="en-029" sz="2800" i="1" dirty="0">
                <a:solidFill>
                  <a:srgbClr val="FFFF00"/>
                </a:solidFill>
              </a:rPr>
              <a:t>30:7 </a:t>
            </a:r>
            <a:r>
              <a:rPr lang="en-029" sz="2800" i="1" dirty="0" smtClean="0">
                <a:solidFill>
                  <a:srgbClr val="FFFF00"/>
                </a:solidFill>
              </a:rPr>
              <a:t>And </a:t>
            </a:r>
            <a:r>
              <a:rPr lang="en-029" sz="2800" i="1" dirty="0">
                <a:solidFill>
                  <a:srgbClr val="FFFF00"/>
                </a:solidFill>
              </a:rPr>
              <a:t>David said to </a:t>
            </a:r>
            <a:r>
              <a:rPr lang="en-029" sz="2800" i="1" dirty="0" err="1">
                <a:solidFill>
                  <a:srgbClr val="FFFF00"/>
                </a:solidFill>
              </a:rPr>
              <a:t>Abiathar</a:t>
            </a:r>
            <a:r>
              <a:rPr lang="en-029" sz="2800" i="1" dirty="0">
                <a:solidFill>
                  <a:srgbClr val="FFFF00"/>
                </a:solidFill>
              </a:rPr>
              <a:t> the priest, </a:t>
            </a:r>
            <a:r>
              <a:rPr lang="en-029" sz="2800" i="1" dirty="0" err="1">
                <a:solidFill>
                  <a:srgbClr val="FFFF00"/>
                </a:solidFill>
              </a:rPr>
              <a:t>Ahimelech's</a:t>
            </a:r>
            <a:r>
              <a:rPr lang="en-029" sz="2800" i="1" dirty="0">
                <a:solidFill>
                  <a:srgbClr val="FFFF00"/>
                </a:solidFill>
              </a:rPr>
              <a:t> son, I pray thee, bring me hither the ephod. And </a:t>
            </a:r>
            <a:r>
              <a:rPr lang="en-029" sz="2800" i="1" dirty="0" err="1">
                <a:solidFill>
                  <a:srgbClr val="FFFF00"/>
                </a:solidFill>
              </a:rPr>
              <a:t>Abiathar</a:t>
            </a:r>
            <a:r>
              <a:rPr lang="en-029" sz="2800" i="1" dirty="0">
                <a:solidFill>
                  <a:srgbClr val="FFFF00"/>
                </a:solidFill>
              </a:rPr>
              <a:t> brought thither the ephod to David</a:t>
            </a:r>
            <a:r>
              <a:rPr lang="en-029" sz="2800" i="1" dirty="0" smtClean="0">
                <a:solidFill>
                  <a:srgbClr val="FFFF00"/>
                </a:solidFill>
              </a:rPr>
              <a:t>.</a:t>
            </a:r>
          </a:p>
          <a:p>
            <a:r>
              <a:rPr lang="en-029" sz="2800" i="1" dirty="0" smtClean="0"/>
              <a:t>2 Sam. </a:t>
            </a:r>
            <a:r>
              <a:rPr lang="en-029" sz="2800" i="1" dirty="0"/>
              <a:t>6:14 And David danced before the LORD with all his might; and David was girded with a linen ephod</a:t>
            </a:r>
            <a:r>
              <a:rPr lang="en-029" sz="2800" i="1" dirty="0" smtClean="0"/>
              <a:t>.</a:t>
            </a:r>
          </a:p>
          <a:p>
            <a:r>
              <a:rPr lang="en-029" sz="2800" i="1" dirty="0" smtClean="0">
                <a:solidFill>
                  <a:srgbClr val="FFFF00"/>
                </a:solidFill>
              </a:rPr>
              <a:t>1 Chron. </a:t>
            </a:r>
            <a:r>
              <a:rPr lang="en-029" sz="2800" i="1" dirty="0">
                <a:solidFill>
                  <a:srgbClr val="FFFF00"/>
                </a:solidFill>
              </a:rPr>
              <a:t>15:27 And David was clothed with a robe of fine linen, and all the Levites that bare the ark, and the singers, and </a:t>
            </a:r>
            <a:r>
              <a:rPr lang="en-029" sz="2800" i="1" dirty="0" err="1">
                <a:solidFill>
                  <a:srgbClr val="FFFF00"/>
                </a:solidFill>
              </a:rPr>
              <a:t>Chenaniah</a:t>
            </a:r>
            <a:r>
              <a:rPr lang="en-029" sz="2800" i="1" dirty="0">
                <a:solidFill>
                  <a:srgbClr val="FFFF00"/>
                </a:solidFill>
              </a:rPr>
              <a:t> the master of the song with the singers: David also had upon him an ephod of linen</a:t>
            </a:r>
          </a:p>
          <a:p>
            <a:endParaRPr lang="en-029" dirty="0"/>
          </a:p>
        </p:txBody>
      </p:sp>
    </p:spTree>
    <p:extLst>
      <p:ext uri="{BB962C8B-B14F-4D97-AF65-F5344CB8AC3E}">
        <p14:creationId xmlns:p14="http://schemas.microsoft.com/office/powerpoint/2010/main" val="4168157586"/>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133350" y="12700"/>
            <a:ext cx="9010650" cy="6278642"/>
          </a:xfrm>
          <a:prstGeom prst="rect">
            <a:avLst/>
          </a:prstGeom>
          <a:noFill/>
        </p:spPr>
        <p:txBody>
          <a:bodyPr wrap="square" rtlCol="0">
            <a:spAutoFit/>
          </a:bodyPr>
          <a:lstStyle/>
          <a:p>
            <a:r>
              <a:rPr lang="en-029" sz="3200" b="1" u="sng" dirty="0" smtClean="0">
                <a:solidFill>
                  <a:srgbClr val="FFFF00"/>
                </a:solidFill>
              </a:rPr>
              <a:t>The Breastplate</a:t>
            </a:r>
            <a:r>
              <a:rPr lang="en-029" sz="3200" dirty="0"/>
              <a:t> </a:t>
            </a:r>
            <a:r>
              <a:rPr lang="en-029" sz="3200" dirty="0" smtClean="0">
                <a:solidFill>
                  <a:srgbClr val="FFFF00"/>
                </a:solidFill>
              </a:rPr>
              <a:t>(</a:t>
            </a:r>
            <a:r>
              <a:rPr lang="en-029" sz="3200" dirty="0" err="1" smtClean="0">
                <a:solidFill>
                  <a:srgbClr val="FFFF00"/>
                </a:solidFill>
              </a:rPr>
              <a:t>Exo</a:t>
            </a:r>
            <a:r>
              <a:rPr lang="en-029" sz="3200" dirty="0" smtClean="0">
                <a:solidFill>
                  <a:srgbClr val="FFFF00"/>
                </a:solidFill>
              </a:rPr>
              <a:t>. 28:15-29</a:t>
            </a:r>
            <a:r>
              <a:rPr lang="en-029" sz="3200" dirty="0">
                <a:solidFill>
                  <a:srgbClr val="FFFF00"/>
                </a:solidFill>
              </a:rPr>
              <a:t>, 39:8-21)</a:t>
            </a:r>
          </a:p>
          <a:p>
            <a:r>
              <a:rPr lang="en-029" sz="3200" dirty="0"/>
              <a:t>Over the ephod the High Priest wore a </a:t>
            </a:r>
            <a:r>
              <a:rPr lang="en-029" sz="3200" dirty="0" smtClean="0"/>
              <a:t>breastplate which </a:t>
            </a:r>
            <a:r>
              <a:rPr lang="en-029" sz="3200" dirty="0"/>
              <a:t>was a pouch </a:t>
            </a:r>
            <a:r>
              <a:rPr lang="en-029" sz="3200" dirty="0" smtClean="0"/>
              <a:t>made </a:t>
            </a:r>
            <a:r>
              <a:rPr lang="en-029" sz="3200" dirty="0"/>
              <a:t>of beautifully woven material. On the front of the breastplate were fastened twelve precious stones in </a:t>
            </a:r>
            <a:r>
              <a:rPr lang="en-029" sz="3200" dirty="0" smtClean="0"/>
              <a:t>four rows </a:t>
            </a:r>
            <a:r>
              <a:rPr lang="en-029" sz="3200" dirty="0"/>
              <a:t>of three. On each of these stones were engraved the name of one of the tribes of </a:t>
            </a:r>
            <a:r>
              <a:rPr lang="en-029" sz="3200" dirty="0" smtClean="0"/>
              <a:t>Israel. </a:t>
            </a:r>
            <a:r>
              <a:rPr lang="en-029" sz="3200" dirty="0"/>
              <a:t>The breastplate was actually a piece of elaborately finished cloth of the same material as the ephod. It was a strip twice as long as it was wide, but folded back on itself so as to form a square bag </a:t>
            </a:r>
            <a:r>
              <a:rPr lang="en-029" sz="3200" dirty="0" smtClean="0"/>
              <a:t>into which the </a:t>
            </a:r>
            <a:r>
              <a:rPr lang="en-029" sz="3200" dirty="0" err="1" smtClean="0"/>
              <a:t>Urim</a:t>
            </a:r>
            <a:r>
              <a:rPr lang="en-029" sz="3200" dirty="0" smtClean="0"/>
              <a:t> &amp; </a:t>
            </a:r>
            <a:r>
              <a:rPr lang="en-029" sz="3200" dirty="0" err="1" smtClean="0"/>
              <a:t>Thummim</a:t>
            </a:r>
            <a:r>
              <a:rPr lang="en-029" sz="3200" dirty="0" smtClean="0"/>
              <a:t> were placed.</a:t>
            </a:r>
            <a:endParaRPr lang="en-029" sz="3200" dirty="0"/>
          </a:p>
          <a:p>
            <a:endParaRPr lang="en-029" dirty="0"/>
          </a:p>
        </p:txBody>
      </p:sp>
    </p:spTree>
    <p:extLst>
      <p:ext uri="{BB962C8B-B14F-4D97-AF65-F5344CB8AC3E}">
        <p14:creationId xmlns:p14="http://schemas.microsoft.com/office/powerpoint/2010/main" val="1649461365"/>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10242" name="Picture 2" descr="http://www.sionsrose.org/Epho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45062"/>
            <a:ext cx="3005504" cy="453173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overcomers.ca/media/PHPBreastplat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117" y="357763"/>
            <a:ext cx="4450083" cy="4531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979876"/>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50800" y="8001"/>
            <a:ext cx="9194800" cy="6001643"/>
          </a:xfrm>
          <a:prstGeom prst="rect">
            <a:avLst/>
          </a:prstGeom>
          <a:noFill/>
        </p:spPr>
        <p:txBody>
          <a:bodyPr wrap="square" rtlCol="0">
            <a:spAutoFit/>
          </a:bodyPr>
          <a:lstStyle/>
          <a:p>
            <a:r>
              <a:rPr lang="en-029" sz="3200" b="1" u="sng" dirty="0" err="1" smtClean="0">
                <a:solidFill>
                  <a:srgbClr val="FFFF00"/>
                </a:solidFill>
              </a:rPr>
              <a:t>Urim</a:t>
            </a:r>
            <a:r>
              <a:rPr lang="en-029" sz="3200" b="1" u="sng" dirty="0" smtClean="0">
                <a:solidFill>
                  <a:srgbClr val="FFFF00"/>
                </a:solidFill>
              </a:rPr>
              <a:t> </a:t>
            </a:r>
            <a:r>
              <a:rPr lang="en-029" sz="3200" b="1" u="sng" dirty="0">
                <a:solidFill>
                  <a:srgbClr val="FFFF00"/>
                </a:solidFill>
              </a:rPr>
              <a:t>and </a:t>
            </a:r>
            <a:r>
              <a:rPr lang="en-029" sz="3200" b="1" u="sng" dirty="0" err="1" smtClean="0">
                <a:solidFill>
                  <a:srgbClr val="FFFF00"/>
                </a:solidFill>
              </a:rPr>
              <a:t>Thummim</a:t>
            </a:r>
            <a:r>
              <a:rPr lang="en-029" sz="3200" b="1" dirty="0">
                <a:solidFill>
                  <a:srgbClr val="FFFF00"/>
                </a:solidFill>
              </a:rPr>
              <a:t> </a:t>
            </a:r>
            <a:r>
              <a:rPr lang="en-029" sz="3200" b="1" dirty="0" smtClean="0">
                <a:solidFill>
                  <a:srgbClr val="FFFF00"/>
                </a:solidFill>
              </a:rPr>
              <a:t>(</a:t>
            </a:r>
            <a:r>
              <a:rPr lang="en-029" sz="3200" b="1" dirty="0" err="1" smtClean="0">
                <a:solidFill>
                  <a:srgbClr val="FFFF00"/>
                </a:solidFill>
              </a:rPr>
              <a:t>Exo</a:t>
            </a:r>
            <a:r>
              <a:rPr lang="en-029" sz="3200" b="1" dirty="0" smtClean="0">
                <a:solidFill>
                  <a:srgbClr val="FFFF00"/>
                </a:solidFill>
              </a:rPr>
              <a:t>. 28:30, </a:t>
            </a:r>
            <a:r>
              <a:rPr lang="en-029" sz="3200" b="1" dirty="0">
                <a:solidFill>
                  <a:srgbClr val="FFFF00"/>
                </a:solidFill>
              </a:rPr>
              <a:t>Num. 27:21, </a:t>
            </a:r>
            <a:endParaRPr lang="en-029" sz="3200" b="1" dirty="0" smtClean="0">
              <a:solidFill>
                <a:srgbClr val="FFFF00"/>
              </a:solidFill>
            </a:endParaRPr>
          </a:p>
          <a:p>
            <a:r>
              <a:rPr lang="en-029" sz="3200" b="1" dirty="0" smtClean="0">
                <a:solidFill>
                  <a:srgbClr val="FFFF00"/>
                </a:solidFill>
              </a:rPr>
              <a:t>1 </a:t>
            </a:r>
            <a:r>
              <a:rPr lang="en-029" sz="3200" b="1" dirty="0">
                <a:solidFill>
                  <a:srgbClr val="FFFF00"/>
                </a:solidFill>
              </a:rPr>
              <a:t>Sam.28:6)</a:t>
            </a:r>
          </a:p>
          <a:p>
            <a:r>
              <a:rPr lang="en-029" sz="3200" dirty="0"/>
              <a:t>It is not known for certain exactly what the </a:t>
            </a:r>
            <a:r>
              <a:rPr lang="en-029" sz="3200" dirty="0" err="1"/>
              <a:t>Urim</a:t>
            </a:r>
            <a:r>
              <a:rPr lang="en-029" sz="3200" dirty="0"/>
              <a:t> and </a:t>
            </a:r>
            <a:r>
              <a:rPr lang="en-029" sz="3200" dirty="0" err="1"/>
              <a:t>Thummim</a:t>
            </a:r>
            <a:r>
              <a:rPr lang="en-029" sz="3200" dirty="0"/>
              <a:t> really were, but it is thought that they may have been two precious stones, possibly gems, which were identical in shape. One or the other could be drawn from the pouch in order to provide a yes or no answer in seeking the Lord for guidance</a:t>
            </a:r>
            <a:r>
              <a:rPr lang="en-029" sz="3200" dirty="0" smtClean="0"/>
              <a:t>.</a:t>
            </a:r>
            <a:r>
              <a:rPr lang="en-029" sz="3200" dirty="0"/>
              <a:t> Since Scripture </a:t>
            </a:r>
            <a:r>
              <a:rPr lang="en-029" sz="3200" dirty="0" smtClean="0"/>
              <a:t> explicitly </a:t>
            </a:r>
            <a:r>
              <a:rPr lang="en-029" sz="3200" dirty="0"/>
              <a:t>states that the </a:t>
            </a:r>
            <a:r>
              <a:rPr lang="en-029" sz="3200" dirty="0" err="1"/>
              <a:t>Urim</a:t>
            </a:r>
            <a:r>
              <a:rPr lang="en-029" sz="3200" dirty="0"/>
              <a:t> and </a:t>
            </a:r>
            <a:r>
              <a:rPr lang="en-029" sz="3200" dirty="0" err="1"/>
              <a:t>Thummim</a:t>
            </a:r>
            <a:r>
              <a:rPr lang="en-029" sz="3200" dirty="0"/>
              <a:t> were placed in the </a:t>
            </a:r>
            <a:r>
              <a:rPr lang="en-029" sz="3200" dirty="0" smtClean="0"/>
              <a:t>breastplate </a:t>
            </a:r>
            <a:r>
              <a:rPr lang="en-029" sz="3200" dirty="0"/>
              <a:t>it would seem that they were separate from the twelve stones mounted on the outside. </a:t>
            </a:r>
          </a:p>
        </p:txBody>
      </p:sp>
    </p:spTree>
    <p:extLst>
      <p:ext uri="{BB962C8B-B14F-4D97-AF65-F5344CB8AC3E}">
        <p14:creationId xmlns:p14="http://schemas.microsoft.com/office/powerpoint/2010/main" val="1658820658"/>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38100" y="12124"/>
            <a:ext cx="9182100" cy="4031873"/>
          </a:xfrm>
          <a:prstGeom prst="rect">
            <a:avLst/>
          </a:prstGeom>
          <a:noFill/>
        </p:spPr>
        <p:txBody>
          <a:bodyPr wrap="square" rtlCol="0">
            <a:spAutoFit/>
          </a:bodyPr>
          <a:lstStyle/>
          <a:p>
            <a:endParaRPr lang="en-029" sz="3200" dirty="0" smtClean="0"/>
          </a:p>
          <a:p>
            <a:r>
              <a:rPr lang="en-029" sz="3200" dirty="0" smtClean="0"/>
              <a:t>The </a:t>
            </a:r>
            <a:r>
              <a:rPr lang="en-029" sz="3200" dirty="0"/>
              <a:t>w</a:t>
            </a:r>
            <a:r>
              <a:rPr lang="en-029" sz="3200" dirty="0" smtClean="0"/>
              <a:t>earing </a:t>
            </a:r>
            <a:r>
              <a:rPr lang="en-029" sz="3200" dirty="0"/>
              <a:t>of </a:t>
            </a:r>
            <a:r>
              <a:rPr lang="en-029" sz="3200" dirty="0" smtClean="0"/>
              <a:t>the URIM &amp; THUMMIM </a:t>
            </a:r>
            <a:r>
              <a:rPr lang="en-029" sz="3200" dirty="0"/>
              <a:t>qualified the high priest to consult the divine oracle on all public or national emergencies, by going into the holy place--standing close before the veil and putting his hand upon the </a:t>
            </a:r>
            <a:r>
              <a:rPr lang="en-029" sz="3200" dirty="0" err="1"/>
              <a:t>Urim</a:t>
            </a:r>
            <a:r>
              <a:rPr lang="en-029" sz="3200" dirty="0"/>
              <a:t> and </a:t>
            </a:r>
            <a:r>
              <a:rPr lang="en-029" sz="3200" dirty="0" err="1"/>
              <a:t>Thummim</a:t>
            </a:r>
            <a:r>
              <a:rPr lang="en-029" sz="3200" dirty="0"/>
              <a:t>, he conveyed a petition from the people and asked counsel of </a:t>
            </a:r>
            <a:r>
              <a:rPr lang="en-029" sz="3200" dirty="0" smtClean="0"/>
              <a:t>God.</a:t>
            </a:r>
            <a:endParaRPr lang="en-029" sz="3200" dirty="0"/>
          </a:p>
        </p:txBody>
      </p:sp>
    </p:spTree>
    <p:extLst>
      <p:ext uri="{BB962C8B-B14F-4D97-AF65-F5344CB8AC3E}">
        <p14:creationId xmlns:p14="http://schemas.microsoft.com/office/powerpoint/2010/main" val="3781201748"/>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38100" y="12124"/>
            <a:ext cx="9182100" cy="5509200"/>
          </a:xfrm>
          <a:prstGeom prst="rect">
            <a:avLst/>
          </a:prstGeom>
          <a:noFill/>
        </p:spPr>
        <p:txBody>
          <a:bodyPr wrap="square" rtlCol="0">
            <a:spAutoFit/>
          </a:bodyPr>
          <a:lstStyle/>
          <a:p>
            <a:r>
              <a:rPr lang="en-029" sz="3200" dirty="0">
                <a:solidFill>
                  <a:srgbClr val="FFFF00"/>
                </a:solidFill>
              </a:rPr>
              <a:t>T</a:t>
            </a:r>
            <a:r>
              <a:rPr lang="en-029" sz="3200" dirty="0" smtClean="0">
                <a:solidFill>
                  <a:srgbClr val="FFFF00"/>
                </a:solidFill>
              </a:rPr>
              <a:t>he </a:t>
            </a:r>
            <a:r>
              <a:rPr lang="en-029" sz="3200" dirty="0" err="1">
                <a:solidFill>
                  <a:srgbClr val="FFFF00"/>
                </a:solidFill>
              </a:rPr>
              <a:t>Urim</a:t>
            </a:r>
            <a:r>
              <a:rPr lang="en-029" sz="3200" dirty="0">
                <a:solidFill>
                  <a:srgbClr val="FFFF00"/>
                </a:solidFill>
              </a:rPr>
              <a:t> and </a:t>
            </a:r>
            <a:r>
              <a:rPr lang="en-029" sz="3200" dirty="0" err="1">
                <a:solidFill>
                  <a:srgbClr val="FFFF00"/>
                </a:solidFill>
              </a:rPr>
              <a:t>Thummim</a:t>
            </a:r>
            <a:r>
              <a:rPr lang="en-029" sz="3200" dirty="0">
                <a:solidFill>
                  <a:srgbClr val="FFFF00"/>
                </a:solidFill>
              </a:rPr>
              <a:t> are to be regarded as a certain medium, given by the Lord to His people, through </a:t>
            </a:r>
            <a:r>
              <a:rPr lang="en-029" sz="3200" dirty="0" smtClean="0">
                <a:solidFill>
                  <a:srgbClr val="FFFF00"/>
                </a:solidFill>
              </a:rPr>
              <a:t>which the </a:t>
            </a:r>
            <a:r>
              <a:rPr lang="en-029" sz="3200" dirty="0">
                <a:solidFill>
                  <a:srgbClr val="FFFF00"/>
                </a:solidFill>
              </a:rPr>
              <a:t>congregation required divine illumination to guide its </a:t>
            </a:r>
            <a:r>
              <a:rPr lang="en-029" sz="3200" dirty="0" smtClean="0">
                <a:solidFill>
                  <a:srgbClr val="FFFF00"/>
                </a:solidFill>
              </a:rPr>
              <a:t>actions. </a:t>
            </a:r>
            <a:r>
              <a:rPr lang="en-029" sz="3200" dirty="0">
                <a:solidFill>
                  <a:srgbClr val="FFFF00"/>
                </a:solidFill>
              </a:rPr>
              <a:t>When God was displeased with His people in later history, He refused to permit the </a:t>
            </a:r>
            <a:r>
              <a:rPr lang="en-029" sz="3200" dirty="0" err="1">
                <a:solidFill>
                  <a:srgbClr val="FFFF00"/>
                </a:solidFill>
              </a:rPr>
              <a:t>Urim</a:t>
            </a:r>
            <a:r>
              <a:rPr lang="en-029" sz="3200" dirty="0">
                <a:solidFill>
                  <a:srgbClr val="FFFF00"/>
                </a:solidFill>
              </a:rPr>
              <a:t> and </a:t>
            </a:r>
            <a:r>
              <a:rPr lang="en-029" sz="3200" dirty="0" err="1">
                <a:solidFill>
                  <a:srgbClr val="FFFF00"/>
                </a:solidFill>
              </a:rPr>
              <a:t>Thummim</a:t>
            </a:r>
            <a:r>
              <a:rPr lang="en-029" sz="3200" dirty="0">
                <a:solidFill>
                  <a:srgbClr val="FFFF00"/>
                </a:solidFill>
              </a:rPr>
              <a:t> to function as a means of guidance. </a:t>
            </a:r>
            <a:endParaRPr lang="en-029" sz="3200" dirty="0" smtClean="0">
              <a:solidFill>
                <a:srgbClr val="FFFF00"/>
              </a:solidFill>
            </a:endParaRPr>
          </a:p>
          <a:p>
            <a:endParaRPr lang="en-029" sz="3200" dirty="0">
              <a:solidFill>
                <a:srgbClr val="FFFF00"/>
              </a:solidFill>
            </a:endParaRPr>
          </a:p>
          <a:p>
            <a:r>
              <a:rPr lang="en-029" sz="3200" dirty="0" smtClean="0"/>
              <a:t>There </a:t>
            </a:r>
            <a:r>
              <a:rPr lang="en-029" sz="3200" dirty="0"/>
              <a:t>is no record of this method being used to discover God's will after the time of David and the ministry of the prophets.</a:t>
            </a:r>
          </a:p>
        </p:txBody>
      </p:sp>
    </p:spTree>
    <p:extLst>
      <p:ext uri="{BB962C8B-B14F-4D97-AF65-F5344CB8AC3E}">
        <p14:creationId xmlns:p14="http://schemas.microsoft.com/office/powerpoint/2010/main" val="3644278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r>
              <a:rPr lang="en-US" sz="3200" b="1" u="sng" dirty="0" smtClean="0">
                <a:solidFill>
                  <a:srgbClr val="FFFF00"/>
                </a:solidFill>
                <a:effectLst>
                  <a:outerShdw blurRad="38100" dist="38100" dir="2700000" algn="tl">
                    <a:srgbClr val="000000">
                      <a:alpha val="43137"/>
                    </a:srgbClr>
                  </a:outerShdw>
                </a:effectLst>
              </a:rPr>
              <a:t>SADDUCEES</a:t>
            </a:r>
            <a:r>
              <a:rPr lang="en-US" sz="3200" b="1" dirty="0" smtClean="0">
                <a:solidFill>
                  <a:srgbClr val="FFFF00"/>
                </a:solidFill>
                <a:effectLst>
                  <a:outerShdw blurRad="38100" dist="38100" dir="2700000" algn="tl">
                    <a:srgbClr val="000000">
                      <a:alpha val="43137"/>
                    </a:srgbClr>
                  </a:outerShdw>
                </a:effectLst>
              </a:rPr>
              <a:t>:</a:t>
            </a:r>
            <a:r>
              <a:rPr lang="en-US" sz="3200" b="1" dirty="0" smtClean="0">
                <a:solidFill>
                  <a:schemeClr val="bg1"/>
                </a:solidFill>
                <a:effectLst>
                  <a:outerShdw blurRad="38100" dist="38100" dir="2700000" algn="tl">
                    <a:srgbClr val="000000">
                      <a:alpha val="43137"/>
                    </a:srgbClr>
                  </a:outerShdw>
                </a:effectLst>
              </a:rPr>
              <a:t> They were a sect of Jews, who were usually at variance with the  Pharisees, but united with them in opposing Jesus and accomplishing his death. They disregarded all the traditions and unwritten laws which the Pharisees prized so highly,  &amp; professed to consider the Scriptures as the only source and rule of the Jewish religion. </a:t>
            </a:r>
            <a:endParaRPr lang="en-US" sz="3200" b="1" u="sng"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GROUPS (SECTS) IN THE N.T.</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38100" y="685800"/>
            <a:ext cx="9182100" cy="3323987"/>
          </a:xfrm>
          <a:prstGeom prst="rect">
            <a:avLst/>
          </a:prstGeom>
          <a:noFill/>
        </p:spPr>
        <p:txBody>
          <a:bodyPr wrap="square" rtlCol="0">
            <a:spAutoFit/>
          </a:bodyPr>
          <a:lstStyle/>
          <a:p>
            <a:r>
              <a:rPr lang="en-029" sz="3200" dirty="0" smtClean="0">
                <a:solidFill>
                  <a:srgbClr val="66FFFF"/>
                </a:solidFill>
              </a:rPr>
              <a:t>The name </a:t>
            </a:r>
            <a:r>
              <a:rPr lang="en-029" sz="3200" dirty="0" err="1" smtClean="0">
                <a:solidFill>
                  <a:srgbClr val="66FFFF"/>
                </a:solidFill>
              </a:rPr>
              <a:t>Urim</a:t>
            </a:r>
            <a:r>
              <a:rPr lang="en-029" sz="3200" dirty="0" smtClean="0">
                <a:solidFill>
                  <a:srgbClr val="66FFFF"/>
                </a:solidFill>
              </a:rPr>
              <a:t> means "lights," while </a:t>
            </a:r>
            <a:r>
              <a:rPr lang="en-029" sz="3200" dirty="0" err="1" smtClean="0">
                <a:solidFill>
                  <a:srgbClr val="66FFFF"/>
                </a:solidFill>
              </a:rPr>
              <a:t>Thummim</a:t>
            </a:r>
            <a:r>
              <a:rPr lang="en-029" sz="3200" dirty="0" smtClean="0">
                <a:solidFill>
                  <a:srgbClr val="66FFFF"/>
                </a:solidFill>
              </a:rPr>
              <a:t> means "perfections</a:t>
            </a:r>
            <a:r>
              <a:rPr lang="en-029" sz="3200" dirty="0">
                <a:solidFill>
                  <a:srgbClr val="66FFFF"/>
                </a:solidFill>
              </a:rPr>
              <a:t>;" by </a:t>
            </a:r>
            <a:r>
              <a:rPr lang="en-029" sz="3200" dirty="0" err="1">
                <a:solidFill>
                  <a:srgbClr val="66FFFF"/>
                </a:solidFill>
              </a:rPr>
              <a:t>urim</a:t>
            </a:r>
            <a:r>
              <a:rPr lang="en-029" sz="3200" dirty="0">
                <a:solidFill>
                  <a:srgbClr val="66FFFF"/>
                </a:solidFill>
              </a:rPr>
              <a:t> also is meant knowledge, and </a:t>
            </a:r>
            <a:r>
              <a:rPr lang="en-029" sz="3200" dirty="0" err="1">
                <a:solidFill>
                  <a:srgbClr val="66FFFF"/>
                </a:solidFill>
              </a:rPr>
              <a:t>thummim</a:t>
            </a:r>
            <a:r>
              <a:rPr lang="en-029" sz="3200" dirty="0">
                <a:solidFill>
                  <a:srgbClr val="66FFFF"/>
                </a:solidFill>
              </a:rPr>
              <a:t> </a:t>
            </a:r>
            <a:r>
              <a:rPr lang="en-029" sz="3200" dirty="0" smtClean="0">
                <a:solidFill>
                  <a:srgbClr val="66FFFF"/>
                </a:solidFill>
              </a:rPr>
              <a:t>holiness. These meanings have led some to speculate that perhaps the stones flashed in a particular way to indicate "yes" or "no."</a:t>
            </a:r>
          </a:p>
          <a:p>
            <a:endParaRPr lang="en-029" dirty="0"/>
          </a:p>
        </p:txBody>
      </p:sp>
    </p:spTree>
    <p:extLst>
      <p:ext uri="{BB962C8B-B14F-4D97-AF65-F5344CB8AC3E}">
        <p14:creationId xmlns:p14="http://schemas.microsoft.com/office/powerpoint/2010/main" val="1258143999"/>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133350" y="-576"/>
            <a:ext cx="9010650" cy="5786199"/>
          </a:xfrm>
          <a:prstGeom prst="rect">
            <a:avLst/>
          </a:prstGeom>
          <a:noFill/>
        </p:spPr>
        <p:txBody>
          <a:bodyPr wrap="square" rtlCol="0">
            <a:spAutoFit/>
          </a:bodyPr>
          <a:lstStyle/>
          <a:p>
            <a:r>
              <a:rPr lang="en-029" sz="3200" b="1" u="sng" dirty="0" smtClean="0">
                <a:solidFill>
                  <a:srgbClr val="FFFF00"/>
                </a:solidFill>
              </a:rPr>
              <a:t>The Robe</a:t>
            </a:r>
            <a:r>
              <a:rPr lang="en-029" sz="3200" dirty="0">
                <a:solidFill>
                  <a:srgbClr val="FFFF00"/>
                </a:solidFill>
              </a:rPr>
              <a:t> </a:t>
            </a:r>
            <a:r>
              <a:rPr lang="en-029" sz="3200" dirty="0" smtClean="0">
                <a:solidFill>
                  <a:srgbClr val="FFFF00"/>
                </a:solidFill>
              </a:rPr>
              <a:t>(</a:t>
            </a:r>
            <a:r>
              <a:rPr lang="en-029" sz="3200" dirty="0" err="1" smtClean="0">
                <a:solidFill>
                  <a:srgbClr val="FFFF00"/>
                </a:solidFill>
              </a:rPr>
              <a:t>Exo</a:t>
            </a:r>
            <a:r>
              <a:rPr lang="en-029" sz="3200" dirty="0" smtClean="0">
                <a:solidFill>
                  <a:srgbClr val="FFFF00"/>
                </a:solidFill>
              </a:rPr>
              <a:t>. 28:31-35</a:t>
            </a:r>
            <a:r>
              <a:rPr lang="en-029" sz="3200" dirty="0">
                <a:solidFill>
                  <a:srgbClr val="FFFF00"/>
                </a:solidFill>
              </a:rPr>
              <a:t>, 39:22-26)</a:t>
            </a:r>
          </a:p>
          <a:p>
            <a:endParaRPr lang="en-029" sz="3200" dirty="0" smtClean="0"/>
          </a:p>
          <a:p>
            <a:r>
              <a:rPr lang="en-029" sz="3200" dirty="0" smtClean="0"/>
              <a:t>The </a:t>
            </a:r>
            <a:r>
              <a:rPr lang="en-029" sz="3200" dirty="0"/>
              <a:t>robe of the </a:t>
            </a:r>
            <a:r>
              <a:rPr lang="en-029" sz="3200" dirty="0" smtClean="0"/>
              <a:t>ephod was </a:t>
            </a:r>
            <a:r>
              <a:rPr lang="en-029" sz="3200" dirty="0"/>
              <a:t>a plain blue sleeveless garment worn directly beneath the ephod and probably extending some inches below it. Apparently there was a row of pomegranates embroidered upon the hem </a:t>
            </a:r>
            <a:r>
              <a:rPr lang="en-029" sz="3200" dirty="0" smtClean="0"/>
              <a:t>interspaced </a:t>
            </a:r>
            <a:r>
              <a:rPr lang="en-029" sz="3200" dirty="0"/>
              <a:t>with tinkling golden bells which sounded as the priest moved. The bells speak of listening to God while in His service and the music of them brings a certain joy.</a:t>
            </a:r>
          </a:p>
          <a:p>
            <a:endParaRPr lang="en-029" dirty="0"/>
          </a:p>
        </p:txBody>
      </p:sp>
    </p:spTree>
    <p:extLst>
      <p:ext uri="{BB962C8B-B14F-4D97-AF65-F5344CB8AC3E}">
        <p14:creationId xmlns:p14="http://schemas.microsoft.com/office/powerpoint/2010/main" val="4201472245"/>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14338" name="Picture 2" descr="http://www.templeinstitute.org/beged/images/ro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624" y="190500"/>
            <a:ext cx="3516751"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216137"/>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37532" y="20654"/>
            <a:ext cx="9257731" cy="5293757"/>
          </a:xfrm>
          <a:prstGeom prst="rect">
            <a:avLst/>
          </a:prstGeom>
          <a:noFill/>
        </p:spPr>
        <p:txBody>
          <a:bodyPr wrap="square" rtlCol="0">
            <a:spAutoFit/>
          </a:bodyPr>
          <a:lstStyle/>
          <a:p>
            <a:r>
              <a:rPr lang="en-029" sz="3200" dirty="0" smtClean="0"/>
              <a:t>The </a:t>
            </a:r>
            <a:r>
              <a:rPr lang="en-029" sz="3200" dirty="0"/>
              <a:t>sound of the bells could be heard when Aaron went into the Holy Place before the Lord, and the listening people would know that he had not been struck dead in God's presence, but that his offering on their behalf had been accepted by God.</a:t>
            </a:r>
          </a:p>
          <a:p>
            <a:endParaRPr lang="en-029" sz="3200" b="1" i="1" dirty="0" smtClean="0"/>
          </a:p>
          <a:p>
            <a:r>
              <a:rPr lang="en-029" sz="3200" i="1" dirty="0" err="1" smtClean="0">
                <a:solidFill>
                  <a:srgbClr val="FFFF00"/>
                </a:solidFill>
              </a:rPr>
              <a:t>Exod</a:t>
            </a:r>
            <a:r>
              <a:rPr lang="en-029" sz="3200" i="1" dirty="0" smtClean="0">
                <a:solidFill>
                  <a:srgbClr val="FFFF00"/>
                </a:solidFill>
              </a:rPr>
              <a:t> </a:t>
            </a:r>
            <a:r>
              <a:rPr lang="en-029" sz="3200" i="1" dirty="0">
                <a:solidFill>
                  <a:srgbClr val="FFFF00"/>
                </a:solidFill>
              </a:rPr>
              <a:t>28:35 "And it shall be upon Aaron when he ministers, and its sound will be heard when he goes into the holy place before the LORD and when he comes out, that he may not die."</a:t>
            </a:r>
            <a:endParaRPr lang="en-029" sz="3200" dirty="0">
              <a:solidFill>
                <a:srgbClr val="FFFF00"/>
              </a:solidFill>
            </a:endParaRPr>
          </a:p>
          <a:p>
            <a:endParaRPr lang="en-029" dirty="0"/>
          </a:p>
        </p:txBody>
      </p:sp>
    </p:spTree>
    <p:extLst>
      <p:ext uri="{BB962C8B-B14F-4D97-AF65-F5344CB8AC3E}">
        <p14:creationId xmlns:p14="http://schemas.microsoft.com/office/powerpoint/2010/main" val="3239318407"/>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38100" y="-76200"/>
            <a:ext cx="9182100" cy="4062651"/>
          </a:xfrm>
          <a:prstGeom prst="rect">
            <a:avLst/>
          </a:prstGeom>
          <a:noFill/>
        </p:spPr>
        <p:txBody>
          <a:bodyPr wrap="square" rtlCol="0">
            <a:spAutoFit/>
          </a:bodyPr>
          <a:lstStyle/>
          <a:p>
            <a:r>
              <a:rPr lang="en-029" sz="3000" b="1" u="sng" dirty="0" smtClean="0">
                <a:solidFill>
                  <a:srgbClr val="FFFF00"/>
                </a:solidFill>
              </a:rPr>
              <a:t>The Turban  </a:t>
            </a:r>
            <a:r>
              <a:rPr lang="en-029" sz="3000" b="1" u="sng" dirty="0">
                <a:solidFill>
                  <a:srgbClr val="FFFF00"/>
                </a:solidFill>
              </a:rPr>
              <a:t>and </a:t>
            </a:r>
            <a:r>
              <a:rPr lang="en-029" sz="3000" b="1" u="sng" dirty="0" smtClean="0">
                <a:solidFill>
                  <a:srgbClr val="FFFF00"/>
                </a:solidFill>
              </a:rPr>
              <a:t>Crown</a:t>
            </a:r>
            <a:r>
              <a:rPr lang="en-029" sz="3000" b="1" u="sng" dirty="0">
                <a:solidFill>
                  <a:srgbClr val="FFFF00"/>
                </a:solidFill>
              </a:rPr>
              <a:t> </a:t>
            </a:r>
            <a:r>
              <a:rPr lang="en-029" sz="3000" dirty="0" smtClean="0">
                <a:solidFill>
                  <a:srgbClr val="FFFF00"/>
                </a:solidFill>
              </a:rPr>
              <a:t>(</a:t>
            </a:r>
            <a:r>
              <a:rPr lang="en-029" sz="3000" dirty="0" err="1" smtClean="0">
                <a:solidFill>
                  <a:srgbClr val="FFFF00"/>
                </a:solidFill>
              </a:rPr>
              <a:t>Exo</a:t>
            </a:r>
            <a:r>
              <a:rPr lang="en-029" sz="3000" dirty="0" smtClean="0">
                <a:solidFill>
                  <a:srgbClr val="FFFF00"/>
                </a:solidFill>
              </a:rPr>
              <a:t>. 28:36-38</a:t>
            </a:r>
            <a:r>
              <a:rPr lang="en-029" sz="3000" dirty="0">
                <a:solidFill>
                  <a:srgbClr val="FFFF00"/>
                </a:solidFill>
              </a:rPr>
              <a:t>, 39:30, 31)</a:t>
            </a:r>
          </a:p>
          <a:p>
            <a:r>
              <a:rPr lang="en-029" sz="3000" dirty="0"/>
              <a:t>On his head the High Priest wore a </a:t>
            </a:r>
            <a:r>
              <a:rPr lang="en-029" sz="3000" dirty="0" smtClean="0"/>
              <a:t>turban</a:t>
            </a:r>
            <a:r>
              <a:rPr lang="en-029" sz="3000" dirty="0"/>
              <a:t> </a:t>
            </a:r>
            <a:r>
              <a:rPr lang="en-029" sz="3000" dirty="0" smtClean="0"/>
              <a:t>or </a:t>
            </a:r>
            <a:r>
              <a:rPr lang="en-029" sz="3000" dirty="0"/>
              <a:t>mitre of fine linen which was bound around the head in coils like a turban or tiara. On the front of the mitre on Aaron's forehead, attached by a blue lace ribbon, there was the golden plate engraved HOLINESS TO THE LORD. This was a constant reminder  </a:t>
            </a:r>
            <a:r>
              <a:rPr lang="en-029" sz="3000" dirty="0" smtClean="0"/>
              <a:t>to the people </a:t>
            </a:r>
            <a:r>
              <a:rPr lang="en-029" sz="3000" dirty="0"/>
              <a:t>in Israel and to the High Priest in his </a:t>
            </a:r>
            <a:r>
              <a:rPr lang="en-029" sz="3000" dirty="0" smtClean="0"/>
              <a:t>calling.</a:t>
            </a:r>
            <a:endParaRPr lang="en-029" sz="3000" dirty="0"/>
          </a:p>
          <a:p>
            <a:endParaRPr lang="en-029" dirty="0"/>
          </a:p>
        </p:txBody>
      </p:sp>
      <p:pic>
        <p:nvPicPr>
          <p:cNvPr id="5122" name="Picture 2" descr="http://www.templeinstitute.org/beged/images/k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987" y="4036613"/>
            <a:ext cx="3187700" cy="21596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templeinstitute.org/beged/images/keter-draw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733800"/>
            <a:ext cx="2371725" cy="2931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934559"/>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6001643"/>
          </a:xfrm>
          <a:prstGeom prst="rect">
            <a:avLst/>
          </a:prstGeom>
          <a:noFill/>
        </p:spPr>
        <p:txBody>
          <a:bodyPr wrap="square" rtlCol="0">
            <a:spAutoFit/>
          </a:bodyPr>
          <a:lstStyle/>
          <a:p>
            <a:r>
              <a:rPr lang="en-029" sz="3200" u="sng" dirty="0" smtClean="0">
                <a:solidFill>
                  <a:srgbClr val="FFFF00"/>
                </a:solidFill>
              </a:rPr>
              <a:t>The</a:t>
            </a:r>
            <a:r>
              <a:rPr lang="en-029" sz="3200" u="sng" dirty="0">
                <a:solidFill>
                  <a:srgbClr val="FFFF00"/>
                </a:solidFill>
              </a:rPr>
              <a:t> </a:t>
            </a:r>
            <a:r>
              <a:rPr lang="en-029" sz="3200" b="1" u="sng" dirty="0" smtClean="0">
                <a:solidFill>
                  <a:srgbClr val="FFFF00"/>
                </a:solidFill>
              </a:rPr>
              <a:t>tunic</a:t>
            </a:r>
            <a:r>
              <a:rPr lang="en-029" sz="3200" dirty="0">
                <a:solidFill>
                  <a:srgbClr val="FFFF00"/>
                </a:solidFill>
              </a:rPr>
              <a:t> </a:t>
            </a:r>
            <a:r>
              <a:rPr lang="en-029" sz="3200" dirty="0" smtClean="0">
                <a:solidFill>
                  <a:srgbClr val="FFFF00"/>
                </a:solidFill>
              </a:rPr>
              <a:t>(</a:t>
            </a:r>
            <a:r>
              <a:rPr lang="en-029" sz="3200" dirty="0" err="1" smtClean="0">
                <a:solidFill>
                  <a:srgbClr val="FFFF00"/>
                </a:solidFill>
              </a:rPr>
              <a:t>Exo</a:t>
            </a:r>
            <a:r>
              <a:rPr lang="en-029" sz="3200" dirty="0" smtClean="0">
                <a:solidFill>
                  <a:srgbClr val="FFFF00"/>
                </a:solidFill>
              </a:rPr>
              <a:t>. 28:39-40)</a:t>
            </a:r>
            <a:r>
              <a:rPr lang="he-IL" sz="3200" dirty="0" smtClean="0"/>
              <a:t> </a:t>
            </a:r>
            <a:endParaRPr lang="en-029" sz="3200" dirty="0" smtClean="0"/>
          </a:p>
          <a:p>
            <a:r>
              <a:rPr lang="en-029" sz="3200" dirty="0" smtClean="0"/>
              <a:t>The tunic was </a:t>
            </a:r>
            <a:r>
              <a:rPr lang="en-029" sz="3200" dirty="0"/>
              <a:t>as an undergarment  </a:t>
            </a:r>
            <a:r>
              <a:rPr lang="en-029" sz="3200" dirty="0" smtClean="0"/>
              <a:t>worn </a:t>
            </a:r>
            <a:r>
              <a:rPr lang="en-029" sz="3200" dirty="0"/>
              <a:t>by the High Priest and </a:t>
            </a:r>
            <a:r>
              <a:rPr lang="en-029" sz="3200" dirty="0" smtClean="0"/>
              <a:t>priests. It </a:t>
            </a:r>
            <a:r>
              <a:rPr lang="en-029" sz="3200" dirty="0"/>
              <a:t>was made of pure linen, covering the entire body from the neck to the feet, with sleeves reaching to the wrists. That of the High Priest was </a:t>
            </a:r>
            <a:r>
              <a:rPr lang="en-029" sz="3200" dirty="0" smtClean="0"/>
              <a:t>embroidered; </a:t>
            </a:r>
            <a:r>
              <a:rPr lang="en-029" sz="3200" dirty="0"/>
              <a:t>those of the priests were </a:t>
            </a:r>
            <a:r>
              <a:rPr lang="en-029" sz="3200" dirty="0" smtClean="0"/>
              <a:t>plain.  However; on </a:t>
            </a:r>
            <a:r>
              <a:rPr lang="en-029" sz="3200" dirty="0"/>
              <a:t>the Day of Atonement, the High priest would change into a special tunic made of fine linen that was not embroidered when he would enter the Holy of Holies. This tunic could only be used once, with a new set made for each year.</a:t>
            </a:r>
          </a:p>
        </p:txBody>
      </p:sp>
    </p:spTree>
    <p:extLst>
      <p:ext uri="{BB962C8B-B14F-4D97-AF65-F5344CB8AC3E}">
        <p14:creationId xmlns:p14="http://schemas.microsoft.com/office/powerpoint/2010/main" val="462170912"/>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AutoShape 2" descr="data:image/jpeg;base64,/9j/4AAQSkZJRgABAQAAAQABAAD/2wCEAAkGBwgHBgkIBwgKCgkLDRYPDQwMDRsUFRAWIB0iIiAdHx8kKDQsJCYxJx8fLT0tMTU3Ojo6Iys/RD84QzQ5OjcBCgoKDQwNGg8PGjclHyU3Nzc3Nzc3Nzc3Nzc3Nzc3Nzc3Nzc3Nzc3Nzc3Nzc3Nzc3Nzc3Nzc3Nzc3Nzc3Nzc3N//AABEIAPQAUAMBIgACEQEDEQH/xAAcAAACAgMBAQAAAAAAAAAAAAAEBQAGAQIDBwj/xABAEAABAwIDBQQHBAgHAQAAAAABAAIDBBEFEiEiMUFRYQYTMoEUIzM0cXKhJFKRsQclQlNigsHwFRY1Q2OS0Qj/xAAZAQEBAQEBAQAAAAAAAAAAAAAAAQIEAwX/xAAgEQEAAwACAgMBAQAAAAAAAAAAAQIRAyEEEiIxQTIT/9oADAMBAAIRAxEAPwD3BYKytX3DXFu+2iBfW1L3OfFASAzxPHPksQUseXNvPM7yudNLFJARcBw1eDvuioZWCLaIGXddXBydRhpztNnDiuwfJCBnOccTxCk07I2gOIOY69EJUVrTG5pBbYIGrHB7Q5puDxWUPhxJpIy62o4IlQYssqKIIooogrvaiSkwmklxGpmFPAB66Q3yjkfiqzh/bvCq5zHCR3o7jlZI8FgNvLQfFB//AEFVywdlqKlaPVVFY3vHX+6L2+v0STstBhtZ2eibnMjWRFr4u8Ib8TzXL5XNPHEZ+uvxeGvJuvQazG6Jlm5Mz3jNGxjy4vHMWGoQ3Z/GsPx7EzRsD4qmAnvoHtOrRuN91um9VvskMLr8HpKecvhmpgY2WlLCBc2sQddwVdxKR2HfpWwmrw55LZKuKGYNcdonZ156Ery4PJm1/WW+bgrWOnvjWhoAaLAaWWVgLK73CiiiiCKKLBO+29B5z+naijqewr53japqiN7SDzNivEsAq54IqkSOcaYR5nRE717d+nGe3Y9tKL+vqGkkcA3UrxbDYGy4ZO8XLpGjLrv5hc/NMZkuzxomO4WjC6qFnc90yMkElot4AeA10XbAzT/5joatz9Ya6N8jZOG0AXeQN/JJKNrIZ+6juA5rSx1rkEg/+JnG1z62GeMEOnbe3C40cCvmfzfYdtvlXH0O03F1sqr2Kx011CKaqblqINjNcuEjRuddWdkjXDQi/JfZrOxr49oycbqKXUWkYc4NaSdyXyzyTONjZnC29F1BAYAdxKUzVAjnaB4boAu12HQ13ZysgmF/VFzSRcggL58oH9xRU7RxEjbnnfevpatZ6RRPbIBZ7SLDhdeB9o8Bq8Jrnxyw3haXEkeEg6heHPXY6dPj2/C2mf6+U2e7JFGMzeeuv1TygiFU+NpcQ6OIuBBtckqvUsMzJxNGDCWuAyE32QNxXonYnCIqoekTatLr8uK544Pa2um/NFa4vvZKj9Eo2Oe0Me9ozAJ5KzbzMdZ19CEAwOjhzxalo1ARrXZomk7yLrviIiMfOmdnRUT88d+I0K6IWncASBxRQRAWIXyWHAXulEjRLNT8idU2qD9qIOoc21khp5z6QyN2mRxCBy67o3DkEvrqGCvj7qoiY5hAvcJoLObfhlQ4ZYXCqK+7snhL3SZoGnP4hZH0WF09HTNipm2a3cOSZluyD0uuTHhrrkbJ+imLrDLsaC7da2imH1HewsZYjKLH8VtMDk5hD4Y+4lZYANebBUMKc/aXDgLFMUpgfeulAOgib+ZTVpu0HooAqo2qYXc32Vcm0xidg0yyg6eSc4pP3IhkfwmA/ok+NMbFOKxmhl1d1sgfR+zPwXMm0a2heHwsJ3ELRzC45eARHOOZ1+7cPNR/syCNFynbYX5aoiM97GHcxdUDRzuBdDJv4Hmh8PLhXPaP2gfJEVMNxvsRrmG8LShY6KrYX7T3AkkIougu6tqHv0blY36EptEdgJeGltSQRbMEbAd4UCztBF3lDIPuEP8AhZJ8a28Fp3b7C6f1re+ZJFcXeC3X4JBXl7aBlNKMjsgbbmSgmFYj3lO2MuN2j8U2hlbPGHsdtN8QVQex1HMLkt0RrKq5EjZMtxYgFawWOS0sZLeC0pfV7PBLqarLQC0m3FHtqGlua1kwd5zG0EyEAc0JC6OWqux5s1ttEPVVDqgd20LrhORr5mEbTXZbqA8skbldA9xcNbOO/oj6c3cDa2m7kgwSHHRFUztpQCVcjoqrJe+dpcB1VU7Qvq56igeQGtZPkIvvzcVb8Ya8UjpoI2vkiGZoJtfzSeCY1zo2zUwiMUh70Zw7K8NBAHkbqb3ixHWuElKxxMUwMkY0BtqEMezgldnpKlh6E2smj32ibp4nFbRtj71uyMw4rWoWf4DWMeAJmAWvvKKjoTDrVVQLR+yCu1ZVu9Ckn1OzlHRJKZj6mdsb3lAzkrqePMYWaM1LugTLDYQKZr3DbftnTmkOPXhwKobSi0zi2Nlt9ybBFYDWVHpVRhk03fGjijD5yRdzyNQV5cnLWn23Wk2jYPAPNdqbxJdVVz6VxLKaSdgFyY94KOwmf0uLvvR54NfDMzKVuJi0bDExMSmOPlZhkz4hqwXNuA4qq9hKWWn7PWqHskmklfI94G8uDSL9bWV5ewOaWncdCldRTQ0rHMp4mxtN3lrRYXPFZ9flrUW+OFFc4sdAwbiStonnvw1csQN62nb/AA3XSIWqQeZXqy3y58KeCOCV0mzWwW4p1AP1cb8Q5JKb32Do5QD9tHSxxQ9zCJQ2cPLHeE21APnZadjO+MVUcQLDiNXMaioEe4X0Db9AAFZZoWSue2RrXNJ3OF1ikijgmkEUbGAj9lq8Obg/0+5e1OWKVw5w+nMMAvo52p13Isi6xHqwHmFsvStYrGQ8pnZ1EuxDeflCYpfiHj/lH5laRXazXEWDk1EQ6zA8ihZjfFSOQsjYRttPMrQ7U4vh3/cfVI6UXrYueZP6QfYbdXKv0O1Xgn7ygfvFpD8Vyj94cOi7SDbv1Q+6puFRYqc3hYei6LhRG9My67rIiAxGwcD0R6XYi7nyQVo64lI7qUew2ey3NL4HZqp7jrtFH/7kZG660CqX3J/RxskFB/qA+dWClH2WX5iq9RXGJfzFIFhl8SHdYTN6ol+9Cye1CB9Qn7M3z/NEIbD/AHdvmiVkRKcSO2/++CbJXXaSSHoPyQVuk9ufNHnSWL5wl9ML1Lz1Rs9w6G37xq0GNFtQyD+P+irtMMuKuH8ZVgoi4smv95IabTFnfOoLBJvCGk9uETJwQzvbqhzhvuw+ZFoLCvdz8xRg3LIylWK+J1un5JqlGKmz5P74IK7TH15+ZF1R1ph/yhBUh9fY80TWm7qbL+/atBtRaOqR1H9UhiH62d8yc4bfv6oO37KTjTGZPnUD940Qkmko+CLdqAULMRmCBrg5+yu+co9L8F93f85TAblBElxbxSfBOkmxX2kg6BIFbp9KnXmjJ91O7gJWkoRulT5oqoa404IO43QaYdicQxSpBkGUjT8Vwa7NiTnjUF11VsGc+TEZnO02uHxV1pKYCzuKlZWYNAczNEJKfWDoiIjslBSO9dZaQ8wbSnd8yYJdg2tM4cnJioIkuJEGol6AD6J0UprqSaWeQsbdr7WKCtPsJ9ExY0Op2lw0uizgReMxlDXcBZdYsMmbGGPLdDrYoKhHg8uHV/eTMysm1aRuVig8N/on89LFPB3MrbgDTolww17DlDtm1rkJHQ4RHTX8UtkeHVZDeBXKvq3Yc+SFz3OcHaC2pXHsxlxfHa3O5r4aeNovG7wyEm4J524LPvEzjXpOatWBm9O/lm3pmtIY2xMDWNAA5LdaZRYsoogzZRRRBPNRRRBXsa7OUeK1bJamapbzZHIGg/HS/wBUzwrC6PCaRtNQQiKIa6aknmTvJWVF5V+25nqBoUUUXqw//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sp>
        <p:nvSpPr>
          <p:cNvPr id="3" name="AutoShape 4" descr="data:image/jpeg;base64,/9j/4AAQSkZJRgABAQAAAQABAAD/2wCEAAkGBwgHBgkIBwgKCgkLDRYPDQwMDRsUFRAWIB0iIiAdHx8kKDQsJCYxJx8fLT0tMTU3Ojo6Iys/RD84QzQ5OjcBCgoKDQwNGg8PGjclHyU3Nzc3Nzc3Nzc3Nzc3Nzc3Nzc3Nzc3Nzc3Nzc3Nzc3Nzc3Nzc3Nzc3Nzc3Nzc3Nzc3N//AABEIAPQAUAMBIgACEQEDEQH/xAAcAAACAgMBAQAAAAAAAAAAAAAEBQAGAQIDBwj/xABAEAABAwIDBQQHBAgHAQAAAAABAAIDBBEFEiEiMUFRYQYTMoEUIzM0cXKhJFKRsQclQlNigsHwFRY1Q2OS0Qj/xAAZAQEBAQEBAQAAAAAAAAAAAAAAAQIEAwX/xAAgEQEAAwACAgMBAQAAAAAAAAAAAQIRAyEEEiIxQTIT/9oADAMBAAIRAxEAPwD3BYKytX3DXFu+2iBfW1L3OfFASAzxPHPksQUseXNvPM7yudNLFJARcBw1eDvuioZWCLaIGXddXBydRhpztNnDiuwfJCBnOccTxCk07I2gOIOY69EJUVrTG5pBbYIGrHB7Q5puDxWUPhxJpIy62o4IlQYssqKIIooogrvaiSkwmklxGpmFPAB66Q3yjkfiqzh/bvCq5zHCR3o7jlZI8FgNvLQfFB//AEFVywdlqKlaPVVFY3vHX+6L2+v0STstBhtZ2eibnMjWRFr4u8Ib8TzXL5XNPHEZ+uvxeGvJuvQazG6Jlm5Mz3jNGxjy4vHMWGoQ3Z/GsPx7EzRsD4qmAnvoHtOrRuN91um9VvskMLr8HpKecvhmpgY2WlLCBc2sQddwVdxKR2HfpWwmrw55LZKuKGYNcdonZ156Ery4PJm1/WW+bgrWOnvjWhoAaLAaWWVgLK73CiiiiCKKLBO+29B5z+naijqewr53japqiN7SDzNivEsAq54IqkSOcaYR5nRE717d+nGe3Y9tKL+vqGkkcA3UrxbDYGy4ZO8XLpGjLrv5hc/NMZkuzxomO4WjC6qFnc90yMkElot4AeA10XbAzT/5joatz9Ya6N8jZOG0AXeQN/JJKNrIZ+6juA5rSx1rkEg/+JnG1z62GeMEOnbe3C40cCvmfzfYdtvlXH0O03F1sqr2Kx011CKaqblqINjNcuEjRuddWdkjXDQi/JfZrOxr49oycbqKXUWkYc4NaSdyXyzyTONjZnC29F1BAYAdxKUzVAjnaB4boAu12HQ13ZysgmF/VFzSRcggL58oH9xRU7RxEjbnnfevpatZ6RRPbIBZ7SLDhdeB9o8Bq8Jrnxyw3haXEkeEg6heHPXY6dPj2/C2mf6+U2e7JFGMzeeuv1TygiFU+NpcQ6OIuBBtckqvUsMzJxNGDCWuAyE32QNxXonYnCIqoekTatLr8uK544Pa2um/NFa4vvZKj9Eo2Oe0Me9ozAJ5KzbzMdZ19CEAwOjhzxalo1ARrXZomk7yLrviIiMfOmdnRUT88d+I0K6IWncASBxRQRAWIXyWHAXulEjRLNT8idU2qD9qIOoc21khp5z6QyN2mRxCBy67o3DkEvrqGCvj7qoiY5hAvcJoLObfhlQ4ZYXCqK+7snhL3SZoGnP4hZH0WF09HTNipm2a3cOSZluyD0uuTHhrrkbJ+imLrDLsaC7da2imH1HewsZYjKLH8VtMDk5hD4Y+4lZYANebBUMKc/aXDgLFMUpgfeulAOgib+ZTVpu0HooAqo2qYXc32Vcm0xidg0yyg6eSc4pP3IhkfwmA/ok+NMbFOKxmhl1d1sgfR+zPwXMm0a2heHwsJ3ELRzC45eARHOOZ1+7cPNR/syCNFynbYX5aoiM97GHcxdUDRzuBdDJv4Hmh8PLhXPaP2gfJEVMNxvsRrmG8LShY6KrYX7T3AkkIougu6tqHv0blY36EptEdgJeGltSQRbMEbAd4UCztBF3lDIPuEP8AhZJ8a28Fp3b7C6f1re+ZJFcXeC3X4JBXl7aBlNKMjsgbbmSgmFYj3lO2MuN2j8U2hlbPGHsdtN8QVQex1HMLkt0RrKq5EjZMtxYgFawWOS0sZLeC0pfV7PBLqarLQC0m3FHtqGlua1kwd5zG0EyEAc0JC6OWqux5s1ttEPVVDqgd20LrhORr5mEbTXZbqA8skbldA9xcNbOO/oj6c3cDa2m7kgwSHHRFUztpQCVcjoqrJe+dpcB1VU7Qvq56igeQGtZPkIvvzcVb8Ya8UjpoI2vkiGZoJtfzSeCY1zo2zUwiMUh70Zw7K8NBAHkbqb3ixHWuElKxxMUwMkY0BtqEMezgldnpKlh6E2smj32ibp4nFbRtj71uyMw4rWoWf4DWMeAJmAWvvKKjoTDrVVQLR+yCu1ZVu9Ckn1OzlHRJKZj6mdsb3lAzkrqePMYWaM1LugTLDYQKZr3DbftnTmkOPXhwKobSi0zi2Nlt9ybBFYDWVHpVRhk03fGjijD5yRdzyNQV5cnLWn23Wk2jYPAPNdqbxJdVVz6VxLKaSdgFyY94KOwmf0uLvvR54NfDMzKVuJi0bDExMSmOPlZhkz4hqwXNuA4qq9hKWWn7PWqHskmklfI94G8uDSL9bWV5ewOaWncdCldRTQ0rHMp4mxtN3lrRYXPFZ9flrUW+OFFc4sdAwbiStonnvw1csQN62nb/AA3XSIWqQeZXqy3y58KeCOCV0mzWwW4p1AP1cb8Q5JKb32Do5QD9tHSxxQ9zCJQ2cPLHeE21APnZadjO+MVUcQLDiNXMaioEe4X0Db9AAFZZoWSue2RrXNJ3OF1ikijgmkEUbGAj9lq8Obg/0+5e1OWKVw5w+nMMAvo52p13Isi6xHqwHmFsvStYrGQ8pnZ1EuxDeflCYpfiHj/lH5laRXazXEWDk1EQ6zA8ihZjfFSOQsjYRttPMrQ7U4vh3/cfVI6UXrYueZP6QfYbdXKv0O1Xgn7ygfvFpD8Vyj94cOi7SDbv1Q+6puFRYqc3hYei6LhRG9My67rIiAxGwcD0R6XYi7nyQVo64lI7qUew2ey3NL4HZqp7jrtFH/7kZG660CqX3J/RxskFB/qA+dWClH2WX5iq9RXGJfzFIFhl8SHdYTN6ol+9Cye1CB9Qn7M3z/NEIbD/AHdvmiVkRKcSO2/++CbJXXaSSHoPyQVuk9ufNHnSWL5wl9ML1Lz1Rs9w6G37xq0GNFtQyD+P+irtMMuKuH8ZVgoi4smv95IabTFnfOoLBJvCGk9uETJwQzvbqhzhvuw+ZFoLCvdz8xRg3LIylWK+J1un5JqlGKmz5P74IK7TH15+ZF1R1ph/yhBUh9fY80TWm7qbL+/atBtRaOqR1H9UhiH62d8yc4bfv6oO37KTjTGZPnUD940Qkmko+CLdqAULMRmCBrg5+yu+co9L8F93f85TAblBElxbxSfBOkmxX2kg6BIFbp9KnXmjJ91O7gJWkoRulT5oqoa404IO43QaYdicQxSpBkGUjT8Vwa7NiTnjUF11VsGc+TEZnO02uHxV1pKYCzuKlZWYNAczNEJKfWDoiIjslBSO9dZaQ8wbSnd8yYJdg2tM4cnJioIkuJEGol6AD6J0UprqSaWeQsbdr7WKCtPsJ9ExY0Op2lw0uizgReMxlDXcBZdYsMmbGGPLdDrYoKhHg8uHV/eTMysm1aRuVig8N/on89LFPB3MrbgDTolww17DlDtm1rkJHQ4RHTX8UtkeHVZDeBXKvq3Yc+SFz3OcHaC2pXHsxlxfHa3O5r4aeNovG7wyEm4J524LPvEzjXpOatWBm9O/lm3pmtIY2xMDWNAA5LdaZRYsoogzZRRRBPNRRRBXsa7OUeK1bJamapbzZHIGg/HS/wBUzwrC6PCaRtNQQiKIa6aknmTvJWVF5V+25nqBoUUUXqw//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sp>
        <p:nvSpPr>
          <p:cNvPr id="6" name="AutoShape 6" descr="data:image/jpeg;base64,/9j/4AAQSkZJRgABAQAAAQABAAD/2wCEAAkGBwgHBgkIBwgKCgkLDRYPDQwMDRsUFRAWIB0iIiAdHx8kKDQsJCYxJx8fLT0tMTU3Ojo6Iys/RD84QzQ5OjcBCgoKDQwNGg8PGjclHyU3Nzc3Nzc3Nzc3Nzc3Nzc3Nzc3Nzc3Nzc3Nzc3Nzc3Nzc3Nzc3Nzc3Nzc3Nzc3Nzc3N//AABEIAPQAUAMBIgACEQEDEQH/xAAcAAACAgMBAQAAAAAAAAAAAAAEBQAGAQIDBwj/xABAEAABAwIDBQQHBAgHAQAAAAABAAIDBBEFEiEiMUFRYQYTMoEUIzM0cXKhJFKRsQclQlNigsHwFRY1Q2OS0Qj/xAAZAQEBAQEBAQAAAAAAAAAAAAAAAQIEAwX/xAAgEQEAAwACAgMBAQAAAAAAAAAAAQIRAyEEEiIxQTIT/9oADAMBAAIRAxEAPwD3BYKytX3DXFu+2iBfW1L3OfFASAzxPHPksQUseXNvPM7yudNLFJARcBw1eDvuioZWCLaIGXddXBydRhpztNnDiuwfJCBnOccTxCk07I2gOIOY69EJUVrTG5pBbYIGrHB7Q5puDxWUPhxJpIy62o4IlQYssqKIIooogrvaiSkwmklxGpmFPAB66Q3yjkfiqzh/bvCq5zHCR3o7jlZI8FgNvLQfFB//AEFVywdlqKlaPVVFY3vHX+6L2+v0STstBhtZ2eibnMjWRFr4u8Ib8TzXL5XNPHEZ+uvxeGvJuvQazG6Jlm5Mz3jNGxjy4vHMWGoQ3Z/GsPx7EzRsD4qmAnvoHtOrRuN91um9VvskMLr8HpKecvhmpgY2WlLCBc2sQddwVdxKR2HfpWwmrw55LZKuKGYNcdonZ156Ery4PJm1/WW+bgrWOnvjWhoAaLAaWWVgLK73CiiiiCKKLBO+29B5z+naijqewr53japqiN7SDzNivEsAq54IqkSOcaYR5nRE717d+nGe3Y9tKL+vqGkkcA3UrxbDYGy4ZO8XLpGjLrv5hc/NMZkuzxomO4WjC6qFnc90yMkElot4AeA10XbAzT/5joatz9Ya6N8jZOG0AXeQN/JJKNrIZ+6juA5rSx1rkEg/+JnG1z62GeMEOnbe3C40cCvmfzfYdtvlXH0O03F1sqr2Kx011CKaqblqINjNcuEjRuddWdkjXDQi/JfZrOxr49oycbqKXUWkYc4NaSdyXyzyTONjZnC29F1BAYAdxKUzVAjnaB4boAu12HQ13ZysgmF/VFzSRcggL58oH9xRU7RxEjbnnfevpatZ6RRPbIBZ7SLDhdeB9o8Bq8Jrnxyw3haXEkeEg6heHPXY6dPj2/C2mf6+U2e7JFGMzeeuv1TygiFU+NpcQ6OIuBBtckqvUsMzJxNGDCWuAyE32QNxXonYnCIqoekTatLr8uK544Pa2um/NFa4vvZKj9Eo2Oe0Me9ozAJ5KzbzMdZ19CEAwOjhzxalo1ARrXZomk7yLrviIiMfOmdnRUT88d+I0K6IWncASBxRQRAWIXyWHAXulEjRLNT8idU2qD9qIOoc21khp5z6QyN2mRxCBy67o3DkEvrqGCvj7qoiY5hAvcJoLObfhlQ4ZYXCqK+7snhL3SZoGnP4hZH0WF09HTNipm2a3cOSZluyD0uuTHhrrkbJ+imLrDLsaC7da2imH1HewsZYjKLH8VtMDk5hD4Y+4lZYANebBUMKc/aXDgLFMUpgfeulAOgib+ZTVpu0HooAqo2qYXc32Vcm0xidg0yyg6eSc4pP3IhkfwmA/ok+NMbFOKxmhl1d1sgfR+zPwXMm0a2heHwsJ3ELRzC45eARHOOZ1+7cPNR/syCNFynbYX5aoiM97GHcxdUDRzuBdDJv4Hmh8PLhXPaP2gfJEVMNxvsRrmG8LShY6KrYX7T3AkkIougu6tqHv0blY36EptEdgJeGltSQRbMEbAd4UCztBF3lDIPuEP8AhZJ8a28Fp3b7C6f1re+ZJFcXeC3X4JBXl7aBlNKMjsgbbmSgmFYj3lO2MuN2j8U2hlbPGHsdtN8QVQex1HMLkt0RrKq5EjZMtxYgFawWOS0sZLeC0pfV7PBLqarLQC0m3FHtqGlua1kwd5zG0EyEAc0JC6OWqux5s1ttEPVVDqgd20LrhORr5mEbTXZbqA8skbldA9xcNbOO/oj6c3cDa2m7kgwSHHRFUztpQCVcjoqrJe+dpcB1VU7Qvq56igeQGtZPkIvvzcVb8Ya8UjpoI2vkiGZoJtfzSeCY1zo2zUwiMUh70Zw7K8NBAHkbqb3ixHWuElKxxMUwMkY0BtqEMezgldnpKlh6E2smj32ibp4nFbRtj71uyMw4rWoWf4DWMeAJmAWvvKKjoTDrVVQLR+yCu1ZVu9Ckn1OzlHRJKZj6mdsb3lAzkrqePMYWaM1LugTLDYQKZr3DbftnTmkOPXhwKobSi0zi2Nlt9ybBFYDWVHpVRhk03fGjijD5yRdzyNQV5cnLWn23Wk2jYPAPNdqbxJdVVz6VxLKaSdgFyY94KOwmf0uLvvR54NfDMzKVuJi0bDExMSmOPlZhkz4hqwXNuA4qq9hKWWn7PWqHskmklfI94G8uDSL9bWV5ewOaWncdCldRTQ0rHMp4mxtN3lrRYXPFZ9flrUW+OFFc4sdAwbiStonnvw1csQN62nb/AA3XSIWqQeZXqy3y58KeCOCV0mzWwW4p1AP1cb8Q5JKb32Do5QD9tHSxxQ9zCJQ2cPLHeE21APnZadjO+MVUcQLDiNXMaioEe4X0Db9AAFZZoWSue2RrXNJ3OF1ikijgmkEUbGAj9lq8Obg/0+5e1OWKVw5w+nMMAvo52p13Isi6xHqwHmFsvStYrGQ8pnZ1EuxDeflCYpfiHj/lH5laRXazXEWDk1EQ6zA8ihZjfFSOQsjYRttPMrQ7U4vh3/cfVI6UXrYueZP6QfYbdXKv0O1Xgn7ygfvFpD8Vyj94cOi7SDbv1Q+6puFRYqc3hYei6LhRG9My67rIiAxGwcD0R6XYi7nyQVo64lI7qUew2ey3NL4HZqp7jrtFH/7kZG660CqX3J/RxskFB/qA+dWClH2WX5iq9RXGJfzFIFhl8SHdYTN6ol+9Cye1CB9Qn7M3z/NEIbD/AHdvmiVkRKcSO2/++CbJXXaSSHoPyQVuk9ufNHnSWL5wl9ML1Lz1Rs9w6G37xq0GNFtQyD+P+irtMMuKuH8ZVgoi4smv95IabTFnfOoLBJvCGk9uETJwQzvbqhzhvuw+ZFoLCvdz8xRg3LIylWK+J1un5JqlGKmz5P74IK7TH15+ZF1R1ph/yhBUh9fY80TWm7qbL+/atBtRaOqR1H9UhiH62d8yc4bfv6oO37KTjTGZPnUD940Qkmko+CLdqAULMRmCBrg5+yu+co9L8F93f85TAblBElxbxSfBOkmxX2kg6BIFbp9KnXmjJ91O7gJWkoRulT5oqoa404IO43QaYdicQxSpBkGUjT8Vwa7NiTnjUF11VsGc+TEZnO02uHxV1pKYCzuKlZWYNAczNEJKfWDoiIjslBSO9dZaQ8wbSnd8yYJdg2tM4cnJioIkuJEGol6AD6J0UprqSaWeQsbdr7WKCtPsJ9ExY0Op2lw0uizgReMxlDXcBZdYsMmbGGPLdDrYoKhHg8uHV/eTMysm1aRuVig8N/on89LFPB3MrbgDTolww17DlDtm1rkJHQ4RHTX8UtkeHVZDeBXKvq3Yc+SFz3OcHaC2pXHsxlxfHa3O5r4aeNovG7wyEm4J524LPvEzjXpOatWBm9O/lm3pmtIY2xMDWNAA5LdaZRYsoogzZRRRBPNRRRBXsa7OUeK1bJamapbzZHIGg/HS/wBUzwrC6PCaRtNQQiKIa6aknmTvJWVF5V+25nqBoUUUXqw//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sp>
        <p:nvSpPr>
          <p:cNvPr id="7" name="AutoShape 8" descr="data:image/jpeg;base64,/9j/4AAQSkZJRgABAQAAAQABAAD/2wCEAAkGBwgHBgkIBwgKCgkLDRYPDQwMDRsUFRAWIB0iIiAdHx8kKDQsJCYxJx8fLT0tMTU3Ojo6Iys/RD84QzQ5OjcBCgoKDQwNGg8PGjclHyU3Nzc3Nzc3Nzc3Nzc3Nzc3Nzc3Nzc3Nzc3Nzc3Nzc3Nzc3Nzc3Nzc3Nzc3Nzc3Nzc3N//AABEIAPQAUAMBIgACEQEDEQH/xAAcAAACAgMBAQAAAAAAAAAAAAAEBQAGAQIDBwj/xABAEAABAwIDBQQHBAgHAQAAAAABAAIDBBEFEiEiMUFRYQYTMoEUIzM0cXKhJFKRsQclQlNigsHwFRY1Q2OS0Qj/xAAZAQEBAQEBAQAAAAAAAAAAAAAAAQIEAwX/xAAgEQEAAwACAgMBAQAAAAAAAAAAAQIRAyEEEiIxQTIT/9oADAMBAAIRAxEAPwD3BYKytX3DXFu+2iBfW1L3OfFASAzxPHPksQUseXNvPM7yudNLFJARcBw1eDvuioZWCLaIGXddXBydRhpztNnDiuwfJCBnOccTxCk07I2gOIOY69EJUVrTG5pBbYIGrHB7Q5puDxWUPhxJpIy62o4IlQYssqKIIooogrvaiSkwmklxGpmFPAB66Q3yjkfiqzh/bvCq5zHCR3o7jlZI8FgNvLQfFB//AEFVywdlqKlaPVVFY3vHX+6L2+v0STstBhtZ2eibnMjWRFr4u8Ib8TzXL5XNPHEZ+uvxeGvJuvQazG6Jlm5Mz3jNGxjy4vHMWGoQ3Z/GsPx7EzRsD4qmAnvoHtOrRuN91um9VvskMLr8HpKecvhmpgY2WlLCBc2sQddwVdxKR2HfpWwmrw55LZKuKGYNcdonZ156Ery4PJm1/WW+bgrWOnvjWhoAaLAaWWVgLK73CiiiiCKKLBO+29B5z+naijqewr53japqiN7SDzNivEsAq54IqkSOcaYR5nRE717d+nGe3Y9tKL+vqGkkcA3UrxbDYGy4ZO8XLpGjLrv5hc/NMZkuzxomO4WjC6qFnc90yMkElot4AeA10XbAzT/5joatz9Ya6N8jZOG0AXeQN/JJKNrIZ+6juA5rSx1rkEg/+JnG1z62GeMEOnbe3C40cCvmfzfYdtvlXH0O03F1sqr2Kx011CKaqblqINjNcuEjRuddWdkjXDQi/JfZrOxr49oycbqKXUWkYc4NaSdyXyzyTONjZnC29F1BAYAdxKUzVAjnaB4boAu12HQ13ZysgmF/VFzSRcggL58oH9xRU7RxEjbnnfevpatZ6RRPbIBZ7SLDhdeB9o8Bq8Jrnxyw3haXEkeEg6heHPXY6dPj2/C2mf6+U2e7JFGMzeeuv1TygiFU+NpcQ6OIuBBtckqvUsMzJxNGDCWuAyE32QNxXonYnCIqoekTatLr8uK544Pa2um/NFa4vvZKj9Eo2Oe0Me9ozAJ5KzbzMdZ19CEAwOjhzxalo1ARrXZomk7yLrviIiMfOmdnRUT88d+I0K6IWncASBxRQRAWIXyWHAXulEjRLNT8idU2qD9qIOoc21khp5z6QyN2mRxCBy67o3DkEvrqGCvj7qoiY5hAvcJoLObfhlQ4ZYXCqK+7snhL3SZoGnP4hZH0WF09HTNipm2a3cOSZluyD0uuTHhrrkbJ+imLrDLsaC7da2imH1HewsZYjKLH8VtMDk5hD4Y+4lZYANebBUMKc/aXDgLFMUpgfeulAOgib+ZTVpu0HooAqo2qYXc32Vcm0xidg0yyg6eSc4pP3IhkfwmA/ok+NMbFOKxmhl1d1sgfR+zPwXMm0a2heHwsJ3ELRzC45eARHOOZ1+7cPNR/syCNFynbYX5aoiM97GHcxdUDRzuBdDJv4Hmh8PLhXPaP2gfJEVMNxvsRrmG8LShY6KrYX7T3AkkIougu6tqHv0blY36EptEdgJeGltSQRbMEbAd4UCztBF3lDIPuEP8AhZJ8a28Fp3b7C6f1re+ZJFcXeC3X4JBXl7aBlNKMjsgbbmSgmFYj3lO2MuN2j8U2hlbPGHsdtN8QVQex1HMLkt0RrKq5EjZMtxYgFawWOS0sZLeC0pfV7PBLqarLQC0m3FHtqGlua1kwd5zG0EyEAc0JC6OWqux5s1ttEPVVDqgd20LrhORr5mEbTXZbqA8skbldA9xcNbOO/oj6c3cDa2m7kgwSHHRFUztpQCVcjoqrJe+dpcB1VU7Qvq56igeQGtZPkIvvzcVb8Ya8UjpoI2vkiGZoJtfzSeCY1zo2zUwiMUh70Zw7K8NBAHkbqb3ixHWuElKxxMUwMkY0BtqEMezgldnpKlh6E2smj32ibp4nFbRtj71uyMw4rWoWf4DWMeAJmAWvvKKjoTDrVVQLR+yCu1ZVu9Ckn1OzlHRJKZj6mdsb3lAzkrqePMYWaM1LugTLDYQKZr3DbftnTmkOPXhwKobSi0zi2Nlt9ybBFYDWVHpVRhk03fGjijD5yRdzyNQV5cnLWn23Wk2jYPAPNdqbxJdVVz6VxLKaSdgFyY94KOwmf0uLvvR54NfDMzKVuJi0bDExMSmOPlZhkz4hqwXNuA4qq9hKWWn7PWqHskmklfI94G8uDSL9bWV5ewOaWncdCldRTQ0rHMp4mxtN3lrRYXPFZ9flrUW+OFFc4sdAwbiStonnvw1csQN62nb/AA3XSIWqQeZXqy3y58KeCOCV0mzWwW4p1AP1cb8Q5JKb32Do5QD9tHSxxQ9zCJQ2cPLHeE21APnZadjO+MVUcQLDiNXMaioEe4X0Db9AAFZZoWSue2RrXNJ3OF1ikijgmkEUbGAj9lq8Obg/0+5e1OWKVw5w+nMMAvo52p13Isi6xHqwHmFsvStYrGQ8pnZ1EuxDeflCYpfiHj/lH5laRXazXEWDk1EQ6zA8ihZjfFSOQsjYRttPMrQ7U4vh3/cfVI6UXrYueZP6QfYbdXKv0O1Xgn7ygfvFpD8Vyj94cOi7SDbv1Q+6puFRYqc3hYei6LhRG9My67rIiAxGwcD0R6XYi7nyQVo64lI7qUew2ey3NL4HZqp7jrtFH/7kZG660CqX3J/RxskFB/qA+dWClH2WX5iq9RXGJfzFIFhl8SHdYTN6ol+9Cye1CB9Qn7M3z/NEIbD/AHdvmiVkRKcSO2/++CbJXXaSSHoPyQVuk9ufNHnSWL5wl9ML1Lz1Rs9w6G37xq0GNFtQyD+P+irtMMuKuH8ZVgoi4smv95IabTFnfOoLBJvCGk9uETJwQzvbqhzhvuw+ZFoLCvdz8xRg3LIylWK+J1un5JqlGKmz5P74IK7TH15+ZF1R1ph/yhBUh9fY80TWm7qbL+/atBtRaOqR1H9UhiH62d8yc4bfv6oO37KTjTGZPnUD940Qkmko+CLdqAULMRmCBrg5+yu+co9L8F93f85TAblBElxbxSfBOkmxX2kg6BIFbp9KnXmjJ91O7gJWkoRulT5oqoa404IO43QaYdicQxSpBkGUjT8Vwa7NiTnjUF11VsGc+TEZnO02uHxV1pKYCzuKlZWYNAczNEJKfWDoiIjslBSO9dZaQ8wbSnd8yYJdg2tM4cnJioIkuJEGol6AD6J0UprqSaWeQsbdr7WKCtPsJ9ExY0Op2lw0uizgReMxlDXcBZdYsMmbGGPLdDrYoKhHg8uHV/eTMysm1aRuVig8N/on89LFPB3MrbgDTolww17DlDtm1rkJHQ4RHTX8UtkeHVZDeBXKvq3Yc+SFz3OcHaC2pXHsxlxfHa3O5r4aeNovG7wyEm4J524LPvEzjXpOatWBm9O/lm3pmtIY2xMDWNAA5LdaZRYsoogzZRRRBPNRRRBXsa7OUeK1bJamapbzZHIGg/HS/wBUzwrC6PCaRtNQQiKIa6aknmTvJWVF5V+25nqBoUUUXqw//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sp>
        <p:nvSpPr>
          <p:cNvPr id="8" name="AutoShape 10" descr="data:image/jpeg;base64,/9j/4AAQSkZJRgABAQAAAQABAAD/2wCEAAkGBwgHBgkIBwgKCgkLDRYPDQwMDRsUFRAWIB0iIiAdHx8kKDQsJCYxJx8fLT0tMTU3Ojo6Iys/RD84QzQ5OjcBCgoKDQwNGg8PGjclHyU3Nzc3Nzc3Nzc3Nzc3Nzc3Nzc3Nzc3Nzc3Nzc3Nzc3Nzc3Nzc3Nzc3Nzc3Nzc3Nzc3N//AABEIAPQAUAMBIgACEQEDEQH/xAAcAAACAgMBAQAAAAAAAAAAAAAEBQAGAQIDBwj/xABAEAABAwIDBQQHBAgHAQAAAAABAAIDBBEFEiEiMUFRYQYTMoEUIzM0cXKhJFKRsQclQlNigsHwFRY1Q2OS0Qj/xAAZAQEBAQEBAQAAAAAAAAAAAAAAAQIEAwX/xAAgEQEAAwACAgMBAQAAAAAAAAAAAQIRAyEEEiIxQTIT/9oADAMBAAIRAxEAPwD3BYKytX3DXFu+2iBfW1L3OfFASAzxPHPksQUseXNvPM7yudNLFJARcBw1eDvuioZWCLaIGXddXBydRhpztNnDiuwfJCBnOccTxCk07I2gOIOY69EJUVrTG5pBbYIGrHB7Q5puDxWUPhxJpIy62o4IlQYssqKIIooogrvaiSkwmklxGpmFPAB66Q3yjkfiqzh/bvCq5zHCR3o7jlZI8FgNvLQfFB//AEFVywdlqKlaPVVFY3vHX+6L2+v0STstBhtZ2eibnMjWRFr4u8Ib8TzXL5XNPHEZ+uvxeGvJuvQazG6Jlm5Mz3jNGxjy4vHMWGoQ3Z/GsPx7EzRsD4qmAnvoHtOrRuN91um9VvskMLr8HpKecvhmpgY2WlLCBc2sQddwVdxKR2HfpWwmrw55LZKuKGYNcdonZ156Ery4PJm1/WW+bgrWOnvjWhoAaLAaWWVgLK73CiiiiCKKLBO+29B5z+naijqewr53japqiN7SDzNivEsAq54IqkSOcaYR5nRE717d+nGe3Y9tKL+vqGkkcA3UrxbDYGy4ZO8XLpGjLrv5hc/NMZkuzxomO4WjC6qFnc90yMkElot4AeA10XbAzT/5joatz9Ya6N8jZOG0AXeQN/JJKNrIZ+6juA5rSx1rkEg/+JnG1z62GeMEOnbe3C40cCvmfzfYdtvlXH0O03F1sqr2Kx011CKaqblqINjNcuEjRuddWdkjXDQi/JfZrOxr49oycbqKXUWkYc4NaSdyXyzyTONjZnC29F1BAYAdxKUzVAjnaB4boAu12HQ13ZysgmF/VFzSRcggL58oH9xRU7RxEjbnnfevpatZ6RRPbIBZ7SLDhdeB9o8Bq8Jrnxyw3haXEkeEg6heHPXY6dPj2/C2mf6+U2e7JFGMzeeuv1TygiFU+NpcQ6OIuBBtckqvUsMzJxNGDCWuAyE32QNxXonYnCIqoekTatLr8uK544Pa2um/NFa4vvZKj9Eo2Oe0Me9ozAJ5KzbzMdZ19CEAwOjhzxalo1ARrXZomk7yLrviIiMfOmdnRUT88d+I0K6IWncASBxRQRAWIXyWHAXulEjRLNT8idU2qD9qIOoc21khp5z6QyN2mRxCBy67o3DkEvrqGCvj7qoiY5hAvcJoLObfhlQ4ZYXCqK+7snhL3SZoGnP4hZH0WF09HTNipm2a3cOSZluyD0uuTHhrrkbJ+imLrDLsaC7da2imH1HewsZYjKLH8VtMDk5hD4Y+4lZYANebBUMKc/aXDgLFMUpgfeulAOgib+ZTVpu0HooAqo2qYXc32Vcm0xidg0yyg6eSc4pP3IhkfwmA/ok+NMbFOKxmhl1d1sgfR+zPwXMm0a2heHwsJ3ELRzC45eARHOOZ1+7cPNR/syCNFynbYX5aoiM97GHcxdUDRzuBdDJv4Hmh8PLhXPaP2gfJEVMNxvsRrmG8LShY6KrYX7T3AkkIougu6tqHv0blY36EptEdgJeGltSQRbMEbAd4UCztBF3lDIPuEP8AhZJ8a28Fp3b7C6f1re+ZJFcXeC3X4JBXl7aBlNKMjsgbbmSgmFYj3lO2MuN2j8U2hlbPGHsdtN8QVQex1HMLkt0RrKq5EjZMtxYgFawWOS0sZLeC0pfV7PBLqarLQC0m3FHtqGlua1kwd5zG0EyEAc0JC6OWqux5s1ttEPVVDqgd20LrhORr5mEbTXZbqA8skbldA9xcNbOO/oj6c3cDa2m7kgwSHHRFUztpQCVcjoqrJe+dpcB1VU7Qvq56igeQGtZPkIvvzcVb8Ya8UjpoI2vkiGZoJtfzSeCY1zo2zUwiMUh70Zw7K8NBAHkbqb3ixHWuElKxxMUwMkY0BtqEMezgldnpKlh6E2smj32ibp4nFbRtj71uyMw4rWoWf4DWMeAJmAWvvKKjoTDrVVQLR+yCu1ZVu9Ckn1OzlHRJKZj6mdsb3lAzkrqePMYWaM1LugTLDYQKZr3DbftnTmkOPXhwKobSi0zi2Nlt9ybBFYDWVHpVRhk03fGjijD5yRdzyNQV5cnLWn23Wk2jYPAPNdqbxJdVVz6VxLKaSdgFyY94KOwmf0uLvvR54NfDMzKVuJi0bDExMSmOPlZhkz4hqwXNuA4qq9hKWWn7PWqHskmklfI94G8uDSL9bWV5ewOaWncdCldRTQ0rHMp4mxtN3lrRYXPFZ9flrUW+OFFc4sdAwbiStonnvw1csQN62nb/AA3XSIWqQeZXqy3y58KeCOCV0mzWwW4p1AP1cb8Q5JKb32Do5QD9tHSxxQ9zCJQ2cPLHeE21APnZadjO+MVUcQLDiNXMaioEe4X0Db9AAFZZoWSue2RrXNJ3OF1ikijgmkEUbGAj9lq8Obg/0+5e1OWKVw5w+nMMAvo52p13Isi6xHqwHmFsvStYrGQ8pnZ1EuxDeflCYpfiHj/lH5laRXazXEWDk1EQ6zA8ihZjfFSOQsjYRttPMrQ7U4vh3/cfVI6UXrYueZP6QfYbdXKv0O1Xgn7ygfvFpD8Vyj94cOi7SDbv1Q+6puFRYqc3hYei6LhRG9My67rIiAxGwcD0R6XYi7nyQVo64lI7qUew2ey3NL4HZqp7jrtFH/7kZG660CqX3J/RxskFB/qA+dWClH2WX5iq9RXGJfzFIFhl8SHdYTN6ol+9Cye1CB9Qn7M3z/NEIbD/AHdvmiVkRKcSO2/++CbJXXaSSHoPyQVuk9ufNHnSWL5wl9ML1Lz1Rs9w6G37xq0GNFtQyD+P+irtMMuKuH8ZVgoi4smv95IabTFnfOoLBJvCGk9uETJwQzvbqhzhvuw+ZFoLCvdz8xRg3LIylWK+J1un5JqlGKmz5P74IK7TH15+ZF1R1ph/yhBUh9fY80TWm7qbL+/atBtRaOqR1H9UhiH62d8yc4bfv6oO37KTjTGZPnUD940Qkmko+CLdqAULMRmCBrg5+yu+co9L8F93f85TAblBElxbxSfBOkmxX2kg6BIFbp9KnXmjJ91O7gJWkoRulT5oqoa404IO43QaYdicQxSpBkGUjT8Vwa7NiTnjUF11VsGc+TEZnO02uHxV1pKYCzuKlZWYNAczNEJKfWDoiIjslBSO9dZaQ8wbSnd8yYJdg2tM4cnJioIkuJEGol6AD6J0UprqSaWeQsbdr7WKCtPsJ9ExY0Op2lw0uizgReMxlDXcBZdYsMmbGGPLdDrYoKhHg8uHV/eTMysm1aRuVig8N/on89LFPB3MrbgDTolww17DlDtm1rkJHQ4RHTX8UtkeHVZDeBXKvq3Yc+SFz3OcHaC2pXHsxlxfHa3O5r4aeNovG7wyEm4J524LPvEzjXpOatWBm9O/lm3pmtIY2xMDWNAA5LdaZRYsoogzZRRRBPNRRRBXsa7OUeK1bJamapbzZHIGg/HS/wBUzwrC6PCaRtNQQiKIa6aknmTvJWVF5V+25nqBoUUUXqw//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sp>
        <p:nvSpPr>
          <p:cNvPr id="10" name="AutoShape 14" descr="data:image/jpeg;base64,/9j/4AAQSkZJRgABAQAAAQABAAD/2wCEAAkGBwgHBgkIBwgKCgkLDRYPDQwMDRsUFRAWIB0iIiAdHx8kKDQsJCYxJx8fLT0tMTU3Ojo6Iys/RD84QzQ5OjcBCgoKDQwNGg8PGjclHyU3Nzc3Nzc3Nzc3Nzc3Nzc3Nzc3Nzc3Nzc3Nzc3Nzc3Nzc3Nzc3Nzc3Nzc3Nzc3Nzc3N//AABEIAPQAUAMBIgACEQEDEQH/xAAcAAACAgMBAQAAAAAAAAAAAAAEBQAGAQIDBwj/xABAEAABAwIDBQQHBAgHAQAAAAABAAIDBBEFEiEiMUFRYQYTMoEUIzM0cXKhJFKRsQclQlNigsHwFRY1Q2OS0Qj/xAAZAQEBAQEBAQAAAAAAAAAAAAAAAQIEAwX/xAAgEQEAAwACAgMBAQAAAAAAAAAAAQIRAyEEEiIxQTIT/9oADAMBAAIRAxEAPwD3BYKytX3DXFu+2iBfW1L3OfFASAzxPHPksQUseXNvPM7yudNLFJARcBw1eDvuioZWCLaIGXddXBydRhpztNnDiuwfJCBnOccTxCk07I2gOIOY69EJUVrTG5pBbYIGrHB7Q5puDxWUPhxJpIy62o4IlQYssqKIIooogrvaiSkwmklxGpmFPAB66Q3yjkfiqzh/bvCq5zHCR3o7jlZI8FgNvLQfFB//AEFVywdlqKlaPVVFY3vHX+6L2+v0STstBhtZ2eibnMjWRFr4u8Ib8TzXL5XNPHEZ+uvxeGvJuvQazG6Jlm5Mz3jNGxjy4vHMWGoQ3Z/GsPx7EzRsD4qmAnvoHtOrRuN91um9VvskMLr8HpKecvhmpgY2WlLCBc2sQddwVdxKR2HfpWwmrw55LZKuKGYNcdonZ156Ery4PJm1/WW+bgrWOnvjWhoAaLAaWWVgLK73CiiiiCKKLBO+29B5z+naijqewr53japqiN7SDzNivEsAq54IqkSOcaYR5nRE717d+nGe3Y9tKL+vqGkkcA3UrxbDYGy4ZO8XLpGjLrv5hc/NMZkuzxomO4WjC6qFnc90yMkElot4AeA10XbAzT/5joatz9Ya6N8jZOG0AXeQN/JJKNrIZ+6juA5rSx1rkEg/+JnG1z62GeMEOnbe3C40cCvmfzfYdtvlXH0O03F1sqr2Kx011CKaqblqINjNcuEjRuddWdkjXDQi/JfZrOxr49oycbqKXUWkYc4NaSdyXyzyTONjZnC29F1BAYAdxKUzVAjnaB4boAu12HQ13ZysgmF/VFzSRcggL58oH9xRU7RxEjbnnfevpatZ6RRPbIBZ7SLDhdeB9o8Bq8Jrnxyw3haXEkeEg6heHPXY6dPj2/C2mf6+U2e7JFGMzeeuv1TygiFU+NpcQ6OIuBBtckqvUsMzJxNGDCWuAyE32QNxXonYnCIqoekTatLr8uK544Pa2um/NFa4vvZKj9Eo2Oe0Me9ozAJ5KzbzMdZ19CEAwOjhzxalo1ARrXZomk7yLrviIiMfOmdnRUT88d+I0K6IWncASBxRQRAWIXyWHAXulEjRLNT8idU2qD9qIOoc21khp5z6QyN2mRxCBy67o3DkEvrqGCvj7qoiY5hAvcJoLObfhlQ4ZYXCqK+7snhL3SZoGnP4hZH0WF09HTNipm2a3cOSZluyD0uuTHhrrkbJ+imLrDLsaC7da2imH1HewsZYjKLH8VtMDk5hD4Y+4lZYANebBUMKc/aXDgLFMUpgfeulAOgib+ZTVpu0HooAqo2qYXc32Vcm0xidg0yyg6eSc4pP3IhkfwmA/ok+NMbFOKxmhl1d1sgfR+zPwXMm0a2heHwsJ3ELRzC45eARHOOZ1+7cPNR/syCNFynbYX5aoiM97GHcxdUDRzuBdDJv4Hmh8PLhXPaP2gfJEVMNxvsRrmG8LShY6KrYX7T3AkkIougu6tqHv0blY36EptEdgJeGltSQRbMEbAd4UCztBF3lDIPuEP8AhZJ8a28Fp3b7C6f1re+ZJFcXeC3X4JBXl7aBlNKMjsgbbmSgmFYj3lO2MuN2j8U2hlbPGHsdtN8QVQex1HMLkt0RrKq5EjZMtxYgFawWOS0sZLeC0pfV7PBLqarLQC0m3FHtqGlua1kwd5zG0EyEAc0JC6OWqux5s1ttEPVVDqgd20LrhORr5mEbTXZbqA8skbldA9xcNbOO/oj6c3cDa2m7kgwSHHRFUztpQCVcjoqrJe+dpcB1VU7Qvq56igeQGtZPkIvvzcVb8Ya8UjpoI2vkiGZoJtfzSeCY1zo2zUwiMUh70Zw7K8NBAHkbqb3ixHWuElKxxMUwMkY0BtqEMezgldnpKlh6E2smj32ibp4nFbRtj71uyMw4rWoWf4DWMeAJmAWvvKKjoTDrVVQLR+yCu1ZVu9Ckn1OzlHRJKZj6mdsb3lAzkrqePMYWaM1LugTLDYQKZr3DbftnTmkOPXhwKobSi0zi2Nlt9ybBFYDWVHpVRhk03fGjijD5yRdzyNQV5cnLWn23Wk2jYPAPNdqbxJdVVz6VxLKaSdgFyY94KOwmf0uLvvR54NfDMzKVuJi0bDExMSmOPlZhkz4hqwXNuA4qq9hKWWn7PWqHskmklfI94G8uDSL9bWV5ewOaWncdCldRTQ0rHMp4mxtN3lrRYXPFZ9flrUW+OFFc4sdAwbiStonnvw1csQN62nb/AA3XSIWqQeZXqy3y58KeCOCV0mzWwW4p1AP1cb8Q5JKb32Do5QD9tHSxxQ9zCJQ2cPLHeE21APnZadjO+MVUcQLDiNXMaioEe4X0Db9AAFZZoWSue2RrXNJ3OF1ikijgmkEUbGAj9lq8Obg/0+5e1OWKVw5w+nMMAvo52p13Isi6xHqwHmFsvStYrGQ8pnZ1EuxDeflCYpfiHj/lH5laRXazXEWDk1EQ6zA8ihZjfFSOQsjYRttPMrQ7U4vh3/cfVI6UXrYueZP6QfYbdXKv0O1Xgn7ygfvFpD8Vyj94cOi7SDbv1Q+6puFRYqc3hYei6LhRG9My67rIiAxGwcD0R6XYi7nyQVo64lI7qUew2ey3NL4HZqp7jrtFH/7kZG660CqX3J/RxskFB/qA+dWClH2WX5iq9RXGJfzFIFhl8SHdYTN6ol+9Cye1CB9Qn7M3z/NEIbD/AHdvmiVkRKcSO2/++CbJXXaSSHoPyQVuk9ufNHnSWL5wl9ML1Lz1Rs9w6G37xq0GNFtQyD+P+irtMMuKuH8ZVgoi4smv95IabTFnfOoLBJvCGk9uETJwQzvbqhzhvuw+ZFoLCvdz8xRg3LIylWK+J1un5JqlGKmz5P74IK7TH15+ZF1R1ph/yhBUh9fY80TWm7qbL+/atBtRaOqR1H9UhiH62d8yc4bfv6oO37KTjTGZPnUD940Qkmko+CLdqAULMRmCBrg5+yu+co9L8F93f85TAblBElxbxSfBOkmxX2kg6BIFbp9KnXmjJ91O7gJWkoRulT5oqoa404IO43QaYdicQxSpBkGUjT8Vwa7NiTnjUF11VsGc+TEZnO02uHxV1pKYCzuKlZWYNAczNEJKfWDoiIjslBSO9dZaQ8wbSnd8yYJdg2tM4cnJioIkuJEGol6AD6J0UprqSaWeQsbdr7WKCtPsJ9ExY0Op2lw0uizgReMxlDXcBZdYsMmbGGPLdDrYoKhHg8uHV/eTMysm1aRuVig8N/on89LFPB3MrbgDTolww17DlDtm1rkJHQ4RHTX8UtkeHVZDeBXKvq3Yc+SFz3OcHaC2pXHsxlxfHa3O5r4aeNovG7wyEm4J524LPvEzjXpOatWBm9O/lm3pmtIY2xMDWNAA5LdaZRYsoogzZRRRBPNRRRBXsa7OUeK1bJamapbzZHIGg/HS/wBUzwrC6PCaRtNQQiKIa6aknmTvJWVF5V+25nqBoUUUXqw//9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pic>
        <p:nvPicPr>
          <p:cNvPr id="13330" name="Picture 18" descr="http://www3.telus.net/public/kstam/images/high_pries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65138"/>
            <a:ext cx="3578225" cy="6202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94062"/>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3076" name="Picture 4" descr="http://www.templeinstitute.org/beged/images/wardrobe-draw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53340"/>
            <a:ext cx="8463588" cy="6982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489299"/>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192" y="381000"/>
            <a:ext cx="2261616"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166441"/>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6001643"/>
          </a:xfrm>
          <a:prstGeom prst="rect">
            <a:avLst/>
          </a:prstGeom>
          <a:noFill/>
        </p:spPr>
        <p:txBody>
          <a:bodyPr wrap="square" rtlCol="0">
            <a:spAutoFit/>
          </a:bodyPr>
          <a:lstStyle/>
          <a:p>
            <a:pPr algn="ctr"/>
            <a:r>
              <a:rPr lang="en-029" sz="3200" u="sng" dirty="0" smtClean="0">
                <a:solidFill>
                  <a:srgbClr val="FFFF00"/>
                </a:solidFill>
              </a:rPr>
              <a:t>Garments of the common people</a:t>
            </a:r>
            <a:endParaRPr lang="en-029" sz="3200" dirty="0" smtClean="0">
              <a:solidFill>
                <a:prstClr val="white"/>
              </a:solidFill>
            </a:endParaRPr>
          </a:p>
          <a:p>
            <a:r>
              <a:rPr lang="en-029" sz="3200" dirty="0" smtClean="0">
                <a:solidFill>
                  <a:srgbClr val="66FF33"/>
                </a:solidFill>
              </a:rPr>
              <a:t>The </a:t>
            </a:r>
            <a:r>
              <a:rPr lang="en-029" sz="3200" dirty="0">
                <a:solidFill>
                  <a:srgbClr val="66FF33"/>
                </a:solidFill>
              </a:rPr>
              <a:t>Inner Garment-tunic Or Shirt</a:t>
            </a:r>
          </a:p>
          <a:p>
            <a:r>
              <a:rPr lang="en-029" sz="3200" dirty="0"/>
              <a:t>The tunic (inappropriately translated "coat") was a shirt which was worn next </a:t>
            </a:r>
            <a:r>
              <a:rPr lang="en-029" sz="3200" dirty="0" smtClean="0"/>
              <a:t>to the </a:t>
            </a:r>
            <a:r>
              <a:rPr lang="en-029" sz="3200" dirty="0"/>
              <a:t>skin. It was made of leather, haircloth, wool, linen, or in modern </a:t>
            </a:r>
            <a:r>
              <a:rPr lang="en-029" sz="3200" dirty="0" smtClean="0"/>
              <a:t>times, usually </a:t>
            </a:r>
            <a:r>
              <a:rPr lang="en-029" sz="3200" dirty="0"/>
              <a:t>of cotton. The simplest form of it was without sleeves and reached to </a:t>
            </a:r>
            <a:r>
              <a:rPr lang="en-029" sz="3200" dirty="0" smtClean="0"/>
              <a:t>the knees </a:t>
            </a:r>
            <a:r>
              <a:rPr lang="en-029" sz="3200" dirty="0"/>
              <a:t>or sometimes to the ankles. The well-to-do wore it with sleeves </a:t>
            </a:r>
            <a:r>
              <a:rPr lang="en-029" sz="3200" dirty="0" smtClean="0"/>
              <a:t>and extending </a:t>
            </a:r>
            <a:r>
              <a:rPr lang="en-029" sz="3200" dirty="0"/>
              <a:t>to the ankles. Women as well as men wore </a:t>
            </a:r>
            <a:r>
              <a:rPr lang="en-029" sz="3200" dirty="0" smtClean="0"/>
              <a:t>it although </a:t>
            </a:r>
            <a:r>
              <a:rPr lang="en-029" sz="3200" dirty="0"/>
              <a:t>there was no doubt a difference in style and pattern in what was worn </a:t>
            </a:r>
            <a:r>
              <a:rPr lang="en-029" sz="3200" dirty="0" smtClean="0"/>
              <a:t>by the </a:t>
            </a:r>
            <a:r>
              <a:rPr lang="en-029" sz="3200" dirty="0"/>
              <a:t>two.</a:t>
            </a:r>
            <a:endParaRPr lang="en-029" sz="3200" dirty="0">
              <a:solidFill>
                <a:prstClr val="white"/>
              </a:solidFill>
            </a:endParaRPr>
          </a:p>
        </p:txBody>
      </p:sp>
    </p:spTree>
    <p:extLst>
      <p:ext uri="{BB962C8B-B14F-4D97-AF65-F5344CB8AC3E}">
        <p14:creationId xmlns:p14="http://schemas.microsoft.com/office/powerpoint/2010/main" val="1094602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r>
              <a:rPr lang="en-US" sz="3200" b="1" u="sng" dirty="0" smtClean="0">
                <a:solidFill>
                  <a:srgbClr val="FFFF00"/>
                </a:solidFill>
                <a:effectLst>
                  <a:outerShdw blurRad="38100" dist="38100" dir="2700000" algn="tl">
                    <a:srgbClr val="000000">
                      <a:alpha val="43137"/>
                    </a:srgbClr>
                  </a:outerShdw>
                </a:effectLst>
              </a:rPr>
              <a:t>SADDUCEES</a:t>
            </a:r>
            <a:r>
              <a:rPr lang="en-US" sz="3200" b="1" dirty="0" smtClean="0">
                <a:solidFill>
                  <a:srgbClr val="FFFF00"/>
                </a:solidFill>
                <a:effectLst>
                  <a:outerShdw blurRad="38100" dist="38100" dir="2700000" algn="tl">
                    <a:srgbClr val="000000">
                      <a:alpha val="43137"/>
                    </a:srgbClr>
                  </a:outerShdw>
                </a:effectLst>
              </a:rPr>
              <a:t>:</a:t>
            </a:r>
            <a:r>
              <a:rPr lang="en-US" sz="3200" b="1" dirty="0" smtClean="0">
                <a:solidFill>
                  <a:schemeClr val="bg1"/>
                </a:solidFill>
                <a:effectLst>
                  <a:outerShdw blurRad="38100" dist="38100" dir="2700000" algn="tl">
                    <a:srgbClr val="000000">
                      <a:alpha val="43137"/>
                    </a:srgbClr>
                  </a:outerShdw>
                </a:effectLst>
              </a:rPr>
              <a:t> They denied the existence of angels and spirits; considered the soul as dying with the body --- no resurrection </a:t>
            </a:r>
            <a:r>
              <a:rPr lang="en-US" sz="3200" b="1" dirty="0" smtClean="0">
                <a:solidFill>
                  <a:srgbClr val="C00000"/>
                </a:solidFill>
                <a:effectLst>
                  <a:outerShdw blurRad="38100" dist="38100" dir="2700000" algn="tl">
                    <a:srgbClr val="000000">
                      <a:alpha val="43137"/>
                    </a:srgbClr>
                  </a:outerShdw>
                </a:effectLst>
              </a:rPr>
              <a:t>(Matt. 22:23-32)</a:t>
            </a:r>
            <a:r>
              <a:rPr lang="en-US" sz="3200" b="1" dirty="0" smtClean="0">
                <a:solidFill>
                  <a:schemeClr val="bg1"/>
                </a:solidFill>
                <a:effectLst>
                  <a:outerShdw blurRad="38100" dist="38100" dir="2700000" algn="tl">
                    <a:srgbClr val="000000">
                      <a:alpha val="43137"/>
                    </a:srgbClr>
                  </a:outerShdw>
                </a:effectLst>
              </a:rPr>
              <a:t>, and of course admitted no future state of rewards  &amp; punishments. Many members of the Sanhedrin were Sadducees and so was the high priest in the time of Christ. </a:t>
            </a:r>
            <a:endParaRPr lang="en-US" sz="3200" b="1" u="sng"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GROUPS (SECTS) IN THE N.T.</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5016758"/>
          </a:xfrm>
          <a:prstGeom prst="rect">
            <a:avLst/>
          </a:prstGeom>
          <a:noFill/>
        </p:spPr>
        <p:txBody>
          <a:bodyPr wrap="square" rtlCol="0">
            <a:spAutoFit/>
          </a:bodyPr>
          <a:lstStyle/>
          <a:p>
            <a:pPr algn="ctr"/>
            <a:r>
              <a:rPr lang="en-029" sz="3200" u="sng" dirty="0" smtClean="0">
                <a:solidFill>
                  <a:srgbClr val="FFFF00"/>
                </a:solidFill>
              </a:rPr>
              <a:t>Garments of the common people</a:t>
            </a:r>
          </a:p>
          <a:p>
            <a:r>
              <a:rPr lang="en-029" sz="3200" dirty="0"/>
              <a:t>Among the lower classes, the tunic was often the only dress worn in </a:t>
            </a:r>
            <a:r>
              <a:rPr lang="en-029" sz="3200" dirty="0" smtClean="0"/>
              <a:t>warm weather</a:t>
            </a:r>
            <a:r>
              <a:rPr lang="en-029" sz="3200" dirty="0"/>
              <a:t>. Persons of higher rank might wear the tunic alone inside the house, </a:t>
            </a:r>
            <a:r>
              <a:rPr lang="en-029" sz="3200" dirty="0" smtClean="0"/>
              <a:t>but would </a:t>
            </a:r>
            <a:r>
              <a:rPr lang="en-029" sz="3200" dirty="0"/>
              <a:t>not wear it without the outer garment outside, or when they were to </a:t>
            </a:r>
            <a:r>
              <a:rPr lang="en-029" sz="3200" dirty="0" smtClean="0"/>
              <a:t>receive a </a:t>
            </a:r>
            <a:r>
              <a:rPr lang="en-029" sz="3200" dirty="0"/>
              <a:t>caller. In the Bible the term "naked" </a:t>
            </a:r>
            <a:r>
              <a:rPr lang="en-029" sz="3200" dirty="0" smtClean="0"/>
              <a:t>was sometimes used </a:t>
            </a:r>
            <a:r>
              <a:rPr lang="en-029" sz="3200" dirty="0"/>
              <a:t>of men clad only with </a:t>
            </a:r>
            <a:r>
              <a:rPr lang="en-029" sz="3200" dirty="0" smtClean="0"/>
              <a:t>their tunic </a:t>
            </a:r>
            <a:r>
              <a:rPr lang="en-029" sz="3200" dirty="0" smtClean="0">
                <a:solidFill>
                  <a:srgbClr val="FFFF00"/>
                </a:solidFill>
              </a:rPr>
              <a:t>(John </a:t>
            </a:r>
            <a:r>
              <a:rPr lang="en-029" sz="3200" dirty="0">
                <a:solidFill>
                  <a:srgbClr val="FFFF00"/>
                </a:solidFill>
              </a:rPr>
              <a:t>21:7)</a:t>
            </a:r>
            <a:r>
              <a:rPr lang="en-029" sz="3200" dirty="0"/>
              <a:t>. To be dressed in such a </a:t>
            </a:r>
            <a:r>
              <a:rPr lang="en-029" sz="3200" dirty="0" smtClean="0"/>
              <a:t>scanty manner </a:t>
            </a:r>
            <a:r>
              <a:rPr lang="en-029" sz="3200" dirty="0"/>
              <a:t>was thought of </a:t>
            </a:r>
            <a:r>
              <a:rPr lang="en-029" sz="3200"/>
              <a:t>as </a:t>
            </a:r>
            <a:r>
              <a:rPr lang="en-029" sz="3200" smtClean="0"/>
              <a:t>nakedness </a:t>
            </a:r>
            <a:r>
              <a:rPr lang="en-029" sz="3200" dirty="0" smtClean="0"/>
              <a:t>or immodest </a:t>
            </a:r>
            <a:r>
              <a:rPr lang="en-029" sz="3200" smtClean="0"/>
              <a:t>at times.</a:t>
            </a:r>
            <a:endParaRPr lang="en-029" sz="3200" dirty="0" smtClean="0"/>
          </a:p>
        </p:txBody>
      </p:sp>
    </p:spTree>
    <p:extLst>
      <p:ext uri="{BB962C8B-B14F-4D97-AF65-F5344CB8AC3E}">
        <p14:creationId xmlns:p14="http://schemas.microsoft.com/office/powerpoint/2010/main" val="1792526751"/>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AutoShape 2" descr="data:image/jpeg;base64,/9j/4AAQSkZJRgABAQAAAQABAAD/2wCEAAkGBwgHBgkIBwgKCgkLDRYPDQwMDRsUFRAWIB0iIiAdHx8kKDQsJCYxJx8fLT0tMTU3Ojo6Iys/RD84QzQ5OjcBCgoKDQwNGg8PGjclHyU3Nzc3Nzc3Nzc3Nzc3Nzc3Nzc3Nzc3Nzc3Nzc3Nzc3Nzc3Nzc3Nzc3Nzc3Nzc3Nzc3N//AABEIAPQAUAMBIgACEQEDEQH/xAAcAAACAgMBAQAAAAAAAAAAAAAEBQAGAQIDBwj/xABAEAABAwIDBQQHBAgHAQAAAAABAAIDBBEFEiEiMUFRYQYTMoEUIzM0cXKhJFKRsQclQlNigsHwFRY1Q2OS0Qj/xAAZAQEBAQEBAQAAAAAAAAAAAAAAAQIEAwX/xAAgEQEAAwACAgMBAQAAAAAAAAAAAQIRAyEEEiIxQTIT/9oADAMBAAIRAxEAPwD3BYKytX3DXFu+2iBfW1L3OfFASAzxPHPksQUseXNvPM7yudNLFJARcBw1eDvuioZWCLaIGXddXBydRhpztNnDiuwfJCBnOccTxCk07I2gOIOY69EJUVrTG5pBbYIGrHB7Q5puDxWUPhxJpIy62o4IlQYssqKIIooogrvaiSkwmklxGpmFPAB66Q3yjkfiqzh/bvCq5zHCR3o7jlZI8FgNvLQfFB//AEFVywdlqKlaPVVFY3vHX+6L2+v0STstBhtZ2eibnMjWRFr4u8Ib8TzXL5XNPHEZ+uvxeGvJuvQazG6Jlm5Mz3jNGxjy4vHMWGoQ3Z/GsPx7EzRsD4qmAnvoHtOrRuN91um9VvskMLr8HpKecvhmpgY2WlLCBc2sQddwVdxKR2HfpWwmrw55LZKuKGYNcdonZ156Ery4PJm1/WW+bgrWOnvjWhoAaLAaWWVgLK73CiiiiCKKLBO+29B5z+naijqewr53japqiN7SDzNivEsAq54IqkSOcaYR5nRE717d+nGe3Y9tKL+vqGkkcA3UrxbDYGy4ZO8XLpGjLrv5hc/NMZkuzxomO4WjC6qFnc90yMkElot4AeA10XbAzT/5joatz9Ya6N8jZOG0AXeQN/JJKNrIZ+6juA5rSx1rkEg/+JnG1z62GeMEOnbe3C40cCvmfzfYdtvlXH0O03F1sqr2Kx011CKaqblqINjNcuEjRuddWdkjXDQi/JfZrOxr49oycbqKXUWkYc4NaSdyXyzyTONjZnC29F1BAYAdxKUzVAjnaB4boAu12HQ13ZysgmF/VFzSRcggL58oH9xRU7RxEjbnnfevpatZ6RRPbIBZ7SLDhdeB9o8Bq8Jrnxyw3haXEkeEg6heHPXY6dPj2/C2mf6+U2e7JFGMzeeuv1TygiFU+NpcQ6OIuBBtckqvUsMzJxNGDCWuAyE32QNxXonYnCIqoekTatLr8uK544Pa2um/NFa4vvZKj9Eo2Oe0Me9ozAJ5KzbzMdZ19CEAwOjhzxalo1ARrXZomk7yLrviIiMfOmdnRUT88d+I0K6IWncASBxRQRAWIXyWHAXulEjRLNT8idU2qD9qIOoc21khp5z6QyN2mRxCBy67o3DkEvrqGCvj7qoiY5hAvcJoLObfhlQ4ZYXCqK+7snhL3SZoGnP4hZH0WF09HTNipm2a3cOSZluyD0uuTHhrrkbJ+imLrDLsaC7da2imH1HewsZYjKLH8VtMDk5hD4Y+4lZYANebBUMKc/aXDgLFMUpgfeulAOgib+ZTVpu0HooAqo2qYXc32Vcm0xidg0yyg6eSc4pP3IhkfwmA/ok+NMbFOKxmhl1d1sgfR+zPwXMm0a2heHwsJ3ELRzC45eARHOOZ1+7cPNR/syCNFynbYX5aoiM97GHcxdUDRzuBdDJv4Hmh8PLhXPaP2gfJEVMNxvsRrmG8LShY6KrYX7T3AkkIougu6tqHv0blY36EptEdgJeGltSQRbMEbAd4UCztBF3lDIPuEP8AhZJ8a28Fp3b7C6f1re+ZJFcXeC3X4JBXl7aBlNKMjsgbbmSgmFYj3lO2MuN2j8U2hlbPGHsdtN8QVQex1HMLkt0RrKq5EjZMtxYgFawWOS0sZLeC0pfV7PBLqarLQC0m3FHtqGlua1kwd5zG0EyEAc0JC6OWqux5s1ttEPVVDqgd20LrhORr5mEbTXZbqA8skbldA9xcNbOO/oj6c3cDa2m7kgwSHHRFUztpQCVcjoqrJe+dpcB1VU7Qvq56igeQGtZPkIvvzcVb8Ya8UjpoI2vkiGZoJtfzSeCY1zo2zUwiMUh70Zw7K8NBAHkbqb3ixHWuElKxxMUwMkY0BtqEMezgldnpKlh6E2smj32ibp4nFbRtj71uyMw4rWoWf4DWMeAJmAWvvKKjoTDrVVQLR+yCu1ZVu9Ckn1OzlHRJKZj6mdsb3lAzkrqePMYWaM1LugTLDYQKZr3DbftnTmkOPXhwKobSi0zi2Nlt9ybBFYDWVHpVRhk03fGjijD5yRdzyNQV5cnLWn23Wk2jYPAPNdqbxJdVVz6VxLKaSdgFyY94KOwmf0uLvvR54NfDMzKVuJi0bDExMSmOPlZhkz4hqwXNuA4qq9hKWWn7PWqHskmklfI94G8uDSL9bWV5ewOaWncdCldRTQ0rHMp4mxtN3lrRYXPFZ9flrUW+OFFc4sdAwbiStonnvw1csQN62nb/AA3XSIWqQeZXqy3y58KeCOCV0mzWwW4p1AP1cb8Q5JKb32Do5QD9tHSxxQ9zCJQ2cPLHeE21APnZadjO+MVUcQLDiNXMaioEe4X0Db9AAFZZoWSue2RrXNJ3OF1ikijgmkEUbGAj9lq8Obg/0+5e1OWKVw5w+nMMAvo52p13Isi6xHqwHmFsvStYrGQ8pnZ1EuxDeflCYpfiHj/lH5laRXazXEWDk1EQ6zA8ihZjfFSOQsjYRttPMrQ7U4vh3/cfVI6UXrYueZP6QfYbdXKv0O1Xgn7ygfvFpD8Vyj94cOi7SDbv1Q+6puFRYqc3hYei6LhRG9My67rIiAxGwcD0R6XYi7nyQVo64lI7qUew2ey3NL4HZqp7jrtFH/7kZG660CqX3J/RxskFB/qA+dWClH2WX5iq9RXGJfzFIFhl8SHdYTN6ol+9Cye1CB9Qn7M3z/NEIbD/AHdvmiVkRKcSO2/++CbJXXaSSHoPyQVuk9ufNHnSWL5wl9ML1Lz1Rs9w6G37xq0GNFtQyD+P+irtMMuKuH8ZVgoi4smv95IabTFnfOoLBJvCGk9uETJwQzvbqhzhvuw+ZFoLCvdz8xRg3LIylWK+J1un5JqlGKmz5P74IK7TH15+ZF1R1ph/yhBUh9fY80TWm7qbL+/atBtRaOqR1H9UhiH62d8yc4bfv6oO37KTjTGZPnUD940Qkmko+CLdqAULMRmCBrg5+yu+co9L8F93f85TAblBElxbxSfBOkmxX2kg6BIFbp9KnXmjJ91O7gJWkoRulT5oqoa404IO43QaYdicQxSpBkGUjT8Vwa7NiTnjUF11VsGc+TEZnO02uHxV1pKYCzuKlZWYNAczNEJKfWDoiIjslBSO9dZaQ8wbSnd8yYJdg2tM4cnJioIkuJEGol6AD6J0UprqSaWeQsbdr7WKCtPsJ9ExY0Op2lw0uizgReMxlDXcBZdYsMmbGGPLdDrYoKhHg8uHV/eTMysm1aRuVig8N/on89LFPB3MrbgDTolww17DlDtm1rkJHQ4RHTX8UtkeHVZDeBXKvq3Yc+SFz3OcHaC2pXHsxlxfHa3O5r4aeNovG7wyEm4J524LPvEzjXpOatWBm9O/lm3pmtIY2xMDWNAA5LdaZRYsoogzZRRRBPNRRRBXsa7OUeK1bJamapbzZHIGg/HS/wBUzwrC6PCaRtNQQiKIa6aknmTvJWVF5V+25nqBoUUUXqw//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sp>
        <p:nvSpPr>
          <p:cNvPr id="3" name="AutoShape 4" descr="data:image/jpeg;base64,/9j/4AAQSkZJRgABAQAAAQABAAD/2wCEAAkGBwgHBgkIBwgKCgkLDRYPDQwMDRsUFRAWIB0iIiAdHx8kKDQsJCYxJx8fLT0tMTU3Ojo6Iys/RD84QzQ5OjcBCgoKDQwNGg8PGjclHyU3Nzc3Nzc3Nzc3Nzc3Nzc3Nzc3Nzc3Nzc3Nzc3Nzc3Nzc3Nzc3Nzc3Nzc3Nzc3Nzc3N//AABEIAPQAUAMBIgACEQEDEQH/xAAcAAACAgMBAQAAAAAAAAAAAAAEBQAGAQIDBwj/xABAEAABAwIDBQQHBAgHAQAAAAABAAIDBBEFEiEiMUFRYQYTMoEUIzM0cXKhJFKRsQclQlNigsHwFRY1Q2OS0Qj/xAAZAQEBAQEBAQAAAAAAAAAAAAAAAQIEAwX/xAAgEQEAAwACAgMBAQAAAAAAAAAAAQIRAyEEEiIxQTIT/9oADAMBAAIRAxEAPwD3BYKytX3DXFu+2iBfW1L3OfFASAzxPHPksQUseXNvPM7yudNLFJARcBw1eDvuioZWCLaIGXddXBydRhpztNnDiuwfJCBnOccTxCk07I2gOIOY69EJUVrTG5pBbYIGrHB7Q5puDxWUPhxJpIy62o4IlQYssqKIIooogrvaiSkwmklxGpmFPAB66Q3yjkfiqzh/bvCq5zHCR3o7jlZI8FgNvLQfFB//AEFVywdlqKlaPVVFY3vHX+6L2+v0STstBhtZ2eibnMjWRFr4u8Ib8TzXL5XNPHEZ+uvxeGvJuvQazG6Jlm5Mz3jNGxjy4vHMWGoQ3Z/GsPx7EzRsD4qmAnvoHtOrRuN91um9VvskMLr8HpKecvhmpgY2WlLCBc2sQddwVdxKR2HfpWwmrw55LZKuKGYNcdonZ156Ery4PJm1/WW+bgrWOnvjWhoAaLAaWWVgLK73CiiiiCKKLBO+29B5z+naijqewr53japqiN7SDzNivEsAq54IqkSOcaYR5nRE717d+nGe3Y9tKL+vqGkkcA3UrxbDYGy4ZO8XLpGjLrv5hc/NMZkuzxomO4WjC6qFnc90yMkElot4AeA10XbAzT/5joatz9Ya6N8jZOG0AXeQN/JJKNrIZ+6juA5rSx1rkEg/+JnG1z62GeMEOnbe3C40cCvmfzfYdtvlXH0O03F1sqr2Kx011CKaqblqINjNcuEjRuddWdkjXDQi/JfZrOxr49oycbqKXUWkYc4NaSdyXyzyTONjZnC29F1BAYAdxKUzVAjnaB4boAu12HQ13ZysgmF/VFzSRcggL58oH9xRU7RxEjbnnfevpatZ6RRPbIBZ7SLDhdeB9o8Bq8Jrnxyw3haXEkeEg6heHPXY6dPj2/C2mf6+U2e7JFGMzeeuv1TygiFU+NpcQ6OIuBBtckqvUsMzJxNGDCWuAyE32QNxXonYnCIqoekTatLr8uK544Pa2um/NFa4vvZKj9Eo2Oe0Me9ozAJ5KzbzMdZ19CEAwOjhzxalo1ARrXZomk7yLrviIiMfOmdnRUT88d+I0K6IWncASBxRQRAWIXyWHAXulEjRLNT8idU2qD9qIOoc21khp5z6QyN2mRxCBy67o3DkEvrqGCvj7qoiY5hAvcJoLObfhlQ4ZYXCqK+7snhL3SZoGnP4hZH0WF09HTNipm2a3cOSZluyD0uuTHhrrkbJ+imLrDLsaC7da2imH1HewsZYjKLH8VtMDk5hD4Y+4lZYANebBUMKc/aXDgLFMUpgfeulAOgib+ZTVpu0HooAqo2qYXc32Vcm0xidg0yyg6eSc4pP3IhkfwmA/ok+NMbFOKxmhl1d1sgfR+zPwXMm0a2heHwsJ3ELRzC45eARHOOZ1+7cPNR/syCNFynbYX5aoiM97GHcxdUDRzuBdDJv4Hmh8PLhXPaP2gfJEVMNxvsRrmG8LShY6KrYX7T3AkkIougu6tqHv0blY36EptEdgJeGltSQRbMEbAd4UCztBF3lDIPuEP8AhZJ8a28Fp3b7C6f1re+ZJFcXeC3X4JBXl7aBlNKMjsgbbmSgmFYj3lO2MuN2j8U2hlbPGHsdtN8QVQex1HMLkt0RrKq5EjZMtxYgFawWOS0sZLeC0pfV7PBLqarLQC0m3FHtqGlua1kwd5zG0EyEAc0JC6OWqux5s1ttEPVVDqgd20LrhORr5mEbTXZbqA8skbldA9xcNbOO/oj6c3cDa2m7kgwSHHRFUztpQCVcjoqrJe+dpcB1VU7Qvq56igeQGtZPkIvvzcVb8Ya8UjpoI2vkiGZoJtfzSeCY1zo2zUwiMUh70Zw7K8NBAHkbqb3ixHWuElKxxMUwMkY0BtqEMezgldnpKlh6E2smj32ibp4nFbRtj71uyMw4rWoWf4DWMeAJmAWvvKKjoTDrVVQLR+yCu1ZVu9Ckn1OzlHRJKZj6mdsb3lAzkrqePMYWaM1LugTLDYQKZr3DbftnTmkOPXhwKobSi0zi2Nlt9ybBFYDWVHpVRhk03fGjijD5yRdzyNQV5cnLWn23Wk2jYPAPNdqbxJdVVz6VxLKaSdgFyY94KOwmf0uLvvR54NfDMzKVuJi0bDExMSmOPlZhkz4hqwXNuA4qq9hKWWn7PWqHskmklfI94G8uDSL9bWV5ewOaWncdCldRTQ0rHMp4mxtN3lrRYXPFZ9flrUW+OFFc4sdAwbiStonnvw1csQN62nb/AA3XSIWqQeZXqy3y58KeCOCV0mzWwW4p1AP1cb8Q5JKb32Do5QD9tHSxxQ9zCJQ2cPLHeE21APnZadjO+MVUcQLDiNXMaioEe4X0Db9AAFZZoWSue2RrXNJ3OF1ikijgmkEUbGAj9lq8Obg/0+5e1OWKVw5w+nMMAvo52p13Isi6xHqwHmFsvStYrGQ8pnZ1EuxDeflCYpfiHj/lH5laRXazXEWDk1EQ6zA8ihZjfFSOQsjYRttPMrQ7U4vh3/cfVI6UXrYueZP6QfYbdXKv0O1Xgn7ygfvFpD8Vyj94cOi7SDbv1Q+6puFRYqc3hYei6LhRG9My67rIiAxGwcD0R6XYi7nyQVo64lI7qUew2ey3NL4HZqp7jrtFH/7kZG660CqX3J/RxskFB/qA+dWClH2WX5iq9RXGJfzFIFhl8SHdYTN6ol+9Cye1CB9Qn7M3z/NEIbD/AHdvmiVkRKcSO2/++CbJXXaSSHoPyQVuk9ufNHnSWL5wl9ML1Lz1Rs9w6G37xq0GNFtQyD+P+irtMMuKuH8ZVgoi4smv95IabTFnfOoLBJvCGk9uETJwQzvbqhzhvuw+ZFoLCvdz8xRg3LIylWK+J1un5JqlGKmz5P74IK7TH15+ZF1R1ph/yhBUh9fY80TWm7qbL+/atBtRaOqR1H9UhiH62d8yc4bfv6oO37KTjTGZPnUD940Qkmko+CLdqAULMRmCBrg5+yu+co9L8F93f85TAblBElxbxSfBOkmxX2kg6BIFbp9KnXmjJ91O7gJWkoRulT5oqoa404IO43QaYdicQxSpBkGUjT8Vwa7NiTnjUF11VsGc+TEZnO02uHxV1pKYCzuKlZWYNAczNEJKfWDoiIjslBSO9dZaQ8wbSnd8yYJdg2tM4cnJioIkuJEGol6AD6J0UprqSaWeQsbdr7WKCtPsJ9ExY0Op2lw0uizgReMxlDXcBZdYsMmbGGPLdDrYoKhHg8uHV/eTMysm1aRuVig8N/on89LFPB3MrbgDTolww17DlDtm1rkJHQ4RHTX8UtkeHVZDeBXKvq3Yc+SFz3OcHaC2pXHsxlxfHa3O5r4aeNovG7wyEm4J524LPvEzjXpOatWBm9O/lm3pmtIY2xMDWNAA5LdaZRYsoogzZRRRBPNRRRBXsa7OUeK1bJamapbzZHIGg/HS/wBUzwrC6PCaRtNQQiKIa6aknmTvJWVF5V+25nqBoUUUXqw//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sp>
        <p:nvSpPr>
          <p:cNvPr id="6" name="AutoShape 6" descr="data:image/jpeg;base64,/9j/4AAQSkZJRgABAQAAAQABAAD/2wCEAAkGBwgHBgkIBwgKCgkLDRYPDQwMDRsUFRAWIB0iIiAdHx8kKDQsJCYxJx8fLT0tMTU3Ojo6Iys/RD84QzQ5OjcBCgoKDQwNGg8PGjclHyU3Nzc3Nzc3Nzc3Nzc3Nzc3Nzc3Nzc3Nzc3Nzc3Nzc3Nzc3Nzc3Nzc3Nzc3Nzc3Nzc3N//AABEIAPQAUAMBIgACEQEDEQH/xAAcAAACAgMBAQAAAAAAAAAAAAAEBQAGAQIDBwj/xABAEAABAwIDBQQHBAgHAQAAAAABAAIDBBEFEiEiMUFRYQYTMoEUIzM0cXKhJFKRsQclQlNigsHwFRY1Q2OS0Qj/xAAZAQEBAQEBAQAAAAAAAAAAAAAAAQIEAwX/xAAgEQEAAwACAgMBAQAAAAAAAAAAAQIRAyEEEiIxQTIT/9oADAMBAAIRAxEAPwD3BYKytX3DXFu+2iBfW1L3OfFASAzxPHPksQUseXNvPM7yudNLFJARcBw1eDvuioZWCLaIGXddXBydRhpztNnDiuwfJCBnOccTxCk07I2gOIOY69EJUVrTG5pBbYIGrHB7Q5puDxWUPhxJpIy62o4IlQYssqKIIooogrvaiSkwmklxGpmFPAB66Q3yjkfiqzh/bvCq5zHCR3o7jlZI8FgNvLQfFB//AEFVywdlqKlaPVVFY3vHX+6L2+v0STstBhtZ2eibnMjWRFr4u8Ib8TzXL5XNPHEZ+uvxeGvJuvQazG6Jlm5Mz3jNGxjy4vHMWGoQ3Z/GsPx7EzRsD4qmAnvoHtOrRuN91um9VvskMLr8HpKecvhmpgY2WlLCBc2sQddwVdxKR2HfpWwmrw55LZKuKGYNcdonZ156Ery4PJm1/WW+bgrWOnvjWhoAaLAaWWVgLK73CiiiiCKKLBO+29B5z+naijqewr53japqiN7SDzNivEsAq54IqkSOcaYR5nRE717d+nGe3Y9tKL+vqGkkcA3UrxbDYGy4ZO8XLpGjLrv5hc/NMZkuzxomO4WjC6qFnc90yMkElot4AeA10XbAzT/5joatz9Ya6N8jZOG0AXeQN/JJKNrIZ+6juA5rSx1rkEg/+JnG1z62GeMEOnbe3C40cCvmfzfYdtvlXH0O03F1sqr2Kx011CKaqblqINjNcuEjRuddWdkjXDQi/JfZrOxr49oycbqKXUWkYc4NaSdyXyzyTONjZnC29F1BAYAdxKUzVAjnaB4boAu12HQ13ZysgmF/VFzSRcggL58oH9xRU7RxEjbnnfevpatZ6RRPbIBZ7SLDhdeB9o8Bq8Jrnxyw3haXEkeEg6heHPXY6dPj2/C2mf6+U2e7JFGMzeeuv1TygiFU+NpcQ6OIuBBtckqvUsMzJxNGDCWuAyE32QNxXonYnCIqoekTatLr8uK544Pa2um/NFa4vvZKj9Eo2Oe0Me9ozAJ5KzbzMdZ19CEAwOjhzxalo1ARrXZomk7yLrviIiMfOmdnRUT88d+I0K6IWncASBxRQRAWIXyWHAXulEjRLNT8idU2qD9qIOoc21khp5z6QyN2mRxCBy67o3DkEvrqGCvj7qoiY5hAvcJoLObfhlQ4ZYXCqK+7snhL3SZoGnP4hZH0WF09HTNipm2a3cOSZluyD0uuTHhrrkbJ+imLrDLsaC7da2imH1HewsZYjKLH8VtMDk5hD4Y+4lZYANebBUMKc/aXDgLFMUpgfeulAOgib+ZTVpu0HooAqo2qYXc32Vcm0xidg0yyg6eSc4pP3IhkfwmA/ok+NMbFOKxmhl1d1sgfR+zPwXMm0a2heHwsJ3ELRzC45eARHOOZ1+7cPNR/syCNFynbYX5aoiM97GHcxdUDRzuBdDJv4Hmh8PLhXPaP2gfJEVMNxvsRrmG8LShY6KrYX7T3AkkIougu6tqHv0blY36EptEdgJeGltSQRbMEbAd4UCztBF3lDIPuEP8AhZJ8a28Fp3b7C6f1re+ZJFcXeC3X4JBXl7aBlNKMjsgbbmSgmFYj3lO2MuN2j8U2hlbPGHsdtN8QVQex1HMLkt0RrKq5EjZMtxYgFawWOS0sZLeC0pfV7PBLqarLQC0m3FHtqGlua1kwd5zG0EyEAc0JC6OWqux5s1ttEPVVDqgd20LrhORr5mEbTXZbqA8skbldA9xcNbOO/oj6c3cDa2m7kgwSHHRFUztpQCVcjoqrJe+dpcB1VU7Qvq56igeQGtZPkIvvzcVb8Ya8UjpoI2vkiGZoJtfzSeCY1zo2zUwiMUh70Zw7K8NBAHkbqb3ixHWuElKxxMUwMkY0BtqEMezgldnpKlh6E2smj32ibp4nFbRtj71uyMw4rWoWf4DWMeAJmAWvvKKjoTDrVVQLR+yCu1ZVu9Ckn1OzlHRJKZj6mdsb3lAzkrqePMYWaM1LugTLDYQKZr3DbftnTmkOPXhwKobSi0zi2Nlt9ybBFYDWVHpVRhk03fGjijD5yRdzyNQV5cnLWn23Wk2jYPAPNdqbxJdVVz6VxLKaSdgFyY94KOwmf0uLvvR54NfDMzKVuJi0bDExMSmOPlZhkz4hqwXNuA4qq9hKWWn7PWqHskmklfI94G8uDSL9bWV5ewOaWncdCldRTQ0rHMp4mxtN3lrRYXPFZ9flrUW+OFFc4sdAwbiStonnvw1csQN62nb/AA3XSIWqQeZXqy3y58KeCOCV0mzWwW4p1AP1cb8Q5JKb32Do5QD9tHSxxQ9zCJQ2cPLHeE21APnZadjO+MVUcQLDiNXMaioEe4X0Db9AAFZZoWSue2RrXNJ3OF1ikijgmkEUbGAj9lq8Obg/0+5e1OWKVw5w+nMMAvo52p13Isi6xHqwHmFsvStYrGQ8pnZ1EuxDeflCYpfiHj/lH5laRXazXEWDk1EQ6zA8ihZjfFSOQsjYRttPMrQ7U4vh3/cfVI6UXrYueZP6QfYbdXKv0O1Xgn7ygfvFpD8Vyj94cOi7SDbv1Q+6puFRYqc3hYei6LhRG9My67rIiAxGwcD0R6XYi7nyQVo64lI7qUew2ey3NL4HZqp7jrtFH/7kZG660CqX3J/RxskFB/qA+dWClH2WX5iq9RXGJfzFIFhl8SHdYTN6ol+9Cye1CB9Qn7M3z/NEIbD/AHdvmiVkRKcSO2/++CbJXXaSSHoPyQVuk9ufNHnSWL5wl9ML1Lz1Rs9w6G37xq0GNFtQyD+P+irtMMuKuH8ZVgoi4smv95IabTFnfOoLBJvCGk9uETJwQzvbqhzhvuw+ZFoLCvdz8xRg3LIylWK+J1un5JqlGKmz5P74IK7TH15+ZF1R1ph/yhBUh9fY80TWm7qbL+/atBtRaOqR1H9UhiH62d8yc4bfv6oO37KTjTGZPnUD940Qkmko+CLdqAULMRmCBrg5+yu+co9L8F93f85TAblBElxbxSfBOkmxX2kg6BIFbp9KnXmjJ91O7gJWkoRulT5oqoa404IO43QaYdicQxSpBkGUjT8Vwa7NiTnjUF11VsGc+TEZnO02uHxV1pKYCzuKlZWYNAczNEJKfWDoiIjslBSO9dZaQ8wbSnd8yYJdg2tM4cnJioIkuJEGol6AD6J0UprqSaWeQsbdr7WKCtPsJ9ExY0Op2lw0uizgReMxlDXcBZdYsMmbGGPLdDrYoKhHg8uHV/eTMysm1aRuVig8N/on89LFPB3MrbgDTolww17DlDtm1rkJHQ4RHTX8UtkeHVZDeBXKvq3Yc+SFz3OcHaC2pXHsxlxfHa3O5r4aeNovG7wyEm4J524LPvEzjXpOatWBm9O/lm3pmtIY2xMDWNAA5LdaZRYsoogzZRRRBPNRRRBXsa7OUeK1bJamapbzZHIGg/HS/wBUzwrC6PCaRtNQQiKIa6aknmTvJWVF5V+25nqBoUUUXqw//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sp>
        <p:nvSpPr>
          <p:cNvPr id="7" name="AutoShape 8" descr="data:image/jpeg;base64,/9j/4AAQSkZJRgABAQAAAQABAAD/2wCEAAkGBwgHBgkIBwgKCgkLDRYPDQwMDRsUFRAWIB0iIiAdHx8kKDQsJCYxJx8fLT0tMTU3Ojo6Iys/RD84QzQ5OjcBCgoKDQwNGg8PGjclHyU3Nzc3Nzc3Nzc3Nzc3Nzc3Nzc3Nzc3Nzc3Nzc3Nzc3Nzc3Nzc3Nzc3Nzc3Nzc3Nzc3N//AABEIAPQAUAMBIgACEQEDEQH/xAAcAAACAgMBAQAAAAAAAAAAAAAEBQAGAQIDBwj/xABAEAABAwIDBQQHBAgHAQAAAAABAAIDBBEFEiEiMUFRYQYTMoEUIzM0cXKhJFKRsQclQlNigsHwFRY1Q2OS0Qj/xAAZAQEBAQEBAQAAAAAAAAAAAAAAAQIEAwX/xAAgEQEAAwACAgMBAQAAAAAAAAAAAQIRAyEEEiIxQTIT/9oADAMBAAIRAxEAPwD3BYKytX3DXFu+2iBfW1L3OfFASAzxPHPksQUseXNvPM7yudNLFJARcBw1eDvuioZWCLaIGXddXBydRhpztNnDiuwfJCBnOccTxCk07I2gOIOY69EJUVrTG5pBbYIGrHB7Q5puDxWUPhxJpIy62o4IlQYssqKIIooogrvaiSkwmklxGpmFPAB66Q3yjkfiqzh/bvCq5zHCR3o7jlZI8FgNvLQfFB//AEFVywdlqKlaPVVFY3vHX+6L2+v0STstBhtZ2eibnMjWRFr4u8Ib8TzXL5XNPHEZ+uvxeGvJuvQazG6Jlm5Mz3jNGxjy4vHMWGoQ3Z/GsPx7EzRsD4qmAnvoHtOrRuN91um9VvskMLr8HpKecvhmpgY2WlLCBc2sQddwVdxKR2HfpWwmrw55LZKuKGYNcdonZ156Ery4PJm1/WW+bgrWOnvjWhoAaLAaWWVgLK73CiiiiCKKLBO+29B5z+naijqewr53japqiN7SDzNivEsAq54IqkSOcaYR5nRE717d+nGe3Y9tKL+vqGkkcA3UrxbDYGy4ZO8XLpGjLrv5hc/NMZkuzxomO4WjC6qFnc90yMkElot4AeA10XbAzT/5joatz9Ya6N8jZOG0AXeQN/JJKNrIZ+6juA5rSx1rkEg/+JnG1z62GeMEOnbe3C40cCvmfzfYdtvlXH0O03F1sqr2Kx011CKaqblqINjNcuEjRuddWdkjXDQi/JfZrOxr49oycbqKXUWkYc4NaSdyXyzyTONjZnC29F1BAYAdxKUzVAjnaB4boAu12HQ13ZysgmF/VFzSRcggL58oH9xRU7RxEjbnnfevpatZ6RRPbIBZ7SLDhdeB9o8Bq8Jrnxyw3haXEkeEg6heHPXY6dPj2/C2mf6+U2e7JFGMzeeuv1TygiFU+NpcQ6OIuBBtckqvUsMzJxNGDCWuAyE32QNxXonYnCIqoekTatLr8uK544Pa2um/NFa4vvZKj9Eo2Oe0Me9ozAJ5KzbzMdZ19CEAwOjhzxalo1ARrXZomk7yLrviIiMfOmdnRUT88d+I0K6IWncASBxRQRAWIXyWHAXulEjRLNT8idU2qD9qIOoc21khp5z6QyN2mRxCBy67o3DkEvrqGCvj7qoiY5hAvcJoLObfhlQ4ZYXCqK+7snhL3SZoGnP4hZH0WF09HTNipm2a3cOSZluyD0uuTHhrrkbJ+imLrDLsaC7da2imH1HewsZYjKLH8VtMDk5hD4Y+4lZYANebBUMKc/aXDgLFMUpgfeulAOgib+ZTVpu0HooAqo2qYXc32Vcm0xidg0yyg6eSc4pP3IhkfwmA/ok+NMbFOKxmhl1d1sgfR+zPwXMm0a2heHwsJ3ELRzC45eARHOOZ1+7cPNR/syCNFynbYX5aoiM97GHcxdUDRzuBdDJv4Hmh8PLhXPaP2gfJEVMNxvsRrmG8LShY6KrYX7T3AkkIougu6tqHv0blY36EptEdgJeGltSQRbMEbAd4UCztBF3lDIPuEP8AhZJ8a28Fp3b7C6f1re+ZJFcXeC3X4JBXl7aBlNKMjsgbbmSgmFYj3lO2MuN2j8U2hlbPGHsdtN8QVQex1HMLkt0RrKq5EjZMtxYgFawWOS0sZLeC0pfV7PBLqarLQC0m3FHtqGlua1kwd5zG0EyEAc0JC6OWqux5s1ttEPVVDqgd20LrhORr5mEbTXZbqA8skbldA9xcNbOO/oj6c3cDa2m7kgwSHHRFUztpQCVcjoqrJe+dpcB1VU7Qvq56igeQGtZPkIvvzcVb8Ya8UjpoI2vkiGZoJtfzSeCY1zo2zUwiMUh70Zw7K8NBAHkbqb3ixHWuElKxxMUwMkY0BtqEMezgldnpKlh6E2smj32ibp4nFbRtj71uyMw4rWoWf4DWMeAJmAWvvKKjoTDrVVQLR+yCu1ZVu9Ckn1OzlHRJKZj6mdsb3lAzkrqePMYWaM1LugTLDYQKZr3DbftnTmkOPXhwKobSi0zi2Nlt9ybBFYDWVHpVRhk03fGjijD5yRdzyNQV5cnLWn23Wk2jYPAPNdqbxJdVVz6VxLKaSdgFyY94KOwmf0uLvvR54NfDMzKVuJi0bDExMSmOPlZhkz4hqwXNuA4qq9hKWWn7PWqHskmklfI94G8uDSL9bWV5ewOaWncdCldRTQ0rHMp4mxtN3lrRYXPFZ9flrUW+OFFc4sdAwbiStonnvw1csQN62nb/AA3XSIWqQeZXqy3y58KeCOCV0mzWwW4p1AP1cb8Q5JKb32Do5QD9tHSxxQ9zCJQ2cPLHeE21APnZadjO+MVUcQLDiNXMaioEe4X0Db9AAFZZoWSue2RrXNJ3OF1ikijgmkEUbGAj9lq8Obg/0+5e1OWKVw5w+nMMAvo52p13Isi6xHqwHmFsvStYrGQ8pnZ1EuxDeflCYpfiHj/lH5laRXazXEWDk1EQ6zA8ihZjfFSOQsjYRttPMrQ7U4vh3/cfVI6UXrYueZP6QfYbdXKv0O1Xgn7ygfvFpD8Vyj94cOi7SDbv1Q+6puFRYqc3hYei6LhRG9My67rIiAxGwcD0R6XYi7nyQVo64lI7qUew2ey3NL4HZqp7jrtFH/7kZG660CqX3J/RxskFB/qA+dWClH2WX5iq9RXGJfzFIFhl8SHdYTN6ol+9Cye1CB9Qn7M3z/NEIbD/AHdvmiVkRKcSO2/++CbJXXaSSHoPyQVuk9ufNHnSWL5wl9ML1Lz1Rs9w6G37xq0GNFtQyD+P+irtMMuKuH8ZVgoi4smv95IabTFnfOoLBJvCGk9uETJwQzvbqhzhvuw+ZFoLCvdz8xRg3LIylWK+J1un5JqlGKmz5P74IK7TH15+ZF1R1ph/yhBUh9fY80TWm7qbL+/atBtRaOqR1H9UhiH62d8yc4bfv6oO37KTjTGZPnUD940Qkmko+CLdqAULMRmCBrg5+yu+co9L8F93f85TAblBElxbxSfBOkmxX2kg6BIFbp9KnXmjJ91O7gJWkoRulT5oqoa404IO43QaYdicQxSpBkGUjT8Vwa7NiTnjUF11VsGc+TEZnO02uHxV1pKYCzuKlZWYNAczNEJKfWDoiIjslBSO9dZaQ8wbSnd8yYJdg2tM4cnJioIkuJEGol6AD6J0UprqSaWeQsbdr7WKCtPsJ9ExY0Op2lw0uizgReMxlDXcBZdYsMmbGGPLdDrYoKhHg8uHV/eTMysm1aRuVig8N/on89LFPB3MrbgDTolww17DlDtm1rkJHQ4RHTX8UtkeHVZDeBXKvq3Yc+SFz3OcHaC2pXHsxlxfHa3O5r4aeNovG7wyEm4J524LPvEzjXpOatWBm9O/lm3pmtIY2xMDWNAA5LdaZRYsoogzZRRRBPNRRRBXsa7OUeK1bJamapbzZHIGg/HS/wBUzwrC6PCaRtNQQiKIa6aknmTvJWVF5V+25nqBoUUUXqw//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sp>
        <p:nvSpPr>
          <p:cNvPr id="8" name="AutoShape 10" descr="data:image/jpeg;base64,/9j/4AAQSkZJRgABAQAAAQABAAD/2wCEAAkGBwgHBgkIBwgKCgkLDRYPDQwMDRsUFRAWIB0iIiAdHx8kKDQsJCYxJx8fLT0tMTU3Ojo6Iys/RD84QzQ5OjcBCgoKDQwNGg8PGjclHyU3Nzc3Nzc3Nzc3Nzc3Nzc3Nzc3Nzc3Nzc3Nzc3Nzc3Nzc3Nzc3Nzc3Nzc3Nzc3Nzc3N//AABEIAPQAUAMBIgACEQEDEQH/xAAcAAACAgMBAQAAAAAAAAAAAAAEBQAGAQIDBwj/xABAEAABAwIDBQQHBAgHAQAAAAABAAIDBBEFEiEiMUFRYQYTMoEUIzM0cXKhJFKRsQclQlNigsHwFRY1Q2OS0Qj/xAAZAQEBAQEBAQAAAAAAAAAAAAAAAQIEAwX/xAAgEQEAAwACAgMBAQAAAAAAAAAAAQIRAyEEEiIxQTIT/9oADAMBAAIRAxEAPwD3BYKytX3DXFu+2iBfW1L3OfFASAzxPHPksQUseXNvPM7yudNLFJARcBw1eDvuioZWCLaIGXddXBydRhpztNnDiuwfJCBnOccTxCk07I2gOIOY69EJUVrTG5pBbYIGrHB7Q5puDxWUPhxJpIy62o4IlQYssqKIIooogrvaiSkwmklxGpmFPAB66Q3yjkfiqzh/bvCq5zHCR3o7jlZI8FgNvLQfFB//AEFVywdlqKlaPVVFY3vHX+6L2+v0STstBhtZ2eibnMjWRFr4u8Ib8TzXL5XNPHEZ+uvxeGvJuvQazG6Jlm5Mz3jNGxjy4vHMWGoQ3Z/GsPx7EzRsD4qmAnvoHtOrRuN91um9VvskMLr8HpKecvhmpgY2WlLCBc2sQddwVdxKR2HfpWwmrw55LZKuKGYNcdonZ156Ery4PJm1/WW+bgrWOnvjWhoAaLAaWWVgLK73CiiiiCKKLBO+29B5z+naijqewr53japqiN7SDzNivEsAq54IqkSOcaYR5nRE717d+nGe3Y9tKL+vqGkkcA3UrxbDYGy4ZO8XLpGjLrv5hc/NMZkuzxomO4WjC6qFnc90yMkElot4AeA10XbAzT/5joatz9Ya6N8jZOG0AXeQN/JJKNrIZ+6juA5rSx1rkEg/+JnG1z62GeMEOnbe3C40cCvmfzfYdtvlXH0O03F1sqr2Kx011CKaqblqINjNcuEjRuddWdkjXDQi/JfZrOxr49oycbqKXUWkYc4NaSdyXyzyTONjZnC29F1BAYAdxKUzVAjnaB4boAu12HQ13ZysgmF/VFzSRcggL58oH9xRU7RxEjbnnfevpatZ6RRPbIBZ7SLDhdeB9o8Bq8Jrnxyw3haXEkeEg6heHPXY6dPj2/C2mf6+U2e7JFGMzeeuv1TygiFU+NpcQ6OIuBBtckqvUsMzJxNGDCWuAyE32QNxXonYnCIqoekTatLr8uK544Pa2um/NFa4vvZKj9Eo2Oe0Me9ozAJ5KzbzMdZ19CEAwOjhzxalo1ARrXZomk7yLrviIiMfOmdnRUT88d+I0K6IWncASBxRQRAWIXyWHAXulEjRLNT8idU2qD9qIOoc21khp5z6QyN2mRxCBy67o3DkEvrqGCvj7qoiY5hAvcJoLObfhlQ4ZYXCqK+7snhL3SZoGnP4hZH0WF09HTNipm2a3cOSZluyD0uuTHhrrkbJ+imLrDLsaC7da2imH1HewsZYjKLH8VtMDk5hD4Y+4lZYANebBUMKc/aXDgLFMUpgfeulAOgib+ZTVpu0HooAqo2qYXc32Vcm0xidg0yyg6eSc4pP3IhkfwmA/ok+NMbFOKxmhl1d1sgfR+zPwXMm0a2heHwsJ3ELRzC45eARHOOZ1+7cPNR/syCNFynbYX5aoiM97GHcxdUDRzuBdDJv4Hmh8PLhXPaP2gfJEVMNxvsRrmG8LShY6KrYX7T3AkkIougu6tqHv0blY36EptEdgJeGltSQRbMEbAd4UCztBF3lDIPuEP8AhZJ8a28Fp3b7C6f1re+ZJFcXeC3X4JBXl7aBlNKMjsgbbmSgmFYj3lO2MuN2j8U2hlbPGHsdtN8QVQex1HMLkt0RrKq5EjZMtxYgFawWOS0sZLeC0pfV7PBLqarLQC0m3FHtqGlua1kwd5zG0EyEAc0JC6OWqux5s1ttEPVVDqgd20LrhORr5mEbTXZbqA8skbldA9xcNbOO/oj6c3cDa2m7kgwSHHRFUztpQCVcjoqrJe+dpcB1VU7Qvq56igeQGtZPkIvvzcVb8Ya8UjpoI2vkiGZoJtfzSeCY1zo2zUwiMUh70Zw7K8NBAHkbqb3ixHWuElKxxMUwMkY0BtqEMezgldnpKlh6E2smj32ibp4nFbRtj71uyMw4rWoWf4DWMeAJmAWvvKKjoTDrVVQLR+yCu1ZVu9Ckn1OzlHRJKZj6mdsb3lAzkrqePMYWaM1LugTLDYQKZr3DbftnTmkOPXhwKobSi0zi2Nlt9ybBFYDWVHpVRhk03fGjijD5yRdzyNQV5cnLWn23Wk2jYPAPNdqbxJdVVz6VxLKaSdgFyY94KOwmf0uLvvR54NfDMzKVuJi0bDExMSmOPlZhkz4hqwXNuA4qq9hKWWn7PWqHskmklfI94G8uDSL9bWV5ewOaWncdCldRTQ0rHMp4mxtN3lrRYXPFZ9flrUW+OFFc4sdAwbiStonnvw1csQN62nb/AA3XSIWqQeZXqy3y58KeCOCV0mzWwW4p1AP1cb8Q5JKb32Do5QD9tHSxxQ9zCJQ2cPLHeE21APnZadjO+MVUcQLDiNXMaioEe4X0Db9AAFZZoWSue2RrXNJ3OF1ikijgmkEUbGAj9lq8Obg/0+5e1OWKVw5w+nMMAvo52p13Isi6xHqwHmFsvStYrGQ8pnZ1EuxDeflCYpfiHj/lH5laRXazXEWDk1EQ6zA8ihZjfFSOQsjYRttPMrQ7U4vh3/cfVI6UXrYueZP6QfYbdXKv0O1Xgn7ygfvFpD8Vyj94cOi7SDbv1Q+6puFRYqc3hYei6LhRG9My67rIiAxGwcD0R6XYi7nyQVo64lI7qUew2ey3NL4HZqp7jrtFH/7kZG660CqX3J/RxskFB/qA+dWClH2WX5iq9RXGJfzFIFhl8SHdYTN6ol+9Cye1CB9Qn7M3z/NEIbD/AHdvmiVkRKcSO2/++CbJXXaSSHoPyQVuk9ufNHnSWL5wl9ML1Lz1Rs9w6G37xq0GNFtQyD+P+irtMMuKuH8ZVgoi4smv95IabTFnfOoLBJvCGk9uETJwQzvbqhzhvuw+ZFoLCvdz8xRg3LIylWK+J1un5JqlGKmz5P74IK7TH15+ZF1R1ph/yhBUh9fY80TWm7qbL+/atBtRaOqR1H9UhiH62d8yc4bfv6oO37KTjTGZPnUD940Qkmko+CLdqAULMRmCBrg5+yu+co9L8F93f85TAblBElxbxSfBOkmxX2kg6BIFbp9KnXmjJ91O7gJWkoRulT5oqoa404IO43QaYdicQxSpBkGUjT8Vwa7NiTnjUF11VsGc+TEZnO02uHxV1pKYCzuKlZWYNAczNEJKfWDoiIjslBSO9dZaQ8wbSnd8yYJdg2tM4cnJioIkuJEGol6AD6J0UprqSaWeQsbdr7WKCtPsJ9ExY0Op2lw0uizgReMxlDXcBZdYsMmbGGPLdDrYoKhHg8uHV/eTMysm1aRuVig8N/on89LFPB3MrbgDTolww17DlDtm1rkJHQ4RHTX8UtkeHVZDeBXKvq3Yc+SFz3OcHaC2pXHsxlxfHa3O5r4aeNovG7wyEm4J524LPvEzjXpOatWBm9O/lm3pmtIY2xMDWNAA5LdaZRYsoogzZRRRBPNRRRBXsa7OUeK1bJamapbzZHIGg/HS/wBUzwrC6PCaRtNQQiKIa6aknmTvJWVF5V+25nqBoUUUXqw//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sp>
        <p:nvSpPr>
          <p:cNvPr id="10" name="AutoShape 14" descr="data:image/jpeg;base64,/9j/4AAQSkZJRgABAQAAAQABAAD/2wCEAAkGBwgHBgkIBwgKCgkLDRYPDQwMDRsUFRAWIB0iIiAdHx8kKDQsJCYxJx8fLT0tMTU3Ojo6Iys/RD84QzQ5OjcBCgoKDQwNGg8PGjclHyU3Nzc3Nzc3Nzc3Nzc3Nzc3Nzc3Nzc3Nzc3Nzc3Nzc3Nzc3Nzc3Nzc3Nzc3Nzc3Nzc3N//AABEIAPQAUAMBIgACEQEDEQH/xAAcAAACAgMBAQAAAAAAAAAAAAAEBQAGAQIDBwj/xABAEAABAwIDBQQHBAgHAQAAAAABAAIDBBEFEiEiMUFRYQYTMoEUIzM0cXKhJFKRsQclQlNigsHwFRY1Q2OS0Qj/xAAZAQEBAQEBAQAAAAAAAAAAAAAAAQIEAwX/xAAgEQEAAwACAgMBAQAAAAAAAAAAAQIRAyEEEiIxQTIT/9oADAMBAAIRAxEAPwD3BYKytX3DXFu+2iBfW1L3OfFASAzxPHPksQUseXNvPM7yudNLFJARcBw1eDvuioZWCLaIGXddXBydRhpztNnDiuwfJCBnOccTxCk07I2gOIOY69EJUVrTG5pBbYIGrHB7Q5puDxWUPhxJpIy62o4IlQYssqKIIooogrvaiSkwmklxGpmFPAB66Q3yjkfiqzh/bvCq5zHCR3o7jlZI8FgNvLQfFB//AEFVywdlqKlaPVVFY3vHX+6L2+v0STstBhtZ2eibnMjWRFr4u8Ib8TzXL5XNPHEZ+uvxeGvJuvQazG6Jlm5Mz3jNGxjy4vHMWGoQ3Z/GsPx7EzRsD4qmAnvoHtOrRuN91um9VvskMLr8HpKecvhmpgY2WlLCBc2sQddwVdxKR2HfpWwmrw55LZKuKGYNcdonZ156Ery4PJm1/WW+bgrWOnvjWhoAaLAaWWVgLK73CiiiiCKKLBO+29B5z+naijqewr53japqiN7SDzNivEsAq54IqkSOcaYR5nRE717d+nGe3Y9tKL+vqGkkcA3UrxbDYGy4ZO8XLpGjLrv5hc/NMZkuzxomO4WjC6qFnc90yMkElot4AeA10XbAzT/5joatz9Ya6N8jZOG0AXeQN/JJKNrIZ+6juA5rSx1rkEg/+JnG1z62GeMEOnbe3C40cCvmfzfYdtvlXH0O03F1sqr2Kx011CKaqblqINjNcuEjRuddWdkjXDQi/JfZrOxr49oycbqKXUWkYc4NaSdyXyzyTONjZnC29F1BAYAdxKUzVAjnaB4boAu12HQ13ZysgmF/VFzSRcggL58oH9xRU7RxEjbnnfevpatZ6RRPbIBZ7SLDhdeB9o8Bq8Jrnxyw3haXEkeEg6heHPXY6dPj2/C2mf6+U2e7JFGMzeeuv1TygiFU+NpcQ6OIuBBtckqvUsMzJxNGDCWuAyE32QNxXonYnCIqoekTatLr8uK544Pa2um/NFa4vvZKj9Eo2Oe0Me9ozAJ5KzbzMdZ19CEAwOjhzxalo1ARrXZomk7yLrviIiMfOmdnRUT88d+I0K6IWncASBxRQRAWIXyWHAXulEjRLNT8idU2qD9qIOoc21khp5z6QyN2mRxCBy67o3DkEvrqGCvj7qoiY5hAvcJoLObfhlQ4ZYXCqK+7snhL3SZoGnP4hZH0WF09HTNipm2a3cOSZluyD0uuTHhrrkbJ+imLrDLsaC7da2imH1HewsZYjKLH8VtMDk5hD4Y+4lZYANebBUMKc/aXDgLFMUpgfeulAOgib+ZTVpu0HooAqo2qYXc32Vcm0xidg0yyg6eSc4pP3IhkfwmA/ok+NMbFOKxmhl1d1sgfR+zPwXMm0a2heHwsJ3ELRzC45eARHOOZ1+7cPNR/syCNFynbYX5aoiM97GHcxdUDRzuBdDJv4Hmh8PLhXPaP2gfJEVMNxvsRrmG8LShY6KrYX7T3AkkIougu6tqHv0blY36EptEdgJeGltSQRbMEbAd4UCztBF3lDIPuEP8AhZJ8a28Fp3b7C6f1re+ZJFcXeC3X4JBXl7aBlNKMjsgbbmSgmFYj3lO2MuN2j8U2hlbPGHsdtN8QVQex1HMLkt0RrKq5EjZMtxYgFawWOS0sZLeC0pfV7PBLqarLQC0m3FHtqGlua1kwd5zG0EyEAc0JC6OWqux5s1ttEPVVDqgd20LrhORr5mEbTXZbqA8skbldA9xcNbOO/oj6c3cDa2m7kgwSHHRFUztpQCVcjoqrJe+dpcB1VU7Qvq56igeQGtZPkIvvzcVb8Ya8UjpoI2vkiGZoJtfzSeCY1zo2zUwiMUh70Zw7K8NBAHkbqb3ixHWuElKxxMUwMkY0BtqEMezgldnpKlh6E2smj32ibp4nFbRtj71uyMw4rWoWf4DWMeAJmAWvvKKjoTDrVVQLR+yCu1ZVu9Ckn1OzlHRJKZj6mdsb3lAzkrqePMYWaM1LugTLDYQKZr3DbftnTmkOPXhwKobSi0zi2Nlt9ybBFYDWVHpVRhk03fGjijD5yRdzyNQV5cnLWn23Wk2jYPAPNdqbxJdVVz6VxLKaSdgFyY94KOwmf0uLvvR54NfDMzKVuJi0bDExMSmOPlZhkz4hqwXNuA4qq9hKWWn7PWqHskmklfI94G8uDSL9bWV5ewOaWncdCldRTQ0rHMp4mxtN3lrRYXPFZ9flrUW+OFFc4sdAwbiStonnvw1csQN62nb/AA3XSIWqQeZXqy3y58KeCOCV0mzWwW4p1AP1cb8Q5JKb32Do5QD9tHSxxQ9zCJQ2cPLHeE21APnZadjO+MVUcQLDiNXMaioEe4X0Db9AAFZZoWSue2RrXNJ3OF1ikijgmkEUbGAj9lq8Obg/0+5e1OWKVw5w+nMMAvo52p13Isi6xHqwHmFsvStYrGQ8pnZ1EuxDeflCYpfiHj/lH5laRXazXEWDk1EQ6zA8ihZjfFSOQsjYRttPMrQ7U4vh3/cfVI6UXrYueZP6QfYbdXKv0O1Xgn7ygfvFpD8Vyj94cOi7SDbv1Q+6puFRYqc3hYei6LhRG9My67rIiAxGwcD0R6XYi7nyQVo64lI7qUew2ey3NL4HZqp7jrtFH/7kZG660CqX3J/RxskFB/qA+dWClH2WX5iq9RXGJfzFIFhl8SHdYTN6ol+9Cye1CB9Qn7M3z/NEIbD/AHdvmiVkRKcSO2/++CbJXXaSSHoPyQVuk9ufNHnSWL5wl9ML1Lz1Rs9w6G37xq0GNFtQyD+P+irtMMuKuH8ZVgoi4smv95IabTFnfOoLBJvCGk9uETJwQzvbqhzhvuw+ZFoLCvdz8xRg3LIylWK+J1un5JqlGKmz5P74IK7TH15+ZF1R1ph/yhBUh9fY80TWm7qbL+/atBtRaOqR1H9UhiH62d8yc4bfv6oO37KTjTGZPnUD940Qkmko+CLdqAULMRmCBrg5+yu+co9L8F93f85TAblBElxbxSfBOkmxX2kg6BIFbp9KnXmjJ91O7gJWkoRulT5oqoa404IO43QaYdicQxSpBkGUjT8Vwa7NiTnjUF11VsGc+TEZnO02uHxV1pKYCzuKlZWYNAczNEJKfWDoiIjslBSO9dZaQ8wbSnd8yYJdg2tM4cnJioIkuJEGol6AD6J0UprqSaWeQsbdr7WKCtPsJ9ExY0Op2lw0uizgReMxlDXcBZdYsMmbGGPLdDrYoKhHg8uHV/eTMysm1aRuVig8N/on89LFPB3MrbgDTolww17DlDtm1rkJHQ4RHTX8UtkeHVZDeBXKvq3Yc+SFz3OcHaC2pXHsxlxfHa3O5r4aeNovG7wyEm4J524LPvEzjXpOatWBm9O/lm3pmtIY2xMDWNAA5LdaZRYsoogzZRRRBPNRRRBXsa7OUeK1bJamapbzZHIGg/HS/wBUzwrC6PCaRtNQQiKIa6aknmTvJWVF5V+25nqBoUUUXqw//9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pic>
        <p:nvPicPr>
          <p:cNvPr id="13328" name="Picture 16" descr="http://w1.chabad.org/media/images/31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8457"/>
            <a:ext cx="4140410" cy="646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384287"/>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3046988"/>
          </a:xfrm>
          <a:prstGeom prst="rect">
            <a:avLst/>
          </a:prstGeom>
          <a:noFill/>
        </p:spPr>
        <p:txBody>
          <a:bodyPr wrap="square" rtlCol="0">
            <a:spAutoFit/>
          </a:bodyPr>
          <a:lstStyle/>
          <a:p>
            <a:r>
              <a:rPr lang="en-029" sz="3200" dirty="0" smtClean="0">
                <a:solidFill>
                  <a:srgbClr val="66FF33"/>
                </a:solidFill>
              </a:rPr>
              <a:t>The Outer-tunic </a:t>
            </a:r>
            <a:r>
              <a:rPr lang="en-029" sz="3200" dirty="0">
                <a:solidFill>
                  <a:srgbClr val="66FF33"/>
                </a:solidFill>
              </a:rPr>
              <a:t>Or </a:t>
            </a:r>
            <a:r>
              <a:rPr lang="en-029" sz="3200" dirty="0" smtClean="0">
                <a:solidFill>
                  <a:srgbClr val="66FF33"/>
                </a:solidFill>
              </a:rPr>
              <a:t>Robe</a:t>
            </a:r>
            <a:endParaRPr lang="en-029" sz="3200" dirty="0">
              <a:solidFill>
                <a:srgbClr val="66FF33"/>
              </a:solidFill>
            </a:endParaRPr>
          </a:p>
          <a:p>
            <a:r>
              <a:rPr lang="en-029" sz="3200" dirty="0" smtClean="0"/>
              <a:t>In </a:t>
            </a:r>
            <a:r>
              <a:rPr lang="en-029" sz="3200" dirty="0"/>
              <a:t>Bible times there was a looser and longer kind of tunic that was </a:t>
            </a:r>
            <a:r>
              <a:rPr lang="en-029" sz="3200" dirty="0" smtClean="0"/>
              <a:t>sometimes used </a:t>
            </a:r>
            <a:r>
              <a:rPr lang="en-029" sz="3200" dirty="0"/>
              <a:t>but not by the ordinary people. Scripture indicates its use by kings (</a:t>
            </a:r>
            <a:r>
              <a:rPr lang="en-029" sz="3200" dirty="0" smtClean="0"/>
              <a:t>1 Sam.24:4</a:t>
            </a:r>
            <a:r>
              <a:rPr lang="en-029" sz="3200" dirty="0"/>
              <a:t>), prophets (</a:t>
            </a:r>
            <a:r>
              <a:rPr lang="en-029" sz="3200" dirty="0" smtClean="0"/>
              <a:t>1 Sam</a:t>
            </a:r>
            <a:r>
              <a:rPr lang="en-029" sz="3200" dirty="0"/>
              <a:t>. 28:14), nobles (Job 1:20), and sometimes youths (</a:t>
            </a:r>
            <a:r>
              <a:rPr lang="en-029" sz="3200" dirty="0" smtClean="0"/>
              <a:t>1 Sam.2:19</a:t>
            </a:r>
            <a:r>
              <a:rPr lang="en-029" sz="3200" dirty="0"/>
              <a:t>).</a:t>
            </a:r>
            <a:endParaRPr lang="en-029" sz="3200" dirty="0">
              <a:solidFill>
                <a:prstClr val="white"/>
              </a:solidFill>
            </a:endParaRPr>
          </a:p>
        </p:txBody>
      </p:sp>
    </p:spTree>
    <p:extLst>
      <p:ext uri="{BB962C8B-B14F-4D97-AF65-F5344CB8AC3E}">
        <p14:creationId xmlns:p14="http://schemas.microsoft.com/office/powerpoint/2010/main" val="2260499414"/>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Tree>
    <p:extLst>
      <p:ext uri="{BB962C8B-B14F-4D97-AF65-F5344CB8AC3E}">
        <p14:creationId xmlns:p14="http://schemas.microsoft.com/office/powerpoint/2010/main" val="2533452778"/>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AutoShape 2" descr="data:image/jpeg;base64,/9j/4AAQSkZJRgABAQAAAQABAAD/2wCEAAkGBwgHBgkIBwgKCgkLDRYPDQwMDRsUFRAWIB0iIiAdHx8kKDQsJCYxJx8fLT0tMTU3Ojo6Iys/RD84QzQ5OjcBCgoKDQwNGg8PGjclHyU3Nzc3Nzc3Nzc3Nzc3Nzc3Nzc3Nzc3Nzc3Nzc3Nzc3Nzc3Nzc3Nzc3Nzc3Nzc3Nzc3N//AABEIAPQAUAMBIgACEQEDEQH/xAAcAAACAgMBAQAAAAAAAAAAAAAEBQAGAQIDBwj/xABAEAABAwIDBQQHBAgHAQAAAAABAAIDBBEFEiEiMUFRYQYTMoEUIzM0cXKhJFKRsQclQlNigsHwFRY1Q2OS0Qj/xAAZAQEBAQEBAQAAAAAAAAAAAAAAAQIEAwX/xAAgEQEAAwACAgMBAQAAAAAAAAAAAQIRAyEEEiIxQTIT/9oADAMBAAIRAxEAPwD3BYKytX3DXFu+2iBfW1L3OfFASAzxPHPksQUseXNvPM7yudNLFJARcBw1eDvuioZWCLaIGXddXBydRhpztNnDiuwfJCBnOccTxCk07I2gOIOY69EJUVrTG5pBbYIGrHB7Q5puDxWUPhxJpIy62o4IlQYssqKIIooogrvaiSkwmklxGpmFPAB66Q3yjkfiqzh/bvCq5zHCR3o7jlZI8FgNvLQfFB//AEFVywdlqKlaPVVFY3vHX+6L2+v0STstBhtZ2eibnMjWRFr4u8Ib8TzXL5XNPHEZ+uvxeGvJuvQazG6Jlm5Mz3jNGxjy4vHMWGoQ3Z/GsPx7EzRsD4qmAnvoHtOrRuN91um9VvskMLr8HpKecvhmpgY2WlLCBc2sQddwVdxKR2HfpWwmrw55LZKuKGYNcdonZ156Ery4PJm1/WW+bgrWOnvjWhoAaLAaWWVgLK73CiiiiCKKLBO+29B5z+naijqewr53japqiN7SDzNivEsAq54IqkSOcaYR5nRE717d+nGe3Y9tKL+vqGkkcA3UrxbDYGy4ZO8XLpGjLrv5hc/NMZkuzxomO4WjC6qFnc90yMkElot4AeA10XbAzT/5joatz9Ya6N8jZOG0AXeQN/JJKNrIZ+6juA5rSx1rkEg/+JnG1z62GeMEOnbe3C40cCvmfzfYdtvlXH0O03F1sqr2Kx011CKaqblqINjNcuEjRuddWdkjXDQi/JfZrOxr49oycbqKXUWkYc4NaSdyXyzyTONjZnC29F1BAYAdxKUzVAjnaB4boAu12HQ13ZysgmF/VFzSRcggL58oH9xRU7RxEjbnnfevpatZ6RRPbIBZ7SLDhdeB9o8Bq8Jrnxyw3haXEkeEg6heHPXY6dPj2/C2mf6+U2e7JFGMzeeuv1TygiFU+NpcQ6OIuBBtckqvUsMzJxNGDCWuAyE32QNxXonYnCIqoekTatLr8uK544Pa2um/NFa4vvZKj9Eo2Oe0Me9ozAJ5KzbzMdZ19CEAwOjhzxalo1ARrXZomk7yLrviIiMfOmdnRUT88d+I0K6IWncASBxRQRAWIXyWHAXulEjRLNT8idU2qD9qIOoc21khp5z6QyN2mRxCBy67o3DkEvrqGCvj7qoiY5hAvcJoLObfhlQ4ZYXCqK+7snhL3SZoGnP4hZH0WF09HTNipm2a3cOSZluyD0uuTHhrrkbJ+imLrDLsaC7da2imH1HewsZYjKLH8VtMDk5hD4Y+4lZYANebBUMKc/aXDgLFMUpgfeulAOgib+ZTVpu0HooAqo2qYXc32Vcm0xidg0yyg6eSc4pP3IhkfwmA/ok+NMbFOKxmhl1d1sgfR+zPwXMm0a2heHwsJ3ELRzC45eARHOOZ1+7cPNR/syCNFynbYX5aoiM97GHcxdUDRzuBdDJv4Hmh8PLhXPaP2gfJEVMNxvsRrmG8LShY6KrYX7T3AkkIougu6tqHv0blY36EptEdgJeGltSQRbMEbAd4UCztBF3lDIPuEP8AhZJ8a28Fp3b7C6f1re+ZJFcXeC3X4JBXl7aBlNKMjsgbbmSgmFYj3lO2MuN2j8U2hlbPGHsdtN8QVQex1HMLkt0RrKq5EjZMtxYgFawWOS0sZLeC0pfV7PBLqarLQC0m3FHtqGlua1kwd5zG0EyEAc0JC6OWqux5s1ttEPVVDqgd20LrhORr5mEbTXZbqA8skbldA9xcNbOO/oj6c3cDa2m7kgwSHHRFUztpQCVcjoqrJe+dpcB1VU7Qvq56igeQGtZPkIvvzcVb8Ya8UjpoI2vkiGZoJtfzSeCY1zo2zUwiMUh70Zw7K8NBAHkbqb3ixHWuElKxxMUwMkY0BtqEMezgldnpKlh6E2smj32ibp4nFbRtj71uyMw4rWoWf4DWMeAJmAWvvKKjoTDrVVQLR+yCu1ZVu9Ckn1OzlHRJKZj6mdsb3lAzkrqePMYWaM1LugTLDYQKZr3DbftnTmkOPXhwKobSi0zi2Nlt9ybBFYDWVHpVRhk03fGjijD5yRdzyNQV5cnLWn23Wk2jYPAPNdqbxJdVVz6VxLKaSdgFyY94KOwmf0uLvvR54NfDMzKVuJi0bDExMSmOPlZhkz4hqwXNuA4qq9hKWWn7PWqHskmklfI94G8uDSL9bWV5ewOaWncdCldRTQ0rHMp4mxtN3lrRYXPFZ9flrUW+OFFc4sdAwbiStonnvw1csQN62nb/AA3XSIWqQeZXqy3y58KeCOCV0mzWwW4p1AP1cb8Q5JKb32Do5QD9tHSxxQ9zCJQ2cPLHeE21APnZadjO+MVUcQLDiNXMaioEe4X0Db9AAFZZoWSue2RrXNJ3OF1ikijgmkEUbGAj9lq8Obg/0+5e1OWKVw5w+nMMAvo52p13Isi6xHqwHmFsvStYrGQ8pnZ1EuxDeflCYpfiHj/lH5laRXazXEWDk1EQ6zA8ihZjfFSOQsjYRttPMrQ7U4vh3/cfVI6UXrYueZP6QfYbdXKv0O1Xgn7ygfvFpD8Vyj94cOi7SDbv1Q+6puFRYqc3hYei6LhRG9My67rIiAxGwcD0R6XYi7nyQVo64lI7qUew2ey3NL4HZqp7jrtFH/7kZG660CqX3J/RxskFB/qA+dWClH2WX5iq9RXGJfzFIFhl8SHdYTN6ol+9Cye1CB9Qn7M3z/NEIbD/AHdvmiVkRKcSO2/++CbJXXaSSHoPyQVuk9ufNHnSWL5wl9ML1Lz1Rs9w6G37xq0GNFtQyD+P+irtMMuKuH8ZVgoi4smv95IabTFnfOoLBJvCGk9uETJwQzvbqhzhvuw+ZFoLCvdz8xRg3LIylWK+J1un5JqlGKmz5P74IK7TH15+ZF1R1ph/yhBUh9fY80TWm7qbL+/atBtRaOqR1H9UhiH62d8yc4bfv6oO37KTjTGZPnUD940Qkmko+CLdqAULMRmCBrg5+yu+co9L8F93f85TAblBElxbxSfBOkmxX2kg6BIFbp9KnXmjJ91O7gJWkoRulT5oqoa404IO43QaYdicQxSpBkGUjT8Vwa7NiTnjUF11VsGc+TEZnO02uHxV1pKYCzuKlZWYNAczNEJKfWDoiIjslBSO9dZaQ8wbSnd8yYJdg2tM4cnJioIkuJEGol6AD6J0UprqSaWeQsbdr7WKCtPsJ9ExY0Op2lw0uizgReMxlDXcBZdYsMmbGGPLdDrYoKhHg8uHV/eTMysm1aRuVig8N/on89LFPB3MrbgDTolww17DlDtm1rkJHQ4RHTX8UtkeHVZDeBXKvq3Yc+SFz3OcHaC2pXHsxlxfHa3O5r4aeNovG7wyEm4J524LPvEzjXpOatWBm9O/lm3pmtIY2xMDWNAA5LdaZRYsoogzZRRRBPNRRRBXsa7OUeK1bJamapbzZHIGg/HS/wBUzwrC6PCaRtNQQiKIa6aknmTvJWVF5V+25nqBoUUUXqw//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sp>
        <p:nvSpPr>
          <p:cNvPr id="3" name="AutoShape 4" descr="data:image/jpeg;base64,/9j/4AAQSkZJRgABAQAAAQABAAD/2wCEAAkGBwgHBgkIBwgKCgkLDRYPDQwMDRsUFRAWIB0iIiAdHx8kKDQsJCYxJx8fLT0tMTU3Ojo6Iys/RD84QzQ5OjcBCgoKDQwNGg8PGjclHyU3Nzc3Nzc3Nzc3Nzc3Nzc3Nzc3Nzc3Nzc3Nzc3Nzc3Nzc3Nzc3Nzc3Nzc3Nzc3Nzc3N//AABEIAPQAUAMBIgACEQEDEQH/xAAcAAACAgMBAQAAAAAAAAAAAAAEBQAGAQIDBwj/xABAEAABAwIDBQQHBAgHAQAAAAABAAIDBBEFEiEiMUFRYQYTMoEUIzM0cXKhJFKRsQclQlNigsHwFRY1Q2OS0Qj/xAAZAQEBAQEBAQAAAAAAAAAAAAAAAQIEAwX/xAAgEQEAAwACAgMBAQAAAAAAAAAAAQIRAyEEEiIxQTIT/9oADAMBAAIRAxEAPwD3BYKytX3DXFu+2iBfW1L3OfFASAzxPHPksQUseXNvPM7yudNLFJARcBw1eDvuioZWCLaIGXddXBydRhpztNnDiuwfJCBnOccTxCk07I2gOIOY69EJUVrTG5pBbYIGrHB7Q5puDxWUPhxJpIy62o4IlQYssqKIIooogrvaiSkwmklxGpmFPAB66Q3yjkfiqzh/bvCq5zHCR3o7jlZI8FgNvLQfFB//AEFVywdlqKlaPVVFY3vHX+6L2+v0STstBhtZ2eibnMjWRFr4u8Ib8TzXL5XNPHEZ+uvxeGvJuvQazG6Jlm5Mz3jNGxjy4vHMWGoQ3Z/GsPx7EzRsD4qmAnvoHtOrRuN91um9VvskMLr8HpKecvhmpgY2WlLCBc2sQddwVdxKR2HfpWwmrw55LZKuKGYNcdonZ156Ery4PJm1/WW+bgrWOnvjWhoAaLAaWWVgLK73CiiiiCKKLBO+29B5z+naijqewr53japqiN7SDzNivEsAq54IqkSOcaYR5nRE717d+nGe3Y9tKL+vqGkkcA3UrxbDYGy4ZO8XLpGjLrv5hc/NMZkuzxomO4WjC6qFnc90yMkElot4AeA10XbAzT/5joatz9Ya6N8jZOG0AXeQN/JJKNrIZ+6juA5rSx1rkEg/+JnG1z62GeMEOnbe3C40cCvmfzfYdtvlXH0O03F1sqr2Kx011CKaqblqINjNcuEjRuddWdkjXDQi/JfZrOxr49oycbqKXUWkYc4NaSdyXyzyTONjZnC29F1BAYAdxKUzVAjnaB4boAu12HQ13ZysgmF/VFzSRcggL58oH9xRU7RxEjbnnfevpatZ6RRPbIBZ7SLDhdeB9o8Bq8Jrnxyw3haXEkeEg6heHPXY6dPj2/C2mf6+U2e7JFGMzeeuv1TygiFU+NpcQ6OIuBBtckqvUsMzJxNGDCWuAyE32QNxXonYnCIqoekTatLr8uK544Pa2um/NFa4vvZKj9Eo2Oe0Me9ozAJ5KzbzMdZ19CEAwOjhzxalo1ARrXZomk7yLrviIiMfOmdnRUT88d+I0K6IWncASBxRQRAWIXyWHAXulEjRLNT8idU2qD9qIOoc21khp5z6QyN2mRxCBy67o3DkEvrqGCvj7qoiY5hAvcJoLObfhlQ4ZYXCqK+7snhL3SZoGnP4hZH0WF09HTNipm2a3cOSZluyD0uuTHhrrkbJ+imLrDLsaC7da2imH1HewsZYjKLH8VtMDk5hD4Y+4lZYANebBUMKc/aXDgLFMUpgfeulAOgib+ZTVpu0HooAqo2qYXc32Vcm0xidg0yyg6eSc4pP3IhkfwmA/ok+NMbFOKxmhl1d1sgfR+zPwXMm0a2heHwsJ3ELRzC45eARHOOZ1+7cPNR/syCNFynbYX5aoiM97GHcxdUDRzuBdDJv4Hmh8PLhXPaP2gfJEVMNxvsRrmG8LShY6KrYX7T3AkkIougu6tqHv0blY36EptEdgJeGltSQRbMEbAd4UCztBF3lDIPuEP8AhZJ8a28Fp3b7C6f1re+ZJFcXeC3X4JBXl7aBlNKMjsgbbmSgmFYj3lO2MuN2j8U2hlbPGHsdtN8QVQex1HMLkt0RrKq5EjZMtxYgFawWOS0sZLeC0pfV7PBLqarLQC0m3FHtqGlua1kwd5zG0EyEAc0JC6OWqux5s1ttEPVVDqgd20LrhORr5mEbTXZbqA8skbldA9xcNbOO/oj6c3cDa2m7kgwSHHRFUztpQCVcjoqrJe+dpcB1VU7Qvq56igeQGtZPkIvvzcVb8Ya8UjpoI2vkiGZoJtfzSeCY1zo2zUwiMUh70Zw7K8NBAHkbqb3ixHWuElKxxMUwMkY0BtqEMezgldnpKlh6E2smj32ibp4nFbRtj71uyMw4rWoWf4DWMeAJmAWvvKKjoTDrVVQLR+yCu1ZVu9Ckn1OzlHRJKZj6mdsb3lAzkrqePMYWaM1LugTLDYQKZr3DbftnTmkOPXhwKobSi0zi2Nlt9ybBFYDWVHpVRhk03fGjijD5yRdzyNQV5cnLWn23Wk2jYPAPNdqbxJdVVz6VxLKaSdgFyY94KOwmf0uLvvR54NfDMzKVuJi0bDExMSmOPlZhkz4hqwXNuA4qq9hKWWn7PWqHskmklfI94G8uDSL9bWV5ewOaWncdCldRTQ0rHMp4mxtN3lrRYXPFZ9flrUW+OFFc4sdAwbiStonnvw1csQN62nb/AA3XSIWqQeZXqy3y58KeCOCV0mzWwW4p1AP1cb8Q5JKb32Do5QD9tHSxxQ9zCJQ2cPLHeE21APnZadjO+MVUcQLDiNXMaioEe4X0Db9AAFZZoWSue2RrXNJ3OF1ikijgmkEUbGAj9lq8Obg/0+5e1OWKVw5w+nMMAvo52p13Isi6xHqwHmFsvStYrGQ8pnZ1EuxDeflCYpfiHj/lH5laRXazXEWDk1EQ6zA8ihZjfFSOQsjYRttPMrQ7U4vh3/cfVI6UXrYueZP6QfYbdXKv0O1Xgn7ygfvFpD8Vyj94cOi7SDbv1Q+6puFRYqc3hYei6LhRG9My67rIiAxGwcD0R6XYi7nyQVo64lI7qUew2ey3NL4HZqp7jrtFH/7kZG660CqX3J/RxskFB/qA+dWClH2WX5iq9RXGJfzFIFhl8SHdYTN6ol+9Cye1CB9Qn7M3z/NEIbD/AHdvmiVkRKcSO2/++CbJXXaSSHoPyQVuk9ufNHnSWL5wl9ML1Lz1Rs9w6G37xq0GNFtQyD+P+irtMMuKuH8ZVgoi4smv95IabTFnfOoLBJvCGk9uETJwQzvbqhzhvuw+ZFoLCvdz8xRg3LIylWK+J1un5JqlGKmz5P74IK7TH15+ZF1R1ph/yhBUh9fY80TWm7qbL+/atBtRaOqR1H9UhiH62d8yc4bfv6oO37KTjTGZPnUD940Qkmko+CLdqAULMRmCBrg5+yu+co9L8F93f85TAblBElxbxSfBOkmxX2kg6BIFbp9KnXmjJ91O7gJWkoRulT5oqoa404IO43QaYdicQxSpBkGUjT8Vwa7NiTnjUF11VsGc+TEZnO02uHxV1pKYCzuKlZWYNAczNEJKfWDoiIjslBSO9dZaQ8wbSnd8yYJdg2tM4cnJioIkuJEGol6AD6J0UprqSaWeQsbdr7WKCtPsJ9ExY0Op2lw0uizgReMxlDXcBZdYsMmbGGPLdDrYoKhHg8uHV/eTMysm1aRuVig8N/on89LFPB3MrbgDTolww17DlDtm1rkJHQ4RHTX8UtkeHVZDeBXKvq3Yc+SFz3OcHaC2pXHsxlxfHa3O5r4aeNovG7wyEm4J524LPvEzjXpOatWBm9O/lm3pmtIY2xMDWNAA5LdaZRYsoogzZRRRBPNRRRBXsa7OUeK1bJamapbzZHIGg/HS/wBUzwrC6PCaRtNQQiKIa6aknmTvJWVF5V+25nqBoUUUXqw//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sp>
        <p:nvSpPr>
          <p:cNvPr id="6" name="AutoShape 6" descr="data:image/jpeg;base64,/9j/4AAQSkZJRgABAQAAAQABAAD/2wCEAAkGBwgHBgkIBwgKCgkLDRYPDQwMDRsUFRAWIB0iIiAdHx8kKDQsJCYxJx8fLT0tMTU3Ojo6Iys/RD84QzQ5OjcBCgoKDQwNGg8PGjclHyU3Nzc3Nzc3Nzc3Nzc3Nzc3Nzc3Nzc3Nzc3Nzc3Nzc3Nzc3Nzc3Nzc3Nzc3Nzc3Nzc3N//AABEIAPQAUAMBIgACEQEDEQH/xAAcAAACAgMBAQAAAAAAAAAAAAAEBQAGAQIDBwj/xABAEAABAwIDBQQHBAgHAQAAAAABAAIDBBEFEiEiMUFRYQYTMoEUIzM0cXKhJFKRsQclQlNigsHwFRY1Q2OS0Qj/xAAZAQEBAQEBAQAAAAAAAAAAAAAAAQIEAwX/xAAgEQEAAwACAgMBAQAAAAAAAAAAAQIRAyEEEiIxQTIT/9oADAMBAAIRAxEAPwD3BYKytX3DXFu+2iBfW1L3OfFASAzxPHPksQUseXNvPM7yudNLFJARcBw1eDvuioZWCLaIGXddXBydRhpztNnDiuwfJCBnOccTxCk07I2gOIOY69EJUVrTG5pBbYIGrHB7Q5puDxWUPhxJpIy62o4IlQYssqKIIooogrvaiSkwmklxGpmFPAB66Q3yjkfiqzh/bvCq5zHCR3o7jlZI8FgNvLQfFB//AEFVywdlqKlaPVVFY3vHX+6L2+v0STstBhtZ2eibnMjWRFr4u8Ib8TzXL5XNPHEZ+uvxeGvJuvQazG6Jlm5Mz3jNGxjy4vHMWGoQ3Z/GsPx7EzRsD4qmAnvoHtOrRuN91um9VvskMLr8HpKecvhmpgY2WlLCBc2sQddwVdxKR2HfpWwmrw55LZKuKGYNcdonZ156Ery4PJm1/WW+bgrWOnvjWhoAaLAaWWVgLK73CiiiiCKKLBO+29B5z+naijqewr53japqiN7SDzNivEsAq54IqkSOcaYR5nRE717d+nGe3Y9tKL+vqGkkcA3UrxbDYGy4ZO8XLpGjLrv5hc/NMZkuzxomO4WjC6qFnc90yMkElot4AeA10XbAzT/5joatz9Ya6N8jZOG0AXeQN/JJKNrIZ+6juA5rSx1rkEg/+JnG1z62GeMEOnbe3C40cCvmfzfYdtvlXH0O03F1sqr2Kx011CKaqblqINjNcuEjRuddWdkjXDQi/JfZrOxr49oycbqKXUWkYc4NaSdyXyzyTONjZnC29F1BAYAdxKUzVAjnaB4boAu12HQ13ZysgmF/VFzSRcggL58oH9xRU7RxEjbnnfevpatZ6RRPbIBZ7SLDhdeB9o8Bq8Jrnxyw3haXEkeEg6heHPXY6dPj2/C2mf6+U2e7JFGMzeeuv1TygiFU+NpcQ6OIuBBtckqvUsMzJxNGDCWuAyE32QNxXonYnCIqoekTatLr8uK544Pa2um/NFa4vvZKj9Eo2Oe0Me9ozAJ5KzbzMdZ19CEAwOjhzxalo1ARrXZomk7yLrviIiMfOmdnRUT88d+I0K6IWncASBxRQRAWIXyWHAXulEjRLNT8idU2qD9qIOoc21khp5z6QyN2mRxCBy67o3DkEvrqGCvj7qoiY5hAvcJoLObfhlQ4ZYXCqK+7snhL3SZoGnP4hZH0WF09HTNipm2a3cOSZluyD0uuTHhrrkbJ+imLrDLsaC7da2imH1HewsZYjKLH8VtMDk5hD4Y+4lZYANebBUMKc/aXDgLFMUpgfeulAOgib+ZTVpu0HooAqo2qYXc32Vcm0xidg0yyg6eSc4pP3IhkfwmA/ok+NMbFOKxmhl1d1sgfR+zPwXMm0a2heHwsJ3ELRzC45eARHOOZ1+7cPNR/syCNFynbYX5aoiM97GHcxdUDRzuBdDJv4Hmh8PLhXPaP2gfJEVMNxvsRrmG8LShY6KrYX7T3AkkIougu6tqHv0blY36EptEdgJeGltSQRbMEbAd4UCztBF3lDIPuEP8AhZJ8a28Fp3b7C6f1re+ZJFcXeC3X4JBXl7aBlNKMjsgbbmSgmFYj3lO2MuN2j8U2hlbPGHsdtN8QVQex1HMLkt0RrKq5EjZMtxYgFawWOS0sZLeC0pfV7PBLqarLQC0m3FHtqGlua1kwd5zG0EyEAc0JC6OWqux5s1ttEPVVDqgd20LrhORr5mEbTXZbqA8skbldA9xcNbOO/oj6c3cDa2m7kgwSHHRFUztpQCVcjoqrJe+dpcB1VU7Qvq56igeQGtZPkIvvzcVb8Ya8UjpoI2vkiGZoJtfzSeCY1zo2zUwiMUh70Zw7K8NBAHkbqb3ixHWuElKxxMUwMkY0BtqEMezgldnpKlh6E2smj32ibp4nFbRtj71uyMw4rWoWf4DWMeAJmAWvvKKjoTDrVVQLR+yCu1ZVu9Ckn1OzlHRJKZj6mdsb3lAzkrqePMYWaM1LugTLDYQKZr3DbftnTmkOPXhwKobSi0zi2Nlt9ybBFYDWVHpVRhk03fGjijD5yRdzyNQV5cnLWn23Wk2jYPAPNdqbxJdVVz6VxLKaSdgFyY94KOwmf0uLvvR54NfDMzKVuJi0bDExMSmOPlZhkz4hqwXNuA4qq9hKWWn7PWqHskmklfI94G8uDSL9bWV5ewOaWncdCldRTQ0rHMp4mxtN3lrRYXPFZ9flrUW+OFFc4sdAwbiStonnvw1csQN62nb/AA3XSIWqQeZXqy3y58KeCOCV0mzWwW4p1AP1cb8Q5JKb32Do5QD9tHSxxQ9zCJQ2cPLHeE21APnZadjO+MVUcQLDiNXMaioEe4X0Db9AAFZZoWSue2RrXNJ3OF1ikijgmkEUbGAj9lq8Obg/0+5e1OWKVw5w+nMMAvo52p13Isi6xHqwHmFsvStYrGQ8pnZ1EuxDeflCYpfiHj/lH5laRXazXEWDk1EQ6zA8ihZjfFSOQsjYRttPMrQ7U4vh3/cfVI6UXrYueZP6QfYbdXKv0O1Xgn7ygfvFpD8Vyj94cOi7SDbv1Q+6puFRYqc3hYei6LhRG9My67rIiAxGwcD0R6XYi7nyQVo64lI7qUew2ey3NL4HZqp7jrtFH/7kZG660CqX3J/RxskFB/qA+dWClH2WX5iq9RXGJfzFIFhl8SHdYTN6ol+9Cye1CB9Qn7M3z/NEIbD/AHdvmiVkRKcSO2/++CbJXXaSSHoPyQVuk9ufNHnSWL5wl9ML1Lz1Rs9w6G37xq0GNFtQyD+P+irtMMuKuH8ZVgoi4smv95IabTFnfOoLBJvCGk9uETJwQzvbqhzhvuw+ZFoLCvdz8xRg3LIylWK+J1un5JqlGKmz5P74IK7TH15+ZF1R1ph/yhBUh9fY80TWm7qbL+/atBtRaOqR1H9UhiH62d8yc4bfv6oO37KTjTGZPnUD940Qkmko+CLdqAULMRmCBrg5+yu+co9L8F93f85TAblBElxbxSfBOkmxX2kg6BIFbp9KnXmjJ91O7gJWkoRulT5oqoa404IO43QaYdicQxSpBkGUjT8Vwa7NiTnjUF11VsGc+TEZnO02uHxV1pKYCzuKlZWYNAczNEJKfWDoiIjslBSO9dZaQ8wbSnd8yYJdg2tM4cnJioIkuJEGol6AD6J0UprqSaWeQsbdr7WKCtPsJ9ExY0Op2lw0uizgReMxlDXcBZdYsMmbGGPLdDrYoKhHg8uHV/eTMysm1aRuVig8N/on89LFPB3MrbgDTolww17DlDtm1rkJHQ4RHTX8UtkeHVZDeBXKvq3Yc+SFz3OcHaC2pXHsxlxfHa3O5r4aeNovG7wyEm4J524LPvEzjXpOatWBm9O/lm3pmtIY2xMDWNAA5LdaZRYsoogzZRRRBPNRRRBXsa7OUeK1bJamapbzZHIGg/HS/wBUzwrC6PCaRtNQQiKIa6aknmTvJWVF5V+25nqBoUUUXqw//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sp>
        <p:nvSpPr>
          <p:cNvPr id="7" name="AutoShape 8" descr="data:image/jpeg;base64,/9j/4AAQSkZJRgABAQAAAQABAAD/2wCEAAkGBwgHBgkIBwgKCgkLDRYPDQwMDRsUFRAWIB0iIiAdHx8kKDQsJCYxJx8fLT0tMTU3Ojo6Iys/RD84QzQ5OjcBCgoKDQwNGg8PGjclHyU3Nzc3Nzc3Nzc3Nzc3Nzc3Nzc3Nzc3Nzc3Nzc3Nzc3Nzc3Nzc3Nzc3Nzc3Nzc3Nzc3N//AABEIAPQAUAMBIgACEQEDEQH/xAAcAAACAgMBAQAAAAAAAAAAAAAEBQAGAQIDBwj/xABAEAABAwIDBQQHBAgHAQAAAAABAAIDBBEFEiEiMUFRYQYTMoEUIzM0cXKhJFKRsQclQlNigsHwFRY1Q2OS0Qj/xAAZAQEBAQEBAQAAAAAAAAAAAAAAAQIEAwX/xAAgEQEAAwACAgMBAQAAAAAAAAAAAQIRAyEEEiIxQTIT/9oADAMBAAIRAxEAPwD3BYKytX3DXFu+2iBfW1L3OfFASAzxPHPksQUseXNvPM7yudNLFJARcBw1eDvuioZWCLaIGXddXBydRhpztNnDiuwfJCBnOccTxCk07I2gOIOY69EJUVrTG5pBbYIGrHB7Q5puDxWUPhxJpIy62o4IlQYssqKIIooogrvaiSkwmklxGpmFPAB66Q3yjkfiqzh/bvCq5zHCR3o7jlZI8FgNvLQfFB//AEFVywdlqKlaPVVFY3vHX+6L2+v0STstBhtZ2eibnMjWRFr4u8Ib8TzXL5XNPHEZ+uvxeGvJuvQazG6Jlm5Mz3jNGxjy4vHMWGoQ3Z/GsPx7EzRsD4qmAnvoHtOrRuN91um9VvskMLr8HpKecvhmpgY2WlLCBc2sQddwVdxKR2HfpWwmrw55LZKuKGYNcdonZ156Ery4PJm1/WW+bgrWOnvjWhoAaLAaWWVgLK73CiiiiCKKLBO+29B5z+naijqewr53japqiN7SDzNivEsAq54IqkSOcaYR5nRE717d+nGe3Y9tKL+vqGkkcA3UrxbDYGy4ZO8XLpGjLrv5hc/NMZkuzxomO4WjC6qFnc90yMkElot4AeA10XbAzT/5joatz9Ya6N8jZOG0AXeQN/JJKNrIZ+6juA5rSx1rkEg/+JnG1z62GeMEOnbe3C40cCvmfzfYdtvlXH0O03F1sqr2Kx011CKaqblqINjNcuEjRuddWdkjXDQi/JfZrOxr49oycbqKXUWkYc4NaSdyXyzyTONjZnC29F1BAYAdxKUzVAjnaB4boAu12HQ13ZysgmF/VFzSRcggL58oH9xRU7RxEjbnnfevpatZ6RRPbIBZ7SLDhdeB9o8Bq8Jrnxyw3haXEkeEg6heHPXY6dPj2/C2mf6+U2e7JFGMzeeuv1TygiFU+NpcQ6OIuBBtckqvUsMzJxNGDCWuAyE32QNxXonYnCIqoekTatLr8uK544Pa2um/NFa4vvZKj9Eo2Oe0Me9ozAJ5KzbzMdZ19CEAwOjhzxalo1ARrXZomk7yLrviIiMfOmdnRUT88d+I0K6IWncASBxRQRAWIXyWHAXulEjRLNT8idU2qD9qIOoc21khp5z6QyN2mRxCBy67o3DkEvrqGCvj7qoiY5hAvcJoLObfhlQ4ZYXCqK+7snhL3SZoGnP4hZH0WF09HTNipm2a3cOSZluyD0uuTHhrrkbJ+imLrDLsaC7da2imH1HewsZYjKLH8VtMDk5hD4Y+4lZYANebBUMKc/aXDgLFMUpgfeulAOgib+ZTVpu0HooAqo2qYXc32Vcm0xidg0yyg6eSc4pP3IhkfwmA/ok+NMbFOKxmhl1d1sgfR+zPwXMm0a2heHwsJ3ELRzC45eARHOOZ1+7cPNR/syCNFynbYX5aoiM97GHcxdUDRzuBdDJv4Hmh8PLhXPaP2gfJEVMNxvsRrmG8LShY6KrYX7T3AkkIougu6tqHv0blY36EptEdgJeGltSQRbMEbAd4UCztBF3lDIPuEP8AhZJ8a28Fp3b7C6f1re+ZJFcXeC3X4JBXl7aBlNKMjsgbbmSgmFYj3lO2MuN2j8U2hlbPGHsdtN8QVQex1HMLkt0RrKq5EjZMtxYgFawWOS0sZLeC0pfV7PBLqarLQC0m3FHtqGlua1kwd5zG0EyEAc0JC6OWqux5s1ttEPVVDqgd20LrhORr5mEbTXZbqA8skbldA9xcNbOO/oj6c3cDa2m7kgwSHHRFUztpQCVcjoqrJe+dpcB1VU7Qvq56igeQGtZPkIvvzcVb8Ya8UjpoI2vkiGZoJtfzSeCY1zo2zUwiMUh70Zw7K8NBAHkbqb3ixHWuElKxxMUwMkY0BtqEMezgldnpKlh6E2smj32ibp4nFbRtj71uyMw4rWoWf4DWMeAJmAWvvKKjoTDrVVQLR+yCu1ZVu9Ckn1OzlHRJKZj6mdsb3lAzkrqePMYWaM1LugTLDYQKZr3DbftnTmkOPXhwKobSi0zi2Nlt9ybBFYDWVHpVRhk03fGjijD5yRdzyNQV5cnLWn23Wk2jYPAPNdqbxJdVVz6VxLKaSdgFyY94KOwmf0uLvvR54NfDMzKVuJi0bDExMSmOPlZhkz4hqwXNuA4qq9hKWWn7PWqHskmklfI94G8uDSL9bWV5ewOaWncdCldRTQ0rHMp4mxtN3lrRYXPFZ9flrUW+OFFc4sdAwbiStonnvw1csQN62nb/AA3XSIWqQeZXqy3y58KeCOCV0mzWwW4p1AP1cb8Q5JKb32Do5QD9tHSxxQ9zCJQ2cPLHeE21APnZadjO+MVUcQLDiNXMaioEe4X0Db9AAFZZoWSue2RrXNJ3OF1ikijgmkEUbGAj9lq8Obg/0+5e1OWKVw5w+nMMAvo52p13Isi6xHqwHmFsvStYrGQ8pnZ1EuxDeflCYpfiHj/lH5laRXazXEWDk1EQ6zA8ihZjfFSOQsjYRttPMrQ7U4vh3/cfVI6UXrYueZP6QfYbdXKv0O1Xgn7ygfvFpD8Vyj94cOi7SDbv1Q+6puFRYqc3hYei6LhRG9My67rIiAxGwcD0R6XYi7nyQVo64lI7qUew2ey3NL4HZqp7jrtFH/7kZG660CqX3J/RxskFB/qA+dWClH2WX5iq9RXGJfzFIFhl8SHdYTN6ol+9Cye1CB9Qn7M3z/NEIbD/AHdvmiVkRKcSO2/++CbJXXaSSHoPyQVuk9ufNHnSWL5wl9ML1Lz1Rs9w6G37xq0GNFtQyD+P+irtMMuKuH8ZVgoi4smv95IabTFnfOoLBJvCGk9uETJwQzvbqhzhvuw+ZFoLCvdz8xRg3LIylWK+J1un5JqlGKmz5P74IK7TH15+ZF1R1ph/yhBUh9fY80TWm7qbL+/atBtRaOqR1H9UhiH62d8yc4bfv6oO37KTjTGZPnUD940Qkmko+CLdqAULMRmCBrg5+yu+co9L8F93f85TAblBElxbxSfBOkmxX2kg6BIFbp9KnXmjJ91O7gJWkoRulT5oqoa404IO43QaYdicQxSpBkGUjT8Vwa7NiTnjUF11VsGc+TEZnO02uHxV1pKYCzuKlZWYNAczNEJKfWDoiIjslBSO9dZaQ8wbSnd8yYJdg2tM4cnJioIkuJEGol6AD6J0UprqSaWeQsbdr7WKCtPsJ9ExY0Op2lw0uizgReMxlDXcBZdYsMmbGGPLdDrYoKhHg8uHV/eTMysm1aRuVig8N/on89LFPB3MrbgDTolww17DlDtm1rkJHQ4RHTX8UtkeHVZDeBXKvq3Yc+SFz3OcHaC2pXHsxlxfHa3O5r4aeNovG7wyEm4J524LPvEzjXpOatWBm9O/lm3pmtIY2xMDWNAA5LdaZRYsoogzZRRRBPNRRRBXsa7OUeK1bJamapbzZHIGg/HS/wBUzwrC6PCaRtNQQiKIa6aknmTvJWVF5V+25nqBoUUUXqw//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sp>
        <p:nvSpPr>
          <p:cNvPr id="8" name="AutoShape 10" descr="data:image/jpeg;base64,/9j/4AAQSkZJRgABAQAAAQABAAD/2wCEAAkGBwgHBgkIBwgKCgkLDRYPDQwMDRsUFRAWIB0iIiAdHx8kKDQsJCYxJx8fLT0tMTU3Ojo6Iys/RD84QzQ5OjcBCgoKDQwNGg8PGjclHyU3Nzc3Nzc3Nzc3Nzc3Nzc3Nzc3Nzc3Nzc3Nzc3Nzc3Nzc3Nzc3Nzc3Nzc3Nzc3Nzc3N//AABEIAPQAUAMBIgACEQEDEQH/xAAcAAACAgMBAQAAAAAAAAAAAAAEBQAGAQIDBwj/xABAEAABAwIDBQQHBAgHAQAAAAABAAIDBBEFEiEiMUFRYQYTMoEUIzM0cXKhJFKRsQclQlNigsHwFRY1Q2OS0Qj/xAAZAQEBAQEBAQAAAAAAAAAAAAAAAQIEAwX/xAAgEQEAAwACAgMBAQAAAAAAAAAAAQIRAyEEEiIxQTIT/9oADAMBAAIRAxEAPwD3BYKytX3DXFu+2iBfW1L3OfFASAzxPHPksQUseXNvPM7yudNLFJARcBw1eDvuioZWCLaIGXddXBydRhpztNnDiuwfJCBnOccTxCk07I2gOIOY69EJUVrTG5pBbYIGrHB7Q5puDxWUPhxJpIy62o4IlQYssqKIIooogrvaiSkwmklxGpmFPAB66Q3yjkfiqzh/bvCq5zHCR3o7jlZI8FgNvLQfFB//AEFVywdlqKlaPVVFY3vHX+6L2+v0STstBhtZ2eibnMjWRFr4u8Ib8TzXL5XNPHEZ+uvxeGvJuvQazG6Jlm5Mz3jNGxjy4vHMWGoQ3Z/GsPx7EzRsD4qmAnvoHtOrRuN91um9VvskMLr8HpKecvhmpgY2WlLCBc2sQddwVdxKR2HfpWwmrw55LZKuKGYNcdonZ156Ery4PJm1/WW+bgrWOnvjWhoAaLAaWWVgLK73CiiiiCKKLBO+29B5z+naijqewr53japqiN7SDzNivEsAq54IqkSOcaYR5nRE717d+nGe3Y9tKL+vqGkkcA3UrxbDYGy4ZO8XLpGjLrv5hc/NMZkuzxomO4WjC6qFnc90yMkElot4AeA10XbAzT/5joatz9Ya6N8jZOG0AXeQN/JJKNrIZ+6juA5rSx1rkEg/+JnG1z62GeMEOnbe3C40cCvmfzfYdtvlXH0O03F1sqr2Kx011CKaqblqINjNcuEjRuddWdkjXDQi/JfZrOxr49oycbqKXUWkYc4NaSdyXyzyTONjZnC29F1BAYAdxKUzVAjnaB4boAu12HQ13ZysgmF/VFzSRcggL58oH9xRU7RxEjbnnfevpatZ6RRPbIBZ7SLDhdeB9o8Bq8Jrnxyw3haXEkeEg6heHPXY6dPj2/C2mf6+U2e7JFGMzeeuv1TygiFU+NpcQ6OIuBBtckqvUsMzJxNGDCWuAyE32QNxXonYnCIqoekTatLr8uK544Pa2um/NFa4vvZKj9Eo2Oe0Me9ozAJ5KzbzMdZ19CEAwOjhzxalo1ARrXZomk7yLrviIiMfOmdnRUT88d+I0K6IWncASBxRQRAWIXyWHAXulEjRLNT8idU2qD9qIOoc21khp5z6QyN2mRxCBy67o3DkEvrqGCvj7qoiY5hAvcJoLObfhlQ4ZYXCqK+7snhL3SZoGnP4hZH0WF09HTNipm2a3cOSZluyD0uuTHhrrkbJ+imLrDLsaC7da2imH1HewsZYjKLH8VtMDk5hD4Y+4lZYANebBUMKc/aXDgLFMUpgfeulAOgib+ZTVpu0HooAqo2qYXc32Vcm0xidg0yyg6eSc4pP3IhkfwmA/ok+NMbFOKxmhl1d1sgfR+zPwXMm0a2heHwsJ3ELRzC45eARHOOZ1+7cPNR/syCNFynbYX5aoiM97GHcxdUDRzuBdDJv4Hmh8PLhXPaP2gfJEVMNxvsRrmG8LShY6KrYX7T3AkkIougu6tqHv0blY36EptEdgJeGltSQRbMEbAd4UCztBF3lDIPuEP8AhZJ8a28Fp3b7C6f1re+ZJFcXeC3X4JBXl7aBlNKMjsgbbmSgmFYj3lO2MuN2j8U2hlbPGHsdtN8QVQex1HMLkt0RrKq5EjZMtxYgFawWOS0sZLeC0pfV7PBLqarLQC0m3FHtqGlua1kwd5zG0EyEAc0JC6OWqux5s1ttEPVVDqgd20LrhORr5mEbTXZbqA8skbldA9xcNbOO/oj6c3cDa2m7kgwSHHRFUztpQCVcjoqrJe+dpcB1VU7Qvq56igeQGtZPkIvvzcVb8Ya8UjpoI2vkiGZoJtfzSeCY1zo2zUwiMUh70Zw7K8NBAHkbqb3ixHWuElKxxMUwMkY0BtqEMezgldnpKlh6E2smj32ibp4nFbRtj71uyMw4rWoWf4DWMeAJmAWvvKKjoTDrVVQLR+yCu1ZVu9Ckn1OzlHRJKZj6mdsb3lAzkrqePMYWaM1LugTLDYQKZr3DbftnTmkOPXhwKobSi0zi2Nlt9ybBFYDWVHpVRhk03fGjijD5yRdzyNQV5cnLWn23Wk2jYPAPNdqbxJdVVz6VxLKaSdgFyY94KOwmf0uLvvR54NfDMzKVuJi0bDExMSmOPlZhkz4hqwXNuA4qq9hKWWn7PWqHskmklfI94G8uDSL9bWV5ewOaWncdCldRTQ0rHMp4mxtN3lrRYXPFZ9flrUW+OFFc4sdAwbiStonnvw1csQN62nb/AA3XSIWqQeZXqy3y58KeCOCV0mzWwW4p1AP1cb8Q5JKb32Do5QD9tHSxxQ9zCJQ2cPLHeE21APnZadjO+MVUcQLDiNXMaioEe4X0Db9AAFZZoWSue2RrXNJ3OF1ikijgmkEUbGAj9lq8Obg/0+5e1OWKVw5w+nMMAvo52p13Isi6xHqwHmFsvStYrGQ8pnZ1EuxDeflCYpfiHj/lH5laRXazXEWDk1EQ6zA8ihZjfFSOQsjYRttPMrQ7U4vh3/cfVI6UXrYueZP6QfYbdXKv0O1Xgn7ygfvFpD8Vyj94cOi7SDbv1Q+6puFRYqc3hYei6LhRG9My67rIiAxGwcD0R6XYi7nyQVo64lI7qUew2ey3NL4HZqp7jrtFH/7kZG660CqX3J/RxskFB/qA+dWClH2WX5iq9RXGJfzFIFhl8SHdYTN6ol+9Cye1CB9Qn7M3z/NEIbD/AHdvmiVkRKcSO2/++CbJXXaSSHoPyQVuk9ufNHnSWL5wl9ML1Lz1Rs9w6G37xq0GNFtQyD+P+irtMMuKuH8ZVgoi4smv95IabTFnfOoLBJvCGk9uETJwQzvbqhzhvuw+ZFoLCvdz8xRg3LIylWK+J1un5JqlGKmz5P74IK7TH15+ZF1R1ph/yhBUh9fY80TWm7qbL+/atBtRaOqR1H9UhiH62d8yc4bfv6oO37KTjTGZPnUD940Qkmko+CLdqAULMRmCBrg5+yu+co9L8F93f85TAblBElxbxSfBOkmxX2kg6BIFbp9KnXmjJ91O7gJWkoRulT5oqoa404IO43QaYdicQxSpBkGUjT8Vwa7NiTnjUF11VsGc+TEZnO02uHxV1pKYCzuKlZWYNAczNEJKfWDoiIjslBSO9dZaQ8wbSnd8yYJdg2tM4cnJioIkuJEGol6AD6J0UprqSaWeQsbdr7WKCtPsJ9ExY0Op2lw0uizgReMxlDXcBZdYsMmbGGPLdDrYoKhHg8uHV/eTMysm1aRuVig8N/on89LFPB3MrbgDTolww17DlDtm1rkJHQ4RHTX8UtkeHVZDeBXKvq3Yc+SFz3OcHaC2pXHsxlxfHa3O5r4aeNovG7wyEm4J524LPvEzjXpOatWBm9O/lm3pmtIY2xMDWNAA5LdaZRYsoogzZRRRBPNRRRBXsa7OUeK1bJamapbzZHIGg/HS/wBUzwrC6PCaRtNQQiKIa6aknmTvJWVF5V+25nqBoUUUXqw//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sp>
        <p:nvSpPr>
          <p:cNvPr id="10" name="AutoShape 14" descr="data:image/jpeg;base64,/9j/4AAQSkZJRgABAQAAAQABAAD/2wCEAAkGBwgHBgkIBwgKCgkLDRYPDQwMDRsUFRAWIB0iIiAdHx8kKDQsJCYxJx8fLT0tMTU3Ojo6Iys/RD84QzQ5OjcBCgoKDQwNGg8PGjclHyU3Nzc3Nzc3Nzc3Nzc3Nzc3Nzc3Nzc3Nzc3Nzc3Nzc3Nzc3Nzc3Nzc3Nzc3Nzc3Nzc3N//AABEIAPQAUAMBIgACEQEDEQH/xAAcAAACAgMBAQAAAAAAAAAAAAAEBQAGAQIDBwj/xABAEAABAwIDBQQHBAgHAQAAAAABAAIDBBEFEiEiMUFRYQYTMoEUIzM0cXKhJFKRsQclQlNigsHwFRY1Q2OS0Qj/xAAZAQEBAQEBAQAAAAAAAAAAAAAAAQIEAwX/xAAgEQEAAwACAgMBAQAAAAAAAAAAAQIRAyEEEiIxQTIT/9oADAMBAAIRAxEAPwD3BYKytX3DXFu+2iBfW1L3OfFASAzxPHPksQUseXNvPM7yudNLFJARcBw1eDvuioZWCLaIGXddXBydRhpztNnDiuwfJCBnOccTxCk07I2gOIOY69EJUVrTG5pBbYIGrHB7Q5puDxWUPhxJpIy62o4IlQYssqKIIooogrvaiSkwmklxGpmFPAB66Q3yjkfiqzh/bvCq5zHCR3o7jlZI8FgNvLQfFB//AEFVywdlqKlaPVVFY3vHX+6L2+v0STstBhtZ2eibnMjWRFr4u8Ib8TzXL5XNPHEZ+uvxeGvJuvQazG6Jlm5Mz3jNGxjy4vHMWGoQ3Z/GsPx7EzRsD4qmAnvoHtOrRuN91um9VvskMLr8HpKecvhmpgY2WlLCBc2sQddwVdxKR2HfpWwmrw55LZKuKGYNcdonZ156Ery4PJm1/WW+bgrWOnvjWhoAaLAaWWVgLK73CiiiiCKKLBO+29B5z+naijqewr53japqiN7SDzNivEsAq54IqkSOcaYR5nRE717d+nGe3Y9tKL+vqGkkcA3UrxbDYGy4ZO8XLpGjLrv5hc/NMZkuzxomO4WjC6qFnc90yMkElot4AeA10XbAzT/5joatz9Ya6N8jZOG0AXeQN/JJKNrIZ+6juA5rSx1rkEg/+JnG1z62GeMEOnbe3C40cCvmfzfYdtvlXH0O03F1sqr2Kx011CKaqblqINjNcuEjRuddWdkjXDQi/JfZrOxr49oycbqKXUWkYc4NaSdyXyzyTONjZnC29F1BAYAdxKUzVAjnaB4boAu12HQ13ZysgmF/VFzSRcggL58oH9xRU7RxEjbnnfevpatZ6RRPbIBZ7SLDhdeB9o8Bq8Jrnxyw3haXEkeEg6heHPXY6dPj2/C2mf6+U2e7JFGMzeeuv1TygiFU+NpcQ6OIuBBtckqvUsMzJxNGDCWuAyE32QNxXonYnCIqoekTatLr8uK544Pa2um/NFa4vvZKj9Eo2Oe0Me9ozAJ5KzbzMdZ19CEAwOjhzxalo1ARrXZomk7yLrviIiMfOmdnRUT88d+I0K6IWncASBxRQRAWIXyWHAXulEjRLNT8idU2qD9qIOoc21khp5z6QyN2mRxCBy67o3DkEvrqGCvj7qoiY5hAvcJoLObfhlQ4ZYXCqK+7snhL3SZoGnP4hZH0WF09HTNipm2a3cOSZluyD0uuTHhrrkbJ+imLrDLsaC7da2imH1HewsZYjKLH8VtMDk5hD4Y+4lZYANebBUMKc/aXDgLFMUpgfeulAOgib+ZTVpu0HooAqo2qYXc32Vcm0xidg0yyg6eSc4pP3IhkfwmA/ok+NMbFOKxmhl1d1sgfR+zPwXMm0a2heHwsJ3ELRzC45eARHOOZ1+7cPNR/syCNFynbYX5aoiM97GHcxdUDRzuBdDJv4Hmh8PLhXPaP2gfJEVMNxvsRrmG8LShY6KrYX7T3AkkIougu6tqHv0blY36EptEdgJeGltSQRbMEbAd4UCztBF3lDIPuEP8AhZJ8a28Fp3b7C6f1re+ZJFcXeC3X4JBXl7aBlNKMjsgbbmSgmFYj3lO2MuN2j8U2hlbPGHsdtN8QVQex1HMLkt0RrKq5EjZMtxYgFawWOS0sZLeC0pfV7PBLqarLQC0m3FHtqGlua1kwd5zG0EyEAc0JC6OWqux5s1ttEPVVDqgd20LrhORr5mEbTXZbqA8skbldA9xcNbOO/oj6c3cDa2m7kgwSHHRFUztpQCVcjoqrJe+dpcB1VU7Qvq56igeQGtZPkIvvzcVb8Ya8UjpoI2vkiGZoJtfzSeCY1zo2zUwiMUh70Zw7K8NBAHkbqb3ixHWuElKxxMUwMkY0BtqEMezgldnpKlh6E2smj32ibp4nFbRtj71uyMw4rWoWf4DWMeAJmAWvvKKjoTDrVVQLR+yCu1ZVu9Ckn1OzlHRJKZj6mdsb3lAzkrqePMYWaM1LugTLDYQKZr3DbftnTmkOPXhwKobSi0zi2Nlt9ybBFYDWVHpVRhk03fGjijD5yRdzyNQV5cnLWn23Wk2jYPAPNdqbxJdVVz6VxLKaSdgFyY94KOwmf0uLvvR54NfDMzKVuJi0bDExMSmOPlZhkz4hqwXNuA4qq9hKWWn7PWqHskmklfI94G8uDSL9bWV5ewOaWncdCldRTQ0rHMp4mxtN3lrRYXPFZ9flrUW+OFFc4sdAwbiStonnvw1csQN62nb/AA3XSIWqQeZXqy3y58KeCOCV0mzWwW4p1AP1cb8Q5JKb32Do5QD9tHSxxQ9zCJQ2cPLHeE21APnZadjO+MVUcQLDiNXMaioEe4X0Db9AAFZZoWSue2RrXNJ3OF1ikijgmkEUbGAj9lq8Obg/0+5e1OWKVw5w+nMMAvo52p13Isi6xHqwHmFsvStYrGQ8pnZ1EuxDeflCYpfiHj/lH5laRXazXEWDk1EQ6zA8ihZjfFSOQsjYRttPMrQ7U4vh3/cfVI6UXrYueZP6QfYbdXKv0O1Xgn7ygfvFpD8Vyj94cOi7SDbv1Q+6puFRYqc3hYei6LhRG9My67rIiAxGwcD0R6XYi7nyQVo64lI7qUew2ey3NL4HZqp7jrtFH/7kZG660CqX3J/RxskFB/qA+dWClH2WX5iq9RXGJfzFIFhl8SHdYTN6ol+9Cye1CB9Qn7M3z/NEIbD/AHdvmiVkRKcSO2/++CbJXXaSSHoPyQVuk9ufNHnSWL5wl9ML1Lz1Rs9w6G37xq0GNFtQyD+P+irtMMuKuH8ZVgoi4smv95IabTFnfOoLBJvCGk9uETJwQzvbqhzhvuw+ZFoLCvdz8xRg3LIylWK+J1un5JqlGKmz5P74IK7TH15+ZF1R1ph/yhBUh9fY80TWm7qbL+/atBtRaOqR1H9UhiH62d8yc4bfv6oO37KTjTGZPnUD940Qkmko+CLdqAULMRmCBrg5+yu+co9L8F93f85TAblBElxbxSfBOkmxX2kg6BIFbp9KnXmjJ91O7gJWkoRulT5oqoa404IO43QaYdicQxSpBkGUjT8Vwa7NiTnjUF11VsGc+TEZnO02uHxV1pKYCzuKlZWYNAczNEJKfWDoiIjslBSO9dZaQ8wbSnd8yYJdg2tM4cnJioIkuJEGol6AD6J0UprqSaWeQsbdr7WKCtPsJ9ExY0Op2lw0uizgReMxlDXcBZdYsMmbGGPLdDrYoKhHg8uHV/eTMysm1aRuVig8N/on89LFPB3MrbgDTolww17DlDtm1rkJHQ4RHTX8UtkeHVZDeBXKvq3Yc+SFz3OcHaC2pXHsxlxfHa3O5r4aeNovG7wyEm4J524LPvEzjXpOatWBm9O/lm3pmtIY2xMDWNAA5LdaZRYsoogzZRRRBPNRRRBXsa7OUeK1bJamapbzZHIGg/HS/wBUzwrC6PCaRtNQQiKIa6aknmTvJWVF5V+25nqBoUUUXqw//9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pic>
        <p:nvPicPr>
          <p:cNvPr id="13328" name="Picture 16" descr="http://w1.chabad.org/media/images/31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8457"/>
            <a:ext cx="4140410" cy="646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852572"/>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5139869"/>
          </a:xfrm>
          <a:prstGeom prst="rect">
            <a:avLst/>
          </a:prstGeom>
          <a:noFill/>
        </p:spPr>
        <p:txBody>
          <a:bodyPr wrap="square" rtlCol="0">
            <a:spAutoFit/>
          </a:bodyPr>
          <a:lstStyle/>
          <a:p>
            <a:pPr algn="ctr"/>
            <a:endParaRPr lang="en-029" sz="3200" u="sng" dirty="0" smtClean="0">
              <a:solidFill>
                <a:srgbClr val="FFFF00"/>
              </a:solidFill>
            </a:endParaRPr>
          </a:p>
          <a:p>
            <a:pPr algn="ctr"/>
            <a:r>
              <a:rPr lang="en-029" sz="4000" b="1" u="sng" dirty="0" smtClean="0">
                <a:solidFill>
                  <a:srgbClr val="FFFF00"/>
                </a:solidFill>
              </a:rPr>
              <a:t>Garments of the common people</a:t>
            </a:r>
          </a:p>
          <a:p>
            <a:endParaRPr lang="en-029" sz="3200" b="1" u="sng" dirty="0">
              <a:solidFill>
                <a:prstClr val="white"/>
              </a:solidFill>
            </a:endParaRPr>
          </a:p>
          <a:p>
            <a:r>
              <a:rPr lang="en-029" sz="3200" b="1" u="sng" dirty="0" smtClean="0">
                <a:solidFill>
                  <a:srgbClr val="66FF33"/>
                </a:solidFill>
              </a:rPr>
              <a:t>THE GIRDLE</a:t>
            </a:r>
            <a:r>
              <a:rPr lang="en-029" sz="3200" b="1" dirty="0" smtClean="0">
                <a:solidFill>
                  <a:srgbClr val="66FF33"/>
                </a:solidFill>
              </a:rPr>
              <a:t>:</a:t>
            </a:r>
          </a:p>
          <a:p>
            <a:r>
              <a:rPr lang="en-029" sz="3200" dirty="0"/>
              <a:t>If the tunic was ungirded it would interfere with a person's ability to walk freely</a:t>
            </a:r>
            <a:r>
              <a:rPr lang="en-029" sz="3200" dirty="0" smtClean="0"/>
              <a:t>, and </a:t>
            </a:r>
            <a:r>
              <a:rPr lang="en-029" sz="3200" dirty="0"/>
              <a:t>so a girdle was always worn when leaving home for any kind of a journey</a:t>
            </a:r>
            <a:r>
              <a:rPr lang="en-029" sz="3200" dirty="0" smtClean="0"/>
              <a:t>. </a:t>
            </a:r>
            <a:r>
              <a:rPr lang="en-029" sz="3200" dirty="0" smtClean="0">
                <a:solidFill>
                  <a:srgbClr val="FFFF00"/>
                </a:solidFill>
              </a:rPr>
              <a:t>(2 Kings </a:t>
            </a:r>
            <a:r>
              <a:rPr lang="en-029" sz="3200" dirty="0">
                <a:solidFill>
                  <a:srgbClr val="FFFF00"/>
                </a:solidFill>
              </a:rPr>
              <a:t>4:29; Acts 12:8)</a:t>
            </a:r>
            <a:r>
              <a:rPr lang="en-029" sz="3200" dirty="0"/>
              <a:t>. </a:t>
            </a:r>
            <a:endParaRPr lang="en-029" sz="3200" dirty="0" smtClean="0"/>
          </a:p>
          <a:p>
            <a:endParaRPr lang="en-029" sz="3200" dirty="0" smtClean="0"/>
          </a:p>
          <a:p>
            <a:r>
              <a:rPr lang="en-029" sz="3200" dirty="0" smtClean="0">
                <a:solidFill>
                  <a:srgbClr val="66FF33"/>
                </a:solidFill>
              </a:rPr>
              <a:t>There </a:t>
            </a:r>
            <a:r>
              <a:rPr lang="en-029" sz="3200" dirty="0">
                <a:solidFill>
                  <a:srgbClr val="66FF33"/>
                </a:solidFill>
              </a:rPr>
              <a:t>were </a:t>
            </a:r>
            <a:r>
              <a:rPr lang="en-029" sz="3200" dirty="0" smtClean="0">
                <a:solidFill>
                  <a:srgbClr val="66FF33"/>
                </a:solidFill>
              </a:rPr>
              <a:t>two </a:t>
            </a:r>
            <a:r>
              <a:rPr lang="en-029" sz="3200" dirty="0">
                <a:solidFill>
                  <a:srgbClr val="66FF33"/>
                </a:solidFill>
              </a:rPr>
              <a:t>kinds of girdles.</a:t>
            </a:r>
            <a:endParaRPr lang="en-029" sz="3200" b="1" u="sng" dirty="0" smtClean="0">
              <a:solidFill>
                <a:srgbClr val="66FF33"/>
              </a:solidFill>
            </a:endParaRPr>
          </a:p>
        </p:txBody>
      </p:sp>
    </p:spTree>
    <p:extLst>
      <p:ext uri="{BB962C8B-B14F-4D97-AF65-F5344CB8AC3E}">
        <p14:creationId xmlns:p14="http://schemas.microsoft.com/office/powerpoint/2010/main" val="4239407920"/>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2062103"/>
          </a:xfrm>
          <a:prstGeom prst="rect">
            <a:avLst/>
          </a:prstGeom>
          <a:noFill/>
        </p:spPr>
        <p:txBody>
          <a:bodyPr wrap="square" rtlCol="0">
            <a:spAutoFit/>
          </a:bodyPr>
          <a:lstStyle/>
          <a:p>
            <a:r>
              <a:rPr lang="en-029" sz="3200" dirty="0" smtClean="0">
                <a:solidFill>
                  <a:srgbClr val="66FF33"/>
                </a:solidFill>
              </a:rPr>
              <a:t>(1) The </a:t>
            </a:r>
            <a:r>
              <a:rPr lang="en-029" sz="3200" dirty="0">
                <a:solidFill>
                  <a:srgbClr val="66FF33"/>
                </a:solidFill>
              </a:rPr>
              <a:t>common </a:t>
            </a:r>
            <a:r>
              <a:rPr lang="en-029" sz="3200" dirty="0" smtClean="0">
                <a:solidFill>
                  <a:srgbClr val="66FF33"/>
                </a:solidFill>
              </a:rPr>
              <a:t>girdle</a:t>
            </a:r>
            <a:r>
              <a:rPr lang="en-029" sz="3200" dirty="0"/>
              <a:t>:</a:t>
            </a:r>
            <a:r>
              <a:rPr lang="en-029" sz="3200" dirty="0" smtClean="0"/>
              <a:t> usually made </a:t>
            </a:r>
            <a:r>
              <a:rPr lang="en-029" sz="3200" dirty="0"/>
              <a:t>of leather, usually six inches broad and furnished </a:t>
            </a:r>
            <a:r>
              <a:rPr lang="en-029" sz="3200" dirty="0" smtClean="0"/>
              <a:t>with clasps</a:t>
            </a:r>
            <a:r>
              <a:rPr lang="en-029" sz="3200" dirty="0"/>
              <a:t>. This was the kind of girdle worn by </a:t>
            </a:r>
            <a:r>
              <a:rPr lang="en-029" sz="3200" dirty="0">
                <a:solidFill>
                  <a:srgbClr val="FFFF00"/>
                </a:solidFill>
              </a:rPr>
              <a:t>Elijah (</a:t>
            </a:r>
            <a:r>
              <a:rPr lang="en-029" sz="3200" dirty="0" smtClean="0">
                <a:solidFill>
                  <a:srgbClr val="FFFF00"/>
                </a:solidFill>
              </a:rPr>
              <a:t>2 Kings </a:t>
            </a:r>
            <a:r>
              <a:rPr lang="en-029" sz="3200" dirty="0">
                <a:solidFill>
                  <a:srgbClr val="FFFF00"/>
                </a:solidFill>
              </a:rPr>
              <a:t>1:8)</a:t>
            </a:r>
            <a:r>
              <a:rPr lang="en-029" sz="3200" dirty="0"/>
              <a:t>, and by </a:t>
            </a:r>
            <a:r>
              <a:rPr lang="en-029" sz="3200" dirty="0">
                <a:solidFill>
                  <a:srgbClr val="FFFF00"/>
                </a:solidFill>
              </a:rPr>
              <a:t>John </a:t>
            </a:r>
            <a:r>
              <a:rPr lang="en-029" sz="3200" dirty="0" smtClean="0">
                <a:solidFill>
                  <a:srgbClr val="FFFF00"/>
                </a:solidFill>
              </a:rPr>
              <a:t>the Baptist </a:t>
            </a:r>
            <a:r>
              <a:rPr lang="en-029" sz="3200" dirty="0">
                <a:solidFill>
                  <a:srgbClr val="FFFF00"/>
                </a:solidFill>
              </a:rPr>
              <a:t>(Matt. 3:4).</a:t>
            </a:r>
            <a:endParaRPr lang="en-029" sz="3200" b="1" u="sng" dirty="0" smtClean="0">
              <a:solidFill>
                <a:srgbClr val="FFFF00"/>
              </a:solidFill>
            </a:endParaRPr>
          </a:p>
        </p:txBody>
      </p:sp>
      <p:pic>
        <p:nvPicPr>
          <p:cNvPr id="2052" name="Picture 4" descr="http://zombat.roosteredge.com/2011/drogo/girdle_dyed_op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14600"/>
            <a:ext cx="68580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746120"/>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1569660"/>
          </a:xfrm>
          <a:prstGeom prst="rect">
            <a:avLst/>
          </a:prstGeom>
          <a:noFill/>
        </p:spPr>
        <p:txBody>
          <a:bodyPr wrap="square" rtlCol="0">
            <a:spAutoFit/>
          </a:bodyPr>
          <a:lstStyle/>
          <a:p>
            <a:r>
              <a:rPr lang="en-029" sz="3200" dirty="0" smtClean="0">
                <a:solidFill>
                  <a:srgbClr val="66FF33"/>
                </a:solidFill>
              </a:rPr>
              <a:t>(2) The more </a:t>
            </a:r>
            <a:r>
              <a:rPr lang="en-029" sz="3200" dirty="0">
                <a:solidFill>
                  <a:srgbClr val="66FF33"/>
                </a:solidFill>
              </a:rPr>
              <a:t>valuable </a:t>
            </a:r>
            <a:r>
              <a:rPr lang="en-029" sz="3200" dirty="0" smtClean="0">
                <a:solidFill>
                  <a:srgbClr val="66FF33"/>
                </a:solidFill>
              </a:rPr>
              <a:t>girdle</a:t>
            </a:r>
            <a:r>
              <a:rPr lang="en-029" sz="3200" dirty="0" smtClean="0"/>
              <a:t>: usually made </a:t>
            </a:r>
            <a:r>
              <a:rPr lang="en-029" sz="3200" dirty="0"/>
              <a:t>of linen </a:t>
            </a:r>
            <a:r>
              <a:rPr lang="en-029" sz="3200" dirty="0">
                <a:solidFill>
                  <a:srgbClr val="FFFF00"/>
                </a:solidFill>
              </a:rPr>
              <a:t>(Jer. 13:1)</a:t>
            </a:r>
            <a:r>
              <a:rPr lang="en-029" sz="3200" dirty="0"/>
              <a:t>, </a:t>
            </a:r>
            <a:r>
              <a:rPr lang="en-029" sz="3200" dirty="0" smtClean="0"/>
              <a:t>or sometimes </a:t>
            </a:r>
            <a:r>
              <a:rPr lang="en-029" sz="3200" dirty="0"/>
              <a:t>of silk or embroidered material. It is generally a handbreadth wide.</a:t>
            </a:r>
            <a:endParaRPr lang="en-029" sz="3200" b="1" u="sng" dirty="0" smtClean="0">
              <a:solidFill>
                <a:srgbClr val="FFFF00"/>
              </a:solidFill>
            </a:endParaRPr>
          </a:p>
        </p:txBody>
      </p:sp>
      <p:pic>
        <p:nvPicPr>
          <p:cNvPr id="4098" name="Picture 2" descr="http://t0.gstatic.com/images?q=tbn:ANd9GcTSfKvQc4btWNb7FnRtyfNKl3U4bvPCtZWyXzPAZhNWyEasHes9q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190750"/>
            <a:ext cx="4432300" cy="359375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0.gstatic.com/images?q=tbn:ANd9GcTc4ZZKhJS_4jT4fHaeiGG6D5FWab4RL88pHFsbMr6EHoPoVe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90750"/>
            <a:ext cx="4432299" cy="359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932979"/>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2554545"/>
          </a:xfrm>
          <a:prstGeom prst="rect">
            <a:avLst/>
          </a:prstGeom>
          <a:noFill/>
        </p:spPr>
        <p:txBody>
          <a:bodyPr wrap="square" rtlCol="0">
            <a:spAutoFit/>
          </a:bodyPr>
          <a:lstStyle/>
          <a:p>
            <a:r>
              <a:rPr lang="en-029" sz="3200" dirty="0" smtClean="0"/>
              <a:t>The </a:t>
            </a:r>
            <a:r>
              <a:rPr lang="en-029" sz="3200" dirty="0"/>
              <a:t>girdle </a:t>
            </a:r>
            <a:r>
              <a:rPr lang="en-029" sz="3200" dirty="0" smtClean="0"/>
              <a:t>sometimes served </a:t>
            </a:r>
            <a:r>
              <a:rPr lang="en-029" sz="3200" dirty="0"/>
              <a:t>as a pouch in which to keep </a:t>
            </a:r>
            <a:r>
              <a:rPr lang="en-029" sz="3200" dirty="0" smtClean="0"/>
              <a:t>money</a:t>
            </a:r>
            <a:r>
              <a:rPr lang="en-029" sz="3200" dirty="0" smtClean="0">
                <a:solidFill>
                  <a:srgbClr val="FFFF00"/>
                </a:solidFill>
              </a:rPr>
              <a:t> </a:t>
            </a:r>
            <a:r>
              <a:rPr lang="en-029" sz="3200" dirty="0"/>
              <a:t>and </a:t>
            </a:r>
            <a:r>
              <a:rPr lang="en-029" sz="3200" dirty="0" smtClean="0"/>
              <a:t>other things </a:t>
            </a:r>
            <a:r>
              <a:rPr lang="en-029" sz="3200" dirty="0"/>
              <a:t>that might be </a:t>
            </a:r>
            <a:r>
              <a:rPr lang="en-029" sz="3200" dirty="0" smtClean="0"/>
              <a:t>needed. </a:t>
            </a:r>
            <a:r>
              <a:rPr lang="en-029" sz="3200" dirty="0"/>
              <a:t>The girdle was used to fasten a </a:t>
            </a:r>
            <a:r>
              <a:rPr lang="en-029" sz="3200" dirty="0" smtClean="0"/>
              <a:t>man's sword </a:t>
            </a:r>
            <a:r>
              <a:rPr lang="en-029" sz="3200" dirty="0"/>
              <a:t>to his </a:t>
            </a:r>
            <a:r>
              <a:rPr lang="en-029" sz="3200" dirty="0" smtClean="0"/>
              <a:t>body </a:t>
            </a:r>
            <a:r>
              <a:rPr lang="en-029" sz="3200" dirty="0" smtClean="0">
                <a:solidFill>
                  <a:srgbClr val="FFFF00"/>
                </a:solidFill>
              </a:rPr>
              <a:t>(1 Sam</a:t>
            </a:r>
            <a:r>
              <a:rPr lang="en-029" sz="3200" dirty="0">
                <a:solidFill>
                  <a:srgbClr val="FFFF00"/>
                </a:solidFill>
              </a:rPr>
              <a:t>. 25:13)</a:t>
            </a:r>
            <a:r>
              <a:rPr lang="en-029" sz="3200" dirty="0"/>
              <a:t>. Thus the girdle was a very useful part of a man's clothing.</a:t>
            </a:r>
            <a:endParaRPr lang="en-029" sz="3200" b="1" u="sng" dirty="0" smtClean="0">
              <a:solidFill>
                <a:srgbClr val="FFFF00"/>
              </a:solidFill>
            </a:endParaRPr>
          </a:p>
        </p:txBody>
      </p:sp>
      <p:pic>
        <p:nvPicPr>
          <p:cNvPr id="1028" name="Picture 4" descr="Clothing, belt, girdle, belts, gird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90899"/>
            <a:ext cx="6248400" cy="2731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10746"/>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4524315"/>
          </a:xfrm>
          <a:prstGeom prst="rect">
            <a:avLst/>
          </a:prstGeom>
          <a:noFill/>
        </p:spPr>
        <p:txBody>
          <a:bodyPr wrap="square" rtlCol="0">
            <a:spAutoFit/>
          </a:bodyPr>
          <a:lstStyle/>
          <a:p>
            <a:endParaRPr lang="en-029" sz="3200" b="1" u="sng" dirty="0" smtClean="0">
              <a:solidFill>
                <a:srgbClr val="66FF33"/>
              </a:solidFill>
            </a:endParaRPr>
          </a:p>
          <a:p>
            <a:r>
              <a:rPr lang="en-029" sz="3200" b="1" u="sng" dirty="0" smtClean="0">
                <a:solidFill>
                  <a:srgbClr val="66FF33"/>
                </a:solidFill>
              </a:rPr>
              <a:t>THE MANTLE OR CLOAK</a:t>
            </a:r>
            <a:r>
              <a:rPr lang="en-029" sz="3200" b="1" dirty="0" smtClean="0">
                <a:solidFill>
                  <a:srgbClr val="66FF33"/>
                </a:solidFill>
              </a:rPr>
              <a:t>:</a:t>
            </a:r>
          </a:p>
          <a:p>
            <a:endParaRPr lang="en-029" sz="3200" dirty="0" smtClean="0"/>
          </a:p>
          <a:p>
            <a:r>
              <a:rPr lang="en-029" sz="3200" dirty="0" smtClean="0"/>
              <a:t>An </a:t>
            </a:r>
            <a:r>
              <a:rPr lang="en-029" sz="3200" dirty="0"/>
              <a:t>outer garment </a:t>
            </a:r>
            <a:r>
              <a:rPr lang="en-029" sz="3200" dirty="0" smtClean="0"/>
              <a:t>(large cloak) which would </a:t>
            </a:r>
            <a:r>
              <a:rPr lang="en-029" sz="3200" dirty="0"/>
              <a:t>serve the purpose of a </a:t>
            </a:r>
            <a:r>
              <a:rPr lang="en-029" sz="3200" dirty="0" smtClean="0"/>
              <a:t>“Westerner's </a:t>
            </a:r>
            <a:r>
              <a:rPr lang="en-029" sz="3200" dirty="0"/>
              <a:t>overcoat</a:t>
            </a:r>
            <a:r>
              <a:rPr lang="en-029" sz="3200" dirty="0" smtClean="0"/>
              <a:t>.” </a:t>
            </a:r>
            <a:r>
              <a:rPr lang="en-029" sz="3200" dirty="0"/>
              <a:t>It </a:t>
            </a:r>
            <a:r>
              <a:rPr lang="en-029" sz="3200" dirty="0" smtClean="0"/>
              <a:t>was usually </a:t>
            </a:r>
            <a:r>
              <a:rPr lang="en-029" sz="3200" dirty="0"/>
              <a:t>made of wool or </a:t>
            </a:r>
            <a:r>
              <a:rPr lang="en-029" sz="3200" dirty="0" smtClean="0"/>
              <a:t>goat's hair </a:t>
            </a:r>
            <a:r>
              <a:rPr lang="en-029" sz="3200" dirty="0"/>
              <a:t>and sometimes of cotton. It </a:t>
            </a:r>
            <a:r>
              <a:rPr lang="en-029" sz="3200" dirty="0" smtClean="0"/>
              <a:t>was usually dark </a:t>
            </a:r>
            <a:r>
              <a:rPr lang="en-029" sz="3200" dirty="0"/>
              <a:t>brown </a:t>
            </a:r>
            <a:r>
              <a:rPr lang="en-029" sz="3200" dirty="0" smtClean="0"/>
              <a:t>or </a:t>
            </a:r>
            <a:r>
              <a:rPr lang="en-029" sz="3200" dirty="0"/>
              <a:t>different </a:t>
            </a:r>
            <a:r>
              <a:rPr lang="en-029" sz="3200" dirty="0" smtClean="0"/>
              <a:t>shades of brown. </a:t>
            </a:r>
            <a:r>
              <a:rPr lang="en-029" sz="3200" dirty="0"/>
              <a:t>It </a:t>
            </a:r>
            <a:r>
              <a:rPr lang="en-029" sz="3200" dirty="0" smtClean="0"/>
              <a:t>served </a:t>
            </a:r>
            <a:r>
              <a:rPr lang="en-029" sz="3200" dirty="0"/>
              <a:t>as a shelter from the wind and rain, and as </a:t>
            </a:r>
            <a:r>
              <a:rPr lang="en-029" sz="3200" dirty="0" smtClean="0"/>
              <a:t>a blanket </a:t>
            </a:r>
            <a:r>
              <a:rPr lang="en-029" sz="3200" dirty="0"/>
              <a:t>at night.</a:t>
            </a:r>
            <a:endParaRPr lang="en-029" sz="3200" b="1" u="sng" dirty="0" smtClean="0">
              <a:solidFill>
                <a:srgbClr val="66FF33"/>
              </a:solidFill>
            </a:endParaRPr>
          </a:p>
        </p:txBody>
      </p:sp>
    </p:spTree>
    <p:extLst>
      <p:ext uri="{BB962C8B-B14F-4D97-AF65-F5344CB8AC3E}">
        <p14:creationId xmlns:p14="http://schemas.microsoft.com/office/powerpoint/2010/main" val="3496553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lnSpcReduction="10000"/>
          </a:bodyPr>
          <a:lstStyle/>
          <a:p>
            <a:r>
              <a:rPr lang="en-US" sz="3200" b="1" u="sng" dirty="0" smtClean="0">
                <a:solidFill>
                  <a:srgbClr val="FFFF00"/>
                </a:solidFill>
                <a:effectLst>
                  <a:outerShdw blurRad="38100" dist="38100" dir="2700000" algn="tl">
                    <a:srgbClr val="000000">
                      <a:alpha val="43137"/>
                    </a:srgbClr>
                  </a:outerShdw>
                </a:effectLst>
              </a:rPr>
              <a:t>SADDUCEES</a:t>
            </a:r>
            <a:r>
              <a:rPr lang="en-US" sz="3200" b="1" dirty="0" smtClean="0">
                <a:solidFill>
                  <a:srgbClr val="FFFF00"/>
                </a:solidFill>
                <a:effectLst>
                  <a:outerShdw blurRad="38100" dist="38100" dir="2700000" algn="tl">
                    <a:srgbClr val="000000">
                      <a:alpha val="43137"/>
                    </a:srgbClr>
                  </a:outerShdw>
                </a:effectLst>
              </a:rPr>
              <a:t>:</a:t>
            </a:r>
            <a:r>
              <a:rPr lang="en-US" sz="3200" b="1" dirty="0" smtClean="0">
                <a:solidFill>
                  <a:schemeClr val="bg1"/>
                </a:solidFill>
                <a:effectLst>
                  <a:outerShdw blurRad="38100" dist="38100" dir="2700000" algn="tl">
                    <a:srgbClr val="000000">
                      <a:alpha val="43137"/>
                    </a:srgbClr>
                  </a:outerShdw>
                </a:effectLst>
              </a:rPr>
              <a:t> The first time they are mentioned is with John the Baptist's ministry. They came out to him when on the banks of the Jordan, and he said to them, </a:t>
            </a:r>
            <a:r>
              <a:rPr lang="en-US" sz="3200" b="1" i="1" dirty="0" smtClean="0">
                <a:solidFill>
                  <a:schemeClr val="bg1"/>
                </a:solidFill>
                <a:effectLst>
                  <a:outerShdw blurRad="38100" dist="38100" dir="2700000" algn="tl">
                    <a:srgbClr val="000000">
                      <a:alpha val="43137"/>
                    </a:srgbClr>
                  </a:outerShdw>
                </a:effectLst>
              </a:rPr>
              <a:t>"O generation of vipers, who hath warned you to flee from the wrath to come?" </a:t>
            </a:r>
            <a:r>
              <a:rPr lang="en-US" sz="3200" b="1" i="1" dirty="0" smtClean="0">
                <a:solidFill>
                  <a:srgbClr val="C00000"/>
                </a:solidFill>
                <a:effectLst>
                  <a:outerShdw blurRad="38100" dist="38100" dir="2700000" algn="tl">
                    <a:srgbClr val="000000">
                      <a:alpha val="43137"/>
                    </a:srgbClr>
                  </a:outerShdw>
                </a:effectLst>
              </a:rPr>
              <a:t>(Mt 3:7) </a:t>
            </a:r>
            <a:r>
              <a:rPr lang="en-US" sz="3200" b="1" dirty="0" smtClean="0">
                <a:solidFill>
                  <a:schemeClr val="bg1"/>
                </a:solidFill>
                <a:effectLst>
                  <a:outerShdw blurRad="38100" dist="38100" dir="2700000" algn="tl">
                    <a:srgbClr val="000000">
                      <a:alpha val="43137"/>
                    </a:srgbClr>
                  </a:outerShdw>
                </a:effectLst>
              </a:rPr>
              <a:t>The next time they are spoken of they came to Jesus tempting him. He calls them "</a:t>
            </a:r>
            <a:r>
              <a:rPr lang="en-US" sz="3200" b="1" i="1" dirty="0" smtClean="0">
                <a:solidFill>
                  <a:schemeClr val="bg1"/>
                </a:solidFill>
                <a:effectLst>
                  <a:outerShdw blurRad="38100" dist="38100" dir="2700000" algn="tl">
                    <a:srgbClr val="000000">
                      <a:alpha val="43137"/>
                    </a:srgbClr>
                  </a:outerShdw>
                </a:effectLst>
              </a:rPr>
              <a:t>hypocrites</a:t>
            </a:r>
            <a:r>
              <a:rPr lang="en-US" sz="3200" b="1" dirty="0" smtClean="0">
                <a:solidFill>
                  <a:schemeClr val="bg1"/>
                </a:solidFill>
                <a:effectLst>
                  <a:outerShdw blurRad="38100" dist="38100" dir="2700000" algn="tl">
                    <a:srgbClr val="000000">
                      <a:alpha val="43137"/>
                    </a:srgbClr>
                  </a:outerShdw>
                </a:effectLst>
              </a:rPr>
              <a:t>" and "</a:t>
            </a:r>
            <a:r>
              <a:rPr lang="en-US" sz="3200" b="1" i="1" dirty="0" smtClean="0">
                <a:solidFill>
                  <a:schemeClr val="bg1"/>
                </a:solidFill>
                <a:effectLst>
                  <a:outerShdw blurRad="38100" dist="38100" dir="2700000" algn="tl">
                    <a:srgbClr val="000000">
                      <a:alpha val="43137"/>
                    </a:srgbClr>
                  </a:outerShdw>
                </a:effectLst>
              </a:rPr>
              <a:t>a wicked and adulterous generation</a:t>
            </a: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rgbClr val="C00000"/>
                </a:solidFill>
                <a:effectLst>
                  <a:outerShdw blurRad="38100" dist="38100" dir="2700000" algn="tl">
                    <a:srgbClr val="000000">
                      <a:alpha val="43137"/>
                    </a:srgbClr>
                  </a:outerShdw>
                </a:effectLst>
              </a:rPr>
              <a:t>(Mt 16:1-4; 22:23)</a:t>
            </a:r>
            <a:r>
              <a:rPr lang="en-US" sz="3200" b="1" dirty="0" smtClean="0">
                <a:solidFill>
                  <a:schemeClr val="bg1"/>
                </a:solidFill>
                <a:effectLst>
                  <a:outerShdw blurRad="38100" dist="38100" dir="2700000" algn="tl">
                    <a:srgbClr val="000000">
                      <a:alpha val="43137"/>
                    </a:srgbClr>
                  </a:outerShdw>
                </a:effectLst>
              </a:rPr>
              <a:t>.</a:t>
            </a:r>
            <a:endParaRPr lang="en-US" sz="3200" b="1" u="sng"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GROUPS (SECTS) IN THE N.T.</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6" name="Picture 2" descr="http://2.bp.blogspot.com/-5n3Ci3Ccr6M/T64yPUx2cnI/AAAAAAAAAa0/6aoo50FyW3I/s1600/Biblical+dress-1.jpg"/>
          <p:cNvPicPr>
            <a:picLocks noChangeAspect="1" noChangeArrowheads="1"/>
          </p:cNvPicPr>
          <p:nvPr/>
        </p:nvPicPr>
        <p:blipFill rotWithShape="1">
          <a:blip r:embed="rId2">
            <a:extLst>
              <a:ext uri="{28A0092B-C50C-407E-A947-70E740481C1C}">
                <a14:useLocalDpi xmlns:a14="http://schemas.microsoft.com/office/drawing/2010/main" val="0"/>
              </a:ext>
            </a:extLst>
          </a:blip>
          <a:srcRect r="47851"/>
          <a:stretch/>
        </p:blipFill>
        <p:spPr bwMode="auto">
          <a:xfrm>
            <a:off x="987188" y="279604"/>
            <a:ext cx="6858000" cy="629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288316"/>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5122" name="Picture 2" descr="http://t3.gstatic.com/images?q=tbn:ANd9GcTyiagBn0E274hhNbNI7arpkoGkaM7XG4aP-iGA0eQZn6EKY2BM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076207"/>
            <a:ext cx="3048000" cy="5410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0.gstatic.com/images?q=tbn:ANd9GcTSq0TT-Dd4JtlDxiUv-XobdcA0uZ33Mmj9Rv1YSTQTCVpMWE5VZ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18175"/>
            <a:ext cx="4114800" cy="532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015276"/>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2554545"/>
          </a:xfrm>
          <a:prstGeom prst="rect">
            <a:avLst/>
          </a:prstGeom>
          <a:noFill/>
        </p:spPr>
        <p:txBody>
          <a:bodyPr wrap="square" rtlCol="0">
            <a:spAutoFit/>
          </a:bodyPr>
          <a:lstStyle/>
          <a:p>
            <a:r>
              <a:rPr lang="en-029" sz="3200" dirty="0"/>
              <a:t>It is a more or less common sight to behold a man walking on </a:t>
            </a:r>
            <a:r>
              <a:rPr lang="en-029" sz="3200" dirty="0" smtClean="0"/>
              <a:t>a hot </a:t>
            </a:r>
            <a:r>
              <a:rPr lang="en-029" sz="3200" dirty="0"/>
              <a:t>day wearing his heavy cloak, and if he should be asked why he does so, </a:t>
            </a:r>
            <a:r>
              <a:rPr lang="en-029" sz="3200" dirty="0" smtClean="0"/>
              <a:t>his answer </a:t>
            </a:r>
            <a:r>
              <a:rPr lang="en-029" sz="3200" dirty="0"/>
              <a:t>would be, "</a:t>
            </a:r>
            <a:r>
              <a:rPr lang="en-029" sz="3200" i="1" dirty="0">
                <a:solidFill>
                  <a:srgbClr val="66FF33"/>
                </a:solidFill>
              </a:rPr>
              <a:t>What keeps out the cold, keeps out the heat also</a:t>
            </a:r>
            <a:r>
              <a:rPr lang="en-029" sz="3200" dirty="0" smtClean="0"/>
              <a:t>."</a:t>
            </a:r>
            <a:endParaRPr lang="en-029" sz="3200" b="1" u="sng" dirty="0" smtClean="0">
              <a:solidFill>
                <a:srgbClr val="66FF33"/>
              </a:solidFill>
            </a:endParaRPr>
          </a:p>
        </p:txBody>
      </p:sp>
      <p:pic>
        <p:nvPicPr>
          <p:cNvPr id="6146" name="Picture 2" descr="http://t2.gstatic.com/images?q=tbn:ANd9GcSJ_kDx_qW5xCqYN9kits6EIe4CBQ0i6uVgjpXKU9npj6ZO7scIW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2301328"/>
            <a:ext cx="2057400" cy="461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026068"/>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5016758"/>
          </a:xfrm>
          <a:prstGeom prst="rect">
            <a:avLst/>
          </a:prstGeom>
          <a:noFill/>
        </p:spPr>
        <p:txBody>
          <a:bodyPr wrap="square" rtlCol="0">
            <a:spAutoFit/>
          </a:bodyPr>
          <a:lstStyle/>
          <a:p>
            <a:endParaRPr lang="en-029" sz="3200" dirty="0" smtClean="0"/>
          </a:p>
          <a:p>
            <a:r>
              <a:rPr lang="en-029" sz="3200" dirty="0" smtClean="0"/>
              <a:t>It </a:t>
            </a:r>
            <a:r>
              <a:rPr lang="en-029" sz="3200" dirty="0"/>
              <a:t>was </a:t>
            </a:r>
            <a:r>
              <a:rPr lang="en-029" sz="3200" dirty="0" smtClean="0"/>
              <a:t>this </a:t>
            </a:r>
            <a:r>
              <a:rPr lang="en-029" sz="3200" dirty="0"/>
              <a:t>outer garment or mantle with which Elijah smote the waters of Jordan </a:t>
            </a:r>
            <a:r>
              <a:rPr lang="en-029" sz="3200" dirty="0" smtClean="0"/>
              <a:t>and crossed </a:t>
            </a:r>
            <a:r>
              <a:rPr lang="en-029" sz="3200" dirty="0"/>
              <a:t>over with Elisha, and when he was taken up to Heaven this </a:t>
            </a:r>
            <a:r>
              <a:rPr lang="en-029" sz="3200" dirty="0" smtClean="0"/>
              <a:t>mantle became </a:t>
            </a:r>
            <a:r>
              <a:rPr lang="en-029" sz="3200" dirty="0"/>
              <a:t>the property of Elisha</a:t>
            </a:r>
          </a:p>
          <a:p>
            <a:r>
              <a:rPr lang="en-029" sz="3200" dirty="0">
                <a:solidFill>
                  <a:srgbClr val="FFFF00"/>
                </a:solidFill>
              </a:rPr>
              <a:t>(2Kings 2:8-13)</a:t>
            </a:r>
            <a:r>
              <a:rPr lang="en-029" sz="3200" dirty="0"/>
              <a:t>. </a:t>
            </a:r>
            <a:endParaRPr lang="en-029" sz="3200" dirty="0" smtClean="0"/>
          </a:p>
          <a:p>
            <a:endParaRPr lang="en-029" sz="3200" dirty="0" smtClean="0"/>
          </a:p>
          <a:p>
            <a:r>
              <a:rPr lang="en-029" sz="3200" dirty="0" smtClean="0"/>
              <a:t>The </a:t>
            </a:r>
            <a:r>
              <a:rPr lang="en-029" sz="3200" dirty="0"/>
              <a:t>three young men who were cast into the fiery furnace </a:t>
            </a:r>
            <a:r>
              <a:rPr lang="en-029" sz="3200" dirty="0" smtClean="0"/>
              <a:t>were clad </a:t>
            </a:r>
            <a:r>
              <a:rPr lang="en-029" sz="3200" dirty="0"/>
              <a:t>in their mantles as well as their tunics and other </a:t>
            </a:r>
            <a:r>
              <a:rPr lang="en-029" sz="3200" dirty="0" smtClean="0"/>
              <a:t>clothing </a:t>
            </a:r>
            <a:r>
              <a:rPr lang="en-029" sz="3200" dirty="0">
                <a:solidFill>
                  <a:srgbClr val="FFFF00"/>
                </a:solidFill>
              </a:rPr>
              <a:t>(Dan. </a:t>
            </a:r>
            <a:r>
              <a:rPr lang="en-029" sz="3200" dirty="0" smtClean="0">
                <a:solidFill>
                  <a:srgbClr val="FFFF00"/>
                </a:solidFill>
              </a:rPr>
              <a:t>3:21)</a:t>
            </a:r>
            <a:r>
              <a:rPr lang="en-029" sz="3200" dirty="0" smtClean="0"/>
              <a:t>.</a:t>
            </a:r>
            <a:endParaRPr lang="en-029" sz="3200" b="1" u="sng" dirty="0" smtClean="0">
              <a:solidFill>
                <a:srgbClr val="66FF33"/>
              </a:solidFill>
            </a:endParaRPr>
          </a:p>
        </p:txBody>
      </p:sp>
    </p:spTree>
    <p:extLst>
      <p:ext uri="{BB962C8B-B14F-4D97-AF65-F5344CB8AC3E}">
        <p14:creationId xmlns:p14="http://schemas.microsoft.com/office/powerpoint/2010/main" val="1611869666"/>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4031873"/>
          </a:xfrm>
          <a:prstGeom prst="rect">
            <a:avLst/>
          </a:prstGeom>
          <a:noFill/>
        </p:spPr>
        <p:txBody>
          <a:bodyPr wrap="square" rtlCol="0">
            <a:spAutoFit/>
          </a:bodyPr>
          <a:lstStyle/>
          <a:p>
            <a:endParaRPr lang="en-029" sz="3200" dirty="0" smtClean="0"/>
          </a:p>
          <a:p>
            <a:r>
              <a:rPr lang="en-029" sz="3200" dirty="0" smtClean="0"/>
              <a:t>Going </a:t>
            </a:r>
            <a:r>
              <a:rPr lang="en-029" sz="3200" dirty="0"/>
              <a:t>to bed at night </a:t>
            </a:r>
            <a:r>
              <a:rPr lang="en-029" sz="3200" dirty="0" smtClean="0"/>
              <a:t>was </a:t>
            </a:r>
            <a:r>
              <a:rPr lang="en-029" sz="3200" dirty="0"/>
              <a:t>a very simple matter for the </a:t>
            </a:r>
            <a:r>
              <a:rPr lang="en-029" sz="3200" dirty="0" smtClean="0"/>
              <a:t>common folks. Mats, rugs</a:t>
            </a:r>
            <a:r>
              <a:rPr lang="en-029" sz="3200" dirty="0"/>
              <a:t>, or mattresses are used to lie upon, but the host does not </a:t>
            </a:r>
            <a:r>
              <a:rPr lang="en-029" sz="3200" dirty="0" err="1" smtClean="0"/>
              <a:t>usaully</a:t>
            </a:r>
            <a:r>
              <a:rPr lang="en-029" sz="3200" dirty="0" smtClean="0"/>
              <a:t> provide any covering</a:t>
            </a:r>
            <a:r>
              <a:rPr lang="en-029" sz="3200" dirty="0"/>
              <a:t>. Each person provides his own which consists of his mantle. </a:t>
            </a:r>
            <a:r>
              <a:rPr lang="en-029" sz="3200" dirty="0" smtClean="0"/>
              <a:t>Being closely </a:t>
            </a:r>
            <a:r>
              <a:rPr lang="en-029" sz="3200" dirty="0"/>
              <a:t>woven, it is warm, and if he sleeps out-of-doors, this covering is </a:t>
            </a:r>
            <a:r>
              <a:rPr lang="en-029" sz="3200" dirty="0" smtClean="0"/>
              <a:t>usually waterproof</a:t>
            </a:r>
            <a:r>
              <a:rPr lang="en-029" sz="3200" dirty="0"/>
              <a:t>.</a:t>
            </a:r>
            <a:endParaRPr lang="en-029" sz="3200" b="1" u="sng" dirty="0" smtClean="0">
              <a:solidFill>
                <a:srgbClr val="66FF33"/>
              </a:solidFill>
            </a:endParaRPr>
          </a:p>
        </p:txBody>
      </p:sp>
    </p:spTree>
    <p:extLst>
      <p:ext uri="{BB962C8B-B14F-4D97-AF65-F5344CB8AC3E}">
        <p14:creationId xmlns:p14="http://schemas.microsoft.com/office/powerpoint/2010/main" val="2762290312"/>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5509200"/>
          </a:xfrm>
          <a:prstGeom prst="rect">
            <a:avLst/>
          </a:prstGeom>
          <a:noFill/>
        </p:spPr>
        <p:txBody>
          <a:bodyPr wrap="square" rtlCol="0">
            <a:spAutoFit/>
          </a:bodyPr>
          <a:lstStyle/>
          <a:p>
            <a:endParaRPr lang="en-029" sz="3200" dirty="0" smtClean="0"/>
          </a:p>
          <a:p>
            <a:r>
              <a:rPr lang="en-029" sz="3200" dirty="0" smtClean="0"/>
              <a:t>The </a:t>
            </a:r>
            <a:r>
              <a:rPr lang="en-029" sz="3200" dirty="0"/>
              <a:t>mantle </a:t>
            </a:r>
            <a:r>
              <a:rPr lang="en-029" sz="3200" dirty="0" smtClean="0"/>
              <a:t>served </a:t>
            </a:r>
            <a:r>
              <a:rPr lang="en-029" sz="3200" dirty="0"/>
              <a:t>as a means of carrying various</a:t>
            </a:r>
          </a:p>
          <a:p>
            <a:r>
              <a:rPr lang="en-029" sz="3200" dirty="0" smtClean="0"/>
              <a:t>things. </a:t>
            </a:r>
            <a:r>
              <a:rPr lang="en-029" sz="3200" dirty="0"/>
              <a:t>The lap was often filled with grain or fruit. Jesus said, </a:t>
            </a:r>
            <a:r>
              <a:rPr lang="en-029" sz="3200" dirty="0">
                <a:solidFill>
                  <a:srgbClr val="FFFF00"/>
                </a:solidFill>
              </a:rPr>
              <a:t>"Give, </a:t>
            </a:r>
            <a:r>
              <a:rPr lang="en-029" sz="3200" dirty="0" smtClean="0">
                <a:solidFill>
                  <a:srgbClr val="FFFF00"/>
                </a:solidFill>
              </a:rPr>
              <a:t>and it </a:t>
            </a:r>
            <a:r>
              <a:rPr lang="en-029" sz="3200" dirty="0">
                <a:solidFill>
                  <a:srgbClr val="FFFF00"/>
                </a:solidFill>
              </a:rPr>
              <a:t>shall be given unto you; good measure, pressed down, and shaken together, </a:t>
            </a:r>
            <a:r>
              <a:rPr lang="en-029" sz="3200" dirty="0" smtClean="0">
                <a:solidFill>
                  <a:srgbClr val="FFFF00"/>
                </a:solidFill>
              </a:rPr>
              <a:t>and running </a:t>
            </a:r>
            <a:r>
              <a:rPr lang="en-029" sz="3200" dirty="0">
                <a:solidFill>
                  <a:srgbClr val="FFFF00"/>
                </a:solidFill>
              </a:rPr>
              <a:t>over, shall men give into your bosom" (Luke 6:38). </a:t>
            </a:r>
            <a:endParaRPr lang="en-029" sz="3200" dirty="0" smtClean="0">
              <a:solidFill>
                <a:srgbClr val="FFFF00"/>
              </a:solidFill>
            </a:endParaRPr>
          </a:p>
          <a:p>
            <a:endParaRPr lang="en-029" sz="3200" dirty="0" smtClean="0"/>
          </a:p>
          <a:p>
            <a:r>
              <a:rPr lang="en-029" sz="3200" dirty="0" smtClean="0"/>
              <a:t>Ruth </a:t>
            </a:r>
            <a:r>
              <a:rPr lang="en-029" sz="3200" dirty="0"/>
              <a:t>could put </a:t>
            </a:r>
            <a:r>
              <a:rPr lang="en-029" sz="3200" dirty="0" smtClean="0"/>
              <a:t>six measures </a:t>
            </a:r>
            <a:r>
              <a:rPr lang="en-029" sz="3200" dirty="0"/>
              <a:t>of barley into her mantle </a:t>
            </a:r>
            <a:r>
              <a:rPr lang="en-029" sz="3200" dirty="0">
                <a:solidFill>
                  <a:srgbClr val="FFFF00"/>
                </a:solidFill>
              </a:rPr>
              <a:t>(Ruth </a:t>
            </a:r>
            <a:r>
              <a:rPr lang="en-029" sz="3200" dirty="0" smtClean="0">
                <a:solidFill>
                  <a:srgbClr val="FFFF00"/>
                </a:solidFill>
              </a:rPr>
              <a:t>3:15)</a:t>
            </a:r>
            <a:r>
              <a:rPr lang="en-029" sz="3200" dirty="0" smtClean="0"/>
              <a:t>. </a:t>
            </a:r>
            <a:r>
              <a:rPr lang="en-029" sz="3200" dirty="0"/>
              <a:t>Thus the </a:t>
            </a:r>
            <a:r>
              <a:rPr lang="en-029" sz="3200" dirty="0" smtClean="0"/>
              <a:t>outer garment served </a:t>
            </a:r>
            <a:r>
              <a:rPr lang="en-029" sz="3200" dirty="0"/>
              <a:t>many useful purposes.</a:t>
            </a:r>
            <a:endParaRPr lang="en-029" sz="3200" b="1" u="sng" dirty="0" smtClean="0">
              <a:solidFill>
                <a:srgbClr val="66FF33"/>
              </a:solidFill>
            </a:endParaRPr>
          </a:p>
        </p:txBody>
      </p:sp>
    </p:spTree>
    <p:extLst>
      <p:ext uri="{BB962C8B-B14F-4D97-AF65-F5344CB8AC3E}">
        <p14:creationId xmlns:p14="http://schemas.microsoft.com/office/powerpoint/2010/main" val="3388279394"/>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5509200"/>
          </a:xfrm>
          <a:prstGeom prst="rect">
            <a:avLst/>
          </a:prstGeom>
          <a:noFill/>
        </p:spPr>
        <p:txBody>
          <a:bodyPr wrap="square" rtlCol="0">
            <a:spAutoFit/>
          </a:bodyPr>
          <a:lstStyle/>
          <a:p>
            <a:endParaRPr lang="en-029" sz="3200" i="1" dirty="0" smtClean="0">
              <a:solidFill>
                <a:srgbClr val="66FFFF"/>
              </a:solidFill>
            </a:endParaRPr>
          </a:p>
          <a:p>
            <a:r>
              <a:rPr lang="en-029" sz="3200" i="1" dirty="0" smtClean="0">
                <a:solidFill>
                  <a:srgbClr val="66FFFF"/>
                </a:solidFill>
              </a:rPr>
              <a:t>I</a:t>
            </a:r>
            <a:r>
              <a:rPr lang="en-029" sz="3200" b="1" i="1" dirty="0" smtClean="0">
                <a:solidFill>
                  <a:srgbClr val="66FFFF"/>
                </a:solidFill>
              </a:rPr>
              <a:t>t </a:t>
            </a:r>
            <a:r>
              <a:rPr lang="en-029" sz="3200" b="1" i="1" dirty="0">
                <a:solidFill>
                  <a:srgbClr val="66FFFF"/>
                </a:solidFill>
              </a:rPr>
              <a:t>was strictly forbidden for men and women to wear each others clothes </a:t>
            </a:r>
            <a:r>
              <a:rPr lang="en-029" sz="3200" b="1" i="1" dirty="0">
                <a:solidFill>
                  <a:srgbClr val="FFFF00"/>
                </a:solidFill>
              </a:rPr>
              <a:t>(</a:t>
            </a:r>
            <a:r>
              <a:rPr lang="en-029" sz="3200" b="1" i="1" dirty="0" err="1">
                <a:solidFill>
                  <a:srgbClr val="FFFF00"/>
                </a:solidFill>
              </a:rPr>
              <a:t>Deut</a:t>
            </a:r>
            <a:r>
              <a:rPr lang="en-029" sz="3200" b="1" i="1" dirty="0">
                <a:solidFill>
                  <a:srgbClr val="FFFF00"/>
                </a:solidFill>
              </a:rPr>
              <a:t> 22:5)</a:t>
            </a:r>
            <a:r>
              <a:rPr lang="en-029" sz="3200" b="1" i="1" dirty="0">
                <a:solidFill>
                  <a:srgbClr val="66FFFF"/>
                </a:solidFill>
              </a:rPr>
              <a:t> the differences between the genders were represented more in detail and ornamentation rather than substance. Thus a woman's mantle may be rather more flowing and she may have adorned it with </a:t>
            </a:r>
            <a:r>
              <a:rPr lang="en-029" sz="3200" b="1" i="1" dirty="0" smtClean="0">
                <a:solidFill>
                  <a:srgbClr val="66FFFF"/>
                </a:solidFill>
              </a:rPr>
              <a:t>more </a:t>
            </a:r>
            <a:r>
              <a:rPr lang="en-029" sz="3200" b="1" i="1" dirty="0">
                <a:solidFill>
                  <a:srgbClr val="66FFFF"/>
                </a:solidFill>
              </a:rPr>
              <a:t>needlework but essentially the articles of her clothing would have been similar to her husband's; with the exception of the veil. </a:t>
            </a:r>
            <a:endParaRPr lang="en-029" sz="3200" b="1" u="sng" dirty="0" smtClean="0">
              <a:solidFill>
                <a:srgbClr val="66FFFF"/>
              </a:solidFill>
            </a:endParaRPr>
          </a:p>
        </p:txBody>
      </p:sp>
    </p:spTree>
    <p:extLst>
      <p:ext uri="{BB962C8B-B14F-4D97-AF65-F5344CB8AC3E}">
        <p14:creationId xmlns:p14="http://schemas.microsoft.com/office/powerpoint/2010/main" val="1416700745"/>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6001643"/>
          </a:xfrm>
          <a:prstGeom prst="rect">
            <a:avLst/>
          </a:prstGeom>
          <a:noFill/>
        </p:spPr>
        <p:txBody>
          <a:bodyPr wrap="square" rtlCol="0">
            <a:spAutoFit/>
          </a:bodyPr>
          <a:lstStyle/>
          <a:p>
            <a:endParaRPr lang="en-029" sz="3200" b="1" i="1" dirty="0" smtClean="0">
              <a:solidFill>
                <a:srgbClr val="66FFFF"/>
              </a:solidFill>
            </a:endParaRPr>
          </a:p>
          <a:p>
            <a:r>
              <a:rPr lang="en-029" sz="3200" b="1" i="1" dirty="0" smtClean="0">
                <a:solidFill>
                  <a:srgbClr val="66FFFF"/>
                </a:solidFill>
              </a:rPr>
              <a:t>The </a:t>
            </a:r>
            <a:r>
              <a:rPr lang="en-029" sz="3200" b="1" i="1" dirty="0">
                <a:solidFill>
                  <a:srgbClr val="66FFFF"/>
                </a:solidFill>
              </a:rPr>
              <a:t>difference in ornamentation can most easily be characterized by the observation that the men did not ornament themselves. They might carry a walking staff and they might wear a signet ring to act as a legal seal but other than that they did not ornament. In contrast a woman might take time to elaborately braid her hair, she may have earrings usually </a:t>
            </a:r>
            <a:r>
              <a:rPr lang="en-029" sz="3200" b="1" i="1" dirty="0" smtClean="0">
                <a:solidFill>
                  <a:srgbClr val="66FFFF"/>
                </a:solidFill>
              </a:rPr>
              <a:t>of </a:t>
            </a:r>
            <a:r>
              <a:rPr lang="en-029" sz="3200" b="1" i="1" dirty="0">
                <a:solidFill>
                  <a:srgbClr val="66FFFF"/>
                </a:solidFill>
              </a:rPr>
              <a:t>a long and dangling variety (somewhat similar to a Christmas tree ornament). </a:t>
            </a:r>
            <a:endParaRPr lang="en-029" sz="3200" b="1" u="sng" dirty="0" smtClean="0">
              <a:solidFill>
                <a:srgbClr val="66FFFF"/>
              </a:solidFill>
            </a:endParaRPr>
          </a:p>
        </p:txBody>
      </p:sp>
    </p:spTree>
    <p:extLst>
      <p:ext uri="{BB962C8B-B14F-4D97-AF65-F5344CB8AC3E}">
        <p14:creationId xmlns:p14="http://schemas.microsoft.com/office/powerpoint/2010/main" val="3725807632"/>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5816977"/>
          </a:xfrm>
          <a:prstGeom prst="rect">
            <a:avLst/>
          </a:prstGeom>
          <a:noFill/>
        </p:spPr>
        <p:txBody>
          <a:bodyPr wrap="square" rtlCol="0">
            <a:spAutoFit/>
          </a:bodyPr>
          <a:lstStyle/>
          <a:p>
            <a:endParaRPr lang="en-029" sz="3200" dirty="0" smtClean="0"/>
          </a:p>
          <a:p>
            <a:r>
              <a:rPr lang="en-029" sz="3200" dirty="0" smtClean="0"/>
              <a:t>In </a:t>
            </a:r>
            <a:r>
              <a:rPr lang="en-029" sz="3200" dirty="0"/>
              <a:t>public the Jews always wore a turban, for at certain seasons of the year it </a:t>
            </a:r>
            <a:r>
              <a:rPr lang="en-029" sz="3200" dirty="0" smtClean="0"/>
              <a:t>is dangerous </a:t>
            </a:r>
            <a:r>
              <a:rPr lang="en-029" sz="3200" dirty="0"/>
              <a:t>in Palestine to expose the head to the rays of the sun. This turban </a:t>
            </a:r>
            <a:r>
              <a:rPr lang="en-029" sz="3200" dirty="0" smtClean="0"/>
              <a:t>was of </a:t>
            </a:r>
            <a:r>
              <a:rPr lang="en-029" sz="3200" dirty="0"/>
              <a:t>thick material and </a:t>
            </a:r>
            <a:r>
              <a:rPr lang="en-029" sz="3200" dirty="0" smtClean="0"/>
              <a:t>was wrapped several </a:t>
            </a:r>
            <a:r>
              <a:rPr lang="en-029" sz="3200" dirty="0"/>
              <a:t>times around the head. It was somewhat </a:t>
            </a:r>
            <a:r>
              <a:rPr lang="en-029" sz="3200" dirty="0" smtClean="0"/>
              <a:t>like our </a:t>
            </a:r>
            <a:r>
              <a:rPr lang="en-029" sz="3200" dirty="0"/>
              <a:t>handkerchief and was made of </a:t>
            </a:r>
            <a:r>
              <a:rPr lang="en-029" sz="3200" dirty="0" smtClean="0"/>
              <a:t>linen.</a:t>
            </a:r>
          </a:p>
          <a:p>
            <a:endParaRPr lang="en-029" sz="3200" b="1" i="1" dirty="0">
              <a:solidFill>
                <a:srgbClr val="66FFFF"/>
              </a:solidFill>
            </a:endParaRPr>
          </a:p>
          <a:p>
            <a:r>
              <a:rPr lang="en-029" sz="3200" b="1" i="1" dirty="0" smtClean="0">
                <a:solidFill>
                  <a:srgbClr val="66FFFF"/>
                </a:solidFill>
              </a:rPr>
              <a:t>Due </a:t>
            </a:r>
            <a:r>
              <a:rPr lang="en-029" sz="3200" b="1" i="1" dirty="0">
                <a:solidFill>
                  <a:srgbClr val="66FFFF"/>
                </a:solidFill>
              </a:rPr>
              <a:t>to the heat of the sun it would have been common for both men and women to wear a head covering. </a:t>
            </a:r>
            <a:endParaRPr lang="en-029" sz="3200" b="1" i="1" dirty="0" smtClean="0">
              <a:solidFill>
                <a:srgbClr val="66FFFF"/>
              </a:solidFill>
            </a:endParaRPr>
          </a:p>
          <a:p>
            <a:endParaRPr lang="en-029" sz="2000" b="1" i="1" dirty="0" smtClean="0">
              <a:solidFill>
                <a:srgbClr val="FFFF00"/>
              </a:solidFill>
            </a:endParaRPr>
          </a:p>
        </p:txBody>
      </p:sp>
    </p:spTree>
    <p:extLst>
      <p:ext uri="{BB962C8B-B14F-4D97-AF65-F5344CB8AC3E}">
        <p14:creationId xmlns:p14="http://schemas.microsoft.com/office/powerpoint/2010/main" val="2119519954"/>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5139869"/>
          </a:xfrm>
          <a:prstGeom prst="rect">
            <a:avLst/>
          </a:prstGeom>
          <a:noFill/>
        </p:spPr>
        <p:txBody>
          <a:bodyPr wrap="square" rtlCol="0">
            <a:spAutoFit/>
          </a:bodyPr>
          <a:lstStyle/>
          <a:p>
            <a:endParaRPr lang="en-029" sz="2000" b="1" i="1" dirty="0" smtClean="0">
              <a:solidFill>
                <a:srgbClr val="FFFF00"/>
              </a:solidFill>
            </a:endParaRPr>
          </a:p>
          <a:p>
            <a:r>
              <a:rPr lang="en-029" sz="3200" b="1" i="1" dirty="0" smtClean="0">
                <a:solidFill>
                  <a:srgbClr val="66FFFF"/>
                </a:solidFill>
              </a:rPr>
              <a:t>It </a:t>
            </a:r>
            <a:r>
              <a:rPr lang="en-029" sz="3200" b="1" i="1" dirty="0">
                <a:solidFill>
                  <a:srgbClr val="66FFFF"/>
                </a:solidFill>
              </a:rPr>
              <a:t>was customary for a woman of any stature to wear a veil. This was essentially a piece of cloth which would cover the majority of the face and would be worn during most public occasions. </a:t>
            </a:r>
            <a:endParaRPr lang="en-029" sz="3200" b="1" i="1" dirty="0" smtClean="0">
              <a:solidFill>
                <a:srgbClr val="66FFFF"/>
              </a:solidFill>
            </a:endParaRPr>
          </a:p>
          <a:p>
            <a:endParaRPr lang="en-029" sz="2000" b="1" i="1" dirty="0">
              <a:solidFill>
                <a:srgbClr val="66FFFF"/>
              </a:solidFill>
            </a:endParaRPr>
          </a:p>
          <a:p>
            <a:r>
              <a:rPr lang="en-029" sz="3200" b="1" i="1" dirty="0" smtClean="0">
                <a:solidFill>
                  <a:srgbClr val="66FFFF"/>
                </a:solidFill>
              </a:rPr>
              <a:t>Hebrew </a:t>
            </a:r>
            <a:r>
              <a:rPr lang="en-029" sz="3200" b="1" i="1" dirty="0">
                <a:solidFill>
                  <a:srgbClr val="66FFFF"/>
                </a:solidFill>
              </a:rPr>
              <a:t>women did appear to be granted some degree of latitude as Egyptian's saw Sarah's face and Eli was able to see the mouth of Hannah. </a:t>
            </a:r>
            <a:endParaRPr lang="en-029" sz="3200" b="1" u="sng" dirty="0" smtClean="0">
              <a:solidFill>
                <a:srgbClr val="66FFFF"/>
              </a:solidFill>
            </a:endParaRPr>
          </a:p>
        </p:txBody>
      </p:sp>
    </p:spTree>
    <p:extLst>
      <p:ext uri="{BB962C8B-B14F-4D97-AF65-F5344CB8AC3E}">
        <p14:creationId xmlns:p14="http://schemas.microsoft.com/office/powerpoint/2010/main" val="3228630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r>
              <a:rPr lang="en-US" sz="3200" b="1" u="sng" dirty="0" smtClean="0">
                <a:solidFill>
                  <a:srgbClr val="FFFF00"/>
                </a:solidFill>
                <a:effectLst>
                  <a:outerShdw blurRad="38100" dist="38100" dir="2700000" algn="tl">
                    <a:srgbClr val="000000">
                      <a:alpha val="43137"/>
                    </a:srgbClr>
                  </a:outerShdw>
                </a:effectLst>
              </a:rPr>
              <a:t>SCRIBES</a:t>
            </a:r>
            <a:r>
              <a:rPr lang="en-US" sz="3200" b="1" smtClean="0">
                <a:solidFill>
                  <a:srgbClr val="FFFF00"/>
                </a:solidFill>
                <a:effectLst>
                  <a:outerShdw blurRad="38100" dist="38100" dir="2700000" algn="tl">
                    <a:srgbClr val="000000">
                      <a:alpha val="43137"/>
                    </a:srgbClr>
                  </a:outerShdw>
                </a:effectLst>
              </a:rPr>
              <a:t>:</a:t>
            </a:r>
            <a:r>
              <a:rPr lang="en-US" sz="3200" b="1" smtClean="0">
                <a:solidFill>
                  <a:schemeClr val="bg1"/>
                </a:solidFill>
                <a:effectLst>
                  <a:outerShdw blurRad="38100" dist="38100" dir="2700000" algn="tl">
                    <a:srgbClr val="000000">
                      <a:alpha val="43137"/>
                    </a:srgbClr>
                  </a:outerShdw>
                </a:effectLst>
              </a:rPr>
              <a:t> Means: (a</a:t>
            </a:r>
            <a:r>
              <a:rPr lang="en-US" sz="3200" b="1" dirty="0" smtClean="0">
                <a:solidFill>
                  <a:schemeClr val="bg1"/>
                </a:solidFill>
                <a:effectLst>
                  <a:outerShdw blurRad="38100" dist="38100" dir="2700000" algn="tl">
                    <a:srgbClr val="000000">
                      <a:alpha val="43137"/>
                    </a:srgbClr>
                  </a:outerShdw>
                </a:effectLst>
              </a:rPr>
              <a:t>) to write, (b) to set in order, (c) to count. The explanation of the word has been referred to each of these. They wrote out the law, or they classified and arranged its precepts, they counted with scrupulous minuteness every letter it contained.</a:t>
            </a:r>
            <a:endParaRPr lang="en-US" sz="3200" b="1" u="sng"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GROUPS (SECTS) IN THE N.T.</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6" name="Picture 2" descr="http://2.bp.blogspot.com/-5n3Ci3Ccr6M/T64yPUx2cnI/AAAAAAAAAa0/6aoo50FyW3I/s1600/Biblical+dress-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612"/>
          <a:stretch/>
        </p:blipFill>
        <p:spPr bwMode="auto">
          <a:xfrm>
            <a:off x="1524000" y="-76200"/>
            <a:ext cx="6858000" cy="693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820266"/>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6001643"/>
          </a:xfrm>
          <a:prstGeom prst="rect">
            <a:avLst/>
          </a:prstGeom>
          <a:noFill/>
        </p:spPr>
        <p:txBody>
          <a:bodyPr wrap="square" rtlCol="0">
            <a:spAutoFit/>
          </a:bodyPr>
          <a:lstStyle/>
          <a:p>
            <a:endParaRPr lang="en-029" sz="3200" b="1" u="sng" dirty="0" smtClean="0">
              <a:solidFill>
                <a:srgbClr val="FFC000"/>
              </a:solidFill>
            </a:endParaRPr>
          </a:p>
          <a:p>
            <a:r>
              <a:rPr lang="en-029" sz="3200" b="1" u="sng" dirty="0" smtClean="0">
                <a:solidFill>
                  <a:srgbClr val="FFC000"/>
                </a:solidFill>
              </a:rPr>
              <a:t>HEADDRESS</a:t>
            </a:r>
            <a:r>
              <a:rPr lang="en-029" sz="3200" b="1" dirty="0" smtClean="0">
                <a:solidFill>
                  <a:srgbClr val="FFC000"/>
                </a:solidFill>
              </a:rPr>
              <a:t>:</a:t>
            </a:r>
          </a:p>
          <a:p>
            <a:endParaRPr lang="en-029" sz="3200" b="1" dirty="0" smtClean="0">
              <a:solidFill>
                <a:srgbClr val="FFC000"/>
              </a:solidFill>
            </a:endParaRPr>
          </a:p>
          <a:p>
            <a:r>
              <a:rPr lang="en-029" sz="3200" b="1" i="1" dirty="0" smtClean="0">
                <a:solidFill>
                  <a:srgbClr val="66FF33"/>
                </a:solidFill>
              </a:rPr>
              <a:t>The </a:t>
            </a:r>
            <a:r>
              <a:rPr lang="en-029" sz="3200" b="1" i="1" dirty="0">
                <a:solidFill>
                  <a:srgbClr val="66FF33"/>
                </a:solidFill>
              </a:rPr>
              <a:t>headgear of women from Bethlehem had an additional piece; a cap of coins. The cap was a string of seven to ten coins for a married woman; </a:t>
            </a:r>
            <a:r>
              <a:rPr lang="en-029" sz="3200" b="1" i="1" dirty="0" smtClean="0">
                <a:solidFill>
                  <a:srgbClr val="66FF33"/>
                </a:solidFill>
              </a:rPr>
              <a:t>and then up </a:t>
            </a:r>
            <a:r>
              <a:rPr lang="en-029" sz="3200" b="1" i="1" dirty="0">
                <a:solidFill>
                  <a:srgbClr val="66FF33"/>
                </a:solidFill>
              </a:rPr>
              <a:t>to twenty </a:t>
            </a:r>
            <a:r>
              <a:rPr lang="en-029" sz="3200" b="1" i="1" dirty="0" smtClean="0">
                <a:solidFill>
                  <a:srgbClr val="66FF33"/>
                </a:solidFill>
              </a:rPr>
              <a:t>coins for </a:t>
            </a:r>
            <a:r>
              <a:rPr lang="en-029" sz="3200" b="1" i="1" dirty="0">
                <a:solidFill>
                  <a:srgbClr val="66FF33"/>
                </a:solidFill>
              </a:rPr>
              <a:t>a single woman. The central coin is designed to be the largest and most valuable. This head cap would be part of the dowry for a woman and </a:t>
            </a:r>
            <a:r>
              <a:rPr lang="en-029" sz="3200" b="1" i="1" dirty="0" smtClean="0">
                <a:solidFill>
                  <a:srgbClr val="66FF33"/>
                </a:solidFill>
              </a:rPr>
              <a:t>the </a:t>
            </a:r>
            <a:r>
              <a:rPr lang="en-029" sz="3200" b="1" i="1" dirty="0">
                <a:solidFill>
                  <a:srgbClr val="66FF33"/>
                </a:solidFill>
              </a:rPr>
              <a:t>cap was considered a reflection of her character.</a:t>
            </a:r>
            <a:endParaRPr lang="en-029" sz="3200" b="1" u="sng" dirty="0" smtClean="0">
              <a:solidFill>
                <a:srgbClr val="66FF33"/>
              </a:solidFill>
            </a:endParaRPr>
          </a:p>
        </p:txBody>
      </p:sp>
    </p:spTree>
    <p:extLst>
      <p:ext uri="{BB962C8B-B14F-4D97-AF65-F5344CB8AC3E}">
        <p14:creationId xmlns:p14="http://schemas.microsoft.com/office/powerpoint/2010/main" val="2053040660"/>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229382" name="Picture 6" descr="The Bride of Bethlehem, by William Holman Hunt, detail"/>
          <p:cNvPicPr>
            <a:picLocks noChangeAspect="1" noChangeArrowheads="1"/>
          </p:cNvPicPr>
          <p:nvPr/>
        </p:nvPicPr>
        <p:blipFill>
          <a:blip r:embed="rId2" cstate="print"/>
          <a:srcRect/>
          <a:stretch>
            <a:fillRect/>
          </a:stretch>
        </p:blipFill>
        <p:spPr bwMode="auto">
          <a:xfrm>
            <a:off x="2133600" y="304800"/>
            <a:ext cx="4876800" cy="6149012"/>
          </a:xfrm>
          <a:prstGeom prst="rect">
            <a:avLst/>
          </a:prstGeom>
          <a:noFill/>
        </p:spPr>
      </p:pic>
    </p:spTree>
    <p:extLst>
      <p:ext uri="{BB962C8B-B14F-4D97-AF65-F5344CB8AC3E}">
        <p14:creationId xmlns:p14="http://schemas.microsoft.com/office/powerpoint/2010/main" val="519252061"/>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3539430"/>
          </a:xfrm>
          <a:prstGeom prst="rect">
            <a:avLst/>
          </a:prstGeom>
          <a:noFill/>
        </p:spPr>
        <p:txBody>
          <a:bodyPr wrap="square" rtlCol="0">
            <a:spAutoFit/>
          </a:bodyPr>
          <a:lstStyle/>
          <a:p>
            <a:endParaRPr lang="en-029" sz="3200" b="1" u="sng" dirty="0" smtClean="0">
              <a:solidFill>
                <a:srgbClr val="FFC000"/>
              </a:solidFill>
            </a:endParaRPr>
          </a:p>
          <a:p>
            <a:r>
              <a:rPr lang="en-029" sz="3200" b="1" u="sng" dirty="0" smtClean="0">
                <a:solidFill>
                  <a:srgbClr val="FFC000"/>
                </a:solidFill>
              </a:rPr>
              <a:t>HEADDRESS</a:t>
            </a:r>
            <a:r>
              <a:rPr lang="en-029" sz="3200" b="1" dirty="0" smtClean="0">
                <a:solidFill>
                  <a:srgbClr val="FFC000"/>
                </a:solidFill>
              </a:rPr>
              <a:t>:</a:t>
            </a:r>
          </a:p>
          <a:p>
            <a:endParaRPr lang="en-029" sz="3200" b="1" dirty="0" smtClean="0">
              <a:solidFill>
                <a:srgbClr val="FFC000"/>
              </a:solidFill>
            </a:endParaRPr>
          </a:p>
          <a:p>
            <a:r>
              <a:rPr lang="en-029" sz="3200" dirty="0">
                <a:solidFill>
                  <a:srgbClr val="66FF33"/>
                </a:solidFill>
              </a:rPr>
              <a:t>The Jews of Bible times gave much attention to the care of their hair. The </a:t>
            </a:r>
            <a:r>
              <a:rPr lang="en-029" sz="3200" dirty="0" smtClean="0">
                <a:solidFill>
                  <a:srgbClr val="66FF33"/>
                </a:solidFill>
              </a:rPr>
              <a:t>young people </a:t>
            </a:r>
            <a:r>
              <a:rPr lang="en-029" sz="3200" dirty="0">
                <a:solidFill>
                  <a:srgbClr val="66FF33"/>
                </a:solidFill>
              </a:rPr>
              <a:t>loved to wear it long and </a:t>
            </a:r>
            <a:r>
              <a:rPr lang="en-029" sz="3200" dirty="0" smtClean="0">
                <a:solidFill>
                  <a:srgbClr val="66FF33"/>
                </a:solidFill>
              </a:rPr>
              <a:t>curly and they were </a:t>
            </a:r>
            <a:r>
              <a:rPr lang="en-029" sz="3200" dirty="0">
                <a:solidFill>
                  <a:srgbClr val="66FF33"/>
                </a:solidFill>
              </a:rPr>
              <a:t>proud to have thick and abundant </a:t>
            </a:r>
            <a:r>
              <a:rPr lang="en-029" sz="3200" dirty="0" smtClean="0">
                <a:solidFill>
                  <a:srgbClr val="66FF33"/>
                </a:solidFill>
              </a:rPr>
              <a:t>hair.</a:t>
            </a:r>
            <a:r>
              <a:rPr lang="en-029" sz="3200" dirty="0"/>
              <a:t> </a:t>
            </a:r>
            <a:r>
              <a:rPr lang="en-029" sz="3200" dirty="0">
                <a:solidFill>
                  <a:srgbClr val="FFFF00"/>
                </a:solidFill>
              </a:rPr>
              <a:t>(</a:t>
            </a:r>
            <a:r>
              <a:rPr lang="en-029" sz="3200" dirty="0" smtClean="0">
                <a:solidFill>
                  <a:srgbClr val="FFFF00"/>
                </a:solidFill>
              </a:rPr>
              <a:t>2 Sam</a:t>
            </a:r>
            <a:r>
              <a:rPr lang="en-029" sz="3200" dirty="0">
                <a:solidFill>
                  <a:srgbClr val="FFFF00"/>
                </a:solidFill>
              </a:rPr>
              <a:t>. 14:25, 26)</a:t>
            </a:r>
            <a:r>
              <a:rPr lang="en-029" sz="3200" dirty="0"/>
              <a:t>.</a:t>
            </a:r>
            <a:endParaRPr lang="en-029" sz="3200" b="1" u="sng" dirty="0" smtClean="0">
              <a:solidFill>
                <a:srgbClr val="66FF33"/>
              </a:solidFill>
            </a:endParaRPr>
          </a:p>
        </p:txBody>
      </p:sp>
    </p:spTree>
    <p:extLst>
      <p:ext uri="{BB962C8B-B14F-4D97-AF65-F5344CB8AC3E}">
        <p14:creationId xmlns:p14="http://schemas.microsoft.com/office/powerpoint/2010/main" val="3887439895"/>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6494085"/>
          </a:xfrm>
          <a:prstGeom prst="rect">
            <a:avLst/>
          </a:prstGeom>
          <a:noFill/>
        </p:spPr>
        <p:txBody>
          <a:bodyPr wrap="square" rtlCol="0">
            <a:spAutoFit/>
          </a:bodyPr>
          <a:lstStyle/>
          <a:p>
            <a:endParaRPr lang="en-029" sz="3200" b="1" u="sng" dirty="0" smtClean="0">
              <a:solidFill>
                <a:srgbClr val="FFC000"/>
              </a:solidFill>
            </a:endParaRPr>
          </a:p>
          <a:p>
            <a:r>
              <a:rPr lang="en-029" sz="3200" b="1" u="sng" dirty="0" smtClean="0">
                <a:solidFill>
                  <a:srgbClr val="FFC000"/>
                </a:solidFill>
              </a:rPr>
              <a:t>HEADDRESS</a:t>
            </a:r>
            <a:r>
              <a:rPr lang="en-029" sz="3200" b="1" dirty="0" smtClean="0">
                <a:solidFill>
                  <a:srgbClr val="FFC000"/>
                </a:solidFill>
              </a:rPr>
              <a:t>:</a:t>
            </a:r>
          </a:p>
          <a:p>
            <a:endParaRPr lang="en-029" sz="3200" b="1" dirty="0" smtClean="0">
              <a:solidFill>
                <a:srgbClr val="FFC000"/>
              </a:solidFill>
            </a:endParaRPr>
          </a:p>
          <a:p>
            <a:r>
              <a:rPr lang="en-029" sz="3200" dirty="0" smtClean="0">
                <a:solidFill>
                  <a:srgbClr val="66FF33"/>
                </a:solidFill>
              </a:rPr>
              <a:t>Middle-aged </a:t>
            </a:r>
            <a:r>
              <a:rPr lang="en-029" sz="3200" dirty="0">
                <a:solidFill>
                  <a:srgbClr val="66FF33"/>
                </a:solidFill>
              </a:rPr>
              <a:t>men and priests would occasionally cut their </a:t>
            </a:r>
            <a:r>
              <a:rPr lang="en-029" sz="3200" dirty="0" smtClean="0">
                <a:solidFill>
                  <a:srgbClr val="66FF33"/>
                </a:solidFill>
              </a:rPr>
              <a:t>hair but </a:t>
            </a:r>
            <a:r>
              <a:rPr lang="en-029" sz="3200" dirty="0">
                <a:solidFill>
                  <a:srgbClr val="66FF33"/>
                </a:solidFill>
              </a:rPr>
              <a:t>very little. Baldness was scarce and suspicion of leprosy was often attached </a:t>
            </a:r>
            <a:r>
              <a:rPr lang="en-029" sz="3200" dirty="0" smtClean="0">
                <a:solidFill>
                  <a:srgbClr val="66FF33"/>
                </a:solidFill>
              </a:rPr>
              <a:t>to it</a:t>
            </a:r>
            <a:r>
              <a:rPr lang="en-029" sz="3200" dirty="0">
                <a:solidFill>
                  <a:srgbClr val="66FF33"/>
                </a:solidFill>
              </a:rPr>
              <a:t>. Thus when the youth said of Elisha,</a:t>
            </a:r>
            <a:r>
              <a:rPr lang="en-029" sz="3200" dirty="0"/>
              <a:t> </a:t>
            </a:r>
            <a:r>
              <a:rPr lang="en-029" sz="3200" dirty="0">
                <a:solidFill>
                  <a:srgbClr val="FFFF00"/>
                </a:solidFill>
              </a:rPr>
              <a:t>"Go up, thou bald head" (</a:t>
            </a:r>
            <a:r>
              <a:rPr lang="en-029" sz="3200" dirty="0" smtClean="0">
                <a:solidFill>
                  <a:srgbClr val="FFFF00"/>
                </a:solidFill>
              </a:rPr>
              <a:t>2 Kings 2:23-24)</a:t>
            </a:r>
            <a:r>
              <a:rPr lang="en-029" sz="3200" dirty="0" smtClean="0">
                <a:solidFill>
                  <a:srgbClr val="66FF33"/>
                </a:solidFill>
              </a:rPr>
              <a:t>, they could have been implying that Elijah was cursed.</a:t>
            </a:r>
          </a:p>
          <a:p>
            <a:endParaRPr lang="en-029" sz="3200" dirty="0" smtClean="0"/>
          </a:p>
          <a:p>
            <a:r>
              <a:rPr lang="en-029" sz="3200" dirty="0" smtClean="0">
                <a:solidFill>
                  <a:srgbClr val="66FF33"/>
                </a:solidFill>
              </a:rPr>
              <a:t>Men </a:t>
            </a:r>
            <a:r>
              <a:rPr lang="en-029" sz="3200" dirty="0">
                <a:solidFill>
                  <a:srgbClr val="66FF33"/>
                </a:solidFill>
              </a:rPr>
              <a:t>would not cut their beards, but </a:t>
            </a:r>
            <a:r>
              <a:rPr lang="en-029" sz="3200" dirty="0" smtClean="0">
                <a:solidFill>
                  <a:srgbClr val="66FF33"/>
                </a:solidFill>
              </a:rPr>
              <a:t>allowed </a:t>
            </a:r>
            <a:r>
              <a:rPr lang="en-029" sz="3200" dirty="0">
                <a:solidFill>
                  <a:srgbClr val="66FF33"/>
                </a:solidFill>
              </a:rPr>
              <a:t>them to </a:t>
            </a:r>
            <a:r>
              <a:rPr lang="en-029" sz="3200" dirty="0" smtClean="0">
                <a:solidFill>
                  <a:srgbClr val="66FF33"/>
                </a:solidFill>
              </a:rPr>
              <a:t>grow long </a:t>
            </a:r>
            <a:r>
              <a:rPr lang="en-029" sz="3200" dirty="0" smtClean="0">
                <a:solidFill>
                  <a:srgbClr val="FFFF00"/>
                </a:solidFill>
              </a:rPr>
              <a:t>(Ps. 133:2; 2 Sam</a:t>
            </a:r>
            <a:r>
              <a:rPr lang="en-029" sz="3200" dirty="0">
                <a:solidFill>
                  <a:srgbClr val="FFFF00"/>
                </a:solidFill>
              </a:rPr>
              <a:t>. </a:t>
            </a:r>
            <a:r>
              <a:rPr lang="en-029" sz="3200" dirty="0" smtClean="0">
                <a:solidFill>
                  <a:srgbClr val="FFFF00"/>
                </a:solidFill>
              </a:rPr>
              <a:t>20:9; 10:4-5</a:t>
            </a:r>
            <a:r>
              <a:rPr lang="en-029" sz="3200" dirty="0">
                <a:solidFill>
                  <a:srgbClr val="FFFF00"/>
                </a:solidFill>
              </a:rPr>
              <a:t>)</a:t>
            </a:r>
            <a:r>
              <a:rPr lang="en-029" sz="3200" dirty="0">
                <a:solidFill>
                  <a:srgbClr val="66FF33"/>
                </a:solidFill>
              </a:rPr>
              <a:t>. Beards would be anointed with oil often.</a:t>
            </a:r>
            <a:endParaRPr lang="en-029" sz="3200" b="1" u="sng" dirty="0" smtClean="0">
              <a:solidFill>
                <a:srgbClr val="66FF33"/>
              </a:solidFill>
            </a:endParaRPr>
          </a:p>
        </p:txBody>
      </p:sp>
    </p:spTree>
    <p:extLst>
      <p:ext uri="{BB962C8B-B14F-4D97-AF65-F5344CB8AC3E}">
        <p14:creationId xmlns:p14="http://schemas.microsoft.com/office/powerpoint/2010/main" val="3077885875"/>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Tree>
    <p:extLst>
      <p:ext uri="{BB962C8B-B14F-4D97-AF65-F5344CB8AC3E}">
        <p14:creationId xmlns:p14="http://schemas.microsoft.com/office/powerpoint/2010/main" val="3191826918"/>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6124754"/>
          </a:xfrm>
          <a:prstGeom prst="rect">
            <a:avLst/>
          </a:prstGeom>
          <a:noFill/>
        </p:spPr>
        <p:txBody>
          <a:bodyPr wrap="square" rtlCol="0">
            <a:spAutoFit/>
          </a:bodyPr>
          <a:lstStyle/>
          <a:p>
            <a:pPr algn="ctr"/>
            <a:endParaRPr lang="en-029" sz="3200" u="sng" dirty="0" smtClean="0">
              <a:solidFill>
                <a:srgbClr val="FFFF00"/>
              </a:solidFill>
            </a:endParaRPr>
          </a:p>
          <a:p>
            <a:pPr algn="ctr"/>
            <a:r>
              <a:rPr lang="en-029" sz="4000" b="1" u="sng" dirty="0" smtClean="0">
                <a:solidFill>
                  <a:schemeClr val="accent6">
                    <a:lumMod val="40000"/>
                    <a:lumOff val="60000"/>
                  </a:schemeClr>
                </a:solidFill>
              </a:rPr>
              <a:t>TRADES &amp; PROFESSIONS</a:t>
            </a:r>
          </a:p>
          <a:p>
            <a:endParaRPr lang="en-029" sz="3200" b="1" u="sng" dirty="0">
              <a:solidFill>
                <a:prstClr val="white"/>
              </a:solidFill>
            </a:endParaRPr>
          </a:p>
          <a:p>
            <a:r>
              <a:rPr lang="en-029" sz="3200" b="1" u="sng" dirty="0" smtClean="0">
                <a:solidFill>
                  <a:srgbClr val="66FFFF"/>
                </a:solidFill>
              </a:rPr>
              <a:t>THE POTTER</a:t>
            </a:r>
            <a:r>
              <a:rPr lang="en-029" sz="3200" dirty="0" smtClean="0"/>
              <a:t>: There was a demand for this profession because copper </a:t>
            </a:r>
            <a:r>
              <a:rPr lang="en-029" sz="3200" dirty="0"/>
              <a:t>vessels </a:t>
            </a:r>
            <a:r>
              <a:rPr lang="en-029" sz="3200" dirty="0" smtClean="0"/>
              <a:t>were </a:t>
            </a:r>
            <a:r>
              <a:rPr lang="en-029" sz="3200" dirty="0"/>
              <a:t>so expensive, because leather bottles </a:t>
            </a:r>
            <a:r>
              <a:rPr lang="en-029" sz="3200" dirty="0" smtClean="0"/>
              <a:t>were </a:t>
            </a:r>
            <a:r>
              <a:rPr lang="en-029" sz="3200" dirty="0"/>
              <a:t>not suitable for </a:t>
            </a:r>
            <a:r>
              <a:rPr lang="en-029" sz="3200" dirty="0" smtClean="0"/>
              <a:t>some domestic purposes </a:t>
            </a:r>
            <a:r>
              <a:rPr lang="en-029" sz="3200" dirty="0"/>
              <a:t>and because earthenware vessels </a:t>
            </a:r>
            <a:r>
              <a:rPr lang="en-029" sz="3200" dirty="0" smtClean="0"/>
              <a:t>were </a:t>
            </a:r>
            <a:r>
              <a:rPr lang="en-029" sz="3200" dirty="0"/>
              <a:t>so easily broken </a:t>
            </a:r>
            <a:r>
              <a:rPr lang="en-029" sz="3200" dirty="0" smtClean="0"/>
              <a:t>and must </a:t>
            </a:r>
            <a:r>
              <a:rPr lang="en-029" sz="3200" dirty="0"/>
              <a:t>therefore be replaced often. </a:t>
            </a:r>
            <a:r>
              <a:rPr lang="en-029" sz="3200" dirty="0" smtClean="0"/>
              <a:t>Earthenware </a:t>
            </a:r>
            <a:r>
              <a:rPr lang="en-029" sz="3200" dirty="0"/>
              <a:t>jars </a:t>
            </a:r>
            <a:r>
              <a:rPr lang="en-029" sz="3200" dirty="0" smtClean="0"/>
              <a:t>were </a:t>
            </a:r>
            <a:r>
              <a:rPr lang="en-029" sz="3200" dirty="0"/>
              <a:t>in much demand </a:t>
            </a:r>
            <a:r>
              <a:rPr lang="en-029" sz="3200" dirty="0" smtClean="0"/>
              <a:t>to keep </a:t>
            </a:r>
            <a:r>
              <a:rPr lang="en-029" sz="3200" dirty="0"/>
              <a:t>drinking-water </a:t>
            </a:r>
            <a:r>
              <a:rPr lang="en-029" sz="3200" dirty="0" smtClean="0"/>
              <a:t>cool. </a:t>
            </a:r>
            <a:r>
              <a:rPr lang="en-029" sz="3200" dirty="0"/>
              <a:t>In a warm </a:t>
            </a:r>
            <a:r>
              <a:rPr lang="en-029" sz="3200" dirty="0" smtClean="0"/>
              <a:t>climate, courtesy </a:t>
            </a:r>
            <a:r>
              <a:rPr lang="en-029" sz="3200" dirty="0"/>
              <a:t>usually demands that </a:t>
            </a:r>
            <a:endParaRPr lang="en-029" sz="3200" dirty="0" smtClean="0"/>
          </a:p>
          <a:p>
            <a:r>
              <a:rPr lang="en-029" sz="3200" dirty="0" smtClean="0">
                <a:solidFill>
                  <a:srgbClr val="FFFF00"/>
                </a:solidFill>
              </a:rPr>
              <a:t>"</a:t>
            </a:r>
            <a:r>
              <a:rPr lang="en-029" sz="3200" dirty="0">
                <a:solidFill>
                  <a:srgbClr val="FFFF00"/>
                </a:solidFill>
              </a:rPr>
              <a:t>a cup of </a:t>
            </a:r>
            <a:r>
              <a:rPr lang="en-029" sz="3200" i="1" dirty="0">
                <a:solidFill>
                  <a:srgbClr val="FFFF00"/>
                </a:solidFill>
              </a:rPr>
              <a:t>cold </a:t>
            </a:r>
            <a:r>
              <a:rPr lang="en-029" sz="3200" dirty="0">
                <a:solidFill>
                  <a:srgbClr val="FFFF00"/>
                </a:solidFill>
              </a:rPr>
              <a:t>water" be given (Matt. 10:42).</a:t>
            </a:r>
            <a:endParaRPr lang="en-029" sz="3200" b="1" u="sng" dirty="0" smtClean="0">
              <a:solidFill>
                <a:srgbClr val="FFFF00"/>
              </a:solidFill>
            </a:endParaRPr>
          </a:p>
        </p:txBody>
      </p:sp>
    </p:spTree>
    <p:extLst>
      <p:ext uri="{BB962C8B-B14F-4D97-AF65-F5344CB8AC3E}">
        <p14:creationId xmlns:p14="http://schemas.microsoft.com/office/powerpoint/2010/main" val="2820826084"/>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6494085"/>
          </a:xfrm>
          <a:prstGeom prst="rect">
            <a:avLst/>
          </a:prstGeom>
          <a:noFill/>
        </p:spPr>
        <p:txBody>
          <a:bodyPr wrap="square" rtlCol="0">
            <a:spAutoFit/>
          </a:bodyPr>
          <a:lstStyle/>
          <a:p>
            <a:pPr algn="ctr"/>
            <a:endParaRPr lang="en-029" sz="3200" u="sng" dirty="0" smtClean="0">
              <a:solidFill>
                <a:srgbClr val="FFFF00"/>
              </a:solidFill>
            </a:endParaRPr>
          </a:p>
          <a:p>
            <a:r>
              <a:rPr lang="en-029" sz="3200" dirty="0" smtClean="0"/>
              <a:t>Broken </a:t>
            </a:r>
            <a:r>
              <a:rPr lang="en-029" sz="3200" dirty="0"/>
              <a:t>pieces of earthen vessels are to be seen about a potter's place, and also </a:t>
            </a:r>
            <a:r>
              <a:rPr lang="en-029" sz="3200" dirty="0" smtClean="0"/>
              <a:t>in many </a:t>
            </a:r>
            <a:r>
              <a:rPr lang="en-029" sz="3200" dirty="0"/>
              <a:t>other places in the East. Some of these pieces which happen to be </a:t>
            </a:r>
            <a:r>
              <a:rPr lang="en-029" sz="3200" dirty="0" smtClean="0"/>
              <a:t>of suitable </a:t>
            </a:r>
            <a:r>
              <a:rPr lang="en-029" sz="3200" dirty="0"/>
              <a:t>size and shape are of practicable use for the </a:t>
            </a:r>
            <a:r>
              <a:rPr lang="en-029" sz="3200" dirty="0" smtClean="0"/>
              <a:t>peasants.</a:t>
            </a:r>
            <a:r>
              <a:rPr lang="en-029" sz="3200" dirty="0"/>
              <a:t> In the evening time it is a common sight to see children coming</a:t>
            </a:r>
          </a:p>
          <a:p>
            <a:r>
              <a:rPr lang="en-029" sz="3200" dirty="0"/>
              <a:t>to the public ovens with </a:t>
            </a:r>
            <a:r>
              <a:rPr lang="en-029" sz="3200" dirty="0" smtClean="0"/>
              <a:t>pieces of </a:t>
            </a:r>
            <a:r>
              <a:rPr lang="en-029" sz="3200" dirty="0"/>
              <a:t>pottery in their hands, and go away with </a:t>
            </a:r>
            <a:r>
              <a:rPr lang="en-029" sz="3200" dirty="0" smtClean="0"/>
              <a:t>a small </a:t>
            </a:r>
            <a:r>
              <a:rPr lang="en-029" sz="3200" dirty="0"/>
              <a:t>amount of hot </a:t>
            </a:r>
            <a:r>
              <a:rPr lang="en-029" sz="3200" dirty="0" smtClean="0"/>
              <a:t>coals.</a:t>
            </a:r>
          </a:p>
          <a:p>
            <a:endParaRPr lang="en-029" sz="3200" i="1" dirty="0" smtClean="0">
              <a:solidFill>
                <a:srgbClr val="FFFF00"/>
              </a:solidFill>
            </a:endParaRPr>
          </a:p>
          <a:p>
            <a:r>
              <a:rPr lang="en-029" sz="3200" i="1" dirty="0" smtClean="0">
                <a:solidFill>
                  <a:srgbClr val="FFFF00"/>
                </a:solidFill>
              </a:rPr>
              <a:t>Job used a piece of pottery to scrape away his sores (Job 2:8)</a:t>
            </a:r>
          </a:p>
        </p:txBody>
      </p:sp>
    </p:spTree>
    <p:extLst>
      <p:ext uri="{BB962C8B-B14F-4D97-AF65-F5344CB8AC3E}">
        <p14:creationId xmlns:p14="http://schemas.microsoft.com/office/powerpoint/2010/main" val="1896485984"/>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1026" name="Picture 2" descr="http://www.padfield.com/bible-times/archaeology/p7hg_img_1/fullsize/potsherd-tell-maza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350931"/>
            <a:ext cx="8371291" cy="6278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705537"/>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6494085"/>
          </a:xfrm>
          <a:prstGeom prst="rect">
            <a:avLst/>
          </a:prstGeom>
          <a:noFill/>
        </p:spPr>
        <p:txBody>
          <a:bodyPr wrap="square" rtlCol="0">
            <a:spAutoFit/>
          </a:bodyPr>
          <a:lstStyle/>
          <a:p>
            <a:pPr algn="ctr"/>
            <a:endParaRPr lang="en-029" sz="3200" u="sng" dirty="0" smtClean="0">
              <a:solidFill>
                <a:srgbClr val="FFFF00"/>
              </a:solidFill>
            </a:endParaRPr>
          </a:p>
          <a:p>
            <a:r>
              <a:rPr lang="en-029" sz="3200" dirty="0" smtClean="0"/>
              <a:t>Then </a:t>
            </a:r>
            <a:r>
              <a:rPr lang="en-029" sz="3200" dirty="0"/>
              <a:t>at the spring, well, or </a:t>
            </a:r>
            <a:r>
              <a:rPr lang="en-029" sz="3200" dirty="0" smtClean="0"/>
              <a:t>cistern</a:t>
            </a:r>
            <a:r>
              <a:rPr lang="en-029" sz="3200" dirty="0"/>
              <a:t> </a:t>
            </a:r>
            <a:r>
              <a:rPr lang="en-029" sz="3200" dirty="0" smtClean="0"/>
              <a:t>pieces of pottery </a:t>
            </a:r>
            <a:r>
              <a:rPr lang="en-029" sz="3200" dirty="0"/>
              <a:t>that are of the right </a:t>
            </a:r>
            <a:r>
              <a:rPr lang="en-029" sz="3200" dirty="0" smtClean="0"/>
              <a:t>size and </a:t>
            </a:r>
            <a:r>
              <a:rPr lang="en-029" sz="3200" dirty="0"/>
              <a:t>shape to hold water are often left there that they might be used as ladles </a:t>
            </a:r>
            <a:r>
              <a:rPr lang="en-029" sz="3200" dirty="0" smtClean="0"/>
              <a:t>for filling </a:t>
            </a:r>
            <a:r>
              <a:rPr lang="en-029" sz="3200" dirty="0"/>
              <a:t>the container, or as drinking cups. In ancient times when parchment was so</a:t>
            </a:r>
          </a:p>
          <a:p>
            <a:r>
              <a:rPr lang="en-029" sz="3200" dirty="0"/>
              <a:t>expensive to possess, </a:t>
            </a:r>
            <a:r>
              <a:rPr lang="en-029" sz="3200" dirty="0" smtClean="0"/>
              <a:t>peasants </a:t>
            </a:r>
            <a:r>
              <a:rPr lang="en-029" sz="3200" dirty="0"/>
              <a:t>would use fragments of pottery on which to scratch </a:t>
            </a:r>
            <a:r>
              <a:rPr lang="en-029" sz="3200" dirty="0" smtClean="0"/>
              <a:t>information </a:t>
            </a:r>
            <a:r>
              <a:rPr lang="en-029" sz="3200" dirty="0"/>
              <a:t>of </a:t>
            </a:r>
            <a:r>
              <a:rPr lang="en-029" sz="3200" dirty="0" smtClean="0"/>
              <a:t>business transactions</a:t>
            </a:r>
            <a:r>
              <a:rPr lang="en-029" sz="3200" dirty="0"/>
              <a:t>. </a:t>
            </a:r>
            <a:endParaRPr lang="en-029" sz="3200" dirty="0" smtClean="0"/>
          </a:p>
          <a:p>
            <a:endParaRPr lang="en-029" sz="3200" dirty="0" smtClean="0"/>
          </a:p>
          <a:p>
            <a:r>
              <a:rPr lang="en-029" sz="3200" i="1" dirty="0" smtClean="0">
                <a:solidFill>
                  <a:srgbClr val="FFFF00"/>
                </a:solidFill>
              </a:rPr>
              <a:t>Many </a:t>
            </a:r>
            <a:r>
              <a:rPr lang="en-029" sz="3200" i="1" dirty="0">
                <a:solidFill>
                  <a:srgbClr val="FFFF00"/>
                </a:solidFill>
              </a:rPr>
              <a:t>of these have been uncovered by </a:t>
            </a:r>
            <a:r>
              <a:rPr lang="en-029" sz="3200" i="1" dirty="0" smtClean="0">
                <a:solidFill>
                  <a:srgbClr val="FFFF00"/>
                </a:solidFill>
              </a:rPr>
              <a:t>archaeologists</a:t>
            </a:r>
            <a:r>
              <a:rPr lang="en-029" sz="3200" i="1" dirty="0">
                <a:solidFill>
                  <a:srgbClr val="FFFF00"/>
                </a:solidFill>
              </a:rPr>
              <a:t>, and </a:t>
            </a:r>
            <a:r>
              <a:rPr lang="en-029" sz="3200" i="1" dirty="0" smtClean="0">
                <a:solidFill>
                  <a:srgbClr val="FFFF00"/>
                </a:solidFill>
              </a:rPr>
              <a:t>have proven </a:t>
            </a:r>
            <a:r>
              <a:rPr lang="en-029" sz="3200" i="1" dirty="0">
                <a:solidFill>
                  <a:srgbClr val="FFFF00"/>
                </a:solidFill>
              </a:rPr>
              <a:t>to be of great value in revealing past history</a:t>
            </a:r>
            <a:endParaRPr lang="en-029" sz="3200" b="1" i="1" u="sng" dirty="0" smtClean="0">
              <a:solidFill>
                <a:srgbClr val="FFFF00"/>
              </a:solidFill>
            </a:endParaRPr>
          </a:p>
        </p:txBody>
      </p:sp>
    </p:spTree>
    <p:extLst>
      <p:ext uri="{BB962C8B-B14F-4D97-AF65-F5344CB8AC3E}">
        <p14:creationId xmlns:p14="http://schemas.microsoft.com/office/powerpoint/2010/main" val="2871359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r>
              <a:rPr lang="en-US" sz="3200" b="1" u="sng" dirty="0" smtClean="0">
                <a:solidFill>
                  <a:srgbClr val="FFFF00"/>
                </a:solidFill>
                <a:effectLst>
                  <a:outerShdw blurRad="38100" dist="38100" dir="2700000" algn="tl">
                    <a:srgbClr val="000000">
                      <a:alpha val="43137"/>
                    </a:srgbClr>
                  </a:outerShdw>
                </a:effectLst>
              </a:rPr>
              <a:t>SCRIBES</a:t>
            </a:r>
            <a:r>
              <a:rPr lang="en-US" sz="3200" b="1" dirty="0" smtClean="0">
                <a:solidFill>
                  <a:srgbClr val="FFFF00"/>
                </a:solidFill>
                <a:effectLst>
                  <a:outerShdw blurRad="38100" dist="38100" dir="2700000" algn="tl">
                    <a:srgbClr val="000000">
                      <a:alpha val="43137"/>
                    </a:srgbClr>
                  </a:outerShdw>
                </a:effectLst>
              </a:rPr>
              <a:t>:</a:t>
            </a:r>
            <a:r>
              <a:rPr lang="en-US" sz="3200" b="1" dirty="0" smtClean="0">
                <a:solidFill>
                  <a:schemeClr val="bg1"/>
                </a:solidFill>
                <a:effectLst>
                  <a:outerShdw blurRad="38100" dist="38100" dir="2700000" algn="tl">
                    <a:srgbClr val="000000">
                      <a:alpha val="43137"/>
                    </a:srgbClr>
                  </a:outerShdw>
                </a:effectLst>
              </a:rPr>
              <a:t> In the earlier Hebrew writings, a scribe was one skilled in writing and accounts, OR the person who communicated to the people the commands of the king, like the modern Secretary of State. </a:t>
            </a:r>
            <a:endParaRPr lang="en-US" sz="3200" b="1" u="sng"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GROUPS (SECTS) IN THE N.T.</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2050" name="Picture 2" descr="http://www.ancientresource.com/images/biblical/holyland_pottery/holy-land-jug-ah200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975" y="4191000"/>
            <a:ext cx="3705225" cy="24955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ncientresource.com/images/biblical/holyland_pottery/bronzeage-bottle-a12183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7636"/>
            <a:ext cx="3705225" cy="29527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ancientresource.com/images/biblical/holyland_pottery/holyland-cup-271020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12" y="4441209"/>
            <a:ext cx="413606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ancientresource.com/images/biblical/holyland_pottery/iron-age-juglet-ah2009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056" y="595812"/>
            <a:ext cx="3994569" cy="2536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229746"/>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3074" name="Picture 2" descr="http://www.ancientresource.com/images/biblical/holyland_pottery/iron-age-bowl-ah2010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021" y="5039578"/>
            <a:ext cx="37052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ncientresource.com/images/biblical/holyland_pottery/holyland-bowl-1210166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472" y="97666"/>
            <a:ext cx="3705225" cy="46767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ancientresource.com/images/biblical/oil-lamps-iron-age/judaean-lamp-5960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657600"/>
            <a:ext cx="3916952" cy="28194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ancientresource.com/images/biblical/holyland_pottery/holy-land-cup-jk72016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399" y="414161"/>
            <a:ext cx="4026875" cy="2100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448913"/>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6124754"/>
          </a:xfrm>
          <a:prstGeom prst="rect">
            <a:avLst/>
          </a:prstGeom>
          <a:noFill/>
        </p:spPr>
        <p:txBody>
          <a:bodyPr wrap="square" rtlCol="0">
            <a:spAutoFit/>
          </a:bodyPr>
          <a:lstStyle/>
          <a:p>
            <a:pPr algn="ctr"/>
            <a:endParaRPr lang="en-029" sz="3200" u="sng" dirty="0" smtClean="0">
              <a:solidFill>
                <a:srgbClr val="FFFF00"/>
              </a:solidFill>
            </a:endParaRPr>
          </a:p>
          <a:p>
            <a:pPr algn="ctr"/>
            <a:r>
              <a:rPr lang="en-029" sz="4000" b="1" u="sng" dirty="0" smtClean="0">
                <a:solidFill>
                  <a:srgbClr val="809EC2">
                    <a:lumMod val="40000"/>
                    <a:lumOff val="60000"/>
                  </a:srgbClr>
                </a:solidFill>
              </a:rPr>
              <a:t>TRADES &amp; PROFESSIONS</a:t>
            </a:r>
          </a:p>
          <a:p>
            <a:endParaRPr lang="en-029" sz="3200" b="1" u="sng" dirty="0">
              <a:solidFill>
                <a:prstClr val="white"/>
              </a:solidFill>
            </a:endParaRPr>
          </a:p>
          <a:p>
            <a:r>
              <a:rPr lang="en-029" sz="3200" b="1" u="sng" dirty="0" smtClean="0">
                <a:solidFill>
                  <a:schemeClr val="accent2">
                    <a:lumMod val="60000"/>
                    <a:lumOff val="40000"/>
                  </a:schemeClr>
                </a:solidFill>
              </a:rPr>
              <a:t>THE CARPENTER</a:t>
            </a:r>
            <a:r>
              <a:rPr lang="en-029" sz="3200" dirty="0" smtClean="0">
                <a:solidFill>
                  <a:prstClr val="white"/>
                </a:solidFill>
              </a:rPr>
              <a:t>: The carpenters sometimes sat on the floor beside their work board where they crafted their product.  They did not always have workbenches so they worked on the floor or stood worked over the project.</a:t>
            </a:r>
            <a:r>
              <a:rPr lang="en-029" sz="3200" dirty="0" smtClean="0"/>
              <a:t> </a:t>
            </a:r>
            <a:r>
              <a:rPr lang="en-029" sz="3200" dirty="0"/>
              <a:t>T</a:t>
            </a:r>
            <a:r>
              <a:rPr lang="en-029" sz="3200" dirty="0" smtClean="0"/>
              <a:t>hey did </a:t>
            </a:r>
            <a:r>
              <a:rPr lang="en-029" sz="3200" dirty="0"/>
              <a:t>much of their work at the doorsill where the light </a:t>
            </a:r>
            <a:r>
              <a:rPr lang="en-029" sz="3200" dirty="0" smtClean="0"/>
              <a:t>was </a:t>
            </a:r>
            <a:r>
              <a:rPr lang="en-029" sz="3200" dirty="0"/>
              <a:t>much better</a:t>
            </a:r>
            <a:r>
              <a:rPr lang="en-029" sz="3200" dirty="0" smtClean="0"/>
              <a:t>. </a:t>
            </a:r>
            <a:r>
              <a:rPr lang="en-029" sz="3200" dirty="0"/>
              <a:t>T</a:t>
            </a:r>
            <a:r>
              <a:rPr lang="en-029" sz="3200" dirty="0" smtClean="0"/>
              <a:t>he </a:t>
            </a:r>
            <a:r>
              <a:rPr lang="en-029" sz="3200" dirty="0"/>
              <a:t>tools used by the carpenter in Bible times are </a:t>
            </a:r>
            <a:r>
              <a:rPr lang="en-029" sz="3200" dirty="0" smtClean="0"/>
              <a:t>still used </a:t>
            </a:r>
            <a:r>
              <a:rPr lang="en-029" sz="3200" dirty="0"/>
              <a:t>by </a:t>
            </a:r>
            <a:r>
              <a:rPr lang="en-029" sz="3200" dirty="0" smtClean="0"/>
              <a:t>some primitive </a:t>
            </a:r>
            <a:r>
              <a:rPr lang="en-029" sz="3200" dirty="0"/>
              <a:t>Palestinian carpenters of today.</a:t>
            </a:r>
            <a:endParaRPr lang="en-029" sz="3200" b="1" u="sng" dirty="0" smtClean="0">
              <a:solidFill>
                <a:srgbClr val="FFFF00"/>
              </a:solidFill>
            </a:endParaRPr>
          </a:p>
        </p:txBody>
      </p:sp>
    </p:spTree>
    <p:extLst>
      <p:ext uri="{BB962C8B-B14F-4D97-AF65-F5344CB8AC3E}">
        <p14:creationId xmlns:p14="http://schemas.microsoft.com/office/powerpoint/2010/main" val="3689880458"/>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5509200"/>
          </a:xfrm>
          <a:prstGeom prst="rect">
            <a:avLst/>
          </a:prstGeom>
          <a:noFill/>
        </p:spPr>
        <p:txBody>
          <a:bodyPr wrap="square" rtlCol="0">
            <a:spAutoFit/>
          </a:bodyPr>
          <a:lstStyle/>
          <a:p>
            <a:pPr algn="ctr"/>
            <a:endParaRPr lang="en-029" sz="3200" u="sng" dirty="0" smtClean="0">
              <a:solidFill>
                <a:srgbClr val="FFFF00"/>
              </a:solidFill>
            </a:endParaRPr>
          </a:p>
          <a:p>
            <a:r>
              <a:rPr lang="en-029" sz="3200" dirty="0" smtClean="0"/>
              <a:t>The </a:t>
            </a:r>
            <a:r>
              <a:rPr lang="en-029" sz="3200" b="1" dirty="0">
                <a:solidFill>
                  <a:srgbClr val="FFC000"/>
                </a:solidFill>
              </a:rPr>
              <a:t>"rule" </a:t>
            </a:r>
            <a:r>
              <a:rPr lang="en-029" sz="3200" dirty="0" smtClean="0"/>
              <a:t>was </a:t>
            </a:r>
            <a:r>
              <a:rPr lang="en-029" sz="3200" dirty="0"/>
              <a:t>a </a:t>
            </a:r>
            <a:r>
              <a:rPr lang="en-029" sz="3200" i="1" u="sng" dirty="0"/>
              <a:t>measuring line</a:t>
            </a:r>
            <a:r>
              <a:rPr lang="en-029" sz="3200" dirty="0"/>
              <a:t>; </a:t>
            </a:r>
            <a:r>
              <a:rPr lang="en-029" sz="3200" dirty="0" smtClean="0"/>
              <a:t>the </a:t>
            </a:r>
            <a:r>
              <a:rPr lang="en-029" sz="3200" b="1" dirty="0" smtClean="0">
                <a:solidFill>
                  <a:srgbClr val="FF5050"/>
                </a:solidFill>
              </a:rPr>
              <a:t>"line</a:t>
            </a:r>
            <a:r>
              <a:rPr lang="en-029" sz="3200" b="1" dirty="0">
                <a:solidFill>
                  <a:srgbClr val="FF5050"/>
                </a:solidFill>
              </a:rPr>
              <a:t>" </a:t>
            </a:r>
            <a:r>
              <a:rPr lang="en-029" sz="3200" dirty="0"/>
              <a:t>was a </a:t>
            </a:r>
            <a:r>
              <a:rPr lang="en-029" sz="3200" i="1" u="sng" dirty="0"/>
              <a:t>marking </a:t>
            </a:r>
            <a:r>
              <a:rPr lang="en-029" sz="3200" i="1" u="sng" dirty="0" smtClean="0"/>
              <a:t>tool</a:t>
            </a:r>
            <a:r>
              <a:rPr lang="en-029" sz="3200" dirty="0" smtClean="0"/>
              <a:t>, </a:t>
            </a:r>
            <a:r>
              <a:rPr lang="en-029" sz="3200" dirty="0"/>
              <a:t>taking the place of our </a:t>
            </a:r>
            <a:r>
              <a:rPr lang="en-029" sz="3200" i="1" dirty="0"/>
              <a:t>pencil </a:t>
            </a:r>
            <a:r>
              <a:rPr lang="en-029" sz="3200" dirty="0"/>
              <a:t>; the </a:t>
            </a:r>
            <a:r>
              <a:rPr lang="en-029" sz="3200" b="1" dirty="0" smtClean="0">
                <a:solidFill>
                  <a:srgbClr val="66FFFF"/>
                </a:solidFill>
              </a:rPr>
              <a:t>“plane” </a:t>
            </a:r>
            <a:r>
              <a:rPr lang="en-029" sz="3200" dirty="0" smtClean="0"/>
              <a:t>was </a:t>
            </a:r>
            <a:r>
              <a:rPr lang="en-029" sz="3200" dirty="0"/>
              <a:t>a </a:t>
            </a:r>
            <a:r>
              <a:rPr lang="en-029" sz="3200" i="1" u="sng" dirty="0"/>
              <a:t>scraping tool</a:t>
            </a:r>
            <a:r>
              <a:rPr lang="en-029" sz="3200" dirty="0"/>
              <a:t>; and the </a:t>
            </a:r>
            <a:r>
              <a:rPr lang="en-029" sz="3200" b="1" dirty="0">
                <a:solidFill>
                  <a:srgbClr val="66FF33"/>
                </a:solidFill>
              </a:rPr>
              <a:t>"compass"</a:t>
            </a:r>
            <a:r>
              <a:rPr lang="en-029" sz="3200" dirty="0"/>
              <a:t> was an </a:t>
            </a:r>
            <a:r>
              <a:rPr lang="en-029" sz="3200" i="1" u="sng" dirty="0"/>
              <a:t>instrument for making a </a:t>
            </a:r>
            <a:r>
              <a:rPr lang="en-029" sz="3200" i="1" u="sng" dirty="0" smtClean="0"/>
              <a:t>circle</a:t>
            </a:r>
            <a:r>
              <a:rPr lang="en-029" sz="3200" dirty="0" smtClean="0"/>
              <a:t>, as it </a:t>
            </a:r>
            <a:r>
              <a:rPr lang="en-029" sz="3200" dirty="0"/>
              <a:t>is today. </a:t>
            </a:r>
            <a:endParaRPr lang="en-029" sz="3200" dirty="0" smtClean="0"/>
          </a:p>
          <a:p>
            <a:endParaRPr lang="en-029" sz="3200" dirty="0"/>
          </a:p>
          <a:p>
            <a:r>
              <a:rPr lang="en-029" sz="3200" dirty="0" smtClean="0"/>
              <a:t>The </a:t>
            </a:r>
            <a:r>
              <a:rPr lang="en-029" sz="3200" b="1" dirty="0">
                <a:solidFill>
                  <a:schemeClr val="accent3">
                    <a:lumMod val="60000"/>
                    <a:lumOff val="40000"/>
                  </a:schemeClr>
                </a:solidFill>
              </a:rPr>
              <a:t>"</a:t>
            </a:r>
            <a:r>
              <a:rPr lang="en-029" sz="3200" b="1" dirty="0" smtClean="0">
                <a:solidFill>
                  <a:schemeClr val="accent3">
                    <a:lumMod val="60000"/>
                    <a:lumOff val="40000"/>
                  </a:schemeClr>
                </a:solidFill>
              </a:rPr>
              <a:t>axe" </a:t>
            </a:r>
            <a:r>
              <a:rPr lang="en-029" sz="3200" dirty="0"/>
              <a:t>was used in olden times to </a:t>
            </a:r>
            <a:r>
              <a:rPr lang="en-029" sz="3200" u="sng" dirty="0"/>
              <a:t>shape timber as well as to </a:t>
            </a:r>
            <a:r>
              <a:rPr lang="en-029" sz="3200" u="sng" dirty="0" smtClean="0"/>
              <a:t>cut down trees</a:t>
            </a:r>
            <a:r>
              <a:rPr lang="en-029" sz="3200" dirty="0"/>
              <a:t>. It had an iron head usually </a:t>
            </a:r>
            <a:r>
              <a:rPr lang="en-029" sz="3200" dirty="0" smtClean="0"/>
              <a:t>fastened </a:t>
            </a:r>
            <a:r>
              <a:rPr lang="en-029" sz="3200" dirty="0"/>
              <a:t>to a </a:t>
            </a:r>
            <a:r>
              <a:rPr lang="en-029" sz="3200" dirty="0" smtClean="0"/>
              <a:t>wooden handle</a:t>
            </a:r>
            <a:r>
              <a:rPr lang="en-029" sz="3200" dirty="0"/>
              <a:t>, and so it was easy for the head to slip </a:t>
            </a:r>
            <a:r>
              <a:rPr lang="en-029" sz="3200" dirty="0" smtClean="0"/>
              <a:t>off </a:t>
            </a:r>
          </a:p>
          <a:p>
            <a:r>
              <a:rPr lang="en-029" sz="3200" i="1" dirty="0" smtClean="0">
                <a:solidFill>
                  <a:srgbClr val="FFFF00"/>
                </a:solidFill>
              </a:rPr>
              <a:t>(</a:t>
            </a:r>
            <a:r>
              <a:rPr lang="en-029" sz="3200" i="1" dirty="0">
                <a:solidFill>
                  <a:srgbClr val="FFFF00"/>
                </a:solidFill>
              </a:rPr>
              <a:t>Deut. 19:5 and </a:t>
            </a:r>
            <a:r>
              <a:rPr lang="en-029" sz="3200" i="1" dirty="0" smtClean="0">
                <a:solidFill>
                  <a:srgbClr val="FFFF00"/>
                </a:solidFill>
              </a:rPr>
              <a:t>2 Kings 6:5)</a:t>
            </a:r>
            <a:r>
              <a:rPr lang="en-029" sz="3200" dirty="0" smtClean="0"/>
              <a:t>.</a:t>
            </a:r>
            <a:endParaRPr lang="en-029" sz="3200" b="1" u="sng" dirty="0" smtClean="0">
              <a:solidFill>
                <a:srgbClr val="FFFF00"/>
              </a:solidFill>
            </a:endParaRPr>
          </a:p>
        </p:txBody>
      </p:sp>
    </p:spTree>
    <p:extLst>
      <p:ext uri="{BB962C8B-B14F-4D97-AF65-F5344CB8AC3E}">
        <p14:creationId xmlns:p14="http://schemas.microsoft.com/office/powerpoint/2010/main" val="3126071912"/>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6146" name="Picture 2" descr="http://t0.gstatic.com/images?q=tbn:ANd9GcSIBOvrwsRe1BwVoSK_VeA5G_a8FwnqzYdUuKwQFdRGatfmtbiBR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6553200" cy="63453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33600" y="5334000"/>
            <a:ext cx="3429000" cy="1323439"/>
          </a:xfrm>
          <a:prstGeom prst="rect">
            <a:avLst/>
          </a:prstGeom>
          <a:noFill/>
        </p:spPr>
        <p:txBody>
          <a:bodyPr wrap="square" rtlCol="0">
            <a:spAutoFit/>
          </a:bodyPr>
          <a:lstStyle/>
          <a:p>
            <a:pPr algn="ctr"/>
            <a:r>
              <a:rPr lang="en-029" sz="8000" b="1" dirty="0" smtClean="0">
                <a:solidFill>
                  <a:srgbClr val="C00000"/>
                </a:solidFill>
                <a:latin typeface="Arial Black" panose="020B0A04020102020204" pitchFamily="34" charset="0"/>
              </a:rPr>
              <a:t>AXES</a:t>
            </a:r>
            <a:endParaRPr lang="en-029" sz="8000" b="1"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666892970"/>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96673862"/>
              </p:ext>
            </p:extLst>
          </p:nvPr>
        </p:nvGraphicFramePr>
        <p:xfrm>
          <a:off x="228600" y="304800"/>
          <a:ext cx="8915400" cy="5486400"/>
        </p:xfrm>
        <a:graphic>
          <a:graphicData uri="http://schemas.openxmlformats.org/drawingml/2006/table">
            <a:tbl>
              <a:tblPr/>
              <a:tblGrid>
                <a:gridCol w="4457700"/>
                <a:gridCol w="4457700"/>
              </a:tblGrid>
              <a:tr h="5486400">
                <a:tc>
                  <a:txBody>
                    <a:bodyPr/>
                    <a:lstStyle/>
                    <a:p>
                      <a:endParaRPr lang="en-029" dirty="0"/>
                    </a:p>
                  </a:txBody>
                  <a:tcPr marL="285750" marR="285750" marT="285750" marB="285750" anchor="ctr">
                    <a:lnL>
                      <a:noFill/>
                    </a:lnL>
                    <a:lnR>
                      <a:noFill/>
                    </a:lnR>
                    <a:lnT>
                      <a:noFill/>
                    </a:lnT>
                    <a:lnB>
                      <a:noFill/>
                    </a:lnB>
                    <a:solidFill>
                      <a:srgbClr val="E0FFFF"/>
                    </a:solidFill>
                  </a:tcPr>
                </a:tc>
                <a:tc>
                  <a:txBody>
                    <a:bodyPr/>
                    <a:lstStyle/>
                    <a:p>
                      <a:r>
                        <a:rPr lang="en-029" sz="2400" dirty="0" smtClean="0">
                          <a:solidFill>
                            <a:schemeClr val="bg1"/>
                          </a:solidFill>
                        </a:rPr>
                        <a:t>1</a:t>
                      </a:r>
                      <a:r>
                        <a:rPr lang="en-029" sz="2400" dirty="0">
                          <a:solidFill>
                            <a:schemeClr val="bg1"/>
                          </a:solidFill>
                        </a:rPr>
                        <a:t>. Axe</a:t>
                      </a:r>
                      <a:br>
                        <a:rPr lang="en-029" sz="2400" dirty="0">
                          <a:solidFill>
                            <a:schemeClr val="bg1"/>
                          </a:solidFill>
                        </a:rPr>
                      </a:br>
                      <a:r>
                        <a:rPr lang="en-029" sz="2400" dirty="0">
                          <a:solidFill>
                            <a:schemeClr val="bg1"/>
                          </a:solidFill>
                        </a:rPr>
                        <a:t>2. Chisel </a:t>
                      </a:r>
                      <a:br>
                        <a:rPr lang="en-029" sz="2400" dirty="0">
                          <a:solidFill>
                            <a:schemeClr val="bg1"/>
                          </a:solidFill>
                        </a:rPr>
                      </a:br>
                      <a:r>
                        <a:rPr lang="en-029" sz="2400" dirty="0">
                          <a:solidFill>
                            <a:schemeClr val="bg1"/>
                          </a:solidFill>
                        </a:rPr>
                        <a:t>3. Hone for sharpening tools </a:t>
                      </a:r>
                      <a:br>
                        <a:rPr lang="en-029" sz="2400" dirty="0">
                          <a:solidFill>
                            <a:schemeClr val="bg1"/>
                          </a:solidFill>
                        </a:rPr>
                      </a:br>
                      <a:r>
                        <a:rPr lang="en-029" sz="2400" dirty="0">
                          <a:solidFill>
                            <a:schemeClr val="bg1"/>
                          </a:solidFill>
                        </a:rPr>
                        <a:t>4. </a:t>
                      </a:r>
                      <a:r>
                        <a:rPr lang="en-029" sz="2400" dirty="0" err="1">
                          <a:solidFill>
                            <a:schemeClr val="bg1"/>
                          </a:solidFill>
                        </a:rPr>
                        <a:t>Adz</a:t>
                      </a:r>
                      <a:r>
                        <a:rPr lang="en-029" sz="2400" dirty="0">
                          <a:solidFill>
                            <a:schemeClr val="bg1"/>
                          </a:solidFill>
                        </a:rPr>
                        <a:t> </a:t>
                      </a:r>
                      <a:br>
                        <a:rPr lang="en-029" sz="2400" dirty="0">
                          <a:solidFill>
                            <a:schemeClr val="bg1"/>
                          </a:solidFill>
                        </a:rPr>
                      </a:br>
                      <a:r>
                        <a:rPr lang="en-029" sz="2400" dirty="0">
                          <a:solidFill>
                            <a:schemeClr val="bg1"/>
                          </a:solidFill>
                        </a:rPr>
                        <a:t>5. Bradawl </a:t>
                      </a:r>
                      <a:br>
                        <a:rPr lang="en-029" sz="2400" dirty="0">
                          <a:solidFill>
                            <a:schemeClr val="bg1"/>
                          </a:solidFill>
                        </a:rPr>
                      </a:br>
                      <a:r>
                        <a:rPr lang="en-029" sz="2400" dirty="0">
                          <a:solidFill>
                            <a:schemeClr val="bg1"/>
                          </a:solidFill>
                        </a:rPr>
                        <a:t>6. </a:t>
                      </a:r>
                      <a:r>
                        <a:rPr lang="en-029" sz="2400" dirty="0" err="1">
                          <a:solidFill>
                            <a:schemeClr val="bg1"/>
                          </a:solidFill>
                        </a:rPr>
                        <a:t>Bowdrill</a:t>
                      </a:r>
                      <a:r>
                        <a:rPr lang="en-029" sz="2400" dirty="0">
                          <a:solidFill>
                            <a:schemeClr val="bg1"/>
                          </a:solidFill>
                        </a:rPr>
                        <a:t/>
                      </a:r>
                      <a:br>
                        <a:rPr lang="en-029" sz="2400" dirty="0">
                          <a:solidFill>
                            <a:schemeClr val="bg1"/>
                          </a:solidFill>
                        </a:rPr>
                      </a:br>
                      <a:r>
                        <a:rPr lang="en-029" sz="2400" dirty="0">
                          <a:solidFill>
                            <a:schemeClr val="bg1"/>
                          </a:solidFill>
                        </a:rPr>
                        <a:t>7. </a:t>
                      </a:r>
                      <a:r>
                        <a:rPr lang="en-029" sz="2400" dirty="0" err="1">
                          <a:solidFill>
                            <a:schemeClr val="bg1"/>
                          </a:solidFill>
                        </a:rPr>
                        <a:t>Adz</a:t>
                      </a:r>
                      <a:r>
                        <a:rPr lang="en-029" sz="2400" dirty="0">
                          <a:solidFill>
                            <a:schemeClr val="bg1"/>
                          </a:solidFill>
                        </a:rPr>
                        <a:t/>
                      </a:r>
                      <a:br>
                        <a:rPr lang="en-029" sz="2400" dirty="0">
                          <a:solidFill>
                            <a:schemeClr val="bg1"/>
                          </a:solidFill>
                        </a:rPr>
                      </a:br>
                      <a:r>
                        <a:rPr lang="en-029" sz="2400" dirty="0">
                          <a:solidFill>
                            <a:schemeClr val="bg1"/>
                          </a:solidFill>
                        </a:rPr>
                        <a:t>8. Small handsaw</a:t>
                      </a:r>
                      <a:br>
                        <a:rPr lang="en-029" sz="2400" dirty="0">
                          <a:solidFill>
                            <a:schemeClr val="bg1"/>
                          </a:solidFill>
                        </a:rPr>
                      </a:br>
                      <a:r>
                        <a:rPr lang="en-029" sz="2400" dirty="0">
                          <a:solidFill>
                            <a:schemeClr val="bg1"/>
                          </a:solidFill>
                        </a:rPr>
                        <a:t>9. Mallet</a:t>
                      </a:r>
                      <a:br>
                        <a:rPr lang="en-029" sz="2400" dirty="0">
                          <a:solidFill>
                            <a:schemeClr val="bg1"/>
                          </a:solidFill>
                        </a:rPr>
                      </a:br>
                      <a:r>
                        <a:rPr lang="en-029" sz="2400" dirty="0">
                          <a:solidFill>
                            <a:schemeClr val="bg1"/>
                          </a:solidFill>
                        </a:rPr>
                        <a:t>10. Saw</a:t>
                      </a:r>
                    </a:p>
                  </a:txBody>
                  <a:tcPr marL="285750" marR="285750" marT="285750" marB="285750" anchor="ctr">
                    <a:lnL>
                      <a:noFill/>
                    </a:lnL>
                    <a:lnR>
                      <a:noFill/>
                    </a:lnR>
                    <a:lnT>
                      <a:noFill/>
                    </a:lnT>
                    <a:lnB>
                      <a:noFill/>
                    </a:lnB>
                    <a:solidFill>
                      <a:srgbClr val="E0FFFF"/>
                    </a:solidFill>
                  </a:tcPr>
                </a:tc>
              </a:tr>
            </a:tbl>
          </a:graphicData>
        </a:graphic>
      </p:graphicFrame>
      <p:pic>
        <p:nvPicPr>
          <p:cNvPr id="4099" name="Picture 3" descr="T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1600"/>
            <a:ext cx="3962400" cy="66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178620"/>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4098" name="Picture 2" descr="http://upload.wikimedia.org/wikipedia/commons/thumb/d/db/MaryRose-carpentry_tools1.jpg/300px-MaryRose-carpentry_tool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405" y="230124"/>
            <a:ext cx="7618139" cy="624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732257"/>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6494085"/>
          </a:xfrm>
          <a:prstGeom prst="rect">
            <a:avLst/>
          </a:prstGeom>
          <a:noFill/>
        </p:spPr>
        <p:txBody>
          <a:bodyPr wrap="square" rtlCol="0">
            <a:spAutoFit/>
          </a:bodyPr>
          <a:lstStyle/>
          <a:p>
            <a:endParaRPr lang="en-029" sz="3200" dirty="0" smtClean="0"/>
          </a:p>
          <a:p>
            <a:r>
              <a:rPr lang="en-029" sz="3200" dirty="0" smtClean="0"/>
              <a:t>As </a:t>
            </a:r>
            <a:r>
              <a:rPr lang="en-029" sz="3200" dirty="0"/>
              <a:t>there were many farmers among </a:t>
            </a:r>
            <a:r>
              <a:rPr lang="en-029" sz="3200" dirty="0" smtClean="0"/>
              <a:t>the ancient </a:t>
            </a:r>
            <a:r>
              <a:rPr lang="en-029" sz="3200" dirty="0"/>
              <a:t>Hebrews, </a:t>
            </a:r>
            <a:r>
              <a:rPr lang="en-029" sz="3200" dirty="0" smtClean="0"/>
              <a:t>there </a:t>
            </a:r>
            <a:r>
              <a:rPr lang="en-029" sz="3200" dirty="0"/>
              <a:t>would be </a:t>
            </a:r>
            <a:r>
              <a:rPr lang="en-029" sz="3200" dirty="0" smtClean="0"/>
              <a:t>a great </a:t>
            </a:r>
            <a:r>
              <a:rPr lang="en-029" sz="3200" dirty="0"/>
              <a:t>demand for yokes and </a:t>
            </a:r>
            <a:r>
              <a:rPr lang="en-029" sz="3200" dirty="0" err="1"/>
              <a:t>plows</a:t>
            </a:r>
            <a:r>
              <a:rPr lang="en-029" sz="3200" dirty="0" smtClean="0"/>
              <a:t>. </a:t>
            </a:r>
            <a:r>
              <a:rPr lang="en-029" sz="3200" dirty="0"/>
              <a:t>The yoke, and most of the </a:t>
            </a:r>
            <a:r>
              <a:rPr lang="en-029" sz="3200" dirty="0" err="1" smtClean="0"/>
              <a:t>plow</a:t>
            </a:r>
            <a:r>
              <a:rPr lang="en-029" sz="3200" dirty="0" smtClean="0"/>
              <a:t>, with </a:t>
            </a:r>
            <a:r>
              <a:rPr lang="en-029" sz="3200" dirty="0"/>
              <a:t>the exception of the iron ploughshare, </a:t>
            </a:r>
            <a:r>
              <a:rPr lang="en-029" sz="3200" dirty="0" smtClean="0"/>
              <a:t>were </a:t>
            </a:r>
            <a:r>
              <a:rPr lang="en-029" sz="3200" dirty="0"/>
              <a:t>constructed of wood, and </a:t>
            </a:r>
            <a:r>
              <a:rPr lang="en-029" sz="3200" dirty="0" smtClean="0"/>
              <a:t>so it would be </a:t>
            </a:r>
            <a:r>
              <a:rPr lang="en-029" sz="3200" dirty="0"/>
              <a:t>the task of the </a:t>
            </a:r>
            <a:r>
              <a:rPr lang="en-029" sz="3200" dirty="0" smtClean="0"/>
              <a:t>carpenters to make them. </a:t>
            </a:r>
            <a:r>
              <a:rPr lang="en-029" sz="3200" dirty="0">
                <a:solidFill>
                  <a:srgbClr val="FFC000"/>
                </a:solidFill>
              </a:rPr>
              <a:t>Other products of the carpenter would </a:t>
            </a:r>
            <a:r>
              <a:rPr lang="en-029" sz="3200" dirty="0" smtClean="0">
                <a:solidFill>
                  <a:srgbClr val="FFC000"/>
                </a:solidFill>
              </a:rPr>
              <a:t>include wooden </a:t>
            </a:r>
            <a:r>
              <a:rPr lang="en-029" sz="3200" dirty="0">
                <a:solidFill>
                  <a:srgbClr val="FFC000"/>
                </a:solidFill>
              </a:rPr>
              <a:t>locks and wooden keys for houses, doors, roofs, windows, low </a:t>
            </a:r>
            <a:r>
              <a:rPr lang="en-029" sz="3200" dirty="0" smtClean="0">
                <a:solidFill>
                  <a:srgbClr val="FFC000"/>
                </a:solidFill>
              </a:rPr>
              <a:t>tables, chairs </a:t>
            </a:r>
            <a:r>
              <a:rPr lang="en-029" sz="3200" dirty="0">
                <a:solidFill>
                  <a:srgbClr val="FFC000"/>
                </a:solidFill>
              </a:rPr>
              <a:t>or stools, and chests for storage use. </a:t>
            </a:r>
            <a:r>
              <a:rPr lang="en-029" sz="3200" dirty="0"/>
              <a:t>The carpenter's most ornamental </a:t>
            </a:r>
            <a:r>
              <a:rPr lang="en-029" sz="3200" dirty="0" smtClean="0"/>
              <a:t>work would </a:t>
            </a:r>
            <a:r>
              <a:rPr lang="en-029" sz="3200" dirty="0"/>
              <a:t>include </a:t>
            </a:r>
            <a:r>
              <a:rPr lang="en-029" sz="3200" dirty="0" err="1"/>
              <a:t>paneling</a:t>
            </a:r>
            <a:r>
              <a:rPr lang="en-029" sz="3200" dirty="0"/>
              <a:t> of the roof, latticework for windows, and decorative </a:t>
            </a:r>
            <a:r>
              <a:rPr lang="en-029" sz="3200" dirty="0" smtClean="0"/>
              <a:t>art on </a:t>
            </a:r>
            <a:r>
              <a:rPr lang="en-029" sz="3200" dirty="0"/>
              <a:t>house doors.</a:t>
            </a:r>
            <a:endParaRPr lang="en-029" sz="3200" b="1" u="sng" dirty="0" smtClean="0">
              <a:solidFill>
                <a:srgbClr val="FFFF00"/>
              </a:solidFill>
            </a:endParaRPr>
          </a:p>
        </p:txBody>
      </p:sp>
    </p:spTree>
    <p:extLst>
      <p:ext uri="{BB962C8B-B14F-4D97-AF65-F5344CB8AC3E}">
        <p14:creationId xmlns:p14="http://schemas.microsoft.com/office/powerpoint/2010/main" val="1797291707"/>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5632311"/>
          </a:xfrm>
          <a:prstGeom prst="rect">
            <a:avLst/>
          </a:prstGeom>
          <a:noFill/>
        </p:spPr>
        <p:txBody>
          <a:bodyPr wrap="square" rtlCol="0">
            <a:spAutoFit/>
          </a:bodyPr>
          <a:lstStyle/>
          <a:p>
            <a:pPr algn="ctr"/>
            <a:endParaRPr lang="en-029" sz="3200" u="sng" dirty="0" smtClean="0">
              <a:solidFill>
                <a:srgbClr val="FFFF00"/>
              </a:solidFill>
            </a:endParaRPr>
          </a:p>
          <a:p>
            <a:pPr algn="ctr"/>
            <a:r>
              <a:rPr lang="en-029" sz="4000" b="1" u="sng" dirty="0" smtClean="0">
                <a:solidFill>
                  <a:srgbClr val="809EC2">
                    <a:lumMod val="40000"/>
                    <a:lumOff val="60000"/>
                  </a:srgbClr>
                </a:solidFill>
              </a:rPr>
              <a:t>TRADES &amp; PROFESSIONS</a:t>
            </a:r>
          </a:p>
          <a:p>
            <a:endParaRPr lang="en-029" sz="3200" b="1" u="sng" dirty="0">
              <a:solidFill>
                <a:prstClr val="white"/>
              </a:solidFill>
            </a:endParaRPr>
          </a:p>
          <a:p>
            <a:r>
              <a:rPr lang="en-029" sz="3200" b="1" u="sng" dirty="0" smtClean="0">
                <a:solidFill>
                  <a:srgbClr val="FF5050"/>
                </a:solidFill>
              </a:rPr>
              <a:t>THE FISHERMAN</a:t>
            </a:r>
            <a:r>
              <a:rPr lang="en-029" sz="3200" dirty="0" smtClean="0">
                <a:solidFill>
                  <a:prstClr val="white"/>
                </a:solidFill>
              </a:rPr>
              <a:t>: </a:t>
            </a:r>
            <a:r>
              <a:rPr lang="en-029" sz="3200" dirty="0" smtClean="0"/>
              <a:t>In </a:t>
            </a:r>
            <a:r>
              <a:rPr lang="en-029" sz="3200" dirty="0"/>
              <a:t>Palestine the main fishing places have been along the Mediterranean coast, </a:t>
            </a:r>
            <a:r>
              <a:rPr lang="en-029" sz="3200" dirty="0" smtClean="0"/>
              <a:t>and in </a:t>
            </a:r>
            <a:r>
              <a:rPr lang="en-029" sz="3200" dirty="0"/>
              <a:t>the Sea of </a:t>
            </a:r>
            <a:r>
              <a:rPr lang="en-029" sz="3200" dirty="0" smtClean="0"/>
              <a:t>Galilee. </a:t>
            </a:r>
            <a:r>
              <a:rPr lang="en-029" sz="3200" dirty="0"/>
              <a:t>T</a:t>
            </a:r>
            <a:r>
              <a:rPr lang="en-029" sz="3200" dirty="0" smtClean="0"/>
              <a:t>he </a:t>
            </a:r>
            <a:r>
              <a:rPr lang="en-029" sz="3200" dirty="0"/>
              <a:t>Galilee </a:t>
            </a:r>
            <a:r>
              <a:rPr lang="en-029" sz="3200" dirty="0" smtClean="0"/>
              <a:t>fishing expeditions were widely mentioned </a:t>
            </a:r>
            <a:r>
              <a:rPr lang="en-029" sz="3200" dirty="0"/>
              <a:t>because of the Gospel </a:t>
            </a:r>
            <a:r>
              <a:rPr lang="en-029" sz="3200" dirty="0" smtClean="0"/>
              <a:t>incidents connected </a:t>
            </a:r>
            <a:r>
              <a:rPr lang="en-029" sz="3200" dirty="0"/>
              <a:t>with the Lord Jesus and his early fishermen disciples. The Jews</a:t>
            </a:r>
          </a:p>
          <a:p>
            <a:r>
              <a:rPr lang="en-029" sz="3200" dirty="0"/>
              <a:t>engaged in a large fishing business in the days of Jesus in the waters of Galilee.</a:t>
            </a:r>
            <a:endParaRPr lang="en-029" sz="3200" b="1" u="sng" dirty="0" smtClean="0">
              <a:solidFill>
                <a:srgbClr val="FFFF00"/>
              </a:solidFill>
            </a:endParaRPr>
          </a:p>
        </p:txBody>
      </p:sp>
    </p:spTree>
    <p:extLst>
      <p:ext uri="{BB962C8B-B14F-4D97-AF65-F5344CB8AC3E}">
        <p14:creationId xmlns:p14="http://schemas.microsoft.com/office/powerpoint/2010/main" val="60598889"/>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4031873"/>
          </a:xfrm>
          <a:prstGeom prst="rect">
            <a:avLst/>
          </a:prstGeom>
          <a:noFill/>
        </p:spPr>
        <p:txBody>
          <a:bodyPr wrap="square" rtlCol="0">
            <a:spAutoFit/>
          </a:bodyPr>
          <a:lstStyle/>
          <a:p>
            <a:pPr algn="ctr"/>
            <a:endParaRPr lang="en-029" sz="3200" u="sng" dirty="0" smtClean="0">
              <a:solidFill>
                <a:srgbClr val="FFFF00"/>
              </a:solidFill>
            </a:endParaRPr>
          </a:p>
          <a:p>
            <a:r>
              <a:rPr lang="en-029" sz="3200" dirty="0" smtClean="0"/>
              <a:t>Galilee </a:t>
            </a:r>
            <a:r>
              <a:rPr lang="en-029" sz="3200" dirty="0"/>
              <a:t>fishermen often have fished at night. They light their way with a </a:t>
            </a:r>
            <a:r>
              <a:rPr lang="en-029" sz="3200" dirty="0" smtClean="0"/>
              <a:t>blazing torch</a:t>
            </a:r>
            <a:r>
              <a:rPr lang="en-029" sz="3200" dirty="0"/>
              <a:t>, and sighting fish they let fly their fishing spear, or </a:t>
            </a:r>
            <a:r>
              <a:rPr lang="en-029" sz="3200" dirty="0" smtClean="0"/>
              <a:t>throw </a:t>
            </a:r>
            <a:r>
              <a:rPr lang="en-029" sz="3200" dirty="0"/>
              <a:t>their net into </a:t>
            </a:r>
            <a:r>
              <a:rPr lang="en-029" sz="3200" dirty="0" smtClean="0"/>
              <a:t>the sea</a:t>
            </a:r>
            <a:r>
              <a:rPr lang="en-029" sz="3200" dirty="0"/>
              <a:t>. But sometimes they fish all night with no results, as was the case with </a:t>
            </a:r>
            <a:r>
              <a:rPr lang="en-029" sz="3200" dirty="0" smtClean="0"/>
              <a:t>Simon Peter </a:t>
            </a:r>
            <a:r>
              <a:rPr lang="en-029" sz="3200" dirty="0"/>
              <a:t>and his comrades. </a:t>
            </a:r>
            <a:r>
              <a:rPr lang="en-029" sz="3200" i="1" dirty="0">
                <a:solidFill>
                  <a:srgbClr val="FFFF00"/>
                </a:solidFill>
              </a:rPr>
              <a:t>"Master, we have toiled all the night, and have </a:t>
            </a:r>
            <a:r>
              <a:rPr lang="en-029" sz="3200" i="1" dirty="0" smtClean="0">
                <a:solidFill>
                  <a:srgbClr val="FFFF00"/>
                </a:solidFill>
              </a:rPr>
              <a:t>taken nothing</a:t>
            </a:r>
            <a:r>
              <a:rPr lang="en-029" sz="3200" i="1" dirty="0">
                <a:solidFill>
                  <a:srgbClr val="FFFF00"/>
                </a:solidFill>
              </a:rPr>
              <a:t>" (Luke 5:5</a:t>
            </a:r>
            <a:r>
              <a:rPr lang="en-029" sz="3200" i="1" dirty="0" smtClean="0">
                <a:solidFill>
                  <a:srgbClr val="FFFF00"/>
                </a:solidFill>
              </a:rPr>
              <a:t>)</a:t>
            </a:r>
            <a:r>
              <a:rPr lang="en-029" sz="3200" dirty="0" smtClean="0"/>
              <a:t>.</a:t>
            </a:r>
            <a:endParaRPr lang="en-029" sz="3200" b="1" u="sng" dirty="0" smtClean="0">
              <a:solidFill>
                <a:srgbClr val="FFFF00"/>
              </a:solidFill>
            </a:endParaRPr>
          </a:p>
        </p:txBody>
      </p:sp>
    </p:spTree>
    <p:extLst>
      <p:ext uri="{BB962C8B-B14F-4D97-AF65-F5344CB8AC3E}">
        <p14:creationId xmlns:p14="http://schemas.microsoft.com/office/powerpoint/2010/main" val="3876120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r>
              <a:rPr lang="en-US" sz="3200" b="1" u="sng" dirty="0" smtClean="0">
                <a:solidFill>
                  <a:srgbClr val="FFFF00"/>
                </a:solidFill>
                <a:effectLst>
                  <a:outerShdw blurRad="38100" dist="38100" dir="2700000" algn="tl">
                    <a:srgbClr val="000000">
                      <a:alpha val="43137"/>
                    </a:srgbClr>
                  </a:outerShdw>
                </a:effectLst>
              </a:rPr>
              <a:t>SCRIBES</a:t>
            </a:r>
            <a:r>
              <a:rPr lang="en-US" sz="3200" b="1" dirty="0" smtClean="0">
                <a:solidFill>
                  <a:srgbClr val="FFFF00"/>
                </a:solidFill>
                <a:effectLst>
                  <a:outerShdw blurRad="38100" dist="38100" dir="2700000" algn="tl">
                    <a:srgbClr val="000000">
                      <a:alpha val="43137"/>
                    </a:srgbClr>
                  </a:outerShdw>
                </a:effectLst>
              </a:rPr>
              <a:t>:</a:t>
            </a:r>
            <a:r>
              <a:rPr lang="en-US" sz="3200" b="1" dirty="0" smtClean="0">
                <a:solidFill>
                  <a:schemeClr val="bg1"/>
                </a:solidFill>
                <a:effectLst>
                  <a:outerShdw blurRad="38100" dist="38100" dir="2700000" algn="tl">
                    <a:srgbClr val="000000">
                      <a:alpha val="43137"/>
                    </a:srgbClr>
                  </a:outerShdw>
                </a:effectLst>
              </a:rPr>
              <a:t> In the later times of the Old Testament, especially after the captivity, and in the New Testament, a scribe is a person skilled in the Jewish law, a teacher or interpreter of the law</a:t>
            </a:r>
            <a:endParaRPr lang="en-US" sz="3200" b="1" u="sng"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GROUPS (SECTS) IN THE N.T.</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5632311"/>
          </a:xfrm>
          <a:prstGeom prst="rect">
            <a:avLst/>
          </a:prstGeom>
          <a:noFill/>
        </p:spPr>
        <p:txBody>
          <a:bodyPr wrap="square" rtlCol="0">
            <a:spAutoFit/>
          </a:bodyPr>
          <a:lstStyle/>
          <a:p>
            <a:pPr algn="ctr"/>
            <a:endParaRPr lang="en-029" sz="3200" u="sng" dirty="0" smtClean="0">
              <a:solidFill>
                <a:srgbClr val="FFFF00"/>
              </a:solidFill>
            </a:endParaRPr>
          </a:p>
          <a:p>
            <a:pPr algn="ctr"/>
            <a:r>
              <a:rPr lang="en-029" sz="4000" b="1" u="sng" dirty="0" smtClean="0">
                <a:solidFill>
                  <a:srgbClr val="809EC2">
                    <a:lumMod val="40000"/>
                    <a:lumOff val="60000"/>
                  </a:srgbClr>
                </a:solidFill>
              </a:rPr>
              <a:t>TRADES &amp; PROFESSIONS</a:t>
            </a:r>
          </a:p>
          <a:p>
            <a:endParaRPr lang="en-029" sz="3200" b="1" u="sng" dirty="0">
              <a:solidFill>
                <a:prstClr val="white"/>
              </a:solidFill>
            </a:endParaRPr>
          </a:p>
          <a:p>
            <a:r>
              <a:rPr lang="en-029" sz="3200" b="1" u="sng" dirty="0" smtClean="0">
                <a:solidFill>
                  <a:srgbClr val="00B0F0"/>
                </a:solidFill>
              </a:rPr>
              <a:t>THE MASON</a:t>
            </a:r>
            <a:r>
              <a:rPr lang="en-029" sz="3200" dirty="0" smtClean="0">
                <a:solidFill>
                  <a:prstClr val="white"/>
                </a:solidFill>
              </a:rPr>
              <a:t>: </a:t>
            </a:r>
            <a:r>
              <a:rPr lang="en-029" sz="3200" dirty="0"/>
              <a:t>Expert masons have always been in demand in Bible lands through the years. The</a:t>
            </a:r>
          </a:p>
          <a:p>
            <a:r>
              <a:rPr lang="en-029" sz="3200" dirty="0"/>
              <a:t>building of house walls and terrace walls usually called for stone or brick</a:t>
            </a:r>
            <a:r>
              <a:rPr lang="en-029" sz="3200" dirty="0" smtClean="0"/>
              <a:t>.</a:t>
            </a:r>
            <a:r>
              <a:rPr lang="en-029" sz="3200" dirty="0"/>
              <a:t> In building foundations it is important to get down to rock or otherwise the</a:t>
            </a:r>
          </a:p>
          <a:p>
            <a:r>
              <a:rPr lang="en-029" sz="3200" dirty="0"/>
              <a:t>shrinkage and expansion due to the summer heat and the winter rains will </a:t>
            </a:r>
            <a:r>
              <a:rPr lang="en-029" sz="3200" dirty="0" smtClean="0"/>
              <a:t>do damage </a:t>
            </a:r>
            <a:r>
              <a:rPr lang="en-029" sz="3200" dirty="0"/>
              <a:t>to the construction.</a:t>
            </a:r>
            <a:endParaRPr lang="en-029" sz="3200" b="1" u="sng" dirty="0" smtClean="0">
              <a:solidFill>
                <a:srgbClr val="FFFF00"/>
              </a:solidFill>
            </a:endParaRPr>
          </a:p>
        </p:txBody>
      </p:sp>
    </p:spTree>
    <p:extLst>
      <p:ext uri="{BB962C8B-B14F-4D97-AF65-F5344CB8AC3E}">
        <p14:creationId xmlns:p14="http://schemas.microsoft.com/office/powerpoint/2010/main" val="13937380"/>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7170" name="Picture 2" descr="http://www.visualbiblealive.com/image-bin/Public/038/21/038_21_0038_BOL21_pre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1" y="3068200"/>
            <a:ext cx="5334000" cy="34442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t1.gstatic.com/images?q=tbn:ANd9GcSu6cZ3vy7F23FNkcivOwjeJwWtiHx8ljNsCyDCRDlhra6G6UX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9" y="228600"/>
            <a:ext cx="5452533"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473591"/>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8194" name="Picture 2" descr="http://www.jariiivanainen.net/generalji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0"/>
            <a:ext cx="7848600" cy="6323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773102"/>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9218" name="Picture 2" descr="http://images.nationalgeographic.com/wpf/media-live/photos/000/130/cache/jerusalem-wall_13004_600x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228600"/>
            <a:ext cx="9105900" cy="637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900695"/>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6755696"/>
          </a:xfrm>
          <a:prstGeom prst="rect">
            <a:avLst/>
          </a:prstGeom>
          <a:noFill/>
        </p:spPr>
        <p:txBody>
          <a:bodyPr wrap="square" rtlCol="0">
            <a:spAutoFit/>
          </a:bodyPr>
          <a:lstStyle/>
          <a:p>
            <a:pPr algn="ctr"/>
            <a:endParaRPr lang="en-029" sz="3200" u="sng" dirty="0" smtClean="0">
              <a:solidFill>
                <a:srgbClr val="FFFF00"/>
              </a:solidFill>
            </a:endParaRPr>
          </a:p>
          <a:p>
            <a:pPr algn="ctr"/>
            <a:r>
              <a:rPr lang="en-029" sz="4000" b="1" u="sng" dirty="0" smtClean="0">
                <a:solidFill>
                  <a:srgbClr val="809EC2">
                    <a:lumMod val="40000"/>
                    <a:lumOff val="60000"/>
                  </a:srgbClr>
                </a:solidFill>
              </a:rPr>
              <a:t>TRADES &amp; PROFESSIONS</a:t>
            </a:r>
          </a:p>
          <a:p>
            <a:endParaRPr lang="en-029" sz="3200" b="1" u="sng" dirty="0">
              <a:solidFill>
                <a:prstClr val="white"/>
              </a:solidFill>
            </a:endParaRPr>
          </a:p>
          <a:p>
            <a:r>
              <a:rPr lang="en-029" sz="3200" b="1" u="sng" dirty="0" smtClean="0">
                <a:solidFill>
                  <a:srgbClr val="FFC000"/>
                </a:solidFill>
              </a:rPr>
              <a:t>THE METAL WORKER</a:t>
            </a:r>
            <a:r>
              <a:rPr lang="en-029" sz="3200" dirty="0" smtClean="0">
                <a:solidFill>
                  <a:prstClr val="white"/>
                </a:solidFill>
              </a:rPr>
              <a:t>: </a:t>
            </a:r>
            <a:r>
              <a:rPr lang="en-029" sz="3200" dirty="0" smtClean="0"/>
              <a:t>Most metal workers specialized in categories such as: </a:t>
            </a:r>
          </a:p>
          <a:p>
            <a:endParaRPr lang="en-029" sz="900" dirty="0" smtClean="0">
              <a:solidFill>
                <a:srgbClr val="FFC000"/>
              </a:solidFill>
            </a:endParaRPr>
          </a:p>
          <a:p>
            <a:r>
              <a:rPr lang="en-029" sz="3200" dirty="0" smtClean="0">
                <a:solidFill>
                  <a:srgbClr val="FFC000"/>
                </a:solidFill>
              </a:rPr>
              <a:t>COPPERSMITH </a:t>
            </a:r>
            <a:r>
              <a:rPr lang="en-029" sz="3200" dirty="0" smtClean="0">
                <a:solidFill>
                  <a:schemeClr val="tx2"/>
                </a:solidFill>
              </a:rPr>
              <a:t>(2 Timothy 4:14)</a:t>
            </a:r>
          </a:p>
          <a:p>
            <a:r>
              <a:rPr lang="en-029" sz="3200" dirty="0" smtClean="0">
                <a:solidFill>
                  <a:srgbClr val="FFC000"/>
                </a:solidFill>
              </a:rPr>
              <a:t> </a:t>
            </a:r>
          </a:p>
          <a:p>
            <a:r>
              <a:rPr lang="en-029" sz="3200" dirty="0" smtClean="0">
                <a:solidFill>
                  <a:srgbClr val="FFC000"/>
                </a:solidFill>
              </a:rPr>
              <a:t>SILVER SMITH </a:t>
            </a:r>
            <a:r>
              <a:rPr lang="en-029" sz="3200" dirty="0" smtClean="0">
                <a:solidFill>
                  <a:schemeClr val="tx2"/>
                </a:solidFill>
              </a:rPr>
              <a:t>(Acts 19:24)</a:t>
            </a:r>
          </a:p>
          <a:p>
            <a:endParaRPr lang="en-029" sz="3200" dirty="0" smtClean="0">
              <a:solidFill>
                <a:srgbClr val="FFC000"/>
              </a:solidFill>
            </a:endParaRPr>
          </a:p>
          <a:p>
            <a:r>
              <a:rPr lang="en-029" sz="3200" dirty="0" smtClean="0">
                <a:solidFill>
                  <a:srgbClr val="FFC000"/>
                </a:solidFill>
              </a:rPr>
              <a:t>GOLDSMITH </a:t>
            </a:r>
            <a:r>
              <a:rPr lang="en-029" sz="3200" dirty="0" smtClean="0">
                <a:solidFill>
                  <a:schemeClr val="tx2"/>
                </a:solidFill>
              </a:rPr>
              <a:t>(Isaiah 40:19)</a:t>
            </a:r>
          </a:p>
          <a:p>
            <a:endParaRPr lang="en-029" sz="3200" dirty="0" smtClean="0">
              <a:solidFill>
                <a:srgbClr val="FFC000"/>
              </a:solidFill>
            </a:endParaRPr>
          </a:p>
          <a:p>
            <a:r>
              <a:rPr lang="en-029" sz="3200" dirty="0" smtClean="0">
                <a:solidFill>
                  <a:srgbClr val="FFC000"/>
                </a:solidFill>
              </a:rPr>
              <a:t>BLACKSMITH </a:t>
            </a:r>
            <a:r>
              <a:rPr lang="en-029" sz="3200" dirty="0">
                <a:solidFill>
                  <a:schemeClr val="tx2"/>
                </a:solidFill>
              </a:rPr>
              <a:t>(Isaiah 44:12) </a:t>
            </a:r>
          </a:p>
          <a:p>
            <a:endParaRPr lang="en-029" sz="3200" dirty="0" smtClean="0">
              <a:solidFill>
                <a:srgbClr val="FFC000"/>
              </a:solidFill>
            </a:endParaRPr>
          </a:p>
        </p:txBody>
      </p:sp>
    </p:spTree>
    <p:extLst>
      <p:ext uri="{BB962C8B-B14F-4D97-AF65-F5344CB8AC3E}">
        <p14:creationId xmlns:p14="http://schemas.microsoft.com/office/powerpoint/2010/main" val="3891408963"/>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6124754"/>
          </a:xfrm>
          <a:prstGeom prst="rect">
            <a:avLst/>
          </a:prstGeom>
          <a:noFill/>
        </p:spPr>
        <p:txBody>
          <a:bodyPr wrap="square" rtlCol="0">
            <a:spAutoFit/>
          </a:bodyPr>
          <a:lstStyle/>
          <a:p>
            <a:pPr algn="ctr"/>
            <a:endParaRPr lang="en-029" sz="3200" u="sng" dirty="0" smtClean="0">
              <a:solidFill>
                <a:srgbClr val="FFFF00"/>
              </a:solidFill>
            </a:endParaRPr>
          </a:p>
          <a:p>
            <a:pPr algn="ctr"/>
            <a:r>
              <a:rPr lang="en-029" sz="4000" b="1" u="sng" dirty="0" smtClean="0">
                <a:solidFill>
                  <a:srgbClr val="809EC2">
                    <a:lumMod val="40000"/>
                    <a:lumOff val="60000"/>
                  </a:srgbClr>
                </a:solidFill>
              </a:rPr>
              <a:t>TRADES &amp; PROFESSIONS</a:t>
            </a:r>
          </a:p>
          <a:p>
            <a:endParaRPr lang="en-029" sz="3200" b="1" u="sng" dirty="0">
              <a:solidFill>
                <a:prstClr val="white"/>
              </a:solidFill>
            </a:endParaRPr>
          </a:p>
          <a:p>
            <a:r>
              <a:rPr lang="en-029" sz="3200" b="1" u="sng" dirty="0" smtClean="0">
                <a:solidFill>
                  <a:srgbClr val="92D050"/>
                </a:solidFill>
              </a:rPr>
              <a:t>THE TANNER</a:t>
            </a:r>
            <a:r>
              <a:rPr lang="en-029" sz="3200" dirty="0" smtClean="0">
                <a:solidFill>
                  <a:prstClr val="white"/>
                </a:solidFill>
              </a:rPr>
              <a:t>: </a:t>
            </a:r>
            <a:r>
              <a:rPr lang="en-029" sz="3200" dirty="0" smtClean="0"/>
              <a:t>This </a:t>
            </a:r>
            <a:r>
              <a:rPr lang="en-029" sz="3200" dirty="0"/>
              <a:t>has always been an important business in Bible </a:t>
            </a:r>
            <a:r>
              <a:rPr lang="en-029" sz="3200" dirty="0" smtClean="0"/>
              <a:t>lands for the people depended on them for the making of sandals, shoes, bags, bottles, etc. </a:t>
            </a:r>
            <a:r>
              <a:rPr lang="en-029" sz="3200" dirty="0"/>
              <a:t>Sheepskins </a:t>
            </a:r>
            <a:r>
              <a:rPr lang="en-029" sz="3200" dirty="0" smtClean="0"/>
              <a:t>were sometimes </a:t>
            </a:r>
            <a:r>
              <a:rPr lang="en-029" sz="3200" dirty="0"/>
              <a:t>used for making </a:t>
            </a:r>
            <a:r>
              <a:rPr lang="en-029" sz="3200" dirty="0" smtClean="0"/>
              <a:t>leather shoes, </a:t>
            </a:r>
            <a:r>
              <a:rPr lang="en-029" sz="3200" dirty="0"/>
              <a:t>although goatskin leather is </a:t>
            </a:r>
            <a:r>
              <a:rPr lang="en-029" sz="3200" dirty="0" smtClean="0"/>
              <a:t>generally </a:t>
            </a:r>
            <a:r>
              <a:rPr lang="en-029" sz="3200" dirty="0"/>
              <a:t>considered to be superior to that made from sheepskins. Goatskins </a:t>
            </a:r>
            <a:r>
              <a:rPr lang="en-029" sz="3200" dirty="0" smtClean="0"/>
              <a:t>were used largely </a:t>
            </a:r>
            <a:r>
              <a:rPr lang="en-029" sz="3200" dirty="0"/>
              <a:t>for the making of bottles for carrying water or other liquids.</a:t>
            </a:r>
            <a:endParaRPr lang="en-029" sz="3200" dirty="0" smtClean="0">
              <a:solidFill>
                <a:srgbClr val="FFC000"/>
              </a:solidFill>
            </a:endParaRPr>
          </a:p>
        </p:txBody>
      </p:sp>
    </p:spTree>
    <p:extLst>
      <p:ext uri="{BB962C8B-B14F-4D97-AF65-F5344CB8AC3E}">
        <p14:creationId xmlns:p14="http://schemas.microsoft.com/office/powerpoint/2010/main" val="1785164433"/>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4031873"/>
          </a:xfrm>
          <a:prstGeom prst="rect">
            <a:avLst/>
          </a:prstGeom>
          <a:noFill/>
        </p:spPr>
        <p:txBody>
          <a:bodyPr wrap="square" rtlCol="0">
            <a:spAutoFit/>
          </a:bodyPr>
          <a:lstStyle/>
          <a:p>
            <a:pPr algn="ctr"/>
            <a:endParaRPr lang="en-029" sz="3200" u="sng" dirty="0" smtClean="0">
              <a:solidFill>
                <a:srgbClr val="FFFF00"/>
              </a:solidFill>
            </a:endParaRPr>
          </a:p>
          <a:p>
            <a:r>
              <a:rPr lang="en-029" sz="3200" dirty="0" smtClean="0"/>
              <a:t>The goatskins are stripped off whole; excluding the neck, legs, and tail.</a:t>
            </a:r>
            <a:r>
              <a:rPr lang="en-029" sz="3200" dirty="0"/>
              <a:t> The holes where </a:t>
            </a:r>
            <a:r>
              <a:rPr lang="en-029" sz="3200" dirty="0" smtClean="0"/>
              <a:t>the legs </a:t>
            </a:r>
            <a:r>
              <a:rPr lang="en-029" sz="3200" dirty="0"/>
              <a:t>and tail were located are sewn up, and the end where the neck was, </a:t>
            </a:r>
            <a:r>
              <a:rPr lang="en-029" sz="3200" dirty="0" smtClean="0"/>
              <a:t>becomes the </a:t>
            </a:r>
            <a:r>
              <a:rPr lang="en-029" sz="3200" dirty="0"/>
              <a:t>mouth of the bottle</a:t>
            </a:r>
            <a:r>
              <a:rPr lang="en-029" sz="3200" dirty="0" smtClean="0"/>
              <a:t>.</a:t>
            </a:r>
            <a:r>
              <a:rPr lang="en-029" sz="3200" dirty="0"/>
              <a:t> Sheepskins are treated in </a:t>
            </a:r>
            <a:r>
              <a:rPr lang="en-029" sz="3200" dirty="0" smtClean="0"/>
              <a:t>a similar </a:t>
            </a:r>
            <a:r>
              <a:rPr lang="en-029" sz="3200" dirty="0"/>
              <a:t>way and made soft, and then they are dyed a yellow or red </a:t>
            </a:r>
            <a:r>
              <a:rPr lang="en-029" sz="3200" dirty="0" err="1"/>
              <a:t>color</a:t>
            </a:r>
            <a:r>
              <a:rPr lang="en-029" sz="3200" dirty="0"/>
              <a:t> </a:t>
            </a:r>
            <a:r>
              <a:rPr lang="en-029" sz="3200" dirty="0" smtClean="0"/>
              <a:t>when used </a:t>
            </a:r>
            <a:r>
              <a:rPr lang="en-029" sz="3200" dirty="0"/>
              <a:t>in the making of shoes.</a:t>
            </a:r>
            <a:endParaRPr lang="en-029" sz="3200" dirty="0" smtClean="0">
              <a:solidFill>
                <a:srgbClr val="FFC000"/>
              </a:solidFill>
            </a:endParaRPr>
          </a:p>
        </p:txBody>
      </p:sp>
    </p:spTree>
    <p:extLst>
      <p:ext uri="{BB962C8B-B14F-4D97-AF65-F5344CB8AC3E}">
        <p14:creationId xmlns:p14="http://schemas.microsoft.com/office/powerpoint/2010/main" val="687218698"/>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3" name="AutoShape 2" descr="data:image/jpeg;base64,/9j/4AAQSkZJRgABAQAAAQABAAD/2wCEAAkGBhQSERQUExQUFRUWGBcXFhcYGBUYGBwYFxcXGBgWHBQXGyYeFxojHBcVHy8gIycpLCwsFx4xNTAqNSYrLCkBCQoKDgwOGg8PGikkHCQsLCwsLCwsLCwpLCwsLCwpKSwsLCwsLCkpLCwsLCwsLCwsLCwpLCksLCwsLCwpLCksLP/AABEIAOEA4QMBIgACEQEDEQH/xAAbAAABBQEBAAAAAAAAAAAAAAAFAAECAwQGB//EAD0QAAEDAgQDBgMGBQMFAQAAAAEAAhEDIQQSMUEFUWEGEyIycYFCkaEjUrHB0fAUM2Jy4YKS8RVDorLSU//EABgBAAMBAQAAAAAAAAAAAAAAAAABAgME/8QAIBEBAAMAAgMBAQEBAAAAAAAAAAECESExAxJBUSJhE//aAAwDAQACEQMRAD8A9JTSkUzVoySCZ10ikAgFlTOUpTQgkQFIBItTFBpUm6qWVM0wFIFBHhMpSlKYRCkkk5wAugiTFYcRxgA5WDMek/RZxiMQb+FtxYscbb7iEveFesi4SQxnFKrfPRkTrSdmgcyxwDvlK0f9Yo5A/OC06RO20ap+0SWS2QlCFU+0TXjMynWc2YzBhI9bG49FZQ7RYdxy961ruTjlM7jxRdP2iSyRIJiE4NrJQqSaEgnISQREJwE8JNCAiAnCcBKEBHuxyCSsypIDHKQakE6zamITgJiU8oCKkmCeUAimaJKRKlRG6YTIVb67WxmIE6Sd09arlaXHYSuaxWPpBpdWIe58htOTvbQGQ2bc/VTNsERrpu8ETIjnNlnq8UpN1ePYrhOLcVq0KQyjKDOVjnEmQYki9uUnQLm6nGcRVID3uy8gBHyImPdY28+cNq+HXqbu0bD5BJ5GB7rC59Sq45jA5Cf0/JBuzeOw+TLUEOFg4E5voAOX5o41z6LzFUupu0Jjwzz5evVEWm0bI9YrOL6eINIeGBz8Nz7kqp3GauszaTDSR9J/NVnBue4taJPxOdcewP4LR/04sjNiI5ATHylGyMj6w0uKuqz9rTZBvmDh9MoUqHBDTkh3etc4uN7STcCJjnunxVXVvesqDkWz+V1hbXIktdTHPK57T7sNijf0+fjoKFdoAmWbeIiP9wJHzRBr+d/quSGFxES0l9+bTaNJVL+L1qMzTc0crj5z4T7QqjyI9HUhooEZT9k5wBbsxzjYjkCTEdQiULkGdqaVRuSs0hr7E6DmDOxkAo1wridxTe4On+XUGjgNjyeNwtK2hnakwKlIBSTLVkkEwCcBJoQDAJFPCRCQOmSlJMMcJnSnCdZtUAE8qBcdkxqQCTYBILQnCD1u1NJpjX3A/GFQ/tPmdlpmnJ0zEmf9qn3r+q9JHXOssT+JOqeCgAdJqGcgvf8AuKyUeHOeQa1Q1Ny1vhYQeY1I2Rdrg0ACABoAIHyVxslOQ57tBRq06Ymq+pndGXwsaNToL2Qqlwqn3peXHOYhpmRIAts31R/i9QOrUGm8F7vYNWJ9cua4ABzqZ0GuUG1tbjf/AIWV45XSXNdoDmxfi+FotqAXWBA9QfxQ6vhRoYeeTRBn+4iZ+SN9qKEmnUbIzCHO+IQbAx6m3qhFctA2DgBmIkHTSJBJ6AWXFeJ11xPAWKb2+Wb7B2vSQdfqi/DuPEVGU8r3l/hLSbztJdZx9fosFSkCZBHPxEF34fmqW1MtWm/zAOBkEk9RGoKVZw8iz0vA0XV6ctzABxbHiBltjI0sfVXswhpmXUDVjeXEx6Hw+yh2a4oBJBaWOu6IBa/4jbUE35rp6VYOEtII5gz+C7aREw5LWmJD8Dxmi7wghh+6RlPpyWyrhGVB4mtcDzAKji+HU6oioxruUi/z1CGO7Ovpz/DVnU/6HQ5v1utOWXBsR2WAM0qj2HlJc363HzWT/qNWg4MxAzsJAD/Xnz+S0jiGLpfzabHjm0lv6hY+NcapVqLqbg6lU2a8akG2V2jvnulx3Bxv1PjXZNlRpfShjiNPgd6t/MLmMAwgPDczHN8Ji8ObcS34gDoRcell2+D4i0UWAy54aJa0EnTkEIpUZxeYMIzkZtNhy5/olb17hVd6kR7Pce79uV9qjbHTxD7w6IzC5DjvCjRPe0gbGTGo5kdOiM9ne0AxDQCRng6bxE+huLdVdbfJRav2BhqRUsqRC01kiUlIhPCINBJShJMmGExKdyis2qGIxbKbczyGjmVz+M4338hjXNZcMe4QKjoNm9N+sLXWpCtioddlNuhmJsZjfUfJVccxgzMYIIY4ZuhdZvoRrOyzt00rHLzTjIcx8PvUMRN4HoViwlCoHSHua7WWWt0LCEc7RV21cSwiDDINyIJcdwstWkadg8EO0APLXW43XDkRLs+O87H4ouYMz3EkXzEmTNnAnpb1CtrVcTmqMpuYXBxylwtEyAbcj9FyXDu0BohgyAszAFwMkZrkx7H3C7jh2Ka8uLSHaaEHXnyOvyXX47bGOW9c5Y6GCrZ+9ruZOXK1jM0CdSS7f2QrjmKFKowgA1PrB2B9l1Nc/JcLjK5qVS93MW3EGLfMX9U78QXjEaGObiAadTSpl5Eg3drEDa/tsod1haLwKlC4mQXEgnUGc3+DKyswjRVAaYa4Fw1DZE3MbydOpRHC15bldmqTbM28E8i7X0WNZ1tIR2mdReQ/D0i1wiQ3LBETMTYrmHVw50GzjoNDOn4ruMZgg0NlmZugcAWPB6gWJsgHGeEgMDm1C8XMRdlxlnmovXZ2F+O2cSj2Z4r3Dy158Lh9eQ+7P4hejYB3hzYd4ad6TvITubeQnmLdF5BTruh3gzhkFzhcido1Okz1XbdksZLC5plzZymdQTmAcIkwNDGnon47ZOSXlpscO6w/HBIbVaaT+R8p/teLFVcY4tUaB3Ia7mZEjl0/NYW43vbudlAg5dxI3P72XOcTe+pWik2o0DQgugkm7uQ/Erotacc0UjRWlxx1B78w7wOA3dAjdxdcanZRxOLdUGYgNGt5aJ2uQT9BzU8LhalOmAXNeeus9HEj5wq2usXVGU2gaZnZiT6Cd1nNp6aZHbXRY51KHOIFrNka9fM//hNw/B1WNJzNkE5CZDoN7kb636rb2comoCXGRY31vqEdHDmclrWPaNZ2tnDFgqDyz7RwdbafeTv8lytThpw2LJZZrvE0bZtPyj0d0XeCiBYWQLtLTA7s7g68pCuY4ZVtyL4OuKjGuGjgCr8qCdlKpNIgm7HOH1R0qonYK0ZJoSATxZIJlhQkmylOgYGkqsFQzynaUKC34vuq9Uu8uXNPo0W/8T9VyfGOIuGHqVB56jizrPMe0/JHuPPmsGkgNLYPubX2vvtIQjE4t+HZ5ILTDZh0ONswHOD9Sue8/HRSPoBwzsLiX5ar2sAJH8yc0feyn5wYK1cd4D3TfBXbU5sENMDUhskGFQ7i9SofG/ndwJJ9pKanhWGWmsQ65lzCAdD5vmsP5+Ntndlj4TjMhaXTDSJEWLZm46ETK9K4biWOZnaIzEuPU7n6LyviOAdh6gk+Ek+LVrhzHsu27LVw6llMjmdjMQ5p2O6uszWU3rFo0X49xDJRN/MQ32Ov0lcq2jexmdJ53Bb0P6BGOMMc6mWauF7TJA1cLa301QP+IMBrYM6G0QQJHOxj8NlfkneWVIzgZw1B1Si0Ou6WguG4kZweRs628K9gsDpcwLgAA5fK27ydEJ4PxBwfBiS4eEzDsw0nQOm4PIldC7DbwTeS2YjTxD+qBp+qiktJU0qZYdJmzgZAg82u23m6oxPDw6XNzCDcG5ZO4I8zOhWynh7h25Jbm+EgTAc06KYp3ltnNiReR8tWkKpgRLlMTwV7PFSeWkxmA8TCJMkNOtiD81gwzH0qodDaZJDgf+24g6tMjK6/l66Fd5Rw7YsDlklzTchxvLT+W9lbh8I2NAS6THwujps7oomn1Xuz4WoyoTJLKgAAAm/sdRvCkT/2zNKdHCMp9Cfw1Clj8LIbdzYsH7g28J9pE9FbQ4y0zRrsDp1EEZtD4RvqDa/obK8Zyupdjw+M73uHV0D5BE6PZagPMwO/uE/ihVHi4o/yXmpTA/kvkPGphjjZ3oSjPCO0FHEj7N992mzgdwWlaVirK02bsNhWU25WNDRyCsKchRctoYzKLignGvEWt3zSimJrgBc+7HS8u1I5fQT+/optMRGHSszIh2d1rf3kfKQjYCHcIwxY24Mm6IgJ16FuyCSaE8XTSp8SSvlOg8AwEnOAklJQqXBGkiFRuF4nXL3F83JOk2mSJ5wAPkreG8WdUhr2OcGSC7LIgHXqNVkAdIEwQYOkG/6qHFKH2dXIS2B4m7gzEjm0z9Vw3nnXZVbQ7MkOLqTpY4kiLvg6DxWtpZWYnhnwuNRsQYe3wn1ItuoUS5gY1riG5WXnQEwT/wA6SinfyTTLSAD4XSCSYuY3EbIjo7ToDjcI7KaZBywTlid/Mw722QTAcbfhXw4ufScfMdbbSZ5mP8rsKmDnoJid2uAsB/SZ+qEcS4M0h2ZtjGZuzXgajkDdFoFeHVcPx9PEUmvY7NFuo6EA6oLxoNo1fH/KrG7h8NQkm9ifFEkc2k7rH2VoPoVXMc0d27WJkAzDveb+yL4/hr6lCpRqGQ6cj5BMhwLD62j3RWdExjLVwpBaSBBAHhBgtLtidXDpoQF0FPSCQ4CCdZg6OHWIlee1MXjMFIezvGagibH7xHP0hdT2f7RNxIkuyvEwPaSYgdZH4oz1kp5jR0Pi83sf6XdOjpKi9sGZyxAn7vQ82k7qzJrEdW7OjcdZSz8jPIkWP9DuqtCuo2+ZtnA+NtuZFjy/NaO9ziQJ5jQ+oIOuqyvpiJkgNIv903sebdUqbsxlphwAzco1kcxog2lzS6DLYk/6h907BZMVhySSASPDBEZmXmIi7TdWtr3IIDb6m7Hdeh+q0MaIMSYiOYn/ANm7IAbTosBirSzgwMzbGLnNNi4Rsby06rZV7OscO8oVQDtMNPK9p9iFOqwEa5TIMi7bXII23BnmVRUwpkub4XHQm7fSReLbzGwTTMJ0OOYhjjScQXAS2bhw55gZnmiJ4+4Nl4aOozH6IMMoH2rQGmCKjNQ/70TbXTXUXRvgFRtXMHDxNJHQwYzCNQYlVEz1pTEd4xFlasQQ1xG8w2fnt6Irw7g2SC+JGgFwP1RUW0EJFVFPrKfJ8IOTyoqS0ZwQSTpkKOkmukguXPHMqK73BEXNWes1PTxwmLoQ9wPP/wBjP7PRWsfLTJMiSCdxADmn0IW3j1Ah2dokxEHcSPrqsGBxDC2oyQATI0sTE2PXZcfkrkuylthrwrWiG04cLFrhoDAOUneQ5aKtBpI+6drSx17TsNPkqMJIf3YZNN3ha6RAdEnS/S8bLZRqZpORwglr2kQSBYPA9PzVQSAJzhjocCADIP8ApvGvqry0TBALtDOjmxrPP97qL6ZdlGpA8LtndCedgraLszNmvAkcrHU7jSCkepikJaGwLSw731YfYJTmlhMakGb/ALBlOamYE6XBP9LhHi6hV1cx8VswjMAJkc/QoLSoZahNKo05h0kbjzRGy5TtB2YdQf3tGRFyBPzHVdZVIc0AxmbcRaWyL23v9eq1sqNrsjVwsbR6EdCPzWkf1GSzn+eYAOzfHxWaKbzDxoRawi+utiSN4R0iXewJA0cI1HIiFxvaHs85ju8pC4MkfWRO6L9nePjEtyVPDUEdCTDvEBqORHVZ5NeJXFotzAzVEmAdYAkWI3a7kVirw3KNJMA/cOmUkbHbmiFaDJgaQ4Dls8fNU5LkvIJADagtBEQHRt8X16Jg9V8yXNadze3+3VY8LTGeG1QCbgNu2+o8UkH3RDgbMj3tLWnu80Oi4hosbXHi57FYsXnpmKjm3uwFkgi1rCQR4gnBanVdV/pJm4MtcY2m4OhUamIeAS2mbETlLdti066clJ1VrDcwLamWeztWn1hNUJkNgl1gLgOjmHbi2hTwtZcXxOp8NJzM1i7VoEfEBMKXA8W+g51jBaHt0JLTqIJk3mOgBWxmHdAEgmIdyIk6iTJ2WLC1BTeQXQy4y6id2MadBIuJKjVRHDsMHxdrwMwLCeenzRCVwwqBwa3WCc5Ehsn4Wzeb7aRsjXCuMuBDKxmZh5tvYEaRG61rf9Y38f2B+VJoUQpALVjBJFKEklHzJJoSTwA7nKmqVYVUQlqgjimGzNP7/wCFzVegWkXDXTqQCD0cOel13FSlIQXi3DQ4aLO1dXS/qqoUMjcznWf5v6XTAcNfkrTILgCXVGDSYlpiIGmmqxYHET4H3IFxzABg8rStrMMTZ3mY3Mwk3iYgx7LOPxt/qTB4ABoSC038LuR91Dudz4ZILosWutDp5QRKtNYRmHldZ4+67T2TNBvPmaPH/U25/ABBJmp5g7UDxDm0jVvP0UhYNIMwDkv5wdWHrAn2WMENaAXQZBpu6R5Z9irhUBaGvgB0zEBpJi4ePKRrtdBrsKBMbG7CdW6S325dQmfQJu05XibRMHxSQLazpofW6rrsPhv4rFp+9aPZwEg7EFanmwcZtcRMiSTcTcT+CClBuMbVABs4g2O4EX9LrkeP8OOHqtrMJbB8RHI6/SV1mJw2fWwkHM3ymLXjS2+xWDi2HL6Ra+IIs+5b/SJi/r+KvYmMln65OwJ4XEteG1GkkOidpY+4seWvsUqphon+xxO8+U+sQuV7O134dxw1a29MmSCHEC20AfIrqHOzC4JsJA3bsY3IUQ0lS17gTJIPkdBsCLNf/qEgykK2RzidwBu7L7fcPS0pVGje9iQbgObPPSRqhOI4zDxTF5jxOMFrCNdP7bcm3TnjsojRl9YGj42jNGrQDLYvPMbfJJuHaaYs5kjmZG8kzaAL7bLFRMhoc8y46NiSBpbrB9BJsraYANQvc0BwDG2lpjSJ87RO8AmSpm2njRRAzOAmMg1+7Fr63n/BlDsfQFN4dl5MAAMtkCQJ8oje56IkwNEuBnIPG4jcARINp0gWWXiZqOp5mtaTIcGk2yyJMbECDmNlB6qotcx2V3lLjkidxPlaZO/idHNEKcECLjS0HpE8rLDSpgZasOvcWpX6S4iIB3C3GW32MacvX1OqIAt2f4uS0MeCI8LCdwIAB/d0eBXnvEsZUEOpQcga4Ai85tQZE9brtuE8RbXpNqMMzr0cLEfNdVLb25/JXJ1slKUxSIVoKUkkkAIFNOKSmE4KSkHUlmxFBbWbqFUIgnH8XwREuaPF++SsoVO8ZmBLXZXERGpJEelpjqjmLwwIQRtPISNQYIGlxt05+yzvX61pb4lTIgPiA+W1RFhE8r629CFYSQCT5qREnmy0T7fUJUqfnZ99ucAbGbxH47qReDEkeOmdOYFvzv6rNoow7C7Ed0HQwjM3wgtEkmCZtMnY/RSyDxNilMxvH/NlQ/Hd3FRhsWCQbgiwjlofmJ5LWzEZGua2nme4GSeokF1r3QAmuypminUyuBkU3mQ4bgPnQgH0ut1PHNe4Bpc0gnwwA4dAJ8Qk/Tqq8QWBsvGQkgRMzJtG8yCbclqwWUzUMTo0P1AvfLqCY9SBfop4HanvjQa8uhry4mAfs3SeRFgBrvrCtouY+APKYzAZmtsZMAj8FgrBraBEjPOd0+LfeYHSdoKq4Vj6bHTYZiNAd9NQJGuiU2VFeBfH4Vr2kQDOkjTeOhQqpjX0QWvgFs5LxLII02IIEjkQdkUxDYIEyREn1iSevQcxoqMfw9temBm8TZyvbGYHaCPXT9VMWPOAzE58ubvWgEE5ZzEkHb6fPdZiwu2EgGM0Bx69BJjVQwFUODmOaG1mgkgixaBJc37pgF1rXW+m0ODspkkZf8TsIv8AJTO6cdKsO5zXNfbMabjmtAjwxm5Cfrut+DcGNykBwYASAJhxkzrIY0EaC1+iGUZDnMBBNmCQcuWxMcxzKL4Vsd58TQQ1psbR5TOok3nrsnXUytw+JGancOaQZEeEPOlze97QbK3EU9ZB1OYCDMiAwnpa+izNYKb3OuWM0EzLjqQbkk6AIPiu1mWGMDnG/ifTO50DRExpf6qpn9Ga6KhTsGlugAc4gDnAaNJ/VV/xLWy0ZbCQMwcYvcmSdjvsVytGvWd3lWrUqZDIayzZn21mNOaL8B4cRXl85jSEyZ33PKw9fZKJ2eDzBwMJtbNTIeNQC12w53kewS7IYjusQ+kZAeAWSbWkwBzv9EsO+9MkSXNEkX8pMCBruquM1Lh7ZzU3CY5OF+UnQ20hbQymNh3BSVdN8tB5gFPK3c6cJ1VmSSwBzUiUiVFokpqWNKi4qZKZBMVYFBcdrp0+dl0VVBuJ0pBTtHAjthw5Oem/QQWRtAvpGpP4qtv2bAXfC+HWsA4nbXQjdO7EQATAhwd/9fRKrimAuE+GpBnkfTa265tdKt1HMw3u1zhGhg629CmpCQ3NIgZXCSfe2+vzU8O8OaT0BgGHOOjR0CH4XE5BUE5r5c18smSYJufz9wpmx5ra5tM0zqczgNZPhgASNuce5UsLSZ3jzlLoJO4BdGnIxMR+iVQNa1jGz4SJAGWS4Wlx6SfTYrSa4NSPLHw89pjYawN/qF2a5lw4kAEtBMiYtGWNzHMIPRpHUPzNBIuATY85gWHJaa3eUnAi4JMmHOOY6CZ/wmFZ9R0mncE5pMiRuAbe8KZlUNTMpILSCJGmtryTMH/PRWMFxETcco1v/jkq6QbADT4W2Ag87mNABpvqrKYGtzrYbg7fglAmQntLw6aZxNMfbU2k2sZaQ5xncgB1r2kINwbtA2qA6WtfbOdWujYs+FxBFxN29ZXT4PijM1RubyuhwIMSZgtcbRA8vQri+M8J7mu6rSBhxLtNA68W2unMTPRf5Lq69PMAC1rRPhc2S3La4IFyRH+VCk91OtlJIHmHI28IJ52J9WgBAsHxkeGHEZnDM0zlNoM/ctobQQEYr1A8Ze8GWSSCHTcRAIkAXi3IqYsJhm4g91TKwvhlgSZGZ0RPeN2mRfqnwnD3AQ1pGxLKodJG4BFt/wBhGsPh2gSG20cWuBE2g5T+9FNuGY4kfZuO0jKRA0kaGx+Sv10tYaPDaxe2WF0izqrxbeWtHmRShQu5tMlzzZz3Cw/fIWUqdACBlp+he7U/grKubLBe2nfbWOXNaRGImTYdoFRkExTblkT0mNvfVYsa/M0kwQ+oGidROwvY2O0aLRWxgLQwOMTdzRln9Dtp+inhKBq12CIaB5dLTcwRbltqqgpdXhWZWNHJoH05qwlOQogLZznlJNkSQA0uTsVcqbEKWBMQmlKUaFVQIdjAiTlhxbU5nScjxAkOmbXAETcch7n5LPXoSAZvPOPaAbfVEOIMvfQ2nkdj84QiHNEOl5JE6wZuDntaP0XF5IyXVSRjBYoABxyw0jNHxQDAFr6i3NSxtHIWnQOcXCItpYDc6e/qgtTFBoAObNtGgtzifwWh2OBBa6BBHdgC86cjAEyfToo9oXgg15Od7Nt7mXxBiR4iLNm4sVMv+1YYBzNBEfIxa1xrqVnp4mC2noCCC0Wiw8Qd+R5hPjMRla97fhIaC7YA/STAA5SjTEcXhM0ScsHRpIGW2pm9xfmpuotnMM2WRAHhJ2iLAj5qluLaym59YgNygkm2os2DvfTquZf28psL3UWOe7ZzrCdAAIkD0hOZiBWJl2GVjZ1MkSBcN5Ntb2tCxY+o6o9tJksc7MZF4AOkj4iYXOUcdi61SkD4Mwc5zWiAGWuTzN95ujfBWtptpG5+1eATuHG9/T80q8yLRkL38NYXNIIAeC1wGgfa8i5PmN7arTw6mKzC18F7PC6xGmmvSLqilhyW15uGOJaBpYBwIPuPmtXCK5OKdmAHeAOgGRy9Qei2rxLG3MB+N7IiS6mSw9Ij3abFDW8Pq0bPY6o2ZBaSf/EmR7FejOwypq4Poqt4osmt8ed0uIOD3ZWm8ZvEWkAcwTJ31gIphsVUcHk/aAmQA0FwJ2JBsF0OL4BTqeZrT7LE/suIgOcBy1+pWU0tHS4vE9hzcQ5ku7poDSSZEnKGy6C43km3KFLD8Q7wwGjxSWy0X6SItH7KLN4AYjOY6AC3yU6fZ6fM5x3vE+swnlhtWHuX+EAFp2gkWm1gbn1+a6bhOEyCYubn3UMFwtrNr8zqijBC2pWe5Z3v8hLvExcEz3BVZhK2xiuzdElT3nr8kk8AWFYxV01bKlSYKeVGUgUgZyy16a1EKtzUw5/iWFzAiEGotn7N98suaDYEAAbcv1XWYmkgHFsEfM2x2KyvGtKWwO/hqRlrmePQkzAiPcag+6uHC2Uw0Sxu8m5ynUySqBUDhbw1BmNgIO8cxoY5qz+MpwSP5hhucwSATHhkRMGwXNx9dG/idPDggPY4kAgAuA0J1j9n5KHHOMU8MxrCczyPLqY3EnyzJvrqs9bGNyPptHxAjzXIkRI1gXKy0Oz7nEOd9sNSNCLadOUKfbnhXXYfiq1SvV+1c6m0aMy5mi3QX5XV7cBSpva6o7vBMhrBYHqItJK6HAYUsNqjgDo2oLSBYA77/RbKdGoAMrqIk8uc9ddU4p+j3YGsLA6o7w1KhysaAZa3aBEHe90SpMaXUaTTanc3iCIuTY67W3UWltN1j3laACbQNuUDnC0VaMDKHB9WpZzxYhpk6g21K0rGM5mZVmqS3E1djZsfFAAzcteWyXCWkYmnrIY0GRzdPO09bmFm4g0BzaDTlAh9R5tabCTYkwfkivZfCkEuduSQSSTECPS02Vwm3TqISdTTtUiVu5lfcpCkrA5LMjBqHdKUAJi9MnhafMlJTSnCYMU3dWVqRKNw8Ud0krJ9EkewwNY1SlVlyTXJBZKkFWCptKDSUSE+ZM4oCio1YcVh5CJEKt9NKREuN4nwok5m2I3WOhjGl/d1mxMnNpfZ3XS/5rsMRh0G4hwgPGl+awtTW9bqMDw1jDnpOAvJBEt3nW7bfjK21XBoJcO7MjxCIN9bfnyKA121aUWzhuhkh303V+H44XSIkzcO5G9ojpYrPfXtfY7iqj4BIZVbAuAN9Tb0WSpg6evdOJsQBpPP8PZUuxbRN304InLMReQRz1/dk4xhGaMRaTeACAdI5weQn2VbAbHCqf5VIMMw4kyY5gRM33tr6Jmd1SuSX1LT5SQb3NrLGKoJM1pl0eYtN5sMo58pV1CmGx8RBgGI+H4j8X0RsGalTzmTmuRn3Dhs0ZfafwXV8Mow3/CD8IwpdDjtbYT7Cy6Oi1XTnll5Jzha1ydz0g1Ot2CBqqJUzTUciMBApwU7WhTR0EQ1PKYhOUckQSKUJyEjVZvVJYe/b94JJGrJUgVXKcFWFrSnlVhO1Iky5IAqIupZkGcpy1IFKUBB9NZquGWuU5ZKk9CMRghuEGxvAGP2vzGv0XW1Kcqo4UKZrqos4x/CKrQcr8w5OE/XVPTbWdALWCBAgf4suvfg5VFPB5Ssv+UNPdyVLh9djyQQZM3Dv1RvB4So6z8oG8CJ9ZKO0qAnRXigAiPDAnyyqoU8ogBa6L7KORSW8cMZ5W94na9VhKU9LFmZNKgSpBPQnmTyq04KIJOUpUCU4Kokw5IFVp2lSHL/AGH/AO31P6JIP/CO+6z/AHH9Eyn2VjqnKTEklQSKcJ0kFBN1Kkkkg0lWNPZJJASUuXokklILdM380kkCFipemSUqk2G1WoJJJklsk3dJJMJBM/f0SSSgHCdmqSSZHTfonSVR2kzkmp0lQSH7+ScapJKQ5xJJJZN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pic>
        <p:nvPicPr>
          <p:cNvPr id="10244" name="Picture 4" descr="http://www.armillum.com/507-764-thickbox/roman-esparto-grass-sand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68580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959576"/>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3" name="AutoShape 2" descr="data:image/jpeg;base64,/9j/4AAQSkZJRgABAQAAAQABAAD/2wCEAAkGBhQSERQUExQUFRUWGBcXFhcYGBUYGBwYFxcXGBgWHBQXGyYeFxojHBcVHy8gIycpLCwsFx4xNTAqNSYrLCkBCQoKDgwOGg8PGikkHCQsLCwsLCwsLCwpLCwsLCwpKSwsLCwsLCkpLCwsLCwsLCwsLCwpLCksLCwsLCwpLCksLP/AABEIAOEA4QMBIgACEQEDEQH/xAAbAAABBQEBAAAAAAAAAAAAAAAFAAECAwQGB//EAD0QAAEDAgQDBgMGBQMFAQAAAAEAAhEDIQQSMUEFUWEGEyIycYFCkaEjUrHB0fAUM2Jy4YKS8RVDorLSU//EABgBAAMBAQAAAAAAAAAAAAAAAAABAgME/8QAIBEBAAMAAgMBAQEBAAAAAAAAAAECESExAxJBUSJhE//aAAwDAQACEQMRAD8A9JTSkUzVoySCZ10ikAgFlTOUpTQgkQFIBItTFBpUm6qWVM0wFIFBHhMpSlKYRCkkk5wAugiTFYcRxgA5WDMek/RZxiMQb+FtxYscbb7iEveFesi4SQxnFKrfPRkTrSdmgcyxwDvlK0f9Yo5A/OC06RO20ap+0SWS2QlCFU+0TXjMynWc2YzBhI9bG49FZQ7RYdxy961ruTjlM7jxRdP2iSyRIJiE4NrJQqSaEgnISQREJwE8JNCAiAnCcBKEBHuxyCSsypIDHKQakE6zamITgJiU8oCKkmCeUAimaJKRKlRG6YTIVb67WxmIE6Sd09arlaXHYSuaxWPpBpdWIe58htOTvbQGQ2bc/VTNsERrpu8ETIjnNlnq8UpN1ePYrhOLcVq0KQyjKDOVjnEmQYki9uUnQLm6nGcRVID3uy8gBHyImPdY28+cNq+HXqbu0bD5BJ5GB7rC59Sq45jA5Cf0/JBuzeOw+TLUEOFg4E5voAOX5o41z6LzFUupu0Jjwzz5evVEWm0bI9YrOL6eINIeGBz8Nz7kqp3GauszaTDSR9J/NVnBue4taJPxOdcewP4LR/04sjNiI5ATHylGyMj6w0uKuqz9rTZBvmDh9MoUqHBDTkh3etc4uN7STcCJjnunxVXVvesqDkWz+V1hbXIktdTHPK57T7sNijf0+fjoKFdoAmWbeIiP9wJHzRBr+d/quSGFxES0l9+bTaNJVL+L1qMzTc0crj5z4T7QqjyI9HUhooEZT9k5wBbsxzjYjkCTEdQiULkGdqaVRuSs0hr7E6DmDOxkAo1wridxTe4On+XUGjgNjyeNwtK2hnakwKlIBSTLVkkEwCcBJoQDAJFPCRCQOmSlJMMcJnSnCdZtUAE8qBcdkxqQCTYBILQnCD1u1NJpjX3A/GFQ/tPmdlpmnJ0zEmf9qn3r+q9JHXOssT+JOqeCgAdJqGcgvf8AuKyUeHOeQa1Q1Ny1vhYQeY1I2Rdrg0ACABoAIHyVxslOQ57tBRq06Ymq+pndGXwsaNToL2Qqlwqn3peXHOYhpmRIAts31R/i9QOrUGm8F7vYNWJ9cua4ABzqZ0GuUG1tbjf/AIWV45XSXNdoDmxfi+FotqAXWBA9QfxQ6vhRoYeeTRBn+4iZ+SN9qKEmnUbIzCHO+IQbAx6m3qhFctA2DgBmIkHTSJBJ6AWXFeJ11xPAWKb2+Wb7B2vSQdfqi/DuPEVGU8r3l/hLSbztJdZx9fosFSkCZBHPxEF34fmqW1MtWm/zAOBkEk9RGoKVZw8iz0vA0XV6ctzABxbHiBltjI0sfVXswhpmXUDVjeXEx6Hw+yh2a4oBJBaWOu6IBa/4jbUE35rp6VYOEtII5gz+C7aREw5LWmJD8Dxmi7wghh+6RlPpyWyrhGVB4mtcDzAKji+HU6oioxruUi/z1CGO7Ovpz/DVnU/6HQ5v1utOWXBsR2WAM0qj2HlJc363HzWT/qNWg4MxAzsJAD/Xnz+S0jiGLpfzabHjm0lv6hY+NcapVqLqbg6lU2a8akG2V2jvnulx3Bxv1PjXZNlRpfShjiNPgd6t/MLmMAwgPDczHN8Ji8ObcS34gDoRcell2+D4i0UWAy54aJa0EnTkEIpUZxeYMIzkZtNhy5/olb17hVd6kR7Pce79uV9qjbHTxD7w6IzC5DjvCjRPe0gbGTGo5kdOiM9ne0AxDQCRng6bxE+huLdVdbfJRav2BhqRUsqRC01kiUlIhPCINBJShJMmGExKdyis2qGIxbKbczyGjmVz+M4338hjXNZcMe4QKjoNm9N+sLXWpCtioddlNuhmJsZjfUfJVccxgzMYIIY4ZuhdZvoRrOyzt00rHLzTjIcx8PvUMRN4HoViwlCoHSHua7WWWt0LCEc7RV21cSwiDDINyIJcdwstWkadg8EO0APLXW43XDkRLs+O87H4ouYMz3EkXzEmTNnAnpb1CtrVcTmqMpuYXBxylwtEyAbcj9FyXDu0BohgyAszAFwMkZrkx7H3C7jh2Ka8uLSHaaEHXnyOvyXX47bGOW9c5Y6GCrZ+9ruZOXK1jM0CdSS7f2QrjmKFKowgA1PrB2B9l1Nc/JcLjK5qVS93MW3EGLfMX9U78QXjEaGObiAadTSpl5Eg3drEDa/tsod1haLwKlC4mQXEgnUGc3+DKyswjRVAaYa4Fw1DZE3MbydOpRHC15bldmqTbM28E8i7X0WNZ1tIR2mdReQ/D0i1wiQ3LBETMTYrmHVw50GzjoNDOn4ruMZgg0NlmZugcAWPB6gWJsgHGeEgMDm1C8XMRdlxlnmovXZ2F+O2cSj2Z4r3Dy158Lh9eQ+7P4hejYB3hzYd4ad6TvITubeQnmLdF5BTruh3gzhkFzhcido1Okz1XbdksZLC5plzZymdQTmAcIkwNDGnon47ZOSXlpscO6w/HBIbVaaT+R8p/teLFVcY4tUaB3Ia7mZEjl0/NYW43vbudlAg5dxI3P72XOcTe+pWik2o0DQgugkm7uQ/Erotacc0UjRWlxx1B78w7wOA3dAjdxdcanZRxOLdUGYgNGt5aJ2uQT9BzU8LhalOmAXNeeus9HEj5wq2usXVGU2gaZnZiT6Cd1nNp6aZHbXRY51KHOIFrNka9fM//hNw/B1WNJzNkE5CZDoN7kb636rb2comoCXGRY31vqEdHDmclrWPaNZ2tnDFgqDyz7RwdbafeTv8lytThpw2LJZZrvE0bZtPyj0d0XeCiBYWQLtLTA7s7g68pCuY4ZVtyL4OuKjGuGjgCr8qCdlKpNIgm7HOH1R0qonYK0ZJoSATxZIJlhQkmylOgYGkqsFQzynaUKC34vuq9Uu8uXNPo0W/8T9VyfGOIuGHqVB56jizrPMe0/JHuPPmsGkgNLYPubX2vvtIQjE4t+HZ5ILTDZh0ONswHOD9Sue8/HRSPoBwzsLiX5ar2sAJH8yc0feyn5wYK1cd4D3TfBXbU5sENMDUhskGFQ7i9SofG/ndwJJ9pKanhWGWmsQ65lzCAdD5vmsP5+Ntndlj4TjMhaXTDSJEWLZm46ETK9K4biWOZnaIzEuPU7n6LyviOAdh6gk+Ek+LVrhzHsu27LVw6llMjmdjMQ5p2O6uszWU3rFo0X49xDJRN/MQ32Ov0lcq2jexmdJ53Bb0P6BGOMMc6mWauF7TJA1cLa301QP+IMBrYM6G0QQJHOxj8NlfkneWVIzgZw1B1Si0Ou6WguG4kZweRs628K9gsDpcwLgAA5fK27ydEJ4PxBwfBiS4eEzDsw0nQOm4PIldC7DbwTeS2YjTxD+qBp+qiktJU0qZYdJmzgZAg82u23m6oxPDw6XNzCDcG5ZO4I8zOhWynh7h25Jbm+EgTAc06KYp3ltnNiReR8tWkKpgRLlMTwV7PFSeWkxmA8TCJMkNOtiD81gwzH0qodDaZJDgf+24g6tMjK6/l66Fd5Rw7YsDlklzTchxvLT+W9lbh8I2NAS6THwujps7oomn1Xuz4WoyoTJLKgAAAm/sdRvCkT/2zNKdHCMp9Cfw1Clj8LIbdzYsH7g28J9pE9FbQ4y0zRrsDp1EEZtD4RvqDa/obK8Zyupdjw+M73uHV0D5BE6PZagPMwO/uE/ihVHi4o/yXmpTA/kvkPGphjjZ3oSjPCO0FHEj7N992mzgdwWlaVirK02bsNhWU25WNDRyCsKchRctoYzKLignGvEWt3zSimJrgBc+7HS8u1I5fQT+/optMRGHSszIh2d1rf3kfKQjYCHcIwxY24Mm6IgJ16FuyCSaE8XTSp8SSvlOg8AwEnOAklJQqXBGkiFRuF4nXL3F83JOk2mSJ5wAPkreG8WdUhr2OcGSC7LIgHXqNVkAdIEwQYOkG/6qHFKH2dXIS2B4m7gzEjm0z9Vw3nnXZVbQ7MkOLqTpY4kiLvg6DxWtpZWYnhnwuNRsQYe3wn1ItuoUS5gY1riG5WXnQEwT/wA6SinfyTTLSAD4XSCSYuY3EbIjo7ToDjcI7KaZBywTlid/Mw722QTAcbfhXw4ufScfMdbbSZ5mP8rsKmDnoJid2uAsB/SZ+qEcS4M0h2ZtjGZuzXgajkDdFoFeHVcPx9PEUmvY7NFuo6EA6oLxoNo1fH/KrG7h8NQkm9ifFEkc2k7rH2VoPoVXMc0d27WJkAzDveb+yL4/hr6lCpRqGQ6cj5BMhwLD62j3RWdExjLVwpBaSBBAHhBgtLtidXDpoQF0FPSCQ4CCdZg6OHWIlee1MXjMFIezvGagibH7xHP0hdT2f7RNxIkuyvEwPaSYgdZH4oz1kp5jR0Pi83sf6XdOjpKi9sGZyxAn7vQ82k7qzJrEdW7OjcdZSz8jPIkWP9DuqtCuo2+ZtnA+NtuZFjy/NaO9ziQJ5jQ+oIOuqyvpiJkgNIv903sebdUqbsxlphwAzco1kcxog2lzS6DLYk/6h907BZMVhySSASPDBEZmXmIi7TdWtr3IIDb6m7Hdeh+q0MaIMSYiOYn/ANm7IAbTosBirSzgwMzbGLnNNi4Rsby06rZV7OscO8oVQDtMNPK9p9iFOqwEa5TIMi7bXII23BnmVRUwpkub4XHQm7fSReLbzGwTTMJ0OOYhjjScQXAS2bhw55gZnmiJ4+4Nl4aOozH6IMMoH2rQGmCKjNQ/70TbXTXUXRvgFRtXMHDxNJHQwYzCNQYlVEz1pTEd4xFlasQQ1xG8w2fnt6Irw7g2SC+JGgFwP1RUW0EJFVFPrKfJ8IOTyoqS0ZwQSTpkKOkmukguXPHMqK73BEXNWes1PTxwmLoQ9wPP/wBjP7PRWsfLTJMiSCdxADmn0IW3j1Ah2dokxEHcSPrqsGBxDC2oyQATI0sTE2PXZcfkrkuylthrwrWiG04cLFrhoDAOUneQ5aKtBpI+6drSx17TsNPkqMJIf3YZNN3ha6RAdEnS/S8bLZRqZpORwglr2kQSBYPA9PzVQSAJzhjocCADIP8ApvGvqry0TBALtDOjmxrPP97qL6ZdlGpA8LtndCedgraLszNmvAkcrHU7jSCkepikJaGwLSw731YfYJTmlhMakGb/ALBlOamYE6XBP9LhHi6hV1cx8VswjMAJkc/QoLSoZahNKo05h0kbjzRGy5TtB2YdQf3tGRFyBPzHVdZVIc0AxmbcRaWyL23v9eq1sqNrsjVwsbR6EdCPzWkf1GSzn+eYAOzfHxWaKbzDxoRawi+utiSN4R0iXewJA0cI1HIiFxvaHs85ju8pC4MkfWRO6L9nePjEtyVPDUEdCTDvEBqORHVZ5NeJXFotzAzVEmAdYAkWI3a7kVirw3KNJMA/cOmUkbHbmiFaDJgaQ4Dls8fNU5LkvIJADagtBEQHRt8X16Jg9V8yXNadze3+3VY8LTGeG1QCbgNu2+o8UkH3RDgbMj3tLWnu80Oi4hosbXHi57FYsXnpmKjm3uwFkgi1rCQR4gnBanVdV/pJm4MtcY2m4OhUamIeAS2mbETlLdti066clJ1VrDcwLamWeztWn1hNUJkNgl1gLgOjmHbi2hTwtZcXxOp8NJzM1i7VoEfEBMKXA8W+g51jBaHt0JLTqIJk3mOgBWxmHdAEgmIdyIk6iTJ2WLC1BTeQXQy4y6id2MadBIuJKjVRHDsMHxdrwMwLCeenzRCVwwqBwa3WCc5Ehsn4Wzeb7aRsjXCuMuBDKxmZh5tvYEaRG61rf9Y38f2B+VJoUQpALVjBJFKEklHzJJoSTwA7nKmqVYVUQlqgjimGzNP7/wCFzVegWkXDXTqQCD0cOel13FSlIQXi3DQ4aLO1dXS/qqoUMjcznWf5v6XTAcNfkrTILgCXVGDSYlpiIGmmqxYHET4H3IFxzABg8rStrMMTZ3mY3Mwk3iYgx7LOPxt/qTB4ABoSC038LuR91Dudz4ZILosWutDp5QRKtNYRmHldZ4+67T2TNBvPmaPH/U25/ABBJmp5g7UDxDm0jVvP0UhYNIMwDkv5wdWHrAn2WMENaAXQZBpu6R5Z9irhUBaGvgB0zEBpJi4ePKRrtdBrsKBMbG7CdW6S325dQmfQJu05XibRMHxSQLazpofW6rrsPhv4rFp+9aPZwEg7EFanmwcZtcRMiSTcTcT+CClBuMbVABs4g2O4EX9LrkeP8OOHqtrMJbB8RHI6/SV1mJw2fWwkHM3ymLXjS2+xWDi2HL6Ra+IIs+5b/SJi/r+KvYmMln65OwJ4XEteG1GkkOidpY+4seWvsUqphon+xxO8+U+sQuV7O134dxw1a29MmSCHEC20AfIrqHOzC4JsJA3bsY3IUQ0lS17gTJIPkdBsCLNf/qEgykK2RzidwBu7L7fcPS0pVGje9iQbgObPPSRqhOI4zDxTF5jxOMFrCNdP7bcm3TnjsojRl9YGj42jNGrQDLYvPMbfJJuHaaYs5kjmZG8kzaAL7bLFRMhoc8y46NiSBpbrB9BJsraYANQvc0BwDG2lpjSJ87RO8AmSpm2njRRAzOAmMg1+7Fr63n/BlDsfQFN4dl5MAAMtkCQJ8oje56IkwNEuBnIPG4jcARINp0gWWXiZqOp5mtaTIcGk2yyJMbECDmNlB6qotcx2V3lLjkidxPlaZO/idHNEKcECLjS0HpE8rLDSpgZasOvcWpX6S4iIB3C3GW32MacvX1OqIAt2f4uS0MeCI8LCdwIAB/d0eBXnvEsZUEOpQcga4Ai85tQZE9brtuE8RbXpNqMMzr0cLEfNdVLb25/JXJ1slKUxSIVoKUkkkAIFNOKSmE4KSkHUlmxFBbWbqFUIgnH8XwREuaPF++SsoVO8ZmBLXZXERGpJEelpjqjmLwwIQRtPISNQYIGlxt05+yzvX61pb4lTIgPiA+W1RFhE8r629CFYSQCT5qREnmy0T7fUJUqfnZ99ucAbGbxH47qReDEkeOmdOYFvzv6rNoow7C7Ed0HQwjM3wgtEkmCZtMnY/RSyDxNilMxvH/NlQ/Hd3FRhsWCQbgiwjlofmJ5LWzEZGua2nme4GSeokF1r3QAmuypminUyuBkU3mQ4bgPnQgH0ut1PHNe4Bpc0gnwwA4dAJ8Qk/Tqq8QWBsvGQkgRMzJtG8yCbclqwWUzUMTo0P1AvfLqCY9SBfop4HanvjQa8uhry4mAfs3SeRFgBrvrCtouY+APKYzAZmtsZMAj8FgrBraBEjPOd0+LfeYHSdoKq4Vj6bHTYZiNAd9NQJGuiU2VFeBfH4Vr2kQDOkjTeOhQqpjX0QWvgFs5LxLII02IIEjkQdkUxDYIEyREn1iSevQcxoqMfw9temBm8TZyvbGYHaCPXT9VMWPOAzE58ubvWgEE5ZzEkHb6fPdZiwu2EgGM0Bx69BJjVQwFUODmOaG1mgkgixaBJc37pgF1rXW+m0ODspkkZf8TsIv8AJTO6cdKsO5zXNfbMabjmtAjwxm5Cfrut+DcGNykBwYASAJhxkzrIY0EaC1+iGUZDnMBBNmCQcuWxMcxzKL4Vsd58TQQ1psbR5TOok3nrsnXUytw+JGancOaQZEeEPOlze97QbK3EU9ZB1OYCDMiAwnpa+izNYKb3OuWM0EzLjqQbkk6AIPiu1mWGMDnG/ifTO50DRExpf6qpn9Ga6KhTsGlugAc4gDnAaNJ/VV/xLWy0ZbCQMwcYvcmSdjvsVytGvWd3lWrUqZDIayzZn21mNOaL8B4cRXl85jSEyZ33PKw9fZKJ2eDzBwMJtbNTIeNQC12w53kewS7IYjusQ+kZAeAWSbWkwBzv9EsO+9MkSXNEkX8pMCBruquM1Lh7ZzU3CY5OF+UnQ20hbQymNh3BSVdN8tB5gFPK3c6cJ1VmSSwBzUiUiVFokpqWNKi4qZKZBMVYFBcdrp0+dl0VVBuJ0pBTtHAjthw5Oem/QQWRtAvpGpP4qtv2bAXfC+HWsA4nbXQjdO7EQATAhwd/9fRKrimAuE+GpBnkfTa265tdKt1HMw3u1zhGhg629CmpCQ3NIgZXCSfe2+vzU8O8OaT0BgGHOOjR0CH4XE5BUE5r5c18smSYJufz9wpmx5ra5tM0zqczgNZPhgASNuce5UsLSZ3jzlLoJO4BdGnIxMR+iVQNa1jGz4SJAGWS4Wlx6SfTYrSa4NSPLHw89pjYawN/qF2a5lw4kAEtBMiYtGWNzHMIPRpHUPzNBIuATY85gWHJaa3eUnAi4JMmHOOY6CZ/wmFZ9R0mncE5pMiRuAbe8KZlUNTMpILSCJGmtryTMH/PRWMFxETcco1v/jkq6QbADT4W2Ag87mNABpvqrKYGtzrYbg7fglAmQntLw6aZxNMfbU2k2sZaQ5xncgB1r2kINwbtA2qA6WtfbOdWujYs+FxBFxN29ZXT4PijM1RubyuhwIMSZgtcbRA8vQri+M8J7mu6rSBhxLtNA68W2unMTPRf5Lq69PMAC1rRPhc2S3La4IFyRH+VCk91OtlJIHmHI28IJ52J9WgBAsHxkeGHEZnDM0zlNoM/ctobQQEYr1A8Ze8GWSSCHTcRAIkAXi3IqYsJhm4g91TKwvhlgSZGZ0RPeN2mRfqnwnD3AQ1pGxLKodJG4BFt/wBhGsPh2gSG20cWuBE2g5T+9FNuGY4kfZuO0jKRA0kaGx+Sv10tYaPDaxe2WF0izqrxbeWtHmRShQu5tMlzzZz3Cw/fIWUqdACBlp+he7U/grKubLBe2nfbWOXNaRGImTYdoFRkExTblkT0mNvfVYsa/M0kwQ+oGidROwvY2O0aLRWxgLQwOMTdzRln9Dtp+inhKBq12CIaB5dLTcwRbltqqgpdXhWZWNHJoH05qwlOQogLZznlJNkSQA0uTsVcqbEKWBMQmlKUaFVQIdjAiTlhxbU5nScjxAkOmbXAETcch7n5LPXoSAZvPOPaAbfVEOIMvfQ2nkdj84QiHNEOl5JE6wZuDntaP0XF5IyXVSRjBYoABxyw0jNHxQDAFr6i3NSxtHIWnQOcXCItpYDc6e/qgtTFBoAObNtGgtzifwWh2OBBa6BBHdgC86cjAEyfToo9oXgg15Od7Nt7mXxBiR4iLNm4sVMv+1YYBzNBEfIxa1xrqVnp4mC2noCCC0Wiw8Qd+R5hPjMRla97fhIaC7YA/STAA5SjTEcXhM0ScsHRpIGW2pm9xfmpuotnMM2WRAHhJ2iLAj5qluLaym59YgNygkm2os2DvfTquZf28psL3UWOe7ZzrCdAAIkD0hOZiBWJl2GVjZ1MkSBcN5Ntb2tCxY+o6o9tJksc7MZF4AOkj4iYXOUcdi61SkD4Mwc5zWiAGWuTzN95ujfBWtptpG5+1eATuHG9/T80q8yLRkL38NYXNIIAeC1wGgfa8i5PmN7arTw6mKzC18F7PC6xGmmvSLqilhyW15uGOJaBpYBwIPuPmtXCK5OKdmAHeAOgGRy9Qei2rxLG3MB+N7IiS6mSw9Ij3abFDW8Pq0bPY6o2ZBaSf/EmR7FejOwypq4Poqt4osmt8ed0uIOD3ZWm8ZvEWkAcwTJ31gIphsVUcHk/aAmQA0FwJ2JBsF0OL4BTqeZrT7LE/suIgOcBy1+pWU0tHS4vE9hzcQ5ku7poDSSZEnKGy6C43km3KFLD8Q7wwGjxSWy0X6SItH7KLN4AYjOY6AC3yU6fZ6fM5x3vE+swnlhtWHuX+EAFp2gkWm1gbn1+a6bhOEyCYubn3UMFwtrNr8zqijBC2pWe5Z3v8hLvExcEz3BVZhK2xiuzdElT3nr8kk8AWFYxV01bKlSYKeVGUgUgZyy16a1EKtzUw5/iWFzAiEGotn7N98suaDYEAAbcv1XWYmkgHFsEfM2x2KyvGtKWwO/hqRlrmePQkzAiPcag+6uHC2Uw0Sxu8m5ynUySqBUDhbw1BmNgIO8cxoY5qz+MpwSP5hhucwSATHhkRMGwXNx9dG/idPDggPY4kAgAuA0J1j9n5KHHOMU8MxrCczyPLqY3EnyzJvrqs9bGNyPptHxAjzXIkRI1gXKy0Oz7nEOd9sNSNCLadOUKfbnhXXYfiq1SvV+1c6m0aMy5mi3QX5XV7cBSpva6o7vBMhrBYHqItJK6HAYUsNqjgDo2oLSBYA77/RbKdGoAMrqIk8uc9ddU4p+j3YGsLA6o7w1KhysaAZa3aBEHe90SpMaXUaTTanc3iCIuTY67W3UWltN1j3laACbQNuUDnC0VaMDKHB9WpZzxYhpk6g21K0rGM5mZVmqS3E1djZsfFAAzcteWyXCWkYmnrIY0GRzdPO09bmFm4g0BzaDTlAh9R5tabCTYkwfkivZfCkEuduSQSSTECPS02Vwm3TqISdTTtUiVu5lfcpCkrA5LMjBqHdKUAJi9MnhafMlJTSnCYMU3dWVqRKNw8Ud0krJ9EkewwNY1SlVlyTXJBZKkFWCptKDSUSE+ZM4oCio1YcVh5CJEKt9NKREuN4nwok5m2I3WOhjGl/d1mxMnNpfZ3XS/5rsMRh0G4hwgPGl+awtTW9bqMDw1jDnpOAvJBEt3nW7bfjK21XBoJcO7MjxCIN9bfnyKA121aUWzhuhkh303V+H44XSIkzcO5G9ojpYrPfXtfY7iqj4BIZVbAuAN9Tb0WSpg6evdOJsQBpPP8PZUuxbRN304InLMReQRz1/dk4xhGaMRaTeACAdI5weQn2VbAbHCqf5VIMMw4kyY5gRM33tr6Jmd1SuSX1LT5SQb3NrLGKoJM1pl0eYtN5sMo58pV1CmGx8RBgGI+H4j8X0RsGalTzmTmuRn3Dhs0ZfafwXV8Mow3/CD8IwpdDjtbYT7Cy6Oi1XTnll5Jzha1ydz0g1Ot2CBqqJUzTUciMBApwU7WhTR0EQ1PKYhOUckQSKUJyEjVZvVJYe/b94JJGrJUgVXKcFWFrSnlVhO1Iky5IAqIupZkGcpy1IFKUBB9NZquGWuU5ZKk9CMRghuEGxvAGP2vzGv0XW1Kcqo4UKZrqos4x/CKrQcr8w5OE/XVPTbWdALWCBAgf4suvfg5VFPB5Ssv+UNPdyVLh9djyQQZM3Dv1RvB4So6z8oG8CJ9ZKO0qAnRXigAiPDAnyyqoU8ogBa6L7KORSW8cMZ5W94na9VhKU9LFmZNKgSpBPQnmTyq04KIJOUpUCU4Kokw5IFVp2lSHL/AGH/AO31P6JIP/CO+6z/AHH9Eyn2VjqnKTEklQSKcJ0kFBN1Kkkkg0lWNPZJJASUuXokklILdM380kkCFipemSUqk2G1WoJJJklsk3dJJMJBM/f0SSSgHCdmqSSZHTfonSVR2kzkmp0lQSH7+ScapJKQ5xJJJZN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pic>
        <p:nvPicPr>
          <p:cNvPr id="11266" name="Picture 2" descr="http://www.practicallycatholic.com/wp-content/uploads/2011/12/sandal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969" y="2971800"/>
            <a:ext cx="4762500" cy="355786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historyoftheancientworld.com/wp-content/uploads/2011/08/sandal-300x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52401"/>
            <a:ext cx="4368799" cy="3276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960411"/>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pic>
        <p:nvPicPr>
          <p:cNvPr id="6" name="Picture 2" descr="http://2.bp.blogspot.com/-5n3Ci3Ccr6M/T64yPUx2cnI/AAAAAAAAAa0/6aoo50FyW3I/s1600/Biblical+dress-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612" t="42234"/>
          <a:stretch/>
        </p:blipFill>
        <p:spPr bwMode="auto">
          <a:xfrm>
            <a:off x="762001" y="996666"/>
            <a:ext cx="7947774" cy="4642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407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r>
              <a:rPr lang="en-US" sz="3200" b="1" u="sng" dirty="0" smtClean="0">
                <a:solidFill>
                  <a:srgbClr val="FFFF00"/>
                </a:solidFill>
                <a:effectLst>
                  <a:outerShdw blurRad="38100" dist="38100" dir="2700000" algn="tl">
                    <a:srgbClr val="000000">
                      <a:alpha val="43137"/>
                    </a:srgbClr>
                  </a:outerShdw>
                </a:effectLst>
              </a:rPr>
              <a:t>SCRIBES</a:t>
            </a:r>
            <a:r>
              <a:rPr lang="en-US" sz="3200" b="1" dirty="0" smtClean="0">
                <a:solidFill>
                  <a:srgbClr val="FFFF00"/>
                </a:solidFill>
                <a:effectLst>
                  <a:outerShdw blurRad="38100" dist="38100" dir="2700000" algn="tl">
                    <a:srgbClr val="000000">
                      <a:alpha val="43137"/>
                    </a:srgbClr>
                  </a:outerShdw>
                </a:effectLst>
              </a:rPr>
              <a:t>: </a:t>
            </a:r>
            <a:r>
              <a:rPr lang="en-US" sz="3200" b="1" dirty="0" smtClean="0">
                <a:solidFill>
                  <a:schemeClr val="bg1"/>
                </a:solidFill>
                <a:effectLst>
                  <a:outerShdw blurRad="38100" dist="38100" dir="2700000" algn="tl">
                    <a:srgbClr val="000000">
                      <a:alpha val="43137"/>
                    </a:srgbClr>
                  </a:outerShdw>
                </a:effectLst>
              </a:rPr>
              <a:t>The scribes of the New Testament were a class of men educated for the purpose of preserving and expounding the sacred books.  They had the charge of transcribing them, of interpreting the more difficult passages, and of deciding in cases which grew out of the ceremonial law.</a:t>
            </a:r>
            <a:endParaRPr lang="en-US" sz="3200" b="1" u="sng"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GROUPS (SECTS) IN THE N.T.</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6617196"/>
          </a:xfrm>
          <a:prstGeom prst="rect">
            <a:avLst/>
          </a:prstGeom>
          <a:noFill/>
        </p:spPr>
        <p:txBody>
          <a:bodyPr wrap="square" rtlCol="0">
            <a:spAutoFit/>
          </a:bodyPr>
          <a:lstStyle/>
          <a:p>
            <a:pPr algn="ctr"/>
            <a:endParaRPr lang="en-029" sz="3200" u="sng" dirty="0" smtClean="0">
              <a:solidFill>
                <a:srgbClr val="FFFF00"/>
              </a:solidFill>
            </a:endParaRPr>
          </a:p>
          <a:p>
            <a:pPr algn="ctr"/>
            <a:r>
              <a:rPr lang="en-029" sz="4000" b="1" u="sng" dirty="0" smtClean="0">
                <a:solidFill>
                  <a:srgbClr val="809EC2">
                    <a:lumMod val="40000"/>
                    <a:lumOff val="60000"/>
                  </a:srgbClr>
                </a:solidFill>
              </a:rPr>
              <a:t>TRADES &amp; PROFESSIONS</a:t>
            </a:r>
          </a:p>
          <a:p>
            <a:endParaRPr lang="en-029" sz="3200" b="1" u="sng" dirty="0">
              <a:solidFill>
                <a:prstClr val="white"/>
              </a:solidFill>
            </a:endParaRPr>
          </a:p>
          <a:p>
            <a:r>
              <a:rPr lang="en-029" sz="3200" b="1" u="sng" dirty="0" smtClean="0">
                <a:solidFill>
                  <a:schemeClr val="accent3">
                    <a:lumMod val="40000"/>
                    <a:lumOff val="60000"/>
                  </a:schemeClr>
                </a:solidFill>
              </a:rPr>
              <a:t>THE TENTMAKER</a:t>
            </a:r>
            <a:r>
              <a:rPr lang="en-029" sz="3200" dirty="0" smtClean="0">
                <a:solidFill>
                  <a:prstClr val="white"/>
                </a:solidFill>
              </a:rPr>
              <a:t>: </a:t>
            </a:r>
            <a:r>
              <a:rPr lang="en-029" sz="3200" dirty="0" smtClean="0"/>
              <a:t>Because </a:t>
            </a:r>
            <a:r>
              <a:rPr lang="en-029" sz="3200" dirty="0"/>
              <a:t>of the large use of tents by the Hebrew people, there </a:t>
            </a:r>
            <a:r>
              <a:rPr lang="en-029" sz="3200" dirty="0" smtClean="0"/>
              <a:t>was </a:t>
            </a:r>
            <a:r>
              <a:rPr lang="en-029" sz="3200" dirty="0"/>
              <a:t>a great</a:t>
            </a:r>
          </a:p>
          <a:p>
            <a:r>
              <a:rPr lang="en-029" sz="3200" dirty="0"/>
              <a:t>demand for tentmakers. Besides the ordinary tent used as a dwelling, </a:t>
            </a:r>
            <a:r>
              <a:rPr lang="en-029" sz="3200" dirty="0" smtClean="0"/>
              <a:t>many portable </a:t>
            </a:r>
            <a:r>
              <a:rPr lang="en-029" sz="3200" dirty="0"/>
              <a:t>tents were made for the use of </a:t>
            </a:r>
            <a:r>
              <a:rPr lang="en-029" sz="3200" dirty="0" smtClean="0"/>
              <a:t>travellers. </a:t>
            </a:r>
            <a:r>
              <a:rPr lang="en-029" sz="3200" dirty="0"/>
              <a:t>In New Testament times it </a:t>
            </a:r>
            <a:r>
              <a:rPr lang="en-029" sz="3200" dirty="0" smtClean="0"/>
              <a:t>was the </a:t>
            </a:r>
            <a:r>
              <a:rPr lang="en-029" sz="3200" dirty="0"/>
              <a:t>custom to teach every Jewish boy some trade. As Jesus was a carpenter, </a:t>
            </a:r>
            <a:r>
              <a:rPr lang="en-029" sz="3200" dirty="0" smtClean="0"/>
              <a:t>so Paul </a:t>
            </a:r>
            <a:r>
              <a:rPr lang="en-029" sz="3200" dirty="0"/>
              <a:t>was a tentmaker</a:t>
            </a:r>
            <a:r>
              <a:rPr lang="en-029" sz="3200" dirty="0" smtClean="0"/>
              <a:t>.</a:t>
            </a:r>
            <a:r>
              <a:rPr lang="en-029" sz="3200" dirty="0"/>
              <a:t> Paul practiced this trade in company with Aquila at </a:t>
            </a:r>
            <a:r>
              <a:rPr lang="en-029" sz="3200" dirty="0" smtClean="0"/>
              <a:t>Corinth (</a:t>
            </a:r>
            <a:r>
              <a:rPr lang="en-029" sz="3200" dirty="0" smtClean="0">
                <a:solidFill>
                  <a:srgbClr val="FFFF00"/>
                </a:solidFill>
              </a:rPr>
              <a:t>Acts </a:t>
            </a:r>
            <a:r>
              <a:rPr lang="en-029" sz="3200" dirty="0">
                <a:solidFill>
                  <a:srgbClr val="FFFF00"/>
                </a:solidFill>
              </a:rPr>
              <a:t>18:1-3</a:t>
            </a:r>
            <a:r>
              <a:rPr lang="en-029" sz="3200" dirty="0"/>
              <a:t>). Rough goat's hair was used in making these </a:t>
            </a:r>
            <a:r>
              <a:rPr lang="en-029" sz="3200" dirty="0" smtClean="0"/>
              <a:t>tents.</a:t>
            </a:r>
            <a:endParaRPr lang="en-029" sz="3200" dirty="0" smtClean="0">
              <a:solidFill>
                <a:srgbClr val="FFC000"/>
              </a:solidFill>
            </a:endParaRPr>
          </a:p>
        </p:txBody>
      </p:sp>
    </p:spTree>
    <p:extLst>
      <p:ext uri="{BB962C8B-B14F-4D97-AF65-F5344CB8AC3E}">
        <p14:creationId xmlns:p14="http://schemas.microsoft.com/office/powerpoint/2010/main" val="2901451017"/>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5139869"/>
          </a:xfrm>
          <a:prstGeom prst="rect">
            <a:avLst/>
          </a:prstGeom>
          <a:noFill/>
        </p:spPr>
        <p:txBody>
          <a:bodyPr wrap="square" rtlCol="0">
            <a:spAutoFit/>
          </a:bodyPr>
          <a:lstStyle/>
          <a:p>
            <a:pPr algn="ctr"/>
            <a:endParaRPr lang="en-029" sz="3200" u="sng" dirty="0" smtClean="0">
              <a:solidFill>
                <a:srgbClr val="FFFF00"/>
              </a:solidFill>
            </a:endParaRPr>
          </a:p>
          <a:p>
            <a:pPr algn="ctr"/>
            <a:r>
              <a:rPr lang="en-029" sz="4000" b="1" u="sng" dirty="0" smtClean="0">
                <a:solidFill>
                  <a:srgbClr val="809EC2">
                    <a:lumMod val="40000"/>
                    <a:lumOff val="60000"/>
                  </a:srgbClr>
                </a:solidFill>
              </a:rPr>
              <a:t>TRADES &amp; PROFESSIONS</a:t>
            </a:r>
          </a:p>
          <a:p>
            <a:endParaRPr lang="en-029" sz="3200" b="1" u="sng" dirty="0">
              <a:solidFill>
                <a:prstClr val="white"/>
              </a:solidFill>
            </a:endParaRPr>
          </a:p>
          <a:p>
            <a:r>
              <a:rPr lang="en-029" sz="3200" b="1" u="sng" dirty="0" smtClean="0">
                <a:solidFill>
                  <a:srgbClr val="FFFF00"/>
                </a:solidFill>
              </a:rPr>
              <a:t>THE MERCHANT</a:t>
            </a:r>
            <a:r>
              <a:rPr lang="en-029" sz="3200" dirty="0" smtClean="0">
                <a:solidFill>
                  <a:prstClr val="white"/>
                </a:solidFill>
              </a:rPr>
              <a:t>: </a:t>
            </a:r>
            <a:r>
              <a:rPr lang="en-029" sz="3200" dirty="0"/>
              <a:t>In the </a:t>
            </a:r>
            <a:r>
              <a:rPr lang="en-029" sz="3200" dirty="0" smtClean="0"/>
              <a:t>city </a:t>
            </a:r>
            <a:r>
              <a:rPr lang="en-029" sz="3200" dirty="0"/>
              <a:t>or village, the market place is an important place for </a:t>
            </a:r>
            <a:r>
              <a:rPr lang="en-029" sz="3200" dirty="0" smtClean="0"/>
              <a:t>doing </a:t>
            </a:r>
            <a:r>
              <a:rPr lang="en-029" sz="3200" dirty="0"/>
              <a:t>business. It is not always located in the same place. It may be near the </a:t>
            </a:r>
            <a:r>
              <a:rPr lang="en-029" sz="3200" dirty="0" smtClean="0"/>
              <a:t>city gates</a:t>
            </a:r>
            <a:r>
              <a:rPr lang="en-029" sz="3200" dirty="0"/>
              <a:t>, or it may be in the open streets of the town. The market is not always </a:t>
            </a:r>
            <a:r>
              <a:rPr lang="en-029" sz="3200" dirty="0" smtClean="0"/>
              <a:t>in operation </a:t>
            </a:r>
            <a:r>
              <a:rPr lang="en-029" sz="3200" dirty="0"/>
              <a:t>in some districts, but is open for business whenever there is </a:t>
            </a:r>
            <a:r>
              <a:rPr lang="en-029" sz="3200" dirty="0" smtClean="0"/>
              <a:t>something to </a:t>
            </a:r>
            <a:r>
              <a:rPr lang="en-029" sz="3200" dirty="0"/>
              <a:t>be </a:t>
            </a:r>
            <a:r>
              <a:rPr lang="en-029" sz="3200" dirty="0" smtClean="0"/>
              <a:t>sold.</a:t>
            </a:r>
            <a:endParaRPr lang="en-029" sz="3200" dirty="0" smtClean="0">
              <a:solidFill>
                <a:srgbClr val="FFC000"/>
              </a:solidFill>
            </a:endParaRPr>
          </a:p>
        </p:txBody>
      </p:sp>
    </p:spTree>
    <p:extLst>
      <p:ext uri="{BB962C8B-B14F-4D97-AF65-F5344CB8AC3E}">
        <p14:creationId xmlns:p14="http://schemas.microsoft.com/office/powerpoint/2010/main" val="3085716522"/>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4524315"/>
          </a:xfrm>
          <a:prstGeom prst="rect">
            <a:avLst/>
          </a:prstGeom>
          <a:noFill/>
        </p:spPr>
        <p:txBody>
          <a:bodyPr wrap="square" rtlCol="0">
            <a:spAutoFit/>
          </a:bodyPr>
          <a:lstStyle/>
          <a:p>
            <a:pPr algn="ctr"/>
            <a:endParaRPr lang="en-029" sz="3200" u="sng" dirty="0" smtClean="0">
              <a:solidFill>
                <a:srgbClr val="FFFF00"/>
              </a:solidFill>
            </a:endParaRPr>
          </a:p>
          <a:p>
            <a:r>
              <a:rPr lang="en-029" sz="3200" dirty="0"/>
              <a:t>The arrival in town of a </a:t>
            </a:r>
            <a:r>
              <a:rPr lang="en-029" sz="3200" dirty="0" smtClean="0"/>
              <a:t>caravan </a:t>
            </a:r>
            <a:r>
              <a:rPr lang="en-029" sz="3200" dirty="0"/>
              <a:t>would be one great </a:t>
            </a:r>
            <a:r>
              <a:rPr lang="en-029" sz="3200" dirty="0" smtClean="0"/>
              <a:t>occasion for </a:t>
            </a:r>
            <a:r>
              <a:rPr lang="en-029" sz="3200" dirty="0"/>
              <a:t>setting up the market place and the selling of </a:t>
            </a:r>
            <a:r>
              <a:rPr lang="en-029" sz="3200" dirty="0" smtClean="0"/>
              <a:t>produce. </a:t>
            </a:r>
            <a:r>
              <a:rPr lang="en-029" sz="3200" dirty="0"/>
              <a:t>Also, many goods </a:t>
            </a:r>
            <a:r>
              <a:rPr lang="en-029" sz="3200" dirty="0" smtClean="0"/>
              <a:t>were </a:t>
            </a:r>
            <a:r>
              <a:rPr lang="en-029" sz="3200" dirty="0"/>
              <a:t>sold in the oriental </a:t>
            </a:r>
            <a:r>
              <a:rPr lang="en-029" sz="3200" dirty="0" smtClean="0"/>
              <a:t>bazaar….</a:t>
            </a:r>
            <a:r>
              <a:rPr lang="en-029" sz="3200" i="1" dirty="0" smtClean="0">
                <a:solidFill>
                  <a:srgbClr val="FFFF00"/>
                </a:solidFill>
              </a:rPr>
              <a:t>This </a:t>
            </a:r>
            <a:r>
              <a:rPr lang="en-029" sz="3200" i="1" dirty="0">
                <a:solidFill>
                  <a:srgbClr val="FFFF00"/>
                </a:solidFill>
              </a:rPr>
              <a:t>is usually a covered</a:t>
            </a:r>
          </a:p>
          <a:p>
            <a:r>
              <a:rPr lang="en-029" sz="3200" i="1" dirty="0">
                <a:solidFill>
                  <a:srgbClr val="FFFF00"/>
                </a:solidFill>
              </a:rPr>
              <a:t>arcade containing a row of narrow shops on each side, and those of like </a:t>
            </a:r>
            <a:r>
              <a:rPr lang="en-029" sz="3200" i="1" dirty="0" smtClean="0">
                <a:solidFill>
                  <a:srgbClr val="FFFF00"/>
                </a:solidFill>
              </a:rPr>
              <a:t>trade often </a:t>
            </a:r>
            <a:r>
              <a:rPr lang="en-029" sz="3200" i="1" dirty="0">
                <a:solidFill>
                  <a:srgbClr val="FFFF00"/>
                </a:solidFill>
              </a:rPr>
              <a:t>having their shops together, such as those selling dry goods, grocery </a:t>
            </a:r>
            <a:r>
              <a:rPr lang="en-029" sz="3200" i="1" dirty="0" smtClean="0">
                <a:solidFill>
                  <a:srgbClr val="FFFF00"/>
                </a:solidFill>
              </a:rPr>
              <a:t>items, tin </a:t>
            </a:r>
            <a:r>
              <a:rPr lang="en-029" sz="3200" i="1" dirty="0">
                <a:solidFill>
                  <a:srgbClr val="FFFF00"/>
                </a:solidFill>
              </a:rPr>
              <a:t>utensils, leather </a:t>
            </a:r>
            <a:r>
              <a:rPr lang="en-029" sz="3200" i="1" dirty="0" smtClean="0">
                <a:solidFill>
                  <a:srgbClr val="FFFF00"/>
                </a:solidFill>
              </a:rPr>
              <a:t>goods &amp; meats.</a:t>
            </a:r>
          </a:p>
        </p:txBody>
      </p:sp>
    </p:spTree>
    <p:extLst>
      <p:ext uri="{BB962C8B-B14F-4D97-AF65-F5344CB8AC3E}">
        <p14:creationId xmlns:p14="http://schemas.microsoft.com/office/powerpoint/2010/main" val="4270711767"/>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2" name="TextBox 1"/>
          <p:cNvSpPr txBox="1"/>
          <p:nvPr/>
        </p:nvSpPr>
        <p:spPr>
          <a:xfrm>
            <a:off x="0" y="47949"/>
            <a:ext cx="9144000" cy="5016758"/>
          </a:xfrm>
          <a:prstGeom prst="rect">
            <a:avLst/>
          </a:prstGeom>
          <a:noFill/>
        </p:spPr>
        <p:txBody>
          <a:bodyPr wrap="square" rtlCol="0">
            <a:spAutoFit/>
          </a:bodyPr>
          <a:lstStyle/>
          <a:p>
            <a:pPr algn="ctr"/>
            <a:endParaRPr lang="en-029" sz="3200" u="sng" dirty="0" smtClean="0">
              <a:solidFill>
                <a:srgbClr val="FFFF00"/>
              </a:solidFill>
            </a:endParaRPr>
          </a:p>
          <a:p>
            <a:r>
              <a:rPr lang="en-029" sz="3200" b="1" dirty="0">
                <a:solidFill>
                  <a:srgbClr val="FFC000"/>
                </a:solidFill>
              </a:rPr>
              <a:t>Buying And </a:t>
            </a:r>
            <a:r>
              <a:rPr lang="en-029" sz="3200" b="1" dirty="0" smtClean="0">
                <a:solidFill>
                  <a:srgbClr val="FFC000"/>
                </a:solidFill>
              </a:rPr>
              <a:t>Selling: </a:t>
            </a:r>
            <a:r>
              <a:rPr lang="en-029" sz="3200" dirty="0"/>
              <a:t>No fixed price is put upon</a:t>
            </a:r>
          </a:p>
          <a:p>
            <a:r>
              <a:rPr lang="en-029" sz="3200" dirty="0"/>
              <a:t>whatever is to be sold. Ordinarily the buyer must expect to spend from a </a:t>
            </a:r>
            <a:r>
              <a:rPr lang="en-029" sz="3200" dirty="0" smtClean="0"/>
              <a:t>few minutes </a:t>
            </a:r>
            <a:r>
              <a:rPr lang="en-029" sz="3200" dirty="0"/>
              <a:t>to an hour or so to complete a purchase. The merchant begins by asking </a:t>
            </a:r>
            <a:r>
              <a:rPr lang="en-029" sz="3200" dirty="0" smtClean="0"/>
              <a:t>a high </a:t>
            </a:r>
            <a:r>
              <a:rPr lang="en-029" sz="3200" dirty="0"/>
              <a:t>price and the buyer by offering a low price. Then the bargaining continues </a:t>
            </a:r>
            <a:r>
              <a:rPr lang="en-029" sz="3200" dirty="0" smtClean="0"/>
              <a:t>in earnest.</a:t>
            </a:r>
            <a:r>
              <a:rPr lang="en-029" sz="3200" dirty="0"/>
              <a:t> When the sale </a:t>
            </a:r>
            <a:r>
              <a:rPr lang="en-029" sz="3200" dirty="0" smtClean="0"/>
              <a:t>is made</a:t>
            </a:r>
            <a:r>
              <a:rPr lang="en-029" sz="3200" dirty="0"/>
              <a:t>, the buyer will go away to boast of his splendid bargain, and will be greatly</a:t>
            </a:r>
          </a:p>
          <a:p>
            <a:r>
              <a:rPr lang="en-029" sz="3200" dirty="0"/>
              <a:t>admired by the seller.</a:t>
            </a:r>
            <a:endParaRPr lang="en-029" sz="3200" i="1" dirty="0" smtClean="0">
              <a:solidFill>
                <a:srgbClr val="FFC000"/>
              </a:solidFill>
            </a:endParaRPr>
          </a:p>
        </p:txBody>
      </p:sp>
    </p:spTree>
    <p:extLst>
      <p:ext uri="{BB962C8B-B14F-4D97-AF65-F5344CB8AC3E}">
        <p14:creationId xmlns:p14="http://schemas.microsoft.com/office/powerpoint/2010/main" val="2741139661"/>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304800" y="533400"/>
            <a:ext cx="8534400" cy="584775"/>
          </a:xfrm>
          <a:prstGeom prst="rect">
            <a:avLst/>
          </a:prstGeom>
          <a:noFill/>
        </p:spPr>
        <p:txBody>
          <a:bodyPr wrap="square" rtlCol="0">
            <a:spAutoFit/>
          </a:bodyPr>
          <a:lstStyle/>
          <a:p>
            <a:endParaRPr lang="en-US" sz="3200" dirty="0" smtClean="0">
              <a:solidFill>
                <a:srgbClr val="FFFF00"/>
              </a:solidFill>
            </a:endParaRPr>
          </a:p>
        </p:txBody>
      </p:sp>
      <p:sp>
        <p:nvSpPr>
          <p:cNvPr id="6" name="TextBox 5"/>
          <p:cNvSpPr txBox="1"/>
          <p:nvPr/>
        </p:nvSpPr>
        <p:spPr>
          <a:xfrm>
            <a:off x="304800" y="1118175"/>
            <a:ext cx="8534400" cy="4524315"/>
          </a:xfrm>
          <a:prstGeom prst="rect">
            <a:avLst/>
          </a:prstGeom>
          <a:noFill/>
        </p:spPr>
        <p:txBody>
          <a:bodyPr wrap="square" rtlCol="0">
            <a:spAutoFit/>
          </a:bodyPr>
          <a:lstStyle/>
          <a:p>
            <a:pPr algn="ctr"/>
            <a:r>
              <a:rPr lang="en-US" sz="9600" b="1" dirty="0" smtClean="0">
                <a:solidFill>
                  <a:srgbClr val="FF0000"/>
                </a:solidFill>
              </a:rPr>
              <a:t>END</a:t>
            </a:r>
          </a:p>
          <a:p>
            <a:pPr algn="ctr"/>
            <a:r>
              <a:rPr lang="en-US" sz="9600" b="1" dirty="0" smtClean="0">
                <a:solidFill>
                  <a:srgbClr val="FF0000"/>
                </a:solidFill>
              </a:rPr>
              <a:t>OF </a:t>
            </a:r>
          </a:p>
          <a:p>
            <a:pPr algn="ctr"/>
            <a:r>
              <a:rPr lang="en-US" sz="9600" b="1" dirty="0" smtClean="0">
                <a:solidFill>
                  <a:srgbClr val="FF0000"/>
                </a:solidFill>
              </a:rPr>
              <a:t>SERIES</a:t>
            </a:r>
          </a:p>
        </p:txBody>
      </p:sp>
    </p:spTree>
    <p:extLst>
      <p:ext uri="{BB962C8B-B14F-4D97-AF65-F5344CB8AC3E}">
        <p14:creationId xmlns:p14="http://schemas.microsoft.com/office/powerpoint/2010/main" val="746659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u="sng" dirty="0" smtClean="0">
                <a:solidFill>
                  <a:schemeClr val="bg1"/>
                </a:solidFill>
                <a:effectLst>
                  <a:outerShdw blurRad="38100" dist="38100" dir="2700000" algn="tl">
                    <a:srgbClr val="000000">
                      <a:alpha val="43137"/>
                    </a:srgbClr>
                  </a:outerShdw>
                </a:effectLst>
              </a:rPr>
              <a:t>Numbers 12:14</a:t>
            </a:r>
            <a:r>
              <a:rPr lang="en-US" b="1" dirty="0" smtClean="0">
                <a:solidFill>
                  <a:schemeClr val="bg1"/>
                </a:solidFill>
                <a:effectLst>
                  <a:outerShdw blurRad="38100" dist="38100" dir="2700000" algn="tl">
                    <a:srgbClr val="000000">
                      <a:alpha val="43137"/>
                    </a:srgbClr>
                  </a:outerShdw>
                </a:effectLst>
              </a:rPr>
              <a:t>: “</a:t>
            </a:r>
            <a:r>
              <a:rPr lang="en-US" b="1" i="1" dirty="0" smtClean="0">
                <a:solidFill>
                  <a:schemeClr val="bg1"/>
                </a:solidFill>
                <a:effectLst>
                  <a:outerShdw blurRad="38100" dist="38100" dir="2700000" algn="tl">
                    <a:srgbClr val="000000">
                      <a:alpha val="43137"/>
                    </a:srgbClr>
                  </a:outerShdw>
                </a:effectLst>
              </a:rPr>
              <a:t>And the LORD said unto Moses,</a:t>
            </a:r>
            <a:r>
              <a:rPr lang="en-US" b="1" i="1" dirty="0" smtClean="0">
                <a:effectLst>
                  <a:outerShdw blurRad="38100" dist="38100" dir="2700000" algn="tl">
                    <a:srgbClr val="000000">
                      <a:alpha val="43137"/>
                    </a:srgbClr>
                  </a:outerShdw>
                </a:effectLst>
              </a:rPr>
              <a:t> </a:t>
            </a:r>
            <a:r>
              <a:rPr lang="en-US" b="1" i="1" dirty="0" smtClean="0">
                <a:solidFill>
                  <a:srgbClr val="FFFF00"/>
                </a:solidFill>
                <a:effectLst>
                  <a:outerShdw blurRad="38100" dist="38100" dir="2700000" algn="tl">
                    <a:srgbClr val="000000">
                      <a:alpha val="43137"/>
                    </a:srgbClr>
                  </a:outerShdw>
                </a:effectLst>
              </a:rPr>
              <a:t>If her father had but spit in her face</a:t>
            </a:r>
            <a:r>
              <a:rPr lang="en-US" b="1" i="1" dirty="0" smtClean="0">
                <a:solidFill>
                  <a:schemeClr val="bg1"/>
                </a:solidFill>
                <a:effectLst>
                  <a:outerShdw blurRad="38100" dist="38100" dir="2700000" algn="tl">
                    <a:srgbClr val="000000">
                      <a:alpha val="43137"/>
                    </a:srgbClr>
                  </a:outerShdw>
                </a:effectLst>
              </a:rPr>
              <a:t>, should she not be ashamed seven days? let her be shut out from the camp seven days, and after that let her be received in again.”</a:t>
            </a:r>
          </a:p>
          <a:p>
            <a:pPr>
              <a:buNone/>
            </a:pPr>
            <a:endParaRPr lang="en-US" b="1" i="1" dirty="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rPr>
              <a:t>INTERPRET THIS VERSE!</a:t>
            </a:r>
            <a:endParaRPr lang="en-US" b="1" u="sng" dirty="0">
              <a:solidFill>
                <a:srgbClr val="FFFF00"/>
              </a:solidFill>
            </a:endParaRPr>
          </a:p>
        </p:txBody>
      </p:sp>
      <p:pic>
        <p:nvPicPr>
          <p:cNvPr id="1032" name="Picture 8" descr="http://t1.gstatic.com/images?q=tbn:ANd9GcSzGkR1nAGUHLQvoANHsZm8__Vd1FtBISl6eXH6OcdYg69f4GYW"/>
          <p:cNvPicPr>
            <a:picLocks noChangeAspect="1" noChangeArrowheads="1"/>
          </p:cNvPicPr>
          <p:nvPr/>
        </p:nvPicPr>
        <p:blipFill>
          <a:blip r:embed="rId2" cstate="print"/>
          <a:srcRect/>
          <a:stretch>
            <a:fillRect/>
          </a:stretch>
        </p:blipFill>
        <p:spPr bwMode="auto">
          <a:xfrm>
            <a:off x="3581400" y="3786038"/>
            <a:ext cx="2133600" cy="246907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fontScale="92500" lnSpcReduction="20000"/>
          </a:bodyPr>
          <a:lstStyle/>
          <a:p>
            <a:r>
              <a:rPr lang="en-US" sz="3200" b="1" u="sng" dirty="0" smtClean="0">
                <a:solidFill>
                  <a:srgbClr val="FFFF00"/>
                </a:solidFill>
                <a:effectLst>
                  <a:outerShdw blurRad="38100" dist="38100" dir="2700000" algn="tl">
                    <a:srgbClr val="000000">
                      <a:alpha val="43137"/>
                    </a:srgbClr>
                  </a:outerShdw>
                </a:effectLst>
              </a:rPr>
              <a:t>SCRIBES</a:t>
            </a:r>
            <a:r>
              <a:rPr lang="en-US" sz="3200" b="1" dirty="0" smtClean="0">
                <a:solidFill>
                  <a:srgbClr val="FFFF00"/>
                </a:solidFill>
                <a:effectLst>
                  <a:outerShdw blurRad="38100" dist="38100" dir="2700000" algn="tl">
                    <a:srgbClr val="000000">
                      <a:alpha val="43137"/>
                    </a:srgbClr>
                  </a:outerShdw>
                </a:effectLst>
              </a:rPr>
              <a:t>: </a:t>
            </a:r>
            <a:r>
              <a:rPr lang="en-US" sz="3500" b="1" dirty="0" smtClean="0">
                <a:solidFill>
                  <a:schemeClr val="bg1"/>
                </a:solidFill>
                <a:effectLst>
                  <a:outerShdw blurRad="38100" dist="38100" dir="2700000" algn="tl">
                    <a:srgbClr val="000000">
                      <a:alpha val="43137"/>
                    </a:srgbClr>
                  </a:outerShdw>
                </a:effectLst>
              </a:rPr>
              <a:t>The Jewish writers speak of them as the schoolmasters of the nation; and one mode in which they exercised their office was by meeting the people from time to time, in every town, for the purpose of holding familiar discussions, and raising questions of the law for debate.  Their influence was of course great; many of them were members of the Sanhedrin, and we often find them mentioned in connection with the elders and chief priests</a:t>
            </a:r>
            <a:endParaRPr lang="en-US" sz="3500" b="1" u="sng"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GROUPS (SECTS) IN THE N.T.</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r>
              <a:rPr lang="en-US" sz="3200" b="1" u="sng" dirty="0" smtClean="0">
                <a:solidFill>
                  <a:srgbClr val="FFFF00"/>
                </a:solidFill>
                <a:effectLst>
                  <a:outerShdw blurRad="38100" dist="38100" dir="2700000" algn="tl">
                    <a:srgbClr val="000000">
                      <a:alpha val="43137"/>
                    </a:srgbClr>
                  </a:outerShdw>
                </a:effectLst>
              </a:rPr>
              <a:t>SCRIBES</a:t>
            </a:r>
            <a:r>
              <a:rPr lang="en-US" sz="3200" b="1" dirty="0" smtClean="0">
                <a:solidFill>
                  <a:srgbClr val="FFFF00"/>
                </a:solidFill>
                <a:effectLst>
                  <a:outerShdw blurRad="38100" dist="38100" dir="2700000" algn="tl">
                    <a:srgbClr val="000000">
                      <a:alpha val="43137"/>
                    </a:srgbClr>
                  </a:outerShdw>
                </a:effectLst>
              </a:rPr>
              <a:t>: </a:t>
            </a:r>
            <a:r>
              <a:rPr lang="en-US" sz="3200" b="1" dirty="0" smtClean="0">
                <a:solidFill>
                  <a:schemeClr val="bg1"/>
                </a:solidFill>
                <a:effectLst>
                  <a:outerShdw blurRad="38100" dist="38100" dir="2700000" algn="tl">
                    <a:srgbClr val="000000">
                      <a:alpha val="43137"/>
                    </a:srgbClr>
                  </a:outerShdw>
                </a:effectLst>
              </a:rPr>
              <a:t>The same persons who are termed scribes, are in parallel passages sometimes called lawyers and doctors of the law. Hence "scribe" is also used for a person distinguished for learning and wisdom </a:t>
            </a:r>
            <a:endParaRPr lang="en-US" sz="3200" b="1" u="sng"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GROUPS (SECTS) IN THE N.T.</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u="sng" dirty="0" smtClean="0">
                <a:solidFill>
                  <a:schemeClr val="bg1"/>
                </a:solidFill>
                <a:effectLst>
                  <a:outerShdw blurRad="38100" dist="38100" dir="2700000" algn="tl">
                    <a:srgbClr val="000000">
                      <a:alpha val="43137"/>
                    </a:srgbClr>
                  </a:outerShdw>
                </a:effectLst>
              </a:rPr>
              <a:t>Matt. 5:20</a:t>
            </a:r>
            <a:r>
              <a:rPr lang="en-US" b="1" dirty="0" smtClean="0">
                <a:solidFill>
                  <a:schemeClr val="bg1"/>
                </a:solidFill>
                <a:effectLst>
                  <a:outerShdw blurRad="38100" dist="38100" dir="2700000" algn="tl">
                    <a:srgbClr val="000000">
                      <a:alpha val="43137"/>
                    </a:srgbClr>
                  </a:outerShdw>
                </a:effectLst>
              </a:rPr>
              <a:t>  </a:t>
            </a:r>
            <a:r>
              <a:rPr lang="en-US" sz="3600" b="1" dirty="0" smtClean="0">
                <a:solidFill>
                  <a:schemeClr val="bg1"/>
                </a:solidFill>
                <a:effectLst>
                  <a:outerShdw blurRad="38100" dist="38100" dir="2700000" algn="tl">
                    <a:srgbClr val="000000">
                      <a:alpha val="43137"/>
                    </a:srgbClr>
                  </a:outerShdw>
                </a:effectLst>
              </a:rPr>
              <a:t>“</a:t>
            </a:r>
            <a:r>
              <a:rPr lang="en-US" sz="3600" b="1" i="1" dirty="0" smtClean="0">
                <a:solidFill>
                  <a:schemeClr val="bg1"/>
                </a:solidFill>
                <a:effectLst>
                  <a:outerShdw blurRad="38100" dist="38100" dir="2700000" algn="tl">
                    <a:srgbClr val="000000">
                      <a:alpha val="43137"/>
                    </a:srgbClr>
                  </a:outerShdw>
                </a:effectLst>
              </a:rPr>
              <a:t>For I say unto you, That </a:t>
            </a:r>
            <a:r>
              <a:rPr lang="en-US" sz="3600" b="1" i="1" dirty="0" smtClean="0">
                <a:solidFill>
                  <a:srgbClr val="FFFF00"/>
                </a:solidFill>
                <a:effectLst>
                  <a:outerShdw blurRad="38100" dist="38100" dir="2700000" algn="tl">
                    <a:srgbClr val="000000">
                      <a:alpha val="43137"/>
                    </a:srgbClr>
                  </a:outerShdw>
                </a:effectLst>
              </a:rPr>
              <a:t>except your righteousness shall exceed the righteousness of the scribes and Pharisees</a:t>
            </a:r>
            <a:r>
              <a:rPr lang="en-US" sz="3600" b="1" i="1" dirty="0" smtClean="0">
                <a:solidFill>
                  <a:schemeClr val="bg1"/>
                </a:solidFill>
                <a:effectLst>
                  <a:outerShdw blurRad="38100" dist="38100" dir="2700000" algn="tl">
                    <a:srgbClr val="000000">
                      <a:alpha val="43137"/>
                    </a:srgbClr>
                  </a:outerShdw>
                </a:effectLst>
              </a:rPr>
              <a:t>, ye shall in no case enter into the kingdom of heaven.”</a:t>
            </a:r>
          </a:p>
          <a:p>
            <a:pPr>
              <a:buNone/>
            </a:pPr>
            <a:endParaRPr lang="en-US" b="1" i="1" dirty="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rPr>
              <a:t>INTERPRET THIS VERSE!</a:t>
            </a:r>
            <a:endParaRPr lang="en-US" b="1" u="sng" dirty="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81000"/>
            <a:ext cx="8001000" cy="5016758"/>
          </a:xfrm>
          <a:prstGeom prst="rect">
            <a:avLst/>
          </a:prstGeom>
        </p:spPr>
        <p:txBody>
          <a:bodyPr wrap="square">
            <a:spAutoFit/>
          </a:bodyPr>
          <a:lstStyle/>
          <a:p>
            <a:r>
              <a:rPr lang="en-US" sz="3200" b="1" dirty="0" smtClean="0">
                <a:solidFill>
                  <a:schemeClr val="bg1"/>
                </a:solidFill>
              </a:rPr>
              <a:t>The scribes’ righteousness consisted in outward observances of the ceremonial and traditional law. They offered sacrifices, fasted often, prayed much, were very precise about tithes and the ceremonies of religion, but neglected justice, truth, purity, holiness of heart, and did not strive to be pure in their motives before God. This righteousness was external, and was not real holiness.</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81000"/>
            <a:ext cx="8001000" cy="5509200"/>
          </a:xfrm>
          <a:prstGeom prst="rect">
            <a:avLst/>
          </a:prstGeom>
        </p:spPr>
        <p:txBody>
          <a:bodyPr wrap="square">
            <a:spAutoFit/>
          </a:bodyPr>
          <a:lstStyle/>
          <a:p>
            <a:r>
              <a:rPr lang="en-US" sz="3200" b="1" dirty="0" smtClean="0">
                <a:solidFill>
                  <a:schemeClr val="bg1"/>
                </a:solidFill>
              </a:rPr>
              <a:t>The righteousness that Jesus required in his kingdom was purity, chastity, honesty, temperance, the fear of God, and the love of man. It is pure, eternal, teaching the motives, and making the life holy. The righteousness of true Christians is seated in the heart, and is therefore genuine. Jesus means, that unless they had more real holiness of character than the scribes, they could not be saved. </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r>
              <a:rPr lang="en-US" sz="3200" b="1" u="sng" dirty="0" smtClean="0">
                <a:solidFill>
                  <a:srgbClr val="FFFF00"/>
                </a:solidFill>
                <a:effectLst>
                  <a:outerShdw blurRad="38100" dist="38100" dir="2700000" algn="tl">
                    <a:srgbClr val="000000">
                      <a:alpha val="43137"/>
                    </a:srgbClr>
                  </a:outerShdw>
                </a:effectLst>
              </a:rPr>
              <a:t>SCHOOL</a:t>
            </a:r>
            <a:r>
              <a:rPr lang="en-US" sz="3200" b="1" dirty="0" smtClean="0">
                <a:solidFill>
                  <a:srgbClr val="FFFF00"/>
                </a:solidFill>
                <a:effectLst>
                  <a:outerShdw blurRad="38100" dist="38100" dir="2700000" algn="tl">
                    <a:srgbClr val="000000">
                      <a:alpha val="43137"/>
                    </a:srgbClr>
                  </a:outerShdw>
                </a:effectLst>
              </a:rPr>
              <a:t>: </a:t>
            </a:r>
            <a:r>
              <a:rPr lang="en-US" sz="3200" b="1" dirty="0" smtClean="0">
                <a:solidFill>
                  <a:schemeClr val="bg1"/>
                </a:solidFill>
                <a:effectLst>
                  <a:outerShdw blurRad="38100" dist="38100" dir="2700000" algn="tl">
                    <a:srgbClr val="000000">
                      <a:alpha val="43137"/>
                    </a:srgbClr>
                  </a:outerShdw>
                </a:effectLst>
              </a:rPr>
              <a:t> In the Jewish culture, the parents made more financial investments in the educational development of the boys rather than the girls.  (Some parents did not think the girls were worth the expense &amp; trouble of formal education). Schooling took place at the local synagogue from the age of 5 or 6.</a:t>
            </a:r>
            <a:endParaRPr lang="en-US" sz="3200" b="1" u="sng"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GROWING UP IN THE N.T.</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r>
              <a:rPr lang="en-US" sz="3200" b="1" u="sng" dirty="0" smtClean="0">
                <a:solidFill>
                  <a:srgbClr val="FFFF00"/>
                </a:solidFill>
                <a:effectLst>
                  <a:outerShdw blurRad="38100" dist="38100" dir="2700000" algn="tl">
                    <a:srgbClr val="000000">
                      <a:alpha val="43137"/>
                    </a:srgbClr>
                  </a:outerShdw>
                </a:effectLst>
              </a:rPr>
              <a:t>SCHOOL</a:t>
            </a:r>
            <a:r>
              <a:rPr lang="en-US" sz="3200" b="1" dirty="0" smtClean="0">
                <a:solidFill>
                  <a:srgbClr val="FFFF00"/>
                </a:solidFill>
                <a:effectLst>
                  <a:outerShdw blurRad="38100" dist="38100" dir="2700000" algn="tl">
                    <a:srgbClr val="000000">
                      <a:alpha val="43137"/>
                    </a:srgbClr>
                  </a:outerShdw>
                </a:effectLst>
              </a:rPr>
              <a:t>:</a:t>
            </a:r>
            <a:r>
              <a:rPr lang="en-US" sz="3200" b="1" dirty="0" smtClean="0">
                <a:solidFill>
                  <a:schemeClr val="bg1"/>
                </a:solidFill>
                <a:effectLst>
                  <a:outerShdw blurRad="38100" dist="38100" dir="2700000" algn="tl">
                    <a:srgbClr val="000000">
                      <a:alpha val="43137"/>
                    </a:srgbClr>
                  </a:outerShdw>
                </a:effectLst>
              </a:rPr>
              <a:t> During the reign of Herod the Great, the Pharisees instituted a nationwide program of education. The main focus was on learning the religious and moral laws contained in the O.T.  Otherwise as soon as they were able, children were occupied in the work of their parents on the farm, workshop or home.</a:t>
            </a:r>
            <a:endParaRPr lang="en-US" sz="3200" b="1" u="sng"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GROWING UP IN THE N.T.</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81600"/>
          </a:xfrm>
        </p:spPr>
        <p:txBody>
          <a:bodyPr>
            <a:normAutofit/>
          </a:bodyPr>
          <a:lstStyle/>
          <a:p>
            <a:r>
              <a:rPr lang="en-US" sz="3200" b="1" u="sng" dirty="0" smtClean="0">
                <a:solidFill>
                  <a:srgbClr val="FFFF00"/>
                </a:solidFill>
                <a:effectLst>
                  <a:outerShdw blurRad="38100" dist="38100" dir="2700000" algn="tl">
                    <a:srgbClr val="000000">
                      <a:alpha val="43137"/>
                    </a:srgbClr>
                  </a:outerShdw>
                </a:effectLst>
              </a:rPr>
              <a:t>SOCIAL LIFE</a:t>
            </a:r>
            <a:r>
              <a:rPr lang="en-US" sz="3200" b="1" dirty="0" smtClean="0">
                <a:solidFill>
                  <a:srgbClr val="FFFF00"/>
                </a:solidFill>
                <a:effectLst>
                  <a:outerShdw blurRad="38100" dist="38100" dir="2700000" algn="tl">
                    <a:srgbClr val="000000">
                      <a:alpha val="43137"/>
                    </a:srgbClr>
                  </a:outerShdw>
                </a:effectLst>
              </a:rPr>
              <a:t>:</a:t>
            </a:r>
            <a:r>
              <a:rPr lang="en-US" sz="3200" b="1" dirty="0" smtClean="0">
                <a:solidFill>
                  <a:schemeClr val="bg1"/>
                </a:solidFill>
                <a:effectLst>
                  <a:outerShdw blurRad="38100" dist="38100" dir="2700000" algn="tl">
                    <a:srgbClr val="000000">
                      <a:alpha val="43137"/>
                    </a:srgbClr>
                  </a:outerShdw>
                </a:effectLst>
              </a:rPr>
              <a:t> At the age of 13 boys were initiated into religious and legal maturity and ceremonies were performed to commemorate this achievement.  During the ages 12-16 it was culturally &amp; legally accepted, and quite normal for girls to get married. Most children would marry in their mid-teens. </a:t>
            </a:r>
            <a:r>
              <a:rPr lang="en-US" sz="3200" b="1" dirty="0" smtClean="0">
                <a:solidFill>
                  <a:srgbClr val="FFFF00"/>
                </a:solidFill>
                <a:effectLst>
                  <a:outerShdw blurRad="38100" dist="38100" dir="2700000" algn="tl">
                    <a:srgbClr val="000000">
                      <a:alpha val="43137"/>
                    </a:srgbClr>
                  </a:outerShdw>
                </a:effectLst>
              </a:rPr>
              <a:t>(How old was Anna: Luke 2:36-37?)</a:t>
            </a:r>
            <a:endParaRPr lang="en-US" sz="3200" b="1" u="sng" dirty="0">
              <a:solidFill>
                <a:srgbClr val="FFFF00"/>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GROWING UP IN THE N.T.</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81600"/>
          </a:xfrm>
        </p:spPr>
        <p:txBody>
          <a:bodyPr>
            <a:normAutofit/>
          </a:bodyPr>
          <a:lstStyle/>
          <a:p>
            <a:r>
              <a:rPr lang="en-US" sz="3200" b="1" u="sng" dirty="0" smtClean="0">
                <a:solidFill>
                  <a:srgbClr val="FFFF00"/>
                </a:solidFill>
                <a:effectLst>
                  <a:outerShdw blurRad="38100" dist="38100" dir="2700000" algn="tl">
                    <a:srgbClr val="000000">
                      <a:alpha val="43137"/>
                    </a:srgbClr>
                  </a:outerShdw>
                </a:effectLst>
              </a:rPr>
              <a:t>SOCIAL LIFE</a:t>
            </a:r>
            <a:r>
              <a:rPr lang="en-US" sz="3200" b="1" dirty="0" smtClean="0">
                <a:solidFill>
                  <a:srgbClr val="FFFF00"/>
                </a:solidFill>
                <a:effectLst>
                  <a:outerShdw blurRad="38100" dist="38100" dir="2700000" algn="tl">
                    <a:srgbClr val="000000">
                      <a:alpha val="43137"/>
                    </a:srgbClr>
                  </a:outerShdw>
                </a:effectLst>
              </a:rPr>
              <a:t>:</a:t>
            </a:r>
            <a:r>
              <a:rPr lang="en-US" sz="3200" b="1" dirty="0" smtClean="0">
                <a:solidFill>
                  <a:schemeClr val="bg1"/>
                </a:solidFill>
                <a:effectLst>
                  <a:outerShdw blurRad="38100" dist="38100" dir="2700000" algn="tl">
                    <a:srgbClr val="000000">
                      <a:alpha val="43137"/>
                    </a:srgbClr>
                  </a:outerShdw>
                </a:effectLst>
              </a:rPr>
              <a:t> The parents chose the partners for their children &amp; would negotiate an amount to be paid to the bride’s father as compensation for the loss of the useful work his daughter would have continued to do if she were still a member of his household.</a:t>
            </a:r>
            <a:endParaRPr lang="en-US" sz="3200" b="1" u="sng"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GROWING UP IN THE N.T.</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81600"/>
          </a:xfrm>
        </p:spPr>
        <p:txBody>
          <a:bodyPr>
            <a:normAutofit/>
          </a:bodyPr>
          <a:lstStyle/>
          <a:p>
            <a:r>
              <a:rPr lang="en-US" sz="3200" b="1" u="sng" dirty="0" smtClean="0">
                <a:solidFill>
                  <a:srgbClr val="FFFF00"/>
                </a:solidFill>
                <a:effectLst>
                  <a:outerShdw blurRad="38100" dist="38100" dir="2700000" algn="tl">
                    <a:srgbClr val="000000">
                      <a:alpha val="43137"/>
                    </a:srgbClr>
                  </a:outerShdw>
                </a:effectLst>
              </a:rPr>
              <a:t>SOCIAL LIFE</a:t>
            </a:r>
            <a:r>
              <a:rPr lang="en-US" sz="3200" b="1" dirty="0" smtClean="0">
                <a:solidFill>
                  <a:srgbClr val="FFFF00"/>
                </a:solidFill>
                <a:effectLst>
                  <a:outerShdw blurRad="38100" dist="38100" dir="2700000" algn="tl">
                    <a:srgbClr val="000000">
                      <a:alpha val="43137"/>
                    </a:srgbClr>
                  </a:outerShdw>
                </a:effectLst>
              </a:rPr>
              <a:t>:</a:t>
            </a:r>
            <a:r>
              <a:rPr lang="en-US" sz="3200" b="1" dirty="0" smtClean="0">
                <a:solidFill>
                  <a:schemeClr val="bg1"/>
                </a:solidFill>
                <a:effectLst>
                  <a:outerShdw blurRad="38100" dist="38100" dir="2700000" algn="tl">
                    <a:srgbClr val="000000">
                      <a:alpha val="43137"/>
                    </a:srgbClr>
                  </a:outerShdw>
                </a:effectLst>
              </a:rPr>
              <a:t> A year long period of engagement would follow while arrangements were being made for the wedding. Often times there were lavish celebrations going on for days during the engagement period. An engagement was much more binding in Bible times than it is in modern western society today. </a:t>
            </a:r>
            <a:r>
              <a:rPr lang="en-US" sz="3200" b="1" dirty="0" smtClean="0">
                <a:solidFill>
                  <a:srgbClr val="FFFF00"/>
                </a:solidFill>
                <a:effectLst>
                  <a:outerShdw blurRad="38100" dist="38100" dir="2700000" algn="tl">
                    <a:srgbClr val="000000">
                      <a:alpha val="43137"/>
                    </a:srgbClr>
                  </a:outerShdw>
                </a:effectLst>
              </a:rPr>
              <a:t>(Mary &amp; Joseph)</a:t>
            </a:r>
            <a:endParaRPr lang="en-US" sz="3200" b="1" u="sng"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GROWING UP IN THE N.T.</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None/>
            </a:pPr>
            <a:r>
              <a:rPr lang="en-US" sz="3200" b="1" dirty="0" smtClean="0">
                <a:solidFill>
                  <a:schemeClr val="bg1"/>
                </a:solidFill>
                <a:effectLst>
                  <a:outerShdw blurRad="38100" dist="38100" dir="2700000" algn="tl">
                    <a:srgbClr val="000000">
                      <a:alpha val="43137"/>
                    </a:srgbClr>
                  </a:outerShdw>
                </a:effectLst>
              </a:rPr>
              <a:t>Spitting in the face was a sign of the deepest contempt. This appears to have been done only in cases of great provocation on the part of the child, and strong irritation on the side of the parent. In a case where a parent was obliged by the disobedient conduct of his child to treat him in this way, it appears he was banished from the father's presence for seven days. </a:t>
            </a:r>
            <a:endParaRPr lang="en-US" sz="3200" b="1"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dirty="0" smtClean="0">
                <a:solidFill>
                  <a:srgbClr val="FFFF00"/>
                </a:solidFill>
              </a:rPr>
              <a:t>WHY SPITTING?</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u="sng" dirty="0" smtClean="0">
                <a:solidFill>
                  <a:schemeClr val="bg1"/>
                </a:solidFill>
                <a:effectLst>
                  <a:outerShdw blurRad="38100" dist="38100" dir="2700000" algn="tl">
                    <a:srgbClr val="000000">
                      <a:alpha val="43137"/>
                    </a:srgbClr>
                  </a:outerShdw>
                </a:effectLst>
              </a:rPr>
              <a:t>1 Cor. 7:36</a:t>
            </a:r>
            <a:r>
              <a:rPr lang="en-US" b="1" dirty="0" smtClean="0">
                <a:solidFill>
                  <a:schemeClr val="bg1"/>
                </a:solidFill>
                <a:effectLst>
                  <a:outerShdw blurRad="38100" dist="38100" dir="2700000" algn="tl">
                    <a:srgbClr val="000000">
                      <a:alpha val="43137"/>
                    </a:srgbClr>
                  </a:outerShdw>
                </a:effectLst>
              </a:rPr>
              <a:t>  </a:t>
            </a:r>
            <a:r>
              <a:rPr lang="en-US" sz="3600" b="1" dirty="0" smtClean="0">
                <a:solidFill>
                  <a:schemeClr val="bg1"/>
                </a:solidFill>
                <a:effectLst>
                  <a:outerShdw blurRad="38100" dist="38100" dir="2700000" algn="tl">
                    <a:srgbClr val="000000">
                      <a:alpha val="43137"/>
                    </a:srgbClr>
                  </a:outerShdw>
                </a:effectLst>
              </a:rPr>
              <a:t>“</a:t>
            </a:r>
            <a:r>
              <a:rPr lang="en-US" sz="3600" b="1" i="1" dirty="0" smtClean="0">
                <a:solidFill>
                  <a:srgbClr val="FFFF00"/>
                </a:solidFill>
                <a:effectLst>
                  <a:outerShdw blurRad="38100" dist="38100" dir="2700000" algn="tl">
                    <a:srgbClr val="000000">
                      <a:alpha val="43137"/>
                    </a:srgbClr>
                  </a:outerShdw>
                </a:effectLst>
              </a:rPr>
              <a:t>But if any man think that he </a:t>
            </a:r>
            <a:r>
              <a:rPr lang="en-US" sz="3600" b="1" i="1" dirty="0" err="1" smtClean="0">
                <a:solidFill>
                  <a:srgbClr val="FFFF00"/>
                </a:solidFill>
                <a:effectLst>
                  <a:outerShdw blurRad="38100" dist="38100" dir="2700000" algn="tl">
                    <a:srgbClr val="000000">
                      <a:alpha val="43137"/>
                    </a:srgbClr>
                  </a:outerShdw>
                </a:effectLst>
              </a:rPr>
              <a:t>behaveth</a:t>
            </a:r>
            <a:r>
              <a:rPr lang="en-US" sz="3600" b="1" i="1" dirty="0" smtClean="0">
                <a:solidFill>
                  <a:srgbClr val="FFFF00"/>
                </a:solidFill>
                <a:effectLst>
                  <a:outerShdw blurRad="38100" dist="38100" dir="2700000" algn="tl">
                    <a:srgbClr val="000000">
                      <a:alpha val="43137"/>
                    </a:srgbClr>
                  </a:outerShdw>
                </a:effectLst>
              </a:rPr>
              <a:t> himself uncomely toward his virgin, if she pass the flower of her age, and need so require, let him do what he will, he </a:t>
            </a:r>
            <a:r>
              <a:rPr lang="en-US" sz="3600" b="1" i="1" dirty="0" err="1" smtClean="0">
                <a:solidFill>
                  <a:srgbClr val="FFFF00"/>
                </a:solidFill>
                <a:effectLst>
                  <a:outerShdw blurRad="38100" dist="38100" dir="2700000" algn="tl">
                    <a:srgbClr val="000000">
                      <a:alpha val="43137"/>
                    </a:srgbClr>
                  </a:outerShdw>
                </a:effectLst>
              </a:rPr>
              <a:t>sinneth</a:t>
            </a:r>
            <a:r>
              <a:rPr lang="en-US" sz="3600" b="1" i="1" dirty="0" smtClean="0">
                <a:solidFill>
                  <a:srgbClr val="FFFF00"/>
                </a:solidFill>
                <a:effectLst>
                  <a:outerShdw blurRad="38100" dist="38100" dir="2700000" algn="tl">
                    <a:srgbClr val="000000">
                      <a:alpha val="43137"/>
                    </a:srgbClr>
                  </a:outerShdw>
                </a:effectLst>
              </a:rPr>
              <a:t> not: let them marry</a:t>
            </a:r>
            <a:r>
              <a:rPr lang="en-US" sz="3600" b="1" i="1" dirty="0" smtClean="0">
                <a:solidFill>
                  <a:schemeClr val="bg1"/>
                </a:solidFill>
                <a:effectLst>
                  <a:outerShdw blurRad="38100" dist="38100" dir="2700000" algn="tl">
                    <a:srgbClr val="000000">
                      <a:alpha val="43137"/>
                    </a:srgbClr>
                  </a:outerShdw>
                </a:effectLst>
              </a:rPr>
              <a:t>.”</a:t>
            </a:r>
          </a:p>
          <a:p>
            <a:pPr>
              <a:buNone/>
            </a:pPr>
            <a:endParaRPr lang="en-US" b="1" i="1" dirty="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rPr>
              <a:t>INTERPRET THIS VERSE!</a:t>
            </a:r>
            <a:endParaRPr lang="en-US" b="1" u="sng" dirty="0">
              <a:solidFill>
                <a:srgbClr val="FFFF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4800" b="1" dirty="0" smtClean="0">
                <a:effectLst>
                  <a:outerShdw blurRad="38100" dist="38100" dir="2700000" algn="tl">
                    <a:srgbClr val="000000">
                      <a:alpha val="43137"/>
                    </a:srgbClr>
                  </a:outerShdw>
                </a:effectLst>
              </a:rPr>
              <a:t>of Bible Times</a:t>
            </a:r>
            <a:endParaRPr lang="en-US" sz="4800" b="1" dirty="0">
              <a:effectLst>
                <a:outerShdw blurRad="38100" dist="38100" dir="2700000" algn="tl">
                  <a:srgbClr val="000000">
                    <a:alpha val="43137"/>
                  </a:srgbClr>
                </a:outerShdw>
              </a:effectLst>
            </a:endParaRPr>
          </a:p>
        </p:txBody>
      </p:sp>
      <p:sp>
        <p:nvSpPr>
          <p:cNvPr id="2" name="Title 1"/>
          <p:cNvSpPr>
            <a:spLocks noGrp="1"/>
          </p:cNvSpPr>
          <p:nvPr>
            <p:ph type="ctrTitle"/>
          </p:nvPr>
        </p:nvSpPr>
        <p:spPr/>
        <p:txBody>
          <a:bodyPr/>
          <a:lstStyle/>
          <a:p>
            <a:r>
              <a:rPr lang="en-US" sz="5400" b="1" dirty="0" smtClean="0">
                <a:effectLst>
                  <a:outerShdw blurRad="38100" dist="38100" dir="2700000" algn="tl">
                    <a:srgbClr val="000000">
                      <a:alpha val="43137"/>
                    </a:srgbClr>
                  </a:outerShdw>
                </a:effectLst>
              </a:rPr>
              <a:t>CUSTOMS &amp; CULTURES</a:t>
            </a:r>
            <a:endParaRPr lang="en-US" sz="5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81600"/>
          </a:xfrm>
        </p:spPr>
        <p:txBody>
          <a:bodyPr>
            <a:normAutofit/>
          </a:bodyPr>
          <a:lstStyle/>
          <a:p>
            <a:r>
              <a:rPr lang="en-US" sz="3200" b="1" u="sng" dirty="0" smtClean="0">
                <a:solidFill>
                  <a:srgbClr val="FFFF00"/>
                </a:solidFill>
                <a:effectLst>
                  <a:outerShdw blurRad="38100" dist="38100" dir="2700000" algn="tl">
                    <a:srgbClr val="000000">
                      <a:alpha val="43137"/>
                    </a:srgbClr>
                  </a:outerShdw>
                </a:effectLst>
              </a:rPr>
              <a:t>SOCIAL LIFE</a:t>
            </a:r>
            <a:r>
              <a:rPr lang="en-US" sz="3200" b="1" dirty="0" smtClean="0">
                <a:solidFill>
                  <a:srgbClr val="FFFF00"/>
                </a:solidFill>
                <a:effectLst>
                  <a:outerShdw blurRad="38100" dist="38100" dir="2700000" algn="tl">
                    <a:srgbClr val="000000">
                      <a:alpha val="43137"/>
                    </a:srgbClr>
                  </a:outerShdw>
                </a:effectLst>
              </a:rPr>
              <a:t>:</a:t>
            </a:r>
            <a:r>
              <a:rPr lang="en-US" sz="3200" b="1" dirty="0" smtClean="0">
                <a:solidFill>
                  <a:schemeClr val="bg1"/>
                </a:solidFill>
                <a:effectLst>
                  <a:outerShdw blurRad="38100" dist="38100" dir="2700000" algn="tl">
                    <a:srgbClr val="000000">
                      <a:alpha val="43137"/>
                    </a:srgbClr>
                  </a:outerShdw>
                </a:effectLst>
              </a:rPr>
              <a:t> Men had more rights &amp; privileges than women and women tended to be treated as possessions rather than persons.  Daughters could be sold into slavery without the prospect of release.  A woman was only able to inherit from her husband or father if there were no male heirs to whom the property could go. A wife could not make certain legal vows without her husband.</a:t>
            </a:r>
            <a:endParaRPr lang="en-US" sz="3200" b="1" u="sng"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00B0F0"/>
                </a:solidFill>
                <a:effectLst>
                  <a:outerShdw blurRad="38100" dist="38100" dir="2700000" algn="tl">
                    <a:srgbClr val="000000">
                      <a:alpha val="43137"/>
                    </a:srgbClr>
                  </a:outerShdw>
                </a:effectLst>
              </a:rPr>
              <a:t>ADULT LIFE IN THE N.T.</a:t>
            </a:r>
            <a:endParaRPr lang="en-US" b="1" u="sng" dirty="0">
              <a:solidFill>
                <a:srgbClr val="00B0F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81600"/>
          </a:xfrm>
        </p:spPr>
        <p:txBody>
          <a:bodyPr>
            <a:normAutofit/>
          </a:bodyPr>
          <a:lstStyle/>
          <a:p>
            <a:r>
              <a:rPr lang="en-US" sz="3200" b="1" u="sng" dirty="0" smtClean="0">
                <a:solidFill>
                  <a:srgbClr val="FFFF00"/>
                </a:solidFill>
                <a:effectLst>
                  <a:outerShdw blurRad="38100" dist="38100" dir="2700000" algn="tl">
                    <a:srgbClr val="000000">
                      <a:alpha val="43137"/>
                    </a:srgbClr>
                  </a:outerShdw>
                </a:effectLst>
              </a:rPr>
              <a:t>SOCIAL LIFE</a:t>
            </a:r>
            <a:r>
              <a:rPr lang="en-US" sz="3200" b="1" dirty="0" smtClean="0">
                <a:solidFill>
                  <a:srgbClr val="FFFF00"/>
                </a:solidFill>
                <a:effectLst>
                  <a:outerShdw blurRad="38100" dist="38100" dir="2700000" algn="tl">
                    <a:srgbClr val="000000">
                      <a:alpha val="43137"/>
                    </a:srgbClr>
                  </a:outerShdw>
                </a:effectLst>
              </a:rPr>
              <a:t>:</a:t>
            </a:r>
            <a:r>
              <a:rPr lang="en-US" sz="3200" b="1" dirty="0" smtClean="0">
                <a:solidFill>
                  <a:schemeClr val="bg1"/>
                </a:solidFill>
                <a:effectLst>
                  <a:outerShdw blurRad="38100" dist="38100" dir="2700000" algn="tl">
                    <a:srgbClr val="000000">
                      <a:alpha val="43137"/>
                    </a:srgbClr>
                  </a:outerShdw>
                </a:effectLst>
              </a:rPr>
              <a:t> If a person was wealthy one would live in luxury with servants to look after you. But if a person was poor ones life could be reduced to begging or even slavery.  The more fortunate would have been taught a trade by their father, like Joseph &amp; Jesus. Many without a steady job would become casual labourers  who depended on someone to hire them for a day </a:t>
            </a:r>
            <a:endParaRPr lang="en-US" sz="3200" b="1" u="sng"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00B0F0"/>
                </a:solidFill>
                <a:effectLst>
                  <a:outerShdw blurRad="38100" dist="38100" dir="2700000" algn="tl">
                    <a:srgbClr val="000000">
                      <a:alpha val="43137"/>
                    </a:srgbClr>
                  </a:outerShdw>
                </a:effectLst>
              </a:rPr>
              <a:t>ADULT LIFE IN THE N.T.</a:t>
            </a:r>
            <a:endParaRPr lang="en-US" b="1" u="sng" dirty="0">
              <a:solidFill>
                <a:srgbClr val="00B0F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81600"/>
          </a:xfrm>
        </p:spPr>
        <p:txBody>
          <a:bodyPr>
            <a:normAutofit/>
          </a:bodyPr>
          <a:lstStyle/>
          <a:p>
            <a:r>
              <a:rPr lang="en-US" sz="3200" b="1" u="sng" dirty="0" smtClean="0">
                <a:solidFill>
                  <a:srgbClr val="FFFF00"/>
                </a:solidFill>
                <a:effectLst>
                  <a:outerShdw blurRad="38100" dist="38100" dir="2700000" algn="tl">
                    <a:srgbClr val="000000">
                      <a:alpha val="43137"/>
                    </a:srgbClr>
                  </a:outerShdw>
                </a:effectLst>
              </a:rPr>
              <a:t>SOCIAL LIFE</a:t>
            </a:r>
            <a:r>
              <a:rPr lang="en-US" sz="3200" b="1" dirty="0" smtClean="0">
                <a:solidFill>
                  <a:srgbClr val="FFFF00"/>
                </a:solidFill>
                <a:effectLst>
                  <a:outerShdw blurRad="38100" dist="38100" dir="2700000" algn="tl">
                    <a:srgbClr val="000000">
                      <a:alpha val="43137"/>
                    </a:srgbClr>
                  </a:outerShdw>
                </a:effectLst>
              </a:rPr>
              <a:t>:</a:t>
            </a:r>
            <a:r>
              <a:rPr lang="en-US" sz="3200" b="1" dirty="0" smtClean="0">
                <a:solidFill>
                  <a:schemeClr val="bg1"/>
                </a:solidFill>
                <a:effectLst>
                  <a:outerShdw blurRad="38100" dist="38100" dir="2700000" algn="tl">
                    <a:srgbClr val="000000">
                      <a:alpha val="43137"/>
                    </a:srgbClr>
                  </a:outerShdw>
                </a:effectLst>
              </a:rPr>
              <a:t> Although life was hard for the ordinary people of Jesus’ day it had its lighter moments. People engaged in recreational activities like feasting, singing, story-telling and dancing. Indoor &amp; outdoor games were also popular.  Archaeologists discovered a number of board games &amp; pieces in Israel.</a:t>
            </a:r>
            <a:endParaRPr lang="en-US" sz="3200" b="1" u="sng"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00B0F0"/>
                </a:solidFill>
                <a:effectLst>
                  <a:outerShdw blurRad="38100" dist="38100" dir="2700000" algn="tl">
                    <a:srgbClr val="000000">
                      <a:alpha val="43137"/>
                    </a:srgbClr>
                  </a:outerShdw>
                </a:effectLst>
              </a:rPr>
              <a:t>ADULT LIFE IN THE N.T.</a:t>
            </a:r>
            <a:endParaRPr lang="en-US" b="1" u="sng" dirty="0">
              <a:solidFill>
                <a:srgbClr val="00B0F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dbcfaa79b34c8f5dfffa-7d3a62c63519b1618047ef2108473a39.r81.cf2.rackcdn.com/wp-content/uploads/ancient-game-tokens-260x170.jpg"/>
          <p:cNvPicPr/>
          <p:nvPr/>
        </p:nvPicPr>
        <p:blipFill>
          <a:blip r:embed="rId2" cstate="print"/>
          <a:srcRect/>
          <a:stretch>
            <a:fillRect/>
          </a:stretch>
        </p:blipFill>
        <p:spPr bwMode="auto">
          <a:xfrm>
            <a:off x="304800" y="228600"/>
            <a:ext cx="4495800" cy="3505200"/>
          </a:xfrm>
          <a:prstGeom prst="rect">
            <a:avLst/>
          </a:prstGeom>
          <a:noFill/>
          <a:ln w="9525">
            <a:noFill/>
            <a:miter lim="800000"/>
            <a:headEnd/>
            <a:tailEnd/>
          </a:ln>
        </p:spPr>
      </p:pic>
      <p:pic>
        <p:nvPicPr>
          <p:cNvPr id="5" name="Picture 4" descr="http://dbcfaa79b34c8f5dfffa-7d3a62c63519b1618047ef2108473a39.r81.cf2.rackcdn.com/wp-content/uploads/ancient-game-from-Ur-260x179.jpg"/>
          <p:cNvPicPr/>
          <p:nvPr/>
        </p:nvPicPr>
        <p:blipFill>
          <a:blip r:embed="rId3" cstate="print"/>
          <a:srcRect/>
          <a:stretch>
            <a:fillRect/>
          </a:stretch>
        </p:blipFill>
        <p:spPr bwMode="auto">
          <a:xfrm>
            <a:off x="4267200" y="3505200"/>
            <a:ext cx="4686300" cy="315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dbcfaa79b34c8f5dfffa-7d3a62c63519b1618047ef2108473a39.r81.cf2.rackcdn.com/wp-content/uploads/dogs-and-jackals-260x150.jpg"/>
          <p:cNvPicPr/>
          <p:nvPr/>
        </p:nvPicPr>
        <p:blipFill>
          <a:blip r:embed="rId2" cstate="print"/>
          <a:srcRect/>
          <a:stretch>
            <a:fillRect/>
          </a:stretch>
        </p:blipFill>
        <p:spPr bwMode="auto">
          <a:xfrm>
            <a:off x="1828800" y="381000"/>
            <a:ext cx="5105400" cy="3352800"/>
          </a:xfrm>
          <a:prstGeom prst="rect">
            <a:avLst/>
          </a:prstGeom>
          <a:noFill/>
          <a:ln w="9525">
            <a:noFill/>
            <a:miter lim="800000"/>
            <a:headEnd/>
            <a:tailEnd/>
          </a:ln>
        </p:spPr>
      </p:pic>
      <p:pic>
        <p:nvPicPr>
          <p:cNvPr id="5" name="Picture 4" descr="Board Games Were Status Symbols in the Ancient World"/>
          <p:cNvPicPr/>
          <p:nvPr/>
        </p:nvPicPr>
        <p:blipFill>
          <a:blip r:embed="rId3" cstate="print"/>
          <a:srcRect/>
          <a:stretch>
            <a:fillRect/>
          </a:stretch>
        </p:blipFill>
        <p:spPr bwMode="auto">
          <a:xfrm>
            <a:off x="2667000" y="3810000"/>
            <a:ext cx="37338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81600"/>
          </a:xfrm>
        </p:spPr>
        <p:txBody>
          <a:bodyPr>
            <a:normAutofit/>
          </a:bodyPr>
          <a:lstStyle/>
          <a:p>
            <a:r>
              <a:rPr lang="en-US" sz="3200" b="1" u="sng" dirty="0" smtClean="0">
                <a:solidFill>
                  <a:srgbClr val="FFFF00"/>
                </a:solidFill>
                <a:effectLst>
                  <a:outerShdw blurRad="38100" dist="38100" dir="2700000" algn="tl">
                    <a:srgbClr val="000000">
                      <a:alpha val="43137"/>
                    </a:srgbClr>
                  </a:outerShdw>
                </a:effectLst>
              </a:rPr>
              <a:t>SERVANT</a:t>
            </a:r>
            <a:r>
              <a:rPr lang="en-US" sz="3200" b="1" dirty="0" smtClean="0">
                <a:solidFill>
                  <a:srgbClr val="FFFF00"/>
                </a:solidFill>
                <a:effectLst>
                  <a:outerShdw blurRad="38100" dist="38100" dir="2700000" algn="tl">
                    <a:srgbClr val="000000">
                      <a:alpha val="43137"/>
                    </a:srgbClr>
                  </a:outerShdw>
                </a:effectLst>
              </a:rPr>
              <a:t>:</a:t>
            </a:r>
            <a:r>
              <a:rPr lang="en-US" sz="3200" b="1" dirty="0" smtClean="0">
                <a:solidFill>
                  <a:schemeClr val="bg1"/>
                </a:solidFill>
                <a:effectLst>
                  <a:outerShdw blurRad="38100" dist="38100" dir="2700000" algn="tl">
                    <a:srgbClr val="000000">
                      <a:alpha val="43137"/>
                    </a:srgbClr>
                  </a:outerShdw>
                </a:effectLst>
              </a:rPr>
              <a:t> a person who is bonded voluntarily or involuntarily.  The word is used interchangeably at times with </a:t>
            </a:r>
            <a:r>
              <a:rPr lang="en-US" sz="3200" b="1" u="sng" dirty="0" smtClean="0">
                <a:solidFill>
                  <a:srgbClr val="FFFF00"/>
                </a:solidFill>
                <a:effectLst>
                  <a:outerShdw blurRad="38100" dist="38100" dir="2700000" algn="tl">
                    <a:srgbClr val="000000">
                      <a:alpha val="43137"/>
                    </a:srgbClr>
                  </a:outerShdw>
                </a:effectLst>
              </a:rPr>
              <a:t>SLAVE</a:t>
            </a:r>
          </a:p>
          <a:p>
            <a:pPr>
              <a:buNone/>
            </a:pPr>
            <a:endParaRPr lang="en-US" sz="3200" b="1" u="sng" dirty="0" smtClean="0">
              <a:solidFill>
                <a:srgbClr val="FFFF00"/>
              </a:solidFill>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HIRED SERVANT</a:t>
            </a:r>
            <a:r>
              <a:rPr lang="en-US" sz="3200" b="1" dirty="0" smtClean="0">
                <a:solidFill>
                  <a:srgbClr val="FFFF00"/>
                </a:solidFill>
                <a:effectLst>
                  <a:outerShdw blurRad="38100" dist="38100" dir="2700000" algn="tl">
                    <a:srgbClr val="000000">
                      <a:alpha val="43137"/>
                    </a:srgbClr>
                  </a:outerShdw>
                </a:effectLst>
              </a:rPr>
              <a:t>: </a:t>
            </a:r>
            <a:r>
              <a:rPr lang="en-US" sz="3200" b="1" dirty="0" smtClean="0">
                <a:solidFill>
                  <a:schemeClr val="bg1"/>
                </a:solidFill>
                <a:effectLst>
                  <a:outerShdw blurRad="38100" dist="38100" dir="2700000" algn="tl">
                    <a:srgbClr val="000000">
                      <a:alpha val="43137"/>
                    </a:srgbClr>
                  </a:outerShdw>
                </a:effectLst>
              </a:rPr>
              <a:t>A person who is paid wages by the day or sometimes by the year.</a:t>
            </a:r>
            <a:endParaRPr lang="en-US" sz="3200" b="1" u="sng" dirty="0">
              <a:solidFill>
                <a:srgbClr val="FFFF00"/>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SLAVERY OR SERVANTHOOD?</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81600"/>
          </a:xfrm>
        </p:spPr>
        <p:txBody>
          <a:bodyPr>
            <a:normAutofit/>
          </a:bodyPr>
          <a:lstStyle/>
          <a:p>
            <a:pPr>
              <a:buNone/>
            </a:pPr>
            <a:r>
              <a:rPr lang="en-US" sz="3200" b="1" dirty="0" smtClean="0">
                <a:solidFill>
                  <a:schemeClr val="bg1"/>
                </a:solidFill>
                <a:effectLst>
                  <a:outerShdw blurRad="38100" dist="38100" dir="2700000" algn="tl">
                    <a:srgbClr val="000000">
                      <a:alpha val="43137"/>
                    </a:srgbClr>
                  </a:outerShdw>
                </a:effectLst>
              </a:rPr>
              <a:t>The Hebrew and Greek words for slave are usually rendered simply</a:t>
            </a:r>
            <a:r>
              <a:rPr lang="en-US" sz="3200" b="1" dirty="0" smtClean="0">
                <a:solidFill>
                  <a:srgbClr val="FFFF00"/>
                </a:solidFill>
                <a:effectLst>
                  <a:outerShdw blurRad="38100" dist="38100" dir="2700000" algn="tl">
                    <a:srgbClr val="000000">
                      <a:alpha val="43137"/>
                    </a:srgbClr>
                  </a:outerShdw>
                </a:effectLst>
              </a:rPr>
              <a:t> "servant," "bondman," or "bondservant</a:t>
            </a:r>
            <a:r>
              <a:rPr lang="en-US" sz="3200" b="1" dirty="0" smtClean="0">
                <a:solidFill>
                  <a:schemeClr val="bg1"/>
                </a:solidFill>
                <a:effectLst>
                  <a:outerShdw blurRad="38100" dist="38100" dir="2700000" algn="tl">
                    <a:srgbClr val="000000">
                      <a:alpha val="43137"/>
                    </a:srgbClr>
                  </a:outerShdw>
                </a:effectLst>
              </a:rPr>
              <a:t>." Slavery as it existed under the Mosaic law was very different from modern slavery as we know it. The Mosaic law did not originate slavery but certainly regulated the already existing custom of slavery. </a:t>
            </a: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SLAVERY OR SERVANTHOOD?</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81600"/>
          </a:xfrm>
        </p:spPr>
        <p:txBody>
          <a:bodyPr>
            <a:normAutofit/>
          </a:bodyPr>
          <a:lstStyle/>
          <a:p>
            <a:pPr>
              <a:buNone/>
            </a:pPr>
            <a:r>
              <a:rPr lang="en-US" sz="3200" b="1" dirty="0" smtClean="0">
                <a:solidFill>
                  <a:schemeClr val="bg1"/>
                </a:solidFill>
                <a:effectLst>
                  <a:outerShdw blurRad="38100" dist="38100" dir="2700000" algn="tl">
                    <a:srgbClr val="000000">
                      <a:alpha val="43137"/>
                    </a:srgbClr>
                  </a:outerShdw>
                </a:effectLst>
              </a:rPr>
              <a:t>The culture accepted slavery while the Jewish law addressed it, but the law sought to minimize its hardships and to secure to every man his ordinary rights as well as how slaves/servants should conduct themselves:  </a:t>
            </a:r>
            <a:r>
              <a:rPr lang="en-US" sz="3200" b="1" dirty="0" smtClean="0">
                <a:solidFill>
                  <a:srgbClr val="FFFF00"/>
                </a:solidFill>
                <a:effectLst>
                  <a:outerShdw blurRad="38100" dist="38100" dir="2700000" algn="tl">
                    <a:srgbClr val="000000">
                      <a:alpha val="43137"/>
                    </a:srgbClr>
                  </a:outerShdw>
                </a:effectLst>
              </a:rPr>
              <a:t>Exodus 21:1-6 </a:t>
            </a:r>
          </a:p>
          <a:p>
            <a:pPr algn="ctr">
              <a:buNone/>
            </a:pPr>
            <a:endParaRPr lang="en-US" sz="3200" b="1" dirty="0" smtClean="0">
              <a:solidFill>
                <a:srgbClr val="FFFF00"/>
              </a:solidFill>
              <a:effectLst>
                <a:outerShdw blurRad="38100" dist="38100" dir="2700000" algn="tl">
                  <a:srgbClr val="000000">
                    <a:alpha val="43137"/>
                  </a:srgbClr>
                </a:outerShdw>
              </a:effectLst>
            </a:endParaRPr>
          </a:p>
          <a:p>
            <a:pPr algn="ctr">
              <a:buNone/>
            </a:pPr>
            <a:r>
              <a:rPr lang="en-US" sz="3200" b="1" dirty="0" smtClean="0">
                <a:solidFill>
                  <a:srgbClr val="FFFF00"/>
                </a:solidFill>
                <a:effectLst>
                  <a:outerShdw blurRad="38100" dist="38100" dir="2700000" algn="tl">
                    <a:srgbClr val="000000">
                      <a:alpha val="43137"/>
                    </a:srgbClr>
                  </a:outerShdw>
                </a:effectLst>
              </a:rPr>
              <a:t>(Eph. 6:5 / Col. 3:11; 22 / Titus 2:9)</a:t>
            </a: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SLAVERY OR SERVANTHOOD?</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3200" b="1" dirty="0" smtClean="0">
                <a:solidFill>
                  <a:schemeClr val="bg1"/>
                </a:solidFill>
                <a:effectLst>
                  <a:outerShdw blurRad="38100" dist="38100" dir="2700000" algn="tl">
                    <a:srgbClr val="000000">
                      <a:alpha val="43137"/>
                    </a:srgbClr>
                  </a:outerShdw>
                </a:effectLst>
              </a:rPr>
              <a:t>The Jews, in common with all people in the East, seem to have had an intense hatred for spitting, and for a parent to express his displeasure by doing so on one of his children, or even on the ground in his presence, separated that child as unclean from society for seven days.</a:t>
            </a:r>
            <a:endParaRPr lang="en-US" sz="3200" b="1"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dirty="0" smtClean="0">
                <a:solidFill>
                  <a:srgbClr val="FFFF00"/>
                </a:solidFill>
              </a:rPr>
              <a:t>WHY SPITTING?</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81600"/>
          </a:xfrm>
        </p:spPr>
        <p:txBody>
          <a:bodyPr>
            <a:normAutofit/>
          </a:bodyPr>
          <a:lstStyle/>
          <a:p>
            <a:pPr>
              <a:buNone/>
            </a:pPr>
            <a:r>
              <a:rPr lang="en-US" sz="3200" b="1" dirty="0" smtClean="0">
                <a:solidFill>
                  <a:schemeClr val="bg1"/>
                </a:solidFill>
                <a:effectLst>
                  <a:outerShdw blurRad="38100" dist="38100" dir="2700000" algn="tl">
                    <a:srgbClr val="000000">
                      <a:alpha val="43137"/>
                    </a:srgbClr>
                  </a:outerShdw>
                </a:effectLst>
              </a:rPr>
              <a:t>The circumstances under which a Hebrew might be reduced to slavery or servanthood were: </a:t>
            </a:r>
          </a:p>
          <a:p>
            <a:pPr>
              <a:buNone/>
            </a:pPr>
            <a:endParaRPr lang="en-US" sz="3200" b="1" dirty="0" smtClean="0">
              <a:solidFill>
                <a:schemeClr val="bg1"/>
              </a:solidFill>
              <a:effectLst>
                <a:outerShdw blurRad="38100" dist="38100" dir="2700000" algn="tl">
                  <a:srgbClr val="000000">
                    <a:alpha val="43137"/>
                  </a:srgbClr>
                </a:outerShdw>
              </a:effectLst>
            </a:endParaRPr>
          </a:p>
          <a:p>
            <a:pPr marL="514350" indent="-514350">
              <a:buAutoNum type="arabicParenBoth"/>
            </a:pPr>
            <a:r>
              <a:rPr lang="en-US" sz="3200" b="1" dirty="0" smtClean="0">
                <a:solidFill>
                  <a:schemeClr val="bg1"/>
                </a:solidFill>
                <a:effectLst>
                  <a:outerShdw blurRad="38100" dist="38100" dir="2700000" algn="tl">
                    <a:srgbClr val="000000">
                      <a:alpha val="43137"/>
                    </a:srgbClr>
                  </a:outerShdw>
                </a:effectLst>
              </a:rPr>
              <a:t>Poverty </a:t>
            </a:r>
          </a:p>
          <a:p>
            <a:pPr marL="514350" indent="-514350">
              <a:buAutoNum type="arabicParenBoth"/>
            </a:pPr>
            <a:r>
              <a:rPr lang="en-US" sz="3200" b="1" dirty="0" smtClean="0">
                <a:solidFill>
                  <a:schemeClr val="bg1"/>
                </a:solidFill>
                <a:effectLst>
                  <a:outerShdw blurRad="38100" dist="38100" dir="2700000" algn="tl">
                    <a:srgbClr val="000000">
                      <a:alpha val="43137"/>
                    </a:srgbClr>
                  </a:outerShdw>
                </a:effectLst>
              </a:rPr>
              <a:t>The commission of theft</a:t>
            </a:r>
          </a:p>
          <a:p>
            <a:pPr marL="514350" indent="-514350">
              <a:buAutoNum type="arabicParenBoth"/>
            </a:pPr>
            <a:r>
              <a:rPr lang="en-US" sz="3200" b="1" dirty="0" smtClean="0">
                <a:solidFill>
                  <a:schemeClr val="bg1"/>
                </a:solidFill>
                <a:effectLst>
                  <a:outerShdw blurRad="38100" dist="38100" dir="2700000" algn="tl">
                    <a:srgbClr val="000000">
                      <a:alpha val="43137"/>
                    </a:srgbClr>
                  </a:outerShdw>
                </a:effectLst>
              </a:rPr>
              <a:t>The father’s authority </a:t>
            </a: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SLAVERY OR SERVANTHOOD?</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81600"/>
          </a:xfrm>
        </p:spPr>
        <p:txBody>
          <a:bodyPr>
            <a:normAutofit/>
          </a:bodyPr>
          <a:lstStyle/>
          <a:p>
            <a:pPr>
              <a:buNone/>
            </a:pPr>
            <a:r>
              <a:rPr lang="en-US" sz="3200" b="1" dirty="0" smtClean="0">
                <a:solidFill>
                  <a:schemeClr val="bg1"/>
                </a:solidFill>
                <a:effectLst>
                  <a:outerShdw blurRad="38100" dist="38100" dir="2700000" algn="tl">
                    <a:srgbClr val="000000">
                      <a:alpha val="43137"/>
                    </a:srgbClr>
                  </a:outerShdw>
                </a:effectLst>
              </a:rPr>
              <a:t>In the first case of </a:t>
            </a:r>
            <a:r>
              <a:rPr lang="en-US" sz="3200" b="1" u="sng" dirty="0" smtClean="0">
                <a:solidFill>
                  <a:srgbClr val="FFFF00"/>
                </a:solidFill>
                <a:effectLst>
                  <a:outerShdw blurRad="38100" dist="38100" dir="2700000" algn="tl">
                    <a:srgbClr val="000000">
                      <a:alpha val="43137"/>
                    </a:srgbClr>
                  </a:outerShdw>
                </a:effectLst>
              </a:rPr>
              <a:t>POVERTY</a:t>
            </a:r>
            <a:r>
              <a:rPr lang="en-US" sz="3200" b="1" dirty="0" smtClean="0">
                <a:solidFill>
                  <a:schemeClr val="bg1"/>
                </a:solidFill>
                <a:effectLst>
                  <a:outerShdw blurRad="38100" dist="38100" dir="2700000" algn="tl">
                    <a:srgbClr val="000000">
                      <a:alpha val="43137"/>
                    </a:srgbClr>
                  </a:outerShdw>
                </a:effectLst>
              </a:rPr>
              <a:t>: a man who had mortgaged his property, and was unable to support his family, might sell himself to another Hebrew, with a view both to obtain maintenance and per chance a surplus sufficient to redeem his property. (</a:t>
            </a:r>
            <a:r>
              <a:rPr lang="en-US" sz="3200" b="1" dirty="0" smtClean="0">
                <a:solidFill>
                  <a:srgbClr val="FFFF00"/>
                </a:solidFill>
                <a:effectLst>
                  <a:outerShdw blurRad="38100" dist="38100" dir="2700000" algn="tl">
                    <a:srgbClr val="000000">
                      <a:alpha val="43137"/>
                    </a:srgbClr>
                  </a:outerShdw>
                </a:effectLst>
              </a:rPr>
              <a:t>His relatives could redeem him as well</a:t>
            </a:r>
            <a:r>
              <a:rPr lang="en-US" sz="3200" b="1" dirty="0" smtClean="0">
                <a:solidFill>
                  <a:schemeClr val="bg1"/>
                </a:solidFill>
                <a:effectLst>
                  <a:outerShdw blurRad="38100" dist="38100" dir="2700000" algn="tl">
                    <a:srgbClr val="000000">
                      <a:alpha val="43137"/>
                    </a:srgbClr>
                  </a:outerShdw>
                </a:effectLst>
              </a:rPr>
              <a:t>) </a:t>
            </a:r>
          </a:p>
          <a:p>
            <a:pPr algn="ctr">
              <a:buNone/>
            </a:pPr>
            <a:r>
              <a:rPr lang="en-US" sz="3200" b="1" dirty="0" smtClean="0">
                <a:solidFill>
                  <a:srgbClr val="FFFF00"/>
                </a:solidFill>
                <a:effectLst>
                  <a:outerShdw blurRad="38100" dist="38100" dir="2700000" algn="tl">
                    <a:srgbClr val="000000">
                      <a:alpha val="43137"/>
                    </a:srgbClr>
                  </a:outerShdw>
                </a:effectLst>
              </a:rPr>
              <a:t>(Leviticus 25:39-49 / Matthew 18:24-25)</a:t>
            </a: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SLAVERY OR SERVANTHOOD?</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81600"/>
          </a:xfrm>
        </p:spPr>
        <p:txBody>
          <a:bodyPr>
            <a:normAutofit/>
          </a:bodyPr>
          <a:lstStyle/>
          <a:p>
            <a:pPr>
              <a:buNone/>
            </a:pPr>
            <a:r>
              <a:rPr lang="en-US" sz="3200" b="1" dirty="0" smtClean="0">
                <a:solidFill>
                  <a:schemeClr val="bg1"/>
                </a:solidFill>
                <a:effectLst>
                  <a:outerShdw blurRad="38100" dist="38100" dir="2700000" algn="tl">
                    <a:srgbClr val="000000">
                      <a:alpha val="43137"/>
                    </a:srgbClr>
                  </a:outerShdw>
                </a:effectLst>
              </a:rPr>
              <a:t>In the second case of </a:t>
            </a:r>
            <a:r>
              <a:rPr lang="en-US" sz="3200" b="1" u="sng" dirty="0" smtClean="0">
                <a:solidFill>
                  <a:srgbClr val="FFFF00"/>
                </a:solidFill>
                <a:effectLst>
                  <a:outerShdw blurRad="38100" dist="38100" dir="2700000" algn="tl">
                    <a:srgbClr val="000000">
                      <a:alpha val="43137"/>
                    </a:srgbClr>
                  </a:outerShdw>
                </a:effectLst>
              </a:rPr>
              <a:t>THEFT</a:t>
            </a:r>
            <a:r>
              <a:rPr lang="en-US" sz="3200" b="1" dirty="0" smtClean="0">
                <a:solidFill>
                  <a:schemeClr val="bg1"/>
                </a:solidFill>
                <a:effectLst>
                  <a:outerShdw blurRad="38100" dist="38100" dir="2700000" algn="tl">
                    <a:srgbClr val="000000">
                      <a:alpha val="43137"/>
                    </a:srgbClr>
                  </a:outerShdw>
                </a:effectLst>
              </a:rPr>
              <a:t>: a person was liable to slavery if restitution could not be made according to the law. The thief was bound to work out the value of his restitution money in the service of him on whom the theft had been committed </a:t>
            </a:r>
          </a:p>
          <a:p>
            <a:pPr algn="ctr">
              <a:buNone/>
            </a:pPr>
            <a:r>
              <a:rPr lang="en-US" sz="3200" b="1" dirty="0" smtClean="0">
                <a:solidFill>
                  <a:srgbClr val="FFFF00"/>
                </a:solidFill>
                <a:effectLst>
                  <a:outerShdw blurRad="38100" dist="38100" dir="2700000" algn="tl">
                    <a:srgbClr val="000000">
                      <a:alpha val="43137"/>
                    </a:srgbClr>
                  </a:outerShdw>
                </a:effectLst>
              </a:rPr>
              <a:t>(Exodus 22:1-3)</a:t>
            </a: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SLAVERY OR SERVANTHOOD?</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81600"/>
          </a:xfrm>
        </p:spPr>
        <p:txBody>
          <a:bodyPr>
            <a:normAutofit/>
          </a:bodyPr>
          <a:lstStyle/>
          <a:p>
            <a:pPr>
              <a:buNone/>
            </a:pPr>
            <a:r>
              <a:rPr lang="en-US" sz="3200" b="1" dirty="0" smtClean="0">
                <a:solidFill>
                  <a:schemeClr val="bg1"/>
                </a:solidFill>
                <a:effectLst>
                  <a:outerShdw blurRad="38100" dist="38100" dir="2700000" algn="tl">
                    <a:srgbClr val="000000">
                      <a:alpha val="43137"/>
                    </a:srgbClr>
                  </a:outerShdw>
                </a:effectLst>
              </a:rPr>
              <a:t>In the third case of the </a:t>
            </a:r>
            <a:r>
              <a:rPr lang="en-US" sz="3200" b="1" u="sng" dirty="0" smtClean="0">
                <a:solidFill>
                  <a:srgbClr val="FFFF00"/>
                </a:solidFill>
                <a:effectLst>
                  <a:outerShdw blurRad="38100" dist="38100" dir="2700000" algn="tl">
                    <a:srgbClr val="000000">
                      <a:alpha val="43137"/>
                    </a:srgbClr>
                  </a:outerShdw>
                </a:effectLst>
              </a:rPr>
              <a:t>FATHER</a:t>
            </a:r>
            <a:r>
              <a:rPr lang="en-US" sz="3200" b="1" dirty="0" smtClean="0">
                <a:solidFill>
                  <a:schemeClr val="bg1"/>
                </a:solidFill>
                <a:effectLst>
                  <a:outerShdw blurRad="38100" dist="38100" dir="2700000" algn="tl">
                    <a:srgbClr val="000000">
                      <a:alpha val="43137"/>
                    </a:srgbClr>
                  </a:outerShdw>
                </a:effectLst>
              </a:rPr>
              <a:t>: due to extreme circumstances a father would sell his daughter at a tender age to be a maidservant, with the ulterior view of her becoming the concubine or wife of the purchaser.  </a:t>
            </a:r>
          </a:p>
          <a:p>
            <a:pPr algn="ctr">
              <a:buNone/>
            </a:pPr>
            <a:r>
              <a:rPr lang="en-US" sz="3200" b="1" dirty="0" smtClean="0">
                <a:solidFill>
                  <a:srgbClr val="FFFF00"/>
                </a:solidFill>
                <a:effectLst>
                  <a:outerShdw blurRad="38100" dist="38100" dir="2700000" algn="tl">
                    <a:srgbClr val="000000">
                      <a:alpha val="43137"/>
                    </a:srgbClr>
                  </a:outerShdw>
                </a:effectLst>
              </a:rPr>
              <a:t>(Exodus 21:7-11)</a:t>
            </a: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SLAVERY OR SERVANTHOOD?</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81600"/>
          </a:xfrm>
        </p:spPr>
        <p:txBody>
          <a:bodyPr>
            <a:normAutofit/>
          </a:bodyPr>
          <a:lstStyle/>
          <a:p>
            <a:pPr>
              <a:buNone/>
            </a:pPr>
            <a:r>
              <a:rPr lang="en-US" sz="3200" b="1" dirty="0" smtClean="0">
                <a:solidFill>
                  <a:schemeClr val="bg1"/>
                </a:solidFill>
                <a:effectLst>
                  <a:outerShdw blurRad="38100" dist="38100" dir="2700000" algn="tl">
                    <a:srgbClr val="000000">
                      <a:alpha val="43137"/>
                    </a:srgbClr>
                  </a:outerShdw>
                </a:effectLst>
              </a:rPr>
              <a:t>All the religious privileges enjoyed by free Israelites were assured to their slaves,</a:t>
            </a:r>
          </a:p>
          <a:p>
            <a:pPr>
              <a:buNone/>
            </a:pPr>
            <a:r>
              <a:rPr lang="en-US" sz="3200" b="1" dirty="0" smtClean="0">
                <a:solidFill>
                  <a:schemeClr val="bg1"/>
                </a:solidFill>
                <a:effectLst>
                  <a:outerShdw blurRad="38100" dist="38100" dir="2700000" algn="tl">
                    <a:srgbClr val="000000">
                      <a:alpha val="43137"/>
                    </a:srgbClr>
                  </a:outerShdw>
                </a:effectLst>
              </a:rPr>
              <a:t>including the rest of the Sabbath (Exod. 20:10), the right to attend the national</a:t>
            </a:r>
          </a:p>
          <a:p>
            <a:pPr>
              <a:buNone/>
            </a:pPr>
            <a:r>
              <a:rPr lang="en-US" sz="3200" b="1" dirty="0" smtClean="0">
                <a:solidFill>
                  <a:schemeClr val="bg1"/>
                </a:solidFill>
                <a:effectLst>
                  <a:outerShdw blurRad="38100" dist="38100" dir="2700000" algn="tl">
                    <a:srgbClr val="000000">
                      <a:alpha val="43137"/>
                    </a:srgbClr>
                  </a:outerShdw>
                </a:effectLst>
              </a:rPr>
              <a:t>festivals (Deut. 16:10, 11), and the right to attend the gathering of the people to</a:t>
            </a:r>
          </a:p>
          <a:p>
            <a:pPr>
              <a:buNone/>
            </a:pPr>
            <a:r>
              <a:rPr lang="en-US" sz="3200" b="1" dirty="0" smtClean="0">
                <a:solidFill>
                  <a:schemeClr val="bg1"/>
                </a:solidFill>
                <a:effectLst>
                  <a:outerShdw blurRad="38100" dist="38100" dir="2700000" algn="tl">
                    <a:srgbClr val="000000">
                      <a:alpha val="43137"/>
                    </a:srgbClr>
                  </a:outerShdw>
                </a:effectLst>
              </a:rPr>
              <a:t>hear the reading of the law (Deut. 31:10-13)</a:t>
            </a:r>
          </a:p>
        </p:txBody>
      </p:sp>
      <p:sp>
        <p:nvSpPr>
          <p:cNvPr id="3" name="Title 2"/>
          <p:cNvSpPr>
            <a:spLocks noGrp="1"/>
          </p:cNvSpPr>
          <p:nvPr>
            <p:ph type="title"/>
          </p:nvPr>
        </p:nvSpPr>
        <p:spPr/>
        <p:txBody>
          <a:bodyPr/>
          <a:lstStyle/>
          <a:p>
            <a:pPr algn="ctr"/>
            <a:r>
              <a:rPr lang="en-US" b="1" u="sng" dirty="0" smtClean="0">
                <a:solidFill>
                  <a:srgbClr val="FFFF00"/>
                </a:solidFill>
                <a:effectLst>
                  <a:outerShdw blurRad="38100" dist="38100" dir="2700000" algn="tl">
                    <a:srgbClr val="000000">
                      <a:alpha val="43137"/>
                    </a:srgbClr>
                  </a:outerShdw>
                </a:effectLst>
              </a:rPr>
              <a:t>SLAVERY OR SERVANTHOOD?</a:t>
            </a:r>
            <a:endParaRPr lang="en-US"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81600"/>
          </a:xfrm>
        </p:spPr>
        <p:txBody>
          <a:bodyPr>
            <a:normAutofit/>
          </a:bodyPr>
          <a:lstStyle/>
          <a:p>
            <a:pPr>
              <a:buNone/>
            </a:pPr>
            <a:r>
              <a:rPr lang="en-US" sz="3200" b="1" dirty="0" smtClean="0">
                <a:solidFill>
                  <a:schemeClr val="bg1"/>
                </a:solidFill>
                <a:effectLst>
                  <a:outerShdw blurRad="38100" dist="38100" dir="2700000" algn="tl">
                    <a:srgbClr val="000000">
                      <a:alpha val="43137"/>
                    </a:srgbClr>
                  </a:outerShdw>
                </a:effectLst>
              </a:rPr>
              <a:t>In the first century human life was indeed cheap, for it has been estimated that a half of the total population of the empire, or about sixty million people, were slaves. Some wealthy Romans possessed as many as 20,000 slaves. Slave owners became very brutal, and the slaves themselves were without hope and many of them very corrupt.</a:t>
            </a:r>
          </a:p>
        </p:txBody>
      </p:sp>
      <p:sp>
        <p:nvSpPr>
          <p:cNvPr id="3" name="Title 2"/>
          <p:cNvSpPr>
            <a:spLocks noGrp="1"/>
          </p:cNvSpPr>
          <p:nvPr>
            <p:ph type="title"/>
          </p:nvPr>
        </p:nvSpPr>
        <p:spPr/>
        <p:txBody>
          <a:bodyPr/>
          <a:lstStyle/>
          <a:p>
            <a:pPr algn="ctr"/>
            <a:r>
              <a:rPr lang="en-US" b="1" u="sng" dirty="0" smtClean="0">
                <a:solidFill>
                  <a:schemeClr val="tx2"/>
                </a:solidFill>
                <a:effectLst>
                  <a:outerShdw blurRad="38100" dist="38100" dir="2700000" algn="tl">
                    <a:srgbClr val="000000">
                      <a:alpha val="43137"/>
                    </a:srgbClr>
                  </a:outerShdw>
                </a:effectLst>
              </a:rPr>
              <a:t>Slavery In The Roman Empire</a:t>
            </a:r>
            <a:endParaRPr lang="en-US" b="1" u="sng"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81600"/>
          </a:xfrm>
        </p:spPr>
        <p:txBody>
          <a:bodyPr>
            <a:normAutofit/>
          </a:bodyPr>
          <a:lstStyle/>
          <a:p>
            <a:pPr>
              <a:buNone/>
            </a:pPr>
            <a:r>
              <a:rPr lang="en-US" sz="3200" b="1" dirty="0" smtClean="0">
                <a:solidFill>
                  <a:schemeClr val="bg1"/>
                </a:solidFill>
                <a:effectLst>
                  <a:outerShdw blurRad="38100" dist="38100" dir="2700000" algn="tl">
                    <a:srgbClr val="000000">
                      <a:alpha val="43137"/>
                    </a:srgbClr>
                  </a:outerShdw>
                </a:effectLst>
              </a:rPr>
              <a:t>For the most part these slaves were those conquered in war. Some of those captured were more educated than their captors. Thus it came about that sometimes Greek slaves became schoolteachers for the family of their masters. </a:t>
            </a:r>
          </a:p>
          <a:p>
            <a:pPr>
              <a:buNone/>
            </a:pPr>
            <a:endParaRPr lang="en-US" sz="3200" b="1" dirty="0" smtClean="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chemeClr val="tx2"/>
                </a:solidFill>
                <a:effectLst>
                  <a:outerShdw blurRad="38100" dist="38100" dir="2700000" algn="tl">
                    <a:srgbClr val="000000">
                      <a:alpha val="43137"/>
                    </a:srgbClr>
                  </a:outerShdw>
                </a:effectLst>
              </a:rPr>
              <a:t>Slavery In The Roman Empire</a:t>
            </a:r>
            <a:endParaRPr lang="en-US" b="1" u="sng"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81600"/>
          </a:xfrm>
        </p:spPr>
        <p:txBody>
          <a:bodyPr>
            <a:normAutofit/>
          </a:bodyPr>
          <a:lstStyle/>
          <a:p>
            <a:pPr>
              <a:buNone/>
            </a:pPr>
            <a:r>
              <a:rPr lang="en-US" sz="3200" b="1" dirty="0" smtClean="0">
                <a:solidFill>
                  <a:schemeClr val="bg1"/>
                </a:solidFill>
                <a:effectLst>
                  <a:outerShdw blurRad="38100" dist="38100" dir="2700000" algn="tl">
                    <a:srgbClr val="000000">
                      <a:alpha val="43137"/>
                    </a:srgbClr>
                  </a:outerShdw>
                </a:effectLst>
              </a:rPr>
              <a:t>Under the Roman law the slave did not have the rights or protection such as he enjoyed under the Hebrew legislation. A master might have his slave crucified for almost any reason.  A slave who stole might be branded by his master on the face with the letters </a:t>
            </a:r>
            <a:r>
              <a:rPr lang="en-US" sz="3200" b="1" dirty="0" smtClean="0">
                <a:solidFill>
                  <a:srgbClr val="FFFF00"/>
                </a:solidFill>
                <a:effectLst>
                  <a:outerShdw blurRad="38100" dist="38100" dir="2700000" algn="tl">
                    <a:srgbClr val="000000">
                      <a:alpha val="43137"/>
                    </a:srgbClr>
                  </a:outerShdw>
                </a:effectLst>
              </a:rPr>
              <a:t>C. F., representing the words "Cave </a:t>
            </a:r>
            <a:r>
              <a:rPr lang="en-US" sz="3200" b="1" dirty="0" err="1" smtClean="0">
                <a:solidFill>
                  <a:srgbClr val="FFFF00"/>
                </a:solidFill>
                <a:effectLst>
                  <a:outerShdw blurRad="38100" dist="38100" dir="2700000" algn="tl">
                    <a:srgbClr val="000000">
                      <a:alpha val="43137"/>
                    </a:srgbClr>
                  </a:outerShdw>
                </a:effectLst>
              </a:rPr>
              <a:t>furem</a:t>
            </a:r>
            <a:r>
              <a:rPr lang="en-US" sz="3200" b="1" dirty="0" smtClean="0">
                <a:solidFill>
                  <a:srgbClr val="FFFF00"/>
                </a:solidFill>
                <a:effectLst>
                  <a:outerShdw blurRad="38100" dist="38100" dir="2700000" algn="tl">
                    <a:srgbClr val="000000">
                      <a:alpha val="43137"/>
                    </a:srgbClr>
                  </a:outerShdw>
                </a:effectLst>
              </a:rPr>
              <a:t>,” meaning, "Beware the thief."</a:t>
            </a:r>
          </a:p>
          <a:p>
            <a:pPr>
              <a:buNone/>
            </a:pPr>
            <a:endParaRPr lang="en-US" sz="3200" b="1" dirty="0" smtClean="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chemeClr val="tx2"/>
                </a:solidFill>
                <a:effectLst>
                  <a:outerShdw blurRad="38100" dist="38100" dir="2700000" algn="tl">
                    <a:srgbClr val="000000">
                      <a:alpha val="43137"/>
                    </a:srgbClr>
                  </a:outerShdw>
                </a:effectLst>
              </a:rPr>
              <a:t>Slavery In The Roman Empire</a:t>
            </a:r>
            <a:endParaRPr lang="en-US" b="1" u="sng"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81600"/>
          </a:xfrm>
        </p:spPr>
        <p:txBody>
          <a:bodyPr>
            <a:normAutofit/>
          </a:bodyPr>
          <a:lstStyle/>
          <a:p>
            <a:pPr>
              <a:buNone/>
            </a:pPr>
            <a:r>
              <a:rPr lang="en-US" sz="3200" b="1" dirty="0" smtClean="0">
                <a:solidFill>
                  <a:schemeClr val="bg1"/>
                </a:solidFill>
                <a:effectLst>
                  <a:outerShdw blurRad="38100" dist="38100" dir="2700000" algn="tl">
                    <a:srgbClr val="000000">
                      <a:alpha val="43137"/>
                    </a:srgbClr>
                  </a:outerShdw>
                </a:effectLst>
              </a:rPr>
              <a:t>And in the case of a runaway slave, if he were caught, his master might brand him,  give him more than customary labor, or could have him put to death if he so desired. The law did allow that he could be reinstated with mercy, through the intercession of a special friend of the master.</a:t>
            </a:r>
          </a:p>
        </p:txBody>
      </p:sp>
      <p:sp>
        <p:nvSpPr>
          <p:cNvPr id="3" name="Title 2"/>
          <p:cNvSpPr>
            <a:spLocks noGrp="1"/>
          </p:cNvSpPr>
          <p:nvPr>
            <p:ph type="title"/>
          </p:nvPr>
        </p:nvSpPr>
        <p:spPr/>
        <p:txBody>
          <a:bodyPr/>
          <a:lstStyle/>
          <a:p>
            <a:pPr algn="ctr"/>
            <a:r>
              <a:rPr lang="en-US" b="1" u="sng" dirty="0" smtClean="0">
                <a:solidFill>
                  <a:schemeClr val="tx2"/>
                </a:solidFill>
                <a:effectLst>
                  <a:outerShdw blurRad="38100" dist="38100" dir="2700000" algn="tl">
                    <a:srgbClr val="000000">
                      <a:alpha val="43137"/>
                    </a:srgbClr>
                  </a:outerShdw>
                </a:effectLst>
              </a:rPr>
              <a:t>Slavery In The Roman Empire</a:t>
            </a:r>
            <a:endParaRPr lang="en-US" b="1" u="sng"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81600"/>
          </a:xfrm>
        </p:spPr>
        <p:txBody>
          <a:bodyPr>
            <a:normAutofit/>
          </a:bodyPr>
          <a:lstStyle/>
          <a:p>
            <a:r>
              <a:rPr lang="en-US" sz="3200" b="1" dirty="0" smtClean="0">
                <a:solidFill>
                  <a:schemeClr val="bg1"/>
                </a:solidFill>
                <a:effectLst>
                  <a:outerShdw blurRad="38100" dist="38100" dir="2700000" algn="tl">
                    <a:srgbClr val="000000">
                      <a:alpha val="43137"/>
                    </a:srgbClr>
                  </a:outerShdw>
                </a:effectLst>
              </a:rPr>
              <a:t>The Apostle Paul was Philemon's friend who interceded on behalf of the runaway slave </a:t>
            </a:r>
            <a:r>
              <a:rPr lang="en-US" sz="3200" b="1" dirty="0" err="1" smtClean="0">
                <a:solidFill>
                  <a:schemeClr val="bg1"/>
                </a:solidFill>
                <a:effectLst>
                  <a:outerShdw blurRad="38100" dist="38100" dir="2700000" algn="tl">
                    <a:srgbClr val="000000">
                      <a:alpha val="43137"/>
                    </a:srgbClr>
                  </a:outerShdw>
                </a:effectLst>
              </a:rPr>
              <a:t>Onesimus</a:t>
            </a:r>
            <a:r>
              <a:rPr lang="en-US" sz="3200" b="1" dirty="0" smtClean="0">
                <a:solidFill>
                  <a:schemeClr val="bg1"/>
                </a:solidFill>
                <a:effectLst>
                  <a:outerShdw blurRad="38100" dist="38100" dir="2700000" algn="tl">
                    <a:srgbClr val="000000">
                      <a:alpha val="43137"/>
                    </a:srgbClr>
                  </a:outerShdw>
                </a:effectLst>
              </a:rPr>
              <a:t>. The Epistle to Philemon was Paul's plea to his friend on behalf of the converted slave. No doubt Philemon gave </a:t>
            </a:r>
            <a:r>
              <a:rPr lang="en-US" sz="3200" b="1" dirty="0" err="1" smtClean="0">
                <a:solidFill>
                  <a:schemeClr val="bg1"/>
                </a:solidFill>
                <a:effectLst>
                  <a:outerShdw blurRad="38100" dist="38100" dir="2700000" algn="tl">
                    <a:srgbClr val="000000">
                      <a:alpha val="43137"/>
                    </a:srgbClr>
                  </a:outerShdw>
                </a:effectLst>
              </a:rPr>
              <a:t>Onesimus</a:t>
            </a:r>
            <a:r>
              <a:rPr lang="en-US" sz="3200" b="1" dirty="0" smtClean="0">
                <a:solidFill>
                  <a:schemeClr val="bg1"/>
                </a:solidFill>
                <a:effectLst>
                  <a:outerShdw blurRad="38100" dist="38100" dir="2700000" algn="tl">
                    <a:srgbClr val="000000">
                      <a:alpha val="43137"/>
                    </a:srgbClr>
                  </a:outerShdw>
                </a:effectLst>
              </a:rPr>
              <a:t> his freedom after receiving Paul's letter.</a:t>
            </a:r>
            <a:r>
              <a:rPr lang="en-US" sz="3200" dirty="0" smtClean="0"/>
              <a:t> </a:t>
            </a:r>
            <a:r>
              <a:rPr lang="en-US" sz="3200" b="1" dirty="0" smtClean="0">
                <a:solidFill>
                  <a:schemeClr val="bg1"/>
                </a:solidFill>
                <a:effectLst>
                  <a:outerShdw blurRad="38100" dist="38100" dir="2700000" algn="tl">
                    <a:srgbClr val="000000">
                      <a:alpha val="43137"/>
                    </a:srgbClr>
                  </a:outerShdw>
                </a:effectLst>
              </a:rPr>
              <a:t>Paul's letter to Philemon has, no doubt, done more to overcome slavery than any other letter that he wrote.</a:t>
            </a:r>
          </a:p>
        </p:txBody>
      </p:sp>
      <p:sp>
        <p:nvSpPr>
          <p:cNvPr id="3" name="Title 2"/>
          <p:cNvSpPr>
            <a:spLocks noGrp="1"/>
          </p:cNvSpPr>
          <p:nvPr>
            <p:ph type="title"/>
          </p:nvPr>
        </p:nvSpPr>
        <p:spPr/>
        <p:txBody>
          <a:bodyPr/>
          <a:lstStyle/>
          <a:p>
            <a:pPr algn="ctr"/>
            <a:r>
              <a:rPr lang="en-US" b="1" u="sng" dirty="0" smtClean="0">
                <a:solidFill>
                  <a:schemeClr val="tx2"/>
                </a:solidFill>
                <a:effectLst>
                  <a:outerShdw blurRad="38100" dist="38100" dir="2700000" algn="tl">
                    <a:srgbClr val="000000">
                      <a:alpha val="43137"/>
                    </a:srgbClr>
                  </a:outerShdw>
                </a:effectLst>
              </a:rPr>
              <a:t>Slavery In The Roman Empire</a:t>
            </a:r>
            <a:endParaRPr lang="en-US" b="1" u="sng"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u="sng" dirty="0" smtClean="0">
                <a:solidFill>
                  <a:schemeClr val="bg1"/>
                </a:solidFill>
                <a:effectLst>
                  <a:outerShdw blurRad="38100" dist="38100" dir="2700000" algn="tl">
                    <a:srgbClr val="000000">
                      <a:alpha val="43137"/>
                    </a:srgbClr>
                  </a:outerShdw>
                </a:effectLst>
              </a:rPr>
              <a:t>Matthew 19:24</a:t>
            </a:r>
            <a:r>
              <a:rPr lang="en-US" b="1" dirty="0" smtClean="0">
                <a:solidFill>
                  <a:schemeClr val="bg1"/>
                </a:solidFill>
                <a:effectLst>
                  <a:outerShdw blurRad="38100" dist="38100" dir="2700000" algn="tl">
                    <a:srgbClr val="000000">
                      <a:alpha val="43137"/>
                    </a:srgbClr>
                  </a:outerShdw>
                </a:effectLst>
              </a:rPr>
              <a:t> : “</a:t>
            </a:r>
            <a:r>
              <a:rPr lang="en-US" b="1" i="1" dirty="0" smtClean="0">
                <a:solidFill>
                  <a:schemeClr val="bg1"/>
                </a:solidFill>
                <a:effectLst>
                  <a:outerShdw blurRad="38100" dist="38100" dir="2700000" algn="tl">
                    <a:srgbClr val="000000">
                      <a:alpha val="43137"/>
                    </a:srgbClr>
                  </a:outerShdw>
                </a:effectLst>
              </a:rPr>
              <a:t>And again I say unto you, </a:t>
            </a:r>
            <a:r>
              <a:rPr lang="en-US" b="1" i="1" dirty="0" smtClean="0">
                <a:solidFill>
                  <a:srgbClr val="FFFF00"/>
                </a:solidFill>
                <a:effectLst>
                  <a:outerShdw blurRad="38100" dist="38100" dir="2700000" algn="tl">
                    <a:srgbClr val="000000">
                      <a:alpha val="43137"/>
                    </a:srgbClr>
                  </a:outerShdw>
                </a:effectLst>
              </a:rPr>
              <a:t>It is easier for a camel to go through a needle's eye</a:t>
            </a:r>
            <a:r>
              <a:rPr lang="en-US" b="1" i="1" dirty="0" smtClean="0">
                <a:solidFill>
                  <a:schemeClr val="bg1"/>
                </a:solidFill>
                <a:effectLst>
                  <a:outerShdw blurRad="38100" dist="38100" dir="2700000" algn="tl">
                    <a:srgbClr val="000000">
                      <a:alpha val="43137"/>
                    </a:srgbClr>
                  </a:outerShdw>
                </a:effectLst>
              </a:rPr>
              <a:t>, than for a rich man to enter into the kingdom of God</a:t>
            </a:r>
            <a:r>
              <a:rPr lang="en-US" b="1" dirty="0" smtClean="0">
                <a:solidFill>
                  <a:schemeClr val="bg1"/>
                </a:solidFill>
                <a:effectLst>
                  <a:outerShdw blurRad="38100" dist="38100" dir="2700000" algn="tl">
                    <a:srgbClr val="000000">
                      <a:alpha val="43137"/>
                    </a:srgbClr>
                  </a:outerShdw>
                </a:effectLst>
              </a:rPr>
              <a:t>.”</a:t>
            </a:r>
          </a:p>
          <a:p>
            <a:pPr>
              <a:buNone/>
            </a:pPr>
            <a:endParaRPr lang="en-US" b="1" dirty="0"/>
          </a:p>
        </p:txBody>
      </p:sp>
      <p:sp>
        <p:nvSpPr>
          <p:cNvPr id="3" name="Title 2"/>
          <p:cNvSpPr>
            <a:spLocks noGrp="1"/>
          </p:cNvSpPr>
          <p:nvPr>
            <p:ph type="title"/>
          </p:nvPr>
        </p:nvSpPr>
        <p:spPr/>
        <p:txBody>
          <a:bodyPr/>
          <a:lstStyle/>
          <a:p>
            <a:pPr algn="ctr"/>
            <a:r>
              <a:rPr lang="en-US" b="1" u="sng" dirty="0" smtClean="0">
                <a:solidFill>
                  <a:srgbClr val="FFFF00"/>
                </a:solidFill>
              </a:rPr>
              <a:t>INTERPRET THIS VERSE!</a:t>
            </a:r>
            <a:endParaRPr lang="en-US" b="1" u="sng" dirty="0">
              <a:solidFill>
                <a:srgbClr val="FFFF00"/>
              </a:solidFill>
            </a:endParaRPr>
          </a:p>
        </p:txBody>
      </p:sp>
      <p:pic>
        <p:nvPicPr>
          <p:cNvPr id="1030" name="Picture 6" descr="http://t2.gstatic.com/images?q=tbn:ANd9GcQ_B27RmOTRWvGtLZNzDwiFJOI-SrgyWb42DpYlLIE8ltGsGUqf"/>
          <p:cNvPicPr>
            <a:picLocks noChangeAspect="1" noChangeArrowheads="1"/>
          </p:cNvPicPr>
          <p:nvPr/>
        </p:nvPicPr>
        <p:blipFill>
          <a:blip r:embed="rId2" cstate="print"/>
          <a:srcRect/>
          <a:stretch>
            <a:fillRect/>
          </a:stretch>
        </p:blipFill>
        <p:spPr bwMode="auto">
          <a:xfrm>
            <a:off x="2362200" y="3169516"/>
            <a:ext cx="4191000" cy="3032126"/>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u="sng" dirty="0" smtClean="0">
                <a:solidFill>
                  <a:schemeClr val="bg1"/>
                </a:solidFill>
                <a:effectLst>
                  <a:outerShdw blurRad="38100" dist="38100" dir="2700000" algn="tl">
                    <a:srgbClr val="000000">
                      <a:alpha val="43137"/>
                    </a:srgbClr>
                  </a:outerShdw>
                </a:effectLst>
              </a:rPr>
              <a:t>Philemon vs. 18</a:t>
            </a:r>
            <a:r>
              <a:rPr lang="en-US" b="1" dirty="0" smtClean="0">
                <a:solidFill>
                  <a:schemeClr val="bg1"/>
                </a:solidFill>
                <a:effectLst>
                  <a:outerShdw blurRad="38100" dist="38100" dir="2700000" algn="tl">
                    <a:srgbClr val="000000">
                      <a:alpha val="43137"/>
                    </a:srgbClr>
                  </a:outerShdw>
                </a:effectLst>
              </a:rPr>
              <a:t>  </a:t>
            </a:r>
            <a:r>
              <a:rPr lang="en-US" sz="3600" b="1" dirty="0" smtClean="0">
                <a:solidFill>
                  <a:schemeClr val="bg1"/>
                </a:solidFill>
                <a:effectLst>
                  <a:outerShdw blurRad="38100" dist="38100" dir="2700000" algn="tl">
                    <a:srgbClr val="000000">
                      <a:alpha val="43137"/>
                    </a:srgbClr>
                  </a:outerShdw>
                </a:effectLst>
              </a:rPr>
              <a:t>“</a:t>
            </a:r>
            <a:r>
              <a:rPr lang="en-US" sz="3600" b="1" i="1" dirty="0" smtClean="0">
                <a:solidFill>
                  <a:srgbClr val="FFFF00"/>
                </a:solidFill>
                <a:effectLst>
                  <a:outerShdw blurRad="38100" dist="38100" dir="2700000" algn="tl">
                    <a:srgbClr val="000000">
                      <a:alpha val="43137"/>
                    </a:srgbClr>
                  </a:outerShdw>
                </a:effectLst>
              </a:rPr>
              <a:t>If he </a:t>
            </a:r>
            <a:r>
              <a:rPr lang="en-US" sz="3600" b="1" i="1" u="sng" dirty="0" smtClean="0">
                <a:solidFill>
                  <a:srgbClr val="FFFF00"/>
                </a:solidFill>
                <a:effectLst>
                  <a:outerShdw blurRad="38100" dist="38100" dir="2700000" algn="tl">
                    <a:srgbClr val="000000">
                      <a:alpha val="43137"/>
                    </a:srgbClr>
                  </a:outerShdw>
                </a:effectLst>
              </a:rPr>
              <a:t>hath wronged thee</a:t>
            </a:r>
            <a:r>
              <a:rPr lang="en-US" sz="3600" b="1" i="1" dirty="0" smtClean="0">
                <a:solidFill>
                  <a:srgbClr val="FFFF00"/>
                </a:solidFill>
                <a:effectLst>
                  <a:outerShdw blurRad="38100" dist="38100" dir="2700000" algn="tl">
                    <a:srgbClr val="000000">
                      <a:alpha val="43137"/>
                    </a:srgbClr>
                  </a:outerShdw>
                </a:effectLst>
              </a:rPr>
              <a:t>, </a:t>
            </a:r>
            <a:r>
              <a:rPr lang="en-US" sz="3600" b="1" i="1" u="sng" dirty="0" smtClean="0">
                <a:solidFill>
                  <a:srgbClr val="FFFF00"/>
                </a:solidFill>
                <a:effectLst>
                  <a:outerShdw blurRad="38100" dist="38100" dir="2700000" algn="tl">
                    <a:srgbClr val="000000">
                      <a:alpha val="43137"/>
                    </a:srgbClr>
                  </a:outerShdw>
                </a:effectLst>
              </a:rPr>
              <a:t>or </a:t>
            </a:r>
            <a:r>
              <a:rPr lang="en-US" sz="3600" b="1" i="1" u="sng" dirty="0" err="1" smtClean="0">
                <a:solidFill>
                  <a:srgbClr val="FFFF00"/>
                </a:solidFill>
                <a:effectLst>
                  <a:outerShdw blurRad="38100" dist="38100" dir="2700000" algn="tl">
                    <a:srgbClr val="000000">
                      <a:alpha val="43137"/>
                    </a:srgbClr>
                  </a:outerShdw>
                </a:effectLst>
              </a:rPr>
              <a:t>oweth</a:t>
            </a:r>
            <a:r>
              <a:rPr lang="en-US" sz="3600" b="1" i="1" u="sng" dirty="0" smtClean="0">
                <a:solidFill>
                  <a:srgbClr val="FFFF00"/>
                </a:solidFill>
                <a:effectLst>
                  <a:outerShdw blurRad="38100" dist="38100" dir="2700000" algn="tl">
                    <a:srgbClr val="000000">
                      <a:alpha val="43137"/>
                    </a:srgbClr>
                  </a:outerShdw>
                </a:effectLst>
              </a:rPr>
              <a:t> thee ought</a:t>
            </a:r>
            <a:r>
              <a:rPr lang="en-US" sz="3600" b="1" i="1" dirty="0" smtClean="0">
                <a:solidFill>
                  <a:srgbClr val="FFFF00"/>
                </a:solidFill>
                <a:effectLst>
                  <a:outerShdw blurRad="38100" dist="38100" dir="2700000" algn="tl">
                    <a:srgbClr val="000000">
                      <a:alpha val="43137"/>
                    </a:srgbClr>
                  </a:outerShdw>
                </a:effectLst>
              </a:rPr>
              <a:t>, put that on mine account</a:t>
            </a:r>
            <a:r>
              <a:rPr lang="en-US" sz="3600" b="1" i="1" dirty="0" smtClean="0">
                <a:solidFill>
                  <a:schemeClr val="bg1"/>
                </a:solidFill>
                <a:effectLst>
                  <a:outerShdw blurRad="38100" dist="38100" dir="2700000" algn="tl">
                    <a:srgbClr val="000000">
                      <a:alpha val="43137"/>
                    </a:srgbClr>
                  </a:outerShdw>
                </a:effectLst>
              </a:rPr>
              <a:t>.”</a:t>
            </a:r>
          </a:p>
          <a:p>
            <a:pPr>
              <a:buNone/>
            </a:pPr>
            <a:endParaRPr lang="en-US" b="1" i="1" dirty="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a:r>
              <a:rPr lang="en-US" b="1" u="sng" dirty="0" smtClean="0">
                <a:solidFill>
                  <a:srgbClr val="FFFF00"/>
                </a:solidFill>
              </a:rPr>
              <a:t>INTERPRET THIS VERSE!</a:t>
            </a:r>
            <a:endParaRPr lang="en-US" b="1" u="sng" dirty="0">
              <a:solidFill>
                <a:srgbClr val="FFFF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381000"/>
            <a:ext cx="8229600" cy="6096000"/>
          </a:xfrm>
        </p:spPr>
        <p:txBody>
          <a:bodyPr/>
          <a:lstStyle/>
          <a:p>
            <a:pPr>
              <a:buNone/>
            </a:pPr>
            <a:r>
              <a:rPr lang="en-US" sz="3600" b="1" dirty="0" smtClean="0">
                <a:solidFill>
                  <a:srgbClr val="FFFF00"/>
                </a:solidFill>
                <a:effectLst>
                  <a:outerShdw blurRad="38100" dist="38100" dir="2700000" algn="tl">
                    <a:srgbClr val="000000">
                      <a:alpha val="43137"/>
                    </a:srgbClr>
                  </a:outerShdw>
                </a:effectLst>
              </a:rPr>
              <a:t>Either </a:t>
            </a:r>
            <a:r>
              <a:rPr lang="en-US" sz="3600" b="1" dirty="0" smtClean="0">
                <a:solidFill>
                  <a:schemeClr val="bg1"/>
                </a:solidFill>
                <a:effectLst>
                  <a:outerShdw blurRad="38100" dist="38100" dir="2700000" algn="tl">
                    <a:srgbClr val="000000">
                      <a:alpha val="43137"/>
                    </a:srgbClr>
                  </a:outerShdw>
                </a:effectLst>
              </a:rPr>
              <a:t>by</a:t>
            </a:r>
            <a:r>
              <a:rPr lang="en-US" sz="3600" b="1" dirty="0" smtClean="0">
                <a:solidFill>
                  <a:srgbClr val="FFFF00"/>
                </a:solidFill>
                <a:effectLst>
                  <a:outerShdw blurRad="38100" dist="38100" dir="2700000" algn="tl">
                    <a:srgbClr val="000000">
                      <a:alpha val="43137"/>
                    </a:srgbClr>
                  </a:outerShdw>
                </a:effectLst>
              </a:rPr>
              <a:t> </a:t>
            </a:r>
            <a:r>
              <a:rPr lang="en-US" sz="3600" b="1" dirty="0" smtClean="0">
                <a:solidFill>
                  <a:schemeClr val="bg1"/>
                </a:solidFill>
                <a:effectLst>
                  <a:outerShdw blurRad="38100" dist="38100" dir="2700000" algn="tl">
                    <a:srgbClr val="000000">
                      <a:alpha val="43137"/>
                    </a:srgbClr>
                  </a:outerShdw>
                </a:effectLst>
              </a:rPr>
              <a:t>escaping from you</a:t>
            </a:r>
            <a:r>
              <a:rPr lang="en-US" sz="3600" b="1" dirty="0" smtClean="0">
                <a:solidFill>
                  <a:srgbClr val="FFFF00"/>
                </a:solidFill>
                <a:effectLst>
                  <a:outerShdw blurRad="38100" dist="38100" dir="2700000" algn="tl">
                    <a:srgbClr val="000000">
                      <a:alpha val="43137"/>
                    </a:srgbClr>
                  </a:outerShdw>
                </a:effectLst>
              </a:rPr>
              <a:t>, </a:t>
            </a:r>
          </a:p>
          <a:p>
            <a:pPr>
              <a:buNone/>
            </a:pPr>
            <a:r>
              <a:rPr lang="en-US" sz="3600" b="1" dirty="0" smtClean="0">
                <a:solidFill>
                  <a:srgbClr val="FFFF00"/>
                </a:solidFill>
                <a:effectLst>
                  <a:outerShdw blurRad="38100" dist="38100" dir="2700000" algn="tl">
                    <a:srgbClr val="000000">
                      <a:alpha val="43137"/>
                    </a:srgbClr>
                  </a:outerShdw>
                </a:effectLst>
              </a:rPr>
              <a:t>OR </a:t>
            </a:r>
            <a:r>
              <a:rPr lang="en-US" sz="3600" b="1" dirty="0" smtClean="0">
                <a:solidFill>
                  <a:schemeClr val="bg1"/>
                </a:solidFill>
                <a:effectLst>
                  <a:outerShdw blurRad="38100" dist="38100" dir="2700000" algn="tl">
                    <a:srgbClr val="000000">
                      <a:alpha val="43137"/>
                    </a:srgbClr>
                  </a:outerShdw>
                </a:effectLst>
              </a:rPr>
              <a:t>by</a:t>
            </a:r>
            <a:r>
              <a:rPr lang="en-US" sz="3600" b="1" dirty="0" smtClean="0">
                <a:solidFill>
                  <a:srgbClr val="FFFF00"/>
                </a:solidFill>
                <a:effectLst>
                  <a:outerShdw blurRad="38100" dist="38100" dir="2700000" algn="tl">
                    <a:srgbClr val="000000">
                      <a:alpha val="43137"/>
                    </a:srgbClr>
                  </a:outerShdw>
                </a:effectLst>
              </a:rPr>
              <a:t> </a:t>
            </a:r>
            <a:r>
              <a:rPr lang="en-US" sz="3600" b="1" dirty="0" smtClean="0">
                <a:solidFill>
                  <a:schemeClr val="bg1"/>
                </a:solidFill>
                <a:effectLst>
                  <a:outerShdw blurRad="38100" dist="38100" dir="2700000" algn="tl">
                    <a:srgbClr val="000000">
                      <a:alpha val="43137"/>
                    </a:srgbClr>
                  </a:outerShdw>
                </a:effectLst>
              </a:rPr>
              <a:t>failing to perform the services he had agreed to</a:t>
            </a:r>
            <a:r>
              <a:rPr lang="en-US" sz="3600" b="1" dirty="0" smtClean="0">
                <a:solidFill>
                  <a:srgbClr val="FFFF00"/>
                </a:solidFill>
                <a:effectLst>
                  <a:outerShdw blurRad="38100" dist="38100" dir="2700000" algn="tl">
                    <a:srgbClr val="000000">
                      <a:alpha val="43137"/>
                    </a:srgbClr>
                  </a:outerShdw>
                </a:effectLst>
              </a:rPr>
              <a:t>, </a:t>
            </a:r>
          </a:p>
          <a:p>
            <a:pPr>
              <a:buNone/>
            </a:pPr>
            <a:r>
              <a:rPr lang="en-US" sz="3600" b="1" dirty="0" smtClean="0">
                <a:solidFill>
                  <a:srgbClr val="FFFF00"/>
                </a:solidFill>
                <a:effectLst>
                  <a:outerShdw blurRad="38100" dist="38100" dir="2700000" algn="tl">
                    <a:srgbClr val="000000">
                      <a:alpha val="43137"/>
                    </a:srgbClr>
                  </a:outerShdw>
                </a:effectLst>
              </a:rPr>
              <a:t>OR </a:t>
            </a:r>
            <a:r>
              <a:rPr lang="en-US" sz="3600" b="1" dirty="0" smtClean="0">
                <a:solidFill>
                  <a:schemeClr val="bg1"/>
                </a:solidFill>
                <a:effectLst>
                  <a:outerShdw blurRad="38100" dist="38100" dir="2700000" algn="tl">
                    <a:srgbClr val="000000">
                      <a:alpha val="43137"/>
                    </a:srgbClr>
                  </a:outerShdw>
                </a:effectLst>
              </a:rPr>
              <a:t>by unfaithfulness when he was with you as a servant</a:t>
            </a:r>
            <a:r>
              <a:rPr lang="en-US" sz="3600" b="1" dirty="0" smtClean="0">
                <a:solidFill>
                  <a:srgbClr val="FFFF00"/>
                </a:solidFill>
                <a:effectLst>
                  <a:outerShdw blurRad="38100" dist="38100" dir="2700000" algn="tl">
                    <a:srgbClr val="000000">
                      <a:alpha val="43137"/>
                    </a:srgbClr>
                  </a:outerShdw>
                </a:effectLst>
              </a:rPr>
              <a:t>, </a:t>
            </a:r>
          </a:p>
          <a:p>
            <a:pPr>
              <a:buNone/>
            </a:pPr>
            <a:r>
              <a:rPr lang="en-US" sz="3600" b="1" dirty="0" smtClean="0">
                <a:solidFill>
                  <a:srgbClr val="FFFF00"/>
                </a:solidFill>
                <a:effectLst>
                  <a:outerShdw blurRad="38100" dist="38100" dir="2700000" algn="tl">
                    <a:srgbClr val="000000">
                      <a:alpha val="43137"/>
                    </a:srgbClr>
                  </a:outerShdw>
                </a:effectLst>
              </a:rPr>
              <a:t>OR </a:t>
            </a:r>
            <a:r>
              <a:rPr lang="en-US" sz="3600" b="1" dirty="0" smtClean="0">
                <a:solidFill>
                  <a:schemeClr val="bg1"/>
                </a:solidFill>
                <a:effectLst>
                  <a:outerShdw blurRad="38100" dist="38100" dir="2700000" algn="tl">
                    <a:srgbClr val="000000">
                      <a:alpha val="43137"/>
                    </a:srgbClr>
                  </a:outerShdw>
                </a:effectLst>
              </a:rPr>
              <a:t>by taking your property when he went away</a:t>
            </a:r>
            <a:endParaRPr lang="en-US" sz="3600" b="1" dirty="0" smtClean="0">
              <a:solidFill>
                <a:srgbClr val="FFFF00"/>
              </a:solidFill>
              <a:effectLst>
                <a:outerShdw blurRad="38100" dist="38100" dir="2700000" algn="tl">
                  <a:srgbClr val="000000">
                    <a:alpha val="43137"/>
                  </a:srgbClr>
                </a:outerShdw>
              </a:effectLst>
            </a:endParaRPr>
          </a:p>
          <a:p>
            <a:pPr algn="ctr">
              <a:buNone/>
            </a:pPr>
            <a:r>
              <a:rPr lang="en-US" sz="3600" b="1" dirty="0" smtClean="0">
                <a:solidFill>
                  <a:srgbClr val="FFFF00"/>
                </a:solidFill>
                <a:effectLst>
                  <a:outerShdw blurRad="38100" dist="38100" dir="2700000" algn="tl">
                    <a:srgbClr val="000000">
                      <a:alpha val="43137"/>
                    </a:srgbClr>
                  </a:outerShdw>
                </a:effectLst>
              </a:rPr>
              <a:t> Any of these reasons would be plausible according to the custom</a:t>
            </a:r>
            <a:endParaRPr lang="en-US" sz="3600" b="1" dirty="0" smtClean="0">
              <a:solidFill>
                <a:schemeClr val="bg1"/>
              </a:solidFill>
              <a:effectLst>
                <a:outerShdw blurRad="38100" dist="38100" dir="2700000" algn="tl">
                  <a:srgbClr val="000000">
                    <a:alpha val="43137"/>
                  </a:srgbClr>
                </a:outerShdw>
              </a:effectLst>
            </a:endParaRPr>
          </a:p>
          <a:p>
            <a:pPr>
              <a:buNone/>
            </a:pPr>
            <a:endParaRPr lang="en-US"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81600"/>
          </a:xfrm>
        </p:spPr>
        <p:txBody>
          <a:bodyPr>
            <a:normAutofit lnSpcReduction="10000"/>
          </a:bodyPr>
          <a:lstStyle/>
          <a:p>
            <a:pPr>
              <a:buNone/>
            </a:pPr>
            <a:r>
              <a:rPr lang="en-US" sz="3200" b="1" dirty="0" smtClean="0">
                <a:solidFill>
                  <a:schemeClr val="bg1"/>
                </a:solidFill>
                <a:effectLst>
                  <a:outerShdw blurRad="38100" dist="38100" dir="2700000" algn="tl">
                    <a:srgbClr val="000000">
                      <a:alpha val="43137"/>
                    </a:srgbClr>
                  </a:outerShdw>
                </a:effectLst>
              </a:rPr>
              <a:t>The apostles did not attempt to do away with the terrible evil immediately. This would have been a hopeless task, and such an attempt would have been doubtless crushed by the iron hand of Rome. Rather, they were satisfied to give forth Christian principles, and so preach the gospel of liberation from sin, that the result would be to do away with human slavery through the conquering power of Christ</a:t>
            </a:r>
          </a:p>
        </p:txBody>
      </p:sp>
      <p:sp>
        <p:nvSpPr>
          <p:cNvPr id="3" name="Title 2"/>
          <p:cNvSpPr>
            <a:spLocks noGrp="1"/>
          </p:cNvSpPr>
          <p:nvPr>
            <p:ph type="title"/>
          </p:nvPr>
        </p:nvSpPr>
        <p:spPr/>
        <p:txBody>
          <a:bodyPr/>
          <a:lstStyle/>
          <a:p>
            <a:pPr algn="ctr"/>
            <a:r>
              <a:rPr lang="en-US" b="1" u="sng" dirty="0" smtClean="0">
                <a:solidFill>
                  <a:schemeClr val="tx2"/>
                </a:solidFill>
                <a:effectLst>
                  <a:outerShdw blurRad="38100" dist="38100" dir="2700000" algn="tl">
                    <a:srgbClr val="000000">
                      <a:alpha val="43137"/>
                    </a:srgbClr>
                  </a:outerShdw>
                </a:effectLst>
              </a:rPr>
              <a:t>Slavery In The Roman Empire</a:t>
            </a:r>
            <a:endParaRPr lang="en-US" b="1" u="sng"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632311"/>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TENT LIFE</a:t>
            </a:r>
            <a:r>
              <a:rPr lang="en-US" sz="3200" b="1" dirty="0" smtClean="0">
                <a:effectLst>
                  <a:outerShdw blurRad="38100" dist="38100" dir="2700000" algn="tl">
                    <a:srgbClr val="000000">
                      <a:alpha val="43137"/>
                    </a:srgbClr>
                  </a:outerShdw>
                </a:effectLst>
              </a:rPr>
              <a:t>: </a:t>
            </a:r>
            <a:r>
              <a:rPr lang="en-US" sz="3200" dirty="0" smtClean="0"/>
              <a:t>The Oriental tent is usually oblong in shape, and is divided into two and</a:t>
            </a:r>
          </a:p>
          <a:p>
            <a:r>
              <a:rPr lang="en-US" sz="3200" dirty="0" smtClean="0"/>
              <a:t>sometimes three apartments by curtains usually made from goat's hair. The entrance leads into the apartment for the men, which also serves as the reception apartment. Beyond this</a:t>
            </a:r>
          </a:p>
          <a:p>
            <a:r>
              <a:rPr lang="en-US" sz="3200" dirty="0" smtClean="0"/>
              <a:t>is the apartment for the women and children. And sometimes there is a third apartment for servants or for cattle.</a:t>
            </a:r>
            <a:endParaRPr lang="en-US" sz="3200" b="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4154984"/>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TENT LIFE</a:t>
            </a:r>
            <a:r>
              <a:rPr lang="en-US" sz="3200" b="1" dirty="0" smtClean="0">
                <a:effectLst>
                  <a:outerShdw blurRad="38100" dist="38100" dir="2700000" algn="tl">
                    <a:srgbClr val="000000">
                      <a:alpha val="43137"/>
                    </a:srgbClr>
                  </a:outerShdw>
                </a:effectLst>
              </a:rPr>
              <a:t>: </a:t>
            </a:r>
            <a:r>
              <a:rPr lang="en-US" sz="3200" dirty="0" smtClean="0"/>
              <a:t>The women in the inner apartment are screened from the view of those in the</a:t>
            </a:r>
          </a:p>
          <a:p>
            <a:r>
              <a:rPr lang="en-US" sz="3200" dirty="0" smtClean="0"/>
              <a:t>reception room, but they can hear what goes on in that room. Thus Sarah in her apartment overheard what the angel said in the reception apartment of Abraham's tent </a:t>
            </a:r>
            <a:r>
              <a:rPr lang="en-US" sz="3200" dirty="0" smtClean="0">
                <a:solidFill>
                  <a:srgbClr val="FFFF00"/>
                </a:solidFill>
              </a:rPr>
              <a:t>(Gen. 18:9-15) </a:t>
            </a:r>
            <a:endParaRPr lang="en-US" sz="3200" b="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4154984"/>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TENT LIFE</a:t>
            </a:r>
            <a:r>
              <a:rPr lang="en-US" sz="3200" b="1" dirty="0" smtClean="0">
                <a:effectLst>
                  <a:outerShdw blurRad="38100" dist="38100" dir="2700000" algn="tl">
                    <a:srgbClr val="000000">
                      <a:alpha val="43137"/>
                    </a:srgbClr>
                  </a:outerShdw>
                </a:effectLst>
              </a:rPr>
              <a:t>: </a:t>
            </a:r>
            <a:r>
              <a:rPr lang="en-US" sz="3200" dirty="0" smtClean="0"/>
              <a:t>In some cases there is a separate tent for the women. It took several tents to care for the large family of Jacob. Reference is</a:t>
            </a:r>
          </a:p>
          <a:p>
            <a:r>
              <a:rPr lang="en-US" sz="3200" dirty="0" smtClean="0"/>
              <a:t>made to Jacob's tent, to Leah's tent, to Rachel's tent, and to the tent of the two maidservants. (Gen. 31:33)</a:t>
            </a:r>
            <a:endParaRPr lang="en-US" sz="3200" b="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139869"/>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TENT LIFE</a:t>
            </a:r>
            <a:r>
              <a:rPr lang="en-US" sz="3200" b="1" dirty="0" smtClean="0">
                <a:effectLst>
                  <a:outerShdw blurRad="38100" dist="38100" dir="2700000" algn="tl">
                    <a:srgbClr val="000000">
                      <a:alpha val="43137"/>
                    </a:srgbClr>
                  </a:outerShdw>
                </a:effectLst>
              </a:rPr>
              <a:t>:</a:t>
            </a:r>
            <a:r>
              <a:rPr lang="en-US" sz="3200" dirty="0" smtClean="0"/>
              <a:t> The furnishings of the tent must include only the necessities. Rugs cover the ground, but at night the bedding is brought out, which is composed of mats, or carpets on which to sleep; and their outer garments worn by day become their coverings by night. And hanging from the tent poles will be the skin bags or bottles, for water and other liquids.</a:t>
            </a:r>
            <a:endParaRPr lang="en-US" sz="3200" b="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632311"/>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TENT LIFE</a:t>
            </a:r>
            <a:r>
              <a:rPr lang="en-US" sz="3200" b="1" dirty="0" smtClean="0">
                <a:effectLst>
                  <a:outerShdw blurRad="38100" dist="38100" dir="2700000" algn="tl">
                    <a:srgbClr val="000000">
                      <a:alpha val="43137"/>
                    </a:srgbClr>
                  </a:outerShdw>
                </a:effectLst>
              </a:rPr>
              <a:t>:</a:t>
            </a:r>
            <a:r>
              <a:rPr lang="en-US" sz="3200" dirty="0" smtClean="0"/>
              <a:t> Also there would be a leather</a:t>
            </a:r>
          </a:p>
          <a:p>
            <a:r>
              <a:rPr lang="en-US" sz="3200" dirty="0" smtClean="0"/>
              <a:t>bucket with which to draw water from any well that may be available, and an earthen pitcher,</a:t>
            </a:r>
          </a:p>
          <a:p>
            <a:r>
              <a:rPr lang="en-US" sz="3200" dirty="0" smtClean="0"/>
              <a:t>used by the women to carry the water. Cooking utensils will not be many, but will include pots, kettles, and pans. Serving dishes will include mats, platters, or larger dishes, and there will be cups for drinking. A primitive lamp burning olive oil will illuminate the tent by night.</a:t>
            </a:r>
            <a:endParaRPr lang="en-US" sz="3200" b="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139869"/>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TENT LIFE</a:t>
            </a:r>
            <a:r>
              <a:rPr lang="en-US" sz="3200" b="1" dirty="0" smtClean="0">
                <a:effectLst>
                  <a:outerShdw blurRad="38100" dist="38100" dir="2700000" algn="tl">
                    <a:srgbClr val="000000">
                      <a:alpha val="43137"/>
                    </a:srgbClr>
                  </a:outerShdw>
                </a:effectLst>
              </a:rPr>
              <a:t>:</a:t>
            </a:r>
            <a:r>
              <a:rPr lang="en-US" sz="3200" dirty="0" smtClean="0"/>
              <a:t> A hole is dug in the earth where there is a fire kindled, and several stones are put around it, and the cooking utensils are placed on these and over the fire. One of these fireplaces is inside the tent, and another one is outdoors, quite likely near to the women's quarters. In the hot weather the cooking is done outside rather than inside the tent.</a:t>
            </a:r>
            <a:endParaRPr lang="en-US" sz="3200" b="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139869"/>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dirty="0" smtClean="0"/>
          </a:p>
          <a:p>
            <a:r>
              <a:rPr lang="en-US" sz="3200" dirty="0" smtClean="0">
                <a:solidFill>
                  <a:srgbClr val="FFFF00"/>
                </a:solidFill>
              </a:rPr>
              <a:t>…. </a:t>
            </a:r>
            <a:r>
              <a:rPr lang="en-US" sz="3200" dirty="0" smtClean="0"/>
              <a:t>AFTER ISRAEL </a:t>
            </a:r>
            <a:r>
              <a:rPr lang="en-US" sz="3200" dirty="0" smtClean="0">
                <a:solidFill>
                  <a:srgbClr val="FFFF00"/>
                </a:solidFill>
              </a:rPr>
              <a:t>had been in the land of Canaan many years and had settled down from the nomadic life to the more stable agricultural pursuits, houses began to take the place of tents as places of abode. The average home of the common people was a one-room dwelling ….</a:t>
            </a:r>
          </a:p>
          <a:p>
            <a:endParaRPr lang="en-US" sz="3200" b="1" u="sng" dirty="0" smtClean="0">
              <a:solidFill>
                <a:srgbClr val="FFFF00"/>
              </a:solidFill>
              <a:effectLst>
                <a:outerShdw blurRad="38100" dist="38100" dir="2700000" algn="tl">
                  <a:srgbClr val="000000">
                    <a:alpha val="43137"/>
                  </a:srgbClr>
                </a:outerShdw>
              </a:effectLst>
            </a:endParaRPr>
          </a:p>
          <a:p>
            <a:pPr algn="ctr"/>
            <a:r>
              <a:rPr lang="en-US" sz="3200" dirty="0" smtClean="0">
                <a:effectLst>
                  <a:outerShdw blurRad="38100" dist="38100" dir="2700000" algn="tl">
                    <a:srgbClr val="000000">
                      <a:alpha val="43137"/>
                    </a:srgbClr>
                  </a:outerShdw>
                </a:effectLst>
              </a:rPr>
              <a:t>“The widow at </a:t>
            </a:r>
            <a:r>
              <a:rPr lang="en-US" sz="3200" dirty="0" err="1" smtClean="0">
                <a:effectLst>
                  <a:outerShdw blurRad="38100" dist="38100" dir="2700000" algn="tl">
                    <a:srgbClr val="000000">
                      <a:alpha val="43137"/>
                    </a:srgbClr>
                  </a:outerShdw>
                </a:effectLst>
              </a:rPr>
              <a:t>Zarephath</a:t>
            </a:r>
            <a:r>
              <a:rPr lang="en-US" sz="3200" dirty="0" smtClean="0">
                <a:effectLst>
                  <a:outerShdw blurRad="38100" dist="38100" dir="2700000" algn="tl">
                    <a:srgbClr val="000000">
                      <a:alpha val="43137"/>
                    </a:srgbClr>
                  </a:outerShdw>
                </a:effectLst>
              </a:rPr>
              <a:t>” (1 Kings 17:8-19)</a:t>
            </a:r>
            <a:endParaRPr lang="en-US" sz="3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5486400"/>
          </a:xfrm>
        </p:spPr>
        <p:txBody>
          <a:bodyPr>
            <a:normAutofit/>
          </a:bodyPr>
          <a:lstStyle/>
          <a:p>
            <a:pPr algn="ctr"/>
            <a:r>
              <a:rPr lang="en-US" sz="3200" b="1" dirty="0" smtClean="0">
                <a:solidFill>
                  <a:schemeClr val="bg1"/>
                </a:solidFill>
                <a:effectLst>
                  <a:outerShdw blurRad="38100" dist="38100" dir="2700000" algn="tl">
                    <a:srgbClr val="000000">
                      <a:alpha val="43137"/>
                    </a:srgbClr>
                  </a:outerShdw>
                </a:effectLst>
              </a:rPr>
              <a:t>For the last two centuries it has been common teaching in some churches  that there is a gate in Jerusalem called the eye of the needle through which a camel could not pass unless it stooped and first had all its baggage first removed. After dark, when the main gates were shut, travellers or merchants would have to use this smaller gate, through which the camel could only enter  crawling on its knees!</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632311"/>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ONE ROOM HOUSE</a:t>
            </a:r>
            <a:r>
              <a:rPr lang="en-US" sz="3200" b="1" dirty="0" smtClean="0">
                <a:effectLst>
                  <a:outerShdw blurRad="38100" dist="38100" dir="2700000" algn="tl">
                    <a:srgbClr val="000000">
                      <a:alpha val="43137"/>
                    </a:srgbClr>
                  </a:outerShdw>
                </a:effectLst>
              </a:rPr>
              <a:t>:</a:t>
            </a:r>
            <a:r>
              <a:rPr lang="en-US" sz="3200" dirty="0" smtClean="0"/>
              <a:t> In Bible times men did not build houses with the idea in mind that most of their daily living would be spent inside them. Their first interest was in spending as</a:t>
            </a:r>
          </a:p>
          <a:p>
            <a:r>
              <a:rPr lang="en-US" sz="3200" dirty="0" smtClean="0"/>
              <a:t>much time as possible out-doors. The house served as a place of retirement. For this reason the outside walls of the humble house were not inviting. There was no effort to attract attention to this place of retirement.</a:t>
            </a:r>
            <a:endParaRPr lang="en-US" sz="3200" b="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632311"/>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ONE ROOM HOUSE</a:t>
            </a:r>
            <a:r>
              <a:rPr lang="en-US" sz="3200" b="1" dirty="0" smtClean="0">
                <a:effectLst>
                  <a:outerShdw blurRad="38100" dist="38100" dir="2700000" algn="tl">
                    <a:srgbClr val="000000">
                      <a:alpha val="43137"/>
                    </a:srgbClr>
                  </a:outerShdw>
                </a:effectLst>
              </a:rPr>
              <a:t>:</a:t>
            </a:r>
            <a:r>
              <a:rPr lang="en-US" sz="3200" dirty="0" smtClean="0"/>
              <a:t> The houses generally had no floor except the earth, which was smoothed off and packed hard. Sometimes this was varied by mixing lime with the mud and letting it harden, and sometimes floors of cobblestones or stone chippings mixed with</a:t>
            </a:r>
          </a:p>
          <a:p>
            <a:r>
              <a:rPr lang="en-US" sz="3200" dirty="0" smtClean="0"/>
              <a:t>lime were found. In the Roman period mosaic floors, made by embedding small smoothly cut squares of stone in the earth, were introduced.</a:t>
            </a:r>
            <a:endParaRPr lang="en-US" sz="3200" b="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3662541"/>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ONE ROOM HOUSE</a:t>
            </a:r>
            <a:r>
              <a:rPr lang="en-US" sz="3200" b="1" dirty="0" smtClean="0">
                <a:effectLst>
                  <a:outerShdw blurRad="38100" dist="38100" dir="2700000" algn="tl">
                    <a:srgbClr val="000000">
                      <a:alpha val="43137"/>
                    </a:srgbClr>
                  </a:outerShdw>
                </a:effectLst>
              </a:rPr>
              <a:t>:</a:t>
            </a:r>
            <a:r>
              <a:rPr lang="en-US" sz="3200" dirty="0" smtClean="0"/>
              <a:t> The walls of the houses were often made of bricks, but these were not ordinarily burned, but were composed of mud dried in the sun. Job speaks of these kinds of</a:t>
            </a:r>
          </a:p>
          <a:p>
            <a:r>
              <a:rPr lang="en-US" sz="3200" dirty="0" smtClean="0"/>
              <a:t>dwelling as "houses of clay" (Job 4:19)</a:t>
            </a:r>
            <a:endParaRPr lang="en-US" sz="3200" b="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6124754"/>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ONE ROOM HOUSE</a:t>
            </a:r>
            <a:r>
              <a:rPr lang="en-US" sz="3200" b="1" dirty="0" smtClean="0">
                <a:effectLst>
                  <a:outerShdw blurRad="38100" dist="38100" dir="2700000" algn="tl">
                    <a:srgbClr val="000000">
                      <a:alpha val="43137"/>
                    </a:srgbClr>
                  </a:outerShdw>
                </a:effectLst>
              </a:rPr>
              <a:t>: S</a:t>
            </a:r>
            <a:r>
              <a:rPr lang="en-US" sz="3200" dirty="0" smtClean="0"/>
              <a:t>ometimes the walls were made of rough sandstones, common in the land. These were of varying sizes and were set in mud. The joints between them were apt to be wide and irregular. It was only the palaces or houses of the wealthy that were constructed of cut stones, like the palaces of Solomon (1Kings 7:9), and the rich of Isaiah's day, who boasted they would replace fallen down brick walls with walls of cut stones (Isa. 9:8-10).</a:t>
            </a:r>
            <a:endParaRPr lang="en-US" sz="3200" b="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6124754"/>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ONE ROOM HOUSE</a:t>
            </a:r>
            <a:r>
              <a:rPr lang="en-US" sz="3200" b="1" dirty="0" smtClean="0">
                <a:effectLst>
                  <a:outerShdw blurRad="38100" dist="38100" dir="2700000" algn="tl">
                    <a:srgbClr val="000000">
                      <a:alpha val="43137"/>
                    </a:srgbClr>
                  </a:outerShdw>
                </a:effectLst>
              </a:rPr>
              <a:t>:</a:t>
            </a:r>
            <a:r>
              <a:rPr lang="en-US" sz="3200" dirty="0" smtClean="0"/>
              <a:t> The roof of these humble Palestinian houses is made by laying beams across from wall to wall, then putting on a mat of sticks, or perhaps thorn bushes &amp; over it a coating of clay or earth. Sand &amp; pebbles are scattered over this &amp; a stone roller is used to make it smooth &amp; able to shed rain. This roller is usually left on the housetop &amp; the roof is rolled again several times, especially after rain in order to keep it from leaking.</a:t>
            </a:r>
            <a:endParaRPr lang="en-US" sz="3200" b="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6124754"/>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ONE ROOM HOUSE</a:t>
            </a:r>
            <a:r>
              <a:rPr lang="en-US" sz="3200" b="1" dirty="0" smtClean="0">
                <a:effectLst>
                  <a:outerShdw blurRad="38100" dist="38100" dir="2700000" algn="tl">
                    <a:srgbClr val="000000">
                      <a:alpha val="43137"/>
                    </a:srgbClr>
                  </a:outerShdw>
                </a:effectLst>
              </a:rPr>
              <a:t>:</a:t>
            </a:r>
            <a:r>
              <a:rPr lang="en-US" sz="3200" dirty="0" smtClean="0"/>
              <a:t> A low guard rail or wall, with spaces to allow the rain water to flow off, was expected to be built on the housetops in order to prevent people from falling off. The law of Moses was very definite in commanding the erection of such. </a:t>
            </a:r>
            <a:r>
              <a:rPr lang="en-US" sz="3200" dirty="0" smtClean="0">
                <a:solidFill>
                  <a:srgbClr val="FFFF00"/>
                </a:solidFill>
              </a:rPr>
              <a:t>(Duet 22:8)</a:t>
            </a:r>
          </a:p>
          <a:p>
            <a:r>
              <a:rPr lang="en-US" sz="3200" i="1" dirty="0" smtClean="0"/>
              <a:t>With the </a:t>
            </a:r>
            <a:r>
              <a:rPr lang="en-US" sz="3200" i="1" dirty="0" err="1" smtClean="0"/>
              <a:t>rooves</a:t>
            </a:r>
            <a:r>
              <a:rPr lang="en-US" sz="3200" i="1" dirty="0" smtClean="0"/>
              <a:t> of the houses made largely of dirt or clay, one can easily imagine how grass could grow on the tops of the houses as Bible references indicate. </a:t>
            </a:r>
            <a:r>
              <a:rPr lang="en-US" sz="3200" i="1" dirty="0" smtClean="0">
                <a:solidFill>
                  <a:srgbClr val="FFFF00"/>
                </a:solidFill>
              </a:rPr>
              <a:t>(Psalm 129:6; 2Kings 19:26)</a:t>
            </a:r>
            <a:endParaRPr lang="en-US" sz="3200" b="1" i="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6124754"/>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ONE ROOM HOUSE</a:t>
            </a:r>
            <a:r>
              <a:rPr lang="en-US" sz="3200" b="1" dirty="0" smtClean="0">
                <a:effectLst>
                  <a:outerShdw blurRad="38100" dist="38100" dir="2700000" algn="tl">
                    <a:srgbClr val="000000">
                      <a:alpha val="43137"/>
                    </a:srgbClr>
                  </a:outerShdw>
                </a:effectLst>
              </a:rPr>
              <a:t>:</a:t>
            </a:r>
            <a:r>
              <a:rPr lang="en-US" sz="3200" dirty="0" smtClean="0"/>
              <a:t> With a dirt roof it can be understood how natural it would be for a heavy rainfall to produce a leak, which would make it quite inconvenient for those inhabiting</a:t>
            </a:r>
          </a:p>
          <a:p>
            <a:r>
              <a:rPr lang="en-US" sz="3200" dirty="0" smtClean="0"/>
              <a:t>the house at the time. Travelers who stop for the night at one of these dwellings, have sometimes had to change their sleeping quarters, because of the dripping of the rain water. Proverbs compares this dropping to a contentious woman (</a:t>
            </a:r>
            <a:r>
              <a:rPr lang="en-US" sz="3200" dirty="0" smtClean="0">
                <a:solidFill>
                  <a:srgbClr val="FFFF00"/>
                </a:solidFill>
              </a:rPr>
              <a:t>Prov. 19:13; Prov. 27:15</a:t>
            </a:r>
            <a:r>
              <a:rPr lang="en-US" sz="3200" dirty="0" smtClean="0"/>
              <a:t>).</a:t>
            </a:r>
            <a:endParaRPr lang="en-US" sz="3200" b="1" i="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4647426"/>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ONE ROOM HOUSE</a:t>
            </a:r>
            <a:r>
              <a:rPr lang="en-US" sz="3200" b="1" dirty="0" smtClean="0">
                <a:effectLst>
                  <a:outerShdw blurRad="38100" dist="38100" dir="2700000" algn="tl">
                    <a:srgbClr val="000000">
                      <a:alpha val="43137"/>
                    </a:srgbClr>
                  </a:outerShdw>
                </a:effectLst>
              </a:rPr>
              <a:t>:</a:t>
            </a:r>
            <a:r>
              <a:rPr lang="en-US" sz="3200" dirty="0" smtClean="0"/>
              <a:t> Since the walls of the houses are so often built of clay or dirt, or of stones with mud between them, it makes it an easy task for a robber to dig through and get</a:t>
            </a:r>
          </a:p>
          <a:p>
            <a:r>
              <a:rPr lang="en-US" sz="3200" dirty="0" smtClean="0"/>
              <a:t>into the house; Job referred to this: "In the dark they dig through houses" (</a:t>
            </a:r>
            <a:r>
              <a:rPr lang="en-US" sz="3200" dirty="0" smtClean="0">
                <a:solidFill>
                  <a:srgbClr val="FFFF00"/>
                </a:solidFill>
              </a:rPr>
              <a:t>Job 24:16</a:t>
            </a:r>
            <a:r>
              <a:rPr lang="en-US" sz="3200" dirty="0" smtClean="0"/>
              <a:t>). Jesus also spoke of the same thing. (</a:t>
            </a:r>
            <a:r>
              <a:rPr lang="en-US" sz="3200" dirty="0" smtClean="0">
                <a:solidFill>
                  <a:srgbClr val="FFFF00"/>
                </a:solidFill>
              </a:rPr>
              <a:t>Matthew 24:43</a:t>
            </a:r>
            <a:r>
              <a:rPr lang="en-US" sz="3200" dirty="0" smtClean="0"/>
              <a:t>)</a:t>
            </a:r>
            <a:endParaRPr lang="en-US" sz="3200" b="1" i="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139869"/>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ONE ROOM HOUSE</a:t>
            </a:r>
            <a:r>
              <a:rPr lang="en-US" sz="3200" b="1" dirty="0" smtClean="0">
                <a:effectLst>
                  <a:outerShdw blurRad="38100" dist="38100" dir="2700000" algn="tl">
                    <a:srgbClr val="000000">
                      <a:alpha val="43137"/>
                    </a:srgbClr>
                  </a:outerShdw>
                </a:effectLst>
              </a:rPr>
              <a:t>:</a:t>
            </a:r>
            <a:r>
              <a:rPr lang="en-US" sz="3200" dirty="0" smtClean="0"/>
              <a:t> Because the walls of the, stone houses were built so that the joints between the stones were wide and irregular, a snake might readily crawl into the crevices and unexpectedly come in contact with an inhabitant. Concerning this kind of house the prophet Amos said that a man "leaned his hand on the wall and a serpent bit him" </a:t>
            </a:r>
            <a:r>
              <a:rPr lang="en-US" sz="3200" dirty="0" smtClean="0">
                <a:solidFill>
                  <a:srgbClr val="FFFF00"/>
                </a:solidFill>
              </a:rPr>
              <a:t>(Amos 5:19).</a:t>
            </a:r>
            <a:endParaRPr lang="en-US" sz="3200" b="1" i="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4154984"/>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ONE ROOM HOUSE</a:t>
            </a:r>
            <a:r>
              <a:rPr lang="en-US" sz="3200" b="1" dirty="0" smtClean="0">
                <a:effectLst>
                  <a:outerShdw blurRad="38100" dist="38100" dir="2700000" algn="tl">
                    <a:srgbClr val="000000">
                      <a:alpha val="43137"/>
                    </a:srgbClr>
                  </a:outerShdw>
                </a:effectLst>
              </a:rPr>
              <a:t>:</a:t>
            </a:r>
            <a:r>
              <a:rPr lang="en-US" sz="3200" dirty="0" smtClean="0"/>
              <a:t> The furnishings of a one-room Palestinian house were very simple. Mats and cushions were used to sit on by day, and carpets or mats are slept on at night. There would be vessels of clay for household needs, with perhaps some cooking utensils of metal. </a:t>
            </a:r>
            <a:endParaRPr lang="en-US" sz="3200" b="1" i="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4724400"/>
          </a:xfrm>
        </p:spPr>
        <p:txBody>
          <a:bodyPr>
            <a:normAutofit/>
          </a:bodyPr>
          <a:lstStyle/>
          <a:p>
            <a:pPr algn="ctr"/>
            <a:r>
              <a:rPr lang="en-US" sz="4000" b="1" dirty="0" smtClean="0">
                <a:solidFill>
                  <a:schemeClr val="bg1"/>
                </a:solidFill>
                <a:effectLst>
                  <a:outerShdw blurRad="38100" dist="38100" dir="2700000" algn="tl">
                    <a:srgbClr val="000000">
                      <a:alpha val="43137"/>
                    </a:srgbClr>
                  </a:outerShdw>
                </a:effectLst>
              </a:rPr>
              <a:t>From at least the 15th century, and possibly as early as the 9th but not earlier, this story has been put forth, however, </a:t>
            </a:r>
            <a:r>
              <a:rPr lang="en-US" sz="4000" b="1" dirty="0" smtClean="0">
                <a:solidFill>
                  <a:srgbClr val="FFFF00"/>
                </a:solidFill>
                <a:effectLst>
                  <a:outerShdw blurRad="38100" dist="38100" dir="2700000" algn="tl">
                    <a:srgbClr val="000000">
                      <a:alpha val="43137"/>
                    </a:srgbClr>
                  </a:outerShdw>
                </a:effectLst>
              </a:rPr>
              <a:t>there is no evidence for such a gate in JERUSALEM</a:t>
            </a:r>
            <a:r>
              <a:rPr lang="en-US" sz="4000" b="1" dirty="0" smtClean="0">
                <a:effectLst>
                  <a:outerShdw blurRad="38100" dist="38100" dir="2700000" algn="tl">
                    <a:srgbClr val="000000">
                      <a:alpha val="43137"/>
                    </a:srgbClr>
                  </a:outerShdw>
                </a:effectLst>
              </a:rPr>
              <a:t>!</a:t>
            </a:r>
            <a:endParaRPr lang="en-US" sz="40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4154984"/>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ONE ROOM HOUSE</a:t>
            </a:r>
            <a:r>
              <a:rPr lang="en-US" sz="3200" b="1" dirty="0" smtClean="0">
                <a:effectLst>
                  <a:outerShdw blurRad="38100" dist="38100" dir="2700000" algn="tl">
                    <a:srgbClr val="000000">
                      <a:alpha val="43137"/>
                    </a:srgbClr>
                  </a:outerShdw>
                </a:effectLst>
              </a:rPr>
              <a:t>:</a:t>
            </a:r>
            <a:r>
              <a:rPr lang="en-US" sz="3200" dirty="0" smtClean="0"/>
              <a:t> There would be a chest for storing bedding, a lamp placed on a lamp stand and a broom for house cleaning and the goatskin bottles in which liquids are kept. The</a:t>
            </a:r>
          </a:p>
          <a:p>
            <a:r>
              <a:rPr lang="en-US" sz="3200" dirty="0" smtClean="0"/>
              <a:t>fireplace would be on the floor often in the middle of the room.</a:t>
            </a:r>
            <a:endParaRPr lang="en-US" sz="3200" b="1" i="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4647426"/>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ONE ROOM HOUSE</a:t>
            </a:r>
            <a:r>
              <a:rPr lang="en-US" sz="3200" b="1" dirty="0" smtClean="0">
                <a:effectLst>
                  <a:outerShdw blurRad="38100" dist="38100" dir="2700000" algn="tl">
                    <a:srgbClr val="000000">
                      <a:alpha val="43137"/>
                    </a:srgbClr>
                  </a:outerShdw>
                </a:effectLst>
              </a:rPr>
              <a:t>:</a:t>
            </a:r>
            <a:r>
              <a:rPr lang="en-US" sz="3200" dirty="0" smtClean="0"/>
              <a:t> The arrangements </a:t>
            </a:r>
            <a:r>
              <a:rPr lang="en-US" sz="3200" smtClean="0"/>
              <a:t>for sleeping - The </a:t>
            </a:r>
            <a:r>
              <a:rPr lang="en-US" sz="3200" dirty="0" smtClean="0"/>
              <a:t>cushion-mattresses are spread side by side in the living room, in a line as</a:t>
            </a:r>
          </a:p>
          <a:p>
            <a:r>
              <a:rPr lang="en-US" sz="3200" dirty="0" smtClean="0"/>
              <a:t>long as the members of the family. The father</a:t>
            </a:r>
          </a:p>
          <a:p>
            <a:r>
              <a:rPr lang="en-US" sz="3200" dirty="0" smtClean="0"/>
              <a:t>sleeps at one end of the line, and the mother at the other end, to keep the children from rolling from under the cover. </a:t>
            </a:r>
            <a:r>
              <a:rPr lang="en-US" sz="3200" dirty="0" smtClean="0">
                <a:solidFill>
                  <a:srgbClr val="FFFF00"/>
                </a:solidFill>
              </a:rPr>
              <a:t>(Luke 11:5-7)</a:t>
            </a:r>
            <a:endParaRPr lang="en-US" sz="3200" b="1" i="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139869"/>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ONE ROOM HOUSE</a:t>
            </a:r>
            <a:r>
              <a:rPr lang="en-US" sz="3200" b="1" dirty="0" smtClean="0">
                <a:effectLst>
                  <a:outerShdw blurRad="38100" dist="38100" dir="2700000" algn="tl">
                    <a:srgbClr val="000000">
                      <a:alpha val="43137"/>
                    </a:srgbClr>
                  </a:outerShdw>
                </a:effectLst>
              </a:rPr>
              <a:t>:</a:t>
            </a:r>
            <a:r>
              <a:rPr lang="en-US" sz="3200" dirty="0" smtClean="0"/>
              <a:t> Like the Nomads who lived in tents, the commoners who lived in one-room houses, carry on as much of their meal-cooking outside as the weather will permit. These operations are transferred inside only when the cold winter comes. A small, open, “clay-baked” box, or else a thick jar with holes at the sides, is what usually serves as a stove.</a:t>
            </a:r>
            <a:endParaRPr lang="en-US" sz="3200" b="1" i="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139869"/>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ONE ROOM HOUSE</a:t>
            </a:r>
            <a:r>
              <a:rPr lang="en-US" sz="3200" b="1" dirty="0" smtClean="0">
                <a:effectLst>
                  <a:outerShdw blurRad="38100" dist="38100" dir="2700000" algn="tl">
                    <a:srgbClr val="000000">
                      <a:alpha val="43137"/>
                    </a:srgbClr>
                  </a:outerShdw>
                </a:effectLst>
              </a:rPr>
              <a:t>: </a:t>
            </a:r>
            <a:r>
              <a:rPr lang="en-US" sz="3200" dirty="0" smtClean="0"/>
              <a:t>The common folks often used dried dung as fuel for their fire. Some of the poorer classes use this themselves, and sell the sticks they find to those who can afford to buy them. In Bible times fuel is usually so scarce that dried grass and withered flowers were used for making fire. Another popular fuel for fires was thorns. </a:t>
            </a:r>
            <a:endParaRPr lang="en-US" sz="3200" b="1" i="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632311"/>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ONE ROOM HOUSE</a:t>
            </a:r>
            <a:r>
              <a:rPr lang="en-US" sz="3200" b="1" dirty="0" smtClean="0">
                <a:effectLst>
                  <a:outerShdw blurRad="38100" dist="38100" dir="2700000" algn="tl">
                    <a:srgbClr val="000000">
                      <a:alpha val="43137"/>
                    </a:srgbClr>
                  </a:outerShdw>
                </a:effectLst>
              </a:rPr>
              <a:t>: </a:t>
            </a:r>
            <a:r>
              <a:rPr lang="en-US" sz="3200" b="1" i="1" dirty="0" smtClean="0">
                <a:solidFill>
                  <a:srgbClr val="FF0000"/>
                </a:solidFill>
                <a:effectLst>
                  <a:outerShdw blurRad="38100" dist="38100" dir="2700000" algn="tl">
                    <a:srgbClr val="000000">
                      <a:alpha val="43137"/>
                    </a:srgbClr>
                  </a:outerShdw>
                </a:effectLst>
              </a:rPr>
              <a:t>“USES OF THE ROOF”</a:t>
            </a:r>
          </a:p>
          <a:p>
            <a:r>
              <a:rPr lang="en-US" sz="3200" dirty="0" smtClean="0"/>
              <a:t> The roof was a popular place for persons to </a:t>
            </a:r>
            <a:r>
              <a:rPr lang="en-US" sz="3200" b="1" u="sng" dirty="0" smtClean="0">
                <a:solidFill>
                  <a:srgbClr val="FFFF00"/>
                </a:solidFill>
                <a:effectLst>
                  <a:outerShdw blurRad="38100" dist="38100" dir="2700000" algn="tl">
                    <a:srgbClr val="000000">
                      <a:alpha val="43137"/>
                    </a:srgbClr>
                  </a:outerShdw>
                </a:effectLst>
              </a:rPr>
              <a:t>SLEEP</a:t>
            </a:r>
            <a:r>
              <a:rPr lang="en-US" sz="3200" dirty="0" smtClean="0"/>
              <a:t>. For a great part of the year the roof, or "housetop," is the most agreeable place</a:t>
            </a:r>
          </a:p>
          <a:p>
            <a:r>
              <a:rPr lang="en-US" sz="3200" dirty="0" smtClean="0"/>
              <a:t>about the house, especially in the morning and evening. There many slept during the summer, both in the city and the country. </a:t>
            </a:r>
            <a:r>
              <a:rPr lang="en-US" sz="3200" i="1" dirty="0" smtClean="0"/>
              <a:t>Samuel called Saul who had slept on the house-top</a:t>
            </a:r>
            <a:r>
              <a:rPr lang="en-US" sz="3200" dirty="0" smtClean="0"/>
              <a:t>. </a:t>
            </a:r>
            <a:r>
              <a:rPr lang="en-US" sz="3200" dirty="0" smtClean="0">
                <a:solidFill>
                  <a:srgbClr val="FFFF00"/>
                </a:solidFill>
              </a:rPr>
              <a:t>(1 Samuel 9:25-26)</a:t>
            </a:r>
            <a:endParaRPr lang="en-US" sz="3200" b="1" i="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4154984"/>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ONE ROOM HOUSE</a:t>
            </a:r>
            <a:r>
              <a:rPr lang="en-US" sz="3200" b="1" dirty="0" smtClean="0">
                <a:effectLst>
                  <a:outerShdw blurRad="38100" dist="38100" dir="2700000" algn="tl">
                    <a:srgbClr val="000000">
                      <a:alpha val="43137"/>
                    </a:srgbClr>
                  </a:outerShdw>
                </a:effectLst>
              </a:rPr>
              <a:t>: </a:t>
            </a:r>
            <a:r>
              <a:rPr lang="en-US" sz="3200" b="1" i="1" dirty="0" smtClean="0">
                <a:solidFill>
                  <a:srgbClr val="FF0000"/>
                </a:solidFill>
                <a:effectLst>
                  <a:outerShdw blurRad="38100" dist="38100" dir="2700000" algn="tl">
                    <a:srgbClr val="000000">
                      <a:alpha val="43137"/>
                    </a:srgbClr>
                  </a:outerShdw>
                </a:effectLst>
              </a:rPr>
              <a:t>“USES OF THE ROOF”</a:t>
            </a:r>
          </a:p>
          <a:p>
            <a:r>
              <a:rPr lang="en-US" sz="3200" dirty="0" smtClean="0"/>
              <a:t>The flat roof so exposed to the air and sunshine was well suited for </a:t>
            </a:r>
            <a:r>
              <a:rPr lang="en-US" sz="3200" b="1" u="sng" dirty="0" smtClean="0">
                <a:solidFill>
                  <a:srgbClr val="FFFF00"/>
                </a:solidFill>
                <a:effectLst>
                  <a:outerShdw blurRad="38100" dist="38100" dir="2700000" algn="tl">
                    <a:srgbClr val="000000">
                      <a:alpha val="43137"/>
                    </a:srgbClr>
                  </a:outerShdw>
                </a:effectLst>
              </a:rPr>
              <a:t>STORING GRAIN </a:t>
            </a:r>
            <a:r>
              <a:rPr lang="en-US" sz="3200" b="1" u="sng" dirty="0" smtClean="0">
                <a:solidFill>
                  <a:srgbClr val="FFFF00"/>
                </a:solidFill>
              </a:rPr>
              <a:t>OR FRUIT </a:t>
            </a:r>
            <a:r>
              <a:rPr lang="en-US" sz="3200" dirty="0" smtClean="0"/>
              <a:t>to be ripened or dried. </a:t>
            </a:r>
            <a:r>
              <a:rPr lang="en-US" sz="3200" i="1" dirty="0" err="1" smtClean="0"/>
              <a:t>Rahab</a:t>
            </a:r>
            <a:r>
              <a:rPr lang="en-US" sz="3200" i="1" dirty="0" smtClean="0"/>
              <a:t> hid the spies with the stalks of flax which she had on her roof</a:t>
            </a:r>
            <a:r>
              <a:rPr lang="en-US" sz="3200" dirty="0" smtClean="0"/>
              <a:t>. </a:t>
            </a:r>
            <a:r>
              <a:rPr lang="en-US" sz="3200" dirty="0" smtClean="0">
                <a:solidFill>
                  <a:srgbClr val="FFFF00"/>
                </a:solidFill>
              </a:rPr>
              <a:t>(Joshua 2:6)</a:t>
            </a:r>
            <a:endParaRPr lang="en-US" sz="3200" b="1" i="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4154984"/>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ONE ROOM HOUSE</a:t>
            </a:r>
            <a:r>
              <a:rPr lang="en-US" sz="3200" b="1" dirty="0" smtClean="0">
                <a:effectLst>
                  <a:outerShdw blurRad="38100" dist="38100" dir="2700000" algn="tl">
                    <a:srgbClr val="000000">
                      <a:alpha val="43137"/>
                    </a:srgbClr>
                  </a:outerShdw>
                </a:effectLst>
              </a:rPr>
              <a:t>: </a:t>
            </a:r>
            <a:r>
              <a:rPr lang="en-US" sz="3200" b="1" i="1" dirty="0" smtClean="0">
                <a:solidFill>
                  <a:srgbClr val="FF0000"/>
                </a:solidFill>
                <a:effectLst>
                  <a:outerShdw blurRad="38100" dist="38100" dir="2700000" algn="tl">
                    <a:srgbClr val="000000">
                      <a:alpha val="43137"/>
                    </a:srgbClr>
                  </a:outerShdw>
                </a:effectLst>
              </a:rPr>
              <a:t>“USES OF THE ROOF”</a:t>
            </a:r>
          </a:p>
          <a:p>
            <a:r>
              <a:rPr lang="en-US" sz="3200" dirty="0" smtClean="0"/>
              <a:t>Used as a </a:t>
            </a:r>
            <a:r>
              <a:rPr lang="en-US" sz="3200" b="1" u="sng" dirty="0" smtClean="0">
                <a:solidFill>
                  <a:srgbClr val="FFFF00"/>
                </a:solidFill>
              </a:rPr>
              <a:t>GATHERING PLACE</a:t>
            </a:r>
            <a:r>
              <a:rPr lang="en-US" sz="3200" b="1" dirty="0" smtClean="0">
                <a:solidFill>
                  <a:srgbClr val="FFFF00"/>
                </a:solidFill>
              </a:rPr>
              <a:t> </a:t>
            </a:r>
            <a:r>
              <a:rPr lang="en-US" sz="3200" dirty="0" smtClean="0"/>
              <a:t>in times of excitement or some major event. The inhabitants would go to the housetops, where they can see down the streets, and discover what is happening.</a:t>
            </a:r>
            <a:endParaRPr lang="en-US" sz="3200" i="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4647426"/>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ONE ROOM HOUSE</a:t>
            </a:r>
            <a:r>
              <a:rPr lang="en-US" sz="3200" b="1" dirty="0" smtClean="0">
                <a:effectLst>
                  <a:outerShdw blurRad="38100" dist="38100" dir="2700000" algn="tl">
                    <a:srgbClr val="000000">
                      <a:alpha val="43137"/>
                    </a:srgbClr>
                  </a:outerShdw>
                </a:effectLst>
              </a:rPr>
              <a:t>: </a:t>
            </a:r>
            <a:r>
              <a:rPr lang="en-US" sz="3200" b="1" i="1" dirty="0" smtClean="0">
                <a:solidFill>
                  <a:srgbClr val="FF0000"/>
                </a:solidFill>
                <a:effectLst>
                  <a:outerShdw blurRad="38100" dist="38100" dir="2700000" algn="tl">
                    <a:srgbClr val="000000">
                      <a:alpha val="43137"/>
                    </a:srgbClr>
                  </a:outerShdw>
                </a:effectLst>
              </a:rPr>
              <a:t>“USES OF THE ROOF”</a:t>
            </a:r>
          </a:p>
          <a:p>
            <a:r>
              <a:rPr lang="en-US" sz="3200" dirty="0" smtClean="0"/>
              <a:t>A place for </a:t>
            </a:r>
            <a:r>
              <a:rPr lang="en-US" sz="3200" b="1" u="sng" dirty="0" smtClean="0">
                <a:solidFill>
                  <a:srgbClr val="FFFF00"/>
                </a:solidFill>
              </a:rPr>
              <a:t>PUBLIC PROCLAMATIONS</a:t>
            </a:r>
            <a:r>
              <a:rPr lang="en-US" sz="3200" dirty="0" smtClean="0"/>
              <a:t>. The orders of local governors were proclaimed from the top of the highest house available. Such a proclamation was usually made in the evening, after the people had returned from their work in the field. </a:t>
            </a:r>
            <a:r>
              <a:rPr lang="en-US" sz="3200" dirty="0" smtClean="0">
                <a:solidFill>
                  <a:srgbClr val="FFFF00"/>
                </a:solidFill>
              </a:rPr>
              <a:t>(Matthew 10:27; Luke 12:3)</a:t>
            </a:r>
            <a:endParaRPr lang="en-US" sz="3200" i="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139869"/>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ONE ROOM HOUSE</a:t>
            </a:r>
            <a:r>
              <a:rPr lang="en-US" sz="3200" b="1" dirty="0" smtClean="0">
                <a:effectLst>
                  <a:outerShdw blurRad="38100" dist="38100" dir="2700000" algn="tl">
                    <a:srgbClr val="000000">
                      <a:alpha val="43137"/>
                    </a:srgbClr>
                  </a:outerShdw>
                </a:effectLst>
              </a:rPr>
              <a:t>: </a:t>
            </a:r>
            <a:r>
              <a:rPr lang="en-US" sz="3200" b="1" i="1" dirty="0" smtClean="0">
                <a:solidFill>
                  <a:srgbClr val="FF0000"/>
                </a:solidFill>
                <a:effectLst>
                  <a:outerShdw blurRad="38100" dist="38100" dir="2700000" algn="tl">
                    <a:srgbClr val="000000">
                      <a:alpha val="43137"/>
                    </a:srgbClr>
                  </a:outerShdw>
                </a:effectLst>
              </a:rPr>
              <a:t>“USES OF THE ROOF”</a:t>
            </a:r>
          </a:p>
          <a:p>
            <a:r>
              <a:rPr lang="en-US" sz="3200" dirty="0" smtClean="0"/>
              <a:t>Used as a place of </a:t>
            </a:r>
            <a:r>
              <a:rPr lang="en-US" sz="3200" b="1" u="sng" dirty="0" smtClean="0">
                <a:solidFill>
                  <a:srgbClr val="FFFF00"/>
                </a:solidFill>
                <a:effectLst>
                  <a:outerShdw blurRad="38100" dist="38100" dir="2700000" algn="tl">
                    <a:srgbClr val="000000">
                      <a:alpha val="43137"/>
                    </a:srgbClr>
                  </a:outerShdw>
                </a:effectLst>
              </a:rPr>
              <a:t>WORSHIP AND PRAYER</a:t>
            </a:r>
            <a:r>
              <a:rPr lang="en-US" sz="3200" dirty="0" smtClean="0"/>
              <a:t>.</a:t>
            </a:r>
          </a:p>
          <a:p>
            <a:r>
              <a:rPr lang="en-US" sz="3200" dirty="0" smtClean="0"/>
              <a:t>The Scriptures indicate that housetops were used to worship. The prophet Zephaniah speaks of  </a:t>
            </a:r>
            <a:r>
              <a:rPr lang="en-US" sz="3200" i="1" dirty="0" smtClean="0">
                <a:solidFill>
                  <a:srgbClr val="FFFF00"/>
                </a:solidFill>
              </a:rPr>
              <a:t>"them that worship the host of heaven upon the housetops” </a:t>
            </a:r>
            <a:r>
              <a:rPr lang="en-US" sz="3200" dirty="0" smtClean="0">
                <a:solidFill>
                  <a:srgbClr val="FFFF00"/>
                </a:solidFill>
              </a:rPr>
              <a:t>(Zeph. 1:5) </a:t>
            </a:r>
            <a:r>
              <a:rPr lang="en-US" sz="3200" dirty="0" smtClean="0"/>
              <a:t>And Luke tells us that Peter at Joppa </a:t>
            </a:r>
            <a:r>
              <a:rPr lang="en-US" sz="3200" i="1" dirty="0" smtClean="0">
                <a:solidFill>
                  <a:srgbClr val="FFFF00"/>
                </a:solidFill>
              </a:rPr>
              <a:t>"went up upon the housetop to pray about the sixth hour" </a:t>
            </a:r>
            <a:r>
              <a:rPr lang="en-US" sz="3200" dirty="0" smtClean="0">
                <a:solidFill>
                  <a:srgbClr val="FFFF00"/>
                </a:solidFill>
              </a:rPr>
              <a:t>(Acts 10:9)</a:t>
            </a:r>
            <a:endParaRPr lang="en-US" sz="3200" i="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693866"/>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ONE ROOM HOUSE</a:t>
            </a:r>
            <a:r>
              <a:rPr lang="en-US" sz="3200" b="1" dirty="0" smtClean="0">
                <a:effectLst>
                  <a:outerShdw blurRad="38100" dist="38100" dir="2700000" algn="tl">
                    <a:srgbClr val="000000">
                      <a:alpha val="43137"/>
                    </a:srgbClr>
                  </a:outerShdw>
                </a:effectLst>
              </a:rPr>
              <a:t>: </a:t>
            </a:r>
            <a:r>
              <a:rPr lang="en-US" sz="3200" b="1" i="1" dirty="0" smtClean="0">
                <a:solidFill>
                  <a:srgbClr val="FF0000"/>
                </a:solidFill>
                <a:effectLst>
                  <a:outerShdw blurRad="38100" dist="38100" dir="2700000" algn="tl">
                    <a:srgbClr val="000000">
                      <a:alpha val="43137"/>
                    </a:srgbClr>
                  </a:outerShdw>
                </a:effectLst>
              </a:rPr>
              <a:t>“USES OF THE ROOF”</a:t>
            </a:r>
          </a:p>
          <a:p>
            <a:pPr algn="ctr"/>
            <a:endParaRPr lang="en-US" sz="3200" dirty="0" smtClean="0"/>
          </a:p>
          <a:p>
            <a:pPr algn="ctr"/>
            <a:r>
              <a:rPr lang="en-US" sz="3200" dirty="0" smtClean="0"/>
              <a:t>Used as a place to </a:t>
            </a:r>
            <a:r>
              <a:rPr lang="en-US" sz="3200" b="1" u="sng" dirty="0" smtClean="0">
                <a:solidFill>
                  <a:srgbClr val="FFFF00"/>
                </a:solidFill>
                <a:effectLst>
                  <a:outerShdw blurRad="38100" dist="38100" dir="2700000" algn="tl">
                    <a:srgbClr val="000000">
                      <a:alpha val="43137"/>
                    </a:srgbClr>
                  </a:outerShdw>
                </a:effectLst>
              </a:rPr>
              <a:t>HIDE!</a:t>
            </a:r>
            <a:r>
              <a:rPr lang="en-US" sz="3200" dirty="0" smtClean="0"/>
              <a:t> </a:t>
            </a:r>
            <a:r>
              <a:rPr lang="en-US" sz="4400" b="1" dirty="0" smtClean="0">
                <a:solidFill>
                  <a:srgbClr val="FFFF00"/>
                </a:solidFill>
                <a:sym typeface="Wingdings"/>
              </a:rPr>
              <a:t></a:t>
            </a:r>
            <a:endParaRPr lang="en-US" sz="4400" b="1" dirty="0" smtClean="0">
              <a:solidFill>
                <a:srgbClr val="FFFF00"/>
              </a:solidFill>
            </a:endParaRPr>
          </a:p>
          <a:p>
            <a:pPr algn="ctr"/>
            <a:endParaRPr lang="en-US" sz="3200" dirty="0" smtClean="0"/>
          </a:p>
          <a:p>
            <a:pPr algn="ctr"/>
            <a:r>
              <a:rPr lang="en-US" sz="3200" dirty="0" smtClean="0">
                <a:solidFill>
                  <a:srgbClr val="FFFF00"/>
                </a:solidFill>
              </a:rPr>
              <a:t>Proverbs 21:9</a:t>
            </a:r>
          </a:p>
          <a:p>
            <a:pPr algn="ctr"/>
            <a:endParaRPr lang="en-US" sz="3200" dirty="0" smtClean="0">
              <a:solidFill>
                <a:srgbClr val="FFFF00"/>
              </a:solidFill>
            </a:endParaRPr>
          </a:p>
          <a:p>
            <a:pPr algn="ctr"/>
            <a:r>
              <a:rPr lang="en-US" sz="3200" dirty="0" smtClean="0">
                <a:solidFill>
                  <a:srgbClr val="FFFF00"/>
                </a:solidFill>
              </a:rPr>
              <a:t>Proverbs 25:24</a:t>
            </a:r>
          </a:p>
          <a:p>
            <a:pPr algn="ctr"/>
            <a:endParaRPr lang="en-US" sz="1200" dirty="0" smtClean="0">
              <a:solidFill>
                <a:srgbClr val="FFFF00"/>
              </a:solidFill>
              <a:sym typeface="Wingdings"/>
            </a:endParaRPr>
          </a:p>
          <a:p>
            <a:pPr algn="ctr"/>
            <a:r>
              <a:rPr lang="en-US" sz="4400" b="1" dirty="0" smtClean="0">
                <a:solidFill>
                  <a:srgbClr val="FFFF00"/>
                </a:solidFill>
                <a:sym typeface="Wingdings"/>
              </a:rPr>
              <a:t></a:t>
            </a:r>
            <a:endParaRPr lang="en-US" sz="4400" b="1"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5791200"/>
          </a:xfrm>
        </p:spPr>
        <p:txBody>
          <a:bodyPr>
            <a:normAutofit/>
          </a:bodyPr>
          <a:lstStyle/>
          <a:p>
            <a:pPr algn="ctr"/>
            <a:r>
              <a:rPr lang="en-US" sz="3200" b="1" dirty="0" smtClean="0">
                <a:solidFill>
                  <a:srgbClr val="FFFF00"/>
                </a:solidFill>
                <a:effectLst>
                  <a:outerShdw blurRad="38100" dist="38100" dir="2700000" algn="tl">
                    <a:srgbClr val="000000">
                      <a:alpha val="43137"/>
                    </a:srgbClr>
                  </a:outerShdw>
                </a:effectLst>
              </a:rPr>
              <a:t>The  camel was regarded as the largest land animal in Palestine, with the eye of a needle probably being the smallest opening found in the home. In this, Jesus paints a picture of something impossible in order to illustrate that even the seemingly impossible is possible with God. As stated earlier; there is no evidence for the popular interpretation that there was a gate in Jerusalem called “the eye of the needle,” which camels had to stoop to their knees to enter. </a:t>
            </a:r>
            <a:endParaRPr lang="en-US" sz="32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4800" b="1" dirty="0" smtClean="0">
                <a:effectLst>
                  <a:outerShdw blurRad="38100" dist="38100" dir="2700000" algn="tl">
                    <a:srgbClr val="000000">
                      <a:alpha val="43137"/>
                    </a:srgbClr>
                  </a:outerShdw>
                </a:effectLst>
              </a:rPr>
              <a:t>of Bible Times</a:t>
            </a:r>
            <a:endParaRPr lang="en-US" sz="4800" b="1" dirty="0">
              <a:effectLst>
                <a:outerShdw blurRad="38100" dist="38100" dir="2700000" algn="tl">
                  <a:srgbClr val="000000">
                    <a:alpha val="43137"/>
                  </a:srgbClr>
                </a:outerShdw>
              </a:effectLst>
            </a:endParaRPr>
          </a:p>
        </p:txBody>
      </p:sp>
      <p:sp>
        <p:nvSpPr>
          <p:cNvPr id="2" name="Title 1"/>
          <p:cNvSpPr>
            <a:spLocks noGrp="1"/>
          </p:cNvSpPr>
          <p:nvPr>
            <p:ph type="ctrTitle"/>
          </p:nvPr>
        </p:nvSpPr>
        <p:spPr/>
        <p:txBody>
          <a:bodyPr/>
          <a:lstStyle/>
          <a:p>
            <a:r>
              <a:rPr lang="en-US" sz="5400" b="1" dirty="0" smtClean="0">
                <a:effectLst>
                  <a:outerShdw blurRad="38100" dist="38100" dir="2700000" algn="tl">
                    <a:srgbClr val="000000">
                      <a:alpha val="43137"/>
                    </a:srgbClr>
                  </a:outerShdw>
                </a:effectLst>
              </a:rPr>
              <a:t>CUSTOMS &amp; CULTURES</a:t>
            </a:r>
            <a:endParaRPr lang="en-US" sz="5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908" name="Picture 4" descr="Nomadic tents woven from goats' hair; the front flap and sides can be raised to allow the passage of fresh air"/>
          <p:cNvPicPr>
            <a:picLocks noChangeAspect="1" noChangeArrowheads="1"/>
          </p:cNvPicPr>
          <p:nvPr/>
        </p:nvPicPr>
        <p:blipFill>
          <a:blip r:embed="rId2" cstate="print"/>
          <a:srcRect/>
          <a:stretch>
            <a:fillRect/>
          </a:stretch>
        </p:blipFill>
        <p:spPr bwMode="auto">
          <a:xfrm>
            <a:off x="447871" y="879646"/>
            <a:ext cx="8355560" cy="4149554"/>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954" name="Picture 2" descr="Interior of a nomadic herder's tent, showing ample storage area and wooden support poles"/>
          <p:cNvPicPr>
            <a:picLocks noChangeAspect="1" noChangeArrowheads="1"/>
          </p:cNvPicPr>
          <p:nvPr/>
        </p:nvPicPr>
        <p:blipFill>
          <a:blip r:embed="rId2" cstate="print"/>
          <a:srcRect/>
          <a:stretch>
            <a:fillRect/>
          </a:stretch>
        </p:blipFill>
        <p:spPr bwMode="auto">
          <a:xfrm>
            <a:off x="609600" y="533400"/>
            <a:ext cx="7721600" cy="5791200"/>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ible Houses"/>
          <p:cNvPicPr>
            <a:picLocks noChangeAspect="1" noChangeArrowheads="1"/>
          </p:cNvPicPr>
          <p:nvPr/>
        </p:nvPicPr>
        <p:blipFill>
          <a:blip r:embed="rId2" cstate="print"/>
          <a:srcRect/>
          <a:stretch>
            <a:fillRect/>
          </a:stretch>
        </p:blipFill>
        <p:spPr bwMode="auto">
          <a:xfrm>
            <a:off x="685799" y="609598"/>
            <a:ext cx="3438145" cy="4876801"/>
          </a:xfrm>
          <a:prstGeom prst="rect">
            <a:avLst/>
          </a:prstGeom>
          <a:noFill/>
        </p:spPr>
      </p:pic>
      <p:pic>
        <p:nvPicPr>
          <p:cNvPr id="1028" name="Picture 4" descr="Bible Houses"/>
          <p:cNvPicPr>
            <a:picLocks noChangeAspect="1" noChangeArrowheads="1"/>
          </p:cNvPicPr>
          <p:nvPr/>
        </p:nvPicPr>
        <p:blipFill>
          <a:blip r:embed="rId3" cstate="print"/>
          <a:srcRect/>
          <a:stretch>
            <a:fillRect/>
          </a:stretch>
        </p:blipFill>
        <p:spPr bwMode="auto">
          <a:xfrm>
            <a:off x="5029200" y="2380735"/>
            <a:ext cx="3743325" cy="4046838"/>
          </a:xfrm>
          <a:prstGeom prst="rect">
            <a:avLst/>
          </a:prstGeo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882" name="Picture 2" descr="First Century House of a Commoner Illustration"/>
          <p:cNvPicPr>
            <a:picLocks noChangeAspect="1" noChangeArrowheads="1"/>
          </p:cNvPicPr>
          <p:nvPr/>
        </p:nvPicPr>
        <p:blipFill>
          <a:blip r:embed="rId2" cstate="print"/>
          <a:srcRect/>
          <a:stretch>
            <a:fillRect/>
          </a:stretch>
        </p:blipFill>
        <p:spPr bwMode="auto">
          <a:xfrm>
            <a:off x="914400" y="304800"/>
            <a:ext cx="7467600" cy="6254117"/>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3662541"/>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“TWO ROOMS OR MORE” HOUSES</a:t>
            </a:r>
            <a:r>
              <a:rPr lang="en-US" sz="3200" b="1" dirty="0" smtClean="0">
                <a:effectLst>
                  <a:outerShdw blurRad="38100" dist="38100" dir="2700000" algn="tl">
                    <a:srgbClr val="000000">
                      <a:alpha val="43137"/>
                    </a:srgbClr>
                  </a:outerShdw>
                </a:effectLst>
              </a:rPr>
              <a:t>: H</a:t>
            </a:r>
            <a:r>
              <a:rPr lang="en-US" sz="3200" dirty="0" smtClean="0"/>
              <a:t>ouses of more than one room were owned by those who were more or less prosperous.  Usually the houses of one room were in the villages, and those of more than one room were in the cities.</a:t>
            </a:r>
            <a:endParaRPr lang="en-US" sz="3200" b="1" i="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8534400" cy="5139869"/>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DWELLING PLACES</a:t>
            </a:r>
          </a:p>
          <a:p>
            <a:endParaRPr lang="en-US" sz="3200" b="1" u="sng" dirty="0" smtClean="0">
              <a:effectLst>
                <a:outerShdw blurRad="38100" dist="38100" dir="2700000" algn="tl">
                  <a:srgbClr val="000000">
                    <a:alpha val="43137"/>
                  </a:srgbClr>
                </a:outerShdw>
              </a:effectLst>
            </a:endParaRPr>
          </a:p>
          <a:p>
            <a:r>
              <a:rPr lang="en-US" sz="3200" b="1" u="sng" dirty="0" smtClean="0">
                <a:solidFill>
                  <a:srgbClr val="FFFF00"/>
                </a:solidFill>
                <a:effectLst>
                  <a:outerShdw blurRad="38100" dist="38100" dir="2700000" algn="tl">
                    <a:srgbClr val="000000">
                      <a:alpha val="43137"/>
                    </a:srgbClr>
                  </a:outerShdw>
                </a:effectLst>
              </a:rPr>
              <a:t>“TWO ROOMS OR MORE” HOUSES</a:t>
            </a:r>
            <a:r>
              <a:rPr lang="en-US" sz="3200" b="1" dirty="0" smtClean="0">
                <a:effectLst>
                  <a:outerShdw blurRad="38100" dist="38100" dir="2700000" algn="tl">
                    <a:srgbClr val="000000">
                      <a:alpha val="43137"/>
                    </a:srgbClr>
                  </a:outerShdw>
                </a:effectLst>
              </a:rPr>
              <a:t>: </a:t>
            </a:r>
            <a:r>
              <a:rPr lang="en-US" sz="3200" dirty="0" smtClean="0"/>
              <a:t>If a house of two rooms is to be built, they did not place the rooms side by side, as with the case of the tent accommodations. Instead the length of a room is left between the two rooms, and a wall is constructed between the ends, and as a result of this arrangement, the house has an open court.</a:t>
            </a:r>
            <a:endParaRPr lang="en-US" sz="3200" b="1" i="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932" name="Picture 4" descr="Artist's impression of a mudbrick house with flat roof and central courtyard"/>
          <p:cNvPicPr>
            <a:picLocks noChangeAspect="1" noChangeArrowheads="1"/>
          </p:cNvPicPr>
          <p:nvPr/>
        </p:nvPicPr>
        <p:blipFill>
          <a:blip r:embed="rId2" cstate="print"/>
          <a:srcRect/>
          <a:stretch>
            <a:fillRect/>
          </a:stretch>
        </p:blipFill>
        <p:spPr bwMode="auto">
          <a:xfrm>
            <a:off x="762000" y="381000"/>
            <a:ext cx="7772400" cy="6142705"/>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8002" name="Picture 2" descr="Reconstruction of the central courtyard of a two-storey house in ancient Israel"/>
          <p:cNvPicPr>
            <a:picLocks noChangeAspect="1" noChangeArrowheads="1"/>
          </p:cNvPicPr>
          <p:nvPr/>
        </p:nvPicPr>
        <p:blipFill>
          <a:blip r:embed="rId2" cstate="print"/>
          <a:srcRect/>
          <a:stretch>
            <a:fillRect/>
          </a:stretch>
        </p:blipFill>
        <p:spPr bwMode="auto">
          <a:xfrm>
            <a:off x="609600" y="400050"/>
            <a:ext cx="7899398" cy="5924550"/>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074" name="Picture 2" descr="ANCIENT HOUSES,HOUSING,TENTS:BIBLE ARCHITECTURE: photograph of "/>
          <p:cNvPicPr>
            <a:picLocks noChangeAspect="1" noChangeArrowheads="1"/>
          </p:cNvPicPr>
          <p:nvPr/>
        </p:nvPicPr>
        <p:blipFill>
          <a:blip r:embed="rId2" cstate="print"/>
          <a:srcRect/>
          <a:stretch>
            <a:fillRect/>
          </a:stretch>
        </p:blipFill>
        <p:spPr bwMode="auto">
          <a:xfrm>
            <a:off x="762000" y="369277"/>
            <a:ext cx="7315200" cy="607724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6229</TotalTime>
  <Words>15017</Words>
  <Application>Microsoft Office PowerPoint</Application>
  <PresentationFormat>On-screen Show (4:3)</PresentationFormat>
  <Paragraphs>762</Paragraphs>
  <Slides>294</Slides>
  <Notes>0</Notes>
  <HiddenSlides>0</HiddenSlides>
  <MMClips>0</MMClips>
  <ScaleCrop>false</ScaleCrop>
  <HeadingPairs>
    <vt:vector size="4" baseType="variant">
      <vt:variant>
        <vt:lpstr>Theme</vt:lpstr>
      </vt:variant>
      <vt:variant>
        <vt:i4>3</vt:i4>
      </vt:variant>
      <vt:variant>
        <vt:lpstr>Slide Titles</vt:lpstr>
      </vt:variant>
      <vt:variant>
        <vt:i4>294</vt:i4>
      </vt:variant>
    </vt:vector>
  </HeadingPairs>
  <TitlesOfParts>
    <vt:vector size="297" baseType="lpstr">
      <vt:lpstr>Paper</vt:lpstr>
      <vt:lpstr>Office Theme</vt:lpstr>
      <vt:lpstr>1_Paper</vt:lpstr>
      <vt:lpstr>CUSTOMS &amp; CULTURES</vt:lpstr>
      <vt:lpstr>The importance of customs &amp; culture</vt:lpstr>
      <vt:lpstr>INTERPRET THIS VERSE!</vt:lpstr>
      <vt:lpstr>WHY SPITTING?</vt:lpstr>
      <vt:lpstr>WHY SPITTING?</vt:lpstr>
      <vt:lpstr>INTERPRET THIS VERSE!</vt:lpstr>
      <vt:lpstr>For the last two centuries it has been common teaching in some churches  that there is a gate in Jerusalem called the eye of the needle through which a camel could not pass unless it stooped and first had all its baggage first removed. After dark, when the main gates were shut, travellers or merchants would have to use this smaller gate, through which the camel could only enter  crawling on its knees!</vt:lpstr>
      <vt:lpstr>From at least the 15th century, and possibly as early as the 9th but not earlier, this story has been put forth, however, there is no evidence for such a gate in JERUSALEM!</vt:lpstr>
      <vt:lpstr>The  camel was regarded as the largest land animal in Palestine, with the eye of a needle probably being the smallest opening found in the home. In this, Jesus paints a picture of something impossible in order to illustrate that even the seemingly impossible is possible with God. As stated earlier; there is no evidence for the popular interpretation that there was a gate in Jerusalem called “the eye of the needle,” which camels had to stoop to their knees to enter. </vt:lpstr>
      <vt:lpstr>Such an interpretation completely misses the point: it is not merely difficult for the wealthy to be saved; without God’s grace it is impossible. Anyone who trusts in riches as an idolatrous replacement for God cannot enter the kingdom of God; his life disposition is opposed to submitting to God’s will. The hyperbole of a large camel having to fit through the small eye of a needle stresses that such a thing is humanly impossible, and that it’s only by God’s grace that such a thing may ever be achieved.  </vt:lpstr>
      <vt:lpstr>GROUPS (SECTS) IN THE N.T.</vt:lpstr>
      <vt:lpstr>GROUPS (SECTS) IN THE N.T.</vt:lpstr>
      <vt:lpstr>GROUPS (SECTS) IN THE N.T.</vt:lpstr>
      <vt:lpstr>GROUPS (SECTS) IN THE N.T.</vt:lpstr>
      <vt:lpstr>GROUPS (SECTS) IN THE N.T.</vt:lpstr>
      <vt:lpstr>INTERPRET THIS VERSE!</vt:lpstr>
      <vt:lpstr>PowerPoint Presentation</vt:lpstr>
      <vt:lpstr>PowerPoint Presentation</vt:lpstr>
      <vt:lpstr>INTERPRET THIS VERSE!</vt:lpstr>
      <vt:lpstr>PowerPoint Presentation</vt:lpstr>
      <vt:lpstr>PowerPoint Presentation</vt:lpstr>
      <vt:lpstr>GROUPS (SECTS) IN THE N.T.</vt:lpstr>
      <vt:lpstr>GROUPS (SECTS) IN THE N.T.</vt:lpstr>
      <vt:lpstr>GROUPS (SECTS) IN THE N.T.</vt:lpstr>
      <vt:lpstr>GROUPS (SECTS) IN THE N.T.</vt:lpstr>
      <vt:lpstr>GROUPS (SECTS) IN THE N.T.</vt:lpstr>
      <vt:lpstr>GROUPS (SECTS) IN THE N.T.</vt:lpstr>
      <vt:lpstr>GROUPS (SECTS) IN THE N.T.</vt:lpstr>
      <vt:lpstr>GROUPS (SECTS) IN THE N.T.</vt:lpstr>
      <vt:lpstr>GROUPS (SECTS) IN THE N.T.</vt:lpstr>
      <vt:lpstr>GROUPS (SECTS) IN THE N.T.</vt:lpstr>
      <vt:lpstr>INTERPRET THIS VERSE!</vt:lpstr>
      <vt:lpstr>PowerPoint Presentation</vt:lpstr>
      <vt:lpstr>PowerPoint Presentation</vt:lpstr>
      <vt:lpstr>GROWING UP IN THE N.T.</vt:lpstr>
      <vt:lpstr>GROWING UP IN THE N.T.</vt:lpstr>
      <vt:lpstr>GROWING UP IN THE N.T.</vt:lpstr>
      <vt:lpstr>GROWING UP IN THE N.T.</vt:lpstr>
      <vt:lpstr>GROWING UP IN THE N.T.</vt:lpstr>
      <vt:lpstr>INTERPRET THIS VERSE!</vt:lpstr>
      <vt:lpstr>CUSTOMS &amp; CULTURES</vt:lpstr>
      <vt:lpstr>ADULT LIFE IN THE N.T.</vt:lpstr>
      <vt:lpstr>ADULT LIFE IN THE N.T.</vt:lpstr>
      <vt:lpstr>ADULT LIFE IN THE N.T.</vt:lpstr>
      <vt:lpstr>PowerPoint Presentation</vt:lpstr>
      <vt:lpstr>PowerPoint Presentation</vt:lpstr>
      <vt:lpstr>SLAVERY OR SERVANTHOOD?</vt:lpstr>
      <vt:lpstr>SLAVERY OR SERVANTHOOD?</vt:lpstr>
      <vt:lpstr>SLAVERY OR SERVANTHOOD?</vt:lpstr>
      <vt:lpstr>SLAVERY OR SERVANTHOOD?</vt:lpstr>
      <vt:lpstr>SLAVERY OR SERVANTHOOD?</vt:lpstr>
      <vt:lpstr>SLAVERY OR SERVANTHOOD?</vt:lpstr>
      <vt:lpstr>SLAVERY OR SERVANTHOOD?</vt:lpstr>
      <vt:lpstr>SLAVERY OR SERVANTHOOD?</vt:lpstr>
      <vt:lpstr>Slavery In The Roman Empire</vt:lpstr>
      <vt:lpstr>Slavery In The Roman Empire</vt:lpstr>
      <vt:lpstr>Slavery In The Roman Empire</vt:lpstr>
      <vt:lpstr>Slavery In The Roman Empire</vt:lpstr>
      <vt:lpstr>Slavery In The Roman Empire</vt:lpstr>
      <vt:lpstr>INTERPRET THIS VERSE!</vt:lpstr>
      <vt:lpstr>PowerPoint Presentation</vt:lpstr>
      <vt:lpstr>Slavery In The Roman Empire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CUSTOMS &amp; CULTURES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CUSTOMS &amp; CULTURES</dc:title>
  <dc:creator>Hillview Baptist</dc:creator>
  <cp:lastModifiedBy>DUANE</cp:lastModifiedBy>
  <cp:revision>371</cp:revision>
  <dcterms:created xsi:type="dcterms:W3CDTF">2013-06-12T16:02:15Z</dcterms:created>
  <dcterms:modified xsi:type="dcterms:W3CDTF">2015-08-09T02:26:54Z</dcterms:modified>
</cp:coreProperties>
</file>