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F5F4EB0-8EEC-4BBD-AEC2-8DD84150A19D}" type="datetimeFigureOut">
              <a:rPr lang="en-US" smtClean="0"/>
              <a:t>12/16/2014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DEE0C23F-4416-4247-9F85-A2C9FED92808}"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5F4EB0-8EEC-4BBD-AEC2-8DD84150A19D}" type="datetimeFigureOut">
              <a:rPr lang="en-US" smtClean="0"/>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0C23F-4416-4247-9F85-A2C9FED928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5F4EB0-8EEC-4BBD-AEC2-8DD84150A19D}" type="datetimeFigureOut">
              <a:rPr lang="en-US" smtClean="0"/>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0C23F-4416-4247-9F85-A2C9FED928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5F4EB0-8EEC-4BBD-AEC2-8DD84150A19D}" type="datetimeFigureOut">
              <a:rPr lang="en-US" smtClean="0"/>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0C23F-4416-4247-9F85-A2C9FED928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F5F4EB0-8EEC-4BBD-AEC2-8DD84150A19D}" type="datetimeFigureOut">
              <a:rPr lang="en-US" smtClean="0"/>
              <a:t>12/16/2014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0C23F-4416-4247-9F85-A2C9FED92808}"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5F4EB0-8EEC-4BBD-AEC2-8DD84150A19D}" type="datetimeFigureOut">
              <a:rPr lang="en-US" smtClean="0"/>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0C23F-4416-4247-9F85-A2C9FED928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5F4EB0-8EEC-4BBD-AEC2-8DD84150A19D}" type="datetimeFigureOut">
              <a:rPr lang="en-US" smtClean="0"/>
              <a:t>12/16/2014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E0C23F-4416-4247-9F85-A2C9FED928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5F4EB0-8EEC-4BBD-AEC2-8DD84150A19D}" type="datetimeFigureOut">
              <a:rPr lang="en-US" smtClean="0"/>
              <a:t>12/16/2014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E0C23F-4416-4247-9F85-A2C9FED928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F5F4EB0-8EEC-4BBD-AEC2-8DD84150A19D}" type="datetimeFigureOut">
              <a:rPr lang="en-US" smtClean="0"/>
              <a:t>12/16/2014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E0C23F-4416-4247-9F85-A2C9FED928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5F4EB0-8EEC-4BBD-AEC2-8DD84150A19D}" type="datetimeFigureOut">
              <a:rPr lang="en-US" smtClean="0"/>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0C23F-4416-4247-9F85-A2C9FED92808}"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F5F4EB0-8EEC-4BBD-AEC2-8DD84150A19D}" type="datetimeFigureOut">
              <a:rPr lang="en-US" smtClean="0"/>
              <a:t>12/16/2014</a:t>
            </a:fld>
            <a:endParaRPr lang="en-US"/>
          </a:p>
        </p:txBody>
      </p:sp>
      <p:sp>
        <p:nvSpPr>
          <p:cNvPr id="7" name="Slide Number Placeholder 6"/>
          <p:cNvSpPr>
            <a:spLocks noGrp="1"/>
          </p:cNvSpPr>
          <p:nvPr>
            <p:ph type="sldNum" sz="quarter" idx="12"/>
          </p:nvPr>
        </p:nvSpPr>
        <p:spPr/>
        <p:txBody>
          <a:bodyPr/>
          <a:lstStyle/>
          <a:p>
            <a:fld id="{DEE0C23F-4416-4247-9F85-A2C9FED92808}"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F5F4EB0-8EEC-4BBD-AEC2-8DD84150A19D}" type="datetimeFigureOut">
              <a:rPr lang="en-US" smtClean="0"/>
              <a:t>12/16/2014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DEE0C23F-4416-4247-9F85-A2C9FED92808}"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rossbooks.com/verse.asp?ref=Col+3:1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crossbooks.com/verse.asp?ref=Ro+12:17"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crossbooks.com/verse.asp?ref=Pr+17: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crossbooks.com/verse.asp?ref=Mt+6:12"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crossbooks.com/verse.asp?ref=Mt+6:15"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429000"/>
            <a:ext cx="6781800" cy="1219201"/>
          </a:xfrm>
        </p:spPr>
        <p:txBody>
          <a:bodyPr/>
          <a:lstStyle/>
          <a:p>
            <a:r>
              <a:rPr lang="en-US" sz="4800" b="1" dirty="0" smtClean="0">
                <a:solidFill>
                  <a:srgbClr val="C00000"/>
                </a:solidFill>
                <a:effectLst>
                  <a:outerShdw blurRad="38100" dist="38100" dir="2700000" algn="tl">
                    <a:srgbClr val="000000">
                      <a:alpha val="43137"/>
                    </a:srgbClr>
                  </a:outerShdw>
                </a:effectLst>
              </a:rPr>
              <a:t>FORGIVENESS </a:t>
            </a:r>
            <a:r>
              <a:rPr lang="en-US" sz="4800" b="1" dirty="0" smtClean="0">
                <a:effectLst>
                  <a:outerShdw blurRad="38100" dist="38100" dir="2700000" algn="tl">
                    <a:srgbClr val="000000">
                      <a:alpha val="43137"/>
                    </a:srgbClr>
                  </a:outerShdw>
                </a:effectLst>
              </a:rPr>
              <a:t>&amp; </a:t>
            </a:r>
            <a:r>
              <a:rPr lang="en-US" sz="4800" b="1" dirty="0" smtClean="0">
                <a:solidFill>
                  <a:srgbClr val="002060"/>
                </a:solidFill>
                <a:effectLst>
                  <a:outerShdw blurRad="38100" dist="38100" dir="2700000" algn="tl">
                    <a:srgbClr val="000000">
                      <a:alpha val="43137"/>
                    </a:srgbClr>
                  </a:outerShdw>
                </a:effectLst>
              </a:rPr>
              <a:t>RECONCILIATION</a:t>
            </a:r>
            <a:endParaRPr lang="en-US" sz="48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27942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sz="6600" b="1" u="sng" dirty="0" smtClean="0"/>
              <a:t>QUESTION</a:t>
            </a:r>
            <a:r>
              <a:rPr lang="en-US" sz="6600" b="1" dirty="0" smtClean="0"/>
              <a:t>: </a:t>
            </a:r>
            <a:r>
              <a:rPr lang="en-US" sz="6600" b="1" dirty="0"/>
              <a:t>"After we forgive someone, must we also </a:t>
            </a:r>
            <a:r>
              <a:rPr lang="en-US" sz="6600" b="1" i="1" dirty="0"/>
              <a:t>try</a:t>
            </a:r>
            <a:r>
              <a:rPr lang="en-US" sz="6600" b="1" dirty="0"/>
              <a:t> to be reconciled?"</a:t>
            </a:r>
            <a:endParaRPr lang="en-US" sz="6600" dirty="0"/>
          </a:p>
        </p:txBody>
      </p:sp>
    </p:spTree>
    <p:extLst>
      <p:ext uri="{BB962C8B-B14F-4D97-AF65-F5344CB8AC3E}">
        <p14:creationId xmlns:p14="http://schemas.microsoft.com/office/powerpoint/2010/main" val="2061910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114300" indent="0">
              <a:buNone/>
            </a:pPr>
            <a:r>
              <a:rPr lang="en-US" sz="6600" b="1" u="sng" dirty="0" smtClean="0"/>
              <a:t>ANSWER</a:t>
            </a:r>
            <a:r>
              <a:rPr lang="en-US" sz="6600" b="1" dirty="0" smtClean="0"/>
              <a:t>: “YES”</a:t>
            </a:r>
          </a:p>
          <a:p>
            <a:pPr>
              <a:buFontTx/>
              <a:buChar char="-"/>
            </a:pPr>
            <a:r>
              <a:rPr lang="en-US" sz="6600" b="1" dirty="0" smtClean="0"/>
              <a:t> 2 Cor. 5:18-19</a:t>
            </a:r>
          </a:p>
          <a:p>
            <a:pPr>
              <a:buFontTx/>
              <a:buChar char="-"/>
            </a:pPr>
            <a:r>
              <a:rPr lang="en-US" sz="6600" b="1" dirty="0"/>
              <a:t> </a:t>
            </a:r>
            <a:r>
              <a:rPr lang="en-US" sz="6600" b="1" dirty="0" smtClean="0"/>
              <a:t>Rom. 12:14-21</a:t>
            </a:r>
            <a:endParaRPr lang="en-US" sz="6600" dirty="0"/>
          </a:p>
        </p:txBody>
      </p:sp>
    </p:spTree>
    <p:extLst>
      <p:ext uri="{BB962C8B-B14F-4D97-AF65-F5344CB8AC3E}">
        <p14:creationId xmlns:p14="http://schemas.microsoft.com/office/powerpoint/2010/main" val="504471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a:xfrm>
            <a:off x="228600" y="1752600"/>
            <a:ext cx="8686800" cy="4876800"/>
          </a:xfrm>
        </p:spPr>
        <p:txBody>
          <a:bodyPr>
            <a:normAutofit/>
          </a:bodyPr>
          <a:lstStyle/>
          <a:p>
            <a:pPr marL="114300" indent="0">
              <a:buNone/>
            </a:pPr>
            <a:r>
              <a:rPr lang="en-US" sz="3000" dirty="0"/>
              <a:t>Ultimately, the root of unresolved conflict between two people is </a:t>
            </a:r>
            <a:r>
              <a:rPr lang="en-US" sz="3000" b="1" dirty="0">
                <a:solidFill>
                  <a:srgbClr val="C00000"/>
                </a:solidFill>
                <a:effectLst>
                  <a:outerShdw blurRad="38100" dist="38100" dir="2700000" algn="tl">
                    <a:srgbClr val="000000">
                      <a:alpha val="43137"/>
                    </a:srgbClr>
                  </a:outerShdw>
                </a:effectLst>
              </a:rPr>
              <a:t>unforgiveness</a:t>
            </a:r>
            <a:r>
              <a:rPr lang="en-US" sz="3000" dirty="0"/>
              <a:t> on the part of one or both parties. Even though you are not responsible for another person's response to your effort toward reconciliation, as a Christian, you are still called to reflect the love of Christ by forgiving in the same way God forgives. This means forgiving even when the offending person will not forgive you or acknowledge any wrongdoing</a:t>
            </a:r>
            <a:r>
              <a:rPr lang="en-US" sz="3000" dirty="0" smtClean="0"/>
              <a:t>.</a:t>
            </a:r>
            <a:endParaRPr lang="en-US" sz="3000" dirty="0"/>
          </a:p>
        </p:txBody>
      </p:sp>
    </p:spTree>
    <p:extLst>
      <p:ext uri="{BB962C8B-B14F-4D97-AF65-F5344CB8AC3E}">
        <p14:creationId xmlns:p14="http://schemas.microsoft.com/office/powerpoint/2010/main" val="73835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a:xfrm>
            <a:off x="228600" y="1752600"/>
            <a:ext cx="8686800" cy="4876800"/>
          </a:xfrm>
        </p:spPr>
        <p:txBody>
          <a:bodyPr>
            <a:normAutofit fontScale="92500" lnSpcReduction="10000"/>
          </a:bodyPr>
          <a:lstStyle/>
          <a:p>
            <a:r>
              <a:rPr lang="en-US" sz="3200" b="1" cap="small" dirty="0"/>
              <a:t>Wrong Belief</a:t>
            </a:r>
            <a:r>
              <a:rPr lang="en-US" sz="3200" dirty="0"/>
              <a:t>:</a:t>
            </a:r>
          </a:p>
          <a:p>
            <a:pPr marL="114300" indent="0">
              <a:buNone/>
            </a:pPr>
            <a:r>
              <a:rPr lang="en-US" sz="3200" dirty="0"/>
              <a:t>"I have been so hurt and offended that I have no desire for reconciliation. Forgiveness is impossible because you will never change."</a:t>
            </a:r>
          </a:p>
          <a:p>
            <a:r>
              <a:rPr lang="en-US" sz="3200" b="1" cap="small" dirty="0"/>
              <a:t>Right Belief</a:t>
            </a:r>
            <a:r>
              <a:rPr lang="en-US" sz="3200" dirty="0"/>
              <a:t>:</a:t>
            </a:r>
          </a:p>
          <a:p>
            <a:pPr marL="114300" indent="0">
              <a:buNone/>
            </a:pPr>
            <a:r>
              <a:rPr lang="en-US" sz="3200" dirty="0" smtClean="0"/>
              <a:t>“God </a:t>
            </a:r>
            <a:r>
              <a:rPr lang="en-US" sz="3200" dirty="0"/>
              <a:t>offered reconciliation to me before I ever changed. Because Christ forgave me, I can seek restoration in my broken relationships by yielding my rights and allowing Christ to forgive through me</a:t>
            </a:r>
            <a:r>
              <a:rPr lang="en-US" sz="3200" dirty="0" smtClean="0"/>
              <a:t>.”</a:t>
            </a:r>
            <a:endParaRPr lang="en-US" sz="3000" dirty="0"/>
          </a:p>
        </p:txBody>
      </p:sp>
    </p:spTree>
    <p:extLst>
      <p:ext uri="{BB962C8B-B14F-4D97-AF65-F5344CB8AC3E}">
        <p14:creationId xmlns:p14="http://schemas.microsoft.com/office/powerpoint/2010/main" val="301996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a:xfrm>
            <a:off x="228600" y="1752600"/>
            <a:ext cx="8686800" cy="4876800"/>
          </a:xfrm>
        </p:spPr>
        <p:txBody>
          <a:bodyPr>
            <a:normAutofit/>
          </a:bodyPr>
          <a:lstStyle/>
          <a:p>
            <a:pPr marL="114300" indent="0" algn="ctr">
              <a:buNone/>
            </a:pPr>
            <a:r>
              <a:rPr lang="en-US" sz="4400" b="1" i="1" dirty="0"/>
              <a:t>"Bear with each other and forgive whatever grievances you may have against one another. Forgive as the Lord forgave you." </a:t>
            </a:r>
            <a:endParaRPr lang="en-US" sz="4400" b="1" i="1" dirty="0" smtClean="0"/>
          </a:p>
          <a:p>
            <a:pPr marL="114300" indent="0" algn="ctr">
              <a:buNone/>
            </a:pPr>
            <a:r>
              <a:rPr lang="en-US" sz="4400" b="1" i="1" dirty="0" smtClean="0">
                <a:solidFill>
                  <a:srgbClr val="C00000"/>
                </a:solidFill>
                <a:hlinkClick r:id="rId2"/>
              </a:rPr>
              <a:t>Colossians 3:13</a:t>
            </a:r>
            <a:endParaRPr lang="en-US" sz="4400" b="1" dirty="0">
              <a:solidFill>
                <a:srgbClr val="C00000"/>
              </a:solidFill>
            </a:endParaRPr>
          </a:p>
        </p:txBody>
      </p:sp>
    </p:spTree>
    <p:extLst>
      <p:ext uri="{BB962C8B-B14F-4D97-AF65-F5344CB8AC3E}">
        <p14:creationId xmlns:p14="http://schemas.microsoft.com/office/powerpoint/2010/main" val="39386928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rgbClr val="002060"/>
                </a:solidFill>
                <a:effectLst>
                  <a:outerShdw blurRad="38100" dist="38100" dir="2700000" algn="tl">
                    <a:srgbClr val="000000">
                      <a:alpha val="43137"/>
                    </a:srgbClr>
                  </a:outerShdw>
                </a:effectLst>
              </a:rPr>
              <a:t>Do I Have a Heart of Reconciliation</a:t>
            </a:r>
            <a:r>
              <a:rPr lang="en-US" sz="3600" b="1" dirty="0" smtClean="0">
                <a:solidFill>
                  <a:srgbClr val="002060"/>
                </a:solidFill>
                <a:effectLst>
                  <a:outerShdw blurRad="38100" dist="38100" dir="2700000" algn="tl">
                    <a:srgbClr val="000000">
                      <a:alpha val="43137"/>
                    </a:srgbClr>
                  </a:outerShdw>
                </a:effectLst>
              </a:rPr>
              <a:t>? </a:t>
            </a:r>
            <a:endParaRPr lang="en-US" sz="3600"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752600"/>
            <a:ext cx="8686800" cy="4724400"/>
          </a:xfrm>
        </p:spPr>
        <p:txBody>
          <a:bodyPr>
            <a:normAutofit/>
          </a:bodyPr>
          <a:lstStyle/>
          <a:p>
            <a:r>
              <a:rPr lang="en-US" sz="2800" b="1" i="1" dirty="0"/>
              <a:t>Humility</a:t>
            </a:r>
            <a:r>
              <a:rPr lang="en-US" sz="2800" dirty="0"/>
              <a:t/>
            </a:r>
            <a:br>
              <a:rPr lang="en-US" sz="2800" dirty="0"/>
            </a:br>
            <a:r>
              <a:rPr lang="en-US" sz="2800" dirty="0"/>
              <a:t>Do I focus on how much the Lord continues to forgive me? </a:t>
            </a:r>
            <a:endParaRPr lang="en-US" sz="2800" dirty="0" smtClean="0"/>
          </a:p>
          <a:p>
            <a:r>
              <a:rPr lang="en-US" sz="2800" b="1" i="1" dirty="0" smtClean="0"/>
              <a:t>Self-examination</a:t>
            </a:r>
            <a:r>
              <a:rPr lang="en-US" sz="2800" i="1" dirty="0" smtClean="0"/>
              <a:t> </a:t>
            </a:r>
            <a:r>
              <a:rPr lang="en-US" sz="2800" dirty="0"/>
              <a:t/>
            </a:r>
            <a:br>
              <a:rPr lang="en-US" sz="2800" dirty="0"/>
            </a:br>
            <a:r>
              <a:rPr lang="en-US" sz="2800" dirty="0"/>
              <a:t>Do I expect change only in others, or do I look at my own need to change also? </a:t>
            </a:r>
            <a:endParaRPr lang="en-US" sz="2800" dirty="0" smtClean="0"/>
          </a:p>
          <a:p>
            <a:r>
              <a:rPr lang="en-US" sz="2800" b="1" i="1" dirty="0" smtClean="0"/>
              <a:t>Forgiveness</a:t>
            </a:r>
            <a:r>
              <a:rPr lang="en-US" sz="2800" dirty="0"/>
              <a:t/>
            </a:r>
            <a:br>
              <a:rPr lang="en-US" sz="2800" dirty="0"/>
            </a:br>
            <a:r>
              <a:rPr lang="en-US" sz="2800" dirty="0"/>
              <a:t>Do I choose to release my personal rights and allow the Lord to empower me to forgive? </a:t>
            </a:r>
          </a:p>
        </p:txBody>
      </p:sp>
    </p:spTree>
    <p:extLst>
      <p:ext uri="{BB962C8B-B14F-4D97-AF65-F5344CB8AC3E}">
        <p14:creationId xmlns:p14="http://schemas.microsoft.com/office/powerpoint/2010/main" val="2086618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rgbClr val="002060"/>
                </a:solidFill>
                <a:effectLst>
                  <a:outerShdw blurRad="38100" dist="38100" dir="2700000" algn="tl">
                    <a:srgbClr val="000000">
                      <a:alpha val="43137"/>
                    </a:srgbClr>
                  </a:outerShdw>
                </a:effectLst>
              </a:rPr>
              <a:t>Do I Have a Heart of Reconciliation</a:t>
            </a:r>
            <a:r>
              <a:rPr lang="en-US" sz="3600" b="1" dirty="0" smtClean="0">
                <a:solidFill>
                  <a:srgbClr val="002060"/>
                </a:solidFill>
                <a:effectLst>
                  <a:outerShdw blurRad="38100" dist="38100" dir="2700000" algn="tl">
                    <a:srgbClr val="000000">
                      <a:alpha val="43137"/>
                    </a:srgbClr>
                  </a:outerShdw>
                </a:effectLst>
              </a:rPr>
              <a:t>? </a:t>
            </a:r>
            <a:endParaRPr lang="en-US" sz="3600"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752600"/>
            <a:ext cx="8686800" cy="4724400"/>
          </a:xfrm>
        </p:spPr>
        <p:txBody>
          <a:bodyPr>
            <a:normAutofit/>
          </a:bodyPr>
          <a:lstStyle/>
          <a:p>
            <a:r>
              <a:rPr lang="en-US" sz="2800" b="1" i="1" dirty="0"/>
              <a:t>Confrontation </a:t>
            </a:r>
            <a:r>
              <a:rPr lang="en-US" sz="2800" dirty="0"/>
              <a:t/>
            </a:r>
            <a:br>
              <a:rPr lang="en-US" sz="2800" dirty="0"/>
            </a:br>
            <a:r>
              <a:rPr lang="en-US" sz="2800" dirty="0"/>
              <a:t>Do I communicate my feelings without accusation? </a:t>
            </a:r>
            <a:endParaRPr lang="en-US" sz="2800" dirty="0" smtClean="0"/>
          </a:p>
          <a:p>
            <a:r>
              <a:rPr lang="en-US" sz="2800" b="1" i="1" dirty="0" smtClean="0"/>
              <a:t>Communication</a:t>
            </a:r>
            <a:r>
              <a:rPr lang="en-US" sz="2800" i="1" dirty="0" smtClean="0"/>
              <a:t> </a:t>
            </a:r>
            <a:r>
              <a:rPr lang="en-US" sz="2800" dirty="0"/>
              <a:t/>
            </a:r>
            <a:br>
              <a:rPr lang="en-US" sz="2800" dirty="0"/>
            </a:br>
            <a:r>
              <a:rPr lang="en-US" sz="2800" dirty="0"/>
              <a:t>Do I set aside quality time to share my heart and have personal interaction? </a:t>
            </a:r>
            <a:endParaRPr lang="en-US" sz="2800" dirty="0" smtClean="0"/>
          </a:p>
          <a:p>
            <a:r>
              <a:rPr lang="en-US" sz="2800" b="1" i="1" dirty="0" smtClean="0"/>
              <a:t>Risk </a:t>
            </a:r>
            <a:r>
              <a:rPr lang="en-US" sz="2800" b="1" i="1" dirty="0"/>
              <a:t>taking</a:t>
            </a:r>
            <a:r>
              <a:rPr lang="en-US" sz="2800" dirty="0"/>
              <a:t/>
            </a:r>
            <a:br>
              <a:rPr lang="en-US" sz="2800" dirty="0"/>
            </a:br>
            <a:r>
              <a:rPr lang="en-US" sz="2800" dirty="0"/>
              <a:t>Do I risk rejection knowing that God's love and acceptance will fulfill me? </a:t>
            </a:r>
          </a:p>
        </p:txBody>
      </p:sp>
    </p:spTree>
    <p:extLst>
      <p:ext uri="{BB962C8B-B14F-4D97-AF65-F5344CB8AC3E}">
        <p14:creationId xmlns:p14="http://schemas.microsoft.com/office/powerpoint/2010/main" val="26458779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rgbClr val="002060"/>
                </a:solidFill>
                <a:effectLst>
                  <a:outerShdw blurRad="38100" dist="38100" dir="2700000" algn="tl">
                    <a:srgbClr val="000000">
                      <a:alpha val="43137"/>
                    </a:srgbClr>
                  </a:outerShdw>
                </a:effectLst>
              </a:rPr>
              <a:t>Do I Have a Heart of Reconciliation</a:t>
            </a:r>
            <a:r>
              <a:rPr lang="en-US" sz="3600" b="1" dirty="0" smtClean="0">
                <a:solidFill>
                  <a:srgbClr val="002060"/>
                </a:solidFill>
                <a:effectLst>
                  <a:outerShdw blurRad="38100" dist="38100" dir="2700000" algn="tl">
                    <a:srgbClr val="000000">
                      <a:alpha val="43137"/>
                    </a:srgbClr>
                  </a:outerShdw>
                </a:effectLst>
              </a:rPr>
              <a:t>? </a:t>
            </a:r>
            <a:endParaRPr lang="en-US" sz="3600"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752600"/>
            <a:ext cx="8686800" cy="4724400"/>
          </a:xfrm>
        </p:spPr>
        <p:txBody>
          <a:bodyPr>
            <a:normAutofit/>
          </a:bodyPr>
          <a:lstStyle/>
          <a:p>
            <a:r>
              <a:rPr lang="en-US" sz="2800" b="1" i="1" dirty="0"/>
              <a:t>Commitment</a:t>
            </a:r>
            <a:r>
              <a:rPr lang="en-US" sz="2800" i="1" dirty="0"/>
              <a:t> </a:t>
            </a:r>
            <a:r>
              <a:rPr lang="en-US" sz="2800" dirty="0"/>
              <a:t/>
            </a:r>
            <a:br>
              <a:rPr lang="en-US" sz="2800" dirty="0"/>
            </a:br>
            <a:r>
              <a:rPr lang="en-US" sz="2800" dirty="0"/>
              <a:t>Do I set aside my personal hurt for the sake of the relationship? </a:t>
            </a:r>
            <a:endParaRPr lang="en-US" sz="2800" dirty="0" smtClean="0"/>
          </a:p>
          <a:p>
            <a:r>
              <a:rPr lang="en-US" sz="2800" b="1" i="1" dirty="0" smtClean="0"/>
              <a:t>Confidence</a:t>
            </a:r>
            <a:r>
              <a:rPr lang="en-US" sz="2800" dirty="0"/>
              <a:t/>
            </a:r>
            <a:br>
              <a:rPr lang="en-US" sz="2800" dirty="0"/>
            </a:br>
            <a:r>
              <a:rPr lang="en-US" sz="2800" dirty="0"/>
              <a:t>Do I trust God to heal my heartaches and to meet my needs? </a:t>
            </a:r>
          </a:p>
        </p:txBody>
      </p:sp>
    </p:spTree>
    <p:extLst>
      <p:ext uri="{BB962C8B-B14F-4D97-AF65-F5344CB8AC3E}">
        <p14:creationId xmlns:p14="http://schemas.microsoft.com/office/powerpoint/2010/main" val="34619829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rgbClr val="00B050"/>
                </a:solidFill>
                <a:effectLst>
                  <a:outerShdw blurRad="38100" dist="38100" dir="2700000" algn="tl">
                    <a:srgbClr val="000000">
                      <a:alpha val="43137"/>
                    </a:srgbClr>
                  </a:outerShdw>
                </a:effectLst>
              </a:rPr>
              <a:t>Do I Have a Heart of </a:t>
            </a:r>
            <a:r>
              <a:rPr lang="en-US" sz="3600" b="1" dirty="0" smtClean="0">
                <a:solidFill>
                  <a:srgbClr val="00B050"/>
                </a:solidFill>
                <a:effectLst>
                  <a:outerShdw blurRad="38100" dist="38100" dir="2700000" algn="tl">
                    <a:srgbClr val="000000">
                      <a:alpha val="43137"/>
                    </a:srgbClr>
                  </a:outerShdw>
                </a:effectLst>
              </a:rPr>
              <a:t>alienation? </a:t>
            </a:r>
            <a:endParaRPr lang="en-US" sz="3600" b="1"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752600"/>
            <a:ext cx="8686800" cy="4724400"/>
          </a:xfrm>
        </p:spPr>
        <p:txBody>
          <a:bodyPr>
            <a:normAutofit/>
          </a:bodyPr>
          <a:lstStyle/>
          <a:p>
            <a:r>
              <a:rPr lang="en-US" sz="2800" b="1" i="1" dirty="0"/>
              <a:t>Pride</a:t>
            </a:r>
            <a:r>
              <a:rPr lang="en-US" sz="2800" dirty="0"/>
              <a:t/>
            </a:r>
            <a:br>
              <a:rPr lang="en-US" sz="2800" dirty="0"/>
            </a:br>
            <a:r>
              <a:rPr lang="en-US" sz="2800" dirty="0"/>
              <a:t>Do I focus only on the personal injustice of how much I've been wronged? </a:t>
            </a:r>
            <a:endParaRPr lang="en-US" sz="2800" dirty="0" smtClean="0"/>
          </a:p>
          <a:p>
            <a:r>
              <a:rPr lang="en-US" sz="2800" b="1" i="1" dirty="0" smtClean="0"/>
              <a:t>Faultfinding</a:t>
            </a:r>
            <a:r>
              <a:rPr lang="en-US" sz="2800" dirty="0"/>
              <a:t/>
            </a:r>
            <a:br>
              <a:rPr lang="en-US" sz="2800" dirty="0"/>
            </a:br>
            <a:r>
              <a:rPr lang="en-US" sz="2800" dirty="0"/>
              <a:t>Do I dwell on the mistakes of others and fail to focus on my own faults? </a:t>
            </a:r>
            <a:endParaRPr lang="en-US" sz="2800" dirty="0" smtClean="0"/>
          </a:p>
          <a:p>
            <a:r>
              <a:rPr lang="en-US" sz="2800" b="1" i="1" dirty="0" smtClean="0"/>
              <a:t>Resentment</a:t>
            </a:r>
            <a:r>
              <a:rPr lang="en-US" sz="2800" dirty="0"/>
              <a:t/>
            </a:r>
            <a:br>
              <a:rPr lang="en-US" sz="2800" dirty="0"/>
            </a:br>
            <a:r>
              <a:rPr lang="en-US" sz="2800" dirty="0"/>
              <a:t>Do I hold on to my anger until it develops into bitterness? </a:t>
            </a:r>
          </a:p>
        </p:txBody>
      </p:sp>
    </p:spTree>
    <p:extLst>
      <p:ext uri="{BB962C8B-B14F-4D97-AF65-F5344CB8AC3E}">
        <p14:creationId xmlns:p14="http://schemas.microsoft.com/office/powerpoint/2010/main" val="4303593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rgbClr val="00B050"/>
                </a:solidFill>
                <a:effectLst>
                  <a:outerShdw blurRad="38100" dist="38100" dir="2700000" algn="tl">
                    <a:srgbClr val="000000">
                      <a:alpha val="43137"/>
                    </a:srgbClr>
                  </a:outerShdw>
                </a:effectLst>
              </a:rPr>
              <a:t>Do I Have a Heart of </a:t>
            </a:r>
            <a:r>
              <a:rPr lang="en-US" sz="3600" b="1" dirty="0" smtClean="0">
                <a:solidFill>
                  <a:srgbClr val="00B050"/>
                </a:solidFill>
                <a:effectLst>
                  <a:outerShdw blurRad="38100" dist="38100" dir="2700000" algn="tl">
                    <a:srgbClr val="000000">
                      <a:alpha val="43137"/>
                    </a:srgbClr>
                  </a:outerShdw>
                </a:effectLst>
              </a:rPr>
              <a:t>alienation? </a:t>
            </a:r>
            <a:endParaRPr lang="en-US" sz="3600" b="1"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752600"/>
            <a:ext cx="8686800" cy="4724400"/>
          </a:xfrm>
        </p:spPr>
        <p:txBody>
          <a:bodyPr>
            <a:normAutofit/>
          </a:bodyPr>
          <a:lstStyle/>
          <a:p>
            <a:r>
              <a:rPr lang="en-US" sz="2800" b="1" i="1" dirty="0"/>
              <a:t>Avoidance</a:t>
            </a:r>
            <a:r>
              <a:rPr lang="en-US" sz="2800" dirty="0"/>
              <a:t/>
            </a:r>
            <a:br>
              <a:rPr lang="en-US" sz="2800" dirty="0"/>
            </a:br>
            <a:r>
              <a:rPr lang="en-US" sz="2800" dirty="0"/>
              <a:t>Do I avoid being around the person with whom I have conflict? </a:t>
            </a:r>
            <a:endParaRPr lang="en-US" sz="2800" dirty="0" smtClean="0"/>
          </a:p>
          <a:p>
            <a:r>
              <a:rPr lang="en-US" sz="2800" b="1" i="1" dirty="0" smtClean="0"/>
              <a:t>Silence</a:t>
            </a:r>
            <a:r>
              <a:rPr lang="en-US" sz="2800" dirty="0"/>
              <a:t/>
            </a:r>
            <a:br>
              <a:rPr lang="en-US" sz="2800" dirty="0"/>
            </a:br>
            <a:r>
              <a:rPr lang="en-US" sz="2800" dirty="0"/>
              <a:t>Do I close the door on communication by refusing to share my feelings in a healthy way? </a:t>
            </a:r>
            <a:endParaRPr lang="en-US" sz="2800" dirty="0" smtClean="0"/>
          </a:p>
          <a:p>
            <a:r>
              <a:rPr lang="en-US" sz="2800" b="1" i="1" dirty="0" smtClean="0"/>
              <a:t>Isolation</a:t>
            </a:r>
            <a:r>
              <a:rPr lang="en-US" sz="2800" dirty="0"/>
              <a:t/>
            </a:r>
            <a:br>
              <a:rPr lang="en-US" sz="2800" dirty="0"/>
            </a:br>
            <a:r>
              <a:rPr lang="en-US" sz="2800" dirty="0"/>
              <a:t>Do I detach and withdraw from the person physically or emotionally? </a:t>
            </a:r>
          </a:p>
        </p:txBody>
      </p:sp>
    </p:spTree>
    <p:extLst>
      <p:ext uri="{BB962C8B-B14F-4D97-AF65-F5344CB8AC3E}">
        <p14:creationId xmlns:p14="http://schemas.microsoft.com/office/powerpoint/2010/main" val="3968120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534400" cy="761999"/>
          </a:xfrm>
        </p:spPr>
        <p:txBody>
          <a:bodyPr>
            <a:noAutofit/>
          </a:bodyPr>
          <a:lstStyle/>
          <a:p>
            <a:r>
              <a:rPr lang="en-US" sz="4800" b="1" dirty="0" smtClean="0">
                <a:solidFill>
                  <a:srgbClr val="C00000"/>
                </a:solidFill>
                <a:effectLst>
                  <a:outerShdw blurRad="38100" dist="38100" dir="2700000" algn="tl">
                    <a:srgbClr val="000000">
                      <a:alpha val="43137"/>
                    </a:srgbClr>
                  </a:outerShdw>
                </a:effectLst>
              </a:rPr>
              <a:t>What </a:t>
            </a:r>
            <a:r>
              <a:rPr lang="en-US" sz="4800" b="1" dirty="0">
                <a:solidFill>
                  <a:srgbClr val="C00000"/>
                </a:solidFill>
                <a:effectLst>
                  <a:outerShdw blurRad="38100" dist="38100" dir="2700000" algn="tl">
                    <a:srgbClr val="000000">
                      <a:alpha val="43137"/>
                    </a:srgbClr>
                  </a:outerShdw>
                </a:effectLst>
              </a:rPr>
              <a:t>Is Forgiveness?</a:t>
            </a:r>
            <a:r>
              <a:rPr lang="en-US" sz="4800" b="1" dirty="0">
                <a:effectLst>
                  <a:outerShdw blurRad="38100" dist="38100" dir="2700000" algn="tl">
                    <a:srgbClr val="000000">
                      <a:alpha val="43137"/>
                    </a:srgbClr>
                  </a:outerShdw>
                </a:effectLst>
              </a:rPr>
              <a:t/>
            </a:r>
            <a:br>
              <a:rPr lang="en-US" sz="4800" b="1" dirty="0">
                <a:effectLst>
                  <a:outerShdw blurRad="38100" dist="38100" dir="2700000" algn="tl">
                    <a:srgbClr val="000000">
                      <a:alpha val="43137"/>
                    </a:srgbClr>
                  </a:outerShdw>
                </a:effectLst>
              </a:rPr>
            </a:br>
            <a:endParaRPr lang="en-US" sz="4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876800"/>
          </a:xfrm>
        </p:spPr>
        <p:txBody>
          <a:bodyPr>
            <a:noAutofit/>
          </a:bodyPr>
          <a:lstStyle/>
          <a:p>
            <a:r>
              <a:rPr lang="en-US" sz="2800" b="1" i="1" dirty="0">
                <a:solidFill>
                  <a:srgbClr val="C00000"/>
                </a:solidFill>
                <a:effectLst>
                  <a:outerShdw blurRad="38100" dist="38100" dir="2700000" algn="tl">
                    <a:srgbClr val="000000">
                      <a:alpha val="43137"/>
                    </a:srgbClr>
                  </a:outerShdw>
                </a:effectLst>
              </a:rPr>
              <a:t>Forgiveness</a:t>
            </a:r>
            <a:r>
              <a:rPr lang="en-US" sz="2800" b="1" dirty="0">
                <a:solidFill>
                  <a:srgbClr val="C00000"/>
                </a:solidFill>
                <a:effectLst>
                  <a:outerShdw blurRad="38100" dist="38100" dir="2700000" algn="tl">
                    <a:srgbClr val="000000">
                      <a:alpha val="43137"/>
                    </a:srgbClr>
                  </a:outerShdw>
                </a:effectLst>
              </a:rPr>
              <a:t> means dismissing a debt. </a:t>
            </a:r>
            <a:r>
              <a:rPr lang="en-US" sz="2800" b="1" dirty="0">
                <a:solidFill>
                  <a:srgbClr val="FF0000"/>
                </a:solidFill>
                <a:effectLst>
                  <a:outerShdw blurRad="38100" dist="38100" dir="2700000" algn="tl">
                    <a:srgbClr val="000000">
                      <a:alpha val="43137"/>
                    </a:srgbClr>
                  </a:outerShdw>
                </a:effectLst>
              </a:rPr>
              <a:t/>
            </a:r>
            <a:br>
              <a:rPr lang="en-US" sz="2800" b="1" dirty="0">
                <a:solidFill>
                  <a:srgbClr val="FF0000"/>
                </a:solidFill>
                <a:effectLst>
                  <a:outerShdw blurRad="38100" dist="38100" dir="2700000" algn="tl">
                    <a:srgbClr val="000000">
                      <a:alpha val="43137"/>
                    </a:srgbClr>
                  </a:outerShdw>
                </a:effectLst>
              </a:rPr>
            </a:br>
            <a:r>
              <a:rPr lang="en-US" sz="2800" dirty="0"/>
              <a:t>In the New Testament, the Greek noun </a:t>
            </a:r>
            <a:r>
              <a:rPr lang="en-US" sz="2800" i="1" dirty="0"/>
              <a:t>aphesis</a:t>
            </a:r>
            <a:r>
              <a:rPr lang="en-US" sz="2800" dirty="0"/>
              <a:t> denotes a "</a:t>
            </a:r>
            <a:r>
              <a:rPr lang="en-US" sz="2800" b="1" dirty="0"/>
              <a:t>dismissal</a:t>
            </a:r>
            <a:r>
              <a:rPr lang="en-US" sz="2800" dirty="0"/>
              <a:t>" or "</a:t>
            </a:r>
            <a:r>
              <a:rPr lang="en-US" sz="2800" b="1" dirty="0"/>
              <a:t>release</a:t>
            </a:r>
            <a:r>
              <a:rPr lang="en-US" sz="2800" dirty="0"/>
              <a:t>." </a:t>
            </a:r>
            <a:endParaRPr lang="en-US" sz="2800" dirty="0" smtClean="0"/>
          </a:p>
          <a:p>
            <a:pPr marL="114300" indent="0">
              <a:buNone/>
            </a:pPr>
            <a:endParaRPr lang="en-US" sz="2800" dirty="0" smtClean="0"/>
          </a:p>
          <a:p>
            <a:pPr marL="114300" indent="0">
              <a:buNone/>
            </a:pPr>
            <a:r>
              <a:rPr lang="en-US" sz="2800" dirty="0" smtClean="0"/>
              <a:t>—</a:t>
            </a:r>
            <a:r>
              <a:rPr lang="en-US" sz="2800" dirty="0"/>
              <a:t>When you </a:t>
            </a:r>
            <a:r>
              <a:rPr lang="en-US" sz="2800" b="1" i="1" dirty="0"/>
              <a:t>grant forgiveness</a:t>
            </a:r>
            <a:r>
              <a:rPr lang="en-US" sz="2800" i="1" dirty="0"/>
              <a:t>,</a:t>
            </a:r>
            <a:r>
              <a:rPr lang="en-US" sz="2800" dirty="0"/>
              <a:t> you </a:t>
            </a:r>
            <a:r>
              <a:rPr lang="en-US" sz="2800" i="1" dirty="0"/>
              <a:t>dismiss</a:t>
            </a:r>
            <a:r>
              <a:rPr lang="en-US" sz="2800" dirty="0"/>
              <a:t> the debt owed to you. </a:t>
            </a:r>
            <a:endParaRPr lang="en-US" sz="2800" dirty="0" smtClean="0"/>
          </a:p>
          <a:p>
            <a:pPr marL="114300" indent="0">
              <a:buNone/>
            </a:pPr>
            <a:endParaRPr lang="en-US" sz="2800" dirty="0"/>
          </a:p>
          <a:p>
            <a:pPr marL="114300" indent="0">
              <a:buNone/>
            </a:pPr>
            <a:r>
              <a:rPr lang="en-US" sz="2800" dirty="0"/>
              <a:t>—When you </a:t>
            </a:r>
            <a:r>
              <a:rPr lang="en-US" sz="2800" b="1" i="1" dirty="0"/>
              <a:t>receive forgiveness,</a:t>
            </a:r>
            <a:r>
              <a:rPr lang="en-US" sz="2800" dirty="0"/>
              <a:t> your debt is </a:t>
            </a:r>
            <a:r>
              <a:rPr lang="en-US" sz="2800" b="1" i="1" dirty="0"/>
              <a:t>dismissed.</a:t>
            </a:r>
            <a:r>
              <a:rPr lang="en-US" sz="2800" dirty="0"/>
              <a:t> (You are </a:t>
            </a:r>
            <a:r>
              <a:rPr lang="en-US" sz="2800" b="1" i="1" dirty="0"/>
              <a:t>released</a:t>
            </a:r>
            <a:r>
              <a:rPr lang="en-US" sz="2800" dirty="0"/>
              <a:t> from any requirement for repayment</a:t>
            </a:r>
            <a:r>
              <a:rPr lang="en-US" sz="2800" dirty="0" smtClean="0"/>
              <a:t>.)</a:t>
            </a:r>
            <a:endParaRPr lang="en-US" sz="2800" dirty="0"/>
          </a:p>
        </p:txBody>
      </p:sp>
    </p:spTree>
    <p:extLst>
      <p:ext uri="{BB962C8B-B14F-4D97-AF65-F5344CB8AC3E}">
        <p14:creationId xmlns:p14="http://schemas.microsoft.com/office/powerpoint/2010/main" val="12368242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rgbClr val="00B050"/>
                </a:solidFill>
                <a:effectLst>
                  <a:outerShdw blurRad="38100" dist="38100" dir="2700000" algn="tl">
                    <a:srgbClr val="000000">
                      <a:alpha val="43137"/>
                    </a:srgbClr>
                  </a:outerShdw>
                </a:effectLst>
              </a:rPr>
              <a:t>Do I Have a Heart of </a:t>
            </a:r>
            <a:r>
              <a:rPr lang="en-US" sz="3600" b="1" dirty="0" smtClean="0">
                <a:solidFill>
                  <a:srgbClr val="00B050"/>
                </a:solidFill>
                <a:effectLst>
                  <a:outerShdw blurRad="38100" dist="38100" dir="2700000" algn="tl">
                    <a:srgbClr val="000000">
                      <a:alpha val="43137"/>
                    </a:srgbClr>
                  </a:outerShdw>
                </a:effectLst>
              </a:rPr>
              <a:t>alienation? </a:t>
            </a:r>
            <a:endParaRPr lang="en-US" sz="3600" b="1"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752600"/>
            <a:ext cx="8686800" cy="4724400"/>
          </a:xfrm>
        </p:spPr>
        <p:txBody>
          <a:bodyPr>
            <a:normAutofit/>
          </a:bodyPr>
          <a:lstStyle/>
          <a:p>
            <a:r>
              <a:rPr lang="en-US" sz="2800" b="1" i="1" dirty="0"/>
              <a:t>Unfaithfulness</a:t>
            </a:r>
            <a:r>
              <a:rPr lang="en-US" sz="2800" dirty="0"/>
              <a:t/>
            </a:r>
            <a:br>
              <a:rPr lang="en-US" sz="2800" dirty="0"/>
            </a:br>
            <a:r>
              <a:rPr lang="en-US" sz="2800" dirty="0"/>
              <a:t>Do I share unnecessary information with others and act in an untrustworthy manner? </a:t>
            </a:r>
            <a:endParaRPr lang="en-US" sz="2800" dirty="0" smtClean="0"/>
          </a:p>
          <a:p>
            <a:r>
              <a:rPr lang="en-US" sz="2800" b="1" i="1" dirty="0" smtClean="0"/>
              <a:t>Hopelessness</a:t>
            </a:r>
            <a:r>
              <a:rPr lang="en-US" sz="2800" dirty="0"/>
              <a:t/>
            </a:r>
            <a:br>
              <a:rPr lang="en-US" sz="2800" dirty="0"/>
            </a:br>
            <a:r>
              <a:rPr lang="en-US" sz="2800" dirty="0"/>
              <a:t>Do I lack the faith that God can work in any situation? </a:t>
            </a:r>
          </a:p>
        </p:txBody>
      </p:sp>
    </p:spTree>
    <p:extLst>
      <p:ext uri="{BB962C8B-B14F-4D97-AF65-F5344CB8AC3E}">
        <p14:creationId xmlns:p14="http://schemas.microsoft.com/office/powerpoint/2010/main" val="22932023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effectLst>
                  <a:outerShdw blurRad="38100" dist="38100" dir="2700000" algn="tl">
                    <a:srgbClr val="000000">
                      <a:alpha val="43137"/>
                    </a:srgbClr>
                  </a:outerShdw>
                </a:effectLst>
              </a:rPr>
              <a:t>Downward Spiral to </a:t>
            </a:r>
            <a:r>
              <a:rPr lang="en-US" b="1" dirty="0" smtClean="0">
                <a:solidFill>
                  <a:srgbClr val="FF0000"/>
                </a:solidFill>
                <a:effectLst>
                  <a:outerShdw blurRad="38100" dist="38100" dir="2700000" algn="tl">
                    <a:srgbClr val="000000">
                      <a:alpha val="43137"/>
                    </a:srgbClr>
                  </a:outerShdw>
                </a:effectLst>
              </a:rPr>
              <a:t/>
            </a:r>
            <a:br>
              <a:rPr lang="en-US" b="1" dirty="0" smtClean="0">
                <a:solidFill>
                  <a:srgbClr val="FF0000"/>
                </a:solidFill>
                <a:effectLst>
                  <a:outerShdw blurRad="38100" dist="38100" dir="2700000" algn="tl">
                    <a:srgbClr val="000000">
                      <a:alpha val="43137"/>
                    </a:srgbClr>
                  </a:outerShdw>
                </a:effectLst>
              </a:rPr>
            </a:br>
            <a:r>
              <a:rPr lang="en-US" b="1" dirty="0" smtClean="0">
                <a:solidFill>
                  <a:srgbClr val="FF0000"/>
                </a:solidFill>
                <a:effectLst>
                  <a:outerShdw blurRad="38100" dist="38100" dir="2700000" algn="tl">
                    <a:srgbClr val="000000">
                      <a:alpha val="43137"/>
                    </a:srgbClr>
                  </a:outerShdw>
                </a:effectLst>
              </a:rPr>
              <a:t>a </a:t>
            </a:r>
            <a:r>
              <a:rPr lang="en-US" b="1" dirty="0">
                <a:solidFill>
                  <a:srgbClr val="FF0000"/>
                </a:solidFill>
                <a:effectLst>
                  <a:outerShdw blurRad="38100" dist="38100" dir="2700000" algn="tl">
                    <a:srgbClr val="000000">
                      <a:alpha val="43137"/>
                    </a:srgbClr>
                  </a:outerShdw>
                </a:effectLst>
              </a:rPr>
              <a:t>Hardened </a:t>
            </a:r>
            <a:r>
              <a:rPr lang="en-US" b="1" dirty="0" smtClean="0">
                <a:solidFill>
                  <a:srgbClr val="FF0000"/>
                </a:solidFill>
                <a:effectLst>
                  <a:outerShdw blurRad="38100" dist="38100" dir="2700000" algn="tl">
                    <a:srgbClr val="000000">
                      <a:alpha val="43137"/>
                    </a:srgbClr>
                  </a:outerShdw>
                </a:effectLst>
              </a:rPr>
              <a:t>Heart</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648200"/>
          </a:xfrm>
        </p:spPr>
        <p:txBody>
          <a:bodyPr>
            <a:normAutofit/>
          </a:bodyPr>
          <a:lstStyle/>
          <a:p>
            <a:r>
              <a:rPr lang="en-US" sz="2800" dirty="0"/>
              <a:t>dislikes confrontation </a:t>
            </a:r>
            <a:endParaRPr lang="en-US" sz="2800" dirty="0" smtClean="0"/>
          </a:p>
          <a:p>
            <a:r>
              <a:rPr lang="en-US" sz="2800" dirty="0" smtClean="0"/>
              <a:t>denies </a:t>
            </a:r>
            <a:r>
              <a:rPr lang="en-US" sz="2800" dirty="0"/>
              <a:t>conflict exists </a:t>
            </a:r>
            <a:endParaRPr lang="en-US" sz="2800" dirty="0" smtClean="0"/>
          </a:p>
          <a:p>
            <a:r>
              <a:rPr lang="en-US" sz="2800" dirty="0" smtClean="0"/>
              <a:t>dwells </a:t>
            </a:r>
            <a:r>
              <a:rPr lang="en-US" sz="2800" dirty="0"/>
              <a:t>on personal injustice received </a:t>
            </a:r>
            <a:endParaRPr lang="en-US" sz="2800" dirty="0" smtClean="0"/>
          </a:p>
          <a:p>
            <a:r>
              <a:rPr lang="en-US" sz="2800" dirty="0" smtClean="0"/>
              <a:t>dominates conversation/does not yield</a:t>
            </a:r>
          </a:p>
          <a:p>
            <a:r>
              <a:rPr lang="en-US" sz="2800" dirty="0" smtClean="0"/>
              <a:t>declares </a:t>
            </a:r>
            <a:r>
              <a:rPr lang="en-US" sz="2800" dirty="0"/>
              <a:t>to know all the facts </a:t>
            </a:r>
            <a:endParaRPr lang="en-US" sz="2800" dirty="0" smtClean="0"/>
          </a:p>
          <a:p>
            <a:r>
              <a:rPr lang="en-US" sz="2800" dirty="0" smtClean="0"/>
              <a:t>deceives </a:t>
            </a:r>
            <a:r>
              <a:rPr lang="en-US" sz="2800" dirty="0"/>
              <a:t>others about personal </a:t>
            </a:r>
            <a:r>
              <a:rPr lang="en-US" sz="2800" dirty="0" smtClean="0"/>
              <a:t>feelings</a:t>
            </a:r>
          </a:p>
          <a:p>
            <a:r>
              <a:rPr lang="en-US" sz="2800" dirty="0"/>
              <a:t>discusses the problem with defiance </a:t>
            </a:r>
            <a:endParaRPr lang="en-US" sz="2800" dirty="0" smtClean="0"/>
          </a:p>
          <a:p>
            <a:r>
              <a:rPr lang="en-US" sz="2800" dirty="0" smtClean="0"/>
              <a:t>distrusts </a:t>
            </a:r>
            <a:r>
              <a:rPr lang="en-US" sz="2800" dirty="0"/>
              <a:t>the motives of </a:t>
            </a:r>
            <a:r>
              <a:rPr lang="en-US" sz="2800" dirty="0" smtClean="0"/>
              <a:t>another</a:t>
            </a:r>
            <a:endParaRPr lang="en-US" sz="2800" dirty="0"/>
          </a:p>
        </p:txBody>
      </p:sp>
    </p:spTree>
    <p:extLst>
      <p:ext uri="{BB962C8B-B14F-4D97-AF65-F5344CB8AC3E}">
        <p14:creationId xmlns:p14="http://schemas.microsoft.com/office/powerpoint/2010/main" val="25699252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effectLst>
                  <a:outerShdw blurRad="38100" dist="38100" dir="2700000" algn="tl">
                    <a:srgbClr val="000000">
                      <a:alpha val="43137"/>
                    </a:srgbClr>
                  </a:outerShdw>
                </a:effectLst>
              </a:rPr>
              <a:t>Downward Spiral to </a:t>
            </a:r>
            <a:r>
              <a:rPr lang="en-US" b="1" dirty="0" smtClean="0">
                <a:solidFill>
                  <a:srgbClr val="FF0000"/>
                </a:solidFill>
                <a:effectLst>
                  <a:outerShdw blurRad="38100" dist="38100" dir="2700000" algn="tl">
                    <a:srgbClr val="000000">
                      <a:alpha val="43137"/>
                    </a:srgbClr>
                  </a:outerShdw>
                </a:effectLst>
              </a:rPr>
              <a:t/>
            </a:r>
            <a:br>
              <a:rPr lang="en-US" b="1" dirty="0" smtClean="0">
                <a:solidFill>
                  <a:srgbClr val="FF0000"/>
                </a:solidFill>
                <a:effectLst>
                  <a:outerShdw blurRad="38100" dist="38100" dir="2700000" algn="tl">
                    <a:srgbClr val="000000">
                      <a:alpha val="43137"/>
                    </a:srgbClr>
                  </a:outerShdw>
                </a:effectLst>
              </a:rPr>
            </a:br>
            <a:r>
              <a:rPr lang="en-US" b="1" dirty="0" smtClean="0">
                <a:solidFill>
                  <a:srgbClr val="FF0000"/>
                </a:solidFill>
                <a:effectLst>
                  <a:outerShdw blurRad="38100" dist="38100" dir="2700000" algn="tl">
                    <a:srgbClr val="000000">
                      <a:alpha val="43137"/>
                    </a:srgbClr>
                  </a:outerShdw>
                </a:effectLst>
              </a:rPr>
              <a:t>a </a:t>
            </a:r>
            <a:r>
              <a:rPr lang="en-US" b="1" dirty="0">
                <a:solidFill>
                  <a:srgbClr val="FF0000"/>
                </a:solidFill>
                <a:effectLst>
                  <a:outerShdw blurRad="38100" dist="38100" dir="2700000" algn="tl">
                    <a:srgbClr val="000000">
                      <a:alpha val="43137"/>
                    </a:srgbClr>
                  </a:outerShdw>
                </a:effectLst>
              </a:rPr>
              <a:t>Hardened </a:t>
            </a:r>
            <a:r>
              <a:rPr lang="en-US" b="1" dirty="0" smtClean="0">
                <a:solidFill>
                  <a:srgbClr val="FF0000"/>
                </a:solidFill>
                <a:effectLst>
                  <a:outerShdw blurRad="38100" dist="38100" dir="2700000" algn="tl">
                    <a:srgbClr val="000000">
                      <a:alpha val="43137"/>
                    </a:srgbClr>
                  </a:outerShdw>
                </a:effectLst>
              </a:rPr>
              <a:t>Heart</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648200"/>
          </a:xfrm>
        </p:spPr>
        <p:txBody>
          <a:bodyPr>
            <a:normAutofit/>
          </a:bodyPr>
          <a:lstStyle/>
          <a:p>
            <a:r>
              <a:rPr lang="en-US" sz="2800" dirty="0"/>
              <a:t>defends personal views </a:t>
            </a:r>
            <a:endParaRPr lang="en-US" sz="2800" dirty="0" smtClean="0"/>
          </a:p>
          <a:p>
            <a:r>
              <a:rPr lang="en-US" sz="2800" dirty="0" smtClean="0"/>
              <a:t>deafens </a:t>
            </a:r>
            <a:r>
              <a:rPr lang="en-US" sz="2800" dirty="0"/>
              <a:t>ears to apologies </a:t>
            </a:r>
            <a:endParaRPr lang="en-US" sz="2800" dirty="0" smtClean="0"/>
          </a:p>
          <a:p>
            <a:r>
              <a:rPr lang="en-US" sz="2800" dirty="0" smtClean="0"/>
              <a:t>deflates </a:t>
            </a:r>
            <a:r>
              <a:rPr lang="en-US" sz="2800" dirty="0"/>
              <a:t>any solutions offered </a:t>
            </a:r>
            <a:endParaRPr lang="en-US" sz="2800" dirty="0" smtClean="0"/>
          </a:p>
          <a:p>
            <a:r>
              <a:rPr lang="en-US" sz="2800" dirty="0" smtClean="0"/>
              <a:t>develops </a:t>
            </a:r>
            <a:r>
              <a:rPr lang="en-US" sz="2800" dirty="0"/>
              <a:t>apathy </a:t>
            </a:r>
            <a:endParaRPr lang="en-US" sz="2800" dirty="0" smtClean="0"/>
          </a:p>
          <a:p>
            <a:r>
              <a:rPr lang="en-US" sz="2800" dirty="0" smtClean="0"/>
              <a:t>detaches </a:t>
            </a:r>
            <a:r>
              <a:rPr lang="en-US" sz="2800" dirty="0"/>
              <a:t>emotionally </a:t>
            </a:r>
            <a:endParaRPr lang="en-US" sz="2800" dirty="0" smtClean="0"/>
          </a:p>
          <a:p>
            <a:r>
              <a:rPr lang="en-US" sz="2800" dirty="0" smtClean="0"/>
              <a:t>determines </a:t>
            </a:r>
            <a:r>
              <a:rPr lang="en-US" sz="2800" dirty="0"/>
              <a:t>not to be hurt again </a:t>
            </a:r>
            <a:endParaRPr lang="en-US" sz="2800" dirty="0" smtClean="0"/>
          </a:p>
          <a:p>
            <a:r>
              <a:rPr lang="en-US" sz="2800" dirty="0" smtClean="0"/>
              <a:t>disapproves </a:t>
            </a:r>
            <a:r>
              <a:rPr lang="en-US" sz="2800" dirty="0"/>
              <a:t>of seeking a </a:t>
            </a:r>
            <a:r>
              <a:rPr lang="en-US" sz="2800" dirty="0" smtClean="0"/>
              <a:t>mediator</a:t>
            </a:r>
          </a:p>
          <a:p>
            <a:r>
              <a:rPr lang="en-US" sz="2800" dirty="0"/>
              <a:t>deduces that the other person will never </a:t>
            </a:r>
            <a:r>
              <a:rPr lang="en-US" sz="2800" dirty="0" smtClean="0"/>
              <a:t>change</a:t>
            </a:r>
            <a:endParaRPr lang="en-US" sz="2800" dirty="0"/>
          </a:p>
        </p:txBody>
      </p:sp>
    </p:spTree>
    <p:extLst>
      <p:ext uri="{BB962C8B-B14F-4D97-AF65-F5344CB8AC3E}">
        <p14:creationId xmlns:p14="http://schemas.microsoft.com/office/powerpoint/2010/main" val="4765592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What Is Forgiveness </a:t>
            </a:r>
            <a:r>
              <a:rPr lang="en-US" sz="4000" b="1" i="1" dirty="0">
                <a:solidFill>
                  <a:srgbClr val="FF0000"/>
                </a:solidFill>
                <a:effectLst>
                  <a:outerShdw blurRad="38100" dist="38100" dir="2700000" algn="tl">
                    <a:srgbClr val="000000">
                      <a:alpha val="43137"/>
                    </a:srgbClr>
                  </a:outerShdw>
                </a:effectLst>
              </a:rPr>
              <a:t>Not</a:t>
            </a:r>
            <a:r>
              <a:rPr lang="en-US" sz="4000" b="1" dirty="0" smtClean="0">
                <a:effectLst>
                  <a:outerShdw blurRad="38100" dist="38100" dir="2700000" algn="tl">
                    <a:srgbClr val="000000">
                      <a:alpha val="43137"/>
                    </a:srgbClr>
                  </a:outerShdw>
                </a:effectLst>
              </a:rPr>
              <a:t>? </a:t>
            </a:r>
            <a:endParaRPr lang="en-US" sz="40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648200"/>
          </a:xfrm>
        </p:spPr>
        <p:txBody>
          <a:bodyPr>
            <a:normAutofit lnSpcReduction="10000"/>
          </a:bodyPr>
          <a:lstStyle/>
          <a:p>
            <a:r>
              <a:rPr lang="en-US" sz="2800" b="1" i="1" dirty="0"/>
              <a:t>Forgiveness is not</a:t>
            </a:r>
            <a:r>
              <a:rPr lang="en-US" sz="2800" dirty="0"/>
              <a:t> </a:t>
            </a:r>
            <a:r>
              <a:rPr lang="en-US" sz="2800" dirty="0" smtClean="0"/>
              <a:t>evading </a:t>
            </a:r>
            <a:r>
              <a:rPr lang="en-US" sz="2800" dirty="0"/>
              <a:t>God's justice....</a:t>
            </a:r>
            <a:br>
              <a:rPr lang="en-US" sz="2800" dirty="0"/>
            </a:br>
            <a:r>
              <a:rPr lang="en-US" sz="2800" dirty="0"/>
              <a:t>—It is allowing God to execute His justice in His time and in His way. </a:t>
            </a:r>
            <a:endParaRPr lang="en-US" sz="2800" dirty="0" smtClean="0"/>
          </a:p>
          <a:p>
            <a:r>
              <a:rPr lang="en-US" sz="2800" b="1" i="1" dirty="0" smtClean="0"/>
              <a:t>Forgiveness </a:t>
            </a:r>
            <a:r>
              <a:rPr lang="en-US" sz="2800" b="1" i="1" dirty="0"/>
              <a:t>is not</a:t>
            </a:r>
            <a:r>
              <a:rPr lang="en-US" sz="2800" dirty="0"/>
              <a:t> waiting for "time to heal all wounds."...</a:t>
            </a:r>
            <a:br>
              <a:rPr lang="en-US" sz="2800" dirty="0"/>
            </a:br>
            <a:r>
              <a:rPr lang="en-US" sz="2800" dirty="0"/>
              <a:t>—It is clear that time doesn't heal </a:t>
            </a:r>
            <a:r>
              <a:rPr lang="en-US" sz="2800" dirty="0" smtClean="0"/>
              <a:t>all wounds some </a:t>
            </a:r>
            <a:r>
              <a:rPr lang="en-US" sz="2800" dirty="0"/>
              <a:t>people will not allow healing. </a:t>
            </a:r>
            <a:endParaRPr lang="en-US" sz="2800" dirty="0" smtClean="0"/>
          </a:p>
          <a:p>
            <a:r>
              <a:rPr lang="en-US" sz="2800" b="1" i="1" dirty="0" smtClean="0"/>
              <a:t>Forgiveness </a:t>
            </a:r>
            <a:r>
              <a:rPr lang="en-US" sz="2800" b="1" i="1" dirty="0"/>
              <a:t>is not</a:t>
            </a:r>
            <a:r>
              <a:rPr lang="en-US" sz="2800" dirty="0"/>
              <a:t> letting the guilty "off the hook."...</a:t>
            </a:r>
            <a:br>
              <a:rPr lang="en-US" sz="2800" dirty="0"/>
            </a:br>
            <a:r>
              <a:rPr lang="en-US" sz="2800" dirty="0"/>
              <a:t>—It is moving the guilty from your hook to God's hook. </a:t>
            </a:r>
            <a:endParaRPr lang="en-US" sz="2800" dirty="0" smtClean="0"/>
          </a:p>
        </p:txBody>
      </p:sp>
    </p:spTree>
    <p:extLst>
      <p:ext uri="{BB962C8B-B14F-4D97-AF65-F5344CB8AC3E}">
        <p14:creationId xmlns:p14="http://schemas.microsoft.com/office/powerpoint/2010/main" val="22855032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What Is Forgiveness </a:t>
            </a:r>
            <a:r>
              <a:rPr lang="en-US" sz="4000" b="1" i="1" dirty="0">
                <a:solidFill>
                  <a:srgbClr val="FF0000"/>
                </a:solidFill>
                <a:effectLst>
                  <a:outerShdw blurRad="38100" dist="38100" dir="2700000" algn="tl">
                    <a:srgbClr val="000000">
                      <a:alpha val="43137"/>
                    </a:srgbClr>
                  </a:outerShdw>
                </a:effectLst>
              </a:rPr>
              <a:t>Not</a:t>
            </a:r>
            <a:r>
              <a:rPr lang="en-US" sz="4000" b="1" dirty="0" smtClean="0">
                <a:effectLst>
                  <a:outerShdw blurRad="38100" dist="38100" dir="2700000" algn="tl">
                    <a:srgbClr val="000000">
                      <a:alpha val="43137"/>
                    </a:srgbClr>
                  </a:outerShdw>
                </a:effectLst>
              </a:rPr>
              <a:t>? </a:t>
            </a:r>
            <a:endParaRPr lang="en-US" sz="40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648200"/>
          </a:xfrm>
        </p:spPr>
        <p:txBody>
          <a:bodyPr>
            <a:normAutofit lnSpcReduction="10000"/>
          </a:bodyPr>
          <a:lstStyle/>
          <a:p>
            <a:r>
              <a:rPr lang="en-US" sz="2800" b="1" i="1" dirty="0" smtClean="0"/>
              <a:t>Forgiveness </a:t>
            </a:r>
            <a:r>
              <a:rPr lang="en-US" sz="2800" b="1" i="1" dirty="0"/>
              <a:t>is not</a:t>
            </a:r>
            <a:r>
              <a:rPr lang="en-US" sz="2800" dirty="0"/>
              <a:t> the same as reconciliation....</a:t>
            </a:r>
            <a:br>
              <a:rPr lang="en-US" sz="2800" dirty="0"/>
            </a:br>
            <a:r>
              <a:rPr lang="en-US" sz="2800" dirty="0"/>
              <a:t>—It takes two for reconciliation, only one for forgiveness. </a:t>
            </a:r>
            <a:endParaRPr lang="en-US" sz="2800" dirty="0" smtClean="0"/>
          </a:p>
          <a:p>
            <a:r>
              <a:rPr lang="en-US" sz="2800" b="1" i="1" dirty="0" smtClean="0"/>
              <a:t>Forgiveness </a:t>
            </a:r>
            <a:r>
              <a:rPr lang="en-US" sz="2800" b="1" i="1" dirty="0"/>
              <a:t>is not</a:t>
            </a:r>
            <a:r>
              <a:rPr lang="en-US" sz="2800" dirty="0"/>
              <a:t> excusing unjust behavior....</a:t>
            </a:r>
            <a:br>
              <a:rPr lang="en-US" sz="2800" dirty="0"/>
            </a:br>
            <a:r>
              <a:rPr lang="en-US" sz="2800" dirty="0"/>
              <a:t>—It is acknowledging that unjust behavior is without excuse, while still forgiving. </a:t>
            </a:r>
            <a:endParaRPr lang="en-US" sz="2800" dirty="0" smtClean="0"/>
          </a:p>
          <a:p>
            <a:r>
              <a:rPr lang="en-US" sz="2800" b="1" i="1" dirty="0" smtClean="0"/>
              <a:t>Forgiveness </a:t>
            </a:r>
            <a:r>
              <a:rPr lang="en-US" sz="2800" b="1" i="1" dirty="0"/>
              <a:t>is not</a:t>
            </a:r>
            <a:r>
              <a:rPr lang="en-US" sz="2800" dirty="0"/>
              <a:t> explaining away the hurt....</a:t>
            </a:r>
            <a:br>
              <a:rPr lang="en-US" sz="2800" dirty="0"/>
            </a:br>
            <a:r>
              <a:rPr lang="en-US" sz="2800" dirty="0"/>
              <a:t>—It is working through the hurt. </a:t>
            </a:r>
            <a:endParaRPr lang="en-US" sz="2800" dirty="0" smtClean="0"/>
          </a:p>
        </p:txBody>
      </p:sp>
    </p:spTree>
    <p:extLst>
      <p:ext uri="{BB962C8B-B14F-4D97-AF65-F5344CB8AC3E}">
        <p14:creationId xmlns:p14="http://schemas.microsoft.com/office/powerpoint/2010/main" val="6696337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What Is Forgiveness </a:t>
            </a:r>
            <a:r>
              <a:rPr lang="en-US" sz="4000" b="1" i="1" dirty="0">
                <a:solidFill>
                  <a:srgbClr val="FF0000"/>
                </a:solidFill>
                <a:effectLst>
                  <a:outerShdw blurRad="38100" dist="38100" dir="2700000" algn="tl">
                    <a:srgbClr val="000000">
                      <a:alpha val="43137"/>
                    </a:srgbClr>
                  </a:outerShdw>
                </a:effectLst>
              </a:rPr>
              <a:t>Not</a:t>
            </a:r>
            <a:r>
              <a:rPr lang="en-US" sz="4000" b="1" dirty="0" smtClean="0">
                <a:effectLst>
                  <a:outerShdw blurRad="38100" dist="38100" dir="2700000" algn="tl">
                    <a:srgbClr val="000000">
                      <a:alpha val="43137"/>
                    </a:srgbClr>
                  </a:outerShdw>
                </a:effectLst>
              </a:rPr>
              <a:t>? </a:t>
            </a:r>
            <a:endParaRPr lang="en-US" sz="40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648200"/>
          </a:xfrm>
        </p:spPr>
        <p:txBody>
          <a:bodyPr>
            <a:normAutofit/>
          </a:bodyPr>
          <a:lstStyle/>
          <a:p>
            <a:r>
              <a:rPr lang="en-US" sz="2800" b="1" i="1" dirty="0"/>
              <a:t>Forgiveness is not</a:t>
            </a:r>
            <a:r>
              <a:rPr lang="en-US" sz="2800" dirty="0"/>
              <a:t> based on what is fair....</a:t>
            </a:r>
            <a:br>
              <a:rPr lang="en-US" sz="2800" dirty="0"/>
            </a:br>
            <a:r>
              <a:rPr lang="en-US" sz="2800" dirty="0"/>
              <a:t>—It was not "fair" for Jesus to hang on the </a:t>
            </a:r>
            <a:r>
              <a:rPr lang="en-US" sz="2800" dirty="0" smtClean="0"/>
              <a:t>cross; but </a:t>
            </a:r>
            <a:r>
              <a:rPr lang="en-US" sz="2800" dirty="0"/>
              <a:t>He did so that we could be forgiven. </a:t>
            </a:r>
            <a:endParaRPr lang="en-US" sz="2800" dirty="0" smtClean="0"/>
          </a:p>
          <a:p>
            <a:r>
              <a:rPr lang="en-US" sz="2800" b="1" i="1" dirty="0" smtClean="0"/>
              <a:t>Forgiveness </a:t>
            </a:r>
            <a:r>
              <a:rPr lang="en-US" sz="2800" b="1" i="1" dirty="0"/>
              <a:t>is not</a:t>
            </a:r>
            <a:r>
              <a:rPr lang="en-US" sz="2800" dirty="0"/>
              <a:t> being a weak martyr....</a:t>
            </a:r>
            <a:br>
              <a:rPr lang="en-US" sz="2800" dirty="0"/>
            </a:br>
            <a:r>
              <a:rPr lang="en-US" sz="2800" dirty="0"/>
              <a:t>—It is being strong enough to be </a:t>
            </a:r>
            <a:r>
              <a:rPr lang="en-US" sz="2800" dirty="0" err="1"/>
              <a:t>Christlike</a:t>
            </a:r>
            <a:r>
              <a:rPr lang="en-US" sz="2800" dirty="0"/>
              <a:t>. </a:t>
            </a:r>
            <a:endParaRPr lang="en-US" sz="2800" dirty="0" smtClean="0"/>
          </a:p>
          <a:p>
            <a:r>
              <a:rPr lang="en-US" sz="2800" b="1" i="1" dirty="0" smtClean="0"/>
              <a:t>Forgiveness </a:t>
            </a:r>
            <a:r>
              <a:rPr lang="en-US" sz="2800" b="1" i="1" dirty="0"/>
              <a:t>is not</a:t>
            </a:r>
            <a:r>
              <a:rPr lang="en-US" sz="2800" dirty="0"/>
              <a:t> </a:t>
            </a:r>
            <a:r>
              <a:rPr lang="en-US" sz="2800" dirty="0" smtClean="0"/>
              <a:t>bottling </a:t>
            </a:r>
            <a:r>
              <a:rPr lang="en-US" sz="2800" dirty="0"/>
              <a:t>your anger....</a:t>
            </a:r>
            <a:br>
              <a:rPr lang="en-US" sz="2800" dirty="0"/>
            </a:br>
            <a:r>
              <a:rPr lang="en-US" sz="2800" dirty="0"/>
              <a:t>—It is resolving your anger by releasing the offense to God. </a:t>
            </a:r>
            <a:endParaRPr lang="en-US" sz="2800" dirty="0" smtClean="0"/>
          </a:p>
        </p:txBody>
      </p:sp>
    </p:spTree>
    <p:extLst>
      <p:ext uri="{BB962C8B-B14F-4D97-AF65-F5344CB8AC3E}">
        <p14:creationId xmlns:p14="http://schemas.microsoft.com/office/powerpoint/2010/main" val="21315255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What Is Forgiveness </a:t>
            </a:r>
            <a:r>
              <a:rPr lang="en-US" sz="4000" b="1" i="1" dirty="0">
                <a:solidFill>
                  <a:srgbClr val="FF0000"/>
                </a:solidFill>
                <a:effectLst>
                  <a:outerShdw blurRad="38100" dist="38100" dir="2700000" algn="tl">
                    <a:srgbClr val="000000">
                      <a:alpha val="43137"/>
                    </a:srgbClr>
                  </a:outerShdw>
                </a:effectLst>
              </a:rPr>
              <a:t>Not</a:t>
            </a:r>
            <a:r>
              <a:rPr lang="en-US" sz="4000" b="1" dirty="0" smtClean="0">
                <a:effectLst>
                  <a:outerShdw blurRad="38100" dist="38100" dir="2700000" algn="tl">
                    <a:srgbClr val="000000">
                      <a:alpha val="43137"/>
                    </a:srgbClr>
                  </a:outerShdw>
                </a:effectLst>
              </a:rPr>
              <a:t>? </a:t>
            </a:r>
            <a:endParaRPr lang="en-US" sz="40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648200"/>
          </a:xfrm>
        </p:spPr>
        <p:txBody>
          <a:bodyPr>
            <a:normAutofit/>
          </a:bodyPr>
          <a:lstStyle/>
          <a:p>
            <a:r>
              <a:rPr lang="en-US" sz="2800" b="1" i="1" dirty="0"/>
              <a:t>Forgiveness is not</a:t>
            </a:r>
            <a:r>
              <a:rPr lang="en-US" sz="2800" dirty="0"/>
              <a:t> a natural response....</a:t>
            </a:r>
            <a:br>
              <a:rPr lang="en-US" sz="2800" dirty="0"/>
            </a:br>
            <a:r>
              <a:rPr lang="en-US" sz="2800" dirty="0"/>
              <a:t>—It is a supernatural response, empowered by God. </a:t>
            </a:r>
            <a:endParaRPr lang="en-US" sz="2800" dirty="0" smtClean="0"/>
          </a:p>
          <a:p>
            <a:r>
              <a:rPr lang="en-US" sz="2800" b="1" i="1" dirty="0" smtClean="0"/>
              <a:t>Forgiveness </a:t>
            </a:r>
            <a:r>
              <a:rPr lang="en-US" sz="2800" b="1" i="1" dirty="0"/>
              <a:t>is not</a:t>
            </a:r>
            <a:r>
              <a:rPr lang="en-US" sz="2800" dirty="0"/>
              <a:t> denying the hurt....</a:t>
            </a:r>
            <a:br>
              <a:rPr lang="en-US" sz="2800" dirty="0"/>
            </a:br>
            <a:r>
              <a:rPr lang="en-US" sz="2800" dirty="0"/>
              <a:t>—It is feeling the hurt and releasing it. </a:t>
            </a:r>
            <a:endParaRPr lang="en-US" sz="2800" dirty="0" smtClean="0"/>
          </a:p>
          <a:p>
            <a:r>
              <a:rPr lang="en-US" sz="2800" b="1" i="1" dirty="0" smtClean="0"/>
              <a:t>Forgiveness </a:t>
            </a:r>
            <a:r>
              <a:rPr lang="en-US" sz="2800" b="1" i="1" dirty="0"/>
              <a:t>is not</a:t>
            </a:r>
            <a:r>
              <a:rPr lang="en-US" sz="2800" dirty="0"/>
              <a:t> being a doormat....</a:t>
            </a:r>
            <a:br>
              <a:rPr lang="en-US" sz="2800" dirty="0"/>
            </a:br>
            <a:r>
              <a:rPr lang="en-US" sz="2800" dirty="0"/>
              <a:t>—It is </a:t>
            </a:r>
            <a:r>
              <a:rPr lang="en-US" sz="2800" dirty="0" smtClean="0"/>
              <a:t>taking a stand against the sin of “unforgiveness” and not letting this sin walk all over you.</a:t>
            </a:r>
          </a:p>
        </p:txBody>
      </p:sp>
    </p:spTree>
    <p:extLst>
      <p:ext uri="{BB962C8B-B14F-4D97-AF65-F5344CB8AC3E}">
        <p14:creationId xmlns:p14="http://schemas.microsoft.com/office/powerpoint/2010/main" val="37863130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What Is Forgiveness </a:t>
            </a:r>
            <a:r>
              <a:rPr lang="en-US" sz="4000" b="1" i="1" dirty="0">
                <a:solidFill>
                  <a:srgbClr val="FF0000"/>
                </a:solidFill>
                <a:effectLst>
                  <a:outerShdw blurRad="38100" dist="38100" dir="2700000" algn="tl">
                    <a:srgbClr val="000000">
                      <a:alpha val="43137"/>
                    </a:srgbClr>
                  </a:outerShdw>
                </a:effectLst>
              </a:rPr>
              <a:t>Not</a:t>
            </a:r>
            <a:r>
              <a:rPr lang="en-US" sz="4000" b="1" dirty="0" smtClean="0">
                <a:effectLst>
                  <a:outerShdw blurRad="38100" dist="38100" dir="2700000" algn="tl">
                    <a:srgbClr val="000000">
                      <a:alpha val="43137"/>
                    </a:srgbClr>
                  </a:outerShdw>
                </a:effectLst>
              </a:rPr>
              <a:t>? </a:t>
            </a:r>
            <a:endParaRPr lang="en-US" sz="40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648200"/>
          </a:xfrm>
        </p:spPr>
        <p:txBody>
          <a:bodyPr>
            <a:normAutofit/>
          </a:bodyPr>
          <a:lstStyle/>
          <a:p>
            <a:r>
              <a:rPr lang="en-US" sz="2800" b="1" i="1" dirty="0"/>
              <a:t>Forgiveness is not</a:t>
            </a:r>
            <a:r>
              <a:rPr lang="en-US" sz="2800" dirty="0"/>
              <a:t> conditional....</a:t>
            </a:r>
            <a:br>
              <a:rPr lang="en-US" sz="2800" dirty="0"/>
            </a:br>
            <a:r>
              <a:rPr lang="en-US" sz="2800" dirty="0"/>
              <a:t>—It is unconditional, a mandate from God to everyone. </a:t>
            </a:r>
            <a:endParaRPr lang="en-US" sz="2800" dirty="0" smtClean="0"/>
          </a:p>
          <a:p>
            <a:r>
              <a:rPr lang="en-US" sz="2800" b="1" i="1" dirty="0" smtClean="0"/>
              <a:t>Forgiveness </a:t>
            </a:r>
            <a:r>
              <a:rPr lang="en-US" sz="2800" b="1" i="1" dirty="0"/>
              <a:t>is not</a:t>
            </a:r>
            <a:r>
              <a:rPr lang="en-US" sz="2800" dirty="0"/>
              <a:t> forgetting....</a:t>
            </a:r>
            <a:br>
              <a:rPr lang="en-US" sz="2800" dirty="0"/>
            </a:br>
            <a:r>
              <a:rPr lang="en-US" sz="2800" dirty="0"/>
              <a:t>—It is </a:t>
            </a:r>
            <a:r>
              <a:rPr lang="en-US" sz="2800" dirty="0" smtClean="0"/>
              <a:t>a decision to not bring up or re-live the issue with others and yourself</a:t>
            </a:r>
          </a:p>
          <a:p>
            <a:r>
              <a:rPr lang="en-US" sz="2800" b="1" i="1" dirty="0" smtClean="0"/>
              <a:t>Forgiveness </a:t>
            </a:r>
            <a:r>
              <a:rPr lang="en-US" sz="2800" b="1" i="1" dirty="0"/>
              <a:t>is not</a:t>
            </a:r>
            <a:r>
              <a:rPr lang="en-US" sz="2800" dirty="0"/>
              <a:t> a feeling....</a:t>
            </a:r>
            <a:br>
              <a:rPr lang="en-US" sz="2800" dirty="0"/>
            </a:br>
            <a:r>
              <a:rPr lang="en-US" sz="2800" dirty="0"/>
              <a:t>—It is a choice—an act of the will. </a:t>
            </a:r>
            <a:endParaRPr lang="en-US" sz="2800" dirty="0" smtClean="0"/>
          </a:p>
        </p:txBody>
      </p:sp>
    </p:spTree>
    <p:extLst>
      <p:ext uri="{BB962C8B-B14F-4D97-AF65-F5344CB8AC3E}">
        <p14:creationId xmlns:p14="http://schemas.microsoft.com/office/powerpoint/2010/main" val="39758695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effectLst>
                  <a:outerShdw blurRad="38100" dist="38100" dir="2700000" algn="tl">
                    <a:srgbClr val="000000">
                      <a:alpha val="43137"/>
                    </a:srgbClr>
                  </a:outerShdw>
                </a:effectLst>
              </a:rPr>
              <a:t>What Does It Mean to Forgive Others</a:t>
            </a:r>
            <a:r>
              <a:rPr lang="en-US" sz="4000" b="1" dirty="0" smtClean="0">
                <a:effectLst>
                  <a:outerShdw blurRad="38100" dist="38100" dir="2700000" algn="tl">
                    <a:srgbClr val="000000">
                      <a:alpha val="43137"/>
                    </a:srgbClr>
                  </a:outerShdw>
                </a:effectLst>
              </a:rPr>
              <a:t>? </a:t>
            </a:r>
            <a:endParaRPr lang="en-US" sz="40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648200"/>
          </a:xfrm>
        </p:spPr>
        <p:txBody>
          <a:bodyPr>
            <a:normAutofit/>
          </a:bodyPr>
          <a:lstStyle/>
          <a:p>
            <a:r>
              <a:rPr lang="en-US" sz="3200" b="1" dirty="0"/>
              <a:t>To forgive</a:t>
            </a:r>
            <a:r>
              <a:rPr lang="en-US" sz="3200" dirty="0"/>
              <a:t> means to </a:t>
            </a:r>
            <a:r>
              <a:rPr lang="en-US" sz="3200" i="1" dirty="0"/>
              <a:t>release your resentment</a:t>
            </a:r>
            <a:r>
              <a:rPr lang="en-US" sz="3200" dirty="0"/>
              <a:t> toward your offender</a:t>
            </a:r>
            <a:r>
              <a:rPr lang="en-US" sz="3200" dirty="0" smtClean="0"/>
              <a:t>.</a:t>
            </a:r>
          </a:p>
          <a:p>
            <a:pPr marL="114300" indent="0">
              <a:buNone/>
            </a:pPr>
            <a:endParaRPr lang="en-US" sz="900" dirty="0" smtClean="0"/>
          </a:p>
          <a:p>
            <a:pPr marL="114300" indent="0">
              <a:buNone/>
            </a:pPr>
            <a:r>
              <a:rPr lang="en-US" sz="3200" dirty="0"/>
              <a:t>—</a:t>
            </a:r>
            <a:r>
              <a:rPr lang="en-US" sz="3200" b="1" i="1" dirty="0"/>
              <a:t>To release</a:t>
            </a:r>
            <a:r>
              <a:rPr lang="en-US" sz="3200" dirty="0"/>
              <a:t> your right to hear "I'm sorry" </a:t>
            </a:r>
          </a:p>
          <a:p>
            <a:pPr marL="114300" indent="0">
              <a:buNone/>
            </a:pPr>
            <a:r>
              <a:rPr lang="en-US" sz="3200" dirty="0"/>
              <a:t>—</a:t>
            </a:r>
            <a:r>
              <a:rPr lang="en-US" sz="3200" b="1" i="1" dirty="0"/>
              <a:t>To release</a:t>
            </a:r>
            <a:r>
              <a:rPr lang="en-US" sz="3200" dirty="0"/>
              <a:t> your right to be bitter </a:t>
            </a:r>
          </a:p>
          <a:p>
            <a:pPr marL="114300" indent="0">
              <a:buNone/>
            </a:pPr>
            <a:r>
              <a:rPr lang="en-US" sz="3200" dirty="0"/>
              <a:t>—</a:t>
            </a:r>
            <a:r>
              <a:rPr lang="en-US" sz="3200" b="1" i="1" dirty="0"/>
              <a:t>To release</a:t>
            </a:r>
            <a:r>
              <a:rPr lang="en-US" sz="3200" dirty="0"/>
              <a:t> your right to get </a:t>
            </a:r>
            <a:r>
              <a:rPr lang="en-US" sz="3200" dirty="0" smtClean="0"/>
              <a:t>even</a:t>
            </a:r>
          </a:p>
          <a:p>
            <a:pPr marL="114300" indent="0">
              <a:buNone/>
            </a:pPr>
            <a:r>
              <a:rPr lang="en-US" i="1" dirty="0"/>
              <a:t>"Do not repay anyone evil for evil. Be careful to do what is right in the eyes of everybody." (</a:t>
            </a:r>
            <a:r>
              <a:rPr lang="en-US" i="1" dirty="0">
                <a:hlinkClick r:id="rId2"/>
              </a:rPr>
              <a:t>Romans 12:17</a:t>
            </a:r>
            <a:r>
              <a:rPr lang="en-US" i="1" dirty="0" smtClean="0"/>
              <a:t>)</a:t>
            </a:r>
          </a:p>
        </p:txBody>
      </p:sp>
    </p:spTree>
    <p:extLst>
      <p:ext uri="{BB962C8B-B14F-4D97-AF65-F5344CB8AC3E}">
        <p14:creationId xmlns:p14="http://schemas.microsoft.com/office/powerpoint/2010/main" val="11579905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effectLst>
                  <a:outerShdw blurRad="38100" dist="38100" dir="2700000" algn="tl">
                    <a:srgbClr val="000000">
                      <a:alpha val="43137"/>
                    </a:srgbClr>
                  </a:outerShdw>
                </a:effectLst>
              </a:rPr>
              <a:t>What Does It Mean to Forgive Others</a:t>
            </a:r>
            <a:r>
              <a:rPr lang="en-US" sz="4000" b="1" dirty="0" smtClean="0">
                <a:effectLst>
                  <a:outerShdw blurRad="38100" dist="38100" dir="2700000" algn="tl">
                    <a:srgbClr val="000000">
                      <a:alpha val="43137"/>
                    </a:srgbClr>
                  </a:outerShdw>
                </a:effectLst>
              </a:rPr>
              <a:t>? </a:t>
            </a:r>
            <a:endParaRPr lang="en-US" sz="40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876800"/>
          </a:xfrm>
        </p:spPr>
        <p:txBody>
          <a:bodyPr>
            <a:noAutofit/>
          </a:bodyPr>
          <a:lstStyle/>
          <a:p>
            <a:r>
              <a:rPr lang="en-US" sz="3200" b="1" dirty="0"/>
              <a:t>To forgive</a:t>
            </a:r>
            <a:r>
              <a:rPr lang="en-US" sz="3200" dirty="0"/>
              <a:t> is to </a:t>
            </a:r>
            <a:r>
              <a:rPr lang="en-US" sz="3200" i="1" dirty="0"/>
              <a:t>release your rights</a:t>
            </a:r>
            <a:r>
              <a:rPr lang="en-US" sz="3200" dirty="0"/>
              <a:t> regarding the offense. </a:t>
            </a:r>
            <a:endParaRPr lang="en-US" sz="3200" dirty="0" smtClean="0"/>
          </a:p>
          <a:p>
            <a:pPr marL="114300" indent="0">
              <a:buNone/>
            </a:pPr>
            <a:r>
              <a:rPr lang="en-US" sz="3200" dirty="0" smtClean="0"/>
              <a:t>—</a:t>
            </a:r>
            <a:r>
              <a:rPr lang="en-US" sz="3200" b="1" i="1" dirty="0"/>
              <a:t>To release</a:t>
            </a:r>
            <a:r>
              <a:rPr lang="en-US" sz="3200" dirty="0"/>
              <a:t> your right to dwell on the offense </a:t>
            </a:r>
            <a:endParaRPr lang="en-US" sz="3200" dirty="0" smtClean="0"/>
          </a:p>
          <a:p>
            <a:pPr marL="114300" indent="0">
              <a:buNone/>
            </a:pPr>
            <a:r>
              <a:rPr lang="en-US" sz="3200" dirty="0" smtClean="0"/>
              <a:t>—</a:t>
            </a:r>
            <a:r>
              <a:rPr lang="en-US" sz="3200" b="1" i="1" dirty="0"/>
              <a:t>To release</a:t>
            </a:r>
            <a:r>
              <a:rPr lang="en-US" sz="3200" dirty="0"/>
              <a:t> your right to hold on to the offense </a:t>
            </a:r>
            <a:endParaRPr lang="en-US" sz="3200" dirty="0" smtClean="0"/>
          </a:p>
          <a:p>
            <a:pPr marL="114300" indent="0">
              <a:buNone/>
            </a:pPr>
            <a:r>
              <a:rPr lang="en-US" sz="3200" dirty="0" smtClean="0"/>
              <a:t>—</a:t>
            </a:r>
            <a:r>
              <a:rPr lang="en-US" sz="3200" b="1" i="1" dirty="0"/>
              <a:t>To release</a:t>
            </a:r>
            <a:r>
              <a:rPr lang="en-US" sz="3200" dirty="0"/>
              <a:t> your right to keep bringing up the offense </a:t>
            </a:r>
          </a:p>
          <a:p>
            <a:pPr marL="114300" indent="0">
              <a:buNone/>
            </a:pPr>
            <a:r>
              <a:rPr lang="en-US" sz="2000" i="1" dirty="0"/>
              <a:t>"He who covers over an offense promotes love, but whoever repeats the matter separates close friends." (</a:t>
            </a:r>
            <a:r>
              <a:rPr lang="en-US" sz="2000" i="1" dirty="0">
                <a:hlinkClick r:id="rId2"/>
              </a:rPr>
              <a:t>Proverbs 17:9</a:t>
            </a:r>
            <a:r>
              <a:rPr lang="en-US" sz="2000" i="1" dirty="0" smtClean="0"/>
              <a:t>)</a:t>
            </a:r>
          </a:p>
        </p:txBody>
      </p:sp>
    </p:spTree>
    <p:extLst>
      <p:ext uri="{BB962C8B-B14F-4D97-AF65-F5344CB8AC3E}">
        <p14:creationId xmlns:p14="http://schemas.microsoft.com/office/powerpoint/2010/main" val="475468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534400" cy="761999"/>
          </a:xfrm>
        </p:spPr>
        <p:txBody>
          <a:bodyPr>
            <a:noAutofit/>
          </a:bodyPr>
          <a:lstStyle/>
          <a:p>
            <a:r>
              <a:rPr lang="en-US" sz="4800" b="1" dirty="0" smtClean="0">
                <a:solidFill>
                  <a:srgbClr val="C00000"/>
                </a:solidFill>
                <a:effectLst>
                  <a:outerShdw blurRad="38100" dist="38100" dir="2700000" algn="tl">
                    <a:srgbClr val="000000">
                      <a:alpha val="43137"/>
                    </a:srgbClr>
                  </a:outerShdw>
                </a:effectLst>
              </a:rPr>
              <a:t>What </a:t>
            </a:r>
            <a:r>
              <a:rPr lang="en-US" sz="4800" b="1" dirty="0">
                <a:solidFill>
                  <a:srgbClr val="C00000"/>
                </a:solidFill>
                <a:effectLst>
                  <a:outerShdw blurRad="38100" dist="38100" dir="2700000" algn="tl">
                    <a:srgbClr val="000000">
                      <a:alpha val="43137"/>
                    </a:srgbClr>
                  </a:outerShdw>
                </a:effectLst>
              </a:rPr>
              <a:t>Is Forgiveness?</a:t>
            </a:r>
            <a:r>
              <a:rPr lang="en-US" sz="4800" b="1" dirty="0">
                <a:effectLst>
                  <a:outerShdw blurRad="38100" dist="38100" dir="2700000" algn="tl">
                    <a:srgbClr val="000000">
                      <a:alpha val="43137"/>
                    </a:srgbClr>
                  </a:outerShdw>
                </a:effectLst>
              </a:rPr>
              <a:t/>
            </a:r>
            <a:br>
              <a:rPr lang="en-US" sz="4800" b="1" dirty="0">
                <a:effectLst>
                  <a:outerShdw blurRad="38100" dist="38100" dir="2700000" algn="tl">
                    <a:srgbClr val="000000">
                      <a:alpha val="43137"/>
                    </a:srgbClr>
                  </a:outerShdw>
                </a:effectLst>
              </a:rPr>
            </a:br>
            <a:endParaRPr lang="en-US" sz="4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876800"/>
          </a:xfrm>
        </p:spPr>
        <p:txBody>
          <a:bodyPr>
            <a:noAutofit/>
          </a:bodyPr>
          <a:lstStyle/>
          <a:p>
            <a:r>
              <a:rPr lang="en-US" sz="2800" b="1" i="1" dirty="0">
                <a:solidFill>
                  <a:srgbClr val="C00000"/>
                </a:solidFill>
                <a:effectLst>
                  <a:outerShdw blurRad="38100" dist="38100" dir="2700000" algn="tl">
                    <a:srgbClr val="000000">
                      <a:alpha val="43137"/>
                    </a:srgbClr>
                  </a:outerShdw>
                </a:effectLst>
              </a:rPr>
              <a:t>Forgiveness</a:t>
            </a:r>
            <a:r>
              <a:rPr lang="en-US" sz="2800" b="1" dirty="0">
                <a:solidFill>
                  <a:srgbClr val="C00000"/>
                </a:solidFill>
                <a:effectLst>
                  <a:outerShdw blurRad="38100" dist="38100" dir="2700000" algn="tl">
                    <a:srgbClr val="000000">
                      <a:alpha val="43137"/>
                    </a:srgbClr>
                  </a:outerShdw>
                </a:effectLst>
              </a:rPr>
              <a:t> is dismissing your demand that others owe you something</a:t>
            </a:r>
            <a:r>
              <a:rPr lang="en-US" sz="2800" dirty="0"/>
              <a:t>, especially when they fail to meet your expectations... fail to keep a promise... fail to treat you justly. </a:t>
            </a:r>
            <a:endParaRPr lang="en-US" sz="2800" dirty="0" smtClean="0"/>
          </a:p>
          <a:p>
            <a:pPr marL="114300" indent="0">
              <a:buNone/>
            </a:pPr>
            <a:endParaRPr lang="en-US" sz="2800" dirty="0" smtClean="0"/>
          </a:p>
          <a:p>
            <a:r>
              <a:rPr lang="en-US" sz="2800" dirty="0" smtClean="0"/>
              <a:t> </a:t>
            </a:r>
            <a:r>
              <a:rPr lang="en-US" sz="2800" b="1" i="1" dirty="0">
                <a:solidFill>
                  <a:srgbClr val="C00000"/>
                </a:solidFill>
                <a:effectLst>
                  <a:outerShdw blurRad="38100" dist="38100" dir="2700000" algn="tl">
                    <a:srgbClr val="000000">
                      <a:alpha val="43137"/>
                    </a:srgbClr>
                  </a:outerShdw>
                </a:effectLst>
              </a:rPr>
              <a:t>Forgiveness</a:t>
            </a:r>
            <a:r>
              <a:rPr lang="en-US" sz="2800" b="1" dirty="0">
                <a:solidFill>
                  <a:srgbClr val="C00000"/>
                </a:solidFill>
                <a:effectLst>
                  <a:outerShdw blurRad="38100" dist="38100" dir="2700000" algn="tl">
                    <a:srgbClr val="000000">
                      <a:alpha val="43137"/>
                    </a:srgbClr>
                  </a:outerShdw>
                </a:effectLst>
              </a:rPr>
              <a:t> is dismissing, canceling, or setting someone free </a:t>
            </a:r>
            <a:r>
              <a:rPr lang="en-US" sz="2800" dirty="0"/>
              <a:t>from the consequence of falling short of God's standard. </a:t>
            </a:r>
          </a:p>
        </p:txBody>
      </p:sp>
    </p:spTree>
    <p:extLst>
      <p:ext uri="{BB962C8B-B14F-4D97-AF65-F5344CB8AC3E}">
        <p14:creationId xmlns:p14="http://schemas.microsoft.com/office/powerpoint/2010/main" val="12159617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effectLst>
                  <a:outerShdw blurRad="38100" dist="38100" dir="2700000" algn="tl">
                    <a:srgbClr val="000000">
                      <a:alpha val="43137"/>
                    </a:srgbClr>
                  </a:outerShdw>
                </a:effectLst>
              </a:rPr>
              <a:t>What Does It Mean to Forgive Others</a:t>
            </a:r>
            <a:r>
              <a:rPr lang="en-US" sz="4000" b="1" dirty="0" smtClean="0">
                <a:effectLst>
                  <a:outerShdw blurRad="38100" dist="38100" dir="2700000" algn="tl">
                    <a:srgbClr val="000000">
                      <a:alpha val="43137"/>
                    </a:srgbClr>
                  </a:outerShdw>
                </a:effectLst>
              </a:rPr>
              <a:t>? </a:t>
            </a:r>
            <a:endParaRPr lang="en-US" sz="40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876800"/>
          </a:xfrm>
        </p:spPr>
        <p:txBody>
          <a:bodyPr>
            <a:noAutofit/>
          </a:bodyPr>
          <a:lstStyle/>
          <a:p>
            <a:r>
              <a:rPr lang="en-US" sz="3200" b="1" dirty="0"/>
              <a:t>To forgive</a:t>
            </a:r>
            <a:r>
              <a:rPr lang="en-US" sz="3200" dirty="0"/>
              <a:t> is to </a:t>
            </a:r>
            <a:r>
              <a:rPr lang="en-US" sz="3200" i="1" dirty="0"/>
              <a:t>reflect the character of Christ.</a:t>
            </a:r>
            <a:r>
              <a:rPr lang="en-US" sz="3200" dirty="0"/>
              <a:t> Just as God is willing to forgive us, we are called to forgive others. </a:t>
            </a:r>
            <a:endParaRPr lang="en-US" sz="3200" dirty="0" smtClean="0"/>
          </a:p>
          <a:p>
            <a:pPr marL="114300" indent="0">
              <a:buNone/>
            </a:pPr>
            <a:r>
              <a:rPr lang="en-US" sz="3200" dirty="0" smtClean="0"/>
              <a:t>—</a:t>
            </a:r>
            <a:r>
              <a:rPr lang="en-US" sz="3200" b="1" i="1" dirty="0"/>
              <a:t>To forgive</a:t>
            </a:r>
            <a:r>
              <a:rPr lang="en-US" sz="3200" dirty="0"/>
              <a:t> is to extend mercy. </a:t>
            </a:r>
          </a:p>
          <a:p>
            <a:pPr marL="114300" indent="0">
              <a:buNone/>
            </a:pPr>
            <a:r>
              <a:rPr lang="en-US" sz="3200" dirty="0"/>
              <a:t>—</a:t>
            </a:r>
            <a:r>
              <a:rPr lang="en-US" sz="3200" b="1" i="1" dirty="0"/>
              <a:t>To forgive</a:t>
            </a:r>
            <a:r>
              <a:rPr lang="en-US" sz="3200" dirty="0"/>
              <a:t> is to give a gift of grace. </a:t>
            </a:r>
          </a:p>
          <a:p>
            <a:pPr marL="114300" indent="0">
              <a:buNone/>
            </a:pPr>
            <a:r>
              <a:rPr lang="en-US" sz="3200" dirty="0"/>
              <a:t>—</a:t>
            </a:r>
            <a:r>
              <a:rPr lang="en-US" sz="3200" b="1" i="1" dirty="0"/>
              <a:t>To forgive</a:t>
            </a:r>
            <a:r>
              <a:rPr lang="en-US" sz="3200" dirty="0"/>
              <a:t> is to set the offender free. </a:t>
            </a:r>
          </a:p>
          <a:p>
            <a:pPr marL="114300" indent="0">
              <a:buNone/>
            </a:pPr>
            <a:r>
              <a:rPr lang="en-US" i="1" dirty="0" smtClean="0"/>
              <a:t>"</a:t>
            </a:r>
            <a:r>
              <a:rPr lang="en-US" i="1" dirty="0"/>
              <a:t>Forgive us our debts, as we also have forgiven our debtors." (</a:t>
            </a:r>
            <a:r>
              <a:rPr lang="en-US" i="1" dirty="0">
                <a:hlinkClick r:id="rId2"/>
              </a:rPr>
              <a:t>Matthew 6:12</a:t>
            </a:r>
            <a:r>
              <a:rPr lang="en-US" i="1" dirty="0" smtClean="0"/>
              <a:t>)</a:t>
            </a:r>
          </a:p>
        </p:txBody>
      </p:sp>
    </p:spTree>
    <p:extLst>
      <p:ext uri="{BB962C8B-B14F-4D97-AF65-F5344CB8AC3E}">
        <p14:creationId xmlns:p14="http://schemas.microsoft.com/office/powerpoint/2010/main" val="14851351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solidFill>
                  <a:srgbClr val="FF0000"/>
                </a:solidFill>
                <a:effectLst>
                  <a:outerShdw blurRad="38100" dist="38100" dir="2700000" algn="tl">
                    <a:srgbClr val="000000">
                      <a:alpha val="43137"/>
                    </a:srgbClr>
                  </a:outerShdw>
                </a:effectLst>
              </a:rPr>
              <a:t>Why Should We Get Rid </a:t>
            </a:r>
            <a:r>
              <a:rPr lang="en-US" sz="4000" b="1" dirty="0" smtClean="0">
                <a:solidFill>
                  <a:srgbClr val="FF0000"/>
                </a:solidFill>
                <a:effectLst>
                  <a:outerShdw blurRad="38100" dist="38100" dir="2700000" algn="tl">
                    <a:srgbClr val="000000">
                      <a:alpha val="43137"/>
                    </a:srgbClr>
                  </a:outerShdw>
                </a:effectLst>
              </a:rPr>
              <a:t>of Unforgiveness?</a:t>
            </a:r>
            <a:endParaRPr lang="en-US" sz="40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876800"/>
          </a:xfrm>
        </p:spPr>
        <p:txBody>
          <a:bodyPr>
            <a:noAutofit/>
          </a:bodyPr>
          <a:lstStyle/>
          <a:p>
            <a:pPr marL="114300" indent="0" algn="ctr">
              <a:buNone/>
            </a:pPr>
            <a:r>
              <a:rPr lang="en-US" sz="3200" b="1" dirty="0"/>
              <a:t>When you refuse to forgive, your unforgiveness keeps you </a:t>
            </a:r>
            <a:r>
              <a:rPr lang="en-US" sz="3200" b="1" i="1" dirty="0"/>
              <a:t>emotionally stuck </a:t>
            </a:r>
            <a:r>
              <a:rPr lang="en-US" sz="3200" b="1" i="1" dirty="0" smtClean="0"/>
              <a:t>to the offense.</a:t>
            </a:r>
            <a:r>
              <a:rPr lang="en-US" sz="3200" b="1" dirty="0" smtClean="0"/>
              <a:t> </a:t>
            </a:r>
            <a:r>
              <a:rPr lang="en-US" sz="3200" b="1" dirty="0"/>
              <a:t>A </a:t>
            </a:r>
            <a:r>
              <a:rPr lang="en-US" sz="3200" b="1" i="1" dirty="0"/>
              <a:t>continual</a:t>
            </a:r>
            <a:r>
              <a:rPr lang="en-US" sz="3200" b="1" dirty="0"/>
              <a:t> refusal to forgive digs a deeper hole in which you can easily hide your hardened heart. </a:t>
            </a:r>
            <a:r>
              <a:rPr lang="en-US" sz="3200" b="1" dirty="0">
                <a:solidFill>
                  <a:srgbClr val="FF0000"/>
                </a:solidFill>
                <a:effectLst>
                  <a:outerShdw blurRad="38100" dist="38100" dir="2700000" algn="tl">
                    <a:srgbClr val="000000">
                      <a:alpha val="43137"/>
                    </a:srgbClr>
                  </a:outerShdw>
                </a:effectLst>
              </a:rPr>
              <a:t>Blaming others is a </a:t>
            </a:r>
            <a:r>
              <a:rPr lang="en-US" sz="3200" b="1" dirty="0" smtClean="0">
                <a:solidFill>
                  <a:srgbClr val="FF0000"/>
                </a:solidFill>
                <a:effectLst>
                  <a:outerShdw blurRad="38100" dist="38100" dir="2700000" algn="tl">
                    <a:srgbClr val="000000">
                      <a:alpha val="43137"/>
                    </a:srgbClr>
                  </a:outerShdw>
                </a:effectLst>
              </a:rPr>
              <a:t>usual </a:t>
            </a:r>
            <a:r>
              <a:rPr lang="en-US" sz="3200" b="1" dirty="0">
                <a:solidFill>
                  <a:srgbClr val="FF0000"/>
                </a:solidFill>
                <a:effectLst>
                  <a:outerShdw blurRad="38100" dist="38100" dir="2700000" algn="tl">
                    <a:srgbClr val="000000">
                      <a:alpha val="43137"/>
                    </a:srgbClr>
                  </a:outerShdw>
                </a:effectLst>
              </a:rPr>
              <a:t>tactic to justify unforgiveness</a:t>
            </a:r>
            <a:r>
              <a:rPr lang="en-US" sz="3200" b="1" dirty="0"/>
              <a:t>. You can become too comfortable in the </a:t>
            </a:r>
            <a:r>
              <a:rPr lang="en-US" sz="3200" b="1" dirty="0" smtClean="0"/>
              <a:t>habitat </a:t>
            </a:r>
            <a:r>
              <a:rPr lang="en-US" sz="3200" b="1" dirty="0"/>
              <a:t>of self-righteousness </a:t>
            </a:r>
            <a:r>
              <a:rPr lang="en-US" sz="3200" b="1" dirty="0" smtClean="0"/>
              <a:t>OR </a:t>
            </a:r>
            <a:r>
              <a:rPr lang="en-US" sz="3200" b="1" dirty="0"/>
              <a:t>self-pity</a:t>
            </a:r>
            <a:r>
              <a:rPr lang="en-US" sz="3200" b="1" dirty="0" smtClean="0"/>
              <a:t>. </a:t>
            </a:r>
            <a:endParaRPr lang="en-US" sz="3200" b="1" i="1" dirty="0" smtClean="0"/>
          </a:p>
        </p:txBody>
      </p:sp>
    </p:spTree>
    <p:extLst>
      <p:ext uri="{BB962C8B-B14F-4D97-AF65-F5344CB8AC3E}">
        <p14:creationId xmlns:p14="http://schemas.microsoft.com/office/powerpoint/2010/main" val="16851629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solidFill>
                  <a:srgbClr val="FF0000"/>
                </a:solidFill>
                <a:effectLst>
                  <a:outerShdw blurRad="38100" dist="38100" dir="2700000" algn="tl">
                    <a:srgbClr val="000000">
                      <a:alpha val="43137"/>
                    </a:srgbClr>
                  </a:outerShdw>
                </a:effectLst>
              </a:rPr>
              <a:t>Why Should We Get Rid </a:t>
            </a:r>
            <a:r>
              <a:rPr lang="en-US" sz="4000" b="1" dirty="0" smtClean="0">
                <a:solidFill>
                  <a:srgbClr val="FF0000"/>
                </a:solidFill>
                <a:effectLst>
                  <a:outerShdw blurRad="38100" dist="38100" dir="2700000" algn="tl">
                    <a:srgbClr val="000000">
                      <a:alpha val="43137"/>
                    </a:srgbClr>
                  </a:outerShdw>
                </a:effectLst>
              </a:rPr>
              <a:t>of Unforgiveness?</a:t>
            </a:r>
            <a:endParaRPr lang="en-US" sz="40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876800"/>
          </a:xfrm>
        </p:spPr>
        <p:txBody>
          <a:bodyPr>
            <a:noAutofit/>
          </a:bodyPr>
          <a:lstStyle/>
          <a:p>
            <a:pPr marL="114300" indent="0" algn="ctr">
              <a:buNone/>
            </a:pPr>
            <a:r>
              <a:rPr lang="en-US" sz="3200" b="1" dirty="0"/>
              <a:t>Your past hurts, though buried, are still very much alive. And because they are not released in God's way, oddly enough, you </a:t>
            </a:r>
            <a:r>
              <a:rPr lang="en-US" sz="3200" b="1" i="1" dirty="0"/>
              <a:t>become like your offender</a:t>
            </a:r>
            <a:r>
              <a:rPr lang="en-US" sz="3200" b="1" dirty="0"/>
              <a:t> (but you are blind to it). </a:t>
            </a:r>
            <a:r>
              <a:rPr lang="en-US" sz="3200" b="1" dirty="0">
                <a:solidFill>
                  <a:srgbClr val="FF0000"/>
                </a:solidFill>
              </a:rPr>
              <a:t>Not forgiving your offender is an offense to God, thereby making you an offender to God as well</a:t>
            </a:r>
            <a:r>
              <a:rPr lang="en-US" sz="3200" b="1" dirty="0" smtClean="0">
                <a:solidFill>
                  <a:srgbClr val="FF0000"/>
                </a:solidFill>
              </a:rPr>
              <a:t>! </a:t>
            </a:r>
            <a:endParaRPr lang="en-US" sz="3200" b="1" i="1" dirty="0" smtClean="0">
              <a:solidFill>
                <a:srgbClr val="FF0000"/>
              </a:solidFill>
            </a:endParaRPr>
          </a:p>
        </p:txBody>
      </p:sp>
    </p:spTree>
    <p:extLst>
      <p:ext uri="{BB962C8B-B14F-4D97-AF65-F5344CB8AC3E}">
        <p14:creationId xmlns:p14="http://schemas.microsoft.com/office/powerpoint/2010/main" val="23179536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FF0000"/>
                </a:solidFill>
                <a:effectLst>
                  <a:outerShdw blurRad="38100" dist="38100" dir="2700000" algn="tl">
                    <a:srgbClr val="000000">
                      <a:alpha val="43137"/>
                    </a:srgbClr>
                  </a:outerShdw>
                </a:effectLst>
              </a:rPr>
              <a:t>THE Unforgiving HEART IS…</a:t>
            </a:r>
            <a:endParaRPr lang="en-US" sz="40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752600"/>
            <a:ext cx="8610600" cy="4876800"/>
          </a:xfrm>
        </p:spPr>
        <p:txBody>
          <a:bodyPr>
            <a:noAutofit/>
          </a:bodyPr>
          <a:lstStyle/>
          <a:p>
            <a:pPr marL="114300" indent="0">
              <a:buNone/>
            </a:pPr>
            <a:r>
              <a:rPr lang="en-US" sz="3200" b="1" dirty="0"/>
              <a:t>• </a:t>
            </a:r>
            <a:r>
              <a:rPr lang="en-US" sz="3200" b="1" i="1" dirty="0"/>
              <a:t>Judgmental</a:t>
            </a:r>
            <a:r>
              <a:rPr lang="en-US" sz="3200" dirty="0"/>
              <a:t>—focusing on the past wrongs that the offender </a:t>
            </a:r>
            <a:r>
              <a:rPr lang="en-US" sz="3200" dirty="0" smtClean="0"/>
              <a:t>committed. </a:t>
            </a:r>
          </a:p>
          <a:p>
            <a:pPr marL="114300" indent="0">
              <a:buNone/>
            </a:pPr>
            <a:r>
              <a:rPr lang="en-US" sz="3200" b="1" dirty="0"/>
              <a:t>• </a:t>
            </a:r>
            <a:r>
              <a:rPr lang="en-US" sz="3200" b="1" i="1" dirty="0" smtClean="0"/>
              <a:t>Condemning</a:t>
            </a:r>
            <a:r>
              <a:rPr lang="en-US" sz="3200" dirty="0" smtClean="0"/>
              <a:t>—being </a:t>
            </a:r>
            <a:r>
              <a:rPr lang="en-US" sz="3200" dirty="0"/>
              <a:t>intolerant of any present failures of the </a:t>
            </a:r>
            <a:r>
              <a:rPr lang="en-US" sz="3200" dirty="0" smtClean="0"/>
              <a:t>offender. </a:t>
            </a:r>
          </a:p>
          <a:p>
            <a:pPr marL="114300" indent="0" algn="ctr">
              <a:buNone/>
            </a:pPr>
            <a:endParaRPr lang="en-US" sz="2800" b="1" i="1" dirty="0" smtClean="0">
              <a:solidFill>
                <a:srgbClr val="FF0000"/>
              </a:solidFill>
            </a:endParaRPr>
          </a:p>
          <a:p>
            <a:pPr marL="114300" indent="0" algn="ctr">
              <a:buNone/>
            </a:pPr>
            <a:r>
              <a:rPr lang="en-US" sz="2800" b="1" i="1" dirty="0" smtClean="0">
                <a:solidFill>
                  <a:srgbClr val="FF0000"/>
                </a:solidFill>
              </a:rPr>
              <a:t>Luke </a:t>
            </a:r>
            <a:r>
              <a:rPr lang="en-US" sz="2800" b="1" i="1" dirty="0">
                <a:solidFill>
                  <a:srgbClr val="FF0000"/>
                </a:solidFill>
              </a:rPr>
              <a:t>6:37 </a:t>
            </a:r>
            <a:r>
              <a:rPr lang="en-US" sz="2800" i="1" dirty="0">
                <a:solidFill>
                  <a:srgbClr val="FF0000"/>
                </a:solidFill>
              </a:rPr>
              <a:t/>
            </a:r>
            <a:br>
              <a:rPr lang="en-US" sz="2800" i="1" dirty="0">
                <a:solidFill>
                  <a:srgbClr val="FF0000"/>
                </a:solidFill>
              </a:rPr>
            </a:br>
            <a:r>
              <a:rPr lang="en-US" sz="2800" i="1" dirty="0" smtClean="0">
                <a:solidFill>
                  <a:srgbClr val="FF0000"/>
                </a:solidFill>
              </a:rPr>
              <a:t>“Judge </a:t>
            </a:r>
            <a:r>
              <a:rPr lang="en-US" sz="2800" i="1" dirty="0">
                <a:solidFill>
                  <a:srgbClr val="FF0000"/>
                </a:solidFill>
              </a:rPr>
              <a:t>not, and ye shall not be judged: condemn not, and ye shall not be condemned: forgive, and ye shall be </a:t>
            </a:r>
            <a:r>
              <a:rPr lang="en-US" sz="2800" i="1" dirty="0" smtClean="0">
                <a:solidFill>
                  <a:srgbClr val="FF0000"/>
                </a:solidFill>
              </a:rPr>
              <a:t>forgiven”</a:t>
            </a:r>
            <a:endParaRPr lang="en-US" sz="2800" b="1" i="1" dirty="0" smtClean="0">
              <a:solidFill>
                <a:srgbClr val="FF0000"/>
              </a:solidFill>
            </a:endParaRPr>
          </a:p>
        </p:txBody>
      </p:sp>
    </p:spTree>
    <p:extLst>
      <p:ext uri="{BB962C8B-B14F-4D97-AF65-F5344CB8AC3E}">
        <p14:creationId xmlns:p14="http://schemas.microsoft.com/office/powerpoint/2010/main" val="35069089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FF0000"/>
                </a:solidFill>
                <a:effectLst>
                  <a:outerShdw blurRad="38100" dist="38100" dir="2700000" algn="tl">
                    <a:srgbClr val="000000">
                      <a:alpha val="43137"/>
                    </a:srgbClr>
                  </a:outerShdw>
                </a:effectLst>
              </a:rPr>
              <a:t>THE Unforgiving HEART IS…</a:t>
            </a:r>
            <a:endParaRPr lang="en-US" sz="40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752600"/>
            <a:ext cx="8610600" cy="4876800"/>
          </a:xfrm>
        </p:spPr>
        <p:txBody>
          <a:bodyPr>
            <a:noAutofit/>
          </a:bodyPr>
          <a:lstStyle/>
          <a:p>
            <a:pPr marL="114300" indent="0">
              <a:buNone/>
            </a:pPr>
            <a:r>
              <a:rPr lang="en-US" sz="3200" dirty="0" smtClean="0"/>
              <a:t>• </a:t>
            </a:r>
            <a:r>
              <a:rPr lang="en-US" sz="3200" b="1" i="1" dirty="0"/>
              <a:t>Merciless</a:t>
            </a:r>
            <a:r>
              <a:rPr lang="en-US" sz="3200" dirty="0"/>
              <a:t>—rehearsing the reasons why the offender does not deserve </a:t>
            </a:r>
            <a:r>
              <a:rPr lang="en-US" sz="3200" dirty="0" smtClean="0"/>
              <a:t>mercy</a:t>
            </a:r>
          </a:p>
          <a:p>
            <a:pPr marL="114300" indent="0" algn="ctr">
              <a:buNone/>
            </a:pPr>
            <a:endParaRPr lang="en-US" sz="3200" i="1" dirty="0" smtClean="0">
              <a:solidFill>
                <a:srgbClr val="FF0000"/>
              </a:solidFill>
            </a:endParaRPr>
          </a:p>
          <a:p>
            <a:pPr marL="114300" indent="0" algn="ctr">
              <a:buNone/>
            </a:pPr>
            <a:r>
              <a:rPr lang="en-US" sz="2800" i="1" dirty="0" smtClean="0">
                <a:solidFill>
                  <a:srgbClr val="FF0000"/>
                </a:solidFill>
              </a:rPr>
              <a:t> </a:t>
            </a:r>
            <a:r>
              <a:rPr lang="en-US" sz="2800" b="1" i="1" dirty="0" smtClean="0">
                <a:solidFill>
                  <a:srgbClr val="FF0000"/>
                </a:solidFill>
              </a:rPr>
              <a:t>James </a:t>
            </a:r>
            <a:r>
              <a:rPr lang="en-US" sz="2800" b="1" i="1" dirty="0">
                <a:solidFill>
                  <a:srgbClr val="FF0000"/>
                </a:solidFill>
              </a:rPr>
              <a:t>2:13 </a:t>
            </a:r>
            <a:r>
              <a:rPr lang="en-US" sz="2800" i="1" dirty="0">
                <a:solidFill>
                  <a:srgbClr val="FF0000"/>
                </a:solidFill>
              </a:rPr>
              <a:t/>
            </a:r>
            <a:br>
              <a:rPr lang="en-US" sz="2800" i="1" dirty="0">
                <a:solidFill>
                  <a:srgbClr val="FF0000"/>
                </a:solidFill>
              </a:rPr>
            </a:br>
            <a:r>
              <a:rPr lang="en-US" sz="2800" i="1" baseline="30000" dirty="0" smtClean="0">
                <a:solidFill>
                  <a:srgbClr val="FF0000"/>
                </a:solidFill>
              </a:rPr>
              <a:t> </a:t>
            </a:r>
            <a:r>
              <a:rPr lang="en-US" sz="2800" i="1" dirty="0">
                <a:solidFill>
                  <a:srgbClr val="FF0000"/>
                </a:solidFill>
              </a:rPr>
              <a:t>For he shall have judgment without mercy, that hath </a:t>
            </a:r>
            <a:r>
              <a:rPr lang="en-US" sz="2800" i="1" dirty="0" err="1">
                <a:solidFill>
                  <a:srgbClr val="FF0000"/>
                </a:solidFill>
              </a:rPr>
              <a:t>shewed</a:t>
            </a:r>
            <a:r>
              <a:rPr lang="en-US" sz="2800" i="1" dirty="0">
                <a:solidFill>
                  <a:srgbClr val="FF0000"/>
                </a:solidFill>
              </a:rPr>
              <a:t> no mercy; and mercy </a:t>
            </a:r>
            <a:r>
              <a:rPr lang="en-US" sz="2800" i="1" dirty="0" err="1">
                <a:solidFill>
                  <a:srgbClr val="FF0000"/>
                </a:solidFill>
              </a:rPr>
              <a:t>rejoiceth</a:t>
            </a:r>
            <a:r>
              <a:rPr lang="en-US" sz="2800" i="1" dirty="0">
                <a:solidFill>
                  <a:srgbClr val="FF0000"/>
                </a:solidFill>
              </a:rPr>
              <a:t> against judgment. </a:t>
            </a:r>
            <a:r>
              <a:rPr lang="en-US" sz="2800" dirty="0">
                <a:solidFill>
                  <a:srgbClr val="FF0000"/>
                </a:solidFill>
              </a:rPr>
              <a:t/>
            </a:r>
            <a:br>
              <a:rPr lang="en-US" sz="2800" dirty="0">
                <a:solidFill>
                  <a:srgbClr val="FF0000"/>
                </a:solidFill>
              </a:rPr>
            </a:br>
            <a:r>
              <a:rPr lang="en-US" sz="3200" dirty="0"/>
              <a:t/>
            </a:r>
            <a:br>
              <a:rPr lang="en-US" sz="3200" dirty="0"/>
            </a:br>
            <a:endParaRPr lang="en-US" sz="3200" dirty="0"/>
          </a:p>
          <a:p>
            <a:pPr marL="114300" indent="0" algn="ctr">
              <a:buNone/>
            </a:pPr>
            <a:endParaRPr lang="en-US" sz="3200" i="1" dirty="0" smtClean="0">
              <a:solidFill>
                <a:srgbClr val="FF0000"/>
              </a:solidFill>
            </a:endParaRPr>
          </a:p>
        </p:txBody>
      </p:sp>
    </p:spTree>
    <p:extLst>
      <p:ext uri="{BB962C8B-B14F-4D97-AF65-F5344CB8AC3E}">
        <p14:creationId xmlns:p14="http://schemas.microsoft.com/office/powerpoint/2010/main" val="40513728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FF0000"/>
                </a:solidFill>
                <a:effectLst>
                  <a:outerShdw blurRad="38100" dist="38100" dir="2700000" algn="tl">
                    <a:srgbClr val="000000">
                      <a:alpha val="43137"/>
                    </a:srgbClr>
                  </a:outerShdw>
                </a:effectLst>
              </a:rPr>
              <a:t>THE Unforgiving HEART IS…</a:t>
            </a:r>
            <a:endParaRPr lang="en-US" sz="40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752600"/>
            <a:ext cx="8610600" cy="4876800"/>
          </a:xfrm>
        </p:spPr>
        <p:txBody>
          <a:bodyPr>
            <a:noAutofit/>
          </a:bodyPr>
          <a:lstStyle/>
          <a:p>
            <a:pPr marL="114300" indent="0">
              <a:buNone/>
            </a:pPr>
            <a:r>
              <a:rPr lang="en-US" sz="3200" b="1" dirty="0"/>
              <a:t>• </a:t>
            </a:r>
            <a:r>
              <a:rPr lang="en-US" sz="3200" b="1" i="1" dirty="0" smtClean="0"/>
              <a:t>Resentful</a:t>
            </a:r>
            <a:r>
              <a:rPr lang="en-US" sz="3200" dirty="0" smtClean="0"/>
              <a:t>—begrudging </a:t>
            </a:r>
            <a:r>
              <a:rPr lang="en-US" sz="3200" dirty="0"/>
              <a:t>the successes of the </a:t>
            </a:r>
            <a:r>
              <a:rPr lang="en-US" sz="3200" dirty="0" smtClean="0"/>
              <a:t>offender. </a:t>
            </a:r>
          </a:p>
          <a:p>
            <a:pPr marL="114300" indent="0">
              <a:buNone/>
            </a:pPr>
            <a:r>
              <a:rPr lang="en-US" sz="3200" b="1" dirty="0" smtClean="0"/>
              <a:t>•</a:t>
            </a:r>
            <a:r>
              <a:rPr lang="en-US" sz="2800" b="1" dirty="0" smtClean="0"/>
              <a:t> </a:t>
            </a:r>
            <a:r>
              <a:rPr lang="en-US" sz="2800" b="1" i="1" dirty="0"/>
              <a:t>Envy</a:t>
            </a:r>
            <a:r>
              <a:rPr lang="en-US" sz="2800" dirty="0"/>
              <a:t>—coveting the accomplishments of the </a:t>
            </a:r>
            <a:r>
              <a:rPr lang="en-US" sz="2800" dirty="0" smtClean="0"/>
              <a:t>offender. </a:t>
            </a:r>
          </a:p>
          <a:p>
            <a:pPr marL="114300" indent="0">
              <a:buNone/>
            </a:pPr>
            <a:endParaRPr lang="en-US" sz="2800" b="1" i="1" dirty="0" smtClean="0">
              <a:solidFill>
                <a:srgbClr val="FF0000"/>
              </a:solidFill>
            </a:endParaRPr>
          </a:p>
          <a:p>
            <a:pPr marL="114300" indent="0" algn="ctr">
              <a:buNone/>
            </a:pPr>
            <a:r>
              <a:rPr lang="en-US" sz="2800" b="1" i="1" dirty="0">
                <a:solidFill>
                  <a:srgbClr val="FF0000"/>
                </a:solidFill>
              </a:rPr>
              <a:t>Job 5:2 </a:t>
            </a:r>
            <a:r>
              <a:rPr lang="en-US" sz="2800" b="1" i="1" dirty="0" smtClean="0">
                <a:solidFill>
                  <a:srgbClr val="FF0000"/>
                </a:solidFill>
              </a:rPr>
              <a:t> </a:t>
            </a:r>
            <a:r>
              <a:rPr lang="en-US" sz="2800" i="1" dirty="0">
                <a:solidFill>
                  <a:srgbClr val="FF0000"/>
                </a:solidFill>
              </a:rPr>
              <a:t/>
            </a:r>
            <a:br>
              <a:rPr lang="en-US" sz="2800" i="1" dirty="0">
                <a:solidFill>
                  <a:srgbClr val="FF0000"/>
                </a:solidFill>
              </a:rPr>
            </a:br>
            <a:r>
              <a:rPr lang="en-US" sz="2800" i="1" dirty="0" smtClean="0">
                <a:solidFill>
                  <a:srgbClr val="FF0000"/>
                </a:solidFill>
              </a:rPr>
              <a:t>For </a:t>
            </a:r>
            <a:r>
              <a:rPr lang="en-US" sz="2800" i="1" dirty="0">
                <a:solidFill>
                  <a:srgbClr val="FF0000"/>
                </a:solidFill>
              </a:rPr>
              <a:t>wrath </a:t>
            </a:r>
            <a:r>
              <a:rPr lang="en-US" sz="2800" i="1" dirty="0" err="1">
                <a:solidFill>
                  <a:srgbClr val="FF0000"/>
                </a:solidFill>
              </a:rPr>
              <a:t>killeth</a:t>
            </a:r>
            <a:r>
              <a:rPr lang="en-US" sz="2800" i="1" dirty="0">
                <a:solidFill>
                  <a:srgbClr val="FF0000"/>
                </a:solidFill>
              </a:rPr>
              <a:t> the foolish man, and envy </a:t>
            </a:r>
            <a:r>
              <a:rPr lang="en-US" sz="2800" i="1" dirty="0" err="1">
                <a:solidFill>
                  <a:srgbClr val="FF0000"/>
                </a:solidFill>
              </a:rPr>
              <a:t>slayeth</a:t>
            </a:r>
            <a:r>
              <a:rPr lang="en-US" sz="2800" i="1" dirty="0">
                <a:solidFill>
                  <a:srgbClr val="FF0000"/>
                </a:solidFill>
              </a:rPr>
              <a:t> the silly one. </a:t>
            </a:r>
            <a:br>
              <a:rPr lang="en-US" sz="2800" i="1" dirty="0">
                <a:solidFill>
                  <a:srgbClr val="FF0000"/>
                </a:solidFill>
              </a:rPr>
            </a:br>
            <a:r>
              <a:rPr lang="en-US" sz="2800" dirty="0"/>
              <a:t/>
            </a:r>
            <a:br>
              <a:rPr lang="en-US" sz="2800" dirty="0"/>
            </a:br>
            <a:endParaRPr lang="en-US" sz="2800" dirty="0"/>
          </a:p>
          <a:p>
            <a:pPr marL="114300" indent="0" algn="ctr">
              <a:buNone/>
            </a:pPr>
            <a:endParaRPr lang="en-US" sz="2800" i="1" dirty="0">
              <a:solidFill>
                <a:srgbClr val="FF0000"/>
              </a:solidFill>
            </a:endParaRPr>
          </a:p>
        </p:txBody>
      </p:sp>
    </p:spTree>
    <p:extLst>
      <p:ext uri="{BB962C8B-B14F-4D97-AF65-F5344CB8AC3E}">
        <p14:creationId xmlns:p14="http://schemas.microsoft.com/office/powerpoint/2010/main" val="30632801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FF0000"/>
                </a:solidFill>
                <a:effectLst>
                  <a:outerShdw blurRad="38100" dist="38100" dir="2700000" algn="tl">
                    <a:srgbClr val="000000">
                      <a:alpha val="43137"/>
                    </a:srgbClr>
                  </a:outerShdw>
                </a:effectLst>
              </a:rPr>
              <a:t>THE Unforgiving HEART IS…</a:t>
            </a:r>
            <a:endParaRPr lang="en-US" sz="40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752600"/>
            <a:ext cx="8610600" cy="4876800"/>
          </a:xfrm>
        </p:spPr>
        <p:txBody>
          <a:bodyPr>
            <a:noAutofit/>
          </a:bodyPr>
          <a:lstStyle/>
          <a:p>
            <a:pPr marL="114300" indent="0">
              <a:buNone/>
            </a:pPr>
            <a:r>
              <a:rPr lang="en-US" sz="3200" b="1" dirty="0"/>
              <a:t>• </a:t>
            </a:r>
            <a:r>
              <a:rPr lang="en-US" sz="3200" b="1" i="1" dirty="0" smtClean="0"/>
              <a:t>Vengeful</a:t>
            </a:r>
            <a:r>
              <a:rPr lang="en-US" sz="3200" dirty="0" smtClean="0"/>
              <a:t>—rejoicing </a:t>
            </a:r>
            <a:r>
              <a:rPr lang="en-US" sz="3200" dirty="0"/>
              <a:t>when the offender experiences failure, difficulty, or </a:t>
            </a:r>
            <a:r>
              <a:rPr lang="en-US" sz="3200" dirty="0" smtClean="0"/>
              <a:t>hurt. </a:t>
            </a:r>
          </a:p>
          <a:p>
            <a:pPr marL="114300" indent="0">
              <a:buNone/>
            </a:pPr>
            <a:r>
              <a:rPr lang="en-US" sz="3200" b="1" dirty="0" smtClean="0"/>
              <a:t>•</a:t>
            </a:r>
            <a:r>
              <a:rPr lang="en-US" sz="2800" b="1" dirty="0" smtClean="0"/>
              <a:t> </a:t>
            </a:r>
            <a:r>
              <a:rPr lang="en-US" sz="2800" b="1" i="1" dirty="0" err="1" smtClean="0"/>
              <a:t>Retaliative</a:t>
            </a:r>
            <a:r>
              <a:rPr lang="en-US" sz="2800" dirty="0" smtClean="0"/>
              <a:t>—desiring </a:t>
            </a:r>
            <a:r>
              <a:rPr lang="en-US" sz="2800" dirty="0"/>
              <a:t>to get even with the </a:t>
            </a:r>
            <a:r>
              <a:rPr lang="en-US" sz="2800" dirty="0" smtClean="0"/>
              <a:t>offender. </a:t>
            </a:r>
            <a:endParaRPr lang="en-US" sz="2800" b="1" i="1" dirty="0" smtClean="0">
              <a:solidFill>
                <a:srgbClr val="FF0000"/>
              </a:solidFill>
            </a:endParaRPr>
          </a:p>
          <a:p>
            <a:pPr marL="114300" indent="0" algn="ctr">
              <a:buNone/>
            </a:pPr>
            <a:r>
              <a:rPr lang="en-US" sz="2800" b="1" i="1" dirty="0">
                <a:solidFill>
                  <a:srgbClr val="FF0000"/>
                </a:solidFill>
              </a:rPr>
              <a:t>Proverbs </a:t>
            </a:r>
            <a:r>
              <a:rPr lang="en-US" sz="2800" b="1" i="1" dirty="0" smtClean="0">
                <a:solidFill>
                  <a:srgbClr val="FF0000"/>
                </a:solidFill>
              </a:rPr>
              <a:t>24:17-18 </a:t>
            </a:r>
            <a:r>
              <a:rPr lang="en-US" sz="2800" i="1" dirty="0">
                <a:solidFill>
                  <a:srgbClr val="FF0000"/>
                </a:solidFill>
              </a:rPr>
              <a:t/>
            </a:r>
            <a:br>
              <a:rPr lang="en-US" sz="2800" i="1" dirty="0">
                <a:solidFill>
                  <a:srgbClr val="FF0000"/>
                </a:solidFill>
              </a:rPr>
            </a:br>
            <a:r>
              <a:rPr lang="en-US" sz="2800" i="1" dirty="0" smtClean="0">
                <a:solidFill>
                  <a:srgbClr val="FF0000"/>
                </a:solidFill>
              </a:rPr>
              <a:t>Rejoice </a:t>
            </a:r>
            <a:r>
              <a:rPr lang="en-US" sz="2800" i="1" dirty="0">
                <a:solidFill>
                  <a:srgbClr val="FF0000"/>
                </a:solidFill>
              </a:rPr>
              <a:t>not when </a:t>
            </a:r>
            <a:r>
              <a:rPr lang="en-US" sz="2800" i="1" dirty="0" err="1">
                <a:solidFill>
                  <a:srgbClr val="FF0000"/>
                </a:solidFill>
              </a:rPr>
              <a:t>thine</a:t>
            </a:r>
            <a:r>
              <a:rPr lang="en-US" sz="2800" i="1" dirty="0">
                <a:solidFill>
                  <a:srgbClr val="FF0000"/>
                </a:solidFill>
              </a:rPr>
              <a:t> enemy </a:t>
            </a:r>
            <a:r>
              <a:rPr lang="en-US" sz="2800" i="1" dirty="0" err="1">
                <a:solidFill>
                  <a:srgbClr val="FF0000"/>
                </a:solidFill>
              </a:rPr>
              <a:t>falleth</a:t>
            </a:r>
            <a:r>
              <a:rPr lang="en-US" sz="2800" i="1" dirty="0">
                <a:solidFill>
                  <a:srgbClr val="FF0000"/>
                </a:solidFill>
              </a:rPr>
              <a:t>, and let not </a:t>
            </a:r>
            <a:r>
              <a:rPr lang="en-US" sz="2800" i="1" dirty="0" err="1">
                <a:solidFill>
                  <a:srgbClr val="FF0000"/>
                </a:solidFill>
              </a:rPr>
              <a:t>thine</a:t>
            </a:r>
            <a:r>
              <a:rPr lang="en-US" sz="2800" i="1" dirty="0">
                <a:solidFill>
                  <a:srgbClr val="FF0000"/>
                </a:solidFill>
              </a:rPr>
              <a:t> heart be glad when he </a:t>
            </a:r>
            <a:r>
              <a:rPr lang="en-US" sz="2800" i="1" dirty="0" err="1">
                <a:solidFill>
                  <a:srgbClr val="FF0000"/>
                </a:solidFill>
              </a:rPr>
              <a:t>stumbleth</a:t>
            </a:r>
            <a:r>
              <a:rPr lang="en-US" sz="2800" i="1" dirty="0">
                <a:solidFill>
                  <a:srgbClr val="FF0000"/>
                </a:solidFill>
              </a:rPr>
              <a:t>: </a:t>
            </a:r>
            <a:br>
              <a:rPr lang="en-US" sz="2800" i="1" dirty="0">
                <a:solidFill>
                  <a:srgbClr val="FF0000"/>
                </a:solidFill>
              </a:rPr>
            </a:br>
            <a:r>
              <a:rPr lang="en-US" sz="2800" i="1" dirty="0" smtClean="0">
                <a:solidFill>
                  <a:srgbClr val="FF0000"/>
                </a:solidFill>
              </a:rPr>
              <a:t>Lest </a:t>
            </a:r>
            <a:r>
              <a:rPr lang="en-US" sz="2800" i="1" dirty="0">
                <a:solidFill>
                  <a:srgbClr val="FF0000"/>
                </a:solidFill>
              </a:rPr>
              <a:t>the Lord see it, and it displease him, and he turn away his wrath from him. </a:t>
            </a:r>
            <a:r>
              <a:rPr lang="en-US" sz="2800" dirty="0"/>
              <a:t/>
            </a:r>
            <a:br>
              <a:rPr lang="en-US" sz="2800" dirty="0"/>
            </a:br>
            <a:endParaRPr lang="en-US" sz="2800" dirty="0"/>
          </a:p>
          <a:p>
            <a:pPr marL="114300" indent="0" algn="ctr">
              <a:buNone/>
            </a:pPr>
            <a:endParaRPr lang="en-US" sz="2800" i="1" dirty="0">
              <a:solidFill>
                <a:srgbClr val="FF0000"/>
              </a:solidFill>
            </a:endParaRPr>
          </a:p>
        </p:txBody>
      </p:sp>
    </p:spTree>
    <p:extLst>
      <p:ext uri="{BB962C8B-B14F-4D97-AF65-F5344CB8AC3E}">
        <p14:creationId xmlns:p14="http://schemas.microsoft.com/office/powerpoint/2010/main" val="4297947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FF0000"/>
                </a:solidFill>
                <a:effectLst>
                  <a:outerShdw blurRad="38100" dist="38100" dir="2700000" algn="tl">
                    <a:srgbClr val="000000">
                      <a:alpha val="43137"/>
                    </a:srgbClr>
                  </a:outerShdw>
                </a:effectLst>
              </a:rPr>
              <a:t>THE Unforgiving HEART IS…</a:t>
            </a:r>
            <a:endParaRPr lang="en-US" sz="40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752600"/>
            <a:ext cx="8610600" cy="4876800"/>
          </a:xfrm>
        </p:spPr>
        <p:txBody>
          <a:bodyPr>
            <a:noAutofit/>
          </a:bodyPr>
          <a:lstStyle/>
          <a:p>
            <a:pPr marL="114300" indent="0">
              <a:buNone/>
            </a:pPr>
            <a:r>
              <a:rPr lang="en-US" sz="3200" b="1" dirty="0"/>
              <a:t>• </a:t>
            </a:r>
            <a:r>
              <a:rPr lang="en-US" sz="3200" b="1" i="1" dirty="0"/>
              <a:t>Bitter</a:t>
            </a:r>
            <a:r>
              <a:rPr lang="en-US" sz="3200" dirty="0"/>
              <a:t>—feeling weighed down with unresolved </a:t>
            </a:r>
            <a:r>
              <a:rPr lang="en-US" sz="3200" dirty="0" smtClean="0"/>
              <a:t>anger. </a:t>
            </a:r>
          </a:p>
          <a:p>
            <a:pPr marL="114300" indent="0">
              <a:buNone/>
            </a:pPr>
            <a:r>
              <a:rPr lang="en-US" sz="3200" b="1" dirty="0" smtClean="0"/>
              <a:t>•</a:t>
            </a:r>
            <a:r>
              <a:rPr lang="en-US" sz="2800" b="1" dirty="0" smtClean="0"/>
              <a:t> </a:t>
            </a:r>
            <a:r>
              <a:rPr lang="en-US" sz="2800" b="1" i="1" dirty="0" smtClean="0"/>
              <a:t>Negative</a:t>
            </a:r>
            <a:r>
              <a:rPr lang="en-US" sz="2800" dirty="0" smtClean="0"/>
              <a:t>—feeling </a:t>
            </a:r>
            <a:r>
              <a:rPr lang="en-US" sz="2800" dirty="0"/>
              <a:t>no </a:t>
            </a:r>
            <a:r>
              <a:rPr lang="en-US" sz="2800" dirty="0" smtClean="0"/>
              <a:t>peace </a:t>
            </a:r>
            <a:r>
              <a:rPr lang="en-US" sz="2800" dirty="0"/>
              <a:t>and no approval concerning the </a:t>
            </a:r>
            <a:r>
              <a:rPr lang="en-US" sz="2800" dirty="0" smtClean="0"/>
              <a:t>offender. </a:t>
            </a:r>
          </a:p>
          <a:p>
            <a:pPr marL="114300" indent="0" algn="ctr">
              <a:buNone/>
            </a:pPr>
            <a:r>
              <a:rPr lang="en-US" sz="2800" b="1" i="1" dirty="0" smtClean="0">
                <a:solidFill>
                  <a:srgbClr val="FF0000"/>
                </a:solidFill>
              </a:rPr>
              <a:t>Ephesians </a:t>
            </a:r>
            <a:r>
              <a:rPr lang="en-US" sz="2800" b="1" i="1" dirty="0">
                <a:solidFill>
                  <a:srgbClr val="FF0000"/>
                </a:solidFill>
              </a:rPr>
              <a:t>4:31-32 </a:t>
            </a:r>
            <a:r>
              <a:rPr lang="en-US" sz="2800" i="1" dirty="0">
                <a:solidFill>
                  <a:srgbClr val="FF0000"/>
                </a:solidFill>
              </a:rPr>
              <a:t/>
            </a:r>
            <a:br>
              <a:rPr lang="en-US" sz="2800" i="1" dirty="0">
                <a:solidFill>
                  <a:srgbClr val="FF0000"/>
                </a:solidFill>
              </a:rPr>
            </a:br>
            <a:r>
              <a:rPr lang="en-US" sz="2800" i="1" dirty="0" smtClean="0">
                <a:solidFill>
                  <a:srgbClr val="FF0000"/>
                </a:solidFill>
              </a:rPr>
              <a:t>Let </a:t>
            </a:r>
            <a:r>
              <a:rPr lang="en-US" sz="2800" i="1" dirty="0">
                <a:solidFill>
                  <a:srgbClr val="FF0000"/>
                </a:solidFill>
              </a:rPr>
              <a:t>all bitterness, and wrath, and anger, and </a:t>
            </a:r>
            <a:r>
              <a:rPr lang="en-US" sz="2800" i="1" dirty="0" err="1">
                <a:solidFill>
                  <a:srgbClr val="FF0000"/>
                </a:solidFill>
              </a:rPr>
              <a:t>clamour</a:t>
            </a:r>
            <a:r>
              <a:rPr lang="en-US" sz="2800" i="1" dirty="0">
                <a:solidFill>
                  <a:srgbClr val="FF0000"/>
                </a:solidFill>
              </a:rPr>
              <a:t>, and evil speaking, be put away from you, with all malice: </a:t>
            </a:r>
            <a:r>
              <a:rPr lang="en-US" sz="2800" i="1" dirty="0" smtClean="0">
                <a:solidFill>
                  <a:srgbClr val="FF0000"/>
                </a:solidFill>
              </a:rPr>
              <a:t>And </a:t>
            </a:r>
            <a:r>
              <a:rPr lang="en-US" sz="2800" i="1" dirty="0">
                <a:solidFill>
                  <a:srgbClr val="FF0000"/>
                </a:solidFill>
              </a:rPr>
              <a:t>be ye kind one to another, tenderhearted, forgiving one another, even as God for Christ's sake hath forgiven </a:t>
            </a:r>
            <a:r>
              <a:rPr lang="en-US" sz="2800" i="1" dirty="0" smtClean="0">
                <a:solidFill>
                  <a:srgbClr val="FF0000"/>
                </a:solidFill>
              </a:rPr>
              <a:t>you</a:t>
            </a:r>
            <a:endParaRPr lang="en-US" sz="2800" i="1" dirty="0">
              <a:solidFill>
                <a:srgbClr val="FF0000"/>
              </a:solidFill>
            </a:endParaRPr>
          </a:p>
        </p:txBody>
      </p:sp>
    </p:spTree>
    <p:extLst>
      <p:ext uri="{BB962C8B-B14F-4D97-AF65-F5344CB8AC3E}">
        <p14:creationId xmlns:p14="http://schemas.microsoft.com/office/powerpoint/2010/main" val="34313213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76800"/>
          </a:xfrm>
        </p:spPr>
        <p:txBody>
          <a:bodyPr>
            <a:noAutofit/>
          </a:bodyPr>
          <a:lstStyle/>
          <a:p>
            <a:pPr marL="114300" indent="0" algn="just">
              <a:buNone/>
            </a:pPr>
            <a:r>
              <a:rPr lang="en-US" sz="3200" b="1" dirty="0">
                <a:solidFill>
                  <a:srgbClr val="FF0000"/>
                </a:solidFill>
              </a:rPr>
              <a:t>Because of unforgiveness, the offended person becomes spiritually dry</a:t>
            </a:r>
            <a:r>
              <a:rPr lang="en-US" sz="3200" b="1" dirty="0"/>
              <a:t>—trying to feel connected with God but lacking spiritual growth. As a direct result of unforgiveness, the offender's prayer life is blocked.</a:t>
            </a:r>
          </a:p>
          <a:p>
            <a:pPr marL="114300" indent="0" algn="ctr">
              <a:buNone/>
            </a:pPr>
            <a:r>
              <a:rPr lang="en-US" sz="2800" i="1" dirty="0">
                <a:solidFill>
                  <a:srgbClr val="FF0000"/>
                </a:solidFill>
              </a:rPr>
              <a:t>"If you do not forgive men their sins, your Father will not forgive your sins." </a:t>
            </a:r>
            <a:endParaRPr lang="en-US" sz="2800" i="1" dirty="0" smtClean="0">
              <a:solidFill>
                <a:srgbClr val="FF0000"/>
              </a:solidFill>
            </a:endParaRPr>
          </a:p>
          <a:p>
            <a:pPr marL="114300" indent="0" algn="ctr">
              <a:buNone/>
            </a:pPr>
            <a:r>
              <a:rPr lang="en-US" sz="2800" i="1" dirty="0" smtClean="0">
                <a:solidFill>
                  <a:srgbClr val="FF0000"/>
                </a:solidFill>
              </a:rPr>
              <a:t>(</a:t>
            </a:r>
            <a:r>
              <a:rPr lang="en-US" sz="2800" i="1" dirty="0">
                <a:solidFill>
                  <a:srgbClr val="FF0000"/>
                </a:solidFill>
                <a:hlinkClick r:id="rId2"/>
              </a:rPr>
              <a:t>Matthew 6:15</a:t>
            </a:r>
            <a:r>
              <a:rPr lang="en-US" sz="2800" i="1" dirty="0" smtClean="0">
                <a:solidFill>
                  <a:srgbClr val="FF0000"/>
                </a:solidFill>
              </a:rPr>
              <a:t>)</a:t>
            </a:r>
            <a:endParaRPr lang="en-US" sz="2800" b="1" i="1" dirty="0" smtClean="0">
              <a:solidFill>
                <a:srgbClr val="FF0000"/>
              </a:solidFill>
            </a:endParaRP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384485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752600"/>
            <a:ext cx="8534400" cy="4876800"/>
          </a:xfrm>
        </p:spPr>
        <p:txBody>
          <a:bodyPr>
            <a:noAutofit/>
          </a:bodyPr>
          <a:lstStyle/>
          <a:p>
            <a:r>
              <a:rPr lang="en-US" sz="2800" b="1" i="1" dirty="0"/>
              <a:t>No modeling of forgiveness from parents</a:t>
            </a:r>
            <a:r>
              <a:rPr lang="en-US" sz="2800" dirty="0"/>
              <a:t/>
            </a:r>
            <a:br>
              <a:rPr lang="en-US" sz="2800" dirty="0"/>
            </a:br>
            <a:r>
              <a:rPr lang="en-US" sz="2800" dirty="0"/>
              <a:t>—"I don't know how to forgive." </a:t>
            </a:r>
            <a:endParaRPr lang="en-US" sz="2800" dirty="0" smtClean="0"/>
          </a:p>
          <a:p>
            <a:r>
              <a:rPr lang="en-US" sz="2800" b="1" i="1" dirty="0" smtClean="0"/>
              <a:t>Denying </a:t>
            </a:r>
            <a:r>
              <a:rPr lang="en-US" sz="2800" b="1" i="1" dirty="0"/>
              <a:t>that the offense ever occurred</a:t>
            </a:r>
            <a:r>
              <a:rPr lang="en-US" sz="2800" dirty="0"/>
              <a:t/>
            </a:r>
            <a:br>
              <a:rPr lang="en-US" sz="2800" dirty="0"/>
            </a:br>
            <a:r>
              <a:rPr lang="en-US" sz="2800" dirty="0"/>
              <a:t>—"I don't want to think about it." </a:t>
            </a:r>
            <a:endParaRPr lang="en-US" sz="2800" dirty="0" smtClean="0"/>
          </a:p>
          <a:p>
            <a:r>
              <a:rPr lang="en-US" sz="2800" b="1" i="1" dirty="0" smtClean="0"/>
              <a:t>Fearing </a:t>
            </a:r>
            <a:r>
              <a:rPr lang="en-US" sz="2800" b="1" i="1" dirty="0"/>
              <a:t>to hold the guilty accountable</a:t>
            </a:r>
            <a:r>
              <a:rPr lang="en-US" sz="2800" dirty="0"/>
              <a:t/>
            </a:r>
            <a:br>
              <a:rPr lang="en-US" sz="2800" dirty="0"/>
            </a:br>
            <a:r>
              <a:rPr lang="en-US" sz="2800" dirty="0"/>
              <a:t>—"It's really all my fault</a:t>
            </a:r>
            <a:r>
              <a:rPr lang="en-US" sz="2800" dirty="0" smtClean="0"/>
              <a:t>.“</a:t>
            </a:r>
          </a:p>
          <a:p>
            <a:r>
              <a:rPr lang="en-US" sz="2800" b="1" i="1" dirty="0"/>
              <a:t>Not feeling that you can forgive yourself</a:t>
            </a:r>
            <a:r>
              <a:rPr lang="en-US" sz="2800" dirty="0"/>
              <a:t/>
            </a:r>
            <a:br>
              <a:rPr lang="en-US" sz="2800" dirty="0"/>
            </a:br>
            <a:r>
              <a:rPr lang="en-US" sz="2800" dirty="0"/>
              <a:t>—"No mercy for me—no mercy for you</a:t>
            </a:r>
            <a:r>
              <a:rPr lang="en-US" sz="2800" dirty="0" smtClean="0"/>
              <a:t>.“</a:t>
            </a:r>
          </a:p>
          <a:p>
            <a:pPr marL="114300" indent="0">
              <a:buNone/>
            </a:pPr>
            <a:r>
              <a:rPr lang="en-US" b="1" i="1" dirty="0">
                <a:solidFill>
                  <a:srgbClr val="FF0000"/>
                </a:solidFill>
              </a:rPr>
              <a:t>Proverbs 18:19 </a:t>
            </a:r>
            <a:r>
              <a:rPr lang="en-US" b="1" i="1" dirty="0" smtClean="0">
                <a:solidFill>
                  <a:srgbClr val="FF0000"/>
                </a:solidFill>
              </a:rPr>
              <a:t>“</a:t>
            </a:r>
            <a:r>
              <a:rPr lang="en-US" i="1" dirty="0" smtClean="0">
                <a:solidFill>
                  <a:srgbClr val="FF0000"/>
                </a:solidFill>
              </a:rPr>
              <a:t>A </a:t>
            </a:r>
            <a:r>
              <a:rPr lang="en-US" i="1" dirty="0">
                <a:solidFill>
                  <a:srgbClr val="FF0000"/>
                </a:solidFill>
              </a:rPr>
              <a:t>brother offended is harder to be won than a strong city: and their contentions are like the bars of a castle</a:t>
            </a:r>
            <a:r>
              <a:rPr lang="en-US" i="1" dirty="0" smtClean="0">
                <a:solidFill>
                  <a:srgbClr val="FF0000"/>
                </a:solidFill>
              </a:rPr>
              <a:t>.”</a:t>
            </a:r>
            <a:r>
              <a:rPr lang="en-US" i="1" dirty="0">
                <a:solidFill>
                  <a:srgbClr val="FF0000"/>
                </a:solidFill>
              </a:rPr>
              <a:t/>
            </a:r>
            <a:br>
              <a:rPr lang="en-US" i="1" dirty="0">
                <a:solidFill>
                  <a:srgbClr val="FF0000"/>
                </a:solidFill>
              </a:rPr>
            </a:br>
            <a:r>
              <a:rPr lang="en-US" sz="2800" dirty="0"/>
              <a:t/>
            </a:r>
            <a:br>
              <a:rPr lang="en-US" sz="2800" dirty="0"/>
            </a:br>
            <a:endParaRPr lang="en-US" sz="2800" dirty="0"/>
          </a:p>
          <a:p>
            <a:pPr marL="114300" indent="0">
              <a:buNone/>
            </a:pPr>
            <a:endParaRPr lang="en-US" sz="2800" b="1" i="1" dirty="0" smtClean="0">
              <a:solidFill>
                <a:srgbClr val="FF0000"/>
              </a:solidFill>
            </a:endParaRPr>
          </a:p>
        </p:txBody>
      </p:sp>
      <p:sp>
        <p:nvSpPr>
          <p:cNvPr id="4" name="Title 3"/>
          <p:cNvSpPr>
            <a:spLocks noGrp="1"/>
          </p:cNvSpPr>
          <p:nvPr>
            <p:ph type="title"/>
          </p:nvPr>
        </p:nvSpPr>
        <p:spPr/>
        <p:txBody>
          <a:bodyPr>
            <a:normAutofit/>
          </a:bodyPr>
          <a:lstStyle/>
          <a:p>
            <a:r>
              <a:rPr lang="en-US" sz="3600" b="1" u="sng" dirty="0">
                <a:latin typeface="Aharoni" pitchFamily="2" charset="-79"/>
                <a:cs typeface="Aharoni" pitchFamily="2" charset="-79"/>
              </a:rPr>
              <a:t>Why Is It So Difficult to Forgive</a:t>
            </a:r>
            <a:r>
              <a:rPr lang="en-US" sz="3600" b="1" u="sng" dirty="0" smtClean="0">
                <a:latin typeface="Aharoni" pitchFamily="2" charset="-79"/>
                <a:cs typeface="Aharoni" pitchFamily="2" charset="-79"/>
              </a:rPr>
              <a:t>? </a:t>
            </a:r>
            <a:endParaRPr lang="en-US" sz="3600" b="1" u="sng" dirty="0">
              <a:latin typeface="Aharoni" pitchFamily="2" charset="-79"/>
              <a:cs typeface="Aharoni" pitchFamily="2" charset="-79"/>
            </a:endParaRPr>
          </a:p>
        </p:txBody>
      </p:sp>
    </p:spTree>
    <p:extLst>
      <p:ext uri="{BB962C8B-B14F-4D97-AF65-F5344CB8AC3E}">
        <p14:creationId xmlns:p14="http://schemas.microsoft.com/office/powerpoint/2010/main" val="1427872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839200" cy="761999"/>
          </a:xfrm>
        </p:spPr>
        <p:txBody>
          <a:bodyPr>
            <a:noAutofit/>
          </a:bodyPr>
          <a:lstStyle/>
          <a:p>
            <a:r>
              <a:rPr lang="en-US" sz="4400" b="1" dirty="0" smtClean="0">
                <a:solidFill>
                  <a:srgbClr val="002060"/>
                </a:solidFill>
                <a:effectLst>
                  <a:outerShdw blurRad="38100" dist="38100" dir="2700000" algn="tl">
                    <a:srgbClr val="000000">
                      <a:alpha val="43137"/>
                    </a:srgbClr>
                  </a:outerShdw>
                </a:effectLst>
              </a:rPr>
              <a:t>What </a:t>
            </a:r>
            <a:r>
              <a:rPr lang="en-US" sz="4400" b="1" dirty="0">
                <a:solidFill>
                  <a:srgbClr val="002060"/>
                </a:solidFill>
                <a:effectLst>
                  <a:outerShdw blurRad="38100" dist="38100" dir="2700000" algn="tl">
                    <a:srgbClr val="000000">
                      <a:alpha val="43137"/>
                    </a:srgbClr>
                  </a:outerShdw>
                </a:effectLst>
              </a:rPr>
              <a:t>Is </a:t>
            </a:r>
            <a:r>
              <a:rPr lang="en-US" sz="4400" b="1" dirty="0" smtClean="0">
                <a:solidFill>
                  <a:srgbClr val="002060"/>
                </a:solidFill>
                <a:effectLst>
                  <a:outerShdw blurRad="38100" dist="38100" dir="2700000" algn="tl">
                    <a:srgbClr val="000000">
                      <a:alpha val="43137"/>
                    </a:srgbClr>
                  </a:outerShdw>
                </a:effectLst>
              </a:rPr>
              <a:t>RECONCILIATION?</a:t>
            </a:r>
            <a:r>
              <a:rPr lang="en-US" sz="4400" b="1" dirty="0">
                <a:effectLst>
                  <a:outerShdw blurRad="38100" dist="38100" dir="2700000" algn="tl">
                    <a:srgbClr val="000000">
                      <a:alpha val="43137"/>
                    </a:srgbClr>
                  </a:outerShdw>
                </a:effectLst>
              </a:rPr>
              <a:t/>
            </a:r>
            <a:br>
              <a:rPr lang="en-US" sz="4400" b="1" dirty="0">
                <a:effectLst>
                  <a:outerShdw blurRad="38100" dist="38100" dir="2700000" algn="tl">
                    <a:srgbClr val="000000">
                      <a:alpha val="43137"/>
                    </a:srgbClr>
                  </a:outerShdw>
                </a:effectLst>
              </a:rPr>
            </a:b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876800"/>
          </a:xfrm>
        </p:spPr>
        <p:txBody>
          <a:bodyPr>
            <a:noAutofit/>
          </a:bodyPr>
          <a:lstStyle/>
          <a:p>
            <a:r>
              <a:rPr lang="en-US" sz="2800" b="1" dirty="0">
                <a:solidFill>
                  <a:srgbClr val="002060"/>
                </a:solidFill>
                <a:effectLst>
                  <a:outerShdw blurRad="38100" dist="38100" dir="2700000" algn="tl">
                    <a:srgbClr val="000000">
                      <a:alpha val="43137"/>
                    </a:srgbClr>
                  </a:outerShdw>
                </a:effectLst>
              </a:rPr>
              <a:t>Reconciliation is the act of settling or restoring differences</a:t>
            </a:r>
            <a:r>
              <a:rPr lang="en-US" sz="2800" dirty="0"/>
              <a:t>. Most often, reconciliation means the restoring of a relationship. It is a settling or resolving of differences between friends</a:t>
            </a:r>
            <a:r>
              <a:rPr lang="en-US" sz="2800" dirty="0" smtClean="0"/>
              <a:t>. </a:t>
            </a:r>
          </a:p>
          <a:p>
            <a:endParaRPr lang="en-US" sz="2800" dirty="0" smtClean="0"/>
          </a:p>
          <a:p>
            <a:pPr marL="114300" indent="0">
              <a:buNone/>
            </a:pPr>
            <a:r>
              <a:rPr lang="en-US" sz="2800" dirty="0" smtClean="0"/>
              <a:t>— The </a:t>
            </a:r>
            <a:r>
              <a:rPr lang="en-US" sz="2800" dirty="0"/>
              <a:t>Greek word </a:t>
            </a:r>
            <a:r>
              <a:rPr lang="en-US" sz="2800" i="1" dirty="0" err="1"/>
              <a:t>katallasso</a:t>
            </a:r>
            <a:r>
              <a:rPr lang="en-US" sz="2800" dirty="0"/>
              <a:t>, translated "</a:t>
            </a:r>
            <a:r>
              <a:rPr lang="en-US" sz="2800" b="1" dirty="0">
                <a:effectLst>
                  <a:outerShdw blurRad="38100" dist="38100" dir="2700000" algn="tl">
                    <a:srgbClr val="000000">
                      <a:alpha val="43137"/>
                    </a:srgbClr>
                  </a:outerShdw>
                </a:effectLst>
              </a:rPr>
              <a:t>reconciled</a:t>
            </a:r>
            <a:r>
              <a:rPr lang="en-US" sz="2800" dirty="0"/>
              <a:t>" in the New Testament, means "to </a:t>
            </a:r>
            <a:r>
              <a:rPr lang="en-US" sz="2800" b="1" dirty="0">
                <a:effectLst>
                  <a:outerShdw blurRad="38100" dist="38100" dir="2700000" algn="tl">
                    <a:srgbClr val="000000">
                      <a:alpha val="43137"/>
                    </a:srgbClr>
                  </a:outerShdw>
                </a:effectLst>
              </a:rPr>
              <a:t>change mutually</a:t>
            </a:r>
            <a:r>
              <a:rPr lang="en-US" sz="2800" dirty="0"/>
              <a:t>" or, figuratively, "</a:t>
            </a:r>
            <a:r>
              <a:rPr lang="en-US" sz="2800" b="1" dirty="0">
                <a:effectLst>
                  <a:outerShdw blurRad="38100" dist="38100" dir="2700000" algn="tl">
                    <a:srgbClr val="000000">
                      <a:alpha val="43137"/>
                    </a:srgbClr>
                  </a:outerShdw>
                </a:effectLst>
              </a:rPr>
              <a:t>to settle a debt amicably</a:t>
            </a:r>
            <a:r>
              <a:rPr lang="en-US" sz="2800" dirty="0" smtClean="0"/>
              <a:t>.” </a:t>
            </a:r>
            <a:endParaRPr lang="en-US" sz="2800" dirty="0"/>
          </a:p>
        </p:txBody>
      </p:sp>
    </p:spTree>
    <p:extLst>
      <p:ext uri="{BB962C8B-B14F-4D97-AF65-F5344CB8AC3E}">
        <p14:creationId xmlns:p14="http://schemas.microsoft.com/office/powerpoint/2010/main" val="24873407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752600"/>
            <a:ext cx="8534400" cy="4876800"/>
          </a:xfrm>
        </p:spPr>
        <p:txBody>
          <a:bodyPr>
            <a:noAutofit/>
          </a:bodyPr>
          <a:lstStyle/>
          <a:p>
            <a:r>
              <a:rPr lang="en-US" sz="2800" b="1" i="1" dirty="0" smtClean="0"/>
              <a:t>Not </a:t>
            </a:r>
            <a:r>
              <a:rPr lang="en-US" sz="2800" b="1" i="1" dirty="0"/>
              <a:t>being forgiven for your past offenses</a:t>
            </a:r>
            <a:r>
              <a:rPr lang="en-US" sz="2800" dirty="0"/>
              <a:t/>
            </a:r>
            <a:br>
              <a:rPr lang="en-US" sz="2800" dirty="0"/>
            </a:br>
            <a:r>
              <a:rPr lang="en-US" sz="2800" dirty="0"/>
              <a:t>—"They didn't forgive me—why should I forgive them?" </a:t>
            </a:r>
            <a:endParaRPr lang="en-US" sz="2800" dirty="0" smtClean="0"/>
          </a:p>
          <a:p>
            <a:r>
              <a:rPr lang="en-US" sz="2800" b="1" i="1" dirty="0" smtClean="0"/>
              <a:t>Not understanding </a:t>
            </a:r>
            <a:r>
              <a:rPr lang="en-US" sz="2800" b="1" i="1" dirty="0"/>
              <a:t>God's forgiveness</a:t>
            </a:r>
            <a:r>
              <a:rPr lang="en-US" sz="2800" dirty="0"/>
              <a:t/>
            </a:r>
            <a:br>
              <a:rPr lang="en-US" sz="2800" dirty="0"/>
            </a:br>
            <a:r>
              <a:rPr lang="en-US" sz="2800" dirty="0"/>
              <a:t>—"God will never forgive me—I will never forgive </a:t>
            </a:r>
            <a:r>
              <a:rPr lang="en-US" sz="2800" dirty="0" smtClean="0"/>
              <a:t>him/her</a:t>
            </a:r>
            <a:r>
              <a:rPr lang="en-US" sz="2800" dirty="0"/>
              <a:t>." </a:t>
            </a:r>
            <a:endParaRPr lang="en-US" sz="2800" dirty="0" smtClean="0"/>
          </a:p>
          <a:p>
            <a:r>
              <a:rPr lang="en-US" sz="2800" b="1" i="1" dirty="0" smtClean="0"/>
              <a:t>Believing </a:t>
            </a:r>
            <a:r>
              <a:rPr lang="en-US" sz="2800" b="1" i="1" dirty="0"/>
              <a:t>that bitterness is a required response to betrayal</a:t>
            </a:r>
            <a:r>
              <a:rPr lang="en-US" sz="2800" dirty="0"/>
              <a:t/>
            </a:r>
            <a:br>
              <a:rPr lang="en-US" sz="2800" dirty="0"/>
            </a:br>
            <a:r>
              <a:rPr lang="en-US" sz="2800" dirty="0"/>
              <a:t>—"God knows that my feelings are normal</a:t>
            </a:r>
            <a:r>
              <a:rPr lang="en-US" sz="2800" dirty="0" smtClean="0"/>
              <a:t>."</a:t>
            </a:r>
            <a:endParaRPr lang="en-US" sz="2800" b="1" i="1" dirty="0" smtClean="0">
              <a:solidFill>
                <a:srgbClr val="FF0000"/>
              </a:solidFill>
            </a:endParaRPr>
          </a:p>
        </p:txBody>
      </p:sp>
      <p:sp>
        <p:nvSpPr>
          <p:cNvPr id="4" name="Title 3"/>
          <p:cNvSpPr>
            <a:spLocks noGrp="1"/>
          </p:cNvSpPr>
          <p:nvPr>
            <p:ph type="title"/>
          </p:nvPr>
        </p:nvSpPr>
        <p:spPr/>
        <p:txBody>
          <a:bodyPr>
            <a:normAutofit/>
          </a:bodyPr>
          <a:lstStyle/>
          <a:p>
            <a:r>
              <a:rPr lang="en-US" sz="3600" b="1" u="sng" dirty="0">
                <a:latin typeface="Aharoni" pitchFamily="2" charset="-79"/>
                <a:cs typeface="Aharoni" pitchFamily="2" charset="-79"/>
              </a:rPr>
              <a:t>Why Is It So Difficult to Forgive</a:t>
            </a:r>
            <a:r>
              <a:rPr lang="en-US" sz="3600" b="1" u="sng" dirty="0" smtClean="0">
                <a:latin typeface="Aharoni" pitchFamily="2" charset="-79"/>
                <a:cs typeface="Aharoni" pitchFamily="2" charset="-79"/>
              </a:rPr>
              <a:t>? </a:t>
            </a:r>
            <a:endParaRPr lang="en-US" sz="3600" b="1" u="sng" dirty="0">
              <a:latin typeface="Aharoni" pitchFamily="2" charset="-79"/>
              <a:cs typeface="Aharoni" pitchFamily="2" charset="-79"/>
            </a:endParaRPr>
          </a:p>
        </p:txBody>
      </p:sp>
    </p:spTree>
    <p:extLst>
      <p:ext uri="{BB962C8B-B14F-4D97-AF65-F5344CB8AC3E}">
        <p14:creationId xmlns:p14="http://schemas.microsoft.com/office/powerpoint/2010/main" val="158098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752600"/>
            <a:ext cx="8534400" cy="4876800"/>
          </a:xfrm>
        </p:spPr>
        <p:txBody>
          <a:bodyPr>
            <a:noAutofit/>
          </a:bodyPr>
          <a:lstStyle/>
          <a:p>
            <a:r>
              <a:rPr lang="en-US" sz="2800" b="1" i="1" dirty="0"/>
              <a:t>Requiring an apology or show of repentance</a:t>
            </a:r>
            <a:r>
              <a:rPr lang="en-US" sz="2800" dirty="0"/>
              <a:t/>
            </a:r>
            <a:br>
              <a:rPr lang="en-US" sz="2800" dirty="0"/>
            </a:br>
            <a:r>
              <a:rPr lang="en-US" sz="2800" dirty="0"/>
              <a:t>—"</a:t>
            </a:r>
            <a:r>
              <a:rPr lang="en-US" sz="2800" dirty="0" smtClean="0"/>
              <a:t>He/she should not </a:t>
            </a:r>
            <a:r>
              <a:rPr lang="en-US" sz="2800" dirty="0"/>
              <a:t>be forgiven because </a:t>
            </a:r>
            <a:r>
              <a:rPr lang="en-US" sz="2800" dirty="0" smtClean="0"/>
              <a:t>their </a:t>
            </a:r>
            <a:r>
              <a:rPr lang="en-US" sz="2800" dirty="0"/>
              <a:t>not really sorry." </a:t>
            </a:r>
            <a:endParaRPr lang="en-US" sz="2800" dirty="0" smtClean="0"/>
          </a:p>
          <a:p>
            <a:r>
              <a:rPr lang="en-US" sz="2800" b="1" i="1" dirty="0" smtClean="0"/>
              <a:t>Feeling </a:t>
            </a:r>
            <a:r>
              <a:rPr lang="en-US" sz="2800" b="1" i="1" dirty="0"/>
              <a:t>a sense of power by hanging on to unforgiveness</a:t>
            </a:r>
            <a:r>
              <a:rPr lang="en-US" sz="2800" dirty="0"/>
              <a:t/>
            </a:r>
            <a:br>
              <a:rPr lang="en-US" sz="2800" dirty="0"/>
            </a:br>
            <a:r>
              <a:rPr lang="en-US" sz="2800" dirty="0"/>
              <a:t>—"</a:t>
            </a:r>
            <a:r>
              <a:rPr lang="en-US" sz="2800" dirty="0" smtClean="0"/>
              <a:t>He/she </a:t>
            </a:r>
            <a:r>
              <a:rPr lang="en-US" sz="2800" dirty="0"/>
              <a:t>needs to see how wrong </a:t>
            </a:r>
            <a:r>
              <a:rPr lang="en-US" sz="2800" dirty="0" smtClean="0"/>
              <a:t>they are!" </a:t>
            </a:r>
          </a:p>
          <a:p>
            <a:r>
              <a:rPr lang="en-US" sz="2800" b="1" i="1" dirty="0" smtClean="0"/>
              <a:t>Refusing </a:t>
            </a:r>
            <a:r>
              <a:rPr lang="en-US" sz="2800" b="1" i="1" dirty="0"/>
              <a:t>to turn loose of revenge</a:t>
            </a:r>
            <a:r>
              <a:rPr lang="en-US" sz="2800" dirty="0"/>
              <a:t/>
            </a:r>
            <a:br>
              <a:rPr lang="en-US" sz="2800" dirty="0"/>
            </a:br>
            <a:r>
              <a:rPr lang="en-US" sz="2800" dirty="0"/>
              <a:t>—"</a:t>
            </a:r>
            <a:r>
              <a:rPr lang="en-US" sz="2800" dirty="0" smtClean="0"/>
              <a:t>He/she </a:t>
            </a:r>
            <a:r>
              <a:rPr lang="en-US" sz="2800" dirty="0"/>
              <a:t>should pay for what </a:t>
            </a:r>
            <a:r>
              <a:rPr lang="en-US" sz="2800" dirty="0" smtClean="0"/>
              <a:t>they have </a:t>
            </a:r>
            <a:r>
              <a:rPr lang="en-US" sz="2800" dirty="0"/>
              <a:t>done</a:t>
            </a:r>
            <a:r>
              <a:rPr lang="en-US" sz="2800" dirty="0" smtClean="0"/>
              <a:t>.“</a:t>
            </a:r>
          </a:p>
          <a:p>
            <a:pPr marL="114300" indent="0">
              <a:buNone/>
            </a:pPr>
            <a:r>
              <a:rPr lang="en-US" b="1" i="1" dirty="0">
                <a:solidFill>
                  <a:srgbClr val="FF0000"/>
                </a:solidFill>
              </a:rPr>
              <a:t>Proverbs 28:14 </a:t>
            </a:r>
            <a:r>
              <a:rPr lang="en-US" i="1" baseline="30000" dirty="0" smtClean="0">
                <a:solidFill>
                  <a:srgbClr val="FF0000"/>
                </a:solidFill>
              </a:rPr>
              <a:t> “</a:t>
            </a:r>
            <a:r>
              <a:rPr lang="en-US" i="1" dirty="0" smtClean="0">
                <a:solidFill>
                  <a:srgbClr val="FF0000"/>
                </a:solidFill>
              </a:rPr>
              <a:t>Happy </a:t>
            </a:r>
            <a:r>
              <a:rPr lang="en-US" i="1" dirty="0">
                <a:solidFill>
                  <a:srgbClr val="FF0000"/>
                </a:solidFill>
              </a:rPr>
              <a:t>is the man that </a:t>
            </a:r>
            <a:r>
              <a:rPr lang="en-US" i="1" dirty="0" err="1">
                <a:solidFill>
                  <a:srgbClr val="FF0000"/>
                </a:solidFill>
              </a:rPr>
              <a:t>feareth</a:t>
            </a:r>
            <a:r>
              <a:rPr lang="en-US" i="1" dirty="0">
                <a:solidFill>
                  <a:srgbClr val="FF0000"/>
                </a:solidFill>
              </a:rPr>
              <a:t> </a:t>
            </a:r>
            <a:r>
              <a:rPr lang="en-US" i="1" dirty="0" err="1">
                <a:solidFill>
                  <a:srgbClr val="FF0000"/>
                </a:solidFill>
              </a:rPr>
              <a:t>alway</a:t>
            </a:r>
            <a:r>
              <a:rPr lang="en-US" i="1" dirty="0">
                <a:solidFill>
                  <a:srgbClr val="FF0000"/>
                </a:solidFill>
              </a:rPr>
              <a:t>: but he that </a:t>
            </a:r>
            <a:r>
              <a:rPr lang="en-US" i="1" dirty="0" err="1">
                <a:solidFill>
                  <a:srgbClr val="FF0000"/>
                </a:solidFill>
              </a:rPr>
              <a:t>hardeneth</a:t>
            </a:r>
            <a:r>
              <a:rPr lang="en-US" i="1" dirty="0">
                <a:solidFill>
                  <a:srgbClr val="FF0000"/>
                </a:solidFill>
              </a:rPr>
              <a:t> his heart shall fall into mischief</a:t>
            </a:r>
            <a:r>
              <a:rPr lang="en-US" i="1" dirty="0" smtClean="0">
                <a:solidFill>
                  <a:srgbClr val="FF0000"/>
                </a:solidFill>
              </a:rPr>
              <a:t>.” </a:t>
            </a:r>
            <a:r>
              <a:rPr lang="en-US" i="1" dirty="0">
                <a:solidFill>
                  <a:srgbClr val="FF0000"/>
                </a:solidFill>
              </a:rPr>
              <a:t/>
            </a:r>
            <a:br>
              <a:rPr lang="en-US" i="1" dirty="0">
                <a:solidFill>
                  <a:srgbClr val="FF0000"/>
                </a:solidFill>
              </a:rPr>
            </a:br>
            <a:r>
              <a:rPr lang="en-US" sz="2800" dirty="0"/>
              <a:t/>
            </a:r>
            <a:br>
              <a:rPr lang="en-US" sz="2800" dirty="0"/>
            </a:br>
            <a:endParaRPr lang="en-US" sz="2800" dirty="0"/>
          </a:p>
          <a:p>
            <a:pPr marL="114300" indent="0">
              <a:buNone/>
            </a:pPr>
            <a:endParaRPr lang="en-US" sz="2800" b="1" i="1" dirty="0">
              <a:solidFill>
                <a:srgbClr val="FF0000"/>
              </a:solidFill>
            </a:endParaRPr>
          </a:p>
        </p:txBody>
      </p:sp>
      <p:sp>
        <p:nvSpPr>
          <p:cNvPr id="4" name="Title 3"/>
          <p:cNvSpPr>
            <a:spLocks noGrp="1"/>
          </p:cNvSpPr>
          <p:nvPr>
            <p:ph type="title"/>
          </p:nvPr>
        </p:nvSpPr>
        <p:spPr/>
        <p:txBody>
          <a:bodyPr>
            <a:normAutofit/>
          </a:bodyPr>
          <a:lstStyle/>
          <a:p>
            <a:r>
              <a:rPr lang="en-US" sz="3600" b="1" u="sng" dirty="0">
                <a:latin typeface="Aharoni" pitchFamily="2" charset="-79"/>
                <a:cs typeface="Aharoni" pitchFamily="2" charset="-79"/>
              </a:rPr>
              <a:t>Why Is It So Difficult to Forgive</a:t>
            </a:r>
            <a:r>
              <a:rPr lang="en-US" sz="3600" b="1" u="sng" dirty="0" smtClean="0">
                <a:latin typeface="Aharoni" pitchFamily="2" charset="-79"/>
                <a:cs typeface="Aharoni" pitchFamily="2" charset="-79"/>
              </a:rPr>
              <a:t>? </a:t>
            </a:r>
            <a:endParaRPr lang="en-US" sz="3600" b="1" u="sng" dirty="0">
              <a:latin typeface="Aharoni" pitchFamily="2" charset="-79"/>
              <a:cs typeface="Aharoni" pitchFamily="2" charset="-79"/>
            </a:endParaRPr>
          </a:p>
        </p:txBody>
      </p:sp>
    </p:spTree>
    <p:extLst>
      <p:ext uri="{BB962C8B-B14F-4D97-AF65-F5344CB8AC3E}">
        <p14:creationId xmlns:p14="http://schemas.microsoft.com/office/powerpoint/2010/main" val="34267426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FF0000"/>
                </a:solidFill>
                <a:effectLst>
                  <a:outerShdw blurRad="38100" dist="38100" dir="2700000" algn="tl">
                    <a:srgbClr val="000000">
                      <a:alpha val="43137"/>
                    </a:srgbClr>
                  </a:outerShdw>
                </a:effectLst>
              </a:rPr>
              <a:t>How </a:t>
            </a:r>
            <a:r>
              <a:rPr lang="en-US" sz="3200" b="1" dirty="0">
                <a:solidFill>
                  <a:srgbClr val="FF0000"/>
                </a:solidFill>
                <a:effectLst>
                  <a:outerShdw blurRad="38100" dist="38100" dir="2700000" algn="tl">
                    <a:srgbClr val="000000">
                      <a:alpha val="43137"/>
                    </a:srgbClr>
                  </a:outerShdw>
                </a:effectLst>
              </a:rPr>
              <a:t>do I know whether I have genuinely forgiven </a:t>
            </a:r>
            <a:r>
              <a:rPr lang="en-US" sz="3200" b="1" dirty="0" smtClean="0">
                <a:solidFill>
                  <a:srgbClr val="FF0000"/>
                </a:solidFill>
                <a:effectLst>
                  <a:outerShdw blurRad="38100" dist="38100" dir="2700000" algn="tl">
                    <a:srgbClr val="000000">
                      <a:alpha val="43137"/>
                    </a:srgbClr>
                  </a:outerShdw>
                </a:effectLst>
              </a:rPr>
              <a:t>someone?</a:t>
            </a:r>
            <a:endParaRPr lang="en-US" sz="32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876800"/>
          </a:xfrm>
        </p:spPr>
        <p:txBody>
          <a:bodyPr>
            <a:noAutofit/>
          </a:bodyPr>
          <a:lstStyle/>
          <a:p>
            <a:pPr marL="114300" indent="0">
              <a:buNone/>
            </a:pPr>
            <a:r>
              <a:rPr lang="en-US" sz="2800" b="1" dirty="0"/>
              <a:t>Answer:</a:t>
            </a:r>
            <a:r>
              <a:rPr lang="en-US" sz="2800" dirty="0"/>
              <a:t> After someone has offended you, you can test the "quality" of your forgiveness by asking yourself the following questions:</a:t>
            </a:r>
          </a:p>
          <a:p>
            <a:r>
              <a:rPr lang="en-US" sz="3200" b="1" dirty="0">
                <a:solidFill>
                  <a:srgbClr val="C00000"/>
                </a:solidFill>
                <a:effectLst>
                  <a:outerShdw blurRad="38100" dist="38100" dir="2700000" algn="tl">
                    <a:srgbClr val="000000">
                      <a:alpha val="43137"/>
                    </a:srgbClr>
                  </a:outerShdw>
                </a:effectLst>
              </a:rPr>
              <a:t>"Do I still expect my offender 'to pay' for the wrong done to me?" </a:t>
            </a:r>
          </a:p>
          <a:p>
            <a:r>
              <a:rPr lang="en-US" sz="3200" b="1" dirty="0">
                <a:solidFill>
                  <a:srgbClr val="C00000"/>
                </a:solidFill>
                <a:effectLst>
                  <a:outerShdw blurRad="38100" dist="38100" dir="2700000" algn="tl">
                    <a:srgbClr val="000000">
                      <a:alpha val="43137"/>
                    </a:srgbClr>
                  </a:outerShdw>
                </a:effectLst>
              </a:rPr>
              <a:t>"Do I still have bitter feelings toward my offender?" </a:t>
            </a:r>
          </a:p>
          <a:p>
            <a:r>
              <a:rPr lang="en-US" sz="3200" b="1" dirty="0">
                <a:solidFill>
                  <a:srgbClr val="C00000"/>
                </a:solidFill>
                <a:effectLst>
                  <a:outerShdw blurRad="38100" dist="38100" dir="2700000" algn="tl">
                    <a:srgbClr val="000000">
                      <a:alpha val="43137"/>
                    </a:srgbClr>
                  </a:outerShdw>
                </a:effectLst>
              </a:rPr>
              <a:t>"Do I still have vengeful thoughts toward my offender?" </a:t>
            </a:r>
          </a:p>
        </p:txBody>
      </p:sp>
    </p:spTree>
    <p:extLst>
      <p:ext uri="{BB962C8B-B14F-4D97-AF65-F5344CB8AC3E}">
        <p14:creationId xmlns:p14="http://schemas.microsoft.com/office/powerpoint/2010/main" val="2114925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US" sz="4000" b="1" dirty="0" smtClean="0">
                <a:solidFill>
                  <a:srgbClr val="00B050"/>
                </a:solidFill>
                <a:effectLst>
                  <a:outerShdw blurRad="38100" dist="38100" dir="2700000" algn="tl">
                    <a:srgbClr val="000000">
                      <a:alpha val="43137"/>
                    </a:srgbClr>
                  </a:outerShdw>
                </a:effectLst>
              </a:rPr>
              <a:t>THE </a:t>
            </a:r>
            <a:r>
              <a:rPr lang="en-US" sz="4000" b="1" dirty="0" smtClean="0">
                <a:solidFill>
                  <a:srgbClr val="00B050"/>
                </a:solidFill>
                <a:effectLst>
                  <a:outerShdw blurRad="38100" dist="38100" dir="2700000" algn="tl">
                    <a:srgbClr val="000000">
                      <a:alpha val="43137"/>
                    </a:srgbClr>
                  </a:outerShdw>
                </a:effectLst>
              </a:rPr>
              <a:t>forgiving HEART…</a:t>
            </a:r>
            <a:endParaRPr lang="en-US" sz="4000" b="1"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752600"/>
            <a:ext cx="8610600" cy="4876800"/>
          </a:xfrm>
        </p:spPr>
        <p:txBody>
          <a:bodyPr>
            <a:noAutofit/>
          </a:bodyPr>
          <a:lstStyle/>
          <a:p>
            <a:pPr marL="114300" indent="0">
              <a:buNone/>
            </a:pPr>
            <a:r>
              <a:rPr lang="en-US" sz="3200" b="1" dirty="0" smtClean="0"/>
              <a:t>•IS </a:t>
            </a:r>
            <a:r>
              <a:rPr lang="en-US" sz="2800" b="1" i="1" dirty="0" smtClean="0"/>
              <a:t>Loving</a:t>
            </a:r>
            <a:r>
              <a:rPr lang="en-US" sz="2800" dirty="0" smtClean="0"/>
              <a:t>—not </a:t>
            </a:r>
            <a:r>
              <a:rPr lang="en-US" sz="2800" dirty="0"/>
              <a:t>keeping a record of the bad things the offender has </a:t>
            </a:r>
            <a:r>
              <a:rPr lang="en-US" sz="2800" dirty="0" smtClean="0"/>
              <a:t>done</a:t>
            </a:r>
          </a:p>
          <a:p>
            <a:pPr marL="114300" indent="0">
              <a:buNone/>
            </a:pPr>
            <a:r>
              <a:rPr lang="en-US" sz="2800" b="1" dirty="0"/>
              <a:t>• </a:t>
            </a:r>
            <a:r>
              <a:rPr lang="en-US" sz="2800" b="1" dirty="0" smtClean="0"/>
              <a:t>HAS a</a:t>
            </a:r>
            <a:r>
              <a:rPr lang="en-US" sz="2800" dirty="0" smtClean="0"/>
              <a:t> </a:t>
            </a:r>
            <a:r>
              <a:rPr lang="en-US" sz="2800" b="1" i="1" dirty="0"/>
              <a:t>loving spirit</a:t>
            </a:r>
            <a:r>
              <a:rPr lang="en-US" sz="2800" dirty="0"/>
              <a:t>, allowing the possibility that the offender can </a:t>
            </a:r>
            <a:r>
              <a:rPr lang="en-US" sz="2800" dirty="0" smtClean="0"/>
              <a:t>change</a:t>
            </a:r>
          </a:p>
          <a:p>
            <a:pPr marL="114300" indent="0">
              <a:buNone/>
            </a:pPr>
            <a:r>
              <a:rPr lang="en-US" sz="2800" dirty="0"/>
              <a:t>• </a:t>
            </a:r>
            <a:r>
              <a:rPr lang="en-US" sz="2800" b="1" dirty="0" smtClean="0"/>
              <a:t>IS</a:t>
            </a:r>
            <a:r>
              <a:rPr lang="en-US" sz="2800" dirty="0" smtClean="0"/>
              <a:t> </a:t>
            </a:r>
            <a:r>
              <a:rPr lang="en-US" sz="2800" b="1" i="1" dirty="0" smtClean="0"/>
              <a:t>Peaceful</a:t>
            </a:r>
            <a:r>
              <a:rPr lang="en-US" sz="2800" dirty="0" smtClean="0"/>
              <a:t>—seeking </a:t>
            </a:r>
            <a:r>
              <a:rPr lang="en-US" sz="2800" dirty="0"/>
              <a:t>to resolve any difficulty, hurt, or division and wanting the offender to be right with God and to be blessed by </a:t>
            </a:r>
            <a:r>
              <a:rPr lang="en-US" sz="2800" dirty="0" smtClean="0"/>
              <a:t>Him</a:t>
            </a:r>
          </a:p>
          <a:p>
            <a:pPr marL="114300" indent="0">
              <a:buNone/>
            </a:pPr>
            <a:r>
              <a:rPr lang="en-US" sz="2800" dirty="0"/>
              <a:t>• </a:t>
            </a:r>
            <a:r>
              <a:rPr lang="en-US" sz="2800" b="1" dirty="0" smtClean="0"/>
              <a:t>HAS a </a:t>
            </a:r>
            <a:r>
              <a:rPr lang="en-US" sz="2800" b="1" i="1" dirty="0"/>
              <a:t>peaceful demeanor</a:t>
            </a:r>
            <a:r>
              <a:rPr lang="en-US" sz="2800" dirty="0"/>
              <a:t> that lowers the guard of the offender and paves the way for </a:t>
            </a:r>
            <a:r>
              <a:rPr lang="en-US" sz="2800" dirty="0" smtClean="0"/>
              <a:t>reconciliation</a:t>
            </a:r>
            <a:endParaRPr lang="en-US" sz="2800" i="1" dirty="0">
              <a:solidFill>
                <a:srgbClr val="FF0000"/>
              </a:solidFill>
            </a:endParaRPr>
          </a:p>
        </p:txBody>
      </p:sp>
    </p:spTree>
    <p:extLst>
      <p:ext uri="{BB962C8B-B14F-4D97-AF65-F5344CB8AC3E}">
        <p14:creationId xmlns:p14="http://schemas.microsoft.com/office/powerpoint/2010/main" val="34956413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US" sz="4000" b="1" dirty="0" smtClean="0">
                <a:solidFill>
                  <a:srgbClr val="00B050"/>
                </a:solidFill>
                <a:effectLst>
                  <a:outerShdw blurRad="38100" dist="38100" dir="2700000" algn="tl">
                    <a:srgbClr val="000000">
                      <a:alpha val="43137"/>
                    </a:srgbClr>
                  </a:outerShdw>
                </a:effectLst>
              </a:rPr>
              <a:t>THE </a:t>
            </a:r>
            <a:r>
              <a:rPr lang="en-US" sz="4000" b="1" dirty="0" smtClean="0">
                <a:solidFill>
                  <a:srgbClr val="00B050"/>
                </a:solidFill>
                <a:effectLst>
                  <a:outerShdw blurRad="38100" dist="38100" dir="2700000" algn="tl">
                    <a:srgbClr val="000000">
                      <a:alpha val="43137"/>
                    </a:srgbClr>
                  </a:outerShdw>
                </a:effectLst>
              </a:rPr>
              <a:t>forgiving HEART…</a:t>
            </a:r>
            <a:endParaRPr lang="en-US" sz="4000" b="1"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752600"/>
            <a:ext cx="8610600" cy="4876800"/>
          </a:xfrm>
        </p:spPr>
        <p:txBody>
          <a:bodyPr>
            <a:noAutofit/>
          </a:bodyPr>
          <a:lstStyle/>
          <a:p>
            <a:pPr marL="114300" indent="0">
              <a:buNone/>
            </a:pPr>
            <a:r>
              <a:rPr lang="en-US" sz="3200" b="1" dirty="0" smtClean="0"/>
              <a:t>•IS </a:t>
            </a:r>
            <a:r>
              <a:rPr lang="en-US" sz="2800" b="1" i="1" dirty="0" smtClean="0"/>
              <a:t>Patient</a:t>
            </a:r>
            <a:r>
              <a:rPr lang="en-US" sz="2800" dirty="0" smtClean="0"/>
              <a:t>—accepting </a:t>
            </a:r>
            <a:r>
              <a:rPr lang="en-US" sz="2800" dirty="0"/>
              <a:t>that the offender is not "fixed in cement" and could possibly </a:t>
            </a:r>
            <a:r>
              <a:rPr lang="en-US" sz="2800" dirty="0" smtClean="0"/>
              <a:t>change</a:t>
            </a:r>
          </a:p>
          <a:p>
            <a:pPr marL="114300" indent="0">
              <a:buNone/>
            </a:pPr>
            <a:r>
              <a:rPr lang="en-US" sz="2800" dirty="0"/>
              <a:t>• </a:t>
            </a:r>
            <a:r>
              <a:rPr lang="en-US" sz="2800" b="1" dirty="0" smtClean="0"/>
              <a:t>HAS</a:t>
            </a:r>
            <a:r>
              <a:rPr lang="en-US" sz="2800" dirty="0" smtClean="0"/>
              <a:t> </a:t>
            </a:r>
            <a:r>
              <a:rPr lang="en-US" sz="2800" b="1" dirty="0" smtClean="0"/>
              <a:t>a</a:t>
            </a:r>
            <a:r>
              <a:rPr lang="en-US" sz="2800" dirty="0" smtClean="0"/>
              <a:t> </a:t>
            </a:r>
            <a:r>
              <a:rPr lang="en-US" sz="2800" b="1" i="1" dirty="0"/>
              <a:t>faithful commitment</a:t>
            </a:r>
            <a:r>
              <a:rPr lang="en-US" sz="2800" b="1" dirty="0"/>
              <a:t> to</a:t>
            </a:r>
            <a:r>
              <a:rPr lang="en-US" sz="2800" dirty="0"/>
              <a:t> pray for those who have been </a:t>
            </a:r>
            <a:r>
              <a:rPr lang="en-US" sz="2800" dirty="0" smtClean="0"/>
              <a:t>hurtful</a:t>
            </a:r>
          </a:p>
          <a:p>
            <a:pPr marL="114300" indent="0">
              <a:buNone/>
            </a:pPr>
            <a:r>
              <a:rPr lang="en-US" sz="2800" b="1" i="1" dirty="0"/>
              <a:t>• </a:t>
            </a:r>
            <a:r>
              <a:rPr lang="en-US" sz="2800" b="1" dirty="0" smtClean="0"/>
              <a:t>IS</a:t>
            </a:r>
            <a:r>
              <a:rPr lang="en-US" sz="2800" b="1" i="1" dirty="0" smtClean="0"/>
              <a:t> Gentle</a:t>
            </a:r>
            <a:r>
              <a:rPr lang="en-US" sz="2800" dirty="0" smtClean="0"/>
              <a:t>—taking </a:t>
            </a:r>
            <a:r>
              <a:rPr lang="en-US" sz="2800" dirty="0"/>
              <a:t>into account the </a:t>
            </a:r>
            <a:r>
              <a:rPr lang="en-US" sz="2800" dirty="0" err="1"/>
              <a:t>woundedness</a:t>
            </a:r>
            <a:r>
              <a:rPr lang="en-US" sz="2800" dirty="0"/>
              <a:t> of the offender and responding to harshness with a calm </a:t>
            </a:r>
            <a:r>
              <a:rPr lang="en-US" sz="2800" dirty="0" smtClean="0"/>
              <a:t>gentleness</a:t>
            </a:r>
          </a:p>
          <a:p>
            <a:pPr marL="114300" indent="0">
              <a:buNone/>
            </a:pPr>
            <a:r>
              <a:rPr lang="en-US" sz="2800" dirty="0"/>
              <a:t>• </a:t>
            </a:r>
            <a:r>
              <a:rPr lang="en-US" sz="2800" b="1" dirty="0" smtClean="0"/>
              <a:t>HAS a</a:t>
            </a:r>
            <a:r>
              <a:rPr lang="en-US" sz="2800" dirty="0" smtClean="0"/>
              <a:t> </a:t>
            </a:r>
            <a:r>
              <a:rPr lang="en-US" sz="2800" b="1" i="1" dirty="0"/>
              <a:t>gentle response</a:t>
            </a:r>
            <a:r>
              <a:rPr lang="en-US" sz="2800" dirty="0"/>
              <a:t>, which understands that often </a:t>
            </a:r>
            <a:r>
              <a:rPr lang="en-US" sz="2800" dirty="0" smtClean="0"/>
              <a:t>"hurting </a:t>
            </a:r>
            <a:r>
              <a:rPr lang="en-US" sz="2800" dirty="0"/>
              <a:t>people hurt </a:t>
            </a:r>
            <a:r>
              <a:rPr lang="en-US" sz="2800" dirty="0" smtClean="0"/>
              <a:t>people“ </a:t>
            </a:r>
            <a:endParaRPr lang="en-US" sz="2800" i="1" dirty="0">
              <a:solidFill>
                <a:srgbClr val="FF0000"/>
              </a:solidFill>
            </a:endParaRPr>
          </a:p>
        </p:txBody>
      </p:sp>
    </p:spTree>
    <p:extLst>
      <p:ext uri="{BB962C8B-B14F-4D97-AF65-F5344CB8AC3E}">
        <p14:creationId xmlns:p14="http://schemas.microsoft.com/office/powerpoint/2010/main" val="27016583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US" sz="4000" b="1" dirty="0" smtClean="0">
                <a:solidFill>
                  <a:srgbClr val="00B050"/>
                </a:solidFill>
                <a:effectLst>
                  <a:outerShdw blurRad="38100" dist="38100" dir="2700000" algn="tl">
                    <a:srgbClr val="000000">
                      <a:alpha val="43137"/>
                    </a:srgbClr>
                  </a:outerShdw>
                </a:effectLst>
              </a:rPr>
              <a:t>THE </a:t>
            </a:r>
            <a:r>
              <a:rPr lang="en-US" sz="4000" b="1" dirty="0" smtClean="0">
                <a:solidFill>
                  <a:srgbClr val="00B050"/>
                </a:solidFill>
                <a:effectLst>
                  <a:outerShdw blurRad="38100" dist="38100" dir="2700000" algn="tl">
                    <a:srgbClr val="000000">
                      <a:alpha val="43137"/>
                    </a:srgbClr>
                  </a:outerShdw>
                </a:effectLst>
              </a:rPr>
              <a:t>forgiving HEART…</a:t>
            </a:r>
            <a:endParaRPr lang="en-US" sz="4000" b="1"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752600"/>
            <a:ext cx="8610600" cy="4876800"/>
          </a:xfrm>
        </p:spPr>
        <p:txBody>
          <a:bodyPr>
            <a:noAutofit/>
          </a:bodyPr>
          <a:lstStyle/>
          <a:p>
            <a:pPr marL="114300" indent="0">
              <a:buNone/>
            </a:pPr>
            <a:r>
              <a:rPr lang="en-US" sz="3200" b="1" dirty="0" smtClean="0"/>
              <a:t>•IS</a:t>
            </a:r>
            <a:r>
              <a:rPr lang="en-US" sz="2800" b="1" i="1" dirty="0"/>
              <a:t> Self-controlled</a:t>
            </a:r>
            <a:r>
              <a:rPr lang="en-US" sz="2800" dirty="0"/>
              <a:t>—deciding ahead of time how to respond when conflict </a:t>
            </a:r>
            <a:r>
              <a:rPr lang="en-US" sz="2800" dirty="0" smtClean="0"/>
              <a:t>arises</a:t>
            </a:r>
          </a:p>
          <a:p>
            <a:pPr marL="114300" indent="0">
              <a:buNone/>
            </a:pPr>
            <a:r>
              <a:rPr lang="en-US" sz="2800" dirty="0"/>
              <a:t>• </a:t>
            </a:r>
            <a:r>
              <a:rPr lang="en-US" sz="2800" b="1" dirty="0" smtClean="0"/>
              <a:t>HAS a</a:t>
            </a:r>
            <a:r>
              <a:rPr lang="en-US" sz="2800" dirty="0" smtClean="0"/>
              <a:t> </a:t>
            </a:r>
            <a:r>
              <a:rPr lang="en-US" sz="2800" b="1" i="1" dirty="0"/>
              <a:t>controlled response</a:t>
            </a:r>
            <a:r>
              <a:rPr lang="en-US" sz="2800" dirty="0"/>
              <a:t> that is </a:t>
            </a:r>
            <a:r>
              <a:rPr lang="en-US" sz="2800" dirty="0" err="1"/>
              <a:t>Christlike</a:t>
            </a:r>
            <a:r>
              <a:rPr lang="en-US" sz="2800" dirty="0"/>
              <a:t> so that, no matter what is said or done, there is a positive attitude toward the </a:t>
            </a:r>
            <a:r>
              <a:rPr lang="en-US" sz="2800" dirty="0" smtClean="0"/>
              <a:t>offender</a:t>
            </a:r>
          </a:p>
          <a:p>
            <a:pPr marL="114300" indent="0" algn="ctr">
              <a:buNone/>
            </a:pPr>
            <a:r>
              <a:rPr lang="en-US" b="1" i="1" dirty="0">
                <a:solidFill>
                  <a:srgbClr val="FF0000"/>
                </a:solidFill>
              </a:rPr>
              <a:t>James </a:t>
            </a:r>
            <a:r>
              <a:rPr lang="en-US" b="1" i="1" dirty="0" smtClean="0">
                <a:solidFill>
                  <a:srgbClr val="FF0000"/>
                </a:solidFill>
              </a:rPr>
              <a:t>3:18 </a:t>
            </a:r>
            <a:r>
              <a:rPr lang="en-US" i="1" dirty="0">
                <a:solidFill>
                  <a:srgbClr val="FF0000"/>
                </a:solidFill>
              </a:rPr>
              <a:t/>
            </a:r>
            <a:br>
              <a:rPr lang="en-US" i="1" dirty="0">
                <a:solidFill>
                  <a:srgbClr val="FF0000"/>
                </a:solidFill>
              </a:rPr>
            </a:br>
            <a:r>
              <a:rPr lang="en-US" i="1" dirty="0" smtClean="0">
                <a:solidFill>
                  <a:srgbClr val="FF0000"/>
                </a:solidFill>
              </a:rPr>
              <a:t>“And </a:t>
            </a:r>
            <a:r>
              <a:rPr lang="en-US" i="1" dirty="0">
                <a:solidFill>
                  <a:srgbClr val="FF0000"/>
                </a:solidFill>
              </a:rPr>
              <a:t>the fruit of righteousness is sown in peace of them that make peace</a:t>
            </a:r>
            <a:r>
              <a:rPr lang="en-US" i="1" dirty="0" smtClean="0">
                <a:solidFill>
                  <a:srgbClr val="FF0000"/>
                </a:solidFill>
              </a:rPr>
              <a:t>.” </a:t>
            </a:r>
          </a:p>
          <a:p>
            <a:pPr marL="114300" indent="0" algn="ctr">
              <a:buNone/>
            </a:pPr>
            <a:r>
              <a:rPr lang="en-US" b="1" i="1" dirty="0">
                <a:solidFill>
                  <a:srgbClr val="FF0000"/>
                </a:solidFill>
              </a:rPr>
              <a:t>Matthew </a:t>
            </a:r>
            <a:r>
              <a:rPr lang="en-US" b="1" i="1" dirty="0" smtClean="0">
                <a:solidFill>
                  <a:srgbClr val="FF0000"/>
                </a:solidFill>
              </a:rPr>
              <a:t>5:9</a:t>
            </a:r>
            <a:r>
              <a:rPr lang="en-US" i="1" dirty="0">
                <a:solidFill>
                  <a:srgbClr val="FF0000"/>
                </a:solidFill>
              </a:rPr>
              <a:t/>
            </a:r>
            <a:br>
              <a:rPr lang="en-US" i="1" dirty="0">
                <a:solidFill>
                  <a:srgbClr val="FF0000"/>
                </a:solidFill>
              </a:rPr>
            </a:br>
            <a:r>
              <a:rPr lang="en-US" i="1" dirty="0" smtClean="0">
                <a:solidFill>
                  <a:srgbClr val="FF0000"/>
                </a:solidFill>
              </a:rPr>
              <a:t>“Blessed </a:t>
            </a:r>
            <a:r>
              <a:rPr lang="en-US" i="1" dirty="0">
                <a:solidFill>
                  <a:srgbClr val="FF0000"/>
                </a:solidFill>
              </a:rPr>
              <a:t>are the peacemakers: for they shall be called the children of God</a:t>
            </a:r>
            <a:r>
              <a:rPr lang="en-US" i="1" dirty="0" smtClean="0">
                <a:solidFill>
                  <a:srgbClr val="FF0000"/>
                </a:solidFill>
              </a:rPr>
              <a:t>.” </a:t>
            </a:r>
            <a:r>
              <a:rPr lang="en-US" i="1" dirty="0">
                <a:solidFill>
                  <a:srgbClr val="FF0000"/>
                </a:solidFill>
              </a:rPr>
              <a:t/>
            </a:r>
            <a:br>
              <a:rPr lang="en-US" i="1" dirty="0">
                <a:solidFill>
                  <a:srgbClr val="FF0000"/>
                </a:solidFill>
              </a:rPr>
            </a:br>
            <a:r>
              <a:rPr lang="en-US" sz="2800" dirty="0"/>
              <a:t/>
            </a:r>
            <a:br>
              <a:rPr lang="en-US" sz="2800" dirty="0"/>
            </a:br>
            <a:endParaRPr lang="en-US" sz="2800" dirty="0"/>
          </a:p>
          <a:p>
            <a:pPr marL="114300" indent="0" algn="ctr">
              <a:buNone/>
            </a:pPr>
            <a:r>
              <a:rPr lang="en-US" sz="2800" dirty="0"/>
              <a:t/>
            </a:r>
            <a:br>
              <a:rPr lang="en-US" sz="2800" dirty="0"/>
            </a:br>
            <a:r>
              <a:rPr lang="en-US" sz="2800" dirty="0"/>
              <a:t/>
            </a:r>
            <a:br>
              <a:rPr lang="en-US" sz="2800" dirty="0"/>
            </a:br>
            <a:endParaRPr lang="en-US" sz="2800" dirty="0"/>
          </a:p>
          <a:p>
            <a:pPr marL="114300" indent="0">
              <a:buNone/>
            </a:pPr>
            <a:endParaRPr lang="en-US" sz="2800" i="1" dirty="0">
              <a:solidFill>
                <a:srgbClr val="FF0000"/>
              </a:solidFill>
            </a:endParaRPr>
          </a:p>
        </p:txBody>
      </p:sp>
    </p:spTree>
    <p:extLst>
      <p:ext uri="{BB962C8B-B14F-4D97-AF65-F5344CB8AC3E}">
        <p14:creationId xmlns:p14="http://schemas.microsoft.com/office/powerpoint/2010/main" val="2830478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839200" cy="761999"/>
          </a:xfrm>
        </p:spPr>
        <p:txBody>
          <a:bodyPr>
            <a:noAutofit/>
          </a:bodyPr>
          <a:lstStyle/>
          <a:p>
            <a:r>
              <a:rPr lang="en-US" sz="4400" b="1" dirty="0" smtClean="0">
                <a:solidFill>
                  <a:srgbClr val="002060"/>
                </a:solidFill>
                <a:effectLst>
                  <a:outerShdw blurRad="38100" dist="38100" dir="2700000" algn="tl">
                    <a:srgbClr val="000000">
                      <a:alpha val="43137"/>
                    </a:srgbClr>
                  </a:outerShdw>
                </a:effectLst>
              </a:rPr>
              <a:t>What </a:t>
            </a:r>
            <a:r>
              <a:rPr lang="en-US" sz="4400" b="1" dirty="0">
                <a:solidFill>
                  <a:srgbClr val="002060"/>
                </a:solidFill>
                <a:effectLst>
                  <a:outerShdw blurRad="38100" dist="38100" dir="2700000" algn="tl">
                    <a:srgbClr val="000000">
                      <a:alpha val="43137"/>
                    </a:srgbClr>
                  </a:outerShdw>
                </a:effectLst>
              </a:rPr>
              <a:t>Is </a:t>
            </a:r>
            <a:r>
              <a:rPr lang="en-US" sz="4400" b="1" dirty="0" smtClean="0">
                <a:solidFill>
                  <a:srgbClr val="002060"/>
                </a:solidFill>
                <a:effectLst>
                  <a:outerShdw blurRad="38100" dist="38100" dir="2700000" algn="tl">
                    <a:srgbClr val="000000">
                      <a:alpha val="43137"/>
                    </a:srgbClr>
                  </a:outerShdw>
                </a:effectLst>
              </a:rPr>
              <a:t>RECONCILIATION?</a:t>
            </a:r>
            <a:r>
              <a:rPr lang="en-US" sz="4400" b="1" dirty="0">
                <a:effectLst>
                  <a:outerShdw blurRad="38100" dist="38100" dir="2700000" algn="tl">
                    <a:srgbClr val="000000">
                      <a:alpha val="43137"/>
                    </a:srgbClr>
                  </a:outerShdw>
                </a:effectLst>
              </a:rPr>
              <a:t/>
            </a:r>
            <a:br>
              <a:rPr lang="en-US" sz="4400" b="1" dirty="0">
                <a:effectLst>
                  <a:outerShdw blurRad="38100" dist="38100" dir="2700000" algn="tl">
                    <a:srgbClr val="000000">
                      <a:alpha val="43137"/>
                    </a:srgbClr>
                  </a:outerShdw>
                </a:effectLst>
              </a:rPr>
            </a:br>
            <a:endParaRPr lang="en-US" sz="4400"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3742669"/>
              </p:ext>
            </p:extLst>
          </p:nvPr>
        </p:nvGraphicFramePr>
        <p:xfrm>
          <a:off x="217714" y="2396356"/>
          <a:ext cx="8773886" cy="4236511"/>
        </p:xfrm>
        <a:graphic>
          <a:graphicData uri="http://schemas.openxmlformats.org/drawingml/2006/table">
            <a:tbl>
              <a:tblPr/>
              <a:tblGrid>
                <a:gridCol w="4386943"/>
                <a:gridCol w="4386943"/>
              </a:tblGrid>
              <a:tr h="1185252">
                <a:tc>
                  <a:txBody>
                    <a:bodyPr/>
                    <a:lstStyle/>
                    <a:p>
                      <a:r>
                        <a:rPr lang="en-US" sz="2400" dirty="0"/>
                        <a:t>—</a:t>
                      </a:r>
                      <a:r>
                        <a:rPr lang="en-US" sz="2400" b="1" i="1" dirty="0"/>
                        <a:t>financial</a:t>
                      </a:r>
                      <a:r>
                        <a:rPr lang="en-US" sz="2400" dirty="0"/>
                        <a:t>....</a:t>
                      </a:r>
                    </a:p>
                  </a:txBody>
                  <a:tcPr anchor="ctr">
                    <a:lnL>
                      <a:noFill/>
                    </a:lnL>
                    <a:lnR>
                      <a:noFill/>
                    </a:lnR>
                    <a:lnT>
                      <a:noFill/>
                    </a:lnT>
                    <a:lnB>
                      <a:noFill/>
                    </a:lnB>
                  </a:tcPr>
                </a:tc>
                <a:tc>
                  <a:txBody>
                    <a:bodyPr/>
                    <a:lstStyle/>
                    <a:p>
                      <a:r>
                        <a:rPr lang="en-US" sz="2400" dirty="0"/>
                        <a:t>to bring accounting records into agreement</a:t>
                      </a:r>
                    </a:p>
                  </a:txBody>
                  <a:tcPr anchor="ctr">
                    <a:lnL>
                      <a:noFill/>
                    </a:lnL>
                    <a:lnR>
                      <a:noFill/>
                    </a:lnR>
                    <a:lnT>
                      <a:noFill/>
                    </a:lnT>
                    <a:lnB>
                      <a:noFill/>
                    </a:lnB>
                  </a:tcPr>
                </a:tc>
              </a:tr>
              <a:tr h="1185252">
                <a:tc>
                  <a:txBody>
                    <a:bodyPr/>
                    <a:lstStyle/>
                    <a:p>
                      <a:r>
                        <a:rPr lang="en-US" sz="2400" dirty="0"/>
                        <a:t>—</a:t>
                      </a:r>
                      <a:r>
                        <a:rPr lang="en-US" sz="2400" b="1" i="1" dirty="0"/>
                        <a:t>relational</a:t>
                      </a:r>
                      <a:r>
                        <a:rPr lang="en-US" sz="2400" dirty="0"/>
                        <a:t>....</a:t>
                      </a:r>
                    </a:p>
                  </a:txBody>
                  <a:tcPr anchor="ctr">
                    <a:lnL>
                      <a:noFill/>
                    </a:lnL>
                    <a:lnR>
                      <a:noFill/>
                    </a:lnR>
                    <a:lnT>
                      <a:noFill/>
                    </a:lnT>
                    <a:lnB>
                      <a:noFill/>
                    </a:lnB>
                  </a:tcPr>
                </a:tc>
                <a:tc>
                  <a:txBody>
                    <a:bodyPr/>
                    <a:lstStyle/>
                    <a:p>
                      <a:r>
                        <a:rPr lang="en-US" sz="2400" dirty="0"/>
                        <a:t>to bring a broken relationship into harmony</a:t>
                      </a:r>
                    </a:p>
                  </a:txBody>
                  <a:tcPr anchor="ctr">
                    <a:lnL>
                      <a:noFill/>
                    </a:lnL>
                    <a:lnR>
                      <a:noFill/>
                    </a:lnR>
                    <a:lnT>
                      <a:noFill/>
                    </a:lnT>
                    <a:lnB>
                      <a:noFill/>
                    </a:lnB>
                  </a:tcPr>
                </a:tc>
              </a:tr>
              <a:tr h="1185252">
                <a:tc>
                  <a:txBody>
                    <a:bodyPr/>
                    <a:lstStyle/>
                    <a:p>
                      <a:r>
                        <a:rPr lang="en-US" sz="2400"/>
                        <a:t>—</a:t>
                      </a:r>
                      <a:r>
                        <a:rPr lang="en-US" sz="2400" b="1" i="1"/>
                        <a:t>personal</a:t>
                      </a:r>
                      <a:r>
                        <a:rPr lang="en-US" sz="2400"/>
                        <a:t>....</a:t>
                      </a:r>
                    </a:p>
                  </a:txBody>
                  <a:tcPr anchor="ctr">
                    <a:lnL>
                      <a:noFill/>
                    </a:lnL>
                    <a:lnR>
                      <a:noFill/>
                    </a:lnR>
                    <a:lnT>
                      <a:noFill/>
                    </a:lnT>
                    <a:lnB>
                      <a:noFill/>
                    </a:lnB>
                  </a:tcPr>
                </a:tc>
                <a:tc>
                  <a:txBody>
                    <a:bodyPr/>
                    <a:lstStyle/>
                    <a:p>
                      <a:r>
                        <a:rPr lang="en-US" sz="2400" dirty="0"/>
                        <a:t>to be at peace with our circumstances or with ourselves</a:t>
                      </a:r>
                    </a:p>
                  </a:txBody>
                  <a:tcPr anchor="ctr">
                    <a:lnL>
                      <a:noFill/>
                    </a:lnL>
                    <a:lnR>
                      <a:noFill/>
                    </a:lnR>
                    <a:lnT>
                      <a:noFill/>
                    </a:lnT>
                    <a:lnB>
                      <a:noFill/>
                    </a:lnB>
                  </a:tcPr>
                </a:tc>
              </a:tr>
              <a:tr h="677287">
                <a:tc>
                  <a:txBody>
                    <a:bodyPr/>
                    <a:lstStyle/>
                    <a:p>
                      <a:r>
                        <a:rPr lang="en-US" sz="2400"/>
                        <a:t>—</a:t>
                      </a:r>
                      <a:r>
                        <a:rPr lang="en-US" sz="2400" b="1" i="1"/>
                        <a:t>spiritual</a:t>
                      </a:r>
                      <a:r>
                        <a:rPr lang="en-US" sz="2400"/>
                        <a:t>....</a:t>
                      </a:r>
                    </a:p>
                  </a:txBody>
                  <a:tcPr anchor="ctr">
                    <a:lnL>
                      <a:noFill/>
                    </a:lnL>
                    <a:lnR>
                      <a:noFill/>
                    </a:lnR>
                    <a:lnT>
                      <a:noFill/>
                    </a:lnT>
                    <a:lnB>
                      <a:noFill/>
                    </a:lnB>
                  </a:tcPr>
                </a:tc>
                <a:tc>
                  <a:txBody>
                    <a:bodyPr/>
                    <a:lstStyle/>
                    <a:p>
                      <a:r>
                        <a:rPr lang="en-US" sz="2400" dirty="0"/>
                        <a:t>to be at harmony with God</a:t>
                      </a:r>
                    </a:p>
                  </a:txBody>
                  <a:tcPr anchor="ctr">
                    <a:lnL>
                      <a:noFill/>
                    </a:lnL>
                    <a:lnR>
                      <a:noFill/>
                    </a:lnR>
                    <a:lnT>
                      <a:noFill/>
                    </a:lnT>
                    <a:lnB>
                      <a:noFill/>
                    </a:lnB>
                  </a:tcPr>
                </a:tc>
              </a:tr>
            </a:tbl>
          </a:graphicData>
        </a:graphic>
      </p:graphicFrame>
      <p:sp>
        <p:nvSpPr>
          <p:cNvPr id="5" name="Rectangle 1"/>
          <p:cNvSpPr>
            <a:spLocks noChangeArrowheads="1"/>
          </p:cNvSpPr>
          <p:nvPr/>
        </p:nvSpPr>
        <p:spPr bwMode="auto">
          <a:xfrm>
            <a:off x="1524000" y="1371600"/>
            <a:ext cx="5617029" cy="1028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8700" rIns="91440" bIns="15870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p>
            <a:pPr marL="0" marR="0" lvl="0" indent="0" algn="ctr" defTabSz="914400" rtl="0" eaLnBrk="0" fontAlgn="base" latinLnBrk="0" hangingPunct="0">
              <a:lnSpc>
                <a:spcPct val="100000"/>
              </a:lnSpc>
              <a:spcBef>
                <a:spcPct val="0"/>
              </a:spcBef>
              <a:spcAft>
                <a:spcPct val="0"/>
              </a:spcAft>
              <a:buClrTx/>
              <a:buSzTx/>
              <a:tabLst/>
            </a:pPr>
            <a:r>
              <a:rPr kumimoji="0" lang="en-US" sz="2800" b="1" i="0" u="sng" strike="noStrike" cap="none" normalizeH="0" baseline="0" dirty="0" smtClean="0">
                <a:ln>
                  <a:noFill/>
                </a:ln>
                <a:solidFill>
                  <a:srgbClr val="002060"/>
                </a:solidFill>
                <a:effectLst>
                  <a:outerShdw blurRad="38100" dist="38100" dir="2700000" algn="tl">
                    <a:srgbClr val="000000">
                      <a:alpha val="43137"/>
                    </a:srgbClr>
                  </a:outerShdw>
                </a:effectLst>
                <a:latin typeface="Arial" charset="0"/>
                <a:cs typeface="Arial" charset="0"/>
              </a:rPr>
              <a:t>TYPES OF RECONCILIATION </a:t>
            </a:r>
          </a:p>
        </p:txBody>
      </p:sp>
    </p:spTree>
    <p:extLst>
      <p:ext uri="{BB962C8B-B14F-4D97-AF65-F5344CB8AC3E}">
        <p14:creationId xmlns:p14="http://schemas.microsoft.com/office/powerpoint/2010/main" val="630199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371599"/>
          </a:xfrm>
        </p:spPr>
        <p:txBody>
          <a:bodyPr>
            <a:noAutofit/>
          </a:bodyPr>
          <a:lstStyle/>
          <a:p>
            <a:r>
              <a:rPr lang="en-US" sz="4400" b="1" dirty="0">
                <a:effectLst>
                  <a:outerShdw blurRad="38100" dist="38100" dir="2700000" algn="tl">
                    <a:srgbClr val="000000">
                      <a:alpha val="43137"/>
                    </a:srgbClr>
                  </a:outerShdw>
                </a:effectLst>
              </a:rPr>
              <a:t>Is </a:t>
            </a:r>
            <a:r>
              <a:rPr lang="en-US" sz="4400" b="1" dirty="0">
                <a:solidFill>
                  <a:srgbClr val="C00000"/>
                </a:solidFill>
                <a:effectLst>
                  <a:outerShdw blurRad="38100" dist="38100" dir="2700000" algn="tl">
                    <a:srgbClr val="000000">
                      <a:alpha val="43137"/>
                    </a:srgbClr>
                  </a:outerShdw>
                </a:effectLst>
              </a:rPr>
              <a:t>Forgiveness</a:t>
            </a:r>
            <a:r>
              <a:rPr lang="en-US" sz="4400" b="1" dirty="0">
                <a:effectLst>
                  <a:outerShdw blurRad="38100" dist="38100" dir="2700000" algn="tl">
                    <a:srgbClr val="000000">
                      <a:alpha val="43137"/>
                    </a:srgbClr>
                  </a:outerShdw>
                </a:effectLst>
              </a:rPr>
              <a:t> the Same as </a:t>
            </a:r>
            <a:r>
              <a:rPr lang="en-US" sz="4400" b="1" dirty="0">
                <a:solidFill>
                  <a:srgbClr val="002060"/>
                </a:solidFill>
                <a:effectLst>
                  <a:outerShdw blurRad="38100" dist="38100" dir="2700000" algn="tl">
                    <a:srgbClr val="000000">
                      <a:alpha val="43137"/>
                    </a:srgbClr>
                  </a:outerShdw>
                </a:effectLst>
              </a:rPr>
              <a:t>Reconciliation</a:t>
            </a:r>
            <a:r>
              <a:rPr lang="en-US" sz="4400" b="1" dirty="0" smtClean="0">
                <a:effectLst>
                  <a:outerShdw blurRad="38100" dist="38100" dir="2700000" algn="tl">
                    <a:srgbClr val="000000">
                      <a:alpha val="43137"/>
                    </a:srgbClr>
                  </a:outerShdw>
                </a:effectLst>
              </a:rPr>
              <a:t>? </a:t>
            </a:r>
            <a:endParaRPr lang="en-US" sz="4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876800"/>
          </a:xfrm>
        </p:spPr>
        <p:txBody>
          <a:bodyPr>
            <a:noAutofit/>
          </a:bodyPr>
          <a:lstStyle/>
          <a:p>
            <a:pPr marL="114300" indent="0">
              <a:buNone/>
            </a:pPr>
            <a:r>
              <a:rPr lang="en-US" sz="3200" b="1" dirty="0" smtClean="0">
                <a:solidFill>
                  <a:srgbClr val="C00000"/>
                </a:solidFill>
                <a:effectLst>
                  <a:outerShdw blurRad="38100" dist="38100" dir="2700000" algn="tl">
                    <a:srgbClr val="000000">
                      <a:alpha val="43137"/>
                    </a:srgbClr>
                  </a:outerShdw>
                </a:effectLst>
              </a:rPr>
              <a:t>FORGIVENESS</a:t>
            </a:r>
            <a:r>
              <a:rPr lang="en-US" sz="3200" dirty="0" smtClean="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is </a:t>
            </a:r>
            <a:r>
              <a:rPr lang="en-US" sz="3200" b="1" u="sng" dirty="0" smtClean="0">
                <a:solidFill>
                  <a:srgbClr val="00B050"/>
                </a:solidFill>
                <a:effectLst>
                  <a:outerShdw blurRad="38100" dist="38100" dir="2700000" algn="tl">
                    <a:srgbClr val="000000">
                      <a:alpha val="43137"/>
                    </a:srgbClr>
                  </a:outerShdw>
                </a:effectLst>
              </a:rPr>
              <a:t>NOT</a:t>
            </a:r>
            <a:r>
              <a:rPr lang="en-US" sz="3200" dirty="0" smtClean="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the same as </a:t>
            </a:r>
            <a:r>
              <a:rPr lang="en-US" sz="3200" b="1" dirty="0" smtClean="0">
                <a:solidFill>
                  <a:srgbClr val="002060"/>
                </a:solidFill>
                <a:effectLst>
                  <a:outerShdw blurRad="38100" dist="38100" dir="2700000" algn="tl">
                    <a:srgbClr val="000000">
                      <a:alpha val="43137"/>
                    </a:srgbClr>
                  </a:outerShdw>
                </a:effectLst>
              </a:rPr>
              <a:t>RECONCILIATION</a:t>
            </a:r>
            <a:r>
              <a:rPr lang="en-US" sz="3200" dirty="0" smtClean="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Forgiveness focuses on the offense, whereas reconciliation focuses on the relationship. Forgiveness requires no relationship. However, reconciliation requires a relationship in which two people, in agreement, are walking together toward the same goal</a:t>
            </a:r>
            <a:r>
              <a:rPr lang="en-US" sz="3200" dirty="0" smtClean="0">
                <a:effectLst>
                  <a:outerShdw blurRad="38100" dist="38100" dir="2700000" algn="tl">
                    <a:srgbClr val="000000">
                      <a:alpha val="43137"/>
                    </a:srgbClr>
                  </a:outerShdw>
                </a:effectLst>
              </a:rPr>
              <a:t>. </a:t>
            </a:r>
            <a:endParaRPr 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8790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371599"/>
          </a:xfrm>
        </p:spPr>
        <p:txBody>
          <a:bodyPr>
            <a:noAutofit/>
          </a:bodyPr>
          <a:lstStyle/>
          <a:p>
            <a:r>
              <a:rPr lang="en-US" sz="4400" b="1" dirty="0">
                <a:effectLst>
                  <a:outerShdw blurRad="38100" dist="38100" dir="2700000" algn="tl">
                    <a:srgbClr val="000000">
                      <a:alpha val="43137"/>
                    </a:srgbClr>
                  </a:outerShdw>
                </a:effectLst>
              </a:rPr>
              <a:t>Is </a:t>
            </a:r>
            <a:r>
              <a:rPr lang="en-US" sz="4400" b="1" dirty="0">
                <a:solidFill>
                  <a:srgbClr val="C00000"/>
                </a:solidFill>
                <a:effectLst>
                  <a:outerShdw blurRad="38100" dist="38100" dir="2700000" algn="tl">
                    <a:srgbClr val="000000">
                      <a:alpha val="43137"/>
                    </a:srgbClr>
                  </a:outerShdw>
                </a:effectLst>
              </a:rPr>
              <a:t>Forgiveness</a:t>
            </a:r>
            <a:r>
              <a:rPr lang="en-US" sz="4400" b="1" dirty="0">
                <a:effectLst>
                  <a:outerShdw blurRad="38100" dist="38100" dir="2700000" algn="tl">
                    <a:srgbClr val="000000">
                      <a:alpha val="43137"/>
                    </a:srgbClr>
                  </a:outerShdw>
                </a:effectLst>
              </a:rPr>
              <a:t> the Same as </a:t>
            </a:r>
            <a:r>
              <a:rPr lang="en-US" sz="4400" b="1" dirty="0">
                <a:solidFill>
                  <a:srgbClr val="002060"/>
                </a:solidFill>
                <a:effectLst>
                  <a:outerShdw blurRad="38100" dist="38100" dir="2700000" algn="tl">
                    <a:srgbClr val="000000">
                      <a:alpha val="43137"/>
                    </a:srgbClr>
                  </a:outerShdw>
                </a:effectLst>
              </a:rPr>
              <a:t>Reconciliation</a:t>
            </a:r>
            <a:r>
              <a:rPr lang="en-US" sz="4400" b="1" dirty="0" smtClean="0">
                <a:effectLst>
                  <a:outerShdw blurRad="38100" dist="38100" dir="2700000" algn="tl">
                    <a:srgbClr val="000000">
                      <a:alpha val="43137"/>
                    </a:srgbClr>
                  </a:outerShdw>
                </a:effectLst>
              </a:rPr>
              <a:t>? </a:t>
            </a:r>
            <a:endParaRPr lang="en-US" sz="4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828800"/>
            <a:ext cx="8686800" cy="4876800"/>
          </a:xfrm>
        </p:spPr>
        <p:txBody>
          <a:bodyPr>
            <a:noAutofit/>
          </a:bodyPr>
          <a:lstStyle/>
          <a:p>
            <a:pPr marL="114300" indent="0">
              <a:buNone/>
            </a:pPr>
            <a:r>
              <a:rPr lang="en-US" sz="2800" b="1" i="1" dirty="0">
                <a:solidFill>
                  <a:srgbClr val="C00000"/>
                </a:solidFill>
                <a:effectLst>
                  <a:outerShdw blurRad="38100" dist="38100" dir="2700000" algn="tl">
                    <a:srgbClr val="000000">
                      <a:alpha val="43137"/>
                    </a:srgbClr>
                  </a:outerShdw>
                </a:effectLst>
              </a:rPr>
              <a:t>Forgiveness</a:t>
            </a:r>
            <a:r>
              <a:rPr lang="en-US" sz="2800" dirty="0"/>
              <a:t> can take place with only one person.</a:t>
            </a:r>
            <a:br>
              <a:rPr lang="en-US" sz="2800" dirty="0"/>
            </a:br>
            <a:r>
              <a:rPr lang="en-US" sz="2800" dirty="0"/>
              <a:t>—</a:t>
            </a:r>
            <a:r>
              <a:rPr lang="en-US" sz="2800" b="1" i="1" dirty="0">
                <a:solidFill>
                  <a:srgbClr val="002060"/>
                </a:solidFill>
                <a:effectLst>
                  <a:outerShdw blurRad="38100" dist="38100" dir="2700000" algn="tl">
                    <a:srgbClr val="000000">
                      <a:alpha val="43137"/>
                    </a:srgbClr>
                  </a:outerShdw>
                </a:effectLst>
              </a:rPr>
              <a:t>Reconciliation</a:t>
            </a:r>
            <a:r>
              <a:rPr lang="en-US" sz="2800" dirty="0"/>
              <a:t> requires at least two persons. </a:t>
            </a:r>
            <a:endParaRPr lang="en-US" sz="2800" dirty="0" smtClean="0"/>
          </a:p>
          <a:p>
            <a:pPr marL="114300" indent="0">
              <a:buNone/>
            </a:pPr>
            <a:r>
              <a:rPr lang="en-US" sz="2800" b="1" i="1" dirty="0" smtClean="0">
                <a:solidFill>
                  <a:srgbClr val="C00000"/>
                </a:solidFill>
                <a:effectLst>
                  <a:outerShdw blurRad="38100" dist="38100" dir="2700000" algn="tl">
                    <a:srgbClr val="000000">
                      <a:alpha val="43137"/>
                    </a:srgbClr>
                  </a:outerShdw>
                </a:effectLst>
              </a:rPr>
              <a:t>Forgiveness</a:t>
            </a:r>
            <a:r>
              <a:rPr lang="en-US" sz="2800" dirty="0" smtClean="0"/>
              <a:t> </a:t>
            </a:r>
            <a:r>
              <a:rPr lang="en-US" sz="2800" dirty="0"/>
              <a:t>is directed one-way.</a:t>
            </a:r>
            <a:br>
              <a:rPr lang="en-US" sz="2800" dirty="0"/>
            </a:br>
            <a:r>
              <a:rPr lang="en-US" sz="2800" dirty="0"/>
              <a:t>—</a:t>
            </a:r>
            <a:r>
              <a:rPr lang="en-US" sz="2800" b="1" i="1" dirty="0">
                <a:solidFill>
                  <a:srgbClr val="002060"/>
                </a:solidFill>
                <a:effectLst>
                  <a:outerShdw blurRad="38100" dist="38100" dir="2700000" algn="tl">
                    <a:srgbClr val="000000">
                      <a:alpha val="43137"/>
                    </a:srgbClr>
                  </a:outerShdw>
                </a:effectLst>
              </a:rPr>
              <a:t>Reconciliation</a:t>
            </a:r>
            <a:r>
              <a:rPr lang="en-US" sz="2800" dirty="0"/>
              <a:t> is reciprocal... occurring two-ways. </a:t>
            </a:r>
            <a:endParaRPr lang="en-US" sz="2800" dirty="0" smtClean="0"/>
          </a:p>
          <a:p>
            <a:pPr marL="114300" indent="0">
              <a:buNone/>
            </a:pPr>
            <a:r>
              <a:rPr lang="en-US" sz="2800" b="1" i="1" dirty="0" smtClean="0">
                <a:solidFill>
                  <a:srgbClr val="C00000"/>
                </a:solidFill>
                <a:effectLst>
                  <a:outerShdw blurRad="38100" dist="38100" dir="2700000" algn="tl">
                    <a:srgbClr val="000000">
                      <a:alpha val="43137"/>
                    </a:srgbClr>
                  </a:outerShdw>
                </a:effectLst>
              </a:rPr>
              <a:t>Forgiveness</a:t>
            </a:r>
            <a:r>
              <a:rPr lang="en-US" sz="2800" dirty="0" smtClean="0"/>
              <a:t> </a:t>
            </a:r>
            <a:r>
              <a:rPr lang="en-US" sz="2800" dirty="0"/>
              <a:t>is a decision to release the offender.</a:t>
            </a:r>
            <a:br>
              <a:rPr lang="en-US" sz="2800" dirty="0"/>
            </a:br>
            <a:r>
              <a:rPr lang="en-US" sz="2800" dirty="0"/>
              <a:t>—</a:t>
            </a:r>
            <a:r>
              <a:rPr lang="en-US" sz="2800" b="1" i="1" dirty="0">
                <a:solidFill>
                  <a:srgbClr val="002060"/>
                </a:solidFill>
                <a:effectLst>
                  <a:outerShdw blurRad="38100" dist="38100" dir="2700000" algn="tl">
                    <a:srgbClr val="000000">
                      <a:alpha val="43137"/>
                    </a:srgbClr>
                  </a:outerShdw>
                </a:effectLst>
              </a:rPr>
              <a:t>Reconciliation</a:t>
            </a:r>
            <a:r>
              <a:rPr lang="en-US" sz="2800" dirty="0"/>
              <a:t> is the effort to rejoin the offender. </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27456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371599"/>
          </a:xfrm>
        </p:spPr>
        <p:txBody>
          <a:bodyPr>
            <a:noAutofit/>
          </a:bodyPr>
          <a:lstStyle/>
          <a:p>
            <a:r>
              <a:rPr lang="en-US" sz="4400" b="1" dirty="0">
                <a:effectLst>
                  <a:outerShdw blurRad="38100" dist="38100" dir="2700000" algn="tl">
                    <a:srgbClr val="000000">
                      <a:alpha val="43137"/>
                    </a:srgbClr>
                  </a:outerShdw>
                </a:effectLst>
              </a:rPr>
              <a:t>Is </a:t>
            </a:r>
            <a:r>
              <a:rPr lang="en-US" sz="4400" b="1" dirty="0">
                <a:solidFill>
                  <a:srgbClr val="C00000"/>
                </a:solidFill>
                <a:effectLst>
                  <a:outerShdw blurRad="38100" dist="38100" dir="2700000" algn="tl">
                    <a:srgbClr val="000000">
                      <a:alpha val="43137"/>
                    </a:srgbClr>
                  </a:outerShdw>
                </a:effectLst>
              </a:rPr>
              <a:t>Forgiveness</a:t>
            </a:r>
            <a:r>
              <a:rPr lang="en-US" sz="4400" b="1" dirty="0">
                <a:effectLst>
                  <a:outerShdw blurRad="38100" dist="38100" dir="2700000" algn="tl">
                    <a:srgbClr val="000000">
                      <a:alpha val="43137"/>
                    </a:srgbClr>
                  </a:outerShdw>
                </a:effectLst>
              </a:rPr>
              <a:t> the Same as </a:t>
            </a:r>
            <a:r>
              <a:rPr lang="en-US" sz="4400" b="1" dirty="0">
                <a:solidFill>
                  <a:srgbClr val="002060"/>
                </a:solidFill>
                <a:effectLst>
                  <a:outerShdw blurRad="38100" dist="38100" dir="2700000" algn="tl">
                    <a:srgbClr val="000000">
                      <a:alpha val="43137"/>
                    </a:srgbClr>
                  </a:outerShdw>
                </a:effectLst>
              </a:rPr>
              <a:t>Reconciliation</a:t>
            </a:r>
            <a:r>
              <a:rPr lang="en-US" sz="4400" b="1" dirty="0" smtClean="0">
                <a:effectLst>
                  <a:outerShdw blurRad="38100" dist="38100" dir="2700000" algn="tl">
                    <a:srgbClr val="000000">
                      <a:alpha val="43137"/>
                    </a:srgbClr>
                  </a:outerShdw>
                </a:effectLst>
              </a:rPr>
              <a:t>? </a:t>
            </a:r>
            <a:endParaRPr lang="en-US" sz="4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828800"/>
            <a:ext cx="8686800" cy="4876800"/>
          </a:xfrm>
        </p:spPr>
        <p:txBody>
          <a:bodyPr>
            <a:noAutofit/>
          </a:bodyPr>
          <a:lstStyle/>
          <a:p>
            <a:pPr marL="114300" indent="0">
              <a:buNone/>
            </a:pPr>
            <a:endParaRPr lang="en-US" sz="2800" b="1" i="1" dirty="0" smtClean="0"/>
          </a:p>
          <a:p>
            <a:pPr marL="114300" indent="0">
              <a:buNone/>
            </a:pPr>
            <a:r>
              <a:rPr lang="en-US" sz="2800" b="1" i="1" dirty="0" smtClean="0">
                <a:solidFill>
                  <a:srgbClr val="C00000"/>
                </a:solidFill>
                <a:effectLst>
                  <a:outerShdw blurRad="38100" dist="38100" dir="2700000" algn="tl">
                    <a:srgbClr val="000000">
                      <a:alpha val="43137"/>
                    </a:srgbClr>
                  </a:outerShdw>
                </a:effectLst>
              </a:rPr>
              <a:t>Forgiveness</a:t>
            </a:r>
            <a:r>
              <a:rPr lang="en-US" sz="2800" dirty="0" smtClean="0"/>
              <a:t> </a:t>
            </a:r>
            <a:r>
              <a:rPr lang="en-US" sz="2800" dirty="0"/>
              <a:t>involves a change in thinking about the offender.</a:t>
            </a:r>
            <a:br>
              <a:rPr lang="en-US" sz="2800" dirty="0"/>
            </a:br>
            <a:r>
              <a:rPr lang="en-US" sz="2800" dirty="0"/>
              <a:t>—</a:t>
            </a:r>
            <a:r>
              <a:rPr lang="en-US" sz="2800" b="1" i="1" dirty="0">
                <a:solidFill>
                  <a:srgbClr val="002060"/>
                </a:solidFill>
                <a:effectLst>
                  <a:outerShdw blurRad="38100" dist="38100" dir="2700000" algn="tl">
                    <a:srgbClr val="000000">
                      <a:alpha val="43137"/>
                    </a:srgbClr>
                  </a:outerShdw>
                </a:effectLst>
              </a:rPr>
              <a:t>Reconciliation</a:t>
            </a:r>
            <a:r>
              <a:rPr lang="en-US" sz="2800" b="1" dirty="0">
                <a:solidFill>
                  <a:srgbClr val="002060"/>
                </a:solidFill>
                <a:effectLst>
                  <a:outerShdw blurRad="38100" dist="38100" dir="2700000" algn="tl">
                    <a:srgbClr val="000000">
                      <a:alpha val="43137"/>
                    </a:srgbClr>
                  </a:outerShdw>
                </a:effectLst>
              </a:rPr>
              <a:t> </a:t>
            </a:r>
            <a:r>
              <a:rPr lang="en-US" sz="2800" dirty="0"/>
              <a:t>involves a change in behavior by the offender. </a:t>
            </a:r>
            <a:endParaRPr lang="en-US" sz="2800" dirty="0" smtClean="0"/>
          </a:p>
          <a:p>
            <a:pPr marL="114300" indent="0">
              <a:buNone/>
            </a:pPr>
            <a:r>
              <a:rPr lang="en-US" sz="2800" b="1" i="1" dirty="0" smtClean="0">
                <a:solidFill>
                  <a:srgbClr val="C00000"/>
                </a:solidFill>
                <a:effectLst>
                  <a:outerShdw blurRad="38100" dist="38100" dir="2700000" algn="tl">
                    <a:srgbClr val="000000">
                      <a:alpha val="43137"/>
                    </a:srgbClr>
                  </a:outerShdw>
                </a:effectLst>
              </a:rPr>
              <a:t>Forgiveness</a:t>
            </a:r>
            <a:r>
              <a:rPr lang="en-US" sz="2800" dirty="0" smtClean="0">
                <a:solidFill>
                  <a:srgbClr val="C00000"/>
                </a:solidFill>
                <a:effectLst>
                  <a:outerShdw blurRad="38100" dist="38100" dir="2700000" algn="tl">
                    <a:srgbClr val="000000">
                      <a:alpha val="43137"/>
                    </a:srgbClr>
                  </a:outerShdw>
                </a:effectLst>
              </a:rPr>
              <a:t> </a:t>
            </a:r>
            <a:r>
              <a:rPr lang="en-US" sz="2800" dirty="0"/>
              <a:t>is a free gift to the one who has broken trust.</a:t>
            </a:r>
            <a:br>
              <a:rPr lang="en-US" sz="2800" dirty="0"/>
            </a:br>
            <a:r>
              <a:rPr lang="en-US" sz="2800" dirty="0"/>
              <a:t>—</a:t>
            </a:r>
            <a:r>
              <a:rPr lang="en-US" sz="2800" b="1" i="1" dirty="0">
                <a:solidFill>
                  <a:srgbClr val="002060"/>
                </a:solidFill>
                <a:effectLst>
                  <a:outerShdw blurRad="38100" dist="38100" dir="2700000" algn="tl">
                    <a:srgbClr val="000000">
                      <a:alpha val="43137"/>
                    </a:srgbClr>
                  </a:outerShdw>
                </a:effectLst>
              </a:rPr>
              <a:t>Reconciliation</a:t>
            </a:r>
            <a:r>
              <a:rPr lang="en-US" sz="2800" dirty="0"/>
              <a:t> is a restored relationship based on restored trust. </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13570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371599"/>
          </a:xfrm>
        </p:spPr>
        <p:txBody>
          <a:bodyPr>
            <a:noAutofit/>
          </a:bodyPr>
          <a:lstStyle/>
          <a:p>
            <a:r>
              <a:rPr lang="en-US" sz="4400" b="1" dirty="0">
                <a:effectLst>
                  <a:outerShdw blurRad="38100" dist="38100" dir="2700000" algn="tl">
                    <a:srgbClr val="000000">
                      <a:alpha val="43137"/>
                    </a:srgbClr>
                  </a:outerShdw>
                </a:effectLst>
              </a:rPr>
              <a:t>Is </a:t>
            </a:r>
            <a:r>
              <a:rPr lang="en-US" sz="4400" b="1" dirty="0">
                <a:solidFill>
                  <a:srgbClr val="C00000"/>
                </a:solidFill>
                <a:effectLst>
                  <a:outerShdw blurRad="38100" dist="38100" dir="2700000" algn="tl">
                    <a:srgbClr val="000000">
                      <a:alpha val="43137"/>
                    </a:srgbClr>
                  </a:outerShdw>
                </a:effectLst>
              </a:rPr>
              <a:t>Forgiveness</a:t>
            </a:r>
            <a:r>
              <a:rPr lang="en-US" sz="4400" b="1" dirty="0">
                <a:effectLst>
                  <a:outerShdw blurRad="38100" dist="38100" dir="2700000" algn="tl">
                    <a:srgbClr val="000000">
                      <a:alpha val="43137"/>
                    </a:srgbClr>
                  </a:outerShdw>
                </a:effectLst>
              </a:rPr>
              <a:t> the Same as </a:t>
            </a:r>
            <a:r>
              <a:rPr lang="en-US" sz="4400" b="1" dirty="0">
                <a:solidFill>
                  <a:srgbClr val="002060"/>
                </a:solidFill>
                <a:effectLst>
                  <a:outerShdw blurRad="38100" dist="38100" dir="2700000" algn="tl">
                    <a:srgbClr val="000000">
                      <a:alpha val="43137"/>
                    </a:srgbClr>
                  </a:outerShdw>
                </a:effectLst>
              </a:rPr>
              <a:t>Reconciliation</a:t>
            </a:r>
            <a:r>
              <a:rPr lang="en-US" sz="4400" b="1" dirty="0" smtClean="0">
                <a:effectLst>
                  <a:outerShdw blurRad="38100" dist="38100" dir="2700000" algn="tl">
                    <a:srgbClr val="000000">
                      <a:alpha val="43137"/>
                    </a:srgbClr>
                  </a:outerShdw>
                </a:effectLst>
              </a:rPr>
              <a:t>? </a:t>
            </a:r>
            <a:endParaRPr lang="en-US" sz="4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828800"/>
            <a:ext cx="8686800" cy="4876800"/>
          </a:xfrm>
        </p:spPr>
        <p:txBody>
          <a:bodyPr>
            <a:noAutofit/>
          </a:bodyPr>
          <a:lstStyle/>
          <a:p>
            <a:pPr marL="114300" indent="0">
              <a:buNone/>
            </a:pPr>
            <a:r>
              <a:rPr lang="en-US" sz="2800" b="1" i="1" dirty="0" smtClean="0">
                <a:solidFill>
                  <a:srgbClr val="C00000"/>
                </a:solidFill>
                <a:effectLst>
                  <a:outerShdw blurRad="38100" dist="38100" dir="2700000" algn="tl">
                    <a:srgbClr val="000000">
                      <a:alpha val="43137"/>
                    </a:srgbClr>
                  </a:outerShdw>
                </a:effectLst>
              </a:rPr>
              <a:t>Forgiveness</a:t>
            </a:r>
            <a:r>
              <a:rPr lang="en-US" sz="2800" dirty="0" smtClean="0"/>
              <a:t> </a:t>
            </a:r>
            <a:r>
              <a:rPr lang="en-US" sz="2800" dirty="0"/>
              <a:t>is extended even if it is never, ever earned.</a:t>
            </a:r>
            <a:br>
              <a:rPr lang="en-US" sz="2800" dirty="0"/>
            </a:br>
            <a:r>
              <a:rPr lang="en-US" sz="2800" dirty="0"/>
              <a:t>—</a:t>
            </a:r>
            <a:r>
              <a:rPr lang="en-US" sz="2800" b="1" i="1" dirty="0">
                <a:solidFill>
                  <a:srgbClr val="002060"/>
                </a:solidFill>
                <a:effectLst>
                  <a:outerShdw blurRad="38100" dist="38100" dir="2700000" algn="tl">
                    <a:srgbClr val="000000">
                      <a:alpha val="43137"/>
                    </a:srgbClr>
                  </a:outerShdw>
                </a:effectLst>
              </a:rPr>
              <a:t>Reconciliation</a:t>
            </a:r>
            <a:r>
              <a:rPr lang="en-US" sz="2800" dirty="0"/>
              <a:t> is offered to the offender because it has been earned</a:t>
            </a:r>
            <a:r>
              <a:rPr lang="en-US" sz="2800" dirty="0" smtClean="0"/>
              <a:t>.</a:t>
            </a:r>
          </a:p>
          <a:p>
            <a:pPr marL="114300" indent="0">
              <a:buNone/>
            </a:pPr>
            <a:r>
              <a:rPr lang="en-US" sz="2800" b="1" i="1" dirty="0">
                <a:solidFill>
                  <a:srgbClr val="C00000"/>
                </a:solidFill>
                <a:effectLst>
                  <a:outerShdw blurRad="38100" dist="38100" dir="2700000" algn="tl">
                    <a:srgbClr val="000000">
                      <a:alpha val="43137"/>
                    </a:srgbClr>
                  </a:outerShdw>
                </a:effectLst>
              </a:rPr>
              <a:t>Forgiveness</a:t>
            </a:r>
            <a:r>
              <a:rPr lang="en-US" sz="2800" dirty="0"/>
              <a:t> is unconditional, regardless of a lack of repentance.</a:t>
            </a:r>
            <a:br>
              <a:rPr lang="en-US" sz="2800" dirty="0"/>
            </a:br>
            <a:r>
              <a:rPr lang="en-US" sz="2800" dirty="0"/>
              <a:t>—</a:t>
            </a:r>
            <a:r>
              <a:rPr lang="en-US" sz="2800" b="1" i="1" dirty="0">
                <a:solidFill>
                  <a:srgbClr val="002060"/>
                </a:solidFill>
                <a:effectLst>
                  <a:outerShdw blurRad="38100" dist="38100" dir="2700000" algn="tl">
                    <a:srgbClr val="000000">
                      <a:alpha val="43137"/>
                    </a:srgbClr>
                  </a:outerShdw>
                </a:effectLst>
              </a:rPr>
              <a:t>Reconciliation</a:t>
            </a:r>
            <a:r>
              <a:rPr lang="en-US" sz="2800" dirty="0"/>
              <a:t> is conditional based on repentance. </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714975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886</TotalTime>
  <Words>1533</Words>
  <Application>Microsoft Office PowerPoint</Application>
  <PresentationFormat>On-screen Show (4:3)</PresentationFormat>
  <Paragraphs>199</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Apothecary</vt:lpstr>
      <vt:lpstr>FORGIVENESS &amp; RECONCILIATION</vt:lpstr>
      <vt:lpstr>What Is Forgiveness? </vt:lpstr>
      <vt:lpstr>What Is Forgiveness? </vt:lpstr>
      <vt:lpstr>What Is RECONCILIATION? </vt:lpstr>
      <vt:lpstr>What Is RECONCILIATION? </vt:lpstr>
      <vt:lpstr>Is Forgiveness the Same as Reconciliation? </vt:lpstr>
      <vt:lpstr>Is Forgiveness the Same as Reconciliation? </vt:lpstr>
      <vt:lpstr>Is Forgiveness the Same as Reconciliation? </vt:lpstr>
      <vt:lpstr>Is Forgiveness the Same as Reconciliation? </vt:lpstr>
      <vt:lpstr> </vt:lpstr>
      <vt:lpstr> </vt:lpstr>
      <vt:lpstr> </vt:lpstr>
      <vt:lpstr> </vt:lpstr>
      <vt:lpstr> </vt:lpstr>
      <vt:lpstr>Do I Have a Heart of Reconciliation? </vt:lpstr>
      <vt:lpstr>Do I Have a Heart of Reconciliation? </vt:lpstr>
      <vt:lpstr>Do I Have a Heart of Reconciliation? </vt:lpstr>
      <vt:lpstr>Do I Have a Heart of alienation? </vt:lpstr>
      <vt:lpstr>Do I Have a Heart of alienation? </vt:lpstr>
      <vt:lpstr>Do I Have a Heart of alienation? </vt:lpstr>
      <vt:lpstr>Downward Spiral to  a Hardened Heart</vt:lpstr>
      <vt:lpstr>Downward Spiral to  a Hardened Heart</vt:lpstr>
      <vt:lpstr>What Is Forgiveness Not? </vt:lpstr>
      <vt:lpstr>What Is Forgiveness Not? </vt:lpstr>
      <vt:lpstr>What Is Forgiveness Not? </vt:lpstr>
      <vt:lpstr>What Is Forgiveness Not? </vt:lpstr>
      <vt:lpstr>What Is Forgiveness Not? </vt:lpstr>
      <vt:lpstr>What Does It Mean to Forgive Others? </vt:lpstr>
      <vt:lpstr>What Does It Mean to Forgive Others? </vt:lpstr>
      <vt:lpstr>What Does It Mean to Forgive Others? </vt:lpstr>
      <vt:lpstr>Why Should We Get Rid of Unforgiveness?</vt:lpstr>
      <vt:lpstr>Why Should We Get Rid of Unforgiveness?</vt:lpstr>
      <vt:lpstr>THE Unforgiving HEART IS…</vt:lpstr>
      <vt:lpstr>THE Unforgiving HEART IS…</vt:lpstr>
      <vt:lpstr>THE Unforgiving HEART IS…</vt:lpstr>
      <vt:lpstr>THE Unforgiving HEART IS…</vt:lpstr>
      <vt:lpstr>THE Unforgiving HEART IS…</vt:lpstr>
      <vt:lpstr>PowerPoint Presentation</vt:lpstr>
      <vt:lpstr>Why Is It So Difficult to Forgive? </vt:lpstr>
      <vt:lpstr>Why Is It So Difficult to Forgive? </vt:lpstr>
      <vt:lpstr>Why Is It So Difficult to Forgive? </vt:lpstr>
      <vt:lpstr>How do I know whether I have genuinely forgiven someone?</vt:lpstr>
      <vt:lpstr>THE forgiving HEART…</vt:lpstr>
      <vt:lpstr>THE forgiving HEART…</vt:lpstr>
      <vt:lpstr>THE forgiving HEART…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FORGIVENESS &amp; RECONCILIATION</dc:title>
  <dc:creator>DUANE</dc:creator>
  <cp:lastModifiedBy>DUANE</cp:lastModifiedBy>
  <cp:revision>41</cp:revision>
  <dcterms:created xsi:type="dcterms:W3CDTF">2014-11-12T18:58:56Z</dcterms:created>
  <dcterms:modified xsi:type="dcterms:W3CDTF">2014-12-16T21:52:52Z</dcterms:modified>
</cp:coreProperties>
</file>