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sldIdLst>
    <p:sldId id="256" r:id="rId4"/>
    <p:sldId id="257" r:id="rId5"/>
    <p:sldId id="271" r:id="rId6"/>
    <p:sldId id="259" r:id="rId7"/>
    <p:sldId id="258" r:id="rId8"/>
    <p:sldId id="272" r:id="rId9"/>
    <p:sldId id="260" r:id="rId10"/>
    <p:sldId id="261" r:id="rId11"/>
    <p:sldId id="273" r:id="rId12"/>
    <p:sldId id="262" r:id="rId13"/>
    <p:sldId id="289" r:id="rId14"/>
    <p:sldId id="264" r:id="rId15"/>
    <p:sldId id="265" r:id="rId16"/>
    <p:sldId id="266" r:id="rId17"/>
    <p:sldId id="267" r:id="rId18"/>
    <p:sldId id="268" r:id="rId19"/>
    <p:sldId id="269" r:id="rId20"/>
    <p:sldId id="270" r:id="rId21"/>
    <p:sldId id="274" r:id="rId22"/>
    <p:sldId id="275" r:id="rId23"/>
    <p:sldId id="288" r:id="rId24"/>
    <p:sldId id="287" r:id="rId25"/>
    <p:sldId id="276" r:id="rId26"/>
    <p:sldId id="277" r:id="rId27"/>
    <p:sldId id="278" r:id="rId28"/>
    <p:sldId id="279" r:id="rId29"/>
    <p:sldId id="280" r:id="rId30"/>
    <p:sldId id="281" r:id="rId31"/>
    <p:sldId id="282" r:id="rId32"/>
    <p:sldId id="283" r:id="rId33"/>
    <p:sldId id="284" r:id="rId34"/>
    <p:sldId id="285" r:id="rId35"/>
    <p:sldId id="286" r:id="rId36"/>
    <p:sldId id="290" r:id="rId37"/>
    <p:sldId id="291" r:id="rId38"/>
    <p:sldId id="297" r:id="rId39"/>
    <p:sldId id="301" r:id="rId40"/>
    <p:sldId id="292" r:id="rId41"/>
    <p:sldId id="293" r:id="rId42"/>
    <p:sldId id="298" r:id="rId43"/>
    <p:sldId id="299" r:id="rId44"/>
    <p:sldId id="294" r:id="rId45"/>
    <p:sldId id="295" r:id="rId46"/>
    <p:sldId id="296" r:id="rId47"/>
    <p:sldId id="300" r:id="rId48"/>
    <p:sldId id="304" r:id="rId49"/>
    <p:sldId id="305" r:id="rId50"/>
    <p:sldId id="306" r:id="rId51"/>
    <p:sldId id="307" r:id="rId52"/>
    <p:sldId id="308" r:id="rId53"/>
    <p:sldId id="309" r:id="rId54"/>
    <p:sldId id="310" r:id="rId55"/>
    <p:sldId id="312" r:id="rId56"/>
    <p:sldId id="313" r:id="rId57"/>
    <p:sldId id="302" r:id="rId58"/>
    <p:sldId id="303" r:id="rId59"/>
    <p:sldId id="311" r:id="rId60"/>
    <p:sldId id="330" r:id="rId61"/>
    <p:sldId id="314" r:id="rId62"/>
    <p:sldId id="315" r:id="rId63"/>
    <p:sldId id="316" r:id="rId64"/>
    <p:sldId id="317" r:id="rId65"/>
    <p:sldId id="323" r:id="rId66"/>
    <p:sldId id="318" r:id="rId67"/>
    <p:sldId id="321" r:id="rId68"/>
    <p:sldId id="319" r:id="rId69"/>
    <p:sldId id="322" r:id="rId70"/>
    <p:sldId id="320" r:id="rId71"/>
    <p:sldId id="324" r:id="rId72"/>
    <p:sldId id="326" r:id="rId73"/>
    <p:sldId id="327" r:id="rId74"/>
    <p:sldId id="328" r:id="rId75"/>
    <p:sldId id="329" r:id="rId76"/>
    <p:sldId id="331" r:id="rId77"/>
    <p:sldId id="333" r:id="rId78"/>
    <p:sldId id="332" r:id="rId79"/>
    <p:sldId id="338" r:id="rId80"/>
    <p:sldId id="334" r:id="rId81"/>
    <p:sldId id="335" r:id="rId82"/>
    <p:sldId id="336" r:id="rId83"/>
    <p:sldId id="337" r:id="rId84"/>
    <p:sldId id="339" r:id="rId85"/>
    <p:sldId id="341" r:id="rId86"/>
    <p:sldId id="340" r:id="rId87"/>
    <p:sldId id="342" r:id="rId8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70" d="100"/>
          <a:sy n="70" d="100"/>
        </p:scale>
        <p:origin x="-139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slide" Target="slides/slide81.xml"/><Relationship Id="rId89" Type="http://schemas.openxmlformats.org/officeDocument/2006/relationships/presProps" Target="presProps.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slide" Target="slides/slide84.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90" Type="http://schemas.openxmlformats.org/officeDocument/2006/relationships/viewProps" Target="viewProps.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4" Type="http://schemas.openxmlformats.org/officeDocument/2006/relationships/slide" Target="slides/slide1.xml"/><Relationship Id="rId9"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5995BE37-49E9-45DB-BA0D-A6BBFF9B5F8D}" type="datetimeFigureOut">
              <a:rPr lang="en-029" smtClean="0"/>
              <a:t>02/26/2014</a:t>
            </a:fld>
            <a:endParaRPr lang="en-029"/>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029"/>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05EA39F-79E6-456A-89C5-AC7F7FCD2763}" type="slidenum">
              <a:rPr lang="en-029" smtClean="0"/>
              <a:t>‹#›</a:t>
            </a:fld>
            <a:endParaRPr lang="en-029"/>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95BE37-49E9-45DB-BA0D-A6BBFF9B5F8D}" type="datetimeFigureOut">
              <a:rPr lang="en-029" smtClean="0"/>
              <a:t>02/26/2014</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205EA39F-79E6-456A-89C5-AC7F7FCD2763}" type="slidenum">
              <a:rPr lang="en-029" smtClean="0"/>
              <a:t>‹#›</a:t>
            </a:fld>
            <a:endParaRPr lang="en-029"/>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95BE37-49E9-45DB-BA0D-A6BBFF9B5F8D}" type="datetimeFigureOut">
              <a:rPr lang="en-029" smtClean="0"/>
              <a:t>02/26/2014</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205EA39F-79E6-456A-89C5-AC7F7FCD2763}" type="slidenum">
              <a:rPr lang="en-029" smtClean="0"/>
              <a:t>‹#›</a:t>
            </a:fld>
            <a:endParaRPr lang="en-029"/>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5995BE37-49E9-45DB-BA0D-A6BBFF9B5F8D}" type="datetimeFigureOut">
              <a:rPr lang="en-029" smtClean="0">
                <a:solidFill>
                  <a:srgbClr val="ECE9C6"/>
                </a:solidFill>
              </a:rPr>
              <a:pPr/>
              <a:t>02/26/2014</a:t>
            </a:fld>
            <a:endParaRPr lang="en-029">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029">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05EA39F-79E6-456A-89C5-AC7F7FCD2763}" type="slidenum">
              <a:rPr lang="en-029" smtClean="0">
                <a:solidFill>
                  <a:srgbClr val="ECE9C6"/>
                </a:solidFill>
              </a:rPr>
              <a:pPr/>
              <a:t>‹#›</a:t>
            </a:fld>
            <a:endParaRPr lang="en-029">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36645727"/>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5" name="Footer Placeholder 4"/>
          <p:cNvSpPr>
            <a:spLocks noGrp="1"/>
          </p:cNvSpPr>
          <p:nvPr>
            <p:ph type="ftr" sz="quarter" idx="11"/>
          </p:nvPr>
        </p:nvSpPr>
        <p:spPr/>
        <p:txBody>
          <a:bodyPr/>
          <a:lstStyle/>
          <a:p>
            <a:endParaRPr lang="en-029">
              <a:solidFill>
                <a:srgbClr val="895D1D"/>
              </a:solidFill>
            </a:endParaRPr>
          </a:p>
        </p:txBody>
      </p:sp>
      <p:sp>
        <p:nvSpPr>
          <p:cNvPr id="6" name="Slide Number Placeholder 5"/>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57085834"/>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5" name="Footer Placeholder 4"/>
          <p:cNvSpPr>
            <a:spLocks noGrp="1"/>
          </p:cNvSpPr>
          <p:nvPr>
            <p:ph type="ftr" sz="quarter" idx="11"/>
          </p:nvPr>
        </p:nvSpPr>
        <p:spPr/>
        <p:txBody>
          <a:bodyPr/>
          <a:lstStyle/>
          <a:p>
            <a:endParaRPr lang="en-029">
              <a:solidFill>
                <a:srgbClr val="895D1D"/>
              </a:solidFill>
            </a:endParaRPr>
          </a:p>
        </p:txBody>
      </p:sp>
      <p:sp>
        <p:nvSpPr>
          <p:cNvPr id="6" name="Slide Number Placeholder 5"/>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spTree>
    <p:extLst>
      <p:ext uri="{BB962C8B-B14F-4D97-AF65-F5344CB8AC3E}">
        <p14:creationId xmlns:p14="http://schemas.microsoft.com/office/powerpoint/2010/main" val="734902500"/>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6" name="Footer Placeholder 5"/>
          <p:cNvSpPr>
            <a:spLocks noGrp="1"/>
          </p:cNvSpPr>
          <p:nvPr>
            <p:ph type="ftr" sz="quarter" idx="11"/>
          </p:nvPr>
        </p:nvSpPr>
        <p:spPr/>
        <p:txBody>
          <a:bodyPr/>
          <a:lstStyle/>
          <a:p>
            <a:endParaRPr lang="en-029">
              <a:solidFill>
                <a:srgbClr val="895D1D"/>
              </a:solidFill>
            </a:endParaRPr>
          </a:p>
        </p:txBody>
      </p:sp>
      <p:sp>
        <p:nvSpPr>
          <p:cNvPr id="7" name="Slide Number Placeholder 6"/>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29828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8" name="Footer Placeholder 7"/>
          <p:cNvSpPr>
            <a:spLocks noGrp="1"/>
          </p:cNvSpPr>
          <p:nvPr>
            <p:ph type="ftr" sz="quarter" idx="11"/>
          </p:nvPr>
        </p:nvSpPr>
        <p:spPr/>
        <p:txBody>
          <a:bodyPr/>
          <a:lstStyle/>
          <a:p>
            <a:endParaRPr lang="en-029">
              <a:solidFill>
                <a:srgbClr val="895D1D"/>
              </a:solidFill>
            </a:endParaRPr>
          </a:p>
        </p:txBody>
      </p:sp>
      <p:sp>
        <p:nvSpPr>
          <p:cNvPr id="9" name="Slide Number Placeholder 8"/>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774785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4" name="Footer Placeholder 3"/>
          <p:cNvSpPr>
            <a:spLocks noGrp="1"/>
          </p:cNvSpPr>
          <p:nvPr>
            <p:ph type="ftr" sz="quarter" idx="11"/>
          </p:nvPr>
        </p:nvSpPr>
        <p:spPr/>
        <p:txBody>
          <a:bodyPr/>
          <a:lstStyle/>
          <a:p>
            <a:endParaRPr lang="en-029">
              <a:solidFill>
                <a:srgbClr val="895D1D"/>
              </a:solidFill>
            </a:endParaRPr>
          </a:p>
        </p:txBody>
      </p:sp>
      <p:sp>
        <p:nvSpPr>
          <p:cNvPr id="5" name="Slide Number Placeholder 4"/>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874781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3" name="Footer Placeholder 2"/>
          <p:cNvSpPr>
            <a:spLocks noGrp="1"/>
          </p:cNvSpPr>
          <p:nvPr>
            <p:ph type="ftr" sz="quarter" idx="11"/>
          </p:nvPr>
        </p:nvSpPr>
        <p:spPr/>
        <p:txBody>
          <a:bodyPr/>
          <a:lstStyle/>
          <a:p>
            <a:endParaRPr lang="en-029">
              <a:solidFill>
                <a:srgbClr val="895D1D"/>
              </a:solidFill>
            </a:endParaRPr>
          </a:p>
        </p:txBody>
      </p:sp>
      <p:sp>
        <p:nvSpPr>
          <p:cNvPr id="4" name="Slide Number Placeholder 3"/>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spTree>
    <p:extLst>
      <p:ext uri="{BB962C8B-B14F-4D97-AF65-F5344CB8AC3E}">
        <p14:creationId xmlns:p14="http://schemas.microsoft.com/office/powerpoint/2010/main" val="29318262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6" name="Footer Placeholder 5"/>
          <p:cNvSpPr>
            <a:spLocks noGrp="1"/>
          </p:cNvSpPr>
          <p:nvPr>
            <p:ph type="ftr" sz="quarter" idx="11"/>
          </p:nvPr>
        </p:nvSpPr>
        <p:spPr/>
        <p:txBody>
          <a:bodyPr/>
          <a:lstStyle/>
          <a:p>
            <a:endParaRPr lang="en-029">
              <a:solidFill>
                <a:srgbClr val="895D1D"/>
              </a:solidFill>
            </a:endParaRPr>
          </a:p>
        </p:txBody>
      </p:sp>
      <p:sp>
        <p:nvSpPr>
          <p:cNvPr id="7" name="Slide Number Placeholder 6"/>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spTree>
    <p:extLst>
      <p:ext uri="{BB962C8B-B14F-4D97-AF65-F5344CB8AC3E}">
        <p14:creationId xmlns:p14="http://schemas.microsoft.com/office/powerpoint/2010/main" val="1343730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95BE37-49E9-45DB-BA0D-A6BBFF9B5F8D}" type="datetimeFigureOut">
              <a:rPr lang="en-029" smtClean="0"/>
              <a:t>02/26/2014</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205EA39F-79E6-456A-89C5-AC7F7FCD2763}" type="slidenum">
              <a:rPr lang="en-029" smtClean="0"/>
              <a:t>‹#›</a:t>
            </a:fld>
            <a:endParaRPr lang="en-029"/>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6" name="Footer Placeholder 5"/>
          <p:cNvSpPr>
            <a:spLocks noGrp="1"/>
          </p:cNvSpPr>
          <p:nvPr>
            <p:ph type="ftr" sz="quarter" idx="11"/>
          </p:nvPr>
        </p:nvSpPr>
        <p:spPr/>
        <p:txBody>
          <a:bodyPr/>
          <a:lstStyle/>
          <a:p>
            <a:endParaRPr lang="en-029">
              <a:solidFill>
                <a:srgbClr val="895D1D"/>
              </a:solidFill>
            </a:endParaRPr>
          </a:p>
        </p:txBody>
      </p:sp>
      <p:sp>
        <p:nvSpPr>
          <p:cNvPr id="7" name="Slide Number Placeholder 6"/>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spTree>
    <p:extLst>
      <p:ext uri="{BB962C8B-B14F-4D97-AF65-F5344CB8AC3E}">
        <p14:creationId xmlns:p14="http://schemas.microsoft.com/office/powerpoint/2010/main" val="15263774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5" name="Footer Placeholder 4"/>
          <p:cNvSpPr>
            <a:spLocks noGrp="1"/>
          </p:cNvSpPr>
          <p:nvPr>
            <p:ph type="ftr" sz="quarter" idx="11"/>
          </p:nvPr>
        </p:nvSpPr>
        <p:spPr/>
        <p:txBody>
          <a:bodyPr/>
          <a:lstStyle/>
          <a:p>
            <a:endParaRPr lang="en-029">
              <a:solidFill>
                <a:srgbClr val="895D1D"/>
              </a:solidFill>
            </a:endParaRPr>
          </a:p>
        </p:txBody>
      </p:sp>
      <p:sp>
        <p:nvSpPr>
          <p:cNvPr id="6" name="Slide Number Placeholder 5"/>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938326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5" name="Footer Placeholder 4"/>
          <p:cNvSpPr>
            <a:spLocks noGrp="1"/>
          </p:cNvSpPr>
          <p:nvPr>
            <p:ph type="ftr" sz="quarter" idx="11"/>
          </p:nvPr>
        </p:nvSpPr>
        <p:spPr/>
        <p:txBody>
          <a:bodyPr/>
          <a:lstStyle/>
          <a:p>
            <a:endParaRPr lang="en-029">
              <a:solidFill>
                <a:srgbClr val="895D1D"/>
              </a:solidFill>
            </a:endParaRPr>
          </a:p>
        </p:txBody>
      </p:sp>
      <p:sp>
        <p:nvSpPr>
          <p:cNvPr id="6" name="Slide Number Placeholder 5"/>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416481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5995BE37-49E9-45DB-BA0D-A6BBFF9B5F8D}" type="datetimeFigureOut">
              <a:rPr lang="en-029" smtClean="0">
                <a:solidFill>
                  <a:srgbClr val="ECE9C6"/>
                </a:solidFill>
              </a:rPr>
              <a:pPr/>
              <a:t>02/26/2014</a:t>
            </a:fld>
            <a:endParaRPr lang="en-029">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029">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05EA39F-79E6-456A-89C5-AC7F7FCD2763}" type="slidenum">
              <a:rPr lang="en-029" smtClean="0">
                <a:solidFill>
                  <a:srgbClr val="ECE9C6"/>
                </a:solidFill>
              </a:rPr>
              <a:pPr/>
              <a:t>‹#›</a:t>
            </a:fld>
            <a:endParaRPr lang="en-029">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552415897"/>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5" name="Footer Placeholder 4"/>
          <p:cNvSpPr>
            <a:spLocks noGrp="1"/>
          </p:cNvSpPr>
          <p:nvPr>
            <p:ph type="ftr" sz="quarter" idx="11"/>
          </p:nvPr>
        </p:nvSpPr>
        <p:spPr/>
        <p:txBody>
          <a:bodyPr/>
          <a:lstStyle/>
          <a:p>
            <a:endParaRPr lang="en-029">
              <a:solidFill>
                <a:srgbClr val="895D1D"/>
              </a:solidFill>
            </a:endParaRPr>
          </a:p>
        </p:txBody>
      </p:sp>
      <p:sp>
        <p:nvSpPr>
          <p:cNvPr id="6" name="Slide Number Placeholder 5"/>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14827539"/>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5" name="Footer Placeholder 4"/>
          <p:cNvSpPr>
            <a:spLocks noGrp="1"/>
          </p:cNvSpPr>
          <p:nvPr>
            <p:ph type="ftr" sz="quarter" idx="11"/>
          </p:nvPr>
        </p:nvSpPr>
        <p:spPr/>
        <p:txBody>
          <a:bodyPr/>
          <a:lstStyle/>
          <a:p>
            <a:endParaRPr lang="en-029">
              <a:solidFill>
                <a:srgbClr val="895D1D"/>
              </a:solidFill>
            </a:endParaRPr>
          </a:p>
        </p:txBody>
      </p:sp>
      <p:sp>
        <p:nvSpPr>
          <p:cNvPr id="6" name="Slide Number Placeholder 5"/>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spTree>
    <p:extLst>
      <p:ext uri="{BB962C8B-B14F-4D97-AF65-F5344CB8AC3E}">
        <p14:creationId xmlns:p14="http://schemas.microsoft.com/office/powerpoint/2010/main" val="3768487617"/>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6" name="Footer Placeholder 5"/>
          <p:cNvSpPr>
            <a:spLocks noGrp="1"/>
          </p:cNvSpPr>
          <p:nvPr>
            <p:ph type="ftr" sz="quarter" idx="11"/>
          </p:nvPr>
        </p:nvSpPr>
        <p:spPr/>
        <p:txBody>
          <a:bodyPr/>
          <a:lstStyle/>
          <a:p>
            <a:endParaRPr lang="en-029">
              <a:solidFill>
                <a:srgbClr val="895D1D"/>
              </a:solidFill>
            </a:endParaRPr>
          </a:p>
        </p:txBody>
      </p:sp>
      <p:sp>
        <p:nvSpPr>
          <p:cNvPr id="7" name="Slide Number Placeholder 6"/>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985389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8" name="Footer Placeholder 7"/>
          <p:cNvSpPr>
            <a:spLocks noGrp="1"/>
          </p:cNvSpPr>
          <p:nvPr>
            <p:ph type="ftr" sz="quarter" idx="11"/>
          </p:nvPr>
        </p:nvSpPr>
        <p:spPr/>
        <p:txBody>
          <a:bodyPr/>
          <a:lstStyle/>
          <a:p>
            <a:endParaRPr lang="en-029">
              <a:solidFill>
                <a:srgbClr val="895D1D"/>
              </a:solidFill>
            </a:endParaRPr>
          </a:p>
        </p:txBody>
      </p:sp>
      <p:sp>
        <p:nvSpPr>
          <p:cNvPr id="9" name="Slide Number Placeholder 8"/>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212793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4" name="Footer Placeholder 3"/>
          <p:cNvSpPr>
            <a:spLocks noGrp="1"/>
          </p:cNvSpPr>
          <p:nvPr>
            <p:ph type="ftr" sz="quarter" idx="11"/>
          </p:nvPr>
        </p:nvSpPr>
        <p:spPr/>
        <p:txBody>
          <a:bodyPr/>
          <a:lstStyle/>
          <a:p>
            <a:endParaRPr lang="en-029">
              <a:solidFill>
                <a:srgbClr val="895D1D"/>
              </a:solidFill>
            </a:endParaRPr>
          </a:p>
        </p:txBody>
      </p:sp>
      <p:sp>
        <p:nvSpPr>
          <p:cNvPr id="5" name="Slide Number Placeholder 4"/>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316682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3" name="Footer Placeholder 2"/>
          <p:cNvSpPr>
            <a:spLocks noGrp="1"/>
          </p:cNvSpPr>
          <p:nvPr>
            <p:ph type="ftr" sz="quarter" idx="11"/>
          </p:nvPr>
        </p:nvSpPr>
        <p:spPr/>
        <p:txBody>
          <a:bodyPr/>
          <a:lstStyle/>
          <a:p>
            <a:endParaRPr lang="en-029">
              <a:solidFill>
                <a:srgbClr val="895D1D"/>
              </a:solidFill>
            </a:endParaRPr>
          </a:p>
        </p:txBody>
      </p:sp>
      <p:sp>
        <p:nvSpPr>
          <p:cNvPr id="4" name="Slide Number Placeholder 3"/>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spTree>
    <p:extLst>
      <p:ext uri="{BB962C8B-B14F-4D97-AF65-F5344CB8AC3E}">
        <p14:creationId xmlns:p14="http://schemas.microsoft.com/office/powerpoint/2010/main" val="1704165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95BE37-49E9-45DB-BA0D-A6BBFF9B5F8D}" type="datetimeFigureOut">
              <a:rPr lang="en-029" smtClean="0"/>
              <a:t>02/26/2014</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205EA39F-79E6-456A-89C5-AC7F7FCD2763}" type="slidenum">
              <a:rPr lang="en-029" smtClean="0"/>
              <a:t>‹#›</a:t>
            </a:fld>
            <a:endParaRPr lang="en-029"/>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6" name="Footer Placeholder 5"/>
          <p:cNvSpPr>
            <a:spLocks noGrp="1"/>
          </p:cNvSpPr>
          <p:nvPr>
            <p:ph type="ftr" sz="quarter" idx="11"/>
          </p:nvPr>
        </p:nvSpPr>
        <p:spPr/>
        <p:txBody>
          <a:bodyPr/>
          <a:lstStyle/>
          <a:p>
            <a:endParaRPr lang="en-029">
              <a:solidFill>
                <a:srgbClr val="895D1D"/>
              </a:solidFill>
            </a:endParaRPr>
          </a:p>
        </p:txBody>
      </p:sp>
      <p:sp>
        <p:nvSpPr>
          <p:cNvPr id="7" name="Slide Number Placeholder 6"/>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spTree>
    <p:extLst>
      <p:ext uri="{BB962C8B-B14F-4D97-AF65-F5344CB8AC3E}">
        <p14:creationId xmlns:p14="http://schemas.microsoft.com/office/powerpoint/2010/main" val="10630816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6" name="Footer Placeholder 5"/>
          <p:cNvSpPr>
            <a:spLocks noGrp="1"/>
          </p:cNvSpPr>
          <p:nvPr>
            <p:ph type="ftr" sz="quarter" idx="11"/>
          </p:nvPr>
        </p:nvSpPr>
        <p:spPr/>
        <p:txBody>
          <a:bodyPr/>
          <a:lstStyle/>
          <a:p>
            <a:endParaRPr lang="en-029">
              <a:solidFill>
                <a:srgbClr val="895D1D"/>
              </a:solidFill>
            </a:endParaRPr>
          </a:p>
        </p:txBody>
      </p:sp>
      <p:sp>
        <p:nvSpPr>
          <p:cNvPr id="7" name="Slide Number Placeholder 6"/>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spTree>
    <p:extLst>
      <p:ext uri="{BB962C8B-B14F-4D97-AF65-F5344CB8AC3E}">
        <p14:creationId xmlns:p14="http://schemas.microsoft.com/office/powerpoint/2010/main" val="20775791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5" name="Footer Placeholder 4"/>
          <p:cNvSpPr>
            <a:spLocks noGrp="1"/>
          </p:cNvSpPr>
          <p:nvPr>
            <p:ph type="ftr" sz="quarter" idx="11"/>
          </p:nvPr>
        </p:nvSpPr>
        <p:spPr/>
        <p:txBody>
          <a:bodyPr/>
          <a:lstStyle/>
          <a:p>
            <a:endParaRPr lang="en-029">
              <a:solidFill>
                <a:srgbClr val="895D1D"/>
              </a:solidFill>
            </a:endParaRPr>
          </a:p>
        </p:txBody>
      </p:sp>
      <p:sp>
        <p:nvSpPr>
          <p:cNvPr id="6" name="Slide Number Placeholder 5"/>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490456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5" name="Footer Placeholder 4"/>
          <p:cNvSpPr>
            <a:spLocks noGrp="1"/>
          </p:cNvSpPr>
          <p:nvPr>
            <p:ph type="ftr" sz="quarter" idx="11"/>
          </p:nvPr>
        </p:nvSpPr>
        <p:spPr/>
        <p:txBody>
          <a:bodyPr/>
          <a:lstStyle/>
          <a:p>
            <a:endParaRPr lang="en-029">
              <a:solidFill>
                <a:srgbClr val="895D1D"/>
              </a:solidFill>
            </a:endParaRPr>
          </a:p>
        </p:txBody>
      </p:sp>
      <p:sp>
        <p:nvSpPr>
          <p:cNvPr id="6" name="Slide Number Placeholder 5"/>
          <p:cNvSpPr>
            <a:spLocks noGrp="1"/>
          </p:cNvSpPr>
          <p:nvPr>
            <p:ph type="sldNum" sz="quarter" idx="12"/>
          </p:nvPr>
        </p:nvSpPr>
        <p:spPr/>
        <p:txBody>
          <a:bodyPr/>
          <a:lstStyle/>
          <a:p>
            <a:fld id="{205EA39F-79E6-456A-89C5-AC7F7FCD2763}" type="slidenum">
              <a:rPr lang="en-029" smtClean="0">
                <a:solidFill>
                  <a:srgbClr val="895D1D"/>
                </a:solidFill>
              </a:rPr>
              <a:pPr/>
              <a:t>‹#›</a:t>
            </a:fld>
            <a:endParaRPr lang="en-029">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66863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995BE37-49E9-45DB-BA0D-A6BBFF9B5F8D}" type="datetimeFigureOut">
              <a:rPr lang="en-029" smtClean="0"/>
              <a:t>02/26/2014</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205EA39F-79E6-456A-89C5-AC7F7FCD2763}" type="slidenum">
              <a:rPr lang="en-029" smtClean="0"/>
              <a:t>‹#›</a:t>
            </a:fld>
            <a:endParaRPr lang="en-029"/>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995BE37-49E9-45DB-BA0D-A6BBFF9B5F8D}" type="datetimeFigureOut">
              <a:rPr lang="en-029" smtClean="0"/>
              <a:t>02/26/2014</a:t>
            </a:fld>
            <a:endParaRPr lang="en-029"/>
          </a:p>
        </p:txBody>
      </p:sp>
      <p:sp>
        <p:nvSpPr>
          <p:cNvPr id="8" name="Footer Placeholder 7"/>
          <p:cNvSpPr>
            <a:spLocks noGrp="1"/>
          </p:cNvSpPr>
          <p:nvPr>
            <p:ph type="ftr" sz="quarter" idx="11"/>
          </p:nvPr>
        </p:nvSpPr>
        <p:spPr/>
        <p:txBody>
          <a:bodyPr/>
          <a:lstStyle/>
          <a:p>
            <a:endParaRPr lang="en-029"/>
          </a:p>
        </p:txBody>
      </p:sp>
      <p:sp>
        <p:nvSpPr>
          <p:cNvPr id="9" name="Slide Number Placeholder 8"/>
          <p:cNvSpPr>
            <a:spLocks noGrp="1"/>
          </p:cNvSpPr>
          <p:nvPr>
            <p:ph type="sldNum" sz="quarter" idx="12"/>
          </p:nvPr>
        </p:nvSpPr>
        <p:spPr/>
        <p:txBody>
          <a:bodyPr/>
          <a:lstStyle/>
          <a:p>
            <a:fld id="{205EA39F-79E6-456A-89C5-AC7F7FCD2763}" type="slidenum">
              <a:rPr lang="en-029" smtClean="0"/>
              <a:t>‹#›</a:t>
            </a:fld>
            <a:endParaRPr lang="en-029"/>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995BE37-49E9-45DB-BA0D-A6BBFF9B5F8D}" type="datetimeFigureOut">
              <a:rPr lang="en-029" smtClean="0"/>
              <a:t>02/26/2014</a:t>
            </a:fld>
            <a:endParaRPr lang="en-029"/>
          </a:p>
        </p:txBody>
      </p:sp>
      <p:sp>
        <p:nvSpPr>
          <p:cNvPr id="4" name="Footer Placeholder 3"/>
          <p:cNvSpPr>
            <a:spLocks noGrp="1"/>
          </p:cNvSpPr>
          <p:nvPr>
            <p:ph type="ftr" sz="quarter" idx="11"/>
          </p:nvPr>
        </p:nvSpPr>
        <p:spPr/>
        <p:txBody>
          <a:bodyPr/>
          <a:lstStyle/>
          <a:p>
            <a:endParaRPr lang="en-029"/>
          </a:p>
        </p:txBody>
      </p:sp>
      <p:sp>
        <p:nvSpPr>
          <p:cNvPr id="5" name="Slide Number Placeholder 4"/>
          <p:cNvSpPr>
            <a:spLocks noGrp="1"/>
          </p:cNvSpPr>
          <p:nvPr>
            <p:ph type="sldNum" sz="quarter" idx="12"/>
          </p:nvPr>
        </p:nvSpPr>
        <p:spPr/>
        <p:txBody>
          <a:bodyPr/>
          <a:lstStyle/>
          <a:p>
            <a:fld id="{205EA39F-79E6-456A-89C5-AC7F7FCD2763}" type="slidenum">
              <a:rPr lang="en-029" smtClean="0"/>
              <a:t>‹#›</a:t>
            </a:fld>
            <a:endParaRPr lang="en-029"/>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95BE37-49E9-45DB-BA0D-A6BBFF9B5F8D}" type="datetimeFigureOut">
              <a:rPr lang="en-029" smtClean="0"/>
              <a:t>02/26/2014</a:t>
            </a:fld>
            <a:endParaRPr lang="en-029"/>
          </a:p>
        </p:txBody>
      </p:sp>
      <p:sp>
        <p:nvSpPr>
          <p:cNvPr id="3" name="Footer Placeholder 2"/>
          <p:cNvSpPr>
            <a:spLocks noGrp="1"/>
          </p:cNvSpPr>
          <p:nvPr>
            <p:ph type="ftr" sz="quarter" idx="11"/>
          </p:nvPr>
        </p:nvSpPr>
        <p:spPr/>
        <p:txBody>
          <a:bodyPr/>
          <a:lstStyle/>
          <a:p>
            <a:endParaRPr lang="en-029"/>
          </a:p>
        </p:txBody>
      </p:sp>
      <p:sp>
        <p:nvSpPr>
          <p:cNvPr id="4" name="Slide Number Placeholder 3"/>
          <p:cNvSpPr>
            <a:spLocks noGrp="1"/>
          </p:cNvSpPr>
          <p:nvPr>
            <p:ph type="sldNum" sz="quarter" idx="12"/>
          </p:nvPr>
        </p:nvSpPr>
        <p:spPr/>
        <p:txBody>
          <a:bodyPr/>
          <a:lstStyle/>
          <a:p>
            <a:fld id="{205EA39F-79E6-456A-89C5-AC7F7FCD2763}" type="slidenum">
              <a:rPr lang="en-029" smtClean="0"/>
              <a:t>‹#›</a:t>
            </a:fld>
            <a:endParaRPr lang="en-029"/>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95BE37-49E9-45DB-BA0D-A6BBFF9B5F8D}" type="datetimeFigureOut">
              <a:rPr lang="en-029" smtClean="0"/>
              <a:t>02/26/2014</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205EA39F-79E6-456A-89C5-AC7F7FCD2763}" type="slidenum">
              <a:rPr lang="en-029" smtClean="0"/>
              <a:t>‹#›</a:t>
            </a:fld>
            <a:endParaRPr lang="en-029"/>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95BE37-49E9-45DB-BA0D-A6BBFF9B5F8D}" type="datetimeFigureOut">
              <a:rPr lang="en-029" smtClean="0"/>
              <a:t>02/26/2014</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205EA39F-79E6-456A-89C5-AC7F7FCD2763}" type="slidenum">
              <a:rPr lang="en-029" smtClean="0"/>
              <a:t>‹#›</a:t>
            </a:fld>
            <a:endParaRPr lang="en-029"/>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5995BE37-49E9-45DB-BA0D-A6BBFF9B5F8D}" type="datetimeFigureOut">
              <a:rPr lang="en-029" smtClean="0"/>
              <a:t>02/26/2014</a:t>
            </a:fld>
            <a:endParaRPr lang="en-029"/>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029"/>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205EA39F-79E6-456A-89C5-AC7F7FCD2763}" type="slidenum">
              <a:rPr lang="en-029" smtClean="0"/>
              <a:t>‹#›</a:t>
            </a:fld>
            <a:endParaRPr lang="en-029"/>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029">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205EA39F-79E6-456A-89C5-AC7F7FCD2763}" type="slidenum">
              <a:rPr lang="en-029" smtClean="0">
                <a:solidFill>
                  <a:srgbClr val="895D1D"/>
                </a:solidFill>
              </a:rPr>
              <a:pPr/>
              <a:t>‹#›</a:t>
            </a:fld>
            <a:endParaRPr lang="en-029">
              <a:solidFill>
                <a:srgbClr val="895D1D"/>
              </a:solidFill>
            </a:endParaRPr>
          </a:p>
        </p:txBody>
      </p:sp>
    </p:spTree>
    <p:extLst>
      <p:ext uri="{BB962C8B-B14F-4D97-AF65-F5344CB8AC3E}">
        <p14:creationId xmlns:p14="http://schemas.microsoft.com/office/powerpoint/2010/main" val="26566068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5995BE37-49E9-45DB-BA0D-A6BBFF9B5F8D}" type="datetimeFigureOut">
              <a:rPr lang="en-029" smtClean="0">
                <a:solidFill>
                  <a:srgbClr val="895D1D"/>
                </a:solidFill>
              </a:rPr>
              <a:pPr/>
              <a:t>02/26/2014</a:t>
            </a:fld>
            <a:endParaRPr lang="en-029">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029">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205EA39F-79E6-456A-89C5-AC7F7FCD2763}" type="slidenum">
              <a:rPr lang="en-029" smtClean="0">
                <a:solidFill>
                  <a:srgbClr val="895D1D"/>
                </a:solidFill>
              </a:rPr>
              <a:pPr/>
              <a:t>‹#›</a:t>
            </a:fld>
            <a:endParaRPr lang="en-029">
              <a:solidFill>
                <a:srgbClr val="895D1D"/>
              </a:solidFill>
            </a:endParaRPr>
          </a:p>
        </p:txBody>
      </p:sp>
    </p:spTree>
    <p:extLst>
      <p:ext uri="{BB962C8B-B14F-4D97-AF65-F5344CB8AC3E}">
        <p14:creationId xmlns:p14="http://schemas.microsoft.com/office/powerpoint/2010/main" val="346591669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029" sz="9600" b="1" dirty="0" smtClean="0"/>
              <a:t>PARABLES</a:t>
            </a:r>
            <a:endParaRPr lang="en-029" sz="9600" b="1" dirty="0"/>
          </a:p>
        </p:txBody>
      </p:sp>
      <p:sp>
        <p:nvSpPr>
          <p:cNvPr id="3" name="Subtitle 2"/>
          <p:cNvSpPr>
            <a:spLocks noGrp="1"/>
          </p:cNvSpPr>
          <p:nvPr>
            <p:ph type="subTitle" idx="1"/>
          </p:nvPr>
        </p:nvSpPr>
        <p:spPr/>
        <p:txBody>
          <a:bodyPr>
            <a:normAutofit/>
          </a:bodyPr>
          <a:lstStyle/>
          <a:p>
            <a:r>
              <a:rPr lang="en-029" sz="5400" b="1" dirty="0" smtClean="0"/>
              <a:t>Of the Bible</a:t>
            </a:r>
            <a:endParaRPr lang="en-029" sz="5400" b="1" dirty="0"/>
          </a:p>
        </p:txBody>
      </p:sp>
    </p:spTree>
    <p:extLst>
      <p:ext uri="{BB962C8B-B14F-4D97-AF65-F5344CB8AC3E}">
        <p14:creationId xmlns:p14="http://schemas.microsoft.com/office/powerpoint/2010/main" val="31462188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381000"/>
            <a:ext cx="7745505" cy="4876800"/>
          </a:xfrm>
        </p:spPr>
        <p:txBody>
          <a:bodyPr>
            <a:noAutofit/>
          </a:bodyPr>
          <a:lstStyle/>
          <a:p>
            <a:pPr marL="0" indent="0" algn="ctr">
              <a:buNone/>
            </a:pPr>
            <a:r>
              <a:rPr lang="en-029" sz="4000" b="1" dirty="0" smtClean="0">
                <a:solidFill>
                  <a:schemeClr val="tx2"/>
                </a:solidFill>
                <a:effectLst>
                  <a:outerShdw blurRad="38100" dist="38100" dir="2700000" algn="tl">
                    <a:srgbClr val="000000">
                      <a:alpha val="43137"/>
                    </a:srgbClr>
                  </a:outerShdw>
                </a:effectLst>
              </a:rPr>
              <a:t>English </a:t>
            </a:r>
            <a:r>
              <a:rPr lang="en-029" sz="4000" b="1" dirty="0">
                <a:solidFill>
                  <a:schemeClr val="tx2"/>
                </a:solidFill>
                <a:effectLst>
                  <a:outerShdw blurRad="38100" dist="38100" dir="2700000" algn="tl">
                    <a:srgbClr val="000000">
                      <a:alpha val="43137"/>
                    </a:srgbClr>
                  </a:outerShdw>
                </a:effectLst>
              </a:rPr>
              <a:t>Words used in </a:t>
            </a:r>
            <a:r>
              <a:rPr lang="en-029" sz="4000" b="1" dirty="0" smtClean="0">
                <a:solidFill>
                  <a:schemeClr val="tx2"/>
                </a:solidFill>
                <a:effectLst>
                  <a:outerShdw blurRad="38100" dist="38100" dir="2700000" algn="tl">
                    <a:srgbClr val="000000">
                      <a:alpha val="43137"/>
                    </a:srgbClr>
                  </a:outerShdw>
                </a:effectLst>
              </a:rPr>
              <a:t>KJV for “</a:t>
            </a:r>
            <a:r>
              <a:rPr lang="en-029" sz="4000" b="1" i="1" dirty="0" smtClean="0">
                <a:solidFill>
                  <a:schemeClr val="accent2"/>
                </a:solidFill>
                <a:effectLst>
                  <a:outerShdw blurRad="38100" dist="38100" dir="2700000" algn="tl">
                    <a:srgbClr val="000000">
                      <a:alpha val="43137"/>
                    </a:srgbClr>
                  </a:outerShdw>
                </a:effectLst>
              </a:rPr>
              <a:t>PAROIMIA</a:t>
            </a:r>
            <a:r>
              <a:rPr lang="en-029" sz="4000" b="1" dirty="0" smtClean="0">
                <a:solidFill>
                  <a:schemeClr val="tx2"/>
                </a:solidFill>
                <a:effectLst>
                  <a:outerShdw blurRad="38100" dist="38100" dir="2700000" algn="tl">
                    <a:srgbClr val="000000">
                      <a:alpha val="43137"/>
                    </a:srgbClr>
                  </a:outerShdw>
                </a:effectLst>
              </a:rPr>
              <a:t>”</a:t>
            </a:r>
          </a:p>
          <a:p>
            <a:pPr marL="0" indent="0">
              <a:buNone/>
            </a:pPr>
            <a:endParaRPr lang="en-029" sz="4000" b="1" dirty="0">
              <a:solidFill>
                <a:schemeClr val="tx2"/>
              </a:solidFill>
              <a:effectLst>
                <a:outerShdw blurRad="38100" dist="38100" dir="2700000" algn="tl">
                  <a:srgbClr val="000000">
                    <a:alpha val="43137"/>
                  </a:srgbClr>
                </a:outerShdw>
              </a:effectLst>
            </a:endParaRPr>
          </a:p>
          <a:p>
            <a:pPr marL="0" indent="0">
              <a:buNone/>
            </a:pPr>
            <a:r>
              <a:rPr lang="en-029" sz="3600" dirty="0" smtClean="0"/>
              <a:t>“proverb” 	  (3 times) </a:t>
            </a:r>
            <a:r>
              <a:rPr lang="en-029" sz="3600" dirty="0"/>
              <a:t/>
            </a:r>
            <a:br>
              <a:rPr lang="en-029" sz="3600" dirty="0"/>
            </a:br>
            <a:r>
              <a:rPr lang="en-029" sz="3600" dirty="0" smtClean="0"/>
              <a:t>“parable”  	  (1 time)</a:t>
            </a:r>
            <a:r>
              <a:rPr lang="en-029" sz="3600" dirty="0"/>
              <a:t/>
            </a:r>
            <a:br>
              <a:rPr lang="en-029" sz="3600" dirty="0"/>
            </a:br>
            <a:endParaRPr lang="en-029" sz="3600" dirty="0"/>
          </a:p>
        </p:txBody>
      </p:sp>
    </p:spTree>
    <p:extLst>
      <p:ext uri="{BB962C8B-B14F-4D97-AF65-F5344CB8AC3E}">
        <p14:creationId xmlns:p14="http://schemas.microsoft.com/office/powerpoint/2010/main" val="23535256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029" sz="9600" b="1" dirty="0" smtClean="0"/>
              <a:t>PARABLES</a:t>
            </a:r>
            <a:endParaRPr lang="en-029" sz="9600" b="1" dirty="0"/>
          </a:p>
        </p:txBody>
      </p:sp>
      <p:sp>
        <p:nvSpPr>
          <p:cNvPr id="3" name="Subtitle 2"/>
          <p:cNvSpPr>
            <a:spLocks noGrp="1"/>
          </p:cNvSpPr>
          <p:nvPr>
            <p:ph type="subTitle" idx="1"/>
          </p:nvPr>
        </p:nvSpPr>
        <p:spPr/>
        <p:txBody>
          <a:bodyPr>
            <a:normAutofit/>
          </a:bodyPr>
          <a:lstStyle/>
          <a:p>
            <a:r>
              <a:rPr lang="en-029" sz="5400" b="1" dirty="0" smtClean="0"/>
              <a:t>Of the Bible</a:t>
            </a:r>
            <a:endParaRPr lang="en-029" sz="5400" b="1" dirty="0"/>
          </a:p>
        </p:txBody>
      </p:sp>
    </p:spTree>
    <p:extLst>
      <p:ext uri="{BB962C8B-B14F-4D97-AF65-F5344CB8AC3E}">
        <p14:creationId xmlns:p14="http://schemas.microsoft.com/office/powerpoint/2010/main" val="38473489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3877815"/>
          </a:xfrm>
        </p:spPr>
        <p:txBody>
          <a:bodyPr>
            <a:noAutofit/>
          </a:bodyPr>
          <a:lstStyle/>
          <a:p>
            <a:pPr marL="0" indent="0" algn="ctr">
              <a:buNone/>
            </a:pPr>
            <a:r>
              <a:rPr lang="en-029" sz="4800" b="1" dirty="0" smtClean="0">
                <a:effectLst>
                  <a:outerShdw blurRad="38100" dist="38100" dir="2700000" algn="tl">
                    <a:srgbClr val="000000">
                      <a:alpha val="43137"/>
                    </a:srgbClr>
                  </a:outerShdw>
                </a:effectLst>
                <a:sym typeface="Wingdings"/>
              </a:rPr>
              <a:t> </a:t>
            </a:r>
            <a:r>
              <a:rPr lang="en-029" sz="4800" b="1" dirty="0" smtClean="0">
                <a:effectLst>
                  <a:outerShdw blurRad="38100" dist="38100" dir="2700000" algn="tl">
                    <a:srgbClr val="000000">
                      <a:alpha val="43137"/>
                    </a:srgbClr>
                  </a:outerShdw>
                </a:effectLst>
              </a:rPr>
              <a:t>A </a:t>
            </a:r>
            <a:r>
              <a:rPr lang="en-029" sz="4800" b="1" dirty="0" smtClean="0">
                <a:solidFill>
                  <a:schemeClr val="accent2"/>
                </a:solidFill>
                <a:effectLst>
                  <a:outerShdw blurRad="38100" dist="38100" dir="2700000" algn="tl">
                    <a:srgbClr val="000000">
                      <a:alpha val="43137"/>
                    </a:srgbClr>
                  </a:outerShdw>
                </a:effectLst>
              </a:rPr>
              <a:t>parable</a:t>
            </a:r>
            <a:r>
              <a:rPr lang="en-029" sz="4800" b="1" dirty="0" smtClean="0">
                <a:effectLst>
                  <a:outerShdw blurRad="38100" dist="38100" dir="2700000" algn="tl">
                    <a:srgbClr val="000000">
                      <a:alpha val="43137"/>
                    </a:srgbClr>
                  </a:outerShdw>
                </a:effectLst>
              </a:rPr>
              <a:t> is an utterance that involves a comparison</a:t>
            </a:r>
            <a:endParaRPr lang="en-029" sz="4800" b="1" dirty="0">
              <a:effectLst>
                <a:outerShdw blurRad="38100" dist="38100" dir="2700000" algn="tl">
                  <a:srgbClr val="000000">
                    <a:alpha val="43137"/>
                  </a:srgbClr>
                </a:outerShdw>
              </a:effectLst>
            </a:endParaRPr>
          </a:p>
        </p:txBody>
      </p:sp>
      <p:sp>
        <p:nvSpPr>
          <p:cNvPr id="3" name="Title 2"/>
          <p:cNvSpPr>
            <a:spLocks noGrp="1"/>
          </p:cNvSpPr>
          <p:nvPr>
            <p:ph type="title"/>
          </p:nvPr>
        </p:nvSpPr>
        <p:spPr>
          <a:xfrm>
            <a:off x="228600" y="570156"/>
            <a:ext cx="8686800" cy="1054250"/>
          </a:xfrm>
        </p:spPr>
        <p:txBody>
          <a:bodyPr/>
          <a:lstStyle/>
          <a:p>
            <a:r>
              <a:rPr lang="en-029" b="1" dirty="0" smtClean="0">
                <a:effectLst>
                  <a:outerShdw blurRad="38100" dist="38100" dir="2700000" algn="tl">
                    <a:srgbClr val="000000">
                      <a:alpha val="43137"/>
                    </a:srgbClr>
                  </a:outerShdw>
                </a:effectLst>
              </a:rPr>
              <a:t>WORKING DEFINITION</a:t>
            </a:r>
            <a:endParaRPr lang="en-029"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785356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3877815"/>
          </a:xfrm>
        </p:spPr>
        <p:txBody>
          <a:bodyPr>
            <a:noAutofit/>
          </a:bodyPr>
          <a:lstStyle/>
          <a:p>
            <a:pPr marL="0" indent="0" algn="ctr">
              <a:buNone/>
            </a:pPr>
            <a:r>
              <a:rPr lang="en-029" sz="4800" b="1" dirty="0">
                <a:effectLst>
                  <a:outerShdw blurRad="38100" dist="38100" dir="2700000" algn="tl">
                    <a:srgbClr val="000000">
                      <a:alpha val="43137"/>
                    </a:srgbClr>
                  </a:outerShdw>
                </a:effectLst>
                <a:sym typeface="Wingdings"/>
              </a:rPr>
              <a:t></a:t>
            </a:r>
            <a:r>
              <a:rPr lang="en-029" sz="4800" b="1" dirty="0" smtClean="0">
                <a:effectLst>
                  <a:outerShdw blurRad="38100" dist="38100" dir="2700000" algn="tl">
                    <a:srgbClr val="000000">
                      <a:alpha val="43137"/>
                    </a:srgbClr>
                  </a:outerShdw>
                </a:effectLst>
                <a:sym typeface="Wingdings"/>
              </a:rPr>
              <a:t> </a:t>
            </a:r>
            <a:r>
              <a:rPr lang="en-029" sz="4800" b="1" dirty="0" smtClean="0">
                <a:effectLst>
                  <a:outerShdw blurRad="38100" dist="38100" dir="2700000" algn="tl">
                    <a:srgbClr val="000000">
                      <a:alpha val="43137"/>
                    </a:srgbClr>
                  </a:outerShdw>
                </a:effectLst>
              </a:rPr>
              <a:t>A </a:t>
            </a:r>
            <a:r>
              <a:rPr lang="en-029" sz="4800" b="1" dirty="0" smtClean="0">
                <a:solidFill>
                  <a:schemeClr val="accent2"/>
                </a:solidFill>
                <a:effectLst>
                  <a:outerShdw blurRad="38100" dist="38100" dir="2700000" algn="tl">
                    <a:srgbClr val="000000">
                      <a:alpha val="43137"/>
                    </a:srgbClr>
                  </a:outerShdw>
                </a:effectLst>
              </a:rPr>
              <a:t>parable</a:t>
            </a:r>
            <a:r>
              <a:rPr lang="en-029" sz="4800" b="1" dirty="0" smtClean="0">
                <a:effectLst>
                  <a:outerShdw blurRad="38100" dist="38100" dir="2700000" algn="tl">
                    <a:srgbClr val="000000">
                      <a:alpha val="43137"/>
                    </a:srgbClr>
                  </a:outerShdw>
                </a:effectLst>
              </a:rPr>
              <a:t> is an illustration of one subject by another</a:t>
            </a:r>
            <a:endParaRPr lang="en-029" sz="4800" b="1" dirty="0">
              <a:effectLst>
                <a:outerShdw blurRad="38100" dist="38100" dir="2700000" algn="tl">
                  <a:srgbClr val="000000">
                    <a:alpha val="43137"/>
                  </a:srgbClr>
                </a:outerShdw>
              </a:effectLst>
            </a:endParaRPr>
          </a:p>
        </p:txBody>
      </p:sp>
      <p:sp>
        <p:nvSpPr>
          <p:cNvPr id="3" name="Title 2"/>
          <p:cNvSpPr>
            <a:spLocks noGrp="1"/>
          </p:cNvSpPr>
          <p:nvPr>
            <p:ph type="title"/>
          </p:nvPr>
        </p:nvSpPr>
        <p:spPr>
          <a:xfrm>
            <a:off x="228600" y="570156"/>
            <a:ext cx="8686800" cy="1054250"/>
          </a:xfrm>
        </p:spPr>
        <p:txBody>
          <a:bodyPr/>
          <a:lstStyle/>
          <a:p>
            <a:r>
              <a:rPr lang="en-029" b="1" dirty="0" smtClean="0">
                <a:effectLst>
                  <a:outerShdw blurRad="38100" dist="38100" dir="2700000" algn="tl">
                    <a:srgbClr val="000000">
                      <a:alpha val="43137"/>
                    </a:srgbClr>
                  </a:outerShdw>
                </a:effectLst>
              </a:rPr>
              <a:t>WORKING DEFINITION</a:t>
            </a:r>
            <a:endParaRPr lang="en-029"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922936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3877815"/>
          </a:xfrm>
        </p:spPr>
        <p:txBody>
          <a:bodyPr>
            <a:noAutofit/>
          </a:bodyPr>
          <a:lstStyle/>
          <a:p>
            <a:pPr marL="0" indent="0" algn="ctr">
              <a:buNone/>
            </a:pPr>
            <a:r>
              <a:rPr lang="en-029" sz="4800" b="1" dirty="0" smtClean="0">
                <a:effectLst>
                  <a:outerShdw blurRad="38100" dist="38100" dir="2700000" algn="tl">
                    <a:srgbClr val="000000">
                      <a:alpha val="43137"/>
                    </a:srgbClr>
                  </a:outerShdw>
                </a:effectLst>
                <a:sym typeface="Wingdings"/>
              </a:rPr>
              <a:t> </a:t>
            </a:r>
            <a:r>
              <a:rPr lang="en-029" sz="4800" b="1" dirty="0" smtClean="0">
                <a:effectLst>
                  <a:outerShdw blurRad="38100" dist="38100" dir="2700000" algn="tl">
                    <a:srgbClr val="000000">
                      <a:alpha val="43137"/>
                    </a:srgbClr>
                  </a:outerShdw>
                </a:effectLst>
              </a:rPr>
              <a:t>A </a:t>
            </a:r>
            <a:r>
              <a:rPr lang="en-029" sz="4800" b="1" dirty="0" smtClean="0">
                <a:solidFill>
                  <a:schemeClr val="accent2"/>
                </a:solidFill>
                <a:effectLst>
                  <a:outerShdw blurRad="38100" dist="38100" dir="2700000" algn="tl">
                    <a:srgbClr val="000000">
                      <a:alpha val="43137"/>
                    </a:srgbClr>
                  </a:outerShdw>
                </a:effectLst>
              </a:rPr>
              <a:t>parable</a:t>
            </a:r>
            <a:r>
              <a:rPr lang="en-029" sz="4800" b="1" dirty="0" smtClean="0">
                <a:effectLst>
                  <a:outerShdw blurRad="38100" dist="38100" dir="2700000" algn="tl">
                    <a:srgbClr val="000000">
                      <a:alpha val="43137"/>
                    </a:srgbClr>
                  </a:outerShdw>
                </a:effectLst>
              </a:rPr>
              <a:t> is a symbolic story, saying or narrative of common life that conveys a moral or a lesson</a:t>
            </a:r>
            <a:endParaRPr lang="en-029" sz="4800" b="1" dirty="0">
              <a:effectLst>
                <a:outerShdw blurRad="38100" dist="38100" dir="2700000" algn="tl">
                  <a:srgbClr val="000000">
                    <a:alpha val="43137"/>
                  </a:srgbClr>
                </a:outerShdw>
              </a:effectLst>
            </a:endParaRPr>
          </a:p>
        </p:txBody>
      </p:sp>
      <p:sp>
        <p:nvSpPr>
          <p:cNvPr id="3" name="Title 2"/>
          <p:cNvSpPr>
            <a:spLocks noGrp="1"/>
          </p:cNvSpPr>
          <p:nvPr>
            <p:ph type="title"/>
          </p:nvPr>
        </p:nvSpPr>
        <p:spPr>
          <a:xfrm>
            <a:off x="228600" y="570156"/>
            <a:ext cx="8686800" cy="1054250"/>
          </a:xfrm>
        </p:spPr>
        <p:txBody>
          <a:bodyPr/>
          <a:lstStyle/>
          <a:p>
            <a:r>
              <a:rPr lang="en-029" b="1" dirty="0" smtClean="0">
                <a:effectLst>
                  <a:outerShdw blurRad="38100" dist="38100" dir="2700000" algn="tl">
                    <a:srgbClr val="000000">
                      <a:alpha val="43137"/>
                    </a:srgbClr>
                  </a:outerShdw>
                </a:effectLst>
              </a:rPr>
              <a:t>WORKING DEFINITION</a:t>
            </a:r>
            <a:endParaRPr lang="en-029"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976925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3877815"/>
          </a:xfrm>
        </p:spPr>
        <p:txBody>
          <a:bodyPr>
            <a:noAutofit/>
          </a:bodyPr>
          <a:lstStyle/>
          <a:p>
            <a:pPr marL="0" indent="0">
              <a:buNone/>
            </a:pPr>
            <a:r>
              <a:rPr lang="en-029" sz="3600" b="1" dirty="0" smtClean="0">
                <a:solidFill>
                  <a:schemeClr val="accent2">
                    <a:lumMod val="75000"/>
                  </a:schemeClr>
                </a:solidFill>
                <a:effectLst>
                  <a:outerShdw blurRad="38100" dist="38100" dir="2700000" algn="tl">
                    <a:srgbClr val="000000">
                      <a:alpha val="43137"/>
                    </a:srgbClr>
                  </a:outerShdw>
                </a:effectLst>
              </a:rPr>
              <a:t>REMEMBER</a:t>
            </a:r>
            <a:r>
              <a:rPr lang="en-029" sz="3600" b="1" dirty="0" smtClean="0">
                <a:solidFill>
                  <a:schemeClr val="tx1"/>
                </a:solidFill>
              </a:rPr>
              <a:t> that parables </a:t>
            </a:r>
            <a:r>
              <a:rPr lang="en-029" sz="3600" b="1" dirty="0">
                <a:solidFill>
                  <a:schemeClr val="tx1"/>
                </a:solidFill>
              </a:rPr>
              <a:t>sometimes </a:t>
            </a:r>
            <a:r>
              <a:rPr lang="en-029" sz="3600" b="1" dirty="0" smtClean="0">
                <a:solidFill>
                  <a:schemeClr val="tx1"/>
                </a:solidFill>
              </a:rPr>
              <a:t>denote: </a:t>
            </a:r>
            <a:r>
              <a:rPr lang="en-029" sz="3600" b="1" u="sng" dirty="0" smtClean="0">
                <a:solidFill>
                  <a:schemeClr val="tx1"/>
                </a:solidFill>
              </a:rPr>
              <a:t>a </a:t>
            </a:r>
            <a:r>
              <a:rPr lang="en-029" sz="3600" b="1" u="sng" dirty="0">
                <a:solidFill>
                  <a:schemeClr val="tx1"/>
                </a:solidFill>
              </a:rPr>
              <a:t>true history</a:t>
            </a:r>
            <a:r>
              <a:rPr lang="en-029" sz="3600" b="1" dirty="0">
                <a:solidFill>
                  <a:schemeClr val="tx1"/>
                </a:solidFill>
              </a:rPr>
              <a:t>, or </a:t>
            </a:r>
            <a:r>
              <a:rPr lang="en-029" sz="3600" b="1" u="sng" dirty="0">
                <a:solidFill>
                  <a:schemeClr val="tx1"/>
                </a:solidFill>
              </a:rPr>
              <a:t>an illustrative sketch from nature</a:t>
            </a:r>
            <a:r>
              <a:rPr lang="en-029" sz="3600" b="1" dirty="0">
                <a:solidFill>
                  <a:schemeClr val="tx1"/>
                </a:solidFill>
              </a:rPr>
              <a:t>; sometimes a </a:t>
            </a:r>
            <a:r>
              <a:rPr lang="en-029" sz="3600" b="1" u="sng" dirty="0">
                <a:solidFill>
                  <a:schemeClr val="tx1"/>
                </a:solidFill>
              </a:rPr>
              <a:t>proverb or </a:t>
            </a:r>
            <a:r>
              <a:rPr lang="en-029" sz="3600" b="1" u="sng" dirty="0" smtClean="0">
                <a:solidFill>
                  <a:schemeClr val="tx1"/>
                </a:solidFill>
              </a:rPr>
              <a:t>adage</a:t>
            </a:r>
            <a:r>
              <a:rPr lang="en-029" sz="3600" b="1" dirty="0" smtClean="0">
                <a:solidFill>
                  <a:schemeClr val="tx1"/>
                </a:solidFill>
              </a:rPr>
              <a:t>; </a:t>
            </a:r>
            <a:r>
              <a:rPr lang="en-029" sz="3600" b="1" dirty="0">
                <a:solidFill>
                  <a:schemeClr val="tx1"/>
                </a:solidFill>
              </a:rPr>
              <a:t>a </a:t>
            </a:r>
            <a:r>
              <a:rPr lang="en-029" sz="3600" b="1" u="sng" dirty="0">
                <a:solidFill>
                  <a:schemeClr val="tx1"/>
                </a:solidFill>
              </a:rPr>
              <a:t>truth darkly or figuratively </a:t>
            </a:r>
            <a:r>
              <a:rPr lang="en-029" sz="3600" b="1" u="sng" dirty="0" smtClean="0">
                <a:solidFill>
                  <a:schemeClr val="tx1"/>
                </a:solidFill>
              </a:rPr>
              <a:t>expressed</a:t>
            </a:r>
            <a:r>
              <a:rPr lang="en-029" sz="3600" b="1" dirty="0" smtClean="0">
                <a:solidFill>
                  <a:schemeClr val="tx1"/>
                </a:solidFill>
              </a:rPr>
              <a:t>; </a:t>
            </a:r>
            <a:r>
              <a:rPr lang="en-029" sz="3600" b="1" u="sng" dirty="0">
                <a:solidFill>
                  <a:schemeClr val="tx1"/>
                </a:solidFill>
              </a:rPr>
              <a:t>a </a:t>
            </a:r>
            <a:r>
              <a:rPr lang="en-029" sz="3600" b="1" u="sng" dirty="0" smtClean="0">
                <a:solidFill>
                  <a:schemeClr val="tx1"/>
                </a:solidFill>
              </a:rPr>
              <a:t>type</a:t>
            </a:r>
            <a:r>
              <a:rPr lang="en-029" sz="3600" b="1" dirty="0" smtClean="0">
                <a:solidFill>
                  <a:schemeClr val="tx1"/>
                </a:solidFill>
              </a:rPr>
              <a:t>; </a:t>
            </a:r>
            <a:r>
              <a:rPr lang="en-029" sz="3600" b="1" dirty="0">
                <a:solidFill>
                  <a:schemeClr val="tx1"/>
                </a:solidFill>
              </a:rPr>
              <a:t>or a </a:t>
            </a:r>
            <a:r>
              <a:rPr lang="en-029" sz="3600" b="1" u="sng" dirty="0" smtClean="0">
                <a:solidFill>
                  <a:schemeClr val="tx1"/>
                </a:solidFill>
              </a:rPr>
              <a:t>figure</a:t>
            </a:r>
            <a:r>
              <a:rPr lang="en-029" sz="3600" b="1" dirty="0" smtClean="0">
                <a:solidFill>
                  <a:schemeClr val="tx1"/>
                </a:solidFill>
              </a:rPr>
              <a:t>.</a:t>
            </a:r>
            <a:endParaRPr lang="en-029" sz="3600" b="1" dirty="0">
              <a:solidFill>
                <a:schemeClr val="tx1"/>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INTERPRETING PARABLES</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940748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3877815"/>
          </a:xfrm>
        </p:spPr>
        <p:txBody>
          <a:bodyPr>
            <a:noAutofit/>
          </a:bodyPr>
          <a:lstStyle/>
          <a:p>
            <a:pPr marL="0" indent="0">
              <a:buNone/>
            </a:pPr>
            <a:r>
              <a:rPr lang="en-029" sz="3600" b="1" dirty="0">
                <a:solidFill>
                  <a:schemeClr val="tx1"/>
                </a:solidFill>
              </a:rPr>
              <a:t>In the interpretation of a parable, its </a:t>
            </a:r>
            <a:r>
              <a:rPr lang="en-029" sz="3600" b="1" u="sng" dirty="0">
                <a:solidFill>
                  <a:schemeClr val="tx1"/>
                </a:solidFill>
              </a:rPr>
              <a:t>primary </a:t>
            </a:r>
            <a:r>
              <a:rPr lang="en-029" sz="3600" b="1" u="sng" dirty="0" smtClean="0">
                <a:solidFill>
                  <a:schemeClr val="tx1"/>
                </a:solidFill>
              </a:rPr>
              <a:t>truth</a:t>
            </a:r>
            <a:r>
              <a:rPr lang="en-029" sz="3600" b="1" dirty="0" smtClean="0">
                <a:solidFill>
                  <a:schemeClr val="tx1"/>
                </a:solidFill>
              </a:rPr>
              <a:t>, </a:t>
            </a:r>
            <a:r>
              <a:rPr lang="en-029" sz="3600" b="1" u="sng" dirty="0" smtClean="0">
                <a:solidFill>
                  <a:schemeClr val="tx1"/>
                </a:solidFill>
              </a:rPr>
              <a:t>main scope</a:t>
            </a:r>
            <a:r>
              <a:rPr lang="en-029" sz="3600" b="1" dirty="0" smtClean="0">
                <a:solidFill>
                  <a:schemeClr val="tx1"/>
                </a:solidFill>
              </a:rPr>
              <a:t> and </a:t>
            </a:r>
            <a:r>
              <a:rPr lang="en-029" sz="3600" b="1" u="sng" dirty="0" smtClean="0">
                <a:solidFill>
                  <a:schemeClr val="tx1"/>
                </a:solidFill>
              </a:rPr>
              <a:t>lesson</a:t>
            </a:r>
            <a:r>
              <a:rPr lang="en-029" sz="3600" b="1" dirty="0" smtClean="0">
                <a:solidFill>
                  <a:schemeClr val="tx1"/>
                </a:solidFill>
              </a:rPr>
              <a:t> </a:t>
            </a:r>
            <a:r>
              <a:rPr lang="en-029" sz="3600" b="1" dirty="0">
                <a:solidFill>
                  <a:schemeClr val="tx1"/>
                </a:solidFill>
              </a:rPr>
              <a:t>are chiefly to be considered.  The minute </a:t>
            </a:r>
            <a:r>
              <a:rPr lang="en-029" sz="3600" b="1" dirty="0" smtClean="0">
                <a:solidFill>
                  <a:schemeClr val="tx1"/>
                </a:solidFill>
              </a:rPr>
              <a:t>particulars and details of the parable are not the main focus, but the </a:t>
            </a:r>
            <a:r>
              <a:rPr lang="en-029" sz="3600" b="1" u="sng" dirty="0" smtClean="0">
                <a:solidFill>
                  <a:schemeClr val="tx1"/>
                </a:solidFill>
              </a:rPr>
              <a:t>meaning behind it</a:t>
            </a:r>
            <a:r>
              <a:rPr lang="en-029" sz="3600" b="1" dirty="0" smtClean="0">
                <a:solidFill>
                  <a:schemeClr val="tx1"/>
                </a:solidFill>
              </a:rPr>
              <a:t>.</a:t>
            </a:r>
            <a:endParaRPr lang="en-029" sz="3600" b="1" dirty="0">
              <a:solidFill>
                <a:schemeClr val="tx1"/>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INTERPRETING PARABLES</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533241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3877815"/>
          </a:xfrm>
        </p:spPr>
        <p:txBody>
          <a:bodyPr>
            <a:noAutofit/>
          </a:bodyPr>
          <a:lstStyle/>
          <a:p>
            <a:pPr marL="0" indent="0">
              <a:buNone/>
            </a:pPr>
            <a:r>
              <a:rPr lang="en-029" sz="3600" b="1" dirty="0" smtClean="0">
                <a:solidFill>
                  <a:schemeClr val="tx1"/>
                </a:solidFill>
              </a:rPr>
              <a:t>The THREE main questions to ask are:</a:t>
            </a:r>
          </a:p>
          <a:p>
            <a:pPr marL="0" indent="0">
              <a:buNone/>
            </a:pPr>
            <a:endParaRPr lang="en-029" sz="3600" b="1" dirty="0" smtClean="0">
              <a:solidFill>
                <a:schemeClr val="tx1"/>
              </a:solidFill>
            </a:endParaRPr>
          </a:p>
          <a:p>
            <a:pPr marL="742950" indent="-742950">
              <a:buAutoNum type="arabicParenBoth"/>
            </a:pPr>
            <a:r>
              <a:rPr lang="en-029" sz="3600" b="1" dirty="0" smtClean="0">
                <a:solidFill>
                  <a:schemeClr val="accent1">
                    <a:lumMod val="75000"/>
                  </a:schemeClr>
                </a:solidFill>
              </a:rPr>
              <a:t>What is the parable saying?</a:t>
            </a:r>
          </a:p>
          <a:p>
            <a:pPr marL="742950" indent="-742950">
              <a:buAutoNum type="arabicParenBoth"/>
            </a:pPr>
            <a:r>
              <a:rPr lang="en-029" sz="3600" b="1" dirty="0" smtClean="0">
                <a:solidFill>
                  <a:schemeClr val="accent1">
                    <a:lumMod val="75000"/>
                  </a:schemeClr>
                </a:solidFill>
              </a:rPr>
              <a:t>What did it mean then?</a:t>
            </a:r>
          </a:p>
          <a:p>
            <a:pPr marL="742950" indent="-742950">
              <a:buAutoNum type="arabicParenBoth"/>
            </a:pPr>
            <a:r>
              <a:rPr lang="en-029" sz="3600" b="1" dirty="0" smtClean="0">
                <a:solidFill>
                  <a:schemeClr val="accent1">
                    <a:lumMod val="75000"/>
                  </a:schemeClr>
                </a:solidFill>
              </a:rPr>
              <a:t>What is applicable to my life?</a:t>
            </a: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INTERPRETING PARABLES</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879095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4228653"/>
          </a:xfrm>
        </p:spPr>
        <p:txBody>
          <a:bodyPr>
            <a:noAutofit/>
          </a:bodyPr>
          <a:lstStyle/>
          <a:p>
            <a:pPr marL="0" indent="0" algn="ctr">
              <a:buNone/>
            </a:pPr>
            <a:r>
              <a:rPr lang="en-029" sz="3600" b="1" dirty="0" smtClean="0">
                <a:solidFill>
                  <a:schemeClr val="accent1">
                    <a:lumMod val="75000"/>
                  </a:schemeClr>
                </a:solidFill>
              </a:rPr>
              <a:t>PARABLES ARE JUST ANOTHER WAY OF SAYING THINGS THAT YOU EXPECT THOSE WHO NEED TO KNOW, WILL KNOW; &amp; THOSE WHO DO NOT WANT TO KNOW; WILL NOT KNOW</a:t>
            </a:r>
          </a:p>
          <a:p>
            <a:pPr marL="0" indent="0" algn="ctr">
              <a:buNone/>
            </a:pPr>
            <a:r>
              <a:rPr lang="en-029" sz="3600" b="1" dirty="0" smtClean="0">
                <a:solidFill>
                  <a:schemeClr val="tx1"/>
                </a:solidFill>
                <a:effectLst>
                  <a:outerShdw blurRad="38100" dist="38100" dir="2700000" algn="tl">
                    <a:srgbClr val="000000">
                      <a:alpha val="43137"/>
                    </a:srgbClr>
                  </a:outerShdw>
                </a:effectLst>
              </a:rPr>
              <a:t>(MATTHEW 13:10-16)</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WHY SPEAK IN PARABLES?</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543088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4228653"/>
          </a:xfrm>
        </p:spPr>
        <p:txBody>
          <a:bodyPr>
            <a:noAutofit/>
          </a:bodyPr>
          <a:lstStyle/>
          <a:p>
            <a:pPr marL="0" indent="0" algn="ctr">
              <a:buNone/>
            </a:pPr>
            <a:r>
              <a:rPr lang="en-029" sz="4800" b="1" dirty="0" smtClean="0">
                <a:solidFill>
                  <a:schemeClr val="accent1">
                    <a:lumMod val="75000"/>
                  </a:schemeClr>
                </a:solidFill>
              </a:rPr>
              <a:t>“The rich man, the poor man &amp; </a:t>
            </a:r>
          </a:p>
          <a:p>
            <a:pPr marL="0" indent="0" algn="ctr">
              <a:buNone/>
            </a:pPr>
            <a:r>
              <a:rPr lang="en-029" sz="4800" b="1" dirty="0" smtClean="0">
                <a:solidFill>
                  <a:schemeClr val="accent1">
                    <a:lumMod val="75000"/>
                  </a:schemeClr>
                </a:solidFill>
              </a:rPr>
              <a:t>the little lamb”</a:t>
            </a:r>
          </a:p>
          <a:p>
            <a:pPr marL="0" indent="0" algn="ctr">
              <a:buNone/>
            </a:pPr>
            <a:endParaRPr lang="en-029" sz="3600" b="1" dirty="0" smtClean="0">
              <a:solidFill>
                <a:schemeClr val="tx1"/>
              </a:solidFill>
              <a:effectLst>
                <a:outerShdw blurRad="38100" dist="38100" dir="2700000" algn="tl">
                  <a:srgbClr val="000000">
                    <a:alpha val="43137"/>
                  </a:srgbClr>
                </a:outerShdw>
              </a:effectLst>
            </a:endParaRPr>
          </a:p>
          <a:p>
            <a:pPr marL="0" indent="0" algn="ctr">
              <a:buNone/>
            </a:pPr>
            <a:r>
              <a:rPr lang="en-029" sz="3600" b="1" dirty="0" smtClean="0">
                <a:solidFill>
                  <a:schemeClr val="tx1"/>
                </a:solidFill>
                <a:effectLst>
                  <a:outerShdw blurRad="38100" dist="38100" dir="2700000" algn="tl">
                    <a:srgbClr val="000000">
                      <a:alpha val="43137"/>
                    </a:srgbClr>
                  </a:outerShdw>
                </a:effectLst>
              </a:rPr>
              <a:t>(2 Samuel 12:1-9)</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A Familiar O.T. Parable</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11278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3877815"/>
          </a:xfrm>
        </p:spPr>
        <p:txBody>
          <a:bodyPr>
            <a:noAutofit/>
          </a:bodyPr>
          <a:lstStyle/>
          <a:p>
            <a:r>
              <a:rPr lang="en-029" sz="3200" dirty="0" smtClean="0"/>
              <a:t> The </a:t>
            </a:r>
            <a:r>
              <a:rPr lang="en-029" sz="3200" b="1" u="sng" dirty="0" smtClean="0">
                <a:effectLst>
                  <a:outerShdw blurRad="38100" dist="38100" dir="2700000" algn="tl">
                    <a:srgbClr val="000000">
                      <a:alpha val="43137"/>
                    </a:srgbClr>
                  </a:outerShdw>
                </a:effectLst>
              </a:rPr>
              <a:t>Hebrew</a:t>
            </a:r>
            <a:r>
              <a:rPr lang="en-029" sz="3200" dirty="0" smtClean="0"/>
              <a:t> word for parable:</a:t>
            </a:r>
          </a:p>
          <a:p>
            <a:pPr marL="0" indent="0" algn="ctr">
              <a:buNone/>
            </a:pPr>
            <a:r>
              <a:rPr lang="en-029" sz="3200" b="1" u="sng" dirty="0" smtClean="0">
                <a:solidFill>
                  <a:schemeClr val="accent1">
                    <a:lumMod val="75000"/>
                  </a:schemeClr>
                </a:solidFill>
                <a:effectLst>
                  <a:outerShdw blurRad="38100" dist="38100" dir="2700000" algn="tl">
                    <a:srgbClr val="000000">
                      <a:alpha val="43137"/>
                    </a:srgbClr>
                  </a:outerShdw>
                </a:effectLst>
              </a:rPr>
              <a:t>MASHAL (</a:t>
            </a:r>
            <a:r>
              <a:rPr lang="en-029" sz="3200" b="1" i="1" u="sng" dirty="0" smtClean="0">
                <a:solidFill>
                  <a:schemeClr val="accent1">
                    <a:lumMod val="75000"/>
                  </a:schemeClr>
                </a:solidFill>
                <a:effectLst>
                  <a:outerShdw blurRad="38100" dist="38100" dir="2700000" algn="tl">
                    <a:srgbClr val="000000">
                      <a:alpha val="43137"/>
                    </a:srgbClr>
                  </a:outerShdw>
                </a:effectLst>
              </a:rPr>
              <a:t>MAWSHAWL</a:t>
            </a:r>
            <a:r>
              <a:rPr lang="en-029" sz="3200" b="1" u="sng" dirty="0" smtClean="0">
                <a:solidFill>
                  <a:schemeClr val="accent1">
                    <a:lumMod val="75000"/>
                  </a:schemeClr>
                </a:solidFill>
                <a:effectLst>
                  <a:outerShdw blurRad="38100" dist="38100" dir="2700000" algn="tl">
                    <a:srgbClr val="000000">
                      <a:alpha val="43137"/>
                    </a:srgbClr>
                  </a:outerShdw>
                </a:effectLst>
              </a:rPr>
              <a:t>) </a:t>
            </a:r>
          </a:p>
          <a:p>
            <a:pPr marL="0" indent="0">
              <a:buNone/>
            </a:pPr>
            <a:r>
              <a:rPr lang="en-029" sz="3200" dirty="0" smtClean="0"/>
              <a:t>Simile; poem; proverb; adage – a short statement expressing a general truth.</a:t>
            </a:r>
          </a:p>
          <a:p>
            <a:pPr marL="0" indent="0" algn="ctr">
              <a:buNone/>
            </a:pPr>
            <a:r>
              <a:rPr lang="en-029" sz="3200" b="1" i="1" dirty="0" smtClean="0"/>
              <a:t>A saying usually of metaphorical nature.</a:t>
            </a:r>
          </a:p>
          <a:p>
            <a:pPr marL="0" indent="0">
              <a:buNone/>
            </a:pPr>
            <a:r>
              <a:rPr lang="en-029" sz="3200" dirty="0" smtClean="0"/>
              <a:t>- The word occurs approx. 39 times in the O.T.</a:t>
            </a:r>
          </a:p>
          <a:p>
            <a:pPr marL="0" indent="0">
              <a:buNone/>
            </a:pPr>
            <a:r>
              <a:rPr lang="en-029" sz="3200" dirty="0"/>
              <a:t>-</a:t>
            </a:r>
            <a:r>
              <a:rPr lang="en-029" sz="3200" dirty="0" smtClean="0"/>
              <a:t> EXAMPLE: Job 27:1; 29:1</a:t>
            </a:r>
            <a:endParaRPr lang="en-029" sz="3200" dirty="0"/>
          </a:p>
        </p:txBody>
      </p:sp>
      <p:sp>
        <p:nvSpPr>
          <p:cNvPr id="3" name="Title 2"/>
          <p:cNvSpPr>
            <a:spLocks noGrp="1"/>
          </p:cNvSpPr>
          <p:nvPr>
            <p:ph type="title"/>
          </p:nvPr>
        </p:nvSpPr>
        <p:spPr/>
        <p:txBody>
          <a:bodyPr/>
          <a:lstStyle/>
          <a:p>
            <a:r>
              <a:rPr lang="en-029" dirty="0" smtClean="0"/>
              <a:t>DEFINING A PARABLE</a:t>
            </a:r>
            <a:endParaRPr lang="en-029" dirty="0"/>
          </a:p>
        </p:txBody>
      </p:sp>
    </p:spTree>
    <p:extLst>
      <p:ext uri="{BB962C8B-B14F-4D97-AF65-F5344CB8AC3E}">
        <p14:creationId xmlns:p14="http://schemas.microsoft.com/office/powerpoint/2010/main" val="9393521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90253"/>
          </a:xfrm>
        </p:spPr>
        <p:txBody>
          <a:bodyPr>
            <a:noAutofit/>
          </a:bodyPr>
          <a:lstStyle/>
          <a:p>
            <a:pPr marL="0" indent="0">
              <a:buNone/>
            </a:pPr>
            <a:r>
              <a:rPr lang="en-029" sz="5400" b="1" u="sng" dirty="0" smtClean="0">
                <a:solidFill>
                  <a:schemeClr val="accent1">
                    <a:lumMod val="75000"/>
                  </a:schemeClr>
                </a:solidFill>
                <a:effectLst>
                  <a:outerShdw blurRad="38100" dist="38100" dir="2700000" algn="tl">
                    <a:srgbClr val="000000">
                      <a:alpha val="43137"/>
                    </a:srgbClr>
                  </a:outerShdw>
                </a:effectLst>
              </a:rPr>
              <a:t>The rich man</a:t>
            </a:r>
            <a:r>
              <a:rPr lang="en-029" sz="5400" b="1" dirty="0" smtClean="0">
                <a:solidFill>
                  <a:schemeClr val="accent1">
                    <a:lumMod val="75000"/>
                  </a:schemeClr>
                </a:solidFill>
              </a:rPr>
              <a:t>: </a:t>
            </a:r>
            <a:r>
              <a:rPr lang="en-029" sz="5400" b="1" dirty="0" smtClean="0">
                <a:solidFill>
                  <a:schemeClr val="tx1"/>
                </a:solidFill>
              </a:rPr>
              <a:t>Who does he represent? </a:t>
            </a:r>
          </a:p>
          <a:p>
            <a:pPr marL="0" indent="0" algn="ctr">
              <a:buNone/>
            </a:pPr>
            <a:endParaRPr lang="en-029" sz="54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MAIN CHARACTERS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20722" y="4535269"/>
            <a:ext cx="8458200" cy="830997"/>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DAVID </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65251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866453"/>
          </a:xfrm>
        </p:spPr>
        <p:txBody>
          <a:bodyPr>
            <a:noAutofit/>
          </a:bodyPr>
          <a:lstStyle/>
          <a:p>
            <a:pPr marL="0" indent="0">
              <a:buNone/>
            </a:pPr>
            <a:r>
              <a:rPr lang="en-029" sz="5400" b="1" u="sng" dirty="0" smtClean="0">
                <a:solidFill>
                  <a:schemeClr val="accent1">
                    <a:lumMod val="75000"/>
                  </a:schemeClr>
                </a:solidFill>
                <a:effectLst>
                  <a:outerShdw blurRad="38100" dist="38100" dir="2700000" algn="tl">
                    <a:srgbClr val="000000">
                      <a:alpha val="43137"/>
                    </a:srgbClr>
                  </a:outerShdw>
                </a:effectLst>
              </a:rPr>
              <a:t>The poor man</a:t>
            </a:r>
            <a:r>
              <a:rPr lang="en-029" sz="5400" b="1" dirty="0" smtClean="0">
                <a:solidFill>
                  <a:schemeClr val="accent1">
                    <a:lumMod val="75000"/>
                  </a:schemeClr>
                </a:solidFill>
              </a:rPr>
              <a:t>: </a:t>
            </a:r>
            <a:r>
              <a:rPr lang="en-029" sz="5400" b="1" dirty="0" smtClean="0">
                <a:solidFill>
                  <a:schemeClr val="tx1"/>
                </a:solidFill>
              </a:rPr>
              <a:t>Who does he 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MAIN CHARACTERS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20722" y="4535269"/>
            <a:ext cx="8458200" cy="830997"/>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URIAH </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59479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942653"/>
          </a:xfrm>
        </p:spPr>
        <p:txBody>
          <a:bodyPr>
            <a:noAutofit/>
          </a:bodyPr>
          <a:lstStyle/>
          <a:p>
            <a:pPr marL="0" indent="0">
              <a:buNone/>
            </a:pPr>
            <a:r>
              <a:rPr lang="en-029" sz="5400" b="1" u="sng" dirty="0" smtClean="0">
                <a:solidFill>
                  <a:schemeClr val="accent1">
                    <a:lumMod val="75000"/>
                  </a:schemeClr>
                </a:solidFill>
                <a:effectLst>
                  <a:outerShdw blurRad="38100" dist="38100" dir="2700000" algn="tl">
                    <a:srgbClr val="000000">
                      <a:alpha val="43137"/>
                    </a:srgbClr>
                  </a:outerShdw>
                </a:effectLst>
              </a:rPr>
              <a:t>The ewe lamb</a:t>
            </a:r>
            <a:r>
              <a:rPr lang="en-029" sz="5400" b="1" dirty="0" smtClean="0">
                <a:solidFill>
                  <a:schemeClr val="accent1">
                    <a:lumMod val="75000"/>
                  </a:schemeClr>
                </a:solidFill>
              </a:rPr>
              <a:t>: </a:t>
            </a:r>
            <a:r>
              <a:rPr lang="en-029" sz="5400" b="1" dirty="0" smtClean="0">
                <a:solidFill>
                  <a:schemeClr val="tx1"/>
                </a:solidFill>
              </a:rPr>
              <a:t>Who does the lamb 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MAIN CHARACTERS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20722" y="4535269"/>
            <a:ext cx="8458200" cy="830997"/>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BATHSHEBA </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66892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4228653"/>
          </a:xfrm>
        </p:spPr>
        <p:txBody>
          <a:bodyPr>
            <a:noAutofit/>
          </a:bodyPr>
          <a:lstStyle/>
          <a:p>
            <a:pPr marL="0" indent="0">
              <a:buNone/>
            </a:pPr>
            <a:r>
              <a:rPr lang="en-029" sz="4400" b="1" dirty="0" smtClean="0">
                <a:solidFill>
                  <a:schemeClr val="tx1"/>
                </a:solidFill>
              </a:rPr>
              <a:t>To whom was the parable directed?</a:t>
            </a:r>
          </a:p>
          <a:p>
            <a:pPr marL="0" indent="0">
              <a:buNone/>
            </a:pPr>
            <a:r>
              <a:rPr lang="en-029" sz="4400" b="1" dirty="0" smtClean="0">
                <a:solidFill>
                  <a:schemeClr val="tx1"/>
                </a:solidFill>
              </a:rPr>
              <a:t>What was the parable depicting?</a:t>
            </a:r>
          </a:p>
          <a:p>
            <a:pPr marL="0" indent="0">
              <a:buNone/>
            </a:pPr>
            <a:r>
              <a:rPr lang="en-029" sz="4400" b="1" dirty="0" smtClean="0">
                <a:solidFill>
                  <a:schemeClr val="tx1"/>
                </a:solidFill>
              </a:rPr>
              <a:t>What was the lesson or moral of the parable?</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PARABLE MESSAGE</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4614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4228653"/>
          </a:xfrm>
        </p:spPr>
        <p:txBody>
          <a:bodyPr>
            <a:noAutofit/>
          </a:bodyPr>
          <a:lstStyle/>
          <a:p>
            <a:pPr marL="0" indent="0" algn="ctr">
              <a:buNone/>
            </a:pPr>
            <a:r>
              <a:rPr lang="en-029" sz="4800" b="1" dirty="0" smtClean="0">
                <a:solidFill>
                  <a:schemeClr val="accent1">
                    <a:lumMod val="75000"/>
                  </a:schemeClr>
                </a:solidFill>
              </a:rPr>
              <a:t>“THE SOWER”</a:t>
            </a:r>
          </a:p>
          <a:p>
            <a:pPr marL="0" indent="0" algn="ctr">
              <a:buNone/>
            </a:pPr>
            <a:endParaRPr lang="en-029" sz="3600" b="1" dirty="0" smtClean="0">
              <a:solidFill>
                <a:schemeClr val="tx1"/>
              </a:solidFill>
              <a:effectLst>
                <a:outerShdw blurRad="38100" dist="38100" dir="2700000" algn="tl">
                  <a:srgbClr val="000000">
                    <a:alpha val="43137"/>
                  </a:srgbClr>
                </a:outerShdw>
              </a:effectLst>
            </a:endParaRPr>
          </a:p>
          <a:p>
            <a:pPr marL="0" indent="0" algn="ctr">
              <a:buNone/>
            </a:pPr>
            <a:r>
              <a:rPr lang="en-029" sz="3600" b="1" dirty="0" smtClean="0">
                <a:solidFill>
                  <a:schemeClr val="tx1"/>
                </a:solidFill>
                <a:effectLst>
                  <a:outerShdw blurRad="38100" dist="38100" dir="2700000" algn="tl">
                    <a:srgbClr val="000000">
                      <a:alpha val="43137"/>
                    </a:srgbClr>
                  </a:outerShdw>
                </a:effectLst>
              </a:rPr>
              <a:t>(Matthew 13:1-23)</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A Familiar N.T. Parable</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028401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2018853"/>
          </a:xfrm>
        </p:spPr>
        <p:txBody>
          <a:bodyPr>
            <a:noAutofit/>
          </a:bodyPr>
          <a:lstStyle/>
          <a:p>
            <a:pPr marL="0" indent="0">
              <a:buNone/>
            </a:pPr>
            <a:r>
              <a:rPr lang="en-029" sz="5400" b="1" u="sng" dirty="0" smtClean="0">
                <a:solidFill>
                  <a:schemeClr val="accent1">
                    <a:lumMod val="75000"/>
                  </a:schemeClr>
                </a:solidFill>
                <a:effectLst>
                  <a:outerShdw blurRad="38100" dist="38100" dir="2700000" algn="tl">
                    <a:srgbClr val="000000">
                      <a:alpha val="43137"/>
                    </a:srgbClr>
                  </a:outerShdw>
                </a:effectLst>
              </a:rPr>
              <a:t>The sower</a:t>
            </a:r>
            <a:r>
              <a:rPr lang="en-029" sz="5400" b="1" dirty="0" smtClean="0">
                <a:solidFill>
                  <a:schemeClr val="accent1">
                    <a:lumMod val="75000"/>
                  </a:schemeClr>
                </a:solidFill>
              </a:rPr>
              <a:t>: </a:t>
            </a:r>
            <a:r>
              <a:rPr lang="en-029" sz="5400" b="1" dirty="0" smtClean="0">
                <a:solidFill>
                  <a:schemeClr val="tx1"/>
                </a:solidFill>
              </a:rPr>
              <a:t>Who does the sower 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MAIN CHARACTER</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914400" y="4119771"/>
            <a:ext cx="7162800" cy="2308324"/>
          </a:xfrm>
          <a:prstGeom prst="rect">
            <a:avLst/>
          </a:prstGeom>
          <a:noFill/>
        </p:spPr>
        <p:txBody>
          <a:bodyPr wrap="square" rtlCol="0">
            <a:spAutoFit/>
          </a:bodyPr>
          <a:lstStyle/>
          <a:p>
            <a:r>
              <a:rPr lang="en-US" sz="4800" b="1" dirty="0" smtClean="0">
                <a:solidFill>
                  <a:srgbClr val="C00000"/>
                </a:solidFill>
                <a:effectLst>
                  <a:outerShdw blurRad="38100" dist="38100" dir="2700000" algn="tl">
                    <a:srgbClr val="000000">
                      <a:alpha val="43137"/>
                    </a:srgbClr>
                  </a:outerShdw>
                </a:effectLst>
              </a:rPr>
              <a:t>EVANGELIST, PREACHER, WITNESS, BELIEVER</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37671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The seed</a:t>
            </a:r>
            <a:r>
              <a:rPr lang="en-029" sz="4400" b="1" dirty="0" smtClean="0">
                <a:solidFill>
                  <a:schemeClr val="accent1">
                    <a:lumMod val="75000"/>
                  </a:schemeClr>
                </a:solidFill>
              </a:rPr>
              <a:t>: </a:t>
            </a:r>
            <a:r>
              <a:rPr lang="en-029" sz="4400" b="1" dirty="0" smtClean="0">
                <a:solidFill>
                  <a:schemeClr val="tx1"/>
                </a:solidFill>
              </a:rPr>
              <a:t>What does the seed 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830997"/>
          </a:xfrm>
          <a:prstGeom prst="rect">
            <a:avLst/>
          </a:prstGeom>
          <a:noFill/>
        </p:spPr>
        <p:txBody>
          <a:bodyPr wrap="square" rtlCol="0">
            <a:spAutoFit/>
          </a:bodyPr>
          <a:lstStyle/>
          <a:p>
            <a:r>
              <a:rPr lang="en-US" sz="4800" b="1" dirty="0" smtClean="0">
                <a:solidFill>
                  <a:srgbClr val="C00000"/>
                </a:solidFill>
                <a:effectLst>
                  <a:outerShdw blurRad="38100" dist="38100" dir="2700000" algn="tl">
                    <a:srgbClr val="000000">
                      <a:alpha val="43137"/>
                    </a:srgbClr>
                  </a:outerShdw>
                </a:effectLst>
              </a:rPr>
              <a:t>THE WORD, THE GOSPEL </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46854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The way side</a:t>
            </a:r>
            <a:r>
              <a:rPr lang="en-029" sz="4400" b="1" dirty="0" smtClean="0">
                <a:solidFill>
                  <a:schemeClr val="accent1">
                    <a:lumMod val="75000"/>
                  </a:schemeClr>
                </a:solidFill>
              </a:rPr>
              <a:t>: </a:t>
            </a:r>
            <a:r>
              <a:rPr lang="en-029" sz="4400" b="1" dirty="0" smtClean="0">
                <a:solidFill>
                  <a:schemeClr val="tx1"/>
                </a:solidFill>
              </a:rPr>
              <a:t>What does it represent &amp; what happened?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2123658"/>
          </a:xfrm>
          <a:prstGeom prst="rect">
            <a:avLst/>
          </a:prstGeom>
          <a:noFill/>
        </p:spPr>
        <p:txBody>
          <a:bodyPr wrap="square" rtlCol="0">
            <a:spAutoFit/>
          </a:bodyPr>
          <a:lstStyle/>
          <a:p>
            <a:r>
              <a:rPr lang="en-US" sz="4400" b="1" dirty="0" smtClean="0">
                <a:solidFill>
                  <a:srgbClr val="C00000"/>
                </a:solidFill>
                <a:effectLst>
                  <a:outerShdw blurRad="38100" dist="38100" dir="2700000" algn="tl">
                    <a:srgbClr val="000000">
                      <a:alpha val="43137"/>
                    </a:srgbClr>
                  </a:outerShdw>
                </a:effectLst>
              </a:rPr>
              <a:t>A person who hears but does not understand and is then distracted by the devil</a:t>
            </a:r>
            <a:endParaRPr lang="en-US" sz="4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75937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The stony places</a:t>
            </a:r>
            <a:r>
              <a:rPr lang="en-029" sz="4400" b="1" dirty="0" smtClean="0">
                <a:solidFill>
                  <a:schemeClr val="accent1">
                    <a:lumMod val="75000"/>
                  </a:schemeClr>
                </a:solidFill>
              </a:rPr>
              <a:t>: </a:t>
            </a:r>
            <a:r>
              <a:rPr lang="en-029" sz="4400" b="1" dirty="0" smtClean="0">
                <a:solidFill>
                  <a:schemeClr val="tx1"/>
                </a:solidFill>
              </a:rPr>
              <a:t>What does it represent &amp; what happened?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038600"/>
            <a:ext cx="8458200" cy="2123658"/>
          </a:xfrm>
          <a:prstGeom prst="rect">
            <a:avLst/>
          </a:prstGeom>
          <a:noFill/>
        </p:spPr>
        <p:txBody>
          <a:bodyPr wrap="square" rtlCol="0">
            <a:spAutoFit/>
          </a:bodyPr>
          <a:lstStyle/>
          <a:p>
            <a:r>
              <a:rPr lang="en-US" sz="4400" b="1" dirty="0" smtClean="0">
                <a:solidFill>
                  <a:srgbClr val="C00000"/>
                </a:solidFill>
                <a:effectLst>
                  <a:outerShdw blurRad="38100" dist="38100" dir="2700000" algn="tl">
                    <a:srgbClr val="000000">
                      <a:alpha val="43137"/>
                    </a:srgbClr>
                  </a:outerShdw>
                </a:effectLst>
              </a:rPr>
              <a:t>A person who hears, understands &amp; receives message but was not rooted &amp; grounded</a:t>
            </a:r>
            <a:endParaRPr lang="en-US" sz="4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15845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The thorny places</a:t>
            </a:r>
            <a:r>
              <a:rPr lang="en-029" sz="4400" b="1" dirty="0" smtClean="0">
                <a:solidFill>
                  <a:schemeClr val="accent1">
                    <a:lumMod val="75000"/>
                  </a:schemeClr>
                </a:solidFill>
              </a:rPr>
              <a:t>: </a:t>
            </a:r>
            <a:r>
              <a:rPr lang="en-029" sz="4400" b="1" dirty="0" smtClean="0">
                <a:solidFill>
                  <a:schemeClr val="tx1"/>
                </a:solidFill>
              </a:rPr>
              <a:t>What does it represent &amp; what happened?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1388" y="3810000"/>
            <a:ext cx="8458200" cy="2800767"/>
          </a:xfrm>
          <a:prstGeom prst="rect">
            <a:avLst/>
          </a:prstGeom>
          <a:noFill/>
        </p:spPr>
        <p:txBody>
          <a:bodyPr wrap="square" rtlCol="0">
            <a:spAutoFit/>
          </a:bodyPr>
          <a:lstStyle/>
          <a:p>
            <a:r>
              <a:rPr lang="en-US" sz="4400" b="1" dirty="0" smtClean="0">
                <a:solidFill>
                  <a:srgbClr val="C00000"/>
                </a:solidFill>
                <a:effectLst>
                  <a:outerShdw blurRad="38100" dist="38100" dir="2700000" algn="tl">
                    <a:srgbClr val="000000">
                      <a:alpha val="43137"/>
                    </a:srgbClr>
                  </a:outerShdw>
                </a:effectLst>
              </a:rPr>
              <a:t>A person who hears, understands &amp; receives message but was overwhelmed by circumstances &amp; falls away</a:t>
            </a:r>
            <a:endParaRPr lang="en-US" sz="4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9881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p>
        </p:txBody>
      </p:sp>
      <p:sp>
        <p:nvSpPr>
          <p:cNvPr id="5" name="TextBox 4"/>
          <p:cNvSpPr txBox="1"/>
          <p:nvPr/>
        </p:nvSpPr>
        <p:spPr>
          <a:xfrm>
            <a:off x="609600" y="609600"/>
            <a:ext cx="8001000" cy="6186309"/>
          </a:xfrm>
          <a:prstGeom prst="rect">
            <a:avLst/>
          </a:prstGeom>
          <a:noFill/>
        </p:spPr>
        <p:txBody>
          <a:bodyPr wrap="square" rtlCol="0">
            <a:spAutoFit/>
          </a:bodyPr>
          <a:lstStyle/>
          <a:p>
            <a:r>
              <a:rPr lang="en-029" sz="5400" b="1" dirty="0" smtClean="0">
                <a:solidFill>
                  <a:schemeClr val="bg1"/>
                </a:solidFill>
              </a:rPr>
              <a:t>Job 27:1 ¶ Moreover Job continued his </a:t>
            </a:r>
            <a:r>
              <a:rPr lang="en-029" sz="5400" b="1" dirty="0" smtClean="0">
                <a:solidFill>
                  <a:srgbClr val="FFFF00"/>
                </a:solidFill>
              </a:rPr>
              <a:t>parable</a:t>
            </a:r>
            <a:r>
              <a:rPr lang="en-029" sz="5400" b="1" dirty="0" smtClean="0">
                <a:solidFill>
                  <a:schemeClr val="bg1"/>
                </a:solidFill>
              </a:rPr>
              <a:t>, and said,</a:t>
            </a:r>
          </a:p>
          <a:p>
            <a:endParaRPr lang="en-029" sz="5400" b="1" dirty="0" smtClean="0">
              <a:solidFill>
                <a:schemeClr val="bg1"/>
              </a:solidFill>
            </a:endParaRPr>
          </a:p>
          <a:p>
            <a:r>
              <a:rPr lang="en-029" sz="5400" b="1" dirty="0" smtClean="0">
                <a:solidFill>
                  <a:schemeClr val="bg1"/>
                </a:solidFill>
              </a:rPr>
              <a:t>Job 29:1 ¶ Moreover Job continued his </a:t>
            </a:r>
            <a:r>
              <a:rPr lang="en-029" sz="5400" b="1" dirty="0" smtClean="0">
                <a:solidFill>
                  <a:srgbClr val="FFFF00"/>
                </a:solidFill>
              </a:rPr>
              <a:t>parable</a:t>
            </a:r>
            <a:r>
              <a:rPr lang="en-029" sz="5400" b="1" dirty="0" smtClean="0">
                <a:solidFill>
                  <a:schemeClr val="bg1"/>
                </a:solidFill>
              </a:rPr>
              <a:t>, and said,</a:t>
            </a:r>
          </a:p>
          <a:p>
            <a:endParaRPr lang="en-029" dirty="0"/>
          </a:p>
        </p:txBody>
      </p:sp>
    </p:spTree>
    <p:extLst>
      <p:ext uri="{BB962C8B-B14F-4D97-AF65-F5344CB8AC3E}">
        <p14:creationId xmlns:p14="http://schemas.microsoft.com/office/powerpoint/2010/main" val="23323150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The good ground</a:t>
            </a:r>
            <a:r>
              <a:rPr lang="en-029" sz="4400" b="1" dirty="0" smtClean="0">
                <a:solidFill>
                  <a:schemeClr val="accent1">
                    <a:lumMod val="75000"/>
                  </a:schemeClr>
                </a:solidFill>
              </a:rPr>
              <a:t>: </a:t>
            </a:r>
            <a:r>
              <a:rPr lang="en-029" sz="4400" b="1" dirty="0" smtClean="0">
                <a:solidFill>
                  <a:schemeClr val="tx1"/>
                </a:solidFill>
              </a:rPr>
              <a:t>What does it represent &amp; what happened?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1388" y="3810000"/>
            <a:ext cx="8458200" cy="2800767"/>
          </a:xfrm>
          <a:prstGeom prst="rect">
            <a:avLst/>
          </a:prstGeom>
          <a:noFill/>
        </p:spPr>
        <p:txBody>
          <a:bodyPr wrap="square" rtlCol="0">
            <a:spAutoFit/>
          </a:bodyPr>
          <a:lstStyle/>
          <a:p>
            <a:r>
              <a:rPr lang="en-US" sz="4400" b="1" dirty="0" smtClean="0">
                <a:solidFill>
                  <a:srgbClr val="C00000"/>
                </a:solidFill>
                <a:effectLst>
                  <a:outerShdw blurRad="38100" dist="38100" dir="2700000" algn="tl">
                    <a:srgbClr val="000000">
                      <a:alpha val="43137"/>
                    </a:srgbClr>
                  </a:outerShdw>
                </a:effectLst>
              </a:rPr>
              <a:t>A person who hears, understands &amp; receives message &amp; is a doer of the word, grows by it &amp; produces more fruit. </a:t>
            </a:r>
            <a:endParaRPr lang="en-US" sz="4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92662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637853"/>
          </a:xfrm>
        </p:spPr>
        <p:txBody>
          <a:bodyPr>
            <a:noAutofit/>
          </a:bodyPr>
          <a:lstStyle/>
          <a:p>
            <a:pPr marL="0" indent="0">
              <a:buNone/>
            </a:pPr>
            <a:r>
              <a:rPr lang="en-029" sz="4400" b="1" dirty="0" smtClean="0">
                <a:solidFill>
                  <a:schemeClr val="tx1"/>
                </a:solidFill>
              </a:rPr>
              <a:t>To whom was the parable directed?</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PARABLE MESSAGE</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830997"/>
          </a:xfrm>
          <a:prstGeom prst="rect">
            <a:avLst/>
          </a:prstGeom>
          <a:noFill/>
        </p:spPr>
        <p:txBody>
          <a:bodyPr wrap="square" rtlCol="0">
            <a:spAutoFit/>
          </a:bodyPr>
          <a:lstStyle/>
          <a:p>
            <a:r>
              <a:rPr lang="en-US" sz="4800" b="1" dirty="0" smtClean="0">
                <a:solidFill>
                  <a:srgbClr val="C00000"/>
                </a:solidFill>
                <a:effectLst>
                  <a:outerShdw blurRad="38100" dist="38100" dir="2700000" algn="tl">
                    <a:srgbClr val="000000">
                      <a:alpha val="43137"/>
                    </a:srgbClr>
                  </a:outerShdw>
                </a:effectLst>
              </a:rPr>
              <a:t>MULTITUDES (EVERYONE) </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12372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104453"/>
          </a:xfrm>
        </p:spPr>
        <p:txBody>
          <a:bodyPr>
            <a:noAutofit/>
          </a:bodyPr>
          <a:lstStyle/>
          <a:p>
            <a:pPr marL="0" indent="0">
              <a:buNone/>
            </a:pPr>
            <a:r>
              <a:rPr lang="en-029" sz="4400" b="1" dirty="0" smtClean="0">
                <a:solidFill>
                  <a:schemeClr val="tx1"/>
                </a:solidFill>
              </a:rPr>
              <a:t>What was the parable depicting?</a:t>
            </a: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PARABLE MESSAGE</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1388" y="3276600"/>
            <a:ext cx="8458200" cy="2123658"/>
          </a:xfrm>
          <a:prstGeom prst="rect">
            <a:avLst/>
          </a:prstGeom>
          <a:noFill/>
        </p:spPr>
        <p:txBody>
          <a:bodyPr wrap="square" rtlCol="0">
            <a:spAutoFit/>
          </a:bodyPr>
          <a:lstStyle/>
          <a:p>
            <a:r>
              <a:rPr lang="en-US" sz="4400" b="1" dirty="0" smtClean="0">
                <a:solidFill>
                  <a:srgbClr val="C00000"/>
                </a:solidFill>
                <a:effectLst>
                  <a:outerShdw blurRad="38100" dist="38100" dir="2700000" algn="tl">
                    <a:srgbClr val="000000">
                      <a:alpha val="43137"/>
                    </a:srgbClr>
                  </a:outerShdw>
                </a:effectLst>
              </a:rPr>
              <a:t>The various responses &amp; results than can occur when the word is preached. </a:t>
            </a:r>
            <a:endParaRPr lang="en-US" sz="4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54078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561653"/>
          </a:xfrm>
        </p:spPr>
        <p:txBody>
          <a:bodyPr>
            <a:noAutofit/>
          </a:bodyPr>
          <a:lstStyle/>
          <a:p>
            <a:pPr marL="0" indent="0">
              <a:buNone/>
            </a:pPr>
            <a:r>
              <a:rPr lang="en-029" sz="4400" b="1" dirty="0" smtClean="0">
                <a:solidFill>
                  <a:schemeClr val="tx1"/>
                </a:solidFill>
              </a:rPr>
              <a:t>What was the lesson or moral of the parable?</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PARABLE MESSAGE</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1388" y="3733800"/>
            <a:ext cx="8458200" cy="2800767"/>
          </a:xfrm>
          <a:prstGeom prst="rect">
            <a:avLst/>
          </a:prstGeom>
          <a:noFill/>
        </p:spPr>
        <p:txBody>
          <a:bodyPr wrap="square" rtlCol="0">
            <a:spAutoFit/>
          </a:bodyPr>
          <a:lstStyle/>
          <a:p>
            <a:r>
              <a:rPr lang="en-US" sz="4400" b="1" dirty="0" smtClean="0">
                <a:solidFill>
                  <a:srgbClr val="C00000"/>
                </a:solidFill>
                <a:effectLst>
                  <a:outerShdw blurRad="38100" dist="38100" dir="2700000" algn="tl">
                    <a:srgbClr val="000000">
                      <a:alpha val="43137"/>
                    </a:srgbClr>
                  </a:outerShdw>
                </a:effectLst>
              </a:rPr>
              <a:t>Spread the Word (gospel) and it will accomplish what it wills. The results will speak for themselves. </a:t>
            </a:r>
            <a:endParaRPr lang="en-US" sz="4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62201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4228653"/>
          </a:xfrm>
        </p:spPr>
        <p:txBody>
          <a:bodyPr>
            <a:noAutofit/>
          </a:bodyPr>
          <a:lstStyle/>
          <a:p>
            <a:pPr marL="0" indent="0" algn="ctr">
              <a:buNone/>
            </a:pPr>
            <a:r>
              <a:rPr lang="en-029" sz="9600" b="1" dirty="0" smtClean="0">
                <a:solidFill>
                  <a:schemeClr val="accent1">
                    <a:lumMod val="75000"/>
                  </a:schemeClr>
                </a:solidFill>
              </a:rPr>
              <a:t>“THE TREES”</a:t>
            </a:r>
          </a:p>
          <a:p>
            <a:pPr marL="0" indent="0" algn="ctr">
              <a:buNone/>
            </a:pPr>
            <a:endParaRPr lang="en-029" sz="3600" b="1" dirty="0" smtClean="0">
              <a:solidFill>
                <a:schemeClr val="tx1"/>
              </a:solidFill>
              <a:effectLst>
                <a:outerShdw blurRad="38100" dist="38100" dir="2700000" algn="tl">
                  <a:srgbClr val="000000">
                    <a:alpha val="43137"/>
                  </a:srgbClr>
                </a:outerShdw>
              </a:effectLst>
            </a:endParaRPr>
          </a:p>
          <a:p>
            <a:pPr marL="0" indent="0" algn="ctr">
              <a:buNone/>
            </a:pPr>
            <a:r>
              <a:rPr lang="en-029" sz="5400" b="1" dirty="0" smtClean="0">
                <a:solidFill>
                  <a:schemeClr val="tx1"/>
                </a:solidFill>
                <a:effectLst>
                  <a:outerShdw blurRad="38100" dist="38100" dir="2700000" algn="tl">
                    <a:srgbClr val="000000">
                      <a:alpha val="43137"/>
                    </a:srgbClr>
                  </a:outerShdw>
                </a:effectLst>
              </a:rPr>
              <a:t>(Judges 9:1-21)</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PARABLE #3</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016317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dirty="0" smtClean="0">
                <a:solidFill>
                  <a:schemeClr val="tx1"/>
                </a:solidFill>
              </a:rPr>
              <a:t>Who was the speaker of the parable?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KEYNOTE SPEAKER</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1446550"/>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JOTHAM</a:t>
            </a:r>
          </a:p>
          <a:p>
            <a:pPr algn="ctr"/>
            <a:r>
              <a:rPr lang="en-US" sz="4000" b="1" dirty="0" smtClean="0">
                <a:effectLst>
                  <a:outerShdw blurRad="38100" dist="38100" dir="2700000" algn="tl">
                    <a:srgbClr val="000000">
                      <a:alpha val="43137"/>
                    </a:srgbClr>
                  </a:outerShdw>
                </a:effectLst>
              </a:rPr>
              <a:t>(Judges 9:7)</a:t>
            </a:r>
            <a:r>
              <a:rPr lang="en-US" sz="4000" b="1" dirty="0" smtClean="0">
                <a:solidFill>
                  <a:srgbClr val="C00000"/>
                </a:solidFill>
                <a:effectLst>
                  <a:outerShdw blurRad="38100" dist="38100" dir="2700000" algn="tl">
                    <a:srgbClr val="000000">
                      <a:alpha val="43137"/>
                    </a:srgbClr>
                  </a:outerShdw>
                </a:effectLst>
              </a:rPr>
              <a:t> </a:t>
            </a:r>
            <a:endParaRPr lang="en-US" sz="40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68457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028253"/>
          </a:xfrm>
        </p:spPr>
        <p:txBody>
          <a:bodyPr>
            <a:noAutofit/>
          </a:bodyPr>
          <a:lstStyle/>
          <a:p>
            <a:pPr marL="0" indent="0" algn="ctr">
              <a:buNone/>
            </a:pPr>
            <a:r>
              <a:rPr lang="en-029" sz="4400" b="1" dirty="0" smtClean="0">
                <a:solidFill>
                  <a:schemeClr val="tx1"/>
                </a:solidFill>
              </a:rPr>
              <a:t>Who was </a:t>
            </a:r>
            <a:r>
              <a:rPr lang="en-029" sz="4400" b="1" dirty="0" err="1" smtClean="0">
                <a:solidFill>
                  <a:schemeClr val="tx1"/>
                </a:solidFill>
              </a:rPr>
              <a:t>Jotham</a:t>
            </a:r>
            <a:r>
              <a:rPr lang="en-029" sz="4400" b="1" dirty="0" smtClean="0">
                <a:solidFill>
                  <a:schemeClr val="tx1"/>
                </a:solidFill>
              </a:rPr>
              <a: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KEYNOTE SPEAKER</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274093" y="3200400"/>
            <a:ext cx="8458200" cy="3046988"/>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The youngest son of </a:t>
            </a:r>
            <a:r>
              <a:rPr lang="en-US" sz="4800" b="1" dirty="0" err="1" smtClean="0">
                <a:solidFill>
                  <a:srgbClr val="C00000"/>
                </a:solidFill>
                <a:effectLst>
                  <a:outerShdw blurRad="38100" dist="38100" dir="2700000" algn="tl">
                    <a:srgbClr val="000000">
                      <a:alpha val="43137"/>
                    </a:srgbClr>
                  </a:outerShdw>
                </a:effectLst>
              </a:rPr>
              <a:t>Jerubbaal</a:t>
            </a:r>
            <a:r>
              <a:rPr lang="en-US" sz="4800" b="1" dirty="0" smtClean="0">
                <a:solidFill>
                  <a:srgbClr val="C00000"/>
                </a:solidFill>
                <a:effectLst>
                  <a:outerShdw blurRad="38100" dist="38100" dir="2700000" algn="tl">
                    <a:srgbClr val="000000">
                      <a:alpha val="43137"/>
                    </a:srgbClr>
                  </a:outerShdw>
                </a:effectLst>
              </a:rPr>
              <a:t> &amp; brother of Abimelech </a:t>
            </a:r>
          </a:p>
          <a:p>
            <a:pPr algn="ctr"/>
            <a:r>
              <a:rPr lang="en-US" sz="4400" b="1" dirty="0" smtClean="0">
                <a:effectLst>
                  <a:outerShdw blurRad="38100" dist="38100" dir="2700000" algn="tl">
                    <a:srgbClr val="000000">
                      <a:alpha val="43137"/>
                    </a:srgbClr>
                  </a:outerShdw>
                </a:effectLst>
              </a:rPr>
              <a:t>(Judges 9:1-5)</a:t>
            </a:r>
            <a:endParaRPr lang="en-US" sz="4400" b="1" dirty="0"/>
          </a:p>
        </p:txBody>
      </p:sp>
    </p:spTree>
    <p:extLst>
      <p:ext uri="{BB962C8B-B14F-4D97-AF65-F5344CB8AC3E}">
        <p14:creationId xmlns:p14="http://schemas.microsoft.com/office/powerpoint/2010/main" val="96369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637853"/>
          </a:xfrm>
        </p:spPr>
        <p:txBody>
          <a:bodyPr>
            <a:noAutofit/>
          </a:bodyPr>
          <a:lstStyle/>
          <a:p>
            <a:pPr marL="0" indent="0">
              <a:buNone/>
            </a:pPr>
            <a:r>
              <a:rPr lang="en-029" sz="4400" b="1" dirty="0" smtClean="0">
                <a:solidFill>
                  <a:schemeClr val="tx1"/>
                </a:solidFill>
              </a:rPr>
              <a:t>To whom was the parable directed?</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AUDIENCE</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1569660"/>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THE MEN OF SHECHEM</a:t>
            </a:r>
          </a:p>
          <a:p>
            <a:pPr algn="ctr"/>
            <a:r>
              <a:rPr lang="en-US" sz="4800" b="1" dirty="0" smtClean="0">
                <a:solidFill>
                  <a:srgbClr val="C00000"/>
                </a:solidFill>
                <a:effectLst>
                  <a:outerShdw blurRad="38100" dist="38100" dir="2700000" algn="tl">
                    <a:srgbClr val="000000">
                      <a:alpha val="43137"/>
                    </a:srgbClr>
                  </a:outerShdw>
                </a:effectLst>
              </a:rPr>
              <a:t> </a:t>
            </a:r>
            <a:r>
              <a:rPr lang="en-US" sz="4400" b="1" dirty="0">
                <a:effectLst>
                  <a:outerShdw blurRad="38100" dist="38100" dir="2700000" algn="tl">
                    <a:srgbClr val="000000">
                      <a:alpha val="43137"/>
                    </a:srgbClr>
                  </a:outerShdw>
                </a:effectLst>
              </a:rPr>
              <a:t>(Judges 9:7)</a:t>
            </a:r>
            <a:r>
              <a:rPr lang="en-US" sz="4400" b="1" dirty="0">
                <a:solidFill>
                  <a:srgbClr val="C00000"/>
                </a:solidFill>
                <a:effectLst>
                  <a:outerShdw blurRad="38100" dist="38100" dir="2700000" algn="tl">
                    <a:srgbClr val="000000">
                      <a:alpha val="43137"/>
                    </a:srgbClr>
                  </a:outerShdw>
                </a:effectLst>
              </a:rPr>
              <a:t> </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153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The trees</a:t>
            </a:r>
            <a:r>
              <a:rPr lang="en-029" sz="4400" b="1" dirty="0" smtClean="0">
                <a:solidFill>
                  <a:schemeClr val="accent1">
                    <a:lumMod val="75000"/>
                  </a:schemeClr>
                </a:solidFill>
              </a:rPr>
              <a:t>: </a:t>
            </a:r>
            <a:r>
              <a:rPr lang="en-029" sz="4400" b="1" dirty="0" smtClean="0">
                <a:solidFill>
                  <a:schemeClr val="tx1"/>
                </a:solidFill>
              </a:rPr>
              <a:t>Who does the trees 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1508105"/>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THE MEN OF ISRAEL</a:t>
            </a:r>
          </a:p>
          <a:p>
            <a:pPr algn="ctr"/>
            <a:r>
              <a:rPr lang="en-US" sz="4400" b="1" dirty="0" smtClean="0">
                <a:effectLst>
                  <a:outerShdw blurRad="38100" dist="38100" dir="2700000" algn="tl">
                    <a:srgbClr val="000000">
                      <a:alpha val="43137"/>
                    </a:srgbClr>
                  </a:outerShdw>
                </a:effectLst>
              </a:rPr>
              <a:t>(Judges 8:22-23) </a:t>
            </a:r>
            <a:endParaRPr lang="en-US"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17131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The olive tree</a:t>
            </a:r>
            <a:r>
              <a:rPr lang="en-029" sz="4400" b="1" smtClean="0">
                <a:solidFill>
                  <a:schemeClr val="accent1">
                    <a:lumMod val="75000"/>
                  </a:schemeClr>
                </a:solidFill>
              </a:rPr>
              <a:t>: </a:t>
            </a:r>
            <a:r>
              <a:rPr lang="en-029" sz="4400" b="1" smtClean="0">
                <a:solidFill>
                  <a:schemeClr val="tx1"/>
                </a:solidFill>
              </a:rPr>
              <a:t>Who </a:t>
            </a:r>
            <a:r>
              <a:rPr lang="en-029" sz="4400" b="1" dirty="0" smtClean="0">
                <a:solidFill>
                  <a:schemeClr val="tx1"/>
                </a:solidFill>
              </a:rPr>
              <a:t>does the olive tree 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1508105"/>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GIDEON</a:t>
            </a:r>
          </a:p>
          <a:p>
            <a:pPr algn="ctr"/>
            <a:r>
              <a:rPr lang="en-US" sz="4400" b="1" dirty="0" smtClean="0">
                <a:effectLst>
                  <a:outerShdw blurRad="38100" dist="38100" dir="2700000" algn="tl">
                    <a:srgbClr val="000000">
                      <a:alpha val="43137"/>
                    </a:srgbClr>
                  </a:outerShdw>
                </a:effectLst>
              </a:rPr>
              <a:t>(Judges 8:22-23)</a:t>
            </a:r>
            <a:r>
              <a:rPr lang="en-US" sz="4400" b="1" dirty="0" smtClean="0">
                <a:solidFill>
                  <a:srgbClr val="C00000"/>
                </a:solidFill>
                <a:effectLst>
                  <a:outerShdw blurRad="38100" dist="38100" dir="2700000" algn="tl">
                    <a:srgbClr val="000000">
                      <a:alpha val="43137"/>
                    </a:srgbClr>
                  </a:outerShdw>
                </a:effectLst>
              </a:rPr>
              <a:t> </a:t>
            </a:r>
            <a:endParaRPr lang="en-US" sz="4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33018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381000"/>
            <a:ext cx="7745505" cy="4876800"/>
          </a:xfrm>
        </p:spPr>
        <p:txBody>
          <a:bodyPr>
            <a:noAutofit/>
          </a:bodyPr>
          <a:lstStyle/>
          <a:p>
            <a:pPr marL="0" indent="0" algn="ctr">
              <a:buNone/>
            </a:pPr>
            <a:r>
              <a:rPr lang="en-029" sz="4000" b="1" dirty="0" smtClean="0">
                <a:solidFill>
                  <a:schemeClr val="tx2"/>
                </a:solidFill>
                <a:effectLst>
                  <a:outerShdw blurRad="38100" dist="38100" dir="2700000" algn="tl">
                    <a:srgbClr val="000000">
                      <a:alpha val="43137"/>
                    </a:srgbClr>
                  </a:outerShdw>
                </a:effectLst>
              </a:rPr>
              <a:t>English </a:t>
            </a:r>
            <a:r>
              <a:rPr lang="en-029" sz="4000" b="1" dirty="0">
                <a:solidFill>
                  <a:schemeClr val="tx2"/>
                </a:solidFill>
                <a:effectLst>
                  <a:outerShdw blurRad="38100" dist="38100" dir="2700000" algn="tl">
                    <a:srgbClr val="000000">
                      <a:alpha val="43137"/>
                    </a:srgbClr>
                  </a:outerShdw>
                </a:effectLst>
              </a:rPr>
              <a:t>Words used in </a:t>
            </a:r>
            <a:r>
              <a:rPr lang="en-029" sz="4000" b="1" dirty="0" smtClean="0">
                <a:solidFill>
                  <a:schemeClr val="tx2"/>
                </a:solidFill>
                <a:effectLst>
                  <a:outerShdw blurRad="38100" dist="38100" dir="2700000" algn="tl">
                    <a:srgbClr val="000000">
                      <a:alpha val="43137"/>
                    </a:srgbClr>
                  </a:outerShdw>
                </a:effectLst>
              </a:rPr>
              <a:t>KJV for “</a:t>
            </a:r>
            <a:r>
              <a:rPr lang="en-029" sz="4000" b="1" i="1" dirty="0" smtClean="0">
                <a:solidFill>
                  <a:schemeClr val="accent2"/>
                </a:solidFill>
                <a:effectLst>
                  <a:outerShdw blurRad="38100" dist="38100" dir="2700000" algn="tl">
                    <a:srgbClr val="000000">
                      <a:alpha val="43137"/>
                    </a:srgbClr>
                  </a:outerShdw>
                </a:effectLst>
              </a:rPr>
              <a:t>MASHAL</a:t>
            </a:r>
            <a:r>
              <a:rPr lang="en-029" sz="4000" b="1" dirty="0" smtClean="0">
                <a:solidFill>
                  <a:schemeClr val="tx2"/>
                </a:solidFill>
                <a:effectLst>
                  <a:outerShdw blurRad="38100" dist="38100" dir="2700000" algn="tl">
                    <a:srgbClr val="000000">
                      <a:alpha val="43137"/>
                    </a:srgbClr>
                  </a:outerShdw>
                </a:effectLst>
              </a:rPr>
              <a:t>”</a:t>
            </a:r>
          </a:p>
          <a:p>
            <a:pPr marL="0" indent="0">
              <a:buNone/>
            </a:pPr>
            <a:endParaRPr lang="en-029" sz="4000" b="1" dirty="0">
              <a:solidFill>
                <a:schemeClr val="tx2"/>
              </a:solidFill>
              <a:effectLst>
                <a:outerShdw blurRad="38100" dist="38100" dir="2700000" algn="tl">
                  <a:srgbClr val="000000">
                    <a:alpha val="43137"/>
                  </a:srgbClr>
                </a:outerShdw>
              </a:effectLst>
            </a:endParaRPr>
          </a:p>
          <a:p>
            <a:pPr marL="0" indent="0">
              <a:buNone/>
            </a:pPr>
            <a:r>
              <a:rPr lang="en-029" sz="3600" dirty="0" smtClean="0"/>
              <a:t>“proverb” (19 times) </a:t>
            </a:r>
            <a:r>
              <a:rPr lang="en-029" sz="3600" dirty="0"/>
              <a:t/>
            </a:r>
            <a:br>
              <a:rPr lang="en-029" sz="3600" dirty="0"/>
            </a:br>
            <a:r>
              <a:rPr lang="en-029" sz="3600" dirty="0" smtClean="0"/>
              <a:t>“parable”  (18 times)</a:t>
            </a:r>
            <a:r>
              <a:rPr lang="en-029" sz="3600" dirty="0"/>
              <a:t/>
            </a:r>
            <a:br>
              <a:rPr lang="en-029" sz="3600" dirty="0"/>
            </a:br>
            <a:r>
              <a:rPr lang="en-029" sz="3600" dirty="0" smtClean="0"/>
              <a:t>“byword”  (1 time)</a:t>
            </a:r>
            <a:r>
              <a:rPr lang="en-029" sz="3600" dirty="0"/>
              <a:t/>
            </a:r>
            <a:br>
              <a:rPr lang="en-029" sz="3600" dirty="0"/>
            </a:br>
            <a:r>
              <a:rPr lang="en-029" sz="3600" dirty="0" smtClean="0"/>
              <a:t>“like”         (1 time) </a:t>
            </a:r>
            <a:r>
              <a:rPr lang="en-029" sz="3600" dirty="0"/>
              <a:t/>
            </a:r>
            <a:br>
              <a:rPr lang="en-029" sz="3600" dirty="0"/>
            </a:br>
            <a:endParaRPr lang="en-029" sz="3600" dirty="0"/>
          </a:p>
        </p:txBody>
      </p:sp>
    </p:spTree>
    <p:extLst>
      <p:ext uri="{BB962C8B-B14F-4D97-AF65-F5344CB8AC3E}">
        <p14:creationId xmlns:p14="http://schemas.microsoft.com/office/powerpoint/2010/main" val="2002279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dirty="0" smtClean="0">
                <a:solidFill>
                  <a:schemeClr val="tx1"/>
                </a:solidFill>
              </a:rPr>
              <a:t>How does Gideon fit into this picture?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1508105"/>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Gideon is </a:t>
            </a:r>
            <a:r>
              <a:rPr lang="en-US" sz="4800" b="1" dirty="0" err="1" smtClean="0">
                <a:solidFill>
                  <a:srgbClr val="C00000"/>
                </a:solidFill>
                <a:effectLst>
                  <a:outerShdw blurRad="38100" dist="38100" dir="2700000" algn="tl">
                    <a:srgbClr val="000000">
                      <a:alpha val="43137"/>
                    </a:srgbClr>
                  </a:outerShdw>
                </a:effectLst>
              </a:rPr>
              <a:t>Jerubbaal</a:t>
            </a:r>
            <a:r>
              <a:rPr lang="en-US" sz="4800" b="1" dirty="0" smtClean="0">
                <a:solidFill>
                  <a:srgbClr val="C00000"/>
                </a:solidFill>
                <a:effectLst>
                  <a:outerShdw blurRad="38100" dist="38100" dir="2700000" algn="tl">
                    <a:srgbClr val="000000">
                      <a:alpha val="43137"/>
                    </a:srgbClr>
                  </a:outerShdw>
                </a:effectLst>
              </a:rPr>
              <a:t>!!</a:t>
            </a:r>
          </a:p>
          <a:p>
            <a:pPr algn="ctr"/>
            <a:r>
              <a:rPr lang="en-US" sz="4400" b="1" dirty="0" smtClean="0">
                <a:effectLst>
                  <a:outerShdw blurRad="38100" dist="38100" dir="2700000" algn="tl">
                    <a:srgbClr val="000000">
                      <a:alpha val="43137"/>
                    </a:srgbClr>
                  </a:outerShdw>
                </a:effectLst>
              </a:rPr>
              <a:t>(Judges 7:1; 8:35)</a:t>
            </a:r>
            <a:r>
              <a:rPr lang="en-US" sz="4400" b="1" dirty="0" smtClean="0">
                <a:solidFill>
                  <a:srgbClr val="C00000"/>
                </a:solidFill>
                <a:effectLst>
                  <a:outerShdw blurRad="38100" dist="38100" dir="2700000" algn="tl">
                    <a:srgbClr val="000000">
                      <a:alpha val="43137"/>
                    </a:srgbClr>
                  </a:outerShdw>
                </a:effectLst>
              </a:rPr>
              <a:t> </a:t>
            </a:r>
            <a:endParaRPr lang="en-US" sz="4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61410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dirty="0" smtClean="0">
                <a:solidFill>
                  <a:schemeClr val="tx1"/>
                </a:solidFill>
              </a:rPr>
              <a:t>How does Gideon relate to the other characters?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2246769"/>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Gideon is the father of </a:t>
            </a:r>
            <a:r>
              <a:rPr lang="en-US" sz="4800" b="1" dirty="0" err="1" smtClean="0">
                <a:solidFill>
                  <a:srgbClr val="C00000"/>
                </a:solidFill>
                <a:effectLst>
                  <a:outerShdw blurRad="38100" dist="38100" dir="2700000" algn="tl">
                    <a:srgbClr val="000000">
                      <a:alpha val="43137"/>
                    </a:srgbClr>
                  </a:outerShdw>
                </a:effectLst>
              </a:rPr>
              <a:t>Jotham</a:t>
            </a:r>
            <a:r>
              <a:rPr lang="en-US" sz="4800" b="1" dirty="0" smtClean="0">
                <a:solidFill>
                  <a:srgbClr val="C00000"/>
                </a:solidFill>
                <a:effectLst>
                  <a:outerShdw blurRad="38100" dist="38100" dir="2700000" algn="tl">
                    <a:srgbClr val="000000">
                      <a:alpha val="43137"/>
                    </a:srgbClr>
                  </a:outerShdw>
                </a:effectLst>
              </a:rPr>
              <a:t> &amp; Abimelech</a:t>
            </a:r>
          </a:p>
          <a:p>
            <a:pPr algn="ctr"/>
            <a:r>
              <a:rPr lang="en-US" sz="4400" b="1" dirty="0" smtClean="0">
                <a:effectLst>
                  <a:outerShdw blurRad="38100" dist="38100" dir="2700000" algn="tl">
                    <a:srgbClr val="000000">
                      <a:alpha val="43137"/>
                    </a:srgbClr>
                  </a:outerShdw>
                </a:effectLst>
              </a:rPr>
              <a:t>(Judges 8:30-31; 9:1;5)</a:t>
            </a:r>
            <a:r>
              <a:rPr lang="en-US" sz="4400" b="1" dirty="0" smtClean="0">
                <a:solidFill>
                  <a:srgbClr val="C00000"/>
                </a:solidFill>
                <a:effectLst>
                  <a:outerShdw blurRad="38100" dist="38100" dir="2700000" algn="tl">
                    <a:srgbClr val="000000">
                      <a:alpha val="43137"/>
                    </a:srgbClr>
                  </a:outerShdw>
                </a:effectLst>
              </a:rPr>
              <a:t> </a:t>
            </a:r>
            <a:endParaRPr lang="en-US" sz="4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38856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The fig tree</a:t>
            </a:r>
            <a:r>
              <a:rPr lang="en-029" sz="4400" b="1" dirty="0" smtClean="0">
                <a:solidFill>
                  <a:schemeClr val="accent1">
                    <a:lumMod val="75000"/>
                  </a:schemeClr>
                </a:solidFill>
              </a:rPr>
              <a:t>: </a:t>
            </a:r>
            <a:r>
              <a:rPr lang="en-029" sz="4400" b="1" dirty="0" smtClean="0">
                <a:solidFill>
                  <a:schemeClr val="tx1"/>
                </a:solidFill>
              </a:rPr>
              <a:t>Who does the fig tree 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1569660"/>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GIDEON’S SON</a:t>
            </a:r>
          </a:p>
          <a:p>
            <a:pPr algn="ctr"/>
            <a:r>
              <a:rPr lang="en-US" sz="4800" b="1" dirty="0">
                <a:effectLst>
                  <a:outerShdw blurRad="38100" dist="38100" dir="2700000" algn="tl">
                    <a:srgbClr val="000000">
                      <a:alpha val="43137"/>
                    </a:srgbClr>
                  </a:outerShdw>
                </a:effectLst>
              </a:rPr>
              <a:t>(Judges 8:22-23)</a:t>
            </a:r>
            <a:r>
              <a:rPr lang="en-US" sz="4800" b="1" dirty="0" smtClean="0">
                <a:solidFill>
                  <a:srgbClr val="C00000"/>
                </a:solidFill>
                <a:effectLst>
                  <a:outerShdw blurRad="38100" dist="38100" dir="2700000" algn="tl">
                    <a:srgbClr val="000000">
                      <a:alpha val="43137"/>
                    </a:srgbClr>
                  </a:outerShdw>
                </a:effectLst>
              </a:rPr>
              <a:t> </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9498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The vine</a:t>
            </a:r>
            <a:r>
              <a:rPr lang="en-029" sz="4400" b="1" dirty="0" smtClean="0">
                <a:solidFill>
                  <a:schemeClr val="accent1">
                    <a:lumMod val="75000"/>
                  </a:schemeClr>
                </a:solidFill>
              </a:rPr>
              <a:t>: </a:t>
            </a:r>
            <a:r>
              <a:rPr lang="en-029" sz="4400" b="1" dirty="0" smtClean="0">
                <a:solidFill>
                  <a:schemeClr val="tx1"/>
                </a:solidFill>
              </a:rPr>
              <a:t>Who does the vine 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1569660"/>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GIDEON’S GRANDSON</a:t>
            </a:r>
          </a:p>
          <a:p>
            <a:pPr algn="ctr"/>
            <a:r>
              <a:rPr lang="en-US" sz="4800" b="1" dirty="0">
                <a:effectLst>
                  <a:outerShdw blurRad="38100" dist="38100" dir="2700000" algn="tl">
                    <a:srgbClr val="000000">
                      <a:alpha val="43137"/>
                    </a:srgbClr>
                  </a:outerShdw>
                </a:effectLst>
              </a:rPr>
              <a:t>(Judges 8:22-23)</a:t>
            </a:r>
            <a:r>
              <a:rPr lang="en-US" sz="4800" b="1" dirty="0" smtClean="0">
                <a:solidFill>
                  <a:srgbClr val="C00000"/>
                </a:solidFill>
                <a:effectLst>
                  <a:outerShdw blurRad="38100" dist="38100" dir="2700000" algn="tl">
                    <a:srgbClr val="000000">
                      <a:alpha val="43137"/>
                    </a:srgbClr>
                  </a:outerShdw>
                </a:effectLst>
              </a:rPr>
              <a:t> </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17177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The bramble</a:t>
            </a:r>
            <a:r>
              <a:rPr lang="en-029" sz="4400" b="1" dirty="0" smtClean="0">
                <a:solidFill>
                  <a:schemeClr val="accent1">
                    <a:lumMod val="75000"/>
                  </a:schemeClr>
                </a:solidFill>
              </a:rPr>
              <a:t>: </a:t>
            </a:r>
            <a:r>
              <a:rPr lang="en-029" sz="4400" b="1" dirty="0" smtClean="0">
                <a:solidFill>
                  <a:schemeClr val="tx1"/>
                </a:solidFill>
              </a:rPr>
              <a:t>Who does the bramble 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1569660"/>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ABIMELECH</a:t>
            </a:r>
          </a:p>
          <a:p>
            <a:pPr algn="ctr"/>
            <a:r>
              <a:rPr lang="en-US" sz="4800" b="1" dirty="0">
                <a:effectLst>
                  <a:outerShdw blurRad="38100" dist="38100" dir="2700000" algn="tl">
                    <a:srgbClr val="000000">
                      <a:alpha val="43137"/>
                    </a:srgbClr>
                  </a:outerShdw>
                </a:effectLst>
              </a:rPr>
              <a:t>(Judges </a:t>
            </a:r>
            <a:r>
              <a:rPr lang="en-US" sz="4800" b="1" dirty="0" smtClean="0">
                <a:effectLst>
                  <a:outerShdw blurRad="38100" dist="38100" dir="2700000" algn="tl">
                    <a:srgbClr val="000000">
                      <a:alpha val="43137"/>
                    </a:srgbClr>
                  </a:outerShdw>
                </a:effectLst>
              </a:rPr>
              <a:t>9:16-18)</a:t>
            </a:r>
            <a:r>
              <a:rPr lang="en-US" sz="4800" b="1" dirty="0" smtClean="0">
                <a:solidFill>
                  <a:srgbClr val="C00000"/>
                </a:solidFill>
                <a:effectLst>
                  <a:outerShdw blurRad="38100" dist="38100" dir="2700000" algn="tl">
                    <a:srgbClr val="000000">
                      <a:alpha val="43137"/>
                    </a:srgbClr>
                  </a:outerShdw>
                </a:effectLst>
              </a:rPr>
              <a:t> </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9331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Cedars of Lebanon</a:t>
            </a:r>
            <a:r>
              <a:rPr lang="en-029" sz="4400" b="1" dirty="0" smtClean="0">
                <a:solidFill>
                  <a:schemeClr val="accent1">
                    <a:lumMod val="75000"/>
                  </a:schemeClr>
                </a:solidFill>
              </a:rPr>
              <a:t>: </a:t>
            </a:r>
            <a:r>
              <a:rPr lang="en-029" sz="4400" b="1" dirty="0" smtClean="0">
                <a:solidFill>
                  <a:schemeClr val="tx1"/>
                </a:solidFill>
              </a:rPr>
              <a:t>Who does the cedars 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1569660"/>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THE MEN OF SHECHEM</a:t>
            </a:r>
          </a:p>
          <a:p>
            <a:pPr algn="ctr"/>
            <a:r>
              <a:rPr lang="en-US" sz="4800" b="1" dirty="0">
                <a:effectLst>
                  <a:outerShdw blurRad="38100" dist="38100" dir="2700000" algn="tl">
                    <a:srgbClr val="000000">
                      <a:alpha val="43137"/>
                    </a:srgbClr>
                  </a:outerShdw>
                </a:effectLst>
              </a:rPr>
              <a:t>(Judges </a:t>
            </a:r>
            <a:r>
              <a:rPr lang="en-US" sz="4800" b="1" dirty="0" smtClean="0">
                <a:effectLst>
                  <a:outerShdw blurRad="38100" dist="38100" dir="2700000" algn="tl">
                    <a:srgbClr val="000000">
                      <a:alpha val="43137"/>
                    </a:srgbClr>
                  </a:outerShdw>
                </a:effectLst>
              </a:rPr>
              <a:t>9:15; 20)</a:t>
            </a:r>
            <a:r>
              <a:rPr lang="en-US" sz="4800" b="1" dirty="0" smtClean="0">
                <a:solidFill>
                  <a:srgbClr val="C00000"/>
                </a:solidFill>
                <a:effectLst>
                  <a:outerShdw blurRad="38100" dist="38100" dir="2700000" algn="tl">
                    <a:srgbClr val="000000">
                      <a:alpha val="43137"/>
                    </a:srgbClr>
                  </a:outerShdw>
                </a:effectLst>
              </a:rPr>
              <a:t> </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74326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4304853"/>
          </a:xfrm>
        </p:spPr>
        <p:txBody>
          <a:bodyPr>
            <a:noAutofit/>
          </a:bodyPr>
          <a:lstStyle/>
          <a:p>
            <a:pPr marL="0" indent="0">
              <a:buNone/>
            </a:pPr>
            <a:r>
              <a:rPr lang="en-029" sz="4400" b="1" u="sng" dirty="0">
                <a:solidFill>
                  <a:schemeClr val="accent1">
                    <a:lumMod val="75000"/>
                  </a:schemeClr>
                </a:solidFill>
                <a:effectLst>
                  <a:outerShdw blurRad="38100" dist="38100" dir="2700000" algn="tl">
                    <a:srgbClr val="000000">
                      <a:alpha val="43137"/>
                    </a:srgbClr>
                  </a:outerShdw>
                </a:effectLst>
              </a:rPr>
              <a:t>O</a:t>
            </a:r>
            <a:r>
              <a:rPr lang="en-029" sz="4400" b="1" u="sng" dirty="0" smtClean="0">
                <a:solidFill>
                  <a:schemeClr val="accent1">
                    <a:lumMod val="75000"/>
                  </a:schemeClr>
                </a:solidFill>
                <a:effectLst>
                  <a:outerShdw blurRad="38100" dist="38100" dir="2700000" algn="tl">
                    <a:srgbClr val="000000">
                      <a:alpha val="43137"/>
                    </a:srgbClr>
                  </a:outerShdw>
                </a:effectLst>
              </a:rPr>
              <a:t>live tree’s response (vs.9)</a:t>
            </a:r>
            <a:r>
              <a:rPr lang="en-029" sz="4400" b="1" dirty="0" smtClean="0">
                <a:solidFill>
                  <a:schemeClr val="accent1">
                    <a:lumMod val="75000"/>
                  </a:schemeClr>
                </a:solidFill>
              </a:rPr>
              <a:t>: </a:t>
            </a:r>
          </a:p>
          <a:p>
            <a:pPr marL="0" indent="0">
              <a:buNone/>
            </a:pPr>
            <a:r>
              <a:rPr lang="en-029" sz="4400" b="1" dirty="0" smtClean="0">
                <a:solidFill>
                  <a:schemeClr val="tx1"/>
                </a:solidFill>
              </a:rPr>
              <a:t>Shall </a:t>
            </a:r>
            <a:r>
              <a:rPr lang="en-029" sz="4400" b="1" dirty="0">
                <a:solidFill>
                  <a:schemeClr val="tx1"/>
                </a:solidFill>
              </a:rPr>
              <a:t>I leave the </a:t>
            </a:r>
            <a:r>
              <a:rPr lang="en-029" sz="4400" b="1" dirty="0" smtClean="0">
                <a:solidFill>
                  <a:schemeClr val="tx1"/>
                </a:solidFill>
              </a:rPr>
              <a:t>sweet, safe, </a:t>
            </a:r>
            <a:r>
              <a:rPr lang="en-029" sz="4400" b="1" dirty="0">
                <a:solidFill>
                  <a:schemeClr val="tx1"/>
                </a:solidFill>
              </a:rPr>
              <a:t>quiet, </a:t>
            </a:r>
            <a:r>
              <a:rPr lang="en-029" sz="4400" b="1" dirty="0" smtClean="0">
                <a:solidFill>
                  <a:schemeClr val="tx1"/>
                </a:solidFill>
              </a:rPr>
              <a:t>useful </a:t>
            </a:r>
            <a:r>
              <a:rPr lang="en-029" sz="4400" b="1" dirty="0">
                <a:solidFill>
                  <a:schemeClr val="tx1"/>
                </a:solidFill>
              </a:rPr>
              <a:t>pursuits and </a:t>
            </a:r>
            <a:r>
              <a:rPr lang="en-029" sz="4400" b="1" dirty="0" smtClean="0">
                <a:solidFill>
                  <a:schemeClr val="tx1"/>
                </a:solidFill>
              </a:rPr>
              <a:t>my significant role, </a:t>
            </a:r>
            <a:r>
              <a:rPr lang="en-029" sz="4400" b="1" dirty="0">
                <a:solidFill>
                  <a:schemeClr val="tx1"/>
                </a:solidFill>
              </a:rPr>
              <a:t>for the sake of becoming </a:t>
            </a:r>
            <a:r>
              <a:rPr lang="en-029" sz="4400" b="1" dirty="0" smtClean="0">
                <a:solidFill>
                  <a:schemeClr val="tx1"/>
                </a:solidFill>
              </a:rPr>
              <a:t>a ruler? </a:t>
            </a:r>
            <a:r>
              <a:rPr lang="en-029" sz="4400" b="1" dirty="0" smtClean="0">
                <a:solidFill>
                  <a:srgbClr val="C00000"/>
                </a:solidFill>
              </a:rPr>
              <a:t>No thank you!</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INTERPRETATIONS</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80698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4304853"/>
          </a:xfrm>
        </p:spPr>
        <p:txBody>
          <a:bodyPr>
            <a:noAutofit/>
          </a:bodyPr>
          <a:lstStyle/>
          <a:p>
            <a:pPr marL="0" indent="0">
              <a:buNone/>
            </a:pPr>
            <a:r>
              <a:rPr lang="en-029" sz="4400" b="1" u="sng" dirty="0">
                <a:solidFill>
                  <a:schemeClr val="accent1">
                    <a:lumMod val="75000"/>
                  </a:schemeClr>
                </a:solidFill>
                <a:effectLst>
                  <a:outerShdw blurRad="38100" dist="38100" dir="2700000" algn="tl">
                    <a:srgbClr val="000000">
                      <a:alpha val="43137"/>
                    </a:srgbClr>
                  </a:outerShdw>
                </a:effectLst>
              </a:rPr>
              <a:t>O</a:t>
            </a:r>
            <a:r>
              <a:rPr lang="en-029" sz="4400" b="1" u="sng" dirty="0" smtClean="0">
                <a:solidFill>
                  <a:schemeClr val="accent1">
                    <a:lumMod val="75000"/>
                  </a:schemeClr>
                </a:solidFill>
                <a:effectLst>
                  <a:outerShdw blurRad="38100" dist="38100" dir="2700000" algn="tl">
                    <a:srgbClr val="000000">
                      <a:alpha val="43137"/>
                    </a:srgbClr>
                  </a:outerShdw>
                </a:effectLst>
              </a:rPr>
              <a:t>live tree</a:t>
            </a:r>
            <a:r>
              <a:rPr lang="en-029" sz="4400" b="1" dirty="0" smtClean="0">
                <a:solidFill>
                  <a:schemeClr val="accent1">
                    <a:lumMod val="75000"/>
                  </a:schemeClr>
                </a:solidFill>
              </a:rPr>
              <a:t>: </a:t>
            </a:r>
            <a:r>
              <a:rPr lang="en-029" sz="3600" b="1" dirty="0" smtClean="0">
                <a:solidFill>
                  <a:schemeClr val="tx1"/>
                </a:solidFill>
              </a:rPr>
              <a:t>This tree was the most useful of all the trees in the forest. A </a:t>
            </a:r>
            <a:r>
              <a:rPr lang="en-029" sz="3600" b="1" dirty="0">
                <a:solidFill>
                  <a:schemeClr val="tx1"/>
                </a:solidFill>
              </a:rPr>
              <a:t>tree yielding oil, used not only in food, but </a:t>
            </a:r>
            <a:r>
              <a:rPr lang="en-029" sz="3600" b="1" dirty="0" smtClean="0">
                <a:solidFill>
                  <a:schemeClr val="tx1"/>
                </a:solidFill>
              </a:rPr>
              <a:t>in various ways in </a:t>
            </a:r>
            <a:r>
              <a:rPr lang="en-029" sz="3600" b="1" dirty="0">
                <a:solidFill>
                  <a:schemeClr val="tx1"/>
                </a:solidFill>
              </a:rPr>
              <a:t>the worship of God and in the consecration of men to public office such as kings, and priests, and </a:t>
            </a:r>
            <a:r>
              <a:rPr lang="en-029" sz="3600" b="1" dirty="0" smtClean="0">
                <a:solidFill>
                  <a:schemeClr val="tx1"/>
                </a:solidFill>
              </a:rPr>
              <a:t>prophets. </a:t>
            </a:r>
            <a:endParaRPr lang="en-029" sz="4400" b="1" dirty="0" smtClean="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INTERPRETATIONS</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44102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43048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Fig tree’s response (vs.11)</a:t>
            </a:r>
            <a:r>
              <a:rPr lang="en-029" sz="4400" b="1" dirty="0" smtClean="0">
                <a:solidFill>
                  <a:schemeClr val="accent1">
                    <a:lumMod val="75000"/>
                  </a:schemeClr>
                </a:solidFill>
              </a:rPr>
              <a:t>: </a:t>
            </a:r>
          </a:p>
          <a:p>
            <a:pPr marL="0" indent="0">
              <a:buNone/>
            </a:pPr>
            <a:r>
              <a:rPr lang="en-029" sz="4400" b="1" dirty="0" smtClean="0">
                <a:solidFill>
                  <a:schemeClr val="tx1"/>
                </a:solidFill>
              </a:rPr>
              <a:t>Shall </a:t>
            </a:r>
            <a:r>
              <a:rPr lang="en-029" sz="4400" b="1" dirty="0">
                <a:solidFill>
                  <a:schemeClr val="tx1"/>
                </a:solidFill>
              </a:rPr>
              <a:t>I leave </a:t>
            </a:r>
            <a:r>
              <a:rPr lang="en-029" sz="4400" b="1" dirty="0" smtClean="0">
                <a:solidFill>
                  <a:schemeClr val="tx1"/>
                </a:solidFill>
              </a:rPr>
              <a:t>my productive service that is important to others &amp; myself to rule people? </a:t>
            </a:r>
            <a:r>
              <a:rPr lang="en-029" sz="4400" b="1" dirty="0" smtClean="0">
                <a:solidFill>
                  <a:srgbClr val="C00000"/>
                </a:solidFill>
              </a:rPr>
              <a:t>No thank you!</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INTERPRETATIONS</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01205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57400"/>
            <a:ext cx="8686799" cy="46096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Fig tree</a:t>
            </a:r>
            <a:r>
              <a:rPr lang="en-029" sz="4400" b="1" dirty="0" smtClean="0">
                <a:solidFill>
                  <a:schemeClr val="accent1">
                    <a:lumMod val="75000"/>
                  </a:schemeClr>
                </a:solidFill>
              </a:rPr>
              <a:t>: </a:t>
            </a:r>
            <a:r>
              <a:rPr lang="en-029" sz="3600" b="1" dirty="0" smtClean="0">
                <a:solidFill>
                  <a:schemeClr val="tx1"/>
                </a:solidFill>
              </a:rPr>
              <a:t>The </a:t>
            </a:r>
            <a:r>
              <a:rPr lang="en-029" sz="3600" b="1" dirty="0">
                <a:solidFill>
                  <a:schemeClr val="tx1"/>
                </a:solidFill>
              </a:rPr>
              <a:t>fruit of </a:t>
            </a:r>
            <a:r>
              <a:rPr lang="en-029" sz="3600" b="1" dirty="0" smtClean="0">
                <a:solidFill>
                  <a:schemeClr val="tx1"/>
                </a:solidFill>
              </a:rPr>
              <a:t>this tree </a:t>
            </a:r>
            <a:r>
              <a:rPr lang="en-029" sz="3600" b="1" dirty="0">
                <a:solidFill>
                  <a:schemeClr val="tx1"/>
                </a:solidFill>
              </a:rPr>
              <a:t>is the sweetest or most luscious of all fruits. A full-ripe fig, </a:t>
            </a:r>
            <a:r>
              <a:rPr lang="en-029" sz="3600" b="1" dirty="0" smtClean="0">
                <a:solidFill>
                  <a:schemeClr val="tx1"/>
                </a:solidFill>
              </a:rPr>
              <a:t>has </a:t>
            </a:r>
            <a:r>
              <a:rPr lang="en-029" sz="3600" b="1" dirty="0">
                <a:solidFill>
                  <a:schemeClr val="tx1"/>
                </a:solidFill>
              </a:rPr>
              <a:t>an indescribable sweetness; so much so that it is almost impossible to eat it, till a considerable time after it is gathered from the trees, and has gone through an artificial preparation.</a:t>
            </a: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INTERPRETATIONS</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09497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3877815"/>
          </a:xfrm>
        </p:spPr>
        <p:txBody>
          <a:bodyPr>
            <a:noAutofit/>
          </a:bodyPr>
          <a:lstStyle/>
          <a:p>
            <a:r>
              <a:rPr lang="en-029" sz="3200" dirty="0" smtClean="0"/>
              <a:t> One </a:t>
            </a:r>
            <a:r>
              <a:rPr lang="en-029" sz="3200" b="1" u="sng" dirty="0" smtClean="0">
                <a:effectLst>
                  <a:outerShdw blurRad="38100" dist="38100" dir="2700000" algn="tl">
                    <a:srgbClr val="000000">
                      <a:alpha val="43137"/>
                    </a:srgbClr>
                  </a:outerShdw>
                </a:effectLst>
              </a:rPr>
              <a:t>Greek</a:t>
            </a:r>
            <a:r>
              <a:rPr lang="en-029" sz="3200" dirty="0" smtClean="0"/>
              <a:t> word for parable:</a:t>
            </a:r>
          </a:p>
          <a:p>
            <a:pPr marL="0" indent="0" algn="ctr">
              <a:buNone/>
            </a:pPr>
            <a:r>
              <a:rPr lang="en-029" sz="3200" b="1" u="sng" dirty="0" smtClean="0">
                <a:solidFill>
                  <a:schemeClr val="accent1">
                    <a:lumMod val="75000"/>
                  </a:schemeClr>
                </a:solidFill>
                <a:effectLst>
                  <a:outerShdw blurRad="38100" dist="38100" dir="2700000" algn="tl">
                    <a:srgbClr val="000000">
                      <a:alpha val="43137"/>
                    </a:srgbClr>
                  </a:outerShdw>
                </a:effectLst>
              </a:rPr>
              <a:t>PARABOLE (</a:t>
            </a:r>
            <a:r>
              <a:rPr lang="en-029" sz="3200" b="1" i="1" u="sng" dirty="0" smtClean="0">
                <a:solidFill>
                  <a:schemeClr val="accent1">
                    <a:lumMod val="75000"/>
                  </a:schemeClr>
                </a:solidFill>
                <a:effectLst>
                  <a:outerShdw blurRad="38100" dist="38100" dir="2700000" algn="tl">
                    <a:srgbClr val="000000">
                      <a:alpha val="43137"/>
                    </a:srgbClr>
                  </a:outerShdw>
                </a:effectLst>
              </a:rPr>
              <a:t>PARABOLAY</a:t>
            </a:r>
            <a:r>
              <a:rPr lang="en-029" sz="3200" b="1" u="sng" dirty="0" smtClean="0">
                <a:solidFill>
                  <a:schemeClr val="accent1">
                    <a:lumMod val="75000"/>
                  </a:schemeClr>
                </a:solidFill>
                <a:effectLst>
                  <a:outerShdw blurRad="38100" dist="38100" dir="2700000" algn="tl">
                    <a:srgbClr val="000000">
                      <a:alpha val="43137"/>
                    </a:srgbClr>
                  </a:outerShdw>
                </a:effectLst>
              </a:rPr>
              <a:t>) </a:t>
            </a:r>
          </a:p>
          <a:p>
            <a:pPr marL="0" indent="0">
              <a:buNone/>
            </a:pPr>
            <a:r>
              <a:rPr lang="en-029" sz="3200" dirty="0" smtClean="0"/>
              <a:t>Simile; proverb; adage; comparison; placing beside or together</a:t>
            </a:r>
          </a:p>
          <a:p>
            <a:pPr marL="0" indent="0" algn="ctr">
              <a:buNone/>
            </a:pPr>
            <a:r>
              <a:rPr lang="en-029" sz="3200" b="1" i="1" dirty="0" smtClean="0"/>
              <a:t>A narrative usually of fictitious nature.</a:t>
            </a:r>
          </a:p>
          <a:p>
            <a:pPr marL="0" indent="0">
              <a:buNone/>
            </a:pPr>
            <a:r>
              <a:rPr lang="en-029" sz="3200" dirty="0" smtClean="0"/>
              <a:t>- The word occurs approx. 50 times in the N.T.</a:t>
            </a:r>
          </a:p>
          <a:p>
            <a:pPr marL="0" indent="0">
              <a:buNone/>
            </a:pPr>
            <a:r>
              <a:rPr lang="en-029" sz="3200" dirty="0"/>
              <a:t>-</a:t>
            </a:r>
            <a:r>
              <a:rPr lang="en-029" sz="3200" dirty="0" smtClean="0"/>
              <a:t> EXAMPLE: Matt. 15:15; 24:32</a:t>
            </a:r>
            <a:endParaRPr lang="en-029" sz="3200" dirty="0"/>
          </a:p>
        </p:txBody>
      </p:sp>
      <p:sp>
        <p:nvSpPr>
          <p:cNvPr id="3" name="Title 2"/>
          <p:cNvSpPr>
            <a:spLocks noGrp="1"/>
          </p:cNvSpPr>
          <p:nvPr>
            <p:ph type="title"/>
          </p:nvPr>
        </p:nvSpPr>
        <p:spPr/>
        <p:txBody>
          <a:bodyPr/>
          <a:lstStyle/>
          <a:p>
            <a:r>
              <a:rPr lang="en-029" dirty="0" smtClean="0"/>
              <a:t>DEFINING A PARABLE</a:t>
            </a:r>
            <a:endParaRPr lang="en-029" dirty="0"/>
          </a:p>
        </p:txBody>
      </p:sp>
    </p:spTree>
    <p:extLst>
      <p:ext uri="{BB962C8B-B14F-4D97-AF65-F5344CB8AC3E}">
        <p14:creationId xmlns:p14="http://schemas.microsoft.com/office/powerpoint/2010/main" val="185182893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43048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Vine’s response (vs.13)</a:t>
            </a:r>
            <a:r>
              <a:rPr lang="en-029" sz="4400" b="1" dirty="0" smtClean="0">
                <a:solidFill>
                  <a:schemeClr val="accent1">
                    <a:lumMod val="75000"/>
                  </a:schemeClr>
                </a:solidFill>
              </a:rPr>
              <a:t>: </a:t>
            </a:r>
          </a:p>
          <a:p>
            <a:pPr marL="0" indent="0">
              <a:buNone/>
            </a:pPr>
            <a:r>
              <a:rPr lang="en-029" sz="4400" b="1" dirty="0" smtClean="0">
                <a:solidFill>
                  <a:schemeClr val="tx1"/>
                </a:solidFill>
              </a:rPr>
              <a:t>Shall </a:t>
            </a:r>
            <a:r>
              <a:rPr lang="en-029" sz="4400" b="1" dirty="0">
                <a:solidFill>
                  <a:schemeClr val="tx1"/>
                </a:solidFill>
              </a:rPr>
              <a:t>I </a:t>
            </a:r>
            <a:r>
              <a:rPr lang="en-029" sz="4400" b="1" dirty="0" smtClean="0">
                <a:solidFill>
                  <a:schemeClr val="tx1"/>
                </a:solidFill>
              </a:rPr>
              <a:t>forsake my vital contribution, which is appreciated by God &amp; men, to rule over people? </a:t>
            </a:r>
            <a:r>
              <a:rPr lang="en-029" sz="4400" b="1" dirty="0" smtClean="0">
                <a:solidFill>
                  <a:srgbClr val="C00000"/>
                </a:solidFill>
              </a:rPr>
              <a:t>No thank you!</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INTERPRETATIONS</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3461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43048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Vine</a:t>
            </a:r>
            <a:r>
              <a:rPr lang="en-029" sz="4400" b="1" dirty="0" smtClean="0">
                <a:solidFill>
                  <a:schemeClr val="accent1">
                    <a:lumMod val="75000"/>
                  </a:schemeClr>
                </a:solidFill>
              </a:rPr>
              <a:t>: </a:t>
            </a:r>
            <a:r>
              <a:rPr lang="en-029" sz="4400" b="1" dirty="0" smtClean="0">
                <a:solidFill>
                  <a:schemeClr val="tx1"/>
                </a:solidFill>
              </a:rPr>
              <a:t>Wine </a:t>
            </a:r>
            <a:r>
              <a:rPr lang="en-029" sz="4400" b="1" dirty="0">
                <a:solidFill>
                  <a:schemeClr val="tx1"/>
                </a:solidFill>
              </a:rPr>
              <a:t>was </a:t>
            </a:r>
            <a:r>
              <a:rPr lang="en-029" sz="4400" b="1" dirty="0" smtClean="0">
                <a:solidFill>
                  <a:schemeClr val="tx1"/>
                </a:solidFill>
              </a:rPr>
              <a:t>used for worship</a:t>
            </a:r>
            <a:r>
              <a:rPr lang="en-029" sz="4400" b="1" dirty="0">
                <a:solidFill>
                  <a:schemeClr val="tx1"/>
                </a:solidFill>
              </a:rPr>
              <a:t>, </a:t>
            </a:r>
            <a:r>
              <a:rPr lang="en-029" sz="4400" b="1" dirty="0" smtClean="0">
                <a:solidFill>
                  <a:schemeClr val="tx1"/>
                </a:solidFill>
              </a:rPr>
              <a:t>celebrations, banquets and weddings, and in its proper context and moderate usage; God and people were pleased with it.</a:t>
            </a: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INTERPRETATIONS</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69886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57400"/>
            <a:ext cx="8686799" cy="46096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Bramble’s response (vs.15)</a:t>
            </a:r>
            <a:r>
              <a:rPr lang="en-029" sz="4400" b="1" dirty="0" smtClean="0">
                <a:solidFill>
                  <a:schemeClr val="accent1">
                    <a:lumMod val="75000"/>
                  </a:schemeClr>
                </a:solidFill>
              </a:rPr>
              <a:t>: </a:t>
            </a:r>
          </a:p>
          <a:p>
            <a:pPr marL="0" indent="0">
              <a:buNone/>
            </a:pPr>
            <a:r>
              <a:rPr lang="en-029" sz="4000" b="1" dirty="0" smtClean="0">
                <a:solidFill>
                  <a:schemeClr val="tx1"/>
                </a:solidFill>
              </a:rPr>
              <a:t>If </a:t>
            </a:r>
            <a:r>
              <a:rPr lang="en-029" sz="4000" b="1" dirty="0">
                <a:solidFill>
                  <a:schemeClr val="tx1"/>
                </a:solidFill>
              </a:rPr>
              <a:t>you </a:t>
            </a:r>
            <a:r>
              <a:rPr lang="en-029" sz="4000" b="1" dirty="0" smtClean="0">
                <a:solidFill>
                  <a:schemeClr val="tx1"/>
                </a:solidFill>
              </a:rPr>
              <a:t>make </a:t>
            </a:r>
            <a:r>
              <a:rPr lang="en-029" sz="4000" b="1" dirty="0">
                <a:solidFill>
                  <a:schemeClr val="tx1"/>
                </a:solidFill>
              </a:rPr>
              <a:t>me </a:t>
            </a:r>
            <a:r>
              <a:rPr lang="en-029" sz="4000" b="1" dirty="0" smtClean="0">
                <a:solidFill>
                  <a:schemeClr val="tx1"/>
                </a:solidFill>
              </a:rPr>
              <a:t>king &amp; follow me; then </a:t>
            </a:r>
            <a:r>
              <a:rPr lang="en-029" sz="4000" b="1" dirty="0">
                <a:solidFill>
                  <a:schemeClr val="tx1"/>
                </a:solidFill>
              </a:rPr>
              <a:t>you may expect protection under my government. </a:t>
            </a:r>
            <a:r>
              <a:rPr lang="en-029" sz="4000" b="1" dirty="0" smtClean="0">
                <a:solidFill>
                  <a:schemeClr val="tx1"/>
                </a:solidFill>
              </a:rPr>
              <a:t>But if you defy me, I will destroy you; </a:t>
            </a:r>
            <a:r>
              <a:rPr lang="en-029" sz="4000" b="1" dirty="0">
                <a:solidFill>
                  <a:schemeClr val="tx1"/>
                </a:solidFill>
              </a:rPr>
              <a:t>especially you </a:t>
            </a:r>
            <a:r>
              <a:rPr lang="en-029" sz="4000" b="1" dirty="0" smtClean="0">
                <a:solidFill>
                  <a:schemeClr val="tx1"/>
                </a:solidFill>
              </a:rPr>
              <a:t>men of Shechem! </a:t>
            </a:r>
          </a:p>
          <a:p>
            <a:pPr marL="0" indent="0">
              <a:buNone/>
            </a:pPr>
            <a:r>
              <a:rPr lang="en-029" sz="4000" b="1" dirty="0" smtClean="0">
                <a:solidFill>
                  <a:srgbClr val="C00000"/>
                </a:solidFill>
              </a:rPr>
              <a:t>YES thanks a lot; I’ll take the job!</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INTERPRETATIONS</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9162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57400"/>
            <a:ext cx="8686799" cy="46096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Bramble</a:t>
            </a:r>
            <a:r>
              <a:rPr lang="en-029" sz="4400" b="1" dirty="0" smtClean="0">
                <a:solidFill>
                  <a:schemeClr val="accent1">
                    <a:lumMod val="75000"/>
                  </a:schemeClr>
                </a:solidFill>
              </a:rPr>
              <a:t>: </a:t>
            </a:r>
            <a:r>
              <a:rPr lang="en-029" sz="4000" b="1" dirty="0" smtClean="0">
                <a:solidFill>
                  <a:schemeClr val="tx1"/>
                </a:solidFill>
              </a:rPr>
              <a:t>This was a rough, prickly shrub or bush that was </a:t>
            </a:r>
            <a:r>
              <a:rPr lang="en-029" sz="4000" b="1" dirty="0">
                <a:solidFill>
                  <a:schemeClr val="tx1"/>
                </a:solidFill>
              </a:rPr>
              <a:t>too low to give shelter to any tree; and so far from being able to consume others, that the smallest fire will reduce it to </a:t>
            </a:r>
            <a:r>
              <a:rPr lang="en-029" sz="4000" b="1" dirty="0" smtClean="0">
                <a:solidFill>
                  <a:schemeClr val="tx1"/>
                </a:solidFill>
              </a:rPr>
              <a:t>ashes in a short </a:t>
            </a:r>
            <a:r>
              <a:rPr lang="en-029" sz="4000" b="1" dirty="0">
                <a:solidFill>
                  <a:schemeClr val="tx1"/>
                </a:solidFill>
              </a:rPr>
              <a:t>time. </a:t>
            </a: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INTERPRETATIONS</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167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57400"/>
            <a:ext cx="8686799" cy="4609653"/>
          </a:xfrm>
        </p:spPr>
        <p:txBody>
          <a:bodyPr>
            <a:noAutofit/>
          </a:bodyPr>
          <a:lstStyle/>
          <a:p>
            <a:pPr marL="0" indent="0">
              <a:buNone/>
            </a:pPr>
            <a:r>
              <a:rPr lang="en-029" sz="4400" b="1" u="sng" dirty="0" err="1" smtClean="0">
                <a:solidFill>
                  <a:schemeClr val="accent1">
                    <a:lumMod val="75000"/>
                  </a:schemeClr>
                </a:solidFill>
                <a:effectLst>
                  <a:outerShdw blurRad="38100" dist="38100" dir="2700000" algn="tl">
                    <a:srgbClr val="000000">
                      <a:alpha val="43137"/>
                    </a:srgbClr>
                  </a:outerShdw>
                </a:effectLst>
              </a:rPr>
              <a:t>Jotham’s</a:t>
            </a:r>
            <a:r>
              <a:rPr lang="en-029" sz="4400" b="1" u="sng" dirty="0" smtClean="0">
                <a:solidFill>
                  <a:schemeClr val="accent1">
                    <a:lumMod val="75000"/>
                  </a:schemeClr>
                </a:solidFill>
                <a:effectLst>
                  <a:outerShdw blurRad="38100" dist="38100" dir="2700000" algn="tl">
                    <a:srgbClr val="000000">
                      <a:alpha val="43137"/>
                    </a:srgbClr>
                  </a:outerShdw>
                </a:effectLst>
              </a:rPr>
              <a:t> judgment (vs. 19-20)</a:t>
            </a:r>
            <a:r>
              <a:rPr lang="en-029" sz="4400" b="1" dirty="0" smtClean="0">
                <a:solidFill>
                  <a:schemeClr val="accent1">
                    <a:lumMod val="75000"/>
                  </a:schemeClr>
                </a:solidFill>
              </a:rPr>
              <a:t>: </a:t>
            </a:r>
            <a:endParaRPr lang="en-029" sz="4000" b="1" dirty="0">
              <a:solidFill>
                <a:schemeClr val="tx1"/>
              </a:solidFill>
            </a:endParaRPr>
          </a:p>
          <a:p>
            <a:pPr marL="0" indent="0">
              <a:buNone/>
            </a:pPr>
            <a:r>
              <a:rPr lang="en-029" sz="4000" b="1" dirty="0" smtClean="0">
                <a:solidFill>
                  <a:schemeClr val="tx1"/>
                </a:solidFill>
              </a:rPr>
              <a:t>If you have done right by Gideon &amp; his sons then you &amp; Abimelech will be alright, but if not; you &amp; Abimelech will be at war &amp; eventually destroy each other.</a:t>
            </a:r>
          </a:p>
          <a:p>
            <a:pPr marL="0" indent="0" algn="ctr">
              <a:buNone/>
            </a:pPr>
            <a:r>
              <a:rPr lang="en-029" sz="4000" b="1" dirty="0" smtClean="0">
                <a:solidFill>
                  <a:srgbClr val="C00000"/>
                </a:solidFill>
                <a:effectLst>
                  <a:outerShdw blurRad="38100" dist="38100" dir="2700000" algn="tl">
                    <a:srgbClr val="000000">
                      <a:alpha val="43137"/>
                    </a:srgbClr>
                  </a:outerShdw>
                </a:effectLst>
              </a:rPr>
              <a:t>(Judges 9:22-23; 49-56)</a:t>
            </a:r>
            <a:endParaRPr lang="en-029" sz="3600" b="1" dirty="0">
              <a:solidFill>
                <a:srgbClr val="C00000"/>
              </a:solidFill>
              <a:effectLst>
                <a:outerShdw blurRad="38100" dist="38100" dir="2700000" algn="tl">
                  <a:srgbClr val="000000">
                    <a:alpha val="43137"/>
                  </a:srgbClr>
                </a:outerShdw>
              </a:effectLst>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INTERPRETATIONS</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0272296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104453"/>
          </a:xfrm>
        </p:spPr>
        <p:txBody>
          <a:bodyPr>
            <a:noAutofit/>
          </a:bodyPr>
          <a:lstStyle/>
          <a:p>
            <a:pPr marL="0" indent="0">
              <a:buNone/>
            </a:pPr>
            <a:r>
              <a:rPr lang="en-029" sz="4400" b="1" dirty="0" smtClean="0">
                <a:solidFill>
                  <a:schemeClr val="tx1"/>
                </a:solidFill>
              </a:rPr>
              <a:t>What was the parable depicting?</a:t>
            </a: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PARABLE MESSAGE</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1388" y="3276600"/>
            <a:ext cx="8458200" cy="3170099"/>
          </a:xfrm>
          <a:prstGeom prst="rect">
            <a:avLst/>
          </a:prstGeom>
          <a:noFill/>
        </p:spPr>
        <p:txBody>
          <a:bodyPr wrap="square" rtlCol="0">
            <a:spAutoFit/>
          </a:bodyPr>
          <a:lstStyle/>
          <a:p>
            <a:r>
              <a:rPr lang="en-US" sz="4000" b="1" dirty="0" smtClean="0">
                <a:solidFill>
                  <a:srgbClr val="C00000"/>
                </a:solidFill>
                <a:effectLst>
                  <a:outerShdw blurRad="38100" dist="38100" dir="2700000" algn="tl">
                    <a:srgbClr val="000000">
                      <a:alpha val="43137"/>
                    </a:srgbClr>
                  </a:outerShdw>
                </a:effectLst>
              </a:rPr>
              <a:t>The conspiracy of Abimelech &amp; the men of Shechem to set up Abimelech’s kingdom &amp; erase Gideon’s seed; </a:t>
            </a:r>
            <a:r>
              <a:rPr lang="en-US" sz="4000" b="1" dirty="0">
                <a:solidFill>
                  <a:srgbClr val="C00000"/>
                </a:solidFill>
                <a:effectLst>
                  <a:outerShdw blurRad="38100" dist="38100" dir="2700000" algn="tl">
                    <a:srgbClr val="000000">
                      <a:alpha val="43137"/>
                    </a:srgbClr>
                  </a:outerShdw>
                </a:effectLst>
              </a:rPr>
              <a:t>t</a:t>
            </a:r>
            <a:r>
              <a:rPr lang="en-US" sz="4000" b="1" dirty="0" smtClean="0">
                <a:solidFill>
                  <a:srgbClr val="C00000"/>
                </a:solidFill>
                <a:effectLst>
                  <a:outerShdw blurRad="38100" dist="38100" dir="2700000" algn="tl">
                    <a:srgbClr val="000000">
                      <a:alpha val="43137"/>
                    </a:srgbClr>
                  </a:outerShdw>
                </a:effectLst>
              </a:rPr>
              <a:t>hus leading to their own destruction.</a:t>
            </a:r>
            <a:endParaRPr lang="en-US" sz="40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49851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561653"/>
          </a:xfrm>
        </p:spPr>
        <p:txBody>
          <a:bodyPr>
            <a:noAutofit/>
          </a:bodyPr>
          <a:lstStyle/>
          <a:p>
            <a:pPr marL="0" indent="0">
              <a:buNone/>
            </a:pPr>
            <a:r>
              <a:rPr lang="en-029" sz="4400" b="1" dirty="0" smtClean="0">
                <a:solidFill>
                  <a:schemeClr val="tx1"/>
                </a:solidFill>
              </a:rPr>
              <a:t>What was the lesson or moral of the parable?</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PARABLE MESSAGE</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1388" y="3733800"/>
            <a:ext cx="8458200" cy="2800767"/>
          </a:xfrm>
          <a:prstGeom prst="rect">
            <a:avLst/>
          </a:prstGeom>
          <a:noFill/>
        </p:spPr>
        <p:txBody>
          <a:bodyPr wrap="square" rtlCol="0">
            <a:spAutoFit/>
          </a:bodyPr>
          <a:lstStyle/>
          <a:p>
            <a:r>
              <a:rPr lang="en-US" sz="4400" b="1" dirty="0" smtClean="0">
                <a:solidFill>
                  <a:srgbClr val="C00000"/>
                </a:solidFill>
                <a:effectLst>
                  <a:outerShdw blurRad="38100" dist="38100" dir="2700000" algn="tl">
                    <a:srgbClr val="000000">
                      <a:alpha val="43137"/>
                    </a:srgbClr>
                  </a:outerShdw>
                </a:effectLst>
              </a:rPr>
              <a:t>Those who seek to fight against others &amp; unlawfully take what doesn’t belong to them, will one day be cut down. </a:t>
            </a:r>
            <a:endParaRPr lang="en-US" sz="4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2410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4609653"/>
          </a:xfrm>
        </p:spPr>
        <p:txBody>
          <a:bodyPr>
            <a:noAutofit/>
          </a:bodyPr>
          <a:lstStyle/>
          <a:p>
            <a:pPr marL="0" indent="0">
              <a:buNone/>
            </a:pPr>
            <a:r>
              <a:rPr lang="en-029" sz="4000" b="1" dirty="0">
                <a:solidFill>
                  <a:schemeClr val="tx1"/>
                </a:solidFill>
              </a:rPr>
              <a:t>Those who are most unfaithful and worthless in private life, are often most anxious for promotion to public life; and those </a:t>
            </a:r>
            <a:r>
              <a:rPr lang="en-029" sz="4000" b="1" dirty="0" smtClean="0">
                <a:solidFill>
                  <a:schemeClr val="tx1"/>
                </a:solidFill>
              </a:rPr>
              <a:t>who </a:t>
            </a:r>
            <a:r>
              <a:rPr lang="en-029" sz="4000" b="1" dirty="0">
                <a:solidFill>
                  <a:schemeClr val="tx1"/>
                </a:solidFill>
              </a:rPr>
              <a:t>promote them, may expect through them to reap the fruit of their </a:t>
            </a:r>
            <a:r>
              <a:rPr lang="en-029" sz="4000" b="1" dirty="0" smtClean="0">
                <a:solidFill>
                  <a:schemeClr val="tx1"/>
                </a:solidFill>
              </a:rPr>
              <a:t>folly.</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PARABLE MESSAGE</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8111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029" sz="9600" b="1" dirty="0" smtClean="0"/>
              <a:t>PARABLES</a:t>
            </a:r>
            <a:endParaRPr lang="en-029" sz="9600" b="1" dirty="0"/>
          </a:p>
        </p:txBody>
      </p:sp>
      <p:sp>
        <p:nvSpPr>
          <p:cNvPr id="3" name="Subtitle 2"/>
          <p:cNvSpPr>
            <a:spLocks noGrp="1"/>
          </p:cNvSpPr>
          <p:nvPr>
            <p:ph type="subTitle" idx="1"/>
          </p:nvPr>
        </p:nvSpPr>
        <p:spPr/>
        <p:txBody>
          <a:bodyPr>
            <a:normAutofit/>
          </a:bodyPr>
          <a:lstStyle/>
          <a:p>
            <a:r>
              <a:rPr lang="en-029" sz="5400" b="1" dirty="0" smtClean="0"/>
              <a:t>Of the Bible</a:t>
            </a:r>
            <a:endParaRPr lang="en-029" sz="5400" b="1" dirty="0"/>
          </a:p>
        </p:txBody>
      </p:sp>
    </p:spTree>
    <p:extLst>
      <p:ext uri="{BB962C8B-B14F-4D97-AF65-F5344CB8AC3E}">
        <p14:creationId xmlns:p14="http://schemas.microsoft.com/office/powerpoint/2010/main" val="20629767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4228653"/>
          </a:xfrm>
        </p:spPr>
        <p:txBody>
          <a:bodyPr>
            <a:noAutofit/>
          </a:bodyPr>
          <a:lstStyle/>
          <a:p>
            <a:pPr marL="0" indent="0" algn="ctr">
              <a:buNone/>
            </a:pPr>
            <a:r>
              <a:rPr lang="en-029" sz="6000" b="1" dirty="0" smtClean="0">
                <a:solidFill>
                  <a:schemeClr val="accent1">
                    <a:lumMod val="75000"/>
                  </a:schemeClr>
                </a:solidFill>
              </a:rPr>
              <a:t>“THE TARES OF THE FIELD”</a:t>
            </a:r>
          </a:p>
          <a:p>
            <a:pPr marL="0" indent="0" algn="ctr">
              <a:buNone/>
            </a:pPr>
            <a:endParaRPr lang="en-029" sz="3600" b="1" dirty="0" smtClean="0">
              <a:solidFill>
                <a:schemeClr val="tx1"/>
              </a:solidFill>
              <a:effectLst>
                <a:outerShdw blurRad="38100" dist="38100" dir="2700000" algn="tl">
                  <a:srgbClr val="000000">
                    <a:alpha val="43137"/>
                  </a:srgbClr>
                </a:outerShdw>
              </a:effectLst>
            </a:endParaRPr>
          </a:p>
          <a:p>
            <a:pPr marL="0" indent="0" algn="ctr">
              <a:buNone/>
            </a:pPr>
            <a:r>
              <a:rPr lang="en-029" sz="5400" b="1" dirty="0" smtClean="0">
                <a:solidFill>
                  <a:schemeClr val="tx1"/>
                </a:solidFill>
                <a:effectLst>
                  <a:outerShdw blurRad="38100" dist="38100" dir="2700000" algn="tl">
                    <a:srgbClr val="000000">
                      <a:alpha val="43137"/>
                    </a:srgbClr>
                  </a:outerShdw>
                </a:effectLst>
              </a:rPr>
              <a:t>(Matt. 13:24-30; 36-43)</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PARABLE #4</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401497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prstClr val="white"/>
              </a:solidFill>
            </a:endParaRPr>
          </a:p>
        </p:txBody>
      </p:sp>
      <p:sp>
        <p:nvSpPr>
          <p:cNvPr id="5" name="TextBox 4"/>
          <p:cNvSpPr txBox="1"/>
          <p:nvPr/>
        </p:nvSpPr>
        <p:spPr>
          <a:xfrm>
            <a:off x="609600" y="609600"/>
            <a:ext cx="8001000" cy="5909310"/>
          </a:xfrm>
          <a:prstGeom prst="rect">
            <a:avLst/>
          </a:prstGeom>
          <a:noFill/>
        </p:spPr>
        <p:txBody>
          <a:bodyPr wrap="square" rtlCol="0">
            <a:spAutoFit/>
          </a:bodyPr>
          <a:lstStyle/>
          <a:p>
            <a:r>
              <a:rPr lang="en-029" sz="4000" b="1" dirty="0" smtClean="0">
                <a:solidFill>
                  <a:prstClr val="white"/>
                </a:solidFill>
              </a:rPr>
              <a:t>Matt. 15:15 Then answered Peter and said unto him, Declare unto us this </a:t>
            </a:r>
            <a:r>
              <a:rPr lang="en-029" sz="4000" b="1" dirty="0" smtClean="0">
                <a:solidFill>
                  <a:srgbClr val="FFFF00"/>
                </a:solidFill>
              </a:rPr>
              <a:t>parable</a:t>
            </a:r>
            <a:r>
              <a:rPr lang="en-029" sz="4000" b="1" dirty="0" smtClean="0">
                <a:solidFill>
                  <a:prstClr val="white"/>
                </a:solidFill>
              </a:rPr>
              <a:t>.</a:t>
            </a:r>
          </a:p>
          <a:p>
            <a:endParaRPr lang="en-029" sz="4000" b="1" dirty="0" smtClean="0">
              <a:solidFill>
                <a:prstClr val="white"/>
              </a:solidFill>
            </a:endParaRPr>
          </a:p>
          <a:p>
            <a:r>
              <a:rPr lang="en-029" sz="4000" b="1" dirty="0" smtClean="0">
                <a:solidFill>
                  <a:prstClr val="white"/>
                </a:solidFill>
              </a:rPr>
              <a:t>Mt 24:32 ¶ Now learn a </a:t>
            </a:r>
            <a:r>
              <a:rPr lang="en-029" sz="4000" b="1" dirty="0" smtClean="0">
                <a:solidFill>
                  <a:srgbClr val="FFFF00"/>
                </a:solidFill>
              </a:rPr>
              <a:t>parable</a:t>
            </a:r>
            <a:r>
              <a:rPr lang="en-029" sz="4000" b="1" dirty="0" smtClean="0">
                <a:solidFill>
                  <a:prstClr val="white"/>
                </a:solidFill>
              </a:rPr>
              <a:t> of the fig tree; When his branch is yet tender, and </a:t>
            </a:r>
            <a:r>
              <a:rPr lang="en-029" sz="4000" b="1" dirty="0" err="1" smtClean="0">
                <a:solidFill>
                  <a:prstClr val="white"/>
                </a:solidFill>
              </a:rPr>
              <a:t>putteth</a:t>
            </a:r>
            <a:r>
              <a:rPr lang="en-029" sz="4000" b="1" dirty="0" smtClean="0">
                <a:solidFill>
                  <a:prstClr val="white"/>
                </a:solidFill>
              </a:rPr>
              <a:t> forth leaves, ye know that summer is nigh:</a:t>
            </a:r>
            <a:endParaRPr lang="en-029" sz="4000" b="1" dirty="0">
              <a:solidFill>
                <a:prstClr val="white"/>
              </a:solidFill>
            </a:endParaRPr>
          </a:p>
          <a:p>
            <a:endParaRPr lang="en-029" dirty="0">
              <a:solidFill>
                <a:prstClr val="black"/>
              </a:solidFill>
            </a:endParaRPr>
          </a:p>
        </p:txBody>
      </p:sp>
    </p:spTree>
    <p:extLst>
      <p:ext uri="{BB962C8B-B14F-4D97-AF65-F5344CB8AC3E}">
        <p14:creationId xmlns:p14="http://schemas.microsoft.com/office/powerpoint/2010/main" val="93942509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2018853"/>
          </a:xfrm>
        </p:spPr>
        <p:txBody>
          <a:bodyPr>
            <a:noAutofit/>
          </a:bodyPr>
          <a:lstStyle/>
          <a:p>
            <a:pPr marL="0" indent="0">
              <a:buNone/>
            </a:pPr>
            <a:r>
              <a:rPr lang="en-029" sz="5400" b="1" u="sng" dirty="0" smtClean="0">
                <a:solidFill>
                  <a:schemeClr val="accent1">
                    <a:lumMod val="75000"/>
                  </a:schemeClr>
                </a:solidFill>
                <a:effectLst>
                  <a:outerShdw blurRad="38100" dist="38100" dir="2700000" algn="tl">
                    <a:srgbClr val="000000">
                      <a:alpha val="43137"/>
                    </a:srgbClr>
                  </a:outerShdw>
                </a:effectLst>
              </a:rPr>
              <a:t>The sower</a:t>
            </a:r>
            <a:r>
              <a:rPr lang="en-029" sz="5400" b="1" dirty="0" smtClean="0">
                <a:solidFill>
                  <a:schemeClr val="accent1">
                    <a:lumMod val="75000"/>
                  </a:schemeClr>
                </a:solidFill>
              </a:rPr>
              <a:t>: </a:t>
            </a:r>
            <a:r>
              <a:rPr lang="en-029" sz="5400" b="1" dirty="0" smtClean="0">
                <a:solidFill>
                  <a:schemeClr val="tx1"/>
                </a:solidFill>
              </a:rPr>
              <a:t>Who does the sower 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MAIN CHARACTERS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914400" y="4119771"/>
            <a:ext cx="7162800" cy="830997"/>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JESUS</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45614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2018853"/>
          </a:xfrm>
        </p:spPr>
        <p:txBody>
          <a:bodyPr>
            <a:noAutofit/>
          </a:bodyPr>
          <a:lstStyle/>
          <a:p>
            <a:pPr marL="0" indent="0">
              <a:buNone/>
            </a:pPr>
            <a:r>
              <a:rPr lang="en-029" sz="5400" b="1" u="sng" dirty="0" smtClean="0">
                <a:solidFill>
                  <a:schemeClr val="accent1">
                    <a:lumMod val="75000"/>
                  </a:schemeClr>
                </a:solidFill>
                <a:effectLst>
                  <a:outerShdw blurRad="38100" dist="38100" dir="2700000" algn="tl">
                    <a:srgbClr val="000000">
                      <a:alpha val="43137"/>
                    </a:srgbClr>
                  </a:outerShdw>
                </a:effectLst>
              </a:rPr>
              <a:t>The enemy</a:t>
            </a:r>
            <a:r>
              <a:rPr lang="en-029" sz="5400" b="1" dirty="0" smtClean="0">
                <a:solidFill>
                  <a:schemeClr val="accent1">
                    <a:lumMod val="75000"/>
                  </a:schemeClr>
                </a:solidFill>
              </a:rPr>
              <a:t>: </a:t>
            </a:r>
            <a:r>
              <a:rPr lang="en-029" sz="5400" b="1" dirty="0" smtClean="0">
                <a:solidFill>
                  <a:schemeClr val="tx1"/>
                </a:solidFill>
              </a:rPr>
              <a:t>Who does the enemy 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MAIN CHARACTERS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914400" y="4119771"/>
            <a:ext cx="7162800" cy="830997"/>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SATAN</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45922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2018853"/>
          </a:xfrm>
        </p:spPr>
        <p:txBody>
          <a:bodyPr>
            <a:noAutofit/>
          </a:bodyPr>
          <a:lstStyle/>
          <a:p>
            <a:pPr marL="0" indent="0">
              <a:buNone/>
            </a:pPr>
            <a:r>
              <a:rPr lang="en-029" sz="5400" b="1" u="sng" dirty="0" smtClean="0">
                <a:solidFill>
                  <a:schemeClr val="accent1">
                    <a:lumMod val="75000"/>
                  </a:schemeClr>
                </a:solidFill>
                <a:effectLst>
                  <a:outerShdw blurRad="38100" dist="38100" dir="2700000" algn="tl">
                    <a:srgbClr val="000000">
                      <a:alpha val="43137"/>
                    </a:srgbClr>
                  </a:outerShdw>
                </a:effectLst>
              </a:rPr>
              <a:t>The reapers</a:t>
            </a:r>
            <a:r>
              <a:rPr lang="en-029" sz="5400" b="1" dirty="0" smtClean="0">
                <a:solidFill>
                  <a:schemeClr val="accent1">
                    <a:lumMod val="75000"/>
                  </a:schemeClr>
                </a:solidFill>
              </a:rPr>
              <a:t>: </a:t>
            </a:r>
            <a:r>
              <a:rPr lang="en-029" sz="5400" b="1" dirty="0" smtClean="0">
                <a:solidFill>
                  <a:schemeClr val="tx1"/>
                </a:solidFill>
              </a:rPr>
              <a:t>Who does the reapers 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MAIN CHARACTERS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914400" y="4119771"/>
            <a:ext cx="7162800" cy="830997"/>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ANGELS</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23282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2018853"/>
          </a:xfrm>
        </p:spPr>
        <p:txBody>
          <a:bodyPr>
            <a:noAutofit/>
          </a:bodyPr>
          <a:lstStyle/>
          <a:p>
            <a:pPr marL="0" indent="0">
              <a:buNone/>
            </a:pPr>
            <a:r>
              <a:rPr lang="en-029" sz="5400" b="1" u="sng" dirty="0" smtClean="0">
                <a:solidFill>
                  <a:schemeClr val="accent1">
                    <a:lumMod val="75000"/>
                  </a:schemeClr>
                </a:solidFill>
                <a:effectLst>
                  <a:outerShdw blurRad="38100" dist="38100" dir="2700000" algn="tl">
                    <a:srgbClr val="000000">
                      <a:alpha val="43137"/>
                    </a:srgbClr>
                  </a:outerShdw>
                </a:effectLst>
              </a:rPr>
              <a:t>The servants</a:t>
            </a:r>
            <a:r>
              <a:rPr lang="en-029" sz="5400" b="1" dirty="0" smtClean="0">
                <a:solidFill>
                  <a:schemeClr val="accent1">
                    <a:lumMod val="75000"/>
                  </a:schemeClr>
                </a:solidFill>
              </a:rPr>
              <a:t>: </a:t>
            </a:r>
            <a:r>
              <a:rPr lang="en-029" sz="5400" b="1" dirty="0" smtClean="0">
                <a:solidFill>
                  <a:schemeClr val="tx1"/>
                </a:solidFill>
              </a:rPr>
              <a:t>Who does the servants 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MAIN CHARACTERS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914400" y="4119771"/>
            <a:ext cx="7162800" cy="830997"/>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Other ANGELS</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95315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The field</a:t>
            </a:r>
            <a:r>
              <a:rPr lang="en-029" sz="4400" b="1" dirty="0" smtClean="0">
                <a:solidFill>
                  <a:schemeClr val="accent1">
                    <a:lumMod val="75000"/>
                  </a:schemeClr>
                </a:solidFill>
              </a:rPr>
              <a:t>: </a:t>
            </a:r>
            <a:r>
              <a:rPr lang="en-029" sz="4400" b="1" dirty="0" smtClean="0">
                <a:solidFill>
                  <a:schemeClr val="tx1"/>
                </a:solidFill>
              </a:rPr>
              <a:t>What does the field 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830997"/>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THE WORLD </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74435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The tares</a:t>
            </a:r>
            <a:r>
              <a:rPr lang="en-029" sz="4400" b="1" dirty="0" smtClean="0">
                <a:solidFill>
                  <a:schemeClr val="accent1">
                    <a:lumMod val="75000"/>
                  </a:schemeClr>
                </a:solidFill>
              </a:rPr>
              <a:t>: </a:t>
            </a:r>
            <a:r>
              <a:rPr lang="en-029" sz="4400" b="1" dirty="0" smtClean="0">
                <a:solidFill>
                  <a:schemeClr val="tx1"/>
                </a:solidFill>
              </a:rPr>
              <a:t>Who does the tares 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1569660"/>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Unbelievers / Sinners / Wicked people </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22916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The good seed</a:t>
            </a:r>
            <a:r>
              <a:rPr lang="en-029" sz="4400" b="1" dirty="0" smtClean="0">
                <a:solidFill>
                  <a:schemeClr val="accent1">
                    <a:lumMod val="75000"/>
                  </a:schemeClr>
                </a:solidFill>
              </a:rPr>
              <a:t>: </a:t>
            </a:r>
            <a:r>
              <a:rPr lang="en-029" sz="4400" b="1" dirty="0" smtClean="0">
                <a:solidFill>
                  <a:schemeClr val="tx1"/>
                </a:solidFill>
              </a:rPr>
              <a:t>Who does the good seed 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830997"/>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SAINTS / BELIEVERS </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59463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The wheat</a:t>
            </a:r>
            <a:r>
              <a:rPr lang="en-029" sz="4400" b="1" dirty="0" smtClean="0">
                <a:solidFill>
                  <a:schemeClr val="accent1">
                    <a:lumMod val="75000"/>
                  </a:schemeClr>
                </a:solidFill>
              </a:rPr>
              <a:t>: </a:t>
            </a:r>
            <a:r>
              <a:rPr lang="en-029" sz="4400" b="1" dirty="0" smtClean="0">
                <a:solidFill>
                  <a:schemeClr val="tx1"/>
                </a:solidFill>
              </a:rPr>
              <a:t>Who does the wheat 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1569660"/>
          </a:xfrm>
          <a:prstGeom prst="rect">
            <a:avLst/>
          </a:prstGeom>
          <a:noFill/>
        </p:spPr>
        <p:txBody>
          <a:bodyPr wrap="square" rtlCol="0">
            <a:spAutoFit/>
          </a:bodyPr>
          <a:lstStyle/>
          <a:p>
            <a:pPr algn="ctr"/>
            <a:r>
              <a:rPr lang="en-US" sz="4800" b="1" smtClean="0">
                <a:solidFill>
                  <a:srgbClr val="C00000"/>
                </a:solidFill>
                <a:effectLst>
                  <a:outerShdw blurRad="38100" dist="38100" dir="2700000" algn="tl">
                    <a:srgbClr val="000000">
                      <a:alpha val="43137"/>
                    </a:srgbClr>
                  </a:outerShdw>
                </a:effectLst>
              </a:rPr>
              <a:t>SAINTS </a:t>
            </a:r>
            <a:r>
              <a:rPr lang="en-US" sz="4800" b="1" dirty="0" smtClean="0">
                <a:solidFill>
                  <a:srgbClr val="C00000"/>
                </a:solidFill>
                <a:effectLst>
                  <a:outerShdw blurRad="38100" dist="38100" dir="2700000" algn="tl">
                    <a:srgbClr val="000000">
                      <a:alpha val="43137"/>
                    </a:srgbClr>
                  </a:outerShdw>
                </a:effectLst>
              </a:rPr>
              <a:t>(Growing body of believers)</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072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The harvest</a:t>
            </a:r>
            <a:r>
              <a:rPr lang="en-029" sz="4400" b="1" dirty="0" smtClean="0">
                <a:solidFill>
                  <a:schemeClr val="accent1">
                    <a:lumMod val="75000"/>
                  </a:schemeClr>
                </a:solidFill>
              </a:rPr>
              <a:t>: </a:t>
            </a:r>
            <a:r>
              <a:rPr lang="en-029" sz="4400" b="1" dirty="0" smtClean="0">
                <a:solidFill>
                  <a:schemeClr val="tx1"/>
                </a:solidFill>
              </a:rPr>
              <a:t>What does the harvest 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830997"/>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END OF THE WORLD</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80570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637853"/>
          </a:xfrm>
        </p:spPr>
        <p:txBody>
          <a:bodyPr>
            <a:noAutofit/>
          </a:bodyPr>
          <a:lstStyle/>
          <a:p>
            <a:pPr marL="0" indent="0">
              <a:buNone/>
            </a:pPr>
            <a:r>
              <a:rPr lang="en-029" sz="4400" b="1" dirty="0" smtClean="0">
                <a:solidFill>
                  <a:schemeClr val="tx1"/>
                </a:solidFill>
              </a:rPr>
              <a:t>To whom was the parable directed?</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PARABLE MESSAGE</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830997"/>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MULTITUDE / DISCIPLES</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2751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381000"/>
            <a:ext cx="7745505" cy="4876800"/>
          </a:xfrm>
        </p:spPr>
        <p:txBody>
          <a:bodyPr>
            <a:noAutofit/>
          </a:bodyPr>
          <a:lstStyle/>
          <a:p>
            <a:pPr marL="0" indent="0" algn="ctr">
              <a:buNone/>
            </a:pPr>
            <a:r>
              <a:rPr lang="en-029" sz="4000" b="1" dirty="0" smtClean="0">
                <a:solidFill>
                  <a:schemeClr val="tx2"/>
                </a:solidFill>
                <a:effectLst>
                  <a:outerShdw blurRad="38100" dist="38100" dir="2700000" algn="tl">
                    <a:srgbClr val="000000">
                      <a:alpha val="43137"/>
                    </a:srgbClr>
                  </a:outerShdw>
                </a:effectLst>
              </a:rPr>
              <a:t>English </a:t>
            </a:r>
            <a:r>
              <a:rPr lang="en-029" sz="4000" b="1" dirty="0">
                <a:solidFill>
                  <a:schemeClr val="tx2"/>
                </a:solidFill>
                <a:effectLst>
                  <a:outerShdw blurRad="38100" dist="38100" dir="2700000" algn="tl">
                    <a:srgbClr val="000000">
                      <a:alpha val="43137"/>
                    </a:srgbClr>
                  </a:outerShdw>
                </a:effectLst>
              </a:rPr>
              <a:t>Words used in </a:t>
            </a:r>
            <a:r>
              <a:rPr lang="en-029" sz="4000" b="1" dirty="0" smtClean="0">
                <a:solidFill>
                  <a:schemeClr val="tx2"/>
                </a:solidFill>
                <a:effectLst>
                  <a:outerShdw blurRad="38100" dist="38100" dir="2700000" algn="tl">
                    <a:srgbClr val="000000">
                      <a:alpha val="43137"/>
                    </a:srgbClr>
                  </a:outerShdw>
                </a:effectLst>
              </a:rPr>
              <a:t>KJV for “</a:t>
            </a:r>
            <a:r>
              <a:rPr lang="en-029" sz="4000" b="1" i="1" dirty="0" smtClean="0">
                <a:solidFill>
                  <a:schemeClr val="accent2"/>
                </a:solidFill>
                <a:effectLst>
                  <a:outerShdw blurRad="38100" dist="38100" dir="2700000" algn="tl">
                    <a:srgbClr val="000000">
                      <a:alpha val="43137"/>
                    </a:srgbClr>
                  </a:outerShdw>
                </a:effectLst>
              </a:rPr>
              <a:t>PARABOLE</a:t>
            </a:r>
            <a:r>
              <a:rPr lang="en-029" sz="4000" b="1" dirty="0" smtClean="0">
                <a:solidFill>
                  <a:schemeClr val="tx2"/>
                </a:solidFill>
                <a:effectLst>
                  <a:outerShdw blurRad="38100" dist="38100" dir="2700000" algn="tl">
                    <a:srgbClr val="000000">
                      <a:alpha val="43137"/>
                    </a:srgbClr>
                  </a:outerShdw>
                </a:effectLst>
              </a:rPr>
              <a:t>”</a:t>
            </a:r>
          </a:p>
          <a:p>
            <a:pPr marL="0" indent="0">
              <a:buNone/>
            </a:pPr>
            <a:endParaRPr lang="en-029" sz="4000" b="1" dirty="0">
              <a:solidFill>
                <a:schemeClr val="tx2"/>
              </a:solidFill>
              <a:effectLst>
                <a:outerShdw blurRad="38100" dist="38100" dir="2700000" algn="tl">
                  <a:srgbClr val="000000">
                    <a:alpha val="43137"/>
                  </a:srgbClr>
                </a:outerShdw>
              </a:effectLst>
            </a:endParaRPr>
          </a:p>
          <a:p>
            <a:pPr marL="0" indent="0">
              <a:buNone/>
            </a:pPr>
            <a:r>
              <a:rPr lang="en-029" sz="3600" dirty="0" smtClean="0"/>
              <a:t>“proverb” 	  (1 time) </a:t>
            </a:r>
            <a:r>
              <a:rPr lang="en-029" sz="3600" dirty="0"/>
              <a:t/>
            </a:r>
            <a:br>
              <a:rPr lang="en-029" sz="3600" dirty="0"/>
            </a:br>
            <a:r>
              <a:rPr lang="en-029" sz="3600" dirty="0" smtClean="0"/>
              <a:t>“parable”  	  (46 times)</a:t>
            </a:r>
            <a:r>
              <a:rPr lang="en-029" sz="3600" dirty="0"/>
              <a:t/>
            </a:r>
            <a:br>
              <a:rPr lang="en-029" sz="3600" dirty="0"/>
            </a:br>
            <a:r>
              <a:rPr lang="en-029" sz="3600" dirty="0" smtClean="0"/>
              <a:t>“figure”     	  (2 times)</a:t>
            </a:r>
            <a:r>
              <a:rPr lang="en-029" sz="3600" dirty="0"/>
              <a:t/>
            </a:r>
            <a:br>
              <a:rPr lang="en-029" sz="3600" dirty="0"/>
            </a:br>
            <a:r>
              <a:rPr lang="en-029" sz="3600" dirty="0" smtClean="0"/>
              <a:t>“comparison”  (1 time) </a:t>
            </a:r>
            <a:r>
              <a:rPr lang="en-029" sz="3600" dirty="0"/>
              <a:t/>
            </a:r>
            <a:br>
              <a:rPr lang="en-029" sz="3600" dirty="0"/>
            </a:br>
            <a:endParaRPr lang="en-029" sz="3600" dirty="0"/>
          </a:p>
        </p:txBody>
      </p:sp>
    </p:spTree>
    <p:extLst>
      <p:ext uri="{BB962C8B-B14F-4D97-AF65-F5344CB8AC3E}">
        <p14:creationId xmlns:p14="http://schemas.microsoft.com/office/powerpoint/2010/main" val="181177956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104453"/>
          </a:xfrm>
        </p:spPr>
        <p:txBody>
          <a:bodyPr>
            <a:noAutofit/>
          </a:bodyPr>
          <a:lstStyle/>
          <a:p>
            <a:pPr marL="0" indent="0">
              <a:buNone/>
            </a:pPr>
            <a:r>
              <a:rPr lang="en-029" sz="4400" b="1" dirty="0" smtClean="0">
                <a:solidFill>
                  <a:schemeClr val="tx1"/>
                </a:solidFill>
              </a:rPr>
              <a:t>What was the parable depicting?</a:t>
            </a: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PARABLE MESSAGE</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1388" y="3276600"/>
            <a:ext cx="8458200" cy="2800767"/>
          </a:xfrm>
          <a:prstGeom prst="rect">
            <a:avLst/>
          </a:prstGeom>
          <a:noFill/>
        </p:spPr>
        <p:txBody>
          <a:bodyPr wrap="square" rtlCol="0">
            <a:spAutoFit/>
          </a:bodyPr>
          <a:lstStyle/>
          <a:p>
            <a:r>
              <a:rPr lang="en-US" sz="4400" b="1" dirty="0" smtClean="0">
                <a:solidFill>
                  <a:srgbClr val="C00000"/>
                </a:solidFill>
                <a:effectLst>
                  <a:outerShdw blurRad="38100" dist="38100" dir="2700000" algn="tl">
                    <a:srgbClr val="000000">
                      <a:alpha val="43137"/>
                    </a:srgbClr>
                  </a:outerShdw>
                </a:effectLst>
              </a:rPr>
              <a:t>Jesus </a:t>
            </a:r>
            <a:r>
              <a:rPr lang="en-029" sz="4400" b="1" dirty="0" smtClean="0">
                <a:solidFill>
                  <a:srgbClr val="C00000"/>
                </a:solidFill>
                <a:effectLst>
                  <a:outerShdw blurRad="38100" dist="38100" dir="2700000" algn="tl">
                    <a:srgbClr val="000000">
                      <a:alpha val="43137"/>
                    </a:srgbClr>
                  </a:outerShdw>
                </a:effectLst>
              </a:rPr>
              <a:t>who </a:t>
            </a:r>
            <a:r>
              <a:rPr lang="en-029" sz="4400" b="1" dirty="0">
                <a:solidFill>
                  <a:srgbClr val="C00000"/>
                </a:solidFill>
                <a:effectLst>
                  <a:outerShdw blurRad="38100" dist="38100" dir="2700000" algn="tl">
                    <a:srgbClr val="000000">
                      <a:alpha val="43137"/>
                    </a:srgbClr>
                  </a:outerShdw>
                </a:effectLst>
              </a:rPr>
              <a:t>first planted the </a:t>
            </a:r>
            <a:r>
              <a:rPr lang="en-029" sz="4400" b="1" dirty="0" smtClean="0">
                <a:solidFill>
                  <a:srgbClr val="C00000"/>
                </a:solidFill>
                <a:effectLst>
                  <a:outerShdw blurRad="38100" dist="38100" dir="2700000" algn="tl">
                    <a:srgbClr val="000000">
                      <a:alpha val="43137"/>
                    </a:srgbClr>
                  </a:outerShdw>
                </a:effectLst>
              </a:rPr>
              <a:t>gospel in the world, sent forth his saints to be witnesses in the world &amp; church.</a:t>
            </a:r>
            <a:endParaRPr lang="en-US" sz="4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56329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PARABLE MESSAGE</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1388" y="2209800"/>
            <a:ext cx="8458200" cy="3477875"/>
          </a:xfrm>
          <a:prstGeom prst="rect">
            <a:avLst/>
          </a:prstGeom>
          <a:noFill/>
        </p:spPr>
        <p:txBody>
          <a:bodyPr wrap="square" rtlCol="0">
            <a:spAutoFit/>
          </a:bodyPr>
          <a:lstStyle/>
          <a:p>
            <a:r>
              <a:rPr lang="en-US" sz="4400" b="1" dirty="0" smtClean="0">
                <a:solidFill>
                  <a:srgbClr val="C00000"/>
                </a:solidFill>
                <a:effectLst>
                  <a:outerShdw blurRad="38100" dist="38100" dir="2700000" algn="tl">
                    <a:srgbClr val="000000">
                      <a:alpha val="43137"/>
                    </a:srgbClr>
                  </a:outerShdw>
                </a:effectLst>
              </a:rPr>
              <a:t>The unbelieving sinners being influenced by Satan, oppose the saints &amp; try to discredit their ministry and the work of the gospel.</a:t>
            </a:r>
            <a:endParaRPr lang="en-US" sz="4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2597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PARABLE MESSAGE</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1388" y="2060544"/>
            <a:ext cx="8458200" cy="4832092"/>
          </a:xfrm>
          <a:prstGeom prst="rect">
            <a:avLst/>
          </a:prstGeom>
          <a:noFill/>
        </p:spPr>
        <p:txBody>
          <a:bodyPr wrap="square" rtlCol="0">
            <a:spAutoFit/>
          </a:bodyPr>
          <a:lstStyle/>
          <a:p>
            <a:r>
              <a:rPr lang="en-US" sz="4400" b="1" dirty="0" smtClean="0">
                <a:solidFill>
                  <a:srgbClr val="C00000"/>
                </a:solidFill>
                <a:effectLst>
                  <a:outerShdw blurRad="38100" dist="38100" dir="2700000" algn="tl">
                    <a:srgbClr val="000000">
                      <a:alpha val="43137"/>
                    </a:srgbClr>
                  </a:outerShdw>
                </a:effectLst>
              </a:rPr>
              <a:t>The</a:t>
            </a:r>
            <a:r>
              <a:rPr lang="en-029" sz="4400" b="1" dirty="0" smtClean="0">
                <a:solidFill>
                  <a:srgbClr val="C00000"/>
                </a:solidFill>
                <a:effectLst>
                  <a:outerShdw blurRad="38100" dist="38100" dir="2700000" algn="tl">
                    <a:srgbClr val="000000">
                      <a:alpha val="43137"/>
                    </a:srgbClr>
                  </a:outerShdw>
                </a:effectLst>
              </a:rPr>
              <a:t> </a:t>
            </a:r>
            <a:r>
              <a:rPr lang="en-029" sz="4400" b="1" dirty="0">
                <a:solidFill>
                  <a:srgbClr val="C00000"/>
                </a:solidFill>
                <a:effectLst>
                  <a:outerShdw blurRad="38100" dist="38100" dir="2700000" algn="tl">
                    <a:srgbClr val="000000">
                      <a:alpha val="43137"/>
                    </a:srgbClr>
                  </a:outerShdw>
                </a:effectLst>
              </a:rPr>
              <a:t>righteous and the wicked </a:t>
            </a:r>
            <a:r>
              <a:rPr lang="en-029" sz="4400" b="1" dirty="0" smtClean="0">
                <a:solidFill>
                  <a:srgbClr val="C00000"/>
                </a:solidFill>
                <a:effectLst>
                  <a:outerShdw blurRad="38100" dist="38100" dir="2700000" algn="tl">
                    <a:srgbClr val="000000">
                      <a:alpha val="43137"/>
                    </a:srgbClr>
                  </a:outerShdw>
                </a:effectLst>
              </a:rPr>
              <a:t> will </a:t>
            </a:r>
            <a:r>
              <a:rPr lang="en-029" sz="4400" b="1" dirty="0">
                <a:solidFill>
                  <a:srgbClr val="C00000"/>
                </a:solidFill>
                <a:effectLst>
                  <a:outerShdw blurRad="38100" dist="38100" dir="2700000" algn="tl">
                    <a:srgbClr val="000000">
                      <a:alpha val="43137"/>
                    </a:srgbClr>
                  </a:outerShdw>
                </a:effectLst>
              </a:rPr>
              <a:t>remain in </a:t>
            </a:r>
            <a:r>
              <a:rPr lang="en-029" sz="4400" b="1" dirty="0" smtClean="0">
                <a:solidFill>
                  <a:srgbClr val="C00000"/>
                </a:solidFill>
                <a:effectLst>
                  <a:outerShdw blurRad="38100" dist="38100" dir="2700000" algn="tl">
                    <a:srgbClr val="000000">
                      <a:alpha val="43137"/>
                    </a:srgbClr>
                  </a:outerShdw>
                </a:effectLst>
              </a:rPr>
              <a:t>the world &amp; church until the end comes when God will separate the wicked unto eternal damnation &amp; the righteous to eternal happiness.</a:t>
            </a:r>
            <a:endParaRPr lang="en-US" sz="4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35343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561653"/>
          </a:xfrm>
        </p:spPr>
        <p:txBody>
          <a:bodyPr>
            <a:noAutofit/>
          </a:bodyPr>
          <a:lstStyle/>
          <a:p>
            <a:pPr marL="0" indent="0">
              <a:buNone/>
            </a:pPr>
            <a:r>
              <a:rPr lang="en-029" sz="4400" b="1" dirty="0" smtClean="0">
                <a:solidFill>
                  <a:schemeClr val="tx1"/>
                </a:solidFill>
              </a:rPr>
              <a:t>What was the lesson or moral of the parable?</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PARABLE MESSAGE</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1388" y="3733800"/>
            <a:ext cx="8458200" cy="2123658"/>
          </a:xfrm>
          <a:prstGeom prst="rect">
            <a:avLst/>
          </a:prstGeom>
          <a:noFill/>
        </p:spPr>
        <p:txBody>
          <a:bodyPr wrap="square" rtlCol="0">
            <a:spAutoFit/>
          </a:bodyPr>
          <a:lstStyle/>
          <a:p>
            <a:r>
              <a:rPr lang="en-US" sz="4400" b="1" dirty="0" smtClean="0">
                <a:solidFill>
                  <a:srgbClr val="C00000"/>
                </a:solidFill>
                <a:effectLst>
                  <a:outerShdw blurRad="38100" dist="38100" dir="2700000" algn="tl">
                    <a:srgbClr val="000000">
                      <a:alpha val="43137"/>
                    </a:srgbClr>
                  </a:outerShdw>
                </a:effectLst>
              </a:rPr>
              <a:t>The children of God will not go unrewarded and the children of Satan will not go unpunished.</a:t>
            </a:r>
            <a:endParaRPr lang="en-US" sz="4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91004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561653"/>
          </a:xfrm>
        </p:spPr>
        <p:txBody>
          <a:bodyPr>
            <a:noAutofit/>
          </a:bodyPr>
          <a:lstStyle/>
          <a:p>
            <a:pPr marL="0" indent="0">
              <a:buNone/>
            </a:pPr>
            <a:r>
              <a:rPr lang="en-029" sz="4400" b="1" dirty="0" smtClean="0">
                <a:solidFill>
                  <a:schemeClr val="tx1"/>
                </a:solidFill>
              </a:rPr>
              <a:t>What was the lesson or moral of the parable?</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PARABLE MESSAGE</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1388" y="3733800"/>
            <a:ext cx="8458200" cy="2123658"/>
          </a:xfrm>
          <a:prstGeom prst="rect">
            <a:avLst/>
          </a:prstGeom>
          <a:noFill/>
        </p:spPr>
        <p:txBody>
          <a:bodyPr wrap="square" rtlCol="0">
            <a:spAutoFit/>
          </a:bodyPr>
          <a:lstStyle/>
          <a:p>
            <a:r>
              <a:rPr lang="en-US" sz="4400" b="1" dirty="0" smtClean="0">
                <a:solidFill>
                  <a:srgbClr val="C00000"/>
                </a:solidFill>
                <a:effectLst>
                  <a:outerShdw blurRad="38100" dist="38100" dir="2700000" algn="tl">
                    <a:srgbClr val="000000">
                      <a:alpha val="43137"/>
                    </a:srgbClr>
                  </a:outerShdw>
                </a:effectLst>
              </a:rPr>
              <a:t>God knows those who are his and one day God will clean up church and </a:t>
            </a:r>
            <a:r>
              <a:rPr lang="en-US" sz="4400" b="1" smtClean="0">
                <a:solidFill>
                  <a:srgbClr val="C00000"/>
                </a:solidFill>
                <a:effectLst>
                  <a:outerShdw blurRad="38100" dist="38100" dir="2700000" algn="tl">
                    <a:srgbClr val="000000">
                      <a:alpha val="43137"/>
                    </a:srgbClr>
                  </a:outerShdw>
                </a:effectLst>
              </a:rPr>
              <a:t>the world.</a:t>
            </a:r>
            <a:endParaRPr lang="en-US" sz="4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81702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029" sz="9600" b="1" dirty="0" smtClean="0"/>
              <a:t>PARABLES</a:t>
            </a:r>
            <a:endParaRPr lang="en-029" sz="9600" b="1" dirty="0"/>
          </a:p>
        </p:txBody>
      </p:sp>
      <p:sp>
        <p:nvSpPr>
          <p:cNvPr id="3" name="Subtitle 2"/>
          <p:cNvSpPr>
            <a:spLocks noGrp="1"/>
          </p:cNvSpPr>
          <p:nvPr>
            <p:ph type="subTitle" idx="1"/>
          </p:nvPr>
        </p:nvSpPr>
        <p:spPr/>
        <p:txBody>
          <a:bodyPr>
            <a:normAutofit/>
          </a:bodyPr>
          <a:lstStyle/>
          <a:p>
            <a:r>
              <a:rPr lang="en-029" sz="5400" b="1" dirty="0" smtClean="0"/>
              <a:t>Of the Bible</a:t>
            </a:r>
            <a:endParaRPr lang="en-029" sz="5400" b="1" dirty="0"/>
          </a:p>
        </p:txBody>
      </p:sp>
    </p:spTree>
    <p:extLst>
      <p:ext uri="{BB962C8B-B14F-4D97-AF65-F5344CB8AC3E}">
        <p14:creationId xmlns:p14="http://schemas.microsoft.com/office/powerpoint/2010/main" val="19595599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4228653"/>
          </a:xfrm>
        </p:spPr>
        <p:txBody>
          <a:bodyPr>
            <a:noAutofit/>
          </a:bodyPr>
          <a:lstStyle/>
          <a:p>
            <a:pPr marL="0" indent="0" algn="ctr">
              <a:buNone/>
            </a:pPr>
            <a:r>
              <a:rPr lang="en-029" sz="6000" b="1" dirty="0" smtClean="0">
                <a:solidFill>
                  <a:schemeClr val="accent1">
                    <a:lumMod val="75000"/>
                  </a:schemeClr>
                </a:solidFill>
              </a:rPr>
              <a:t>“THE </a:t>
            </a:r>
            <a:r>
              <a:rPr lang="en-029" sz="6000" b="1" dirty="0" smtClean="0">
                <a:solidFill>
                  <a:schemeClr val="accent1">
                    <a:lumMod val="75000"/>
                  </a:schemeClr>
                </a:solidFill>
              </a:rPr>
              <a:t>BARREN FIG TREE</a:t>
            </a:r>
            <a:r>
              <a:rPr lang="en-029" sz="6000" b="1" dirty="0" smtClean="0">
                <a:solidFill>
                  <a:schemeClr val="accent1">
                    <a:lumMod val="75000"/>
                  </a:schemeClr>
                </a:solidFill>
              </a:rPr>
              <a:t>”</a:t>
            </a:r>
            <a:endParaRPr lang="en-029" sz="6000" b="1" dirty="0" smtClean="0">
              <a:solidFill>
                <a:schemeClr val="accent1">
                  <a:lumMod val="75000"/>
                </a:schemeClr>
              </a:solidFill>
            </a:endParaRPr>
          </a:p>
          <a:p>
            <a:pPr marL="0" indent="0" algn="ctr">
              <a:buNone/>
            </a:pPr>
            <a:endParaRPr lang="en-029" sz="3600" b="1" dirty="0" smtClean="0">
              <a:solidFill>
                <a:schemeClr val="tx1"/>
              </a:solidFill>
              <a:effectLst>
                <a:outerShdw blurRad="38100" dist="38100" dir="2700000" algn="tl">
                  <a:srgbClr val="000000">
                    <a:alpha val="43137"/>
                  </a:srgbClr>
                </a:outerShdw>
              </a:effectLst>
            </a:endParaRPr>
          </a:p>
          <a:p>
            <a:pPr marL="0" indent="0" algn="ctr">
              <a:buNone/>
            </a:pPr>
            <a:r>
              <a:rPr lang="en-029" sz="5400" b="1" dirty="0" smtClean="0">
                <a:solidFill>
                  <a:schemeClr val="tx1"/>
                </a:solidFill>
                <a:effectLst>
                  <a:outerShdw blurRad="38100" dist="38100" dir="2700000" algn="tl">
                    <a:srgbClr val="000000">
                      <a:alpha val="43137"/>
                    </a:srgbClr>
                  </a:outerShdw>
                </a:effectLst>
              </a:rPr>
              <a:t>(Luke 13:6-9)</a:t>
            </a:r>
            <a:endParaRPr lang="en-029" sz="5400" b="1" dirty="0" smtClean="0">
              <a:solidFill>
                <a:schemeClr val="tx1"/>
              </a:solidFill>
              <a:effectLst>
                <a:outerShdw blurRad="38100" dist="38100" dir="2700000" algn="tl">
                  <a:srgbClr val="000000">
                    <a:alpha val="43137"/>
                  </a:srgbClr>
                </a:outerShdw>
              </a:effectLst>
            </a:endParaRP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PARABLE </a:t>
            </a:r>
            <a:r>
              <a:rPr lang="en-029" sz="4800" b="1" dirty="0" smtClean="0">
                <a:effectLst>
                  <a:outerShdw blurRad="38100" dist="38100" dir="2700000" algn="tl">
                    <a:srgbClr val="000000">
                      <a:alpha val="43137"/>
                    </a:srgbClr>
                  </a:outerShdw>
                </a:effectLst>
              </a:rPr>
              <a:t>#5</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8326329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637853"/>
          </a:xfrm>
        </p:spPr>
        <p:txBody>
          <a:bodyPr>
            <a:noAutofit/>
          </a:bodyPr>
          <a:lstStyle/>
          <a:p>
            <a:pPr marL="0" indent="0">
              <a:buNone/>
            </a:pPr>
            <a:r>
              <a:rPr lang="en-029" sz="4400" b="1" dirty="0" smtClean="0">
                <a:solidFill>
                  <a:schemeClr val="tx1"/>
                </a:solidFill>
              </a:rPr>
              <a:t>To whom was the parable directed?</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AUDIENCE</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1384995"/>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MULTITUDE / </a:t>
            </a:r>
            <a:r>
              <a:rPr lang="en-US" sz="4800" b="1" dirty="0" smtClean="0">
                <a:solidFill>
                  <a:srgbClr val="C00000"/>
                </a:solidFill>
                <a:effectLst>
                  <a:outerShdw blurRad="38100" dist="38100" dir="2700000" algn="tl">
                    <a:srgbClr val="000000">
                      <a:alpha val="43137"/>
                    </a:srgbClr>
                  </a:outerShdw>
                </a:effectLst>
              </a:rPr>
              <a:t>DISCIPLES</a:t>
            </a:r>
          </a:p>
          <a:p>
            <a:pPr algn="ctr"/>
            <a:r>
              <a:rPr lang="en-US" sz="3600" b="1" dirty="0" smtClean="0">
                <a:effectLst>
                  <a:outerShdw blurRad="38100" dist="38100" dir="2700000" algn="tl">
                    <a:srgbClr val="000000">
                      <a:alpha val="43137"/>
                    </a:srgbClr>
                  </a:outerShdw>
                </a:effectLst>
              </a:rPr>
              <a:t>(Luke 13:1; 12:1)</a:t>
            </a:r>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93089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2018853"/>
          </a:xfrm>
        </p:spPr>
        <p:txBody>
          <a:bodyPr>
            <a:noAutofit/>
          </a:bodyPr>
          <a:lstStyle/>
          <a:p>
            <a:pPr marL="0" indent="0">
              <a:buNone/>
            </a:pPr>
            <a:r>
              <a:rPr lang="en-029" sz="5400" b="1" u="sng" dirty="0" smtClean="0">
                <a:solidFill>
                  <a:schemeClr val="accent1">
                    <a:lumMod val="75000"/>
                  </a:schemeClr>
                </a:solidFill>
                <a:effectLst>
                  <a:outerShdw blurRad="38100" dist="38100" dir="2700000" algn="tl">
                    <a:srgbClr val="000000">
                      <a:alpha val="43137"/>
                    </a:srgbClr>
                  </a:outerShdw>
                </a:effectLst>
              </a:rPr>
              <a:t>The </a:t>
            </a:r>
            <a:r>
              <a:rPr lang="en-029" sz="5400" b="1" u="sng" dirty="0" smtClean="0">
                <a:solidFill>
                  <a:schemeClr val="accent1">
                    <a:lumMod val="75000"/>
                  </a:schemeClr>
                </a:solidFill>
                <a:effectLst>
                  <a:outerShdw blurRad="38100" dist="38100" dir="2700000" algn="tl">
                    <a:srgbClr val="000000">
                      <a:alpha val="43137"/>
                    </a:srgbClr>
                  </a:outerShdw>
                </a:effectLst>
              </a:rPr>
              <a:t>vineyard o</a:t>
            </a:r>
            <a:r>
              <a:rPr lang="en-029" sz="5400" b="1" u="sng" dirty="0" smtClean="0">
                <a:solidFill>
                  <a:schemeClr val="accent1">
                    <a:lumMod val="75000"/>
                  </a:schemeClr>
                </a:solidFill>
                <a:effectLst>
                  <a:outerShdw blurRad="38100" dist="38100" dir="2700000" algn="tl">
                    <a:srgbClr val="000000">
                      <a:alpha val="43137"/>
                    </a:srgbClr>
                  </a:outerShdw>
                </a:effectLst>
              </a:rPr>
              <a:t>wner</a:t>
            </a:r>
            <a:r>
              <a:rPr lang="en-029" sz="5400" b="1" dirty="0" smtClean="0">
                <a:solidFill>
                  <a:schemeClr val="accent1">
                    <a:lumMod val="75000"/>
                  </a:schemeClr>
                </a:solidFill>
              </a:rPr>
              <a:t>: </a:t>
            </a:r>
            <a:r>
              <a:rPr lang="en-029" sz="5400" b="1" dirty="0" smtClean="0">
                <a:solidFill>
                  <a:schemeClr val="tx1"/>
                </a:solidFill>
              </a:rPr>
              <a:t>Who does </a:t>
            </a:r>
            <a:r>
              <a:rPr lang="en-029" sz="5400" b="1" dirty="0" smtClean="0">
                <a:solidFill>
                  <a:schemeClr val="tx1"/>
                </a:solidFill>
              </a:rPr>
              <a:t>he</a:t>
            </a:r>
            <a:r>
              <a:rPr lang="en-029" sz="5400" b="1" dirty="0" smtClean="0">
                <a:solidFill>
                  <a:schemeClr val="tx1"/>
                </a:solidFill>
              </a:rPr>
              <a:t> </a:t>
            </a:r>
            <a:r>
              <a:rPr lang="en-029" sz="5400" b="1" dirty="0" smtClean="0">
                <a:solidFill>
                  <a:schemeClr val="tx1"/>
                </a:solidFill>
              </a:rPr>
              <a:t>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MAIN CHARACTERS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914400" y="4119771"/>
            <a:ext cx="7162800" cy="830997"/>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GOD: Father / Jesus</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1329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2018853"/>
          </a:xfrm>
        </p:spPr>
        <p:txBody>
          <a:bodyPr>
            <a:noAutofit/>
          </a:bodyPr>
          <a:lstStyle/>
          <a:p>
            <a:pPr marL="0" indent="0">
              <a:buNone/>
            </a:pPr>
            <a:r>
              <a:rPr lang="en-029" sz="5400" b="1" u="sng" dirty="0" smtClean="0">
                <a:solidFill>
                  <a:schemeClr val="accent1">
                    <a:lumMod val="75000"/>
                  </a:schemeClr>
                </a:solidFill>
                <a:effectLst>
                  <a:outerShdw blurRad="38100" dist="38100" dir="2700000" algn="tl">
                    <a:srgbClr val="000000">
                      <a:alpha val="43137"/>
                    </a:srgbClr>
                  </a:outerShdw>
                </a:effectLst>
              </a:rPr>
              <a:t>The </a:t>
            </a:r>
            <a:r>
              <a:rPr lang="en-029" sz="5400" b="1" u="sng" dirty="0" smtClean="0">
                <a:solidFill>
                  <a:schemeClr val="accent1">
                    <a:lumMod val="75000"/>
                  </a:schemeClr>
                </a:solidFill>
                <a:effectLst>
                  <a:outerShdw blurRad="38100" dist="38100" dir="2700000" algn="tl">
                    <a:srgbClr val="000000">
                      <a:alpha val="43137"/>
                    </a:srgbClr>
                  </a:outerShdw>
                </a:effectLst>
              </a:rPr>
              <a:t>dresser</a:t>
            </a:r>
            <a:r>
              <a:rPr lang="en-029" sz="5400" b="1" dirty="0" smtClean="0">
                <a:solidFill>
                  <a:schemeClr val="accent1">
                    <a:lumMod val="75000"/>
                  </a:schemeClr>
                </a:solidFill>
              </a:rPr>
              <a:t>: </a:t>
            </a:r>
            <a:r>
              <a:rPr lang="en-029" sz="5400" b="1" dirty="0" smtClean="0">
                <a:solidFill>
                  <a:schemeClr val="tx1"/>
                </a:solidFill>
              </a:rPr>
              <a:t>Who does </a:t>
            </a:r>
            <a:r>
              <a:rPr lang="en-029" sz="5400" b="1" dirty="0" smtClean="0">
                <a:solidFill>
                  <a:schemeClr val="tx1"/>
                </a:solidFill>
              </a:rPr>
              <a:t>he</a:t>
            </a:r>
            <a:r>
              <a:rPr lang="en-029" sz="5400" b="1" dirty="0" smtClean="0">
                <a:solidFill>
                  <a:schemeClr val="tx1"/>
                </a:solidFill>
              </a:rPr>
              <a:t> </a:t>
            </a:r>
            <a:r>
              <a:rPr lang="en-029" sz="5400" b="1" dirty="0" smtClean="0">
                <a:solidFill>
                  <a:schemeClr val="tx1"/>
                </a:solidFill>
              </a:rPr>
              <a:t>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MAIN CHARACTERS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914400" y="4119771"/>
            <a:ext cx="7162800" cy="1569660"/>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Jesus / Ministers / Leaders</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63834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3877815"/>
          </a:xfrm>
        </p:spPr>
        <p:txBody>
          <a:bodyPr>
            <a:noAutofit/>
          </a:bodyPr>
          <a:lstStyle/>
          <a:p>
            <a:r>
              <a:rPr lang="en-029" sz="3200" dirty="0" smtClean="0"/>
              <a:t> Another </a:t>
            </a:r>
            <a:r>
              <a:rPr lang="en-029" sz="3200" b="1" u="sng" dirty="0" smtClean="0">
                <a:effectLst>
                  <a:outerShdw blurRad="38100" dist="38100" dir="2700000" algn="tl">
                    <a:srgbClr val="000000">
                      <a:alpha val="43137"/>
                    </a:srgbClr>
                  </a:outerShdw>
                </a:effectLst>
              </a:rPr>
              <a:t>Greek</a:t>
            </a:r>
            <a:r>
              <a:rPr lang="en-029" sz="3200" dirty="0" smtClean="0"/>
              <a:t> word for parable:</a:t>
            </a:r>
          </a:p>
          <a:p>
            <a:pPr marL="0" indent="0" algn="ctr">
              <a:buNone/>
            </a:pPr>
            <a:r>
              <a:rPr lang="en-029" sz="3200" b="1" u="sng" dirty="0" smtClean="0">
                <a:solidFill>
                  <a:schemeClr val="accent1">
                    <a:lumMod val="75000"/>
                  </a:schemeClr>
                </a:solidFill>
                <a:effectLst>
                  <a:outerShdw blurRad="38100" dist="38100" dir="2700000" algn="tl">
                    <a:srgbClr val="000000">
                      <a:alpha val="43137"/>
                    </a:srgbClr>
                  </a:outerShdw>
                </a:effectLst>
              </a:rPr>
              <a:t>PAROIMIA (</a:t>
            </a:r>
            <a:r>
              <a:rPr lang="en-029" sz="3200" b="1" i="1" u="sng" dirty="0" smtClean="0">
                <a:solidFill>
                  <a:schemeClr val="accent1">
                    <a:lumMod val="75000"/>
                  </a:schemeClr>
                </a:solidFill>
                <a:effectLst>
                  <a:outerShdw blurRad="38100" dist="38100" dir="2700000" algn="tl">
                    <a:srgbClr val="000000">
                      <a:alpha val="43137"/>
                    </a:srgbClr>
                  </a:outerShdw>
                </a:effectLst>
              </a:rPr>
              <a:t>PAR-OY-MEE-AH</a:t>
            </a:r>
            <a:r>
              <a:rPr lang="en-029" sz="3200" b="1" u="sng" dirty="0" smtClean="0">
                <a:solidFill>
                  <a:schemeClr val="accent1">
                    <a:lumMod val="75000"/>
                  </a:schemeClr>
                </a:solidFill>
                <a:effectLst>
                  <a:outerShdw blurRad="38100" dist="38100" dir="2700000" algn="tl">
                    <a:srgbClr val="000000">
                      <a:alpha val="43137"/>
                    </a:srgbClr>
                  </a:outerShdw>
                </a:effectLst>
              </a:rPr>
              <a:t>) </a:t>
            </a:r>
          </a:p>
          <a:p>
            <a:pPr marL="0" indent="0">
              <a:buNone/>
            </a:pPr>
            <a:r>
              <a:rPr lang="en-029" sz="3200" dirty="0" smtClean="0"/>
              <a:t>		Proverb; adage</a:t>
            </a:r>
          </a:p>
          <a:p>
            <a:pPr marL="0" indent="0" algn="ctr">
              <a:buNone/>
            </a:pPr>
            <a:r>
              <a:rPr lang="en-029" sz="3200" b="1" i="1" dirty="0" smtClean="0"/>
              <a:t>An illustration usually of fictitious nature.</a:t>
            </a:r>
          </a:p>
          <a:p>
            <a:pPr marL="0" indent="0">
              <a:buNone/>
            </a:pPr>
            <a:r>
              <a:rPr lang="en-029" sz="3200" dirty="0" smtClean="0"/>
              <a:t>- The word occurs approx. 4 times in the N.T.</a:t>
            </a:r>
          </a:p>
          <a:p>
            <a:pPr marL="0" indent="0">
              <a:buNone/>
            </a:pPr>
            <a:r>
              <a:rPr lang="en-029" sz="3200" dirty="0"/>
              <a:t>-</a:t>
            </a:r>
            <a:r>
              <a:rPr lang="en-029" sz="3200" dirty="0" smtClean="0"/>
              <a:t> EXAMPLE: John 10:6; 16:25</a:t>
            </a:r>
            <a:endParaRPr lang="en-029" sz="3200" dirty="0"/>
          </a:p>
        </p:txBody>
      </p:sp>
      <p:sp>
        <p:nvSpPr>
          <p:cNvPr id="3" name="Title 2"/>
          <p:cNvSpPr>
            <a:spLocks noGrp="1"/>
          </p:cNvSpPr>
          <p:nvPr>
            <p:ph type="title"/>
          </p:nvPr>
        </p:nvSpPr>
        <p:spPr/>
        <p:txBody>
          <a:bodyPr/>
          <a:lstStyle/>
          <a:p>
            <a:r>
              <a:rPr lang="en-029" dirty="0" smtClean="0"/>
              <a:t>DEFINING A PARABLE</a:t>
            </a:r>
            <a:endParaRPr lang="en-029" dirty="0"/>
          </a:p>
        </p:txBody>
      </p:sp>
    </p:spTree>
    <p:extLst>
      <p:ext uri="{BB962C8B-B14F-4D97-AF65-F5344CB8AC3E}">
        <p14:creationId xmlns:p14="http://schemas.microsoft.com/office/powerpoint/2010/main" val="173130340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The </a:t>
            </a:r>
            <a:r>
              <a:rPr lang="en-029" sz="4400" b="1" u="sng" dirty="0" smtClean="0">
                <a:solidFill>
                  <a:schemeClr val="accent1">
                    <a:lumMod val="75000"/>
                  </a:schemeClr>
                </a:solidFill>
                <a:effectLst>
                  <a:outerShdw blurRad="38100" dist="38100" dir="2700000" algn="tl">
                    <a:srgbClr val="000000">
                      <a:alpha val="43137"/>
                    </a:srgbClr>
                  </a:outerShdw>
                </a:effectLst>
              </a:rPr>
              <a:t>fig tree</a:t>
            </a:r>
            <a:r>
              <a:rPr lang="en-029" sz="4400" b="1" dirty="0" smtClean="0">
                <a:solidFill>
                  <a:schemeClr val="accent1">
                    <a:lumMod val="75000"/>
                  </a:schemeClr>
                </a:solidFill>
              </a:rPr>
              <a:t>: </a:t>
            </a:r>
            <a:r>
              <a:rPr lang="en-029" sz="4400" b="1" dirty="0" smtClean="0">
                <a:solidFill>
                  <a:schemeClr val="tx1"/>
                </a:solidFill>
              </a:rPr>
              <a:t>What does </a:t>
            </a:r>
            <a:r>
              <a:rPr lang="en-029" sz="4400" b="1" dirty="0" smtClean="0">
                <a:solidFill>
                  <a:schemeClr val="tx1"/>
                </a:solidFill>
              </a:rPr>
              <a:t>it</a:t>
            </a:r>
            <a:r>
              <a:rPr lang="en-029" sz="4400" b="1" dirty="0" smtClean="0">
                <a:solidFill>
                  <a:schemeClr val="tx1"/>
                </a:solidFill>
              </a:rPr>
              <a:t> </a:t>
            </a:r>
            <a:r>
              <a:rPr lang="en-029" sz="4400" b="1" dirty="0" smtClean="0">
                <a:solidFill>
                  <a:schemeClr val="tx1"/>
                </a:solidFill>
              </a:rPr>
              <a:t>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830997"/>
          </a:xfrm>
          <a:prstGeom prst="rect">
            <a:avLst/>
          </a:prstGeom>
          <a:noFill/>
        </p:spPr>
        <p:txBody>
          <a:bodyPr wrap="square" rtlCol="0">
            <a:spAutoFit/>
          </a:bodyPr>
          <a:lstStyle/>
          <a:p>
            <a:pPr algn="ctr"/>
            <a:r>
              <a:rPr lang="en-US" sz="4800" b="1" dirty="0">
                <a:solidFill>
                  <a:srgbClr val="C00000"/>
                </a:solidFill>
                <a:effectLst>
                  <a:outerShdw blurRad="38100" dist="38100" dir="2700000" algn="tl">
                    <a:srgbClr val="000000">
                      <a:alpha val="43137"/>
                    </a:srgbClr>
                  </a:outerShdw>
                </a:effectLst>
              </a:rPr>
              <a:t>J</a:t>
            </a:r>
            <a:r>
              <a:rPr lang="en-US" sz="4800" b="1" dirty="0" smtClean="0">
                <a:solidFill>
                  <a:srgbClr val="C00000"/>
                </a:solidFill>
                <a:effectLst>
                  <a:outerShdw blurRad="38100" dist="38100" dir="2700000" algn="tl">
                    <a:srgbClr val="000000">
                      <a:alpha val="43137"/>
                    </a:srgbClr>
                  </a:outerShdw>
                </a:effectLst>
              </a:rPr>
              <a:t>ews / Unprofitable servants  </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4242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1714053"/>
          </a:xfrm>
        </p:spPr>
        <p:txBody>
          <a:bodyPr>
            <a:noAutofit/>
          </a:bodyPr>
          <a:lstStyle/>
          <a:p>
            <a:pPr marL="0" indent="0">
              <a:buNone/>
            </a:pPr>
            <a:r>
              <a:rPr lang="en-029" sz="4400" b="1" u="sng" dirty="0" smtClean="0">
                <a:solidFill>
                  <a:schemeClr val="accent1">
                    <a:lumMod val="75000"/>
                  </a:schemeClr>
                </a:solidFill>
                <a:effectLst>
                  <a:outerShdw blurRad="38100" dist="38100" dir="2700000" algn="tl">
                    <a:srgbClr val="000000">
                      <a:alpha val="43137"/>
                    </a:srgbClr>
                  </a:outerShdw>
                </a:effectLst>
              </a:rPr>
              <a:t>The </a:t>
            </a:r>
            <a:r>
              <a:rPr lang="en-029" sz="4400" b="1" u="sng" dirty="0" smtClean="0">
                <a:solidFill>
                  <a:schemeClr val="accent1">
                    <a:lumMod val="75000"/>
                  </a:schemeClr>
                </a:solidFill>
                <a:effectLst>
                  <a:outerShdw blurRad="38100" dist="38100" dir="2700000" algn="tl">
                    <a:srgbClr val="000000">
                      <a:alpha val="43137"/>
                    </a:srgbClr>
                  </a:outerShdw>
                </a:effectLst>
              </a:rPr>
              <a:t>vineyard</a:t>
            </a:r>
            <a:r>
              <a:rPr lang="en-029" sz="4400" b="1" dirty="0" smtClean="0">
                <a:solidFill>
                  <a:schemeClr val="accent1">
                    <a:lumMod val="75000"/>
                  </a:schemeClr>
                </a:solidFill>
              </a:rPr>
              <a:t>: </a:t>
            </a:r>
            <a:r>
              <a:rPr lang="en-029" sz="4400" b="1" dirty="0" smtClean="0">
                <a:solidFill>
                  <a:schemeClr val="tx1"/>
                </a:solidFill>
              </a:rPr>
              <a:t>What does </a:t>
            </a:r>
            <a:r>
              <a:rPr lang="en-029" sz="4400" b="1" dirty="0" smtClean="0">
                <a:solidFill>
                  <a:schemeClr val="tx1"/>
                </a:solidFill>
              </a:rPr>
              <a:t>it</a:t>
            </a:r>
            <a:r>
              <a:rPr lang="en-029" sz="4400" b="1" dirty="0" smtClean="0">
                <a:solidFill>
                  <a:schemeClr val="tx1"/>
                </a:solidFill>
              </a:rPr>
              <a:t> </a:t>
            </a:r>
            <a:r>
              <a:rPr lang="en-029" sz="4400" b="1" dirty="0" smtClean="0">
                <a:solidFill>
                  <a:schemeClr val="tx1"/>
                </a:solidFill>
              </a:rPr>
              <a:t>represent? </a:t>
            </a:r>
          </a:p>
          <a:p>
            <a:pPr marL="0" indent="0" algn="ctr">
              <a:buNone/>
            </a:pPr>
            <a:endParaRPr lang="en-029" sz="36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KEY ELEMENTS</a:t>
            </a:r>
            <a:endParaRPr lang="en-029" sz="4800" b="1" dirty="0">
              <a:effectLst>
                <a:outerShdw blurRad="38100" dist="38100" dir="2700000" algn="tl">
                  <a:srgbClr val="000000">
                    <a:alpha val="43137"/>
                  </a:srgbClr>
                </a:outerShdw>
              </a:effectLst>
            </a:endParaRPr>
          </a:p>
        </p:txBody>
      </p:sp>
      <p:sp>
        <p:nvSpPr>
          <p:cNvPr id="4" name="TextBox 3"/>
          <p:cNvSpPr txBox="1"/>
          <p:nvPr/>
        </p:nvSpPr>
        <p:spPr>
          <a:xfrm>
            <a:off x="304800" y="4119771"/>
            <a:ext cx="8458200" cy="1569660"/>
          </a:xfrm>
          <a:prstGeom prst="rect">
            <a:avLst/>
          </a:prstGeom>
          <a:noFill/>
        </p:spPr>
        <p:txBody>
          <a:bodyPr wrap="square" rtlCol="0">
            <a:spAutoFit/>
          </a:bodyPr>
          <a:lstStyle/>
          <a:p>
            <a:pPr algn="ctr"/>
            <a:r>
              <a:rPr lang="en-US" sz="4800" b="1" dirty="0" smtClean="0">
                <a:solidFill>
                  <a:srgbClr val="C00000"/>
                </a:solidFill>
                <a:effectLst>
                  <a:outerShdw blurRad="38100" dist="38100" dir="2700000" algn="tl">
                    <a:srgbClr val="000000">
                      <a:alpha val="43137"/>
                    </a:srgbClr>
                  </a:outerShdw>
                </a:effectLst>
              </a:rPr>
              <a:t>Judea / Wider communities / The world </a:t>
            </a:r>
            <a:endParaRPr lang="en-US" sz="4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72394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4228653"/>
          </a:xfrm>
        </p:spPr>
        <p:txBody>
          <a:bodyPr>
            <a:noAutofit/>
          </a:bodyPr>
          <a:lstStyle/>
          <a:p>
            <a:pPr marL="0" indent="0">
              <a:buNone/>
            </a:pPr>
            <a:r>
              <a:rPr lang="en-US" sz="4000" b="1" dirty="0" smtClean="0">
                <a:solidFill>
                  <a:schemeClr val="tx1"/>
                </a:solidFill>
              </a:rPr>
              <a:t>Vineyard owner: </a:t>
            </a:r>
            <a:r>
              <a:rPr lang="en-US" sz="4000" b="1" dirty="0" smtClean="0">
                <a:solidFill>
                  <a:srgbClr val="C00000"/>
                </a:solidFill>
              </a:rPr>
              <a:t>God the Father</a:t>
            </a:r>
          </a:p>
          <a:p>
            <a:pPr marL="0" indent="0">
              <a:buNone/>
            </a:pPr>
            <a:r>
              <a:rPr lang="en-US" sz="4000" b="1" dirty="0" smtClean="0">
                <a:solidFill>
                  <a:schemeClr val="tx1"/>
                </a:solidFill>
              </a:rPr>
              <a:t>The dresser: </a:t>
            </a:r>
            <a:r>
              <a:rPr lang="en-US" sz="4000" b="1" dirty="0" smtClean="0">
                <a:solidFill>
                  <a:srgbClr val="C00000"/>
                </a:solidFill>
              </a:rPr>
              <a:t>Jesus</a:t>
            </a:r>
          </a:p>
          <a:p>
            <a:pPr marL="0" indent="0">
              <a:buNone/>
            </a:pPr>
            <a:r>
              <a:rPr lang="en-US" sz="4000" b="1" dirty="0" smtClean="0">
                <a:solidFill>
                  <a:schemeClr val="tx1"/>
                </a:solidFill>
              </a:rPr>
              <a:t>Fig tree: </a:t>
            </a:r>
            <a:r>
              <a:rPr lang="en-US" sz="4000" b="1" dirty="0" smtClean="0">
                <a:solidFill>
                  <a:srgbClr val="C00000"/>
                </a:solidFill>
              </a:rPr>
              <a:t>Jews</a:t>
            </a:r>
          </a:p>
          <a:p>
            <a:pPr marL="0" indent="0">
              <a:buNone/>
            </a:pPr>
            <a:r>
              <a:rPr lang="en-US" sz="4000" b="1" dirty="0" smtClean="0">
                <a:solidFill>
                  <a:schemeClr val="tx1"/>
                </a:solidFill>
              </a:rPr>
              <a:t>Vineyard: </a:t>
            </a:r>
            <a:r>
              <a:rPr lang="en-US" sz="4000" b="1" dirty="0" smtClean="0">
                <a:solidFill>
                  <a:srgbClr val="C00000"/>
                </a:solidFill>
              </a:rPr>
              <a:t>Judea</a:t>
            </a:r>
            <a:r>
              <a:rPr lang="en-US" sz="4000" b="1" dirty="0" smtClean="0">
                <a:solidFill>
                  <a:schemeClr val="tx1"/>
                </a:solidFill>
              </a:rPr>
              <a:t> </a:t>
            </a:r>
            <a:endParaRPr lang="en-029" sz="4000" b="1" dirty="0" smtClean="0">
              <a:solidFill>
                <a:schemeClr val="tx1"/>
              </a:solidFill>
            </a:endParaRPr>
          </a:p>
          <a:p>
            <a:pPr marL="0" indent="0" algn="ctr">
              <a:buNone/>
            </a:pPr>
            <a:endParaRPr lang="en-029" sz="14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Summary of theory 1</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76173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4228653"/>
          </a:xfrm>
        </p:spPr>
        <p:txBody>
          <a:bodyPr>
            <a:noAutofit/>
          </a:bodyPr>
          <a:lstStyle/>
          <a:p>
            <a:pPr marL="0" indent="0">
              <a:buNone/>
            </a:pPr>
            <a:r>
              <a:rPr lang="en-US" sz="4000" b="1" dirty="0" smtClean="0">
                <a:solidFill>
                  <a:schemeClr val="tx1"/>
                </a:solidFill>
              </a:rPr>
              <a:t>Vineyard owner: </a:t>
            </a:r>
            <a:r>
              <a:rPr lang="en-US" sz="4000" b="1" dirty="0" smtClean="0">
                <a:solidFill>
                  <a:srgbClr val="C00000"/>
                </a:solidFill>
              </a:rPr>
              <a:t>Jesus</a:t>
            </a:r>
            <a:endParaRPr lang="en-US" sz="4000" b="1" dirty="0" smtClean="0">
              <a:solidFill>
                <a:srgbClr val="C00000"/>
              </a:solidFill>
            </a:endParaRPr>
          </a:p>
          <a:p>
            <a:pPr marL="0" indent="0">
              <a:buNone/>
            </a:pPr>
            <a:r>
              <a:rPr lang="en-US" sz="4000" b="1" dirty="0" smtClean="0">
                <a:solidFill>
                  <a:schemeClr val="tx1"/>
                </a:solidFill>
              </a:rPr>
              <a:t>The dresser: </a:t>
            </a:r>
            <a:r>
              <a:rPr lang="en-US" sz="4000" b="1" dirty="0" smtClean="0">
                <a:solidFill>
                  <a:srgbClr val="C00000"/>
                </a:solidFill>
              </a:rPr>
              <a:t>Ministers / Leaders</a:t>
            </a:r>
          </a:p>
          <a:p>
            <a:pPr marL="0" indent="0">
              <a:buNone/>
            </a:pPr>
            <a:r>
              <a:rPr lang="en-US" sz="4000" b="1" dirty="0" smtClean="0">
                <a:solidFill>
                  <a:schemeClr val="tx1"/>
                </a:solidFill>
              </a:rPr>
              <a:t>Fig tree: </a:t>
            </a:r>
            <a:r>
              <a:rPr lang="en-US" sz="4000" b="1" dirty="0" smtClean="0">
                <a:solidFill>
                  <a:srgbClr val="C00000"/>
                </a:solidFill>
              </a:rPr>
              <a:t>Unprofitable servants</a:t>
            </a:r>
            <a:endParaRPr lang="en-US" sz="4000" b="1" dirty="0" smtClean="0">
              <a:solidFill>
                <a:srgbClr val="C00000"/>
              </a:solidFill>
            </a:endParaRPr>
          </a:p>
          <a:p>
            <a:pPr marL="0" indent="0">
              <a:buNone/>
            </a:pPr>
            <a:r>
              <a:rPr lang="en-US" sz="4000" b="1" dirty="0" smtClean="0">
                <a:solidFill>
                  <a:schemeClr val="tx1"/>
                </a:solidFill>
              </a:rPr>
              <a:t>Vineyard: </a:t>
            </a:r>
            <a:r>
              <a:rPr lang="en-US" sz="4000" b="1" dirty="0" smtClean="0">
                <a:solidFill>
                  <a:srgbClr val="C00000"/>
                </a:solidFill>
              </a:rPr>
              <a:t>Communities / World</a:t>
            </a:r>
            <a:r>
              <a:rPr lang="en-US" sz="4000" b="1" dirty="0" smtClean="0">
                <a:solidFill>
                  <a:schemeClr val="tx1"/>
                </a:solidFill>
              </a:rPr>
              <a:t> </a:t>
            </a:r>
            <a:endParaRPr lang="en-029" sz="4000" b="1" dirty="0" smtClean="0">
              <a:solidFill>
                <a:schemeClr val="tx1"/>
              </a:solidFill>
            </a:endParaRPr>
          </a:p>
          <a:p>
            <a:pPr marL="0" indent="0" algn="ctr">
              <a:buNone/>
            </a:pPr>
            <a:endParaRPr lang="en-029" sz="14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Summary of theory 2</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48469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4228653"/>
          </a:xfrm>
        </p:spPr>
        <p:txBody>
          <a:bodyPr>
            <a:noAutofit/>
          </a:bodyPr>
          <a:lstStyle/>
          <a:p>
            <a:pPr marL="0" indent="0">
              <a:buNone/>
            </a:pPr>
            <a:r>
              <a:rPr lang="en-US" sz="3200" b="1" dirty="0" smtClean="0">
                <a:solidFill>
                  <a:schemeClr val="tx1"/>
                </a:solidFill>
              </a:rPr>
              <a:t>God placed his messengers to win souls, be witnesses &amp; work for him; but some have not done anything. As a result the request to remove the unprofitable messengers was given, but the plea came to give opportunity for repentance &amp; growth. If results come then fine; but if no results come, then the messengers shall be removed or judged. </a:t>
            </a:r>
            <a:endParaRPr lang="en-029" sz="3200" b="1" dirty="0" smtClean="0">
              <a:solidFill>
                <a:schemeClr val="tx1"/>
              </a:solidFill>
            </a:endParaRPr>
          </a:p>
          <a:p>
            <a:pPr marL="0" indent="0" algn="ctr">
              <a:buNone/>
            </a:pPr>
            <a:endParaRPr lang="en-029" sz="1400" b="1" dirty="0">
              <a:solidFill>
                <a:schemeClr val="accent1">
                  <a:lumMod val="75000"/>
                </a:schemeClr>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INTERPRETATION</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93858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799" cy="4228653"/>
          </a:xfrm>
        </p:spPr>
        <p:txBody>
          <a:bodyPr>
            <a:noAutofit/>
          </a:bodyPr>
          <a:lstStyle/>
          <a:p>
            <a:pPr marL="0" indent="0">
              <a:buNone/>
            </a:pPr>
            <a:r>
              <a:rPr lang="en-US" sz="4000" b="1" dirty="0" smtClean="0">
                <a:solidFill>
                  <a:srgbClr val="A80000"/>
                </a:solidFill>
              </a:rPr>
              <a:t>If </a:t>
            </a:r>
            <a:r>
              <a:rPr lang="en-US" sz="4000" b="1" dirty="0">
                <a:solidFill>
                  <a:srgbClr val="A80000"/>
                </a:solidFill>
              </a:rPr>
              <a:t>those who enjoy the means of grace neglect them, and bring forth no fruits of holiness, God, in due time, will remove all such blessings from them, and leave them to endless barrenness and death.</a:t>
            </a:r>
            <a:endParaRPr lang="en-029" sz="4000" b="1" dirty="0">
              <a:solidFill>
                <a:srgbClr val="A80000"/>
              </a:solidFill>
            </a:endParaRPr>
          </a:p>
        </p:txBody>
      </p:sp>
      <p:sp>
        <p:nvSpPr>
          <p:cNvPr id="3" name="Title 2"/>
          <p:cNvSpPr>
            <a:spLocks noGrp="1"/>
          </p:cNvSpPr>
          <p:nvPr>
            <p:ph type="title"/>
          </p:nvPr>
        </p:nvSpPr>
        <p:spPr>
          <a:xfrm>
            <a:off x="228600" y="570156"/>
            <a:ext cx="8686800" cy="1054250"/>
          </a:xfrm>
        </p:spPr>
        <p:txBody>
          <a:bodyPr/>
          <a:lstStyle/>
          <a:p>
            <a:r>
              <a:rPr lang="en-029" sz="4800" b="1" dirty="0" smtClean="0">
                <a:effectLst>
                  <a:outerShdw blurRad="38100" dist="38100" dir="2700000" algn="tl">
                    <a:srgbClr val="000000">
                      <a:alpha val="43137"/>
                    </a:srgbClr>
                  </a:outerShdw>
                </a:effectLst>
              </a:rPr>
              <a:t>LESSON APPLICATIONS</a:t>
            </a:r>
            <a:endParaRPr lang="en-029"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3277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prstClr val="white"/>
              </a:solidFill>
            </a:endParaRPr>
          </a:p>
        </p:txBody>
      </p:sp>
      <p:sp>
        <p:nvSpPr>
          <p:cNvPr id="5" name="TextBox 4"/>
          <p:cNvSpPr txBox="1"/>
          <p:nvPr/>
        </p:nvSpPr>
        <p:spPr>
          <a:xfrm>
            <a:off x="609600" y="609600"/>
            <a:ext cx="8001000" cy="5909310"/>
          </a:xfrm>
          <a:prstGeom prst="rect">
            <a:avLst/>
          </a:prstGeom>
          <a:noFill/>
        </p:spPr>
        <p:txBody>
          <a:bodyPr wrap="square" rtlCol="0">
            <a:spAutoFit/>
          </a:bodyPr>
          <a:lstStyle/>
          <a:p>
            <a:r>
              <a:rPr lang="en-029" sz="3600" b="1" dirty="0" smtClean="0">
                <a:solidFill>
                  <a:prstClr val="white"/>
                </a:solidFill>
              </a:rPr>
              <a:t>John 10:6 This </a:t>
            </a:r>
            <a:r>
              <a:rPr lang="en-029" sz="3600" b="1" dirty="0" smtClean="0">
                <a:solidFill>
                  <a:srgbClr val="FFFF00"/>
                </a:solidFill>
              </a:rPr>
              <a:t>parable</a:t>
            </a:r>
            <a:r>
              <a:rPr lang="en-029" sz="3600" b="1" dirty="0" smtClean="0">
                <a:solidFill>
                  <a:prstClr val="white"/>
                </a:solidFill>
              </a:rPr>
              <a:t> </a:t>
            </a:r>
            <a:r>
              <a:rPr lang="en-029" sz="3600" b="1" dirty="0" err="1" smtClean="0">
                <a:solidFill>
                  <a:prstClr val="white"/>
                </a:solidFill>
              </a:rPr>
              <a:t>spake</a:t>
            </a:r>
            <a:r>
              <a:rPr lang="en-029" sz="3600" b="1" dirty="0" smtClean="0">
                <a:solidFill>
                  <a:prstClr val="white"/>
                </a:solidFill>
              </a:rPr>
              <a:t> Jesus unto them: but they understood not what things they were which he </a:t>
            </a:r>
            <a:r>
              <a:rPr lang="en-029" sz="3600" b="1" dirty="0" err="1" smtClean="0">
                <a:solidFill>
                  <a:prstClr val="white"/>
                </a:solidFill>
              </a:rPr>
              <a:t>spake</a:t>
            </a:r>
            <a:r>
              <a:rPr lang="en-029" sz="3600" b="1" dirty="0" smtClean="0">
                <a:solidFill>
                  <a:prstClr val="white"/>
                </a:solidFill>
              </a:rPr>
              <a:t> unto them.</a:t>
            </a:r>
          </a:p>
          <a:p>
            <a:endParaRPr lang="en-029" sz="3600" b="1" dirty="0" smtClean="0">
              <a:solidFill>
                <a:prstClr val="white"/>
              </a:solidFill>
            </a:endParaRPr>
          </a:p>
          <a:p>
            <a:r>
              <a:rPr lang="en-029" sz="3600" b="1" dirty="0" smtClean="0">
                <a:solidFill>
                  <a:prstClr val="white"/>
                </a:solidFill>
              </a:rPr>
              <a:t>John 16:25 These things have I spoken unto you in </a:t>
            </a:r>
            <a:r>
              <a:rPr lang="en-029" sz="3600" b="1" dirty="0" smtClean="0">
                <a:solidFill>
                  <a:srgbClr val="FFFF00"/>
                </a:solidFill>
              </a:rPr>
              <a:t>proverbs</a:t>
            </a:r>
            <a:r>
              <a:rPr lang="en-029" sz="3600" b="1" dirty="0" smtClean="0">
                <a:solidFill>
                  <a:prstClr val="white"/>
                </a:solidFill>
              </a:rPr>
              <a:t>: but the time cometh, when I shall no more speak unto you in proverbs, but I shall </a:t>
            </a:r>
            <a:r>
              <a:rPr lang="en-029" sz="3600" b="1" dirty="0" err="1" smtClean="0">
                <a:solidFill>
                  <a:prstClr val="white"/>
                </a:solidFill>
              </a:rPr>
              <a:t>shew</a:t>
            </a:r>
            <a:r>
              <a:rPr lang="en-029" sz="3600" b="1" dirty="0" smtClean="0">
                <a:solidFill>
                  <a:prstClr val="white"/>
                </a:solidFill>
              </a:rPr>
              <a:t> you plainly of the Father.</a:t>
            </a:r>
            <a:endParaRPr lang="en-029" sz="3600" b="1" dirty="0">
              <a:solidFill>
                <a:prstClr val="white"/>
              </a:solidFill>
            </a:endParaRPr>
          </a:p>
          <a:p>
            <a:endParaRPr lang="en-029" dirty="0">
              <a:solidFill>
                <a:prstClr val="black"/>
              </a:solidFill>
            </a:endParaRPr>
          </a:p>
        </p:txBody>
      </p:sp>
    </p:spTree>
    <p:extLst>
      <p:ext uri="{BB962C8B-B14F-4D97-AF65-F5344CB8AC3E}">
        <p14:creationId xmlns:p14="http://schemas.microsoft.com/office/powerpoint/2010/main" val="11127453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1_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3.xml><?xml version="1.0" encoding="utf-8"?>
<a:theme xmlns:a="http://schemas.openxmlformats.org/drawingml/2006/main" name="2_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1105</TotalTime>
  <Words>2117</Words>
  <Application>Microsoft Office PowerPoint</Application>
  <PresentationFormat>On-screen Show (4:3)</PresentationFormat>
  <Paragraphs>277</Paragraphs>
  <Slides>85</Slides>
  <Notes>0</Notes>
  <HiddenSlides>0</HiddenSlides>
  <MMClips>0</MMClips>
  <ScaleCrop>false</ScaleCrop>
  <HeadingPairs>
    <vt:vector size="4" baseType="variant">
      <vt:variant>
        <vt:lpstr>Theme</vt:lpstr>
      </vt:variant>
      <vt:variant>
        <vt:i4>3</vt:i4>
      </vt:variant>
      <vt:variant>
        <vt:lpstr>Slide Titles</vt:lpstr>
      </vt:variant>
      <vt:variant>
        <vt:i4>85</vt:i4>
      </vt:variant>
    </vt:vector>
  </HeadingPairs>
  <TitlesOfParts>
    <vt:vector size="88" baseType="lpstr">
      <vt:lpstr>Hardcover</vt:lpstr>
      <vt:lpstr>1_Hardcover</vt:lpstr>
      <vt:lpstr>2_Hardcover</vt:lpstr>
      <vt:lpstr>PARABLES</vt:lpstr>
      <vt:lpstr>DEFINING A PARABLE</vt:lpstr>
      <vt:lpstr>PowerPoint Presentation</vt:lpstr>
      <vt:lpstr>PowerPoint Presentation</vt:lpstr>
      <vt:lpstr>DEFINING A PARABLE</vt:lpstr>
      <vt:lpstr>PowerPoint Presentation</vt:lpstr>
      <vt:lpstr>PowerPoint Presentation</vt:lpstr>
      <vt:lpstr>DEFINING A PARABLE</vt:lpstr>
      <vt:lpstr>PowerPoint Presentation</vt:lpstr>
      <vt:lpstr>PowerPoint Presentation</vt:lpstr>
      <vt:lpstr>PARABLES</vt:lpstr>
      <vt:lpstr>WORKING DEFINITION</vt:lpstr>
      <vt:lpstr>WORKING DEFINITION</vt:lpstr>
      <vt:lpstr>WORKING DEFINITION</vt:lpstr>
      <vt:lpstr>INTERPRETING PARABLES</vt:lpstr>
      <vt:lpstr>INTERPRETING PARABLES</vt:lpstr>
      <vt:lpstr>INTERPRETING PARABLES</vt:lpstr>
      <vt:lpstr>WHY SPEAK IN PARABLES?</vt:lpstr>
      <vt:lpstr>A Familiar O.T. Parable</vt:lpstr>
      <vt:lpstr>MAIN CHARACTERS</vt:lpstr>
      <vt:lpstr>MAIN CHARACTERS</vt:lpstr>
      <vt:lpstr>MAIN CHARACTERS</vt:lpstr>
      <vt:lpstr>PARABLE MESSAGE</vt:lpstr>
      <vt:lpstr>A Familiar N.T. Parable</vt:lpstr>
      <vt:lpstr>MAIN CHARACTER</vt:lpstr>
      <vt:lpstr>KEY ELEMENTS</vt:lpstr>
      <vt:lpstr>KEY ELEMENTS</vt:lpstr>
      <vt:lpstr>KEY ELEMENTS</vt:lpstr>
      <vt:lpstr>KEY ELEMENTS</vt:lpstr>
      <vt:lpstr>KEY ELEMENTS</vt:lpstr>
      <vt:lpstr>PARABLE MESSAGE</vt:lpstr>
      <vt:lpstr>PARABLE MESSAGE</vt:lpstr>
      <vt:lpstr>PARABLE MESSAGE</vt:lpstr>
      <vt:lpstr>PARABLE #3</vt:lpstr>
      <vt:lpstr>KEYNOTE SPEAKER</vt:lpstr>
      <vt:lpstr>KEYNOTE SPEAKER</vt:lpstr>
      <vt:lpstr>AUDIENCE</vt:lpstr>
      <vt:lpstr>KEY ELEMENTS</vt:lpstr>
      <vt:lpstr>KEY ELEMENTS</vt:lpstr>
      <vt:lpstr>KEY ELEMENTS</vt:lpstr>
      <vt:lpstr>KEY ELEMENTS</vt:lpstr>
      <vt:lpstr>KEY ELEMENTS</vt:lpstr>
      <vt:lpstr>KEY ELEMENTS</vt:lpstr>
      <vt:lpstr>KEY ELEMENTS</vt:lpstr>
      <vt:lpstr>KEY ELEMENTS</vt:lpstr>
      <vt:lpstr>INTERPRETATIONS</vt:lpstr>
      <vt:lpstr>INTERPRETATIONS</vt:lpstr>
      <vt:lpstr>INTERPRETATIONS</vt:lpstr>
      <vt:lpstr>INTERPRETATIONS</vt:lpstr>
      <vt:lpstr>INTERPRETATIONS</vt:lpstr>
      <vt:lpstr>INTERPRETATIONS</vt:lpstr>
      <vt:lpstr>INTERPRETATIONS</vt:lpstr>
      <vt:lpstr>INTERPRETATIONS</vt:lpstr>
      <vt:lpstr>INTERPRETATIONS</vt:lpstr>
      <vt:lpstr>PARABLE MESSAGE</vt:lpstr>
      <vt:lpstr>PARABLE MESSAGE</vt:lpstr>
      <vt:lpstr>PARABLE MESSAGE</vt:lpstr>
      <vt:lpstr>PARABLES</vt:lpstr>
      <vt:lpstr>PARABLE #4</vt:lpstr>
      <vt:lpstr>MAIN CHARACTERS</vt:lpstr>
      <vt:lpstr>MAIN CHARACTERS</vt:lpstr>
      <vt:lpstr>MAIN CHARACTERS</vt:lpstr>
      <vt:lpstr>MAIN CHARACTERS</vt:lpstr>
      <vt:lpstr>KEY ELEMENTS</vt:lpstr>
      <vt:lpstr>KEY ELEMENTS</vt:lpstr>
      <vt:lpstr>KEY ELEMENTS</vt:lpstr>
      <vt:lpstr>KEY ELEMENTS</vt:lpstr>
      <vt:lpstr>KEY ELEMENTS</vt:lpstr>
      <vt:lpstr>PARABLE MESSAGE</vt:lpstr>
      <vt:lpstr>PARABLE MESSAGE</vt:lpstr>
      <vt:lpstr>PARABLE MESSAGE</vt:lpstr>
      <vt:lpstr>PARABLE MESSAGE</vt:lpstr>
      <vt:lpstr>PARABLE MESSAGE</vt:lpstr>
      <vt:lpstr>PARABLE MESSAGE</vt:lpstr>
      <vt:lpstr>PARABLES</vt:lpstr>
      <vt:lpstr>PARABLE #5</vt:lpstr>
      <vt:lpstr>AUDIENCE</vt:lpstr>
      <vt:lpstr>MAIN CHARACTERS</vt:lpstr>
      <vt:lpstr>MAIN CHARACTERS</vt:lpstr>
      <vt:lpstr>KEY ELEMENTS</vt:lpstr>
      <vt:lpstr>KEY ELEMENTS</vt:lpstr>
      <vt:lpstr>Summary of theory 1</vt:lpstr>
      <vt:lpstr>Summary of theory 2</vt:lpstr>
      <vt:lpstr>INTERPRETATION</vt:lpstr>
      <vt:lpstr>LESSON APPLICATIONS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PARABLES</dc:title>
  <dc:creator>Hillview Baptist</dc:creator>
  <cp:lastModifiedBy>DUANE</cp:lastModifiedBy>
  <cp:revision>108</cp:revision>
  <dcterms:created xsi:type="dcterms:W3CDTF">2014-01-29T19:47:18Z</dcterms:created>
  <dcterms:modified xsi:type="dcterms:W3CDTF">2014-02-26T22:20:50Z</dcterms:modified>
</cp:coreProperties>
</file>