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1"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A741C4B-5964-4F7E-B00C-33E101FFA8C3}" type="datetimeFigureOut">
              <a:rPr lang="en-US" smtClean="0"/>
              <a:t>3/23/2015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E58FD35-5C3A-43C8-9A17-E59E642B07BD}"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741C4B-5964-4F7E-B00C-33E101FFA8C3}" type="datetimeFigureOut">
              <a:rPr lang="en-US" smtClean="0"/>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8FD35-5C3A-43C8-9A17-E59E642B07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741C4B-5964-4F7E-B00C-33E101FFA8C3}" type="datetimeFigureOut">
              <a:rPr lang="en-US" smtClean="0"/>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8FD35-5C3A-43C8-9A17-E59E642B07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741C4B-5964-4F7E-B00C-33E101FFA8C3}" type="datetimeFigureOut">
              <a:rPr lang="en-US" smtClean="0"/>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8FD35-5C3A-43C8-9A17-E59E642B07B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741C4B-5964-4F7E-B00C-33E101FFA8C3}" type="datetimeFigureOut">
              <a:rPr lang="en-US" smtClean="0"/>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8FD35-5C3A-43C8-9A17-E59E642B07B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A741C4B-5964-4F7E-B00C-33E101FFA8C3}" type="datetimeFigureOut">
              <a:rPr lang="en-US" smtClean="0"/>
              <a:t>3/23/2015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8FD35-5C3A-43C8-9A17-E59E642B07BD}"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741C4B-5964-4F7E-B00C-33E101FFA8C3}" type="datetimeFigureOut">
              <a:rPr lang="en-US" smtClean="0"/>
              <a:t>3/23/2015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58FD35-5C3A-43C8-9A17-E59E642B07B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741C4B-5964-4F7E-B00C-33E101FFA8C3}" type="datetimeFigureOut">
              <a:rPr lang="en-US" smtClean="0"/>
              <a:t>3/23/2015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58FD35-5C3A-43C8-9A17-E59E642B07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741C4B-5964-4F7E-B00C-33E101FFA8C3}" type="datetimeFigureOut">
              <a:rPr lang="en-US" smtClean="0"/>
              <a:t>3/23/2015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58FD35-5C3A-43C8-9A17-E59E642B07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A741C4B-5964-4F7E-B00C-33E101FFA8C3}" type="datetimeFigureOut">
              <a:rPr lang="en-US" smtClean="0"/>
              <a:t>3/23/2015</a:t>
            </a:fld>
            <a:endParaRPr lang="en-US"/>
          </a:p>
        </p:txBody>
      </p:sp>
      <p:sp>
        <p:nvSpPr>
          <p:cNvPr id="7" name="Slide Number Placeholder 6"/>
          <p:cNvSpPr>
            <a:spLocks noGrp="1"/>
          </p:cNvSpPr>
          <p:nvPr>
            <p:ph type="sldNum" sz="quarter" idx="12"/>
          </p:nvPr>
        </p:nvSpPr>
        <p:spPr/>
        <p:txBody>
          <a:bodyPr/>
          <a:lstStyle/>
          <a:p>
            <a:fld id="{7E58FD35-5C3A-43C8-9A17-E59E642B07BD}"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741C4B-5964-4F7E-B00C-33E101FFA8C3}" type="datetimeFigureOut">
              <a:rPr lang="en-US" smtClean="0"/>
              <a:t>3/23/2015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7E58FD35-5C3A-43C8-9A17-E59E642B07B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A741C4B-5964-4F7E-B00C-33E101FFA8C3}" type="datetimeFigureOut">
              <a:rPr lang="en-US" smtClean="0"/>
              <a:t>3/23/2015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E58FD35-5C3A-43C8-9A17-E59E642B07B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rossbooks.com/verse.asp?ref=Eph+6:1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rossbooks.com/verse.asp?ref=Ro+8:3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rossbooks.com/verse.asp?ref=1Pe+5: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rossbooks.com/verse.asp?ref=Heb+4:1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rossbooks.com/verse.asp?ref=2Co+10:4-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0"/>
            <a:ext cx="7924800" cy="2235560"/>
          </a:xfrm>
        </p:spPr>
        <p:txBody>
          <a:bodyPr>
            <a:noAutofit/>
          </a:bodyPr>
          <a:lstStyle/>
          <a:p>
            <a:pPr algn="ctr"/>
            <a:r>
              <a:rPr lang="en-US" sz="7200" b="1" smtClean="0">
                <a:solidFill>
                  <a:srgbClr val="FF0000"/>
                </a:solidFill>
                <a:effectLst>
                  <a:outerShdw blurRad="38100" dist="38100" dir="2700000" algn="tl">
                    <a:srgbClr val="000000">
                      <a:alpha val="43137"/>
                    </a:srgbClr>
                  </a:outerShdw>
                </a:effectLst>
              </a:rPr>
              <a:t>RESISTING TEMPTATION</a:t>
            </a:r>
            <a:endParaRPr lang="en-US" sz="72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06358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077200" cy="799064"/>
          </a:xfrm>
        </p:spPr>
        <p:txBody>
          <a:bodyPr>
            <a:normAutofit/>
          </a:bodyPr>
          <a:lstStyle/>
          <a:p>
            <a:pPr algn="ctr"/>
            <a:r>
              <a:rPr lang="en-US" sz="4400" b="1" dirty="0">
                <a:effectLst>
                  <a:outerShdw blurRad="38100" dist="38100" dir="2700000" algn="tl">
                    <a:srgbClr val="000000">
                      <a:alpha val="43137"/>
                    </a:srgbClr>
                  </a:outerShdw>
                </a:effectLst>
              </a:rPr>
              <a:t>Resisting </a:t>
            </a:r>
            <a:r>
              <a:rPr lang="en-US" sz="4400" b="1" dirty="0" smtClean="0">
                <a:effectLst>
                  <a:outerShdw blurRad="38100" dist="38100" dir="2700000" algn="tl">
                    <a:srgbClr val="000000">
                      <a:alpha val="43137"/>
                    </a:srgbClr>
                  </a:outerShdw>
                </a:effectLst>
              </a:rPr>
              <a:t>Temptation</a:t>
            </a:r>
            <a:endParaRPr lang="en-US" sz="4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524000"/>
            <a:ext cx="8001000" cy="4953000"/>
          </a:xfrm>
        </p:spPr>
        <p:txBody>
          <a:bodyPr>
            <a:normAutofit/>
          </a:bodyPr>
          <a:lstStyle/>
          <a:p>
            <a:r>
              <a:rPr lang="en-US" sz="2800" b="1" u="sng" dirty="0" smtClean="0">
                <a:solidFill>
                  <a:srgbClr val="FF0000"/>
                </a:solidFill>
              </a:rPr>
              <a:t>RECOGNIZE THE SOURCE:</a:t>
            </a:r>
            <a:endParaRPr lang="en-US" sz="2800" b="1" u="sng" dirty="0">
              <a:solidFill>
                <a:srgbClr val="FF0000"/>
              </a:solidFill>
            </a:endParaRPr>
          </a:p>
          <a:p>
            <a:pPr marL="68580" indent="0">
              <a:buNone/>
            </a:pPr>
            <a:r>
              <a:rPr lang="en-US" sz="2800" b="1" i="1" dirty="0"/>
              <a:t>Realize</a:t>
            </a:r>
            <a:r>
              <a:rPr lang="en-US" sz="2800" dirty="0"/>
              <a:t> that Satan is the author of tempting thoughts. </a:t>
            </a:r>
            <a:r>
              <a:rPr lang="en-US" sz="2800" smtClean="0"/>
              <a:t>(John 13: 2, 27)</a:t>
            </a:r>
            <a:endParaRPr lang="en-US" sz="2800" dirty="0"/>
          </a:p>
          <a:p>
            <a:pPr marL="68580" indent="0">
              <a:buNone/>
            </a:pPr>
            <a:r>
              <a:rPr lang="en-US" sz="2800" b="1" i="1" dirty="0"/>
              <a:t>Remember</a:t>
            </a:r>
            <a:r>
              <a:rPr lang="en-US" sz="2800" dirty="0"/>
              <a:t> Satan's purpose is to destroy your character. </a:t>
            </a:r>
          </a:p>
          <a:p>
            <a:pPr marL="68580" indent="0">
              <a:buNone/>
            </a:pPr>
            <a:r>
              <a:rPr lang="en-US" sz="2800" b="1" i="1" dirty="0"/>
              <a:t>Refuse</a:t>
            </a:r>
            <a:r>
              <a:rPr lang="en-US" sz="2800" dirty="0"/>
              <a:t> to be snared by Satan. </a:t>
            </a:r>
          </a:p>
          <a:p>
            <a:pPr marL="68580" indent="0">
              <a:buNone/>
            </a:pPr>
            <a:r>
              <a:rPr lang="en-US" sz="2800" b="1" i="1" dirty="0"/>
              <a:t>Recall</a:t>
            </a:r>
            <a:r>
              <a:rPr lang="en-US" sz="2800" dirty="0"/>
              <a:t> that Satan is a defeated foe. </a:t>
            </a:r>
          </a:p>
          <a:p>
            <a:pPr marL="68580" indent="0">
              <a:buNone/>
            </a:pPr>
            <a:endParaRPr lang="en-US" sz="1800" i="1" dirty="0" smtClean="0"/>
          </a:p>
          <a:p>
            <a:pPr marL="68580" indent="0">
              <a:buNone/>
            </a:pPr>
            <a:r>
              <a:rPr lang="en-US" sz="1800" i="1" dirty="0" smtClean="0"/>
              <a:t>"</a:t>
            </a:r>
            <a:r>
              <a:rPr lang="en-US" sz="1800" i="1" dirty="0"/>
              <a:t>For our struggle is not against flesh and blood, but against the rulers, against the authorities, against the powers of this dark world and against the spiritual forces of evil in the heavenly realms." (</a:t>
            </a:r>
            <a:r>
              <a:rPr lang="en-US" sz="1800" i="1" dirty="0">
                <a:hlinkClick r:id="rId2"/>
              </a:rPr>
              <a:t>Ephesians 6:12</a:t>
            </a:r>
            <a:r>
              <a:rPr lang="en-US" sz="1800" i="1" dirty="0" smtClean="0"/>
              <a:t>)</a:t>
            </a:r>
            <a:endParaRPr lang="en-US" sz="1800" dirty="0"/>
          </a:p>
        </p:txBody>
      </p:sp>
    </p:spTree>
    <p:extLst>
      <p:ext uri="{BB962C8B-B14F-4D97-AF65-F5344CB8AC3E}">
        <p14:creationId xmlns:p14="http://schemas.microsoft.com/office/powerpoint/2010/main" val="399680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077200" cy="799064"/>
          </a:xfrm>
        </p:spPr>
        <p:txBody>
          <a:bodyPr>
            <a:normAutofit/>
          </a:bodyPr>
          <a:lstStyle/>
          <a:p>
            <a:pPr algn="ctr"/>
            <a:r>
              <a:rPr lang="en-US" sz="4400" b="1" dirty="0">
                <a:effectLst>
                  <a:outerShdw blurRad="38100" dist="38100" dir="2700000" algn="tl">
                    <a:srgbClr val="000000">
                      <a:alpha val="43137"/>
                    </a:srgbClr>
                  </a:outerShdw>
                </a:effectLst>
              </a:rPr>
              <a:t>Resisting </a:t>
            </a:r>
            <a:r>
              <a:rPr lang="en-US" sz="4400" b="1" dirty="0" smtClean="0">
                <a:effectLst>
                  <a:outerShdw blurRad="38100" dist="38100" dir="2700000" algn="tl">
                    <a:srgbClr val="000000">
                      <a:alpha val="43137"/>
                    </a:srgbClr>
                  </a:outerShdw>
                </a:effectLst>
              </a:rPr>
              <a:t>Temptation</a:t>
            </a:r>
            <a:endParaRPr lang="en-US" sz="4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524000"/>
            <a:ext cx="8001000" cy="4953000"/>
          </a:xfrm>
        </p:spPr>
        <p:txBody>
          <a:bodyPr>
            <a:normAutofit/>
          </a:bodyPr>
          <a:lstStyle/>
          <a:p>
            <a:r>
              <a:rPr lang="en-US" sz="2800" b="1" u="sng" dirty="0" smtClean="0">
                <a:solidFill>
                  <a:srgbClr val="FF0000"/>
                </a:solidFill>
              </a:rPr>
              <a:t>EXPECT TO WIN THE WAR:</a:t>
            </a:r>
          </a:p>
          <a:p>
            <a:pPr marL="68580" indent="0">
              <a:buNone/>
            </a:pPr>
            <a:endParaRPr lang="en-US" sz="2800" b="1" i="1" dirty="0" smtClean="0"/>
          </a:p>
          <a:p>
            <a:pPr marL="68580" indent="0">
              <a:buNone/>
            </a:pPr>
            <a:r>
              <a:rPr lang="en-US" sz="2800" b="1" i="1" dirty="0" smtClean="0"/>
              <a:t>Expect</a:t>
            </a:r>
            <a:r>
              <a:rPr lang="en-US" sz="2800" dirty="0" smtClean="0"/>
              <a:t> </a:t>
            </a:r>
            <a:r>
              <a:rPr lang="en-US" sz="2800" dirty="0"/>
              <a:t>to give your total commitment. </a:t>
            </a:r>
          </a:p>
          <a:p>
            <a:pPr marL="68580" indent="0">
              <a:buNone/>
            </a:pPr>
            <a:r>
              <a:rPr lang="en-US" sz="2800" b="1" i="1" dirty="0"/>
              <a:t>Expect</a:t>
            </a:r>
            <a:r>
              <a:rPr lang="en-US" sz="2800" dirty="0"/>
              <a:t> many battles. </a:t>
            </a:r>
          </a:p>
          <a:p>
            <a:pPr marL="68580" indent="0">
              <a:buNone/>
            </a:pPr>
            <a:r>
              <a:rPr lang="en-US" sz="2800" b="1" i="1" dirty="0"/>
              <a:t>Expect</a:t>
            </a:r>
            <a:r>
              <a:rPr lang="en-US" sz="2800" dirty="0"/>
              <a:t> to win even if you lose some minor battles. </a:t>
            </a:r>
          </a:p>
          <a:p>
            <a:pPr marL="68580" indent="0">
              <a:buNone/>
            </a:pPr>
            <a:r>
              <a:rPr lang="en-US" sz="2800" b="1" i="1" dirty="0"/>
              <a:t>Expect</a:t>
            </a:r>
            <a:r>
              <a:rPr lang="en-US" sz="2800" dirty="0"/>
              <a:t> Christ to win the war for you. </a:t>
            </a:r>
          </a:p>
          <a:p>
            <a:pPr marL="68580" indent="0">
              <a:buNone/>
            </a:pPr>
            <a:endParaRPr lang="en-US" sz="1800" i="1" dirty="0" smtClean="0"/>
          </a:p>
          <a:p>
            <a:pPr marL="68580" indent="0">
              <a:buNone/>
            </a:pPr>
            <a:r>
              <a:rPr lang="en-US" sz="2000" i="1" dirty="0" smtClean="0"/>
              <a:t>"</a:t>
            </a:r>
            <a:r>
              <a:rPr lang="en-US" sz="2000" i="1" dirty="0"/>
              <a:t>In all these things we are more than conquerors through him who loved us." (</a:t>
            </a:r>
            <a:r>
              <a:rPr lang="en-US" sz="2000" i="1" dirty="0">
                <a:hlinkClick r:id="rId2"/>
              </a:rPr>
              <a:t>Romans 8:37</a:t>
            </a:r>
            <a:r>
              <a:rPr lang="en-US" sz="2000" i="1" dirty="0" smtClean="0"/>
              <a:t>)</a:t>
            </a:r>
          </a:p>
        </p:txBody>
      </p:sp>
    </p:spTree>
    <p:extLst>
      <p:ext uri="{BB962C8B-B14F-4D97-AF65-F5344CB8AC3E}">
        <p14:creationId xmlns:p14="http://schemas.microsoft.com/office/powerpoint/2010/main" val="174672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799064"/>
          </a:xfrm>
        </p:spPr>
        <p:txBody>
          <a:bodyPr>
            <a:normAutofit/>
          </a:bodyPr>
          <a:lstStyle/>
          <a:p>
            <a:pPr algn="ctr"/>
            <a:r>
              <a:rPr lang="en-US" sz="4400" b="1" dirty="0">
                <a:effectLst>
                  <a:outerShdw blurRad="38100" dist="38100" dir="2700000" algn="tl">
                    <a:srgbClr val="000000">
                      <a:alpha val="43137"/>
                    </a:srgbClr>
                  </a:outerShdw>
                </a:effectLst>
              </a:rPr>
              <a:t>Resisting </a:t>
            </a:r>
            <a:r>
              <a:rPr lang="en-US" sz="4400" b="1" dirty="0" smtClean="0">
                <a:effectLst>
                  <a:outerShdw blurRad="38100" dist="38100" dir="2700000" algn="tl">
                    <a:srgbClr val="000000">
                      <a:alpha val="43137"/>
                    </a:srgbClr>
                  </a:outerShdw>
                </a:effectLst>
              </a:rPr>
              <a:t>Temptation</a:t>
            </a:r>
            <a:endParaRPr lang="en-US" sz="4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371600"/>
            <a:ext cx="8001000" cy="5181600"/>
          </a:xfrm>
        </p:spPr>
        <p:txBody>
          <a:bodyPr>
            <a:noAutofit/>
          </a:bodyPr>
          <a:lstStyle/>
          <a:p>
            <a:r>
              <a:rPr lang="en-US" sz="2800" b="1" u="sng" dirty="0" smtClean="0">
                <a:solidFill>
                  <a:srgbClr val="FF0000"/>
                </a:solidFill>
              </a:rPr>
              <a:t>SEARCH YOUR HEART:</a:t>
            </a:r>
          </a:p>
          <a:p>
            <a:pPr marL="68580" indent="0">
              <a:buNone/>
            </a:pPr>
            <a:endParaRPr lang="en-US" sz="2200" b="1" i="1" dirty="0" smtClean="0"/>
          </a:p>
          <a:p>
            <a:pPr marL="68580" indent="0">
              <a:buNone/>
            </a:pPr>
            <a:r>
              <a:rPr lang="en-US" sz="2200" b="1" i="1" dirty="0" smtClean="0"/>
              <a:t>Do </a:t>
            </a:r>
            <a:r>
              <a:rPr lang="en-US" sz="2200" b="1" i="1" dirty="0"/>
              <a:t>you know</a:t>
            </a:r>
            <a:r>
              <a:rPr lang="en-US" sz="2200" dirty="0"/>
              <a:t> that temptation is revealing your unmet need? </a:t>
            </a:r>
          </a:p>
          <a:p>
            <a:pPr marL="68580" indent="0">
              <a:buNone/>
            </a:pPr>
            <a:r>
              <a:rPr lang="en-US" sz="2200" b="1" i="1" dirty="0"/>
              <a:t>Do you know</a:t>
            </a:r>
            <a:r>
              <a:rPr lang="en-US" sz="2200" dirty="0"/>
              <a:t> the unmet needs to which you are vulnerable (the need for love, for significance and for security)? </a:t>
            </a:r>
          </a:p>
          <a:p>
            <a:pPr marL="68580" indent="0">
              <a:buNone/>
            </a:pPr>
            <a:r>
              <a:rPr lang="en-US" sz="2200" b="1" i="1" dirty="0" smtClean="0"/>
              <a:t>Do </a:t>
            </a:r>
            <a:r>
              <a:rPr lang="en-US" sz="2200" b="1" i="1" dirty="0"/>
              <a:t>you know</a:t>
            </a:r>
            <a:r>
              <a:rPr lang="en-US" sz="2200" dirty="0"/>
              <a:t> whether you sincerely want to be delivered from this sin? </a:t>
            </a:r>
          </a:p>
          <a:p>
            <a:pPr marL="68580" indent="0">
              <a:buNone/>
            </a:pPr>
            <a:r>
              <a:rPr lang="en-US" sz="2200" b="1" i="1" dirty="0"/>
              <a:t>Do you know</a:t>
            </a:r>
            <a:r>
              <a:rPr lang="en-US" sz="2200" dirty="0"/>
              <a:t> that you are powerless to overcome sin in your own strength? </a:t>
            </a:r>
            <a:endParaRPr lang="en-US" sz="2200" dirty="0" smtClean="0"/>
          </a:p>
          <a:p>
            <a:pPr marL="68580" indent="0">
              <a:buNone/>
            </a:pPr>
            <a:endParaRPr lang="en-US" sz="2200" dirty="0"/>
          </a:p>
          <a:p>
            <a:pPr marL="68580" indent="0">
              <a:buNone/>
            </a:pPr>
            <a:r>
              <a:rPr lang="en-US" sz="1800" i="1" dirty="0" smtClean="0"/>
              <a:t>"</a:t>
            </a:r>
            <a:r>
              <a:rPr lang="en-US" sz="1800" i="1" dirty="0"/>
              <a:t>Humble yourselves, therefore, under God's mighty hand, that he may lift you up in due time." (</a:t>
            </a:r>
            <a:r>
              <a:rPr lang="en-US" sz="1800" i="1" dirty="0">
                <a:hlinkClick r:id="rId2"/>
              </a:rPr>
              <a:t>1 Peter 5:6</a:t>
            </a:r>
            <a:r>
              <a:rPr lang="en-US" sz="1800" i="1" dirty="0" smtClean="0"/>
              <a:t>)</a:t>
            </a:r>
          </a:p>
        </p:txBody>
      </p:sp>
    </p:spTree>
    <p:extLst>
      <p:ext uri="{BB962C8B-B14F-4D97-AF65-F5344CB8AC3E}">
        <p14:creationId xmlns:p14="http://schemas.microsoft.com/office/powerpoint/2010/main" val="3680591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799064"/>
          </a:xfrm>
        </p:spPr>
        <p:txBody>
          <a:bodyPr>
            <a:normAutofit/>
          </a:bodyPr>
          <a:lstStyle/>
          <a:p>
            <a:pPr algn="ctr"/>
            <a:r>
              <a:rPr lang="en-US" sz="4400" b="1" dirty="0">
                <a:effectLst>
                  <a:outerShdw blurRad="38100" dist="38100" dir="2700000" algn="tl">
                    <a:srgbClr val="000000">
                      <a:alpha val="43137"/>
                    </a:srgbClr>
                  </a:outerShdw>
                </a:effectLst>
              </a:rPr>
              <a:t>Resisting </a:t>
            </a:r>
            <a:r>
              <a:rPr lang="en-US" sz="4400" b="1" dirty="0" smtClean="0">
                <a:effectLst>
                  <a:outerShdw blurRad="38100" dist="38100" dir="2700000" algn="tl">
                    <a:srgbClr val="000000">
                      <a:alpha val="43137"/>
                    </a:srgbClr>
                  </a:outerShdw>
                </a:effectLst>
              </a:rPr>
              <a:t>Temptation</a:t>
            </a:r>
            <a:endParaRPr lang="en-US" sz="4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371600"/>
            <a:ext cx="8001000" cy="5181600"/>
          </a:xfrm>
        </p:spPr>
        <p:txBody>
          <a:bodyPr>
            <a:noAutofit/>
          </a:bodyPr>
          <a:lstStyle/>
          <a:p>
            <a:r>
              <a:rPr lang="en-US" sz="2800" b="1" u="sng" dirty="0" smtClean="0">
                <a:solidFill>
                  <a:srgbClr val="FF0000"/>
                </a:solidFill>
              </a:rPr>
              <a:t>IMAGINE THE CONSEQUENCES.</a:t>
            </a:r>
            <a:endParaRPr lang="en-US" sz="2800" u="sng" dirty="0" smtClean="0">
              <a:solidFill>
                <a:srgbClr val="FF0000"/>
              </a:solidFill>
            </a:endParaRPr>
          </a:p>
          <a:p>
            <a:pPr marL="68580" indent="0">
              <a:buNone/>
            </a:pPr>
            <a:r>
              <a:rPr lang="en-US" b="1" i="1" dirty="0" smtClean="0"/>
              <a:t>Think</a:t>
            </a:r>
            <a:r>
              <a:rPr lang="en-US" dirty="0" smtClean="0"/>
              <a:t> </a:t>
            </a:r>
            <a:r>
              <a:rPr lang="en-US" dirty="0"/>
              <a:t>about the loss of your reputation. </a:t>
            </a:r>
          </a:p>
          <a:p>
            <a:pPr marL="68580" indent="0">
              <a:buNone/>
            </a:pPr>
            <a:r>
              <a:rPr lang="en-US" b="1" i="1" dirty="0"/>
              <a:t>Think</a:t>
            </a:r>
            <a:r>
              <a:rPr lang="en-US" dirty="0"/>
              <a:t> about the guilt and shame you would experience. </a:t>
            </a:r>
          </a:p>
          <a:p>
            <a:pPr marL="68580" indent="0">
              <a:buNone/>
            </a:pPr>
            <a:r>
              <a:rPr lang="en-US" b="1" i="1" dirty="0"/>
              <a:t>Think</a:t>
            </a:r>
            <a:r>
              <a:rPr lang="en-US" dirty="0"/>
              <a:t> about the loss of peace and a clear conscience. </a:t>
            </a:r>
          </a:p>
          <a:p>
            <a:pPr marL="68580" indent="0">
              <a:buNone/>
            </a:pPr>
            <a:r>
              <a:rPr lang="en-US" b="1" i="1" dirty="0"/>
              <a:t>Think</a:t>
            </a:r>
            <a:r>
              <a:rPr lang="en-US" dirty="0"/>
              <a:t> about the pain you may cause others. </a:t>
            </a:r>
          </a:p>
          <a:p>
            <a:pPr marL="68580" indent="0">
              <a:buNone/>
            </a:pPr>
            <a:r>
              <a:rPr lang="en-US" b="1" i="1" dirty="0"/>
              <a:t>Think</a:t>
            </a:r>
            <a:r>
              <a:rPr lang="en-US" dirty="0"/>
              <a:t> about the tragic consequences suffered by those who yielded to temptation in Scripture: </a:t>
            </a:r>
            <a:endParaRPr lang="en-US" dirty="0" smtClean="0"/>
          </a:p>
          <a:p>
            <a:pPr marL="68580" indent="0">
              <a:buNone/>
            </a:pPr>
            <a:r>
              <a:rPr lang="en-US" sz="2000" i="1" dirty="0" smtClean="0"/>
              <a:t>—</a:t>
            </a:r>
            <a:r>
              <a:rPr lang="en-US" sz="2000" i="1" dirty="0"/>
              <a:t>Lot's wife was turned to salt. </a:t>
            </a:r>
            <a:r>
              <a:rPr lang="en-US" sz="2000" i="1" dirty="0" smtClean="0"/>
              <a:t>(Genesis 19) </a:t>
            </a:r>
          </a:p>
          <a:p>
            <a:pPr marL="68580" indent="0">
              <a:buNone/>
            </a:pPr>
            <a:r>
              <a:rPr lang="en-US" sz="2000" i="1" dirty="0" smtClean="0"/>
              <a:t>—</a:t>
            </a:r>
            <a:r>
              <a:rPr lang="en-US" sz="2000" i="1" dirty="0"/>
              <a:t>Samson lost his sight and strength. </a:t>
            </a:r>
            <a:r>
              <a:rPr lang="en-US" sz="2000" i="1" dirty="0" smtClean="0"/>
              <a:t>(Judges 16) </a:t>
            </a:r>
          </a:p>
          <a:p>
            <a:pPr marL="68580" indent="0">
              <a:buNone/>
            </a:pPr>
            <a:r>
              <a:rPr lang="en-US" sz="2000" i="1" dirty="0" smtClean="0"/>
              <a:t>—</a:t>
            </a:r>
            <a:r>
              <a:rPr lang="en-US" sz="2000" i="1" dirty="0"/>
              <a:t>David grieved over his divided family. </a:t>
            </a:r>
            <a:r>
              <a:rPr lang="en-US" sz="2000" i="1" dirty="0" smtClean="0"/>
              <a:t>(2 Sam 12)</a:t>
            </a:r>
          </a:p>
        </p:txBody>
      </p:sp>
    </p:spTree>
    <p:extLst>
      <p:ext uri="{BB962C8B-B14F-4D97-AF65-F5344CB8AC3E}">
        <p14:creationId xmlns:p14="http://schemas.microsoft.com/office/powerpoint/2010/main" val="1821931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077200" cy="799064"/>
          </a:xfrm>
        </p:spPr>
        <p:txBody>
          <a:bodyPr>
            <a:normAutofit/>
          </a:bodyPr>
          <a:lstStyle/>
          <a:p>
            <a:pPr algn="ctr"/>
            <a:r>
              <a:rPr lang="en-US" sz="4400" b="1" dirty="0">
                <a:effectLst>
                  <a:outerShdw blurRad="38100" dist="38100" dir="2700000" algn="tl">
                    <a:srgbClr val="000000">
                      <a:alpha val="43137"/>
                    </a:srgbClr>
                  </a:outerShdw>
                </a:effectLst>
              </a:rPr>
              <a:t>Resisting </a:t>
            </a:r>
            <a:r>
              <a:rPr lang="en-US" sz="4400" b="1" dirty="0" smtClean="0">
                <a:effectLst>
                  <a:outerShdw blurRad="38100" dist="38100" dir="2700000" algn="tl">
                    <a:srgbClr val="000000">
                      <a:alpha val="43137"/>
                    </a:srgbClr>
                  </a:outerShdw>
                </a:effectLst>
              </a:rPr>
              <a:t>Temptation</a:t>
            </a:r>
            <a:endParaRPr lang="en-US" sz="4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524000"/>
            <a:ext cx="8001000" cy="4953000"/>
          </a:xfrm>
        </p:spPr>
        <p:txBody>
          <a:bodyPr>
            <a:normAutofit/>
          </a:bodyPr>
          <a:lstStyle/>
          <a:p>
            <a:r>
              <a:rPr lang="en-US" sz="2800" b="1" u="sng" dirty="0" smtClean="0">
                <a:solidFill>
                  <a:srgbClr val="FF0000"/>
                </a:solidFill>
              </a:rPr>
              <a:t>SENSE GOD'S PRESENCE.</a:t>
            </a:r>
            <a:r>
              <a:rPr lang="en-US" sz="2800" u="sng" dirty="0" smtClean="0">
                <a:solidFill>
                  <a:srgbClr val="FF0000"/>
                </a:solidFill>
              </a:rPr>
              <a:t> </a:t>
            </a:r>
          </a:p>
          <a:p>
            <a:pPr marL="68580" indent="0">
              <a:buNone/>
            </a:pPr>
            <a:endParaRPr lang="en-US" sz="2000" b="1" i="1" dirty="0" smtClean="0"/>
          </a:p>
          <a:p>
            <a:pPr marL="68580" indent="0">
              <a:buNone/>
            </a:pPr>
            <a:r>
              <a:rPr lang="en-US" b="1" i="1" dirty="0" smtClean="0"/>
              <a:t>God</a:t>
            </a:r>
            <a:r>
              <a:rPr lang="en-US" dirty="0" smtClean="0"/>
              <a:t> </a:t>
            </a:r>
            <a:r>
              <a:rPr lang="en-US" dirty="0"/>
              <a:t>is with you every moment. </a:t>
            </a:r>
          </a:p>
          <a:p>
            <a:pPr marL="68580" indent="0">
              <a:buNone/>
            </a:pPr>
            <a:r>
              <a:rPr lang="en-US" b="1" i="1" dirty="0"/>
              <a:t>God</a:t>
            </a:r>
            <a:r>
              <a:rPr lang="en-US" dirty="0"/>
              <a:t> knows your needs and desires. </a:t>
            </a:r>
          </a:p>
          <a:p>
            <a:pPr marL="68580" indent="0">
              <a:buNone/>
            </a:pPr>
            <a:r>
              <a:rPr lang="en-US" b="1" i="1" dirty="0"/>
              <a:t>God</a:t>
            </a:r>
            <a:r>
              <a:rPr lang="en-US" dirty="0"/>
              <a:t> knows your every thought. </a:t>
            </a:r>
          </a:p>
          <a:p>
            <a:pPr marL="68580" indent="0">
              <a:buNone/>
            </a:pPr>
            <a:r>
              <a:rPr lang="en-US" b="1" i="1" dirty="0"/>
              <a:t>God</a:t>
            </a:r>
            <a:r>
              <a:rPr lang="en-US" dirty="0"/>
              <a:t> knows how to help you control your thoughts. </a:t>
            </a:r>
          </a:p>
          <a:p>
            <a:pPr marL="68580" indent="0">
              <a:buNone/>
            </a:pPr>
            <a:endParaRPr lang="en-US" sz="2000" i="1" dirty="0" smtClean="0"/>
          </a:p>
          <a:p>
            <a:pPr marL="68580" indent="0">
              <a:buNone/>
            </a:pPr>
            <a:r>
              <a:rPr lang="en-US" sz="2000" i="1" dirty="0" smtClean="0"/>
              <a:t>"</a:t>
            </a:r>
            <a:r>
              <a:rPr lang="en-US" sz="2000" i="1" dirty="0"/>
              <a:t>Nothing in all creation is hidden from God's sight. Everything is uncovered and laid bare before the eyes of him to whom we must give account." (</a:t>
            </a:r>
            <a:r>
              <a:rPr lang="en-US" sz="2000" i="1" dirty="0">
                <a:hlinkClick r:id="rId2"/>
              </a:rPr>
              <a:t>Hebrews 4:13</a:t>
            </a:r>
            <a:r>
              <a:rPr lang="en-US" sz="2000" i="1" dirty="0" smtClean="0"/>
              <a:t>)</a:t>
            </a:r>
          </a:p>
        </p:txBody>
      </p:sp>
    </p:spTree>
    <p:extLst>
      <p:ext uri="{BB962C8B-B14F-4D97-AF65-F5344CB8AC3E}">
        <p14:creationId xmlns:p14="http://schemas.microsoft.com/office/powerpoint/2010/main" val="1666293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077200" cy="799064"/>
          </a:xfrm>
        </p:spPr>
        <p:txBody>
          <a:bodyPr>
            <a:normAutofit/>
          </a:bodyPr>
          <a:lstStyle/>
          <a:p>
            <a:pPr algn="ctr"/>
            <a:r>
              <a:rPr lang="en-US" sz="4400" b="1" dirty="0">
                <a:effectLst>
                  <a:outerShdw blurRad="38100" dist="38100" dir="2700000" algn="tl">
                    <a:srgbClr val="000000">
                      <a:alpha val="43137"/>
                    </a:srgbClr>
                  </a:outerShdw>
                </a:effectLst>
              </a:rPr>
              <a:t>Resisting </a:t>
            </a:r>
            <a:r>
              <a:rPr lang="en-US" sz="4400" b="1" dirty="0" smtClean="0">
                <a:effectLst>
                  <a:outerShdw blurRad="38100" dist="38100" dir="2700000" algn="tl">
                    <a:srgbClr val="000000">
                      <a:alpha val="43137"/>
                    </a:srgbClr>
                  </a:outerShdw>
                </a:effectLst>
              </a:rPr>
              <a:t>Temptation</a:t>
            </a:r>
            <a:endParaRPr lang="en-US" sz="4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524000"/>
            <a:ext cx="8001000" cy="4953000"/>
          </a:xfrm>
        </p:spPr>
        <p:txBody>
          <a:bodyPr>
            <a:noAutofit/>
          </a:bodyPr>
          <a:lstStyle/>
          <a:p>
            <a:r>
              <a:rPr lang="en-US" sz="2800" b="1" u="sng" dirty="0" smtClean="0">
                <a:solidFill>
                  <a:srgbClr val="FF0000"/>
                </a:solidFill>
              </a:rPr>
              <a:t>TRANSFORM YOUR THOUGHTS WITH TRUTH.</a:t>
            </a:r>
            <a:r>
              <a:rPr lang="en-US" sz="2800" u="sng" dirty="0" smtClean="0">
                <a:solidFill>
                  <a:srgbClr val="FF0000"/>
                </a:solidFill>
              </a:rPr>
              <a:t> </a:t>
            </a:r>
          </a:p>
          <a:p>
            <a:pPr marL="68580" indent="0">
              <a:buNone/>
            </a:pPr>
            <a:r>
              <a:rPr lang="en-US" b="1" i="1" dirty="0" smtClean="0"/>
              <a:t>See</a:t>
            </a:r>
            <a:r>
              <a:rPr lang="en-US" dirty="0" smtClean="0"/>
              <a:t> </a:t>
            </a:r>
            <a:r>
              <a:rPr lang="en-US" dirty="0"/>
              <a:t>your temptation as a test of loyalty. </a:t>
            </a:r>
          </a:p>
          <a:p>
            <a:pPr marL="68580" indent="0">
              <a:buNone/>
            </a:pPr>
            <a:r>
              <a:rPr lang="en-US" b="1" i="1" dirty="0"/>
              <a:t>State</a:t>
            </a:r>
            <a:r>
              <a:rPr lang="en-US" dirty="0"/>
              <a:t> the spiritual truth that sin has no power over you. </a:t>
            </a:r>
          </a:p>
          <a:p>
            <a:pPr marL="68580" indent="0">
              <a:buNone/>
            </a:pPr>
            <a:r>
              <a:rPr lang="en-US" b="1" i="1" dirty="0"/>
              <a:t>Spend</a:t>
            </a:r>
            <a:r>
              <a:rPr lang="en-US" dirty="0"/>
              <a:t> regular time praying for Christ's strength. </a:t>
            </a:r>
          </a:p>
          <a:p>
            <a:pPr marL="68580" indent="0">
              <a:buNone/>
            </a:pPr>
            <a:r>
              <a:rPr lang="en-US" b="1" i="1" dirty="0"/>
              <a:t>Seek</a:t>
            </a:r>
            <a:r>
              <a:rPr lang="en-US" dirty="0"/>
              <a:t> God's will and way through reading His Word. </a:t>
            </a:r>
          </a:p>
          <a:p>
            <a:pPr marL="68580" indent="0">
              <a:buNone/>
            </a:pPr>
            <a:r>
              <a:rPr lang="en-US" b="1" i="1" dirty="0"/>
              <a:t>Select</a:t>
            </a:r>
            <a:r>
              <a:rPr lang="en-US" dirty="0"/>
              <a:t> specific Scriptures to memorize that apply to your area of </a:t>
            </a:r>
            <a:r>
              <a:rPr lang="en-US" dirty="0" smtClean="0"/>
              <a:t>temptation</a:t>
            </a:r>
            <a:r>
              <a:rPr lang="en-US" dirty="0"/>
              <a:t>. </a:t>
            </a:r>
            <a:endParaRPr lang="en-US" dirty="0" smtClean="0"/>
          </a:p>
          <a:p>
            <a:pPr marL="68580" indent="0">
              <a:buNone/>
            </a:pPr>
            <a:r>
              <a:rPr lang="en-US" sz="1800" i="1" dirty="0"/>
              <a:t>"The weapons we fight with are not the weapons of the world. On the contrary, they have divine power to demolish strongholds. We demolish arguments and every pretension that sets itself up against the knowledge of God, and we take captive every thought to make it obedient to Christ." (</a:t>
            </a:r>
            <a:r>
              <a:rPr lang="en-US" sz="1800" i="1" dirty="0">
                <a:hlinkClick r:id="rId2"/>
              </a:rPr>
              <a:t>2 Corinthians 10:4-5</a:t>
            </a:r>
            <a:r>
              <a:rPr lang="en-US" sz="1800" i="1" dirty="0" smtClean="0"/>
              <a:t>)</a:t>
            </a:r>
            <a:endParaRPr lang="en-US" sz="1800" i="1" dirty="0"/>
          </a:p>
        </p:txBody>
      </p:sp>
    </p:spTree>
    <p:extLst>
      <p:ext uri="{BB962C8B-B14F-4D97-AF65-F5344CB8AC3E}">
        <p14:creationId xmlns:p14="http://schemas.microsoft.com/office/powerpoint/2010/main" val="18885404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76400"/>
            <a:ext cx="7924800" cy="4953000"/>
          </a:xfrm>
        </p:spPr>
        <p:txBody>
          <a:bodyPr>
            <a:noAutofit/>
          </a:bodyPr>
          <a:lstStyle/>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R</a:t>
            </a:r>
            <a:r>
              <a:rPr lang="en-US" sz="3600" dirty="0" smtClean="0"/>
              <a:t>ECOGNIZE THE SOURCE</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E</a:t>
            </a:r>
            <a:r>
              <a:rPr lang="en-US" sz="3600" dirty="0" smtClean="0"/>
              <a:t>XPECT TO WIN THE WAR</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S</a:t>
            </a:r>
            <a:r>
              <a:rPr lang="en-US" sz="3600" dirty="0" smtClean="0"/>
              <a:t>EARCH YOUR HEART</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I</a:t>
            </a:r>
            <a:r>
              <a:rPr lang="en-US" sz="3600" dirty="0" smtClean="0"/>
              <a:t>MAGINE THE CONSEQUENCES</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S</a:t>
            </a:r>
            <a:r>
              <a:rPr lang="en-US" sz="3600" dirty="0" smtClean="0"/>
              <a:t>ENSE GODS PRESENCE</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T</a:t>
            </a:r>
            <a:r>
              <a:rPr lang="en-US" sz="3600" dirty="0" smtClean="0"/>
              <a:t>RANSFORM YOUR THOUGHTS</a:t>
            </a:r>
            <a:endParaRPr lang="en-US" sz="3600" dirty="0"/>
          </a:p>
        </p:txBody>
      </p:sp>
      <p:sp>
        <p:nvSpPr>
          <p:cNvPr id="4" name="Title 1"/>
          <p:cNvSpPr>
            <a:spLocks noGrp="1"/>
          </p:cNvSpPr>
          <p:nvPr>
            <p:ph type="title"/>
          </p:nvPr>
        </p:nvSpPr>
        <p:spPr>
          <a:xfrm>
            <a:off x="533400" y="609600"/>
            <a:ext cx="8077200" cy="799064"/>
          </a:xfrm>
        </p:spPr>
        <p:txBody>
          <a:bodyPr>
            <a:normAutofit/>
          </a:bodyPr>
          <a:lstStyle/>
          <a:p>
            <a:pPr algn="ctr"/>
            <a:r>
              <a:rPr lang="en-US" sz="4400" b="1" u="sng" dirty="0" smtClean="0">
                <a:effectLst>
                  <a:outerShdw blurRad="38100" dist="38100" dir="2700000" algn="tl">
                    <a:srgbClr val="000000">
                      <a:alpha val="43137"/>
                    </a:srgbClr>
                  </a:outerShdw>
                </a:effectLst>
              </a:rPr>
              <a:t>Resist Temptation!</a:t>
            </a:r>
            <a:endParaRPr lang="en-US" sz="4400"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55700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normAutofit/>
          </a:bodyPr>
          <a:lstStyle/>
          <a:p>
            <a:pPr algn="ctr"/>
            <a:r>
              <a:rPr lang="en-US" sz="5400" b="1" u="sng" dirty="0">
                <a:effectLst>
                  <a:outerShdw blurRad="38100" dist="38100" dir="2700000" algn="tl">
                    <a:srgbClr val="000000">
                      <a:alpha val="43137"/>
                    </a:srgbClr>
                  </a:outerShdw>
                </a:effectLst>
              </a:rPr>
              <a:t>What Is Temptation</a:t>
            </a:r>
            <a:r>
              <a:rPr lang="en-US" sz="5400" b="1" u="sng" dirty="0" smtClean="0">
                <a:effectLst>
                  <a:outerShdw blurRad="38100" dist="38100" dir="2700000" algn="tl">
                    <a:srgbClr val="000000">
                      <a:alpha val="43137"/>
                    </a:srgbClr>
                  </a:outerShdw>
                </a:effectLst>
              </a:rPr>
              <a:t>?</a:t>
            </a:r>
            <a:r>
              <a:rPr lang="en-US" sz="5400" b="1" dirty="0" smtClean="0">
                <a:effectLst>
                  <a:outerShdw blurRad="38100" dist="38100" dir="2700000" algn="tl">
                    <a:srgbClr val="000000">
                      <a:alpha val="43137"/>
                    </a:srgbClr>
                  </a:outerShdw>
                </a:effectLst>
              </a:rPr>
              <a:t> </a:t>
            </a:r>
            <a:endParaRPr lang="en-US" sz="5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905000"/>
            <a:ext cx="7924800" cy="4495800"/>
          </a:xfrm>
        </p:spPr>
        <p:txBody>
          <a:bodyPr>
            <a:noAutofit/>
          </a:bodyPr>
          <a:lstStyle/>
          <a:p>
            <a:r>
              <a:rPr lang="en-US" sz="3600" dirty="0" smtClean="0"/>
              <a:t> The </a:t>
            </a:r>
            <a:r>
              <a:rPr lang="en-US" sz="3600" dirty="0"/>
              <a:t>Old Testament Hebrew word </a:t>
            </a:r>
            <a:r>
              <a:rPr lang="en-US" sz="3600" i="1" dirty="0" err="1"/>
              <a:t>N</a:t>
            </a:r>
            <a:r>
              <a:rPr lang="en-US" sz="3600" i="1" dirty="0" err="1" smtClean="0"/>
              <a:t>asah</a:t>
            </a:r>
            <a:r>
              <a:rPr lang="en-US" sz="3600" dirty="0" smtClean="0"/>
              <a:t> </a:t>
            </a:r>
            <a:r>
              <a:rPr lang="en-US" sz="3600" dirty="0"/>
              <a:t>means </a:t>
            </a:r>
            <a:r>
              <a:rPr lang="en-US" sz="3600" b="1" dirty="0"/>
              <a:t>"an attempt to prove the quality of something." </a:t>
            </a:r>
            <a:endParaRPr lang="en-US" sz="3600" b="1" dirty="0" smtClean="0"/>
          </a:p>
          <a:p>
            <a:pPr marL="68580" indent="0">
              <a:buNone/>
            </a:pPr>
            <a:r>
              <a:rPr lang="en-US" sz="3600" i="1" dirty="0" smtClean="0"/>
              <a:t>	</a:t>
            </a:r>
            <a:r>
              <a:rPr lang="en-US" sz="3600" i="1" dirty="0" err="1" smtClean="0"/>
              <a:t>Nasah</a:t>
            </a:r>
            <a:r>
              <a:rPr lang="en-US" sz="3600" dirty="0" smtClean="0"/>
              <a:t> </a:t>
            </a:r>
            <a:r>
              <a:rPr lang="en-US" sz="3600" dirty="0"/>
              <a:t>is most often translated in the Bible as </a:t>
            </a:r>
            <a:r>
              <a:rPr lang="en-US" sz="3600" b="1" dirty="0">
                <a:solidFill>
                  <a:srgbClr val="FF0000"/>
                </a:solidFill>
              </a:rPr>
              <a:t>"test, prove, tempt or try</a:t>
            </a:r>
            <a:r>
              <a:rPr lang="en-US" sz="3600" b="1" dirty="0" smtClean="0">
                <a:solidFill>
                  <a:srgbClr val="FF0000"/>
                </a:solidFill>
              </a:rPr>
              <a:t>."</a:t>
            </a:r>
            <a:endParaRPr lang="en-US" sz="3600" b="1" dirty="0">
              <a:solidFill>
                <a:srgbClr val="FF0000"/>
              </a:solidFill>
            </a:endParaRPr>
          </a:p>
        </p:txBody>
      </p:sp>
    </p:spTree>
    <p:extLst>
      <p:ext uri="{BB962C8B-B14F-4D97-AF65-F5344CB8AC3E}">
        <p14:creationId xmlns:p14="http://schemas.microsoft.com/office/powerpoint/2010/main" val="1918310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normAutofit/>
          </a:bodyPr>
          <a:lstStyle/>
          <a:p>
            <a:pPr algn="ctr"/>
            <a:r>
              <a:rPr lang="en-US" sz="5400" b="1" u="sng" dirty="0">
                <a:effectLst>
                  <a:outerShdw blurRad="38100" dist="38100" dir="2700000" algn="tl">
                    <a:srgbClr val="000000">
                      <a:alpha val="43137"/>
                    </a:srgbClr>
                  </a:outerShdw>
                </a:effectLst>
              </a:rPr>
              <a:t>What Is Temptation</a:t>
            </a:r>
            <a:r>
              <a:rPr lang="en-US" sz="5400" b="1" u="sng" dirty="0" smtClean="0">
                <a:effectLst>
                  <a:outerShdw blurRad="38100" dist="38100" dir="2700000" algn="tl">
                    <a:srgbClr val="000000">
                      <a:alpha val="43137"/>
                    </a:srgbClr>
                  </a:outerShdw>
                </a:effectLst>
              </a:rPr>
              <a:t>?</a:t>
            </a:r>
            <a:r>
              <a:rPr lang="en-US" sz="5400" b="1" dirty="0" smtClean="0">
                <a:effectLst>
                  <a:outerShdw blurRad="38100" dist="38100" dir="2700000" algn="tl">
                    <a:srgbClr val="000000">
                      <a:alpha val="43137"/>
                    </a:srgbClr>
                  </a:outerShdw>
                </a:effectLst>
              </a:rPr>
              <a:t> </a:t>
            </a:r>
            <a:endParaRPr lang="en-US" sz="5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905000"/>
            <a:ext cx="7924800" cy="4495800"/>
          </a:xfrm>
        </p:spPr>
        <p:txBody>
          <a:bodyPr>
            <a:noAutofit/>
          </a:bodyPr>
          <a:lstStyle/>
          <a:p>
            <a:r>
              <a:rPr lang="en-US" sz="3600" dirty="0"/>
              <a:t> </a:t>
            </a:r>
            <a:r>
              <a:rPr lang="en-US" sz="3600" dirty="0" smtClean="0"/>
              <a:t>The </a:t>
            </a:r>
            <a:r>
              <a:rPr lang="en-US" sz="3600" dirty="0"/>
              <a:t>New Testament Greek word </a:t>
            </a:r>
            <a:r>
              <a:rPr lang="en-US" sz="3600" i="1" dirty="0" err="1"/>
              <a:t>P</a:t>
            </a:r>
            <a:r>
              <a:rPr lang="en-US" sz="3600" i="1" dirty="0" err="1" smtClean="0"/>
              <a:t>eirasmos</a:t>
            </a:r>
            <a:r>
              <a:rPr lang="en-US" sz="3600" dirty="0" smtClean="0"/>
              <a:t> </a:t>
            </a:r>
            <a:r>
              <a:rPr lang="en-US" sz="3600" dirty="0"/>
              <a:t>means </a:t>
            </a:r>
            <a:r>
              <a:rPr lang="en-US" sz="3600" b="1" dirty="0"/>
              <a:t>"a temptation to sin" or "a trial with a beneficial purpose." </a:t>
            </a:r>
            <a:endParaRPr lang="en-US" sz="3600" b="1" dirty="0" smtClean="0"/>
          </a:p>
          <a:p>
            <a:pPr marL="68580" indent="0">
              <a:buNone/>
            </a:pPr>
            <a:r>
              <a:rPr lang="en-US" sz="3600" dirty="0"/>
              <a:t>	</a:t>
            </a:r>
            <a:r>
              <a:rPr lang="en-US" sz="3600" dirty="0" smtClean="0"/>
              <a:t>This </a:t>
            </a:r>
            <a:r>
              <a:rPr lang="en-US" sz="3600" dirty="0"/>
              <a:t>same Greek word is also translated </a:t>
            </a:r>
            <a:r>
              <a:rPr lang="en-US" sz="3600" b="1" dirty="0">
                <a:solidFill>
                  <a:srgbClr val="FF0000"/>
                </a:solidFill>
              </a:rPr>
              <a:t>"test" or "trial</a:t>
            </a:r>
            <a:r>
              <a:rPr lang="en-US" sz="3600" b="1" dirty="0" smtClean="0">
                <a:solidFill>
                  <a:srgbClr val="FF0000"/>
                </a:solidFill>
              </a:rPr>
              <a:t>."</a:t>
            </a:r>
            <a:endParaRPr lang="en-US" sz="3600" b="1" dirty="0">
              <a:solidFill>
                <a:srgbClr val="FF0000"/>
              </a:solidFill>
            </a:endParaRPr>
          </a:p>
        </p:txBody>
      </p:sp>
    </p:spTree>
    <p:extLst>
      <p:ext uri="{BB962C8B-B14F-4D97-AF65-F5344CB8AC3E}">
        <p14:creationId xmlns:p14="http://schemas.microsoft.com/office/powerpoint/2010/main" val="492183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77200" cy="1143000"/>
          </a:xfrm>
        </p:spPr>
        <p:txBody>
          <a:bodyPr>
            <a:normAutofit/>
          </a:bodyPr>
          <a:lstStyle/>
          <a:p>
            <a:pPr algn="ctr"/>
            <a:r>
              <a:rPr lang="en-US" b="1" u="sng" dirty="0">
                <a:effectLst>
                  <a:outerShdw blurRad="38100" dist="38100" dir="2700000" algn="tl">
                    <a:srgbClr val="000000">
                      <a:alpha val="43137"/>
                    </a:srgbClr>
                  </a:outerShdw>
                </a:effectLst>
              </a:rPr>
              <a:t>How Do You Track </a:t>
            </a:r>
            <a:r>
              <a:rPr lang="en-US" b="1" u="sng" dirty="0" smtClean="0">
                <a:effectLst>
                  <a:outerShdw blurRad="38100" dist="38100" dir="2700000" algn="tl">
                    <a:srgbClr val="000000">
                      <a:alpha val="43137"/>
                    </a:srgbClr>
                  </a:outerShdw>
                </a:effectLst>
              </a:rPr>
              <a:t>Temptation? </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600200"/>
            <a:ext cx="7924800" cy="4876800"/>
          </a:xfrm>
        </p:spPr>
        <p:txBody>
          <a:bodyPr>
            <a:noAutofit/>
          </a:bodyPr>
          <a:lstStyle/>
          <a:p>
            <a:r>
              <a:rPr lang="en-US" sz="3600" dirty="0"/>
              <a:t> </a:t>
            </a:r>
            <a:r>
              <a:rPr lang="en-US" sz="3600" b="1" dirty="0" smtClean="0">
                <a:solidFill>
                  <a:srgbClr val="FF0000"/>
                </a:solidFill>
                <a:effectLst>
                  <a:outerShdw blurRad="38100" dist="38100" dir="2700000" algn="tl">
                    <a:srgbClr val="000000">
                      <a:alpha val="43137"/>
                    </a:srgbClr>
                  </a:outerShdw>
                </a:effectLst>
              </a:rPr>
              <a:t>Facing </a:t>
            </a:r>
            <a:r>
              <a:rPr lang="en-US" sz="3600" b="1" dirty="0">
                <a:solidFill>
                  <a:srgbClr val="FF0000"/>
                </a:solidFill>
                <a:effectLst>
                  <a:outerShdw blurRad="38100" dist="38100" dir="2700000" algn="tl">
                    <a:srgbClr val="000000">
                      <a:alpha val="43137"/>
                    </a:srgbClr>
                  </a:outerShdw>
                </a:effectLst>
              </a:rPr>
              <a:t>Temptation </a:t>
            </a:r>
          </a:p>
          <a:p>
            <a:pPr marL="68580" indent="0">
              <a:buNone/>
            </a:pPr>
            <a:r>
              <a:rPr lang="en-US" sz="3200" dirty="0"/>
              <a:t>—</a:t>
            </a:r>
            <a:r>
              <a:rPr lang="en-US" sz="3200" b="1" i="1" dirty="0"/>
              <a:t>Temptation</a:t>
            </a:r>
            <a:r>
              <a:rPr lang="en-US" sz="3200" dirty="0"/>
              <a:t> is experienced by everyone. </a:t>
            </a:r>
          </a:p>
          <a:p>
            <a:pPr marL="68580" indent="0">
              <a:buNone/>
            </a:pPr>
            <a:r>
              <a:rPr lang="en-US" sz="3200" dirty="0"/>
              <a:t>—</a:t>
            </a:r>
            <a:r>
              <a:rPr lang="en-US" sz="3200" b="1" i="1" dirty="0"/>
              <a:t>Temptation</a:t>
            </a:r>
            <a:r>
              <a:rPr lang="en-US" sz="3200" dirty="0"/>
              <a:t> occurs often in an area where you have been previously ensnared. </a:t>
            </a:r>
          </a:p>
          <a:p>
            <a:pPr marL="68580" indent="0">
              <a:buNone/>
            </a:pPr>
            <a:r>
              <a:rPr lang="en-US" sz="3200" dirty="0"/>
              <a:t>—</a:t>
            </a:r>
            <a:r>
              <a:rPr lang="en-US" sz="3200" b="1" i="1" dirty="0"/>
              <a:t>Temptation</a:t>
            </a:r>
            <a:r>
              <a:rPr lang="en-US" sz="3200" dirty="0"/>
              <a:t> begins in your mind. </a:t>
            </a:r>
          </a:p>
          <a:p>
            <a:pPr marL="68580" indent="0">
              <a:buNone/>
            </a:pPr>
            <a:r>
              <a:rPr lang="en-US" sz="3200" dirty="0"/>
              <a:t>—</a:t>
            </a:r>
            <a:r>
              <a:rPr lang="en-US" sz="3200" b="1" i="1" dirty="0"/>
              <a:t>Temptation</a:t>
            </a:r>
            <a:r>
              <a:rPr lang="en-US" sz="3200" dirty="0"/>
              <a:t> takes advantage of your attractions and fears. </a:t>
            </a:r>
          </a:p>
        </p:txBody>
      </p:sp>
    </p:spTree>
    <p:extLst>
      <p:ext uri="{BB962C8B-B14F-4D97-AF65-F5344CB8AC3E}">
        <p14:creationId xmlns:p14="http://schemas.microsoft.com/office/powerpoint/2010/main" val="2749176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77200" cy="1143000"/>
          </a:xfrm>
        </p:spPr>
        <p:txBody>
          <a:bodyPr>
            <a:normAutofit/>
          </a:bodyPr>
          <a:lstStyle/>
          <a:p>
            <a:pPr algn="ctr"/>
            <a:r>
              <a:rPr lang="en-US" b="1" u="sng" dirty="0">
                <a:effectLst>
                  <a:outerShdw blurRad="38100" dist="38100" dir="2700000" algn="tl">
                    <a:srgbClr val="000000">
                      <a:alpha val="43137"/>
                    </a:srgbClr>
                  </a:outerShdw>
                </a:effectLst>
              </a:rPr>
              <a:t>How Do You Track </a:t>
            </a:r>
            <a:r>
              <a:rPr lang="en-US" b="1" u="sng" dirty="0" smtClean="0">
                <a:effectLst>
                  <a:outerShdw blurRad="38100" dist="38100" dir="2700000" algn="tl">
                    <a:srgbClr val="000000">
                      <a:alpha val="43137"/>
                    </a:srgbClr>
                  </a:outerShdw>
                </a:effectLst>
              </a:rPr>
              <a:t>Temptation? </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600200"/>
            <a:ext cx="7924800" cy="4876800"/>
          </a:xfrm>
        </p:spPr>
        <p:txBody>
          <a:bodyPr>
            <a:noAutofit/>
          </a:bodyPr>
          <a:lstStyle/>
          <a:p>
            <a:r>
              <a:rPr lang="en-US" sz="3600" dirty="0"/>
              <a:t> </a:t>
            </a:r>
            <a:r>
              <a:rPr lang="en-US" sz="3600" b="1" dirty="0" smtClean="0">
                <a:solidFill>
                  <a:srgbClr val="FF0000"/>
                </a:solidFill>
                <a:effectLst>
                  <a:outerShdw blurRad="38100" dist="38100" dir="2700000" algn="tl">
                    <a:srgbClr val="000000">
                      <a:alpha val="43137"/>
                    </a:srgbClr>
                  </a:outerShdw>
                </a:effectLst>
              </a:rPr>
              <a:t>Facing </a:t>
            </a:r>
            <a:r>
              <a:rPr lang="en-US" sz="3600" b="1" dirty="0">
                <a:solidFill>
                  <a:srgbClr val="FF0000"/>
                </a:solidFill>
                <a:effectLst>
                  <a:outerShdw blurRad="38100" dist="38100" dir="2700000" algn="tl">
                    <a:srgbClr val="000000">
                      <a:alpha val="43137"/>
                    </a:srgbClr>
                  </a:outerShdw>
                </a:effectLst>
              </a:rPr>
              <a:t>Temptation </a:t>
            </a:r>
            <a:endParaRPr lang="en-US" sz="3600" b="1" dirty="0" smtClean="0">
              <a:solidFill>
                <a:srgbClr val="FF0000"/>
              </a:solidFill>
              <a:effectLst>
                <a:outerShdw blurRad="38100" dist="38100" dir="2700000" algn="tl">
                  <a:srgbClr val="000000">
                    <a:alpha val="43137"/>
                  </a:srgbClr>
                </a:outerShdw>
              </a:effectLst>
            </a:endParaRPr>
          </a:p>
          <a:p>
            <a:pPr marL="68580" indent="0">
              <a:buNone/>
            </a:pPr>
            <a:r>
              <a:rPr lang="en-US" sz="3600" dirty="0"/>
              <a:t>—</a:t>
            </a:r>
            <a:r>
              <a:rPr lang="en-US" sz="3600" b="1" i="1" dirty="0"/>
              <a:t>Temptation</a:t>
            </a:r>
            <a:r>
              <a:rPr lang="en-US" sz="3600" dirty="0"/>
              <a:t> appears to meet a legitimate need but does so illegitimately in the wrong way or at the wrong </a:t>
            </a:r>
            <a:r>
              <a:rPr lang="en-US" sz="3600" dirty="0" smtClean="0"/>
              <a:t>time</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246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77200" cy="1143000"/>
          </a:xfrm>
        </p:spPr>
        <p:txBody>
          <a:bodyPr>
            <a:normAutofit/>
          </a:bodyPr>
          <a:lstStyle/>
          <a:p>
            <a:pPr algn="ctr"/>
            <a:r>
              <a:rPr lang="en-US" b="1" u="sng" dirty="0">
                <a:effectLst>
                  <a:outerShdw blurRad="38100" dist="38100" dir="2700000" algn="tl">
                    <a:srgbClr val="000000">
                      <a:alpha val="43137"/>
                    </a:srgbClr>
                  </a:outerShdw>
                </a:effectLst>
              </a:rPr>
              <a:t>How Do You Track </a:t>
            </a:r>
            <a:r>
              <a:rPr lang="en-US" b="1" u="sng" dirty="0" smtClean="0">
                <a:effectLst>
                  <a:outerShdw blurRad="38100" dist="38100" dir="2700000" algn="tl">
                    <a:srgbClr val="000000">
                      <a:alpha val="43137"/>
                    </a:srgbClr>
                  </a:outerShdw>
                </a:effectLst>
              </a:rPr>
              <a:t>Temptation? </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600200"/>
            <a:ext cx="7924800" cy="4876800"/>
          </a:xfrm>
        </p:spPr>
        <p:txBody>
          <a:bodyPr>
            <a:noAutofit/>
          </a:bodyPr>
          <a:lstStyle/>
          <a:p>
            <a:r>
              <a:rPr lang="en-US" sz="3600" dirty="0"/>
              <a:t> </a:t>
            </a:r>
            <a:r>
              <a:rPr lang="en-US" sz="3600" b="1" dirty="0">
                <a:solidFill>
                  <a:srgbClr val="0070C0"/>
                </a:solidFill>
              </a:rPr>
              <a:t>Falling into Temptation </a:t>
            </a:r>
            <a:endParaRPr lang="en-US" sz="3600" b="1" dirty="0" smtClean="0">
              <a:solidFill>
                <a:srgbClr val="0070C0"/>
              </a:solidFill>
            </a:endParaRPr>
          </a:p>
          <a:p>
            <a:pPr marL="68580" indent="0">
              <a:buNone/>
            </a:pPr>
            <a:r>
              <a:rPr lang="en-US" sz="3200" dirty="0" smtClean="0"/>
              <a:t>—</a:t>
            </a:r>
            <a:r>
              <a:rPr lang="en-US" sz="3200" b="1" i="1" dirty="0" smtClean="0"/>
              <a:t>Temptation</a:t>
            </a:r>
            <a:r>
              <a:rPr lang="en-US" sz="3200" dirty="0" smtClean="0"/>
              <a:t> </a:t>
            </a:r>
            <a:r>
              <a:rPr lang="en-US" sz="3200" dirty="0"/>
              <a:t>strikes when your heart is "off guard." </a:t>
            </a:r>
          </a:p>
          <a:p>
            <a:pPr marL="68580" indent="0">
              <a:buNone/>
            </a:pPr>
            <a:r>
              <a:rPr lang="en-US" sz="3200" dirty="0"/>
              <a:t>—</a:t>
            </a:r>
            <a:r>
              <a:rPr lang="en-US" sz="3200" b="1" i="1" dirty="0"/>
              <a:t>Temptation</a:t>
            </a:r>
            <a:r>
              <a:rPr lang="en-US" sz="3200" dirty="0"/>
              <a:t> is entered into by allowing your imagination to dwell on the tempting thoughts. </a:t>
            </a:r>
          </a:p>
          <a:p>
            <a:pPr marL="68580" indent="0">
              <a:buNone/>
            </a:pPr>
            <a:r>
              <a:rPr lang="en-US" sz="3200" dirty="0"/>
              <a:t>—</a:t>
            </a:r>
            <a:r>
              <a:rPr lang="en-US" sz="3200" b="1" i="1" dirty="0"/>
              <a:t>Temptation</a:t>
            </a:r>
            <a:r>
              <a:rPr lang="en-US" sz="3200" dirty="0"/>
              <a:t> uses rationalization to numb your conscience. </a:t>
            </a:r>
          </a:p>
        </p:txBody>
      </p:sp>
    </p:spTree>
    <p:extLst>
      <p:ext uri="{BB962C8B-B14F-4D97-AF65-F5344CB8AC3E}">
        <p14:creationId xmlns:p14="http://schemas.microsoft.com/office/powerpoint/2010/main" val="931054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77200" cy="1143000"/>
          </a:xfrm>
        </p:spPr>
        <p:txBody>
          <a:bodyPr>
            <a:normAutofit/>
          </a:bodyPr>
          <a:lstStyle/>
          <a:p>
            <a:pPr algn="ctr"/>
            <a:r>
              <a:rPr lang="en-US" b="1" u="sng" dirty="0">
                <a:effectLst>
                  <a:outerShdw blurRad="38100" dist="38100" dir="2700000" algn="tl">
                    <a:srgbClr val="000000">
                      <a:alpha val="43137"/>
                    </a:srgbClr>
                  </a:outerShdw>
                </a:effectLst>
              </a:rPr>
              <a:t>How Do You Track </a:t>
            </a:r>
            <a:r>
              <a:rPr lang="en-US" b="1" u="sng" dirty="0" smtClean="0">
                <a:effectLst>
                  <a:outerShdw blurRad="38100" dist="38100" dir="2700000" algn="tl">
                    <a:srgbClr val="000000">
                      <a:alpha val="43137"/>
                    </a:srgbClr>
                  </a:outerShdw>
                </a:effectLst>
              </a:rPr>
              <a:t>Temptation? </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600200"/>
            <a:ext cx="7924800" cy="4876800"/>
          </a:xfrm>
        </p:spPr>
        <p:txBody>
          <a:bodyPr>
            <a:noAutofit/>
          </a:bodyPr>
          <a:lstStyle/>
          <a:p>
            <a:r>
              <a:rPr lang="en-US" sz="3600" dirty="0"/>
              <a:t> </a:t>
            </a:r>
            <a:r>
              <a:rPr lang="en-US" sz="3600" b="1" dirty="0">
                <a:solidFill>
                  <a:srgbClr val="0070C0"/>
                </a:solidFill>
              </a:rPr>
              <a:t>Falling into Temptation </a:t>
            </a:r>
            <a:endParaRPr lang="en-US" sz="3600" b="1" dirty="0" smtClean="0">
              <a:solidFill>
                <a:srgbClr val="0070C0"/>
              </a:solidFill>
            </a:endParaRPr>
          </a:p>
          <a:p>
            <a:pPr marL="68580" indent="0">
              <a:buNone/>
            </a:pPr>
            <a:r>
              <a:rPr lang="en-US" sz="3200" dirty="0" smtClean="0"/>
              <a:t>—</a:t>
            </a:r>
            <a:r>
              <a:rPr lang="en-US" sz="3200" b="1" i="1" dirty="0"/>
              <a:t>Temptation</a:t>
            </a:r>
            <a:r>
              <a:rPr lang="en-US" sz="3200" dirty="0"/>
              <a:t> becomes relentless and urgent. </a:t>
            </a:r>
          </a:p>
          <a:p>
            <a:pPr marL="68580" indent="0">
              <a:buNone/>
            </a:pPr>
            <a:r>
              <a:rPr lang="en-US" sz="3200" dirty="0"/>
              <a:t>—</a:t>
            </a:r>
            <a:r>
              <a:rPr lang="en-US" sz="3200" b="1" i="1" dirty="0"/>
              <a:t>Temptation</a:t>
            </a:r>
            <a:r>
              <a:rPr lang="en-US" sz="3200" dirty="0"/>
              <a:t> provides highly unusual opportunities to enter into </a:t>
            </a:r>
            <a:r>
              <a:rPr lang="en-US" sz="3200" dirty="0" smtClean="0"/>
              <a:t>sin</a:t>
            </a:r>
            <a:endParaRPr lang="en-US" sz="32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8974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7924800" cy="6096000"/>
          </a:xfrm>
        </p:spPr>
        <p:txBody>
          <a:bodyPr>
            <a:noAutofit/>
          </a:bodyPr>
          <a:lstStyle/>
          <a:p>
            <a:pPr marL="68580" indent="0">
              <a:buNone/>
            </a:pPr>
            <a:r>
              <a:rPr lang="en-US" sz="3200" b="1" dirty="0" smtClean="0"/>
              <a:t>    Temptation </a:t>
            </a:r>
            <a:r>
              <a:rPr lang="en-US" sz="3200" b="1" dirty="0"/>
              <a:t>is</a:t>
            </a:r>
            <a:r>
              <a:rPr lang="en-US" sz="3200" b="1" dirty="0" smtClean="0"/>
              <a:t>...</a:t>
            </a:r>
            <a:r>
              <a:rPr lang="en-US" sz="3200" dirty="0" smtClean="0"/>
              <a:t>.</a:t>
            </a:r>
          </a:p>
          <a:p>
            <a:pPr marL="68580" indent="0">
              <a:buNone/>
            </a:pPr>
            <a:endParaRPr lang="en-US" sz="3200" b="1" dirty="0">
              <a:solidFill>
                <a:srgbClr val="FF0000"/>
              </a:solidFill>
              <a:effectLst>
                <a:outerShdw blurRad="38100" dist="38100" dir="2700000" algn="tl">
                  <a:srgbClr val="000000">
                    <a:alpha val="43137"/>
                  </a:srgbClr>
                </a:outerShdw>
              </a:effectLst>
            </a:endParaRPr>
          </a:p>
        </p:txBody>
      </p:sp>
      <p:graphicFrame>
        <p:nvGraphicFramePr>
          <p:cNvPr id="8" name="Table 7"/>
          <p:cNvGraphicFramePr>
            <a:graphicFrameLocks noGrp="1"/>
          </p:cNvGraphicFramePr>
          <p:nvPr>
            <p:extLst>
              <p:ext uri="{D42A27DB-BD31-4B8C-83A1-F6EECF244321}">
                <p14:modId xmlns:p14="http://schemas.microsoft.com/office/powerpoint/2010/main" val="3658047451"/>
              </p:ext>
            </p:extLst>
          </p:nvPr>
        </p:nvGraphicFramePr>
        <p:xfrm>
          <a:off x="457200" y="914400"/>
          <a:ext cx="8153400" cy="5621840"/>
        </p:xfrm>
        <a:graphic>
          <a:graphicData uri="http://schemas.openxmlformats.org/drawingml/2006/table">
            <a:tbl>
              <a:tblPr/>
              <a:tblGrid>
                <a:gridCol w="4076700"/>
                <a:gridCol w="4076700"/>
              </a:tblGrid>
              <a:tr h="702582">
                <a:tc>
                  <a:txBody>
                    <a:bodyPr/>
                    <a:lstStyle/>
                    <a:p>
                      <a:r>
                        <a:rPr lang="en-US" sz="2400" b="1" dirty="0"/>
                        <a:t>Enticing</a:t>
                      </a:r>
                      <a:r>
                        <a:rPr lang="en-US" sz="2400" dirty="0"/>
                        <a:t>.... </a:t>
                      </a:r>
                    </a:p>
                  </a:txBody>
                  <a:tcPr marL="71599" marR="71599" marT="35800" marB="35800" anchor="ctr">
                    <a:lnL>
                      <a:noFill/>
                    </a:lnL>
                    <a:lnR>
                      <a:noFill/>
                    </a:lnR>
                    <a:lnT>
                      <a:noFill/>
                    </a:lnT>
                    <a:lnB>
                      <a:noFill/>
                    </a:lnB>
                  </a:tcPr>
                </a:tc>
                <a:tc>
                  <a:txBody>
                    <a:bodyPr/>
                    <a:lstStyle/>
                    <a:p>
                      <a:r>
                        <a:rPr lang="en-US" sz="2400"/>
                        <a:t>It appeals to your hopes and desires.</a:t>
                      </a:r>
                    </a:p>
                  </a:txBody>
                  <a:tcPr marL="71599" marR="71599" marT="35800" marB="35800" anchor="ctr">
                    <a:lnL>
                      <a:noFill/>
                    </a:lnL>
                    <a:lnR>
                      <a:noFill/>
                    </a:lnR>
                    <a:lnT>
                      <a:noFill/>
                    </a:lnT>
                    <a:lnB>
                      <a:noFill/>
                    </a:lnB>
                  </a:tcPr>
                </a:tc>
              </a:tr>
              <a:tr h="702582">
                <a:tc>
                  <a:txBody>
                    <a:bodyPr/>
                    <a:lstStyle/>
                    <a:p>
                      <a:r>
                        <a:rPr lang="en-US" sz="2400" b="1" dirty="0"/>
                        <a:t>Enjoyable</a:t>
                      </a:r>
                      <a:r>
                        <a:rPr lang="en-US" sz="2400" dirty="0"/>
                        <a:t>.... </a:t>
                      </a:r>
                    </a:p>
                  </a:txBody>
                  <a:tcPr marL="71599" marR="71599" marT="35800" marB="35800" anchor="ctr">
                    <a:lnL>
                      <a:noFill/>
                    </a:lnL>
                    <a:lnR>
                      <a:noFill/>
                    </a:lnR>
                    <a:lnT>
                      <a:noFill/>
                    </a:lnT>
                    <a:lnB>
                      <a:noFill/>
                    </a:lnB>
                  </a:tcPr>
                </a:tc>
                <a:tc>
                  <a:txBody>
                    <a:bodyPr/>
                    <a:lstStyle/>
                    <a:p>
                      <a:r>
                        <a:rPr lang="en-US" sz="2400"/>
                        <a:t>It promises you immense pleasure.</a:t>
                      </a:r>
                    </a:p>
                  </a:txBody>
                  <a:tcPr marL="71599" marR="71599" marT="35800" marB="35800" anchor="ctr">
                    <a:lnL>
                      <a:noFill/>
                    </a:lnL>
                    <a:lnR>
                      <a:noFill/>
                    </a:lnR>
                    <a:lnT>
                      <a:noFill/>
                    </a:lnT>
                    <a:lnB>
                      <a:noFill/>
                    </a:lnB>
                  </a:tcPr>
                </a:tc>
              </a:tr>
              <a:tr h="702582">
                <a:tc>
                  <a:txBody>
                    <a:bodyPr/>
                    <a:lstStyle/>
                    <a:p>
                      <a:r>
                        <a:rPr lang="en-US" sz="2400" b="1" dirty="0"/>
                        <a:t>Evasive</a:t>
                      </a:r>
                      <a:r>
                        <a:rPr lang="en-US" sz="2400" dirty="0"/>
                        <a:t>.... </a:t>
                      </a:r>
                    </a:p>
                  </a:txBody>
                  <a:tcPr marL="71599" marR="71599" marT="35800" marB="35800" anchor="ctr">
                    <a:lnL>
                      <a:noFill/>
                    </a:lnL>
                    <a:lnR>
                      <a:noFill/>
                    </a:lnR>
                    <a:lnT>
                      <a:noFill/>
                    </a:lnT>
                    <a:lnB>
                      <a:noFill/>
                    </a:lnB>
                  </a:tcPr>
                </a:tc>
                <a:tc>
                  <a:txBody>
                    <a:bodyPr/>
                    <a:lstStyle/>
                    <a:p>
                      <a:r>
                        <a:rPr lang="en-US" sz="2400" dirty="0"/>
                        <a:t>It evades the truth with excuses.</a:t>
                      </a:r>
                    </a:p>
                  </a:txBody>
                  <a:tcPr marL="71599" marR="71599" marT="35800" marB="35800" anchor="ctr">
                    <a:lnL>
                      <a:noFill/>
                    </a:lnL>
                    <a:lnR>
                      <a:noFill/>
                    </a:lnR>
                    <a:lnT>
                      <a:noFill/>
                    </a:lnT>
                    <a:lnB>
                      <a:noFill/>
                    </a:lnB>
                  </a:tcPr>
                </a:tc>
              </a:tr>
              <a:tr h="702582">
                <a:tc>
                  <a:txBody>
                    <a:bodyPr/>
                    <a:lstStyle/>
                    <a:p>
                      <a:r>
                        <a:rPr lang="en-US" sz="2400" b="1" dirty="0"/>
                        <a:t>Enslaving</a:t>
                      </a:r>
                      <a:r>
                        <a:rPr lang="en-US" sz="2400" dirty="0"/>
                        <a:t>.... </a:t>
                      </a:r>
                    </a:p>
                  </a:txBody>
                  <a:tcPr marL="71599" marR="71599" marT="35800" marB="35800" anchor="ctr">
                    <a:lnL>
                      <a:noFill/>
                    </a:lnL>
                    <a:lnR>
                      <a:noFill/>
                    </a:lnR>
                    <a:lnT>
                      <a:noFill/>
                    </a:lnT>
                    <a:lnB>
                      <a:noFill/>
                    </a:lnB>
                  </a:tcPr>
                </a:tc>
                <a:tc>
                  <a:txBody>
                    <a:bodyPr/>
                    <a:lstStyle/>
                    <a:p>
                      <a:r>
                        <a:rPr lang="en-US" sz="2400" dirty="0"/>
                        <a:t>It ensnares your mind and emotions.</a:t>
                      </a:r>
                    </a:p>
                  </a:txBody>
                  <a:tcPr marL="71599" marR="71599" marT="35800" marB="35800" anchor="ctr">
                    <a:lnL>
                      <a:noFill/>
                    </a:lnL>
                    <a:lnR>
                      <a:noFill/>
                    </a:lnR>
                    <a:lnT>
                      <a:noFill/>
                    </a:lnT>
                    <a:lnB>
                      <a:noFill/>
                    </a:lnB>
                  </a:tcPr>
                </a:tc>
              </a:tr>
              <a:tr h="702582">
                <a:tc>
                  <a:txBody>
                    <a:bodyPr/>
                    <a:lstStyle/>
                    <a:p>
                      <a:r>
                        <a:rPr lang="en-US" sz="2400" b="1" dirty="0"/>
                        <a:t>Escalating</a:t>
                      </a:r>
                      <a:r>
                        <a:rPr lang="en-US" sz="2400" dirty="0"/>
                        <a:t>.... </a:t>
                      </a:r>
                    </a:p>
                  </a:txBody>
                  <a:tcPr marL="71599" marR="71599" marT="35800" marB="35800" anchor="ctr">
                    <a:lnL>
                      <a:noFill/>
                    </a:lnL>
                    <a:lnR>
                      <a:noFill/>
                    </a:lnR>
                    <a:lnT>
                      <a:noFill/>
                    </a:lnT>
                    <a:lnB>
                      <a:noFill/>
                    </a:lnB>
                  </a:tcPr>
                </a:tc>
                <a:tc>
                  <a:txBody>
                    <a:bodyPr/>
                    <a:lstStyle/>
                    <a:p>
                      <a:r>
                        <a:rPr lang="en-US" sz="2400" dirty="0"/>
                        <a:t>It multiplies your appetite for more.</a:t>
                      </a:r>
                    </a:p>
                  </a:txBody>
                  <a:tcPr marL="71599" marR="71599" marT="35800" marB="35800" anchor="ctr">
                    <a:lnL>
                      <a:noFill/>
                    </a:lnL>
                    <a:lnR>
                      <a:noFill/>
                    </a:lnR>
                    <a:lnT>
                      <a:noFill/>
                    </a:lnT>
                    <a:lnB>
                      <a:noFill/>
                    </a:lnB>
                  </a:tcPr>
                </a:tc>
              </a:tr>
              <a:tr h="702582">
                <a:tc>
                  <a:txBody>
                    <a:bodyPr/>
                    <a:lstStyle/>
                    <a:p>
                      <a:r>
                        <a:rPr lang="en-US" sz="2400" b="1"/>
                        <a:t>Elusive</a:t>
                      </a:r>
                      <a:r>
                        <a:rPr lang="en-US" sz="2400"/>
                        <a:t>.... </a:t>
                      </a:r>
                    </a:p>
                  </a:txBody>
                  <a:tcPr marL="71599" marR="71599" marT="35800" marB="35800" anchor="ctr">
                    <a:lnL>
                      <a:noFill/>
                    </a:lnL>
                    <a:lnR>
                      <a:noFill/>
                    </a:lnR>
                    <a:lnT>
                      <a:noFill/>
                    </a:lnT>
                    <a:lnB>
                      <a:noFill/>
                    </a:lnB>
                  </a:tcPr>
                </a:tc>
                <a:tc>
                  <a:txBody>
                    <a:bodyPr/>
                    <a:lstStyle/>
                    <a:p>
                      <a:r>
                        <a:rPr lang="en-US" sz="2400" dirty="0"/>
                        <a:t>It fails to produce what was promised.</a:t>
                      </a:r>
                    </a:p>
                  </a:txBody>
                  <a:tcPr marL="71599" marR="71599" marT="35800" marB="35800" anchor="ctr">
                    <a:lnL>
                      <a:noFill/>
                    </a:lnL>
                    <a:lnR>
                      <a:noFill/>
                    </a:lnR>
                    <a:lnT>
                      <a:noFill/>
                    </a:lnT>
                    <a:lnB>
                      <a:noFill/>
                    </a:lnB>
                  </a:tcPr>
                </a:tc>
              </a:tr>
              <a:tr h="702582">
                <a:tc>
                  <a:txBody>
                    <a:bodyPr/>
                    <a:lstStyle/>
                    <a:p>
                      <a:r>
                        <a:rPr lang="en-US" sz="2400" b="1"/>
                        <a:t>Exclusive</a:t>
                      </a:r>
                      <a:r>
                        <a:rPr lang="en-US" sz="2400"/>
                        <a:t>.... </a:t>
                      </a:r>
                    </a:p>
                  </a:txBody>
                  <a:tcPr marL="71599" marR="71599" marT="35800" marB="35800" anchor="ctr">
                    <a:lnL>
                      <a:noFill/>
                    </a:lnL>
                    <a:lnR>
                      <a:noFill/>
                    </a:lnR>
                    <a:lnT>
                      <a:noFill/>
                    </a:lnT>
                    <a:lnB>
                      <a:noFill/>
                    </a:lnB>
                  </a:tcPr>
                </a:tc>
                <a:tc>
                  <a:txBody>
                    <a:bodyPr/>
                    <a:lstStyle/>
                    <a:p>
                      <a:r>
                        <a:rPr lang="en-US" sz="2400" dirty="0"/>
                        <a:t>It restricts your relationship with God.</a:t>
                      </a:r>
                    </a:p>
                  </a:txBody>
                  <a:tcPr marL="71599" marR="71599" marT="35800" marB="35800" anchor="ctr">
                    <a:lnL>
                      <a:noFill/>
                    </a:lnL>
                    <a:lnR>
                      <a:noFill/>
                    </a:lnR>
                    <a:lnT>
                      <a:noFill/>
                    </a:lnT>
                    <a:lnB>
                      <a:noFill/>
                    </a:lnB>
                  </a:tcPr>
                </a:tc>
              </a:tr>
            </a:tbl>
          </a:graphicData>
        </a:graphic>
      </p:graphicFrame>
    </p:spTree>
    <p:extLst>
      <p:ext uri="{BB962C8B-B14F-4D97-AF65-F5344CB8AC3E}">
        <p14:creationId xmlns:p14="http://schemas.microsoft.com/office/powerpoint/2010/main" val="3459878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76400"/>
            <a:ext cx="7924800" cy="4953000"/>
          </a:xfrm>
        </p:spPr>
        <p:txBody>
          <a:bodyPr>
            <a:noAutofit/>
          </a:bodyPr>
          <a:lstStyle/>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R</a:t>
            </a:r>
            <a:r>
              <a:rPr lang="en-US" sz="3600" dirty="0" smtClean="0"/>
              <a:t>ECOGNIZE THE SOURCE</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E</a:t>
            </a:r>
            <a:r>
              <a:rPr lang="en-US" sz="3600" dirty="0" smtClean="0"/>
              <a:t>XPECT TO WIN THE WAR</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S</a:t>
            </a:r>
            <a:r>
              <a:rPr lang="en-US" sz="3600" dirty="0" smtClean="0"/>
              <a:t>EARCH YOUR HEART</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I</a:t>
            </a:r>
            <a:r>
              <a:rPr lang="en-US" sz="3600" dirty="0" smtClean="0"/>
              <a:t>MAGINE THE CONSEQUENCES</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S</a:t>
            </a:r>
            <a:r>
              <a:rPr lang="en-US" sz="3600" dirty="0" smtClean="0"/>
              <a:t>ENSE GODS PRESENCE</a:t>
            </a:r>
          </a:p>
          <a:p>
            <a:pPr marL="68580" indent="0">
              <a:buNone/>
            </a:pPr>
            <a:r>
              <a:rPr lang="en-US" sz="4400" b="1" dirty="0" smtClean="0">
                <a:solidFill>
                  <a:srgbClr val="FF0000"/>
                </a:solidFill>
                <a:effectLst>
                  <a:outerShdw blurRad="38100" dist="38100" dir="2700000" algn="tl">
                    <a:srgbClr val="000000">
                      <a:alpha val="43137"/>
                    </a:srgbClr>
                  </a:outerShdw>
                </a:effectLst>
                <a:latin typeface="Arial Black" pitchFamily="34" charset="0"/>
              </a:rPr>
              <a:t>T</a:t>
            </a:r>
            <a:r>
              <a:rPr lang="en-US" sz="3600" dirty="0" smtClean="0"/>
              <a:t>RANSFORM YOUR THOUGHTS</a:t>
            </a:r>
            <a:endParaRPr lang="en-US" sz="3600" dirty="0"/>
          </a:p>
        </p:txBody>
      </p:sp>
      <p:sp>
        <p:nvSpPr>
          <p:cNvPr id="4" name="Title 1"/>
          <p:cNvSpPr>
            <a:spLocks noGrp="1"/>
          </p:cNvSpPr>
          <p:nvPr>
            <p:ph type="title"/>
          </p:nvPr>
        </p:nvSpPr>
        <p:spPr>
          <a:xfrm>
            <a:off x="533400" y="609600"/>
            <a:ext cx="8077200" cy="799064"/>
          </a:xfrm>
        </p:spPr>
        <p:txBody>
          <a:bodyPr>
            <a:normAutofit/>
          </a:bodyPr>
          <a:lstStyle/>
          <a:p>
            <a:pPr algn="ctr"/>
            <a:r>
              <a:rPr lang="en-US" sz="4400" b="1" u="sng" dirty="0" smtClean="0">
                <a:effectLst>
                  <a:outerShdw blurRad="38100" dist="38100" dir="2700000" algn="tl">
                    <a:srgbClr val="000000">
                      <a:alpha val="43137"/>
                    </a:srgbClr>
                  </a:outerShdw>
                </a:effectLst>
              </a:rPr>
              <a:t>Resist Temptation!</a:t>
            </a:r>
            <a:endParaRPr lang="en-US" sz="4400"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515657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77</TotalTime>
  <Words>845</Words>
  <Application>Microsoft Office PowerPoint</Application>
  <PresentationFormat>On-screen Show (4:3)</PresentationFormat>
  <Paragraphs>107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Austin</vt:lpstr>
      <vt:lpstr>RESISTING TEMPTATION</vt:lpstr>
      <vt:lpstr>What Is Temptation? </vt:lpstr>
      <vt:lpstr>What Is Temptation? </vt:lpstr>
      <vt:lpstr>How Do You Track Temptation? </vt:lpstr>
      <vt:lpstr>How Do You Track Temptation? </vt:lpstr>
      <vt:lpstr>How Do You Track Temptation? </vt:lpstr>
      <vt:lpstr>How Do You Track Temptation? </vt:lpstr>
      <vt:lpstr>PowerPoint Presentation</vt:lpstr>
      <vt:lpstr>Resist Temptation!</vt:lpstr>
      <vt:lpstr>Resisting Temptation</vt:lpstr>
      <vt:lpstr>Resisting Temptation</vt:lpstr>
      <vt:lpstr>Resisting Temptation</vt:lpstr>
      <vt:lpstr>Resisting Temptation</vt:lpstr>
      <vt:lpstr>Resisting Temptation</vt:lpstr>
      <vt:lpstr>Resisting Temptation</vt:lpstr>
      <vt:lpstr>Resist Temptation!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TEMPTATIONS</dc:title>
  <dc:creator>DUANE</dc:creator>
  <cp:lastModifiedBy>DUANE</cp:lastModifiedBy>
  <cp:revision>17</cp:revision>
  <dcterms:created xsi:type="dcterms:W3CDTF">2015-03-22T03:19:05Z</dcterms:created>
  <dcterms:modified xsi:type="dcterms:W3CDTF">2015-03-23T18:30:02Z</dcterms:modified>
</cp:coreProperties>
</file>