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7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6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5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22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196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56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82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23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1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1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6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4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4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5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6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7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6FD88B5-62DA-410A-A651-1C8C876EAD0E}" type="datetimeFigureOut">
              <a:rPr lang="en-US" smtClean="0"/>
              <a:t>7/17/2016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E47A81E-57D8-4C04-A312-807E0BCD1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4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615" y="1849053"/>
            <a:ext cx="11516139" cy="1828801"/>
          </a:xfrm>
        </p:spPr>
        <p:txBody>
          <a:bodyPr>
            <a:noAutofit/>
          </a:bodyPr>
          <a:lstStyle/>
          <a:p>
            <a:r>
              <a:rPr lang="en-US" sz="12000" b="1" dirty="0">
                <a:solidFill>
                  <a:srgbClr val="FF0000"/>
                </a:solidFill>
                <a:latin typeface="Chiller" panose="04020404031007020602" pitchFamily="82" charset="0"/>
              </a:rPr>
              <a:t>SPIRITUAL WARFARE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591" y="4048913"/>
            <a:ext cx="11292188" cy="155675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2">
                    <a:lumMod val="10000"/>
                    <a:lumOff val="90000"/>
                  </a:schemeClr>
                </a:solidFill>
                <a:latin typeface="Franklin Gothic Demi" panose="020B0703020102020204" pitchFamily="34" charset="0"/>
              </a:rPr>
              <a:t>An Awareness of the Spirit World &amp; </a:t>
            </a:r>
          </a:p>
          <a:p>
            <a:r>
              <a:rPr lang="en-US" sz="4000" b="1" dirty="0">
                <a:solidFill>
                  <a:schemeClr val="bg2">
                    <a:lumMod val="10000"/>
                    <a:lumOff val="90000"/>
                  </a:schemeClr>
                </a:solidFill>
                <a:latin typeface="Franklin Gothic Demi" panose="020B0703020102020204" pitchFamily="34" charset="0"/>
              </a:rPr>
              <a:t>How to Fight the Battle</a:t>
            </a:r>
          </a:p>
        </p:txBody>
      </p:sp>
    </p:spTree>
    <p:extLst>
      <p:ext uri="{BB962C8B-B14F-4D97-AF65-F5344CB8AC3E}">
        <p14:creationId xmlns:p14="http://schemas.microsoft.com/office/powerpoint/2010/main" val="2102215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lvl="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is NOT present everywhere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. </a:t>
            </a:r>
            <a:r>
              <a:rPr lang="en-US" sz="3600" dirty="0">
                <a:solidFill>
                  <a:schemeClr val="tx1"/>
                </a:solidFill>
                <a:effectLst/>
              </a:rPr>
              <a:t>Satan is a fallen angel, and angels cannot be in all places at once. BUT he has a legion of fallen angels working for him in many places, Satan can travel only from one place to another at a given time.</a:t>
            </a:r>
          </a:p>
          <a:p>
            <a:pPr marL="36900" lvl="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"The </a:t>
            </a:r>
            <a:r>
              <a:rPr lang="en-US" sz="3600" i="1" cap="small" dirty="0">
                <a:solidFill>
                  <a:schemeClr val="tx1"/>
                </a:solidFill>
                <a:effectLst/>
              </a:rPr>
              <a:t>Lord</a:t>
            </a:r>
            <a:r>
              <a:rPr lang="en-US" sz="3600" i="1" dirty="0">
                <a:solidFill>
                  <a:schemeClr val="tx1"/>
                </a:solidFill>
                <a:effectLst/>
              </a:rPr>
              <a:t> said to Satan, 'Where have you come from?' Satan answered the </a:t>
            </a:r>
            <a:r>
              <a:rPr lang="en-US" sz="3600" i="1" cap="small" dirty="0">
                <a:solidFill>
                  <a:schemeClr val="tx1"/>
                </a:solidFill>
                <a:effectLst/>
              </a:rPr>
              <a:t>Lord</a:t>
            </a:r>
            <a:r>
              <a:rPr lang="en-US" sz="3600" i="1" dirty="0">
                <a:solidFill>
                  <a:schemeClr val="tx1"/>
                </a:solidFill>
                <a:effectLst/>
              </a:rPr>
              <a:t>, 'From roaming through the earth and going back and forth in it.'" (Job 1:7)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54238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is NOT all-knowing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 BUT</a:t>
            </a:r>
            <a:r>
              <a:rPr lang="en-US" sz="3600" dirty="0">
                <a:solidFill>
                  <a:schemeClr val="tx1"/>
                </a:solidFill>
                <a:effectLst/>
              </a:rPr>
              <a:t> he is cunning, crafty and clever. 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Does Satan have the power to know our thoughts? NO!</a:t>
            </a:r>
            <a:r>
              <a:rPr lang="en-US" sz="3600" dirty="0">
                <a:solidFill>
                  <a:schemeClr val="tx1"/>
                </a:solidFill>
                <a:effectLst/>
              </a:rPr>
              <a:t> The Bible says that only God has the power to know the hearts of all men. </a:t>
            </a:r>
          </a:p>
          <a:p>
            <a:pPr marL="3690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"Your heart became proud on account of your beauty, and you corrupted your wisdom because of your splendor." (Ezekiel 28:17)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</a:rPr>
              <a:t>“...You alone [God] know the hearts of all men." (1 Kings 8:39)</a:t>
            </a:r>
            <a:endParaRPr lang="en-US" sz="3600" dirty="0">
              <a:solidFill>
                <a:schemeClr val="tx1"/>
              </a:solidFill>
              <a:effectLst/>
            </a:endParaRPr>
          </a:p>
          <a:p>
            <a:endParaRPr lang="en-US" dirty="0">
              <a:effectLst/>
            </a:endParaRPr>
          </a:p>
          <a:p>
            <a:pPr marL="36900" lvl="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83034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lvl="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has been confined to boundaries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. </a:t>
            </a:r>
            <a:r>
              <a:rPr lang="en-US" sz="3600" dirty="0">
                <a:solidFill>
                  <a:schemeClr val="tx1"/>
                </a:solidFill>
                <a:effectLst/>
              </a:rPr>
              <a:t>Satan cannot test a believer without God's permission. It is important to know that God allows Satan's activity in our lives only to strengthen and purify us.</a:t>
            </a:r>
          </a:p>
          <a:p>
            <a:pPr marL="36900" lvl="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"The </a:t>
            </a:r>
            <a:r>
              <a:rPr lang="en-US" sz="3600" i="1" cap="small" dirty="0">
                <a:solidFill>
                  <a:schemeClr val="tx1"/>
                </a:solidFill>
                <a:effectLst/>
              </a:rPr>
              <a:t>Lord</a:t>
            </a:r>
            <a:r>
              <a:rPr lang="en-US" sz="3600" i="1" dirty="0">
                <a:solidFill>
                  <a:schemeClr val="tx1"/>
                </a:solidFill>
                <a:effectLst/>
              </a:rPr>
              <a:t> said to Satan, 'Very well, then, everything he [Job] has is in your hands, but 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on the man himself do not lay a finger</a:t>
            </a:r>
            <a:r>
              <a:rPr lang="en-US" sz="3600" i="1" dirty="0">
                <a:solidFill>
                  <a:schemeClr val="tx1"/>
                </a:solidFill>
                <a:effectLst/>
              </a:rPr>
              <a:t>.'" (Job 1:12)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lvl="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79210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CANNOT tolerate resistance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. </a:t>
            </a:r>
            <a:r>
              <a:rPr lang="en-US" sz="3600" dirty="0">
                <a:solidFill>
                  <a:schemeClr val="tx1"/>
                </a:solidFill>
                <a:effectLst/>
              </a:rPr>
              <a:t>Satan loves nothing more than to pull you into quarrels, divisions, doubts, despair; etc. You cannot win a battle with him in your own strength. You resist his attacks by standing in your position in Christ.</a:t>
            </a:r>
          </a:p>
          <a:p>
            <a:pPr marL="3690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"Submit yourselves, then, to God. 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Resist the devil,</a:t>
            </a:r>
            <a:r>
              <a:rPr lang="en-US" sz="3600" i="1" dirty="0">
                <a:solidFill>
                  <a:schemeClr val="tx1"/>
                </a:solidFill>
                <a:effectLst/>
              </a:rPr>
              <a:t> and he will flee from you." (James 4:7)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lvl="0" indent="0">
              <a:buNone/>
            </a:pPr>
            <a:endParaRPr lang="en-US" dirty="0">
              <a:effectLst/>
            </a:endParaRPr>
          </a:p>
          <a:p>
            <a:pPr marL="36900" lvl="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44226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lvl="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/>
              </a:rPr>
              <a:t>Satan hates the blood of Christ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.</a:t>
            </a:r>
            <a:r>
              <a:rPr lang="en-US" sz="3600" dirty="0">
                <a:solidFill>
                  <a:schemeClr val="tx1"/>
                </a:solidFill>
                <a:effectLst/>
              </a:rPr>
              <a:t> When Christ's blood was shed at Calvary, Satan had no further opportunity to defeat Christ. Christ's blood signaled Satan's defeat. Therefore, as a Christian, since you are in Christ and Christ conquered Satan, you too are a conqueror.</a:t>
            </a:r>
          </a:p>
          <a:p>
            <a:pPr marL="36900" lvl="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"They [believers] overcame him by the blood of the Lamb." (Revelation 12:11)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indent="0">
              <a:buNone/>
            </a:pPr>
            <a:endParaRPr lang="en-US" dirty="0">
              <a:effectLst/>
            </a:endParaRPr>
          </a:p>
          <a:p>
            <a:pPr marL="36900" lvl="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9703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is defeated by positive testimonies</a:t>
            </a:r>
            <a:r>
              <a:rPr lang="en-US" sz="3600" b="1" i="1" dirty="0">
                <a:solidFill>
                  <a:schemeClr val="tx1"/>
                </a:solidFill>
                <a:effectLst/>
              </a:rPr>
              <a:t>. </a:t>
            </a:r>
            <a:r>
              <a:rPr lang="en-US" sz="3600" dirty="0">
                <a:solidFill>
                  <a:schemeClr val="tx1"/>
                </a:solidFill>
                <a:effectLst/>
              </a:rPr>
              <a:t>Satan rejoices in grumbling, complaints and criticisms but he is defeated by the testimonies of true Christians who give thanks for the blood of Christ that purchased their full forgiveness.</a:t>
            </a:r>
          </a:p>
          <a:p>
            <a:pPr marL="3690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"They [believers] overcame him by... the word of their testimony." (Revelation 12:11)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marL="36900" lvl="0" indent="0">
              <a:buNone/>
            </a:pPr>
            <a:endParaRPr lang="en-US" dirty="0">
              <a:effectLst/>
            </a:endParaRPr>
          </a:p>
          <a:p>
            <a:pPr marL="36900" lvl="0" indent="0">
              <a:buNone/>
            </a:pPr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03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483" y="0"/>
            <a:ext cx="10353762" cy="715617"/>
          </a:xfrm>
        </p:spPr>
        <p:txBody>
          <a:bodyPr>
            <a:noAutofit/>
          </a:bodyPr>
          <a:lstStyle/>
          <a:p>
            <a:r>
              <a:rPr lang="en-US" sz="3200" b="1" u="sng" dirty="0">
                <a:solidFill>
                  <a:srgbClr val="FFFF00"/>
                </a:solidFill>
                <a:effectLst/>
              </a:rPr>
              <a:t>VICTORY PRAYER </a:t>
            </a:r>
            <a:endParaRPr lang="en-US" sz="3200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1634"/>
            <a:ext cx="12072729" cy="6400800"/>
          </a:xfrm>
        </p:spPr>
        <p:txBody>
          <a:bodyPr>
            <a:noAutofit/>
          </a:bodyPr>
          <a:lstStyle/>
          <a:p>
            <a:pPr marL="36900" indent="0" algn="ctr">
              <a:buNone/>
            </a:pPr>
            <a:r>
              <a:rPr lang="en-US" sz="3200" i="1" dirty="0">
                <a:solidFill>
                  <a:schemeClr val="tx1"/>
                </a:solidFill>
                <a:effectLst/>
              </a:rPr>
              <a:t>“</a:t>
            </a:r>
            <a:r>
              <a:rPr lang="en-US" sz="3200" dirty="0">
                <a:solidFill>
                  <a:schemeClr val="tx1"/>
                </a:solidFill>
                <a:effectLst/>
              </a:rPr>
              <a:t>Thank You, Father, that I am Your child and that Christ, who is in me, is greater than Satan, who is in the world. I acknowledge that Satan is a defeated enemy. He was defeated when the blood of Christ was shed at Calvary. His blood paid for the guilt of my sins. I am a child of God, and Satan has no authority over me. I've been bought with a price. My body is not my own. It belongs to Christ. I refuse all thoughts that are not from God, and I resist Satan in the name and strength of Jesus Christ. As I stand in the full armor of God, I ask You to bind Satan and his demonic realm from any influence over me. Just as You put a hedge of protection around Job, I ask You to put a hedge of protection completely around me for my good and for Your glory. In the precious name of Jesus, I pray. Amen.”</a:t>
            </a:r>
          </a:p>
          <a:p>
            <a:pPr marL="36900" indent="0">
              <a:buNone/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endParaRPr lang="en-US" sz="3400" i="1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3548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What Is Spiritual Warfare?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732449"/>
            <a:ext cx="11277600" cy="4814125"/>
          </a:xfrm>
        </p:spPr>
        <p:txBody>
          <a:bodyPr/>
          <a:lstStyle/>
          <a:p>
            <a:pPr marL="36900" indent="0">
              <a:buNone/>
            </a:pPr>
            <a:r>
              <a:rPr lang="en-US" sz="4000" dirty="0">
                <a:solidFill>
                  <a:schemeClr val="tx1"/>
                </a:solidFill>
                <a:effectLst/>
              </a:rPr>
              <a:t>Spiritual warfare is the ongoing conflict against the human race with its enemies—the </a:t>
            </a:r>
            <a:r>
              <a:rPr lang="en-US" sz="4000" u="sng" dirty="0">
                <a:solidFill>
                  <a:schemeClr val="tx1"/>
                </a:solidFill>
                <a:effectLst/>
              </a:rPr>
              <a:t>world</a:t>
            </a:r>
            <a:r>
              <a:rPr lang="en-US" sz="4000" dirty="0">
                <a:solidFill>
                  <a:schemeClr val="tx1"/>
                </a:solidFill>
                <a:effectLst/>
              </a:rPr>
              <a:t>, the </a:t>
            </a:r>
            <a:r>
              <a:rPr lang="en-US" sz="4000" u="sng" dirty="0">
                <a:solidFill>
                  <a:schemeClr val="tx1"/>
                </a:solidFill>
                <a:effectLst/>
              </a:rPr>
              <a:t>flesh</a:t>
            </a:r>
            <a:r>
              <a:rPr lang="en-US" sz="4000" dirty="0">
                <a:solidFill>
                  <a:schemeClr val="tx1"/>
                </a:solidFill>
                <a:effectLst/>
              </a:rPr>
              <a:t>, and </a:t>
            </a:r>
            <a:r>
              <a:rPr lang="en-US" sz="4000" u="sng" dirty="0">
                <a:solidFill>
                  <a:schemeClr val="tx1"/>
                </a:solidFill>
                <a:effectLst/>
              </a:rPr>
              <a:t>Satan</a:t>
            </a:r>
            <a:r>
              <a:rPr lang="en-US" sz="4000" dirty="0">
                <a:solidFill>
                  <a:schemeClr val="tx1"/>
                </a:solidFill>
                <a:effectLst/>
              </a:rPr>
              <a:t>—for the purposes of...</a:t>
            </a:r>
          </a:p>
          <a:p>
            <a:pPr lvl="0"/>
            <a:r>
              <a:rPr lang="en-US" sz="4000" dirty="0">
                <a:solidFill>
                  <a:schemeClr val="tx1"/>
                </a:solidFill>
                <a:effectLst/>
              </a:rPr>
              <a:t> Keeping non-Christians from coming into a personal relationship with Jesus Christ </a:t>
            </a:r>
          </a:p>
          <a:p>
            <a:pPr lvl="0"/>
            <a:r>
              <a:rPr lang="en-US" sz="4000" dirty="0">
                <a:solidFill>
                  <a:schemeClr val="tx1"/>
                </a:solidFill>
                <a:effectLst/>
              </a:rPr>
              <a:t> Rendering Christians ineffective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7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What is a Stronghold?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732449"/>
            <a:ext cx="11277600" cy="4814125"/>
          </a:xfrm>
        </p:spPr>
        <p:txBody>
          <a:bodyPr/>
          <a:lstStyle/>
          <a:p>
            <a:pPr marL="36900" lvl="0" indent="0">
              <a:buNone/>
            </a:pPr>
            <a:r>
              <a:rPr lang="en-US" sz="4000" b="1" i="1" dirty="0">
                <a:solidFill>
                  <a:schemeClr val="tx1"/>
                </a:solidFill>
                <a:effectLst/>
              </a:rPr>
              <a:t>A spiritual stronghold</a:t>
            </a:r>
            <a:r>
              <a:rPr lang="en-US" sz="4000" dirty="0">
                <a:solidFill>
                  <a:schemeClr val="tx1"/>
                </a:solidFill>
                <a:effectLst/>
              </a:rPr>
              <a:t> is a deeply rooted thought pattern dominated by our three enemies: </a:t>
            </a:r>
          </a:p>
          <a:p>
            <a:pPr lvl="1"/>
            <a:r>
              <a:rPr lang="en-US" sz="4000" b="1" dirty="0">
                <a:solidFill>
                  <a:schemeClr val="tx1"/>
                </a:solidFill>
                <a:effectLst/>
              </a:rPr>
              <a:t> Worldly</a:t>
            </a:r>
            <a:r>
              <a:rPr lang="en-US" sz="4000" dirty="0">
                <a:solidFill>
                  <a:schemeClr val="tx1"/>
                </a:solidFill>
                <a:effectLst/>
              </a:rPr>
              <a:t> thinking </a:t>
            </a:r>
          </a:p>
          <a:p>
            <a:pPr lvl="1"/>
            <a:r>
              <a:rPr lang="en-US" sz="4000" b="1" dirty="0">
                <a:solidFill>
                  <a:schemeClr val="tx1"/>
                </a:solidFill>
                <a:effectLst/>
              </a:rPr>
              <a:t> Fleshly</a:t>
            </a:r>
            <a:r>
              <a:rPr lang="en-US" sz="4000" dirty="0">
                <a:solidFill>
                  <a:schemeClr val="tx1"/>
                </a:solidFill>
                <a:effectLst/>
              </a:rPr>
              <a:t> habits</a:t>
            </a:r>
          </a:p>
          <a:p>
            <a:pPr lvl="1"/>
            <a:r>
              <a:rPr lang="en-US" sz="4000" dirty="0">
                <a:solidFill>
                  <a:schemeClr val="tx1"/>
                </a:solidFill>
                <a:effectLst/>
              </a:rPr>
              <a:t> </a:t>
            </a:r>
            <a:r>
              <a:rPr lang="en-US" sz="4000" b="1" dirty="0">
                <a:solidFill>
                  <a:schemeClr val="tx1"/>
                </a:solidFill>
                <a:effectLst/>
              </a:rPr>
              <a:t>Satanic</a:t>
            </a:r>
            <a:r>
              <a:rPr lang="en-US" sz="4000" dirty="0">
                <a:solidFill>
                  <a:schemeClr val="tx1"/>
                </a:solidFill>
                <a:effectLst/>
              </a:rPr>
              <a:t> influences</a:t>
            </a:r>
          </a:p>
          <a:p>
            <a:pPr marL="3690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7791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720" y="844554"/>
            <a:ext cx="11714922" cy="5125551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4000" i="1" dirty="0">
                <a:solidFill>
                  <a:schemeClr val="tx1"/>
                </a:solidFill>
                <a:effectLst/>
              </a:rPr>
              <a:t>“For though we walk in the flesh, we do not war after the flesh: For the weapons of our warfare are not carnal, but mighty through God to the </a:t>
            </a:r>
            <a:r>
              <a:rPr lang="en-US" sz="40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pulling down of strong holds</a:t>
            </a:r>
            <a:r>
              <a:rPr lang="en-US" sz="4000" i="1" dirty="0">
                <a:solidFill>
                  <a:schemeClr val="tx1"/>
                </a:solidFill>
                <a:effectLst/>
              </a:rPr>
              <a:t>; Casting down imaginations, and every high thing that </a:t>
            </a:r>
            <a:r>
              <a:rPr lang="en-US" sz="4000" i="1" dirty="0" err="1">
                <a:solidFill>
                  <a:schemeClr val="tx1"/>
                </a:solidFill>
                <a:effectLst/>
              </a:rPr>
              <a:t>exalteth</a:t>
            </a:r>
            <a:r>
              <a:rPr lang="en-US" sz="4000" i="1" dirty="0">
                <a:solidFill>
                  <a:schemeClr val="tx1"/>
                </a:solidFill>
                <a:effectLst/>
              </a:rPr>
              <a:t> itself against the knowledge of God, and bringing into captivity every thought to the obedience of Christ;  And having in a readiness to revenge all disobedience, when your obedience is fulfilled.” (2 Corinthians 10:3-6)</a:t>
            </a:r>
          </a:p>
          <a:p>
            <a:pPr marL="36900" lvl="0" indent="0">
              <a:buNone/>
            </a:pPr>
            <a:endParaRPr lang="en-US" sz="3400" i="1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1901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The Three Enemies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732449"/>
            <a:ext cx="11277600" cy="48141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effectLst/>
              </a:rPr>
              <a:t>World </a:t>
            </a:r>
            <a:r>
              <a:rPr lang="en-US" sz="2800" dirty="0">
                <a:solidFill>
                  <a:schemeClr val="tx1"/>
                </a:solidFill>
                <a:effectLst/>
              </a:rPr>
              <a:t>— The world is that invisible system of ideas, activities, and purposes that Satan rules in opposition to God and His rule.  (John 17:14; James 4:4; 1 John 2:15)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effectLst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effectLst/>
              </a:rPr>
              <a:t>Flesh</a:t>
            </a:r>
            <a:r>
              <a:rPr lang="en-US" sz="2800" dirty="0">
                <a:solidFill>
                  <a:schemeClr val="tx1"/>
                </a:solidFill>
                <a:effectLst/>
              </a:rPr>
              <a:t> — The word </a:t>
            </a:r>
            <a:r>
              <a:rPr lang="en-US" sz="2800" b="1" i="1" dirty="0">
                <a:solidFill>
                  <a:schemeClr val="tx1"/>
                </a:solidFill>
                <a:effectLst/>
              </a:rPr>
              <a:t>flesh</a:t>
            </a:r>
            <a:r>
              <a:rPr lang="en-US" sz="2800" dirty="0">
                <a:solidFill>
                  <a:schemeClr val="tx1"/>
                </a:solidFill>
                <a:effectLst/>
              </a:rPr>
              <a:t> refers to the physical body. The term </a:t>
            </a:r>
            <a:r>
              <a:rPr lang="en-US" sz="2800" b="1" i="1" dirty="0">
                <a:solidFill>
                  <a:schemeClr val="tx1"/>
                </a:solidFill>
                <a:effectLst/>
              </a:rPr>
              <a:t>living in the flesh</a:t>
            </a:r>
            <a:r>
              <a:rPr lang="en-US" sz="2800" dirty="0">
                <a:solidFill>
                  <a:schemeClr val="tx1"/>
                </a:solidFill>
                <a:effectLst/>
              </a:rPr>
              <a:t> refers to living out of one's own resources instead of out of Christ's resources.  (Romans 7:18; 13:14)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effectLst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effectLst/>
              </a:rPr>
              <a:t>Devil (Satan)</a:t>
            </a:r>
            <a:r>
              <a:rPr lang="en-US" sz="2800" dirty="0">
                <a:solidFill>
                  <a:schemeClr val="tx1"/>
                </a:solidFill>
                <a:effectLst/>
              </a:rPr>
              <a:t>  — The 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devil</a:t>
            </a:r>
            <a:r>
              <a:rPr lang="en-US" sz="2800" dirty="0">
                <a:solidFill>
                  <a:schemeClr val="tx1"/>
                </a:solidFill>
                <a:effectLst/>
              </a:rPr>
              <a:t> is the supreme adversary of God and is leader of the spiritual forces of evil….A </a:t>
            </a:r>
            <a:r>
              <a:rPr lang="en-US" sz="2800" b="1" dirty="0">
                <a:solidFill>
                  <a:schemeClr val="tx1"/>
                </a:solidFill>
                <a:effectLst/>
              </a:rPr>
              <a:t>demon</a:t>
            </a:r>
            <a:r>
              <a:rPr lang="en-US" sz="2800" dirty="0">
                <a:solidFill>
                  <a:schemeClr val="tx1"/>
                </a:solidFill>
                <a:effectLst/>
              </a:rPr>
              <a:t> is an evil spirit, a fallen angel who chose to follow Satan, his commander-in-chief, and who continues to obey his commands. (Matthew 25:41) </a:t>
            </a:r>
          </a:p>
          <a:p>
            <a:pPr lvl="0"/>
            <a:endParaRPr lang="en-US" sz="1600" dirty="0"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9563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Warfare with </a:t>
            </a:r>
            <a:r>
              <a:rPr lang="en-US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lvl="0"/>
            <a:r>
              <a:rPr lang="en-US" sz="3200" b="1" i="1" dirty="0">
                <a:effectLst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effectLst/>
              </a:rPr>
              <a:t>Satanic attacks</a:t>
            </a:r>
            <a:r>
              <a:rPr lang="en-US" sz="3200" dirty="0">
                <a:solidFill>
                  <a:schemeClr val="tx1"/>
                </a:solidFill>
                <a:effectLst/>
              </a:rPr>
              <a:t> from without... </a:t>
            </a:r>
            <a:r>
              <a:rPr lang="en-US" sz="3200" b="1" i="1" dirty="0">
                <a:solidFill>
                  <a:schemeClr val="tx1"/>
                </a:solidFill>
                <a:effectLst/>
              </a:rPr>
              <a:t>oppression</a:t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>   The soul and the body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confusing the emotions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weakening the will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menacing the mind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afflicting the physical body</a:t>
            </a:r>
          </a:p>
          <a:p>
            <a:pPr marL="450000" lvl="1" indent="0">
              <a:buNone/>
            </a:pPr>
            <a:r>
              <a:rPr lang="en-US" sz="3200" i="1" dirty="0">
                <a:solidFill>
                  <a:schemeClr val="tx1"/>
                </a:solidFill>
                <a:effectLst/>
              </a:rPr>
              <a:t>"So Satan went out from the presence of the Lord and afflicted Job with painful sores from the soles of his feet to the top of his head." (Job 2:7)</a:t>
            </a:r>
            <a:endParaRPr lang="en-US" sz="3200" dirty="0">
              <a:solidFill>
                <a:schemeClr val="tx1"/>
              </a:solidFill>
              <a:effectLst/>
            </a:endParaRPr>
          </a:p>
          <a:p>
            <a:endParaRPr lang="en-US" sz="1600" dirty="0"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5191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Warfare with </a:t>
            </a:r>
            <a:r>
              <a:rPr lang="en-US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lvl="0"/>
            <a:r>
              <a:rPr lang="en-US" sz="3200" b="1" i="1" dirty="0">
                <a:effectLst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effectLst/>
              </a:rPr>
              <a:t>Satanic strongholds</a:t>
            </a:r>
            <a:r>
              <a:rPr lang="en-US" sz="3200" b="1" dirty="0">
                <a:solidFill>
                  <a:schemeClr val="tx1"/>
                </a:solidFill>
                <a:effectLst/>
              </a:rPr>
              <a:t> from within... </a:t>
            </a:r>
            <a:r>
              <a:rPr lang="en-US" sz="3200" b="1" i="1" dirty="0">
                <a:solidFill>
                  <a:schemeClr val="tx1"/>
                </a:solidFill>
                <a:effectLst/>
              </a:rPr>
              <a:t>obsession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consuming thoughts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phobias (excessive fears)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compulsive actions </a:t>
            </a:r>
          </a:p>
          <a:p>
            <a:pPr marL="450000" lvl="1" indent="0">
              <a:buNone/>
            </a:pPr>
            <a:r>
              <a:rPr lang="en-US" sz="3200" dirty="0">
                <a:solidFill>
                  <a:schemeClr val="tx1"/>
                </a:solidFill>
                <a:effectLst/>
              </a:rPr>
              <a:t>— addictions</a:t>
            </a:r>
          </a:p>
          <a:p>
            <a:pPr marL="450000" lvl="1" indent="0">
              <a:buNone/>
            </a:pPr>
            <a:r>
              <a:rPr lang="en-US" sz="3200" i="1" dirty="0">
                <a:solidFill>
                  <a:schemeClr val="tx1"/>
                </a:solidFill>
                <a:effectLst/>
              </a:rPr>
              <a:t>“In your anger do not sin': Do not let the sun go down while you are still angry, and do not give the devil a foothold.” (Ephesians 4:26-27)</a:t>
            </a:r>
          </a:p>
          <a:p>
            <a:pPr lvl="0"/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6391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25" y="234490"/>
            <a:ext cx="10353762" cy="970450"/>
          </a:xfrm>
        </p:spPr>
        <p:txBody>
          <a:bodyPr>
            <a:no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Warfare with </a:t>
            </a:r>
            <a:r>
              <a:rPr lang="en-US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1321632"/>
            <a:ext cx="11714922" cy="4814125"/>
          </a:xfrm>
        </p:spPr>
        <p:txBody>
          <a:bodyPr>
            <a:noAutofit/>
          </a:bodyPr>
          <a:lstStyle/>
          <a:p>
            <a:pPr lvl="0"/>
            <a:r>
              <a:rPr lang="en-US" sz="3200" b="1" i="1" dirty="0">
                <a:effectLst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effectLst/>
              </a:rPr>
              <a:t>Satanic control... Possession (St. Luke 8:26-39)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</a:p>
          <a:p>
            <a:pPr lvl="0"/>
            <a:endParaRPr lang="en-US" sz="6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20573"/>
              </p:ext>
            </p:extLst>
          </p:nvPr>
        </p:nvGraphicFramePr>
        <p:xfrm>
          <a:off x="536713" y="2005127"/>
          <a:ext cx="1109207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035">
                  <a:extLst>
                    <a:ext uri="{9D8B030D-6E8A-4147-A177-3AD203B41FA5}">
                      <a16:colId xmlns:a16="http://schemas.microsoft.com/office/drawing/2014/main" val="2199758320"/>
                    </a:ext>
                  </a:extLst>
                </a:gridCol>
                <a:gridCol w="5546035">
                  <a:extLst>
                    <a:ext uri="{9D8B030D-6E8A-4147-A177-3AD203B41FA5}">
                      <a16:colId xmlns:a16="http://schemas.microsoft.com/office/drawing/2014/main" val="171724072"/>
                    </a:ext>
                  </a:extLst>
                </a:gridCol>
              </a:tblGrid>
              <a:tr h="4349290">
                <a:tc>
                  <a:txBody>
                    <a:bodyPr/>
                    <a:lstStyle/>
                    <a:p>
                      <a:pPr lvl="1"/>
                      <a:r>
                        <a:rPr lang="en-US" sz="2800" dirty="0">
                          <a:effectLst/>
                        </a:rPr>
                        <a:t>—mental torment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—chronic fear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—convulsions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—voice changes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—state of trance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—psychic powers </a:t>
                      </a:r>
                    </a:p>
                    <a:p>
                      <a:pPr lvl="1"/>
                      <a:r>
                        <a:rPr lang="en-US" sz="2800" dirty="0">
                          <a:effectLst/>
                        </a:rPr>
                        <a:t>—insensitivity to pain 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—supernatural strength </a:t>
                      </a:r>
                    </a:p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—sudden personality changes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—violent dreams/nightmares </a:t>
                      </a:r>
                    </a:p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—unnatural attachment to items of the occult </a:t>
                      </a:r>
                    </a:p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—speaking in unknown languages </a:t>
                      </a:r>
                    </a:p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—unrestrained outbursts of anger </a:t>
                      </a:r>
                    </a:p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—infirm bodies... twitching, uncontrollable itching </a:t>
                      </a:r>
                    </a:p>
                    <a:p>
                      <a:pPr lvl="1"/>
                      <a:r>
                        <a:rPr lang="en-US" sz="2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—violent reaction to the name of Jesus Christ and/or the things of God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5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973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u="sng" dirty="0">
                <a:effectLst/>
              </a:rPr>
              <a:t>Stand against Satan </a:t>
            </a:r>
            <a:endParaRPr lang="en-US" sz="6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732449"/>
            <a:ext cx="11714922" cy="4814125"/>
          </a:xfrm>
        </p:spPr>
        <p:txBody>
          <a:bodyPr>
            <a:noAutofit/>
          </a:bodyPr>
          <a:lstStyle/>
          <a:p>
            <a:pPr marL="36900" indent="0">
              <a:buNone/>
            </a:pPr>
            <a:r>
              <a:rPr lang="en-US" sz="3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is NOT all-powerful</a:t>
            </a:r>
            <a:r>
              <a:rPr lang="en-US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BUT he </a:t>
            </a:r>
            <a:r>
              <a:rPr lang="en-US" sz="3600" dirty="0">
                <a:solidFill>
                  <a:schemeClr val="tx1"/>
                </a:solidFill>
                <a:effectLst/>
              </a:rPr>
              <a:t>is powerful. He cannot be greater than God, who created him. Jesus is the One who is victorious over Satan and the One who indwells the believer by His Holy Spirit.</a:t>
            </a:r>
          </a:p>
          <a:p>
            <a:pPr marL="36900" indent="0">
              <a:buNone/>
            </a:pPr>
            <a:br>
              <a:rPr lang="en-US" sz="3600" dirty="0">
                <a:solidFill>
                  <a:schemeClr val="tx1"/>
                </a:solidFill>
                <a:effectLst/>
              </a:rPr>
            </a:br>
            <a:r>
              <a:rPr lang="en-US" sz="3600" i="1" dirty="0">
                <a:solidFill>
                  <a:schemeClr val="tx1"/>
                </a:solidFill>
                <a:effectLst/>
              </a:rPr>
              <a:t>"The one who is in you is greater than the one who is in the world." (1 John 4:4)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</a:p>
          <a:p>
            <a:pPr lvl="0"/>
            <a:endParaRPr lang="en-US" sz="1600" dirty="0">
              <a:solidFill>
                <a:schemeClr val="tx1"/>
              </a:solidFill>
              <a:effectLst/>
            </a:endParaRPr>
          </a:p>
          <a:p>
            <a:pPr marL="36900" lvl="0" indent="0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695095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240</TotalTime>
  <Words>990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Calisto MT</vt:lpstr>
      <vt:lpstr>Chiller</vt:lpstr>
      <vt:lpstr>Franklin Gothic Demi</vt:lpstr>
      <vt:lpstr>Trebuchet MS</vt:lpstr>
      <vt:lpstr>Wingdings 2</vt:lpstr>
      <vt:lpstr>Slate</vt:lpstr>
      <vt:lpstr>SPIRITUAL WARFARE</vt:lpstr>
      <vt:lpstr>What Is Spiritual Warfare?</vt:lpstr>
      <vt:lpstr>What is a Stronghold?</vt:lpstr>
      <vt:lpstr>PowerPoint Presentation</vt:lpstr>
      <vt:lpstr>The Three Enemies</vt:lpstr>
      <vt:lpstr>Warfare with Satan</vt:lpstr>
      <vt:lpstr>Warfare with Satan</vt:lpstr>
      <vt:lpstr>Warfare with Satan</vt:lpstr>
      <vt:lpstr>Stand against Satan </vt:lpstr>
      <vt:lpstr>Stand against Satan </vt:lpstr>
      <vt:lpstr>Stand against Satan </vt:lpstr>
      <vt:lpstr>Stand against Satan </vt:lpstr>
      <vt:lpstr>Stand against Satan </vt:lpstr>
      <vt:lpstr>Stand against Satan </vt:lpstr>
      <vt:lpstr>Stand against Satan </vt:lpstr>
      <vt:lpstr>VICTORY PRAYER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WARFARE</dc:title>
  <dc:creator>DUANE</dc:creator>
  <cp:lastModifiedBy>DUANE</cp:lastModifiedBy>
  <cp:revision>25</cp:revision>
  <dcterms:created xsi:type="dcterms:W3CDTF">2016-07-16T20:24:38Z</dcterms:created>
  <dcterms:modified xsi:type="dcterms:W3CDTF">2016-07-17T21:41:04Z</dcterms:modified>
</cp:coreProperties>
</file>