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71"/>
  </p:handoutMasterIdLst>
  <p:sldIdLst>
    <p:sldId id="256" r:id="rId2"/>
    <p:sldId id="257" r:id="rId3"/>
    <p:sldId id="258" r:id="rId4"/>
    <p:sldId id="259" r:id="rId5"/>
    <p:sldId id="260" r:id="rId6"/>
    <p:sldId id="275"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80" r:id="rId23"/>
    <p:sldId id="277" r:id="rId24"/>
    <p:sldId id="278" r:id="rId25"/>
    <p:sldId id="279" r:id="rId26"/>
    <p:sldId id="281" r:id="rId27"/>
    <p:sldId id="282" r:id="rId28"/>
    <p:sldId id="283" r:id="rId29"/>
    <p:sldId id="284" r:id="rId30"/>
    <p:sldId id="285" r:id="rId31"/>
    <p:sldId id="286" r:id="rId32"/>
    <p:sldId id="287" r:id="rId33"/>
    <p:sldId id="288" r:id="rId34"/>
    <p:sldId id="294" r:id="rId35"/>
    <p:sldId id="289" r:id="rId36"/>
    <p:sldId id="290" r:id="rId37"/>
    <p:sldId id="291" r:id="rId38"/>
    <p:sldId id="292" r:id="rId39"/>
    <p:sldId id="293" r:id="rId40"/>
    <p:sldId id="295" r:id="rId41"/>
    <p:sldId id="299" r:id="rId42"/>
    <p:sldId id="298" r:id="rId43"/>
    <p:sldId id="300" r:id="rId44"/>
    <p:sldId id="301" r:id="rId45"/>
    <p:sldId id="302" r:id="rId46"/>
    <p:sldId id="303" r:id="rId47"/>
    <p:sldId id="296" r:id="rId48"/>
    <p:sldId id="297" r:id="rId49"/>
    <p:sldId id="304" r:id="rId50"/>
    <p:sldId id="305" r:id="rId51"/>
    <p:sldId id="307" r:id="rId52"/>
    <p:sldId id="306" r:id="rId53"/>
    <p:sldId id="308" r:id="rId54"/>
    <p:sldId id="309" r:id="rId55"/>
    <p:sldId id="310" r:id="rId56"/>
    <p:sldId id="311" r:id="rId57"/>
    <p:sldId id="314" r:id="rId58"/>
    <p:sldId id="312" r:id="rId59"/>
    <p:sldId id="313" r:id="rId60"/>
    <p:sldId id="316" r:id="rId61"/>
    <p:sldId id="315" r:id="rId62"/>
    <p:sldId id="317" r:id="rId63"/>
    <p:sldId id="318" r:id="rId64"/>
    <p:sldId id="319" r:id="rId65"/>
    <p:sldId id="320" r:id="rId66"/>
    <p:sldId id="321" r:id="rId67"/>
    <p:sldId id="322" r:id="rId68"/>
    <p:sldId id="323" r:id="rId69"/>
    <p:sldId id="324" r:id="rId70"/>
  </p:sldIdLst>
  <p:sldSz cx="9144000" cy="6858000" type="screen4x3"/>
  <p:notesSz cx="6858000" cy="9239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560" autoAdjust="0"/>
  </p:normalViewPr>
  <p:slideViewPr>
    <p:cSldViewPr>
      <p:cViewPr varScale="1">
        <p:scale>
          <a:sx n="70" d="100"/>
          <a:sy n="70" d="100"/>
        </p:scale>
        <p:origin x="-138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1963"/>
          </a:xfrm>
          <a:prstGeom prst="rect">
            <a:avLst/>
          </a:prstGeom>
        </p:spPr>
        <p:txBody>
          <a:bodyPr vert="horz" lIns="91440" tIns="45720" rIns="91440" bIns="45720" rtlCol="0"/>
          <a:lstStyle>
            <a:lvl1pPr algn="r">
              <a:defRPr sz="1200"/>
            </a:lvl1pPr>
          </a:lstStyle>
          <a:p>
            <a:fld id="{3DA42953-C852-4880-B7CC-13D56381FA89}" type="datetimeFigureOut">
              <a:rPr lang="en-US" smtClean="0"/>
              <a:t>6/25/2014</a:t>
            </a:fld>
            <a:endParaRPr lang="en-US"/>
          </a:p>
        </p:txBody>
      </p:sp>
      <p:sp>
        <p:nvSpPr>
          <p:cNvPr id="4" name="Footer Placeholder 3"/>
          <p:cNvSpPr>
            <a:spLocks noGrp="1"/>
          </p:cNvSpPr>
          <p:nvPr>
            <p:ph type="ftr" sz="quarter" idx="2"/>
          </p:nvPr>
        </p:nvSpPr>
        <p:spPr>
          <a:xfrm>
            <a:off x="0" y="8775684"/>
            <a:ext cx="2971800"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75684"/>
            <a:ext cx="2971800" cy="461963"/>
          </a:xfrm>
          <a:prstGeom prst="rect">
            <a:avLst/>
          </a:prstGeom>
        </p:spPr>
        <p:txBody>
          <a:bodyPr vert="horz" lIns="91440" tIns="45720" rIns="91440" bIns="45720" rtlCol="0" anchor="b"/>
          <a:lstStyle>
            <a:lvl1pPr algn="r">
              <a:defRPr sz="1200"/>
            </a:lvl1pPr>
          </a:lstStyle>
          <a:p>
            <a:fld id="{5A8F2D79-1BC4-4E40-823E-859D13197A89}" type="slidenum">
              <a:rPr lang="en-US" smtClean="0"/>
              <a:t>‹#›</a:t>
            </a:fld>
            <a:endParaRPr lang="en-US"/>
          </a:p>
        </p:txBody>
      </p:sp>
    </p:spTree>
    <p:extLst>
      <p:ext uri="{BB962C8B-B14F-4D97-AF65-F5344CB8AC3E}">
        <p14:creationId xmlns:p14="http://schemas.microsoft.com/office/powerpoint/2010/main" val="87294149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A682E83-EC14-4C41-BDA6-0E7DDC4945AD}" type="datetimeFigureOut">
              <a:rPr lang="en-029" smtClean="0"/>
              <a:t>06/25/2014</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BE31EF0E-2008-4A2C-A3A5-9901C2AC3936}" type="slidenum">
              <a:rPr lang="en-029" smtClean="0"/>
              <a:t>‹#›</a:t>
            </a:fld>
            <a:endParaRPr lang="en-029"/>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682E83-EC14-4C41-BDA6-0E7DDC4945AD}" type="datetimeFigureOut">
              <a:rPr lang="en-029" smtClean="0"/>
              <a:t>06/25/2014</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BE31EF0E-2008-4A2C-A3A5-9901C2AC3936}" type="slidenum">
              <a:rPr lang="en-029" smtClean="0"/>
              <a:t>‹#›</a:t>
            </a:fld>
            <a:endParaRPr lang="en-029"/>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A682E83-EC14-4C41-BDA6-0E7DDC4945AD}" type="datetimeFigureOut">
              <a:rPr lang="en-029" smtClean="0"/>
              <a:t>06/25/2014</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BE31EF0E-2008-4A2C-A3A5-9901C2AC3936}" type="slidenum">
              <a:rPr lang="en-029" smtClean="0"/>
              <a:t>‹#›</a:t>
            </a:fld>
            <a:endParaRPr lang="en-029"/>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682E83-EC14-4C41-BDA6-0E7DDC4945AD}" type="datetimeFigureOut">
              <a:rPr lang="en-029" smtClean="0"/>
              <a:t>06/25/2014</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BE31EF0E-2008-4A2C-A3A5-9901C2AC3936}" type="slidenum">
              <a:rPr lang="en-029" smtClean="0"/>
              <a:t>‹#›</a:t>
            </a:fld>
            <a:endParaRPr lang="en-029"/>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682E83-EC14-4C41-BDA6-0E7DDC4945AD}" type="datetimeFigureOut">
              <a:rPr lang="en-029" smtClean="0"/>
              <a:t>06/25/2014</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BE31EF0E-2008-4A2C-A3A5-9901C2AC3936}" type="slidenum">
              <a:rPr lang="en-029" smtClean="0"/>
              <a:t>‹#›</a:t>
            </a:fld>
            <a:endParaRPr lang="en-029"/>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A682E83-EC14-4C41-BDA6-0E7DDC4945AD}" type="datetimeFigureOut">
              <a:rPr lang="en-029" smtClean="0"/>
              <a:t>06/25/2014</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BE31EF0E-2008-4A2C-A3A5-9901C2AC3936}" type="slidenum">
              <a:rPr lang="en-029" smtClean="0"/>
              <a:t>‹#›</a:t>
            </a:fld>
            <a:endParaRPr lang="en-029"/>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A682E83-EC14-4C41-BDA6-0E7DDC4945AD}" type="datetimeFigureOut">
              <a:rPr lang="en-029" smtClean="0"/>
              <a:t>06/25/2014</a:t>
            </a:fld>
            <a:endParaRPr lang="en-029"/>
          </a:p>
        </p:txBody>
      </p:sp>
      <p:sp>
        <p:nvSpPr>
          <p:cNvPr id="8" name="Footer Placeholder 7"/>
          <p:cNvSpPr>
            <a:spLocks noGrp="1"/>
          </p:cNvSpPr>
          <p:nvPr>
            <p:ph type="ftr" sz="quarter" idx="11"/>
          </p:nvPr>
        </p:nvSpPr>
        <p:spPr/>
        <p:txBody>
          <a:bodyPr/>
          <a:lstStyle/>
          <a:p>
            <a:endParaRPr lang="en-029"/>
          </a:p>
        </p:txBody>
      </p:sp>
      <p:sp>
        <p:nvSpPr>
          <p:cNvPr id="9" name="Slide Number Placeholder 8"/>
          <p:cNvSpPr>
            <a:spLocks noGrp="1"/>
          </p:cNvSpPr>
          <p:nvPr>
            <p:ph type="sldNum" sz="quarter" idx="12"/>
          </p:nvPr>
        </p:nvSpPr>
        <p:spPr/>
        <p:txBody>
          <a:bodyPr/>
          <a:lstStyle/>
          <a:p>
            <a:fld id="{BE31EF0E-2008-4A2C-A3A5-9901C2AC3936}" type="slidenum">
              <a:rPr lang="en-029" smtClean="0"/>
              <a:t>‹#›</a:t>
            </a:fld>
            <a:endParaRPr lang="en-029"/>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682E83-EC14-4C41-BDA6-0E7DDC4945AD}" type="datetimeFigureOut">
              <a:rPr lang="en-029" smtClean="0"/>
              <a:t>06/25/2014</a:t>
            </a:fld>
            <a:endParaRPr lang="en-029"/>
          </a:p>
        </p:txBody>
      </p:sp>
      <p:sp>
        <p:nvSpPr>
          <p:cNvPr id="4" name="Footer Placeholder 3"/>
          <p:cNvSpPr>
            <a:spLocks noGrp="1"/>
          </p:cNvSpPr>
          <p:nvPr>
            <p:ph type="ftr" sz="quarter" idx="11"/>
          </p:nvPr>
        </p:nvSpPr>
        <p:spPr/>
        <p:txBody>
          <a:bodyPr/>
          <a:lstStyle/>
          <a:p>
            <a:endParaRPr lang="en-029"/>
          </a:p>
        </p:txBody>
      </p:sp>
      <p:sp>
        <p:nvSpPr>
          <p:cNvPr id="5" name="Slide Number Placeholder 4"/>
          <p:cNvSpPr>
            <a:spLocks noGrp="1"/>
          </p:cNvSpPr>
          <p:nvPr>
            <p:ph type="sldNum" sz="quarter" idx="12"/>
          </p:nvPr>
        </p:nvSpPr>
        <p:spPr/>
        <p:txBody>
          <a:bodyPr/>
          <a:lstStyle/>
          <a:p>
            <a:fld id="{BE31EF0E-2008-4A2C-A3A5-9901C2AC3936}" type="slidenum">
              <a:rPr lang="en-029" smtClean="0"/>
              <a:t>‹#›</a:t>
            </a:fld>
            <a:endParaRPr lang="en-029"/>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A682E83-EC14-4C41-BDA6-0E7DDC4945AD}" type="datetimeFigureOut">
              <a:rPr lang="en-029" smtClean="0"/>
              <a:t>06/25/2014</a:t>
            </a:fld>
            <a:endParaRPr lang="en-029"/>
          </a:p>
        </p:txBody>
      </p:sp>
      <p:sp>
        <p:nvSpPr>
          <p:cNvPr id="3" name="Footer Placeholder 2"/>
          <p:cNvSpPr>
            <a:spLocks noGrp="1"/>
          </p:cNvSpPr>
          <p:nvPr>
            <p:ph type="ftr" sz="quarter" idx="11"/>
          </p:nvPr>
        </p:nvSpPr>
        <p:spPr/>
        <p:txBody>
          <a:bodyPr/>
          <a:lstStyle/>
          <a:p>
            <a:endParaRPr lang="en-029"/>
          </a:p>
        </p:txBody>
      </p:sp>
      <p:sp>
        <p:nvSpPr>
          <p:cNvPr id="4" name="Slide Number Placeholder 3"/>
          <p:cNvSpPr>
            <a:spLocks noGrp="1"/>
          </p:cNvSpPr>
          <p:nvPr>
            <p:ph type="sldNum" sz="quarter" idx="12"/>
          </p:nvPr>
        </p:nvSpPr>
        <p:spPr/>
        <p:txBody>
          <a:bodyPr/>
          <a:lstStyle/>
          <a:p>
            <a:fld id="{BE31EF0E-2008-4A2C-A3A5-9901C2AC3936}" type="slidenum">
              <a:rPr lang="en-029" smtClean="0"/>
              <a:t>‹#›</a:t>
            </a:fld>
            <a:endParaRPr lang="en-029"/>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A682E83-EC14-4C41-BDA6-0E7DDC4945AD}" type="datetimeFigureOut">
              <a:rPr lang="en-029" smtClean="0"/>
              <a:t>06/25/2014</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BE31EF0E-2008-4A2C-A3A5-9901C2AC3936}" type="slidenum">
              <a:rPr lang="en-029" smtClean="0"/>
              <a:t>‹#›</a:t>
            </a:fld>
            <a:endParaRPr lang="en-029"/>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682E83-EC14-4C41-BDA6-0E7DDC4945AD}" type="datetimeFigureOut">
              <a:rPr lang="en-029" smtClean="0"/>
              <a:t>06/25/2014</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BE31EF0E-2008-4A2C-A3A5-9901C2AC3936}" type="slidenum">
              <a:rPr lang="en-029" smtClean="0"/>
              <a:t>‹#›</a:t>
            </a:fld>
            <a:endParaRPr lang="en-029"/>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A682E83-EC14-4C41-BDA6-0E7DDC4945AD}" type="datetimeFigureOut">
              <a:rPr lang="en-029" smtClean="0"/>
              <a:t>06/25/2014</a:t>
            </a:fld>
            <a:endParaRPr lang="en-029"/>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029"/>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E31EF0E-2008-4A2C-A3A5-9901C2AC3936}" type="slidenum">
              <a:rPr lang="en-029" smtClean="0"/>
              <a:t>‹#›</a:t>
            </a:fld>
            <a:endParaRPr lang="en-029"/>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029" sz="9600" b="1" dirty="0" smtClean="0">
                <a:effectLst>
                  <a:outerShdw blurRad="38100" dist="38100" dir="2700000" algn="tl">
                    <a:srgbClr val="000000">
                      <a:alpha val="43137"/>
                    </a:srgbClr>
                  </a:outerShdw>
                </a:effectLst>
              </a:rPr>
              <a:t>WHO IS GOD?</a:t>
            </a:r>
            <a:endParaRPr lang="en-029" sz="96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914400" y="3556001"/>
            <a:ext cx="7467600" cy="1473200"/>
          </a:xfrm>
        </p:spPr>
        <p:txBody>
          <a:bodyPr>
            <a:normAutofit/>
          </a:bodyPr>
          <a:lstStyle/>
          <a:p>
            <a:r>
              <a:rPr lang="en-029" sz="4000" b="1" dirty="0" smtClean="0">
                <a:solidFill>
                  <a:srgbClr val="FFFF00"/>
                </a:solidFill>
                <a:effectLst>
                  <a:outerShdw blurRad="38100" dist="38100" dir="2700000" algn="tl">
                    <a:srgbClr val="000000">
                      <a:alpha val="43137"/>
                    </a:srgbClr>
                  </a:outerShdw>
                </a:effectLst>
              </a:rPr>
              <a:t>THE NATURE OF GOD</a:t>
            </a:r>
            <a:endParaRPr lang="en-029" sz="4000" b="1"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248236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a:buFont typeface="Wingdings"/>
              <a:buChar char=""/>
            </a:pPr>
            <a:r>
              <a:rPr lang="en-029" sz="4400" dirty="0" smtClean="0"/>
              <a:t>   God is </a:t>
            </a:r>
            <a:r>
              <a:rPr lang="en-029" sz="4400" b="1" u="sng" dirty="0" smtClean="0">
                <a:effectLst>
                  <a:outerShdw blurRad="38100" dist="38100" dir="2700000" algn="tl">
                    <a:srgbClr val="000000">
                      <a:alpha val="43137"/>
                    </a:srgbClr>
                  </a:outerShdw>
                </a:effectLst>
              </a:rPr>
              <a:t>ETERNAL</a:t>
            </a:r>
            <a:r>
              <a:rPr lang="en-029" sz="4400" dirty="0" smtClean="0"/>
              <a:t> </a:t>
            </a:r>
          </a:p>
          <a:p>
            <a:pPr marL="0" indent="0">
              <a:buNone/>
            </a:pPr>
            <a:r>
              <a:rPr lang="en-029" sz="4400" dirty="0" smtClean="0"/>
              <a:t>God has no beginning and no ending. God was always there, always is there &amp; will always be there. God is from everlasting to everlasting.</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2474795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t>God is </a:t>
            </a:r>
            <a:r>
              <a:rPr lang="en-029" sz="4400" b="1" u="sng" dirty="0" smtClean="0">
                <a:effectLst>
                  <a:outerShdw blurRad="38100" dist="38100" dir="2700000" algn="tl">
                    <a:srgbClr val="000000">
                      <a:alpha val="43137"/>
                    </a:srgbClr>
                  </a:outerShdw>
                </a:effectLst>
              </a:rPr>
              <a:t>ETERNAL</a:t>
            </a:r>
            <a:r>
              <a:rPr lang="en-029" sz="4400" dirty="0" smtClean="0"/>
              <a:t>: (SCRIPTURES)</a:t>
            </a:r>
          </a:p>
          <a:p>
            <a:pPr marL="0" indent="0">
              <a:buNone/>
            </a:pPr>
            <a:r>
              <a:rPr lang="en-029" sz="4400" dirty="0" smtClean="0"/>
              <a:t>Deut. 33:27</a:t>
            </a:r>
          </a:p>
          <a:p>
            <a:pPr marL="0" indent="0">
              <a:buNone/>
            </a:pPr>
            <a:r>
              <a:rPr lang="en-029" sz="4400" dirty="0" smtClean="0"/>
              <a:t>Psalm 90:2; 102:25-27</a:t>
            </a:r>
          </a:p>
          <a:p>
            <a:pPr marL="0" indent="0">
              <a:buNone/>
            </a:pPr>
            <a:r>
              <a:rPr lang="en-029" sz="4400" dirty="0" smtClean="0"/>
              <a:t>Isaiah 44:6; 57:15</a:t>
            </a:r>
          </a:p>
          <a:p>
            <a:pPr marL="0" indent="0">
              <a:buNone/>
            </a:pPr>
            <a:r>
              <a:rPr lang="en-029" sz="4400" dirty="0" smtClean="0"/>
              <a:t>1 Tim. 1:17 / Rom. 1:20 / Rev. 1:4</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3542001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solidFill>
                  <a:schemeClr val="bg2">
                    <a:lumMod val="75000"/>
                  </a:schemeClr>
                </a:solidFill>
                <a:sym typeface="Wingdings"/>
              </a:rPr>
              <a:t> </a:t>
            </a:r>
            <a:r>
              <a:rPr lang="en-029" sz="4400" dirty="0" smtClean="0"/>
              <a:t>God is </a:t>
            </a:r>
            <a:r>
              <a:rPr lang="en-029" sz="4400" b="1" u="sng" dirty="0" smtClean="0">
                <a:effectLst>
                  <a:outerShdw blurRad="38100" dist="38100" dir="2700000" algn="tl">
                    <a:srgbClr val="000000">
                      <a:alpha val="43137"/>
                    </a:srgbClr>
                  </a:outerShdw>
                </a:effectLst>
              </a:rPr>
              <a:t>SELF-EXISTENT</a:t>
            </a:r>
            <a:r>
              <a:rPr lang="en-029" sz="4400" dirty="0" smtClean="0"/>
              <a:t> </a:t>
            </a:r>
          </a:p>
          <a:p>
            <a:pPr marL="0" indent="0">
              <a:buNone/>
            </a:pPr>
            <a:r>
              <a:rPr lang="en-029" sz="4400" dirty="0" smtClean="0"/>
              <a:t>God was never created, nor was he born to any other being. God has continual life within himself.</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2735000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t>God is </a:t>
            </a:r>
            <a:r>
              <a:rPr lang="en-029" sz="4400" b="1" u="sng" dirty="0" smtClean="0">
                <a:effectLst>
                  <a:outerShdw blurRad="38100" dist="38100" dir="2700000" algn="tl">
                    <a:srgbClr val="000000">
                      <a:alpha val="43137"/>
                    </a:srgbClr>
                  </a:outerShdw>
                </a:effectLst>
              </a:rPr>
              <a:t>SELF-EXISTENT</a:t>
            </a:r>
            <a:r>
              <a:rPr lang="en-029" sz="4400" dirty="0" smtClean="0"/>
              <a:t>: </a:t>
            </a:r>
            <a:r>
              <a:rPr lang="en-029" sz="4000" dirty="0" smtClean="0"/>
              <a:t>(SCRIPTURES)</a:t>
            </a:r>
          </a:p>
          <a:p>
            <a:pPr marL="0" indent="0">
              <a:buNone/>
            </a:pPr>
            <a:r>
              <a:rPr lang="en-029" sz="4400" dirty="0" err="1" smtClean="0"/>
              <a:t>Exo</a:t>
            </a:r>
            <a:r>
              <a:rPr lang="en-029" sz="4400" dirty="0" smtClean="0"/>
              <a:t>. 3:14</a:t>
            </a:r>
          </a:p>
          <a:p>
            <a:pPr marL="0" indent="0">
              <a:buNone/>
            </a:pPr>
            <a:r>
              <a:rPr lang="en-029" sz="4400" dirty="0" smtClean="0"/>
              <a:t>Deut. 32:39-40</a:t>
            </a:r>
          </a:p>
          <a:p>
            <a:pPr marL="0" indent="0">
              <a:buNone/>
            </a:pPr>
            <a:r>
              <a:rPr lang="en-029" sz="4400" dirty="0" smtClean="0"/>
              <a:t>Jer. 10:10</a:t>
            </a:r>
          </a:p>
          <a:p>
            <a:pPr marL="0" indent="0">
              <a:buNone/>
            </a:pPr>
            <a:r>
              <a:rPr lang="en-029" sz="4400" dirty="0" smtClean="0"/>
              <a:t>John 5:26; 17:5 / Col 1:17</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3161263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a:solidFill>
                  <a:schemeClr val="bg2">
                    <a:lumMod val="75000"/>
                  </a:schemeClr>
                </a:solidFill>
                <a:sym typeface="Wingdings"/>
              </a:rPr>
              <a:t></a:t>
            </a:r>
            <a:r>
              <a:rPr lang="en-029" sz="4400" dirty="0" smtClean="0">
                <a:solidFill>
                  <a:schemeClr val="bg2">
                    <a:lumMod val="75000"/>
                  </a:schemeClr>
                </a:solidFill>
                <a:sym typeface="Wingdings"/>
              </a:rPr>
              <a:t> </a:t>
            </a:r>
            <a:r>
              <a:rPr lang="en-029" sz="4400" dirty="0" smtClean="0"/>
              <a:t>God is </a:t>
            </a:r>
            <a:r>
              <a:rPr lang="en-029" sz="4400" b="1" u="sng" dirty="0" smtClean="0">
                <a:effectLst>
                  <a:outerShdw blurRad="38100" dist="38100" dir="2700000" algn="tl">
                    <a:srgbClr val="000000">
                      <a:alpha val="43137"/>
                    </a:srgbClr>
                  </a:outerShdw>
                </a:effectLst>
              </a:rPr>
              <a:t>INFINITE</a:t>
            </a:r>
            <a:r>
              <a:rPr lang="en-029" sz="4400" dirty="0" smtClean="0"/>
              <a:t> </a:t>
            </a:r>
          </a:p>
          <a:p>
            <a:pPr marL="0" indent="0">
              <a:buNone/>
            </a:pPr>
            <a:r>
              <a:rPr lang="en-029" sz="4400" dirty="0" smtClean="0"/>
              <a:t>God is not limited by space, time &amp; matter. He has no boundaries and He has no limits.</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2247556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t>“</a:t>
            </a:r>
            <a:r>
              <a:rPr lang="en-029" sz="4400" i="1" dirty="0" smtClean="0"/>
              <a:t>God </a:t>
            </a:r>
            <a:r>
              <a:rPr lang="en-029" sz="4400" i="1" dirty="0"/>
              <a:t>fills heaven and earth; He is exalted above all we can know or think. </a:t>
            </a:r>
            <a:r>
              <a:rPr lang="en-029" sz="4400" i="1" dirty="0" smtClean="0"/>
              <a:t>No limit </a:t>
            </a:r>
            <a:r>
              <a:rPr lang="en-029" sz="4400" i="1" dirty="0"/>
              <a:t>can be assigned to </a:t>
            </a:r>
            <a:r>
              <a:rPr lang="en-029" sz="4400" i="1" dirty="0" smtClean="0"/>
              <a:t>God’s perfections</a:t>
            </a:r>
            <a:r>
              <a:rPr lang="en-029" sz="4400" i="1" dirty="0"/>
              <a:t>;</a:t>
            </a:r>
            <a:r>
              <a:rPr lang="en-029" sz="4400" i="1" dirty="0" smtClean="0"/>
              <a:t> </a:t>
            </a:r>
            <a:r>
              <a:rPr lang="en-029" sz="4400" i="1" dirty="0"/>
              <a:t>He is present in all portions of </a:t>
            </a:r>
            <a:r>
              <a:rPr lang="en-029" sz="4400" i="1" dirty="0" smtClean="0"/>
              <a:t>space</a:t>
            </a:r>
            <a:r>
              <a:rPr lang="en-029" sz="4400" dirty="0" smtClean="0"/>
              <a:t>.”</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3332536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t>God is </a:t>
            </a:r>
            <a:r>
              <a:rPr lang="en-029" sz="4400" b="1" u="sng" dirty="0" smtClean="0">
                <a:effectLst>
                  <a:outerShdw blurRad="38100" dist="38100" dir="2700000" algn="tl">
                    <a:srgbClr val="000000">
                      <a:alpha val="43137"/>
                    </a:srgbClr>
                  </a:outerShdw>
                </a:effectLst>
              </a:rPr>
              <a:t>INFINITE</a:t>
            </a:r>
            <a:r>
              <a:rPr lang="en-029" sz="4400" b="1" dirty="0" smtClean="0">
                <a:effectLst>
                  <a:outerShdw blurRad="38100" dist="38100" dir="2700000" algn="tl">
                    <a:srgbClr val="000000">
                      <a:alpha val="43137"/>
                    </a:srgbClr>
                  </a:outerShdw>
                </a:effectLst>
              </a:rPr>
              <a:t>: </a:t>
            </a:r>
            <a:r>
              <a:rPr lang="en-029" sz="4400" dirty="0"/>
              <a:t>(SCRIPTURES) </a:t>
            </a:r>
            <a:endParaRPr lang="en-029" sz="4400" dirty="0" smtClean="0"/>
          </a:p>
          <a:p>
            <a:pPr marL="0" indent="0">
              <a:buNone/>
            </a:pPr>
            <a:r>
              <a:rPr lang="en-029" sz="4400" dirty="0" smtClean="0"/>
              <a:t>Isaiah 66:1 / Jer. 23:23-24</a:t>
            </a:r>
          </a:p>
          <a:p>
            <a:pPr marL="0" indent="0">
              <a:buNone/>
            </a:pPr>
            <a:r>
              <a:rPr lang="en-029" sz="4400" dirty="0" smtClean="0"/>
              <a:t>Psalm 139:7-12</a:t>
            </a:r>
          </a:p>
          <a:p>
            <a:pPr marL="0" indent="0">
              <a:buNone/>
            </a:pPr>
            <a:r>
              <a:rPr lang="en-029" sz="4400" dirty="0" smtClean="0"/>
              <a:t>2 Chron. 2:6 </a:t>
            </a:r>
          </a:p>
          <a:p>
            <a:pPr marL="0" indent="0">
              <a:buNone/>
            </a:pPr>
            <a:r>
              <a:rPr lang="en-029" sz="4400" dirty="0" smtClean="0"/>
              <a:t>Eph. 1:22-23</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489370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solidFill>
                  <a:schemeClr val="bg2">
                    <a:lumMod val="75000"/>
                  </a:schemeClr>
                </a:solidFill>
                <a:sym typeface="Wingdings"/>
              </a:rPr>
              <a:t> </a:t>
            </a:r>
            <a:r>
              <a:rPr lang="en-029" sz="4400" dirty="0" smtClean="0"/>
              <a:t>God is </a:t>
            </a:r>
            <a:r>
              <a:rPr lang="en-029" sz="4400" b="1" u="sng" dirty="0" smtClean="0">
                <a:effectLst>
                  <a:outerShdw blurRad="38100" dist="38100" dir="2700000" algn="tl">
                    <a:srgbClr val="000000">
                      <a:alpha val="43137"/>
                    </a:srgbClr>
                  </a:outerShdw>
                </a:effectLst>
              </a:rPr>
              <a:t>IMMUTABLE</a:t>
            </a:r>
            <a:r>
              <a:rPr lang="en-029" sz="4400" dirty="0" smtClean="0"/>
              <a:t> </a:t>
            </a:r>
          </a:p>
          <a:p>
            <a:pPr marL="0" indent="0">
              <a:buNone/>
            </a:pPr>
            <a:r>
              <a:rPr lang="en-029" sz="4400" dirty="0" smtClean="0"/>
              <a:t>God </a:t>
            </a:r>
            <a:r>
              <a:rPr lang="en-029" sz="4400" dirty="0"/>
              <a:t>is </a:t>
            </a:r>
            <a:r>
              <a:rPr lang="en-029" sz="4400" dirty="0" smtClean="0"/>
              <a:t>unchangeable </a:t>
            </a:r>
            <a:r>
              <a:rPr lang="en-029" sz="4400" dirty="0"/>
              <a:t>in his </a:t>
            </a:r>
            <a:r>
              <a:rPr lang="en-029" sz="4400" dirty="0" smtClean="0"/>
              <a:t>nature &amp; </a:t>
            </a:r>
            <a:r>
              <a:rPr lang="en-029" sz="4400" dirty="0"/>
              <a:t>attributes. He can neither increase nor decrease. He </a:t>
            </a:r>
            <a:r>
              <a:rPr lang="en-029" sz="4400" dirty="0" smtClean="0"/>
              <a:t>is not </a:t>
            </a:r>
            <a:r>
              <a:rPr lang="en-029" sz="4400" dirty="0"/>
              <a:t>subject to  </a:t>
            </a:r>
            <a:r>
              <a:rPr lang="en-029" sz="4400" dirty="0" smtClean="0"/>
              <a:t>any process </a:t>
            </a:r>
            <a:r>
              <a:rPr lang="en-029" sz="4400" dirty="0"/>
              <a:t>of development, or of </a:t>
            </a:r>
            <a:r>
              <a:rPr lang="en-029" sz="4400" dirty="0" smtClean="0"/>
              <a:t>self-evolution.</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3301288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t>“</a:t>
            </a:r>
            <a:r>
              <a:rPr lang="en-029" sz="4400" i="1" dirty="0" smtClean="0"/>
              <a:t>God’s </a:t>
            </a:r>
            <a:r>
              <a:rPr lang="en-029" sz="4400" i="1" dirty="0"/>
              <a:t>knowledge and power can never be greater or less. He can never be wiser or holier, or more righteous or more merciful than He ever has been and ever must </a:t>
            </a:r>
            <a:r>
              <a:rPr lang="en-029" sz="4400" i="1" dirty="0" smtClean="0"/>
              <a:t>be</a:t>
            </a:r>
            <a:r>
              <a:rPr lang="en-029" sz="4400" dirty="0" smtClean="0"/>
              <a:t>.”</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4068584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t>“</a:t>
            </a:r>
            <a:r>
              <a:rPr lang="en-029" sz="4400" i="1" dirty="0" smtClean="0"/>
              <a:t>God is no </a:t>
            </a:r>
            <a:r>
              <a:rPr lang="en-029" sz="4400" i="1" dirty="0"/>
              <a:t>less </a:t>
            </a:r>
            <a:r>
              <a:rPr lang="en-029" sz="4400" i="1" dirty="0" smtClean="0"/>
              <a:t>unchangeable </a:t>
            </a:r>
            <a:r>
              <a:rPr lang="en-029" sz="4400" i="1" dirty="0"/>
              <a:t>in his plans and purposes. </a:t>
            </a:r>
            <a:r>
              <a:rPr lang="en-029" sz="4400" i="1" dirty="0" smtClean="0"/>
              <a:t>There </a:t>
            </a:r>
            <a:r>
              <a:rPr lang="en-029" sz="4400" i="1" dirty="0"/>
              <a:t>can be no error in </a:t>
            </a:r>
            <a:r>
              <a:rPr lang="en-029" sz="4400" i="1" dirty="0" smtClean="0"/>
              <a:t>His action</a:t>
            </a:r>
            <a:r>
              <a:rPr lang="en-029" sz="4400" i="1" dirty="0"/>
              <a:t>; </a:t>
            </a:r>
            <a:r>
              <a:rPr lang="en-029" sz="4400" i="1" dirty="0" smtClean="0"/>
              <a:t>there </a:t>
            </a:r>
            <a:r>
              <a:rPr lang="en-029" sz="4400" i="1" dirty="0"/>
              <a:t>can be no failure </a:t>
            </a:r>
            <a:r>
              <a:rPr lang="en-029" sz="4400" i="1" dirty="0" smtClean="0"/>
              <a:t>in His accomplishments</a:t>
            </a:r>
            <a:r>
              <a:rPr lang="en-029" sz="4400" dirty="0" smtClean="0"/>
              <a:t>.”</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569953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029" sz="4400" dirty="0" smtClean="0"/>
              <a:t>IS GOD A SPIRIT?</a:t>
            </a:r>
          </a:p>
          <a:p>
            <a:r>
              <a:rPr lang="en-029" sz="4400" dirty="0" smtClean="0"/>
              <a:t>IS GOD A PERSON?</a:t>
            </a:r>
          </a:p>
          <a:p>
            <a:r>
              <a:rPr lang="en-029" sz="4400" dirty="0" smtClean="0"/>
              <a:t>IS GOD A HUMAN BEING?</a:t>
            </a:r>
            <a:endParaRPr lang="en-029" sz="4400" dirty="0"/>
          </a:p>
        </p:txBody>
      </p:sp>
      <p:sp>
        <p:nvSpPr>
          <p:cNvPr id="3" name="Title 2"/>
          <p:cNvSpPr>
            <a:spLocks noGrp="1"/>
          </p:cNvSpPr>
          <p:nvPr>
            <p:ph type="title"/>
          </p:nvPr>
        </p:nvSpPr>
        <p:spPr/>
        <p:txBody>
          <a:bodyPr>
            <a:normAutofit/>
          </a:bodyPr>
          <a:lstStyle/>
          <a:p>
            <a:r>
              <a:rPr lang="en-029" sz="6000" u="sng" dirty="0" smtClean="0"/>
              <a:t>DEFINING GOD?</a:t>
            </a:r>
            <a:endParaRPr lang="en-029" sz="6000" u="sng" dirty="0"/>
          </a:p>
        </p:txBody>
      </p:sp>
    </p:spTree>
    <p:extLst>
      <p:ext uri="{BB962C8B-B14F-4D97-AF65-F5344CB8AC3E}">
        <p14:creationId xmlns:p14="http://schemas.microsoft.com/office/powerpoint/2010/main" val="4108572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t>God is </a:t>
            </a:r>
            <a:r>
              <a:rPr lang="en-029" sz="4400" b="1" u="sng" dirty="0" smtClean="0">
                <a:effectLst>
                  <a:outerShdw blurRad="38100" dist="38100" dir="2700000" algn="tl">
                    <a:srgbClr val="000000">
                      <a:alpha val="43137"/>
                    </a:srgbClr>
                  </a:outerShdw>
                </a:effectLst>
              </a:rPr>
              <a:t>IMMUTABLE</a:t>
            </a:r>
            <a:r>
              <a:rPr lang="en-029" sz="4400" b="1" dirty="0" smtClean="0">
                <a:effectLst>
                  <a:outerShdw blurRad="38100" dist="38100" dir="2700000" algn="tl">
                    <a:srgbClr val="000000">
                      <a:alpha val="43137"/>
                    </a:srgbClr>
                  </a:outerShdw>
                </a:effectLst>
              </a:rPr>
              <a:t>: </a:t>
            </a:r>
            <a:r>
              <a:rPr lang="en-029" sz="4400" dirty="0"/>
              <a:t>(SCRIPTURES) </a:t>
            </a:r>
            <a:endParaRPr lang="en-029" sz="4400" dirty="0" smtClean="0"/>
          </a:p>
          <a:p>
            <a:pPr marL="0" indent="0">
              <a:buNone/>
            </a:pPr>
            <a:r>
              <a:rPr lang="en-029" sz="4400" dirty="0" smtClean="0"/>
              <a:t>Malachi 3:6 </a:t>
            </a:r>
          </a:p>
          <a:p>
            <a:pPr marL="0" indent="0">
              <a:buNone/>
            </a:pPr>
            <a:r>
              <a:rPr lang="en-029" sz="4400" dirty="0" smtClean="0"/>
              <a:t>Isa. 14:27 / Jer. 4:28</a:t>
            </a:r>
          </a:p>
          <a:p>
            <a:pPr marL="0" indent="0">
              <a:buNone/>
            </a:pPr>
            <a:r>
              <a:rPr lang="en-029" sz="4400" dirty="0" smtClean="0"/>
              <a:t>Dan. 4:35</a:t>
            </a:r>
          </a:p>
          <a:p>
            <a:pPr marL="0" indent="0">
              <a:buNone/>
            </a:pPr>
            <a:r>
              <a:rPr lang="en-029" sz="4400" dirty="0" smtClean="0"/>
              <a:t>Heb. 6:16-18 / James 1:17</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3056956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a:solidFill>
                  <a:schemeClr val="bg2">
                    <a:lumMod val="75000"/>
                  </a:schemeClr>
                </a:solidFill>
                <a:sym typeface="Wingdings"/>
              </a:rPr>
              <a:t></a:t>
            </a:r>
            <a:r>
              <a:rPr lang="en-029" sz="4400" dirty="0" smtClean="0">
                <a:solidFill>
                  <a:schemeClr val="bg2">
                    <a:lumMod val="75000"/>
                  </a:schemeClr>
                </a:solidFill>
                <a:sym typeface="Wingdings"/>
              </a:rPr>
              <a:t> </a:t>
            </a:r>
            <a:r>
              <a:rPr lang="en-029" sz="4400" dirty="0" smtClean="0"/>
              <a:t>God is </a:t>
            </a:r>
            <a:r>
              <a:rPr lang="en-029" sz="4400" b="1" u="sng" dirty="0" smtClean="0">
                <a:effectLst>
                  <a:outerShdw blurRad="38100" dist="38100" dir="2700000" algn="tl">
                    <a:srgbClr val="000000">
                      <a:alpha val="43137"/>
                    </a:srgbClr>
                  </a:outerShdw>
                </a:effectLst>
              </a:rPr>
              <a:t>OMNIPOTENT</a:t>
            </a:r>
            <a:r>
              <a:rPr lang="en-029" sz="4400" dirty="0" smtClean="0"/>
              <a:t> </a:t>
            </a:r>
          </a:p>
          <a:p>
            <a:pPr marL="0" indent="0">
              <a:buNone/>
            </a:pPr>
            <a:r>
              <a:rPr lang="en-029" sz="4400" dirty="0" smtClean="0"/>
              <a:t>God is “</a:t>
            </a:r>
            <a:r>
              <a:rPr lang="en-029" sz="4400" i="1" dirty="0" smtClean="0"/>
              <a:t>ALL-POWERFUL</a:t>
            </a:r>
            <a:r>
              <a:rPr lang="en-029" sz="4400" dirty="0" smtClean="0"/>
              <a:t>.” </a:t>
            </a:r>
            <a:r>
              <a:rPr lang="en-US" sz="4400" dirty="0"/>
              <a:t>God </a:t>
            </a:r>
            <a:r>
              <a:rPr lang="en-US" sz="4400" dirty="0" smtClean="0"/>
              <a:t> possesses </a:t>
            </a:r>
            <a:r>
              <a:rPr lang="en-US" sz="4400" dirty="0"/>
              <a:t>unlimited power </a:t>
            </a:r>
            <a:r>
              <a:rPr lang="en-US" sz="4400" dirty="0" smtClean="0"/>
              <a:t>to </a:t>
            </a:r>
            <a:r>
              <a:rPr lang="en-US" sz="4400" dirty="0"/>
              <a:t>do whatever is consistent with the other perfections of his </a:t>
            </a:r>
            <a:r>
              <a:rPr lang="en-US" sz="4400" dirty="0" smtClean="0"/>
              <a:t>nature.</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2343112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a:solidFill>
                  <a:schemeClr val="bg2">
                    <a:lumMod val="75000"/>
                  </a:schemeClr>
                </a:solidFill>
                <a:sym typeface="Wingdings"/>
              </a:rPr>
              <a:t></a:t>
            </a:r>
            <a:r>
              <a:rPr lang="en-029" sz="4400" dirty="0" smtClean="0">
                <a:solidFill>
                  <a:schemeClr val="bg2">
                    <a:lumMod val="75000"/>
                  </a:schemeClr>
                </a:solidFill>
                <a:sym typeface="Wingdings"/>
              </a:rPr>
              <a:t> </a:t>
            </a:r>
            <a:r>
              <a:rPr lang="en-029" sz="4400" dirty="0" smtClean="0"/>
              <a:t>God is </a:t>
            </a:r>
            <a:r>
              <a:rPr lang="en-029" sz="4400" b="1" u="sng" dirty="0" smtClean="0">
                <a:effectLst>
                  <a:outerShdw blurRad="38100" dist="38100" dir="2700000" algn="tl">
                    <a:srgbClr val="000000">
                      <a:alpha val="43137"/>
                    </a:srgbClr>
                  </a:outerShdw>
                </a:effectLst>
              </a:rPr>
              <a:t>OMNIPOTENT</a:t>
            </a:r>
            <a:r>
              <a:rPr lang="en-029" sz="4400" dirty="0" smtClean="0"/>
              <a:t> </a:t>
            </a:r>
          </a:p>
          <a:p>
            <a:pPr marL="0" indent="0">
              <a:buNone/>
            </a:pPr>
            <a:r>
              <a:rPr lang="en-US" sz="4400" dirty="0" smtClean="0"/>
              <a:t>The </a:t>
            </a:r>
            <a:r>
              <a:rPr lang="en-US" sz="4400" dirty="0"/>
              <a:t>Omnipotence of God is that attribute by which He can bring to pass everything which He wills. God's power admits t</a:t>
            </a:r>
            <a:r>
              <a:rPr lang="en-US" sz="4400" dirty="0" smtClean="0"/>
              <a:t>o </a:t>
            </a:r>
            <a:r>
              <a:rPr lang="en-US" sz="4400" dirty="0"/>
              <a:t>no bounds or limitations</a:t>
            </a:r>
            <a:r>
              <a:rPr lang="en-US" sz="4400" dirty="0" smtClean="0"/>
              <a:t>. </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137303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US" sz="4400" dirty="0" smtClean="0"/>
              <a:t>“</a:t>
            </a:r>
            <a:r>
              <a:rPr lang="en-US" sz="4400" i="1" dirty="0" smtClean="0"/>
              <a:t>God </a:t>
            </a:r>
            <a:r>
              <a:rPr lang="en-US" sz="4400" i="1" dirty="0"/>
              <a:t>cannot do that which is </a:t>
            </a:r>
            <a:r>
              <a:rPr lang="en-US" sz="4400" i="1" dirty="0" smtClean="0"/>
              <a:t>contradictory </a:t>
            </a:r>
            <a:r>
              <a:rPr lang="en-US" sz="4400" i="1" dirty="0"/>
              <a:t>to any of his perfections. He cannot lie, or deceive, or deny himself, for to do so would be injurious to his truth</a:t>
            </a:r>
            <a:r>
              <a:rPr lang="en-US" sz="4400" dirty="0" smtClean="0"/>
              <a:t>.” </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2513887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US" sz="4400" dirty="0" smtClean="0"/>
              <a:t>“</a:t>
            </a:r>
            <a:r>
              <a:rPr lang="en-US" sz="4400" i="1" dirty="0" smtClean="0"/>
              <a:t>God cannot </a:t>
            </a:r>
            <a:r>
              <a:rPr lang="en-US" sz="4400" i="1" dirty="0"/>
              <a:t>love sin, for this would be inconsistent with his holiness. He cannot punish the innocent, for this would destroy his </a:t>
            </a:r>
            <a:r>
              <a:rPr lang="en-US" sz="4400" i="1" dirty="0" smtClean="0"/>
              <a:t>goodness</a:t>
            </a:r>
            <a:r>
              <a:rPr lang="en-US" sz="4400" dirty="0" smtClean="0"/>
              <a:t>.” </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156219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US" sz="4400" dirty="0"/>
              <a:t>“</a:t>
            </a:r>
            <a:r>
              <a:rPr lang="en-US" sz="4400" i="1" dirty="0"/>
              <a:t>This, however, is not a </a:t>
            </a:r>
            <a:r>
              <a:rPr lang="en-US" sz="4400" i="1" dirty="0" smtClean="0"/>
              <a:t>physical impossibility, </a:t>
            </a:r>
            <a:r>
              <a:rPr lang="en-US" sz="4400" i="1" dirty="0"/>
              <a:t>but a moral impossibility, and is, therefore, no limitation of </a:t>
            </a:r>
            <a:r>
              <a:rPr lang="en-US" sz="4400" i="1" dirty="0" smtClean="0"/>
              <a:t>God’s omnipotence</a:t>
            </a:r>
            <a:r>
              <a:rPr lang="en-US" sz="4400" i="1" dirty="0"/>
              <a:t>; but to ascribe a power to God which is </a:t>
            </a:r>
            <a:r>
              <a:rPr lang="en-US" sz="4400" i="1" dirty="0" smtClean="0"/>
              <a:t>consistent </a:t>
            </a:r>
            <a:r>
              <a:rPr lang="en-US" sz="4400" i="1" dirty="0"/>
              <a:t>with </a:t>
            </a:r>
            <a:r>
              <a:rPr lang="en-US" sz="4400" i="1" dirty="0" smtClean="0"/>
              <a:t>His nature</a:t>
            </a:r>
            <a:r>
              <a:rPr lang="en-US" sz="4400" dirty="0" smtClean="0"/>
              <a:t>.” </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3806177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t>God is </a:t>
            </a:r>
            <a:r>
              <a:rPr lang="en-029" sz="4400" b="1" u="sng" dirty="0" smtClean="0">
                <a:effectLst>
                  <a:outerShdw blurRad="38100" dist="38100" dir="2700000" algn="tl">
                    <a:srgbClr val="000000">
                      <a:alpha val="43137"/>
                    </a:srgbClr>
                  </a:outerShdw>
                </a:effectLst>
              </a:rPr>
              <a:t>OMNIPOTENT</a:t>
            </a:r>
            <a:r>
              <a:rPr lang="en-029" sz="4400" b="1" dirty="0" smtClean="0">
                <a:effectLst>
                  <a:outerShdw blurRad="38100" dist="38100" dir="2700000" algn="tl">
                    <a:srgbClr val="000000">
                      <a:alpha val="43137"/>
                    </a:srgbClr>
                  </a:outerShdw>
                </a:effectLst>
              </a:rPr>
              <a:t>: </a:t>
            </a:r>
            <a:r>
              <a:rPr lang="en-029" sz="4000" dirty="0"/>
              <a:t>(SCRIPTURES)</a:t>
            </a:r>
            <a:r>
              <a:rPr lang="en-029" sz="4400" dirty="0"/>
              <a:t> </a:t>
            </a:r>
            <a:endParaRPr lang="en-029" sz="4400" dirty="0" smtClean="0"/>
          </a:p>
          <a:p>
            <a:pPr marL="0" indent="0">
              <a:buNone/>
            </a:pPr>
            <a:r>
              <a:rPr lang="en-029" sz="4400" dirty="0" smtClean="0"/>
              <a:t>Gen. 18:14 / Job 42:2 </a:t>
            </a:r>
          </a:p>
          <a:p>
            <a:pPr marL="0" indent="0">
              <a:buNone/>
            </a:pPr>
            <a:r>
              <a:rPr lang="en-029" sz="4400" dirty="0" smtClean="0"/>
              <a:t>Jer. 32:17; 27 </a:t>
            </a:r>
          </a:p>
          <a:p>
            <a:pPr marL="0" indent="0">
              <a:buNone/>
            </a:pPr>
            <a:r>
              <a:rPr lang="en-029" sz="4400" dirty="0" smtClean="0"/>
              <a:t>Psalm 93:4 / 135:5</a:t>
            </a:r>
          </a:p>
          <a:p>
            <a:pPr marL="0" indent="0">
              <a:buNone/>
            </a:pPr>
            <a:r>
              <a:rPr lang="en-029" sz="4400" dirty="0"/>
              <a:t>Matt. 19:26 / Luke 1:37 / Rev. 19:6</a:t>
            </a:r>
          </a:p>
          <a:p>
            <a:pPr marL="0" indent="0">
              <a:buNone/>
            </a:pPr>
            <a:endParaRPr lang="en-029" sz="4400" dirty="0" smtClean="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1136044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solidFill>
                  <a:schemeClr val="bg2">
                    <a:lumMod val="75000"/>
                  </a:schemeClr>
                </a:solidFill>
                <a:sym typeface="Wingdings"/>
              </a:rPr>
              <a:t> </a:t>
            </a:r>
            <a:r>
              <a:rPr lang="en-029" sz="4400" dirty="0" smtClean="0"/>
              <a:t>God is </a:t>
            </a:r>
            <a:r>
              <a:rPr lang="en-029" sz="4400" b="1" u="sng" dirty="0" smtClean="0">
                <a:effectLst>
                  <a:outerShdw blurRad="38100" dist="38100" dir="2700000" algn="tl">
                    <a:srgbClr val="000000">
                      <a:alpha val="43137"/>
                    </a:srgbClr>
                  </a:outerShdw>
                </a:effectLst>
              </a:rPr>
              <a:t>OMNISCIENT</a:t>
            </a:r>
            <a:r>
              <a:rPr lang="en-029" sz="4400" dirty="0" smtClean="0"/>
              <a:t> </a:t>
            </a:r>
          </a:p>
          <a:p>
            <a:pPr marL="0" indent="0">
              <a:buNone/>
            </a:pPr>
            <a:r>
              <a:rPr lang="en-029" sz="4400" dirty="0" smtClean="0"/>
              <a:t>God is “</a:t>
            </a:r>
            <a:r>
              <a:rPr lang="en-029" sz="4400" i="1" dirty="0" smtClean="0"/>
              <a:t>ALL-KNOWING</a:t>
            </a:r>
            <a:r>
              <a:rPr lang="en-029" sz="4400" dirty="0" smtClean="0"/>
              <a:t>.” </a:t>
            </a:r>
            <a:r>
              <a:rPr lang="en-029" sz="4400" dirty="0"/>
              <a:t>God knows all things and is absolutely perfect in </a:t>
            </a:r>
            <a:r>
              <a:rPr lang="en-029" sz="4400" dirty="0" smtClean="0"/>
              <a:t>knowledge.</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2903088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t>“</a:t>
            </a:r>
            <a:r>
              <a:rPr lang="en-029" sz="4400" i="1" dirty="0" smtClean="0"/>
              <a:t>The </a:t>
            </a:r>
            <a:r>
              <a:rPr lang="en-029" sz="4400" i="1" dirty="0"/>
              <a:t>meaning </a:t>
            </a:r>
            <a:r>
              <a:rPr lang="en-029" sz="4400" i="1" dirty="0" smtClean="0"/>
              <a:t>is </a:t>
            </a:r>
            <a:r>
              <a:rPr lang="en-029" sz="4400" i="1" dirty="0"/>
              <a:t>not merely that </a:t>
            </a:r>
            <a:r>
              <a:rPr lang="en-029" sz="4400" i="1" dirty="0" smtClean="0"/>
              <a:t>God </a:t>
            </a:r>
            <a:r>
              <a:rPr lang="en-029" sz="4400" i="1" dirty="0"/>
              <a:t>has power to know everything, but that he actually knows all things, past, present, and </a:t>
            </a:r>
            <a:r>
              <a:rPr lang="en-029" sz="4400" i="1" dirty="0" smtClean="0"/>
              <a:t>future</a:t>
            </a:r>
            <a:r>
              <a:rPr lang="en-029" sz="4400" dirty="0" smtClean="0"/>
              <a:t>.”</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3107052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t>God is </a:t>
            </a:r>
            <a:r>
              <a:rPr lang="en-029" sz="4400" b="1" u="sng" dirty="0" smtClean="0">
                <a:effectLst>
                  <a:outerShdw blurRad="38100" dist="38100" dir="2700000" algn="tl">
                    <a:srgbClr val="000000">
                      <a:alpha val="43137"/>
                    </a:srgbClr>
                  </a:outerShdw>
                </a:effectLst>
              </a:rPr>
              <a:t>OMNISCIENT</a:t>
            </a:r>
            <a:r>
              <a:rPr lang="en-029" sz="4400" b="1" dirty="0" smtClean="0">
                <a:effectLst>
                  <a:outerShdw blurRad="38100" dist="38100" dir="2700000" algn="tl">
                    <a:srgbClr val="000000">
                      <a:alpha val="43137"/>
                    </a:srgbClr>
                  </a:outerShdw>
                </a:effectLst>
              </a:rPr>
              <a:t>: </a:t>
            </a:r>
            <a:r>
              <a:rPr lang="en-029" sz="4000" dirty="0"/>
              <a:t>(SCRIPTURES)</a:t>
            </a:r>
            <a:r>
              <a:rPr lang="en-029" sz="4400" dirty="0"/>
              <a:t> </a:t>
            </a:r>
            <a:endParaRPr lang="en-029" sz="4400" dirty="0" smtClean="0"/>
          </a:p>
          <a:p>
            <a:pPr marL="0" indent="0">
              <a:buNone/>
            </a:pPr>
            <a:r>
              <a:rPr lang="en-029" sz="4400" dirty="0" smtClean="0"/>
              <a:t>Job 26:6/ Prov. 5:21; 15:3 </a:t>
            </a:r>
          </a:p>
          <a:p>
            <a:pPr marL="0" indent="0">
              <a:buNone/>
            </a:pPr>
            <a:r>
              <a:rPr lang="en-029" sz="4400" dirty="0" smtClean="0"/>
              <a:t>Isaiah 40:25-28; 46:9-10 </a:t>
            </a:r>
          </a:p>
          <a:p>
            <a:pPr marL="0" indent="0">
              <a:buNone/>
            </a:pPr>
            <a:r>
              <a:rPr lang="en-029" sz="4400" dirty="0" smtClean="0"/>
              <a:t>Psalm 139:1-6; 147:4-5</a:t>
            </a:r>
          </a:p>
          <a:p>
            <a:pPr marL="0" indent="0">
              <a:buNone/>
            </a:pPr>
            <a:r>
              <a:rPr lang="en-029" sz="4000" dirty="0"/>
              <a:t>Matt. </a:t>
            </a:r>
            <a:r>
              <a:rPr lang="en-029" sz="4000" dirty="0" smtClean="0"/>
              <a:t>10:29-30 </a:t>
            </a:r>
            <a:r>
              <a:rPr lang="en-029" sz="4000" dirty="0"/>
              <a:t>/ </a:t>
            </a:r>
            <a:r>
              <a:rPr lang="en-029" sz="4000" dirty="0" smtClean="0"/>
              <a:t>Acts 15:18 </a:t>
            </a:r>
            <a:r>
              <a:rPr lang="en-029" sz="4000" dirty="0"/>
              <a:t>/ </a:t>
            </a:r>
            <a:r>
              <a:rPr lang="en-029" sz="4000" dirty="0" smtClean="0"/>
              <a:t>1 John 3:20</a:t>
            </a:r>
            <a:endParaRPr lang="en-029" sz="4000" dirty="0"/>
          </a:p>
          <a:p>
            <a:pPr marL="0" indent="0">
              <a:buNone/>
            </a:pPr>
            <a:endParaRPr lang="en-029" sz="4400" dirty="0" smtClean="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521923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3048000"/>
            <a:ext cx="8763000" cy="2743200"/>
          </a:xfrm>
        </p:spPr>
        <p:txBody>
          <a:bodyPr>
            <a:normAutofit/>
          </a:bodyPr>
          <a:lstStyle/>
          <a:p>
            <a:r>
              <a:rPr lang="en-029" sz="4400" dirty="0" smtClean="0"/>
              <a:t>A </a:t>
            </a:r>
            <a:r>
              <a:rPr lang="en-029" sz="4400" dirty="0"/>
              <a:t>current of air</a:t>
            </a:r>
            <a:r>
              <a:rPr lang="en-029" sz="4400" dirty="0" smtClean="0"/>
              <a:t>, breath </a:t>
            </a:r>
            <a:r>
              <a:rPr lang="en-029" sz="4400" dirty="0"/>
              <a:t>or a </a:t>
            </a:r>
            <a:r>
              <a:rPr lang="en-029" sz="4400" dirty="0" smtClean="0"/>
              <a:t>breeze</a:t>
            </a:r>
          </a:p>
          <a:p>
            <a:r>
              <a:rPr lang="en-029" sz="4400" dirty="0" smtClean="0"/>
              <a:t>An incorporeal </a:t>
            </a:r>
            <a:r>
              <a:rPr lang="en-029" sz="4400" dirty="0"/>
              <a:t>or immaterial </a:t>
            </a:r>
            <a:r>
              <a:rPr lang="en-029" sz="4400" dirty="0" smtClean="0"/>
              <a:t>being</a:t>
            </a:r>
          </a:p>
          <a:p>
            <a:r>
              <a:rPr lang="en-029" sz="4400" dirty="0"/>
              <a:t>A</a:t>
            </a:r>
            <a:r>
              <a:rPr lang="en-029" sz="4400" dirty="0" smtClean="0"/>
              <a:t> </a:t>
            </a:r>
            <a:r>
              <a:rPr lang="en-029" sz="4400" dirty="0"/>
              <a:t>supernatural being or essence</a:t>
            </a:r>
          </a:p>
        </p:txBody>
      </p:sp>
      <p:sp>
        <p:nvSpPr>
          <p:cNvPr id="3" name="Title 2"/>
          <p:cNvSpPr>
            <a:spLocks noGrp="1"/>
          </p:cNvSpPr>
          <p:nvPr>
            <p:ph type="title"/>
          </p:nvPr>
        </p:nvSpPr>
        <p:spPr/>
        <p:txBody>
          <a:bodyPr>
            <a:normAutofit/>
          </a:bodyPr>
          <a:lstStyle/>
          <a:p>
            <a:r>
              <a:rPr lang="en-029" sz="6000" u="sng" dirty="0" smtClean="0"/>
              <a:t>A SPIRIT</a:t>
            </a:r>
            <a:endParaRPr lang="en-029" sz="4000" u="sng" dirty="0"/>
          </a:p>
        </p:txBody>
      </p:sp>
    </p:spTree>
    <p:extLst>
      <p:ext uri="{BB962C8B-B14F-4D97-AF65-F5344CB8AC3E}">
        <p14:creationId xmlns:p14="http://schemas.microsoft.com/office/powerpoint/2010/main" val="1312674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a:solidFill>
                  <a:schemeClr val="bg2">
                    <a:lumMod val="75000"/>
                  </a:schemeClr>
                </a:solidFill>
                <a:sym typeface="Wingdings"/>
              </a:rPr>
              <a:t></a:t>
            </a:r>
            <a:r>
              <a:rPr lang="en-029" sz="4400" dirty="0" smtClean="0">
                <a:solidFill>
                  <a:schemeClr val="bg2">
                    <a:lumMod val="75000"/>
                  </a:schemeClr>
                </a:solidFill>
                <a:sym typeface="Wingdings"/>
              </a:rPr>
              <a:t> </a:t>
            </a:r>
            <a:r>
              <a:rPr lang="en-029" sz="4400" dirty="0" smtClean="0"/>
              <a:t>God is </a:t>
            </a:r>
            <a:r>
              <a:rPr lang="en-029" sz="4400" b="1" u="sng" dirty="0" smtClean="0">
                <a:effectLst>
                  <a:outerShdw blurRad="38100" dist="38100" dir="2700000" algn="tl">
                    <a:srgbClr val="000000">
                      <a:alpha val="43137"/>
                    </a:srgbClr>
                  </a:outerShdw>
                </a:effectLst>
              </a:rPr>
              <a:t>OMNIPRESENT</a:t>
            </a:r>
            <a:endParaRPr lang="en-029" sz="4400" dirty="0" smtClean="0"/>
          </a:p>
          <a:p>
            <a:pPr marL="0" indent="0">
              <a:buNone/>
            </a:pPr>
            <a:r>
              <a:rPr lang="en-029" sz="4400" dirty="0" smtClean="0"/>
              <a:t>God is “</a:t>
            </a:r>
            <a:r>
              <a:rPr lang="en-029" sz="4400" i="1" dirty="0" smtClean="0"/>
              <a:t>PRESENT </a:t>
            </a:r>
            <a:r>
              <a:rPr lang="en-029" sz="4400" i="1" smtClean="0"/>
              <a:t>EVERYWHERE</a:t>
            </a:r>
            <a:r>
              <a:rPr lang="en-029" sz="4400" smtClean="0"/>
              <a:t>”… </a:t>
            </a:r>
            <a:r>
              <a:rPr lang="en-029" sz="4400" dirty="0" smtClean="0"/>
              <a:t>at the same time.</a:t>
            </a:r>
            <a:r>
              <a:rPr lang="en-029" sz="4400" dirty="0"/>
              <a:t> </a:t>
            </a:r>
            <a:r>
              <a:rPr lang="en-029" sz="4400" dirty="0" smtClean="0"/>
              <a:t>God </a:t>
            </a:r>
            <a:r>
              <a:rPr lang="en-029" sz="4400" dirty="0"/>
              <a:t>is everywhere active and possesses full knowledge of all that transpires in </a:t>
            </a:r>
            <a:r>
              <a:rPr lang="en-029" sz="4400" dirty="0" smtClean="0"/>
              <a:t>every place.</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3090188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t>“</a:t>
            </a:r>
            <a:r>
              <a:rPr lang="en-029" sz="4400" i="1" dirty="0" smtClean="0"/>
              <a:t>God </a:t>
            </a:r>
            <a:r>
              <a:rPr lang="en-029" sz="4400" i="1" dirty="0"/>
              <a:t>is everywhere and </a:t>
            </a:r>
            <a:r>
              <a:rPr lang="en-029" sz="4400" i="1" dirty="0" smtClean="0"/>
              <a:t>at </a:t>
            </a:r>
            <a:r>
              <a:rPr lang="en-029" sz="4400" i="1" dirty="0"/>
              <a:t>every place; His </a:t>
            </a:r>
            <a:r>
              <a:rPr lang="en-029" sz="4400" i="1" dirty="0" err="1"/>
              <a:t>center</a:t>
            </a:r>
            <a:r>
              <a:rPr lang="en-029" sz="4400" i="1" dirty="0"/>
              <a:t> is everywhere; His circumference nowhere. But this presence is a spiritual and not a material presence; yet it is a real </a:t>
            </a:r>
            <a:r>
              <a:rPr lang="en-029" sz="4400" i="1" dirty="0" smtClean="0"/>
              <a:t>presence</a:t>
            </a:r>
            <a:r>
              <a:rPr lang="en-029" sz="4400" dirty="0" smtClean="0"/>
              <a:t>.”</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1559583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t>God is </a:t>
            </a:r>
            <a:r>
              <a:rPr lang="en-029" sz="4400" b="1" u="sng" dirty="0" smtClean="0">
                <a:effectLst>
                  <a:outerShdw blurRad="38100" dist="38100" dir="2700000" algn="tl">
                    <a:srgbClr val="000000">
                      <a:alpha val="43137"/>
                    </a:srgbClr>
                  </a:outerShdw>
                </a:effectLst>
              </a:rPr>
              <a:t>OMNIPRESENT</a:t>
            </a:r>
            <a:r>
              <a:rPr lang="en-029" sz="4400" b="1" dirty="0" smtClean="0">
                <a:effectLst>
                  <a:outerShdw blurRad="38100" dist="38100" dir="2700000" algn="tl">
                    <a:srgbClr val="000000">
                      <a:alpha val="43137"/>
                    </a:srgbClr>
                  </a:outerShdw>
                </a:effectLst>
              </a:rPr>
              <a:t>: </a:t>
            </a:r>
            <a:r>
              <a:rPr lang="en-029" sz="4000" dirty="0"/>
              <a:t>(SCRIPTURES)</a:t>
            </a:r>
            <a:r>
              <a:rPr lang="en-029" sz="4400" dirty="0"/>
              <a:t> </a:t>
            </a:r>
            <a:endParaRPr lang="en-029" sz="4400" dirty="0" smtClean="0"/>
          </a:p>
          <a:p>
            <a:pPr marL="0" indent="0">
              <a:buNone/>
            </a:pPr>
            <a:r>
              <a:rPr lang="en-029" sz="4400" dirty="0" smtClean="0"/>
              <a:t>Jer. 23:23-24 </a:t>
            </a:r>
          </a:p>
          <a:p>
            <a:pPr marL="0" indent="0">
              <a:buNone/>
            </a:pPr>
            <a:r>
              <a:rPr lang="en-029" sz="4400" dirty="0" smtClean="0"/>
              <a:t>Isaiah 66:1 </a:t>
            </a:r>
          </a:p>
          <a:p>
            <a:pPr marL="0" indent="0">
              <a:buNone/>
            </a:pPr>
            <a:r>
              <a:rPr lang="en-029" sz="4400" dirty="0" smtClean="0"/>
              <a:t>Psalm 139:7-10; 145:18</a:t>
            </a:r>
          </a:p>
          <a:p>
            <a:pPr marL="0" indent="0">
              <a:buNone/>
            </a:pPr>
            <a:r>
              <a:rPr lang="en-029" sz="4400" dirty="0"/>
              <a:t>Matt. </a:t>
            </a:r>
            <a:r>
              <a:rPr lang="en-029" sz="4400" dirty="0" smtClean="0"/>
              <a:t>28:20 / Heb. 4:13 </a:t>
            </a:r>
            <a:endParaRPr lang="en-029" sz="4400" dirty="0"/>
          </a:p>
          <a:p>
            <a:pPr marL="0" indent="0">
              <a:buNone/>
            </a:pPr>
            <a:endParaRPr lang="en-029" sz="4400" dirty="0" smtClean="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850809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solidFill>
                  <a:schemeClr val="bg2">
                    <a:lumMod val="75000"/>
                  </a:schemeClr>
                </a:solidFill>
                <a:sym typeface="Wingdings"/>
              </a:rPr>
              <a:t> </a:t>
            </a:r>
            <a:r>
              <a:rPr lang="en-029" sz="4400" dirty="0" smtClean="0"/>
              <a:t>God is </a:t>
            </a:r>
            <a:r>
              <a:rPr lang="en-029" sz="4400" b="1" u="sng" dirty="0" smtClean="0">
                <a:effectLst>
                  <a:outerShdw blurRad="38100" dist="38100" dir="2700000" algn="tl">
                    <a:srgbClr val="000000">
                      <a:alpha val="43137"/>
                    </a:srgbClr>
                  </a:outerShdw>
                </a:effectLst>
              </a:rPr>
              <a:t>SOVEREIGN</a:t>
            </a:r>
            <a:endParaRPr lang="en-029" sz="4400" dirty="0" smtClean="0"/>
          </a:p>
          <a:p>
            <a:pPr marL="0" indent="0">
              <a:buNone/>
            </a:pPr>
            <a:r>
              <a:rPr lang="en-029" sz="4400" dirty="0" smtClean="0"/>
              <a:t>Sovereign means </a:t>
            </a:r>
            <a:r>
              <a:rPr lang="en-029" sz="4400" i="1" dirty="0" smtClean="0"/>
              <a:t>principal, chief and supreme</a:t>
            </a:r>
            <a:r>
              <a:rPr lang="en-029" sz="4400" dirty="0" smtClean="0"/>
              <a:t>. </a:t>
            </a:r>
            <a:r>
              <a:rPr lang="en-029" sz="4400" b="1" i="1" dirty="0" smtClean="0"/>
              <a:t>Principal</a:t>
            </a:r>
            <a:r>
              <a:rPr lang="en-029" sz="4400" dirty="0" smtClean="0"/>
              <a:t>  speaks of </a:t>
            </a:r>
            <a:r>
              <a:rPr lang="en-029" sz="4400" u="sng" dirty="0" smtClean="0"/>
              <a:t>authority</a:t>
            </a:r>
            <a:r>
              <a:rPr lang="en-029" sz="4400" dirty="0" smtClean="0"/>
              <a:t>; therefore GOD is the </a:t>
            </a:r>
            <a:r>
              <a:rPr lang="en-029" sz="4400" b="1" i="1" dirty="0" smtClean="0"/>
              <a:t>Principal figure</a:t>
            </a:r>
            <a:r>
              <a:rPr lang="en-029" sz="4400" b="1" dirty="0" smtClean="0"/>
              <a:t> </a:t>
            </a:r>
            <a:r>
              <a:rPr lang="en-029" sz="4400" dirty="0" smtClean="0"/>
              <a:t>of the universe.</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4233660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solidFill>
                  <a:schemeClr val="bg2">
                    <a:lumMod val="75000"/>
                  </a:schemeClr>
                </a:solidFill>
                <a:sym typeface="Wingdings"/>
              </a:rPr>
              <a:t> </a:t>
            </a:r>
            <a:r>
              <a:rPr lang="en-029" sz="4400" dirty="0" smtClean="0"/>
              <a:t>God is </a:t>
            </a:r>
            <a:r>
              <a:rPr lang="en-029" sz="4400" b="1" u="sng" dirty="0" smtClean="0">
                <a:effectLst>
                  <a:outerShdw blurRad="38100" dist="38100" dir="2700000" algn="tl">
                    <a:srgbClr val="000000">
                      <a:alpha val="43137"/>
                    </a:srgbClr>
                  </a:outerShdw>
                </a:effectLst>
              </a:rPr>
              <a:t>SOVEREIGN</a:t>
            </a:r>
            <a:endParaRPr lang="en-029" sz="4400" dirty="0" smtClean="0"/>
          </a:p>
          <a:p>
            <a:pPr marL="0" indent="0">
              <a:buNone/>
            </a:pPr>
            <a:r>
              <a:rPr lang="en-029" sz="4400" b="1" i="1" dirty="0" smtClean="0"/>
              <a:t>Chief</a:t>
            </a:r>
            <a:r>
              <a:rPr lang="en-029" sz="4400" dirty="0" smtClean="0"/>
              <a:t> speaks of </a:t>
            </a:r>
            <a:r>
              <a:rPr lang="en-029" sz="4400" u="sng" dirty="0" smtClean="0"/>
              <a:t>position</a:t>
            </a:r>
            <a:r>
              <a:rPr lang="en-029" sz="4400" dirty="0" smtClean="0"/>
              <a:t>; therefore GOD is the </a:t>
            </a:r>
            <a:r>
              <a:rPr lang="en-029" sz="4400" b="1" i="1" dirty="0" smtClean="0"/>
              <a:t>chief</a:t>
            </a:r>
            <a:r>
              <a:rPr lang="en-029" sz="4400" dirty="0" smtClean="0"/>
              <a:t> being in the universe.</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455972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solidFill>
                  <a:schemeClr val="bg2">
                    <a:lumMod val="75000"/>
                  </a:schemeClr>
                </a:solidFill>
                <a:sym typeface="Wingdings"/>
              </a:rPr>
              <a:t> </a:t>
            </a:r>
            <a:r>
              <a:rPr lang="en-029" sz="4400" dirty="0" smtClean="0"/>
              <a:t>God is </a:t>
            </a:r>
            <a:r>
              <a:rPr lang="en-029" sz="4400" b="1" u="sng" dirty="0" smtClean="0">
                <a:effectLst>
                  <a:outerShdw blurRad="38100" dist="38100" dir="2700000" algn="tl">
                    <a:srgbClr val="000000">
                      <a:alpha val="43137"/>
                    </a:srgbClr>
                  </a:outerShdw>
                </a:effectLst>
              </a:rPr>
              <a:t>SOVEREIGN</a:t>
            </a:r>
            <a:endParaRPr lang="en-029" sz="4400" dirty="0" smtClean="0"/>
          </a:p>
          <a:p>
            <a:pPr marL="0" indent="0">
              <a:buNone/>
            </a:pPr>
            <a:r>
              <a:rPr lang="en-029" sz="4400" b="1" i="1" dirty="0" smtClean="0"/>
              <a:t>Supreme</a:t>
            </a:r>
            <a:r>
              <a:rPr lang="en-029" sz="4400" dirty="0" smtClean="0"/>
              <a:t> speaks of </a:t>
            </a:r>
            <a:r>
              <a:rPr lang="en-029" sz="4400" u="sng" dirty="0" smtClean="0"/>
              <a:t>ultimate power</a:t>
            </a:r>
            <a:r>
              <a:rPr lang="en-029" sz="4400" dirty="0" smtClean="0"/>
              <a:t>; therefore GOD is the </a:t>
            </a:r>
            <a:r>
              <a:rPr lang="en-029" sz="4400" b="1" i="1" dirty="0" smtClean="0"/>
              <a:t>supreme</a:t>
            </a:r>
            <a:r>
              <a:rPr lang="en-029" sz="4400" dirty="0" smtClean="0"/>
              <a:t> power in the universe.</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3525075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i="1" dirty="0" smtClean="0"/>
              <a:t>“To some; Sovereignty could mean a dictator; but God is not. To others; Sovereignty can renounce the use of power; but God has not.”</a:t>
            </a:r>
            <a:endParaRPr lang="en-029" sz="4400" i="1"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1001532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i="1" dirty="0" smtClean="0"/>
              <a:t>Sovereignty affirms that ultimately God is in complete control of all things, though he may choose to let certain events happen according to natural laws that HE has ordained.</a:t>
            </a:r>
            <a:endParaRPr lang="en-029" sz="4400" i="1"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3534832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i="1" dirty="0" smtClean="0"/>
              <a:t>The sovereignty of God seems to conflict with the freedom or actual responsibility of man. But the sovereignty of God must not be denied because of our inability to reconcile it with free will.</a:t>
            </a:r>
            <a:endParaRPr lang="en-029" sz="4400" i="1"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1913025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t>God is </a:t>
            </a:r>
            <a:r>
              <a:rPr lang="en-029" sz="4400" b="1" u="sng" dirty="0" smtClean="0">
                <a:effectLst>
                  <a:outerShdw blurRad="38100" dist="38100" dir="2700000" algn="tl">
                    <a:srgbClr val="000000">
                      <a:alpha val="43137"/>
                    </a:srgbClr>
                  </a:outerShdw>
                </a:effectLst>
              </a:rPr>
              <a:t>SOVEREIGN</a:t>
            </a:r>
            <a:r>
              <a:rPr lang="en-029" sz="4400" b="1" dirty="0" smtClean="0">
                <a:effectLst>
                  <a:outerShdw blurRad="38100" dist="38100" dir="2700000" algn="tl">
                    <a:srgbClr val="000000">
                      <a:alpha val="43137"/>
                    </a:srgbClr>
                  </a:outerShdw>
                </a:effectLst>
              </a:rPr>
              <a:t>: </a:t>
            </a:r>
            <a:r>
              <a:rPr lang="en-029" sz="4000" dirty="0"/>
              <a:t>(SCRIPTURES)</a:t>
            </a:r>
            <a:r>
              <a:rPr lang="en-029" sz="4400" dirty="0"/>
              <a:t> </a:t>
            </a:r>
            <a:endParaRPr lang="en-029" sz="4400" dirty="0" smtClean="0"/>
          </a:p>
          <a:p>
            <a:pPr marL="0" indent="0">
              <a:buNone/>
            </a:pPr>
            <a:r>
              <a:rPr lang="en-029" sz="4400" dirty="0" smtClean="0"/>
              <a:t>Job 9:4-12; 23:13-14 </a:t>
            </a:r>
          </a:p>
          <a:p>
            <a:pPr marL="0" indent="0">
              <a:buNone/>
            </a:pPr>
            <a:r>
              <a:rPr lang="en-029" sz="4400" dirty="0" smtClean="0"/>
              <a:t>Psalm 115:3; 135:4-13</a:t>
            </a:r>
          </a:p>
          <a:p>
            <a:pPr marL="0" indent="0">
              <a:buNone/>
            </a:pPr>
            <a:r>
              <a:rPr lang="en-029" sz="4400" dirty="0" smtClean="0"/>
              <a:t>Isaiah 45:5-8; 46:10 </a:t>
            </a:r>
          </a:p>
          <a:p>
            <a:pPr marL="0" indent="0">
              <a:buNone/>
            </a:pPr>
            <a:r>
              <a:rPr lang="en-029" sz="4400" dirty="0"/>
              <a:t>Eph. </a:t>
            </a:r>
            <a:r>
              <a:rPr lang="en-029" sz="4400" dirty="0" smtClean="0"/>
              <a:t>1:11; Rom. 9:18-23 </a:t>
            </a:r>
            <a:endParaRPr lang="en-029" sz="4400" dirty="0"/>
          </a:p>
          <a:p>
            <a:pPr marL="0" indent="0">
              <a:buNone/>
            </a:pPr>
            <a:endParaRPr lang="en-029" sz="4400" dirty="0" smtClean="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20930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438400"/>
            <a:ext cx="8763000" cy="4114799"/>
          </a:xfrm>
        </p:spPr>
        <p:txBody>
          <a:bodyPr>
            <a:normAutofit lnSpcReduction="10000"/>
          </a:bodyPr>
          <a:lstStyle/>
          <a:p>
            <a:r>
              <a:rPr lang="en-029" sz="4400" dirty="0" smtClean="0"/>
              <a:t>The </a:t>
            </a:r>
            <a:r>
              <a:rPr lang="en-029" sz="4400" dirty="0"/>
              <a:t>composite of characteristics that make up an individual </a:t>
            </a:r>
            <a:r>
              <a:rPr lang="en-029" sz="4400" dirty="0" smtClean="0"/>
              <a:t>personality</a:t>
            </a:r>
          </a:p>
          <a:p>
            <a:r>
              <a:rPr lang="en-029" sz="4400" dirty="0"/>
              <a:t> A</a:t>
            </a:r>
            <a:r>
              <a:rPr lang="en-029" sz="4400" b="1" dirty="0"/>
              <a:t> </a:t>
            </a:r>
            <a:r>
              <a:rPr lang="en-029" sz="4400" dirty="0" smtClean="0"/>
              <a:t>being </a:t>
            </a:r>
            <a:r>
              <a:rPr lang="en-029" sz="4400" dirty="0"/>
              <a:t>that has certain capacities or attributes constituting personhood</a:t>
            </a:r>
            <a:endParaRPr lang="en-029" sz="4400" dirty="0" smtClean="0"/>
          </a:p>
        </p:txBody>
      </p:sp>
      <p:sp>
        <p:nvSpPr>
          <p:cNvPr id="3" name="Title 2"/>
          <p:cNvSpPr>
            <a:spLocks noGrp="1"/>
          </p:cNvSpPr>
          <p:nvPr>
            <p:ph type="title"/>
          </p:nvPr>
        </p:nvSpPr>
        <p:spPr/>
        <p:txBody>
          <a:bodyPr>
            <a:normAutofit/>
          </a:bodyPr>
          <a:lstStyle/>
          <a:p>
            <a:r>
              <a:rPr lang="en-029" sz="6000" u="sng" dirty="0" smtClean="0"/>
              <a:t>A PERSON</a:t>
            </a:r>
            <a:endParaRPr lang="en-029" sz="4000" u="sng" dirty="0"/>
          </a:p>
        </p:txBody>
      </p:sp>
    </p:spTree>
    <p:extLst>
      <p:ext uri="{BB962C8B-B14F-4D97-AF65-F5344CB8AC3E}">
        <p14:creationId xmlns:p14="http://schemas.microsoft.com/office/powerpoint/2010/main" val="1720956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solidFill>
                  <a:schemeClr val="bg2">
                    <a:lumMod val="75000"/>
                  </a:schemeClr>
                </a:solidFill>
                <a:sym typeface="Wingdings"/>
              </a:rPr>
              <a:t> </a:t>
            </a:r>
            <a:r>
              <a:rPr lang="en-029" sz="4400" dirty="0" smtClean="0"/>
              <a:t>God is </a:t>
            </a:r>
            <a:r>
              <a:rPr lang="en-029" sz="4400" b="1" u="sng" dirty="0" smtClean="0">
                <a:effectLst>
                  <a:outerShdw blurRad="38100" dist="38100" dir="2700000" algn="tl">
                    <a:srgbClr val="000000">
                      <a:alpha val="43137"/>
                    </a:srgbClr>
                  </a:outerShdw>
                </a:effectLst>
              </a:rPr>
              <a:t>CREATOR &amp; SUSTAINER</a:t>
            </a:r>
            <a:endParaRPr lang="en-029" sz="4400" dirty="0" smtClean="0"/>
          </a:p>
          <a:p>
            <a:pPr marL="0" indent="0">
              <a:buNone/>
            </a:pPr>
            <a:r>
              <a:rPr lang="en-029" sz="4400" dirty="0" smtClean="0"/>
              <a:t>To create in </a:t>
            </a:r>
            <a:r>
              <a:rPr lang="en-029" sz="4400" dirty="0"/>
              <a:t>its primary sense</a:t>
            </a:r>
            <a:r>
              <a:rPr lang="en-029" sz="4400" dirty="0" smtClean="0"/>
              <a:t>, means </a:t>
            </a:r>
            <a:r>
              <a:rPr lang="en-029" sz="4400" dirty="0"/>
              <a:t>to cause a thing to exist or </a:t>
            </a:r>
            <a:r>
              <a:rPr lang="en-029" sz="4400" dirty="0" smtClean="0"/>
              <a:t>to spring </a:t>
            </a:r>
            <a:r>
              <a:rPr lang="en-029" sz="4400" dirty="0"/>
              <a:t>forth </a:t>
            </a:r>
            <a:r>
              <a:rPr lang="en-029" sz="4400" dirty="0" smtClean="0"/>
              <a:t>from something or someone. </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290029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t>God </a:t>
            </a:r>
            <a:r>
              <a:rPr lang="en-029" sz="4400" dirty="0"/>
              <a:t>a</a:t>
            </a:r>
            <a:r>
              <a:rPr lang="en-029" sz="4400" dirty="0" smtClean="0"/>
              <a:t>s </a:t>
            </a:r>
            <a:r>
              <a:rPr lang="en-029" sz="4400" b="1" u="sng" dirty="0" smtClean="0">
                <a:effectLst>
                  <a:outerShdw blurRad="38100" dist="38100" dir="2700000" algn="tl">
                    <a:srgbClr val="000000">
                      <a:alpha val="43137"/>
                    </a:srgbClr>
                  </a:outerShdw>
                </a:effectLst>
              </a:rPr>
              <a:t>CREATOR</a:t>
            </a:r>
            <a:endParaRPr lang="en-029" sz="4400" dirty="0" smtClean="0"/>
          </a:p>
          <a:p>
            <a:pPr marL="0" indent="0">
              <a:buNone/>
            </a:pPr>
            <a:r>
              <a:rPr lang="en-029" sz="4400" b="1" dirty="0" smtClean="0"/>
              <a:t>Creation</a:t>
            </a:r>
            <a:r>
              <a:rPr lang="en-029" sz="4400" dirty="0" smtClean="0"/>
              <a:t> therefore is </a:t>
            </a:r>
            <a:r>
              <a:rPr lang="en-029" sz="4400" i="1" dirty="0" smtClean="0"/>
              <a:t>the </a:t>
            </a:r>
            <a:r>
              <a:rPr lang="en-029" sz="4400" i="1" dirty="0"/>
              <a:t>act of God by which </a:t>
            </a:r>
            <a:r>
              <a:rPr lang="en-029" sz="4400" i="1" dirty="0" smtClean="0"/>
              <a:t>He </a:t>
            </a:r>
            <a:r>
              <a:rPr lang="en-029" sz="4400" i="1" dirty="0"/>
              <a:t>gave existence to the </a:t>
            </a:r>
            <a:r>
              <a:rPr lang="en-029" sz="4400" i="1" dirty="0" smtClean="0"/>
              <a:t>world.</a:t>
            </a:r>
            <a:r>
              <a:rPr lang="en-029" sz="4400" dirty="0" smtClean="0"/>
              <a:t> </a:t>
            </a:r>
            <a:r>
              <a:rPr lang="en-029" sz="4400" b="1" dirty="0"/>
              <a:t>God is the creator of all things and everything came from Him.</a:t>
            </a:r>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3393253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t>God </a:t>
            </a:r>
            <a:r>
              <a:rPr lang="en-029" sz="4400" dirty="0"/>
              <a:t>a</a:t>
            </a:r>
            <a:r>
              <a:rPr lang="en-029" sz="4400" dirty="0" smtClean="0"/>
              <a:t>s </a:t>
            </a:r>
            <a:r>
              <a:rPr lang="en-029" sz="4400" b="1" u="sng" dirty="0" smtClean="0">
                <a:effectLst>
                  <a:outerShdw blurRad="38100" dist="38100" dir="2700000" algn="tl">
                    <a:srgbClr val="000000">
                      <a:alpha val="43137"/>
                    </a:srgbClr>
                  </a:outerShdw>
                </a:effectLst>
              </a:rPr>
              <a:t>CREATOR</a:t>
            </a:r>
            <a:endParaRPr lang="en-029" sz="4400" dirty="0" smtClean="0"/>
          </a:p>
          <a:p>
            <a:pPr marL="0" indent="0">
              <a:buNone/>
            </a:pPr>
            <a:r>
              <a:rPr lang="en-029" sz="4400" dirty="0"/>
              <a:t>To create </a:t>
            </a:r>
            <a:r>
              <a:rPr lang="en-029" sz="4400" dirty="0" smtClean="0"/>
              <a:t>also means, </a:t>
            </a:r>
            <a:r>
              <a:rPr lang="en-029" sz="4400" dirty="0"/>
              <a:t>to form a thing out of existing materials, to revive or </a:t>
            </a:r>
            <a:r>
              <a:rPr lang="en-029" sz="4400" dirty="0" smtClean="0"/>
              <a:t>reinvigorate. </a:t>
            </a:r>
            <a:r>
              <a:rPr lang="en-029" sz="4400" b="1" dirty="0" smtClean="0"/>
              <a:t>God gave the raw materials for His creation to keep going….</a:t>
            </a:r>
            <a:r>
              <a:rPr lang="en-029" sz="4400" b="1" i="1" dirty="0"/>
              <a:t> t</a:t>
            </a:r>
            <a:r>
              <a:rPr lang="en-029" sz="4400" b="1" i="1" dirty="0" smtClean="0"/>
              <a:t>hat is; sustenance!</a:t>
            </a:r>
            <a:endParaRPr lang="en-029" sz="4400" b="1"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4205080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t>God </a:t>
            </a:r>
            <a:r>
              <a:rPr lang="en-029" sz="4400" dirty="0"/>
              <a:t>a</a:t>
            </a:r>
            <a:r>
              <a:rPr lang="en-029" sz="4400" dirty="0" smtClean="0"/>
              <a:t>s </a:t>
            </a:r>
            <a:r>
              <a:rPr lang="en-029" sz="4400" b="1" u="sng" dirty="0" smtClean="0">
                <a:effectLst>
                  <a:outerShdw blurRad="38100" dist="38100" dir="2700000" algn="tl">
                    <a:srgbClr val="000000">
                      <a:alpha val="43137"/>
                    </a:srgbClr>
                  </a:outerShdw>
                </a:effectLst>
              </a:rPr>
              <a:t>SUSTAINER</a:t>
            </a:r>
            <a:endParaRPr lang="en-029" sz="4400" dirty="0" smtClean="0"/>
          </a:p>
          <a:p>
            <a:pPr marL="0" indent="0">
              <a:buNone/>
            </a:pPr>
            <a:r>
              <a:rPr lang="en-029" sz="4400" dirty="0" smtClean="0"/>
              <a:t>By </a:t>
            </a:r>
            <a:r>
              <a:rPr lang="en-029" sz="4400" b="1" dirty="0"/>
              <a:t>S</a:t>
            </a:r>
            <a:r>
              <a:rPr lang="en-029" sz="4400" b="1" dirty="0" smtClean="0"/>
              <a:t>ustainer</a:t>
            </a:r>
            <a:r>
              <a:rPr lang="en-029" sz="4400" dirty="0" smtClean="0"/>
              <a:t> is meant: 1) </a:t>
            </a:r>
            <a:r>
              <a:rPr lang="en-029" sz="4400" i="1" dirty="0" smtClean="0"/>
              <a:t>Upholder; </a:t>
            </a:r>
            <a:r>
              <a:rPr lang="en-029" sz="4400" i="1" dirty="0"/>
              <a:t>someone who upholds or </a:t>
            </a:r>
            <a:r>
              <a:rPr lang="en-029" sz="4400" i="1" dirty="0" smtClean="0"/>
              <a:t>maintains.</a:t>
            </a:r>
            <a:r>
              <a:rPr lang="en-029" sz="4400" dirty="0"/>
              <a:t> </a:t>
            </a:r>
            <a:r>
              <a:rPr lang="en-029" sz="4400" dirty="0" smtClean="0"/>
              <a:t>2) </a:t>
            </a:r>
            <a:r>
              <a:rPr lang="en-029" sz="4400" i="1" dirty="0" smtClean="0"/>
              <a:t>To </a:t>
            </a:r>
            <a:r>
              <a:rPr lang="en-029" sz="4400" i="1" dirty="0"/>
              <a:t>keep in existence; maintain. </a:t>
            </a:r>
            <a:r>
              <a:rPr lang="en-029" sz="4400" i="1" dirty="0" smtClean="0"/>
              <a:t>3)To </a:t>
            </a:r>
            <a:r>
              <a:rPr lang="en-029" sz="4400" i="1" dirty="0"/>
              <a:t>supply with necessities or nourishment</a:t>
            </a:r>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120337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fontScale="92500"/>
          </a:bodyPr>
          <a:lstStyle/>
          <a:p>
            <a:pPr marL="0" indent="0">
              <a:buNone/>
            </a:pPr>
            <a:r>
              <a:rPr lang="en-029" sz="4400" dirty="0" smtClean="0"/>
              <a:t>God </a:t>
            </a:r>
            <a:r>
              <a:rPr lang="en-029" sz="4400" dirty="0"/>
              <a:t>a</a:t>
            </a:r>
            <a:r>
              <a:rPr lang="en-029" sz="4400" dirty="0" smtClean="0"/>
              <a:t>s </a:t>
            </a:r>
            <a:r>
              <a:rPr lang="en-029" sz="4400" b="1" u="sng" dirty="0" smtClean="0">
                <a:effectLst>
                  <a:outerShdw blurRad="38100" dist="38100" dir="2700000" algn="tl">
                    <a:srgbClr val="000000">
                      <a:alpha val="43137"/>
                    </a:srgbClr>
                  </a:outerShdw>
                </a:effectLst>
              </a:rPr>
              <a:t>SUSTAINER</a:t>
            </a:r>
            <a:endParaRPr lang="en-029" sz="4400" dirty="0" smtClean="0"/>
          </a:p>
          <a:p>
            <a:pPr marL="0" indent="0">
              <a:buNone/>
            </a:pPr>
            <a:r>
              <a:rPr lang="en-029" sz="4400" dirty="0" smtClean="0"/>
              <a:t>As </a:t>
            </a:r>
            <a:r>
              <a:rPr lang="en-029" sz="4400" b="1" dirty="0" smtClean="0"/>
              <a:t>Sustainer</a:t>
            </a:r>
            <a:r>
              <a:rPr lang="en-029" sz="4400" dirty="0" smtClean="0"/>
              <a:t> God </a:t>
            </a:r>
            <a:r>
              <a:rPr lang="en-029" sz="4400" dirty="0"/>
              <a:t>upholds everything in </a:t>
            </a:r>
            <a:r>
              <a:rPr lang="en-029" sz="4400" dirty="0" smtClean="0"/>
              <a:t>existence. </a:t>
            </a:r>
            <a:r>
              <a:rPr lang="en-029" sz="4400" dirty="0"/>
              <a:t>God continues to provide the same being and existence to his creatures which do not have being in </a:t>
            </a:r>
            <a:r>
              <a:rPr lang="en-029" sz="4400" dirty="0" smtClean="0"/>
              <a:t>themselves.</a:t>
            </a:r>
            <a:endParaRPr lang="en-029" sz="4400" i="1"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1426339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t>God </a:t>
            </a:r>
            <a:r>
              <a:rPr lang="en-029" sz="4400" dirty="0"/>
              <a:t>a</a:t>
            </a:r>
            <a:r>
              <a:rPr lang="en-029" sz="4400" dirty="0" smtClean="0"/>
              <a:t>s </a:t>
            </a:r>
            <a:r>
              <a:rPr lang="en-029" sz="4400" b="1" u="sng" dirty="0" smtClean="0">
                <a:effectLst>
                  <a:outerShdw blurRad="38100" dist="38100" dir="2700000" algn="tl">
                    <a:srgbClr val="000000">
                      <a:alpha val="43137"/>
                    </a:srgbClr>
                  </a:outerShdw>
                </a:effectLst>
              </a:rPr>
              <a:t>SUSTAINER</a:t>
            </a:r>
            <a:endParaRPr lang="en-029" sz="4400" dirty="0" smtClean="0"/>
          </a:p>
          <a:p>
            <a:pPr marL="0" indent="0">
              <a:buNone/>
            </a:pPr>
            <a:r>
              <a:rPr lang="en-029" sz="4400" i="1" dirty="0"/>
              <a:t>Thus </a:t>
            </a:r>
            <a:r>
              <a:rPr lang="en-029" sz="4400" i="1" dirty="0" smtClean="0"/>
              <a:t>ALL creatures </a:t>
            </a:r>
            <a:r>
              <a:rPr lang="en-029" sz="4400" i="1" dirty="0"/>
              <a:t>are totally dependent on God and would </a:t>
            </a:r>
            <a:r>
              <a:rPr lang="en-029" sz="4400" i="1" dirty="0" smtClean="0"/>
              <a:t>cease to exist </a:t>
            </a:r>
            <a:r>
              <a:rPr lang="en-029" sz="4400" i="1" dirty="0"/>
              <a:t>without his conserving action</a:t>
            </a:r>
            <a:r>
              <a:rPr lang="en-029" sz="4400" i="1" dirty="0" smtClean="0"/>
              <a:t>.</a:t>
            </a:r>
            <a:endParaRPr lang="en-029" sz="4400" i="1"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3486605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t>God is </a:t>
            </a:r>
            <a:r>
              <a:rPr lang="en-029" sz="4400" b="1" u="sng" dirty="0" smtClean="0">
                <a:effectLst>
                  <a:outerShdw blurRad="38100" dist="38100" dir="2700000" algn="tl">
                    <a:srgbClr val="000000">
                      <a:alpha val="43137"/>
                    </a:srgbClr>
                  </a:outerShdw>
                </a:effectLst>
              </a:rPr>
              <a:t>CREATOR &amp; SUSTAINER</a:t>
            </a:r>
            <a:endParaRPr lang="en-029" sz="4400" dirty="0" smtClean="0"/>
          </a:p>
          <a:p>
            <a:pPr marL="0" indent="0">
              <a:buNone/>
            </a:pPr>
            <a:r>
              <a:rPr lang="en-029" sz="4400" b="1" dirty="0" smtClean="0"/>
              <a:t>“God created ALL things &amp; continues to uphold His creation</a:t>
            </a:r>
            <a:r>
              <a:rPr lang="en-029" sz="4400" dirty="0" smtClean="0"/>
              <a:t>.” God created, and He has not left His creation to operate on its own.</a:t>
            </a:r>
            <a:endParaRPr lang="en-029" sz="4400" dirty="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1961837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lgn="ctr">
              <a:buNone/>
            </a:pPr>
            <a:r>
              <a:rPr lang="en-029" sz="4000" b="1" dirty="0" smtClean="0"/>
              <a:t>(SCRIPTURES</a:t>
            </a:r>
            <a:r>
              <a:rPr lang="en-029" sz="4000" b="1" dirty="0"/>
              <a:t>)</a:t>
            </a:r>
            <a:r>
              <a:rPr lang="en-029" sz="4400" b="1" dirty="0"/>
              <a:t> </a:t>
            </a:r>
            <a:endParaRPr lang="en-029" sz="4400" b="1" dirty="0" smtClean="0"/>
          </a:p>
          <a:p>
            <a:pPr marL="0" indent="0">
              <a:buNone/>
            </a:pPr>
            <a:r>
              <a:rPr lang="en-029" sz="4400" dirty="0" smtClean="0"/>
              <a:t>Numbers 16:22; 27:16 </a:t>
            </a:r>
          </a:p>
          <a:p>
            <a:pPr marL="0" indent="0">
              <a:buNone/>
            </a:pPr>
            <a:r>
              <a:rPr lang="en-029" sz="4400" dirty="0" smtClean="0"/>
              <a:t>Job 34:13-15; </a:t>
            </a:r>
            <a:r>
              <a:rPr lang="en-029" sz="4400" dirty="0" err="1" smtClean="0"/>
              <a:t>Ecc</a:t>
            </a:r>
            <a:r>
              <a:rPr lang="en-029" sz="4400" dirty="0" smtClean="0"/>
              <a:t>. 12:7</a:t>
            </a:r>
          </a:p>
          <a:p>
            <a:pPr marL="0" indent="0">
              <a:buNone/>
            </a:pPr>
            <a:r>
              <a:rPr lang="en-029" sz="4400" dirty="0" smtClean="0"/>
              <a:t>Isaiah 42:5; 44:24; 45:11-12 </a:t>
            </a:r>
          </a:p>
          <a:p>
            <a:pPr marL="0" indent="0">
              <a:buNone/>
            </a:pPr>
            <a:r>
              <a:rPr lang="en-029" sz="4400" dirty="0" smtClean="0"/>
              <a:t>Isaiah 48:12-13; 57:15-16</a:t>
            </a:r>
            <a:endParaRPr lang="en-029" sz="4400" dirty="0"/>
          </a:p>
          <a:p>
            <a:pPr marL="0" indent="0">
              <a:buNone/>
            </a:pPr>
            <a:endParaRPr lang="en-029" sz="4400" dirty="0" smtClean="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2990076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lgn="ctr">
              <a:buNone/>
            </a:pPr>
            <a:r>
              <a:rPr lang="en-029" sz="4000" b="1" dirty="0" smtClean="0"/>
              <a:t>(SCRIPTURES</a:t>
            </a:r>
            <a:r>
              <a:rPr lang="en-029" sz="4000" b="1" dirty="0"/>
              <a:t>)</a:t>
            </a:r>
            <a:r>
              <a:rPr lang="en-029" sz="4400" b="1" dirty="0"/>
              <a:t> </a:t>
            </a:r>
            <a:endParaRPr lang="en-029" sz="4400" b="1" dirty="0" smtClean="0"/>
          </a:p>
          <a:p>
            <a:pPr marL="0" indent="0">
              <a:buNone/>
            </a:pPr>
            <a:r>
              <a:rPr lang="en-029" sz="4400" dirty="0" smtClean="0"/>
              <a:t>Zechariah 12:1 </a:t>
            </a:r>
          </a:p>
          <a:p>
            <a:pPr marL="0" indent="0">
              <a:buNone/>
            </a:pPr>
            <a:r>
              <a:rPr lang="en-029" sz="4400" dirty="0" smtClean="0"/>
              <a:t>Acts 17:26-29</a:t>
            </a:r>
          </a:p>
          <a:p>
            <a:pPr marL="0" indent="0">
              <a:buNone/>
            </a:pPr>
            <a:r>
              <a:rPr lang="en-029" sz="4400" dirty="0" smtClean="0"/>
              <a:t>Colossians 1:16-17 </a:t>
            </a:r>
          </a:p>
          <a:p>
            <a:pPr marL="0" indent="0">
              <a:buNone/>
            </a:pPr>
            <a:r>
              <a:rPr lang="en-029" sz="4400" dirty="0" smtClean="0"/>
              <a:t>Job 38:4-5</a:t>
            </a:r>
            <a:r>
              <a:rPr lang="en-029" sz="4400" smtClean="0"/>
              <a:t>; 33-41 </a:t>
            </a:r>
            <a:r>
              <a:rPr lang="en-029" sz="4400" dirty="0" smtClean="0"/>
              <a:t>/ 39:1-6</a:t>
            </a:r>
            <a:endParaRPr lang="en-029" sz="4400" dirty="0"/>
          </a:p>
          <a:p>
            <a:pPr marL="0" indent="0">
              <a:buNone/>
            </a:pPr>
            <a:endParaRPr lang="en-029" sz="4400" dirty="0" smtClean="0"/>
          </a:p>
        </p:txBody>
      </p:sp>
      <p:sp>
        <p:nvSpPr>
          <p:cNvPr id="3" name="Title 2"/>
          <p:cNvSpPr>
            <a:spLocks noGrp="1"/>
          </p:cNvSpPr>
          <p:nvPr>
            <p:ph type="title"/>
          </p:nvPr>
        </p:nvSpPr>
        <p:spPr/>
        <p:txBody>
          <a:bodyPr>
            <a:normAutofit/>
          </a:bodyPr>
          <a:lstStyle/>
          <a:p>
            <a:r>
              <a:rPr lang="en-029" sz="5000" u="sng" dirty="0" smtClean="0"/>
              <a:t>DIVINE ATTRIBUTES OF GOD</a:t>
            </a:r>
            <a:endParaRPr lang="en-029" sz="5000" u="sng" dirty="0"/>
          </a:p>
        </p:txBody>
      </p:sp>
    </p:spTree>
    <p:extLst>
      <p:ext uri="{BB962C8B-B14F-4D97-AF65-F5344CB8AC3E}">
        <p14:creationId xmlns:p14="http://schemas.microsoft.com/office/powerpoint/2010/main" val="674508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029" sz="9600" b="1" dirty="0" smtClean="0">
                <a:effectLst>
                  <a:outerShdw blurRad="38100" dist="38100" dir="2700000" algn="tl">
                    <a:srgbClr val="000000">
                      <a:alpha val="43137"/>
                    </a:srgbClr>
                  </a:outerShdw>
                </a:effectLst>
              </a:rPr>
              <a:t>WHO IS GOD?</a:t>
            </a:r>
            <a:endParaRPr lang="en-029" sz="96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914400" y="3556001"/>
            <a:ext cx="7467600" cy="1473200"/>
          </a:xfrm>
        </p:spPr>
        <p:txBody>
          <a:bodyPr>
            <a:normAutofit/>
          </a:bodyPr>
          <a:lstStyle/>
          <a:p>
            <a:r>
              <a:rPr lang="en-029" sz="4000" b="1" dirty="0" smtClean="0">
                <a:solidFill>
                  <a:srgbClr val="FFFF00"/>
                </a:solidFill>
                <a:effectLst>
                  <a:outerShdw blurRad="38100" dist="38100" dir="2700000" algn="tl">
                    <a:srgbClr val="000000">
                      <a:alpha val="43137"/>
                    </a:srgbClr>
                  </a:outerShdw>
                </a:effectLst>
              </a:rPr>
              <a:t>THE NAMES OF GOD</a:t>
            </a:r>
            <a:endParaRPr lang="en-029" sz="4000" b="1"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180338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438400"/>
            <a:ext cx="8763000" cy="4114799"/>
          </a:xfrm>
        </p:spPr>
        <p:txBody>
          <a:bodyPr>
            <a:normAutofit lnSpcReduction="10000"/>
          </a:bodyPr>
          <a:lstStyle/>
          <a:p>
            <a:r>
              <a:rPr lang="en-029" sz="4400" dirty="0" smtClean="0"/>
              <a:t>One that possesses physical </a:t>
            </a:r>
            <a:r>
              <a:rPr lang="en-029" sz="4400" dirty="0"/>
              <a:t>form &amp;</a:t>
            </a:r>
            <a:r>
              <a:rPr lang="en-029" sz="4400" dirty="0" smtClean="0"/>
              <a:t> attributes, character, personality</a:t>
            </a:r>
          </a:p>
          <a:p>
            <a:r>
              <a:rPr lang="en-029" sz="4400" dirty="0"/>
              <a:t>Having or showing </a:t>
            </a:r>
            <a:r>
              <a:rPr lang="en-029" sz="4400" dirty="0" smtClean="0"/>
              <a:t>those </a:t>
            </a:r>
            <a:r>
              <a:rPr lang="en-029" sz="4400" dirty="0"/>
              <a:t>aspects of nature and character regarded as distinguishing humans from other animals.</a:t>
            </a:r>
            <a:endParaRPr lang="en-029" sz="4400" dirty="0" smtClean="0"/>
          </a:p>
        </p:txBody>
      </p:sp>
      <p:sp>
        <p:nvSpPr>
          <p:cNvPr id="3" name="Title 2"/>
          <p:cNvSpPr>
            <a:spLocks noGrp="1"/>
          </p:cNvSpPr>
          <p:nvPr>
            <p:ph type="title"/>
          </p:nvPr>
        </p:nvSpPr>
        <p:spPr/>
        <p:txBody>
          <a:bodyPr>
            <a:normAutofit/>
          </a:bodyPr>
          <a:lstStyle/>
          <a:p>
            <a:r>
              <a:rPr lang="en-029" sz="6000" u="sng" dirty="0" smtClean="0"/>
              <a:t>A HUMAN BEING</a:t>
            </a:r>
            <a:endParaRPr lang="en-029" sz="4000" u="sng" dirty="0"/>
          </a:p>
        </p:txBody>
      </p:sp>
    </p:spTree>
    <p:extLst>
      <p:ext uri="{BB962C8B-B14F-4D97-AF65-F5344CB8AC3E}">
        <p14:creationId xmlns:p14="http://schemas.microsoft.com/office/powerpoint/2010/main" val="3328473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a:buFont typeface="Wingdings"/>
              <a:buChar char=""/>
            </a:pPr>
            <a:r>
              <a:rPr lang="en-029" sz="4400" dirty="0" smtClean="0"/>
              <a:t>   </a:t>
            </a:r>
            <a:r>
              <a:rPr lang="en-029" sz="4400" b="1" u="sng" dirty="0" smtClean="0">
                <a:solidFill>
                  <a:srgbClr val="C00000"/>
                </a:solidFill>
                <a:effectLst>
                  <a:outerShdw blurRad="38100" dist="38100" dir="2700000" algn="tl">
                    <a:srgbClr val="000000">
                      <a:alpha val="43137"/>
                    </a:srgbClr>
                  </a:outerShdw>
                </a:effectLst>
              </a:rPr>
              <a:t>ELOHIM</a:t>
            </a:r>
            <a:r>
              <a:rPr lang="en-029" sz="4400" dirty="0" smtClean="0"/>
              <a:t> </a:t>
            </a:r>
          </a:p>
          <a:p>
            <a:pPr marL="0" indent="0">
              <a:buNone/>
            </a:pPr>
            <a:r>
              <a:rPr lang="en-029" sz="4400" dirty="0" smtClean="0"/>
              <a:t>The term occurs in the general sense of deity approx. </a:t>
            </a:r>
            <a:r>
              <a:rPr lang="en-029" sz="4400" smtClean="0"/>
              <a:t>2,570 times </a:t>
            </a:r>
            <a:r>
              <a:rPr lang="en-029" sz="4400" dirty="0" smtClean="0"/>
              <a:t>in the O.T. About 2,310 times out of that, it is used as a name of the true God.</a:t>
            </a:r>
            <a:endParaRPr lang="en-029" sz="4400" i="1" dirty="0"/>
          </a:p>
        </p:txBody>
      </p:sp>
      <p:sp>
        <p:nvSpPr>
          <p:cNvPr id="3" name="Title 2"/>
          <p:cNvSpPr>
            <a:spLocks noGrp="1"/>
          </p:cNvSpPr>
          <p:nvPr>
            <p:ph type="title"/>
          </p:nvPr>
        </p:nvSpPr>
        <p:spPr/>
        <p:txBody>
          <a:bodyPr>
            <a:normAutofit/>
          </a:bodyPr>
          <a:lstStyle/>
          <a:p>
            <a:r>
              <a:rPr lang="en-029" sz="5000" b="1" u="sng" dirty="0" smtClean="0">
                <a:solidFill>
                  <a:srgbClr val="FFFF00"/>
                </a:solidFill>
              </a:rPr>
              <a:t>THE NAMES OF GOD</a:t>
            </a:r>
            <a:endParaRPr lang="en-029" sz="5000" b="1" u="sng" dirty="0">
              <a:solidFill>
                <a:srgbClr val="FFFF00"/>
              </a:solidFill>
            </a:endParaRPr>
          </a:p>
        </p:txBody>
      </p:sp>
    </p:spTree>
    <p:extLst>
      <p:ext uri="{BB962C8B-B14F-4D97-AF65-F5344CB8AC3E}">
        <p14:creationId xmlns:p14="http://schemas.microsoft.com/office/powerpoint/2010/main" val="4068075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a:buFont typeface="Wingdings"/>
              <a:buChar char=""/>
            </a:pPr>
            <a:r>
              <a:rPr lang="en-029" sz="4400" dirty="0" smtClean="0"/>
              <a:t>   </a:t>
            </a:r>
            <a:r>
              <a:rPr lang="en-029" sz="4400" b="1" u="sng" dirty="0" smtClean="0">
                <a:solidFill>
                  <a:srgbClr val="C00000"/>
                </a:solidFill>
                <a:effectLst>
                  <a:outerShdw blurRad="38100" dist="38100" dir="2700000" algn="tl">
                    <a:srgbClr val="000000">
                      <a:alpha val="43137"/>
                    </a:srgbClr>
                  </a:outerShdw>
                </a:effectLst>
              </a:rPr>
              <a:t>ELOHIM</a:t>
            </a:r>
            <a:r>
              <a:rPr lang="en-029" sz="4400" dirty="0" smtClean="0"/>
              <a:t> : “gods” </a:t>
            </a:r>
            <a:r>
              <a:rPr lang="en-029" sz="4400" dirty="0"/>
              <a:t>in the ordinary sense; but specifically used (in the </a:t>
            </a:r>
            <a:r>
              <a:rPr lang="en-029" sz="4400" dirty="0" smtClean="0"/>
              <a:t>plural) </a:t>
            </a:r>
            <a:r>
              <a:rPr lang="en-029" sz="4400" dirty="0"/>
              <a:t>of the </a:t>
            </a:r>
            <a:r>
              <a:rPr lang="en-029" sz="4400" dirty="0" smtClean="0"/>
              <a:t>one supreme, true &amp; living God. “</a:t>
            </a:r>
            <a:r>
              <a:rPr lang="en-029" sz="4400" i="1" dirty="0" smtClean="0"/>
              <a:t>It means a deity of great power that is to be feared.”</a:t>
            </a:r>
            <a:endParaRPr lang="en-029" sz="4400" i="1" dirty="0"/>
          </a:p>
        </p:txBody>
      </p:sp>
      <p:sp>
        <p:nvSpPr>
          <p:cNvPr id="3" name="Title 2"/>
          <p:cNvSpPr>
            <a:spLocks noGrp="1"/>
          </p:cNvSpPr>
          <p:nvPr>
            <p:ph type="title"/>
          </p:nvPr>
        </p:nvSpPr>
        <p:spPr/>
        <p:txBody>
          <a:bodyPr>
            <a:normAutofit/>
          </a:bodyPr>
          <a:lstStyle/>
          <a:p>
            <a:r>
              <a:rPr lang="en-029" sz="5000" b="1" u="sng" dirty="0" smtClean="0">
                <a:solidFill>
                  <a:srgbClr val="FFFF00"/>
                </a:solidFill>
              </a:rPr>
              <a:t>THE NAMES OF GOD</a:t>
            </a:r>
            <a:endParaRPr lang="en-029" sz="5000" b="1" u="sng" dirty="0">
              <a:solidFill>
                <a:srgbClr val="FFFF00"/>
              </a:solidFill>
            </a:endParaRPr>
          </a:p>
        </p:txBody>
      </p:sp>
    </p:spTree>
    <p:extLst>
      <p:ext uri="{BB962C8B-B14F-4D97-AF65-F5344CB8AC3E}">
        <p14:creationId xmlns:p14="http://schemas.microsoft.com/office/powerpoint/2010/main" val="2884078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a:buFont typeface="Wingdings"/>
              <a:buChar char=""/>
            </a:pPr>
            <a:r>
              <a:rPr lang="en-029" sz="4400" dirty="0" smtClean="0"/>
              <a:t>   </a:t>
            </a:r>
            <a:r>
              <a:rPr lang="en-029" sz="4400" b="1" u="sng" dirty="0" smtClean="0">
                <a:solidFill>
                  <a:srgbClr val="C00000"/>
                </a:solidFill>
                <a:effectLst>
                  <a:outerShdw blurRad="38100" dist="38100" dir="2700000" algn="tl">
                    <a:srgbClr val="000000">
                      <a:alpha val="43137"/>
                    </a:srgbClr>
                  </a:outerShdw>
                </a:effectLst>
              </a:rPr>
              <a:t>ELOHIM</a:t>
            </a:r>
            <a:r>
              <a:rPr lang="en-029" sz="4400" dirty="0" smtClean="0"/>
              <a:t> </a:t>
            </a:r>
            <a:endParaRPr lang="en-029" sz="4400" dirty="0"/>
          </a:p>
          <a:p>
            <a:pPr marL="0" indent="0">
              <a:buNone/>
            </a:pPr>
            <a:r>
              <a:rPr lang="en-029" sz="4400" dirty="0" smtClean="0"/>
              <a:t>Elohim actually declares that: God is the strong one, the mighty leader and the supreme deity. </a:t>
            </a:r>
            <a:endParaRPr lang="en-029" sz="4400" i="1" dirty="0"/>
          </a:p>
        </p:txBody>
      </p:sp>
      <p:sp>
        <p:nvSpPr>
          <p:cNvPr id="3" name="Title 2"/>
          <p:cNvSpPr>
            <a:spLocks noGrp="1"/>
          </p:cNvSpPr>
          <p:nvPr>
            <p:ph type="title"/>
          </p:nvPr>
        </p:nvSpPr>
        <p:spPr/>
        <p:txBody>
          <a:bodyPr>
            <a:normAutofit/>
          </a:bodyPr>
          <a:lstStyle/>
          <a:p>
            <a:r>
              <a:rPr lang="en-029" sz="5000" b="1" u="sng" dirty="0" smtClean="0">
                <a:solidFill>
                  <a:srgbClr val="FFFF00"/>
                </a:solidFill>
              </a:rPr>
              <a:t>THE NAMES OF GOD</a:t>
            </a:r>
            <a:endParaRPr lang="en-029" sz="5000" b="1" u="sng" dirty="0">
              <a:solidFill>
                <a:srgbClr val="FFFF00"/>
              </a:solidFill>
            </a:endParaRPr>
          </a:p>
        </p:txBody>
      </p:sp>
    </p:spTree>
    <p:extLst>
      <p:ext uri="{BB962C8B-B14F-4D97-AF65-F5344CB8AC3E}">
        <p14:creationId xmlns:p14="http://schemas.microsoft.com/office/powerpoint/2010/main" val="725094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t>Elohim as was said before, is also used to describe ‘many gods’ or false deities. (Used approx. 260</a:t>
            </a:r>
            <a:r>
              <a:rPr lang="en-029" sz="2800" dirty="0" smtClean="0"/>
              <a:t>times</a:t>
            </a:r>
            <a:r>
              <a:rPr lang="en-029" sz="4400" dirty="0" smtClean="0"/>
              <a:t>) </a:t>
            </a:r>
          </a:p>
          <a:p>
            <a:pPr>
              <a:buFontTx/>
              <a:buChar char="-"/>
            </a:pPr>
            <a:r>
              <a:rPr lang="en-029" sz="4400" i="1" dirty="0" smtClean="0"/>
              <a:t>Genesis 35:2, 4</a:t>
            </a:r>
          </a:p>
          <a:p>
            <a:pPr>
              <a:buFontTx/>
              <a:buChar char="-"/>
            </a:pPr>
            <a:r>
              <a:rPr lang="en-029" sz="4400" i="1" dirty="0" smtClean="0"/>
              <a:t>Exodus 12:12; 18:11; 23:24</a:t>
            </a:r>
            <a:endParaRPr lang="en-029" sz="4400" i="1" dirty="0"/>
          </a:p>
        </p:txBody>
      </p:sp>
      <p:sp>
        <p:nvSpPr>
          <p:cNvPr id="3" name="Title 2"/>
          <p:cNvSpPr>
            <a:spLocks noGrp="1"/>
          </p:cNvSpPr>
          <p:nvPr>
            <p:ph type="title"/>
          </p:nvPr>
        </p:nvSpPr>
        <p:spPr/>
        <p:txBody>
          <a:bodyPr>
            <a:normAutofit/>
          </a:bodyPr>
          <a:lstStyle/>
          <a:p>
            <a:r>
              <a:rPr lang="en-029" sz="5000" b="1" u="sng" dirty="0" smtClean="0">
                <a:solidFill>
                  <a:srgbClr val="FFFF00"/>
                </a:solidFill>
              </a:rPr>
              <a:t>THE NAMES OF GOD</a:t>
            </a:r>
            <a:endParaRPr lang="en-029" sz="5000" b="1" u="sng" dirty="0">
              <a:solidFill>
                <a:srgbClr val="FFFF00"/>
              </a:solidFill>
            </a:endParaRPr>
          </a:p>
        </p:txBody>
      </p:sp>
    </p:spTree>
    <p:extLst>
      <p:ext uri="{BB962C8B-B14F-4D97-AF65-F5344CB8AC3E}">
        <p14:creationId xmlns:p14="http://schemas.microsoft.com/office/powerpoint/2010/main" val="4146569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0"/>
            <a:ext cx="8686799" cy="4419600"/>
          </a:xfrm>
        </p:spPr>
        <p:txBody>
          <a:bodyPr>
            <a:normAutofit/>
          </a:bodyPr>
          <a:lstStyle/>
          <a:p>
            <a:pPr marL="0" indent="0" algn="ctr">
              <a:buNone/>
            </a:pPr>
            <a:r>
              <a:rPr lang="en-029" sz="4400" b="1" u="sng" dirty="0" smtClean="0">
                <a:effectLst>
                  <a:outerShdw blurRad="38100" dist="38100" dir="2700000" algn="tl">
                    <a:srgbClr val="000000">
                      <a:alpha val="43137"/>
                    </a:srgbClr>
                  </a:outerShdw>
                </a:effectLst>
              </a:rPr>
              <a:t>SCRIPTURES</a:t>
            </a:r>
            <a:endParaRPr lang="en-029" sz="4400" dirty="0"/>
          </a:p>
          <a:p>
            <a:pPr>
              <a:buFontTx/>
              <a:buChar char="-"/>
            </a:pPr>
            <a:r>
              <a:rPr lang="en-029" sz="4400" b="1" i="1" dirty="0" smtClean="0">
                <a:solidFill>
                  <a:srgbClr val="C00000"/>
                </a:solidFill>
                <a:effectLst>
                  <a:outerShdw blurRad="38100" dist="38100" dir="2700000" algn="tl">
                    <a:srgbClr val="000000">
                      <a:alpha val="43137"/>
                    </a:srgbClr>
                  </a:outerShdw>
                </a:effectLst>
              </a:rPr>
              <a:t>Elohim</a:t>
            </a:r>
            <a:r>
              <a:rPr lang="en-029" sz="4400" dirty="0" smtClean="0"/>
              <a:t> who created all things (Gen. 1:1; Isa. 45:18; Jonah 1:9)</a:t>
            </a:r>
          </a:p>
          <a:p>
            <a:pPr>
              <a:buFontTx/>
              <a:buChar char="-"/>
            </a:pPr>
            <a:r>
              <a:rPr lang="en-029" sz="4400" b="1" i="1" dirty="0">
                <a:solidFill>
                  <a:srgbClr val="C00000"/>
                </a:solidFill>
                <a:effectLst>
                  <a:outerShdw blurRad="38100" dist="38100" dir="2700000" algn="tl">
                    <a:srgbClr val="000000">
                      <a:alpha val="43137"/>
                    </a:srgbClr>
                  </a:outerShdw>
                </a:effectLst>
              </a:rPr>
              <a:t>Elohim</a:t>
            </a:r>
            <a:r>
              <a:rPr lang="en-029" sz="4400" dirty="0"/>
              <a:t> </a:t>
            </a:r>
            <a:r>
              <a:rPr lang="en-029" sz="4400" dirty="0" smtClean="0"/>
              <a:t>of all His creation (Isa</a:t>
            </a:r>
            <a:r>
              <a:rPr lang="en-029" sz="4400" dirty="0"/>
              <a:t>. </a:t>
            </a:r>
            <a:r>
              <a:rPr lang="en-029" sz="4400" dirty="0" smtClean="0"/>
              <a:t>54:5; Jer. 32:27; Neh. 2:4; Deut. 10:17)</a:t>
            </a:r>
            <a:endParaRPr lang="en-029" sz="4400" dirty="0"/>
          </a:p>
          <a:p>
            <a:pPr>
              <a:buFontTx/>
              <a:buChar char="-"/>
            </a:pPr>
            <a:endParaRPr lang="en-029" sz="4400" dirty="0" smtClean="0"/>
          </a:p>
        </p:txBody>
      </p:sp>
      <p:sp>
        <p:nvSpPr>
          <p:cNvPr id="3" name="Title 2"/>
          <p:cNvSpPr>
            <a:spLocks noGrp="1"/>
          </p:cNvSpPr>
          <p:nvPr>
            <p:ph type="title"/>
          </p:nvPr>
        </p:nvSpPr>
        <p:spPr/>
        <p:txBody>
          <a:bodyPr>
            <a:normAutofit/>
          </a:bodyPr>
          <a:lstStyle/>
          <a:p>
            <a:r>
              <a:rPr lang="en-029" sz="5000" b="1" u="sng" dirty="0" smtClean="0">
                <a:solidFill>
                  <a:srgbClr val="FFFF00"/>
                </a:solidFill>
              </a:rPr>
              <a:t>THE NAMES OF GOD</a:t>
            </a:r>
            <a:endParaRPr lang="en-029" sz="5000" b="1" u="sng" dirty="0">
              <a:solidFill>
                <a:srgbClr val="FFFF00"/>
              </a:solidFill>
            </a:endParaRPr>
          </a:p>
        </p:txBody>
      </p:sp>
    </p:spTree>
    <p:extLst>
      <p:ext uri="{BB962C8B-B14F-4D97-AF65-F5344CB8AC3E}">
        <p14:creationId xmlns:p14="http://schemas.microsoft.com/office/powerpoint/2010/main" val="1596741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0"/>
            <a:ext cx="8686799" cy="4419600"/>
          </a:xfrm>
        </p:spPr>
        <p:txBody>
          <a:bodyPr>
            <a:normAutofit/>
          </a:bodyPr>
          <a:lstStyle/>
          <a:p>
            <a:pPr marL="0" indent="0" algn="ctr">
              <a:buNone/>
            </a:pPr>
            <a:r>
              <a:rPr lang="en-029" sz="4400" b="1" u="sng" dirty="0" smtClean="0">
                <a:effectLst>
                  <a:outerShdw blurRad="38100" dist="38100" dir="2700000" algn="tl">
                    <a:srgbClr val="000000">
                      <a:alpha val="43137"/>
                    </a:srgbClr>
                  </a:outerShdw>
                </a:effectLst>
              </a:rPr>
              <a:t>SCRIPTURES</a:t>
            </a:r>
            <a:endParaRPr lang="en-029" sz="4400" dirty="0"/>
          </a:p>
          <a:p>
            <a:pPr>
              <a:buFontTx/>
              <a:buChar char="-"/>
            </a:pPr>
            <a:r>
              <a:rPr lang="en-029" sz="4400" b="1" i="1" dirty="0" smtClean="0">
                <a:solidFill>
                  <a:srgbClr val="C00000"/>
                </a:solidFill>
                <a:effectLst>
                  <a:outerShdw blurRad="38100" dist="38100" dir="2700000" algn="tl">
                    <a:srgbClr val="000000">
                      <a:alpha val="43137"/>
                    </a:srgbClr>
                  </a:outerShdw>
                </a:effectLst>
              </a:rPr>
              <a:t>Elohim</a:t>
            </a:r>
            <a:r>
              <a:rPr lang="en-029" sz="4400" dirty="0" smtClean="0"/>
              <a:t> who judges (Psalm 50:6; 58:11)</a:t>
            </a:r>
          </a:p>
          <a:p>
            <a:pPr>
              <a:buFontTx/>
              <a:buChar char="-"/>
            </a:pPr>
            <a:r>
              <a:rPr lang="en-029" sz="4400" b="1" i="1" dirty="0">
                <a:solidFill>
                  <a:srgbClr val="C00000"/>
                </a:solidFill>
                <a:effectLst>
                  <a:outerShdw blurRad="38100" dist="38100" dir="2700000" algn="tl">
                    <a:srgbClr val="000000">
                      <a:alpha val="43137"/>
                    </a:srgbClr>
                  </a:outerShdw>
                </a:effectLst>
              </a:rPr>
              <a:t>Elohim</a:t>
            </a:r>
            <a:r>
              <a:rPr lang="en-029" sz="4400" dirty="0"/>
              <a:t> </a:t>
            </a:r>
            <a:r>
              <a:rPr lang="en-029" sz="4400" dirty="0" smtClean="0"/>
              <a:t>of mighty works (Deut. 5:23; 8:15; Psalm 68:7)</a:t>
            </a:r>
            <a:endParaRPr lang="en-029" sz="4400" dirty="0"/>
          </a:p>
          <a:p>
            <a:pPr>
              <a:buFontTx/>
              <a:buChar char="-"/>
            </a:pPr>
            <a:endParaRPr lang="en-029" sz="4400" dirty="0" smtClean="0"/>
          </a:p>
        </p:txBody>
      </p:sp>
      <p:sp>
        <p:nvSpPr>
          <p:cNvPr id="3" name="Title 2"/>
          <p:cNvSpPr>
            <a:spLocks noGrp="1"/>
          </p:cNvSpPr>
          <p:nvPr>
            <p:ph type="title"/>
          </p:nvPr>
        </p:nvSpPr>
        <p:spPr/>
        <p:txBody>
          <a:bodyPr>
            <a:normAutofit/>
          </a:bodyPr>
          <a:lstStyle/>
          <a:p>
            <a:r>
              <a:rPr lang="en-029" sz="5000" b="1" u="sng" dirty="0" smtClean="0">
                <a:solidFill>
                  <a:srgbClr val="FFFF00"/>
                </a:solidFill>
              </a:rPr>
              <a:t>THE NAMES OF GOD</a:t>
            </a:r>
            <a:endParaRPr lang="en-029" sz="5000" b="1" u="sng" dirty="0">
              <a:solidFill>
                <a:srgbClr val="FFFF00"/>
              </a:solidFill>
            </a:endParaRPr>
          </a:p>
        </p:txBody>
      </p:sp>
    </p:spTree>
    <p:extLst>
      <p:ext uri="{BB962C8B-B14F-4D97-AF65-F5344CB8AC3E}">
        <p14:creationId xmlns:p14="http://schemas.microsoft.com/office/powerpoint/2010/main" val="736165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solidFill>
                  <a:schemeClr val="tx2">
                    <a:lumMod val="40000"/>
                    <a:lumOff val="60000"/>
                  </a:schemeClr>
                </a:solidFill>
                <a:sym typeface="Wingdings"/>
              </a:rPr>
              <a:t></a:t>
            </a:r>
            <a:r>
              <a:rPr lang="en-029" sz="4400" dirty="0" smtClean="0"/>
              <a:t>  </a:t>
            </a:r>
            <a:r>
              <a:rPr lang="en-029" sz="4400" b="1" u="sng" dirty="0" smtClean="0">
                <a:solidFill>
                  <a:srgbClr val="C00000"/>
                </a:solidFill>
                <a:effectLst>
                  <a:outerShdw blurRad="38100" dist="38100" dir="2700000" algn="tl">
                    <a:srgbClr val="000000">
                      <a:alpha val="43137"/>
                    </a:srgbClr>
                  </a:outerShdw>
                </a:effectLst>
              </a:rPr>
              <a:t>EL</a:t>
            </a:r>
            <a:r>
              <a:rPr lang="en-029" sz="4400" b="1" dirty="0" smtClean="0">
                <a:solidFill>
                  <a:srgbClr val="C00000"/>
                </a:solidFill>
                <a:effectLst>
                  <a:outerShdw blurRad="38100" dist="38100" dir="2700000" algn="tl">
                    <a:srgbClr val="000000">
                      <a:alpha val="43137"/>
                    </a:srgbClr>
                  </a:outerShdw>
                </a:effectLst>
              </a:rPr>
              <a:t> </a:t>
            </a:r>
            <a:r>
              <a:rPr lang="en-029" sz="4400" i="1" dirty="0" smtClean="0">
                <a:solidFill>
                  <a:srgbClr val="C00000"/>
                </a:solidFill>
              </a:rPr>
              <a:t>(“Ale”)</a:t>
            </a:r>
            <a:r>
              <a:rPr lang="en-029" sz="4400" dirty="0" smtClean="0"/>
              <a:t> </a:t>
            </a:r>
          </a:p>
          <a:p>
            <a:pPr marL="0" indent="0">
              <a:buNone/>
            </a:pPr>
            <a:r>
              <a:rPr lang="en-029" sz="4400" dirty="0" smtClean="0"/>
              <a:t>The </a:t>
            </a:r>
            <a:r>
              <a:rPr lang="en-029" sz="4400" dirty="0"/>
              <a:t>Almighty </a:t>
            </a:r>
            <a:r>
              <a:rPr lang="en-029" sz="4400" dirty="0" smtClean="0"/>
              <a:t>God; </a:t>
            </a:r>
            <a:r>
              <a:rPr lang="en-029" sz="4400" i="1" dirty="0" smtClean="0"/>
              <a:t>but </a:t>
            </a:r>
            <a:r>
              <a:rPr lang="en-029" sz="4400" i="1" dirty="0"/>
              <a:t>used also of </a:t>
            </a:r>
            <a:r>
              <a:rPr lang="en-029" sz="4400" i="1" u="sng" dirty="0"/>
              <a:t>any </a:t>
            </a:r>
            <a:r>
              <a:rPr lang="en-029" sz="4400" i="1" u="sng" dirty="0" smtClean="0"/>
              <a:t>deity</a:t>
            </a:r>
            <a:r>
              <a:rPr lang="en-029" sz="4400" dirty="0" smtClean="0"/>
              <a:t>. (Used over 200 times)</a:t>
            </a:r>
          </a:p>
          <a:p>
            <a:pPr marL="0" indent="0">
              <a:buNone/>
            </a:pPr>
            <a:r>
              <a:rPr lang="en-029" sz="4400" dirty="0" smtClean="0"/>
              <a:t>The term connotes: </a:t>
            </a:r>
            <a:r>
              <a:rPr lang="en-029" sz="4400" i="1" dirty="0" smtClean="0"/>
              <a:t>might, power</a:t>
            </a:r>
            <a:r>
              <a:rPr lang="en-029" sz="4400" i="1" dirty="0"/>
              <a:t>, </a:t>
            </a:r>
            <a:r>
              <a:rPr lang="en-029" sz="4400" i="1" dirty="0" smtClean="0"/>
              <a:t>strength.</a:t>
            </a:r>
            <a:endParaRPr lang="en-029" sz="4400" i="1" dirty="0"/>
          </a:p>
        </p:txBody>
      </p:sp>
      <p:sp>
        <p:nvSpPr>
          <p:cNvPr id="3" name="Title 2"/>
          <p:cNvSpPr>
            <a:spLocks noGrp="1"/>
          </p:cNvSpPr>
          <p:nvPr>
            <p:ph type="title"/>
          </p:nvPr>
        </p:nvSpPr>
        <p:spPr/>
        <p:txBody>
          <a:bodyPr>
            <a:normAutofit/>
          </a:bodyPr>
          <a:lstStyle/>
          <a:p>
            <a:r>
              <a:rPr lang="en-029" sz="5000" b="1" u="sng" dirty="0" smtClean="0">
                <a:solidFill>
                  <a:srgbClr val="FFFF00"/>
                </a:solidFill>
              </a:rPr>
              <a:t>THE NAMES OF GOD</a:t>
            </a:r>
            <a:endParaRPr lang="en-029" sz="5000" b="1" u="sng" dirty="0">
              <a:solidFill>
                <a:srgbClr val="FFFF00"/>
              </a:solidFill>
            </a:endParaRPr>
          </a:p>
        </p:txBody>
      </p:sp>
    </p:spTree>
    <p:extLst>
      <p:ext uri="{BB962C8B-B14F-4D97-AF65-F5344CB8AC3E}">
        <p14:creationId xmlns:p14="http://schemas.microsoft.com/office/powerpoint/2010/main" val="2148539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b="1" u="sng" dirty="0" smtClean="0">
                <a:solidFill>
                  <a:srgbClr val="C00000"/>
                </a:solidFill>
                <a:effectLst>
                  <a:outerShdw blurRad="38100" dist="38100" dir="2700000" algn="tl">
                    <a:srgbClr val="000000">
                      <a:alpha val="43137"/>
                    </a:srgbClr>
                  </a:outerShdw>
                </a:effectLst>
              </a:rPr>
              <a:t>EL: </a:t>
            </a:r>
            <a:r>
              <a:rPr lang="en-029" sz="4400" dirty="0" smtClean="0"/>
              <a:t>The word is used in two ways in the Hebrew language. (1) It can stand on its own to mean God OR (2) It can be a prefix or suffix attached to a word to describe God</a:t>
            </a:r>
            <a:endParaRPr lang="en-029" sz="4400" i="1" dirty="0"/>
          </a:p>
        </p:txBody>
      </p:sp>
      <p:sp>
        <p:nvSpPr>
          <p:cNvPr id="3" name="Title 2"/>
          <p:cNvSpPr>
            <a:spLocks noGrp="1"/>
          </p:cNvSpPr>
          <p:nvPr>
            <p:ph type="title"/>
          </p:nvPr>
        </p:nvSpPr>
        <p:spPr/>
        <p:txBody>
          <a:bodyPr>
            <a:normAutofit/>
          </a:bodyPr>
          <a:lstStyle/>
          <a:p>
            <a:r>
              <a:rPr lang="en-029" sz="5000" b="1" u="sng" dirty="0" smtClean="0">
                <a:solidFill>
                  <a:srgbClr val="FFFF00"/>
                </a:solidFill>
              </a:rPr>
              <a:t>THE NAMES OF GOD</a:t>
            </a:r>
            <a:endParaRPr lang="en-029" sz="5000" b="1" u="sng" dirty="0">
              <a:solidFill>
                <a:srgbClr val="FFFF00"/>
              </a:solidFill>
            </a:endParaRPr>
          </a:p>
        </p:txBody>
      </p:sp>
    </p:spTree>
    <p:extLst>
      <p:ext uri="{BB962C8B-B14F-4D97-AF65-F5344CB8AC3E}">
        <p14:creationId xmlns:p14="http://schemas.microsoft.com/office/powerpoint/2010/main" val="4068706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0"/>
            <a:ext cx="8686799" cy="4419600"/>
          </a:xfrm>
        </p:spPr>
        <p:txBody>
          <a:bodyPr>
            <a:normAutofit/>
          </a:bodyPr>
          <a:lstStyle/>
          <a:p>
            <a:pPr marL="0" indent="0" algn="ctr">
              <a:buNone/>
            </a:pPr>
            <a:r>
              <a:rPr lang="en-029" sz="4400" b="1" u="sng" dirty="0" smtClean="0">
                <a:effectLst>
                  <a:outerShdw blurRad="38100" dist="38100" dir="2700000" algn="tl">
                    <a:srgbClr val="000000">
                      <a:alpha val="43137"/>
                    </a:srgbClr>
                  </a:outerShdw>
                </a:effectLst>
              </a:rPr>
              <a:t>SCRIPTURES: “</a:t>
            </a:r>
            <a:r>
              <a:rPr lang="en-029" sz="4400" b="1" u="sng" dirty="0" smtClean="0">
                <a:solidFill>
                  <a:srgbClr val="FF0000"/>
                </a:solidFill>
                <a:effectLst>
                  <a:outerShdw blurRad="38100" dist="38100" dir="2700000" algn="tl">
                    <a:srgbClr val="000000">
                      <a:alpha val="43137"/>
                    </a:srgbClr>
                  </a:outerShdw>
                </a:effectLst>
              </a:rPr>
              <a:t>TRUE GOD</a:t>
            </a:r>
            <a:r>
              <a:rPr lang="en-029" sz="4400" b="1" u="sng" dirty="0" smtClean="0">
                <a:effectLst>
                  <a:outerShdw blurRad="38100" dist="38100" dir="2700000" algn="tl">
                    <a:srgbClr val="000000">
                      <a:alpha val="43137"/>
                    </a:srgbClr>
                  </a:outerShdw>
                </a:effectLst>
              </a:rPr>
              <a:t>”</a:t>
            </a:r>
            <a:endParaRPr lang="en-029" sz="4400" dirty="0"/>
          </a:p>
          <a:p>
            <a:pPr>
              <a:buFontTx/>
              <a:buChar char="-"/>
            </a:pPr>
            <a:r>
              <a:rPr lang="en-029" sz="4400" dirty="0" smtClean="0"/>
              <a:t>Genesis 14:18-22; 31:13</a:t>
            </a:r>
          </a:p>
          <a:p>
            <a:pPr>
              <a:buFontTx/>
              <a:buChar char="-"/>
            </a:pPr>
            <a:r>
              <a:rPr lang="en-029" sz="4400" dirty="0" smtClean="0"/>
              <a:t>Exodus 15:2; 20:5</a:t>
            </a:r>
          </a:p>
          <a:p>
            <a:pPr>
              <a:buFontTx/>
              <a:buChar char="-"/>
            </a:pPr>
            <a:r>
              <a:rPr lang="en-029" sz="4400" dirty="0" smtClean="0"/>
              <a:t>Numbers 12:13</a:t>
            </a:r>
          </a:p>
          <a:p>
            <a:pPr>
              <a:buFontTx/>
              <a:buChar char="-"/>
            </a:pPr>
            <a:r>
              <a:rPr lang="en-029" sz="4400" dirty="0" smtClean="0"/>
              <a:t>Joshua 3:10</a:t>
            </a:r>
          </a:p>
          <a:p>
            <a:pPr>
              <a:buFontTx/>
              <a:buChar char="-"/>
            </a:pPr>
            <a:endParaRPr lang="en-029" sz="4400" dirty="0" smtClean="0"/>
          </a:p>
        </p:txBody>
      </p:sp>
      <p:sp>
        <p:nvSpPr>
          <p:cNvPr id="3" name="Title 2"/>
          <p:cNvSpPr>
            <a:spLocks noGrp="1"/>
          </p:cNvSpPr>
          <p:nvPr>
            <p:ph type="title"/>
          </p:nvPr>
        </p:nvSpPr>
        <p:spPr/>
        <p:txBody>
          <a:bodyPr>
            <a:normAutofit/>
          </a:bodyPr>
          <a:lstStyle/>
          <a:p>
            <a:r>
              <a:rPr lang="en-029" sz="5000" b="1" u="sng" dirty="0" smtClean="0">
                <a:solidFill>
                  <a:srgbClr val="FFFF00"/>
                </a:solidFill>
              </a:rPr>
              <a:t>THE NAMES OF GOD</a:t>
            </a:r>
            <a:endParaRPr lang="en-029" sz="5000" b="1" u="sng" dirty="0">
              <a:solidFill>
                <a:srgbClr val="FFFF00"/>
              </a:solidFill>
            </a:endParaRPr>
          </a:p>
        </p:txBody>
      </p:sp>
    </p:spTree>
    <p:extLst>
      <p:ext uri="{BB962C8B-B14F-4D97-AF65-F5344CB8AC3E}">
        <p14:creationId xmlns:p14="http://schemas.microsoft.com/office/powerpoint/2010/main" val="1641509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0"/>
            <a:ext cx="8686799" cy="4419600"/>
          </a:xfrm>
        </p:spPr>
        <p:txBody>
          <a:bodyPr>
            <a:normAutofit/>
          </a:bodyPr>
          <a:lstStyle/>
          <a:p>
            <a:pPr marL="0" indent="0" algn="ctr">
              <a:buNone/>
            </a:pPr>
            <a:r>
              <a:rPr lang="en-029" sz="4400" b="1" u="sng" dirty="0" smtClean="0">
                <a:effectLst>
                  <a:outerShdw blurRad="38100" dist="38100" dir="2700000" algn="tl">
                    <a:srgbClr val="000000">
                      <a:alpha val="43137"/>
                    </a:srgbClr>
                  </a:outerShdw>
                </a:effectLst>
              </a:rPr>
              <a:t>SCRIPTURES: “False gods”</a:t>
            </a:r>
            <a:endParaRPr lang="en-029" sz="4400" dirty="0"/>
          </a:p>
          <a:p>
            <a:pPr>
              <a:buFontTx/>
              <a:buChar char="-"/>
            </a:pPr>
            <a:r>
              <a:rPr lang="en-029" sz="4400" dirty="0" smtClean="0"/>
              <a:t>Exodus 15:11; 34:14</a:t>
            </a:r>
          </a:p>
          <a:p>
            <a:pPr>
              <a:buFontTx/>
              <a:buChar char="-"/>
            </a:pPr>
            <a:r>
              <a:rPr lang="en-029" sz="4400" dirty="0" smtClean="0"/>
              <a:t>Deuteronomy 32:12</a:t>
            </a:r>
          </a:p>
          <a:p>
            <a:pPr>
              <a:buFontTx/>
              <a:buChar char="-"/>
            </a:pPr>
            <a:r>
              <a:rPr lang="en-029" sz="4400" dirty="0" smtClean="0"/>
              <a:t>Judges 9:46</a:t>
            </a:r>
          </a:p>
          <a:p>
            <a:pPr marL="0" indent="0">
              <a:buNone/>
            </a:pPr>
            <a:endParaRPr lang="en-029" sz="4400" dirty="0" smtClean="0"/>
          </a:p>
          <a:p>
            <a:pPr>
              <a:buFontTx/>
              <a:buChar char="-"/>
            </a:pPr>
            <a:endParaRPr lang="en-029" sz="4400" dirty="0" smtClean="0"/>
          </a:p>
        </p:txBody>
      </p:sp>
      <p:sp>
        <p:nvSpPr>
          <p:cNvPr id="3" name="Title 2"/>
          <p:cNvSpPr>
            <a:spLocks noGrp="1"/>
          </p:cNvSpPr>
          <p:nvPr>
            <p:ph type="title"/>
          </p:nvPr>
        </p:nvSpPr>
        <p:spPr/>
        <p:txBody>
          <a:bodyPr>
            <a:normAutofit/>
          </a:bodyPr>
          <a:lstStyle/>
          <a:p>
            <a:r>
              <a:rPr lang="en-029" sz="5000" b="1" u="sng" dirty="0" smtClean="0">
                <a:solidFill>
                  <a:srgbClr val="FFFF00"/>
                </a:solidFill>
              </a:rPr>
              <a:t>THE NAMES OF GOD</a:t>
            </a:r>
            <a:endParaRPr lang="en-029" sz="5000" b="1" u="sng" dirty="0">
              <a:solidFill>
                <a:srgbClr val="FFFF00"/>
              </a:solidFill>
            </a:endParaRPr>
          </a:p>
        </p:txBody>
      </p:sp>
    </p:spTree>
    <p:extLst>
      <p:ext uri="{BB962C8B-B14F-4D97-AF65-F5344CB8AC3E}">
        <p14:creationId xmlns:p14="http://schemas.microsoft.com/office/powerpoint/2010/main" val="3335251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029" sz="9600" b="1" dirty="0" smtClean="0">
                <a:effectLst>
                  <a:outerShdw blurRad="38100" dist="38100" dir="2700000" algn="tl">
                    <a:srgbClr val="000000">
                      <a:alpha val="43137"/>
                    </a:srgbClr>
                  </a:outerShdw>
                </a:effectLst>
              </a:rPr>
              <a:t>WHO IS GOD?</a:t>
            </a:r>
            <a:endParaRPr lang="en-029" sz="96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914400" y="3556001"/>
            <a:ext cx="7467600" cy="1473200"/>
          </a:xfrm>
        </p:spPr>
        <p:txBody>
          <a:bodyPr>
            <a:normAutofit/>
          </a:bodyPr>
          <a:lstStyle/>
          <a:p>
            <a:r>
              <a:rPr lang="en-029" sz="4000" b="1" dirty="0" smtClean="0">
                <a:solidFill>
                  <a:srgbClr val="FFFF00"/>
                </a:solidFill>
                <a:effectLst>
                  <a:outerShdw blurRad="38100" dist="38100" dir="2700000" algn="tl">
                    <a:srgbClr val="000000">
                      <a:alpha val="43137"/>
                    </a:srgbClr>
                  </a:outerShdw>
                </a:effectLst>
              </a:rPr>
              <a:t>THE NATURE OF GOD</a:t>
            </a:r>
            <a:endParaRPr lang="en-029" sz="4000" b="1"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2995119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0"/>
            <a:ext cx="8686799" cy="4419600"/>
          </a:xfrm>
        </p:spPr>
        <p:txBody>
          <a:bodyPr>
            <a:normAutofit/>
          </a:bodyPr>
          <a:lstStyle/>
          <a:p>
            <a:pPr marL="0" indent="0">
              <a:buNone/>
            </a:pPr>
            <a:r>
              <a:rPr lang="en-029" sz="4400" dirty="0" smtClean="0">
                <a:solidFill>
                  <a:schemeClr val="tx2">
                    <a:lumMod val="40000"/>
                    <a:lumOff val="60000"/>
                  </a:schemeClr>
                </a:solidFill>
                <a:sym typeface="Wingdings"/>
              </a:rPr>
              <a:t></a:t>
            </a:r>
            <a:r>
              <a:rPr lang="en-029" sz="4400" b="1" u="sng" dirty="0" smtClean="0">
                <a:solidFill>
                  <a:srgbClr val="C00000"/>
                </a:solidFill>
                <a:effectLst>
                  <a:outerShdw blurRad="38100" dist="38100" dir="2700000" algn="tl">
                    <a:srgbClr val="000000">
                      <a:alpha val="43137"/>
                    </a:srgbClr>
                  </a:outerShdw>
                </a:effectLst>
              </a:rPr>
              <a:t>EL SHADDAY</a:t>
            </a:r>
            <a:r>
              <a:rPr lang="en-029" sz="4400" dirty="0">
                <a:solidFill>
                  <a:srgbClr val="C00000"/>
                </a:solidFill>
              </a:rPr>
              <a:t> </a:t>
            </a:r>
            <a:r>
              <a:rPr lang="en-029" sz="4400" i="1" dirty="0" smtClean="0">
                <a:solidFill>
                  <a:srgbClr val="C00000"/>
                </a:solidFill>
              </a:rPr>
              <a:t>(“shad-dah</a:t>
            </a:r>
            <a:r>
              <a:rPr lang="en-029" sz="4400" i="1" dirty="0">
                <a:solidFill>
                  <a:srgbClr val="C00000"/>
                </a:solidFill>
              </a:rPr>
              <a:t>'-</a:t>
            </a:r>
            <a:r>
              <a:rPr lang="en-029" sz="4400" i="1" dirty="0" err="1" smtClean="0">
                <a:solidFill>
                  <a:srgbClr val="C00000"/>
                </a:solidFill>
              </a:rPr>
              <a:t>ee</a:t>
            </a:r>
            <a:r>
              <a:rPr lang="en-029" sz="4400" i="1" dirty="0" smtClean="0">
                <a:solidFill>
                  <a:srgbClr val="C00000"/>
                </a:solidFill>
              </a:rPr>
              <a:t>”)</a:t>
            </a:r>
          </a:p>
          <a:p>
            <a:pPr marL="0" indent="0">
              <a:buNone/>
            </a:pPr>
            <a:r>
              <a:rPr lang="en-029" sz="4400" b="1" u="sng" dirty="0" smtClean="0"/>
              <a:t>The Almighty </a:t>
            </a:r>
            <a:r>
              <a:rPr lang="en-029" sz="4400" b="1" u="sng" dirty="0"/>
              <a:t>O</a:t>
            </a:r>
            <a:r>
              <a:rPr lang="en-029" sz="4400" b="1" u="sng" dirty="0" smtClean="0"/>
              <a:t>ne </a:t>
            </a:r>
            <a:r>
              <a:rPr lang="en-029" sz="4400" dirty="0" smtClean="0"/>
              <a:t>(Used approx. 48 times) </a:t>
            </a:r>
            <a:r>
              <a:rPr lang="en-029" sz="4400" i="1" dirty="0" smtClean="0"/>
              <a:t>It connotes “The almighty one standing on a mountain”</a:t>
            </a:r>
          </a:p>
          <a:p>
            <a:pPr marL="0" indent="0">
              <a:buNone/>
            </a:pPr>
            <a:r>
              <a:rPr lang="en-029" sz="4400" dirty="0" smtClean="0"/>
              <a:t>It is also personally &amp; specifically pertaining to the one TRUE GOD</a:t>
            </a:r>
          </a:p>
        </p:txBody>
      </p:sp>
      <p:sp>
        <p:nvSpPr>
          <p:cNvPr id="3" name="Title 2"/>
          <p:cNvSpPr>
            <a:spLocks noGrp="1"/>
          </p:cNvSpPr>
          <p:nvPr>
            <p:ph type="title"/>
          </p:nvPr>
        </p:nvSpPr>
        <p:spPr/>
        <p:txBody>
          <a:bodyPr>
            <a:normAutofit/>
          </a:bodyPr>
          <a:lstStyle/>
          <a:p>
            <a:r>
              <a:rPr lang="en-029" sz="5000" b="1" u="sng" dirty="0" smtClean="0">
                <a:solidFill>
                  <a:srgbClr val="FFFF00"/>
                </a:solidFill>
              </a:rPr>
              <a:t>THE NAMES OF GOD</a:t>
            </a:r>
            <a:endParaRPr lang="en-029" sz="5000" b="1" u="sng" dirty="0">
              <a:solidFill>
                <a:srgbClr val="FFFF00"/>
              </a:solidFill>
            </a:endParaRPr>
          </a:p>
        </p:txBody>
      </p:sp>
    </p:spTree>
    <p:extLst>
      <p:ext uri="{BB962C8B-B14F-4D97-AF65-F5344CB8AC3E}">
        <p14:creationId xmlns:p14="http://schemas.microsoft.com/office/powerpoint/2010/main" val="2284790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b="1" u="sng" dirty="0" smtClean="0">
                <a:solidFill>
                  <a:srgbClr val="C00000"/>
                </a:solidFill>
                <a:effectLst>
                  <a:outerShdw blurRad="38100" dist="38100" dir="2700000" algn="tl">
                    <a:srgbClr val="000000">
                      <a:alpha val="43137"/>
                    </a:srgbClr>
                  </a:outerShdw>
                </a:effectLst>
              </a:rPr>
              <a:t>EL SHADDAY:</a:t>
            </a:r>
            <a:r>
              <a:rPr lang="en-029" sz="4400" b="1" dirty="0" smtClean="0">
                <a:solidFill>
                  <a:srgbClr val="C00000"/>
                </a:solidFill>
                <a:effectLst>
                  <a:outerShdw blurRad="38100" dist="38100" dir="2700000" algn="tl">
                    <a:srgbClr val="000000">
                      <a:alpha val="43137"/>
                    </a:srgbClr>
                  </a:outerShdw>
                </a:effectLst>
              </a:rPr>
              <a:t> </a:t>
            </a:r>
            <a:r>
              <a:rPr lang="en-029" sz="4400" dirty="0" smtClean="0"/>
              <a:t>It was the name by which God appeared to the patriarchs to give comfort and confirmation (Gen. 17:1; 28:3; 35:11, </a:t>
            </a:r>
            <a:r>
              <a:rPr lang="en-029" sz="4400" dirty="0" err="1" smtClean="0"/>
              <a:t>Exo</a:t>
            </a:r>
            <a:r>
              <a:rPr lang="en-029" sz="4400" dirty="0" smtClean="0"/>
              <a:t>. 6:3; Psalm 91:1)</a:t>
            </a:r>
          </a:p>
        </p:txBody>
      </p:sp>
      <p:sp>
        <p:nvSpPr>
          <p:cNvPr id="3" name="Title 2"/>
          <p:cNvSpPr>
            <a:spLocks noGrp="1"/>
          </p:cNvSpPr>
          <p:nvPr>
            <p:ph type="title"/>
          </p:nvPr>
        </p:nvSpPr>
        <p:spPr/>
        <p:txBody>
          <a:bodyPr>
            <a:normAutofit/>
          </a:bodyPr>
          <a:lstStyle/>
          <a:p>
            <a:r>
              <a:rPr lang="en-029" sz="5000" b="1" u="sng" dirty="0" smtClean="0">
                <a:solidFill>
                  <a:srgbClr val="FFFF00"/>
                </a:solidFill>
              </a:rPr>
              <a:t>THE NAMES OF GOD</a:t>
            </a:r>
            <a:endParaRPr lang="en-029" sz="5000" b="1" u="sng" dirty="0">
              <a:solidFill>
                <a:srgbClr val="FFFF00"/>
              </a:solidFill>
            </a:endParaRPr>
          </a:p>
        </p:txBody>
      </p:sp>
    </p:spTree>
    <p:extLst>
      <p:ext uri="{BB962C8B-B14F-4D97-AF65-F5344CB8AC3E}">
        <p14:creationId xmlns:p14="http://schemas.microsoft.com/office/powerpoint/2010/main" val="3524580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b="1" u="sng" dirty="0" smtClean="0">
                <a:solidFill>
                  <a:srgbClr val="C00000"/>
                </a:solidFill>
                <a:effectLst>
                  <a:outerShdw blurRad="38100" dist="38100" dir="2700000" algn="tl">
                    <a:srgbClr val="000000">
                      <a:alpha val="43137"/>
                    </a:srgbClr>
                  </a:outerShdw>
                </a:effectLst>
              </a:rPr>
              <a:t>EL SHADDAY:</a:t>
            </a:r>
            <a:r>
              <a:rPr lang="en-029" sz="4400" b="1" dirty="0" smtClean="0">
                <a:solidFill>
                  <a:srgbClr val="C00000"/>
                </a:solidFill>
                <a:effectLst>
                  <a:outerShdw blurRad="38100" dist="38100" dir="2700000" algn="tl">
                    <a:srgbClr val="000000">
                      <a:alpha val="43137"/>
                    </a:srgbClr>
                  </a:outerShdw>
                </a:effectLst>
              </a:rPr>
              <a:t> </a:t>
            </a:r>
            <a:r>
              <a:rPr lang="en-029" sz="4400" dirty="0" smtClean="0"/>
              <a:t>The name was also used in connection with the chastening of God (</a:t>
            </a:r>
            <a:r>
              <a:rPr lang="en-029" sz="4400" smtClean="0"/>
              <a:t>Ruth 1:20-21; Job </a:t>
            </a:r>
            <a:r>
              <a:rPr lang="en-029" sz="4400" dirty="0" smtClean="0"/>
              <a:t>5:17; 8:3; 21:20; Isaiah 13:6)</a:t>
            </a:r>
          </a:p>
        </p:txBody>
      </p:sp>
      <p:sp>
        <p:nvSpPr>
          <p:cNvPr id="3" name="Title 2"/>
          <p:cNvSpPr>
            <a:spLocks noGrp="1"/>
          </p:cNvSpPr>
          <p:nvPr>
            <p:ph type="title"/>
          </p:nvPr>
        </p:nvSpPr>
        <p:spPr/>
        <p:txBody>
          <a:bodyPr>
            <a:normAutofit/>
          </a:bodyPr>
          <a:lstStyle/>
          <a:p>
            <a:r>
              <a:rPr lang="en-029" sz="5000" b="1" u="sng" dirty="0" smtClean="0">
                <a:solidFill>
                  <a:srgbClr val="FFFF00"/>
                </a:solidFill>
              </a:rPr>
              <a:t>THE NAMES OF GOD</a:t>
            </a:r>
            <a:endParaRPr lang="en-029" sz="5000" b="1" u="sng" dirty="0">
              <a:solidFill>
                <a:srgbClr val="FFFF00"/>
              </a:solidFill>
            </a:endParaRPr>
          </a:p>
        </p:txBody>
      </p:sp>
    </p:spTree>
    <p:extLst>
      <p:ext uri="{BB962C8B-B14F-4D97-AF65-F5344CB8AC3E}">
        <p14:creationId xmlns:p14="http://schemas.microsoft.com/office/powerpoint/2010/main" val="115057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0"/>
            <a:ext cx="8686799" cy="4419600"/>
          </a:xfrm>
        </p:spPr>
        <p:txBody>
          <a:bodyPr>
            <a:normAutofit/>
          </a:bodyPr>
          <a:lstStyle/>
          <a:p>
            <a:pPr marL="0" indent="0">
              <a:buNone/>
            </a:pPr>
            <a:r>
              <a:rPr lang="en-029" sz="4400" b="1" dirty="0" smtClean="0">
                <a:solidFill>
                  <a:srgbClr val="00B0F0"/>
                </a:solidFill>
                <a:sym typeface="Wingdings"/>
              </a:rPr>
              <a:t></a:t>
            </a:r>
            <a:r>
              <a:rPr lang="en-029" sz="4400" b="1" u="sng" dirty="0" smtClean="0">
                <a:solidFill>
                  <a:srgbClr val="C00000"/>
                </a:solidFill>
                <a:effectLst>
                  <a:outerShdw blurRad="38100" dist="38100" dir="2700000" algn="tl">
                    <a:srgbClr val="000000">
                      <a:alpha val="43137"/>
                    </a:srgbClr>
                  </a:outerShdw>
                </a:effectLst>
              </a:rPr>
              <a:t>EL ELYON</a:t>
            </a:r>
            <a:r>
              <a:rPr lang="en-029" sz="4400" dirty="0" smtClean="0">
                <a:solidFill>
                  <a:srgbClr val="C00000"/>
                </a:solidFill>
              </a:rPr>
              <a:t> </a:t>
            </a:r>
            <a:r>
              <a:rPr lang="en-029" sz="4400" i="1" dirty="0">
                <a:solidFill>
                  <a:srgbClr val="C00000"/>
                </a:solidFill>
              </a:rPr>
              <a:t>:</a:t>
            </a:r>
            <a:r>
              <a:rPr lang="en-029" sz="4400" b="1" i="1" dirty="0" smtClean="0"/>
              <a:t>The </a:t>
            </a:r>
            <a:r>
              <a:rPr lang="en-029" sz="4400" b="1" i="1" dirty="0" smtClean="0"/>
              <a:t>Most High</a:t>
            </a:r>
            <a:r>
              <a:rPr lang="en-029" sz="4400" b="1" i="1" dirty="0" smtClean="0"/>
              <a:t> God; The Supreme one </a:t>
            </a:r>
            <a:r>
              <a:rPr lang="en-029" sz="4400" dirty="0" smtClean="0"/>
              <a:t> </a:t>
            </a:r>
          </a:p>
          <a:p>
            <a:pPr marL="0" indent="0">
              <a:buNone/>
            </a:pPr>
            <a:r>
              <a:rPr lang="en-029" sz="4400" dirty="0" smtClean="0"/>
              <a:t>It </a:t>
            </a:r>
            <a:r>
              <a:rPr lang="en-029" sz="4400" dirty="0" smtClean="0"/>
              <a:t>emphasizes God’s supremacy, sovereignty &amp; strength</a:t>
            </a:r>
            <a:endParaRPr lang="en-029" sz="4400" dirty="0" smtClean="0"/>
          </a:p>
        </p:txBody>
      </p:sp>
      <p:sp>
        <p:nvSpPr>
          <p:cNvPr id="3" name="Title 2"/>
          <p:cNvSpPr>
            <a:spLocks noGrp="1"/>
          </p:cNvSpPr>
          <p:nvPr>
            <p:ph type="title"/>
          </p:nvPr>
        </p:nvSpPr>
        <p:spPr/>
        <p:txBody>
          <a:bodyPr>
            <a:normAutofit/>
          </a:bodyPr>
          <a:lstStyle/>
          <a:p>
            <a:r>
              <a:rPr lang="en-029" sz="5000" b="1" u="sng" dirty="0" smtClean="0">
                <a:solidFill>
                  <a:srgbClr val="FFFF00"/>
                </a:solidFill>
              </a:rPr>
              <a:t>THE NAMES OF GOD</a:t>
            </a:r>
            <a:endParaRPr lang="en-029" sz="5000" b="1" u="sng" dirty="0">
              <a:solidFill>
                <a:srgbClr val="FFFF00"/>
              </a:solidFill>
            </a:endParaRPr>
          </a:p>
        </p:txBody>
      </p:sp>
    </p:spTree>
    <p:extLst>
      <p:ext uri="{BB962C8B-B14F-4D97-AF65-F5344CB8AC3E}">
        <p14:creationId xmlns:p14="http://schemas.microsoft.com/office/powerpoint/2010/main" val="1449446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0"/>
            <a:ext cx="8686799" cy="4419600"/>
          </a:xfrm>
        </p:spPr>
        <p:txBody>
          <a:bodyPr>
            <a:normAutofit/>
          </a:bodyPr>
          <a:lstStyle/>
          <a:p>
            <a:pPr marL="0" indent="0" algn="ctr">
              <a:buNone/>
            </a:pPr>
            <a:r>
              <a:rPr lang="en-029" sz="4400" b="1" u="sng" dirty="0" smtClean="0">
                <a:effectLst>
                  <a:outerShdw blurRad="38100" dist="38100" dir="2700000" algn="tl">
                    <a:srgbClr val="000000">
                      <a:alpha val="43137"/>
                    </a:srgbClr>
                  </a:outerShdw>
                </a:effectLst>
              </a:rPr>
              <a:t>SCRIPTURES</a:t>
            </a:r>
            <a:endParaRPr lang="en-029" sz="4400" dirty="0"/>
          </a:p>
          <a:p>
            <a:pPr>
              <a:buFontTx/>
              <a:buChar char="-"/>
            </a:pPr>
            <a:r>
              <a:rPr lang="en-029" sz="4400" dirty="0" smtClean="0"/>
              <a:t>Genesis </a:t>
            </a:r>
            <a:r>
              <a:rPr lang="en-029" sz="4400" dirty="0" smtClean="0"/>
              <a:t>14:18-20, 22</a:t>
            </a:r>
          </a:p>
          <a:p>
            <a:pPr>
              <a:buFontTx/>
              <a:buChar char="-"/>
            </a:pPr>
            <a:r>
              <a:rPr lang="en-029" sz="4400" dirty="0" smtClean="0"/>
              <a:t>Numbers 24:16</a:t>
            </a:r>
            <a:endParaRPr lang="en-029" sz="4400" dirty="0" smtClean="0"/>
          </a:p>
          <a:p>
            <a:pPr>
              <a:buFontTx/>
              <a:buChar char="-"/>
            </a:pPr>
            <a:r>
              <a:rPr lang="en-029" sz="4400" dirty="0" smtClean="0"/>
              <a:t>Psalm</a:t>
            </a:r>
            <a:r>
              <a:rPr lang="en-029" sz="4400" dirty="0" smtClean="0"/>
              <a:t> 7:17; 9:2; 47:2; 78:35</a:t>
            </a:r>
            <a:endParaRPr lang="en-029" sz="4400" dirty="0" smtClean="0"/>
          </a:p>
          <a:p>
            <a:pPr>
              <a:buFontTx/>
              <a:buChar char="-"/>
            </a:pPr>
            <a:r>
              <a:rPr lang="en-029" sz="4400" dirty="0" smtClean="0"/>
              <a:t>Lamentation 3:35-38</a:t>
            </a:r>
            <a:endParaRPr lang="en-029" sz="4400" dirty="0" smtClean="0"/>
          </a:p>
          <a:p>
            <a:pPr>
              <a:buFontTx/>
              <a:buChar char="-"/>
            </a:pPr>
            <a:endParaRPr lang="en-029" sz="4400" dirty="0" smtClean="0"/>
          </a:p>
        </p:txBody>
      </p:sp>
      <p:sp>
        <p:nvSpPr>
          <p:cNvPr id="3" name="Title 2"/>
          <p:cNvSpPr>
            <a:spLocks noGrp="1"/>
          </p:cNvSpPr>
          <p:nvPr>
            <p:ph type="title"/>
          </p:nvPr>
        </p:nvSpPr>
        <p:spPr/>
        <p:txBody>
          <a:bodyPr>
            <a:normAutofit/>
          </a:bodyPr>
          <a:lstStyle/>
          <a:p>
            <a:r>
              <a:rPr lang="en-029" sz="5000" b="1" u="sng" dirty="0" smtClean="0">
                <a:solidFill>
                  <a:srgbClr val="FFFF00"/>
                </a:solidFill>
              </a:rPr>
              <a:t>THE NAMES OF GOD</a:t>
            </a:r>
            <a:endParaRPr lang="en-029" sz="5000" b="1" u="sng" dirty="0">
              <a:solidFill>
                <a:srgbClr val="FFFF00"/>
              </a:solidFill>
            </a:endParaRPr>
          </a:p>
        </p:txBody>
      </p:sp>
    </p:spTree>
    <p:extLst>
      <p:ext uri="{BB962C8B-B14F-4D97-AF65-F5344CB8AC3E}">
        <p14:creationId xmlns:p14="http://schemas.microsoft.com/office/powerpoint/2010/main" val="3102959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0"/>
            <a:ext cx="8686799" cy="4419600"/>
          </a:xfrm>
        </p:spPr>
        <p:txBody>
          <a:bodyPr>
            <a:normAutofit/>
          </a:bodyPr>
          <a:lstStyle/>
          <a:p>
            <a:pPr marL="0" indent="0">
              <a:buNone/>
            </a:pPr>
            <a:r>
              <a:rPr lang="en-029" sz="4400" b="1" dirty="0" smtClean="0">
                <a:solidFill>
                  <a:srgbClr val="00B0F0"/>
                </a:solidFill>
                <a:sym typeface="Wingdings"/>
              </a:rPr>
              <a:t></a:t>
            </a:r>
            <a:r>
              <a:rPr lang="en-029" sz="4400" b="1" u="sng" dirty="0" smtClean="0">
                <a:solidFill>
                  <a:srgbClr val="C00000"/>
                </a:solidFill>
                <a:effectLst>
                  <a:outerShdw blurRad="38100" dist="38100" dir="2700000" algn="tl">
                    <a:srgbClr val="000000">
                      <a:alpha val="43137"/>
                    </a:srgbClr>
                  </a:outerShdw>
                </a:effectLst>
              </a:rPr>
              <a:t>EL </a:t>
            </a:r>
            <a:r>
              <a:rPr lang="en-029" sz="4400" b="1" u="sng" dirty="0" err="1" smtClean="0">
                <a:solidFill>
                  <a:srgbClr val="C00000"/>
                </a:solidFill>
                <a:effectLst>
                  <a:outerShdw blurRad="38100" dist="38100" dir="2700000" algn="tl">
                    <a:srgbClr val="000000">
                      <a:alpha val="43137"/>
                    </a:srgbClr>
                  </a:outerShdw>
                </a:effectLst>
              </a:rPr>
              <a:t>OLAM</a:t>
            </a:r>
            <a:r>
              <a:rPr lang="en-029" sz="4400" i="1" dirty="0" err="1" smtClean="0">
                <a:solidFill>
                  <a:srgbClr val="C00000"/>
                </a:solidFill>
              </a:rPr>
              <a:t>:</a:t>
            </a:r>
            <a:r>
              <a:rPr lang="en-029" sz="4400" b="1" i="1" dirty="0" err="1" smtClean="0"/>
              <a:t>The</a:t>
            </a:r>
            <a:r>
              <a:rPr lang="en-029" sz="4400" b="1" i="1" dirty="0" smtClean="0"/>
              <a:t> Everlasting God; The God of eternity </a:t>
            </a:r>
            <a:r>
              <a:rPr lang="en-029" sz="4400" dirty="0" smtClean="0"/>
              <a:t> </a:t>
            </a:r>
          </a:p>
          <a:p>
            <a:pPr marL="0" indent="0">
              <a:buNone/>
            </a:pPr>
            <a:r>
              <a:rPr lang="en-029" sz="4400" dirty="0" smtClean="0"/>
              <a:t>It </a:t>
            </a:r>
            <a:r>
              <a:rPr lang="en-029" sz="4400" dirty="0" smtClean="0"/>
              <a:t>emphasizes that God is timeless</a:t>
            </a:r>
            <a:r>
              <a:rPr lang="en-029" sz="4400" dirty="0"/>
              <a:t>,</a:t>
            </a:r>
            <a:r>
              <a:rPr lang="en-029" sz="4400" dirty="0" smtClean="0"/>
              <a:t> unchangeable and is connected with His inexhaustible strength.</a:t>
            </a:r>
            <a:endParaRPr lang="en-029" sz="4400" dirty="0" smtClean="0"/>
          </a:p>
        </p:txBody>
      </p:sp>
      <p:sp>
        <p:nvSpPr>
          <p:cNvPr id="3" name="Title 2"/>
          <p:cNvSpPr>
            <a:spLocks noGrp="1"/>
          </p:cNvSpPr>
          <p:nvPr>
            <p:ph type="title"/>
          </p:nvPr>
        </p:nvSpPr>
        <p:spPr/>
        <p:txBody>
          <a:bodyPr>
            <a:normAutofit/>
          </a:bodyPr>
          <a:lstStyle/>
          <a:p>
            <a:r>
              <a:rPr lang="en-029" sz="5000" b="1" u="sng" dirty="0" smtClean="0">
                <a:solidFill>
                  <a:srgbClr val="FFFF00"/>
                </a:solidFill>
              </a:rPr>
              <a:t>THE NAMES OF GOD</a:t>
            </a:r>
            <a:endParaRPr lang="en-029" sz="5000" b="1" u="sng" dirty="0">
              <a:solidFill>
                <a:srgbClr val="FFFF00"/>
              </a:solidFill>
            </a:endParaRPr>
          </a:p>
        </p:txBody>
      </p:sp>
    </p:spTree>
    <p:extLst>
      <p:ext uri="{BB962C8B-B14F-4D97-AF65-F5344CB8AC3E}">
        <p14:creationId xmlns:p14="http://schemas.microsoft.com/office/powerpoint/2010/main" val="3321963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057400"/>
            <a:ext cx="8686799" cy="4648200"/>
          </a:xfrm>
        </p:spPr>
        <p:txBody>
          <a:bodyPr>
            <a:normAutofit lnSpcReduction="10000"/>
          </a:bodyPr>
          <a:lstStyle/>
          <a:p>
            <a:pPr marL="0" indent="0" algn="ctr">
              <a:buNone/>
            </a:pPr>
            <a:r>
              <a:rPr lang="en-029" sz="4400" b="1" u="sng" dirty="0" smtClean="0">
                <a:effectLst>
                  <a:outerShdw blurRad="38100" dist="38100" dir="2700000" algn="tl">
                    <a:srgbClr val="000000">
                      <a:alpha val="43137"/>
                    </a:srgbClr>
                  </a:outerShdw>
                </a:effectLst>
              </a:rPr>
              <a:t>SCRIPTURES</a:t>
            </a:r>
            <a:endParaRPr lang="en-029" sz="4400" dirty="0"/>
          </a:p>
          <a:p>
            <a:pPr>
              <a:buFontTx/>
              <a:buChar char="-"/>
            </a:pPr>
            <a:r>
              <a:rPr lang="en-029" sz="4400" dirty="0" smtClean="0"/>
              <a:t>Genesis </a:t>
            </a:r>
            <a:r>
              <a:rPr lang="en-029" sz="4400" dirty="0" smtClean="0"/>
              <a:t>21:33; Deut. 33:27</a:t>
            </a:r>
          </a:p>
          <a:p>
            <a:pPr>
              <a:buFontTx/>
              <a:buChar char="-"/>
            </a:pPr>
            <a:r>
              <a:rPr lang="en-029" sz="4400" dirty="0" smtClean="0"/>
              <a:t>Isaiah 40:28; 63:12; 16</a:t>
            </a:r>
            <a:endParaRPr lang="en-029" sz="4400" dirty="0" smtClean="0"/>
          </a:p>
          <a:p>
            <a:pPr>
              <a:buFontTx/>
              <a:buChar char="-"/>
            </a:pPr>
            <a:r>
              <a:rPr lang="en-029" sz="4400" dirty="0" smtClean="0"/>
              <a:t>Psalm</a:t>
            </a:r>
            <a:r>
              <a:rPr lang="en-029" sz="4400" dirty="0" smtClean="0"/>
              <a:t> 90:2; 135:13</a:t>
            </a:r>
          </a:p>
          <a:p>
            <a:pPr>
              <a:buFontTx/>
              <a:buChar char="-"/>
            </a:pPr>
            <a:r>
              <a:rPr lang="en-029" sz="4400" dirty="0" smtClean="0"/>
              <a:t>Jeremiah 10:10</a:t>
            </a:r>
            <a:endParaRPr lang="en-029" sz="4400" dirty="0" smtClean="0"/>
          </a:p>
          <a:p>
            <a:pPr>
              <a:buFontTx/>
              <a:buChar char="-"/>
            </a:pPr>
            <a:r>
              <a:rPr lang="en-029" sz="4400" dirty="0" smtClean="0"/>
              <a:t>Lamentation 5:19</a:t>
            </a:r>
            <a:endParaRPr lang="en-029" sz="4400" dirty="0" smtClean="0"/>
          </a:p>
          <a:p>
            <a:pPr>
              <a:buFontTx/>
              <a:buChar char="-"/>
            </a:pPr>
            <a:endParaRPr lang="en-029" sz="4400" dirty="0" smtClean="0"/>
          </a:p>
        </p:txBody>
      </p:sp>
      <p:sp>
        <p:nvSpPr>
          <p:cNvPr id="3" name="Title 2"/>
          <p:cNvSpPr>
            <a:spLocks noGrp="1"/>
          </p:cNvSpPr>
          <p:nvPr>
            <p:ph type="title"/>
          </p:nvPr>
        </p:nvSpPr>
        <p:spPr/>
        <p:txBody>
          <a:bodyPr>
            <a:normAutofit/>
          </a:bodyPr>
          <a:lstStyle/>
          <a:p>
            <a:r>
              <a:rPr lang="en-029" sz="5000" b="1" u="sng" dirty="0" smtClean="0">
                <a:solidFill>
                  <a:srgbClr val="FFFF00"/>
                </a:solidFill>
              </a:rPr>
              <a:t>THE NAMES OF GOD</a:t>
            </a:r>
            <a:endParaRPr lang="en-029" sz="5000" b="1" u="sng" dirty="0">
              <a:solidFill>
                <a:srgbClr val="FFFF00"/>
              </a:solidFill>
            </a:endParaRPr>
          </a:p>
        </p:txBody>
      </p:sp>
    </p:spTree>
    <p:extLst>
      <p:ext uri="{BB962C8B-B14F-4D97-AF65-F5344CB8AC3E}">
        <p14:creationId xmlns:p14="http://schemas.microsoft.com/office/powerpoint/2010/main" val="2661033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0"/>
            <a:ext cx="8686799" cy="4419600"/>
          </a:xfrm>
        </p:spPr>
        <p:txBody>
          <a:bodyPr>
            <a:normAutofit/>
          </a:bodyPr>
          <a:lstStyle/>
          <a:p>
            <a:pPr marL="0" indent="0">
              <a:buNone/>
            </a:pPr>
            <a:r>
              <a:rPr lang="en-029" sz="4400" b="1" dirty="0" smtClean="0">
                <a:solidFill>
                  <a:srgbClr val="00B0F0"/>
                </a:solidFill>
                <a:sym typeface="Wingdings"/>
              </a:rPr>
              <a:t></a:t>
            </a:r>
            <a:r>
              <a:rPr lang="en-029" sz="4400" b="1" u="sng" dirty="0" smtClean="0">
                <a:solidFill>
                  <a:srgbClr val="C00000"/>
                </a:solidFill>
                <a:effectLst>
                  <a:outerShdw blurRad="38100" dist="38100" dir="2700000" algn="tl">
                    <a:srgbClr val="000000">
                      <a:alpha val="43137"/>
                    </a:srgbClr>
                  </a:outerShdw>
                </a:effectLst>
              </a:rPr>
              <a:t>EL ROI</a:t>
            </a:r>
            <a:r>
              <a:rPr lang="en-029" sz="4400" dirty="0" smtClean="0">
                <a:solidFill>
                  <a:srgbClr val="C00000"/>
                </a:solidFill>
              </a:rPr>
              <a:t> </a:t>
            </a:r>
            <a:r>
              <a:rPr lang="en-029" sz="4400" i="1" dirty="0" smtClean="0">
                <a:solidFill>
                  <a:srgbClr val="C00000"/>
                </a:solidFill>
              </a:rPr>
              <a:t>:</a:t>
            </a:r>
            <a:r>
              <a:rPr lang="en-029" sz="4400" b="1" i="1" dirty="0" smtClean="0"/>
              <a:t>The God who sees </a:t>
            </a:r>
            <a:r>
              <a:rPr lang="en-029" sz="4400" dirty="0" smtClean="0"/>
              <a:t> </a:t>
            </a:r>
          </a:p>
          <a:p>
            <a:pPr marL="0" indent="0">
              <a:buNone/>
            </a:pPr>
            <a:r>
              <a:rPr lang="en-029" sz="4400" dirty="0" smtClean="0"/>
              <a:t>Hagar gave this name to God when God spoke to her before Ishmael’s birth (Genesis 16:13) </a:t>
            </a:r>
            <a:endParaRPr lang="en-029" sz="4400" dirty="0" smtClean="0"/>
          </a:p>
        </p:txBody>
      </p:sp>
      <p:sp>
        <p:nvSpPr>
          <p:cNvPr id="3" name="Title 2"/>
          <p:cNvSpPr>
            <a:spLocks noGrp="1"/>
          </p:cNvSpPr>
          <p:nvPr>
            <p:ph type="title"/>
          </p:nvPr>
        </p:nvSpPr>
        <p:spPr/>
        <p:txBody>
          <a:bodyPr>
            <a:normAutofit/>
          </a:bodyPr>
          <a:lstStyle/>
          <a:p>
            <a:r>
              <a:rPr lang="en-029" sz="5000" b="1" u="sng" dirty="0" smtClean="0">
                <a:solidFill>
                  <a:srgbClr val="FFFF00"/>
                </a:solidFill>
              </a:rPr>
              <a:t>THE NAMES OF GOD</a:t>
            </a:r>
            <a:endParaRPr lang="en-029" sz="5000" b="1" u="sng" dirty="0">
              <a:solidFill>
                <a:srgbClr val="FFFF00"/>
              </a:solidFill>
            </a:endParaRPr>
          </a:p>
        </p:txBody>
      </p:sp>
    </p:spTree>
    <p:extLst>
      <p:ext uri="{BB962C8B-B14F-4D97-AF65-F5344CB8AC3E}">
        <p14:creationId xmlns:p14="http://schemas.microsoft.com/office/powerpoint/2010/main" val="1826091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057400"/>
            <a:ext cx="8686799" cy="4800600"/>
          </a:xfrm>
        </p:spPr>
        <p:txBody>
          <a:bodyPr>
            <a:normAutofit lnSpcReduction="10000"/>
          </a:bodyPr>
          <a:lstStyle/>
          <a:p>
            <a:pPr marL="0" indent="0">
              <a:buNone/>
            </a:pPr>
            <a:r>
              <a:rPr lang="en-029" sz="4400" b="1" dirty="0" smtClean="0">
                <a:solidFill>
                  <a:srgbClr val="00B0F0"/>
                </a:solidFill>
                <a:sym typeface="Wingdings"/>
              </a:rPr>
              <a:t></a:t>
            </a:r>
            <a:r>
              <a:rPr lang="en-029" sz="4400" b="1" u="sng" dirty="0" smtClean="0">
                <a:solidFill>
                  <a:srgbClr val="C00000"/>
                </a:solidFill>
                <a:effectLst>
                  <a:outerShdw blurRad="38100" dist="38100" dir="2700000" algn="tl">
                    <a:srgbClr val="000000">
                      <a:alpha val="43137"/>
                    </a:srgbClr>
                  </a:outerShdw>
                </a:effectLst>
              </a:rPr>
              <a:t>ADONAI</a:t>
            </a:r>
            <a:r>
              <a:rPr lang="en-029" sz="4400" b="1" dirty="0" smtClean="0">
                <a:solidFill>
                  <a:srgbClr val="C00000"/>
                </a:solidFill>
                <a:effectLst>
                  <a:outerShdw blurRad="38100" dist="38100" dir="2700000" algn="tl">
                    <a:srgbClr val="000000">
                      <a:alpha val="43137"/>
                    </a:srgbClr>
                  </a:outerShdw>
                </a:effectLst>
              </a:rPr>
              <a:t> (</a:t>
            </a:r>
            <a:r>
              <a:rPr lang="en-029" sz="4400" b="1" i="1" dirty="0" err="1" smtClean="0">
                <a:solidFill>
                  <a:srgbClr val="C00000"/>
                </a:solidFill>
                <a:effectLst>
                  <a:outerShdw blurRad="38100" dist="38100" dir="2700000" algn="tl">
                    <a:srgbClr val="000000">
                      <a:alpha val="43137"/>
                    </a:srgbClr>
                  </a:outerShdw>
                </a:effectLst>
              </a:rPr>
              <a:t>Adonay</a:t>
            </a:r>
            <a:r>
              <a:rPr lang="en-029" sz="4400" b="1" dirty="0" smtClean="0">
                <a:solidFill>
                  <a:srgbClr val="C00000"/>
                </a:solidFill>
                <a:effectLst>
                  <a:outerShdw blurRad="38100" dist="38100" dir="2700000" algn="tl">
                    <a:srgbClr val="000000">
                      <a:alpha val="43137"/>
                    </a:srgbClr>
                  </a:outerShdw>
                </a:effectLst>
              </a:rPr>
              <a:t>)</a:t>
            </a:r>
            <a:r>
              <a:rPr lang="en-029" sz="4400" dirty="0" smtClean="0"/>
              <a:t>: </a:t>
            </a:r>
            <a:r>
              <a:rPr lang="en-029" sz="4400" b="1" i="1" dirty="0" smtClean="0">
                <a:effectLst>
                  <a:outerShdw blurRad="38100" dist="38100" dir="2700000" algn="tl">
                    <a:srgbClr val="000000">
                      <a:alpha val="43137"/>
                    </a:srgbClr>
                  </a:outerShdw>
                </a:effectLst>
              </a:rPr>
              <a:t>“Lord” </a:t>
            </a:r>
          </a:p>
          <a:p>
            <a:pPr marL="0" indent="0">
              <a:buNone/>
            </a:pPr>
            <a:r>
              <a:rPr lang="en-029" sz="4400" dirty="0" smtClean="0"/>
              <a:t>(</a:t>
            </a:r>
            <a:r>
              <a:rPr lang="en-029" sz="4400" dirty="0"/>
              <a:t>used as a </a:t>
            </a:r>
            <a:r>
              <a:rPr lang="en-029" sz="4400" dirty="0" smtClean="0"/>
              <a:t>personal </a:t>
            </a:r>
            <a:r>
              <a:rPr lang="en-029" sz="4400" dirty="0"/>
              <a:t>name of </a:t>
            </a:r>
            <a:r>
              <a:rPr lang="en-029" sz="4400" dirty="0" smtClean="0"/>
              <a:t>God over 400 times in the O.T. )</a:t>
            </a:r>
          </a:p>
          <a:p>
            <a:pPr marL="0" indent="0">
              <a:buNone/>
            </a:pPr>
            <a:r>
              <a:rPr lang="en-029" sz="4400" dirty="0" smtClean="0"/>
              <a:t>It conveys the idea of God’s absolute authority and rulership over mankind. </a:t>
            </a:r>
            <a:r>
              <a:rPr lang="en-029" sz="4400" dirty="0"/>
              <a:t>I</a:t>
            </a:r>
            <a:r>
              <a:rPr lang="en-029" sz="4400" dirty="0" smtClean="0"/>
              <a:t>n relationship to saints; God is Lord and master.</a:t>
            </a:r>
            <a:endParaRPr lang="en-029" sz="4400" dirty="0" smtClean="0"/>
          </a:p>
        </p:txBody>
      </p:sp>
      <p:sp>
        <p:nvSpPr>
          <p:cNvPr id="3" name="Title 2"/>
          <p:cNvSpPr>
            <a:spLocks noGrp="1"/>
          </p:cNvSpPr>
          <p:nvPr>
            <p:ph type="title"/>
          </p:nvPr>
        </p:nvSpPr>
        <p:spPr/>
        <p:txBody>
          <a:bodyPr>
            <a:normAutofit/>
          </a:bodyPr>
          <a:lstStyle/>
          <a:p>
            <a:r>
              <a:rPr lang="en-029" sz="5000" b="1" u="sng" dirty="0" smtClean="0">
                <a:solidFill>
                  <a:srgbClr val="FFFF00"/>
                </a:solidFill>
              </a:rPr>
              <a:t>THE NAMES OF GOD</a:t>
            </a:r>
            <a:endParaRPr lang="en-029" sz="5000" b="1" u="sng" dirty="0">
              <a:solidFill>
                <a:srgbClr val="FFFF00"/>
              </a:solidFill>
            </a:endParaRPr>
          </a:p>
        </p:txBody>
      </p:sp>
    </p:spTree>
    <p:extLst>
      <p:ext uri="{BB962C8B-B14F-4D97-AF65-F5344CB8AC3E}">
        <p14:creationId xmlns:p14="http://schemas.microsoft.com/office/powerpoint/2010/main" val="1875343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057400"/>
            <a:ext cx="8686799" cy="4648200"/>
          </a:xfrm>
        </p:spPr>
        <p:txBody>
          <a:bodyPr>
            <a:normAutofit lnSpcReduction="10000"/>
          </a:bodyPr>
          <a:lstStyle/>
          <a:p>
            <a:pPr marL="0" indent="0" algn="ctr">
              <a:buNone/>
            </a:pPr>
            <a:r>
              <a:rPr lang="en-029" sz="4400" b="1" u="sng" dirty="0" smtClean="0">
                <a:effectLst>
                  <a:outerShdw blurRad="38100" dist="38100" dir="2700000" algn="tl">
                    <a:srgbClr val="000000">
                      <a:alpha val="43137"/>
                    </a:srgbClr>
                  </a:outerShdw>
                </a:effectLst>
              </a:rPr>
              <a:t>SCRIPTURES</a:t>
            </a:r>
            <a:endParaRPr lang="en-029" sz="4400" dirty="0"/>
          </a:p>
          <a:p>
            <a:pPr>
              <a:buFontTx/>
              <a:buChar char="-"/>
            </a:pPr>
            <a:r>
              <a:rPr lang="en-029" sz="4400" dirty="0" smtClean="0"/>
              <a:t>Genesis </a:t>
            </a:r>
            <a:r>
              <a:rPr lang="en-029" sz="4400" dirty="0" smtClean="0"/>
              <a:t>15:2;18:30</a:t>
            </a:r>
          </a:p>
          <a:p>
            <a:pPr>
              <a:buFontTx/>
              <a:buChar char="-"/>
            </a:pPr>
            <a:r>
              <a:rPr lang="en-029" sz="4400" dirty="0" err="1" smtClean="0"/>
              <a:t>Exo</a:t>
            </a:r>
            <a:r>
              <a:rPr lang="en-029" sz="4400" dirty="0" smtClean="0"/>
              <a:t>. 4:10; 5:22; 34:9</a:t>
            </a:r>
          </a:p>
          <a:p>
            <a:pPr>
              <a:buFontTx/>
              <a:buChar char="-"/>
            </a:pPr>
            <a:r>
              <a:rPr lang="en-029" sz="4400" dirty="0" smtClean="0"/>
              <a:t>Isaiah 6:8; Josh. 7:7; Judges 16:28</a:t>
            </a:r>
            <a:endParaRPr lang="en-029" sz="4400" dirty="0" smtClean="0"/>
          </a:p>
          <a:p>
            <a:pPr>
              <a:buFontTx/>
              <a:buChar char="-"/>
            </a:pPr>
            <a:r>
              <a:rPr lang="en-029" sz="4400" dirty="0" smtClean="0"/>
              <a:t>Deut. 3:24; 9:26</a:t>
            </a:r>
          </a:p>
          <a:p>
            <a:pPr>
              <a:buFontTx/>
              <a:buChar char="-"/>
            </a:pPr>
            <a:r>
              <a:rPr lang="en-029" sz="4400" dirty="0" smtClean="0"/>
              <a:t>Psalm 73:28; 86:3, 12</a:t>
            </a:r>
            <a:endParaRPr lang="en-029" sz="4400" dirty="0" smtClean="0"/>
          </a:p>
          <a:p>
            <a:pPr>
              <a:buFontTx/>
              <a:buChar char="-"/>
            </a:pPr>
            <a:endParaRPr lang="en-029" sz="4400" dirty="0" smtClean="0"/>
          </a:p>
        </p:txBody>
      </p:sp>
      <p:sp>
        <p:nvSpPr>
          <p:cNvPr id="3" name="Title 2"/>
          <p:cNvSpPr>
            <a:spLocks noGrp="1"/>
          </p:cNvSpPr>
          <p:nvPr>
            <p:ph type="title"/>
          </p:nvPr>
        </p:nvSpPr>
        <p:spPr/>
        <p:txBody>
          <a:bodyPr>
            <a:normAutofit/>
          </a:bodyPr>
          <a:lstStyle/>
          <a:p>
            <a:r>
              <a:rPr lang="en-029" sz="5000" b="1" u="sng" dirty="0" smtClean="0">
                <a:solidFill>
                  <a:srgbClr val="FFFF00"/>
                </a:solidFill>
              </a:rPr>
              <a:t>THE NAMES OF GOD</a:t>
            </a:r>
            <a:endParaRPr lang="en-029" sz="5000" b="1" u="sng" dirty="0">
              <a:solidFill>
                <a:srgbClr val="FFFF00"/>
              </a:solidFill>
            </a:endParaRPr>
          </a:p>
        </p:txBody>
      </p:sp>
    </p:spTree>
    <p:extLst>
      <p:ext uri="{BB962C8B-B14F-4D97-AF65-F5344CB8AC3E}">
        <p14:creationId xmlns:p14="http://schemas.microsoft.com/office/powerpoint/2010/main" val="13911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67000"/>
            <a:ext cx="8686799" cy="3886199"/>
          </a:xfrm>
        </p:spPr>
        <p:txBody>
          <a:bodyPr>
            <a:normAutofit/>
          </a:bodyPr>
          <a:lstStyle/>
          <a:p>
            <a:pPr marL="0" indent="0">
              <a:buNone/>
            </a:pPr>
            <a:r>
              <a:rPr lang="en-029" sz="4400" dirty="0"/>
              <a:t>God is </a:t>
            </a:r>
            <a:r>
              <a:rPr lang="en-029" sz="4400" dirty="0" smtClean="0"/>
              <a:t>an eternal Spirit who is unchangeable </a:t>
            </a:r>
            <a:r>
              <a:rPr lang="en-029" sz="4400" dirty="0"/>
              <a:t>in his </a:t>
            </a:r>
            <a:r>
              <a:rPr lang="en-029" sz="4400" dirty="0" smtClean="0"/>
              <a:t>being. God is  perfect in his nature, character and attributes.</a:t>
            </a:r>
            <a:endParaRPr lang="en-029" sz="4400" dirty="0"/>
          </a:p>
        </p:txBody>
      </p:sp>
      <p:sp>
        <p:nvSpPr>
          <p:cNvPr id="3" name="Title 2"/>
          <p:cNvSpPr>
            <a:spLocks noGrp="1"/>
          </p:cNvSpPr>
          <p:nvPr>
            <p:ph type="title"/>
          </p:nvPr>
        </p:nvSpPr>
        <p:spPr/>
        <p:txBody>
          <a:bodyPr>
            <a:normAutofit/>
          </a:bodyPr>
          <a:lstStyle/>
          <a:p>
            <a:r>
              <a:rPr lang="en-029" sz="6000" u="sng" dirty="0" smtClean="0"/>
              <a:t>DEFINING GOD</a:t>
            </a:r>
            <a:endParaRPr lang="en-029" sz="6000" u="sng" dirty="0"/>
          </a:p>
        </p:txBody>
      </p:sp>
    </p:spTree>
    <p:extLst>
      <p:ext uri="{BB962C8B-B14F-4D97-AF65-F5344CB8AC3E}">
        <p14:creationId xmlns:p14="http://schemas.microsoft.com/office/powerpoint/2010/main" val="1385605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514600"/>
            <a:ext cx="8686799" cy="3886199"/>
          </a:xfrm>
        </p:spPr>
        <p:txBody>
          <a:bodyPr>
            <a:normAutofit/>
          </a:bodyPr>
          <a:lstStyle/>
          <a:p>
            <a:pPr marL="0" indent="0">
              <a:buNone/>
            </a:pPr>
            <a:r>
              <a:rPr lang="en-029" sz="4400" dirty="0" smtClean="0"/>
              <a:t>God's </a:t>
            </a:r>
            <a:r>
              <a:rPr lang="en-029" sz="4400" dirty="0"/>
              <a:t>'nature' </a:t>
            </a:r>
            <a:r>
              <a:rPr lang="en-029" sz="4400" dirty="0" smtClean="0"/>
              <a:t>means: </a:t>
            </a:r>
            <a:r>
              <a:rPr lang="en-029" sz="4400" dirty="0"/>
              <a:t>His </a:t>
            </a:r>
            <a:r>
              <a:rPr lang="en-029" sz="4400" b="1" i="1" dirty="0"/>
              <a:t> </a:t>
            </a:r>
            <a:r>
              <a:rPr lang="en-029" sz="4400" b="1" i="1" dirty="0" smtClean="0"/>
              <a:t>attributes</a:t>
            </a:r>
            <a:endParaRPr lang="en-029" sz="4400" dirty="0" smtClean="0"/>
          </a:p>
          <a:p>
            <a:pPr marL="0" indent="0">
              <a:buNone/>
            </a:pPr>
            <a:r>
              <a:rPr lang="en-029" sz="4400" dirty="0" smtClean="0"/>
              <a:t>His</a:t>
            </a:r>
            <a:r>
              <a:rPr lang="en-029" sz="4400" dirty="0"/>
              <a:t> </a:t>
            </a:r>
            <a:r>
              <a:rPr lang="en-029" sz="4400" b="1" i="1" dirty="0" smtClean="0"/>
              <a:t>characteristics</a:t>
            </a:r>
            <a:endParaRPr lang="en-029" sz="4400" dirty="0" smtClean="0"/>
          </a:p>
          <a:p>
            <a:pPr marL="0" indent="0">
              <a:buNone/>
            </a:pPr>
            <a:r>
              <a:rPr lang="en-029" sz="4400" dirty="0" smtClean="0"/>
              <a:t>His</a:t>
            </a:r>
            <a:r>
              <a:rPr lang="en-029" sz="4400" dirty="0"/>
              <a:t> </a:t>
            </a:r>
            <a:r>
              <a:rPr lang="en-029" sz="4400" b="1" i="1" dirty="0"/>
              <a:t>qualities</a:t>
            </a:r>
            <a:r>
              <a:rPr lang="en-029" sz="4400" dirty="0" smtClean="0"/>
              <a:t>.</a:t>
            </a:r>
          </a:p>
          <a:p>
            <a:pPr marL="0" indent="0" algn="ctr">
              <a:buNone/>
            </a:pPr>
            <a:r>
              <a:rPr lang="en-029" sz="4400" dirty="0" smtClean="0"/>
              <a:t>“</a:t>
            </a:r>
            <a:r>
              <a:rPr lang="en-029" sz="4400" b="1" i="1" dirty="0" smtClean="0">
                <a:effectLst>
                  <a:outerShdw blurRad="38100" dist="38100" dir="2700000" algn="tl">
                    <a:srgbClr val="000000">
                      <a:alpha val="43137"/>
                    </a:srgbClr>
                  </a:outerShdw>
                </a:effectLst>
              </a:rPr>
              <a:t>It is the essence of who God is</a:t>
            </a:r>
            <a:r>
              <a:rPr lang="en-029" sz="4400" dirty="0" smtClean="0"/>
              <a:t>”</a:t>
            </a:r>
            <a:endParaRPr lang="en-029" sz="4400" dirty="0"/>
          </a:p>
        </p:txBody>
      </p:sp>
      <p:sp>
        <p:nvSpPr>
          <p:cNvPr id="3" name="Title 2"/>
          <p:cNvSpPr>
            <a:spLocks noGrp="1"/>
          </p:cNvSpPr>
          <p:nvPr>
            <p:ph type="title"/>
          </p:nvPr>
        </p:nvSpPr>
        <p:spPr/>
        <p:txBody>
          <a:bodyPr>
            <a:normAutofit/>
          </a:bodyPr>
          <a:lstStyle/>
          <a:p>
            <a:r>
              <a:rPr lang="en-029" sz="6000" u="sng" dirty="0" smtClean="0"/>
              <a:t>THE NATURE OF GOD</a:t>
            </a:r>
            <a:endParaRPr lang="en-029" sz="6000" u="sng" dirty="0"/>
          </a:p>
        </p:txBody>
      </p:sp>
    </p:spTree>
    <p:extLst>
      <p:ext uri="{BB962C8B-B14F-4D97-AF65-F5344CB8AC3E}">
        <p14:creationId xmlns:p14="http://schemas.microsoft.com/office/powerpoint/2010/main" val="587282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799" cy="4267200"/>
          </a:xfrm>
        </p:spPr>
        <p:txBody>
          <a:bodyPr>
            <a:normAutofit/>
          </a:bodyPr>
          <a:lstStyle/>
          <a:p>
            <a:pPr marL="0" indent="0">
              <a:buNone/>
            </a:pPr>
            <a:r>
              <a:rPr lang="en-029" sz="4400" dirty="0" smtClean="0">
                <a:sym typeface="Wingdings"/>
              </a:rPr>
              <a:t></a:t>
            </a:r>
            <a:r>
              <a:rPr lang="en-029" sz="4400" dirty="0" smtClean="0"/>
              <a:t> </a:t>
            </a:r>
            <a:r>
              <a:rPr lang="en-029" sz="4400" u="sng" dirty="0" smtClean="0">
                <a:effectLst>
                  <a:outerShdw blurRad="38100" dist="38100" dir="2700000" algn="tl">
                    <a:srgbClr val="000000">
                      <a:alpha val="43137"/>
                    </a:srgbClr>
                  </a:outerShdw>
                </a:effectLst>
              </a:rPr>
              <a:t>DIVINE</a:t>
            </a:r>
            <a:r>
              <a:rPr lang="en-029" sz="4400" dirty="0" smtClean="0"/>
              <a:t> </a:t>
            </a:r>
            <a:r>
              <a:rPr lang="en-029" sz="4400" b="1" i="1" dirty="0" smtClean="0"/>
              <a:t>attributes of God</a:t>
            </a:r>
            <a:r>
              <a:rPr lang="en-029" sz="4400" dirty="0" smtClean="0"/>
              <a:t>: Qualities which make God supreme deity that only God possesses</a:t>
            </a:r>
          </a:p>
          <a:p>
            <a:pPr marL="0" indent="0">
              <a:buNone/>
            </a:pPr>
            <a:r>
              <a:rPr lang="en-029" sz="4400" dirty="0" smtClean="0">
                <a:sym typeface="Wingdings"/>
              </a:rPr>
              <a:t> </a:t>
            </a:r>
            <a:r>
              <a:rPr lang="en-029" sz="4400" u="sng" dirty="0" smtClean="0">
                <a:effectLst>
                  <a:outerShdw blurRad="38100" dist="38100" dir="2700000" algn="tl">
                    <a:srgbClr val="000000">
                      <a:alpha val="43137"/>
                    </a:srgbClr>
                  </a:outerShdw>
                </a:effectLst>
                <a:sym typeface="Wingdings"/>
              </a:rPr>
              <a:t>MORAL</a:t>
            </a:r>
            <a:r>
              <a:rPr lang="en-029" sz="4400" dirty="0" smtClean="0"/>
              <a:t> </a:t>
            </a:r>
            <a:r>
              <a:rPr lang="en-029" sz="4400" b="1" i="1" dirty="0"/>
              <a:t>attributes of </a:t>
            </a:r>
            <a:r>
              <a:rPr lang="en-029" sz="4400" b="1" i="1" dirty="0" smtClean="0"/>
              <a:t>God</a:t>
            </a:r>
            <a:r>
              <a:rPr lang="en-029" sz="4400" dirty="0" smtClean="0"/>
              <a:t>: </a:t>
            </a:r>
            <a:r>
              <a:rPr lang="en-029" sz="4400" dirty="0"/>
              <a:t>Qualities which </a:t>
            </a:r>
            <a:r>
              <a:rPr lang="en-029" sz="4400"/>
              <a:t>make </a:t>
            </a:r>
            <a:r>
              <a:rPr lang="en-029" sz="4400" smtClean="0"/>
              <a:t>God </a:t>
            </a:r>
            <a:r>
              <a:rPr lang="en-029" sz="4400" dirty="0" smtClean="0"/>
              <a:t>a person &amp; demonstrate personality </a:t>
            </a:r>
            <a:endParaRPr lang="en-029" sz="4400" dirty="0"/>
          </a:p>
        </p:txBody>
      </p:sp>
      <p:sp>
        <p:nvSpPr>
          <p:cNvPr id="3" name="Title 2"/>
          <p:cNvSpPr>
            <a:spLocks noGrp="1"/>
          </p:cNvSpPr>
          <p:nvPr>
            <p:ph type="title"/>
          </p:nvPr>
        </p:nvSpPr>
        <p:spPr/>
        <p:txBody>
          <a:bodyPr>
            <a:normAutofit fontScale="90000"/>
          </a:bodyPr>
          <a:lstStyle/>
          <a:p>
            <a:r>
              <a:rPr lang="en-029" sz="6000" u="sng" dirty="0" smtClean="0"/>
              <a:t>THE ATTRIBUTES OF GOD</a:t>
            </a:r>
            <a:endParaRPr lang="en-029" sz="6000" u="sng" dirty="0"/>
          </a:p>
        </p:txBody>
      </p:sp>
    </p:spTree>
    <p:extLst>
      <p:ext uri="{BB962C8B-B14F-4D97-AF65-F5344CB8AC3E}">
        <p14:creationId xmlns:p14="http://schemas.microsoft.com/office/powerpoint/2010/main" val="2871853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2069</TotalTime>
  <Words>2147</Words>
  <Application>Microsoft Office PowerPoint</Application>
  <PresentationFormat>On-screen Show (4:3)</PresentationFormat>
  <Paragraphs>244</Paragraphs>
  <Slides>69</Slides>
  <Notes>0</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Waveform</vt:lpstr>
      <vt:lpstr>WHO IS GOD?</vt:lpstr>
      <vt:lpstr>DEFINING GOD?</vt:lpstr>
      <vt:lpstr>A SPIRIT</vt:lpstr>
      <vt:lpstr>A PERSON</vt:lpstr>
      <vt:lpstr>A HUMAN BEING</vt:lpstr>
      <vt:lpstr>WHO IS GOD?</vt:lpstr>
      <vt:lpstr>DEFINING GOD</vt:lpstr>
      <vt:lpstr>THE NATURE OF GOD</vt:lpstr>
      <vt:lpstr>THE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DIVINE ATTRIBUTES OF GOD</vt:lpstr>
      <vt:lpstr>WHO IS GOD?</vt:lpstr>
      <vt:lpstr>THE NAMES OF GOD</vt:lpstr>
      <vt:lpstr>THE NAMES OF GOD</vt:lpstr>
      <vt:lpstr>THE NAMES OF GOD</vt:lpstr>
      <vt:lpstr>THE NAMES OF GOD</vt:lpstr>
      <vt:lpstr>THE NAMES OF GOD</vt:lpstr>
      <vt:lpstr>THE NAMES OF GOD</vt:lpstr>
      <vt:lpstr>THE NAMES OF GOD</vt:lpstr>
      <vt:lpstr>THE NAMES OF GOD</vt:lpstr>
      <vt:lpstr>THE NAMES OF GOD</vt:lpstr>
      <vt:lpstr>THE NAMES OF GOD</vt:lpstr>
      <vt:lpstr>THE NAMES OF GOD</vt:lpstr>
      <vt:lpstr>THE NAMES OF GOD</vt:lpstr>
      <vt:lpstr>THE NAMES OF GOD</vt:lpstr>
      <vt:lpstr>THE NAMES OF GOD</vt:lpstr>
      <vt:lpstr>THE NAMES OF GOD</vt:lpstr>
      <vt:lpstr>THE NAMES OF GOD</vt:lpstr>
      <vt:lpstr>THE NAMES OF GOD</vt:lpstr>
      <vt:lpstr>THE NAMES OF GOD</vt:lpstr>
      <vt:lpstr>THE NAMES OF GOD</vt:lpstr>
      <vt:lpstr>THE NAMES OF GOD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IS GOD?</dc:title>
  <dc:creator>Hillview Baptist</dc:creator>
  <cp:lastModifiedBy>Hillview Baptist</cp:lastModifiedBy>
  <cp:revision>133</cp:revision>
  <cp:lastPrinted>2014-06-18T19:12:08Z</cp:lastPrinted>
  <dcterms:created xsi:type="dcterms:W3CDTF">2014-04-23T15:48:46Z</dcterms:created>
  <dcterms:modified xsi:type="dcterms:W3CDTF">2014-06-25T21:12:46Z</dcterms:modified>
</cp:coreProperties>
</file>