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58" r:id="rId5"/>
    <p:sldId id="259" r:id="rId6"/>
    <p:sldId id="260" r:id="rId7"/>
    <p:sldId id="261" r:id="rId8"/>
    <p:sldId id="263" r:id="rId9"/>
    <p:sldId id="264" r:id="rId10"/>
    <p:sldId id="273" r:id="rId11"/>
    <p:sldId id="265" r:id="rId12"/>
    <p:sldId id="266" r:id="rId13"/>
    <p:sldId id="267" r:id="rId14"/>
    <p:sldId id="268" r:id="rId15"/>
    <p:sldId id="269" r:id="rId16"/>
    <p:sldId id="270" r:id="rId17"/>
    <p:sldId id="271"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2015-11-19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2015-11-19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2015-11-19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2015-11-19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2015-11-19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2015-11-19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2015-11-19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2015-11-19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2015-11-19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2015-11-19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2015-11-19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2015-11-19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2015-11-19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2015-11-19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2015-11-19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2015-11-19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2015-11-19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2015-11-19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386" y="1558702"/>
            <a:ext cx="9448800" cy="2768599"/>
          </a:xfrm>
        </p:spPr>
        <p:txBody>
          <a:bodyPr>
            <a:noAutofit/>
          </a:bodyPr>
          <a:lstStyle/>
          <a:p>
            <a:pPr algn="ctr"/>
            <a:r>
              <a:rPr lang="en-US" sz="10400" b="1" dirty="0" smtClean="0">
                <a:solidFill>
                  <a:schemeClr val="accent5">
                    <a:lumMod val="60000"/>
                    <a:lumOff val="40000"/>
                  </a:schemeClr>
                </a:solidFill>
                <a:effectLst>
                  <a:outerShdw blurRad="38100" dist="38100" dir="2700000" algn="tl">
                    <a:srgbClr val="000000">
                      <a:alpha val="43137"/>
                    </a:srgbClr>
                  </a:outerShdw>
                </a:effectLst>
                <a:latin typeface="Bradley Hand ITC" panose="03070402050302030203" pitchFamily="66" charset="0"/>
              </a:rPr>
              <a:t>When God Speaks</a:t>
            </a:r>
            <a:endParaRPr lang="en-US" sz="10400" b="1" dirty="0">
              <a:solidFill>
                <a:schemeClr val="accent5">
                  <a:lumMod val="60000"/>
                  <a:lumOff val="40000"/>
                </a:schemeClr>
              </a:solidFill>
              <a:effectLst>
                <a:outerShdw blurRad="38100" dist="38100" dir="2700000" algn="tl">
                  <a:srgbClr val="000000">
                    <a:alpha val="43137"/>
                  </a:srgbClr>
                </a:outerShdw>
              </a:effectLst>
              <a:latin typeface="Bradley Hand ITC" panose="03070402050302030203" pitchFamily="66" charset="0"/>
            </a:endParaRPr>
          </a:p>
        </p:txBody>
      </p:sp>
    </p:spTree>
    <p:extLst>
      <p:ext uri="{BB962C8B-B14F-4D97-AF65-F5344CB8AC3E}">
        <p14:creationId xmlns:p14="http://schemas.microsoft.com/office/powerpoint/2010/main" val="1817381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3600" b="1" dirty="0" smtClean="0">
                <a:solidFill>
                  <a:schemeClr val="accent5">
                    <a:lumMod val="60000"/>
                    <a:lumOff val="40000"/>
                  </a:schemeClr>
                </a:solidFill>
              </a:rPr>
              <a:t>To Prophesy:</a:t>
            </a:r>
            <a:r>
              <a:rPr lang="en-US" sz="3600" b="1" dirty="0"/>
              <a:t> </a:t>
            </a:r>
            <a:endParaRPr lang="en-US" sz="3600" b="1" dirty="0" smtClean="0"/>
          </a:p>
          <a:p>
            <a:pPr marL="0" indent="0">
              <a:buNone/>
            </a:pPr>
            <a:endParaRPr lang="en-US" sz="2800" b="1" dirty="0" smtClean="0"/>
          </a:p>
          <a:p>
            <a:pPr marL="0" indent="0">
              <a:buNone/>
            </a:pPr>
            <a:r>
              <a:rPr lang="en-US" sz="3600" b="1" dirty="0" smtClean="0"/>
              <a:t>(HEBREW – O.T.) To speak or sing </a:t>
            </a:r>
            <a:r>
              <a:rPr lang="en-US" sz="3600" b="1" dirty="0"/>
              <a:t>by inspiration </a:t>
            </a:r>
            <a:r>
              <a:rPr lang="en-US" sz="3600" b="1" dirty="0" smtClean="0"/>
              <a:t>in </a:t>
            </a:r>
            <a:r>
              <a:rPr lang="en-US" sz="3600" b="1" dirty="0"/>
              <a:t>prediction or simple </a:t>
            </a:r>
            <a:r>
              <a:rPr lang="en-US" sz="3600" b="1" dirty="0" smtClean="0"/>
              <a:t>discourse</a:t>
            </a:r>
          </a:p>
          <a:p>
            <a:pPr marL="0" indent="0">
              <a:buNone/>
            </a:pPr>
            <a:endParaRPr lang="en-US" sz="3600" b="1" dirty="0" smtClean="0"/>
          </a:p>
          <a:p>
            <a:pPr marL="0" indent="0">
              <a:buNone/>
            </a:pPr>
            <a:r>
              <a:rPr lang="en-US" sz="3600" b="1" dirty="0" smtClean="0"/>
              <a:t>(GREEK – N.T.) To </a:t>
            </a:r>
            <a:r>
              <a:rPr lang="en-US" sz="3600" b="1" dirty="0"/>
              <a:t>foretell events</a:t>
            </a:r>
            <a:r>
              <a:rPr lang="en-US" sz="3600" b="1" dirty="0" smtClean="0"/>
              <a:t>, </a:t>
            </a:r>
            <a:r>
              <a:rPr lang="en-US" sz="3600" b="1" dirty="0"/>
              <a:t>speak under inspiration, exercise the prophetic office</a:t>
            </a:r>
            <a:endParaRPr lang="en-US" sz="3600" b="1" i="1" dirty="0" smtClean="0"/>
          </a:p>
        </p:txBody>
      </p:sp>
    </p:spTree>
    <p:extLst>
      <p:ext uri="{BB962C8B-B14F-4D97-AF65-F5344CB8AC3E}">
        <p14:creationId xmlns:p14="http://schemas.microsoft.com/office/powerpoint/2010/main" val="3707605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2800" b="1" dirty="0" smtClean="0">
                <a:solidFill>
                  <a:schemeClr val="accent5">
                    <a:lumMod val="60000"/>
                    <a:lumOff val="40000"/>
                  </a:schemeClr>
                </a:solidFill>
              </a:rPr>
              <a:t>PROPHETS:</a:t>
            </a:r>
            <a:r>
              <a:rPr lang="en-US" sz="2800" b="1" dirty="0" smtClean="0"/>
              <a:t> “</a:t>
            </a:r>
            <a:r>
              <a:rPr lang="en-US" sz="2800" b="1" i="1" dirty="0" smtClean="0">
                <a:solidFill>
                  <a:srgbClr val="FFFF00"/>
                </a:solidFill>
              </a:rPr>
              <a:t>God’s earthly messengers</a:t>
            </a:r>
            <a:r>
              <a:rPr lang="en-US" sz="2800" b="1" dirty="0" smtClean="0"/>
              <a:t>”</a:t>
            </a:r>
          </a:p>
          <a:p>
            <a:pPr marL="0" indent="0">
              <a:buNone/>
            </a:pPr>
            <a:r>
              <a:rPr lang="en-US" sz="2800" b="1" dirty="0" smtClean="0"/>
              <a:t>Prophecy </a:t>
            </a:r>
            <a:r>
              <a:rPr lang="en-US" sz="2800" b="1" dirty="0"/>
              <a:t>comprehends three things: </a:t>
            </a:r>
            <a:r>
              <a:rPr lang="en-US" sz="2800" b="1" dirty="0" smtClean="0"/>
              <a:t>(1) </a:t>
            </a:r>
            <a:r>
              <a:rPr lang="en-US" sz="2800" b="1" dirty="0" smtClean="0">
                <a:solidFill>
                  <a:srgbClr val="FFFF00"/>
                </a:solidFill>
              </a:rPr>
              <a:t>Prediction</a:t>
            </a:r>
            <a:r>
              <a:rPr lang="en-US" sz="2800" b="1" dirty="0"/>
              <a:t>; </a:t>
            </a:r>
            <a:r>
              <a:rPr lang="en-US" sz="2800" b="1" dirty="0" smtClean="0"/>
              <a:t>(2) </a:t>
            </a:r>
            <a:r>
              <a:rPr lang="en-US" sz="2800" b="1" dirty="0" smtClean="0">
                <a:solidFill>
                  <a:srgbClr val="FFFF00"/>
                </a:solidFill>
              </a:rPr>
              <a:t>Singing </a:t>
            </a:r>
            <a:r>
              <a:rPr lang="en-US" sz="2800" b="1" dirty="0">
                <a:solidFill>
                  <a:srgbClr val="FFFF00"/>
                </a:solidFill>
              </a:rPr>
              <a:t>by the dictate of the Spirit</a:t>
            </a:r>
            <a:r>
              <a:rPr lang="en-US" sz="2800" b="1" dirty="0"/>
              <a:t>; and </a:t>
            </a:r>
            <a:r>
              <a:rPr lang="en-US" sz="2800" b="1" dirty="0" smtClean="0"/>
              <a:t>(3) </a:t>
            </a:r>
            <a:r>
              <a:rPr lang="en-US" sz="2800" b="1" dirty="0" smtClean="0">
                <a:solidFill>
                  <a:srgbClr val="FFFF00"/>
                </a:solidFill>
              </a:rPr>
              <a:t>Understanding </a:t>
            </a:r>
            <a:r>
              <a:rPr lang="en-US" sz="2800" b="1" dirty="0">
                <a:solidFill>
                  <a:srgbClr val="FFFF00"/>
                </a:solidFill>
              </a:rPr>
              <a:t>and explaining the mysterious, hidden sense of Scripture </a:t>
            </a:r>
            <a:r>
              <a:rPr lang="en-US" sz="2800" b="1" dirty="0"/>
              <a:t>by an immediate illumination and motion of the Spirit</a:t>
            </a:r>
            <a:r>
              <a:rPr lang="en-US" sz="2800" b="1" dirty="0" smtClean="0"/>
              <a:t>.                 </a:t>
            </a:r>
            <a:r>
              <a:rPr lang="en-US" sz="2800" b="1" i="1" dirty="0" smtClean="0">
                <a:solidFill>
                  <a:srgbClr val="FFFF00"/>
                </a:solidFill>
              </a:rPr>
              <a:t>(Locke: Smith’s </a:t>
            </a:r>
            <a:r>
              <a:rPr lang="en-US" sz="2800" b="1" i="1" dirty="0">
                <a:solidFill>
                  <a:srgbClr val="FFFF00"/>
                </a:solidFill>
              </a:rPr>
              <a:t>Bible Dictionary</a:t>
            </a:r>
            <a:r>
              <a:rPr lang="en-US" sz="2800" b="1" dirty="0">
                <a:solidFill>
                  <a:srgbClr val="FFFF00"/>
                </a:solidFill>
              </a:rPr>
              <a:t>)</a:t>
            </a:r>
          </a:p>
          <a:p>
            <a:pPr marL="0" indent="0">
              <a:buNone/>
            </a:pPr>
            <a:endParaRPr lang="en-US" sz="2800" b="1" dirty="0" smtClean="0"/>
          </a:p>
        </p:txBody>
      </p:sp>
    </p:spTree>
    <p:extLst>
      <p:ext uri="{BB962C8B-B14F-4D97-AF65-F5344CB8AC3E}">
        <p14:creationId xmlns:p14="http://schemas.microsoft.com/office/powerpoint/2010/main" val="2230769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2800" b="1" dirty="0" smtClean="0">
                <a:solidFill>
                  <a:schemeClr val="accent5">
                    <a:lumMod val="60000"/>
                    <a:lumOff val="40000"/>
                  </a:schemeClr>
                </a:solidFill>
              </a:rPr>
              <a:t>PROPHETS:</a:t>
            </a:r>
            <a:r>
              <a:rPr lang="en-US" sz="2800" b="1" dirty="0" smtClean="0"/>
              <a:t> “</a:t>
            </a:r>
            <a:r>
              <a:rPr lang="en-US" sz="2800" b="1" i="1" dirty="0" smtClean="0">
                <a:solidFill>
                  <a:srgbClr val="FFFF00"/>
                </a:solidFill>
              </a:rPr>
              <a:t>God’s earthly messengers</a:t>
            </a:r>
            <a:r>
              <a:rPr lang="en-US" sz="2800" b="1" dirty="0" smtClean="0"/>
              <a:t>”</a:t>
            </a:r>
          </a:p>
          <a:p>
            <a:pPr marL="0" indent="0">
              <a:buNone/>
            </a:pPr>
            <a:r>
              <a:rPr lang="en-US" sz="2800" b="1" dirty="0" smtClean="0"/>
              <a:t>The </a:t>
            </a:r>
            <a:r>
              <a:rPr lang="en-US" sz="2800" b="1" dirty="0"/>
              <a:t>"prophet" proclaimed the message given to him, as the "seer" beheld the vision of </a:t>
            </a:r>
            <a:r>
              <a:rPr lang="en-US" sz="2800" b="1" dirty="0" smtClean="0"/>
              <a:t>God</a:t>
            </a:r>
            <a:r>
              <a:rPr lang="en-US" sz="2800" b="1" dirty="0"/>
              <a:t> </a:t>
            </a:r>
            <a:r>
              <a:rPr lang="en-US" sz="2800" b="1" dirty="0" smtClean="0"/>
              <a:t>(See Nu 12:6,8.). </a:t>
            </a:r>
            <a:r>
              <a:rPr lang="en-US" sz="2800" b="1" dirty="0"/>
              <a:t>Thus a prophet was a spokesman for God; he spake in God's name and by his authority (Ex 7:1). He is the mouth by which God speaks to men (</a:t>
            </a:r>
            <a:r>
              <a:rPr lang="en-US" sz="2800" b="1" dirty="0" err="1"/>
              <a:t>Jer</a:t>
            </a:r>
            <a:r>
              <a:rPr lang="en-US" sz="2800" b="1" dirty="0"/>
              <a:t> 1:9; Isa 51:16), and hence what the prophet says is not of man but of God (2Pe 1:20,21; comp. </a:t>
            </a:r>
            <a:r>
              <a:rPr lang="en-US" sz="2800" b="1" dirty="0" err="1"/>
              <a:t>Heb</a:t>
            </a:r>
            <a:r>
              <a:rPr lang="en-US" sz="2800" b="1" dirty="0"/>
              <a:t> 3:7; Ac 4:25; 28:25). Prophets were the immediate organs of God for the communication of his mind and will to </a:t>
            </a:r>
            <a:r>
              <a:rPr lang="en-US" sz="2800" b="1" dirty="0" smtClean="0"/>
              <a:t>men.                  </a:t>
            </a:r>
            <a:r>
              <a:rPr lang="en-US" sz="2800" b="1" i="1" dirty="0" smtClean="0">
                <a:solidFill>
                  <a:srgbClr val="FFFF00"/>
                </a:solidFill>
              </a:rPr>
              <a:t>(Easton’s Bible Dictionary)</a:t>
            </a:r>
            <a:endParaRPr lang="en-US" sz="2800" b="1" dirty="0" smtClean="0">
              <a:solidFill>
                <a:srgbClr val="FFFF00"/>
              </a:solidFill>
            </a:endParaRPr>
          </a:p>
        </p:txBody>
      </p:sp>
    </p:spTree>
    <p:extLst>
      <p:ext uri="{BB962C8B-B14F-4D97-AF65-F5344CB8AC3E}">
        <p14:creationId xmlns:p14="http://schemas.microsoft.com/office/powerpoint/2010/main" val="1492817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3182" y="1537736"/>
            <a:ext cx="11758411" cy="5320263"/>
          </a:xfrm>
        </p:spPr>
        <p:txBody>
          <a:bodyPr>
            <a:no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2800" b="1" dirty="0" smtClean="0">
                <a:solidFill>
                  <a:schemeClr val="accent5">
                    <a:lumMod val="60000"/>
                    <a:lumOff val="40000"/>
                  </a:schemeClr>
                </a:solidFill>
              </a:rPr>
              <a:t>PROPHETS:</a:t>
            </a:r>
            <a:r>
              <a:rPr lang="en-US" sz="2800" b="1" dirty="0" smtClean="0"/>
              <a:t> “</a:t>
            </a:r>
            <a:r>
              <a:rPr lang="en-US" sz="2800" b="1" i="1" dirty="0" smtClean="0">
                <a:solidFill>
                  <a:srgbClr val="FFFF00"/>
                </a:solidFill>
              </a:rPr>
              <a:t>God’s earthly messengers</a:t>
            </a:r>
            <a:r>
              <a:rPr lang="en-US" sz="2800" b="1" dirty="0" smtClean="0"/>
              <a:t>”</a:t>
            </a:r>
          </a:p>
          <a:p>
            <a:pPr marL="0" indent="0">
              <a:buNone/>
            </a:pPr>
            <a:r>
              <a:rPr lang="en-US" sz="2800" b="1" dirty="0" smtClean="0"/>
              <a:t>The </a:t>
            </a:r>
            <a:r>
              <a:rPr lang="en-US" sz="2800" b="1" dirty="0"/>
              <a:t>foretelling of future events was not a </a:t>
            </a:r>
            <a:r>
              <a:rPr lang="en-US" sz="2800" b="1" dirty="0" smtClean="0"/>
              <a:t>necessity, </a:t>
            </a:r>
            <a:r>
              <a:rPr lang="en-US" sz="2800" b="1" dirty="0"/>
              <a:t>but </a:t>
            </a:r>
            <a:r>
              <a:rPr lang="en-US" sz="2800" b="1" dirty="0" smtClean="0"/>
              <a:t>an </a:t>
            </a:r>
            <a:r>
              <a:rPr lang="en-US" sz="2800" b="1" dirty="0"/>
              <a:t>incidental part of the prophetic office. The great task assigned to the prophets whom God raised up among the people was "to correct moral and religious abuses, to proclaim the great moral and religious truths which are connected with the character of God, and which lie at the foundation of his government." Any one being a spokesman for God to man might thus be called a prophet. Thus Enoch, Abraham, and the patriarchs, as bearers of God's message (</a:t>
            </a:r>
            <a:r>
              <a:rPr lang="en-US" sz="2800" b="1" dirty="0" smtClean="0"/>
              <a:t>Gen. </a:t>
            </a:r>
            <a:r>
              <a:rPr lang="en-US" sz="2800" b="1" dirty="0"/>
              <a:t>20:7; Ex 7:1; Ps 105:15</a:t>
            </a:r>
            <a:r>
              <a:rPr lang="en-US" sz="2800" b="1" dirty="0" smtClean="0"/>
              <a:t>).  </a:t>
            </a:r>
          </a:p>
          <a:p>
            <a:pPr marL="0" indent="0">
              <a:buNone/>
            </a:pPr>
            <a:r>
              <a:rPr lang="en-US" sz="2800" b="1" i="1" dirty="0">
                <a:solidFill>
                  <a:srgbClr val="FFFF00"/>
                </a:solidFill>
              </a:rPr>
              <a:t> </a:t>
            </a:r>
            <a:r>
              <a:rPr lang="en-US" sz="2800" b="1" i="1" dirty="0" smtClean="0">
                <a:solidFill>
                  <a:srgbClr val="FFFF00"/>
                </a:solidFill>
              </a:rPr>
              <a:t>                                               (</a:t>
            </a:r>
            <a:r>
              <a:rPr lang="en-US" sz="2800" b="1" i="1" dirty="0">
                <a:solidFill>
                  <a:srgbClr val="FFFF00"/>
                </a:solidFill>
              </a:rPr>
              <a:t>Easton’s Bible Dictionary)</a:t>
            </a:r>
            <a:endParaRPr lang="en-US" sz="2800" b="1" dirty="0">
              <a:solidFill>
                <a:srgbClr val="FFFF00"/>
              </a:solidFill>
            </a:endParaRPr>
          </a:p>
          <a:p>
            <a:pPr marL="0" indent="0">
              <a:buNone/>
            </a:pPr>
            <a:endParaRPr lang="en-US" sz="2800" b="1" dirty="0" smtClean="0"/>
          </a:p>
        </p:txBody>
      </p:sp>
    </p:spTree>
    <p:extLst>
      <p:ext uri="{BB962C8B-B14F-4D97-AF65-F5344CB8AC3E}">
        <p14:creationId xmlns:p14="http://schemas.microsoft.com/office/powerpoint/2010/main" val="2292044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3182" y="1537736"/>
            <a:ext cx="11758411" cy="5320263"/>
          </a:xfrm>
        </p:spPr>
        <p:txBody>
          <a:bodyPr>
            <a:no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2800" b="1" dirty="0" smtClean="0">
                <a:solidFill>
                  <a:schemeClr val="accent5">
                    <a:lumMod val="60000"/>
                    <a:lumOff val="40000"/>
                  </a:schemeClr>
                </a:solidFill>
              </a:rPr>
              <a:t>PROPHETS:</a:t>
            </a:r>
            <a:r>
              <a:rPr lang="en-US" sz="2800" b="1" dirty="0" smtClean="0"/>
              <a:t> “</a:t>
            </a:r>
            <a:r>
              <a:rPr lang="en-US" sz="2800" b="1" i="1" dirty="0" smtClean="0">
                <a:solidFill>
                  <a:srgbClr val="FFFF00"/>
                </a:solidFill>
              </a:rPr>
              <a:t>God’s earthly messengers</a:t>
            </a:r>
            <a:r>
              <a:rPr lang="en-US" sz="2800" b="1" dirty="0" smtClean="0"/>
              <a:t>”</a:t>
            </a:r>
          </a:p>
          <a:p>
            <a:pPr marL="0" indent="0">
              <a:buNone/>
            </a:pPr>
            <a:r>
              <a:rPr lang="en-US" sz="2800" b="1" dirty="0" smtClean="0"/>
              <a:t>Prophets were a </a:t>
            </a:r>
            <a:r>
              <a:rPr lang="en-US" sz="2800" b="1" dirty="0"/>
              <a:t>class of men </a:t>
            </a:r>
            <a:r>
              <a:rPr lang="en-US" sz="2800" b="1" dirty="0" smtClean="0"/>
              <a:t>of God inspired </a:t>
            </a:r>
            <a:r>
              <a:rPr lang="en-US" sz="2800" b="1" dirty="0"/>
              <a:t>to foretell future and secret events; and who also revealed </a:t>
            </a:r>
            <a:r>
              <a:rPr lang="en-US" sz="2800" b="1" dirty="0" smtClean="0"/>
              <a:t>the </a:t>
            </a:r>
            <a:r>
              <a:rPr lang="en-US" sz="2800" b="1" dirty="0"/>
              <a:t>will of God as to current events and duties, and were his ambassadors to </a:t>
            </a:r>
            <a:r>
              <a:rPr lang="en-US" sz="2800" b="1" dirty="0" smtClean="0"/>
              <a:t>people.  </a:t>
            </a:r>
            <a:r>
              <a:rPr lang="en-US" sz="2800" b="1" dirty="0"/>
              <a:t>But the word is sometimes used in a wider sense; thus Aaron </a:t>
            </a:r>
            <a:r>
              <a:rPr lang="en-US" sz="2800" b="1" dirty="0" smtClean="0"/>
              <a:t>was Moses’ </a:t>
            </a:r>
            <a:r>
              <a:rPr lang="en-US" sz="2800" b="1" dirty="0"/>
              <a:t>prophet, Ex 7:1, appointed to deliver to the people the messages that Moses received from God; the sacred musicians are said to prophecy, 1Ch 25:1; and Paul gives the name, according to the custom of the Greeks, to the poet Aratus, "a prophet of their own," Tit 1:12. </a:t>
            </a:r>
            <a:endParaRPr lang="en-US" sz="2800" b="1" dirty="0" smtClean="0"/>
          </a:p>
          <a:p>
            <a:pPr marL="0" indent="0">
              <a:buNone/>
            </a:pPr>
            <a:r>
              <a:rPr lang="en-US" sz="2800" b="1" i="1" dirty="0">
                <a:solidFill>
                  <a:srgbClr val="FFFF00"/>
                </a:solidFill>
              </a:rPr>
              <a:t> </a:t>
            </a:r>
            <a:r>
              <a:rPr lang="en-US" sz="2800" b="1" i="1" dirty="0" smtClean="0">
                <a:solidFill>
                  <a:srgbClr val="FFFF00"/>
                </a:solidFill>
              </a:rPr>
              <a:t>                                       (American Tract Society Dictionary</a:t>
            </a:r>
            <a:r>
              <a:rPr lang="en-US" sz="2800" b="1" i="1" dirty="0">
                <a:solidFill>
                  <a:srgbClr val="FFFF00"/>
                </a:solidFill>
              </a:rPr>
              <a:t>)</a:t>
            </a:r>
            <a:endParaRPr lang="en-US" sz="2800" b="1" dirty="0">
              <a:solidFill>
                <a:srgbClr val="FFFF00"/>
              </a:solidFill>
            </a:endParaRPr>
          </a:p>
          <a:p>
            <a:pPr marL="0" indent="0">
              <a:buNone/>
            </a:pPr>
            <a:endParaRPr lang="en-US" sz="2800" b="1" dirty="0" smtClean="0"/>
          </a:p>
        </p:txBody>
      </p:sp>
    </p:spTree>
    <p:extLst>
      <p:ext uri="{BB962C8B-B14F-4D97-AF65-F5344CB8AC3E}">
        <p14:creationId xmlns:p14="http://schemas.microsoft.com/office/powerpoint/2010/main" val="4032353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3182" y="1537736"/>
            <a:ext cx="11758411" cy="5320263"/>
          </a:xfrm>
        </p:spPr>
        <p:txBody>
          <a:bodyPr>
            <a:no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2800" b="1" dirty="0" smtClean="0">
                <a:solidFill>
                  <a:schemeClr val="accent5">
                    <a:lumMod val="60000"/>
                    <a:lumOff val="40000"/>
                  </a:schemeClr>
                </a:solidFill>
              </a:rPr>
              <a:t>PROPHETS:</a:t>
            </a:r>
            <a:r>
              <a:rPr lang="en-US" sz="2800" b="1" dirty="0" smtClean="0"/>
              <a:t> “</a:t>
            </a:r>
            <a:r>
              <a:rPr lang="en-US" sz="2800" b="1" i="1" dirty="0" smtClean="0">
                <a:solidFill>
                  <a:srgbClr val="FFFF00"/>
                </a:solidFill>
              </a:rPr>
              <a:t>God’s earthly messengers</a:t>
            </a:r>
            <a:r>
              <a:rPr lang="en-US" sz="2800" b="1" dirty="0" smtClean="0"/>
              <a:t>”</a:t>
            </a:r>
          </a:p>
          <a:p>
            <a:pPr marL="0" indent="0">
              <a:buNone/>
            </a:pPr>
            <a:r>
              <a:rPr lang="en-US" sz="2800" b="1" dirty="0" smtClean="0"/>
              <a:t>In </a:t>
            </a:r>
            <a:r>
              <a:rPr lang="en-US" sz="2800" b="1" dirty="0"/>
              <a:t>the New Testament, the "prophets" were a class of men supernaturally endowed, and standing next to the apostles.  They seem to have spoken from immediate inspiration, whether in reference to future events </a:t>
            </a:r>
            <a:r>
              <a:rPr lang="en-US" sz="2800" b="1" dirty="0" smtClean="0"/>
              <a:t>of </a:t>
            </a:r>
            <a:r>
              <a:rPr lang="en-US" sz="2800" b="1" dirty="0"/>
              <a:t>the mind of the Spirit generally, as in expounding the oracles of God </a:t>
            </a:r>
            <a:endParaRPr lang="en-US" sz="2800" b="1" dirty="0" smtClean="0"/>
          </a:p>
          <a:p>
            <a:pPr marL="0" indent="0">
              <a:buNone/>
            </a:pPr>
            <a:r>
              <a:rPr lang="en-US" sz="2800" b="1" i="1" dirty="0">
                <a:solidFill>
                  <a:srgbClr val="FFFF00"/>
                </a:solidFill>
              </a:rPr>
              <a:t> </a:t>
            </a:r>
            <a:r>
              <a:rPr lang="en-US" sz="2800" b="1" i="1" dirty="0" smtClean="0">
                <a:solidFill>
                  <a:srgbClr val="FFFF00"/>
                </a:solidFill>
              </a:rPr>
              <a:t>                        (American Tract Society Dictionary</a:t>
            </a:r>
            <a:r>
              <a:rPr lang="en-US" sz="2800" b="1" i="1" dirty="0">
                <a:solidFill>
                  <a:srgbClr val="FFFF00"/>
                </a:solidFill>
              </a:rPr>
              <a:t>)</a:t>
            </a:r>
            <a:endParaRPr lang="en-US" sz="2800" b="1" dirty="0">
              <a:solidFill>
                <a:srgbClr val="FFFF00"/>
              </a:solidFill>
            </a:endParaRPr>
          </a:p>
          <a:p>
            <a:pPr marL="0" indent="0">
              <a:buNone/>
            </a:pPr>
            <a:endParaRPr lang="en-US" sz="2800" b="1" dirty="0" smtClean="0"/>
          </a:p>
        </p:txBody>
      </p:sp>
    </p:spTree>
    <p:extLst>
      <p:ext uri="{BB962C8B-B14F-4D97-AF65-F5344CB8AC3E}">
        <p14:creationId xmlns:p14="http://schemas.microsoft.com/office/powerpoint/2010/main" val="2516959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3182" y="1537736"/>
            <a:ext cx="11758411" cy="5320263"/>
          </a:xfrm>
        </p:spPr>
        <p:txBody>
          <a:bodyPr>
            <a:no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2800" b="1" dirty="0" smtClean="0">
                <a:solidFill>
                  <a:schemeClr val="accent5">
                    <a:lumMod val="60000"/>
                    <a:lumOff val="40000"/>
                  </a:schemeClr>
                </a:solidFill>
              </a:rPr>
              <a:t>PROPHETS:</a:t>
            </a:r>
            <a:r>
              <a:rPr lang="en-US" sz="2800" b="1" dirty="0" smtClean="0"/>
              <a:t> “</a:t>
            </a:r>
            <a:r>
              <a:rPr lang="en-US" sz="2800" b="1" i="1" dirty="0" smtClean="0">
                <a:solidFill>
                  <a:srgbClr val="FFFF00"/>
                </a:solidFill>
              </a:rPr>
              <a:t>God’s earthly messengers</a:t>
            </a:r>
            <a:r>
              <a:rPr lang="en-US" sz="2800" b="1" dirty="0" smtClean="0"/>
              <a:t>”</a:t>
            </a:r>
          </a:p>
          <a:p>
            <a:pPr marL="0" indent="0">
              <a:buNone/>
            </a:pPr>
            <a:r>
              <a:rPr lang="en-US" sz="2800" b="1" dirty="0" smtClean="0"/>
              <a:t>The </a:t>
            </a:r>
            <a:r>
              <a:rPr lang="en-US" sz="2800" b="1" dirty="0"/>
              <a:t>Old Testament prophets were special agents of Jehovah, raised up and sent as occasion required, to incite to duty, to convict of sin, to call to repentance and reformation, to instruct kings, and denounce against nations the judgments of God, 2Ki 17:13; </a:t>
            </a:r>
            <a:r>
              <a:rPr lang="en-US" sz="2800" b="1" dirty="0" err="1"/>
              <a:t>Jer</a:t>
            </a:r>
            <a:r>
              <a:rPr lang="en-US" sz="2800" b="1" dirty="0"/>
              <a:t> 25:4.  They aided the priest and Levites in teaching religion to the people, especially in the kingdom of Israel, from which the true priests of the Lord withdrew, 2Ki 4:23; and cooperated with the kings in public measure to promote piety and virtue.</a:t>
            </a:r>
            <a:endParaRPr lang="en-US" sz="2800" b="1" dirty="0" smtClean="0"/>
          </a:p>
          <a:p>
            <a:pPr marL="0" indent="0">
              <a:buNone/>
            </a:pPr>
            <a:r>
              <a:rPr lang="en-US" sz="2800" b="1" i="1" dirty="0">
                <a:solidFill>
                  <a:srgbClr val="FFFF00"/>
                </a:solidFill>
              </a:rPr>
              <a:t> </a:t>
            </a:r>
            <a:r>
              <a:rPr lang="en-US" sz="2800" b="1" i="1" dirty="0" smtClean="0">
                <a:solidFill>
                  <a:srgbClr val="FFFF00"/>
                </a:solidFill>
              </a:rPr>
              <a:t>                        (American Tract Society Dictionary</a:t>
            </a:r>
            <a:r>
              <a:rPr lang="en-US" sz="2800" b="1" i="1" dirty="0">
                <a:solidFill>
                  <a:srgbClr val="FFFF00"/>
                </a:solidFill>
              </a:rPr>
              <a:t>)</a:t>
            </a:r>
            <a:endParaRPr lang="en-US" sz="2800" b="1" dirty="0">
              <a:solidFill>
                <a:srgbClr val="FFFF00"/>
              </a:solidFill>
            </a:endParaRPr>
          </a:p>
          <a:p>
            <a:pPr marL="0" indent="0">
              <a:buNone/>
            </a:pPr>
            <a:endParaRPr lang="en-US" sz="2800" b="1" dirty="0" smtClean="0"/>
          </a:p>
        </p:txBody>
      </p:sp>
    </p:spTree>
    <p:extLst>
      <p:ext uri="{BB962C8B-B14F-4D97-AF65-F5344CB8AC3E}">
        <p14:creationId xmlns:p14="http://schemas.microsoft.com/office/powerpoint/2010/main" val="34260489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3182" y="1537736"/>
            <a:ext cx="11758411" cy="5320263"/>
          </a:xfrm>
        </p:spPr>
        <p:txBody>
          <a:bodyPr>
            <a:no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2800" b="1" dirty="0" smtClean="0">
                <a:solidFill>
                  <a:schemeClr val="accent5">
                    <a:lumMod val="60000"/>
                    <a:lumOff val="40000"/>
                  </a:schemeClr>
                </a:solidFill>
              </a:rPr>
              <a:t>PROPHETS:</a:t>
            </a:r>
            <a:r>
              <a:rPr lang="en-US" sz="2800" b="1" dirty="0" smtClean="0"/>
              <a:t> “</a:t>
            </a:r>
            <a:r>
              <a:rPr lang="en-US" sz="2800" b="1" i="1" dirty="0" smtClean="0">
                <a:solidFill>
                  <a:srgbClr val="FFFF00"/>
                </a:solidFill>
              </a:rPr>
              <a:t>God’s earthly messengers</a:t>
            </a:r>
            <a:r>
              <a:rPr lang="en-US" sz="2800" b="1" dirty="0" smtClean="0"/>
              <a:t>”</a:t>
            </a:r>
          </a:p>
          <a:p>
            <a:pPr marL="0" indent="0">
              <a:buNone/>
            </a:pPr>
            <a:r>
              <a:rPr lang="en-US" sz="2800" b="1" dirty="0" smtClean="0"/>
              <a:t>The </a:t>
            </a:r>
            <a:r>
              <a:rPr lang="en-US" sz="2800" b="1" dirty="0"/>
              <a:t>prophets received their messages from God, sometimes in visions, trances, and </a:t>
            </a:r>
            <a:r>
              <a:rPr lang="en-US" sz="2800" b="1" dirty="0" smtClean="0"/>
              <a:t>dreams</a:t>
            </a:r>
            <a:r>
              <a:rPr lang="en-US" sz="2800" b="1" dirty="0"/>
              <a:t> </a:t>
            </a:r>
            <a:r>
              <a:rPr lang="en-US" sz="2800" b="1" dirty="0" smtClean="0"/>
              <a:t>(Nu </a:t>
            </a:r>
            <a:r>
              <a:rPr lang="en-US" sz="2800" b="1" dirty="0"/>
              <a:t>24:2-16; Joe 2:28; Ac 10:11-12; Re 1:10-20</a:t>
            </a:r>
            <a:r>
              <a:rPr lang="en-US" sz="2800" b="1" dirty="0" smtClean="0"/>
              <a:t>.)  </a:t>
            </a:r>
            <a:r>
              <a:rPr lang="en-US" sz="2800" b="1" dirty="0"/>
              <a:t>These revelations were at times attended with overpowering manifestations of the Godhead; and at other times were simply breathed into the mind by the Spirit of God.  Their messages were delivered to the kings, princes, and priests whom they most concerned, or to the people at large, in writing, or by word of mouth and in public places; often with miracles, or with symbolic actions designed to explain and enforce </a:t>
            </a:r>
            <a:r>
              <a:rPr lang="en-US" sz="2800" b="1" dirty="0" smtClean="0"/>
              <a:t>them. (Isa </a:t>
            </a:r>
            <a:r>
              <a:rPr lang="en-US" sz="2800" b="1" dirty="0"/>
              <a:t>20:1-6; </a:t>
            </a:r>
            <a:r>
              <a:rPr lang="en-US" sz="2800" b="1" dirty="0" err="1"/>
              <a:t>Jer</a:t>
            </a:r>
            <a:r>
              <a:rPr lang="en-US" sz="2800" b="1" dirty="0"/>
              <a:t> 7:2; 19:1-15; </a:t>
            </a:r>
            <a:r>
              <a:rPr lang="en-US" sz="2800" b="1" dirty="0" err="1"/>
              <a:t>Eze</a:t>
            </a:r>
            <a:r>
              <a:rPr lang="en-US" sz="2800" b="1" dirty="0"/>
              <a:t> 3:10</a:t>
            </a:r>
            <a:r>
              <a:rPr lang="en-US" sz="2800" b="1" dirty="0" smtClean="0"/>
              <a:t>.) </a:t>
            </a:r>
            <a:r>
              <a:rPr lang="en-US" sz="2800" b="1" i="1" dirty="0">
                <a:solidFill>
                  <a:srgbClr val="FFFF00"/>
                </a:solidFill>
              </a:rPr>
              <a:t>(American Tract Society Dictionary)</a:t>
            </a:r>
            <a:endParaRPr lang="en-US" sz="2800" b="1" dirty="0">
              <a:solidFill>
                <a:srgbClr val="FFFF00"/>
              </a:solidFill>
            </a:endParaRPr>
          </a:p>
          <a:p>
            <a:pPr marL="0" indent="0">
              <a:buNone/>
            </a:pPr>
            <a:endParaRPr lang="en-US" sz="2800" b="1" dirty="0" smtClean="0"/>
          </a:p>
        </p:txBody>
      </p:sp>
    </p:spTree>
    <p:extLst>
      <p:ext uri="{BB962C8B-B14F-4D97-AF65-F5344CB8AC3E}">
        <p14:creationId xmlns:p14="http://schemas.microsoft.com/office/powerpoint/2010/main" val="743097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3182" y="1537736"/>
            <a:ext cx="11758411" cy="5320263"/>
          </a:xfrm>
        </p:spPr>
        <p:txBody>
          <a:bodyPr>
            <a:noAutofit/>
          </a:bodyPr>
          <a:lstStyle/>
          <a:p>
            <a:pPr marL="0" indent="0" algn="ctr">
              <a:buNone/>
            </a:pPr>
            <a:r>
              <a:rPr lang="en-US" sz="3200" b="1" dirty="0">
                <a:solidFill>
                  <a:srgbClr val="FFFF00"/>
                </a:solidFill>
                <a:effectLst>
                  <a:outerShdw blurRad="38100" dist="38100" dir="2700000" algn="tl">
                    <a:srgbClr val="000000">
                      <a:alpha val="43137"/>
                    </a:srgbClr>
                  </a:outerShdw>
                </a:effectLst>
              </a:rPr>
              <a:t>Some Scriptural Examples </a:t>
            </a:r>
            <a:r>
              <a:rPr lang="en-US" sz="3200" b="1" dirty="0" smtClean="0">
                <a:solidFill>
                  <a:srgbClr val="FFFF00"/>
                </a:solidFill>
                <a:effectLst>
                  <a:outerShdw blurRad="38100" dist="38100" dir="2700000" algn="tl">
                    <a:srgbClr val="000000">
                      <a:alpha val="43137"/>
                    </a:srgbClr>
                  </a:outerShdw>
                </a:effectLst>
              </a:rPr>
              <a:t>of prophesying </a:t>
            </a:r>
          </a:p>
          <a:p>
            <a:pPr marL="0" indent="0" algn="ctr">
              <a:buNone/>
            </a:pPr>
            <a:r>
              <a:rPr lang="en-US" sz="800" b="1" u="sng" dirty="0" smtClean="0"/>
              <a:t> </a:t>
            </a:r>
          </a:p>
          <a:p>
            <a:pPr>
              <a:buFontTx/>
              <a:buChar char="-"/>
            </a:pPr>
            <a:r>
              <a:rPr lang="en-US" sz="2800" b="1" dirty="0" smtClean="0"/>
              <a:t>Numbers 11:25-29 </a:t>
            </a:r>
          </a:p>
          <a:p>
            <a:pPr>
              <a:buFontTx/>
              <a:buChar char="-"/>
            </a:pPr>
            <a:r>
              <a:rPr lang="en-US" sz="2800" b="1" dirty="0" smtClean="0"/>
              <a:t>1 Chronicles 25:1</a:t>
            </a:r>
          </a:p>
          <a:p>
            <a:pPr>
              <a:buFontTx/>
              <a:buChar char="-"/>
            </a:pPr>
            <a:r>
              <a:rPr lang="en-US" sz="2800" b="1" dirty="0" smtClean="0"/>
              <a:t>Jeremiah 25:4-6; 26:12</a:t>
            </a:r>
          </a:p>
          <a:p>
            <a:pPr>
              <a:buFontTx/>
              <a:buChar char="-"/>
            </a:pPr>
            <a:r>
              <a:rPr lang="en-US" sz="2800" b="1" dirty="0" smtClean="0"/>
              <a:t>Ezekiel 6:2; 13:2-8</a:t>
            </a:r>
          </a:p>
          <a:p>
            <a:pPr>
              <a:buFontTx/>
              <a:buChar char="-"/>
            </a:pPr>
            <a:r>
              <a:rPr lang="en-US" sz="2800" b="1" dirty="0" smtClean="0"/>
              <a:t>Acts 21:8-9 </a:t>
            </a:r>
          </a:p>
          <a:p>
            <a:pPr>
              <a:buFontTx/>
              <a:buChar char="-"/>
            </a:pPr>
            <a:r>
              <a:rPr lang="en-US" sz="2800" b="1" dirty="0" smtClean="0"/>
              <a:t>Romans 12:6</a:t>
            </a:r>
          </a:p>
          <a:p>
            <a:pPr>
              <a:buFontTx/>
              <a:buChar char="-"/>
            </a:pPr>
            <a:r>
              <a:rPr lang="en-US" sz="2800" b="1" dirty="0" smtClean="0"/>
              <a:t>1 Corinthians 14:1, 24, 31, 39</a:t>
            </a:r>
          </a:p>
          <a:p>
            <a:pPr>
              <a:buFontTx/>
              <a:buChar char="-"/>
            </a:pPr>
            <a:r>
              <a:rPr lang="en-US" sz="2800" b="1" dirty="0" smtClean="0"/>
              <a:t>Revelation 10:11; 11:3,7</a:t>
            </a:r>
          </a:p>
        </p:txBody>
      </p:sp>
    </p:spTree>
    <p:extLst>
      <p:ext uri="{BB962C8B-B14F-4D97-AF65-F5344CB8AC3E}">
        <p14:creationId xmlns:p14="http://schemas.microsoft.com/office/powerpoint/2010/main" val="4084522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40768"/>
            <a:ext cx="12192000" cy="4940336"/>
          </a:xfrm>
        </p:spPr>
        <p:txBody>
          <a:bodyPr>
            <a:normAutofit/>
          </a:bodyPr>
          <a:lstStyle/>
          <a:p>
            <a:pPr marL="0" indent="0" algn="ctr">
              <a:buNone/>
            </a:pPr>
            <a:r>
              <a:rPr lang="en-US" sz="3600" dirty="0">
                <a:solidFill>
                  <a:srgbClr val="FFFF00"/>
                </a:solidFill>
                <a:sym typeface="Wingdings" panose="05000000000000000000" pitchFamily="2" charset="2"/>
              </a:rPr>
              <a:t></a:t>
            </a:r>
            <a:r>
              <a:rPr lang="en-US" sz="3600" dirty="0" smtClean="0">
                <a:solidFill>
                  <a:srgbClr val="FFFF00"/>
                </a:solidFill>
                <a:sym typeface="Wingdings" panose="05000000000000000000" pitchFamily="2" charset="2"/>
              </a:rPr>
              <a:t> </a:t>
            </a:r>
            <a:r>
              <a:rPr lang="en-US" sz="3600" b="1" dirty="0" smtClean="0">
                <a:solidFill>
                  <a:srgbClr val="FFFF00"/>
                </a:solidFill>
                <a:effectLst>
                  <a:outerShdw blurRad="38100" dist="38100" dir="2700000" algn="tl">
                    <a:srgbClr val="000000">
                      <a:alpha val="43137"/>
                    </a:srgbClr>
                  </a:outerShdw>
                </a:effectLst>
              </a:rPr>
              <a:t>GOD SPOKE THRU THE SCRIPTURES…</a:t>
            </a:r>
          </a:p>
          <a:p>
            <a:pPr marL="0" indent="0" algn="ctr">
              <a:buNone/>
            </a:pPr>
            <a:r>
              <a:rPr lang="en-US" sz="800" b="1" u="sng" dirty="0" smtClean="0">
                <a:solidFill>
                  <a:srgbClr val="FFFF00"/>
                </a:solidFill>
              </a:rPr>
              <a:t> </a:t>
            </a:r>
          </a:p>
          <a:p>
            <a:pPr marL="0" indent="0">
              <a:buNone/>
            </a:pPr>
            <a:r>
              <a:rPr lang="en-US" sz="2800" b="1" dirty="0">
                <a:solidFill>
                  <a:schemeClr val="accent5">
                    <a:lumMod val="60000"/>
                    <a:lumOff val="40000"/>
                  </a:schemeClr>
                </a:solidFill>
              </a:rPr>
              <a:t> </a:t>
            </a:r>
            <a:r>
              <a:rPr lang="en-US" sz="2800" b="1" dirty="0" smtClean="0">
                <a:solidFill>
                  <a:schemeClr val="accent5">
                    <a:lumMod val="60000"/>
                    <a:lumOff val="40000"/>
                  </a:schemeClr>
                </a:solidFill>
              </a:rPr>
              <a:t> </a:t>
            </a:r>
            <a:r>
              <a:rPr lang="en-US" sz="2800" b="1" dirty="0" smtClean="0"/>
              <a:t> </a:t>
            </a:r>
          </a:p>
          <a:p>
            <a:pPr marL="0" indent="0">
              <a:buNone/>
            </a:pPr>
            <a:r>
              <a:rPr lang="en-US" sz="3200" b="1" dirty="0" smtClean="0"/>
              <a:t>- </a:t>
            </a:r>
            <a:r>
              <a:rPr lang="en-US" sz="3200" b="1" dirty="0" smtClean="0">
                <a:solidFill>
                  <a:schemeClr val="accent5">
                    <a:lumMod val="60000"/>
                    <a:lumOff val="40000"/>
                  </a:schemeClr>
                </a:solidFill>
              </a:rPr>
              <a:t>INSPIRED BY GOD</a:t>
            </a:r>
            <a:r>
              <a:rPr lang="en-US" sz="3200" b="1" dirty="0" smtClean="0"/>
              <a:t>: 2 Timothy 3:16-17; 2 Peter 1:19-21</a:t>
            </a:r>
          </a:p>
          <a:p>
            <a:pPr marL="0" indent="0">
              <a:buNone/>
            </a:pPr>
            <a:r>
              <a:rPr lang="en-US" sz="3200" b="1" dirty="0" smtClean="0"/>
              <a:t>- </a:t>
            </a:r>
            <a:r>
              <a:rPr lang="en-US" sz="3200" b="1" dirty="0" smtClean="0">
                <a:solidFill>
                  <a:schemeClr val="accent5">
                    <a:lumMod val="60000"/>
                    <a:lumOff val="40000"/>
                  </a:schemeClr>
                </a:solidFill>
              </a:rPr>
              <a:t>INSTRUCTIONS FROM GOD</a:t>
            </a:r>
            <a:r>
              <a:rPr lang="en-US" sz="3200" b="1" dirty="0" smtClean="0"/>
              <a:t>: </a:t>
            </a:r>
            <a:r>
              <a:rPr lang="en-US" sz="3200" b="1" dirty="0"/>
              <a:t>1 Thess. 2:13 </a:t>
            </a:r>
            <a:r>
              <a:rPr lang="en-US" sz="3200" b="1" dirty="0" smtClean="0">
                <a:solidFill>
                  <a:srgbClr val="FFFF00"/>
                </a:solidFill>
              </a:rPr>
              <a:t>(Romans 15:4  </a:t>
            </a:r>
          </a:p>
          <a:p>
            <a:pPr marL="0" indent="0">
              <a:buNone/>
            </a:pPr>
            <a:r>
              <a:rPr lang="en-US" sz="3200" b="1" dirty="0">
                <a:solidFill>
                  <a:srgbClr val="FFFF00"/>
                </a:solidFill>
              </a:rPr>
              <a:t> </a:t>
            </a:r>
            <a:r>
              <a:rPr lang="en-US" sz="3200" b="1" dirty="0" smtClean="0">
                <a:solidFill>
                  <a:srgbClr val="FFFF00"/>
                </a:solidFill>
              </a:rPr>
              <a:t>                                                                       1 Cor.9:9-10; 10:11)</a:t>
            </a:r>
          </a:p>
          <a:p>
            <a:pPr marL="0" indent="0">
              <a:buNone/>
            </a:pPr>
            <a:r>
              <a:rPr lang="en-US" sz="3200" b="1" dirty="0" smtClean="0"/>
              <a:t>- </a:t>
            </a:r>
            <a:r>
              <a:rPr lang="en-US" sz="3200" b="1" dirty="0" smtClean="0">
                <a:solidFill>
                  <a:schemeClr val="accent5">
                    <a:lumMod val="60000"/>
                    <a:lumOff val="40000"/>
                  </a:schemeClr>
                </a:solidFill>
              </a:rPr>
              <a:t>IMPORTANT TO GOD</a:t>
            </a:r>
            <a:r>
              <a:rPr lang="en-US" sz="3200" b="1" dirty="0" smtClean="0"/>
              <a:t>: Luke 8:19-21; 11:27-28; James 1:22-25</a:t>
            </a:r>
          </a:p>
          <a:p>
            <a:pPr marL="0" indent="0">
              <a:buNone/>
            </a:pPr>
            <a:r>
              <a:rPr lang="en-US" sz="3200" b="1" dirty="0"/>
              <a:t> </a:t>
            </a:r>
            <a:r>
              <a:rPr lang="en-US" sz="3200" b="1" dirty="0" smtClean="0"/>
              <a:t> </a:t>
            </a:r>
          </a:p>
        </p:txBody>
      </p:sp>
    </p:spTree>
    <p:extLst>
      <p:ext uri="{BB962C8B-B14F-4D97-AF65-F5344CB8AC3E}">
        <p14:creationId xmlns:p14="http://schemas.microsoft.com/office/powerpoint/2010/main" val="399742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921" y="592439"/>
            <a:ext cx="8610600" cy="1293028"/>
          </a:xfrm>
        </p:spPr>
        <p:txBody>
          <a:bodyPr>
            <a:normAutofit/>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When god speaks…</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96212" y="1684556"/>
            <a:ext cx="11513713" cy="5057534"/>
          </a:xfrm>
        </p:spPr>
        <p:txBody>
          <a:bodyPr>
            <a:noAutofit/>
          </a:bodyPr>
          <a:lstStyle/>
          <a:p>
            <a:r>
              <a:rPr lang="en-US" sz="2800" b="1" dirty="0" smtClean="0"/>
              <a:t>Do you hear an audible voice?</a:t>
            </a:r>
          </a:p>
          <a:p>
            <a:r>
              <a:rPr lang="en-US" sz="2800" b="1" dirty="0" smtClean="0"/>
              <a:t>Is the voice yours or another's?</a:t>
            </a:r>
          </a:p>
          <a:p>
            <a:r>
              <a:rPr lang="en-US" sz="2800" b="1" dirty="0" smtClean="0"/>
              <a:t>Is the voice a whisper or a shout?</a:t>
            </a:r>
          </a:p>
          <a:p>
            <a:r>
              <a:rPr lang="en-US" sz="2800" b="1" dirty="0" smtClean="0"/>
              <a:t>Is the pitch high or low?</a:t>
            </a:r>
          </a:p>
          <a:p>
            <a:r>
              <a:rPr lang="en-US" sz="2800" b="1" dirty="0" smtClean="0"/>
              <a:t>Is it a male or a female voice?</a:t>
            </a:r>
          </a:p>
          <a:p>
            <a:r>
              <a:rPr lang="en-US" sz="2800" b="1" dirty="0" smtClean="0"/>
              <a:t>Is it your own conscience speaking or is it really God speaking?</a:t>
            </a:r>
          </a:p>
          <a:p>
            <a:endParaRPr lang="en-US" sz="2800" b="1" dirty="0"/>
          </a:p>
          <a:p>
            <a:r>
              <a:rPr lang="en-US" sz="2800" b="1" dirty="0" smtClean="0">
                <a:solidFill>
                  <a:srgbClr val="FF0000"/>
                </a:solidFill>
                <a:effectLst>
                  <a:outerShdw blurRad="38100" dist="38100" dir="2700000" algn="tl">
                    <a:srgbClr val="000000">
                      <a:alpha val="43137"/>
                    </a:srgbClr>
                  </a:outerShdw>
                </a:effectLst>
              </a:rPr>
              <a:t>HOW DO YOU KNOW WHEN IT IS GOD THAT IS SPEAKING?</a:t>
            </a:r>
          </a:p>
          <a:p>
            <a:r>
              <a:rPr lang="en-US" sz="2800" b="1" dirty="0" smtClean="0">
                <a:solidFill>
                  <a:srgbClr val="00FF00"/>
                </a:solidFill>
                <a:effectLst>
                  <a:outerShdw blurRad="38100" dist="38100" dir="2700000" algn="tl">
                    <a:srgbClr val="000000">
                      <a:alpha val="43137"/>
                    </a:srgbClr>
                  </a:outerShdw>
                </a:effectLst>
              </a:rPr>
              <a:t>DOES </a:t>
            </a:r>
            <a:r>
              <a:rPr lang="en-US" sz="2800" b="1" dirty="0">
                <a:solidFill>
                  <a:srgbClr val="00FF00"/>
                </a:solidFill>
                <a:effectLst>
                  <a:outerShdw blurRad="38100" dist="38100" dir="2700000" algn="tl">
                    <a:srgbClr val="000000">
                      <a:alpha val="43137"/>
                    </a:srgbClr>
                  </a:outerShdw>
                </a:effectLst>
              </a:rPr>
              <a:t>GOD STILL SPEAK TO US IN A CLEAR AUDIBLE VOICE TODAY?</a:t>
            </a:r>
          </a:p>
          <a:p>
            <a:pPr marL="0" indent="0">
              <a:buNone/>
            </a:pPr>
            <a:endParaRPr lang="en-US"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0706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600" dirty="0" smtClean="0">
                <a:solidFill>
                  <a:srgbClr val="FFFF00"/>
                </a:solidFill>
                <a:sym typeface="Wingdings" panose="05000000000000000000" pitchFamily="2" charset="2"/>
              </a:rPr>
              <a:t> </a:t>
            </a:r>
            <a:r>
              <a:rPr lang="en-US" sz="3600" b="1" dirty="0" smtClean="0">
                <a:solidFill>
                  <a:srgbClr val="FFFF00"/>
                </a:solidFill>
                <a:effectLst>
                  <a:outerShdw blurRad="38100" dist="38100" dir="2700000" algn="tl">
                    <a:srgbClr val="000000">
                      <a:alpha val="43137"/>
                    </a:srgbClr>
                  </a:outerShdw>
                </a:effectLst>
              </a:rPr>
              <a:t>GOD SPOKE THRU HIS SON, JESUS CHRIST</a:t>
            </a:r>
          </a:p>
          <a:p>
            <a:pPr marL="0" indent="0" algn="ctr">
              <a:buNone/>
            </a:pPr>
            <a:r>
              <a:rPr lang="en-US" sz="800" b="1" u="sng" dirty="0" smtClean="0">
                <a:solidFill>
                  <a:srgbClr val="FFFF00"/>
                </a:solidFill>
              </a:rPr>
              <a:t> </a:t>
            </a:r>
          </a:p>
          <a:p>
            <a:pPr>
              <a:buFontTx/>
              <a:buChar char="-"/>
            </a:pPr>
            <a:r>
              <a:rPr lang="en-US" sz="3200" b="1" dirty="0" smtClean="0">
                <a:solidFill>
                  <a:schemeClr val="accent5">
                    <a:lumMod val="60000"/>
                    <a:lumOff val="40000"/>
                  </a:schemeClr>
                </a:solidFill>
              </a:rPr>
              <a:t>JESUS HAS AUTHORITY TO SPEAK</a:t>
            </a:r>
            <a:r>
              <a:rPr lang="en-US" sz="3200" b="1" dirty="0" smtClean="0"/>
              <a:t>: Matt. 17:5; 28:18</a:t>
            </a:r>
          </a:p>
          <a:p>
            <a:pPr>
              <a:buFontTx/>
              <a:buChar char="-"/>
            </a:pPr>
            <a:r>
              <a:rPr lang="en-US" sz="3200" b="1" dirty="0" smtClean="0">
                <a:solidFill>
                  <a:schemeClr val="accent5">
                    <a:lumMod val="60000"/>
                    <a:lumOff val="40000"/>
                  </a:schemeClr>
                </a:solidFill>
              </a:rPr>
              <a:t>JESUS SPOKE WITH AUTHORITY</a:t>
            </a:r>
            <a:r>
              <a:rPr lang="en-US" sz="3200" b="1" dirty="0" smtClean="0"/>
              <a:t>: </a:t>
            </a:r>
          </a:p>
          <a:p>
            <a:pPr marL="0" indent="0">
              <a:buNone/>
            </a:pPr>
            <a:r>
              <a:rPr lang="en-US" sz="3200" b="1" dirty="0"/>
              <a:t>	</a:t>
            </a:r>
            <a:r>
              <a:rPr lang="en-US" sz="3200" b="1" dirty="0" smtClean="0"/>
              <a:t>John 1:17</a:t>
            </a:r>
          </a:p>
          <a:p>
            <a:pPr marL="0" indent="0">
              <a:buNone/>
            </a:pPr>
            <a:r>
              <a:rPr lang="en-US" sz="3200" b="1" dirty="0"/>
              <a:t>	</a:t>
            </a:r>
            <a:r>
              <a:rPr lang="en-US" sz="3200" b="1" dirty="0" smtClean="0"/>
              <a:t>Matt. 7:28-29; 13:54</a:t>
            </a:r>
          </a:p>
          <a:p>
            <a:pPr marL="0" indent="0">
              <a:buNone/>
            </a:pPr>
            <a:r>
              <a:rPr lang="en-US" sz="3200" b="1" dirty="0"/>
              <a:t>	</a:t>
            </a:r>
            <a:r>
              <a:rPr lang="en-US" sz="3200" b="1" dirty="0" smtClean="0"/>
              <a:t>Luke 4:32</a:t>
            </a:r>
          </a:p>
          <a:p>
            <a:pPr marL="0" indent="0">
              <a:buNone/>
            </a:pPr>
            <a:r>
              <a:rPr lang="en-US" sz="3200" b="1" dirty="0"/>
              <a:t>	</a:t>
            </a:r>
            <a:r>
              <a:rPr lang="en-US" sz="3200" b="1" dirty="0" smtClean="0">
                <a:solidFill>
                  <a:srgbClr val="FFFF00"/>
                </a:solidFill>
              </a:rPr>
              <a:t>Matt. 5:17-19</a:t>
            </a:r>
            <a:r>
              <a:rPr lang="en-US" sz="3200" b="1" dirty="0">
                <a:solidFill>
                  <a:srgbClr val="FFFF00"/>
                </a:solidFill>
              </a:rPr>
              <a:t> </a:t>
            </a:r>
            <a:r>
              <a:rPr lang="en-US" sz="3200" b="1" dirty="0" smtClean="0">
                <a:solidFill>
                  <a:srgbClr val="FFFF00"/>
                </a:solidFill>
              </a:rPr>
              <a:t>(vs. 21-48</a:t>
            </a:r>
            <a:r>
              <a:rPr lang="en-US" sz="3200" b="1" dirty="0">
                <a:solidFill>
                  <a:srgbClr val="FFFF00"/>
                </a:solidFill>
              </a:rPr>
              <a:t>)</a:t>
            </a:r>
            <a:r>
              <a:rPr lang="en-US" sz="3200" b="1" dirty="0" smtClean="0">
                <a:solidFill>
                  <a:srgbClr val="FFFF00"/>
                </a:solidFill>
              </a:rPr>
              <a:t> “</a:t>
            </a:r>
            <a:r>
              <a:rPr lang="en-US" sz="3200" b="1" i="1" dirty="0" smtClean="0">
                <a:solidFill>
                  <a:srgbClr val="FFFF00"/>
                </a:solidFill>
              </a:rPr>
              <a:t>You have heard…but I say</a:t>
            </a:r>
            <a:r>
              <a:rPr lang="en-US" sz="3200" b="1" dirty="0" smtClean="0">
                <a:solidFill>
                  <a:srgbClr val="FFFF00"/>
                </a:solidFill>
              </a:rPr>
              <a:t>”</a:t>
            </a:r>
          </a:p>
        </p:txBody>
      </p:sp>
    </p:spTree>
    <p:extLst>
      <p:ext uri="{BB962C8B-B14F-4D97-AF65-F5344CB8AC3E}">
        <p14:creationId xmlns:p14="http://schemas.microsoft.com/office/powerpoint/2010/main" val="47727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600" dirty="0" smtClean="0">
                <a:solidFill>
                  <a:srgbClr val="FFFF00"/>
                </a:solidFill>
                <a:sym typeface="Wingdings" panose="05000000000000000000" pitchFamily="2" charset="2"/>
              </a:rPr>
              <a:t> </a:t>
            </a:r>
            <a:r>
              <a:rPr lang="en-US" sz="3600" b="1" dirty="0" smtClean="0">
                <a:solidFill>
                  <a:srgbClr val="FFFF00"/>
                </a:solidFill>
                <a:effectLst>
                  <a:outerShdw blurRad="38100" dist="38100" dir="2700000" algn="tl">
                    <a:srgbClr val="000000">
                      <a:alpha val="43137"/>
                    </a:srgbClr>
                  </a:outerShdw>
                </a:effectLst>
              </a:rPr>
              <a:t>GOD SPOKE THRU HIS SON, JESUS CHRIST</a:t>
            </a:r>
          </a:p>
          <a:p>
            <a:pPr marL="0" indent="0" algn="ctr">
              <a:buNone/>
            </a:pPr>
            <a:r>
              <a:rPr lang="en-US" sz="800" b="1" u="sng" dirty="0" smtClean="0">
                <a:solidFill>
                  <a:srgbClr val="FFFF00"/>
                </a:solidFill>
              </a:rPr>
              <a:t> </a:t>
            </a:r>
          </a:p>
          <a:p>
            <a:pPr marL="0" indent="0" algn="ctr">
              <a:buNone/>
            </a:pPr>
            <a:r>
              <a:rPr lang="en-US" sz="4000" b="1" dirty="0" smtClean="0">
                <a:solidFill>
                  <a:srgbClr val="FF0000"/>
                </a:solidFill>
              </a:rPr>
              <a:t>DOES JESUS STILL SPEAK TODAY?</a:t>
            </a:r>
          </a:p>
          <a:p>
            <a:pPr marL="0" indent="0" algn="ctr">
              <a:buNone/>
            </a:pPr>
            <a:endParaRPr lang="en-US" sz="3200" b="1" dirty="0" smtClean="0">
              <a:solidFill>
                <a:srgbClr val="FF0000"/>
              </a:solidFill>
            </a:endParaRPr>
          </a:p>
          <a:p>
            <a:r>
              <a:rPr lang="en-US" sz="4400" b="1" dirty="0" smtClean="0">
                <a:solidFill>
                  <a:schemeClr val="accent5">
                    <a:lumMod val="60000"/>
                    <a:lumOff val="40000"/>
                  </a:schemeClr>
                </a:solidFill>
              </a:rPr>
              <a:t>Hebrews 1:1-2 </a:t>
            </a:r>
          </a:p>
          <a:p>
            <a:pPr marL="0" indent="0">
              <a:buNone/>
            </a:pPr>
            <a:endParaRPr lang="en-US" sz="800" b="1" dirty="0" smtClean="0">
              <a:solidFill>
                <a:schemeClr val="accent5">
                  <a:lumMod val="60000"/>
                  <a:lumOff val="40000"/>
                </a:schemeClr>
              </a:solidFill>
            </a:endParaRPr>
          </a:p>
          <a:p>
            <a:r>
              <a:rPr lang="en-US" sz="4400" b="1" dirty="0" smtClean="0">
                <a:solidFill>
                  <a:schemeClr val="accent5">
                    <a:lumMod val="60000"/>
                    <a:lumOff val="40000"/>
                  </a:schemeClr>
                </a:solidFill>
              </a:rPr>
              <a:t>Revelation 3:20</a:t>
            </a:r>
            <a:endParaRPr lang="en-US" sz="4400" b="1" dirty="0" smtClean="0">
              <a:solidFill>
                <a:srgbClr val="FFFF00"/>
              </a:solidFill>
            </a:endParaRPr>
          </a:p>
        </p:txBody>
      </p:sp>
    </p:spTree>
    <p:extLst>
      <p:ext uri="{BB962C8B-B14F-4D97-AF65-F5344CB8AC3E}">
        <p14:creationId xmlns:p14="http://schemas.microsoft.com/office/powerpoint/2010/main" val="236957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600" dirty="0">
                <a:solidFill>
                  <a:srgbClr val="FFFF00"/>
                </a:solidFill>
                <a:sym typeface="Wingdings" panose="05000000000000000000" pitchFamily="2" charset="2"/>
              </a:rPr>
              <a:t></a:t>
            </a:r>
            <a:r>
              <a:rPr lang="en-US" sz="3600" dirty="0" smtClean="0">
                <a:solidFill>
                  <a:srgbClr val="FFFF00"/>
                </a:solidFill>
                <a:sym typeface="Wingdings" panose="05000000000000000000" pitchFamily="2" charset="2"/>
              </a:rPr>
              <a:t> </a:t>
            </a:r>
            <a:r>
              <a:rPr lang="en-US" sz="3600" b="1" dirty="0" smtClean="0">
                <a:solidFill>
                  <a:srgbClr val="FFFF00"/>
                </a:solidFill>
                <a:effectLst>
                  <a:outerShdw blurRad="38100" dist="38100" dir="2700000" algn="tl">
                    <a:srgbClr val="000000">
                      <a:alpha val="43137"/>
                    </a:srgbClr>
                  </a:outerShdw>
                </a:effectLst>
              </a:rPr>
              <a:t>GOD SPOKE THRU THE HOLY SPIRIT </a:t>
            </a:r>
          </a:p>
          <a:p>
            <a:pPr marL="0" indent="0" algn="ctr">
              <a:buNone/>
            </a:pPr>
            <a:endParaRPr lang="en-US" sz="800" b="1" u="sng" dirty="0" smtClean="0">
              <a:solidFill>
                <a:srgbClr val="FFFF00"/>
              </a:solidFill>
            </a:endParaRPr>
          </a:p>
          <a:p>
            <a:r>
              <a:rPr lang="en-US" sz="3200" b="1" dirty="0" smtClean="0"/>
              <a:t>Ezekiel 11:5</a:t>
            </a:r>
          </a:p>
          <a:p>
            <a:r>
              <a:rPr lang="en-US" sz="3200" b="1" dirty="0" smtClean="0"/>
              <a:t>2 Samuel 23:2</a:t>
            </a:r>
          </a:p>
          <a:p>
            <a:r>
              <a:rPr lang="en-US" sz="3200" b="1" dirty="0" smtClean="0"/>
              <a:t>Luke 12:11-12</a:t>
            </a:r>
          </a:p>
          <a:p>
            <a:r>
              <a:rPr lang="en-US" sz="3200" b="1" dirty="0" smtClean="0"/>
              <a:t>John 14:26; 15:26; 16:13</a:t>
            </a:r>
          </a:p>
          <a:p>
            <a:r>
              <a:rPr lang="en-US" sz="3200" b="1" dirty="0" smtClean="0"/>
              <a:t>Acts </a:t>
            </a:r>
            <a:r>
              <a:rPr lang="en-US" sz="3200" b="1" dirty="0"/>
              <a:t>8:29; </a:t>
            </a:r>
            <a:r>
              <a:rPr lang="en-US" sz="3200" b="1" dirty="0" smtClean="0"/>
              <a:t>10:19-20; 13:2</a:t>
            </a:r>
          </a:p>
          <a:p>
            <a:r>
              <a:rPr lang="en-US" sz="3200" b="1" dirty="0" smtClean="0"/>
              <a:t>Revelation 2-3 “…</a:t>
            </a:r>
            <a:r>
              <a:rPr lang="en-US" sz="3200" b="1" i="1" dirty="0" smtClean="0">
                <a:solidFill>
                  <a:srgbClr val="FFFF00"/>
                </a:solidFill>
              </a:rPr>
              <a:t>what the Spirit says to the churches</a:t>
            </a:r>
            <a:r>
              <a:rPr lang="en-US" sz="3200" b="1" dirty="0" smtClean="0"/>
              <a:t>”</a:t>
            </a:r>
            <a:endParaRPr lang="en-US" sz="3200" b="1" dirty="0"/>
          </a:p>
          <a:p>
            <a:pPr marL="0" indent="0">
              <a:buNone/>
            </a:pPr>
            <a:endParaRPr lang="en-US" sz="800" b="1" u="sng" dirty="0" smtClean="0">
              <a:solidFill>
                <a:srgbClr val="FFFF00"/>
              </a:solidFill>
            </a:endParaRPr>
          </a:p>
        </p:txBody>
      </p:sp>
    </p:spTree>
    <p:extLst>
      <p:ext uri="{BB962C8B-B14F-4D97-AF65-F5344CB8AC3E}">
        <p14:creationId xmlns:p14="http://schemas.microsoft.com/office/powerpoint/2010/main" val="5595369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600" dirty="0">
                <a:solidFill>
                  <a:srgbClr val="FFFF00"/>
                </a:solidFill>
                <a:sym typeface="Wingdings" panose="05000000000000000000" pitchFamily="2" charset="2"/>
              </a:rPr>
              <a:t></a:t>
            </a:r>
            <a:r>
              <a:rPr lang="en-US" sz="3600" dirty="0" smtClean="0">
                <a:solidFill>
                  <a:srgbClr val="FFFF00"/>
                </a:solidFill>
                <a:sym typeface="Wingdings" panose="05000000000000000000" pitchFamily="2" charset="2"/>
              </a:rPr>
              <a:t> </a:t>
            </a:r>
            <a:r>
              <a:rPr lang="en-US" sz="3600" b="1" dirty="0" smtClean="0">
                <a:solidFill>
                  <a:srgbClr val="FFFF00"/>
                </a:solidFill>
                <a:effectLst>
                  <a:outerShdw blurRad="38100" dist="38100" dir="2700000" algn="tl">
                    <a:srgbClr val="000000">
                      <a:alpha val="43137"/>
                    </a:srgbClr>
                  </a:outerShdw>
                </a:effectLst>
              </a:rPr>
              <a:t>GOD SPOKE THRU THE HOLY SPIRIT </a:t>
            </a:r>
          </a:p>
          <a:p>
            <a:pPr marL="0" indent="0" algn="ctr">
              <a:buNone/>
            </a:pPr>
            <a:endParaRPr lang="en-US" sz="800" b="1" u="sng" dirty="0" smtClean="0">
              <a:solidFill>
                <a:srgbClr val="FFFF00"/>
              </a:solidFill>
            </a:endParaRPr>
          </a:p>
          <a:p>
            <a:pPr marL="0" indent="0" algn="ctr">
              <a:buNone/>
            </a:pPr>
            <a:r>
              <a:rPr lang="en-US" sz="4000" b="1" dirty="0" smtClean="0">
                <a:solidFill>
                  <a:srgbClr val="FF0000"/>
                </a:solidFill>
              </a:rPr>
              <a:t>THE </a:t>
            </a:r>
            <a:r>
              <a:rPr lang="en-US" sz="4000" b="1" smtClean="0">
                <a:solidFill>
                  <a:srgbClr val="FF0000"/>
                </a:solidFill>
              </a:rPr>
              <a:t>SPIRIT STILL SPEAKS </a:t>
            </a:r>
            <a:r>
              <a:rPr lang="en-US" sz="4000" b="1" dirty="0" smtClean="0">
                <a:solidFill>
                  <a:srgbClr val="FF0000"/>
                </a:solidFill>
              </a:rPr>
              <a:t>TODAY!</a:t>
            </a:r>
          </a:p>
          <a:p>
            <a:pPr marL="0" indent="0">
              <a:buNone/>
            </a:pPr>
            <a:endParaRPr lang="en-US" sz="800" b="1" dirty="0" smtClean="0"/>
          </a:p>
          <a:p>
            <a:r>
              <a:rPr lang="en-US" sz="4800" b="1" dirty="0" smtClean="0">
                <a:solidFill>
                  <a:srgbClr val="66FF33"/>
                </a:solidFill>
              </a:rPr>
              <a:t>Hebrews 3:7-8</a:t>
            </a:r>
          </a:p>
          <a:p>
            <a:pPr marL="0" indent="0">
              <a:buNone/>
            </a:pPr>
            <a:endParaRPr lang="en-US" sz="800" b="1" dirty="0" smtClean="0">
              <a:solidFill>
                <a:srgbClr val="66FF33"/>
              </a:solidFill>
            </a:endParaRPr>
          </a:p>
          <a:p>
            <a:r>
              <a:rPr lang="en-US" sz="4800" b="1" dirty="0" smtClean="0">
                <a:solidFill>
                  <a:srgbClr val="66FF33"/>
                </a:solidFill>
              </a:rPr>
              <a:t>Revelation 22:16-17</a:t>
            </a:r>
            <a:endParaRPr lang="en-US" sz="4800" b="1" dirty="0">
              <a:solidFill>
                <a:srgbClr val="66FF33"/>
              </a:solidFill>
            </a:endParaRPr>
          </a:p>
          <a:p>
            <a:pPr marL="0" indent="0">
              <a:buNone/>
            </a:pPr>
            <a:endParaRPr lang="en-US" sz="800" b="1" u="sng" dirty="0" smtClean="0">
              <a:solidFill>
                <a:srgbClr val="FFFF00"/>
              </a:solidFill>
            </a:endParaRPr>
          </a:p>
        </p:txBody>
      </p:sp>
    </p:spTree>
    <p:extLst>
      <p:ext uri="{BB962C8B-B14F-4D97-AF65-F5344CB8AC3E}">
        <p14:creationId xmlns:p14="http://schemas.microsoft.com/office/powerpoint/2010/main" val="279955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386" y="1558702"/>
            <a:ext cx="9448800" cy="2768599"/>
          </a:xfrm>
        </p:spPr>
        <p:txBody>
          <a:bodyPr>
            <a:noAutofit/>
          </a:bodyPr>
          <a:lstStyle/>
          <a:p>
            <a:pPr algn="ctr"/>
            <a:r>
              <a:rPr lang="en-US" sz="10400" b="1" dirty="0" smtClean="0">
                <a:solidFill>
                  <a:schemeClr val="accent5">
                    <a:lumMod val="60000"/>
                    <a:lumOff val="40000"/>
                  </a:schemeClr>
                </a:solidFill>
                <a:effectLst>
                  <a:outerShdw blurRad="38100" dist="38100" dir="2700000" algn="tl">
                    <a:srgbClr val="000000">
                      <a:alpha val="43137"/>
                    </a:srgbClr>
                  </a:outerShdw>
                </a:effectLst>
                <a:latin typeface="Bradley Hand ITC" panose="03070402050302030203" pitchFamily="66" charset="0"/>
              </a:rPr>
              <a:t>When God Speaks</a:t>
            </a:r>
            <a:endParaRPr lang="en-US" sz="10400" b="1" dirty="0">
              <a:solidFill>
                <a:schemeClr val="accent5">
                  <a:lumMod val="60000"/>
                  <a:lumOff val="40000"/>
                </a:schemeClr>
              </a:solidFill>
              <a:effectLst>
                <a:outerShdw blurRad="38100" dist="38100" dir="2700000" algn="tl">
                  <a:srgbClr val="000000">
                    <a:alpha val="43137"/>
                  </a:srgbClr>
                </a:outerShdw>
              </a:effectLst>
              <a:latin typeface="Bradley Hand ITC" panose="03070402050302030203" pitchFamily="66" charset="0"/>
            </a:endParaRPr>
          </a:p>
        </p:txBody>
      </p:sp>
    </p:spTree>
    <p:extLst>
      <p:ext uri="{BB962C8B-B14F-4D97-AF65-F5344CB8AC3E}">
        <p14:creationId xmlns:p14="http://schemas.microsoft.com/office/powerpoint/2010/main" val="2654979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78973"/>
          </a:xfrm>
        </p:spPr>
        <p:txBody>
          <a:bodyPr>
            <a:noAutofit/>
          </a:bodyPr>
          <a:lstStyle/>
          <a:p>
            <a:r>
              <a:rPr lang="en-US" sz="3600" b="1" dirty="0" smtClean="0"/>
              <a:t>God spoke with a real audible voice</a:t>
            </a:r>
          </a:p>
          <a:p>
            <a:r>
              <a:rPr lang="en-US" sz="3600" b="1" dirty="0" smtClean="0"/>
              <a:t>God spoke thru dreams &amp; visions </a:t>
            </a:r>
          </a:p>
          <a:p>
            <a:r>
              <a:rPr lang="en-US" sz="3600" b="1" dirty="0" smtClean="0"/>
              <a:t>God spoke thru symbols &amp; elements </a:t>
            </a:r>
          </a:p>
          <a:p>
            <a:r>
              <a:rPr lang="en-US" sz="3600" b="1" dirty="0" smtClean="0"/>
              <a:t>God spoke thru messengers: angels, prophets &amp; apostles</a:t>
            </a:r>
          </a:p>
          <a:p>
            <a:r>
              <a:rPr lang="en-US" sz="3600" b="1" dirty="0" smtClean="0"/>
              <a:t>God spoke thru the Scriptures </a:t>
            </a:r>
          </a:p>
          <a:p>
            <a:r>
              <a:rPr lang="en-US" sz="3600" b="1" dirty="0" smtClean="0"/>
              <a:t>God spoke thru the Son, Jesus Christ</a:t>
            </a:r>
            <a:endParaRPr lang="en-US" sz="3600" b="1" dirty="0">
              <a:effectLst>
                <a:outerShdw blurRad="38100" dist="38100" dir="2700000" algn="tl">
                  <a:srgbClr val="000000">
                    <a:alpha val="43137"/>
                  </a:srgbClr>
                </a:outerShdw>
              </a:effectLst>
            </a:endParaRPr>
          </a:p>
          <a:p>
            <a:r>
              <a:rPr lang="en-US" sz="3600" b="1" dirty="0" smtClean="0"/>
              <a:t>God spoke thru the Holy Spirit </a:t>
            </a:r>
          </a:p>
        </p:txBody>
      </p:sp>
    </p:spTree>
    <p:extLst>
      <p:ext uri="{BB962C8B-B14F-4D97-AF65-F5344CB8AC3E}">
        <p14:creationId xmlns:p14="http://schemas.microsoft.com/office/powerpoint/2010/main" val="259948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23183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434706"/>
            <a:ext cx="11758411" cy="5423294"/>
          </a:xfrm>
        </p:spPr>
        <p:txBody>
          <a:bodyPr>
            <a:noAutofit/>
          </a:bodyPr>
          <a:lstStyle/>
          <a:p>
            <a:pPr marL="0" indent="0" algn="ctr">
              <a:buNone/>
            </a:pPr>
            <a:r>
              <a:rPr lang="en-US" sz="3200" dirty="0" smtClean="0">
                <a:solidFill>
                  <a:srgbClr val="FFFF00"/>
                </a:solidFill>
                <a:sym typeface="Wingdings" panose="05000000000000000000" pitchFamily="2" charset="2"/>
              </a:rPr>
              <a:t></a:t>
            </a:r>
            <a:r>
              <a:rPr lang="en-US" sz="3200" b="1" dirty="0" smtClean="0">
                <a:solidFill>
                  <a:srgbClr val="FFFF00"/>
                </a:solidFill>
                <a:effectLst>
                  <a:outerShdw blurRad="38100" dist="38100" dir="2700000" algn="tl">
                    <a:srgbClr val="000000">
                      <a:alpha val="43137"/>
                    </a:srgbClr>
                  </a:outerShdw>
                </a:effectLst>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WITH A REAL AUDIBLE VOICE </a:t>
            </a:r>
          </a:p>
          <a:p>
            <a:pPr marL="0" indent="0" algn="ctr">
              <a:buNone/>
            </a:pPr>
            <a:endParaRPr lang="en-US" sz="800" b="1" u="sng" dirty="0" smtClean="0">
              <a:solidFill>
                <a:srgbClr val="FFFF00"/>
              </a:solidFill>
              <a:effectLst>
                <a:outerShdw blurRad="38100" dist="38100" dir="2700000" algn="tl">
                  <a:srgbClr val="000000">
                    <a:alpha val="43137"/>
                  </a:srgbClr>
                </a:outerShdw>
              </a:effectLst>
            </a:endParaRPr>
          </a:p>
          <a:p>
            <a:r>
              <a:rPr lang="en-US" sz="2800" b="1" dirty="0" smtClean="0"/>
              <a:t>Genesis 1:28-29; 3:8-10; 6:13; 17:9 </a:t>
            </a:r>
          </a:p>
          <a:p>
            <a:r>
              <a:rPr lang="en-US" sz="2800" b="1" dirty="0" smtClean="0"/>
              <a:t>Exodus 3:14; </a:t>
            </a:r>
            <a:r>
              <a:rPr lang="en-US" sz="2800" b="1" dirty="0" smtClean="0">
                <a:solidFill>
                  <a:srgbClr val="00FF00"/>
                </a:solidFill>
              </a:rPr>
              <a:t>Exo. 33:11… Num. 12:7-8</a:t>
            </a:r>
            <a:endParaRPr lang="en-US" sz="2800" b="1" dirty="0" smtClean="0"/>
          </a:p>
          <a:p>
            <a:r>
              <a:rPr lang="en-US" sz="2800" b="1" dirty="0" smtClean="0"/>
              <a:t>1 Samuel 3:3-12</a:t>
            </a:r>
          </a:p>
          <a:p>
            <a:r>
              <a:rPr lang="en-US" sz="2800" b="1" dirty="0" smtClean="0"/>
              <a:t>1 Chronicles 14:14</a:t>
            </a:r>
          </a:p>
          <a:p>
            <a:r>
              <a:rPr lang="en-US" sz="2800" b="1" dirty="0" smtClean="0"/>
              <a:t>Jonah 4:9</a:t>
            </a:r>
          </a:p>
          <a:p>
            <a:r>
              <a:rPr lang="en-US" sz="2800" b="1" dirty="0" smtClean="0"/>
              <a:t>Acts 9:4-6</a:t>
            </a:r>
          </a:p>
          <a:p>
            <a:r>
              <a:rPr lang="en-US" sz="2800" b="1" dirty="0" smtClean="0"/>
              <a:t>2 Corinthians 12:8-9</a:t>
            </a:r>
          </a:p>
          <a:p>
            <a:r>
              <a:rPr lang="en-US" sz="2800" b="1" dirty="0" smtClean="0">
                <a:solidFill>
                  <a:srgbClr val="FFFF00"/>
                </a:solidFill>
              </a:rPr>
              <a:t>Hebrews 3:15; 4:7</a:t>
            </a:r>
          </a:p>
          <a:p>
            <a:r>
              <a:rPr lang="en-US" sz="2800" b="1" dirty="0" smtClean="0">
                <a:solidFill>
                  <a:srgbClr val="FFFF00"/>
                </a:solidFill>
              </a:rPr>
              <a:t>Revelation 1:9-12; 4:1</a:t>
            </a:r>
          </a:p>
        </p:txBody>
      </p:sp>
    </p:spTree>
    <p:extLst>
      <p:ext uri="{BB962C8B-B14F-4D97-AF65-F5344CB8AC3E}">
        <p14:creationId xmlns:p14="http://schemas.microsoft.com/office/powerpoint/2010/main" val="3008898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DREAMS &amp; VISIONS</a:t>
            </a:r>
          </a:p>
          <a:p>
            <a:pPr marL="0" indent="0" algn="ctr">
              <a:buNone/>
            </a:pPr>
            <a:r>
              <a:rPr lang="en-US" sz="800" b="1" u="sng" dirty="0" smtClean="0">
                <a:solidFill>
                  <a:srgbClr val="FFFF00"/>
                </a:solidFill>
              </a:rPr>
              <a:t> </a:t>
            </a:r>
          </a:p>
          <a:p>
            <a:r>
              <a:rPr lang="en-US" sz="2800" b="1" dirty="0" smtClean="0"/>
              <a:t>Genesis 20:3-7….Gen. 15:1</a:t>
            </a:r>
          </a:p>
          <a:p>
            <a:r>
              <a:rPr lang="en-US" sz="2800" b="1" dirty="0" smtClean="0"/>
              <a:t>1 Kings 3:5,15</a:t>
            </a:r>
          </a:p>
          <a:p>
            <a:r>
              <a:rPr lang="en-US" sz="2800" b="1" dirty="0" smtClean="0">
                <a:solidFill>
                  <a:srgbClr val="00FF00"/>
                </a:solidFill>
              </a:rPr>
              <a:t>Jeremiah 23:16; 25-36…..Jer.14:14-15</a:t>
            </a:r>
            <a:endParaRPr lang="en-US" sz="2800" b="1" dirty="0" smtClean="0"/>
          </a:p>
          <a:p>
            <a:r>
              <a:rPr lang="en-US" sz="2800" b="1" dirty="0" smtClean="0"/>
              <a:t>Habakkuk 2:2-3</a:t>
            </a:r>
          </a:p>
          <a:p>
            <a:r>
              <a:rPr lang="en-US" sz="2800" b="1" dirty="0" smtClean="0"/>
              <a:t>Matthew 2:12</a:t>
            </a:r>
          </a:p>
          <a:p>
            <a:r>
              <a:rPr lang="en-US" sz="2800" b="1" dirty="0" smtClean="0"/>
              <a:t>Acts 9:10-13; 10:3;17-19</a:t>
            </a:r>
          </a:p>
          <a:p>
            <a:r>
              <a:rPr lang="en-US" sz="2800" b="1" dirty="0" smtClean="0"/>
              <a:t>Revelation 9:17</a:t>
            </a:r>
          </a:p>
          <a:p>
            <a:r>
              <a:rPr lang="en-US" sz="2800" b="1" dirty="0" smtClean="0">
                <a:solidFill>
                  <a:srgbClr val="FFFF00"/>
                </a:solidFill>
              </a:rPr>
              <a:t>Acts 2:17 (Joel 2:28)</a:t>
            </a:r>
          </a:p>
          <a:p>
            <a:endParaRPr lang="en-US" sz="2400" dirty="0" smtClean="0"/>
          </a:p>
        </p:txBody>
      </p:sp>
    </p:spTree>
    <p:extLst>
      <p:ext uri="{BB962C8B-B14F-4D97-AF65-F5344CB8AC3E}">
        <p14:creationId xmlns:p14="http://schemas.microsoft.com/office/powerpoint/2010/main" val="3158855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SYMBOLS &amp; ELEMENTS</a:t>
            </a:r>
          </a:p>
          <a:p>
            <a:pPr marL="0" indent="0" algn="ctr">
              <a:buNone/>
            </a:pPr>
            <a:r>
              <a:rPr lang="en-US" sz="2800" b="1" u="sng" dirty="0" smtClean="0">
                <a:solidFill>
                  <a:srgbClr val="FFFF00"/>
                </a:solidFill>
              </a:rPr>
              <a:t> </a:t>
            </a:r>
          </a:p>
          <a:p>
            <a:r>
              <a:rPr lang="en-US" sz="2800" b="1" dirty="0" smtClean="0"/>
              <a:t>Exodus 3:2-5 “</a:t>
            </a:r>
            <a:r>
              <a:rPr lang="en-US" sz="2800" b="1" i="1" dirty="0" smtClean="0">
                <a:solidFill>
                  <a:srgbClr val="FFFF00"/>
                </a:solidFill>
              </a:rPr>
              <a:t>The burning bush</a:t>
            </a:r>
            <a:r>
              <a:rPr lang="en-US" sz="2800" b="1" dirty="0" smtClean="0"/>
              <a:t>”</a:t>
            </a:r>
          </a:p>
          <a:p>
            <a:r>
              <a:rPr lang="en-US" sz="2800" b="1" dirty="0" smtClean="0"/>
              <a:t>Exo. 28:30; Num. 27:21; 1 Sam. 28:6; 30:7-8 “</a:t>
            </a:r>
            <a:r>
              <a:rPr lang="en-US" sz="2800" b="1" i="1" dirty="0" err="1" smtClean="0">
                <a:solidFill>
                  <a:srgbClr val="FFFF00"/>
                </a:solidFill>
              </a:rPr>
              <a:t>Urim</a:t>
            </a:r>
            <a:r>
              <a:rPr lang="en-US" sz="2800" b="1" i="1" dirty="0" smtClean="0">
                <a:solidFill>
                  <a:srgbClr val="FFFF00"/>
                </a:solidFill>
              </a:rPr>
              <a:t> &amp; </a:t>
            </a:r>
            <a:r>
              <a:rPr lang="en-US" sz="2800" b="1" i="1" dirty="0" err="1" smtClean="0">
                <a:solidFill>
                  <a:srgbClr val="FFFF00"/>
                </a:solidFill>
              </a:rPr>
              <a:t>Thummim</a:t>
            </a:r>
            <a:r>
              <a:rPr lang="en-US" sz="2800" b="1" dirty="0" smtClean="0"/>
              <a:t>”</a:t>
            </a:r>
          </a:p>
          <a:p>
            <a:r>
              <a:rPr lang="en-US" sz="2800" b="1" dirty="0" smtClean="0"/>
              <a:t>Exodus 19:9; 24:15-16; Matt. 17:5 “</a:t>
            </a:r>
            <a:r>
              <a:rPr lang="en-US" sz="2800" b="1" i="1" dirty="0" smtClean="0">
                <a:solidFill>
                  <a:srgbClr val="FFFF00"/>
                </a:solidFill>
              </a:rPr>
              <a:t>Cloud</a:t>
            </a:r>
            <a:r>
              <a:rPr lang="en-US" sz="2800" b="1" dirty="0" smtClean="0"/>
              <a:t>”</a:t>
            </a:r>
          </a:p>
          <a:p>
            <a:r>
              <a:rPr lang="en-US" sz="2800" b="1" dirty="0" smtClean="0"/>
              <a:t>Deuteronomy 4:11-12, 36 “</a:t>
            </a:r>
            <a:r>
              <a:rPr lang="en-US" sz="2800" b="1" i="1" dirty="0" smtClean="0">
                <a:solidFill>
                  <a:srgbClr val="FFFF00"/>
                </a:solidFill>
              </a:rPr>
              <a:t>Fire</a:t>
            </a:r>
            <a:r>
              <a:rPr lang="en-US" sz="2800" b="1" dirty="0" smtClean="0"/>
              <a:t>”</a:t>
            </a:r>
          </a:p>
        </p:txBody>
      </p:sp>
    </p:spTree>
    <p:extLst>
      <p:ext uri="{BB962C8B-B14F-4D97-AF65-F5344CB8AC3E}">
        <p14:creationId xmlns:p14="http://schemas.microsoft.com/office/powerpoint/2010/main" val="2889417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2800" b="1" dirty="0" smtClean="0">
                <a:solidFill>
                  <a:schemeClr val="accent5">
                    <a:lumMod val="60000"/>
                    <a:lumOff val="40000"/>
                  </a:schemeClr>
                </a:solidFill>
              </a:rPr>
              <a:t>ANGELS:</a:t>
            </a:r>
            <a:r>
              <a:rPr lang="en-US" sz="2800" b="1" dirty="0" smtClean="0"/>
              <a:t> “</a:t>
            </a:r>
            <a:r>
              <a:rPr lang="en-US" sz="2800" b="1" i="1" dirty="0" smtClean="0">
                <a:solidFill>
                  <a:srgbClr val="FFFF00"/>
                </a:solidFill>
              </a:rPr>
              <a:t>God’s heavenly messengers</a:t>
            </a:r>
            <a:r>
              <a:rPr lang="en-US" sz="2800" b="1" dirty="0" smtClean="0"/>
              <a:t>”</a:t>
            </a:r>
          </a:p>
          <a:p>
            <a:pPr marL="0" indent="0">
              <a:buNone/>
            </a:pPr>
            <a:r>
              <a:rPr lang="en-US" sz="2800" b="1" dirty="0"/>
              <a:t> </a:t>
            </a:r>
            <a:r>
              <a:rPr lang="en-US" sz="2800" b="1" dirty="0" smtClean="0"/>
              <a:t>  - Genesis 16:7-11; 31:11</a:t>
            </a:r>
          </a:p>
          <a:p>
            <a:pPr marL="0" indent="0">
              <a:buNone/>
            </a:pPr>
            <a:r>
              <a:rPr lang="en-US" sz="2800" b="1" dirty="0"/>
              <a:t> </a:t>
            </a:r>
            <a:r>
              <a:rPr lang="en-US" sz="2800" b="1" dirty="0" smtClean="0"/>
              <a:t>  - Numbers 22:31-35</a:t>
            </a:r>
          </a:p>
          <a:p>
            <a:pPr marL="0" indent="0">
              <a:buNone/>
            </a:pPr>
            <a:r>
              <a:rPr lang="en-US" sz="2800" b="1" dirty="0"/>
              <a:t> </a:t>
            </a:r>
            <a:r>
              <a:rPr lang="en-US" sz="2800" b="1" dirty="0" smtClean="0"/>
              <a:t>  - Judges 6:12</a:t>
            </a:r>
          </a:p>
          <a:p>
            <a:pPr marL="0" indent="0">
              <a:buNone/>
            </a:pPr>
            <a:r>
              <a:rPr lang="en-US" sz="2800" b="1" dirty="0"/>
              <a:t> </a:t>
            </a:r>
            <a:r>
              <a:rPr lang="en-US" sz="2800" b="1" dirty="0" smtClean="0"/>
              <a:t>  - 2 Kings 1:3</a:t>
            </a:r>
          </a:p>
          <a:p>
            <a:pPr marL="0" indent="0">
              <a:buNone/>
            </a:pPr>
            <a:r>
              <a:rPr lang="en-US" sz="2800" b="1" dirty="0"/>
              <a:t> </a:t>
            </a:r>
            <a:r>
              <a:rPr lang="en-US" sz="2800" b="1" dirty="0" smtClean="0"/>
              <a:t>  - Matt. 1:20; 2:13,19; Luke 1:30; 2:9-10</a:t>
            </a:r>
          </a:p>
          <a:p>
            <a:pPr marL="0" indent="0">
              <a:buNone/>
            </a:pPr>
            <a:r>
              <a:rPr lang="en-US" sz="2800" b="1" dirty="0"/>
              <a:t> </a:t>
            </a:r>
            <a:r>
              <a:rPr lang="en-US" sz="2800" b="1" dirty="0" smtClean="0"/>
              <a:t>  - Acts 8:26; 10:3, 7</a:t>
            </a:r>
          </a:p>
          <a:p>
            <a:pPr marL="0" indent="0">
              <a:buNone/>
            </a:pPr>
            <a:r>
              <a:rPr lang="en-US" sz="2800" b="1" dirty="0"/>
              <a:t> </a:t>
            </a:r>
            <a:r>
              <a:rPr lang="en-US" sz="2800" b="1" dirty="0" smtClean="0"/>
              <a:t>  - Revelation 5:2; 7:2; 8:13; 14:6-10; 19:17; 22:6</a:t>
            </a:r>
          </a:p>
        </p:txBody>
      </p:sp>
    </p:spTree>
    <p:extLst>
      <p:ext uri="{BB962C8B-B14F-4D97-AF65-F5344CB8AC3E}">
        <p14:creationId xmlns:p14="http://schemas.microsoft.com/office/powerpoint/2010/main" val="1428609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16" y="450771"/>
            <a:ext cx="11835684" cy="1293028"/>
          </a:xfrm>
        </p:spPr>
        <p:txBody>
          <a:bodyPr>
            <a:normAutofit fontScale="90000"/>
          </a:bodyPr>
          <a:lstStyle/>
          <a:p>
            <a:pPr algn="ctr"/>
            <a:r>
              <a:rPr lang="en-US" sz="4800" b="1" dirty="0" smtClean="0">
                <a:solidFill>
                  <a:schemeClr val="accent5">
                    <a:lumMod val="60000"/>
                    <a:lumOff val="40000"/>
                  </a:schemeClr>
                </a:solidFill>
                <a:effectLst>
                  <a:outerShdw blurRad="38100" dist="38100" dir="2700000" algn="tl">
                    <a:srgbClr val="000000">
                      <a:alpha val="43137"/>
                    </a:srgbClr>
                  </a:outerShdw>
                </a:effectLst>
              </a:rPr>
              <a:t>WAYS IN WHICH god spoke IN THE PAST</a:t>
            </a:r>
            <a:endParaRPr lang="en-US" sz="4800"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8940" y="1640768"/>
            <a:ext cx="11758411" cy="4940336"/>
          </a:xfrm>
        </p:spPr>
        <p:txBody>
          <a:bodyPr>
            <a:normAutofit/>
          </a:bodyPr>
          <a:lstStyle/>
          <a:p>
            <a:pPr marL="0" indent="0" algn="ctr">
              <a:buNone/>
            </a:pPr>
            <a:r>
              <a:rPr lang="en-US" sz="3200" dirty="0" smtClean="0">
                <a:solidFill>
                  <a:srgbClr val="FFFF00"/>
                </a:solidFill>
                <a:sym typeface="Wingdings" panose="05000000000000000000" pitchFamily="2" charset="2"/>
              </a:rPr>
              <a:t> </a:t>
            </a:r>
            <a:r>
              <a:rPr lang="en-US" sz="3200" b="1" dirty="0" smtClean="0">
                <a:solidFill>
                  <a:srgbClr val="FFFF00"/>
                </a:solidFill>
                <a:effectLst>
                  <a:outerShdw blurRad="38100" dist="38100" dir="2700000" algn="tl">
                    <a:srgbClr val="000000">
                      <a:alpha val="43137"/>
                    </a:srgbClr>
                  </a:outerShdw>
                </a:effectLst>
              </a:rPr>
              <a:t>GOD SPOKE THRU MESSENGERS…</a:t>
            </a:r>
          </a:p>
          <a:p>
            <a:pPr marL="0" indent="0" algn="ctr">
              <a:buNone/>
            </a:pPr>
            <a:r>
              <a:rPr lang="en-US" sz="800" b="1" u="sng" dirty="0" smtClean="0">
                <a:solidFill>
                  <a:srgbClr val="FFFF00"/>
                </a:solidFill>
              </a:rPr>
              <a:t> </a:t>
            </a:r>
          </a:p>
          <a:p>
            <a:r>
              <a:rPr lang="en-US" sz="2800" b="1" dirty="0" smtClean="0">
                <a:solidFill>
                  <a:schemeClr val="accent5">
                    <a:lumMod val="60000"/>
                    <a:lumOff val="40000"/>
                  </a:schemeClr>
                </a:solidFill>
              </a:rPr>
              <a:t>PROPHETS:</a:t>
            </a:r>
            <a:r>
              <a:rPr lang="en-US" sz="2800" b="1" dirty="0" smtClean="0"/>
              <a:t> “</a:t>
            </a:r>
            <a:r>
              <a:rPr lang="en-US" sz="2800" b="1" i="1" dirty="0" smtClean="0">
                <a:solidFill>
                  <a:srgbClr val="FFFF00"/>
                </a:solidFill>
              </a:rPr>
              <a:t>God’s earthly messengers</a:t>
            </a:r>
            <a:r>
              <a:rPr lang="en-US" sz="2800" b="1" dirty="0" smtClean="0"/>
              <a:t>”</a:t>
            </a:r>
          </a:p>
          <a:p>
            <a:pPr marL="0" indent="0">
              <a:buNone/>
            </a:pPr>
            <a:r>
              <a:rPr lang="en-US" sz="2800" b="1" dirty="0"/>
              <a:t>The ordinary Hebrew word for </a:t>
            </a:r>
            <a:r>
              <a:rPr lang="en-US" sz="2800" b="1" dirty="0">
                <a:solidFill>
                  <a:srgbClr val="FFFF00"/>
                </a:solidFill>
              </a:rPr>
              <a:t>prophet</a:t>
            </a:r>
            <a:r>
              <a:rPr lang="en-US" sz="2800" b="1" dirty="0"/>
              <a:t> is </a:t>
            </a:r>
            <a:r>
              <a:rPr lang="en-US" sz="2800" b="1" dirty="0" err="1"/>
              <a:t>nabi</a:t>
            </a:r>
            <a:r>
              <a:rPr lang="en-US" sz="2800" b="1" dirty="0"/>
              <a:t>, derived from a verb signifying "</a:t>
            </a:r>
            <a:r>
              <a:rPr lang="en-US" sz="2800" b="1" dirty="0">
                <a:solidFill>
                  <a:srgbClr val="FFFF00"/>
                </a:solidFill>
              </a:rPr>
              <a:t>to bubble forth</a:t>
            </a:r>
            <a:r>
              <a:rPr lang="en-US" sz="2800" b="1" dirty="0"/>
              <a:t>" like a fountain; hence the word means </a:t>
            </a:r>
            <a:r>
              <a:rPr lang="en-US" sz="2800" b="1" i="1" dirty="0">
                <a:solidFill>
                  <a:schemeClr val="accent5">
                    <a:lumMod val="60000"/>
                    <a:lumOff val="40000"/>
                  </a:schemeClr>
                </a:solidFill>
              </a:rPr>
              <a:t>one who announces or pours forth the declarations of God</a:t>
            </a:r>
            <a:r>
              <a:rPr lang="en-US" sz="2800" b="1" dirty="0"/>
              <a:t>. The English word comes from the Greek </a:t>
            </a:r>
            <a:r>
              <a:rPr lang="en-US" sz="2800" b="1" dirty="0" err="1" smtClean="0"/>
              <a:t>prophetes</a:t>
            </a:r>
            <a:r>
              <a:rPr lang="en-US" sz="2800" b="1" dirty="0" smtClean="0"/>
              <a:t>, </a:t>
            </a:r>
            <a:r>
              <a:rPr lang="en-US" sz="2800" b="1" dirty="0"/>
              <a:t>which signifies in classical Greek </a:t>
            </a:r>
            <a:r>
              <a:rPr lang="en-US" sz="2800" b="1" dirty="0">
                <a:solidFill>
                  <a:schemeClr val="accent5">
                    <a:lumMod val="60000"/>
                    <a:lumOff val="40000"/>
                  </a:schemeClr>
                </a:solidFill>
              </a:rPr>
              <a:t>one who speaks for another, especially one who speaks for a god, and so interprets his will to man</a:t>
            </a:r>
            <a:r>
              <a:rPr lang="en-US" sz="2800" b="1" dirty="0"/>
              <a:t>; hence its essential meaning is "</a:t>
            </a:r>
            <a:r>
              <a:rPr lang="en-US" sz="2800" b="1" dirty="0">
                <a:solidFill>
                  <a:schemeClr val="accent5">
                    <a:lumMod val="60000"/>
                    <a:lumOff val="40000"/>
                  </a:schemeClr>
                </a:solidFill>
              </a:rPr>
              <a:t>an interpreter</a:t>
            </a:r>
            <a:r>
              <a:rPr lang="en-US" sz="2800" b="1" dirty="0" smtClean="0"/>
              <a:t>.”         </a:t>
            </a:r>
            <a:r>
              <a:rPr lang="en-US" sz="2800" b="1" i="1" dirty="0" smtClean="0">
                <a:solidFill>
                  <a:srgbClr val="FFFF00"/>
                </a:solidFill>
              </a:rPr>
              <a:t>(Smith’s Bible Dictionary)</a:t>
            </a:r>
          </a:p>
        </p:txBody>
      </p:sp>
    </p:spTree>
    <p:extLst>
      <p:ext uri="{BB962C8B-B14F-4D97-AF65-F5344CB8AC3E}">
        <p14:creationId xmlns:p14="http://schemas.microsoft.com/office/powerpoint/2010/main" val="4273408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2103</TotalTime>
  <Words>1631</Words>
  <Application>Microsoft Office PowerPoint</Application>
  <PresentationFormat>Widescreen</PresentationFormat>
  <Paragraphs>167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Bradley Hand ITC</vt:lpstr>
      <vt:lpstr>Century Gothic</vt:lpstr>
      <vt:lpstr>Wingdings</vt:lpstr>
      <vt:lpstr>Vapor Trail</vt:lpstr>
      <vt:lpstr>PowerPoint Presentation</vt:lpstr>
      <vt:lpstr>When god speaks…</vt:lpstr>
      <vt:lpstr>PowerPoint Presentation</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lpstr>WAYS IN WHICH god spoke IN THE PAST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VOICE OF THE LORD…</dc:title>
  <dc:creator>DUANE</dc:creator>
  <cp:lastModifiedBy>Sanjay Stephens</cp:lastModifiedBy>
  <cp:revision>102</cp:revision>
  <dcterms:created xsi:type="dcterms:W3CDTF">2015-09-16T17:14:49Z</dcterms:created>
  <dcterms:modified xsi:type="dcterms:W3CDTF">2015-11-19T21:22:32Z</dcterms:modified>
</cp:coreProperties>
</file>