
<file path=[Content_Types].xml><?xml version="1.0" encoding="utf-8"?>
<Types xmlns="http://schemas.openxmlformats.org/package/2006/content-types">
  <Default Extension="bmp" ContentType="image/bmp"/>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1" r:id="rId6"/>
    <p:sldId id="263" r:id="rId7"/>
    <p:sldId id="262" r:id="rId8"/>
    <p:sldId id="260"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ectangle 15"/>
          <p:cNvSpPr/>
          <p:nvPr/>
        </p:nvSpPr>
        <p:spPr>
          <a:xfrm>
            <a:off x="1" y="0"/>
            <a:ext cx="12192000" cy="6858000"/>
          </a:xfrm>
          <a:prstGeom prst="rect">
            <a:avLst/>
          </a:prstGeom>
          <a:blipFill dpi="0" rotWithShape="1">
            <a:blip r:embed="rId2">
              <a:alphaModFix amt="45000"/>
              <a:duotone>
                <a:schemeClr val="accent2">
                  <a:shade val="45000"/>
                  <a:satMod val="135000"/>
                </a:schemeClr>
                <a:prstClr val="white"/>
              </a:duotone>
            </a:blip>
            <a:srcRect/>
            <a:tile tx="-31750" ty="-120650" sx="100000" sy="100000" flip="xy" algn="tl"/>
          </a:blipFill>
          <a:ln w="19050" cmpd="sng">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tx1"/>
          </a:solidFill>
          <a:ln w="6350" cap="flat" cmpd="sng" algn="ctr">
            <a:solidFill>
              <a:schemeClr val="tx1">
                <a:lumMod val="65000"/>
                <a:lumOff val="35000"/>
              </a:schemeClr>
            </a:solidFill>
            <a:prstDash val="solid"/>
          </a:ln>
          <a:effectLst>
            <a:outerShdw blurRad="63500" algn="ctr" rotWithShape="0">
              <a:prstClr val="black">
                <a:alpha val="40000"/>
              </a:prstClr>
            </a:outerShdw>
            <a:softEdge rad="0"/>
          </a:effectLst>
        </p:spPr>
      </p:sp>
      <p:sp>
        <p:nvSpPr>
          <p:cNvPr id="11" name="Rectangle 10"/>
          <p:cNvSpPr/>
          <p:nvPr/>
        </p:nvSpPr>
        <p:spPr>
          <a:xfrm>
            <a:off x="1447801" y="1411615"/>
            <a:ext cx="9296400" cy="4034770"/>
          </a:xfrm>
          <a:prstGeom prst="rect">
            <a:avLst/>
          </a:prstGeom>
          <a:solidFill>
            <a:schemeClr val="bg2"/>
          </a:solidFill>
          <a:ln w="9525" cap="sq" cmpd="sng" algn="ctr">
            <a:no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solidFill>
                <a:effectLst>
                  <a:outerShdw blurRad="38100" dist="12700" dir="2700000" algn="tl" rotWithShape="0">
                    <a:prstClr val="black">
                      <a:alpha val="40000"/>
                    </a:prstClr>
                  </a:outerShdw>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2"/>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rgbClr val="FFFFFF"/>
                </a:solidFill>
                <a:latin typeface="+mn-lt"/>
              </a:defRPr>
            </a:lvl1pPr>
          </a:lstStyle>
          <a:p>
            <a:fld id="{F8665B1A-FFA0-48DB-8E84-3991D1A35AF3}" type="datetimeFigureOut">
              <a:rPr lang="en-US" smtClean="0"/>
              <a:t>10/10/2015</a:t>
            </a:fld>
            <a:endParaRPr lang="en-US"/>
          </a:p>
        </p:txBody>
      </p:sp>
      <p:sp>
        <p:nvSpPr>
          <p:cNvPr id="21" name="Footer Placeholder 20"/>
          <p:cNvSpPr>
            <a:spLocks noGrp="1"/>
          </p:cNvSpPr>
          <p:nvPr>
            <p:ph type="ftr" sz="quarter" idx="11"/>
          </p:nvPr>
        </p:nvSpPr>
        <p:spPr>
          <a:xfrm>
            <a:off x="1453896" y="5212080"/>
            <a:ext cx="5905500" cy="228600"/>
          </a:xfrm>
        </p:spPr>
        <p:txBody>
          <a:bodyPr/>
          <a:lstStyle>
            <a:lvl1pPr algn="l">
              <a:defRPr>
                <a:solidFill>
                  <a:schemeClr val="tx2"/>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2"/>
                </a:solidFill>
              </a:defRPr>
            </a:lvl1pPr>
          </a:lstStyle>
          <a:p>
            <a:fld id="{8B5E1B97-468A-4417-9691-6C23CD908BA6}" type="slidenum">
              <a:rPr lang="en-US" smtClean="0"/>
              <a:t>‹#›</a:t>
            </a:fld>
            <a:endParaRPr lang="en-US"/>
          </a:p>
        </p:txBody>
      </p:sp>
    </p:spTree>
    <p:extLst>
      <p:ext uri="{BB962C8B-B14F-4D97-AF65-F5344CB8AC3E}">
        <p14:creationId xmlns:p14="http://schemas.microsoft.com/office/powerpoint/2010/main" val="14931933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solidFill>
                  <a:schemeClr val="tx2"/>
                </a:solidFill>
              </a:defRPr>
            </a:lvl1pPr>
          </a:lstStyle>
          <a:p>
            <a:fld id="{F8665B1A-FFA0-48DB-8E84-3991D1A35AF3}" type="datetimeFigureOut">
              <a:rPr lang="en-US" smtClean="0"/>
              <a:t>10/10/2015</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8B5E1B97-468A-4417-9691-6C23CD908BA6}" type="slidenum">
              <a:rPr lang="en-US" smtClean="0"/>
              <a:t>‹#›</a:t>
            </a:fld>
            <a:endParaRPr lang="en-US"/>
          </a:p>
        </p:txBody>
      </p:sp>
    </p:spTree>
    <p:extLst>
      <p:ext uri="{BB962C8B-B14F-4D97-AF65-F5344CB8AC3E}">
        <p14:creationId xmlns:p14="http://schemas.microsoft.com/office/powerpoint/2010/main" val="30875008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solidFill>
                  <a:schemeClr val="tx2"/>
                </a:solidFill>
              </a:defRPr>
            </a:lvl1pPr>
          </a:lstStyle>
          <a:p>
            <a:fld id="{F8665B1A-FFA0-48DB-8E84-3991D1A35AF3}" type="datetimeFigureOut">
              <a:rPr lang="en-US" smtClean="0"/>
              <a:t>10/10/2015</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8B5E1B97-468A-4417-9691-6C23CD908BA6}" type="slidenum">
              <a:rPr lang="en-US" smtClean="0"/>
              <a:t>‹#›</a:t>
            </a:fld>
            <a:endParaRPr lang="en-US"/>
          </a:p>
        </p:txBody>
      </p:sp>
    </p:spTree>
    <p:extLst>
      <p:ext uri="{BB962C8B-B14F-4D97-AF65-F5344CB8AC3E}">
        <p14:creationId xmlns:p14="http://schemas.microsoft.com/office/powerpoint/2010/main" val="35345608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sz="18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solidFill>
                  <a:schemeClr val="tx2"/>
                </a:solidFill>
              </a:defRPr>
            </a:lvl1pPr>
          </a:lstStyle>
          <a:p>
            <a:fld id="{F8665B1A-FFA0-48DB-8E84-3991D1A35AF3}" type="datetimeFigureOut">
              <a:rPr lang="en-US" smtClean="0"/>
              <a:t>10/10/2015</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8B5E1B97-468A-4417-9691-6C23CD908BA6}" type="slidenum">
              <a:rPr lang="en-US" smtClean="0"/>
              <a:t>‹#›</a:t>
            </a:fld>
            <a:endParaRPr lang="en-US"/>
          </a:p>
        </p:txBody>
      </p:sp>
    </p:spTree>
    <p:extLst>
      <p:ext uri="{BB962C8B-B14F-4D97-AF65-F5344CB8AC3E}">
        <p14:creationId xmlns:p14="http://schemas.microsoft.com/office/powerpoint/2010/main" val="11595594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9" name="Rectangle 18"/>
          <p:cNvSpPr/>
          <p:nvPr/>
        </p:nvSpPr>
        <p:spPr>
          <a:xfrm>
            <a:off x="0" y="0"/>
            <a:ext cx="12192000" cy="6858000"/>
          </a:xfrm>
          <a:prstGeom prst="rect">
            <a:avLst/>
          </a:prstGeom>
          <a:blipFill dpi="0" rotWithShape="1">
            <a:blip r:embed="rId2">
              <a:alphaModFix amt="40000"/>
              <a:duotone>
                <a:schemeClr val="accent3">
                  <a:shade val="45000"/>
                  <a:satMod val="135000"/>
                </a:schemeClr>
                <a:prstClr val="white"/>
              </a:duotone>
            </a:blip>
            <a:srcRect/>
            <a:tile tx="-31750" ty="-120650" sx="100000" sy="100000" flip="xy" algn="tl"/>
          </a:blipFill>
          <a:ln w="19050" cmpd="sng">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tx1"/>
          </a:solidFill>
          <a:ln w="6350" cap="flat" cmpd="sng" algn="ctr">
            <a:solidFill>
              <a:schemeClr val="tx1">
                <a:lumMod val="65000"/>
                <a:lumOff val="35000"/>
              </a:schemeClr>
            </a:solidFill>
            <a:prstDash val="solid"/>
          </a:ln>
          <a:effectLst>
            <a:outerShdw blurRad="63500" algn="ctr" rotWithShape="0">
              <a:prstClr val="black">
                <a:alpha val="40000"/>
              </a:prstClr>
            </a:outerShdw>
            <a:softEdge rad="0"/>
          </a:effectLst>
        </p:spPr>
      </p:sp>
      <p:sp>
        <p:nvSpPr>
          <p:cNvPr id="24" name="Rectangle 23"/>
          <p:cNvSpPr/>
          <p:nvPr/>
        </p:nvSpPr>
        <p:spPr>
          <a:xfrm>
            <a:off x="1447801" y="1411615"/>
            <a:ext cx="9296400" cy="4034770"/>
          </a:xfrm>
          <a:prstGeom prst="rect">
            <a:avLst/>
          </a:prstGeom>
          <a:solidFill>
            <a:schemeClr val="bg2"/>
          </a:solidFill>
          <a:ln w="9525" cap="sq" cmpd="sng" algn="ctr">
            <a:noFill/>
            <a:prstDash val="solid"/>
            <a:miter lim="800000"/>
          </a:ln>
          <a:effectLst/>
        </p:spPr>
      </p:sp>
      <p:sp>
        <p:nvSpPr>
          <p:cNvPr id="30" name="Rectangle 29"/>
          <p:cNvSpPr/>
          <p:nvPr/>
        </p:nvSpPr>
        <p:spPr>
          <a:xfrm>
            <a:off x="5135880" y="1267730"/>
            <a:ext cx="1920240" cy="731520"/>
          </a:xfrm>
          <a:prstGeom prst="rect">
            <a:avLst/>
          </a:prstGeom>
          <a:solidFill>
            <a:schemeClr val="accent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b="0" kern="1200" cap="all" spc="-100" baseline="0" dirty="0">
                <a:solidFill>
                  <a:schemeClr val="tx1"/>
                </a:solidFill>
                <a:effectLst>
                  <a:outerShdw blurRad="38100" dist="12700" dir="2700000" algn="tl" rotWithShape="0">
                    <a:prstClr val="black">
                      <a:alpha val="40000"/>
                    </a:prstClr>
                  </a:outerShdw>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tabLst>
                <a:tab pos="2633663" algn="l"/>
              </a:tabLst>
              <a:defRPr sz="1600">
                <a:solidFill>
                  <a:schemeClr val="tx2"/>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rgbClr val="FFFFFF"/>
                </a:solidFill>
                <a:latin typeface="+mn-lt"/>
                <a:ea typeface="+mn-ea"/>
                <a:cs typeface="+mn-cs"/>
              </a:defRPr>
            </a:lvl1pPr>
          </a:lstStyle>
          <a:p>
            <a:fld id="{F8665B1A-FFA0-48DB-8E84-3991D1A35AF3}" type="datetimeFigureOut">
              <a:rPr lang="en-US" smtClean="0"/>
              <a:t>10/10/2015</a:t>
            </a:fld>
            <a:endParaRPr lang="en-US"/>
          </a:p>
        </p:txBody>
      </p:sp>
      <p:sp>
        <p:nvSpPr>
          <p:cNvPr id="5" name="Footer Placeholder 4"/>
          <p:cNvSpPr>
            <a:spLocks noGrp="1"/>
          </p:cNvSpPr>
          <p:nvPr>
            <p:ph type="ftr" sz="quarter" idx="11"/>
          </p:nvPr>
        </p:nvSpPr>
        <p:spPr>
          <a:xfrm>
            <a:off x="1453896" y="5212080"/>
            <a:ext cx="5907024" cy="228600"/>
          </a:xfrm>
        </p:spPr>
        <p:txBody>
          <a:bodyPr/>
          <a:lstStyle>
            <a:lvl1pPr algn="l">
              <a:defRPr>
                <a:solidFill>
                  <a:schemeClr val="tx2"/>
                </a:solidFill>
              </a:defRPr>
            </a:lvl1pPr>
          </a:lstStyle>
          <a:p>
            <a:endParaRPr lang="en-US"/>
          </a:p>
        </p:txBody>
      </p:sp>
      <p:sp>
        <p:nvSpPr>
          <p:cNvPr id="6" name="Slide Number Placeholder 5"/>
          <p:cNvSpPr>
            <a:spLocks noGrp="1"/>
          </p:cNvSpPr>
          <p:nvPr>
            <p:ph type="sldNum" sz="quarter" idx="12"/>
          </p:nvPr>
        </p:nvSpPr>
        <p:spPr>
          <a:xfrm>
            <a:off x="8604504" y="5212080"/>
            <a:ext cx="2112264" cy="228600"/>
          </a:xfrm>
        </p:spPr>
        <p:txBody>
          <a:bodyPr/>
          <a:lstStyle>
            <a:lvl1pPr>
              <a:defRPr>
                <a:solidFill>
                  <a:schemeClr val="tx2"/>
                </a:solidFill>
              </a:defRPr>
            </a:lvl1pPr>
          </a:lstStyle>
          <a:p>
            <a:fld id="{8B5E1B97-468A-4417-9691-6C23CD908BA6}" type="slidenum">
              <a:rPr lang="en-US" smtClean="0"/>
              <a:t>‹#›</a:t>
            </a:fld>
            <a:endParaRPr lang="en-US"/>
          </a:p>
        </p:txBody>
      </p:sp>
    </p:spTree>
    <p:extLst>
      <p:ext uri="{BB962C8B-B14F-4D97-AF65-F5344CB8AC3E}">
        <p14:creationId xmlns:p14="http://schemas.microsoft.com/office/powerpoint/2010/main" val="29587647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lvl1pPr>
              <a:defRPr>
                <a:solidFill>
                  <a:schemeClr val="tx2"/>
                </a:solidFill>
              </a:defRPr>
            </a:lvl1pPr>
          </a:lstStyle>
          <a:p>
            <a:fld id="{F8665B1A-FFA0-48DB-8E84-3991D1A35AF3}" type="datetimeFigureOut">
              <a:rPr lang="en-US" smtClean="0"/>
              <a:t>10/10/2015</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8B5E1B97-468A-4417-9691-6C23CD908BA6}" type="slidenum">
              <a:rPr lang="en-US" smtClean="0"/>
              <a:t>‹#›</a:t>
            </a:fld>
            <a:endParaRPr lang="en-US"/>
          </a:p>
        </p:txBody>
      </p:sp>
    </p:spTree>
    <p:extLst>
      <p:ext uri="{BB962C8B-B14F-4D97-AF65-F5344CB8AC3E}">
        <p14:creationId xmlns:p14="http://schemas.microsoft.com/office/powerpoint/2010/main" val="4060367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800" b="0">
                <a:solidFill>
                  <a:schemeClr val="tx2"/>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800" b="0">
                <a:solidFill>
                  <a:schemeClr val="tx2"/>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lvl1pPr>
              <a:defRPr>
                <a:solidFill>
                  <a:schemeClr val="tx2"/>
                </a:solidFill>
              </a:defRPr>
            </a:lvl1pPr>
          </a:lstStyle>
          <a:p>
            <a:fld id="{F8665B1A-FFA0-48DB-8E84-3991D1A35AF3}" type="datetimeFigureOut">
              <a:rPr lang="en-US" smtClean="0"/>
              <a:t>10/10/2015</a:t>
            </a:fld>
            <a:endParaRPr lang="en-US"/>
          </a:p>
        </p:txBody>
      </p:sp>
      <p:sp>
        <p:nvSpPr>
          <p:cNvPr id="8" name="Footer Placeholder 7"/>
          <p:cNvSpPr>
            <a:spLocks noGrp="1"/>
          </p:cNvSpPr>
          <p:nvPr>
            <p:ph type="ftr" sz="quarter" idx="11"/>
          </p:nvPr>
        </p:nvSpPr>
        <p:spPr/>
        <p:txBody>
          <a:bodyPr/>
          <a:lstStyle>
            <a:lvl1pPr>
              <a:defRPr>
                <a:solidFill>
                  <a:schemeClr val="tx2"/>
                </a:solidFill>
              </a:defRPr>
            </a:lvl1pPr>
          </a:lstStyle>
          <a:p>
            <a:endParaRPr lang="en-US"/>
          </a:p>
        </p:txBody>
      </p:sp>
      <p:sp>
        <p:nvSpPr>
          <p:cNvPr id="9" name="Slide Number Placeholder 8"/>
          <p:cNvSpPr>
            <a:spLocks noGrp="1"/>
          </p:cNvSpPr>
          <p:nvPr>
            <p:ph type="sldNum" sz="quarter" idx="12"/>
          </p:nvPr>
        </p:nvSpPr>
        <p:spPr/>
        <p:txBody>
          <a:bodyPr/>
          <a:lstStyle>
            <a:lvl1pPr>
              <a:defRPr>
                <a:solidFill>
                  <a:schemeClr val="tx2"/>
                </a:solidFill>
              </a:defRPr>
            </a:lvl1pPr>
          </a:lstStyle>
          <a:p>
            <a:fld id="{8B5E1B97-468A-4417-9691-6C23CD908BA6}" type="slidenum">
              <a:rPr lang="en-US" smtClean="0"/>
              <a:t>‹#›</a:t>
            </a:fld>
            <a:endParaRPr lang="en-US"/>
          </a:p>
        </p:txBody>
      </p:sp>
    </p:spTree>
    <p:extLst>
      <p:ext uri="{BB962C8B-B14F-4D97-AF65-F5344CB8AC3E}">
        <p14:creationId xmlns:p14="http://schemas.microsoft.com/office/powerpoint/2010/main" val="33447096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lvl1pPr>
              <a:defRPr>
                <a:solidFill>
                  <a:schemeClr val="tx2"/>
                </a:solidFill>
              </a:defRPr>
            </a:lvl1pPr>
          </a:lstStyle>
          <a:p>
            <a:fld id="{F8665B1A-FFA0-48DB-8E84-3991D1A35AF3}" type="datetimeFigureOut">
              <a:rPr lang="en-US" smtClean="0"/>
              <a:t>10/10/2015</a:t>
            </a:fld>
            <a:endParaRPr lang="en-US"/>
          </a:p>
        </p:txBody>
      </p:sp>
      <p:sp>
        <p:nvSpPr>
          <p:cNvPr id="4" name="Footer Placeholder 3"/>
          <p:cNvSpPr>
            <a:spLocks noGrp="1"/>
          </p:cNvSpPr>
          <p:nvPr>
            <p:ph type="ftr" sz="quarter" idx="11"/>
          </p:nvPr>
        </p:nvSpPr>
        <p:spPr/>
        <p:txBody>
          <a:bodyPr/>
          <a:lstStyle>
            <a:lvl1pPr>
              <a:defRPr>
                <a:solidFill>
                  <a:schemeClr val="tx2"/>
                </a:solidFill>
              </a:defRPr>
            </a:lvl1pPr>
          </a:lstStyle>
          <a:p>
            <a:endParaRPr lang="en-US"/>
          </a:p>
        </p:txBody>
      </p:sp>
      <p:sp>
        <p:nvSpPr>
          <p:cNvPr id="5" name="Slide Number Placeholder 4"/>
          <p:cNvSpPr>
            <a:spLocks noGrp="1"/>
          </p:cNvSpPr>
          <p:nvPr>
            <p:ph type="sldNum" sz="quarter" idx="12"/>
          </p:nvPr>
        </p:nvSpPr>
        <p:spPr/>
        <p:txBody>
          <a:bodyPr/>
          <a:lstStyle>
            <a:lvl1pPr>
              <a:defRPr>
                <a:solidFill>
                  <a:schemeClr val="tx2"/>
                </a:solidFill>
              </a:defRPr>
            </a:lvl1pPr>
          </a:lstStyle>
          <a:p>
            <a:fld id="{8B5E1B97-468A-4417-9691-6C23CD908BA6}" type="slidenum">
              <a:rPr lang="en-US" smtClean="0"/>
              <a:t>‹#›</a:t>
            </a:fld>
            <a:endParaRPr lang="en-US"/>
          </a:p>
        </p:txBody>
      </p:sp>
    </p:spTree>
    <p:extLst>
      <p:ext uri="{BB962C8B-B14F-4D97-AF65-F5344CB8AC3E}">
        <p14:creationId xmlns:p14="http://schemas.microsoft.com/office/powerpoint/2010/main" val="2345747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lstStyle>
          <a:p>
            <a:fld id="{F8665B1A-FFA0-48DB-8E84-3991D1A35AF3}" type="datetimeFigureOut">
              <a:rPr lang="en-US" smtClean="0"/>
              <a:t>10/10/2015</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lstStyle>
          <a:p>
            <a:endParaRPr lang="en-US"/>
          </a:p>
        </p:txBody>
      </p:sp>
      <p:sp>
        <p:nvSpPr>
          <p:cNvPr id="4" name="Slide Number Placeholder 3"/>
          <p:cNvSpPr>
            <a:spLocks noGrp="1"/>
          </p:cNvSpPr>
          <p:nvPr>
            <p:ph type="sldNum" sz="quarter" idx="12"/>
          </p:nvPr>
        </p:nvSpPr>
        <p:spPr/>
        <p:txBody>
          <a:bodyPr/>
          <a:lstStyle>
            <a:lvl1pPr>
              <a:defRPr>
                <a:solidFill>
                  <a:schemeClr val="tx2"/>
                </a:solidFill>
              </a:defRPr>
            </a:lvl1pPr>
          </a:lstStyle>
          <a:p>
            <a:fld id="{8B5E1B97-468A-4417-9691-6C23CD908BA6}" type="slidenum">
              <a:rPr lang="en-US" smtClean="0"/>
              <a:t>‹#›</a:t>
            </a:fld>
            <a:endParaRPr lang="en-US"/>
          </a:p>
        </p:txBody>
      </p:sp>
    </p:spTree>
    <p:extLst>
      <p:ext uri="{BB962C8B-B14F-4D97-AF65-F5344CB8AC3E}">
        <p14:creationId xmlns:p14="http://schemas.microsoft.com/office/powerpoint/2010/main" val="31322857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4" name="Rectangle 13"/>
          <p:cNvSpPr/>
          <p:nvPr/>
        </p:nvSpPr>
        <p:spPr>
          <a:xfrm>
            <a:off x="234693" y="237744"/>
            <a:ext cx="8633081" cy="6382512"/>
          </a:xfrm>
          <a:prstGeom prst="rect">
            <a:avLst/>
          </a:prstGeom>
          <a:solidFill>
            <a:schemeClr val="tx1"/>
          </a:solidFill>
          <a:ln w="6350" cap="flat" cmpd="sng" algn="ctr">
            <a:solidFill>
              <a:schemeClr val="tx1">
                <a:lumMod val="75000"/>
              </a:schemeClr>
            </a:solidFill>
            <a:prstDash val="solid"/>
          </a:ln>
          <a:effectLst>
            <a:softEdge rad="0"/>
          </a:effectLst>
        </p:spPr>
      </p:sp>
      <p:sp>
        <p:nvSpPr>
          <p:cNvPr id="16" name="Rectangle 15"/>
          <p:cNvSpPr/>
          <p:nvPr/>
        </p:nvSpPr>
        <p:spPr>
          <a:xfrm>
            <a:off x="371856" y="374904"/>
            <a:ext cx="8353044" cy="6108192"/>
          </a:xfrm>
          <a:prstGeom prst="rect">
            <a:avLst/>
          </a:prstGeom>
          <a:solidFill>
            <a:schemeClr val="bg2"/>
          </a:solidFill>
          <a:ln w="6350" cap="sq" cmpd="sng" algn="ctr">
            <a:noFill/>
            <a:prstDash val="solid"/>
            <a:miter lim="800000"/>
          </a:ln>
          <a:effectLst/>
        </p:spPr>
      </p:sp>
      <p:sp>
        <p:nvSpPr>
          <p:cNvPr id="15" name="Rectangle 14"/>
          <p:cNvSpPr/>
          <p:nvPr/>
        </p:nvSpPr>
        <p:spPr>
          <a:xfrm>
            <a:off x="9020386" y="237744"/>
            <a:ext cx="2926080" cy="638251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chemeClr val="bg1"/>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790575" y="704850"/>
            <a:ext cx="7562850" cy="51435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tx2"/>
                </a:solidFill>
              </a:defRPr>
            </a:lvl1pPr>
          </a:lstStyle>
          <a:p>
            <a:fld id="{F8665B1A-FFA0-48DB-8E84-3991D1A35AF3}" type="datetimeFigureOut">
              <a:rPr lang="en-US" smtClean="0"/>
              <a:t>10/10/2015</a:t>
            </a:fld>
            <a:endParaRPr lang="en-US"/>
          </a:p>
        </p:txBody>
      </p:sp>
      <p:sp>
        <p:nvSpPr>
          <p:cNvPr id="6" name="Footer Placeholder 5"/>
          <p:cNvSpPr>
            <a:spLocks noGrp="1"/>
          </p:cNvSpPr>
          <p:nvPr>
            <p:ph type="ftr" sz="quarter" idx="11"/>
          </p:nvPr>
        </p:nvSpPr>
        <p:spPr>
          <a:xfrm>
            <a:off x="3439158" y="6214535"/>
            <a:ext cx="5184648" cy="256032"/>
          </a:xfrm>
        </p:spPr>
        <p:txBody>
          <a:bodyPr/>
          <a:lstStyle>
            <a:lvl1pPr algn="r">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bg2"/>
                </a:solidFill>
              </a:defRPr>
            </a:lvl1pPr>
          </a:lstStyle>
          <a:p>
            <a:fld id="{8B5E1B97-468A-4417-9691-6C23CD908BA6}" type="slidenum">
              <a:rPr lang="en-US" smtClean="0"/>
              <a:t>‹#›</a:t>
            </a:fld>
            <a:endParaRPr lang="en-US"/>
          </a:p>
        </p:txBody>
      </p:sp>
      <p:sp>
        <p:nvSpPr>
          <p:cNvPr id="11" name="Rectangle 10"/>
          <p:cNvSpPr/>
          <p:nvPr/>
        </p:nvSpPr>
        <p:spPr>
          <a:xfrm>
            <a:off x="9157546" y="374904"/>
            <a:ext cx="2651760"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6111731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tx1"/>
          </a:solidFill>
          <a:ln w="6350" cap="sq">
            <a:solidFill>
              <a:schemeClr val="tx1">
                <a:lumMod val="7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157546" y="374904"/>
            <a:ext cx="2651760" cy="6108192"/>
          </a:xfrm>
          <a:prstGeom prst="rect">
            <a:avLst/>
          </a:prstGeom>
          <a:solidFill>
            <a:schemeClr val="bg2"/>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chemeClr val="tx1"/>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601076" cy="6382512"/>
          </a:xfrm>
          <a:solidFill>
            <a:srgbClr val="808080"/>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9050" dist="6350" dir="2700000" algn="tl" rotWithShape="0">
                    <a:prstClr val="black">
                      <a:alpha val="40000"/>
                    </a:prstClr>
                  </a:outerShdw>
                </a:effectLst>
              </a:defRPr>
            </a:lvl1pPr>
          </a:lstStyle>
          <a:p>
            <a:fld id="{F8665B1A-FFA0-48DB-8E84-3991D1A35AF3}" type="datetimeFigureOut">
              <a:rPr lang="en-US" smtClean="0"/>
              <a:t>10/10/2015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8B5E1B97-468A-4417-9691-6C23CD908BA6}" type="slidenum">
              <a:rPr lang="en-US" smtClean="0"/>
              <a:t>‹#›</a:t>
            </a:fld>
            <a:endParaRPr lang="en-US"/>
          </a:p>
        </p:txBody>
      </p:sp>
    </p:spTree>
    <p:extLst>
      <p:ext uri="{BB962C8B-B14F-4D97-AF65-F5344CB8AC3E}">
        <p14:creationId xmlns:p14="http://schemas.microsoft.com/office/powerpoint/2010/main" val="15208799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tx1"/>
          </a:solidFill>
          <a:ln w="6350" cap="flat" cmpd="sng" algn="ctr">
            <a:solidFill>
              <a:schemeClr val="tx1">
                <a:lumMod val="75000"/>
              </a:schemeClr>
            </a:solidFill>
            <a:prstDash val="solid"/>
          </a:ln>
          <a:effectLst>
            <a:softEdge rad="0"/>
          </a:effectLst>
        </p:spPr>
      </p:sp>
      <p:sp>
        <p:nvSpPr>
          <p:cNvPr id="8" name="Rectangle 7"/>
          <p:cNvSpPr/>
          <p:nvPr/>
        </p:nvSpPr>
        <p:spPr>
          <a:xfrm>
            <a:off x="371856" y="374904"/>
            <a:ext cx="11448288" cy="6108192"/>
          </a:xfrm>
          <a:prstGeom prst="rect">
            <a:avLst/>
          </a:prstGeom>
          <a:solidFill>
            <a:schemeClr val="bg2"/>
          </a:solidFill>
          <a:ln w="6350" cap="sq" cmpd="sng" algn="ctr">
            <a:no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89464" y="6214535"/>
            <a:ext cx="2743200" cy="256032"/>
          </a:xfrm>
          <a:prstGeom prst="rect">
            <a:avLst/>
          </a:prstGeom>
        </p:spPr>
        <p:txBody>
          <a:bodyPr vert="horz" lIns="91440" tIns="45720" rIns="91440" bIns="45720" rtlCol="0" anchor="b"/>
          <a:lstStyle>
            <a:lvl1pPr algn="l">
              <a:defRPr sz="1000">
                <a:solidFill>
                  <a:schemeClr val="bg2"/>
                </a:solidFill>
              </a:defRPr>
            </a:lvl1pPr>
          </a:lstStyle>
          <a:p>
            <a:fld id="{F8665B1A-FFA0-48DB-8E84-3991D1A35AF3}" type="datetimeFigureOut">
              <a:rPr lang="en-US" smtClean="0"/>
              <a:t>10/10/2015</a:t>
            </a:fld>
            <a:endParaRPr lang="en-US"/>
          </a:p>
        </p:txBody>
      </p:sp>
      <p:sp>
        <p:nvSpPr>
          <p:cNvPr id="5" name="Footer Placeholder 4"/>
          <p:cNvSpPr>
            <a:spLocks noGrp="1"/>
          </p:cNvSpPr>
          <p:nvPr>
            <p:ph type="ftr" sz="quarter" idx="3"/>
          </p:nvPr>
        </p:nvSpPr>
        <p:spPr>
          <a:xfrm>
            <a:off x="3489960" y="6214535"/>
            <a:ext cx="5212080" cy="256032"/>
          </a:xfrm>
          <a:prstGeom prst="rect">
            <a:avLst/>
          </a:prstGeom>
        </p:spPr>
        <p:txBody>
          <a:bodyPr vert="horz" lIns="91440" tIns="45720" rIns="91440" bIns="45720" rtlCol="0" anchor="b"/>
          <a:lstStyle>
            <a:lvl1pPr algn="ctr">
              <a:defRPr sz="1000">
                <a:solidFill>
                  <a:schemeClr val="bg2"/>
                </a:solidFill>
              </a:defRPr>
            </a:lvl1pPr>
          </a:lstStyle>
          <a:p>
            <a:endParaRPr lang="en-US"/>
          </a:p>
        </p:txBody>
      </p:sp>
      <p:sp>
        <p:nvSpPr>
          <p:cNvPr id="6" name="Slide Number Placeholder 5"/>
          <p:cNvSpPr>
            <a:spLocks noGrp="1"/>
          </p:cNvSpPr>
          <p:nvPr>
            <p:ph type="sldNum" sz="quarter" idx="4"/>
          </p:nvPr>
        </p:nvSpPr>
        <p:spPr>
          <a:xfrm>
            <a:off x="10348535" y="6214535"/>
            <a:ext cx="1463040" cy="256032"/>
          </a:xfrm>
          <a:prstGeom prst="rect">
            <a:avLst/>
          </a:prstGeom>
        </p:spPr>
        <p:txBody>
          <a:bodyPr vert="horz" lIns="91440" tIns="45720" rIns="91440" bIns="45720" rtlCol="0" anchor="b"/>
          <a:lstStyle>
            <a:lvl1pPr algn="r">
              <a:defRPr sz="1000">
                <a:solidFill>
                  <a:schemeClr val="bg2"/>
                </a:solidFill>
              </a:defRPr>
            </a:lvl1pPr>
          </a:lstStyle>
          <a:p>
            <a:fld id="{8B5E1B97-468A-4417-9691-6C23CD908BA6}" type="slidenum">
              <a:rPr lang="en-US" smtClean="0"/>
              <a:t>‹#›</a:t>
            </a:fld>
            <a:endParaRPr lang="en-US"/>
          </a:p>
        </p:txBody>
      </p:sp>
    </p:spTree>
    <p:extLst>
      <p:ext uri="{BB962C8B-B14F-4D97-AF65-F5344CB8AC3E}">
        <p14:creationId xmlns:p14="http://schemas.microsoft.com/office/powerpoint/2010/main" val="1354754820"/>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lang="en-US" sz="4800" kern="1200" cap="none" spc="0" baseline="0" dirty="0">
          <a:solidFill>
            <a:schemeClr val="tx1"/>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2">
            <a:lumMod val="60000"/>
            <a:lumOff val="40000"/>
          </a:schemeClr>
        </a:buClr>
        <a:buFont typeface="Arial" pitchFamily="34"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6pPr>
      <a:lvl7pPr marL="19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7pPr>
      <a:lvl8pPr marL="22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8pPr>
      <a:lvl9pPr marL="25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chemeClr val="accent1">
                    <a:lumMod val="20000"/>
                    <a:lumOff val="80000"/>
                  </a:schemeClr>
                </a:solidFill>
              </a:rPr>
              <a:t>Women’s role in church</a:t>
            </a:r>
            <a:endParaRPr lang="en-US" b="1" dirty="0">
              <a:solidFill>
                <a:schemeClr val="accent1">
                  <a:lumMod val="20000"/>
                  <a:lumOff val="80000"/>
                </a:schemeClr>
              </a:solidFill>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4582484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9549" y="647807"/>
            <a:ext cx="11075831" cy="5675720"/>
          </a:xfrm>
        </p:spPr>
        <p:txBody>
          <a:bodyPr>
            <a:noAutofit/>
          </a:bodyPr>
          <a:lstStyle/>
          <a:p>
            <a:pPr marL="0" indent="0" algn="ctr">
              <a:buNone/>
            </a:pPr>
            <a:r>
              <a:rPr lang="en-US" sz="3200" b="1" u="sng" dirty="0">
                <a:solidFill>
                  <a:srgbClr val="FFFF00"/>
                </a:solidFill>
                <a:effectLst>
                  <a:outerShdw blurRad="38100" dist="38100" dir="2700000" algn="tl">
                    <a:srgbClr val="000000">
                      <a:alpha val="43137"/>
                    </a:srgbClr>
                  </a:outerShdw>
                </a:effectLst>
              </a:rPr>
              <a:t>A woman is</a:t>
            </a:r>
            <a:r>
              <a:rPr lang="en-US" sz="3200" b="1" dirty="0">
                <a:solidFill>
                  <a:srgbClr val="FFFF00"/>
                </a:solidFill>
                <a:effectLst>
                  <a:outerShdw blurRad="38100" dist="38100" dir="2700000" algn="tl">
                    <a:srgbClr val="000000">
                      <a:alpha val="43137"/>
                    </a:srgbClr>
                  </a:outerShdw>
                </a:effectLst>
              </a:rPr>
              <a:t> </a:t>
            </a:r>
            <a:r>
              <a:rPr lang="en-US" sz="3200" b="1" dirty="0">
                <a:solidFill>
                  <a:schemeClr val="accent4">
                    <a:lumMod val="60000"/>
                    <a:lumOff val="40000"/>
                  </a:schemeClr>
                </a:solidFill>
                <a:effectLst>
                  <a:outerShdw blurRad="38100" dist="38100" dir="2700000" algn="tl">
                    <a:srgbClr val="000000">
                      <a:alpha val="43137"/>
                    </a:srgbClr>
                  </a:outerShdw>
                </a:effectLst>
              </a:rPr>
              <a:t>NOT</a:t>
            </a:r>
            <a:r>
              <a:rPr lang="en-US" sz="3200" b="1" dirty="0">
                <a:solidFill>
                  <a:srgbClr val="FFFF00"/>
                </a:solidFill>
                <a:effectLst>
                  <a:outerShdw blurRad="38100" dist="38100" dir="2700000" algn="tl">
                    <a:srgbClr val="000000">
                      <a:alpha val="43137"/>
                    </a:srgbClr>
                  </a:outerShdw>
                </a:effectLst>
              </a:rPr>
              <a:t> </a:t>
            </a:r>
            <a:r>
              <a:rPr lang="en-US" sz="3200" b="1" u="sng" dirty="0">
                <a:solidFill>
                  <a:srgbClr val="FFFF00"/>
                </a:solidFill>
                <a:effectLst>
                  <a:outerShdw blurRad="38100" dist="38100" dir="2700000" algn="tl">
                    <a:srgbClr val="000000">
                      <a:alpha val="43137"/>
                    </a:srgbClr>
                  </a:outerShdw>
                </a:effectLst>
              </a:rPr>
              <a:t>to pastor or head the church</a:t>
            </a:r>
          </a:p>
          <a:p>
            <a:pPr marL="0" indent="0" algn="ctr">
              <a:buNone/>
            </a:pPr>
            <a:endParaRPr lang="en-US" sz="900" b="1" u="sng" dirty="0" smtClean="0">
              <a:solidFill>
                <a:srgbClr val="FFFF00"/>
              </a:solidFill>
              <a:effectLst>
                <a:outerShdw blurRad="38100" dist="38100" dir="2700000" algn="tl">
                  <a:srgbClr val="000000">
                    <a:alpha val="43137"/>
                  </a:srgbClr>
                </a:outerShdw>
              </a:effectLst>
            </a:endParaRPr>
          </a:p>
          <a:p>
            <a:pPr marL="0" indent="0" algn="ctr">
              <a:buNone/>
            </a:pPr>
            <a:r>
              <a:rPr lang="en-US" sz="2800" b="1" u="sng" dirty="0" smtClean="0">
                <a:solidFill>
                  <a:schemeClr val="accent4">
                    <a:lumMod val="60000"/>
                    <a:lumOff val="40000"/>
                  </a:schemeClr>
                </a:solidFill>
                <a:effectLst>
                  <a:outerShdw blurRad="38100" dist="38100" dir="2700000" algn="tl">
                    <a:srgbClr val="000000">
                      <a:alpha val="43137"/>
                    </a:srgbClr>
                  </a:outerShdw>
                </a:effectLst>
              </a:rPr>
              <a:t>1 Corinthians11:2-9</a:t>
            </a:r>
          </a:p>
          <a:p>
            <a:pPr marL="0" indent="0">
              <a:buNone/>
            </a:pPr>
            <a:r>
              <a:rPr lang="en-US" sz="2800" b="1" dirty="0" smtClean="0">
                <a:solidFill>
                  <a:srgbClr val="FFFF00"/>
                </a:solidFill>
                <a:effectLst>
                  <a:outerShdw blurRad="38100" dist="38100" dir="2700000" algn="tl">
                    <a:srgbClr val="000000">
                      <a:alpha val="43137"/>
                    </a:srgbClr>
                  </a:outerShdw>
                </a:effectLst>
              </a:rPr>
              <a:t>Vs. 7: “</a:t>
            </a:r>
            <a:r>
              <a:rPr lang="en-US" sz="2800" b="1" i="1" dirty="0" smtClean="0">
                <a:solidFill>
                  <a:srgbClr val="FFFF00"/>
                </a:solidFill>
                <a:effectLst>
                  <a:outerShdw blurRad="38100" dist="38100" dir="2700000" algn="tl">
                    <a:srgbClr val="000000">
                      <a:alpha val="43137"/>
                    </a:srgbClr>
                  </a:outerShdw>
                </a:effectLst>
              </a:rPr>
              <a:t>…he is the image &amp; glory of God: but the woman is the glory of man.</a:t>
            </a:r>
            <a:r>
              <a:rPr lang="en-US" sz="2800" b="1" dirty="0" smtClean="0">
                <a:solidFill>
                  <a:srgbClr val="FFFF00"/>
                </a:solidFill>
                <a:effectLst>
                  <a:outerShdw blurRad="38100" dist="38100" dir="2700000" algn="tl">
                    <a:srgbClr val="000000">
                      <a:alpha val="43137"/>
                    </a:srgbClr>
                  </a:outerShdw>
                </a:effectLst>
              </a:rPr>
              <a:t>” </a:t>
            </a:r>
            <a:r>
              <a:rPr lang="en-US" sz="2800" b="1" dirty="0" smtClean="0">
                <a:effectLst>
                  <a:outerShdw blurRad="38100" dist="38100" dir="2700000" algn="tl">
                    <a:srgbClr val="000000">
                      <a:alpha val="43137"/>
                    </a:srgbClr>
                  </a:outerShdw>
                </a:effectLst>
              </a:rPr>
              <a:t>– Man represents God as the ambassador of all creatures &amp; exhibits the handiwork of his creator. While woman represents man as the ambassador of mankind; she represents the good nature of humanity. She is an expression of dignity &amp; worth for humanity.</a:t>
            </a:r>
          </a:p>
          <a:p>
            <a:pPr marL="0" indent="0">
              <a:buNone/>
            </a:pPr>
            <a:endParaRPr lang="en-US" sz="800" b="1" dirty="0" smtClean="0">
              <a:effectLst>
                <a:outerShdw blurRad="38100" dist="38100" dir="2700000" algn="tl">
                  <a:srgbClr val="000000">
                    <a:alpha val="43137"/>
                  </a:srgbClr>
                </a:outerShdw>
              </a:effectLst>
            </a:endParaRPr>
          </a:p>
          <a:p>
            <a:pPr marL="0" indent="0">
              <a:buNone/>
            </a:pPr>
            <a:r>
              <a:rPr lang="en-US" sz="2800" b="1" dirty="0" smtClean="0">
                <a:solidFill>
                  <a:srgbClr val="FFFF00"/>
                </a:solidFill>
                <a:effectLst>
                  <a:outerShdw blurRad="38100" dist="38100" dir="2700000" algn="tl">
                    <a:srgbClr val="000000">
                      <a:alpha val="43137"/>
                    </a:srgbClr>
                  </a:outerShdw>
                </a:effectLst>
              </a:rPr>
              <a:t>Vs. 8-9: </a:t>
            </a:r>
            <a:r>
              <a:rPr lang="en-US" sz="2800" b="1" dirty="0" smtClean="0">
                <a:effectLst>
                  <a:outerShdw blurRad="38100" dist="38100" dir="2700000" algn="tl">
                    <a:srgbClr val="000000">
                      <a:alpha val="43137"/>
                    </a:srgbClr>
                  </a:outerShdw>
                </a:effectLst>
              </a:rPr>
              <a:t>These verses state that </a:t>
            </a:r>
            <a:r>
              <a:rPr lang="en-US" sz="2800" b="1" dirty="0" smtClean="0">
                <a:solidFill>
                  <a:schemeClr val="accent4">
                    <a:lumMod val="60000"/>
                    <a:lumOff val="40000"/>
                  </a:schemeClr>
                </a:solidFill>
                <a:effectLst>
                  <a:outerShdw blurRad="38100" dist="38100" dir="2700000" algn="tl">
                    <a:srgbClr val="000000">
                      <a:alpha val="43137"/>
                    </a:srgbClr>
                  </a:outerShdw>
                </a:effectLst>
              </a:rPr>
              <a:t>woman was created from man and for the man</a:t>
            </a:r>
            <a:r>
              <a:rPr lang="en-US" sz="2800" b="1" dirty="0" smtClean="0">
                <a:effectLst>
                  <a:outerShdw blurRad="38100" dist="38100" dir="2700000" algn="tl">
                    <a:srgbClr val="000000">
                      <a:alpha val="43137"/>
                    </a:srgbClr>
                  </a:outerShdw>
                </a:effectLst>
              </a:rPr>
              <a:t> &amp; that’s the way God designed it to function: </a:t>
            </a:r>
            <a:r>
              <a:rPr lang="en-US" sz="2800" b="1" dirty="0" smtClean="0">
                <a:solidFill>
                  <a:schemeClr val="accent4">
                    <a:lumMod val="60000"/>
                    <a:lumOff val="40000"/>
                  </a:schemeClr>
                </a:solidFill>
                <a:effectLst>
                  <a:outerShdw blurRad="38100" dist="38100" dir="2700000" algn="tl">
                    <a:srgbClr val="000000">
                      <a:alpha val="43137"/>
                    </a:srgbClr>
                  </a:outerShdw>
                </a:effectLst>
              </a:rPr>
              <a:t>that the woman support the man as the head</a:t>
            </a:r>
            <a:r>
              <a:rPr lang="en-US" sz="2800" b="1" dirty="0" smtClean="0">
                <a:effectLst>
                  <a:outerShdw blurRad="38100" dist="38100" dir="2700000" algn="tl">
                    <a:srgbClr val="000000">
                      <a:alpha val="43137"/>
                    </a:srgbClr>
                  </a:outerShdw>
                </a:effectLst>
              </a:rPr>
              <a:t>.</a:t>
            </a:r>
          </a:p>
        </p:txBody>
      </p:sp>
    </p:spTree>
    <p:extLst>
      <p:ext uri="{BB962C8B-B14F-4D97-AF65-F5344CB8AC3E}">
        <p14:creationId xmlns:p14="http://schemas.microsoft.com/office/powerpoint/2010/main" val="2147162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9549" y="647807"/>
            <a:ext cx="11075831" cy="5675720"/>
          </a:xfrm>
        </p:spPr>
        <p:txBody>
          <a:bodyPr>
            <a:noAutofit/>
          </a:bodyPr>
          <a:lstStyle/>
          <a:p>
            <a:pPr marL="0" indent="0" algn="ctr">
              <a:buNone/>
            </a:pPr>
            <a:r>
              <a:rPr lang="en-US" sz="3200" b="1" u="sng" dirty="0">
                <a:solidFill>
                  <a:srgbClr val="FFFF00"/>
                </a:solidFill>
                <a:effectLst>
                  <a:outerShdw blurRad="38100" dist="38100" dir="2700000" algn="tl">
                    <a:srgbClr val="000000">
                      <a:alpha val="43137"/>
                    </a:srgbClr>
                  </a:outerShdw>
                </a:effectLst>
              </a:rPr>
              <a:t>A woman is</a:t>
            </a:r>
            <a:r>
              <a:rPr lang="en-US" sz="3200" b="1" dirty="0">
                <a:solidFill>
                  <a:srgbClr val="FFFF00"/>
                </a:solidFill>
                <a:effectLst>
                  <a:outerShdw blurRad="38100" dist="38100" dir="2700000" algn="tl">
                    <a:srgbClr val="000000">
                      <a:alpha val="43137"/>
                    </a:srgbClr>
                  </a:outerShdw>
                </a:effectLst>
              </a:rPr>
              <a:t> </a:t>
            </a:r>
            <a:r>
              <a:rPr lang="en-US" sz="3200" b="1" dirty="0">
                <a:solidFill>
                  <a:schemeClr val="accent4">
                    <a:lumMod val="60000"/>
                    <a:lumOff val="40000"/>
                  </a:schemeClr>
                </a:solidFill>
                <a:effectLst>
                  <a:outerShdw blurRad="38100" dist="38100" dir="2700000" algn="tl">
                    <a:srgbClr val="000000">
                      <a:alpha val="43137"/>
                    </a:srgbClr>
                  </a:outerShdw>
                </a:effectLst>
              </a:rPr>
              <a:t>NOT</a:t>
            </a:r>
            <a:r>
              <a:rPr lang="en-US" sz="3200" b="1" dirty="0">
                <a:solidFill>
                  <a:srgbClr val="FFFF00"/>
                </a:solidFill>
                <a:effectLst>
                  <a:outerShdw blurRad="38100" dist="38100" dir="2700000" algn="tl">
                    <a:srgbClr val="000000">
                      <a:alpha val="43137"/>
                    </a:srgbClr>
                  </a:outerShdw>
                </a:effectLst>
              </a:rPr>
              <a:t> </a:t>
            </a:r>
            <a:r>
              <a:rPr lang="en-US" sz="3200" b="1" u="sng" dirty="0">
                <a:solidFill>
                  <a:srgbClr val="FFFF00"/>
                </a:solidFill>
                <a:effectLst>
                  <a:outerShdw blurRad="38100" dist="38100" dir="2700000" algn="tl">
                    <a:srgbClr val="000000">
                      <a:alpha val="43137"/>
                    </a:srgbClr>
                  </a:outerShdw>
                </a:effectLst>
              </a:rPr>
              <a:t>to pastor or head the church</a:t>
            </a:r>
          </a:p>
          <a:p>
            <a:pPr marL="0" indent="0" algn="ctr">
              <a:buNone/>
            </a:pPr>
            <a:endParaRPr lang="en-US" sz="800" b="1" dirty="0" smtClean="0">
              <a:effectLst>
                <a:outerShdw blurRad="38100" dist="38100" dir="2700000" algn="tl">
                  <a:srgbClr val="000000">
                    <a:alpha val="43137"/>
                  </a:srgbClr>
                </a:outerShdw>
              </a:effectLst>
            </a:endParaRPr>
          </a:p>
          <a:p>
            <a:pPr marL="0" indent="0">
              <a:buNone/>
            </a:pPr>
            <a:endParaRPr lang="en-US" sz="800" b="1" dirty="0" smtClean="0">
              <a:solidFill>
                <a:srgbClr val="FFFF00"/>
              </a:solidFill>
              <a:effectLst>
                <a:outerShdw blurRad="38100" dist="38100" dir="2700000" algn="tl">
                  <a:srgbClr val="000000">
                    <a:alpha val="43137"/>
                  </a:srgbClr>
                </a:outerShdw>
              </a:effectLst>
            </a:endParaRPr>
          </a:p>
          <a:p>
            <a:pPr marL="0" indent="0">
              <a:buNone/>
            </a:pPr>
            <a:r>
              <a:rPr lang="en-US" sz="3200" b="1" dirty="0" smtClean="0">
                <a:solidFill>
                  <a:srgbClr val="FFFF00"/>
                </a:solidFill>
                <a:effectLst>
                  <a:outerShdw blurRad="38100" dist="38100" dir="2700000" algn="tl">
                    <a:srgbClr val="000000">
                      <a:alpha val="43137"/>
                    </a:srgbClr>
                  </a:outerShdw>
                </a:effectLst>
              </a:rPr>
              <a:t>Acts, 1 Timothy &amp; Titus…</a:t>
            </a:r>
            <a:r>
              <a:rPr lang="en-US" sz="3200" b="1" dirty="0" smtClean="0">
                <a:effectLst>
                  <a:outerShdw blurRad="38100" dist="38100" dir="2700000" algn="tl">
                    <a:srgbClr val="000000">
                      <a:alpha val="43137"/>
                    </a:srgbClr>
                  </a:outerShdw>
                </a:effectLst>
              </a:rPr>
              <a:t>assert the fundamental role of male leadership in the church. They did not give any reasons as to why men filled these roles. The books stated leadership roles such as </a:t>
            </a:r>
            <a:r>
              <a:rPr lang="en-US" sz="3200" b="1" dirty="0" smtClean="0">
                <a:solidFill>
                  <a:schemeClr val="accent4">
                    <a:lumMod val="60000"/>
                    <a:lumOff val="40000"/>
                  </a:schemeClr>
                </a:solidFill>
                <a:effectLst>
                  <a:outerShdw blurRad="38100" dist="38100" dir="2700000" algn="tl">
                    <a:srgbClr val="000000">
                      <a:alpha val="43137"/>
                    </a:srgbClr>
                  </a:outerShdw>
                </a:effectLst>
              </a:rPr>
              <a:t>deacons</a:t>
            </a:r>
            <a:r>
              <a:rPr lang="en-US" sz="3200" b="1" smtClean="0">
                <a:solidFill>
                  <a:schemeClr val="accent4">
                    <a:lumMod val="60000"/>
                    <a:lumOff val="40000"/>
                  </a:schemeClr>
                </a:solidFill>
                <a:effectLst>
                  <a:outerShdw blurRad="38100" dist="38100" dir="2700000" algn="tl">
                    <a:srgbClr val="000000">
                      <a:alpha val="43137"/>
                    </a:srgbClr>
                  </a:outerShdw>
                </a:effectLst>
              </a:rPr>
              <a:t>, pastors &amp; </a:t>
            </a:r>
            <a:r>
              <a:rPr lang="en-US" sz="3200" b="1" dirty="0" smtClean="0">
                <a:solidFill>
                  <a:schemeClr val="accent4">
                    <a:lumMod val="60000"/>
                    <a:lumOff val="40000"/>
                  </a:schemeClr>
                </a:solidFill>
                <a:effectLst>
                  <a:outerShdw blurRad="38100" dist="38100" dir="2700000" algn="tl">
                    <a:srgbClr val="000000">
                      <a:alpha val="43137"/>
                    </a:srgbClr>
                  </a:outerShdw>
                </a:effectLst>
              </a:rPr>
              <a:t>bishops in the male gender </a:t>
            </a:r>
            <a:r>
              <a:rPr lang="en-US" sz="3200" b="1" dirty="0" smtClean="0">
                <a:effectLst>
                  <a:outerShdw blurRad="38100" dist="38100" dir="2700000" algn="tl">
                    <a:srgbClr val="000000">
                      <a:alpha val="43137"/>
                    </a:srgbClr>
                  </a:outerShdw>
                </a:effectLst>
              </a:rPr>
              <a:t>(without explanation) naturally assuming that </a:t>
            </a:r>
            <a:r>
              <a:rPr lang="en-US" sz="3200" b="1" dirty="0" smtClean="0">
                <a:solidFill>
                  <a:schemeClr val="accent4">
                    <a:lumMod val="60000"/>
                    <a:lumOff val="40000"/>
                  </a:schemeClr>
                </a:solidFill>
                <a:effectLst>
                  <a:outerShdw blurRad="38100" dist="38100" dir="2700000" algn="tl">
                    <a:srgbClr val="000000">
                      <a:alpha val="43137"/>
                    </a:srgbClr>
                  </a:outerShdw>
                </a:effectLst>
              </a:rPr>
              <a:t>male headship in church was accepted by the church because it was ordained by God </a:t>
            </a:r>
            <a:r>
              <a:rPr lang="en-US" sz="3200" b="1" dirty="0" smtClean="0">
                <a:effectLst>
                  <a:outerShdw blurRad="38100" dist="38100" dir="2700000" algn="tl">
                    <a:srgbClr val="000000">
                      <a:alpha val="43137"/>
                    </a:srgbClr>
                  </a:outerShdw>
                </a:effectLst>
              </a:rPr>
              <a:t>&amp; confirmed &amp; explained in other portions </a:t>
            </a:r>
            <a:r>
              <a:rPr lang="en-US" sz="3200" b="1" smtClean="0">
                <a:effectLst>
                  <a:outerShdw blurRad="38100" dist="38100" dir="2700000" algn="tl">
                    <a:srgbClr val="000000">
                      <a:alpha val="43137"/>
                    </a:srgbClr>
                  </a:outerShdw>
                </a:effectLst>
              </a:rPr>
              <a:t>of Scriptures. </a:t>
            </a:r>
            <a:endParaRPr lang="en-US" sz="3200" b="1" dirty="0" smtClean="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0143422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64362" y="1820806"/>
            <a:ext cx="9068586" cy="2377705"/>
          </a:xfrm>
        </p:spPr>
        <p:txBody>
          <a:bodyPr/>
          <a:lstStyle/>
          <a:p>
            <a:r>
              <a:rPr lang="en-US" sz="6600" b="1" dirty="0" smtClean="0">
                <a:solidFill>
                  <a:schemeClr val="accent1">
                    <a:lumMod val="20000"/>
                    <a:lumOff val="80000"/>
                  </a:schemeClr>
                </a:solidFill>
              </a:rPr>
              <a:t>Women’s role in church</a:t>
            </a:r>
            <a:endParaRPr lang="en-US" sz="6600" b="1" dirty="0">
              <a:solidFill>
                <a:schemeClr val="accent1">
                  <a:lumMod val="20000"/>
                  <a:lumOff val="80000"/>
                </a:schemeClr>
              </a:solidFill>
            </a:endParaRPr>
          </a:p>
        </p:txBody>
      </p:sp>
      <p:sp>
        <p:nvSpPr>
          <p:cNvPr id="3" name="Subtitle 2"/>
          <p:cNvSpPr>
            <a:spLocks noGrp="1"/>
          </p:cNvSpPr>
          <p:nvPr>
            <p:ph type="subTitle" idx="1"/>
          </p:nvPr>
        </p:nvSpPr>
        <p:spPr>
          <a:xfrm>
            <a:off x="1562100" y="3863663"/>
            <a:ext cx="9070848" cy="1378040"/>
          </a:xfrm>
          <a:solidFill>
            <a:schemeClr val="accent1"/>
          </a:solidFill>
        </p:spPr>
        <p:txBody>
          <a:bodyPr>
            <a:noAutofit/>
          </a:bodyPr>
          <a:lstStyle/>
          <a:p>
            <a:r>
              <a:rPr lang="en-US" sz="4000" b="1" u="sng" dirty="0" smtClean="0">
                <a:solidFill>
                  <a:srgbClr val="FFFF00"/>
                </a:solidFill>
                <a:effectLst>
                  <a:outerShdw blurRad="38100" dist="38100" dir="2700000" algn="tl">
                    <a:srgbClr val="000000">
                      <a:alpha val="43137"/>
                    </a:srgbClr>
                  </a:outerShdw>
                </a:effectLst>
                <a:latin typeface="Arial Black" panose="020B0A04020102020204" pitchFamily="34" charset="0"/>
              </a:rPr>
              <a:t>WHAT ROLES</a:t>
            </a:r>
            <a:r>
              <a:rPr lang="en-US" sz="4000" b="1" dirty="0" smtClean="0">
                <a:solidFill>
                  <a:srgbClr val="FFFF00"/>
                </a:solidFill>
                <a:effectLst>
                  <a:outerShdw blurRad="38100" dist="38100" dir="2700000" algn="tl">
                    <a:srgbClr val="000000">
                      <a:alpha val="43137"/>
                    </a:srgbClr>
                  </a:outerShdw>
                </a:effectLst>
                <a:latin typeface="Arial Black" panose="020B0A04020102020204" pitchFamily="34" charset="0"/>
              </a:rPr>
              <a:t> </a:t>
            </a:r>
            <a:r>
              <a:rPr lang="en-US" sz="4000" b="1" dirty="0" smtClean="0">
                <a:solidFill>
                  <a:schemeClr val="accent4">
                    <a:lumMod val="60000"/>
                    <a:lumOff val="40000"/>
                  </a:schemeClr>
                </a:solidFill>
                <a:effectLst>
                  <a:outerShdw blurRad="38100" dist="38100" dir="2700000" algn="tl">
                    <a:srgbClr val="000000">
                      <a:alpha val="43137"/>
                    </a:srgbClr>
                  </a:outerShdw>
                </a:effectLst>
                <a:latin typeface="Arial Black" panose="020B0A04020102020204" pitchFamily="34" charset="0"/>
              </a:rPr>
              <a:t>CAN</a:t>
            </a:r>
            <a:r>
              <a:rPr lang="en-US" sz="4000" b="1" dirty="0" smtClean="0">
                <a:solidFill>
                  <a:srgbClr val="FFFF00"/>
                </a:solidFill>
                <a:effectLst>
                  <a:outerShdw blurRad="38100" dist="38100" dir="2700000" algn="tl">
                    <a:srgbClr val="000000">
                      <a:alpha val="43137"/>
                    </a:srgbClr>
                  </a:outerShdw>
                </a:effectLst>
                <a:latin typeface="Arial Black" panose="020B0A04020102020204" pitchFamily="34" charset="0"/>
              </a:rPr>
              <a:t> </a:t>
            </a:r>
            <a:r>
              <a:rPr lang="en-US" sz="4000" b="1" u="sng" dirty="0" smtClean="0">
                <a:solidFill>
                  <a:srgbClr val="FFFF00"/>
                </a:solidFill>
                <a:effectLst>
                  <a:outerShdw blurRad="38100" dist="38100" dir="2700000" algn="tl">
                    <a:srgbClr val="000000">
                      <a:alpha val="43137"/>
                    </a:srgbClr>
                  </a:outerShdw>
                </a:effectLst>
                <a:latin typeface="Arial Black" panose="020B0A04020102020204" pitchFamily="34" charset="0"/>
              </a:rPr>
              <a:t>WOMEN</a:t>
            </a:r>
            <a:r>
              <a:rPr lang="en-US" sz="4000" b="1" dirty="0" smtClean="0">
                <a:solidFill>
                  <a:srgbClr val="FFFF00"/>
                </a:solidFill>
                <a:effectLst>
                  <a:outerShdw blurRad="38100" dist="38100" dir="2700000" algn="tl">
                    <a:srgbClr val="000000">
                      <a:alpha val="43137"/>
                    </a:srgbClr>
                  </a:outerShdw>
                </a:effectLst>
                <a:latin typeface="Arial Black" panose="020B0A04020102020204" pitchFamily="34" charset="0"/>
              </a:rPr>
              <a:t> </a:t>
            </a:r>
            <a:r>
              <a:rPr lang="en-US" sz="4000" b="1" u="sng" dirty="0" smtClean="0">
                <a:solidFill>
                  <a:srgbClr val="FFFF00"/>
                </a:solidFill>
                <a:effectLst>
                  <a:outerShdw blurRad="38100" dist="38100" dir="2700000" algn="tl">
                    <a:srgbClr val="000000">
                      <a:alpha val="43137"/>
                    </a:srgbClr>
                  </a:outerShdw>
                </a:effectLst>
                <a:latin typeface="Arial Black" panose="020B0A04020102020204" pitchFamily="34" charset="0"/>
              </a:rPr>
              <a:t>OCCUPY IN CHURCH</a:t>
            </a:r>
            <a:r>
              <a:rPr lang="en-US" sz="4000" b="1" dirty="0" smtClean="0">
                <a:solidFill>
                  <a:srgbClr val="FFFF00"/>
                </a:solidFill>
                <a:effectLst>
                  <a:outerShdw blurRad="38100" dist="38100" dir="2700000" algn="tl">
                    <a:srgbClr val="000000">
                      <a:alpha val="43137"/>
                    </a:srgbClr>
                  </a:outerShdw>
                </a:effectLst>
                <a:latin typeface="Arial Black" panose="020B0A04020102020204" pitchFamily="34" charset="0"/>
              </a:rPr>
              <a:t>?</a:t>
            </a:r>
            <a:endParaRPr lang="en-US" sz="4000" b="1" dirty="0">
              <a:solidFill>
                <a:srgbClr val="FFFF00"/>
              </a:solidFill>
              <a:effectLst>
                <a:outerShdw blurRad="38100" dist="38100" dir="2700000" algn="tl">
                  <a:srgbClr val="000000">
                    <a:alpha val="43137"/>
                  </a:srgbClr>
                </a:outerShdw>
              </a:effectLst>
              <a:latin typeface="Arial Black" panose="020B0A04020102020204" pitchFamily="34" charset="0"/>
            </a:endParaRPr>
          </a:p>
        </p:txBody>
      </p:sp>
      <p:sp>
        <p:nvSpPr>
          <p:cNvPr id="4" name="Down Arrow 3"/>
          <p:cNvSpPr/>
          <p:nvPr/>
        </p:nvSpPr>
        <p:spPr>
          <a:xfrm>
            <a:off x="8178084" y="2945261"/>
            <a:ext cx="772733" cy="1068945"/>
          </a:xfrm>
          <a:prstGeom prst="down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03590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0-#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bg/>
                                          </p:spTgt>
                                        </p:tgtEl>
                                        <p:attrNameLst>
                                          <p:attrName>style.visibility</p:attrName>
                                        </p:attrNameLst>
                                      </p:cBhvr>
                                      <p:to>
                                        <p:strVal val="visible"/>
                                      </p:to>
                                    </p:set>
                                    <p:anim calcmode="lin" valueType="num">
                                      <p:cBhvr additive="base">
                                        <p:cTn id="11" dur="500" fill="hold"/>
                                        <p:tgtEl>
                                          <p:spTgt spid="3">
                                            <p:bg/>
                                          </p:spTgt>
                                        </p:tgtEl>
                                        <p:attrNameLst>
                                          <p:attrName>ppt_x</p:attrName>
                                        </p:attrNameLst>
                                      </p:cBhvr>
                                      <p:tavLst>
                                        <p:tav tm="0">
                                          <p:val>
                                            <p:strVal val="#ppt_x"/>
                                          </p:val>
                                        </p:tav>
                                        <p:tav tm="100000">
                                          <p:val>
                                            <p:strVal val="#ppt_x"/>
                                          </p:val>
                                        </p:tav>
                                      </p:tavLst>
                                    </p:anim>
                                    <p:anim calcmode="lin" valueType="num">
                                      <p:cBhvr additive="base">
                                        <p:cTn id="12" dur="500" fill="hold"/>
                                        <p:tgtEl>
                                          <p:spTgt spid="3">
                                            <p:bg/>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additive="base">
                                        <p:cTn id="15"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effectLst>
                  <a:outerShdw blurRad="38100" dist="38100" dir="2700000" algn="tl">
                    <a:srgbClr val="000000">
                      <a:alpha val="43137"/>
                    </a:srgbClr>
                  </a:outerShdw>
                </a:effectLst>
              </a:rPr>
              <a:t>What roles </a:t>
            </a:r>
            <a:r>
              <a:rPr lang="en-US" b="1" dirty="0" smtClean="0">
                <a:solidFill>
                  <a:srgbClr val="FFFF00"/>
                </a:solidFill>
                <a:effectLst>
                  <a:outerShdw blurRad="38100" dist="38100" dir="2700000" algn="tl">
                    <a:srgbClr val="000000">
                      <a:alpha val="43137"/>
                    </a:srgbClr>
                  </a:outerShdw>
                </a:effectLst>
              </a:rPr>
              <a:t>CAN</a:t>
            </a:r>
            <a:r>
              <a:rPr lang="en-US" b="1" dirty="0" smtClean="0">
                <a:effectLst>
                  <a:outerShdw blurRad="38100" dist="38100" dir="2700000" algn="tl">
                    <a:srgbClr val="000000">
                      <a:alpha val="43137"/>
                    </a:srgbClr>
                  </a:outerShdw>
                </a:effectLst>
              </a:rPr>
              <a:t> women occupy in church?</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74372" y="1929131"/>
            <a:ext cx="11243256" cy="4484547"/>
          </a:xfrm>
        </p:spPr>
        <p:txBody>
          <a:bodyPr>
            <a:noAutofit/>
          </a:bodyPr>
          <a:lstStyle/>
          <a:p>
            <a:r>
              <a:rPr lang="en-US" sz="3200" dirty="0" smtClean="0"/>
              <a:t> </a:t>
            </a:r>
            <a:r>
              <a:rPr lang="en-US" sz="3200" b="1" u="sng" dirty="0" smtClean="0">
                <a:solidFill>
                  <a:srgbClr val="FFFF00"/>
                </a:solidFill>
                <a:effectLst>
                  <a:outerShdw blurRad="38100" dist="38100" dir="2700000" algn="tl">
                    <a:srgbClr val="000000">
                      <a:alpha val="43137"/>
                    </a:srgbClr>
                  </a:outerShdw>
                </a:effectLst>
              </a:rPr>
              <a:t>Teach women &amp; children</a:t>
            </a:r>
          </a:p>
          <a:p>
            <a:pPr marL="0" indent="0">
              <a:buNone/>
            </a:pPr>
            <a:endParaRPr lang="en-US" sz="800" dirty="0" smtClean="0">
              <a:solidFill>
                <a:srgbClr val="FFFF00"/>
              </a:solidFill>
              <a:effectLst>
                <a:outerShdw blurRad="38100" dist="38100" dir="2700000" algn="tl">
                  <a:srgbClr val="000000">
                    <a:alpha val="43137"/>
                  </a:srgbClr>
                </a:outerShdw>
              </a:effectLst>
            </a:endParaRPr>
          </a:p>
          <a:p>
            <a:pPr marL="0" indent="0">
              <a:buNone/>
            </a:pPr>
            <a:r>
              <a:rPr lang="en-US" sz="3200" dirty="0" smtClean="0">
                <a:solidFill>
                  <a:srgbClr val="FFFF00"/>
                </a:solidFill>
                <a:effectLst>
                  <a:outerShdw blurRad="38100" dist="38100" dir="2700000" algn="tl">
                    <a:srgbClr val="000000">
                      <a:alpha val="43137"/>
                    </a:srgbClr>
                  </a:outerShdw>
                </a:effectLst>
              </a:rPr>
              <a:t>WOMEN</a:t>
            </a:r>
            <a:r>
              <a:rPr lang="en-US" sz="3200" dirty="0" smtClean="0">
                <a:effectLst>
                  <a:outerShdw blurRad="38100" dist="38100" dir="2700000" algn="tl">
                    <a:srgbClr val="000000">
                      <a:alpha val="43137"/>
                    </a:srgbClr>
                  </a:outerShdw>
                </a:effectLst>
              </a:rPr>
              <a:t> - Titus 2:3-5  </a:t>
            </a:r>
          </a:p>
          <a:p>
            <a:pPr marL="0" indent="0">
              <a:buNone/>
            </a:pPr>
            <a:r>
              <a:rPr lang="en-US" sz="3200" dirty="0" smtClean="0">
                <a:solidFill>
                  <a:srgbClr val="FFFF00"/>
                </a:solidFill>
                <a:effectLst>
                  <a:outerShdw blurRad="38100" dist="38100" dir="2700000" algn="tl">
                    <a:srgbClr val="000000">
                      <a:alpha val="43137"/>
                    </a:srgbClr>
                  </a:outerShdw>
                </a:effectLst>
              </a:rPr>
              <a:t>CHILDREN</a:t>
            </a:r>
            <a:r>
              <a:rPr lang="en-US" sz="3200" dirty="0" smtClean="0">
                <a:effectLst>
                  <a:outerShdw blurRad="38100" dist="38100" dir="2700000" algn="tl">
                    <a:srgbClr val="000000">
                      <a:alpha val="43137"/>
                    </a:srgbClr>
                  </a:outerShdw>
                </a:effectLst>
              </a:rPr>
              <a:t> – Deut. 4:9; 6:7; 11:19; Prov. 6:20; 22:6; 2 </a:t>
            </a:r>
            <a:r>
              <a:rPr lang="en-US" sz="3200" dirty="0" smtClean="0">
                <a:effectLst>
                  <a:outerShdw blurRad="38100" dist="38100" dir="2700000" algn="tl">
                    <a:srgbClr val="000000">
                      <a:alpha val="43137"/>
                    </a:srgbClr>
                  </a:outerShdw>
                </a:effectLst>
              </a:rPr>
              <a:t>Tim. 1:5 </a:t>
            </a:r>
            <a:r>
              <a:rPr lang="en-US" sz="3200" dirty="0" smtClean="0">
                <a:solidFill>
                  <a:srgbClr val="FFFF00"/>
                </a:solidFill>
                <a:effectLst>
                  <a:outerShdw blurRad="38100" dist="38100" dir="2700000" algn="tl">
                    <a:srgbClr val="000000">
                      <a:alpha val="43137"/>
                    </a:srgbClr>
                  </a:outerShdw>
                </a:effectLst>
                <a:sym typeface="Wingdings" panose="05000000000000000000" pitchFamily="2" charset="2"/>
              </a:rPr>
              <a:t></a:t>
            </a:r>
            <a:r>
              <a:rPr lang="en-US" sz="3200" dirty="0" smtClean="0">
                <a:solidFill>
                  <a:srgbClr val="FFFF00"/>
                </a:solidFill>
                <a:effectLst>
                  <a:outerShdw blurRad="38100" dist="38100" dir="2700000" algn="tl">
                    <a:srgbClr val="000000">
                      <a:alpha val="43137"/>
                    </a:srgbClr>
                  </a:outerShdw>
                </a:effectLst>
              </a:rPr>
              <a:t>(Acts 16:1, 2 Tim 3:15)</a:t>
            </a:r>
          </a:p>
          <a:p>
            <a:r>
              <a:rPr lang="en-US" sz="3200" dirty="0" smtClean="0">
                <a:effectLst>
                  <a:outerShdw blurRad="38100" dist="38100" dir="2700000" algn="tl">
                    <a:srgbClr val="000000">
                      <a:alpha val="43137"/>
                    </a:srgbClr>
                  </a:outerShdw>
                </a:effectLst>
              </a:rPr>
              <a:t> </a:t>
            </a:r>
            <a:r>
              <a:rPr lang="en-US" sz="3200" b="1" u="sng" dirty="0" smtClean="0">
                <a:solidFill>
                  <a:srgbClr val="FFFF00"/>
                </a:solidFill>
                <a:effectLst>
                  <a:outerShdw blurRad="38100" dist="38100" dir="2700000" algn="tl">
                    <a:srgbClr val="000000">
                      <a:alpha val="43137"/>
                    </a:srgbClr>
                  </a:outerShdw>
                </a:effectLst>
              </a:rPr>
              <a:t>Assist in church</a:t>
            </a:r>
          </a:p>
          <a:p>
            <a:pPr marL="0" indent="0">
              <a:buNone/>
            </a:pPr>
            <a:r>
              <a:rPr lang="en-US" sz="3200" dirty="0" smtClean="0">
                <a:effectLst>
                  <a:outerShdw blurRad="38100" dist="38100" dir="2700000" algn="tl">
                    <a:srgbClr val="000000">
                      <a:alpha val="43137"/>
                    </a:srgbClr>
                  </a:outerShdw>
                </a:effectLst>
              </a:rPr>
              <a:t>Romans 16:1-2 “</a:t>
            </a:r>
            <a:r>
              <a:rPr lang="en-US" sz="3200" i="1" dirty="0" smtClean="0">
                <a:effectLst>
                  <a:outerShdw blurRad="38100" dist="38100" dir="2700000" algn="tl">
                    <a:srgbClr val="000000">
                      <a:alpha val="43137"/>
                    </a:srgbClr>
                  </a:outerShdw>
                </a:effectLst>
              </a:rPr>
              <a:t>Phebe was a succourer: attendant, assistant, patroness</a:t>
            </a:r>
            <a:r>
              <a:rPr lang="en-US" sz="3200" dirty="0" smtClean="0">
                <a:effectLst>
                  <a:outerShdw blurRad="38100" dist="38100" dir="2700000" algn="tl">
                    <a:srgbClr val="000000">
                      <a:alpha val="43137"/>
                    </a:srgbClr>
                  </a:outerShdw>
                </a:effectLst>
              </a:rPr>
              <a:t>.”</a:t>
            </a:r>
          </a:p>
        </p:txBody>
      </p:sp>
    </p:spTree>
    <p:extLst>
      <p:ext uri="{BB962C8B-B14F-4D97-AF65-F5344CB8AC3E}">
        <p14:creationId xmlns:p14="http://schemas.microsoft.com/office/powerpoint/2010/main" val="3390853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effectLst>
                  <a:outerShdw blurRad="38100" dist="38100" dir="2700000" algn="tl">
                    <a:srgbClr val="000000">
                      <a:alpha val="43137"/>
                    </a:srgbClr>
                  </a:outerShdw>
                </a:effectLst>
              </a:rPr>
              <a:t>What roles </a:t>
            </a:r>
            <a:r>
              <a:rPr lang="en-US" b="1" dirty="0" smtClean="0">
                <a:solidFill>
                  <a:srgbClr val="FFFF00"/>
                </a:solidFill>
                <a:effectLst>
                  <a:outerShdw blurRad="38100" dist="38100" dir="2700000" algn="tl">
                    <a:srgbClr val="000000">
                      <a:alpha val="43137"/>
                    </a:srgbClr>
                  </a:outerShdw>
                </a:effectLst>
              </a:rPr>
              <a:t>CAN</a:t>
            </a:r>
            <a:r>
              <a:rPr lang="en-US" b="1" dirty="0" smtClean="0">
                <a:effectLst>
                  <a:outerShdw blurRad="38100" dist="38100" dir="2700000" algn="tl">
                    <a:srgbClr val="000000">
                      <a:alpha val="43137"/>
                    </a:srgbClr>
                  </a:outerShdw>
                </a:effectLst>
              </a:rPr>
              <a:t> women occupy in church?</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066800" y="2130104"/>
            <a:ext cx="10058400" cy="4381517"/>
          </a:xfrm>
        </p:spPr>
        <p:txBody>
          <a:bodyPr>
            <a:normAutofit/>
          </a:bodyPr>
          <a:lstStyle/>
          <a:p>
            <a:r>
              <a:rPr lang="en-US" sz="3200" dirty="0" smtClean="0"/>
              <a:t> </a:t>
            </a:r>
            <a:r>
              <a:rPr lang="en-US" sz="3200" b="1" u="sng" dirty="0" smtClean="0">
                <a:solidFill>
                  <a:srgbClr val="FFFF00"/>
                </a:solidFill>
                <a:effectLst>
                  <a:outerShdw blurRad="38100" dist="38100" dir="2700000" algn="tl">
                    <a:srgbClr val="000000">
                      <a:alpha val="43137"/>
                    </a:srgbClr>
                  </a:outerShdw>
                </a:effectLst>
              </a:rPr>
              <a:t>Support the leaders/husbands</a:t>
            </a:r>
          </a:p>
          <a:p>
            <a:pPr marL="0" indent="0">
              <a:buNone/>
            </a:pPr>
            <a:endParaRPr lang="en-US" sz="800" dirty="0" smtClean="0">
              <a:solidFill>
                <a:srgbClr val="FFFF00"/>
              </a:solidFill>
              <a:effectLst>
                <a:outerShdw blurRad="38100" dist="38100" dir="2700000" algn="tl">
                  <a:srgbClr val="000000">
                    <a:alpha val="43137"/>
                  </a:srgbClr>
                </a:outerShdw>
              </a:effectLst>
            </a:endParaRPr>
          </a:p>
          <a:p>
            <a:pPr marL="0" indent="0">
              <a:buNone/>
            </a:pPr>
            <a:r>
              <a:rPr lang="en-US" sz="3200" dirty="0" smtClean="0">
                <a:effectLst>
                  <a:outerShdw blurRad="38100" dist="38100" dir="2700000" algn="tl">
                    <a:srgbClr val="000000">
                      <a:alpha val="43137"/>
                    </a:srgbClr>
                  </a:outerShdw>
                </a:effectLst>
              </a:rPr>
              <a:t>Acts 18:26; Romans 16:3-5</a:t>
            </a:r>
          </a:p>
          <a:p>
            <a:pPr marL="0" indent="0">
              <a:buNone/>
            </a:pPr>
            <a:endParaRPr lang="en-US" sz="3200" dirty="0">
              <a:effectLst>
                <a:outerShdw blurRad="38100" dist="38100" dir="2700000" algn="tl">
                  <a:srgbClr val="000000">
                    <a:alpha val="43137"/>
                  </a:srgbClr>
                </a:outerShdw>
              </a:effectLst>
            </a:endParaRPr>
          </a:p>
          <a:p>
            <a:r>
              <a:rPr lang="en-US" sz="3200" dirty="0" smtClean="0">
                <a:effectLst>
                  <a:outerShdw blurRad="38100" dist="38100" dir="2700000" algn="tl">
                    <a:srgbClr val="000000">
                      <a:alpha val="43137"/>
                    </a:srgbClr>
                  </a:outerShdw>
                </a:effectLst>
              </a:rPr>
              <a:t> </a:t>
            </a:r>
            <a:r>
              <a:rPr lang="en-US" sz="3200" b="1" u="sng" dirty="0" smtClean="0">
                <a:solidFill>
                  <a:srgbClr val="FFFF00"/>
                </a:solidFill>
                <a:effectLst>
                  <a:outerShdw blurRad="38100" dist="38100" dir="2700000" algn="tl">
                    <a:srgbClr val="000000">
                      <a:alpha val="43137"/>
                    </a:srgbClr>
                  </a:outerShdw>
                </a:effectLst>
              </a:rPr>
              <a:t>Hospitality Services</a:t>
            </a:r>
          </a:p>
          <a:p>
            <a:pPr marL="0" indent="0">
              <a:buNone/>
            </a:pPr>
            <a:r>
              <a:rPr lang="en-US" sz="3200" dirty="0" smtClean="0">
                <a:effectLst>
                  <a:outerShdw blurRad="38100" dist="38100" dir="2700000" algn="tl">
                    <a:srgbClr val="000000">
                      <a:alpha val="43137"/>
                    </a:srgbClr>
                  </a:outerShdw>
                </a:effectLst>
              </a:rPr>
              <a:t>Acts 9:36 – </a:t>
            </a:r>
            <a:r>
              <a:rPr lang="en-US" sz="3200" i="1" dirty="0" smtClean="0">
                <a:effectLst>
                  <a:outerShdw blurRad="38100" dist="38100" dir="2700000" algn="tl">
                    <a:srgbClr val="000000">
                      <a:alpha val="43137"/>
                    </a:srgbClr>
                  </a:outerShdw>
                </a:effectLst>
              </a:rPr>
              <a:t>Tabitha (Dorcas): domestic services</a:t>
            </a:r>
          </a:p>
          <a:p>
            <a:pPr marL="0" indent="0">
              <a:buNone/>
            </a:pPr>
            <a:r>
              <a:rPr lang="en-US" sz="3200" dirty="0" smtClean="0">
                <a:effectLst>
                  <a:outerShdw blurRad="38100" dist="38100" dir="2700000" algn="tl">
                    <a:srgbClr val="000000">
                      <a:alpha val="43137"/>
                    </a:srgbClr>
                  </a:outerShdw>
                </a:effectLst>
              </a:rPr>
              <a:t>Acts16:14-15 – </a:t>
            </a:r>
            <a:r>
              <a:rPr lang="en-US" sz="3200" i="1" dirty="0" smtClean="0">
                <a:effectLst>
                  <a:outerShdw blurRad="38100" dist="38100" dir="2700000" algn="tl">
                    <a:srgbClr val="000000">
                      <a:alpha val="43137"/>
                    </a:srgbClr>
                  </a:outerShdw>
                </a:effectLst>
              </a:rPr>
              <a:t>Lydia: hostess</a:t>
            </a:r>
          </a:p>
          <a:p>
            <a:pPr marL="0" indent="0">
              <a:buNone/>
            </a:pPr>
            <a:endParaRPr lang="en-US" sz="3200" dirty="0" smtClean="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27224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effectLst>
                  <a:outerShdw blurRad="38100" dist="38100" dir="2700000" algn="tl">
                    <a:srgbClr val="000000">
                      <a:alpha val="43137"/>
                    </a:srgbClr>
                  </a:outerShdw>
                </a:effectLst>
              </a:rPr>
              <a:t>What roles </a:t>
            </a:r>
            <a:r>
              <a:rPr lang="en-US" b="1" dirty="0" smtClean="0">
                <a:solidFill>
                  <a:srgbClr val="FFFF00"/>
                </a:solidFill>
                <a:effectLst>
                  <a:outerShdw blurRad="38100" dist="38100" dir="2700000" algn="tl">
                    <a:srgbClr val="000000">
                      <a:alpha val="43137"/>
                    </a:srgbClr>
                  </a:outerShdw>
                </a:effectLst>
              </a:rPr>
              <a:t>CAN</a:t>
            </a:r>
            <a:r>
              <a:rPr lang="en-US" b="1" dirty="0" smtClean="0">
                <a:effectLst>
                  <a:outerShdw blurRad="38100" dist="38100" dir="2700000" algn="tl">
                    <a:srgbClr val="000000">
                      <a:alpha val="43137"/>
                    </a:srgbClr>
                  </a:outerShdw>
                </a:effectLst>
              </a:rPr>
              <a:t> women occupy in church?</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066800" y="2130104"/>
            <a:ext cx="10058400" cy="4381517"/>
          </a:xfrm>
        </p:spPr>
        <p:txBody>
          <a:bodyPr>
            <a:normAutofit/>
          </a:bodyPr>
          <a:lstStyle/>
          <a:p>
            <a:r>
              <a:rPr lang="en-US" sz="3200" dirty="0" smtClean="0"/>
              <a:t> </a:t>
            </a:r>
            <a:r>
              <a:rPr lang="en-US" sz="3200" b="1" u="sng" dirty="0" err="1" smtClean="0">
                <a:solidFill>
                  <a:srgbClr val="FFFF00"/>
                </a:solidFill>
                <a:effectLst>
                  <a:outerShdw blurRad="38100" dist="38100" dir="2700000" algn="tl">
                    <a:srgbClr val="000000">
                      <a:alpha val="43137"/>
                    </a:srgbClr>
                  </a:outerShdw>
                </a:effectLst>
              </a:rPr>
              <a:t>Labourers</a:t>
            </a:r>
            <a:r>
              <a:rPr lang="en-US" sz="3200" b="1" u="sng" dirty="0" smtClean="0">
                <a:solidFill>
                  <a:srgbClr val="FFFF00"/>
                </a:solidFill>
                <a:effectLst>
                  <a:outerShdw blurRad="38100" dist="38100" dir="2700000" algn="tl">
                    <a:srgbClr val="000000">
                      <a:alpha val="43137"/>
                    </a:srgbClr>
                  </a:outerShdw>
                </a:effectLst>
              </a:rPr>
              <a:t> &amp; witnesses of the gospel</a:t>
            </a:r>
          </a:p>
          <a:p>
            <a:pPr marL="0" indent="0">
              <a:buNone/>
            </a:pPr>
            <a:endParaRPr lang="en-US" sz="800" dirty="0" smtClean="0">
              <a:solidFill>
                <a:srgbClr val="FFFF00"/>
              </a:solidFill>
              <a:effectLst>
                <a:outerShdw blurRad="38100" dist="38100" dir="2700000" algn="tl">
                  <a:srgbClr val="000000">
                    <a:alpha val="43137"/>
                  </a:srgbClr>
                </a:outerShdw>
              </a:effectLst>
            </a:endParaRPr>
          </a:p>
          <a:p>
            <a:pPr marL="0" indent="0">
              <a:buNone/>
            </a:pPr>
            <a:r>
              <a:rPr lang="en-US" sz="3200" dirty="0" smtClean="0">
                <a:effectLst>
                  <a:outerShdw blurRad="38100" dist="38100" dir="2700000" algn="tl">
                    <a:srgbClr val="000000">
                      <a:alpha val="43137"/>
                    </a:srgbClr>
                  </a:outerShdw>
                </a:effectLst>
              </a:rPr>
              <a:t>Rom. 16:6,12; Phil. 4:3; Philemon vs. 2</a:t>
            </a:r>
          </a:p>
          <a:p>
            <a:pPr marL="0" indent="0">
              <a:buNone/>
            </a:pPr>
            <a:endParaRPr lang="en-US" sz="3200" dirty="0">
              <a:effectLst>
                <a:outerShdw blurRad="38100" dist="38100" dir="2700000" algn="tl">
                  <a:srgbClr val="000000">
                    <a:alpha val="43137"/>
                  </a:srgbClr>
                </a:outerShdw>
              </a:effectLst>
            </a:endParaRPr>
          </a:p>
          <a:p>
            <a:r>
              <a:rPr lang="en-US" sz="3200" dirty="0" smtClean="0">
                <a:effectLst>
                  <a:outerShdw blurRad="38100" dist="38100" dir="2700000" algn="tl">
                    <a:srgbClr val="000000">
                      <a:alpha val="43137"/>
                    </a:srgbClr>
                  </a:outerShdw>
                </a:effectLst>
              </a:rPr>
              <a:t> </a:t>
            </a:r>
            <a:r>
              <a:rPr lang="en-US" sz="3200" b="1" dirty="0" smtClean="0">
                <a:solidFill>
                  <a:srgbClr val="FFC000"/>
                </a:solidFill>
                <a:effectLst>
                  <a:outerShdw blurRad="38100" dist="38100" dir="2700000" algn="tl">
                    <a:srgbClr val="000000">
                      <a:alpha val="43137"/>
                    </a:srgbClr>
                  </a:outerShdw>
                </a:effectLst>
              </a:rPr>
              <a:t>ANY SERVICE OR MINISTRY THAT IS NOT EXCLUSIVE TO MAN WHICH GOD DID NOT FORBID</a:t>
            </a:r>
            <a:endParaRPr lang="en-US" sz="3200" b="1" u="sng" dirty="0" smtClean="0">
              <a:solidFill>
                <a:srgbClr val="FFC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293243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0912" y="428865"/>
            <a:ext cx="11075831" cy="6010571"/>
          </a:xfrm>
        </p:spPr>
        <p:txBody>
          <a:bodyPr>
            <a:noAutofit/>
          </a:bodyPr>
          <a:lstStyle/>
          <a:p>
            <a:pPr marL="0" indent="0" algn="ctr">
              <a:buNone/>
            </a:pPr>
            <a:r>
              <a:rPr lang="en-US" sz="3200" b="1" u="sng" dirty="0" smtClean="0">
                <a:solidFill>
                  <a:srgbClr val="FFFF00"/>
                </a:solidFill>
                <a:effectLst>
                  <a:outerShdw blurRad="38100" dist="38100" dir="2700000" algn="tl">
                    <a:srgbClr val="000000">
                      <a:alpha val="43137"/>
                    </a:srgbClr>
                  </a:outerShdw>
                </a:effectLst>
              </a:rPr>
              <a:t>CONCLUSION</a:t>
            </a:r>
            <a:endParaRPr lang="en-US" sz="3200" b="1" u="sng" dirty="0">
              <a:solidFill>
                <a:srgbClr val="FFFF00"/>
              </a:solidFill>
              <a:effectLst>
                <a:outerShdw blurRad="38100" dist="38100" dir="2700000" algn="tl">
                  <a:srgbClr val="000000">
                    <a:alpha val="43137"/>
                  </a:srgbClr>
                </a:outerShdw>
              </a:effectLst>
            </a:endParaRPr>
          </a:p>
          <a:p>
            <a:pPr marL="0" indent="0">
              <a:buNone/>
            </a:pPr>
            <a:endParaRPr lang="en-US" sz="800" b="1" dirty="0" smtClean="0">
              <a:solidFill>
                <a:srgbClr val="FFFF00"/>
              </a:solidFill>
              <a:effectLst>
                <a:outerShdw blurRad="38100" dist="38100" dir="2700000" algn="tl">
                  <a:srgbClr val="000000">
                    <a:alpha val="43137"/>
                  </a:srgbClr>
                </a:outerShdw>
              </a:effectLst>
            </a:endParaRPr>
          </a:p>
          <a:p>
            <a:pPr marL="0" indent="0">
              <a:buNone/>
            </a:pPr>
            <a:r>
              <a:rPr lang="en-US" sz="3200" b="1" dirty="0" smtClean="0">
                <a:effectLst>
                  <a:outerShdw blurRad="38100" dist="38100" dir="2700000" algn="tl">
                    <a:srgbClr val="000000">
                      <a:alpha val="43137"/>
                    </a:srgbClr>
                  </a:outerShdw>
                </a:effectLst>
              </a:rPr>
              <a:t>The believing woman has a right to serve in any capacity in the church as long as it does not contradict Scripture. Such contradictory acts include usurping authority over the man or taking the place of the man’s role which God ordained.  </a:t>
            </a:r>
            <a:r>
              <a:rPr lang="en-US" sz="3200" b="1" dirty="0" smtClean="0">
                <a:solidFill>
                  <a:srgbClr val="FFFF00"/>
                </a:solidFill>
                <a:effectLst>
                  <a:outerShdw blurRad="38100" dist="38100" dir="2700000" algn="tl">
                    <a:srgbClr val="000000">
                      <a:alpha val="43137"/>
                    </a:srgbClr>
                  </a:outerShdw>
                </a:effectLst>
              </a:rPr>
              <a:t>The woman HAS her place in the local church &amp; the Bible has stipulated what those ministries entail as well as what they do not</a:t>
            </a:r>
            <a:r>
              <a:rPr lang="en-US" sz="3200" b="1" dirty="0" smtClean="0">
                <a:effectLst>
                  <a:outerShdw blurRad="38100" dist="38100" dir="2700000" algn="tl">
                    <a:srgbClr val="000000">
                      <a:alpha val="43137"/>
                    </a:srgbClr>
                  </a:outerShdw>
                </a:effectLst>
              </a:rPr>
              <a:t>. Women should be encouraged to carry out their reasonable &amp; acceptable service as it is well pleasing unto God.</a:t>
            </a:r>
          </a:p>
        </p:txBody>
      </p:sp>
    </p:spTree>
    <p:extLst>
      <p:ext uri="{BB962C8B-B14F-4D97-AF65-F5344CB8AC3E}">
        <p14:creationId xmlns:p14="http://schemas.microsoft.com/office/powerpoint/2010/main" val="15215264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INTRODUCTION</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marL="0" indent="0">
              <a:buNone/>
            </a:pPr>
            <a:r>
              <a:rPr lang="en-US" sz="2400" dirty="0" smtClean="0"/>
              <a:t>	</a:t>
            </a:r>
            <a:r>
              <a:rPr lang="en-US" sz="2400" b="1" dirty="0" smtClean="0"/>
              <a:t>From the dawn of creation, man &amp; woman were created for different roles. In Genesis 2:18 it says that God created Eve to be Adam’s “</a:t>
            </a:r>
            <a:r>
              <a:rPr lang="en-US" sz="2400" b="1" dirty="0" smtClean="0">
                <a:solidFill>
                  <a:srgbClr val="FFFF00"/>
                </a:solidFill>
              </a:rPr>
              <a:t>helpmeet</a:t>
            </a:r>
            <a:r>
              <a:rPr lang="en-US" sz="2400" b="1" dirty="0" smtClean="0"/>
              <a:t>.” This word in the Hebrew denotes: </a:t>
            </a:r>
            <a:r>
              <a:rPr lang="en-US" sz="2400" b="1" i="1" dirty="0" smtClean="0">
                <a:solidFill>
                  <a:srgbClr val="FFFF00"/>
                </a:solidFill>
              </a:rPr>
              <a:t>an aid; a helper fit for him; a counterpart</a:t>
            </a:r>
            <a:r>
              <a:rPr lang="en-US" sz="2400" b="1" dirty="0" smtClean="0"/>
              <a:t>. It does not mean that Eve was inferior to Adam; they were both equal as persons and had many things in common. But the woman was made for the man to be his aid, partner &amp; companion. This establishes God’s design that the woman was to play a </a:t>
            </a:r>
            <a:r>
              <a:rPr lang="en-US" sz="2400" b="1" u="sng" dirty="0" smtClean="0">
                <a:solidFill>
                  <a:srgbClr val="FFFF00"/>
                </a:solidFill>
              </a:rPr>
              <a:t>supportive role</a:t>
            </a:r>
            <a:r>
              <a:rPr lang="en-US" sz="2400" b="1" dirty="0" smtClean="0"/>
              <a:t> and this role was established before the fall.</a:t>
            </a:r>
            <a:endParaRPr lang="en-US" sz="2400" b="1" dirty="0"/>
          </a:p>
        </p:txBody>
      </p:sp>
    </p:spTree>
    <p:extLst>
      <p:ext uri="{BB962C8B-B14F-4D97-AF65-F5344CB8AC3E}">
        <p14:creationId xmlns:p14="http://schemas.microsoft.com/office/powerpoint/2010/main" val="15364380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INTRODUCTION</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066800" y="2103120"/>
            <a:ext cx="10058400" cy="4207528"/>
          </a:xfrm>
        </p:spPr>
        <p:txBody>
          <a:bodyPr>
            <a:noAutofit/>
          </a:bodyPr>
          <a:lstStyle/>
          <a:p>
            <a:pPr marL="0" indent="0">
              <a:buNone/>
            </a:pPr>
            <a:r>
              <a:rPr lang="en-US" sz="2400" dirty="0" smtClean="0"/>
              <a:t>	</a:t>
            </a:r>
            <a:r>
              <a:rPr lang="en-US" sz="2400" b="1" dirty="0" smtClean="0"/>
              <a:t>After the fall and as a result of sin; God said that the husband would rule over his wife and that her desire would be to her husband (Genesis 3:16). This desire was not a good one; it meant that </a:t>
            </a:r>
            <a:r>
              <a:rPr lang="en-US" sz="2400" b="1" dirty="0" smtClean="0">
                <a:solidFill>
                  <a:srgbClr val="FFFF00"/>
                </a:solidFill>
              </a:rPr>
              <a:t>the woman would have a longing to possess or control the man</a:t>
            </a:r>
            <a:r>
              <a:rPr lang="en-US" sz="2400" b="1" dirty="0" smtClean="0"/>
              <a:t> because of sin. But remember God said the man would rule over her; meaning, </a:t>
            </a:r>
            <a:r>
              <a:rPr lang="en-US" sz="2400" b="1" dirty="0" smtClean="0">
                <a:solidFill>
                  <a:srgbClr val="FFFF00"/>
                </a:solidFill>
              </a:rPr>
              <a:t>the man would have dominion, reign or govern the woman</a:t>
            </a:r>
            <a:r>
              <a:rPr lang="en-US" sz="2400" b="1" dirty="0" smtClean="0"/>
              <a:t>. </a:t>
            </a:r>
            <a:r>
              <a:rPr lang="en-US" sz="2400" b="1" i="1" dirty="0" smtClean="0">
                <a:solidFill>
                  <a:schemeClr val="accent4">
                    <a:lumMod val="60000"/>
                    <a:lumOff val="40000"/>
                  </a:schemeClr>
                </a:solidFill>
              </a:rPr>
              <a:t>This is where the conflicting power struggle of authority began</a:t>
            </a:r>
            <a:r>
              <a:rPr lang="en-US" sz="2400" b="1" dirty="0" smtClean="0"/>
              <a:t>. However, one thing remains constant with God &amp; His Word; that </a:t>
            </a:r>
            <a:r>
              <a:rPr lang="en-US" sz="2400" b="1" u="sng" dirty="0" smtClean="0">
                <a:solidFill>
                  <a:srgbClr val="FFFF00"/>
                </a:solidFill>
              </a:rPr>
              <a:t>before the fall and after the fall, woman was never given the headship role over man as the man was the ordained head by God</a:t>
            </a:r>
            <a:r>
              <a:rPr lang="en-US" sz="2400" b="1" dirty="0" smtClean="0"/>
              <a:t>.</a:t>
            </a:r>
            <a:endParaRPr lang="en-US" sz="2400" b="1" dirty="0"/>
          </a:p>
        </p:txBody>
      </p:sp>
    </p:spTree>
    <p:extLst>
      <p:ext uri="{BB962C8B-B14F-4D97-AF65-F5344CB8AC3E}">
        <p14:creationId xmlns:p14="http://schemas.microsoft.com/office/powerpoint/2010/main" val="17014963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effectLst>
                  <a:outerShdw blurRad="38100" dist="38100" dir="2700000" algn="tl">
                    <a:srgbClr val="000000">
                      <a:alpha val="43137"/>
                    </a:srgbClr>
                  </a:outerShdw>
                </a:effectLst>
              </a:rPr>
              <a:t>What roles are women </a:t>
            </a:r>
            <a:r>
              <a:rPr lang="en-US" b="1" u="sng" dirty="0" smtClean="0">
                <a:solidFill>
                  <a:schemeClr val="accent4">
                    <a:lumMod val="60000"/>
                    <a:lumOff val="40000"/>
                  </a:schemeClr>
                </a:solidFill>
                <a:effectLst>
                  <a:outerShdw blurRad="38100" dist="38100" dir="2700000" algn="tl">
                    <a:srgbClr val="000000">
                      <a:alpha val="43137"/>
                    </a:srgbClr>
                  </a:outerShdw>
                </a:effectLst>
              </a:rPr>
              <a:t>NOT</a:t>
            </a:r>
            <a:r>
              <a:rPr lang="en-US" b="1" dirty="0" smtClean="0">
                <a:effectLst>
                  <a:outerShdw blurRad="38100" dist="38100" dir="2700000" algn="tl">
                    <a:srgbClr val="000000">
                      <a:alpha val="43137"/>
                    </a:srgbClr>
                  </a:outerShdw>
                </a:effectLst>
              </a:rPr>
              <a:t> to occupy in church?</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r>
              <a:rPr lang="en-US" sz="3200" dirty="0" smtClean="0"/>
              <a:t> </a:t>
            </a:r>
            <a:r>
              <a:rPr lang="en-US" sz="3200" b="1" u="sng" dirty="0" smtClean="0">
                <a:solidFill>
                  <a:srgbClr val="FFFF00"/>
                </a:solidFill>
                <a:effectLst>
                  <a:outerShdw blurRad="38100" dist="38100" dir="2700000" algn="tl">
                    <a:srgbClr val="000000">
                      <a:alpha val="43137"/>
                    </a:srgbClr>
                  </a:outerShdw>
                </a:effectLst>
              </a:rPr>
              <a:t>A woman is</a:t>
            </a:r>
            <a:r>
              <a:rPr lang="en-US" sz="3200" b="1" dirty="0" smtClean="0">
                <a:solidFill>
                  <a:srgbClr val="FFFF00"/>
                </a:solidFill>
                <a:effectLst>
                  <a:outerShdw blurRad="38100" dist="38100" dir="2700000" algn="tl">
                    <a:srgbClr val="000000">
                      <a:alpha val="43137"/>
                    </a:srgbClr>
                  </a:outerShdw>
                </a:effectLst>
              </a:rPr>
              <a:t> </a:t>
            </a:r>
            <a:r>
              <a:rPr lang="en-US" sz="3200" b="1" dirty="0" smtClean="0">
                <a:solidFill>
                  <a:schemeClr val="accent4">
                    <a:lumMod val="60000"/>
                    <a:lumOff val="40000"/>
                  </a:schemeClr>
                </a:solidFill>
                <a:effectLst>
                  <a:outerShdw blurRad="38100" dist="38100" dir="2700000" algn="tl">
                    <a:srgbClr val="000000">
                      <a:alpha val="43137"/>
                    </a:srgbClr>
                  </a:outerShdw>
                </a:effectLst>
              </a:rPr>
              <a:t>NOT</a:t>
            </a:r>
            <a:r>
              <a:rPr lang="en-US" sz="3200" b="1" dirty="0" smtClean="0">
                <a:solidFill>
                  <a:srgbClr val="FFFF00"/>
                </a:solidFill>
                <a:effectLst>
                  <a:outerShdw blurRad="38100" dist="38100" dir="2700000" algn="tl">
                    <a:srgbClr val="000000">
                      <a:alpha val="43137"/>
                    </a:srgbClr>
                  </a:outerShdw>
                </a:effectLst>
              </a:rPr>
              <a:t> </a:t>
            </a:r>
            <a:r>
              <a:rPr lang="en-US" sz="3200" b="1" u="sng" dirty="0" smtClean="0">
                <a:solidFill>
                  <a:srgbClr val="FFFF00"/>
                </a:solidFill>
                <a:effectLst>
                  <a:outerShdw blurRad="38100" dist="38100" dir="2700000" algn="tl">
                    <a:srgbClr val="000000">
                      <a:alpha val="43137"/>
                    </a:srgbClr>
                  </a:outerShdw>
                </a:effectLst>
              </a:rPr>
              <a:t>to preach &amp; teach in church</a:t>
            </a:r>
          </a:p>
          <a:p>
            <a:pPr marL="0" indent="0">
              <a:buNone/>
            </a:pPr>
            <a:endParaRPr lang="en-US" sz="2800" dirty="0" smtClean="0">
              <a:solidFill>
                <a:srgbClr val="FFFF00"/>
              </a:solidFill>
              <a:effectLst>
                <a:outerShdw blurRad="38100" dist="38100" dir="2700000" algn="tl">
                  <a:srgbClr val="000000">
                    <a:alpha val="43137"/>
                  </a:srgbClr>
                </a:outerShdw>
              </a:effectLst>
            </a:endParaRPr>
          </a:p>
          <a:p>
            <a:pPr marL="0" indent="0">
              <a:buNone/>
            </a:pPr>
            <a:r>
              <a:rPr lang="en-US" sz="3200" dirty="0" smtClean="0">
                <a:effectLst>
                  <a:outerShdw blurRad="38100" dist="38100" dir="2700000" algn="tl">
                    <a:srgbClr val="000000">
                      <a:alpha val="43137"/>
                    </a:srgbClr>
                  </a:outerShdw>
                </a:effectLst>
              </a:rPr>
              <a:t>1 Corinthians 14:33-38</a:t>
            </a:r>
          </a:p>
          <a:p>
            <a:pPr marL="0" indent="0">
              <a:buNone/>
            </a:pPr>
            <a:endParaRPr lang="en-US" sz="3200" dirty="0">
              <a:effectLst>
                <a:outerShdw blurRad="38100" dist="38100" dir="2700000" algn="tl">
                  <a:srgbClr val="000000">
                    <a:alpha val="43137"/>
                  </a:srgbClr>
                </a:outerShdw>
              </a:effectLst>
            </a:endParaRPr>
          </a:p>
          <a:p>
            <a:pPr marL="0" indent="0">
              <a:buNone/>
            </a:pPr>
            <a:r>
              <a:rPr lang="en-US" sz="3200" dirty="0" smtClean="0">
                <a:effectLst>
                  <a:outerShdw blurRad="38100" dist="38100" dir="2700000" algn="tl">
                    <a:srgbClr val="000000">
                      <a:alpha val="43137"/>
                    </a:srgbClr>
                  </a:outerShdw>
                </a:effectLst>
              </a:rPr>
              <a:t>1 Timothy 2:11-15</a:t>
            </a:r>
            <a:endParaRPr lang="en-US" sz="3200" dirty="0"/>
          </a:p>
        </p:txBody>
      </p:sp>
    </p:spTree>
    <p:extLst>
      <p:ext uri="{BB962C8B-B14F-4D97-AF65-F5344CB8AC3E}">
        <p14:creationId xmlns:p14="http://schemas.microsoft.com/office/powerpoint/2010/main" val="3285745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9549" y="647807"/>
            <a:ext cx="11075831" cy="5675720"/>
          </a:xfrm>
        </p:spPr>
        <p:txBody>
          <a:bodyPr>
            <a:normAutofit/>
          </a:bodyPr>
          <a:lstStyle/>
          <a:p>
            <a:pPr marL="0" indent="0" algn="ctr">
              <a:buNone/>
            </a:pPr>
            <a:r>
              <a:rPr lang="en-US" sz="3200" b="1" u="sng" dirty="0" smtClean="0">
                <a:solidFill>
                  <a:srgbClr val="FFFF00"/>
                </a:solidFill>
                <a:effectLst>
                  <a:outerShdw blurRad="38100" dist="38100" dir="2700000" algn="tl">
                    <a:srgbClr val="000000">
                      <a:alpha val="43137"/>
                    </a:srgbClr>
                  </a:outerShdw>
                </a:effectLst>
              </a:rPr>
              <a:t>A woman is</a:t>
            </a:r>
            <a:r>
              <a:rPr lang="en-US" sz="3200" b="1" dirty="0" smtClean="0">
                <a:solidFill>
                  <a:srgbClr val="FFFF00"/>
                </a:solidFill>
                <a:effectLst>
                  <a:outerShdw blurRad="38100" dist="38100" dir="2700000" algn="tl">
                    <a:srgbClr val="000000">
                      <a:alpha val="43137"/>
                    </a:srgbClr>
                  </a:outerShdw>
                </a:effectLst>
              </a:rPr>
              <a:t> </a:t>
            </a:r>
            <a:r>
              <a:rPr lang="en-US" sz="3200" b="1" dirty="0" smtClean="0">
                <a:solidFill>
                  <a:schemeClr val="accent4">
                    <a:lumMod val="60000"/>
                    <a:lumOff val="40000"/>
                  </a:schemeClr>
                </a:solidFill>
                <a:effectLst>
                  <a:outerShdw blurRad="38100" dist="38100" dir="2700000" algn="tl">
                    <a:srgbClr val="000000">
                      <a:alpha val="43137"/>
                    </a:srgbClr>
                  </a:outerShdw>
                </a:effectLst>
              </a:rPr>
              <a:t>NOT</a:t>
            </a:r>
            <a:r>
              <a:rPr lang="en-US" sz="3200" b="1" dirty="0" smtClean="0">
                <a:solidFill>
                  <a:srgbClr val="FFFF00"/>
                </a:solidFill>
                <a:effectLst>
                  <a:outerShdw blurRad="38100" dist="38100" dir="2700000" algn="tl">
                    <a:srgbClr val="000000">
                      <a:alpha val="43137"/>
                    </a:srgbClr>
                  </a:outerShdw>
                </a:effectLst>
              </a:rPr>
              <a:t> </a:t>
            </a:r>
            <a:r>
              <a:rPr lang="en-US" sz="3200" b="1" u="sng" dirty="0" smtClean="0">
                <a:solidFill>
                  <a:srgbClr val="FFFF00"/>
                </a:solidFill>
                <a:effectLst>
                  <a:outerShdw blurRad="38100" dist="38100" dir="2700000" algn="tl">
                    <a:srgbClr val="000000">
                      <a:alpha val="43137"/>
                    </a:srgbClr>
                  </a:outerShdw>
                </a:effectLst>
              </a:rPr>
              <a:t>to preach &amp; teach in church</a:t>
            </a:r>
          </a:p>
          <a:p>
            <a:pPr marL="0" indent="0" algn="ctr">
              <a:buNone/>
            </a:pPr>
            <a:endParaRPr lang="en-US" sz="2800" b="1" u="sng" dirty="0" smtClean="0">
              <a:solidFill>
                <a:schemeClr val="accent4">
                  <a:lumMod val="60000"/>
                  <a:lumOff val="40000"/>
                </a:schemeClr>
              </a:solidFill>
              <a:effectLst>
                <a:outerShdw blurRad="38100" dist="38100" dir="2700000" algn="tl">
                  <a:srgbClr val="000000">
                    <a:alpha val="43137"/>
                  </a:srgbClr>
                </a:outerShdw>
              </a:effectLst>
            </a:endParaRPr>
          </a:p>
          <a:p>
            <a:pPr marL="0" indent="0" algn="ctr">
              <a:buNone/>
            </a:pPr>
            <a:r>
              <a:rPr lang="en-US" sz="2800" b="1" u="sng" dirty="0" smtClean="0">
                <a:solidFill>
                  <a:schemeClr val="accent4">
                    <a:lumMod val="60000"/>
                    <a:lumOff val="40000"/>
                  </a:schemeClr>
                </a:solidFill>
                <a:effectLst>
                  <a:outerShdw blurRad="38100" dist="38100" dir="2700000" algn="tl">
                    <a:srgbClr val="000000">
                      <a:alpha val="43137"/>
                    </a:srgbClr>
                  </a:outerShdw>
                </a:effectLst>
              </a:rPr>
              <a:t>1 Corinthians 14:33-38</a:t>
            </a:r>
          </a:p>
          <a:p>
            <a:pPr marL="0" indent="0">
              <a:buNone/>
            </a:pPr>
            <a:r>
              <a:rPr lang="en-US" sz="2800" b="1" dirty="0" smtClean="0">
                <a:solidFill>
                  <a:srgbClr val="FFFF00"/>
                </a:solidFill>
                <a:effectLst>
                  <a:outerShdw blurRad="38100" dist="38100" dir="2700000" algn="tl">
                    <a:srgbClr val="000000">
                      <a:alpha val="43137"/>
                    </a:srgbClr>
                  </a:outerShdw>
                </a:effectLst>
              </a:rPr>
              <a:t>Vs. 34: “…</a:t>
            </a:r>
            <a:r>
              <a:rPr lang="en-US" sz="2800" b="1" i="1" dirty="0" smtClean="0">
                <a:solidFill>
                  <a:srgbClr val="FFFF00"/>
                </a:solidFill>
                <a:effectLst>
                  <a:outerShdw blurRad="38100" dist="38100" dir="2700000" algn="tl">
                    <a:srgbClr val="000000">
                      <a:alpha val="43137"/>
                    </a:srgbClr>
                  </a:outerShdw>
                </a:effectLst>
              </a:rPr>
              <a:t>keep silence</a:t>
            </a:r>
            <a:r>
              <a:rPr lang="en-US" sz="2800" b="1" dirty="0" smtClean="0">
                <a:solidFill>
                  <a:srgbClr val="FFFF00"/>
                </a:solidFill>
                <a:effectLst>
                  <a:outerShdw blurRad="38100" dist="38100" dir="2700000" algn="tl">
                    <a:srgbClr val="000000">
                      <a:alpha val="43137"/>
                    </a:srgbClr>
                  </a:outerShdw>
                </a:effectLst>
              </a:rPr>
              <a:t>…” </a:t>
            </a:r>
            <a:r>
              <a:rPr lang="en-US" sz="2800" b="1" dirty="0" smtClean="0">
                <a:effectLst>
                  <a:outerShdw blurRad="38100" dist="38100" dir="2700000" algn="tl">
                    <a:srgbClr val="000000">
                      <a:alpha val="43137"/>
                    </a:srgbClr>
                  </a:outerShdw>
                </a:effectLst>
              </a:rPr>
              <a:t>– hold ones peace, keep close</a:t>
            </a:r>
          </a:p>
          <a:p>
            <a:pPr marL="0" indent="0">
              <a:buNone/>
            </a:pPr>
            <a:r>
              <a:rPr lang="en-US" sz="2800" b="1" dirty="0">
                <a:effectLst>
                  <a:outerShdw blurRad="38100" dist="38100" dir="2700000" algn="tl">
                    <a:srgbClr val="000000">
                      <a:alpha val="43137"/>
                    </a:srgbClr>
                  </a:outerShdw>
                </a:effectLst>
              </a:rPr>
              <a:t>	 </a:t>
            </a:r>
            <a:r>
              <a:rPr lang="en-US" sz="2800" b="1" dirty="0" smtClean="0">
                <a:effectLst>
                  <a:outerShdw blurRad="38100" dist="38100" dir="2700000" algn="tl">
                    <a:srgbClr val="000000">
                      <a:alpha val="43137"/>
                    </a:srgbClr>
                  </a:outerShdw>
                </a:effectLst>
              </a:rPr>
              <a:t>  </a:t>
            </a:r>
            <a:r>
              <a:rPr lang="en-US" sz="2800" b="1" dirty="0" smtClean="0">
                <a:solidFill>
                  <a:srgbClr val="FFFF00"/>
                </a:solidFill>
                <a:effectLst>
                  <a:outerShdw blurRad="38100" dist="38100" dir="2700000" algn="tl">
                    <a:srgbClr val="000000">
                      <a:alpha val="43137"/>
                    </a:srgbClr>
                  </a:outerShdw>
                </a:effectLst>
              </a:rPr>
              <a:t>“…</a:t>
            </a:r>
            <a:r>
              <a:rPr lang="en-US" sz="2800" b="1" i="1" dirty="0" smtClean="0">
                <a:solidFill>
                  <a:srgbClr val="FFFF00"/>
                </a:solidFill>
                <a:effectLst>
                  <a:outerShdw blurRad="38100" dist="38100" dir="2700000" algn="tl">
                    <a:srgbClr val="000000">
                      <a:alpha val="43137"/>
                    </a:srgbClr>
                  </a:outerShdw>
                </a:effectLst>
              </a:rPr>
              <a:t>speak</a:t>
            </a:r>
            <a:r>
              <a:rPr lang="en-US" sz="2800" b="1" dirty="0" smtClean="0">
                <a:solidFill>
                  <a:srgbClr val="FFFF00"/>
                </a:solidFill>
                <a:effectLst>
                  <a:outerShdw blurRad="38100" dist="38100" dir="2700000" algn="tl">
                    <a:srgbClr val="000000">
                      <a:alpha val="43137"/>
                    </a:srgbClr>
                  </a:outerShdw>
                </a:effectLst>
              </a:rPr>
              <a:t>…” </a:t>
            </a:r>
            <a:r>
              <a:rPr lang="en-US" sz="2800" b="1" dirty="0" smtClean="0">
                <a:effectLst>
                  <a:outerShdw blurRad="38100" dist="38100" dir="2700000" algn="tl">
                    <a:srgbClr val="000000">
                      <a:alpha val="43137"/>
                    </a:srgbClr>
                  </a:outerShdw>
                </a:effectLst>
              </a:rPr>
              <a:t>– talk, utter words, preach</a:t>
            </a:r>
          </a:p>
          <a:p>
            <a:pPr marL="0" indent="0">
              <a:buNone/>
            </a:pPr>
            <a:endParaRPr lang="en-US" sz="2800" b="1" dirty="0">
              <a:effectLst>
                <a:outerShdw blurRad="38100" dist="38100" dir="2700000" algn="tl">
                  <a:srgbClr val="000000">
                    <a:alpha val="43137"/>
                  </a:srgbClr>
                </a:outerShdw>
              </a:effectLst>
            </a:endParaRPr>
          </a:p>
          <a:p>
            <a:pPr marL="0" indent="0">
              <a:buNone/>
            </a:pPr>
            <a:r>
              <a:rPr lang="en-US" sz="2800" b="1" dirty="0" smtClean="0">
                <a:solidFill>
                  <a:srgbClr val="FFFF00"/>
                </a:solidFill>
                <a:effectLst>
                  <a:outerShdw blurRad="38100" dist="38100" dir="2700000" algn="tl">
                    <a:srgbClr val="000000">
                      <a:alpha val="43137"/>
                    </a:srgbClr>
                  </a:outerShdw>
                </a:effectLst>
              </a:rPr>
              <a:t>Vs. 35 states God’s disapproval of women preaching in church. God says it is a </a:t>
            </a:r>
            <a:r>
              <a:rPr lang="en-US" sz="2800" b="1" dirty="0" smtClean="0">
                <a:solidFill>
                  <a:schemeClr val="accent4">
                    <a:lumMod val="60000"/>
                    <a:lumOff val="40000"/>
                  </a:schemeClr>
                </a:solidFill>
                <a:effectLst>
                  <a:outerShdw blurRad="38100" dist="38100" dir="2700000" algn="tl">
                    <a:srgbClr val="000000">
                      <a:alpha val="43137"/>
                    </a:srgbClr>
                  </a:outerShdw>
                </a:effectLst>
              </a:rPr>
              <a:t>shame</a:t>
            </a:r>
            <a:r>
              <a:rPr lang="en-US" sz="2800" b="1" dirty="0" smtClean="0">
                <a:solidFill>
                  <a:srgbClr val="FFFF00"/>
                </a:solidFill>
                <a:effectLst>
                  <a:outerShdw blurRad="38100" dist="38100" dir="2700000" algn="tl">
                    <a:srgbClr val="000000">
                      <a:alpha val="43137"/>
                    </a:srgbClr>
                  </a:outerShdw>
                </a:effectLst>
              </a:rPr>
              <a:t>; in other words </a:t>
            </a:r>
            <a:r>
              <a:rPr lang="en-US" sz="2800" b="1" dirty="0" smtClean="0">
                <a:solidFill>
                  <a:schemeClr val="accent4">
                    <a:lumMod val="60000"/>
                    <a:lumOff val="40000"/>
                  </a:schemeClr>
                </a:solidFill>
                <a:effectLst>
                  <a:outerShdw blurRad="38100" dist="38100" dir="2700000" algn="tl">
                    <a:srgbClr val="000000">
                      <a:alpha val="43137"/>
                    </a:srgbClr>
                  </a:outerShdw>
                </a:effectLst>
              </a:rPr>
              <a:t>it is disgraceful for a woman to preach in church</a:t>
            </a:r>
            <a:r>
              <a:rPr lang="en-US" sz="2800" b="1" dirty="0" smtClean="0">
                <a:solidFill>
                  <a:srgbClr val="FFFF00"/>
                </a:solidFill>
                <a:effectLst>
                  <a:outerShdw blurRad="38100" dist="38100" dir="2700000" algn="tl">
                    <a:srgbClr val="000000">
                      <a:alpha val="43137"/>
                    </a:srgbClr>
                  </a:outerShdw>
                </a:effectLst>
              </a:rPr>
              <a:t>.</a:t>
            </a:r>
          </a:p>
        </p:txBody>
      </p:sp>
    </p:spTree>
    <p:extLst>
      <p:ext uri="{BB962C8B-B14F-4D97-AF65-F5344CB8AC3E}">
        <p14:creationId xmlns:p14="http://schemas.microsoft.com/office/powerpoint/2010/main" val="3794451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9549" y="647807"/>
            <a:ext cx="11075831" cy="5675720"/>
          </a:xfrm>
        </p:spPr>
        <p:txBody>
          <a:bodyPr>
            <a:normAutofit/>
          </a:bodyPr>
          <a:lstStyle/>
          <a:p>
            <a:pPr marL="0" indent="0" algn="ctr">
              <a:buNone/>
            </a:pPr>
            <a:r>
              <a:rPr lang="en-US" sz="3200" b="1" u="sng" dirty="0" smtClean="0">
                <a:solidFill>
                  <a:srgbClr val="FFFF00"/>
                </a:solidFill>
                <a:effectLst>
                  <a:outerShdw blurRad="38100" dist="38100" dir="2700000" algn="tl">
                    <a:srgbClr val="000000">
                      <a:alpha val="43137"/>
                    </a:srgbClr>
                  </a:outerShdw>
                </a:effectLst>
              </a:rPr>
              <a:t>A woman is</a:t>
            </a:r>
            <a:r>
              <a:rPr lang="en-US" sz="3200" b="1" dirty="0" smtClean="0">
                <a:solidFill>
                  <a:srgbClr val="FFFF00"/>
                </a:solidFill>
                <a:effectLst>
                  <a:outerShdw blurRad="38100" dist="38100" dir="2700000" algn="tl">
                    <a:srgbClr val="000000">
                      <a:alpha val="43137"/>
                    </a:srgbClr>
                  </a:outerShdw>
                </a:effectLst>
              </a:rPr>
              <a:t> </a:t>
            </a:r>
            <a:r>
              <a:rPr lang="en-US" sz="3200" b="1" dirty="0" smtClean="0">
                <a:solidFill>
                  <a:schemeClr val="accent4">
                    <a:lumMod val="60000"/>
                    <a:lumOff val="40000"/>
                  </a:schemeClr>
                </a:solidFill>
                <a:effectLst>
                  <a:outerShdw blurRad="38100" dist="38100" dir="2700000" algn="tl">
                    <a:srgbClr val="000000">
                      <a:alpha val="43137"/>
                    </a:srgbClr>
                  </a:outerShdw>
                </a:effectLst>
              </a:rPr>
              <a:t>NOT</a:t>
            </a:r>
            <a:r>
              <a:rPr lang="en-US" sz="3200" b="1" dirty="0" smtClean="0">
                <a:solidFill>
                  <a:srgbClr val="FFFF00"/>
                </a:solidFill>
                <a:effectLst>
                  <a:outerShdw blurRad="38100" dist="38100" dir="2700000" algn="tl">
                    <a:srgbClr val="000000">
                      <a:alpha val="43137"/>
                    </a:srgbClr>
                  </a:outerShdw>
                </a:effectLst>
              </a:rPr>
              <a:t> </a:t>
            </a:r>
            <a:r>
              <a:rPr lang="en-US" sz="3200" b="1" u="sng" dirty="0" smtClean="0">
                <a:solidFill>
                  <a:srgbClr val="FFFF00"/>
                </a:solidFill>
                <a:effectLst>
                  <a:outerShdw blurRad="38100" dist="38100" dir="2700000" algn="tl">
                    <a:srgbClr val="000000">
                      <a:alpha val="43137"/>
                    </a:srgbClr>
                  </a:outerShdw>
                </a:effectLst>
              </a:rPr>
              <a:t>to preach &amp; teach in church</a:t>
            </a:r>
          </a:p>
          <a:p>
            <a:pPr marL="0" indent="0" algn="ctr">
              <a:buNone/>
            </a:pPr>
            <a:endParaRPr lang="en-US" sz="2800" b="1" dirty="0" smtClean="0">
              <a:effectLst>
                <a:outerShdw blurRad="38100" dist="38100" dir="2700000" algn="tl">
                  <a:srgbClr val="000000">
                    <a:alpha val="43137"/>
                  </a:srgbClr>
                </a:outerShdw>
              </a:effectLst>
            </a:endParaRPr>
          </a:p>
          <a:p>
            <a:pPr marL="0" indent="0" algn="ctr">
              <a:buNone/>
            </a:pPr>
            <a:r>
              <a:rPr lang="en-US" sz="2800" b="1" u="sng" dirty="0" smtClean="0">
                <a:solidFill>
                  <a:schemeClr val="accent4">
                    <a:lumMod val="60000"/>
                    <a:lumOff val="40000"/>
                  </a:schemeClr>
                </a:solidFill>
                <a:effectLst>
                  <a:outerShdw blurRad="38100" dist="38100" dir="2700000" algn="tl">
                    <a:srgbClr val="000000">
                      <a:alpha val="43137"/>
                    </a:srgbClr>
                  </a:outerShdw>
                </a:effectLst>
              </a:rPr>
              <a:t>1 Timothy 2:11-15</a:t>
            </a:r>
          </a:p>
          <a:p>
            <a:pPr marL="0" indent="0">
              <a:buNone/>
            </a:pPr>
            <a:r>
              <a:rPr lang="en-US" sz="2800" b="1" dirty="0" smtClean="0">
                <a:solidFill>
                  <a:srgbClr val="FFFF00"/>
                </a:solidFill>
                <a:effectLst>
                  <a:outerShdw blurRad="38100" dist="38100" dir="2700000" algn="tl">
                    <a:srgbClr val="000000">
                      <a:alpha val="43137"/>
                    </a:srgbClr>
                  </a:outerShdw>
                </a:effectLst>
              </a:rPr>
              <a:t>Vs. 11: “</a:t>
            </a:r>
            <a:r>
              <a:rPr lang="en-US" sz="2800" b="1" i="1" dirty="0" smtClean="0">
                <a:solidFill>
                  <a:srgbClr val="FFFF00"/>
                </a:solidFill>
                <a:effectLst>
                  <a:outerShdw blurRad="38100" dist="38100" dir="2700000" algn="tl">
                    <a:srgbClr val="000000">
                      <a:alpha val="43137"/>
                    </a:srgbClr>
                  </a:outerShdw>
                </a:effectLst>
              </a:rPr>
              <a:t>learn in silence with all subjection</a:t>
            </a:r>
            <a:r>
              <a:rPr lang="en-US" sz="2800" b="1" dirty="0" smtClean="0">
                <a:solidFill>
                  <a:srgbClr val="FFFF00"/>
                </a:solidFill>
                <a:effectLst>
                  <a:outerShdw blurRad="38100" dist="38100" dir="2700000" algn="tl">
                    <a:srgbClr val="000000">
                      <a:alpha val="43137"/>
                    </a:srgbClr>
                  </a:outerShdw>
                </a:effectLst>
              </a:rPr>
              <a:t>” </a:t>
            </a:r>
            <a:r>
              <a:rPr lang="en-US" sz="2800" b="1" dirty="0" smtClean="0">
                <a:effectLst>
                  <a:outerShdw blurRad="38100" dist="38100" dir="2700000" algn="tl">
                    <a:srgbClr val="000000">
                      <a:alpha val="43137"/>
                    </a:srgbClr>
                  </a:outerShdw>
                </a:effectLst>
              </a:rPr>
              <a:t>– to know or be instructed in the truth with quietness, placing herself under the obedience &amp; tutorage of the one who is teaching.</a:t>
            </a:r>
          </a:p>
          <a:p>
            <a:pPr marL="0" indent="0">
              <a:buNone/>
            </a:pPr>
            <a:endParaRPr lang="en-US" sz="2800" b="1" dirty="0" smtClean="0">
              <a:effectLst>
                <a:outerShdw blurRad="38100" dist="38100" dir="2700000" algn="tl">
                  <a:srgbClr val="000000">
                    <a:alpha val="43137"/>
                  </a:srgbClr>
                </a:outerShdw>
              </a:effectLst>
            </a:endParaRPr>
          </a:p>
          <a:p>
            <a:pPr marL="0" indent="0">
              <a:buNone/>
            </a:pPr>
            <a:r>
              <a:rPr lang="en-US" sz="2800" b="1" dirty="0" smtClean="0">
                <a:solidFill>
                  <a:srgbClr val="FFFF00"/>
                </a:solidFill>
                <a:effectLst>
                  <a:outerShdw blurRad="38100" dist="38100" dir="2700000" algn="tl">
                    <a:srgbClr val="000000">
                      <a:alpha val="43137"/>
                    </a:srgbClr>
                  </a:outerShdw>
                </a:effectLst>
              </a:rPr>
              <a:t>Vs. 12: “…</a:t>
            </a:r>
            <a:r>
              <a:rPr lang="en-US" sz="2800" b="1" i="1" dirty="0" smtClean="0">
                <a:solidFill>
                  <a:srgbClr val="FFFF00"/>
                </a:solidFill>
                <a:effectLst>
                  <a:outerShdw blurRad="38100" dist="38100" dir="2700000" algn="tl">
                    <a:srgbClr val="000000">
                      <a:alpha val="43137"/>
                    </a:srgbClr>
                  </a:outerShdw>
                </a:effectLst>
              </a:rPr>
              <a:t>not to teach nor usurp authority over the man</a:t>
            </a:r>
            <a:r>
              <a:rPr lang="en-US" sz="2800" b="1" dirty="0" smtClean="0">
                <a:solidFill>
                  <a:srgbClr val="FFFF00"/>
                </a:solidFill>
                <a:effectLst>
                  <a:outerShdw blurRad="38100" dist="38100" dir="2700000" algn="tl">
                    <a:srgbClr val="000000">
                      <a:alpha val="43137"/>
                    </a:srgbClr>
                  </a:outerShdw>
                </a:effectLst>
              </a:rPr>
              <a:t>…”        </a:t>
            </a:r>
            <a:r>
              <a:rPr lang="en-US" sz="2800" b="1" dirty="0" smtClean="0">
                <a:effectLst>
                  <a:outerShdw blurRad="38100" dist="38100" dir="2700000" algn="tl">
                    <a:srgbClr val="000000">
                      <a:alpha val="43137"/>
                    </a:srgbClr>
                  </a:outerShdw>
                </a:effectLst>
              </a:rPr>
              <a:t>– </a:t>
            </a:r>
            <a:r>
              <a:rPr lang="en-US" sz="2800" b="1" i="1" dirty="0" smtClean="0">
                <a:solidFill>
                  <a:schemeClr val="accent4">
                    <a:lumMod val="60000"/>
                    <a:lumOff val="40000"/>
                  </a:schemeClr>
                </a:solidFill>
                <a:effectLst>
                  <a:outerShdw blurRad="38100" dist="38100" dir="2700000" algn="tl">
                    <a:srgbClr val="000000">
                      <a:alpha val="43137"/>
                    </a:srgbClr>
                  </a:outerShdw>
                </a:effectLst>
              </a:rPr>
              <a:t>usurp</a:t>
            </a:r>
            <a:r>
              <a:rPr lang="en-US" sz="2800" b="1" dirty="0" smtClean="0">
                <a:effectLst>
                  <a:outerShdw blurRad="38100" dist="38100" dir="2700000" algn="tl">
                    <a:srgbClr val="000000">
                      <a:alpha val="43137"/>
                    </a:srgbClr>
                  </a:outerShdw>
                </a:effectLst>
              </a:rPr>
              <a:t> means to act of oneself, to dominate. Women are not to assume any teaching, authoritative role in public assembly</a:t>
            </a:r>
          </a:p>
        </p:txBody>
      </p:sp>
    </p:spTree>
    <p:extLst>
      <p:ext uri="{BB962C8B-B14F-4D97-AF65-F5344CB8AC3E}">
        <p14:creationId xmlns:p14="http://schemas.microsoft.com/office/powerpoint/2010/main" val="1082818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9549" y="647807"/>
            <a:ext cx="11075831" cy="5675720"/>
          </a:xfrm>
        </p:spPr>
        <p:txBody>
          <a:bodyPr>
            <a:normAutofit/>
          </a:bodyPr>
          <a:lstStyle/>
          <a:p>
            <a:pPr marL="0" indent="0" algn="ctr">
              <a:buNone/>
            </a:pPr>
            <a:r>
              <a:rPr lang="en-US" sz="3200" b="1" u="sng" dirty="0" smtClean="0">
                <a:solidFill>
                  <a:srgbClr val="FFFF00"/>
                </a:solidFill>
                <a:effectLst>
                  <a:outerShdw blurRad="38100" dist="38100" dir="2700000" algn="tl">
                    <a:srgbClr val="000000">
                      <a:alpha val="43137"/>
                    </a:srgbClr>
                  </a:outerShdw>
                </a:effectLst>
              </a:rPr>
              <a:t>A woman is</a:t>
            </a:r>
            <a:r>
              <a:rPr lang="en-US" sz="3200" b="1" dirty="0" smtClean="0">
                <a:solidFill>
                  <a:srgbClr val="FFFF00"/>
                </a:solidFill>
                <a:effectLst>
                  <a:outerShdw blurRad="38100" dist="38100" dir="2700000" algn="tl">
                    <a:srgbClr val="000000">
                      <a:alpha val="43137"/>
                    </a:srgbClr>
                  </a:outerShdw>
                </a:effectLst>
              </a:rPr>
              <a:t> </a:t>
            </a:r>
            <a:r>
              <a:rPr lang="en-US" sz="3200" b="1" dirty="0" smtClean="0">
                <a:solidFill>
                  <a:schemeClr val="accent4">
                    <a:lumMod val="60000"/>
                    <a:lumOff val="40000"/>
                  </a:schemeClr>
                </a:solidFill>
                <a:effectLst>
                  <a:outerShdw blurRad="38100" dist="38100" dir="2700000" algn="tl">
                    <a:srgbClr val="000000">
                      <a:alpha val="43137"/>
                    </a:srgbClr>
                  </a:outerShdw>
                </a:effectLst>
              </a:rPr>
              <a:t>NOT</a:t>
            </a:r>
            <a:r>
              <a:rPr lang="en-US" sz="3200" b="1" dirty="0" smtClean="0">
                <a:solidFill>
                  <a:srgbClr val="FFFF00"/>
                </a:solidFill>
                <a:effectLst>
                  <a:outerShdw blurRad="38100" dist="38100" dir="2700000" algn="tl">
                    <a:srgbClr val="000000">
                      <a:alpha val="43137"/>
                    </a:srgbClr>
                  </a:outerShdw>
                </a:effectLst>
              </a:rPr>
              <a:t> </a:t>
            </a:r>
            <a:r>
              <a:rPr lang="en-US" sz="3200" b="1" u="sng" dirty="0" smtClean="0">
                <a:solidFill>
                  <a:srgbClr val="FFFF00"/>
                </a:solidFill>
                <a:effectLst>
                  <a:outerShdw blurRad="38100" dist="38100" dir="2700000" algn="tl">
                    <a:srgbClr val="000000">
                      <a:alpha val="43137"/>
                    </a:srgbClr>
                  </a:outerShdw>
                </a:effectLst>
              </a:rPr>
              <a:t>to preach &amp; teach in church</a:t>
            </a:r>
          </a:p>
          <a:p>
            <a:pPr marL="0" indent="0" algn="ctr">
              <a:buNone/>
            </a:pPr>
            <a:endParaRPr lang="en-US" sz="2800" b="1" dirty="0" smtClean="0">
              <a:effectLst>
                <a:outerShdw blurRad="38100" dist="38100" dir="2700000" algn="tl">
                  <a:srgbClr val="000000">
                    <a:alpha val="43137"/>
                  </a:srgbClr>
                </a:outerShdw>
              </a:effectLst>
            </a:endParaRPr>
          </a:p>
          <a:p>
            <a:pPr marL="0" indent="0" algn="ctr">
              <a:buNone/>
            </a:pPr>
            <a:r>
              <a:rPr lang="en-US" sz="2800" b="1" u="sng" dirty="0" smtClean="0">
                <a:solidFill>
                  <a:schemeClr val="accent4">
                    <a:lumMod val="60000"/>
                    <a:lumOff val="40000"/>
                  </a:schemeClr>
                </a:solidFill>
                <a:effectLst>
                  <a:outerShdw blurRad="38100" dist="38100" dir="2700000" algn="tl">
                    <a:srgbClr val="000000">
                      <a:alpha val="43137"/>
                    </a:srgbClr>
                  </a:outerShdw>
                </a:effectLst>
              </a:rPr>
              <a:t>1 Timothy 2:11-15</a:t>
            </a:r>
          </a:p>
          <a:p>
            <a:pPr marL="0" indent="0">
              <a:buNone/>
            </a:pPr>
            <a:r>
              <a:rPr lang="en-US" sz="2800" b="1" dirty="0" smtClean="0">
                <a:solidFill>
                  <a:srgbClr val="FFFF00"/>
                </a:solidFill>
                <a:effectLst>
                  <a:outerShdw blurRad="38100" dist="38100" dir="2700000" algn="tl">
                    <a:srgbClr val="000000">
                      <a:alpha val="43137"/>
                    </a:srgbClr>
                  </a:outerShdw>
                </a:effectLst>
              </a:rPr>
              <a:t>Vs. 13-14 gives the reasons why women should not occupy the teaching preaching role:</a:t>
            </a:r>
          </a:p>
          <a:p>
            <a:pPr marL="514350" indent="-514350">
              <a:buAutoNum type="arabicParenBoth"/>
            </a:pPr>
            <a:r>
              <a:rPr lang="en-US" sz="2800" b="1" dirty="0" smtClean="0">
                <a:effectLst>
                  <a:outerShdw blurRad="38100" dist="38100" dir="2700000" algn="tl">
                    <a:srgbClr val="000000">
                      <a:alpha val="43137"/>
                    </a:srgbClr>
                  </a:outerShdw>
                </a:effectLst>
              </a:rPr>
              <a:t>Because God’s design of creation order is that man was created first &amp; he is the ordained leader.</a:t>
            </a:r>
          </a:p>
          <a:p>
            <a:pPr marL="514350" indent="-514350">
              <a:buAutoNum type="arabicParenBoth"/>
            </a:pPr>
            <a:r>
              <a:rPr lang="en-US" sz="2800" b="1" dirty="0" smtClean="0">
                <a:effectLst>
                  <a:outerShdw blurRad="38100" dist="38100" dir="2700000" algn="tl">
                    <a:srgbClr val="000000">
                      <a:alpha val="43137"/>
                    </a:srgbClr>
                  </a:outerShdw>
                </a:effectLst>
              </a:rPr>
              <a:t>Because the woman has a weaker resistance &amp; was more easily deceived than the man</a:t>
            </a:r>
          </a:p>
        </p:txBody>
      </p:sp>
    </p:spTree>
    <p:extLst>
      <p:ext uri="{BB962C8B-B14F-4D97-AF65-F5344CB8AC3E}">
        <p14:creationId xmlns:p14="http://schemas.microsoft.com/office/powerpoint/2010/main" val="1659936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effectLst>
                  <a:outerShdw blurRad="38100" dist="38100" dir="2700000" algn="tl">
                    <a:srgbClr val="000000">
                      <a:alpha val="43137"/>
                    </a:srgbClr>
                  </a:outerShdw>
                </a:effectLst>
              </a:rPr>
              <a:t>What roles are women </a:t>
            </a:r>
            <a:r>
              <a:rPr lang="en-US" b="1" u="sng" dirty="0" smtClean="0">
                <a:solidFill>
                  <a:schemeClr val="accent4">
                    <a:lumMod val="60000"/>
                    <a:lumOff val="40000"/>
                  </a:schemeClr>
                </a:solidFill>
                <a:effectLst>
                  <a:outerShdw blurRad="38100" dist="38100" dir="2700000" algn="tl">
                    <a:srgbClr val="000000">
                      <a:alpha val="43137"/>
                    </a:srgbClr>
                  </a:outerShdw>
                </a:effectLst>
              </a:rPr>
              <a:t>NOT</a:t>
            </a:r>
            <a:r>
              <a:rPr lang="en-US" b="1" dirty="0" smtClean="0">
                <a:effectLst>
                  <a:outerShdw blurRad="38100" dist="38100" dir="2700000" algn="tl">
                    <a:srgbClr val="000000">
                      <a:alpha val="43137"/>
                    </a:srgbClr>
                  </a:outerShdw>
                </a:effectLst>
              </a:rPr>
              <a:t> to occupy in church?</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r>
              <a:rPr lang="en-US" sz="3200" dirty="0" smtClean="0"/>
              <a:t> </a:t>
            </a:r>
            <a:r>
              <a:rPr lang="en-US" sz="3200" b="1" u="sng" dirty="0" smtClean="0">
                <a:solidFill>
                  <a:srgbClr val="FFFF00"/>
                </a:solidFill>
                <a:effectLst>
                  <a:outerShdw blurRad="38100" dist="38100" dir="2700000" algn="tl">
                    <a:srgbClr val="000000">
                      <a:alpha val="43137"/>
                    </a:srgbClr>
                  </a:outerShdw>
                </a:effectLst>
              </a:rPr>
              <a:t>A woman is</a:t>
            </a:r>
            <a:r>
              <a:rPr lang="en-US" sz="3200" b="1" dirty="0" smtClean="0">
                <a:solidFill>
                  <a:srgbClr val="FFFF00"/>
                </a:solidFill>
                <a:effectLst>
                  <a:outerShdw blurRad="38100" dist="38100" dir="2700000" algn="tl">
                    <a:srgbClr val="000000">
                      <a:alpha val="43137"/>
                    </a:srgbClr>
                  </a:outerShdw>
                </a:effectLst>
              </a:rPr>
              <a:t> </a:t>
            </a:r>
            <a:r>
              <a:rPr lang="en-US" sz="3200" b="1" dirty="0" smtClean="0">
                <a:solidFill>
                  <a:schemeClr val="accent4">
                    <a:lumMod val="60000"/>
                    <a:lumOff val="40000"/>
                  </a:schemeClr>
                </a:solidFill>
                <a:effectLst>
                  <a:outerShdw blurRad="38100" dist="38100" dir="2700000" algn="tl">
                    <a:srgbClr val="000000">
                      <a:alpha val="43137"/>
                    </a:srgbClr>
                  </a:outerShdw>
                </a:effectLst>
              </a:rPr>
              <a:t>NOT</a:t>
            </a:r>
            <a:r>
              <a:rPr lang="en-US" sz="3200" b="1" dirty="0" smtClean="0">
                <a:solidFill>
                  <a:srgbClr val="FFFF00"/>
                </a:solidFill>
                <a:effectLst>
                  <a:outerShdw blurRad="38100" dist="38100" dir="2700000" algn="tl">
                    <a:srgbClr val="000000">
                      <a:alpha val="43137"/>
                    </a:srgbClr>
                  </a:outerShdw>
                </a:effectLst>
              </a:rPr>
              <a:t> </a:t>
            </a:r>
            <a:r>
              <a:rPr lang="en-US" sz="3200" b="1" u="sng" dirty="0" smtClean="0">
                <a:solidFill>
                  <a:srgbClr val="FFFF00"/>
                </a:solidFill>
                <a:effectLst>
                  <a:outerShdw blurRad="38100" dist="38100" dir="2700000" algn="tl">
                    <a:srgbClr val="000000">
                      <a:alpha val="43137"/>
                    </a:srgbClr>
                  </a:outerShdw>
                </a:effectLst>
              </a:rPr>
              <a:t>to pastor or head the church</a:t>
            </a:r>
          </a:p>
          <a:p>
            <a:pPr marL="0" indent="0">
              <a:buNone/>
            </a:pPr>
            <a:endParaRPr lang="en-US" sz="2800" dirty="0" smtClean="0">
              <a:solidFill>
                <a:srgbClr val="FFFF00"/>
              </a:solidFill>
              <a:effectLst>
                <a:outerShdw blurRad="38100" dist="38100" dir="2700000" algn="tl">
                  <a:srgbClr val="000000">
                    <a:alpha val="43137"/>
                  </a:srgbClr>
                </a:outerShdw>
              </a:effectLst>
            </a:endParaRPr>
          </a:p>
          <a:p>
            <a:pPr marL="0" indent="0">
              <a:buNone/>
            </a:pPr>
            <a:r>
              <a:rPr lang="en-US" sz="3200" dirty="0" smtClean="0">
                <a:effectLst>
                  <a:outerShdw blurRad="38100" dist="38100" dir="2700000" algn="tl">
                    <a:srgbClr val="000000">
                      <a:alpha val="43137"/>
                    </a:srgbClr>
                  </a:outerShdw>
                </a:effectLst>
              </a:rPr>
              <a:t>1 Corinthians 11:2-9</a:t>
            </a:r>
            <a:endParaRPr lang="en-US" sz="3200" dirty="0">
              <a:effectLst>
                <a:outerShdw blurRad="38100" dist="38100" dir="2700000" algn="tl">
                  <a:srgbClr val="000000">
                    <a:alpha val="43137"/>
                  </a:srgbClr>
                </a:outerShdw>
              </a:effectLst>
            </a:endParaRPr>
          </a:p>
          <a:p>
            <a:pPr marL="0" indent="0">
              <a:buNone/>
            </a:pPr>
            <a:r>
              <a:rPr lang="en-US" sz="3200" dirty="0" smtClean="0">
                <a:effectLst>
                  <a:outerShdw blurRad="38100" dist="38100" dir="2700000" algn="tl">
                    <a:srgbClr val="000000">
                      <a:alpha val="43137"/>
                    </a:srgbClr>
                  </a:outerShdw>
                </a:effectLst>
              </a:rPr>
              <a:t>1 Timothy 3:1-2, 5, 8,11-12,15</a:t>
            </a:r>
          </a:p>
          <a:p>
            <a:pPr marL="0" indent="0">
              <a:buNone/>
            </a:pPr>
            <a:r>
              <a:rPr lang="en-US" sz="3200" dirty="0" smtClean="0">
                <a:effectLst>
                  <a:outerShdw blurRad="38100" dist="38100" dir="2700000" algn="tl">
                    <a:srgbClr val="000000">
                      <a:alpha val="43137"/>
                    </a:srgbClr>
                  </a:outerShdw>
                </a:effectLst>
              </a:rPr>
              <a:t>Titus 1:6-7</a:t>
            </a:r>
          </a:p>
          <a:p>
            <a:pPr marL="0" indent="0">
              <a:buNone/>
            </a:pPr>
            <a:r>
              <a:rPr lang="en-US" sz="3200" dirty="0" smtClean="0">
                <a:effectLst>
                  <a:outerShdw blurRad="38100" dist="38100" dir="2700000" algn="tl">
                    <a:srgbClr val="000000">
                      <a:alpha val="43137"/>
                    </a:srgbClr>
                  </a:outerShdw>
                </a:effectLst>
              </a:rPr>
              <a:t>Acts 6:2-5</a:t>
            </a:r>
            <a:endParaRPr lang="en-US" sz="3200" dirty="0"/>
          </a:p>
        </p:txBody>
      </p:sp>
    </p:spTree>
    <p:extLst>
      <p:ext uri="{BB962C8B-B14F-4D97-AF65-F5344CB8AC3E}">
        <p14:creationId xmlns:p14="http://schemas.microsoft.com/office/powerpoint/2010/main" val="3777064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9549" y="647807"/>
            <a:ext cx="11075831" cy="5675720"/>
          </a:xfrm>
        </p:spPr>
        <p:txBody>
          <a:bodyPr>
            <a:normAutofit/>
          </a:bodyPr>
          <a:lstStyle/>
          <a:p>
            <a:pPr marL="0" indent="0" algn="ctr">
              <a:buNone/>
            </a:pPr>
            <a:r>
              <a:rPr lang="en-US" sz="3200" b="1" u="sng" dirty="0" smtClean="0">
                <a:solidFill>
                  <a:srgbClr val="FFFF00"/>
                </a:solidFill>
                <a:effectLst>
                  <a:outerShdw blurRad="38100" dist="38100" dir="2700000" algn="tl">
                    <a:srgbClr val="000000">
                      <a:alpha val="43137"/>
                    </a:srgbClr>
                  </a:outerShdw>
                </a:effectLst>
              </a:rPr>
              <a:t>A woman is</a:t>
            </a:r>
            <a:r>
              <a:rPr lang="en-US" sz="3200" b="1" dirty="0" smtClean="0">
                <a:solidFill>
                  <a:srgbClr val="FFFF00"/>
                </a:solidFill>
                <a:effectLst>
                  <a:outerShdw blurRad="38100" dist="38100" dir="2700000" algn="tl">
                    <a:srgbClr val="000000">
                      <a:alpha val="43137"/>
                    </a:srgbClr>
                  </a:outerShdw>
                </a:effectLst>
              </a:rPr>
              <a:t> </a:t>
            </a:r>
            <a:r>
              <a:rPr lang="en-US" sz="3200" b="1" dirty="0" smtClean="0">
                <a:solidFill>
                  <a:schemeClr val="accent4">
                    <a:lumMod val="60000"/>
                    <a:lumOff val="40000"/>
                  </a:schemeClr>
                </a:solidFill>
                <a:effectLst>
                  <a:outerShdw blurRad="38100" dist="38100" dir="2700000" algn="tl">
                    <a:srgbClr val="000000">
                      <a:alpha val="43137"/>
                    </a:srgbClr>
                  </a:outerShdw>
                </a:effectLst>
              </a:rPr>
              <a:t>NOT</a:t>
            </a:r>
            <a:r>
              <a:rPr lang="en-US" sz="3200" b="1" dirty="0" smtClean="0">
                <a:solidFill>
                  <a:srgbClr val="FFFF00"/>
                </a:solidFill>
                <a:effectLst>
                  <a:outerShdw blurRad="38100" dist="38100" dir="2700000" algn="tl">
                    <a:srgbClr val="000000">
                      <a:alpha val="43137"/>
                    </a:srgbClr>
                  </a:outerShdw>
                </a:effectLst>
              </a:rPr>
              <a:t> </a:t>
            </a:r>
            <a:r>
              <a:rPr lang="en-US" sz="3200" b="1" u="sng" dirty="0" smtClean="0">
                <a:solidFill>
                  <a:srgbClr val="FFFF00"/>
                </a:solidFill>
                <a:effectLst>
                  <a:outerShdw blurRad="38100" dist="38100" dir="2700000" algn="tl">
                    <a:srgbClr val="000000">
                      <a:alpha val="43137"/>
                    </a:srgbClr>
                  </a:outerShdw>
                </a:effectLst>
              </a:rPr>
              <a:t>to pastor or head the church</a:t>
            </a:r>
          </a:p>
          <a:p>
            <a:pPr marL="0" indent="0" algn="ctr">
              <a:buNone/>
            </a:pPr>
            <a:endParaRPr lang="en-US" sz="800" b="1" dirty="0" smtClean="0">
              <a:effectLst>
                <a:outerShdw blurRad="38100" dist="38100" dir="2700000" algn="tl">
                  <a:srgbClr val="000000">
                    <a:alpha val="43137"/>
                  </a:srgbClr>
                </a:outerShdw>
              </a:effectLst>
            </a:endParaRPr>
          </a:p>
          <a:p>
            <a:pPr marL="0" indent="0" algn="ctr">
              <a:buNone/>
            </a:pPr>
            <a:r>
              <a:rPr lang="en-US" sz="2800" b="1" u="sng" dirty="0" smtClean="0">
                <a:solidFill>
                  <a:schemeClr val="accent4">
                    <a:lumMod val="60000"/>
                    <a:lumOff val="40000"/>
                  </a:schemeClr>
                </a:solidFill>
                <a:effectLst>
                  <a:outerShdw blurRad="38100" dist="38100" dir="2700000" algn="tl">
                    <a:srgbClr val="000000">
                      <a:alpha val="43137"/>
                    </a:srgbClr>
                  </a:outerShdw>
                </a:effectLst>
              </a:rPr>
              <a:t>1 Corinthians11:2-9</a:t>
            </a:r>
          </a:p>
          <a:p>
            <a:pPr marL="0" indent="0">
              <a:buNone/>
            </a:pPr>
            <a:r>
              <a:rPr lang="en-US" sz="2800" b="1" dirty="0" smtClean="0">
                <a:solidFill>
                  <a:srgbClr val="FFFF00"/>
                </a:solidFill>
                <a:effectLst>
                  <a:outerShdw blurRad="38100" dist="38100" dir="2700000" algn="tl">
                    <a:srgbClr val="000000">
                      <a:alpha val="43137"/>
                    </a:srgbClr>
                  </a:outerShdw>
                </a:effectLst>
              </a:rPr>
              <a:t>Vs. </a:t>
            </a:r>
            <a:r>
              <a:rPr lang="en-US" sz="2800" b="1" dirty="0">
                <a:solidFill>
                  <a:srgbClr val="FFFF00"/>
                </a:solidFill>
                <a:effectLst>
                  <a:outerShdw blurRad="38100" dist="38100" dir="2700000" algn="tl">
                    <a:srgbClr val="000000">
                      <a:alpha val="43137"/>
                    </a:srgbClr>
                  </a:outerShdw>
                </a:effectLst>
              </a:rPr>
              <a:t>4</a:t>
            </a:r>
            <a:r>
              <a:rPr lang="en-US" sz="2800" b="1" dirty="0" smtClean="0">
                <a:solidFill>
                  <a:srgbClr val="FFFF00"/>
                </a:solidFill>
                <a:effectLst>
                  <a:outerShdw blurRad="38100" dist="38100" dir="2700000" algn="tl">
                    <a:srgbClr val="000000">
                      <a:alpha val="43137"/>
                    </a:srgbClr>
                  </a:outerShdw>
                </a:effectLst>
              </a:rPr>
              <a:t>: “</a:t>
            </a:r>
            <a:r>
              <a:rPr lang="en-US" sz="2800" b="1" i="1" dirty="0" smtClean="0">
                <a:solidFill>
                  <a:srgbClr val="FFFF00"/>
                </a:solidFill>
                <a:effectLst>
                  <a:outerShdw blurRad="38100" dist="38100" dir="2700000" algn="tl">
                    <a:srgbClr val="000000">
                      <a:alpha val="43137"/>
                    </a:srgbClr>
                  </a:outerShdw>
                </a:effectLst>
              </a:rPr>
              <a:t>…his head covered, </a:t>
            </a:r>
            <a:r>
              <a:rPr lang="en-US" sz="2800" b="1" i="1" dirty="0" err="1" smtClean="0">
                <a:solidFill>
                  <a:srgbClr val="FFFF00"/>
                </a:solidFill>
                <a:effectLst>
                  <a:outerShdw blurRad="38100" dist="38100" dir="2700000" algn="tl">
                    <a:srgbClr val="000000">
                      <a:alpha val="43137"/>
                    </a:srgbClr>
                  </a:outerShdw>
                </a:effectLst>
              </a:rPr>
              <a:t>dishonoureth</a:t>
            </a:r>
            <a:r>
              <a:rPr lang="en-US" sz="2800" b="1" i="1" dirty="0" smtClean="0">
                <a:solidFill>
                  <a:srgbClr val="FFFF00"/>
                </a:solidFill>
                <a:effectLst>
                  <a:outerShdw blurRad="38100" dist="38100" dir="2700000" algn="tl">
                    <a:srgbClr val="000000">
                      <a:alpha val="43137"/>
                    </a:srgbClr>
                  </a:outerShdw>
                </a:effectLst>
              </a:rPr>
              <a:t> his head.</a:t>
            </a:r>
            <a:r>
              <a:rPr lang="en-US" sz="2800" b="1" dirty="0" smtClean="0">
                <a:solidFill>
                  <a:srgbClr val="FFFF00"/>
                </a:solidFill>
                <a:effectLst>
                  <a:outerShdw blurRad="38100" dist="38100" dir="2700000" algn="tl">
                    <a:srgbClr val="000000">
                      <a:alpha val="43137"/>
                    </a:srgbClr>
                  </a:outerShdw>
                </a:effectLst>
              </a:rPr>
              <a:t>” </a:t>
            </a:r>
            <a:r>
              <a:rPr lang="en-US" sz="2800" b="1" dirty="0" smtClean="0">
                <a:effectLst>
                  <a:outerShdw blurRad="38100" dist="38100" dir="2700000" algn="tl">
                    <a:srgbClr val="000000">
                      <a:alpha val="43137"/>
                    </a:srgbClr>
                  </a:outerShdw>
                </a:effectLst>
              </a:rPr>
              <a:t>– Head covering was a symbol of subjection &amp; submission. So for a man to cover his head it would be an indication that he is not assuming his role as head but actually allowing the woman to lead.</a:t>
            </a:r>
          </a:p>
          <a:p>
            <a:pPr marL="0" indent="0">
              <a:buNone/>
            </a:pPr>
            <a:endParaRPr lang="en-US" sz="800" b="1" dirty="0" smtClean="0">
              <a:effectLst>
                <a:outerShdw blurRad="38100" dist="38100" dir="2700000" algn="tl">
                  <a:srgbClr val="000000">
                    <a:alpha val="43137"/>
                  </a:srgbClr>
                </a:outerShdw>
              </a:effectLst>
            </a:endParaRPr>
          </a:p>
          <a:p>
            <a:pPr marL="0" indent="0">
              <a:buNone/>
            </a:pPr>
            <a:r>
              <a:rPr lang="en-US" sz="2800" b="1" dirty="0" smtClean="0">
                <a:solidFill>
                  <a:srgbClr val="FFFF00"/>
                </a:solidFill>
                <a:effectLst>
                  <a:outerShdw blurRad="38100" dist="38100" dir="2700000" algn="tl">
                    <a:srgbClr val="000000">
                      <a:alpha val="43137"/>
                    </a:srgbClr>
                  </a:outerShdw>
                </a:effectLst>
              </a:rPr>
              <a:t>Vs. 5-6: “…</a:t>
            </a:r>
            <a:r>
              <a:rPr lang="en-US" sz="2800" b="1" i="1" dirty="0" smtClean="0">
                <a:solidFill>
                  <a:srgbClr val="FFFF00"/>
                </a:solidFill>
                <a:effectLst>
                  <a:outerShdw blurRad="38100" dist="38100" dir="2700000" algn="tl">
                    <a:srgbClr val="000000">
                      <a:alpha val="43137"/>
                    </a:srgbClr>
                  </a:outerShdw>
                </a:effectLst>
              </a:rPr>
              <a:t>her head uncovered, </a:t>
            </a:r>
            <a:r>
              <a:rPr lang="en-US" sz="2800" b="1" i="1" dirty="0" err="1" smtClean="0">
                <a:solidFill>
                  <a:srgbClr val="FFFF00"/>
                </a:solidFill>
                <a:effectLst>
                  <a:outerShdw blurRad="38100" dist="38100" dir="2700000" algn="tl">
                    <a:srgbClr val="000000">
                      <a:alpha val="43137"/>
                    </a:srgbClr>
                  </a:outerShdw>
                </a:effectLst>
              </a:rPr>
              <a:t>dishonoureth</a:t>
            </a:r>
            <a:r>
              <a:rPr lang="en-US" sz="2800" b="1" i="1" dirty="0" smtClean="0">
                <a:solidFill>
                  <a:srgbClr val="FFFF00"/>
                </a:solidFill>
                <a:effectLst>
                  <a:outerShdw blurRad="38100" dist="38100" dir="2700000" algn="tl">
                    <a:srgbClr val="000000">
                      <a:alpha val="43137"/>
                    </a:srgbClr>
                  </a:outerShdw>
                </a:effectLst>
              </a:rPr>
              <a:t> her head.</a:t>
            </a:r>
            <a:r>
              <a:rPr lang="en-US" sz="2800" b="1" dirty="0" smtClean="0">
                <a:solidFill>
                  <a:srgbClr val="FFFF00"/>
                </a:solidFill>
                <a:effectLst>
                  <a:outerShdw blurRad="38100" dist="38100" dir="2700000" algn="tl">
                    <a:srgbClr val="000000">
                      <a:alpha val="43137"/>
                    </a:srgbClr>
                  </a:outerShdw>
                </a:effectLst>
              </a:rPr>
              <a:t>” </a:t>
            </a:r>
            <a:r>
              <a:rPr lang="en-US" sz="2800" b="1" dirty="0" smtClean="0">
                <a:effectLst>
                  <a:outerShdw blurRad="38100" dist="38100" dir="2700000" algn="tl">
                    <a:srgbClr val="000000">
                      <a:alpha val="43137"/>
                    </a:srgbClr>
                  </a:outerShdw>
                </a:effectLst>
              </a:rPr>
              <a:t>– If the woman does not cover her head then she is indicating that she does not submit to the man as the head. When she covers it, she is submitting to male headship &amp; Christ’s headship.</a:t>
            </a:r>
          </a:p>
        </p:txBody>
      </p:sp>
    </p:spTree>
    <p:extLst>
      <p:ext uri="{BB962C8B-B14F-4D97-AF65-F5344CB8AC3E}">
        <p14:creationId xmlns:p14="http://schemas.microsoft.com/office/powerpoint/2010/main" val="1653152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26B02"/>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6728D11B-929E-4324-91B0-4A4DA4CAC3DD}"/>
    </a:ext>
  </a:extLst>
</a:theme>
</file>

<file path=docProps/app.xml><?xml version="1.0" encoding="utf-8"?>
<Properties xmlns="http://schemas.openxmlformats.org/officeDocument/2006/extended-properties" xmlns:vt="http://schemas.openxmlformats.org/officeDocument/2006/docPropsVTypes">
  <Template>TM03457510[[fn=Savon]]</Template>
  <TotalTime>297</TotalTime>
  <Words>819</Words>
  <Application>Microsoft Office PowerPoint</Application>
  <PresentationFormat>Widescreen</PresentationFormat>
  <Paragraphs>79</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Arial Black</vt:lpstr>
      <vt:lpstr>Century Gothic</vt:lpstr>
      <vt:lpstr>Wingdings</vt:lpstr>
      <vt:lpstr>Savon</vt:lpstr>
      <vt:lpstr>Women’s role in church</vt:lpstr>
      <vt:lpstr>INTRODUCTION</vt:lpstr>
      <vt:lpstr>INTRODUCTION</vt:lpstr>
      <vt:lpstr>What roles are women NOT to occupy in church?</vt:lpstr>
      <vt:lpstr>PowerPoint Presentation</vt:lpstr>
      <vt:lpstr>PowerPoint Presentation</vt:lpstr>
      <vt:lpstr>PowerPoint Presentation</vt:lpstr>
      <vt:lpstr>What roles are women NOT to occupy in church?</vt:lpstr>
      <vt:lpstr>PowerPoint Presentation</vt:lpstr>
      <vt:lpstr>PowerPoint Presentation</vt:lpstr>
      <vt:lpstr>PowerPoint Presentation</vt:lpstr>
      <vt:lpstr>Women’s role in church</vt:lpstr>
      <vt:lpstr>What roles CAN women occupy in church?</vt:lpstr>
      <vt:lpstr>What roles CAN women occupy in church?</vt:lpstr>
      <vt:lpstr>What roles CAN women occupy in church?</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Women’s role in church</dc:title>
  <dc:creator>DUANE</dc:creator>
  <cp:lastModifiedBy>DUANE</cp:lastModifiedBy>
  <cp:revision>41</cp:revision>
  <dcterms:created xsi:type="dcterms:W3CDTF">2015-09-25T20:14:14Z</dcterms:created>
  <dcterms:modified xsi:type="dcterms:W3CDTF">2015-10-11T02:01:58Z</dcterms:modified>
</cp:coreProperties>
</file>