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 id="273" r:id="rId11"/>
    <p:sldId id="265" r:id="rId12"/>
    <p:sldId id="269" r:id="rId13"/>
    <p:sldId id="271" r:id="rId14"/>
    <p:sldId id="267" r:id="rId15"/>
    <p:sldId id="272" r:id="rId16"/>
    <p:sldId id="266" r:id="rId17"/>
    <p:sldId id="270" r:id="rId18"/>
    <p:sldId id="278" r:id="rId19"/>
    <p:sldId id="281" r:id="rId20"/>
    <p:sldId id="275" r:id="rId21"/>
    <p:sldId id="274" r:id="rId22"/>
    <p:sldId id="277" r:id="rId23"/>
    <p:sldId id="280" r:id="rId24"/>
    <p:sldId id="279" r:id="rId25"/>
    <p:sldId id="276" r:id="rId26"/>
    <p:sldId id="282" r:id="rId27"/>
    <p:sldId id="283" r:id="rId28"/>
    <p:sldId id="284" r:id="rId29"/>
    <p:sldId id="285" r:id="rId30"/>
    <p:sldId id="286" r:id="rId31"/>
    <p:sldId id="287" r:id="rId32"/>
    <p:sldId id="288" r:id="rId33"/>
    <p:sldId id="289" r:id="rId34"/>
    <p:sldId id="290" r:id="rId35"/>
    <p:sldId id="291" r:id="rId36"/>
    <p:sldId id="296" r:id="rId37"/>
    <p:sldId id="292" r:id="rId38"/>
    <p:sldId id="295" r:id="rId39"/>
    <p:sldId id="293" r:id="rId40"/>
    <p:sldId id="294" r:id="rId41"/>
    <p:sldId id="297" r:id="rId42"/>
    <p:sldId id="298" r:id="rId43"/>
    <p:sldId id="299" r:id="rId44"/>
    <p:sldId id="300" r:id="rId45"/>
    <p:sldId id="301"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58763" units="1/cm"/>
          <inkml:channelProperty channel="T" name="resolution" value="1" units="1/dev"/>
        </inkml:channelProperties>
      </inkml:inkSource>
      <inkml:timestamp xml:id="ts0" timeString="2016-03-16T19:39:12.43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12353 3721 0,'-50'-25'0,"25"0"16,1 25 0,-26-25-1,25 25 1,-769 100 109,720-76-125,24 1 15,1 0-15,-26 0 16,1 0-16,24-1 16,25-24-16,1 25 15,-1-25-15,0 0 16,0 0 0,0 0-16,-24 25 15,-26-25-15,-24 0 16,0 0-16,25 0 15,-26 25-15,26-25 32,24 0-32,26 25 0,-1-25 0,-25 24 15,1 1 1,24-25-16,0 0 16,-25 25-16,1 0 15,-26 0-15,50-1 16,1 1-16,-1-25 15,0 25-15,0 0 16,0 0 0,-24-1-1,24 1-15,0 0 16,0 0 0,1 0-1,24-1-15,-25-24 0,0 25 16,0 0-16,0 0 15,-24 0 1,-1 24-16,25 1 16,1-1-16,-26 1 15,-24 0-15,24 24 16,25-24-16,-24-1 16,24-24-16,0 0 15,-25 49-15,25-49 16,1 25-16,24-1 15,-25 1-15,-25 24 16,25-24-16,1 24 16,-1-24-16,0 24 15,0 1-15,0-26 16,1 26-16,-1-1 16,0 26-1,0-1-15,0 0 16,1 25-16,-26 25 0,25 0 15,0 24-15,-24 1 16,24-25-16,0 24 16,0-49-16,1 75 15,-1-75-15,0 25 16,25-25 0,0 0-16,0 49 15,0-73-15,0 24 16,0-25-16,0 0 15,0 0-15,25 25 0,0-25 16,-1 50-16,1-74 16,0 74-1,0-50-15,0 0 16,-1 0-16,1 0 16,25 1-16,-1 73 15,51-24-15,-1 50 16,0-1-16,-25-24 15,26 24-15,24-49 16,-50-50-16,25 50 16,1-50-16,24 0 15,0 25-15,-25-49 16,-25-1-16,1 1 16,-26-51-16,1 26 15,-25-25-15,0-25 16,-1 0-16,150 0 109,124-25-93,-50 0-16,49-24 15,26 24-15,-50 25 16,-50-25-16,-50 0 31,-73 0-31,-1 1 16,0-1-16,-24 0 16,-1 0-16,25 0 15,-24 1-15,-26-1 16,26 0-16,-1 0 15,0 0-15,-24 1 16,-25-1-16,49 0 0,1 0 16,-1 0-16,25-74 15,1 50-15,24-26 16,-25 1-16,25-26 16,-25 26-16,25 0 15,25-50-15,0 0 16,-25 0-16,-25-25 15,25 0-15,0 0 16,0 0-16,0-24 16,-25-1-16,-24 25 15,24-49-15,-25 24 16,-24 0-16,24-24 16,-49 24-16,0 1 15,-25-1-15,25 0 16,-25 1-16,0-1 15,0 1 1,0-1-16,0 0 16,0 1-16,0 73 15,0-73-15,-25 49 16,0-25-16,0 0 16,1-24-16,-26-1 0,25 0 15,-24 1-15,-1 24 16,-49 25-16,24 25 15,1-25-15,24 74 16,-24-24-16,24-1 16,1 1-16,-1-1 15,-24 26-15,24-1 16,-24 0-16,49 26 16,-50-1-16,26 0 15,-26 0-15,1 0 16,24 1-1,-24-1-15,-1 0 0,1 0 16,0 0 0,-1 1-16,1-1 0,-25 0 15,-1 0 1,1 0-16,0 1 16,0-1-16,0 25 15,24 0-15,1 0 16,49 0-1,0 0-15,0 0 79,25-25-64,-49 25 1,-26-25-1,1 25-15,-25-25 16,-1 25-16,1-24 16,0 24-16,25 0 15,24-25-15,0 0 16,-24 25-16,49-25 16,0 25-16,-24 0 15,24 0-15,-124-74 875,-25 24-859,26 25-16,48 1 15,1-1-15,50 25 16,49-25-16</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58763" units="1/cm"/>
          <inkml:channelProperty channel="T" name="resolution" value="1" units="1/dev"/>
        </inkml:channelProperties>
      </inkml:inkSource>
      <inkml:timestamp xml:id="ts0" timeString="2016-03-16T19:40:34.667"/>
    </inkml:context>
    <inkml:brush xml:id="br0">
      <inkml:brushProperty name="width" value="0.08819" units="cm"/>
      <inkml:brushProperty name="height" value="0.35278" units="cm"/>
      <inkml:brushProperty name="color" value="#92D050"/>
      <inkml:brushProperty name="tip" value="rectangle"/>
      <inkml:brushProperty name="rasterOp" value="maskPen"/>
    </inkml:brush>
  </inkml:definitions>
  <inkml:trace contextRef="#ctx0" brushRef="#br0">24780 4192 0,'-50'-25'579,"-198"-24"-564,0-26-15,-49 26 16,-26-1-16,75 25 15,25 0-15,49 1 16,25-26 0,50 25-16,74 25 15,-24 0-15,24 0 16,25-25-16,-25 25 16,-49 0 327,-75-24-327,-25-1-16,-24-25 16,24 25-16,0 0 15,50 1-15,25-1 16,0 0-16,0 25 15,24-25 1,1 0-16,24 1 0,26 24 16,-1-25-1,-50 25 63,26 0-62,-1-25-16,-24 25 16,24 0-16,0 0 15,-24 0-15,0 0 16,-1 0-16,26 0 16,-26 0-16,50 0 15,1 0-15,-1 0 16,0 0-1,0 0 1,0 0 0,-24 0-16,24 0 15,-25 0-15,26 0 16,-1 0-16,-25 0 16,1 25-16,-26 0 15,50-1-15,-24 1 16,-1 0-16,1 0 15,24 0 1,0-1-16,25 1 16,-25-25-16,0 25 15,0 0-15,-24 0 16,-1 0-16,25-25 16,-24 24-16,-1 1 15,1 0-15,24 0 16,0-25-16,-25 25 15,1-1-15,49 1 16,-25 0-16,-25-25 16,50 25-16,-24 0 15,-1-1-15,0-24 32,25 50-32,-25 0 0,0-26 15,1 26-15,-1 24 16,0 1-16,0-1 15,0-24-15,1 24 16,-1-24-16,25-1 16,-25-24-16,0 25 15,0-1-15,1-24 16,24 0 0,0 25-16,-25-1 15,25-24-15,0 25 16,0 24-16,0-24 15,0 24 1,0-49-16,0 49 0,0 1 16,0-1-1,0-24-15,0 24 16,0 1-16,0-1 16,0-24-16,0 24 15,0 1-15,0-26 16,0 26-16,0-1 15,0 25-15,0-24 16,0-26-16,0 26 16,0-1-16,0-49 15,0 49-15,0 1 0,0-1 16,0-24-16,0 24 16,0 1-16,0 24 15,0 0-15,0-25 16,0 1-16,0-1 15,0 1-15,0-1 16,0-49 0,0 24-16,0 1 15,0 0-15,0-1 16,0 26-16,0-26 16,0 26-16,0-1 15,0-24-15,0 24 16,25-24-1,-1-1 1,1 1-16,0-25 16,-25 24-16,0 1 15,25 0-15,0-1 16,-1 1 0,-24-25-16,25 24 15,0 1-15,0-1 16,0 1-16,-1 24 15,-24 1-15,25-1 32,0 1-32,0-50 15,0 49-15,-25 0 16,24-24-16,-24-25 16,0 24-16,25 26 15,0-50-15,-25-1 16,0 51-16,25-26 15,-25 26-15,25-1 16,-1 1-16,1-1 16,-25-49-16,0 0 15,25 24-15,0-24 16,0 25-16,-25-25 16,24 24-16,1 1 15,0-1-15,-25 1 16,25-25-16,0 24 15,-1-24-15,1 25 16,-25-25 0,25-1-16,0 1 15,0 0-15,-1 25 16,-24-26-16,25 1 16,0 50-16,0-51 15,0 26-15,-25-25 16,25 24-16,24 26 15,1-1-15,-25 1 0,24-1 16,1-24-16,-25-25 16,-1 24-1,-24-24-15,25 0 0,0 0 16,0-1-16,-25 1 16,25-25-16,-1 25 15,-24 0-15,25 0 16,25-25-16,-25 24 15,-25 1 1,24 0-16,1-25 16,-25 25-16,25 0 15,0-25-15,0 24 16,-25 1-16,24 0 16,1-25-16,25 25 15,-1 24-15,-24-24 16,0 0-16,0 0 15,49 24-15,1-24 16,-26 25-16,26-25 16,-1-1-16,-24 1 15,-1 0-15,-49 0 16,50 0-16,0-1 16,24 1-1,-49 0-15,0 0 0,24 0 16,26 0-16,-26-25 15,-49 24-15,50 1 16,-1 0-16,-49 0 16,25-25-16,25 25 15,-25-1-15,49 1 16,0 0-16,1 0 16,24 24-16,0-24 15,-24 0-15,-50 0 16,24-25-1,-24 25-15,25-1 16,-26 1-16,26 0 0,24 0 16,1 0-16,24 24 15,0-24-15,0 0 16,-49 0 0,25-25-16,24 24 0,0 1 15,0 0-15,-24-25 16,-1 25-16,-24 0 15,24-25-15,-24 24 16,24 1 0,-49-25-16,0 25 15,-1-25-15,1 0 16,0 25 0,0-25-1,0 0 1,-1 0-16,1 0 15,0 0 1,0 0-16,24 0 0,26-25 16,-1 0-16,1 0 15,-26 1-15,-24-1 16,50 0-16,-1 0 16,25-24-16,-24-1 15,24 0-15,-25 26 16,-24 24-16,-1-25 15,1-25-15,-25 25 16,0 1-16,-1-1 16,1-25-1,0 50-15,0-74 16,49 24-16,-24-24 16,24 24-16,-24-24 15,0 24 1,-1-24-16,-24-1 0,0 1 15,-25 24-15,25 25 16,-1-24-16,1-1 16,0 1-16,-25 24 15,25-50-15,-25 1 16,25-25-16,-1 24 16,-24 1-16,25-25 15,0-1-15,0 1 16,0 25-16,-1-25 15,1 24-15,-25 26 16,25-26-16,-25 1 16,25-25-1,-25 24-15,25 1 16,-25 24-16,24-24 16,-24-1-16,25 1 15,-25 24-15,0-24 16,0-1-16,0 26 15,0 24-15,25-25 16,-25 1-16,0-1 16,0-24-16,0 24 15,0 1-15,0-26 16,0 1-16,0-1 16,0 26-16,25-26 15,-25 1-15,25-1 16,-1 1-16,-24 24 15,0-24-15,0 24 16,25-24 0,0 24-16,-25-24 0,0 0 0,25-1 15,-25 1-15,25-1 16,0 1 0,-1 0-16,1-1 15,-25 1-15,0 24 16,25-24-16,0-1 15,0 1-15,-1-1 16,1 1-16,-25 0 16,25-1-16,0 1 15,-25-1-15,0 26 16,0-26-16,25 1 16,-25 0-16,0 24 15,0-25-15,0 1 16,0 24-16,0-24 15,0 0-15,0-1 16,0 1-16,0 24 16,-25-49-16,0 25 15,0-26-15,0 1 16,1 0-16,-1 0 16,0-1-16,0 1 15,0 0-15,1-25 16,-1 25-16,0 0 15,0-1-15,0 26 16,0 0-16,25 24 16,-24 0-16,24 25 15,-25 1-15,0-26 16,0 25-16,25 0 16,-25 1-1,1-1-15,-1 0 16,25 0-1,-25 25-15,25-25 16,-25 25 78,25-24-32,-49-1-15,24 0-31,-25 0-1,-24 0-15,24-24 16,-49 24-16,0 0 16,24 25-16,26-25 15,-26 1-15,75-1 16,-24 25-16,24-25 125,-25 25 156,-25-25-265,-24 0-1,-1 25-15,1-24 16,24-1-16,50 0 16,-25 25 62</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58763" units="1/cm"/>
          <inkml:channelProperty channel="T" name="resolution" value="1" units="1/dev"/>
        </inkml:channelProperties>
      </inkml:inkSource>
      <inkml:timestamp xml:id="ts0" timeString="2016-03-16T19:41:57.523"/>
    </inkml:context>
    <inkml:brush xml:id="br0">
      <inkml:brushProperty name="width" value="0.08819" units="cm"/>
      <inkml:brushProperty name="height" value="0.35278" units="cm"/>
      <inkml:brushProperty name="color" value="#FF0000"/>
      <inkml:brushProperty name="tip" value="rectangle"/>
      <inkml:brushProperty name="rasterOp" value="maskPen"/>
    </inkml:brush>
  </inkml:definitions>
  <inkml:trace contextRef="#ctx0" brushRef="#br0">22027 14387 0,'0'-25'0,"0"0"156,-25 25-124,0 0 30,0 0-62,25-25 16,-74-24-16,-25-26 15,-1 26-15,-98-26 16,99 26-16,-75-1 16,-24-24-1,24 49-15,50 0 16,25 0-16,24 0 0,26 1 16,24 24-16,0 0 171,-149-25-155,26 0-16,-26 25 16,100-25-16,-75 25 15,50 0-15,49 0 16,-25-25-16,51 25 16,-1 0-16,0 0 15,0 0 1,-24 0-1,-1 0-15,-24-24 16,-1 24 0,26 0-16,-26 0 15,-24-25-15,25 25 16,-26-25-16,51 0 16,-26 25-16,1 0 31,24-25-31,25 25 0,1 0 15,-1 0-15,-25 0 16,-24 0 0,24 0-16,-24 0 15,-25 0-15,-1 0 16,1 0-16,0 25 16,49-25-16,-24 25 15,24-25-15,26 0 16,-1 0-16,-25 0 15,25 25-15,-24 0 32,-26-1-32,-24 1 15,0 0-15,24 0 16,1 0-16,0-1 16,-1 1-16,26-25 15,-26 25-15,26 0 16,-26 0-16,1-1 15,-1 1-15,1 0 16,-1 0-16,1 0 16,74-1-1,-50-24-15,26 0 16,-1 0 0,-50 25-16,51 0 15,-26-25-15,-24 25 16,-1 0-16,1-1 15,24-24-15,-24 25 16,49-25-16,0 0 16,-24 0-16,-1 25 15,0-25-15,-24 25 16,-1-25-16,-24 0 16,0 25-16,-25-25 15,25 0-15,-25 0 16,25 0-16,-1 24 15,26-24-15,24 0 16,-24 0-16,-1 0 16,26 0-16,-50 25 15,-1-25-15,26 0 16,-25 25-16,24-25 16,26 0-16,24 0 15,0 0-15,0 0 16,25 25-16,-24-25 15,-26 0-15,-24 0 16,-1 25-16,-24 0 16,25-25-16,24 24 15,-25 1-15,1-25 16,0 25 0,49-25-16,-50 25 15,51-25-15,-26 25 16,25-25-16,0 0 15,-24 24-15,-26 1 16,1 0-16,0 0 16,-26 0-16,1 24 15,-25 26-15,0-1 16,0 0-16,25-24 16,24-25-16,1 24 0,24-24 15,1 0-15,-26 0 16,51-25-1,-1 25 1,0-1-16,0 1 16,0 0-1,1 0-15,-26 0 0,0-1 16,26-24 0,-1 25-16,0 0 0,-25 0 15,25 0 1,-24 0-16,24-1 15,0-24-15,-24 25 16,-26 25-16,26-25 16,24-1-16,0 1 15,0-25 1,25 25 0,-25 0-16,-24 24 15,-1-49-15,50 25 16,-25 0-16,1 0 15,-1 0 1,0-1-16,0 1 16,25 0-1,0 0-15,-25 24 16,1 1 0,-1-25-16,25 24 15,-25-24-15,25 0 16,0 0-1,-25 0-15,25-1 16,-25 26-16,25 0 16,0-26-1,-24 26-15,24-25 16,0 0-16,0 0 16,0-1-1,0 1 1,0 0-16,0 0 15,0 0 1,0-1-16,0 26 31,0-25-31,24-25 0,-24 49 16,0 1-16,25-25 16,-25 24-16,25 1 15,0 0-15,0-50 16,-1 24-16,-24 1 15,25 0 1,0 25 0,0-50-16,-25 24 15,25 1-15,-25 0 16,24-25-16,-24 25 16,25 0-16,-25-1 15,25 1-15,0 0 16,-25 0-1,25 0-15,-1-1 16,1 1-16,-25 0 16,25 0-1,0-25 1,0 0-16,-25 25 16,0-1-16,24 1 15,1-25-15,0 25 16,-25 0-16,25 0 15,0-25-15,-25 25 0,24 24 16,1-49-16,0 25 16,-25 0-16,0 0 15,25-25-15,0 24 16,-1 1 0,1-25-1,0 25 1,-25 0-16,0 0 15,25-25-15,0 24 32,0 1-17,-25 0-15,24-25 16,1 25-16,0 0 16,0-1-16,0 26 15,24-25 1,1 24-16,-1-49 15,1 25-15,0 0 16,-26 0-16,1 0 16,25-1-16,-1-24 15,-24 25-15,25 0 16,-1 0-16,1 0 16,0-1-16,-1 1 15,26 0-15,-26 0 16,-24-25-16,50 0 15,-1 25-15,-49-1 16,-25 1-16,49-25 16,-24 25-16,0-25 15,0 0 1,0 25-16,24 0 16,26 0-1,-1-1-15,-24 1 16,24 0-16,0 0 15,-24-25-15,-25 0 0,0 0 16,24 25-16,-24-25 16,0 0-1,49 24-15,-24-24 16,24 0-16,26 25 0,-26-25 16,0 25-16,-24-25 15,0 0-15,-1 0 16,-24 25-16,49-25 15,1 0-15,-26 0 16,1 0-16,0 0 16,-1 0-1,26 0-15,-1 0 16,-49 0-16,0 0 0,24 0 16,26 0-16,-26 0 15,26 0-15,-1 0 16,-24-25-1,-1 25-15,26 0 16,-1-25-16,1 0 16,24 1-16,0-1 15,-49 0-15,49 0 16,0 25-16,0-25 16,-24 1-16,24-1 15,0 0-15,0 0 0,-24 0 16,-26 25-16,26 0 15,-1-25-15,1 25 16,-75-24-16,24 24 16,1 0-16,0 0 15,25 0-15,-26-25 16,26 25-16,0-25 31,24 0-31,-24 25 16,24 0-16,25 0 15,1-25-15,-26 25 16,-24 0-16,24-24 16,0 24-16,1 0 15,-50 0-15,24 0 16,26 0-16,-26 0 16,26 0-16,-1 0 15,1 0-15,-26 0 16,26 0-16,-1 0 15,0 0-15,-49 0 16,25 0-16,24 0 16,-24 0-1,-1 0-15,26 0 16,-50 0-16,24 0 16,26 0-16,-51 0 0,26 0 15,0 0-15,-1-25 16,1 25-16,-25 0 15,0 0-15,-1 0 16,26 0-16,-50-25 16,74 25-16,-24-25 15,0 25-15,24-25 16,-24 25-16,24-24 16,-49 24-16,0 0 15,24 0-15,-24 0 16,25-25-16,-26 25 15,1 0-15,50 0 16,-1 0-16,-24-25 16,24 25-16,1 0 15,-1 0-15,-49 0 16,24 0-16,1 0 16,0 0-16,-1 0 15,50-25-15,1 25 16,-1 0-1,-50 0-15,51 0 0,-26 0 16,0 0-16,-24 0 16,24 0-16,1 0 15,-25 0-15,24 0 0,-24 0 16,-26 0-16,26 0 16,0 0-16,-26 0 15,51 0 1,-26 0-16,26 0 15,-1 0 1,1 0-16,-26 0 16,26 0-16,-51 0 15,1 0-15,0 0 16,0 0-16,0 0 16,-1-25-16,51 25 15,-25 0-15,-1 0 16,1-24-16,-1 24 15,-24 0-15,50-25 16,-26 25-16,-24 0 16,0-25-1,24 25-15,-24 0 16,0 0-16,0 0 16,-25-25-16,25 25 15,-1 0-15,-24-25 16,25 25-16,0 0 15,0-24-15,0 24 16,24-25 0,-49 0-16,50 0 15,-25 25-15,-1-25 16,1 1 0,0 24-1,-25-25-15,50 25 16,-26 0-16,-24-25 0,25 0 15,0 25-15,0-25 16,0 25 0,0-24-16,-1 24 15,-24-25-15,25 0 16,0 25-16,0 0 31,0-25-31,-1 0 16,1 1-1,0 24-15,0-25 16,0 0 0,-1 25-1,-24-25 1,25 25-16,0 0 16,0-25-1,-25 0-15,25 25 16,-1-24-16,1-1 15,0 25 1,0-25-16,0 0 16,-1 0-16,1 25 15,0-24-15,0-1 16,0 25 0,-25-25-1,24 25 1,1 0-16,0 0 15,-25-25-15,25 0 16,0 1-16,-1 24 16,-24-25-16,25 25 15,0-25-15,0 25 16,0-25 15,-1 25-15,-24-25-1,25 25 1,0-24-16,0 24 16,-25-25-16,25 25 15,-1-25 1,1 0-16,-25 0 16,75-49-16,-26 24 15,-24 50-15,0-24 16,0-26-16,0 50 15,-25-25 1,24 0-16,1 1 0,0-1 16,-25 0-16,25 0 15,0 0-15,24-24 16,-49 24-16,25 0 16,0 0-16,0 1 15,-25-1-15,24 0 16,1 0-1,-25 0-15,0 0 16,25 1 0,-25-1-1,0 0 1,0 0-16,0-24 16,0-1-1,-25 0-15,0-24 16,1 49-16,24 0 15,-25 1 1,0-26-16,0 0 16,0 1-16,1-26 15,-1 1-15,-25 0 32,1-1-32,24 1 0,-50-1 15,26 26-15,-1-26 16,0 26-16,26 24 15,-26-25-15,-24 25 16,-1-49-16,1 24 16,-25-24-1,-25-25-15,49 24 16,26 26-16,-1 24 0,25 25 16,0-25-16,25 0 15,-24 25-15,-51-24 16,26-26-1,-26 0-15,-24 1 16,24-1-16,-24 25 16,25-24-16,-1 24 15,51 25-15,24-25 16,-25 25 0,0 0 15,0 0 31,-24-25-62,-26 0 16,50 25-16,1 0 16,-1 0-16,0 0 15,25-24-15,-25 24 156,0 0-62,-24 0-63,-26 0-15,1 0 0,24 0-16,-24 0 15,49 0-15,0 0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3272EDF-3AEF-41AA-8279-EFD75B4AA61B}" type="datetimeFigureOut">
              <a:rPr lang="en-US" smtClean="0"/>
              <a:t>5/18/2016</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A11E004-3581-41A7-A179-349994582307}"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774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272EDF-3AEF-41AA-8279-EFD75B4AA61B}"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325013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272EDF-3AEF-41AA-8279-EFD75B4AA61B}"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4255375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272EDF-3AEF-41AA-8279-EFD75B4AA61B}" type="datetimeFigureOut">
              <a:rPr lang="en-US" smtClean="0"/>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3367798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3272EDF-3AEF-41AA-8279-EFD75B4AA61B}" type="datetimeFigureOut">
              <a:rPr lang="en-US" smtClean="0"/>
              <a:t>5/18/2016</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9A11E004-3581-41A7-A179-349994582307}"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662305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272EDF-3AEF-41AA-8279-EFD75B4AA61B}" type="datetimeFigureOut">
              <a:rPr lang="en-US" smtClean="0"/>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9660679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272EDF-3AEF-41AA-8279-EFD75B4AA61B}" type="datetimeFigureOut">
              <a:rPr lang="en-US" smtClean="0"/>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186026865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272EDF-3AEF-41AA-8279-EFD75B4AA61B}" type="datetimeFigureOut">
              <a:rPr lang="en-US" smtClean="0"/>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4528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72EDF-3AEF-41AA-8279-EFD75B4AA61B}" type="datetimeFigureOut">
              <a:rPr lang="en-US" smtClean="0"/>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204934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3272EDF-3AEF-41AA-8279-EFD75B4AA61B}" type="datetimeFigureOut">
              <a:rPr lang="en-US" smtClean="0"/>
              <a:t>5/18/2016</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9A11E004-3581-41A7-A179-349994582307}"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383012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3272EDF-3AEF-41AA-8279-EFD75B4AA61B}" type="datetimeFigureOut">
              <a:rPr lang="en-US" smtClean="0"/>
              <a:t>5/18/2016</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9A11E004-3581-41A7-A179-349994582307}" type="slidenum">
              <a:rPr lang="en-US" smtClean="0"/>
              <a:t>‹#›</a:t>
            </a:fld>
            <a:endParaRPr lang="en-US"/>
          </a:p>
        </p:txBody>
      </p:sp>
    </p:spTree>
    <p:extLst>
      <p:ext uri="{BB962C8B-B14F-4D97-AF65-F5344CB8AC3E}">
        <p14:creationId xmlns:p14="http://schemas.microsoft.com/office/powerpoint/2010/main" val="95150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3272EDF-3AEF-41AA-8279-EFD75B4AA61B}" type="datetimeFigureOut">
              <a:rPr lang="en-US" smtClean="0"/>
              <a:t>5/18/2016</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A11E004-3581-41A7-A179-349994582307}"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3745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customXml" Target="../ink/ink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customXml" Target="../ink/ink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customXml" Target="../ink/ink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2" y="1210613"/>
            <a:ext cx="10318418" cy="4398672"/>
          </a:xfrm>
        </p:spPr>
        <p:txBody>
          <a:bodyPr/>
          <a:lstStyle/>
          <a:p>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Ways </a:t>
            </a:r>
            <a:b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br>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of </a:t>
            </a:r>
            <a:b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br>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worship</a:t>
            </a:r>
            <a:endParaRPr lang="en-US" b="1" dirty="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endParaRPr>
          </a:p>
        </p:txBody>
      </p:sp>
      <p:sp>
        <p:nvSpPr>
          <p:cNvPr id="3" name="Subtitle 2"/>
          <p:cNvSpPr>
            <a:spLocks noGrp="1"/>
          </p:cNvSpPr>
          <p:nvPr>
            <p:ph type="subTitle" idx="1"/>
          </p:nvPr>
        </p:nvSpPr>
        <p:spPr>
          <a:xfrm>
            <a:off x="1609859" y="5979196"/>
            <a:ext cx="9156879" cy="742279"/>
          </a:xfrm>
        </p:spPr>
        <p:txBody>
          <a:bodyPr>
            <a:noAutofit/>
          </a:bodyPr>
          <a:lstStyle/>
          <a:p>
            <a:r>
              <a:rPr lang="en-US" sz="3600" dirty="0" smtClean="0">
                <a:solidFill>
                  <a:srgbClr val="008000"/>
                </a:solidFill>
              </a:rPr>
              <a:t>The Diversity of worship</a:t>
            </a:r>
            <a:endParaRPr lang="en-US" sz="3600" dirty="0">
              <a:solidFill>
                <a:srgbClr val="008000"/>
              </a:solidFill>
            </a:endParaRPr>
          </a:p>
        </p:txBody>
      </p:sp>
    </p:spTree>
    <p:extLst>
      <p:ext uri="{BB962C8B-B14F-4D97-AF65-F5344CB8AC3E}">
        <p14:creationId xmlns:p14="http://schemas.microsoft.com/office/powerpoint/2010/main" val="1379169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dirty="0" smtClean="0"/>
              <a:t>A TIME &amp; PLACE FOR EVERYTHING!</a:t>
            </a:r>
            <a:endParaRPr lang="en-US" sz="6000" dirty="0"/>
          </a:p>
        </p:txBody>
      </p:sp>
      <p:sp>
        <p:nvSpPr>
          <p:cNvPr id="3" name="Content Placeholder 2"/>
          <p:cNvSpPr>
            <a:spLocks noGrp="1"/>
          </p:cNvSpPr>
          <p:nvPr>
            <p:ph idx="1"/>
          </p:nvPr>
        </p:nvSpPr>
        <p:spPr>
          <a:xfrm>
            <a:off x="1251678" y="2646609"/>
            <a:ext cx="10178322" cy="3593591"/>
          </a:xfrm>
        </p:spPr>
        <p:txBody>
          <a:bodyPr>
            <a:noAutofit/>
          </a:bodyPr>
          <a:lstStyle/>
          <a:p>
            <a:pPr marL="0" indent="0">
              <a:buNone/>
            </a:pPr>
            <a:r>
              <a:rPr lang="en-US" sz="4000" b="1" i="1" dirty="0" smtClean="0"/>
              <a:t>Ecclesiastes </a:t>
            </a:r>
            <a:r>
              <a:rPr lang="en-US" sz="4000" b="1" i="1" dirty="0"/>
              <a:t>3:7 </a:t>
            </a:r>
            <a:r>
              <a:rPr lang="en-US" sz="4000" b="1" i="1" dirty="0" smtClean="0"/>
              <a:t> “…a </a:t>
            </a:r>
            <a:r>
              <a:rPr lang="en-US" sz="4000" b="1" i="1" dirty="0"/>
              <a:t>time to keep silence, and a time to </a:t>
            </a:r>
            <a:r>
              <a:rPr lang="en-US" sz="4000" b="1" i="1" dirty="0" smtClean="0"/>
              <a:t>speak”</a:t>
            </a:r>
          </a:p>
          <a:p>
            <a:pPr marL="0" indent="0">
              <a:buNone/>
            </a:pPr>
            <a:endParaRPr lang="en-US" sz="1200" b="1" i="1" dirty="0" smtClean="0"/>
          </a:p>
          <a:p>
            <a:r>
              <a:rPr lang="en-US" sz="4000" b="1" dirty="0"/>
              <a:t> </a:t>
            </a:r>
            <a:r>
              <a:rPr lang="en-US" sz="4400" b="1" dirty="0" smtClean="0">
                <a:solidFill>
                  <a:srgbClr val="C00000"/>
                </a:solidFill>
                <a:effectLst>
                  <a:outerShdw blurRad="38100" dist="38100" dir="2700000" algn="tl">
                    <a:srgbClr val="000000">
                      <a:alpha val="43137"/>
                    </a:srgbClr>
                  </a:outerShdw>
                </a:effectLst>
              </a:rPr>
              <a:t>OBSERVE St. LUKE 19:35-40      </a:t>
            </a:r>
            <a:r>
              <a:rPr lang="en-US" sz="4000" b="1" dirty="0" smtClean="0"/>
              <a:t>(Zechariah 9:9)</a:t>
            </a:r>
            <a:endParaRPr lang="en-US" sz="4000" b="1" dirty="0"/>
          </a:p>
        </p:txBody>
      </p:sp>
    </p:spTree>
    <p:extLst>
      <p:ext uri="{BB962C8B-B14F-4D97-AF65-F5344CB8AC3E}">
        <p14:creationId xmlns:p14="http://schemas.microsoft.com/office/powerpoint/2010/main" val="1380195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pic>
        <p:nvPicPr>
          <p:cNvPr id="6" name="Picture 2" descr="Here are some examples listed in the &lt;b&gt;Bible&lt;/b&g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383" y="1227981"/>
            <a:ext cx="6465194" cy="542509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storal Meanderings: The Postures of Praise and Prayer. .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2304" y="2459865"/>
            <a:ext cx="1854558" cy="294878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4">
            <p14:nvContentPartPr>
              <p14:cNvPr id="8" name="Ink 7"/>
              <p14:cNvContentPartPr/>
              <p14:nvPr/>
            </p14:nvContentPartPr>
            <p14:xfrm>
              <a:off x="2973600" y="1312560"/>
              <a:ext cx="2661480" cy="2991960"/>
            </p14:xfrm>
          </p:contentPart>
        </mc:Choice>
        <mc:Fallback xmlns="">
          <p:pic>
            <p:nvPicPr>
              <p:cNvPr id="8" name="Ink 7"/>
              <p:cNvPicPr/>
              <p:nvPr/>
            </p:nvPicPr>
            <p:blipFill>
              <a:blip r:embed="rId5"/>
              <a:stretch>
                <a:fillRect/>
              </a:stretch>
            </p:blipFill>
            <p:spPr>
              <a:xfrm>
                <a:off x="2957760" y="1249200"/>
                <a:ext cx="2693160" cy="3118680"/>
              </a:xfrm>
              <a:prstGeom prst="rect">
                <a:avLst/>
              </a:prstGeom>
            </p:spPr>
          </p:pic>
        </mc:Fallback>
      </mc:AlternateContent>
    </p:spTree>
    <p:extLst>
      <p:ext uri="{BB962C8B-B14F-4D97-AF65-F5344CB8AC3E}">
        <p14:creationId xmlns:p14="http://schemas.microsoft.com/office/powerpoint/2010/main" val="3018512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56069" y="1429555"/>
            <a:ext cx="10702342" cy="5048517"/>
          </a:xfrm>
        </p:spPr>
        <p:txBody>
          <a:bodyPr>
            <a:noAutofit/>
          </a:bodyPr>
          <a:lstStyle/>
          <a:p>
            <a:r>
              <a:rPr lang="en-US" sz="4400" b="1" u="sng" dirty="0" smtClean="0">
                <a:solidFill>
                  <a:srgbClr val="C00000"/>
                </a:solidFill>
                <a:effectLst>
                  <a:outerShdw blurRad="38100" dist="38100" dir="2700000" algn="tl">
                    <a:srgbClr val="000000">
                      <a:alpha val="43137"/>
                    </a:srgbClr>
                  </a:outerShdw>
                </a:effectLst>
              </a:rPr>
              <a:t>Standing</a:t>
            </a:r>
            <a:r>
              <a:rPr lang="en-US" sz="4400" b="1" dirty="0" smtClean="0">
                <a:solidFill>
                  <a:schemeClr val="tx1"/>
                </a:solidFill>
              </a:rPr>
              <a:t>:1 Kings 8:22-23</a:t>
            </a:r>
          </a:p>
          <a:p>
            <a:pPr marL="0" indent="0">
              <a:buNone/>
            </a:pPr>
            <a:r>
              <a:rPr lang="en-US" sz="4400" b="1" dirty="0">
                <a:solidFill>
                  <a:schemeClr val="tx1"/>
                </a:solidFill>
              </a:rPr>
              <a:t>	</a:t>
            </a:r>
            <a:r>
              <a:rPr lang="en-US" sz="4400" b="1" dirty="0" smtClean="0">
                <a:solidFill>
                  <a:schemeClr val="tx1"/>
                </a:solidFill>
              </a:rPr>
              <a:t>		Nehemiah 8:1-7; 9:1-6</a:t>
            </a:r>
          </a:p>
          <a:p>
            <a:pPr marL="0" indent="0">
              <a:buNone/>
            </a:pPr>
            <a:r>
              <a:rPr lang="en-US" sz="4400" b="1" dirty="0">
                <a:solidFill>
                  <a:schemeClr val="tx1"/>
                </a:solidFill>
              </a:rPr>
              <a:t>	</a:t>
            </a:r>
            <a:r>
              <a:rPr lang="en-US" sz="4400" b="1" dirty="0" smtClean="0">
                <a:solidFill>
                  <a:schemeClr val="tx1"/>
                </a:solidFill>
              </a:rPr>
              <a:t>		Psalm 134:1; 135:1-2</a:t>
            </a:r>
          </a:p>
          <a:p>
            <a:pPr marL="0" indent="0">
              <a:buNone/>
            </a:pPr>
            <a:r>
              <a:rPr lang="en-US" sz="4400" b="1" dirty="0">
                <a:solidFill>
                  <a:schemeClr val="tx1"/>
                </a:solidFill>
              </a:rPr>
              <a:t>	</a:t>
            </a:r>
            <a:r>
              <a:rPr lang="en-US" sz="4400" b="1" dirty="0" smtClean="0">
                <a:solidFill>
                  <a:schemeClr val="tx1"/>
                </a:solidFill>
              </a:rPr>
              <a:t>		Mark 11:25</a:t>
            </a:r>
          </a:p>
          <a:p>
            <a:pPr marL="0" indent="0">
              <a:buNone/>
            </a:pPr>
            <a:r>
              <a:rPr lang="en-US" sz="4400" b="1" dirty="0">
                <a:solidFill>
                  <a:schemeClr val="tx1"/>
                </a:solidFill>
              </a:rPr>
              <a:t>	</a:t>
            </a:r>
            <a:r>
              <a:rPr lang="en-US" sz="4400" b="1" dirty="0" smtClean="0">
                <a:solidFill>
                  <a:schemeClr val="tx1"/>
                </a:solidFill>
              </a:rPr>
              <a:t>		Luke18:11-13</a:t>
            </a:r>
          </a:p>
          <a:p>
            <a:pPr marL="0" indent="0">
              <a:buNone/>
            </a:pPr>
            <a:r>
              <a:rPr lang="en-US" sz="4400" b="1" dirty="0">
                <a:solidFill>
                  <a:schemeClr val="tx1"/>
                </a:solidFill>
              </a:rPr>
              <a:t>	</a:t>
            </a:r>
            <a:r>
              <a:rPr lang="en-US" sz="4400" b="1" dirty="0" smtClean="0">
                <a:solidFill>
                  <a:schemeClr val="tx1"/>
                </a:solidFill>
              </a:rPr>
              <a:t>		 </a:t>
            </a:r>
          </a:p>
          <a:p>
            <a:pPr marL="0" indent="0">
              <a:buNone/>
            </a:pPr>
            <a:endParaRPr lang="en-US" sz="4400" b="1" dirty="0" smtClean="0">
              <a:solidFill>
                <a:schemeClr val="tx1"/>
              </a:solidFill>
            </a:endParaRP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38031221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pic>
        <p:nvPicPr>
          <p:cNvPr id="6" name="Picture 2" descr="Here are some examples listed in the &lt;b&gt;Bible&lt;/b&g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383" y="1227981"/>
            <a:ext cx="6465194" cy="542509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storal Meanderings: The Postures of Praise and Prayer. .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2304" y="2459865"/>
            <a:ext cx="1854558" cy="294878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4">
            <p14:nvContentPartPr>
              <p14:cNvPr id="3" name="Ink 2"/>
              <p14:cNvContentPartPr/>
              <p14:nvPr/>
            </p14:nvContentPartPr>
            <p14:xfrm>
              <a:off x="6688440" y="1232280"/>
              <a:ext cx="2750760" cy="3483000"/>
            </p14:xfrm>
          </p:contentPart>
        </mc:Choice>
        <mc:Fallback xmlns="">
          <p:pic>
            <p:nvPicPr>
              <p:cNvPr id="3" name="Ink 2"/>
              <p:cNvPicPr/>
              <p:nvPr/>
            </p:nvPicPr>
            <p:blipFill>
              <a:blip r:embed="rId5"/>
              <a:stretch>
                <a:fillRect/>
              </a:stretch>
            </p:blipFill>
            <p:spPr>
              <a:xfrm>
                <a:off x="6672600" y="1168920"/>
                <a:ext cx="2782440" cy="3609720"/>
              </a:xfrm>
              <a:prstGeom prst="rect">
                <a:avLst/>
              </a:prstGeom>
            </p:spPr>
          </p:pic>
        </mc:Fallback>
      </mc:AlternateContent>
    </p:spTree>
    <p:extLst>
      <p:ext uri="{BB962C8B-B14F-4D97-AF65-F5344CB8AC3E}">
        <p14:creationId xmlns:p14="http://schemas.microsoft.com/office/powerpoint/2010/main" val="879574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56069" y="1429555"/>
            <a:ext cx="10702342" cy="5048517"/>
          </a:xfrm>
        </p:spPr>
        <p:txBody>
          <a:bodyPr>
            <a:noAutofit/>
          </a:bodyPr>
          <a:lstStyle/>
          <a:p>
            <a:r>
              <a:rPr lang="en-US" sz="4400" b="1" u="sng" dirty="0" smtClean="0">
                <a:solidFill>
                  <a:srgbClr val="C00000"/>
                </a:solidFill>
                <a:effectLst>
                  <a:outerShdw blurRad="38100" dist="38100" dir="2700000" algn="tl">
                    <a:srgbClr val="000000">
                      <a:alpha val="43137"/>
                    </a:srgbClr>
                  </a:outerShdw>
                </a:effectLst>
              </a:rPr>
              <a:t>Hands in worship</a:t>
            </a:r>
            <a:r>
              <a:rPr lang="en-US" sz="4400" b="1" dirty="0" smtClean="0">
                <a:solidFill>
                  <a:schemeClr val="tx1"/>
                </a:solidFill>
              </a:rPr>
              <a:t>: (Lifting, waving, clapping…is all good &amp; acceptable)</a:t>
            </a:r>
          </a:p>
          <a:p>
            <a:pPr>
              <a:buFontTx/>
              <a:buChar char="-"/>
            </a:pPr>
            <a:r>
              <a:rPr lang="en-US" sz="4000" b="1" dirty="0" smtClean="0">
                <a:solidFill>
                  <a:schemeClr val="tx1"/>
                </a:solidFill>
              </a:rPr>
              <a:t>2 Chronicles 6:12-13</a:t>
            </a:r>
          </a:p>
          <a:p>
            <a:pPr>
              <a:buFontTx/>
              <a:buChar char="-"/>
            </a:pPr>
            <a:r>
              <a:rPr lang="en-US" sz="4000" b="1" dirty="0" smtClean="0">
                <a:solidFill>
                  <a:schemeClr val="tx1"/>
                </a:solidFill>
              </a:rPr>
              <a:t>Psalm 28:2; 47:1; 63:4; 134:2; 141:2; 143:6</a:t>
            </a:r>
          </a:p>
          <a:p>
            <a:pPr>
              <a:buFontTx/>
              <a:buChar char="-"/>
            </a:pPr>
            <a:r>
              <a:rPr lang="en-US" sz="4000" b="1" dirty="0" smtClean="0">
                <a:solidFill>
                  <a:schemeClr val="tx1"/>
                </a:solidFill>
              </a:rPr>
              <a:t>Lamentations 3:41</a:t>
            </a:r>
          </a:p>
          <a:p>
            <a:pPr>
              <a:buFontTx/>
              <a:buChar char="-"/>
            </a:pPr>
            <a:r>
              <a:rPr lang="en-US" sz="4000" b="1" dirty="0" smtClean="0">
                <a:solidFill>
                  <a:schemeClr val="tx1"/>
                </a:solidFill>
              </a:rPr>
              <a:t>1 Timothy 2:8</a:t>
            </a:r>
          </a:p>
          <a:p>
            <a:pPr marL="0" indent="0">
              <a:buNone/>
            </a:pPr>
            <a:endParaRPr lang="en-US" sz="4000" b="1" dirty="0" smtClean="0">
              <a:solidFill>
                <a:schemeClr val="tx1"/>
              </a:solidFill>
            </a:endParaRP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2267199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pic>
        <p:nvPicPr>
          <p:cNvPr id="6" name="Picture 2" descr="Here are some examples listed in the &lt;b&gt;Bible&lt;/b&g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383" y="1227981"/>
            <a:ext cx="6465194" cy="542509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storal Meanderings: The Postures of Praise and Prayer. .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2304" y="2459865"/>
            <a:ext cx="1854558" cy="294878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4">
            <p14:nvContentPartPr>
              <p14:cNvPr id="3" name="Ink 2"/>
              <p14:cNvContentPartPr/>
              <p14:nvPr/>
            </p14:nvContentPartPr>
            <p14:xfrm>
              <a:off x="3723840" y="4875480"/>
              <a:ext cx="5054400" cy="1902600"/>
            </p14:xfrm>
          </p:contentPart>
        </mc:Choice>
        <mc:Fallback xmlns="">
          <p:pic>
            <p:nvPicPr>
              <p:cNvPr id="3" name="Ink 2"/>
              <p:cNvPicPr/>
              <p:nvPr/>
            </p:nvPicPr>
            <p:blipFill>
              <a:blip r:embed="rId5"/>
              <a:stretch>
                <a:fillRect/>
              </a:stretch>
            </p:blipFill>
            <p:spPr>
              <a:xfrm>
                <a:off x="3707640" y="4812120"/>
                <a:ext cx="5086440" cy="2029320"/>
              </a:xfrm>
              <a:prstGeom prst="rect">
                <a:avLst/>
              </a:prstGeom>
            </p:spPr>
          </p:pic>
        </mc:Fallback>
      </mc:AlternateContent>
    </p:spTree>
    <p:extLst>
      <p:ext uri="{BB962C8B-B14F-4D97-AF65-F5344CB8AC3E}">
        <p14:creationId xmlns:p14="http://schemas.microsoft.com/office/powerpoint/2010/main" val="3926634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811370" y="1429555"/>
            <a:ext cx="11101588" cy="5428445"/>
          </a:xfrm>
        </p:spPr>
        <p:txBody>
          <a:bodyPr>
            <a:noAutofit/>
          </a:bodyPr>
          <a:lstStyle/>
          <a:p>
            <a:r>
              <a:rPr lang="en-US" sz="4400" b="1" u="sng" dirty="0" smtClean="0">
                <a:solidFill>
                  <a:srgbClr val="C00000"/>
                </a:solidFill>
                <a:effectLst>
                  <a:outerShdw blurRad="38100" dist="38100" dir="2700000" algn="tl">
                    <a:srgbClr val="000000">
                      <a:alpha val="43137"/>
                    </a:srgbClr>
                  </a:outerShdw>
                </a:effectLst>
              </a:rPr>
              <a:t>Prostrate</a:t>
            </a:r>
            <a:r>
              <a:rPr lang="en-US" sz="4400" b="1" dirty="0" smtClean="0">
                <a:solidFill>
                  <a:schemeClr val="tx1"/>
                </a:solidFill>
              </a:rPr>
              <a:t>: 	</a:t>
            </a:r>
            <a:r>
              <a:rPr lang="en-US" sz="4000" b="1" dirty="0" smtClean="0">
                <a:solidFill>
                  <a:schemeClr val="tx1"/>
                </a:solidFill>
              </a:rPr>
              <a:t>Genesis 17:3 / </a:t>
            </a:r>
            <a:r>
              <a:rPr lang="en-US" sz="4000" b="1" dirty="0" smtClean="0">
                <a:solidFill>
                  <a:srgbClr val="C00000"/>
                </a:solidFill>
              </a:rPr>
              <a:t>Joshua 7:6 </a:t>
            </a:r>
          </a:p>
          <a:p>
            <a:pPr marL="0" indent="0">
              <a:buNone/>
            </a:pPr>
            <a:r>
              <a:rPr lang="en-US" sz="4000" b="1" dirty="0" smtClean="0">
                <a:solidFill>
                  <a:srgbClr val="C00000"/>
                </a:solidFill>
              </a:rPr>
              <a:t>1 Kings 18:38-39/ 2 Chron. 7:3; 20:18/ Neh. 8:6</a:t>
            </a:r>
          </a:p>
          <a:p>
            <a:pPr marL="0" indent="0">
              <a:buNone/>
            </a:pPr>
            <a:r>
              <a:rPr lang="en-US" sz="4000" b="1" dirty="0">
                <a:solidFill>
                  <a:schemeClr val="tx1"/>
                </a:solidFill>
              </a:rPr>
              <a:t>	</a:t>
            </a:r>
            <a:r>
              <a:rPr lang="en-US" sz="4000" b="1" dirty="0" smtClean="0">
                <a:solidFill>
                  <a:schemeClr val="tx1"/>
                </a:solidFill>
              </a:rPr>
              <a:t>			Job 1:20 / Ezra 10:1</a:t>
            </a:r>
          </a:p>
          <a:p>
            <a:pPr marL="0" indent="0">
              <a:buNone/>
            </a:pPr>
            <a:r>
              <a:rPr lang="en-US" sz="4000" b="1" dirty="0">
                <a:solidFill>
                  <a:schemeClr val="tx1"/>
                </a:solidFill>
              </a:rPr>
              <a:t>	</a:t>
            </a:r>
            <a:r>
              <a:rPr lang="en-US" sz="4000" b="1" dirty="0" smtClean="0">
                <a:solidFill>
                  <a:schemeClr val="tx1"/>
                </a:solidFill>
              </a:rPr>
              <a:t>			Ezekiel 3:23</a:t>
            </a:r>
          </a:p>
          <a:p>
            <a:pPr marL="0" indent="0">
              <a:buNone/>
            </a:pPr>
            <a:r>
              <a:rPr lang="en-US" sz="4000" b="1" dirty="0">
                <a:solidFill>
                  <a:schemeClr val="tx1"/>
                </a:solidFill>
              </a:rPr>
              <a:t>	</a:t>
            </a:r>
            <a:r>
              <a:rPr lang="en-US" sz="4000" b="1" dirty="0" smtClean="0">
                <a:solidFill>
                  <a:schemeClr val="tx1"/>
                </a:solidFill>
              </a:rPr>
              <a:t>			</a:t>
            </a:r>
            <a:r>
              <a:rPr lang="en-US" sz="4000" b="1" dirty="0" smtClean="0">
                <a:solidFill>
                  <a:srgbClr val="C00000"/>
                </a:solidFill>
              </a:rPr>
              <a:t>Matthew 2:11</a:t>
            </a:r>
          </a:p>
          <a:p>
            <a:pPr marL="0" indent="0">
              <a:buNone/>
            </a:pPr>
            <a:r>
              <a:rPr lang="en-US" sz="4000" b="1" dirty="0">
                <a:solidFill>
                  <a:schemeClr val="tx1"/>
                </a:solidFill>
              </a:rPr>
              <a:t>	</a:t>
            </a:r>
            <a:r>
              <a:rPr lang="en-US" sz="4000" b="1" dirty="0" smtClean="0">
                <a:solidFill>
                  <a:schemeClr val="tx1"/>
                </a:solidFill>
              </a:rPr>
              <a:t>			</a:t>
            </a:r>
            <a:r>
              <a:rPr lang="en-US" sz="4000" b="1" dirty="0" smtClean="0">
                <a:solidFill>
                  <a:srgbClr val="C00000"/>
                </a:solidFill>
              </a:rPr>
              <a:t>Mark 3:11</a:t>
            </a:r>
          </a:p>
          <a:p>
            <a:pPr marL="0" indent="0">
              <a:buNone/>
            </a:pPr>
            <a:r>
              <a:rPr lang="en-US" sz="4000" b="1" dirty="0">
                <a:solidFill>
                  <a:schemeClr val="tx1"/>
                </a:solidFill>
              </a:rPr>
              <a:t>	</a:t>
            </a:r>
            <a:r>
              <a:rPr lang="en-US" sz="4000" b="1" dirty="0" smtClean="0">
                <a:solidFill>
                  <a:schemeClr val="tx1"/>
                </a:solidFill>
              </a:rPr>
              <a:t>			</a:t>
            </a:r>
            <a:r>
              <a:rPr lang="en-US" sz="4000" b="1" dirty="0" smtClean="0">
                <a:solidFill>
                  <a:srgbClr val="C00000"/>
                </a:solidFill>
              </a:rPr>
              <a:t>Revelation 5:14; 19:4</a:t>
            </a:r>
          </a:p>
        </p:txBody>
      </p:sp>
    </p:spTree>
    <p:extLst>
      <p:ext uri="{BB962C8B-B14F-4D97-AF65-F5344CB8AC3E}">
        <p14:creationId xmlns:p14="http://schemas.microsoft.com/office/powerpoint/2010/main" val="3272063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56069" y="1429555"/>
            <a:ext cx="10702342" cy="5048517"/>
          </a:xfrm>
        </p:spPr>
        <p:txBody>
          <a:bodyPr>
            <a:normAutofit/>
          </a:bodyPr>
          <a:lstStyle/>
          <a:p>
            <a:r>
              <a:rPr lang="en-US" sz="4400" b="1" u="sng" dirty="0" smtClean="0">
                <a:solidFill>
                  <a:srgbClr val="C00000"/>
                </a:solidFill>
                <a:effectLst>
                  <a:outerShdw blurRad="38100" dist="38100" dir="2700000" algn="tl">
                    <a:srgbClr val="000000">
                      <a:alpha val="43137"/>
                    </a:srgbClr>
                  </a:outerShdw>
                </a:effectLst>
              </a:rPr>
              <a:t>Prostrate</a:t>
            </a:r>
            <a:r>
              <a:rPr lang="en-US" sz="4400" b="1" dirty="0" smtClean="0">
                <a:solidFill>
                  <a:srgbClr val="C00000"/>
                </a:solidFill>
                <a:effectLst>
                  <a:outerShdw blurRad="38100" dist="38100" dir="2700000" algn="tl">
                    <a:srgbClr val="000000">
                      <a:alpha val="43137"/>
                    </a:srgbClr>
                  </a:outerShdw>
                </a:effectLst>
              </a:rPr>
              <a:t> </a:t>
            </a:r>
            <a:r>
              <a:rPr lang="en-US" sz="4400" b="1" dirty="0" smtClean="0">
                <a:solidFill>
                  <a:schemeClr val="tx1"/>
                </a:solidFill>
              </a:rPr>
              <a:t>: </a:t>
            </a:r>
          </a:p>
          <a:p>
            <a:pPr marL="0" indent="0">
              <a:buNone/>
            </a:pPr>
            <a:r>
              <a:rPr lang="en-US" sz="3600" b="1" dirty="0" err="1" smtClean="0">
                <a:solidFill>
                  <a:schemeClr val="tx1"/>
                </a:solidFill>
              </a:rPr>
              <a:t>Naphil</a:t>
            </a:r>
            <a:r>
              <a:rPr lang="en-US" sz="3600" b="1" dirty="0" smtClean="0">
                <a:solidFill>
                  <a:schemeClr val="tx1"/>
                </a:solidFill>
              </a:rPr>
              <a:t> </a:t>
            </a:r>
            <a:r>
              <a:rPr lang="en-US" sz="3600" b="1" dirty="0">
                <a:solidFill>
                  <a:schemeClr val="tx1"/>
                </a:solidFill>
              </a:rPr>
              <a:t>(</a:t>
            </a:r>
            <a:r>
              <a:rPr lang="en-US" sz="3600" b="1" dirty="0" smtClean="0">
                <a:solidFill>
                  <a:schemeClr val="tx1"/>
                </a:solidFill>
              </a:rPr>
              <a:t>Hebrew): fall down / dead</a:t>
            </a:r>
          </a:p>
          <a:p>
            <a:pPr marL="0" indent="0">
              <a:buNone/>
            </a:pPr>
            <a:r>
              <a:rPr lang="en-US" sz="3600" b="1" dirty="0" err="1" smtClean="0">
                <a:solidFill>
                  <a:schemeClr val="tx1"/>
                </a:solidFill>
              </a:rPr>
              <a:t>Paniym</a:t>
            </a:r>
            <a:r>
              <a:rPr lang="en-US" sz="3600" b="1" dirty="0" smtClean="0">
                <a:solidFill>
                  <a:schemeClr val="tx1"/>
                </a:solidFill>
              </a:rPr>
              <a:t> </a:t>
            </a:r>
            <a:r>
              <a:rPr lang="en-US" sz="3600" b="1" dirty="0">
                <a:solidFill>
                  <a:schemeClr val="tx1"/>
                </a:solidFill>
              </a:rPr>
              <a:t>(</a:t>
            </a:r>
            <a:r>
              <a:rPr lang="en-US" sz="3600" b="1" dirty="0" smtClean="0">
                <a:solidFill>
                  <a:schemeClr val="tx1"/>
                </a:solidFill>
              </a:rPr>
              <a:t>Hebrew): face down</a:t>
            </a:r>
          </a:p>
          <a:p>
            <a:pPr marL="0" indent="0">
              <a:buNone/>
            </a:pPr>
            <a:r>
              <a:rPr lang="en-US" sz="3600" b="1" dirty="0" smtClean="0">
                <a:solidFill>
                  <a:schemeClr val="tx1"/>
                </a:solidFill>
              </a:rPr>
              <a:t>Pros-pip</a:t>
            </a:r>
            <a:r>
              <a:rPr lang="en-US" sz="3600" b="1" dirty="0">
                <a:solidFill>
                  <a:schemeClr val="tx1"/>
                </a:solidFill>
              </a:rPr>
              <a:t>'-to </a:t>
            </a:r>
            <a:r>
              <a:rPr lang="en-US" sz="3600" b="1" dirty="0" smtClean="0">
                <a:solidFill>
                  <a:schemeClr val="tx1"/>
                </a:solidFill>
              </a:rPr>
              <a:t>(</a:t>
            </a:r>
            <a:r>
              <a:rPr lang="en-US" sz="3600" b="1" dirty="0">
                <a:solidFill>
                  <a:schemeClr val="tx1"/>
                </a:solidFill>
              </a:rPr>
              <a:t>Greek): to fall towards, i.e. (gently) prostrate oneself (in supplication or homage)</a:t>
            </a:r>
          </a:p>
          <a:p>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1987176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wo men ordained as archdiocese’s newest priests through ancien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90699"/>
            <a:ext cx="7620000" cy="50673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unshine’s Reflec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199694" cy="3709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324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crapbook of Me: Praise and Worsh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826" y="15004"/>
            <a:ext cx="10290220" cy="6842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7486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ym typeface="Wingdings" panose="05000000000000000000" pitchFamily="2" charset="2"/>
              </a:rPr>
              <a:t></a:t>
            </a:r>
            <a:r>
              <a:rPr lang="en-US" b="1" u="sng" dirty="0" smtClean="0">
                <a:solidFill>
                  <a:srgbClr val="C00000"/>
                </a:solidFill>
                <a:sym typeface="Wingdings" panose="05000000000000000000" pitchFamily="2" charset="2"/>
              </a:rPr>
              <a:t>A JOYFUL NOISE</a:t>
            </a:r>
            <a:r>
              <a:rPr lang="en-US" u="sng" dirty="0" smtClean="0">
                <a:sym typeface="Wingdings" panose="05000000000000000000" pitchFamily="2" charset="2"/>
              </a:rPr>
              <a:t> </a:t>
            </a:r>
            <a:r>
              <a:rPr lang="en-US" dirty="0" smtClean="0">
                <a:sym typeface="Wingdings" panose="05000000000000000000" pitchFamily="2" charset="2"/>
              </a:rPr>
              <a:t>IS GOOD AT TIMES</a:t>
            </a:r>
            <a:endParaRPr lang="en-US" dirty="0"/>
          </a:p>
        </p:txBody>
      </p:sp>
      <p:sp>
        <p:nvSpPr>
          <p:cNvPr id="3" name="Content Placeholder 2"/>
          <p:cNvSpPr>
            <a:spLocks noGrp="1"/>
          </p:cNvSpPr>
          <p:nvPr>
            <p:ph idx="1"/>
          </p:nvPr>
        </p:nvSpPr>
        <p:spPr>
          <a:xfrm>
            <a:off x="1056069" y="1390918"/>
            <a:ext cx="10702342" cy="5331853"/>
          </a:xfrm>
        </p:spPr>
        <p:txBody>
          <a:bodyPr>
            <a:noAutofit/>
          </a:bodyPr>
          <a:lstStyle/>
          <a:p>
            <a:r>
              <a:rPr lang="en-US" sz="3200" dirty="0" smtClean="0">
                <a:solidFill>
                  <a:schemeClr val="tx1"/>
                </a:solidFill>
              </a:rPr>
              <a:t>The phrase </a:t>
            </a:r>
            <a:r>
              <a:rPr lang="en-US" sz="3200" b="1" i="1" dirty="0" smtClean="0">
                <a:solidFill>
                  <a:schemeClr val="tx1"/>
                </a:solidFill>
              </a:rPr>
              <a:t>“</a:t>
            </a:r>
            <a:r>
              <a:rPr lang="en-US" sz="3200" b="1" i="1" dirty="0" smtClean="0">
                <a:solidFill>
                  <a:srgbClr val="C00000"/>
                </a:solidFill>
              </a:rPr>
              <a:t>joyful noise</a:t>
            </a:r>
            <a:r>
              <a:rPr lang="en-US" sz="3200" b="1" i="1" dirty="0" smtClean="0">
                <a:solidFill>
                  <a:schemeClr val="tx1"/>
                </a:solidFill>
              </a:rPr>
              <a:t>”</a:t>
            </a:r>
            <a:r>
              <a:rPr lang="en-US" sz="3200" dirty="0" smtClean="0">
                <a:solidFill>
                  <a:schemeClr val="tx1"/>
                </a:solidFill>
              </a:rPr>
              <a:t> is mentioned 7 times in the Bible</a:t>
            </a:r>
          </a:p>
          <a:p>
            <a:r>
              <a:rPr lang="en-US" sz="3200" dirty="0" smtClean="0">
                <a:solidFill>
                  <a:schemeClr val="tx1"/>
                </a:solidFill>
              </a:rPr>
              <a:t>The Hebrew word </a:t>
            </a:r>
            <a:r>
              <a:rPr lang="en-US" sz="3200" b="1" i="1" dirty="0" smtClean="0">
                <a:solidFill>
                  <a:schemeClr val="tx1"/>
                </a:solidFill>
              </a:rPr>
              <a:t>“RUWA”</a:t>
            </a:r>
            <a:r>
              <a:rPr lang="en-US" sz="3200" dirty="0" smtClean="0">
                <a:solidFill>
                  <a:schemeClr val="tx1"/>
                </a:solidFill>
              </a:rPr>
              <a:t> (</a:t>
            </a:r>
            <a:r>
              <a:rPr lang="en-US" sz="3200" dirty="0" err="1" smtClean="0">
                <a:solidFill>
                  <a:schemeClr val="tx1"/>
                </a:solidFill>
              </a:rPr>
              <a:t>Roo</a:t>
            </a:r>
            <a:r>
              <a:rPr lang="en-US" sz="3200" dirty="0" smtClean="0">
                <a:solidFill>
                  <a:schemeClr val="tx1"/>
                </a:solidFill>
              </a:rPr>
              <a:t>-ah) describes what a ‘</a:t>
            </a:r>
            <a:r>
              <a:rPr lang="en-US" sz="3200" i="1" dirty="0" smtClean="0">
                <a:solidFill>
                  <a:schemeClr val="tx1"/>
                </a:solidFill>
              </a:rPr>
              <a:t>joyful noise</a:t>
            </a:r>
            <a:r>
              <a:rPr lang="en-US" sz="3200" dirty="0" smtClean="0">
                <a:solidFill>
                  <a:schemeClr val="tx1"/>
                </a:solidFill>
              </a:rPr>
              <a:t>’ really sounds like; it means: </a:t>
            </a:r>
            <a:r>
              <a:rPr lang="en-US" sz="3200" b="1" dirty="0" smtClean="0">
                <a:solidFill>
                  <a:schemeClr val="tx1"/>
                </a:solidFill>
              </a:rPr>
              <a:t>To mar (especially by breaking); to split the ears with sound or to shout for alarm or joy.</a:t>
            </a:r>
            <a:endParaRPr lang="en-US" sz="3200" dirty="0" smtClean="0">
              <a:solidFill>
                <a:schemeClr val="tx1"/>
              </a:solidFill>
            </a:endParaRPr>
          </a:p>
          <a:p>
            <a:r>
              <a:rPr lang="en-US" sz="3200" dirty="0" smtClean="0">
                <a:solidFill>
                  <a:schemeClr val="tx1"/>
                </a:solidFill>
              </a:rPr>
              <a:t>The phrase </a:t>
            </a:r>
            <a:r>
              <a:rPr lang="en-US" sz="3200" b="1" i="1" dirty="0" smtClean="0">
                <a:solidFill>
                  <a:schemeClr val="tx1"/>
                </a:solidFill>
              </a:rPr>
              <a:t>“</a:t>
            </a:r>
            <a:r>
              <a:rPr lang="en-US" sz="3200" b="1" i="1" dirty="0" smtClean="0">
                <a:solidFill>
                  <a:srgbClr val="C00000"/>
                </a:solidFill>
              </a:rPr>
              <a:t>loud noise</a:t>
            </a:r>
            <a:r>
              <a:rPr lang="en-US" sz="3200" b="1" i="1" dirty="0" smtClean="0">
                <a:solidFill>
                  <a:schemeClr val="tx1"/>
                </a:solidFill>
              </a:rPr>
              <a:t>” </a:t>
            </a:r>
            <a:r>
              <a:rPr lang="en-US" sz="3200" dirty="0">
                <a:solidFill>
                  <a:schemeClr val="tx1"/>
                </a:solidFill>
              </a:rPr>
              <a:t>i</a:t>
            </a:r>
            <a:r>
              <a:rPr lang="en-US" sz="3200" dirty="0" smtClean="0">
                <a:solidFill>
                  <a:schemeClr val="tx1"/>
                </a:solidFill>
              </a:rPr>
              <a:t>s also used to convey the same idea</a:t>
            </a:r>
          </a:p>
          <a:p>
            <a:r>
              <a:rPr lang="en-US" sz="3200" dirty="0" smtClean="0">
                <a:solidFill>
                  <a:schemeClr val="tx1"/>
                </a:solidFill>
              </a:rPr>
              <a:t>The </a:t>
            </a:r>
            <a:r>
              <a:rPr lang="en-US" sz="3200" dirty="0">
                <a:solidFill>
                  <a:schemeClr val="tx1"/>
                </a:solidFill>
              </a:rPr>
              <a:t>Hebrew word </a:t>
            </a:r>
            <a:r>
              <a:rPr lang="en-US" sz="3200" b="1" i="1" dirty="0" smtClean="0">
                <a:solidFill>
                  <a:schemeClr val="tx1"/>
                </a:solidFill>
              </a:rPr>
              <a:t>“TARUWA</a:t>
            </a:r>
            <a:r>
              <a:rPr lang="en-US" sz="3200" b="1" i="1" dirty="0">
                <a:solidFill>
                  <a:schemeClr val="tx1"/>
                </a:solidFill>
              </a:rPr>
              <a:t>”</a:t>
            </a:r>
            <a:r>
              <a:rPr lang="en-US" sz="3200" dirty="0">
                <a:solidFill>
                  <a:schemeClr val="tx1"/>
                </a:solidFill>
              </a:rPr>
              <a:t> </a:t>
            </a:r>
            <a:r>
              <a:rPr lang="en-US" sz="3200" dirty="0" smtClean="0">
                <a:solidFill>
                  <a:schemeClr val="tx1"/>
                </a:solidFill>
              </a:rPr>
              <a:t>(</a:t>
            </a:r>
            <a:r>
              <a:rPr lang="en-US" sz="3200" dirty="0" err="1" smtClean="0">
                <a:solidFill>
                  <a:schemeClr val="tx1"/>
                </a:solidFill>
              </a:rPr>
              <a:t>Ter</a:t>
            </a:r>
            <a:r>
              <a:rPr lang="en-US" sz="3200" dirty="0" smtClean="0">
                <a:solidFill>
                  <a:schemeClr val="tx1"/>
                </a:solidFill>
              </a:rPr>
              <a:t>-</a:t>
            </a:r>
            <a:r>
              <a:rPr lang="en-US" sz="3200" dirty="0" err="1" smtClean="0">
                <a:solidFill>
                  <a:schemeClr val="tx1"/>
                </a:solidFill>
              </a:rPr>
              <a:t>oo</a:t>
            </a:r>
            <a:r>
              <a:rPr lang="en-US" sz="3200" dirty="0" smtClean="0">
                <a:solidFill>
                  <a:schemeClr val="tx1"/>
                </a:solidFill>
              </a:rPr>
              <a:t>-aw) </a:t>
            </a:r>
            <a:r>
              <a:rPr lang="en-US" sz="3200" dirty="0">
                <a:solidFill>
                  <a:schemeClr val="tx1"/>
                </a:solidFill>
              </a:rPr>
              <a:t>describes what a </a:t>
            </a:r>
            <a:r>
              <a:rPr lang="en-US" sz="3200" dirty="0" smtClean="0">
                <a:solidFill>
                  <a:schemeClr val="tx1"/>
                </a:solidFill>
              </a:rPr>
              <a:t>‘</a:t>
            </a:r>
            <a:r>
              <a:rPr lang="en-US" sz="3200" i="1" dirty="0" smtClean="0">
                <a:solidFill>
                  <a:schemeClr val="tx1"/>
                </a:solidFill>
              </a:rPr>
              <a:t>load </a:t>
            </a:r>
            <a:r>
              <a:rPr lang="en-US" sz="3200" i="1" dirty="0">
                <a:solidFill>
                  <a:schemeClr val="tx1"/>
                </a:solidFill>
              </a:rPr>
              <a:t>noise</a:t>
            </a:r>
            <a:r>
              <a:rPr lang="en-US" sz="3200" dirty="0">
                <a:solidFill>
                  <a:schemeClr val="tx1"/>
                </a:solidFill>
              </a:rPr>
              <a:t>’ </a:t>
            </a:r>
            <a:r>
              <a:rPr lang="en-US" sz="3200" dirty="0" smtClean="0">
                <a:solidFill>
                  <a:schemeClr val="tx1"/>
                </a:solidFill>
              </a:rPr>
              <a:t>sounds like: </a:t>
            </a:r>
            <a:r>
              <a:rPr lang="en-US" sz="3200" b="1" dirty="0" smtClean="0">
                <a:solidFill>
                  <a:schemeClr val="tx1"/>
                </a:solidFill>
              </a:rPr>
              <a:t>An acclamation of joy or a battle cry; jubilee; shout; rejoice or an alarm.</a:t>
            </a:r>
            <a:endParaRPr lang="en-US" sz="3200" dirty="0">
              <a:solidFill>
                <a:schemeClr val="tx1"/>
              </a:solidFill>
            </a:endParaRPr>
          </a:p>
        </p:txBody>
      </p:sp>
    </p:spTree>
    <p:extLst>
      <p:ext uri="{BB962C8B-B14F-4D97-AF65-F5344CB8AC3E}">
        <p14:creationId xmlns:p14="http://schemas.microsoft.com/office/powerpoint/2010/main" val="109821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70536" cy="6858000"/>
          </a:xfrm>
          <a:prstGeom prst="rect">
            <a:avLst/>
          </a:prstGeom>
        </p:spPr>
      </p:pic>
    </p:spTree>
    <p:extLst>
      <p:ext uri="{BB962C8B-B14F-4D97-AF65-F5344CB8AC3E}">
        <p14:creationId xmlns:p14="http://schemas.microsoft.com/office/powerpoint/2010/main" val="579644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896" y="0"/>
            <a:ext cx="5057104"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08429"/>
            <a:ext cx="7134896" cy="43495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42496" y="-1"/>
            <a:ext cx="7949504" cy="3258356"/>
          </a:xfrm>
          <a:prstGeom prst="rect">
            <a:avLst/>
          </a:prstGeom>
        </p:spPr>
      </p:pic>
    </p:spTree>
    <p:extLst>
      <p:ext uri="{BB962C8B-B14F-4D97-AF65-F5344CB8AC3E}">
        <p14:creationId xmlns:p14="http://schemas.microsoft.com/office/powerpoint/2010/main" val="1693675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68948" y="1249251"/>
            <a:ext cx="10702342" cy="5447763"/>
          </a:xfrm>
        </p:spPr>
        <p:txBody>
          <a:bodyPr>
            <a:noAutofit/>
          </a:bodyPr>
          <a:lstStyle/>
          <a:p>
            <a:r>
              <a:rPr lang="en-US" sz="4400" b="1" u="sng" dirty="0" smtClean="0">
                <a:solidFill>
                  <a:srgbClr val="C00000"/>
                </a:solidFill>
                <a:effectLst>
                  <a:outerShdw blurRad="38100" dist="38100" dir="2700000" algn="tl">
                    <a:srgbClr val="000000">
                      <a:alpha val="43137"/>
                    </a:srgbClr>
                  </a:outerShdw>
                </a:effectLst>
              </a:rPr>
              <a:t>Bowing</a:t>
            </a:r>
            <a:r>
              <a:rPr lang="en-US" sz="4400" b="1" dirty="0">
                <a:solidFill>
                  <a:srgbClr val="C00000"/>
                </a:solidFill>
                <a:effectLst>
                  <a:outerShdw blurRad="38100" dist="38100" dir="2700000" algn="tl">
                    <a:srgbClr val="000000">
                      <a:alpha val="43137"/>
                    </a:srgbClr>
                  </a:outerShdw>
                </a:effectLst>
              </a:rPr>
              <a:t> </a:t>
            </a:r>
            <a:r>
              <a:rPr lang="en-US" sz="4400" b="1" dirty="0" smtClean="0">
                <a:solidFill>
                  <a:schemeClr val="tx1"/>
                </a:solidFill>
              </a:rPr>
              <a:t>(</a:t>
            </a:r>
            <a:r>
              <a:rPr lang="en-US" sz="4400" b="1" dirty="0" err="1" smtClean="0">
                <a:solidFill>
                  <a:schemeClr val="tx1"/>
                </a:solidFill>
              </a:rPr>
              <a:t>Qadad</a:t>
            </a:r>
            <a:r>
              <a:rPr lang="en-US" sz="4400" b="1" dirty="0" smtClean="0">
                <a:solidFill>
                  <a:schemeClr val="tx1"/>
                </a:solidFill>
              </a:rPr>
              <a:t>): to </a:t>
            </a:r>
            <a:r>
              <a:rPr lang="en-US" sz="4400" b="1" dirty="0">
                <a:solidFill>
                  <a:schemeClr val="tx1"/>
                </a:solidFill>
              </a:rPr>
              <a:t>shrivel up, i.e. contract or bend the body (or neck) in </a:t>
            </a:r>
            <a:r>
              <a:rPr lang="en-US" sz="4400" b="1" dirty="0" smtClean="0">
                <a:solidFill>
                  <a:schemeClr val="tx1"/>
                </a:solidFill>
              </a:rPr>
              <a:t>respect or submission:--</a:t>
            </a:r>
            <a:r>
              <a:rPr lang="en-US" sz="4400" b="1" dirty="0">
                <a:solidFill>
                  <a:schemeClr val="tx1"/>
                </a:solidFill>
              </a:rPr>
              <a:t>bow (down) (the) head, </a:t>
            </a:r>
            <a:r>
              <a:rPr lang="en-US" sz="4400" b="1" dirty="0" smtClean="0">
                <a:solidFill>
                  <a:schemeClr val="tx1"/>
                </a:solidFill>
              </a:rPr>
              <a:t>stoop..(</a:t>
            </a:r>
            <a:r>
              <a:rPr lang="en-US" sz="4400" b="1" dirty="0" err="1" smtClean="0">
                <a:solidFill>
                  <a:schemeClr val="tx1"/>
                </a:solidFill>
              </a:rPr>
              <a:t>kaw</a:t>
            </a:r>
            <a:r>
              <a:rPr lang="en-US" sz="4400" b="1" dirty="0" smtClean="0">
                <a:solidFill>
                  <a:schemeClr val="tx1"/>
                </a:solidFill>
              </a:rPr>
              <a:t>-rah): </a:t>
            </a:r>
            <a:r>
              <a:rPr lang="en-US" sz="4400" b="1" dirty="0">
                <a:solidFill>
                  <a:schemeClr val="tx1"/>
                </a:solidFill>
              </a:rPr>
              <a:t>to bend the knee; </a:t>
            </a:r>
            <a:r>
              <a:rPr lang="en-US" sz="4400" b="1" dirty="0" smtClean="0">
                <a:solidFill>
                  <a:schemeClr val="tx1"/>
                </a:solidFill>
              </a:rPr>
              <a:t>to </a:t>
            </a:r>
            <a:r>
              <a:rPr lang="en-US" sz="4400" b="1" dirty="0">
                <a:solidFill>
                  <a:schemeClr val="tx1"/>
                </a:solidFill>
              </a:rPr>
              <a:t>sink, </a:t>
            </a:r>
            <a:r>
              <a:rPr lang="en-US" sz="4400" b="1" dirty="0" smtClean="0">
                <a:solidFill>
                  <a:schemeClr val="tx1"/>
                </a:solidFill>
              </a:rPr>
              <a:t>bow </a:t>
            </a:r>
            <a:r>
              <a:rPr lang="en-US" sz="4400" b="1" dirty="0">
                <a:solidFill>
                  <a:schemeClr val="tx1"/>
                </a:solidFill>
              </a:rPr>
              <a:t>(down, self), bring down (low), cast down, </a:t>
            </a:r>
            <a:r>
              <a:rPr lang="en-US" sz="4400" b="1" dirty="0" smtClean="0">
                <a:solidFill>
                  <a:schemeClr val="tx1"/>
                </a:solidFill>
              </a:rPr>
              <a:t>crouch </a:t>
            </a:r>
          </a:p>
          <a:p>
            <a:pPr marL="0" indent="0">
              <a:buNone/>
            </a:pPr>
            <a:r>
              <a:rPr lang="en-US" sz="4400" b="1" dirty="0" err="1">
                <a:solidFill>
                  <a:schemeClr val="tx1"/>
                </a:solidFill>
              </a:rPr>
              <a:t>K</a:t>
            </a:r>
            <a:r>
              <a:rPr lang="en-US" sz="4400" b="1" dirty="0" err="1" smtClean="0">
                <a:solidFill>
                  <a:schemeClr val="tx1"/>
                </a:solidFill>
              </a:rPr>
              <a:t>ampto</a:t>
            </a:r>
            <a:r>
              <a:rPr lang="en-US" sz="4400" b="1" dirty="0" smtClean="0">
                <a:solidFill>
                  <a:schemeClr val="tx1"/>
                </a:solidFill>
              </a:rPr>
              <a:t> (Greek): </a:t>
            </a:r>
            <a:r>
              <a:rPr lang="en-US" sz="4400" b="1" dirty="0">
                <a:solidFill>
                  <a:schemeClr val="tx1"/>
                </a:solidFill>
              </a:rPr>
              <a:t>	to bend</a:t>
            </a:r>
            <a:r>
              <a:rPr lang="en-US" sz="4400" b="1" dirty="0" smtClean="0">
                <a:solidFill>
                  <a:schemeClr val="tx1"/>
                </a:solidFill>
              </a:rPr>
              <a:t>		</a:t>
            </a: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1168090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56069" y="1429555"/>
            <a:ext cx="10702342" cy="5048517"/>
          </a:xfrm>
        </p:spPr>
        <p:txBody>
          <a:bodyPr>
            <a:normAutofit/>
          </a:bodyPr>
          <a:lstStyle/>
          <a:p>
            <a:r>
              <a:rPr lang="en-US" sz="4400" b="1" u="sng" dirty="0" smtClean="0">
                <a:solidFill>
                  <a:srgbClr val="C00000"/>
                </a:solidFill>
                <a:effectLst>
                  <a:outerShdw blurRad="38100" dist="38100" dir="2700000" algn="tl">
                    <a:srgbClr val="000000">
                      <a:alpha val="43137"/>
                    </a:srgbClr>
                  </a:outerShdw>
                </a:effectLst>
              </a:rPr>
              <a:t>Kneeling</a:t>
            </a:r>
            <a:r>
              <a:rPr lang="en-US" sz="4400" b="1" dirty="0" smtClean="0">
                <a:solidFill>
                  <a:schemeClr val="tx1"/>
                </a:solidFill>
              </a:rPr>
              <a:t> (Barak): to </a:t>
            </a:r>
            <a:r>
              <a:rPr lang="en-US" sz="4400" b="1" dirty="0">
                <a:solidFill>
                  <a:schemeClr val="tx1"/>
                </a:solidFill>
              </a:rPr>
              <a:t>kneel; by implication to bless God (as an act of adoration)</a:t>
            </a:r>
            <a:endParaRPr lang="en-US" sz="4400" b="1" dirty="0" smtClean="0">
              <a:solidFill>
                <a:schemeClr val="tx1"/>
              </a:solidFill>
            </a:endParaRPr>
          </a:p>
          <a:p>
            <a:pPr marL="0" indent="0">
              <a:buNone/>
            </a:pPr>
            <a:r>
              <a:rPr lang="en-US" sz="4400" b="1" dirty="0">
                <a:solidFill>
                  <a:schemeClr val="tx1"/>
                </a:solidFill>
              </a:rPr>
              <a:t>	</a:t>
            </a:r>
            <a:r>
              <a:rPr lang="en-US" sz="4400" b="1" dirty="0" smtClean="0">
                <a:solidFill>
                  <a:schemeClr val="tx1"/>
                </a:solidFill>
              </a:rPr>
              <a:t>		</a:t>
            </a: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41063228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896" y="0"/>
            <a:ext cx="5057104"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08429"/>
            <a:ext cx="7134896" cy="434957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42496" y="-1"/>
            <a:ext cx="7949504" cy="3258356"/>
          </a:xfrm>
          <a:prstGeom prst="rect">
            <a:avLst/>
          </a:prstGeom>
        </p:spPr>
      </p:pic>
      <p:sp>
        <p:nvSpPr>
          <p:cNvPr id="7" name="Rectangle 6"/>
          <p:cNvSpPr/>
          <p:nvPr/>
        </p:nvSpPr>
        <p:spPr>
          <a:xfrm>
            <a:off x="878438" y="284718"/>
            <a:ext cx="3206839" cy="1938992"/>
          </a:xfrm>
          <a:prstGeom prst="rect">
            <a:avLst/>
          </a:prstGeom>
        </p:spPr>
        <p:txBody>
          <a:bodyPr wrap="square">
            <a:spAutoFit/>
          </a:bodyPr>
          <a:lstStyle/>
          <a:p>
            <a:r>
              <a:rPr lang="en-US" sz="4000" b="1" dirty="0" smtClean="0">
                <a:solidFill>
                  <a:srgbClr val="C00000"/>
                </a:solidFill>
                <a:effectLst>
                  <a:outerShdw blurRad="38100" dist="38100" dir="2700000" algn="tl">
                    <a:srgbClr val="000000">
                      <a:alpha val="43137"/>
                    </a:srgbClr>
                  </a:outerShdw>
                </a:effectLst>
              </a:rPr>
              <a:t>BOWING </a:t>
            </a:r>
          </a:p>
          <a:p>
            <a:pPr algn="ctr"/>
            <a:r>
              <a:rPr lang="en-US" sz="4000" b="1" dirty="0" smtClean="0">
                <a:solidFill>
                  <a:srgbClr val="C00000"/>
                </a:solidFill>
                <a:effectLst>
                  <a:outerShdw blurRad="38100" dist="38100" dir="2700000" algn="tl">
                    <a:srgbClr val="000000">
                      <a:alpha val="43137"/>
                    </a:srgbClr>
                  </a:outerShdw>
                </a:effectLst>
              </a:rPr>
              <a:t>&amp; KNEELING</a:t>
            </a:r>
            <a:endParaRPr lang="en-US" sz="4000" dirty="0"/>
          </a:p>
        </p:txBody>
      </p:sp>
    </p:spTree>
    <p:extLst>
      <p:ext uri="{BB962C8B-B14F-4D97-AF65-F5344CB8AC3E}">
        <p14:creationId xmlns:p14="http://schemas.microsoft.com/office/powerpoint/2010/main" val="2869088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Various </a:t>
            </a:r>
            <a:r>
              <a:rPr lang="en-US" u="sng" dirty="0" smtClean="0">
                <a:solidFill>
                  <a:srgbClr val="C00000"/>
                </a:solidFill>
                <a:sym typeface="Wingdings" panose="05000000000000000000" pitchFamily="2" charset="2"/>
              </a:rPr>
              <a:t>postures</a:t>
            </a:r>
            <a:r>
              <a:rPr lang="en-US" u="sng" dirty="0">
                <a:solidFill>
                  <a:srgbClr val="C00000"/>
                </a:solidFill>
                <a:sym typeface="Wingdings" panose="05000000000000000000" pitchFamily="2" charset="2"/>
              </a:rPr>
              <a:t> </a:t>
            </a:r>
            <a:r>
              <a:rPr lang="en-US" u="sng" dirty="0" smtClean="0">
                <a:solidFill>
                  <a:srgbClr val="C00000"/>
                </a:solidFill>
                <a:sym typeface="Wingdings" panose="05000000000000000000" pitchFamily="2" charset="2"/>
              </a:rPr>
              <a:t>of worship</a:t>
            </a:r>
            <a:endParaRPr lang="en-US" u="sng" dirty="0"/>
          </a:p>
        </p:txBody>
      </p:sp>
      <p:sp>
        <p:nvSpPr>
          <p:cNvPr id="5" name="Content Placeholder 2"/>
          <p:cNvSpPr>
            <a:spLocks noGrp="1"/>
          </p:cNvSpPr>
          <p:nvPr>
            <p:ph idx="1"/>
          </p:nvPr>
        </p:nvSpPr>
        <p:spPr>
          <a:xfrm>
            <a:off x="1056069" y="1429555"/>
            <a:ext cx="10702342" cy="5048517"/>
          </a:xfrm>
        </p:spPr>
        <p:txBody>
          <a:bodyPr>
            <a:noAutofit/>
          </a:bodyPr>
          <a:lstStyle/>
          <a:p>
            <a:r>
              <a:rPr lang="en-US" sz="4400" b="1" u="sng" dirty="0" smtClean="0">
                <a:solidFill>
                  <a:srgbClr val="C00000"/>
                </a:solidFill>
                <a:effectLst>
                  <a:outerShdw blurRad="38100" dist="38100" dir="2700000" algn="tl">
                    <a:srgbClr val="000000">
                      <a:alpha val="43137"/>
                    </a:srgbClr>
                  </a:outerShdw>
                </a:effectLst>
              </a:rPr>
              <a:t>Bowing</a:t>
            </a:r>
            <a:r>
              <a:rPr lang="en-US" sz="4400" b="1" dirty="0" smtClean="0">
                <a:solidFill>
                  <a:srgbClr val="C00000"/>
                </a:solidFill>
                <a:effectLst>
                  <a:outerShdw blurRad="38100" dist="38100" dir="2700000" algn="tl">
                    <a:srgbClr val="000000">
                      <a:alpha val="43137"/>
                    </a:srgbClr>
                  </a:outerShdw>
                </a:effectLst>
              </a:rPr>
              <a:t> </a:t>
            </a:r>
            <a:r>
              <a:rPr lang="en-US" sz="4400" b="1" dirty="0" smtClean="0">
                <a:solidFill>
                  <a:schemeClr val="tx1"/>
                </a:solidFill>
              </a:rPr>
              <a:t>	Genesis 24:26-27</a:t>
            </a:r>
          </a:p>
          <a:p>
            <a:pPr marL="0" indent="0">
              <a:buNone/>
            </a:pPr>
            <a:r>
              <a:rPr lang="en-US" sz="4400" b="1" dirty="0" smtClean="0">
                <a:solidFill>
                  <a:srgbClr val="C00000"/>
                </a:solidFill>
                <a:effectLst>
                  <a:outerShdw blurRad="38100" dist="38100" dir="2700000" algn="tl">
                    <a:srgbClr val="000000">
                      <a:alpha val="43137"/>
                    </a:srgbClr>
                  </a:outerShdw>
                </a:effectLst>
              </a:rPr>
              <a:t>      &amp;		</a:t>
            </a:r>
            <a:r>
              <a:rPr lang="en-US" sz="4400" b="1" dirty="0" smtClean="0">
                <a:solidFill>
                  <a:schemeClr val="tx1"/>
                </a:solidFill>
              </a:rPr>
              <a:t>Exodus 4:31; 12:27; 34:8</a:t>
            </a:r>
          </a:p>
          <a:p>
            <a:pPr marL="0" indent="0">
              <a:buNone/>
            </a:pPr>
            <a:r>
              <a:rPr lang="en-US" sz="4400" b="1" u="sng" dirty="0" smtClean="0">
                <a:solidFill>
                  <a:srgbClr val="C00000"/>
                </a:solidFill>
                <a:effectLst>
                  <a:outerShdw blurRad="38100" dist="38100" dir="2700000" algn="tl">
                    <a:srgbClr val="000000">
                      <a:alpha val="43137"/>
                    </a:srgbClr>
                  </a:outerShdw>
                </a:effectLst>
              </a:rPr>
              <a:t>Kneeling</a:t>
            </a:r>
            <a:r>
              <a:rPr lang="en-US" sz="4400" b="1" dirty="0" smtClean="0">
                <a:solidFill>
                  <a:schemeClr val="tx1"/>
                </a:solidFill>
              </a:rPr>
              <a:t>:	1 Chronicles 29:20</a:t>
            </a:r>
          </a:p>
          <a:p>
            <a:pPr marL="0" indent="0">
              <a:buNone/>
            </a:pPr>
            <a:r>
              <a:rPr lang="en-US" sz="4400" b="1" dirty="0">
                <a:solidFill>
                  <a:schemeClr val="tx1"/>
                </a:solidFill>
              </a:rPr>
              <a:t>	</a:t>
            </a:r>
            <a:r>
              <a:rPr lang="en-US" sz="4400" b="1" dirty="0" smtClean="0">
                <a:solidFill>
                  <a:schemeClr val="tx1"/>
                </a:solidFill>
              </a:rPr>
              <a:t>		2 Chronicles 29:29-30</a:t>
            </a:r>
          </a:p>
          <a:p>
            <a:pPr marL="0" indent="0">
              <a:buNone/>
            </a:pPr>
            <a:r>
              <a:rPr lang="en-US" sz="4400" b="1" dirty="0">
                <a:solidFill>
                  <a:schemeClr val="tx1"/>
                </a:solidFill>
              </a:rPr>
              <a:t>	</a:t>
            </a:r>
            <a:r>
              <a:rPr lang="en-US" sz="4400" b="1" dirty="0" smtClean="0">
                <a:solidFill>
                  <a:schemeClr val="tx1"/>
                </a:solidFill>
              </a:rPr>
              <a:t>		Psalm 95:6</a:t>
            </a:r>
          </a:p>
          <a:p>
            <a:pPr marL="0" indent="0">
              <a:buNone/>
            </a:pPr>
            <a:r>
              <a:rPr lang="en-US" sz="4400" b="1" dirty="0">
                <a:solidFill>
                  <a:schemeClr val="tx1"/>
                </a:solidFill>
              </a:rPr>
              <a:t>	</a:t>
            </a:r>
            <a:r>
              <a:rPr lang="en-US" sz="4400" b="1" dirty="0" smtClean="0">
                <a:solidFill>
                  <a:schemeClr val="tx1"/>
                </a:solidFill>
              </a:rPr>
              <a:t>		</a:t>
            </a:r>
            <a:r>
              <a:rPr lang="en-US" sz="4400" b="1" dirty="0">
                <a:solidFill>
                  <a:schemeClr val="tx1"/>
                </a:solidFill>
              </a:rPr>
              <a:t>Romans 14:11; Ephesians 3:14</a:t>
            </a:r>
            <a:endParaRPr lang="en-US" sz="4400" b="1" dirty="0" smtClean="0">
              <a:solidFill>
                <a:schemeClr val="tx1"/>
              </a:solidFill>
            </a:endParaRPr>
          </a:p>
          <a:p>
            <a:pPr marL="0" indent="0">
              <a:buNone/>
            </a:pPr>
            <a:endParaRPr lang="en-US" sz="4400" b="1" dirty="0" smtClean="0">
              <a:solidFill>
                <a:schemeClr val="tx1"/>
              </a:solidFill>
            </a:endParaRP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28181699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2" y="1210613"/>
            <a:ext cx="10318418" cy="4398672"/>
          </a:xfrm>
        </p:spPr>
        <p:txBody>
          <a:bodyPr/>
          <a:lstStyle/>
          <a:p>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Ways </a:t>
            </a:r>
            <a:b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br>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of </a:t>
            </a:r>
            <a:b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br>
            <a:r>
              <a:rPr lang="en-US" b="1" dirty="0" smtClean="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rPr>
              <a:t>worship</a:t>
            </a:r>
            <a:endParaRPr lang="en-US" b="1" dirty="0">
              <a:solidFill>
                <a:schemeClr val="tx2">
                  <a:lumMod val="90000"/>
                  <a:lumOff val="10000"/>
                </a:schemeClr>
              </a:solidFill>
              <a:effectLst>
                <a:outerShdw blurRad="38100" dist="38100" dir="2700000" algn="tl">
                  <a:srgbClr val="000000">
                    <a:alpha val="43137"/>
                  </a:srgbClr>
                </a:outerShdw>
              </a:effectLst>
              <a:latin typeface="Algerian" panose="04020705040A02060702" pitchFamily="82" charset="0"/>
            </a:endParaRPr>
          </a:p>
        </p:txBody>
      </p:sp>
      <p:sp>
        <p:nvSpPr>
          <p:cNvPr id="3" name="Subtitle 2"/>
          <p:cNvSpPr>
            <a:spLocks noGrp="1"/>
          </p:cNvSpPr>
          <p:nvPr>
            <p:ph type="subTitle" idx="1"/>
          </p:nvPr>
        </p:nvSpPr>
        <p:spPr>
          <a:xfrm>
            <a:off x="1609859" y="5979196"/>
            <a:ext cx="9156879" cy="742279"/>
          </a:xfrm>
        </p:spPr>
        <p:txBody>
          <a:bodyPr>
            <a:noAutofit/>
          </a:bodyPr>
          <a:lstStyle/>
          <a:p>
            <a:r>
              <a:rPr lang="en-US" sz="3600" dirty="0" smtClean="0">
                <a:solidFill>
                  <a:srgbClr val="008000"/>
                </a:solidFill>
              </a:rPr>
              <a:t>The Diversity of worship</a:t>
            </a:r>
            <a:endParaRPr lang="en-US" sz="3600" dirty="0">
              <a:solidFill>
                <a:srgbClr val="008000"/>
              </a:solidFill>
            </a:endParaRPr>
          </a:p>
        </p:txBody>
      </p:sp>
    </p:spTree>
    <p:extLst>
      <p:ext uri="{BB962C8B-B14F-4D97-AF65-F5344CB8AC3E}">
        <p14:creationId xmlns:p14="http://schemas.microsoft.com/office/powerpoint/2010/main" val="32883517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GIVING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56069" y="1390918"/>
            <a:ext cx="10702342" cy="5331853"/>
          </a:xfrm>
        </p:spPr>
        <p:txBody>
          <a:bodyPr>
            <a:noAutofit/>
          </a:bodyPr>
          <a:lstStyle/>
          <a:p>
            <a:pPr marL="0" indent="0">
              <a:buNone/>
            </a:pPr>
            <a:r>
              <a:rPr lang="en-US" sz="3200" dirty="0" smtClean="0">
                <a:solidFill>
                  <a:schemeClr val="tx1"/>
                </a:solidFill>
              </a:rPr>
              <a:t>1 Chron. </a:t>
            </a:r>
            <a:r>
              <a:rPr lang="en-US" sz="3200" dirty="0">
                <a:solidFill>
                  <a:schemeClr val="tx1"/>
                </a:solidFill>
              </a:rPr>
              <a:t>16:29 </a:t>
            </a:r>
            <a:r>
              <a:rPr lang="en-US" sz="3200" i="1" dirty="0" smtClean="0">
                <a:solidFill>
                  <a:schemeClr val="tx1"/>
                </a:solidFill>
              </a:rPr>
              <a:t>Give </a:t>
            </a:r>
            <a:r>
              <a:rPr lang="en-US" sz="3200" i="1" dirty="0">
                <a:solidFill>
                  <a:schemeClr val="tx1"/>
                </a:solidFill>
              </a:rPr>
              <a:t>unto the LORD the glory due unto his name: bring an offering, and come before him: worship the LORD in the beauty of </a:t>
            </a:r>
            <a:r>
              <a:rPr lang="en-US" sz="3200" i="1" dirty="0" smtClean="0">
                <a:solidFill>
                  <a:schemeClr val="tx1"/>
                </a:solidFill>
              </a:rPr>
              <a:t>holiness.</a:t>
            </a:r>
            <a:endParaRPr lang="en-US" sz="3200" dirty="0" smtClean="0">
              <a:solidFill>
                <a:schemeClr val="tx1"/>
              </a:solidFill>
            </a:endParaRPr>
          </a:p>
          <a:p>
            <a:pPr marL="0" indent="0" algn="ctr">
              <a:buNone/>
            </a:pPr>
            <a:r>
              <a:rPr lang="en-US" sz="3200" b="1" dirty="0" smtClean="0">
                <a:solidFill>
                  <a:srgbClr val="663300"/>
                </a:solidFill>
                <a:effectLst>
                  <a:outerShdw blurRad="38100" dist="38100" dir="2700000" algn="tl">
                    <a:srgbClr val="000000">
                      <a:alpha val="43137"/>
                    </a:srgbClr>
                  </a:outerShdw>
                </a:effectLst>
              </a:rPr>
              <a:t>Bring an offering: </a:t>
            </a:r>
          </a:p>
          <a:p>
            <a:r>
              <a:rPr lang="en-US" sz="3200" b="1" dirty="0" smtClean="0">
                <a:solidFill>
                  <a:srgbClr val="C00000"/>
                </a:solidFill>
              </a:rPr>
              <a:t>(SACRIFICE) ----- OURSELVES</a:t>
            </a:r>
            <a:endParaRPr lang="en-US" sz="3200" b="1" dirty="0">
              <a:solidFill>
                <a:srgbClr val="C00000"/>
              </a:solidFill>
            </a:endParaRPr>
          </a:p>
          <a:p>
            <a:r>
              <a:rPr lang="en-US" sz="3200" b="1" dirty="0" smtClean="0">
                <a:solidFill>
                  <a:srgbClr val="C00000"/>
                </a:solidFill>
              </a:rPr>
              <a:t>MONEY </a:t>
            </a:r>
          </a:p>
          <a:p>
            <a:r>
              <a:rPr lang="en-US" sz="3200" b="1" dirty="0" smtClean="0">
                <a:solidFill>
                  <a:srgbClr val="C00000"/>
                </a:solidFill>
              </a:rPr>
              <a:t>TITHE  </a:t>
            </a:r>
          </a:p>
          <a:p>
            <a:r>
              <a:rPr lang="en-US" sz="3200" b="1" dirty="0" smtClean="0">
                <a:solidFill>
                  <a:srgbClr val="C00000"/>
                </a:solidFill>
              </a:rPr>
              <a:t>GIFT </a:t>
            </a:r>
          </a:p>
        </p:txBody>
      </p:sp>
    </p:spTree>
    <p:extLst>
      <p:ext uri="{BB962C8B-B14F-4D97-AF65-F5344CB8AC3E}">
        <p14:creationId xmlns:p14="http://schemas.microsoft.com/office/powerpoint/2010/main" val="257877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GOD’S HOUSE</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584101"/>
            <a:ext cx="10702342" cy="5273899"/>
          </a:xfrm>
        </p:spPr>
        <p:txBody>
          <a:bodyPr>
            <a:noAutofit/>
          </a:bodyPr>
          <a:lstStyle/>
          <a:p>
            <a:r>
              <a:rPr lang="en-US" sz="3200" u="sng" dirty="0" smtClean="0">
                <a:solidFill>
                  <a:schemeClr val="tx1"/>
                </a:solidFill>
              </a:rPr>
              <a:t>Psalm </a:t>
            </a:r>
            <a:r>
              <a:rPr lang="en-US" sz="3200" u="sng" dirty="0">
                <a:solidFill>
                  <a:schemeClr val="tx1"/>
                </a:solidFill>
              </a:rPr>
              <a:t>5:7</a:t>
            </a:r>
            <a:r>
              <a:rPr lang="en-US" sz="3200" dirty="0">
                <a:solidFill>
                  <a:schemeClr val="tx1"/>
                </a:solidFill>
              </a:rPr>
              <a:t> ¶ </a:t>
            </a:r>
            <a:r>
              <a:rPr lang="en-US" sz="3200" i="1" dirty="0">
                <a:solidFill>
                  <a:schemeClr val="tx1"/>
                </a:solidFill>
              </a:rPr>
              <a:t>But as for me, I will come into thy house in the multitude of thy mercy: and in thy fear will I worship toward thy holy temple</a:t>
            </a:r>
            <a:r>
              <a:rPr lang="en-US" sz="3200" dirty="0">
                <a:solidFill>
                  <a:schemeClr val="tx1"/>
                </a:solidFill>
              </a:rPr>
              <a:t>. </a:t>
            </a:r>
            <a:endParaRPr lang="en-US" sz="3200" dirty="0" smtClean="0">
              <a:solidFill>
                <a:schemeClr val="tx1"/>
              </a:solidFill>
            </a:endParaRPr>
          </a:p>
          <a:p>
            <a:r>
              <a:rPr lang="en-US" sz="3200" u="sng" dirty="0" smtClean="0">
                <a:solidFill>
                  <a:schemeClr val="tx1"/>
                </a:solidFill>
              </a:rPr>
              <a:t>Psalm 132:7</a:t>
            </a:r>
            <a:r>
              <a:rPr lang="en-US" sz="3200" dirty="0" smtClean="0">
                <a:solidFill>
                  <a:schemeClr val="tx1"/>
                </a:solidFill>
              </a:rPr>
              <a:t> </a:t>
            </a:r>
            <a:r>
              <a:rPr lang="en-US" sz="3200" i="1" dirty="0" smtClean="0">
                <a:solidFill>
                  <a:schemeClr val="tx1"/>
                </a:solidFill>
              </a:rPr>
              <a:t>We </a:t>
            </a:r>
            <a:r>
              <a:rPr lang="en-US" sz="3200" i="1" dirty="0">
                <a:solidFill>
                  <a:schemeClr val="tx1"/>
                </a:solidFill>
              </a:rPr>
              <a:t>will go into his tabernacles: we will worship at his footstool. </a:t>
            </a:r>
            <a:endParaRPr lang="en-US" sz="3200" i="1" dirty="0" smtClean="0">
              <a:solidFill>
                <a:schemeClr val="tx1"/>
              </a:solidFill>
            </a:endParaRPr>
          </a:p>
          <a:p>
            <a:r>
              <a:rPr lang="en-US" sz="3200" u="sng" dirty="0" smtClean="0">
                <a:solidFill>
                  <a:schemeClr val="tx1"/>
                </a:solidFill>
              </a:rPr>
              <a:t>Psalm </a:t>
            </a:r>
            <a:r>
              <a:rPr lang="en-US" sz="3200" u="sng" dirty="0">
                <a:solidFill>
                  <a:schemeClr val="tx1"/>
                </a:solidFill>
              </a:rPr>
              <a:t>138:2</a:t>
            </a:r>
            <a:r>
              <a:rPr lang="en-US" sz="3200" dirty="0">
                <a:solidFill>
                  <a:schemeClr val="tx1"/>
                </a:solidFill>
              </a:rPr>
              <a:t> </a:t>
            </a:r>
            <a:r>
              <a:rPr lang="en-US" sz="3200" i="1" dirty="0">
                <a:solidFill>
                  <a:schemeClr val="tx1"/>
                </a:solidFill>
              </a:rPr>
              <a:t>I will worship toward thy holy temple, and praise thy name for thy lovingkindness and for thy truth: for thou hast magnified thy word above all thy name.</a:t>
            </a:r>
          </a:p>
        </p:txBody>
      </p:sp>
    </p:spTree>
    <p:extLst>
      <p:ext uri="{BB962C8B-B14F-4D97-AF65-F5344CB8AC3E}">
        <p14:creationId xmlns:p14="http://schemas.microsoft.com/office/powerpoint/2010/main" val="392411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GoD’S HOUSE</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159099"/>
            <a:ext cx="10702342" cy="5698901"/>
          </a:xfrm>
        </p:spPr>
        <p:txBody>
          <a:bodyPr>
            <a:noAutofit/>
          </a:bodyPr>
          <a:lstStyle/>
          <a:p>
            <a:r>
              <a:rPr lang="en-US" sz="3200" u="sng" dirty="0" smtClean="0">
                <a:solidFill>
                  <a:schemeClr val="tx1"/>
                </a:solidFill>
              </a:rPr>
              <a:t>Jeremiah </a:t>
            </a:r>
            <a:r>
              <a:rPr lang="en-US" sz="3200" u="sng" dirty="0">
                <a:solidFill>
                  <a:schemeClr val="tx1"/>
                </a:solidFill>
              </a:rPr>
              <a:t>7:2 </a:t>
            </a:r>
            <a:r>
              <a:rPr lang="en-US" sz="3200" i="1" dirty="0">
                <a:solidFill>
                  <a:schemeClr val="tx1"/>
                </a:solidFill>
              </a:rPr>
              <a:t>Stand in the gate of the LORD'S house, and proclaim there this word, and say, Hear the word of the LORD, all ye of Judah, that enter in at these gates to worship the LORD. </a:t>
            </a:r>
            <a:endParaRPr lang="en-US" sz="3200" i="1" dirty="0" smtClean="0">
              <a:solidFill>
                <a:schemeClr val="tx1"/>
              </a:solidFill>
            </a:endParaRPr>
          </a:p>
          <a:p>
            <a:r>
              <a:rPr lang="en-US" sz="3200" u="sng" dirty="0" smtClean="0">
                <a:solidFill>
                  <a:schemeClr val="tx1"/>
                </a:solidFill>
              </a:rPr>
              <a:t>Jeremiah</a:t>
            </a:r>
            <a:r>
              <a:rPr lang="en-US" sz="3200" i="1" u="sng" dirty="0" smtClean="0">
                <a:solidFill>
                  <a:schemeClr val="tx1"/>
                </a:solidFill>
              </a:rPr>
              <a:t> </a:t>
            </a:r>
            <a:r>
              <a:rPr lang="en-US" sz="3200" i="1" u="sng" dirty="0">
                <a:solidFill>
                  <a:schemeClr val="tx1"/>
                </a:solidFill>
              </a:rPr>
              <a:t>26:2 </a:t>
            </a:r>
            <a:r>
              <a:rPr lang="en-US" sz="3200" i="1" dirty="0">
                <a:solidFill>
                  <a:schemeClr val="tx1"/>
                </a:solidFill>
              </a:rPr>
              <a:t>Thus </a:t>
            </a:r>
            <a:r>
              <a:rPr lang="en-US" sz="3200" i="1" dirty="0" err="1">
                <a:solidFill>
                  <a:schemeClr val="tx1"/>
                </a:solidFill>
              </a:rPr>
              <a:t>saith</a:t>
            </a:r>
            <a:r>
              <a:rPr lang="en-US" sz="3200" i="1" dirty="0">
                <a:solidFill>
                  <a:schemeClr val="tx1"/>
                </a:solidFill>
              </a:rPr>
              <a:t> the LORD; Stand in the court of the LORD'S house, and speak unto all the cities of Judah, which come to worship in the LORD'S house, all the words that I command thee to speak unto them; diminish not a word:</a:t>
            </a:r>
            <a:endParaRPr lang="en-US" sz="3200" i="1" dirty="0" smtClean="0">
              <a:solidFill>
                <a:schemeClr val="tx1"/>
              </a:solidFill>
            </a:endParaRPr>
          </a:p>
          <a:p>
            <a:r>
              <a:rPr lang="en-US" sz="3200" u="sng" dirty="0" smtClean="0">
                <a:solidFill>
                  <a:schemeClr val="tx1"/>
                </a:solidFill>
              </a:rPr>
              <a:t>Ezekiel 46:3</a:t>
            </a:r>
            <a:r>
              <a:rPr lang="en-US" sz="3200" dirty="0" smtClean="0">
                <a:solidFill>
                  <a:schemeClr val="tx1"/>
                </a:solidFill>
              </a:rPr>
              <a:t> </a:t>
            </a:r>
            <a:r>
              <a:rPr lang="en-US" sz="3200" i="1" dirty="0" smtClean="0">
                <a:solidFill>
                  <a:schemeClr val="tx1"/>
                </a:solidFill>
              </a:rPr>
              <a:t>Likewise </a:t>
            </a:r>
            <a:r>
              <a:rPr lang="en-US" sz="3200" i="1" dirty="0">
                <a:solidFill>
                  <a:schemeClr val="tx1"/>
                </a:solidFill>
              </a:rPr>
              <a:t>the people of the land shall worship at the door of this gate before the LORD in the </a:t>
            </a:r>
            <a:r>
              <a:rPr lang="en-US" sz="3200" i="1" dirty="0" err="1">
                <a:solidFill>
                  <a:schemeClr val="tx1"/>
                </a:solidFill>
              </a:rPr>
              <a:t>sabbaths</a:t>
            </a:r>
            <a:r>
              <a:rPr lang="en-US" sz="3200" i="1" dirty="0">
                <a:solidFill>
                  <a:schemeClr val="tx1"/>
                </a:solidFill>
              </a:rPr>
              <a:t> and in the new </a:t>
            </a:r>
            <a:r>
              <a:rPr lang="en-US" sz="3200" i="1" dirty="0" smtClean="0">
                <a:solidFill>
                  <a:schemeClr val="tx1"/>
                </a:solidFill>
              </a:rPr>
              <a:t>moons.</a:t>
            </a:r>
            <a:endParaRPr lang="en-US" sz="3200" i="1" dirty="0">
              <a:solidFill>
                <a:schemeClr val="tx1"/>
              </a:solidFill>
            </a:endParaRPr>
          </a:p>
        </p:txBody>
      </p:sp>
    </p:spTree>
    <p:extLst>
      <p:ext uri="{BB962C8B-B14F-4D97-AF65-F5344CB8AC3E}">
        <p14:creationId xmlns:p14="http://schemas.microsoft.com/office/powerpoint/2010/main" val="191478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ym typeface="Wingdings" panose="05000000000000000000" pitchFamily="2" charset="2"/>
              </a:rPr>
              <a:t></a:t>
            </a:r>
            <a:r>
              <a:rPr lang="en-US" b="1" u="sng" dirty="0" smtClean="0">
                <a:solidFill>
                  <a:srgbClr val="C00000"/>
                </a:solidFill>
                <a:sym typeface="Wingdings" panose="05000000000000000000" pitchFamily="2" charset="2"/>
              </a:rPr>
              <a:t>A JOYFUL NOISE</a:t>
            </a:r>
            <a:r>
              <a:rPr lang="en-US" u="sng" dirty="0" smtClean="0">
                <a:sym typeface="Wingdings" panose="05000000000000000000" pitchFamily="2" charset="2"/>
              </a:rPr>
              <a:t> </a:t>
            </a:r>
            <a:r>
              <a:rPr lang="en-US" dirty="0" smtClean="0">
                <a:sym typeface="Wingdings" panose="05000000000000000000" pitchFamily="2" charset="2"/>
              </a:rPr>
              <a:t>IS GOOD AT TIMES</a:t>
            </a:r>
            <a:endParaRPr lang="en-US" dirty="0"/>
          </a:p>
        </p:txBody>
      </p:sp>
      <p:sp>
        <p:nvSpPr>
          <p:cNvPr id="3" name="Content Placeholder 2"/>
          <p:cNvSpPr>
            <a:spLocks noGrp="1"/>
          </p:cNvSpPr>
          <p:nvPr>
            <p:ph idx="1"/>
          </p:nvPr>
        </p:nvSpPr>
        <p:spPr>
          <a:xfrm>
            <a:off x="1056069" y="1674254"/>
            <a:ext cx="10702342" cy="5048517"/>
          </a:xfrm>
        </p:spPr>
        <p:txBody>
          <a:bodyPr>
            <a:noAutofit/>
          </a:bodyPr>
          <a:lstStyle/>
          <a:p>
            <a:r>
              <a:rPr lang="en-US" sz="3600" b="1" dirty="0" smtClean="0">
                <a:solidFill>
                  <a:schemeClr val="tx1"/>
                </a:solidFill>
              </a:rPr>
              <a:t>Psalm 33:1-3</a:t>
            </a:r>
          </a:p>
          <a:p>
            <a:r>
              <a:rPr lang="en-US" sz="3600" b="1" dirty="0" smtClean="0">
                <a:solidFill>
                  <a:schemeClr val="tx1"/>
                </a:solidFill>
              </a:rPr>
              <a:t>Psalm 66:1-8</a:t>
            </a:r>
          </a:p>
          <a:p>
            <a:r>
              <a:rPr lang="en-US" sz="3600" b="1" dirty="0" smtClean="0">
                <a:solidFill>
                  <a:schemeClr val="tx1"/>
                </a:solidFill>
              </a:rPr>
              <a:t>Psalm 81:1-3</a:t>
            </a:r>
          </a:p>
          <a:p>
            <a:r>
              <a:rPr lang="en-US" sz="3600" b="1" dirty="0" smtClean="0">
                <a:solidFill>
                  <a:schemeClr val="tx1"/>
                </a:solidFill>
              </a:rPr>
              <a:t>Psalm 95:1-6</a:t>
            </a:r>
          </a:p>
          <a:p>
            <a:r>
              <a:rPr lang="en-US" sz="3600" b="1" dirty="0" smtClean="0">
                <a:solidFill>
                  <a:schemeClr val="tx1"/>
                </a:solidFill>
              </a:rPr>
              <a:t>Psalm 98:4-6</a:t>
            </a:r>
          </a:p>
          <a:p>
            <a:r>
              <a:rPr lang="en-US" sz="3600" b="1" dirty="0" smtClean="0">
                <a:solidFill>
                  <a:schemeClr val="tx1"/>
                </a:solidFill>
              </a:rPr>
              <a:t>Psalm 100:1-2</a:t>
            </a:r>
          </a:p>
          <a:p>
            <a:r>
              <a:rPr lang="en-US" sz="3600" b="1" dirty="0" smtClean="0">
                <a:solidFill>
                  <a:srgbClr val="C00000"/>
                </a:solidFill>
              </a:rPr>
              <a:t>(Israel’s worship style) </a:t>
            </a:r>
            <a:r>
              <a:rPr lang="en-US" sz="3600" b="1" dirty="0" smtClean="0">
                <a:solidFill>
                  <a:schemeClr val="tx1"/>
                </a:solidFill>
              </a:rPr>
              <a:t>1Chronicles 13:8 &amp; 15:28</a:t>
            </a:r>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4152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SINGING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262130"/>
            <a:ext cx="10702342" cy="5434884"/>
          </a:xfrm>
        </p:spPr>
        <p:txBody>
          <a:bodyPr>
            <a:noAutofit/>
          </a:bodyPr>
          <a:lstStyle/>
          <a:p>
            <a:r>
              <a:rPr lang="en-US" sz="3200" u="sng" dirty="0" smtClean="0">
                <a:solidFill>
                  <a:schemeClr val="tx1"/>
                </a:solidFill>
              </a:rPr>
              <a:t>Psalm 66:4</a:t>
            </a:r>
            <a:r>
              <a:rPr lang="en-US" sz="3200" dirty="0" smtClean="0">
                <a:solidFill>
                  <a:schemeClr val="tx1"/>
                </a:solidFill>
              </a:rPr>
              <a:t> </a:t>
            </a:r>
            <a:r>
              <a:rPr lang="en-US" sz="3200" i="1" dirty="0" smtClean="0">
                <a:solidFill>
                  <a:schemeClr val="tx1"/>
                </a:solidFill>
              </a:rPr>
              <a:t>All </a:t>
            </a:r>
            <a:r>
              <a:rPr lang="en-US" sz="3200" i="1" dirty="0">
                <a:solidFill>
                  <a:schemeClr val="tx1"/>
                </a:solidFill>
              </a:rPr>
              <a:t>the earth shall worship thee, and shall sing unto thee; they shall sing to thy name. Selah.</a:t>
            </a:r>
            <a:r>
              <a:rPr lang="en-US" sz="3200" i="1" dirty="0" smtClean="0">
                <a:solidFill>
                  <a:schemeClr val="tx1"/>
                </a:solidFill>
              </a:rPr>
              <a:t> </a:t>
            </a:r>
          </a:p>
          <a:p>
            <a:r>
              <a:rPr lang="en-US" sz="3200" u="sng" dirty="0" smtClean="0">
                <a:solidFill>
                  <a:schemeClr val="tx1"/>
                </a:solidFill>
              </a:rPr>
              <a:t>Psalm </a:t>
            </a:r>
            <a:r>
              <a:rPr lang="en-US" sz="3200" u="sng" dirty="0">
                <a:solidFill>
                  <a:schemeClr val="tx1"/>
                </a:solidFill>
              </a:rPr>
              <a:t>100:2 </a:t>
            </a:r>
            <a:r>
              <a:rPr lang="en-US" sz="3200" i="1" dirty="0">
                <a:solidFill>
                  <a:schemeClr val="tx1"/>
                </a:solidFill>
              </a:rPr>
              <a:t>Serve the LORD with gladness: come before his presence with singing.</a:t>
            </a:r>
            <a:endParaRPr lang="en-US" sz="3200" i="1" dirty="0" smtClean="0">
              <a:solidFill>
                <a:schemeClr val="tx1"/>
              </a:solidFill>
            </a:endParaRPr>
          </a:p>
          <a:p>
            <a:r>
              <a:rPr lang="en-US" sz="3200" u="sng" dirty="0" smtClean="0">
                <a:solidFill>
                  <a:schemeClr val="tx1"/>
                </a:solidFill>
              </a:rPr>
              <a:t>Psalm </a:t>
            </a:r>
            <a:r>
              <a:rPr lang="en-US" sz="3200" u="sng" dirty="0">
                <a:solidFill>
                  <a:schemeClr val="tx1"/>
                </a:solidFill>
              </a:rPr>
              <a:t>27:6 </a:t>
            </a:r>
            <a:r>
              <a:rPr lang="en-US" sz="3200" i="1" dirty="0">
                <a:solidFill>
                  <a:schemeClr val="tx1"/>
                </a:solidFill>
              </a:rPr>
              <a:t>And now shall mine head be lifted up above mine enemies round about me: therefore will I offer in his tabernacle sacrifices of joy; I will sing, yea, I will sing praises unto the </a:t>
            </a:r>
            <a:r>
              <a:rPr lang="en-US" sz="3200" i="1" dirty="0" smtClean="0">
                <a:solidFill>
                  <a:schemeClr val="tx1"/>
                </a:solidFill>
              </a:rPr>
              <a:t>LORD</a:t>
            </a:r>
          </a:p>
          <a:p>
            <a:r>
              <a:rPr lang="en-US" sz="3200" u="sng" dirty="0" smtClean="0">
                <a:solidFill>
                  <a:schemeClr val="tx1"/>
                </a:solidFill>
              </a:rPr>
              <a:t>Psalm </a:t>
            </a:r>
            <a:r>
              <a:rPr lang="en-US" sz="3200" u="sng" dirty="0">
                <a:solidFill>
                  <a:schemeClr val="tx1"/>
                </a:solidFill>
              </a:rPr>
              <a:t>47:7 </a:t>
            </a:r>
            <a:r>
              <a:rPr lang="en-US" sz="3200" i="1" dirty="0">
                <a:solidFill>
                  <a:schemeClr val="tx1"/>
                </a:solidFill>
              </a:rPr>
              <a:t>For God is the King of all the earth: sing ye praises with understanding.</a:t>
            </a:r>
          </a:p>
        </p:txBody>
      </p:sp>
    </p:spTree>
    <p:extLst>
      <p:ext uri="{BB962C8B-B14F-4D97-AF65-F5344CB8AC3E}">
        <p14:creationId xmlns:p14="http://schemas.microsoft.com/office/powerpoint/2010/main" val="375989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SINGING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262130"/>
            <a:ext cx="10702342" cy="5898524"/>
          </a:xfrm>
        </p:spPr>
        <p:txBody>
          <a:bodyPr>
            <a:noAutofit/>
          </a:bodyPr>
          <a:lstStyle/>
          <a:p>
            <a:r>
              <a:rPr lang="en-US" sz="3200" u="sng" dirty="0" smtClean="0">
                <a:solidFill>
                  <a:schemeClr val="tx1"/>
                </a:solidFill>
              </a:rPr>
              <a:t>Psalm </a:t>
            </a:r>
            <a:r>
              <a:rPr lang="en-US" sz="3200" u="sng" dirty="0">
                <a:solidFill>
                  <a:schemeClr val="tx1"/>
                </a:solidFill>
              </a:rPr>
              <a:t>57:7 </a:t>
            </a:r>
            <a:r>
              <a:rPr lang="en-US" sz="3200" dirty="0">
                <a:solidFill>
                  <a:schemeClr val="tx1"/>
                </a:solidFill>
              </a:rPr>
              <a:t>¶ </a:t>
            </a:r>
            <a:r>
              <a:rPr lang="en-US" sz="3200" i="1" dirty="0">
                <a:solidFill>
                  <a:schemeClr val="tx1"/>
                </a:solidFill>
              </a:rPr>
              <a:t>My heart is fixed, O God, my heart is fixed: I will sing and give praise. </a:t>
            </a:r>
            <a:r>
              <a:rPr lang="en-US" sz="3200" i="1" dirty="0" smtClean="0">
                <a:solidFill>
                  <a:schemeClr val="tx1"/>
                </a:solidFill>
              </a:rPr>
              <a:t> </a:t>
            </a:r>
          </a:p>
          <a:p>
            <a:r>
              <a:rPr lang="en-US" sz="3200" u="sng" dirty="0" smtClean="0">
                <a:solidFill>
                  <a:schemeClr val="tx1"/>
                </a:solidFill>
              </a:rPr>
              <a:t>Psalm </a:t>
            </a:r>
            <a:r>
              <a:rPr lang="en-US" sz="3200" u="sng" dirty="0">
                <a:solidFill>
                  <a:schemeClr val="tx1"/>
                </a:solidFill>
              </a:rPr>
              <a:t>61:8 </a:t>
            </a:r>
            <a:r>
              <a:rPr lang="en-US" sz="3200" i="1" dirty="0">
                <a:solidFill>
                  <a:schemeClr val="tx1"/>
                </a:solidFill>
              </a:rPr>
              <a:t>So will I sing praise unto thy name for ever, that I may daily perform my vows.</a:t>
            </a:r>
            <a:endParaRPr lang="en-US" sz="3200" i="1" dirty="0" smtClean="0">
              <a:solidFill>
                <a:schemeClr val="tx1"/>
              </a:solidFill>
            </a:endParaRPr>
          </a:p>
          <a:p>
            <a:r>
              <a:rPr lang="en-US" sz="3200" u="sng" dirty="0" smtClean="0">
                <a:solidFill>
                  <a:schemeClr val="tx1"/>
                </a:solidFill>
              </a:rPr>
              <a:t>Psalm </a:t>
            </a:r>
            <a:r>
              <a:rPr lang="en-US" sz="3200" u="sng" dirty="0">
                <a:solidFill>
                  <a:schemeClr val="tx1"/>
                </a:solidFill>
              </a:rPr>
              <a:t>71:23 </a:t>
            </a:r>
            <a:r>
              <a:rPr lang="en-US" sz="3200" i="1" dirty="0">
                <a:solidFill>
                  <a:schemeClr val="tx1"/>
                </a:solidFill>
              </a:rPr>
              <a:t>My lips shall greatly rejoice when I sing unto thee; and my soul, which thou hast redeemed</a:t>
            </a:r>
            <a:r>
              <a:rPr lang="en-US" sz="3200" dirty="0">
                <a:solidFill>
                  <a:schemeClr val="tx1"/>
                </a:solidFill>
              </a:rPr>
              <a:t>.</a:t>
            </a:r>
            <a:endParaRPr lang="en-US" sz="3200" dirty="0" smtClean="0">
              <a:solidFill>
                <a:schemeClr val="tx1"/>
              </a:solidFill>
            </a:endParaRPr>
          </a:p>
          <a:p>
            <a:r>
              <a:rPr lang="en-US" sz="3200" i="1" dirty="0">
                <a:solidFill>
                  <a:schemeClr val="tx1"/>
                </a:solidFill>
              </a:rPr>
              <a:t> </a:t>
            </a:r>
            <a:r>
              <a:rPr lang="en-US" sz="3200" u="sng" dirty="0">
                <a:solidFill>
                  <a:schemeClr val="tx1"/>
                </a:solidFill>
              </a:rPr>
              <a:t>Isa 49:13 </a:t>
            </a:r>
            <a:r>
              <a:rPr lang="en-US" sz="3200" i="1" dirty="0">
                <a:solidFill>
                  <a:schemeClr val="tx1"/>
                </a:solidFill>
              </a:rPr>
              <a:t>¶ Sing, O heavens; and be joyful, O earth; and break forth into singing, O mountains: for the LORD hath comforted his people, and will have mercy upon his afflicted.</a:t>
            </a:r>
          </a:p>
        </p:txBody>
      </p:sp>
    </p:spTree>
    <p:extLst>
      <p:ext uri="{BB962C8B-B14F-4D97-AF65-F5344CB8AC3E}">
        <p14:creationId xmlns:p14="http://schemas.microsoft.com/office/powerpoint/2010/main" val="354064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SINGING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648496"/>
            <a:ext cx="10702342" cy="4662152"/>
          </a:xfrm>
        </p:spPr>
        <p:txBody>
          <a:bodyPr>
            <a:noAutofit/>
          </a:bodyPr>
          <a:lstStyle/>
          <a:p>
            <a:r>
              <a:rPr lang="en-US" sz="3200" u="sng" dirty="0" smtClean="0">
                <a:solidFill>
                  <a:schemeClr val="tx1"/>
                </a:solidFill>
              </a:rPr>
              <a:t>Romans15:9 </a:t>
            </a:r>
            <a:r>
              <a:rPr lang="en-US" sz="3200" i="1" dirty="0">
                <a:solidFill>
                  <a:schemeClr val="tx1"/>
                </a:solidFill>
              </a:rPr>
              <a:t>And that the Gentiles might glorify God for his mercy; as it is written, For this cause I will confess to thee among the Gentiles, and sing unto thy name</a:t>
            </a:r>
            <a:r>
              <a:rPr lang="en-US" sz="3200" i="1" dirty="0" smtClean="0">
                <a:solidFill>
                  <a:schemeClr val="tx1"/>
                </a:solidFill>
              </a:rPr>
              <a:t>.</a:t>
            </a:r>
          </a:p>
          <a:p>
            <a:r>
              <a:rPr lang="en-US" sz="3200" u="sng" dirty="0" smtClean="0">
                <a:solidFill>
                  <a:schemeClr val="tx1"/>
                </a:solidFill>
              </a:rPr>
              <a:t>Hebrews </a:t>
            </a:r>
            <a:r>
              <a:rPr lang="en-US" sz="3200" u="sng" dirty="0">
                <a:solidFill>
                  <a:schemeClr val="tx1"/>
                </a:solidFill>
              </a:rPr>
              <a:t>2:12 </a:t>
            </a:r>
            <a:r>
              <a:rPr lang="en-US" sz="3200" i="1" dirty="0">
                <a:solidFill>
                  <a:schemeClr val="tx1"/>
                </a:solidFill>
              </a:rPr>
              <a:t>Saying, I will declare thy name unto my brethren, in the midst of the church will I sing praise unto thee.</a:t>
            </a:r>
            <a:endParaRPr lang="en-US" sz="3200" i="1" dirty="0" smtClean="0">
              <a:solidFill>
                <a:schemeClr val="tx1"/>
              </a:solidFill>
            </a:endParaRPr>
          </a:p>
          <a:p>
            <a:r>
              <a:rPr lang="en-US" sz="3200" u="sng" dirty="0" smtClean="0">
                <a:solidFill>
                  <a:schemeClr val="tx1"/>
                </a:solidFill>
              </a:rPr>
              <a:t>James </a:t>
            </a:r>
            <a:r>
              <a:rPr lang="en-US" sz="3200" u="sng" dirty="0">
                <a:solidFill>
                  <a:schemeClr val="tx1"/>
                </a:solidFill>
              </a:rPr>
              <a:t>5:13 </a:t>
            </a:r>
            <a:r>
              <a:rPr lang="en-US" sz="3200" i="1" dirty="0">
                <a:solidFill>
                  <a:schemeClr val="tx1"/>
                </a:solidFill>
              </a:rPr>
              <a:t>Is any among you afflicted? let him pray. Is any merry? let him sing psalms</a:t>
            </a:r>
            <a:r>
              <a:rPr lang="en-US" sz="3200" i="1" dirty="0" smtClean="0">
                <a:solidFill>
                  <a:schemeClr val="tx1"/>
                </a:solidFill>
              </a:rPr>
              <a:t>.</a:t>
            </a:r>
            <a:endParaRPr lang="en-US" sz="3200" i="1" dirty="0">
              <a:solidFill>
                <a:schemeClr val="tx1"/>
              </a:solidFill>
            </a:endParaRPr>
          </a:p>
        </p:txBody>
      </p:sp>
    </p:spTree>
    <p:extLst>
      <p:ext uri="{BB962C8B-B14F-4D97-AF65-F5344CB8AC3E}">
        <p14:creationId xmlns:p14="http://schemas.microsoft.com/office/powerpoint/2010/main" val="113920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79745"/>
          </a:xfrm>
        </p:spPr>
        <p:txBody>
          <a:bodyPr/>
          <a:lstStyle/>
          <a:p>
            <a:pPr algn="ctr"/>
            <a:r>
              <a:rPr lang="en-US" dirty="0" smtClean="0">
                <a:sym typeface="Wingdings" panose="05000000000000000000" pitchFamily="2" charset="2"/>
              </a:rPr>
              <a:t></a:t>
            </a:r>
            <a:r>
              <a:rPr lang="en-US" b="1" u="sng" dirty="0" smtClean="0">
                <a:effectLst>
                  <a:outerShdw blurRad="38100" dist="38100" dir="2700000" algn="tl">
                    <a:srgbClr val="000000">
                      <a:alpha val="43137"/>
                    </a:srgbClr>
                  </a:outerShdw>
                </a:effectLst>
                <a:sym typeface="Wingdings" panose="05000000000000000000" pitchFamily="2" charset="2"/>
              </a:rPr>
              <a:t>WORSHIP IN SINGING</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9668" y="1712890"/>
            <a:ext cx="10702342" cy="4572000"/>
          </a:xfrm>
        </p:spPr>
        <p:txBody>
          <a:bodyPr>
            <a:noAutofit/>
          </a:bodyPr>
          <a:lstStyle/>
          <a:p>
            <a:r>
              <a:rPr lang="en-US" sz="3600" u="sng" dirty="0" smtClean="0">
                <a:solidFill>
                  <a:schemeClr val="tx1"/>
                </a:solidFill>
              </a:rPr>
              <a:t>Ephesians 5:18-20</a:t>
            </a:r>
            <a:r>
              <a:rPr lang="en-US" sz="3600" dirty="0" smtClean="0">
                <a:solidFill>
                  <a:schemeClr val="tx1"/>
                </a:solidFill>
              </a:rPr>
              <a:t> </a:t>
            </a:r>
            <a:r>
              <a:rPr lang="en-US" sz="3600" i="1" dirty="0">
                <a:solidFill>
                  <a:schemeClr val="tx1"/>
                </a:solidFill>
              </a:rPr>
              <a:t>And be not drunk with wine, wherein is excess; but be filled with the </a:t>
            </a:r>
            <a:r>
              <a:rPr lang="en-US" sz="3600" i="1" dirty="0" smtClean="0">
                <a:solidFill>
                  <a:schemeClr val="tx1"/>
                </a:solidFill>
              </a:rPr>
              <a:t>Spirit;19 </a:t>
            </a:r>
            <a:r>
              <a:rPr lang="en-US" sz="3600" i="1" dirty="0">
                <a:solidFill>
                  <a:schemeClr val="tx1"/>
                </a:solidFill>
              </a:rPr>
              <a:t>Speaking to yourselves in psalms and hymns and spiritual songs, singing and making melody in your heart to the Lord; </a:t>
            </a:r>
            <a:r>
              <a:rPr lang="en-US" sz="3600" i="1" dirty="0" smtClean="0">
                <a:solidFill>
                  <a:schemeClr val="tx1"/>
                </a:solidFill>
              </a:rPr>
              <a:t>20 </a:t>
            </a:r>
            <a:r>
              <a:rPr lang="en-US" sz="3600" i="1" dirty="0">
                <a:solidFill>
                  <a:schemeClr val="tx1"/>
                </a:solidFill>
              </a:rPr>
              <a:t>Giving thanks always for all things unto God and the Father in the name of our Lord Jesus Christ;</a:t>
            </a:r>
          </a:p>
        </p:txBody>
      </p:sp>
    </p:spTree>
    <p:extLst>
      <p:ext uri="{BB962C8B-B14F-4D97-AF65-F5344CB8AC3E}">
        <p14:creationId xmlns:p14="http://schemas.microsoft.com/office/powerpoint/2010/main" val="376572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702342"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r>
              <a:rPr lang="en-US" sz="3600" dirty="0" smtClean="0">
                <a:solidFill>
                  <a:schemeClr val="tx1"/>
                </a:solidFill>
              </a:rPr>
              <a:t>1 Chron. </a:t>
            </a:r>
            <a:r>
              <a:rPr lang="en-US" sz="3600" dirty="0">
                <a:solidFill>
                  <a:schemeClr val="tx1"/>
                </a:solidFill>
              </a:rPr>
              <a:t>16:29 Give unto the LORD the glory due unto his name: bring an offering, and come before him: worship the LORD in the </a:t>
            </a:r>
            <a:r>
              <a:rPr lang="en-US" sz="3600" b="1" u="sng" dirty="0">
                <a:solidFill>
                  <a:srgbClr val="C00000"/>
                </a:solidFill>
              </a:rPr>
              <a:t>beauty of holiness</a:t>
            </a:r>
            <a:r>
              <a:rPr lang="en-US" sz="3600" dirty="0">
                <a:solidFill>
                  <a:schemeClr val="tx1"/>
                </a:solidFill>
              </a:rPr>
              <a:t>.</a:t>
            </a:r>
          </a:p>
          <a:p>
            <a:pPr marL="0" indent="0">
              <a:buNone/>
            </a:pPr>
            <a:endParaRPr lang="en-US" dirty="0" smtClean="0">
              <a:solidFill>
                <a:schemeClr val="tx1"/>
              </a:solidFill>
            </a:endParaRPr>
          </a:p>
          <a:p>
            <a:pPr marL="0" indent="0">
              <a:buNone/>
            </a:pPr>
            <a:r>
              <a:rPr lang="en-US" sz="3600" dirty="0" smtClean="0">
                <a:solidFill>
                  <a:schemeClr val="tx1"/>
                </a:solidFill>
              </a:rPr>
              <a:t>2 Chron. </a:t>
            </a:r>
            <a:r>
              <a:rPr lang="en-US" sz="3600" dirty="0">
                <a:solidFill>
                  <a:schemeClr val="tx1"/>
                </a:solidFill>
              </a:rPr>
              <a:t>20:21 And when he had consulted with the people, he appointed singers unto the LORD, and that should praise the </a:t>
            </a:r>
            <a:r>
              <a:rPr lang="en-US" sz="3600" b="1" u="sng" dirty="0">
                <a:solidFill>
                  <a:srgbClr val="C00000"/>
                </a:solidFill>
              </a:rPr>
              <a:t>beauty of holiness</a:t>
            </a:r>
            <a:r>
              <a:rPr lang="en-US" sz="3600" dirty="0">
                <a:solidFill>
                  <a:schemeClr val="tx1"/>
                </a:solidFill>
              </a:rPr>
              <a:t>, as they went out before the army, and to say, Praise the LORD; for his mercy </a:t>
            </a:r>
            <a:r>
              <a:rPr lang="en-US" sz="3600" dirty="0" err="1">
                <a:solidFill>
                  <a:schemeClr val="tx1"/>
                </a:solidFill>
              </a:rPr>
              <a:t>endureth</a:t>
            </a:r>
            <a:r>
              <a:rPr lang="en-US" sz="3600" dirty="0">
                <a:solidFill>
                  <a:schemeClr val="tx1"/>
                </a:solidFill>
              </a:rPr>
              <a:t> for ever. </a:t>
            </a:r>
          </a:p>
        </p:txBody>
      </p:sp>
    </p:spTree>
    <p:extLst>
      <p:ext uri="{BB962C8B-B14F-4D97-AF65-F5344CB8AC3E}">
        <p14:creationId xmlns:p14="http://schemas.microsoft.com/office/powerpoint/2010/main" val="180581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702342"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endParaRPr lang="en-US" sz="900" dirty="0" smtClean="0">
              <a:solidFill>
                <a:schemeClr val="tx1"/>
              </a:solidFill>
            </a:endParaRPr>
          </a:p>
          <a:p>
            <a:pPr marL="0" indent="0">
              <a:buNone/>
            </a:pPr>
            <a:r>
              <a:rPr lang="en-US" sz="3600" dirty="0" smtClean="0">
                <a:solidFill>
                  <a:schemeClr val="tx1"/>
                </a:solidFill>
              </a:rPr>
              <a:t>Psalm </a:t>
            </a:r>
            <a:r>
              <a:rPr lang="en-US" sz="3600" dirty="0">
                <a:solidFill>
                  <a:schemeClr val="tx1"/>
                </a:solidFill>
              </a:rPr>
              <a:t>29:2 Give unto the LORD the glory due unto his name; worship the LORD in the </a:t>
            </a:r>
            <a:r>
              <a:rPr lang="en-US" sz="3600" b="1" u="sng" dirty="0">
                <a:solidFill>
                  <a:srgbClr val="C00000"/>
                </a:solidFill>
              </a:rPr>
              <a:t>beauty of holiness</a:t>
            </a:r>
            <a:r>
              <a:rPr lang="en-US" sz="3600" dirty="0">
                <a:solidFill>
                  <a:schemeClr val="tx1"/>
                </a:solidFill>
              </a:rPr>
              <a:t>. </a:t>
            </a:r>
            <a:endParaRPr lang="en-US" sz="3600" dirty="0" smtClean="0">
              <a:solidFill>
                <a:schemeClr val="tx1"/>
              </a:solidFill>
            </a:endParaRPr>
          </a:p>
          <a:p>
            <a:pPr marL="0" indent="0">
              <a:buNone/>
            </a:pPr>
            <a:endParaRPr lang="en-US" sz="900" dirty="0" smtClean="0">
              <a:solidFill>
                <a:schemeClr val="tx1"/>
              </a:solidFill>
            </a:endParaRPr>
          </a:p>
          <a:p>
            <a:pPr marL="0" indent="0">
              <a:buNone/>
            </a:pPr>
            <a:r>
              <a:rPr lang="en-US" sz="3600" dirty="0" smtClean="0">
                <a:solidFill>
                  <a:schemeClr val="tx1"/>
                </a:solidFill>
              </a:rPr>
              <a:t>Psalm </a:t>
            </a:r>
            <a:r>
              <a:rPr lang="en-US" sz="3600" dirty="0">
                <a:solidFill>
                  <a:schemeClr val="tx1"/>
                </a:solidFill>
              </a:rPr>
              <a:t>96:9 O worship the LORD in the </a:t>
            </a:r>
            <a:r>
              <a:rPr lang="en-US" sz="3600" b="1" u="sng" dirty="0">
                <a:solidFill>
                  <a:srgbClr val="C00000"/>
                </a:solidFill>
              </a:rPr>
              <a:t>beauty of holiness</a:t>
            </a:r>
            <a:r>
              <a:rPr lang="en-US" sz="3600" dirty="0">
                <a:solidFill>
                  <a:schemeClr val="tx1"/>
                </a:solidFill>
              </a:rPr>
              <a:t>: fear before him, all the </a:t>
            </a:r>
            <a:r>
              <a:rPr lang="en-US" sz="3600" dirty="0" smtClean="0">
                <a:solidFill>
                  <a:schemeClr val="tx1"/>
                </a:solidFill>
              </a:rPr>
              <a:t>earth</a:t>
            </a:r>
          </a:p>
          <a:p>
            <a:pPr marL="0" indent="0">
              <a:buNone/>
            </a:pPr>
            <a:endParaRPr lang="en-US" sz="800" dirty="0" smtClean="0">
              <a:solidFill>
                <a:schemeClr val="tx1"/>
              </a:solidFill>
            </a:endParaRPr>
          </a:p>
          <a:p>
            <a:pPr marL="0" indent="0">
              <a:buNone/>
            </a:pPr>
            <a:r>
              <a:rPr lang="en-US" sz="3600" dirty="0" smtClean="0">
                <a:solidFill>
                  <a:schemeClr val="tx1"/>
                </a:solidFill>
              </a:rPr>
              <a:t>Psalm </a:t>
            </a:r>
            <a:r>
              <a:rPr lang="en-US" sz="3600" dirty="0">
                <a:solidFill>
                  <a:schemeClr val="tx1"/>
                </a:solidFill>
              </a:rPr>
              <a:t>110:3 Thy people shall be willing in the day of thy power, in the </a:t>
            </a:r>
            <a:r>
              <a:rPr lang="en-US" sz="3600" b="1" u="sng" dirty="0">
                <a:solidFill>
                  <a:srgbClr val="C00000"/>
                </a:solidFill>
              </a:rPr>
              <a:t>beauties of holiness</a:t>
            </a:r>
            <a:r>
              <a:rPr lang="en-US" sz="3600" b="1" dirty="0">
                <a:solidFill>
                  <a:srgbClr val="C00000"/>
                </a:solidFill>
              </a:rPr>
              <a:t> </a:t>
            </a:r>
            <a:r>
              <a:rPr lang="en-US" sz="3600" dirty="0">
                <a:solidFill>
                  <a:schemeClr val="tx1"/>
                </a:solidFill>
              </a:rPr>
              <a:t>from the womb of the morning: thou hast the dew of thy youth</a:t>
            </a:r>
          </a:p>
        </p:txBody>
      </p:sp>
    </p:spTree>
    <p:extLst>
      <p:ext uri="{BB962C8B-B14F-4D97-AF65-F5344CB8AC3E}">
        <p14:creationId xmlns:p14="http://schemas.microsoft.com/office/powerpoint/2010/main" val="144081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702342"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endParaRPr lang="en-US" sz="900" dirty="0" smtClean="0">
              <a:solidFill>
                <a:schemeClr val="tx1"/>
              </a:solidFill>
            </a:endParaRPr>
          </a:p>
          <a:p>
            <a:pPr marL="0" indent="0">
              <a:buNone/>
            </a:pPr>
            <a:r>
              <a:rPr lang="en-US" sz="3600" i="1" dirty="0" smtClean="0">
                <a:solidFill>
                  <a:schemeClr val="tx1"/>
                </a:solidFill>
              </a:rPr>
              <a:t>Psalm </a:t>
            </a:r>
            <a:r>
              <a:rPr lang="en-US" sz="3600" i="1" dirty="0" smtClean="0">
                <a:solidFill>
                  <a:schemeClr val="tx1"/>
                </a:solidFill>
              </a:rPr>
              <a:t>110:3 </a:t>
            </a:r>
            <a:r>
              <a:rPr lang="en-US" sz="3600" i="1" dirty="0">
                <a:solidFill>
                  <a:schemeClr val="tx1"/>
                </a:solidFill>
              </a:rPr>
              <a:t>(BBE) Your people give themselves gladly in the day of your power; </a:t>
            </a:r>
            <a:r>
              <a:rPr lang="en-US" sz="3600" i="1" dirty="0" smtClean="0">
                <a:solidFill>
                  <a:schemeClr val="tx1"/>
                </a:solidFill>
              </a:rPr>
              <a:t>in holy splendor, like </a:t>
            </a:r>
            <a:r>
              <a:rPr lang="en-US" sz="3600" i="1" dirty="0">
                <a:solidFill>
                  <a:schemeClr val="tx1"/>
                </a:solidFill>
              </a:rPr>
              <a:t>the dew of the morning </a:t>
            </a:r>
            <a:r>
              <a:rPr lang="en-US" sz="3600" i="1" dirty="0" smtClean="0">
                <a:solidFill>
                  <a:schemeClr val="tx1"/>
                </a:solidFill>
              </a:rPr>
              <a:t>is </a:t>
            </a:r>
            <a:r>
              <a:rPr lang="en-US" sz="3600" i="1" dirty="0">
                <a:solidFill>
                  <a:schemeClr val="tx1"/>
                </a:solidFill>
              </a:rPr>
              <a:t>the army of your young men.</a:t>
            </a:r>
          </a:p>
          <a:p>
            <a:pPr marL="0" indent="0">
              <a:buNone/>
            </a:pPr>
            <a:endParaRPr lang="en-US" sz="3600" i="1" dirty="0">
              <a:solidFill>
                <a:schemeClr val="tx1"/>
              </a:solidFill>
            </a:endParaRPr>
          </a:p>
        </p:txBody>
      </p:sp>
    </p:spTree>
    <p:extLst>
      <p:ext uri="{BB962C8B-B14F-4D97-AF65-F5344CB8AC3E}">
        <p14:creationId xmlns:p14="http://schemas.microsoft.com/office/powerpoint/2010/main" val="359223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820260"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endParaRPr lang="en-US" sz="1200" dirty="0" smtClean="0">
              <a:solidFill>
                <a:schemeClr val="tx1"/>
              </a:solidFill>
            </a:endParaRPr>
          </a:p>
          <a:p>
            <a:r>
              <a:rPr lang="en-US" sz="3600" dirty="0" smtClean="0">
                <a:solidFill>
                  <a:schemeClr val="tx1"/>
                </a:solidFill>
              </a:rPr>
              <a:t>“BEAUTY” – </a:t>
            </a:r>
            <a:r>
              <a:rPr lang="en-US" sz="3600" i="1" dirty="0" err="1" smtClean="0">
                <a:solidFill>
                  <a:schemeClr val="tx1"/>
                </a:solidFill>
              </a:rPr>
              <a:t>Hadarah</a:t>
            </a:r>
            <a:r>
              <a:rPr lang="en-US" sz="3600" dirty="0">
                <a:solidFill>
                  <a:schemeClr val="tx1"/>
                </a:solidFill>
              </a:rPr>
              <a:t>: </a:t>
            </a:r>
            <a:r>
              <a:rPr lang="en-US" sz="3600" dirty="0" smtClean="0">
                <a:solidFill>
                  <a:schemeClr val="tx1"/>
                </a:solidFill>
              </a:rPr>
              <a:t>decoration</a:t>
            </a:r>
            <a:r>
              <a:rPr lang="en-US" sz="3600" dirty="0">
                <a:solidFill>
                  <a:schemeClr val="tx1"/>
                </a:solidFill>
              </a:rPr>
              <a:t>,</a:t>
            </a:r>
            <a:r>
              <a:rPr lang="en-US" sz="3600" dirty="0" smtClean="0">
                <a:solidFill>
                  <a:schemeClr val="tx1"/>
                </a:solidFill>
              </a:rPr>
              <a:t> </a:t>
            </a:r>
            <a:r>
              <a:rPr lang="en-US" sz="3600" dirty="0" err="1" smtClean="0">
                <a:solidFill>
                  <a:schemeClr val="tx1"/>
                </a:solidFill>
              </a:rPr>
              <a:t>honour</a:t>
            </a:r>
            <a:r>
              <a:rPr lang="en-US" sz="3600" dirty="0">
                <a:solidFill>
                  <a:schemeClr val="tx1"/>
                </a:solidFill>
              </a:rPr>
              <a:t> --- </a:t>
            </a:r>
            <a:r>
              <a:rPr lang="en-US" sz="3600" dirty="0" smtClean="0">
                <a:solidFill>
                  <a:schemeClr val="tx1"/>
                </a:solidFill>
              </a:rPr>
              <a:t>“BEAUTIES” – </a:t>
            </a:r>
            <a:r>
              <a:rPr lang="en-US" sz="3600" i="1" dirty="0" err="1" smtClean="0">
                <a:solidFill>
                  <a:schemeClr val="tx1"/>
                </a:solidFill>
              </a:rPr>
              <a:t>Hadar</a:t>
            </a:r>
            <a:r>
              <a:rPr lang="en-US" sz="3600" dirty="0" smtClean="0">
                <a:solidFill>
                  <a:schemeClr val="tx1"/>
                </a:solidFill>
              </a:rPr>
              <a:t>: </a:t>
            </a:r>
            <a:r>
              <a:rPr lang="en-US" sz="3600" dirty="0">
                <a:solidFill>
                  <a:schemeClr val="tx1"/>
                </a:solidFill>
              </a:rPr>
              <a:t>magnificence, </a:t>
            </a:r>
            <a:r>
              <a:rPr lang="en-US" sz="3600" dirty="0" smtClean="0">
                <a:solidFill>
                  <a:schemeClr val="tx1"/>
                </a:solidFill>
              </a:rPr>
              <a:t>ornament </a:t>
            </a:r>
            <a:r>
              <a:rPr lang="en-US" sz="3600" dirty="0">
                <a:solidFill>
                  <a:schemeClr val="tx1"/>
                </a:solidFill>
              </a:rPr>
              <a:t>or </a:t>
            </a:r>
            <a:r>
              <a:rPr lang="en-US" sz="3600" dirty="0" smtClean="0">
                <a:solidFill>
                  <a:schemeClr val="tx1"/>
                </a:solidFill>
              </a:rPr>
              <a:t>splendor, </a:t>
            </a:r>
            <a:r>
              <a:rPr lang="en-US" sz="3600" dirty="0">
                <a:solidFill>
                  <a:schemeClr val="tx1"/>
                </a:solidFill>
              </a:rPr>
              <a:t>comeliness, excellency, glorious, glory, goodly</a:t>
            </a:r>
            <a:r>
              <a:rPr lang="en-US" sz="3600" dirty="0" smtClean="0">
                <a:solidFill>
                  <a:schemeClr val="tx1"/>
                </a:solidFill>
              </a:rPr>
              <a:t>, </a:t>
            </a:r>
            <a:r>
              <a:rPr lang="en-US" sz="3600" dirty="0">
                <a:solidFill>
                  <a:schemeClr val="tx1"/>
                </a:solidFill>
              </a:rPr>
              <a:t>majesty. </a:t>
            </a:r>
            <a:endParaRPr lang="en-US" sz="3600" dirty="0" smtClean="0">
              <a:solidFill>
                <a:schemeClr val="tx1"/>
              </a:solidFill>
            </a:endParaRPr>
          </a:p>
          <a:p>
            <a:r>
              <a:rPr lang="en-US" sz="3600" dirty="0">
                <a:solidFill>
                  <a:schemeClr val="tx1"/>
                </a:solidFill>
              </a:rPr>
              <a:t>“HOLINESS” </a:t>
            </a:r>
            <a:r>
              <a:rPr lang="en-US" sz="3600" dirty="0" smtClean="0">
                <a:solidFill>
                  <a:schemeClr val="tx1"/>
                </a:solidFill>
              </a:rPr>
              <a:t>– </a:t>
            </a:r>
            <a:r>
              <a:rPr lang="en-US" sz="3600" i="1" dirty="0" err="1" smtClean="0">
                <a:solidFill>
                  <a:schemeClr val="tx1"/>
                </a:solidFill>
              </a:rPr>
              <a:t>Qodesh</a:t>
            </a:r>
            <a:r>
              <a:rPr lang="en-US" sz="3600" i="1" dirty="0">
                <a:solidFill>
                  <a:schemeClr val="tx1"/>
                </a:solidFill>
              </a:rPr>
              <a:t>: </a:t>
            </a:r>
            <a:r>
              <a:rPr lang="en-US" sz="3600" dirty="0" smtClean="0">
                <a:solidFill>
                  <a:schemeClr val="tx1"/>
                </a:solidFill>
              </a:rPr>
              <a:t>A </a:t>
            </a:r>
            <a:r>
              <a:rPr lang="en-US" sz="3600" dirty="0">
                <a:solidFill>
                  <a:schemeClr val="tx1"/>
                </a:solidFill>
              </a:rPr>
              <a:t>sacred place or thing; </a:t>
            </a:r>
            <a:r>
              <a:rPr lang="en-US" sz="3600" dirty="0" smtClean="0">
                <a:solidFill>
                  <a:schemeClr val="tx1"/>
                </a:solidFill>
              </a:rPr>
              <a:t>consecrated, dedicated, hallowed.</a:t>
            </a:r>
            <a:endParaRPr lang="en-US" sz="3600" dirty="0">
              <a:solidFill>
                <a:schemeClr val="tx1"/>
              </a:solidFill>
            </a:endParaRPr>
          </a:p>
        </p:txBody>
      </p:sp>
    </p:spTree>
    <p:extLst>
      <p:ext uri="{BB962C8B-B14F-4D97-AF65-F5344CB8AC3E}">
        <p14:creationId xmlns:p14="http://schemas.microsoft.com/office/powerpoint/2010/main" val="235750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820260"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endParaRPr lang="en-US" sz="1200" dirty="0" smtClean="0">
              <a:solidFill>
                <a:schemeClr val="tx1"/>
              </a:solidFill>
            </a:endParaRPr>
          </a:p>
          <a:p>
            <a:r>
              <a:rPr lang="en-US" sz="3600" dirty="0" smtClean="0">
                <a:solidFill>
                  <a:schemeClr val="tx1"/>
                </a:solidFill>
              </a:rPr>
              <a:t>To </a:t>
            </a:r>
            <a:r>
              <a:rPr lang="en-US" sz="3600" dirty="0" smtClean="0">
                <a:solidFill>
                  <a:schemeClr val="tx1"/>
                </a:solidFill>
              </a:rPr>
              <a:t>give praise to God and to </a:t>
            </a:r>
            <a:r>
              <a:rPr lang="en-US" sz="3600" dirty="0">
                <a:solidFill>
                  <a:schemeClr val="tx1"/>
                </a:solidFill>
              </a:rPr>
              <a:t>praise his holiness, which is </a:t>
            </a:r>
            <a:r>
              <a:rPr lang="en-US" sz="3600" dirty="0" smtClean="0">
                <a:solidFill>
                  <a:schemeClr val="tx1"/>
                </a:solidFill>
              </a:rPr>
              <a:t>one of God’s most beautiful characters</a:t>
            </a:r>
            <a:endParaRPr lang="en-US" sz="3600" dirty="0" smtClean="0">
              <a:solidFill>
                <a:schemeClr val="tx1"/>
              </a:solidFill>
            </a:endParaRPr>
          </a:p>
          <a:p>
            <a:r>
              <a:rPr lang="en-US" sz="3600" dirty="0" smtClean="0">
                <a:solidFill>
                  <a:schemeClr val="tx1"/>
                </a:solidFill>
              </a:rPr>
              <a:t>Let </a:t>
            </a:r>
            <a:r>
              <a:rPr lang="en-US" sz="3600" dirty="0">
                <a:solidFill>
                  <a:schemeClr val="tx1"/>
                </a:solidFill>
              </a:rPr>
              <a:t>the whole service be conducted in such a way as to be no dishonour to the Divine Majesty. </a:t>
            </a:r>
            <a:endParaRPr lang="en-US" sz="3600" dirty="0" smtClean="0">
              <a:solidFill>
                <a:schemeClr val="tx1"/>
              </a:solidFill>
            </a:endParaRPr>
          </a:p>
          <a:p>
            <a:r>
              <a:rPr lang="en-US" sz="3600" dirty="0" smtClean="0">
                <a:solidFill>
                  <a:schemeClr val="tx1"/>
                </a:solidFill>
              </a:rPr>
              <a:t>The </a:t>
            </a:r>
            <a:r>
              <a:rPr lang="en-US" sz="3600" dirty="0">
                <a:solidFill>
                  <a:schemeClr val="tx1"/>
                </a:solidFill>
              </a:rPr>
              <a:t>loveliness of a spiritual </a:t>
            </a:r>
            <a:r>
              <a:rPr lang="en-US" sz="3600" dirty="0" smtClean="0">
                <a:solidFill>
                  <a:schemeClr val="tx1"/>
                </a:solidFill>
              </a:rPr>
              <a:t>worship…the joy we should have and the joy that worship should ignite in us as we praise God.</a:t>
            </a:r>
            <a:endParaRPr lang="en-US" sz="3600" dirty="0">
              <a:solidFill>
                <a:schemeClr val="tx1"/>
              </a:solidFill>
            </a:endParaRPr>
          </a:p>
        </p:txBody>
      </p:sp>
    </p:spTree>
    <p:extLst>
      <p:ext uri="{BB962C8B-B14F-4D97-AF65-F5344CB8AC3E}">
        <p14:creationId xmlns:p14="http://schemas.microsoft.com/office/powerpoint/2010/main" val="27138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820260"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a:t>
            </a:r>
            <a:r>
              <a:rPr lang="en-US" sz="3600" b="1" u="sng" dirty="0" smtClean="0">
                <a:solidFill>
                  <a:srgbClr val="C00000"/>
                </a:solidFill>
                <a:effectLst>
                  <a:outerShdw blurRad="38100" dist="38100" dir="2700000" algn="tl">
                    <a:srgbClr val="000000">
                      <a:alpha val="43137"/>
                    </a:srgbClr>
                  </a:outerShdw>
                </a:effectLst>
              </a:rPr>
              <a:t>holiness…</a:t>
            </a:r>
            <a:r>
              <a:rPr lang="en-US" sz="3600" u="sng" dirty="0" smtClean="0">
                <a:solidFill>
                  <a:schemeClr val="tx1"/>
                </a:solidFill>
              </a:rPr>
              <a:t>”</a:t>
            </a:r>
            <a:endParaRPr lang="en-US" sz="3600" u="sng" dirty="0" smtClean="0">
              <a:solidFill>
                <a:schemeClr val="tx1"/>
              </a:solidFill>
            </a:endParaRPr>
          </a:p>
          <a:p>
            <a:pPr marL="0" indent="0">
              <a:buNone/>
            </a:pPr>
            <a:endParaRPr lang="en-US" sz="1200" dirty="0" smtClean="0">
              <a:solidFill>
                <a:schemeClr val="tx1"/>
              </a:solidFill>
            </a:endParaRPr>
          </a:p>
          <a:p>
            <a:r>
              <a:rPr lang="en-US" sz="3600" dirty="0" smtClean="0">
                <a:solidFill>
                  <a:schemeClr val="tx1"/>
                </a:solidFill>
              </a:rPr>
              <a:t>…This </a:t>
            </a:r>
            <a:r>
              <a:rPr lang="en-US" sz="3600" dirty="0">
                <a:solidFill>
                  <a:schemeClr val="tx1"/>
                </a:solidFill>
              </a:rPr>
              <a:t>is the </a:t>
            </a:r>
            <a:r>
              <a:rPr lang="en-US" sz="3600" dirty="0" smtClean="0">
                <a:solidFill>
                  <a:schemeClr val="tx1"/>
                </a:solidFill>
              </a:rPr>
              <a:t>real</a:t>
            </a:r>
            <a:r>
              <a:rPr lang="en-US" sz="3600" dirty="0" smtClean="0">
                <a:solidFill>
                  <a:schemeClr val="tx1"/>
                </a:solidFill>
              </a:rPr>
              <a:t> </a:t>
            </a:r>
            <a:r>
              <a:rPr lang="en-US" sz="3600" dirty="0">
                <a:solidFill>
                  <a:schemeClr val="tx1"/>
                </a:solidFill>
              </a:rPr>
              <a:t>beauty which </a:t>
            </a:r>
            <a:r>
              <a:rPr lang="en-US" sz="3600" dirty="0" smtClean="0">
                <a:solidFill>
                  <a:schemeClr val="tx1"/>
                </a:solidFill>
              </a:rPr>
              <a:t>God</a:t>
            </a:r>
            <a:r>
              <a:rPr lang="en-US" sz="3600" dirty="0" smtClean="0">
                <a:solidFill>
                  <a:schemeClr val="tx1"/>
                </a:solidFill>
              </a:rPr>
              <a:t> </a:t>
            </a:r>
            <a:r>
              <a:rPr lang="en-US" sz="3600" dirty="0">
                <a:solidFill>
                  <a:schemeClr val="tx1"/>
                </a:solidFill>
              </a:rPr>
              <a:t>cares for in our public services, and it is one for which no other can compensate. Beauty of architecture and </a:t>
            </a:r>
            <a:r>
              <a:rPr lang="en-US" sz="3600" dirty="0" smtClean="0">
                <a:solidFill>
                  <a:schemeClr val="tx1"/>
                </a:solidFill>
              </a:rPr>
              <a:t>clothes </a:t>
            </a:r>
            <a:r>
              <a:rPr lang="en-US" sz="3600" dirty="0" smtClean="0">
                <a:solidFill>
                  <a:schemeClr val="tx1"/>
                </a:solidFill>
              </a:rPr>
              <a:t>does not compare</a:t>
            </a:r>
            <a:r>
              <a:rPr lang="en-US" sz="3600" dirty="0" smtClean="0">
                <a:solidFill>
                  <a:schemeClr val="tx1"/>
                </a:solidFill>
              </a:rPr>
              <a:t>; </a:t>
            </a:r>
            <a:r>
              <a:rPr lang="en-US" sz="3600" dirty="0">
                <a:solidFill>
                  <a:schemeClr val="tx1"/>
                </a:solidFill>
              </a:rPr>
              <a:t>moral and spiritual beauty is that in which his soul </a:t>
            </a:r>
            <a:r>
              <a:rPr lang="en-US" sz="3600" dirty="0" smtClean="0">
                <a:solidFill>
                  <a:schemeClr val="tx1"/>
                </a:solidFill>
              </a:rPr>
              <a:t>delights. </a:t>
            </a:r>
            <a:r>
              <a:rPr lang="en-US" sz="3600" dirty="0">
                <a:solidFill>
                  <a:schemeClr val="tx1"/>
                </a:solidFill>
              </a:rPr>
              <a:t>Worship must not be rendered to God in </a:t>
            </a:r>
            <a:r>
              <a:rPr lang="en-US" sz="3600" dirty="0" smtClean="0">
                <a:solidFill>
                  <a:schemeClr val="tx1"/>
                </a:solidFill>
              </a:rPr>
              <a:t>a sinful or superficial </a:t>
            </a:r>
            <a:r>
              <a:rPr lang="en-US" sz="3600" dirty="0">
                <a:solidFill>
                  <a:schemeClr val="tx1"/>
                </a:solidFill>
              </a:rPr>
              <a:t>manner; we must be reverent, sincere, </a:t>
            </a:r>
            <a:r>
              <a:rPr lang="en-US" sz="3600" dirty="0" smtClean="0">
                <a:solidFill>
                  <a:schemeClr val="tx1"/>
                </a:solidFill>
              </a:rPr>
              <a:t>earnest and </a:t>
            </a:r>
            <a:r>
              <a:rPr lang="en-US" sz="3600" dirty="0">
                <a:solidFill>
                  <a:schemeClr val="tx1"/>
                </a:solidFill>
              </a:rPr>
              <a:t>pure in heart both in our prayers and praises.</a:t>
            </a:r>
          </a:p>
        </p:txBody>
      </p:sp>
    </p:spTree>
    <p:extLst>
      <p:ext uri="{BB962C8B-B14F-4D97-AF65-F5344CB8AC3E}">
        <p14:creationId xmlns:p14="http://schemas.microsoft.com/office/powerpoint/2010/main" val="357489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a:t>
            </a:r>
            <a:r>
              <a:rPr lang="en-US" b="1" u="sng" dirty="0" smtClean="0">
                <a:solidFill>
                  <a:srgbClr val="C00000"/>
                </a:solidFill>
                <a:sym typeface="Wingdings" panose="05000000000000000000" pitchFamily="2" charset="2"/>
              </a:rPr>
              <a:t>A SHOUT </a:t>
            </a:r>
            <a:r>
              <a:rPr lang="en-US" dirty="0" smtClean="0">
                <a:sym typeface="Wingdings" panose="05000000000000000000" pitchFamily="2" charset="2"/>
              </a:rPr>
              <a:t>IS NOT BAD EITHER</a:t>
            </a:r>
            <a:endParaRPr lang="en-US" dirty="0"/>
          </a:p>
        </p:txBody>
      </p:sp>
      <p:sp>
        <p:nvSpPr>
          <p:cNvPr id="3" name="Content Placeholder 2"/>
          <p:cNvSpPr>
            <a:spLocks noGrp="1"/>
          </p:cNvSpPr>
          <p:nvPr>
            <p:ph idx="1"/>
          </p:nvPr>
        </p:nvSpPr>
        <p:spPr>
          <a:xfrm>
            <a:off x="1056069" y="1390918"/>
            <a:ext cx="10702342" cy="5331853"/>
          </a:xfrm>
        </p:spPr>
        <p:txBody>
          <a:bodyPr>
            <a:noAutofit/>
          </a:bodyPr>
          <a:lstStyle/>
          <a:p>
            <a:r>
              <a:rPr lang="en-US" sz="4800" dirty="0" smtClean="0">
                <a:solidFill>
                  <a:schemeClr val="tx1"/>
                </a:solidFill>
              </a:rPr>
              <a:t>The Hebrew </a:t>
            </a:r>
            <a:r>
              <a:rPr lang="en-US" sz="4800" dirty="0">
                <a:solidFill>
                  <a:schemeClr val="tx1"/>
                </a:solidFill>
              </a:rPr>
              <a:t>word </a:t>
            </a:r>
            <a:r>
              <a:rPr lang="en-US" sz="4800" b="1" i="1" dirty="0" smtClean="0">
                <a:solidFill>
                  <a:schemeClr val="tx1"/>
                </a:solidFill>
              </a:rPr>
              <a:t>“RANAN” </a:t>
            </a:r>
            <a:r>
              <a:rPr lang="en-US" sz="4800" dirty="0" smtClean="0">
                <a:solidFill>
                  <a:schemeClr val="tx1"/>
                </a:solidFill>
              </a:rPr>
              <a:t>(raw-nan‘)  describes what a ‘</a:t>
            </a:r>
            <a:r>
              <a:rPr lang="en-US" sz="4800" b="1" i="1" dirty="0" smtClean="0">
                <a:solidFill>
                  <a:srgbClr val="C00000"/>
                </a:solidFill>
              </a:rPr>
              <a:t>shout</a:t>
            </a:r>
            <a:r>
              <a:rPr lang="en-US" sz="4800" dirty="0" smtClean="0">
                <a:solidFill>
                  <a:schemeClr val="tx1"/>
                </a:solidFill>
              </a:rPr>
              <a:t>’ really sounds like; it means: </a:t>
            </a:r>
            <a:r>
              <a:rPr lang="en-US" sz="4800" b="1" dirty="0" smtClean="0">
                <a:solidFill>
                  <a:schemeClr val="tx1"/>
                </a:solidFill>
              </a:rPr>
              <a:t>To </a:t>
            </a:r>
            <a:r>
              <a:rPr lang="en-US" sz="4800" b="1" dirty="0">
                <a:solidFill>
                  <a:schemeClr val="tx1"/>
                </a:solidFill>
              </a:rPr>
              <a:t>creak </a:t>
            </a:r>
            <a:r>
              <a:rPr lang="en-US" sz="4800" b="1" dirty="0" smtClean="0">
                <a:solidFill>
                  <a:schemeClr val="tx1"/>
                </a:solidFill>
              </a:rPr>
              <a:t>or </a:t>
            </a:r>
            <a:r>
              <a:rPr lang="en-US" sz="4800" b="1" dirty="0">
                <a:solidFill>
                  <a:schemeClr val="tx1"/>
                </a:solidFill>
              </a:rPr>
              <a:t>emit a </a:t>
            </a:r>
            <a:r>
              <a:rPr lang="en-US" sz="4800" b="1" dirty="0" err="1">
                <a:solidFill>
                  <a:schemeClr val="tx1"/>
                </a:solidFill>
              </a:rPr>
              <a:t>stridulous</a:t>
            </a:r>
            <a:r>
              <a:rPr lang="en-US" sz="4800" b="1" dirty="0">
                <a:solidFill>
                  <a:schemeClr val="tx1"/>
                </a:solidFill>
              </a:rPr>
              <a:t> sound; </a:t>
            </a:r>
            <a:r>
              <a:rPr lang="en-US" sz="4800" b="1" dirty="0" smtClean="0">
                <a:solidFill>
                  <a:schemeClr val="tx1"/>
                </a:solidFill>
              </a:rPr>
              <a:t>cry aloud </a:t>
            </a:r>
            <a:r>
              <a:rPr lang="en-US" sz="4800" b="1" dirty="0">
                <a:solidFill>
                  <a:schemeClr val="tx1"/>
                </a:solidFill>
              </a:rPr>
              <a:t>for </a:t>
            </a:r>
            <a:r>
              <a:rPr lang="en-US" sz="4800" b="1" dirty="0" smtClean="0">
                <a:solidFill>
                  <a:schemeClr val="tx1"/>
                </a:solidFill>
              </a:rPr>
              <a:t>joy; </a:t>
            </a:r>
            <a:r>
              <a:rPr lang="en-US" sz="4800" b="1" dirty="0">
                <a:solidFill>
                  <a:schemeClr val="tx1"/>
                </a:solidFill>
              </a:rPr>
              <a:t>cry </a:t>
            </a:r>
            <a:r>
              <a:rPr lang="en-US" sz="4800" b="1" dirty="0" smtClean="0">
                <a:solidFill>
                  <a:schemeClr val="tx1"/>
                </a:solidFill>
              </a:rPr>
              <a:t>out; </a:t>
            </a:r>
            <a:r>
              <a:rPr lang="en-US" sz="4800" b="1" dirty="0">
                <a:solidFill>
                  <a:schemeClr val="tx1"/>
                </a:solidFill>
              </a:rPr>
              <a:t>be </a:t>
            </a:r>
            <a:r>
              <a:rPr lang="en-US" sz="4800" b="1" dirty="0" smtClean="0">
                <a:solidFill>
                  <a:schemeClr val="tx1"/>
                </a:solidFill>
              </a:rPr>
              <a:t>joyful or triumph.</a:t>
            </a:r>
            <a:endParaRPr lang="en-US" sz="4800" dirty="0">
              <a:solidFill>
                <a:schemeClr val="tx1"/>
              </a:solidFill>
            </a:endParaRPr>
          </a:p>
        </p:txBody>
      </p:sp>
    </p:spTree>
    <p:extLst>
      <p:ext uri="{BB962C8B-B14F-4D97-AF65-F5344CB8AC3E}">
        <p14:creationId xmlns:p14="http://schemas.microsoft.com/office/powerpoint/2010/main" val="51915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030" y="373488"/>
            <a:ext cx="10820260" cy="6349284"/>
          </a:xfrm>
        </p:spPr>
        <p:txBody>
          <a:bodyPr>
            <a:noAutofit/>
          </a:bodyPr>
          <a:lstStyle/>
          <a:p>
            <a:pPr marL="0" indent="0" algn="ctr">
              <a:buNone/>
            </a:pPr>
            <a:r>
              <a:rPr lang="en-US" sz="3600" u="sng" dirty="0" smtClean="0">
                <a:solidFill>
                  <a:schemeClr val="tx1"/>
                </a:solidFill>
              </a:rPr>
              <a:t>Worship in the “</a:t>
            </a:r>
            <a:r>
              <a:rPr lang="en-US" sz="3600" b="1" u="sng" dirty="0" smtClean="0">
                <a:solidFill>
                  <a:srgbClr val="C00000"/>
                </a:solidFill>
                <a:effectLst>
                  <a:outerShdw blurRad="38100" dist="38100" dir="2700000" algn="tl">
                    <a:srgbClr val="000000">
                      <a:alpha val="43137"/>
                    </a:srgbClr>
                  </a:outerShdw>
                </a:effectLst>
              </a:rPr>
              <a:t>Beauty of holiness</a:t>
            </a:r>
            <a:r>
              <a:rPr lang="en-US" sz="3600" u="sng" dirty="0" smtClean="0">
                <a:solidFill>
                  <a:schemeClr val="tx1"/>
                </a:solidFill>
              </a:rPr>
              <a:t>”</a:t>
            </a:r>
          </a:p>
          <a:p>
            <a:pPr marL="0" indent="0">
              <a:buNone/>
            </a:pPr>
            <a:endParaRPr lang="en-US" sz="1200" dirty="0" smtClean="0">
              <a:solidFill>
                <a:schemeClr val="tx1"/>
              </a:solidFill>
            </a:endParaRPr>
          </a:p>
          <a:p>
            <a:r>
              <a:rPr lang="en-US" sz="3600" dirty="0" smtClean="0">
                <a:solidFill>
                  <a:schemeClr val="tx1"/>
                </a:solidFill>
              </a:rPr>
              <a:t>Give God the </a:t>
            </a:r>
            <a:r>
              <a:rPr lang="en-US" sz="3600" dirty="0" err="1">
                <a:solidFill>
                  <a:schemeClr val="tx1"/>
                </a:solidFill>
              </a:rPr>
              <a:t>honour</a:t>
            </a:r>
            <a:r>
              <a:rPr lang="en-US" sz="3600" dirty="0">
                <a:solidFill>
                  <a:schemeClr val="tx1"/>
                </a:solidFill>
              </a:rPr>
              <a:t> which he </a:t>
            </a:r>
            <a:r>
              <a:rPr lang="en-US" sz="3600" dirty="0" smtClean="0">
                <a:solidFill>
                  <a:schemeClr val="tx1"/>
                </a:solidFill>
              </a:rPr>
              <a:t>deserves in </a:t>
            </a:r>
            <a:r>
              <a:rPr lang="en-US" sz="3600" dirty="0">
                <a:solidFill>
                  <a:schemeClr val="tx1"/>
                </a:solidFill>
              </a:rPr>
              <a:t>his holy and beautiful house. </a:t>
            </a:r>
            <a:r>
              <a:rPr lang="en-US" sz="3600" dirty="0" smtClean="0">
                <a:solidFill>
                  <a:schemeClr val="tx1"/>
                </a:solidFill>
              </a:rPr>
              <a:t>Be clothed </a:t>
            </a:r>
            <a:r>
              <a:rPr lang="en-US" sz="3600" dirty="0">
                <a:solidFill>
                  <a:schemeClr val="tx1"/>
                </a:solidFill>
              </a:rPr>
              <a:t>with all the gifts and graces, which are necessary in </a:t>
            </a:r>
            <a:r>
              <a:rPr lang="en-US" sz="3600" dirty="0">
                <a:solidFill>
                  <a:schemeClr val="tx1"/>
                </a:solidFill>
              </a:rPr>
              <a:t>the worship </a:t>
            </a:r>
            <a:r>
              <a:rPr lang="en-US" sz="3600" dirty="0" smtClean="0">
                <a:solidFill>
                  <a:schemeClr val="tx1"/>
                </a:solidFill>
              </a:rPr>
              <a:t>of God</a:t>
            </a:r>
            <a:r>
              <a:rPr lang="en-US" sz="3600" dirty="0" smtClean="0">
                <a:solidFill>
                  <a:schemeClr val="tx1"/>
                </a:solidFill>
              </a:rPr>
              <a:t>.</a:t>
            </a:r>
            <a:endParaRPr lang="en-US" sz="3600" dirty="0" smtClean="0">
              <a:solidFill>
                <a:schemeClr val="tx1"/>
              </a:solidFill>
            </a:endParaRPr>
          </a:p>
          <a:p>
            <a:r>
              <a:rPr lang="en-US" sz="3600" dirty="0" smtClean="0">
                <a:solidFill>
                  <a:schemeClr val="tx1"/>
                </a:solidFill>
              </a:rPr>
              <a:t>The </a:t>
            </a:r>
            <a:r>
              <a:rPr lang="en-US" sz="3600" dirty="0">
                <a:solidFill>
                  <a:schemeClr val="tx1"/>
                </a:solidFill>
              </a:rPr>
              <a:t>spiritual beauty of inward purity and outward holiness </a:t>
            </a:r>
            <a:r>
              <a:rPr lang="en-US" sz="3600" dirty="0" smtClean="0">
                <a:solidFill>
                  <a:schemeClr val="tx1"/>
                </a:solidFill>
              </a:rPr>
              <a:t>is </a:t>
            </a:r>
            <a:r>
              <a:rPr lang="en-US" sz="3600" dirty="0">
                <a:solidFill>
                  <a:schemeClr val="tx1"/>
                </a:solidFill>
              </a:rPr>
              <a:t>far more precious in the eyes of our </a:t>
            </a:r>
            <a:r>
              <a:rPr lang="en-US" sz="3600" dirty="0" smtClean="0">
                <a:solidFill>
                  <a:schemeClr val="tx1"/>
                </a:solidFill>
              </a:rPr>
              <a:t>holy </a:t>
            </a:r>
            <a:r>
              <a:rPr lang="en-US" sz="3600" dirty="0">
                <a:solidFill>
                  <a:schemeClr val="tx1"/>
                </a:solidFill>
              </a:rPr>
              <a:t>God.  </a:t>
            </a:r>
            <a:r>
              <a:rPr lang="en-US" sz="3600" dirty="0" smtClean="0">
                <a:solidFill>
                  <a:schemeClr val="tx1"/>
                </a:solidFill>
              </a:rPr>
              <a:t>Let us </a:t>
            </a:r>
            <a:r>
              <a:rPr lang="en-US" sz="3600" dirty="0">
                <a:solidFill>
                  <a:schemeClr val="tx1"/>
                </a:solidFill>
              </a:rPr>
              <a:t>worship with holy motives and in a holy manner, as </a:t>
            </a:r>
            <a:r>
              <a:rPr lang="en-US" sz="3600" dirty="0" err="1">
                <a:solidFill>
                  <a:schemeClr val="tx1"/>
                </a:solidFill>
              </a:rPr>
              <a:t>becometh</a:t>
            </a:r>
            <a:r>
              <a:rPr lang="en-US" sz="3600" dirty="0">
                <a:solidFill>
                  <a:schemeClr val="tx1"/>
                </a:solidFill>
              </a:rPr>
              <a:t> saints! </a:t>
            </a:r>
            <a:r>
              <a:rPr lang="en-US" sz="3600" b="1" dirty="0">
                <a:solidFill>
                  <a:srgbClr val="C00000"/>
                </a:solidFill>
              </a:rPr>
              <a:t>Holy </a:t>
            </a:r>
            <a:r>
              <a:rPr lang="en-US" sz="3600" b="1" dirty="0" smtClean="0">
                <a:solidFill>
                  <a:srgbClr val="C00000"/>
                </a:solidFill>
              </a:rPr>
              <a:t>reverence </a:t>
            </a:r>
            <a:r>
              <a:rPr lang="en-US" sz="3600" dirty="0" smtClean="0">
                <a:solidFill>
                  <a:schemeClr val="tx1"/>
                </a:solidFill>
              </a:rPr>
              <a:t>is </a:t>
            </a:r>
            <a:r>
              <a:rPr lang="en-US" sz="3600" dirty="0">
                <a:solidFill>
                  <a:schemeClr val="tx1"/>
                </a:solidFill>
              </a:rPr>
              <a:t>an essential ingredient in true </a:t>
            </a:r>
            <a:r>
              <a:rPr lang="en-US" sz="3600" dirty="0" smtClean="0">
                <a:solidFill>
                  <a:schemeClr val="tx1"/>
                </a:solidFill>
              </a:rPr>
              <a:t>worship.</a:t>
            </a:r>
            <a:endParaRPr lang="en-US" sz="3600" dirty="0">
              <a:solidFill>
                <a:schemeClr val="tx1"/>
              </a:solidFill>
            </a:endParaRPr>
          </a:p>
        </p:txBody>
      </p:sp>
    </p:spTree>
    <p:extLst>
      <p:ext uri="{BB962C8B-B14F-4D97-AF65-F5344CB8AC3E}">
        <p14:creationId xmlns:p14="http://schemas.microsoft.com/office/powerpoint/2010/main" val="242046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202080"/>
            <a:ext cx="10178322" cy="879745"/>
          </a:xfrm>
        </p:spPr>
        <p:txBody>
          <a:bodyPr/>
          <a:lstStyle/>
          <a:p>
            <a:pPr algn="ctr"/>
            <a:r>
              <a:rPr lang="en-US" b="1" u="sng" dirty="0" smtClean="0">
                <a:solidFill>
                  <a:srgbClr val="C00000"/>
                </a:solidFill>
                <a:sym typeface="Wingdings" panose="05000000000000000000" pitchFamily="2" charset="2"/>
              </a:rPr>
              <a:t>LET’S JUST WORSHIP god!</a:t>
            </a:r>
            <a:endParaRPr lang="en-US" b="1" u="sng" dirty="0">
              <a:solidFill>
                <a:srgbClr val="C00000"/>
              </a:solidFill>
            </a:endParaRPr>
          </a:p>
        </p:txBody>
      </p:sp>
      <p:sp>
        <p:nvSpPr>
          <p:cNvPr id="3" name="Content Placeholder 2"/>
          <p:cNvSpPr>
            <a:spLocks noGrp="1"/>
          </p:cNvSpPr>
          <p:nvPr>
            <p:ph idx="1"/>
          </p:nvPr>
        </p:nvSpPr>
        <p:spPr>
          <a:xfrm>
            <a:off x="989668" y="1262130"/>
            <a:ext cx="10702342" cy="5486400"/>
          </a:xfrm>
        </p:spPr>
        <p:txBody>
          <a:bodyPr>
            <a:noAutofit/>
          </a:bodyPr>
          <a:lstStyle/>
          <a:p>
            <a:r>
              <a:rPr lang="en-US" sz="3600" b="1" i="1" u="sng" dirty="0" smtClean="0">
                <a:solidFill>
                  <a:schemeClr val="tx1"/>
                </a:solidFill>
              </a:rPr>
              <a:t>Deut. </a:t>
            </a:r>
            <a:r>
              <a:rPr lang="en-US" sz="3600" b="1" i="1" u="sng" dirty="0">
                <a:solidFill>
                  <a:schemeClr val="tx1"/>
                </a:solidFill>
              </a:rPr>
              <a:t>26:10 </a:t>
            </a:r>
            <a:r>
              <a:rPr lang="en-US" sz="3600" i="1" dirty="0">
                <a:solidFill>
                  <a:schemeClr val="tx1"/>
                </a:solidFill>
              </a:rPr>
              <a:t>And now, behold, I have brought the </a:t>
            </a:r>
            <a:r>
              <a:rPr lang="en-US" sz="3600" i="1" dirty="0" err="1">
                <a:solidFill>
                  <a:schemeClr val="tx1"/>
                </a:solidFill>
              </a:rPr>
              <a:t>firstfruits</a:t>
            </a:r>
            <a:r>
              <a:rPr lang="en-US" sz="3600" i="1" dirty="0">
                <a:solidFill>
                  <a:schemeClr val="tx1"/>
                </a:solidFill>
              </a:rPr>
              <a:t> of the land, which thou, O LORD, hast given me. And thou shalt set it before the LORD thy God, and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before the LORD thy God</a:t>
            </a:r>
            <a:r>
              <a:rPr lang="en-US" sz="3600" i="1" dirty="0" smtClean="0">
                <a:solidFill>
                  <a:schemeClr val="tx1"/>
                </a:solidFill>
              </a:rPr>
              <a:t>:</a:t>
            </a:r>
          </a:p>
          <a:p>
            <a:r>
              <a:rPr lang="en-US" sz="3600" b="1" i="1" u="sng" dirty="0" smtClean="0">
                <a:solidFill>
                  <a:schemeClr val="tx1"/>
                </a:solidFill>
              </a:rPr>
              <a:t>2 Kings </a:t>
            </a:r>
            <a:r>
              <a:rPr lang="en-US" sz="3600" b="1" i="1" u="sng" dirty="0">
                <a:solidFill>
                  <a:schemeClr val="tx1"/>
                </a:solidFill>
              </a:rPr>
              <a:t>17:36 </a:t>
            </a:r>
            <a:r>
              <a:rPr lang="en-US" sz="3600" i="1" dirty="0">
                <a:solidFill>
                  <a:schemeClr val="tx1"/>
                </a:solidFill>
              </a:rPr>
              <a:t>But the LORD, who brought you up out of the land of Egypt with great power and a stretched out arm, him shall ye fear, and him shall ye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and to him shall ye do sacrifice.</a:t>
            </a:r>
            <a:endParaRPr lang="en-US" sz="3600" i="1" dirty="0">
              <a:solidFill>
                <a:schemeClr val="tx1"/>
              </a:solidFill>
            </a:endParaRPr>
          </a:p>
        </p:txBody>
      </p:sp>
    </p:spTree>
    <p:extLst>
      <p:ext uri="{BB962C8B-B14F-4D97-AF65-F5344CB8AC3E}">
        <p14:creationId xmlns:p14="http://schemas.microsoft.com/office/powerpoint/2010/main" val="259424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202080"/>
            <a:ext cx="10178322" cy="879745"/>
          </a:xfrm>
        </p:spPr>
        <p:txBody>
          <a:bodyPr/>
          <a:lstStyle/>
          <a:p>
            <a:pPr algn="ctr"/>
            <a:r>
              <a:rPr lang="en-US" b="1" u="sng" dirty="0" smtClean="0">
                <a:solidFill>
                  <a:srgbClr val="C00000"/>
                </a:solidFill>
                <a:sym typeface="Wingdings" panose="05000000000000000000" pitchFamily="2" charset="2"/>
              </a:rPr>
              <a:t>LET’S JUST WORSHIP god!</a:t>
            </a:r>
            <a:endParaRPr lang="en-US" b="1" u="sng" dirty="0">
              <a:solidFill>
                <a:srgbClr val="C00000"/>
              </a:solidFill>
            </a:endParaRPr>
          </a:p>
        </p:txBody>
      </p:sp>
      <p:sp>
        <p:nvSpPr>
          <p:cNvPr id="3" name="Content Placeholder 2"/>
          <p:cNvSpPr>
            <a:spLocks noGrp="1"/>
          </p:cNvSpPr>
          <p:nvPr>
            <p:ph idx="1"/>
          </p:nvPr>
        </p:nvSpPr>
        <p:spPr>
          <a:xfrm>
            <a:off x="989668" y="1262130"/>
            <a:ext cx="10702342" cy="5486400"/>
          </a:xfrm>
        </p:spPr>
        <p:txBody>
          <a:bodyPr>
            <a:noAutofit/>
          </a:bodyPr>
          <a:lstStyle/>
          <a:p>
            <a:r>
              <a:rPr lang="en-US" sz="3600" b="1" i="1" u="sng" dirty="0" smtClean="0">
                <a:solidFill>
                  <a:schemeClr val="tx1"/>
                </a:solidFill>
              </a:rPr>
              <a:t>Psalm </a:t>
            </a:r>
            <a:r>
              <a:rPr lang="en-US" sz="3600" b="1" i="1" u="sng" dirty="0">
                <a:solidFill>
                  <a:schemeClr val="tx1"/>
                </a:solidFill>
              </a:rPr>
              <a:t>99</a:t>
            </a:r>
            <a:r>
              <a:rPr lang="en-US" sz="3600" i="1" dirty="0">
                <a:solidFill>
                  <a:schemeClr val="tx1"/>
                </a:solidFill>
              </a:rPr>
              <a:t>:9 Exalt the LORD our God, and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at his holy hill; for the LORD our God is holy.</a:t>
            </a:r>
            <a:endParaRPr lang="en-US" sz="3600" i="1" dirty="0" smtClean="0">
              <a:solidFill>
                <a:schemeClr val="tx1"/>
              </a:solidFill>
            </a:endParaRPr>
          </a:p>
          <a:p>
            <a:r>
              <a:rPr lang="en-US" sz="3600" b="1" i="1" u="sng" dirty="0" smtClean="0">
                <a:solidFill>
                  <a:schemeClr val="tx1"/>
                </a:solidFill>
              </a:rPr>
              <a:t>Zech. </a:t>
            </a:r>
            <a:r>
              <a:rPr lang="en-US" sz="3600" b="1" i="1" u="sng" dirty="0">
                <a:solidFill>
                  <a:schemeClr val="tx1"/>
                </a:solidFill>
              </a:rPr>
              <a:t>14:16 </a:t>
            </a:r>
            <a:r>
              <a:rPr lang="en-US" sz="3600" i="1" dirty="0">
                <a:solidFill>
                  <a:schemeClr val="tx1"/>
                </a:solidFill>
              </a:rPr>
              <a:t>¶ And it shall come to pass, that every one that is left of all the nations which came against Jerusalem shall even go up from year to year to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the King, the LORD of hosts, and to keep the feast of </a:t>
            </a:r>
            <a:r>
              <a:rPr lang="en-US" sz="3600" i="1" dirty="0" smtClean="0">
                <a:solidFill>
                  <a:schemeClr val="tx1"/>
                </a:solidFill>
              </a:rPr>
              <a:t>tabernacles.17 </a:t>
            </a:r>
            <a:r>
              <a:rPr lang="en-US" sz="3600" i="1" dirty="0">
                <a:solidFill>
                  <a:schemeClr val="tx1"/>
                </a:solidFill>
              </a:rPr>
              <a:t>And it shall be, that whoso will not come up of all the families of the earth unto Jerusalem to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the King, the LORD of hosts, even upon them shall be no rain.</a:t>
            </a:r>
            <a:endParaRPr lang="en-US" sz="3600" i="1" dirty="0">
              <a:solidFill>
                <a:schemeClr val="tx1"/>
              </a:solidFill>
            </a:endParaRPr>
          </a:p>
        </p:txBody>
      </p:sp>
    </p:spTree>
    <p:extLst>
      <p:ext uri="{BB962C8B-B14F-4D97-AF65-F5344CB8AC3E}">
        <p14:creationId xmlns:p14="http://schemas.microsoft.com/office/powerpoint/2010/main" val="159101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202080"/>
            <a:ext cx="10178322" cy="879745"/>
          </a:xfrm>
        </p:spPr>
        <p:txBody>
          <a:bodyPr/>
          <a:lstStyle/>
          <a:p>
            <a:pPr algn="ctr"/>
            <a:r>
              <a:rPr lang="en-US" b="1" u="sng" dirty="0" smtClean="0">
                <a:solidFill>
                  <a:srgbClr val="C00000"/>
                </a:solidFill>
                <a:sym typeface="Wingdings" panose="05000000000000000000" pitchFamily="2" charset="2"/>
              </a:rPr>
              <a:t>LET’S JUST WORSHIP god!</a:t>
            </a:r>
            <a:endParaRPr lang="en-US" b="1" u="sng" dirty="0">
              <a:solidFill>
                <a:srgbClr val="C00000"/>
              </a:solidFill>
            </a:endParaRPr>
          </a:p>
        </p:txBody>
      </p:sp>
      <p:sp>
        <p:nvSpPr>
          <p:cNvPr id="3" name="Content Placeholder 2"/>
          <p:cNvSpPr>
            <a:spLocks noGrp="1"/>
          </p:cNvSpPr>
          <p:nvPr>
            <p:ph idx="1"/>
          </p:nvPr>
        </p:nvSpPr>
        <p:spPr>
          <a:xfrm>
            <a:off x="989668" y="1262130"/>
            <a:ext cx="10702342" cy="5486400"/>
          </a:xfrm>
        </p:spPr>
        <p:txBody>
          <a:bodyPr>
            <a:noAutofit/>
          </a:bodyPr>
          <a:lstStyle/>
          <a:p>
            <a:r>
              <a:rPr lang="en-US" sz="3600" b="1" i="1" u="sng" dirty="0" smtClean="0">
                <a:solidFill>
                  <a:schemeClr val="tx1"/>
                </a:solidFill>
              </a:rPr>
              <a:t>Rev. </a:t>
            </a:r>
            <a:r>
              <a:rPr lang="en-US" sz="3600" b="1" i="1" u="sng" dirty="0">
                <a:solidFill>
                  <a:schemeClr val="tx1"/>
                </a:solidFill>
              </a:rPr>
              <a:t>14:6 </a:t>
            </a:r>
            <a:r>
              <a:rPr lang="en-US" sz="3600" i="1" dirty="0">
                <a:solidFill>
                  <a:schemeClr val="tx1"/>
                </a:solidFill>
              </a:rPr>
              <a:t>¶ And I saw another angel fly in the midst of heaven, having the everlasting gospel to preach unto them that dwell on the earth, and to every nation, and kindred, and tongue, and people, </a:t>
            </a:r>
            <a:r>
              <a:rPr lang="en-US" sz="3600" i="1" dirty="0" smtClean="0">
                <a:solidFill>
                  <a:schemeClr val="tx1"/>
                </a:solidFill>
              </a:rPr>
              <a:t>7 </a:t>
            </a:r>
            <a:r>
              <a:rPr lang="en-US" sz="3600" i="1" dirty="0">
                <a:solidFill>
                  <a:schemeClr val="tx1"/>
                </a:solidFill>
              </a:rPr>
              <a:t>Saying with a loud voice, Fear God, and give glory to him; for the hour of his judgment is come: and </a:t>
            </a:r>
            <a:r>
              <a:rPr lang="en-US" sz="3600" b="1" i="1" dirty="0">
                <a:solidFill>
                  <a:srgbClr val="C00000"/>
                </a:solidFill>
                <a:effectLst>
                  <a:outerShdw blurRad="38100" dist="38100" dir="2700000" algn="tl">
                    <a:srgbClr val="000000">
                      <a:alpha val="43137"/>
                    </a:srgbClr>
                  </a:outerShdw>
                </a:effectLst>
              </a:rPr>
              <a:t>worship</a:t>
            </a:r>
            <a:r>
              <a:rPr lang="en-US" sz="3600" i="1" dirty="0">
                <a:solidFill>
                  <a:schemeClr val="tx1"/>
                </a:solidFill>
              </a:rPr>
              <a:t> him that made heaven, and earth, and the sea, and the fountains of waters</a:t>
            </a:r>
            <a:r>
              <a:rPr lang="en-US" sz="3600" i="1" dirty="0" smtClean="0">
                <a:solidFill>
                  <a:schemeClr val="tx1"/>
                </a:solidFill>
              </a:rPr>
              <a:t>.</a:t>
            </a:r>
          </a:p>
        </p:txBody>
      </p:sp>
    </p:spTree>
    <p:extLst>
      <p:ext uri="{BB962C8B-B14F-4D97-AF65-F5344CB8AC3E}">
        <p14:creationId xmlns:p14="http://schemas.microsoft.com/office/powerpoint/2010/main" val="102058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202080"/>
            <a:ext cx="10178322" cy="879745"/>
          </a:xfrm>
        </p:spPr>
        <p:txBody>
          <a:bodyPr/>
          <a:lstStyle/>
          <a:p>
            <a:pPr algn="ctr"/>
            <a:r>
              <a:rPr lang="en-US" b="1" u="sng" dirty="0" smtClean="0">
                <a:solidFill>
                  <a:srgbClr val="C00000"/>
                </a:solidFill>
                <a:sym typeface="Wingdings" panose="05000000000000000000" pitchFamily="2" charset="2"/>
              </a:rPr>
              <a:t>LET’S JUST WORSHIP god!</a:t>
            </a:r>
            <a:endParaRPr lang="en-US" b="1" u="sng" dirty="0">
              <a:solidFill>
                <a:srgbClr val="C00000"/>
              </a:solidFill>
            </a:endParaRPr>
          </a:p>
        </p:txBody>
      </p:sp>
      <p:sp>
        <p:nvSpPr>
          <p:cNvPr id="3" name="Content Placeholder 2"/>
          <p:cNvSpPr>
            <a:spLocks noGrp="1"/>
          </p:cNvSpPr>
          <p:nvPr>
            <p:ph idx="1"/>
          </p:nvPr>
        </p:nvSpPr>
        <p:spPr>
          <a:xfrm>
            <a:off x="989668" y="1081824"/>
            <a:ext cx="10702342" cy="5776175"/>
          </a:xfrm>
        </p:spPr>
        <p:txBody>
          <a:bodyPr>
            <a:noAutofit/>
          </a:bodyPr>
          <a:lstStyle/>
          <a:p>
            <a:r>
              <a:rPr lang="en-US" sz="3400" b="1" i="1" u="sng" dirty="0" smtClean="0">
                <a:solidFill>
                  <a:schemeClr val="tx1"/>
                </a:solidFill>
              </a:rPr>
              <a:t>Rev. </a:t>
            </a:r>
            <a:r>
              <a:rPr lang="en-US" sz="3400" b="1" i="1" u="sng" dirty="0">
                <a:solidFill>
                  <a:schemeClr val="tx1"/>
                </a:solidFill>
              </a:rPr>
              <a:t>15:2 </a:t>
            </a:r>
            <a:r>
              <a:rPr lang="en-US" sz="3400" i="1" dirty="0">
                <a:solidFill>
                  <a:schemeClr val="tx1"/>
                </a:solidFill>
              </a:rPr>
              <a:t>And I saw as it were a sea of glass mingled with fire: and them that had gotten the victory over the beast, and over his image, and over his mark, and over the number of his name, stand on the sea of glass, having the harps of God. </a:t>
            </a:r>
            <a:r>
              <a:rPr lang="en-US" sz="3400" i="1" dirty="0" smtClean="0">
                <a:solidFill>
                  <a:schemeClr val="tx1"/>
                </a:solidFill>
              </a:rPr>
              <a:t>3 </a:t>
            </a:r>
            <a:r>
              <a:rPr lang="en-US" sz="3400" i="1" dirty="0">
                <a:solidFill>
                  <a:schemeClr val="tx1"/>
                </a:solidFill>
              </a:rPr>
              <a:t>And they sing the song of Moses the servant of God, and the song of the Lamb, saying, Great and </a:t>
            </a:r>
            <a:r>
              <a:rPr lang="en-US" sz="3400" i="1" dirty="0" err="1">
                <a:solidFill>
                  <a:schemeClr val="tx1"/>
                </a:solidFill>
              </a:rPr>
              <a:t>marvellous</a:t>
            </a:r>
            <a:r>
              <a:rPr lang="en-US" sz="3400" i="1" dirty="0">
                <a:solidFill>
                  <a:schemeClr val="tx1"/>
                </a:solidFill>
              </a:rPr>
              <a:t> are thy works, Lord God Almighty; just and true are thy ways, thou King of saints. </a:t>
            </a:r>
            <a:r>
              <a:rPr lang="en-US" sz="3400" i="1" dirty="0" smtClean="0">
                <a:solidFill>
                  <a:schemeClr val="tx1"/>
                </a:solidFill>
              </a:rPr>
              <a:t>4 </a:t>
            </a:r>
            <a:r>
              <a:rPr lang="en-US" sz="3400" i="1" dirty="0">
                <a:solidFill>
                  <a:schemeClr val="tx1"/>
                </a:solidFill>
              </a:rPr>
              <a:t>Who shall not fear thee, O Lord, and glorify thy name? for thou only art holy: for all nations shall come and </a:t>
            </a:r>
            <a:r>
              <a:rPr lang="en-US" sz="3400" b="1" i="1" dirty="0">
                <a:solidFill>
                  <a:srgbClr val="C00000"/>
                </a:solidFill>
                <a:effectLst>
                  <a:outerShdw blurRad="38100" dist="38100" dir="2700000" algn="tl">
                    <a:srgbClr val="000000">
                      <a:alpha val="43137"/>
                    </a:srgbClr>
                  </a:outerShdw>
                </a:effectLst>
              </a:rPr>
              <a:t>worship</a:t>
            </a:r>
            <a:r>
              <a:rPr lang="en-US" sz="3400" i="1" dirty="0">
                <a:solidFill>
                  <a:schemeClr val="tx1"/>
                </a:solidFill>
              </a:rPr>
              <a:t> before thee; for thy judgments are made manifest.</a:t>
            </a:r>
            <a:endParaRPr lang="en-US" sz="3400" i="1" dirty="0" smtClean="0">
              <a:solidFill>
                <a:schemeClr val="tx1"/>
              </a:solidFill>
            </a:endParaRPr>
          </a:p>
        </p:txBody>
      </p:sp>
    </p:spTree>
    <p:extLst>
      <p:ext uri="{BB962C8B-B14F-4D97-AF65-F5344CB8AC3E}">
        <p14:creationId xmlns:p14="http://schemas.microsoft.com/office/powerpoint/2010/main" val="347524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202080"/>
            <a:ext cx="10178322" cy="879745"/>
          </a:xfrm>
        </p:spPr>
        <p:txBody>
          <a:bodyPr/>
          <a:lstStyle/>
          <a:p>
            <a:pPr algn="ctr"/>
            <a:r>
              <a:rPr lang="en-US" b="1" u="sng" dirty="0" smtClean="0">
                <a:solidFill>
                  <a:srgbClr val="C00000"/>
                </a:solidFill>
                <a:sym typeface="Wingdings" panose="05000000000000000000" pitchFamily="2" charset="2"/>
              </a:rPr>
              <a:t>LET’S JUST WORSHIP god!</a:t>
            </a:r>
            <a:endParaRPr lang="en-US" b="1" u="sng" dirty="0">
              <a:solidFill>
                <a:srgbClr val="C00000"/>
              </a:solidFill>
            </a:endParaRPr>
          </a:p>
        </p:txBody>
      </p:sp>
      <p:sp>
        <p:nvSpPr>
          <p:cNvPr id="3" name="Content Placeholder 2"/>
          <p:cNvSpPr>
            <a:spLocks noGrp="1"/>
          </p:cNvSpPr>
          <p:nvPr>
            <p:ph idx="1"/>
          </p:nvPr>
        </p:nvSpPr>
        <p:spPr>
          <a:xfrm>
            <a:off x="989668" y="1081824"/>
            <a:ext cx="10702342" cy="5776175"/>
          </a:xfrm>
        </p:spPr>
        <p:txBody>
          <a:bodyPr>
            <a:noAutofit/>
          </a:bodyPr>
          <a:lstStyle/>
          <a:p>
            <a:r>
              <a:rPr lang="en-US" sz="3600" b="1" i="1" u="sng" dirty="0" smtClean="0">
                <a:solidFill>
                  <a:schemeClr val="tx1"/>
                </a:solidFill>
              </a:rPr>
              <a:t>Rev. </a:t>
            </a:r>
            <a:r>
              <a:rPr lang="en-US" sz="3600" b="1" i="1" u="sng" dirty="0">
                <a:solidFill>
                  <a:schemeClr val="tx1"/>
                </a:solidFill>
              </a:rPr>
              <a:t>22:7 </a:t>
            </a:r>
            <a:r>
              <a:rPr lang="en-US" sz="3600" i="1" dirty="0">
                <a:solidFill>
                  <a:schemeClr val="tx1"/>
                </a:solidFill>
              </a:rPr>
              <a:t>Behold, I come quickly: blessed is he that </a:t>
            </a:r>
            <a:r>
              <a:rPr lang="en-US" sz="3600" i="1" dirty="0" err="1">
                <a:solidFill>
                  <a:schemeClr val="tx1"/>
                </a:solidFill>
              </a:rPr>
              <a:t>keepeth</a:t>
            </a:r>
            <a:r>
              <a:rPr lang="en-US" sz="3600" i="1" dirty="0">
                <a:solidFill>
                  <a:schemeClr val="tx1"/>
                </a:solidFill>
              </a:rPr>
              <a:t> the sayings of the prophecy of this book. </a:t>
            </a:r>
            <a:r>
              <a:rPr lang="en-US" sz="3600" i="1" dirty="0" smtClean="0">
                <a:solidFill>
                  <a:schemeClr val="tx1"/>
                </a:solidFill>
              </a:rPr>
              <a:t>8 </a:t>
            </a:r>
            <a:r>
              <a:rPr lang="en-US" sz="3600" i="1" dirty="0">
                <a:solidFill>
                  <a:schemeClr val="tx1"/>
                </a:solidFill>
              </a:rPr>
              <a:t>And I John saw these things, and heard them. And when I had heard and seen, I fell down to worship before the feet of the angel which shewed me these things. </a:t>
            </a:r>
            <a:r>
              <a:rPr lang="en-US" sz="3600" i="1" dirty="0" smtClean="0">
                <a:solidFill>
                  <a:schemeClr val="tx1"/>
                </a:solidFill>
              </a:rPr>
              <a:t>9 </a:t>
            </a:r>
            <a:r>
              <a:rPr lang="en-US" sz="3600" i="1" dirty="0">
                <a:solidFill>
                  <a:schemeClr val="tx1"/>
                </a:solidFill>
              </a:rPr>
              <a:t>Then </a:t>
            </a:r>
            <a:r>
              <a:rPr lang="en-US" sz="3600" i="1" dirty="0" err="1">
                <a:solidFill>
                  <a:schemeClr val="tx1"/>
                </a:solidFill>
              </a:rPr>
              <a:t>saith</a:t>
            </a:r>
            <a:r>
              <a:rPr lang="en-US" sz="3600" i="1" dirty="0">
                <a:solidFill>
                  <a:schemeClr val="tx1"/>
                </a:solidFill>
              </a:rPr>
              <a:t> he unto me, See thou do it not: for I am thy </a:t>
            </a:r>
            <a:r>
              <a:rPr lang="en-US" sz="3600" i="1" dirty="0" err="1">
                <a:solidFill>
                  <a:schemeClr val="tx1"/>
                </a:solidFill>
              </a:rPr>
              <a:t>fellowservant</a:t>
            </a:r>
            <a:r>
              <a:rPr lang="en-US" sz="3600" i="1" dirty="0">
                <a:solidFill>
                  <a:schemeClr val="tx1"/>
                </a:solidFill>
              </a:rPr>
              <a:t>, and of thy brethren the prophets, and of them which keep the sayings of this book: </a:t>
            </a:r>
            <a:r>
              <a:rPr lang="en-US" sz="3600" b="1" i="1" dirty="0">
                <a:solidFill>
                  <a:srgbClr val="C00000"/>
                </a:solidFill>
                <a:effectLst>
                  <a:outerShdw blurRad="38100" dist="38100" dir="2700000" algn="tl">
                    <a:srgbClr val="000000">
                      <a:alpha val="43137"/>
                    </a:srgbClr>
                  </a:outerShdw>
                </a:effectLst>
              </a:rPr>
              <a:t>worship </a:t>
            </a:r>
            <a:r>
              <a:rPr lang="en-US" sz="3600" b="1" i="1" dirty="0" smtClean="0">
                <a:solidFill>
                  <a:srgbClr val="C00000"/>
                </a:solidFill>
                <a:effectLst>
                  <a:outerShdw blurRad="38100" dist="38100" dir="2700000" algn="tl">
                    <a:srgbClr val="000000">
                      <a:alpha val="43137"/>
                    </a:srgbClr>
                  </a:outerShdw>
                </a:effectLst>
              </a:rPr>
              <a:t>God!</a:t>
            </a:r>
          </a:p>
        </p:txBody>
      </p:sp>
    </p:spTree>
    <p:extLst>
      <p:ext uri="{BB962C8B-B14F-4D97-AF65-F5344CB8AC3E}">
        <p14:creationId xmlns:p14="http://schemas.microsoft.com/office/powerpoint/2010/main" val="421184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069" y="1674254"/>
            <a:ext cx="10702342" cy="5048517"/>
          </a:xfrm>
        </p:spPr>
        <p:txBody>
          <a:bodyPr>
            <a:noAutofit/>
          </a:bodyPr>
          <a:lstStyle/>
          <a:p>
            <a:r>
              <a:rPr lang="en-US" sz="4400" b="1" dirty="0" smtClean="0">
                <a:solidFill>
                  <a:schemeClr val="tx1"/>
                </a:solidFill>
              </a:rPr>
              <a:t>Psalm 5:11-12</a:t>
            </a:r>
          </a:p>
          <a:p>
            <a:r>
              <a:rPr lang="en-US" sz="4400" b="1" dirty="0" smtClean="0">
                <a:solidFill>
                  <a:schemeClr val="tx1"/>
                </a:solidFill>
              </a:rPr>
              <a:t>Psalm 32:10-11</a:t>
            </a:r>
          </a:p>
          <a:p>
            <a:r>
              <a:rPr lang="en-US" sz="4400" b="1" dirty="0" smtClean="0">
                <a:solidFill>
                  <a:schemeClr val="tx1"/>
                </a:solidFill>
              </a:rPr>
              <a:t>Psalm 35:27-28</a:t>
            </a:r>
          </a:p>
          <a:p>
            <a:r>
              <a:rPr lang="en-US" sz="4400" b="1" dirty="0" smtClean="0">
                <a:solidFill>
                  <a:schemeClr val="tx1"/>
                </a:solidFill>
              </a:rPr>
              <a:t>Psalm 47:1 </a:t>
            </a:r>
            <a:r>
              <a:rPr lang="en-US" sz="4400" b="1" dirty="0" smtClean="0">
                <a:solidFill>
                  <a:srgbClr val="C00000"/>
                </a:solidFill>
              </a:rPr>
              <a:t>(‘</a:t>
            </a:r>
            <a:r>
              <a:rPr lang="en-US" sz="4400" b="1" i="1" dirty="0" smtClean="0">
                <a:solidFill>
                  <a:srgbClr val="C00000"/>
                </a:solidFill>
              </a:rPr>
              <a:t>RUWA</a:t>
            </a:r>
            <a:r>
              <a:rPr lang="en-US" sz="4400" b="1" dirty="0" smtClean="0">
                <a:solidFill>
                  <a:srgbClr val="C00000"/>
                </a:solidFill>
              </a:rPr>
              <a:t>’)</a:t>
            </a:r>
          </a:p>
          <a:p>
            <a:r>
              <a:rPr lang="en-US" sz="4400" b="1" dirty="0" smtClean="0">
                <a:solidFill>
                  <a:schemeClr val="tx1"/>
                </a:solidFill>
              </a:rPr>
              <a:t>Psalm 132:7-9; 16</a:t>
            </a:r>
          </a:p>
          <a:p>
            <a:r>
              <a:rPr lang="en-US" sz="4400" b="1" dirty="0" smtClean="0">
                <a:solidFill>
                  <a:schemeClr val="tx1"/>
                </a:solidFill>
              </a:rPr>
              <a:t>1 Thessalonians 4:16 </a:t>
            </a:r>
            <a:r>
              <a:rPr lang="en-US" sz="4400" b="1" dirty="0" smtClean="0">
                <a:solidFill>
                  <a:srgbClr val="C00000"/>
                </a:solidFill>
              </a:rPr>
              <a:t>(Jesus’ shout)</a:t>
            </a:r>
            <a:endParaRPr lang="en-US" sz="4400" b="1" dirty="0" smtClean="0">
              <a:solidFill>
                <a:schemeClr val="tx1"/>
              </a:solidFill>
            </a:endParaRP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
        <p:nvSpPr>
          <p:cNvPr id="5"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a:t>
            </a:r>
            <a:r>
              <a:rPr lang="en-US" b="1" u="sng" dirty="0" smtClean="0">
                <a:solidFill>
                  <a:srgbClr val="C00000"/>
                </a:solidFill>
                <a:sym typeface="Wingdings" panose="05000000000000000000" pitchFamily="2" charset="2"/>
              </a:rPr>
              <a:t>A SHOUT </a:t>
            </a:r>
            <a:r>
              <a:rPr lang="en-US" dirty="0" smtClean="0">
                <a:sym typeface="Wingdings" panose="05000000000000000000" pitchFamily="2" charset="2"/>
              </a:rPr>
              <a:t>IS NOT BAD EITHER</a:t>
            </a:r>
            <a:endParaRPr lang="en-US" dirty="0"/>
          </a:p>
        </p:txBody>
      </p:sp>
    </p:spTree>
    <p:extLst>
      <p:ext uri="{BB962C8B-B14F-4D97-AF65-F5344CB8AC3E}">
        <p14:creationId xmlns:p14="http://schemas.microsoft.com/office/powerpoint/2010/main" val="316413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7585" y="1712891"/>
            <a:ext cx="10702342" cy="5048517"/>
          </a:xfrm>
        </p:spPr>
        <p:txBody>
          <a:bodyPr>
            <a:noAutofit/>
          </a:bodyPr>
          <a:lstStyle/>
          <a:p>
            <a:r>
              <a:rPr lang="en-US" sz="4400" b="1" dirty="0" smtClean="0">
                <a:solidFill>
                  <a:schemeClr val="tx1"/>
                </a:solidFill>
              </a:rPr>
              <a:t>Revelation 5:2;11-12</a:t>
            </a:r>
          </a:p>
          <a:p>
            <a:r>
              <a:rPr lang="en-US" sz="4400" b="1" dirty="0" smtClean="0">
                <a:solidFill>
                  <a:schemeClr val="tx1"/>
                </a:solidFill>
              </a:rPr>
              <a:t>Revelation </a:t>
            </a:r>
            <a:r>
              <a:rPr lang="en-US" sz="4400" b="1" dirty="0">
                <a:solidFill>
                  <a:schemeClr val="tx1"/>
                </a:solidFill>
              </a:rPr>
              <a:t>6</a:t>
            </a:r>
            <a:r>
              <a:rPr lang="en-US" sz="4400" b="1" dirty="0" smtClean="0">
                <a:solidFill>
                  <a:schemeClr val="tx1"/>
                </a:solidFill>
              </a:rPr>
              <a:t>:10</a:t>
            </a:r>
          </a:p>
          <a:p>
            <a:r>
              <a:rPr lang="en-US" sz="4400" b="1" dirty="0" smtClean="0">
                <a:solidFill>
                  <a:schemeClr val="tx1"/>
                </a:solidFill>
              </a:rPr>
              <a:t>Revelation 7:2; 9-10</a:t>
            </a:r>
          </a:p>
          <a:p>
            <a:r>
              <a:rPr lang="en-US" sz="4400" b="1" dirty="0" smtClean="0">
                <a:solidFill>
                  <a:schemeClr val="tx1"/>
                </a:solidFill>
              </a:rPr>
              <a:t>Revelation 10:1-3</a:t>
            </a:r>
            <a:endParaRPr lang="en-US" sz="4400" b="1" dirty="0" smtClean="0">
              <a:solidFill>
                <a:srgbClr val="C00000"/>
              </a:solidFill>
            </a:endParaRPr>
          </a:p>
          <a:p>
            <a:r>
              <a:rPr lang="en-US" sz="4400" b="1" dirty="0" smtClean="0">
                <a:solidFill>
                  <a:schemeClr val="tx1"/>
                </a:solidFill>
              </a:rPr>
              <a:t>Revelation12:10</a:t>
            </a:r>
            <a:endParaRPr lang="en-US" sz="3600" b="1" dirty="0" smtClean="0">
              <a:solidFill>
                <a:schemeClr val="tx1"/>
              </a:solidFill>
            </a:endParaRPr>
          </a:p>
          <a:p>
            <a:endParaRPr lang="en-US" sz="3600" b="1" dirty="0">
              <a:solidFill>
                <a:schemeClr val="tx1"/>
              </a:solidFill>
            </a:endParaRPr>
          </a:p>
          <a:p>
            <a:endParaRPr lang="en-US" sz="3200" b="1" dirty="0"/>
          </a:p>
        </p:txBody>
      </p:sp>
      <p:sp>
        <p:nvSpPr>
          <p:cNvPr id="5" name="Title 1"/>
          <p:cNvSpPr>
            <a:spLocks noGrp="1"/>
          </p:cNvSpPr>
          <p:nvPr>
            <p:ph type="title"/>
          </p:nvPr>
        </p:nvSpPr>
        <p:spPr>
          <a:xfrm>
            <a:off x="953037" y="382385"/>
            <a:ext cx="10972800" cy="1492132"/>
          </a:xfrm>
        </p:spPr>
        <p:txBody>
          <a:bodyPr/>
          <a:lstStyle/>
          <a:p>
            <a:pPr algn="ctr"/>
            <a:r>
              <a:rPr lang="en-US" dirty="0" smtClean="0">
                <a:solidFill>
                  <a:srgbClr val="C00000"/>
                </a:solidFill>
                <a:sym typeface="Wingdings" panose="05000000000000000000" pitchFamily="2" charset="2"/>
              </a:rPr>
              <a:t>“LOUD VOICES OF THE HEAVENLY HOSTS”</a:t>
            </a:r>
            <a:endParaRPr lang="en-US" dirty="0">
              <a:solidFill>
                <a:srgbClr val="C00000"/>
              </a:solidFill>
            </a:endParaRPr>
          </a:p>
        </p:txBody>
      </p:sp>
    </p:spTree>
    <p:extLst>
      <p:ext uri="{BB962C8B-B14F-4D97-AF65-F5344CB8AC3E}">
        <p14:creationId xmlns:p14="http://schemas.microsoft.com/office/powerpoint/2010/main" val="356202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A TIME TO KEEP </a:t>
            </a:r>
            <a:r>
              <a:rPr lang="en-US" u="sng" dirty="0" smtClean="0">
                <a:solidFill>
                  <a:srgbClr val="C00000"/>
                </a:solidFill>
                <a:sym typeface="Wingdings" panose="05000000000000000000" pitchFamily="2" charset="2"/>
              </a:rPr>
              <a:t>SILENCE &amp; BE STILL</a:t>
            </a:r>
            <a:endParaRPr lang="en-US" u="sng" dirty="0"/>
          </a:p>
        </p:txBody>
      </p:sp>
      <p:sp>
        <p:nvSpPr>
          <p:cNvPr id="3" name="Content Placeholder 2"/>
          <p:cNvSpPr>
            <a:spLocks noGrp="1"/>
          </p:cNvSpPr>
          <p:nvPr>
            <p:ph idx="1"/>
          </p:nvPr>
        </p:nvSpPr>
        <p:spPr>
          <a:xfrm>
            <a:off x="1056069" y="1390918"/>
            <a:ext cx="10702342" cy="5331853"/>
          </a:xfrm>
        </p:spPr>
        <p:txBody>
          <a:bodyPr>
            <a:noAutofit/>
          </a:bodyPr>
          <a:lstStyle/>
          <a:p>
            <a:r>
              <a:rPr lang="en-US" sz="4800" dirty="0" smtClean="0">
                <a:solidFill>
                  <a:schemeClr val="tx1"/>
                </a:solidFill>
              </a:rPr>
              <a:t>The Hebrew </a:t>
            </a:r>
            <a:r>
              <a:rPr lang="en-US" sz="4800" dirty="0">
                <a:solidFill>
                  <a:schemeClr val="tx1"/>
                </a:solidFill>
              </a:rPr>
              <a:t>word </a:t>
            </a:r>
            <a:r>
              <a:rPr lang="en-US" sz="4800" dirty="0" smtClean="0">
                <a:solidFill>
                  <a:schemeClr val="tx1"/>
                </a:solidFill>
              </a:rPr>
              <a:t>“</a:t>
            </a:r>
            <a:r>
              <a:rPr lang="en-US" sz="4800" b="1" i="1" dirty="0" smtClean="0">
                <a:solidFill>
                  <a:schemeClr val="tx1"/>
                </a:solidFill>
              </a:rPr>
              <a:t>CHASHAH”</a:t>
            </a:r>
            <a:r>
              <a:rPr lang="en-US" sz="4800" dirty="0" smtClean="0">
                <a:solidFill>
                  <a:schemeClr val="tx1"/>
                </a:solidFill>
              </a:rPr>
              <a:t>  (</a:t>
            </a:r>
            <a:r>
              <a:rPr lang="en-US" sz="4800" dirty="0" err="1">
                <a:solidFill>
                  <a:schemeClr val="tx1"/>
                </a:solidFill>
              </a:rPr>
              <a:t>K</a:t>
            </a:r>
            <a:r>
              <a:rPr lang="en-US" sz="4800" dirty="0" err="1" smtClean="0">
                <a:solidFill>
                  <a:schemeClr val="tx1"/>
                </a:solidFill>
              </a:rPr>
              <a:t>haw-shaw</a:t>
            </a:r>
            <a:r>
              <a:rPr lang="en-US" sz="4800" dirty="0" smtClean="0">
                <a:solidFill>
                  <a:schemeClr val="tx1"/>
                </a:solidFill>
              </a:rPr>
              <a:t>) describes ‘</a:t>
            </a:r>
            <a:r>
              <a:rPr lang="en-US" sz="4800" b="1" i="1" dirty="0" smtClean="0">
                <a:solidFill>
                  <a:srgbClr val="C00000"/>
                </a:solidFill>
              </a:rPr>
              <a:t>silence</a:t>
            </a:r>
            <a:r>
              <a:rPr lang="en-US" sz="4800" dirty="0" smtClean="0">
                <a:solidFill>
                  <a:schemeClr val="tx1"/>
                </a:solidFill>
              </a:rPr>
              <a:t>’ as: </a:t>
            </a:r>
            <a:r>
              <a:rPr lang="en-US" sz="4800" b="1" dirty="0" smtClean="0">
                <a:solidFill>
                  <a:schemeClr val="tx1"/>
                </a:solidFill>
              </a:rPr>
              <a:t>To </a:t>
            </a:r>
            <a:r>
              <a:rPr lang="en-US" sz="4800" b="1" dirty="0">
                <a:solidFill>
                  <a:schemeClr val="tx1"/>
                </a:solidFill>
              </a:rPr>
              <a:t>hush or keep </a:t>
            </a:r>
            <a:r>
              <a:rPr lang="en-US" sz="4800" b="1" dirty="0" smtClean="0">
                <a:solidFill>
                  <a:schemeClr val="tx1"/>
                </a:solidFill>
              </a:rPr>
              <a:t>quiet; to hold ones peace, </a:t>
            </a:r>
            <a:r>
              <a:rPr lang="en-US" sz="4800" b="1" dirty="0">
                <a:solidFill>
                  <a:schemeClr val="tx1"/>
                </a:solidFill>
              </a:rPr>
              <a:t>be </a:t>
            </a:r>
            <a:r>
              <a:rPr lang="en-US" sz="4800" b="1" dirty="0" smtClean="0">
                <a:solidFill>
                  <a:schemeClr val="tx1"/>
                </a:solidFill>
              </a:rPr>
              <a:t>still</a:t>
            </a:r>
            <a:r>
              <a:rPr lang="en-US" sz="4800" b="1" dirty="0">
                <a:solidFill>
                  <a:schemeClr val="tx1"/>
                </a:solidFill>
              </a:rPr>
              <a:t>.</a:t>
            </a:r>
            <a:endParaRPr lang="en-US" sz="4800" dirty="0">
              <a:solidFill>
                <a:schemeClr val="tx1"/>
              </a:solidFill>
            </a:endParaRPr>
          </a:p>
        </p:txBody>
      </p:sp>
    </p:spTree>
    <p:extLst>
      <p:ext uri="{BB962C8B-B14F-4D97-AF65-F5344CB8AC3E}">
        <p14:creationId xmlns:p14="http://schemas.microsoft.com/office/powerpoint/2010/main" val="96566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A TIME TO KEEP </a:t>
            </a:r>
            <a:r>
              <a:rPr lang="en-US" u="sng" dirty="0" smtClean="0">
                <a:solidFill>
                  <a:srgbClr val="C00000"/>
                </a:solidFill>
                <a:sym typeface="Wingdings" panose="05000000000000000000" pitchFamily="2" charset="2"/>
              </a:rPr>
              <a:t>SILENCE &amp; BE STILL</a:t>
            </a:r>
            <a:endParaRPr lang="en-US" u="sng" dirty="0"/>
          </a:p>
        </p:txBody>
      </p:sp>
      <p:sp>
        <p:nvSpPr>
          <p:cNvPr id="3" name="Content Placeholder 2"/>
          <p:cNvSpPr>
            <a:spLocks noGrp="1"/>
          </p:cNvSpPr>
          <p:nvPr>
            <p:ph idx="1"/>
          </p:nvPr>
        </p:nvSpPr>
        <p:spPr>
          <a:xfrm>
            <a:off x="1056069" y="1390918"/>
            <a:ext cx="10702342" cy="5331853"/>
          </a:xfrm>
        </p:spPr>
        <p:txBody>
          <a:bodyPr>
            <a:noAutofit/>
          </a:bodyPr>
          <a:lstStyle/>
          <a:p>
            <a:r>
              <a:rPr lang="en-US" sz="4800" dirty="0" smtClean="0">
                <a:solidFill>
                  <a:schemeClr val="tx1"/>
                </a:solidFill>
              </a:rPr>
              <a:t>The Hebrew </a:t>
            </a:r>
            <a:r>
              <a:rPr lang="en-US" sz="4800" dirty="0">
                <a:solidFill>
                  <a:schemeClr val="tx1"/>
                </a:solidFill>
              </a:rPr>
              <a:t>word </a:t>
            </a:r>
            <a:r>
              <a:rPr lang="en-US" sz="4800" dirty="0" smtClean="0">
                <a:solidFill>
                  <a:schemeClr val="tx1"/>
                </a:solidFill>
              </a:rPr>
              <a:t>“</a:t>
            </a:r>
            <a:r>
              <a:rPr lang="en-US" sz="4800" b="1" i="1" dirty="0" smtClean="0">
                <a:solidFill>
                  <a:schemeClr val="tx1"/>
                </a:solidFill>
              </a:rPr>
              <a:t>RAPHAH”</a:t>
            </a:r>
            <a:r>
              <a:rPr lang="en-US" sz="4800" dirty="0" smtClean="0">
                <a:solidFill>
                  <a:schemeClr val="tx1"/>
                </a:solidFill>
              </a:rPr>
              <a:t>  (</a:t>
            </a:r>
            <a:r>
              <a:rPr lang="en-US" sz="4800" dirty="0">
                <a:solidFill>
                  <a:schemeClr val="tx1"/>
                </a:solidFill>
              </a:rPr>
              <a:t>R</a:t>
            </a:r>
            <a:r>
              <a:rPr lang="en-US" sz="4800" dirty="0" smtClean="0">
                <a:solidFill>
                  <a:schemeClr val="tx1"/>
                </a:solidFill>
              </a:rPr>
              <a:t>aw-</a:t>
            </a:r>
            <a:r>
              <a:rPr lang="en-US" sz="4800" dirty="0" err="1" smtClean="0">
                <a:solidFill>
                  <a:schemeClr val="tx1"/>
                </a:solidFill>
              </a:rPr>
              <a:t>faw</a:t>
            </a:r>
            <a:r>
              <a:rPr lang="en-US" sz="4800" dirty="0">
                <a:solidFill>
                  <a:schemeClr val="tx1"/>
                </a:solidFill>
              </a:rPr>
              <a:t>) </a:t>
            </a:r>
            <a:r>
              <a:rPr lang="en-US" sz="4800" dirty="0" smtClean="0">
                <a:solidFill>
                  <a:schemeClr val="tx1"/>
                </a:solidFill>
              </a:rPr>
              <a:t>describes ‘</a:t>
            </a:r>
            <a:r>
              <a:rPr lang="en-US" sz="4800" b="1" i="1" dirty="0" smtClean="0">
                <a:solidFill>
                  <a:srgbClr val="C00000"/>
                </a:solidFill>
              </a:rPr>
              <a:t>being still</a:t>
            </a:r>
            <a:r>
              <a:rPr lang="en-US" sz="4800" dirty="0" smtClean="0">
                <a:solidFill>
                  <a:schemeClr val="tx1"/>
                </a:solidFill>
              </a:rPr>
              <a:t>’ as: </a:t>
            </a:r>
            <a:r>
              <a:rPr lang="en-US" sz="4800" b="1" dirty="0" smtClean="0">
                <a:solidFill>
                  <a:schemeClr val="tx1"/>
                </a:solidFill>
              </a:rPr>
              <a:t>To abate</a:t>
            </a:r>
            <a:r>
              <a:rPr lang="en-US" sz="4800" b="1" dirty="0">
                <a:solidFill>
                  <a:schemeClr val="tx1"/>
                </a:solidFill>
              </a:rPr>
              <a:t>, cease, consume, leave, let alone, </a:t>
            </a:r>
            <a:r>
              <a:rPr lang="en-US" sz="4800" b="1" dirty="0" smtClean="0">
                <a:solidFill>
                  <a:schemeClr val="tx1"/>
                </a:solidFill>
              </a:rPr>
              <a:t>stay.</a:t>
            </a:r>
            <a:endParaRPr lang="en-US" sz="4800" dirty="0">
              <a:solidFill>
                <a:schemeClr val="tx1"/>
              </a:solidFill>
            </a:endParaRPr>
          </a:p>
        </p:txBody>
      </p:sp>
    </p:spTree>
    <p:extLst>
      <p:ext uri="{BB962C8B-B14F-4D97-AF65-F5344CB8AC3E}">
        <p14:creationId xmlns:p14="http://schemas.microsoft.com/office/powerpoint/2010/main" val="181477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037" y="382385"/>
            <a:ext cx="10702343" cy="1492132"/>
          </a:xfrm>
        </p:spPr>
        <p:txBody>
          <a:bodyPr/>
          <a:lstStyle/>
          <a:p>
            <a:pPr algn="ctr"/>
            <a:r>
              <a:rPr lang="en-US" dirty="0" smtClean="0">
                <a:solidFill>
                  <a:schemeClr val="tx1"/>
                </a:solidFill>
                <a:sym typeface="Wingdings" panose="05000000000000000000" pitchFamily="2" charset="2"/>
              </a:rPr>
              <a:t>A TIME TO KEEP </a:t>
            </a:r>
            <a:r>
              <a:rPr lang="en-US" u="sng" dirty="0" smtClean="0">
                <a:solidFill>
                  <a:srgbClr val="C00000"/>
                </a:solidFill>
                <a:sym typeface="Wingdings" panose="05000000000000000000" pitchFamily="2" charset="2"/>
              </a:rPr>
              <a:t>SILENCE &amp; BE STILL</a:t>
            </a:r>
            <a:endParaRPr lang="en-US" u="sng" dirty="0"/>
          </a:p>
        </p:txBody>
      </p:sp>
      <p:sp>
        <p:nvSpPr>
          <p:cNvPr id="5" name="Content Placeholder 2"/>
          <p:cNvSpPr>
            <a:spLocks noGrp="1"/>
          </p:cNvSpPr>
          <p:nvPr>
            <p:ph idx="1"/>
          </p:nvPr>
        </p:nvSpPr>
        <p:spPr>
          <a:xfrm>
            <a:off x="1056069" y="1429555"/>
            <a:ext cx="10702342" cy="5048517"/>
          </a:xfrm>
        </p:spPr>
        <p:txBody>
          <a:bodyPr>
            <a:noAutofit/>
          </a:bodyPr>
          <a:lstStyle/>
          <a:p>
            <a:r>
              <a:rPr lang="en-US" sz="4400" b="1" dirty="0" smtClean="0">
                <a:solidFill>
                  <a:schemeClr val="tx1"/>
                </a:solidFill>
              </a:rPr>
              <a:t>Psalm 4:3-5</a:t>
            </a:r>
          </a:p>
          <a:p>
            <a:r>
              <a:rPr lang="en-US" sz="4400" b="1" dirty="0" smtClean="0">
                <a:solidFill>
                  <a:schemeClr val="tx1"/>
                </a:solidFill>
              </a:rPr>
              <a:t>Psalm 46:10</a:t>
            </a:r>
          </a:p>
          <a:p>
            <a:r>
              <a:rPr lang="en-US" sz="4400" b="1" dirty="0" smtClean="0">
                <a:solidFill>
                  <a:schemeClr val="tx1"/>
                </a:solidFill>
              </a:rPr>
              <a:t>1 Kings 19:12-13</a:t>
            </a:r>
          </a:p>
          <a:p>
            <a:r>
              <a:rPr lang="en-US" sz="4400" b="1" dirty="0" smtClean="0">
                <a:solidFill>
                  <a:schemeClr val="tx1"/>
                </a:solidFill>
              </a:rPr>
              <a:t>Ecclesiastes 3:7 (Revelation 8:1)</a:t>
            </a:r>
            <a:endParaRPr lang="en-US" sz="4400" b="1" dirty="0" smtClean="0">
              <a:solidFill>
                <a:srgbClr val="C00000"/>
              </a:solidFill>
            </a:endParaRPr>
          </a:p>
          <a:p>
            <a:r>
              <a:rPr lang="en-US" sz="4400" b="1" dirty="0" smtClean="0">
                <a:solidFill>
                  <a:schemeClr val="tx1"/>
                </a:solidFill>
              </a:rPr>
              <a:t>Habakkuk 2:20 (Zechariah 2:13)</a:t>
            </a:r>
          </a:p>
          <a:p>
            <a:r>
              <a:rPr lang="en-US" sz="4400" b="1" dirty="0" smtClean="0">
                <a:solidFill>
                  <a:schemeClr val="tx1"/>
                </a:solidFill>
              </a:rPr>
              <a:t>Isaiah 32:17-18; 41:1</a:t>
            </a:r>
          </a:p>
          <a:p>
            <a:pPr marL="0" indent="0">
              <a:buNone/>
            </a:pPr>
            <a:endParaRPr lang="en-US" sz="3600" b="1" dirty="0" smtClean="0">
              <a:solidFill>
                <a:schemeClr val="tx1"/>
              </a:solidFill>
            </a:endParaRPr>
          </a:p>
          <a:p>
            <a:endParaRPr lang="en-US" sz="3600" b="1" dirty="0">
              <a:solidFill>
                <a:schemeClr val="tx1"/>
              </a:solidFill>
            </a:endParaRPr>
          </a:p>
          <a:p>
            <a:endParaRPr lang="en-US" sz="3200" b="1" dirty="0"/>
          </a:p>
        </p:txBody>
      </p:sp>
    </p:spTree>
    <p:extLst>
      <p:ext uri="{BB962C8B-B14F-4D97-AF65-F5344CB8AC3E}">
        <p14:creationId xmlns:p14="http://schemas.microsoft.com/office/powerpoint/2010/main" val="334211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2326</TotalTime>
  <Words>2321</Words>
  <Application>Microsoft Office PowerPoint</Application>
  <PresentationFormat>Widescreen</PresentationFormat>
  <Paragraphs>175</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Algerian</vt:lpstr>
      <vt:lpstr>Arial</vt:lpstr>
      <vt:lpstr>Gill Sans MT</vt:lpstr>
      <vt:lpstr>Impact</vt:lpstr>
      <vt:lpstr>Wingdings</vt:lpstr>
      <vt:lpstr>Badge</vt:lpstr>
      <vt:lpstr>Ways  of  worship</vt:lpstr>
      <vt:lpstr>A JOYFUL NOISE IS GOOD AT TIMES</vt:lpstr>
      <vt:lpstr>A JOYFUL NOISE IS GOOD AT TIMES</vt:lpstr>
      <vt:lpstr>A SHOUT IS NOT BAD EITHER</vt:lpstr>
      <vt:lpstr>A SHOUT IS NOT BAD EITHER</vt:lpstr>
      <vt:lpstr>“LOUD VOICES OF THE HEAVENLY HOSTS”</vt:lpstr>
      <vt:lpstr>A TIME TO KEEP SILENCE &amp; BE STILL</vt:lpstr>
      <vt:lpstr>A TIME TO KEEP SILENCE &amp; BE STILL</vt:lpstr>
      <vt:lpstr>A TIME TO KEEP SILENCE &amp; BE STILL</vt:lpstr>
      <vt:lpstr>A TIME &amp; PLACE FOR EVERYTHING!</vt:lpstr>
      <vt:lpstr>Various postures of worship</vt:lpstr>
      <vt:lpstr>Various postures of worship</vt:lpstr>
      <vt:lpstr>Various postures of worship</vt:lpstr>
      <vt:lpstr>Various postures of worship</vt:lpstr>
      <vt:lpstr>Various postures of worship</vt:lpstr>
      <vt:lpstr>Various postures of worship</vt:lpstr>
      <vt:lpstr>Various postures of worship</vt:lpstr>
      <vt:lpstr>PowerPoint Presentation</vt:lpstr>
      <vt:lpstr>PowerPoint Presentation</vt:lpstr>
      <vt:lpstr>PowerPoint Presentation</vt:lpstr>
      <vt:lpstr>PowerPoint Presentation</vt:lpstr>
      <vt:lpstr>Various postures of worship</vt:lpstr>
      <vt:lpstr>Various postures of worship</vt:lpstr>
      <vt:lpstr>PowerPoint Presentation</vt:lpstr>
      <vt:lpstr>Various postures of worship</vt:lpstr>
      <vt:lpstr>Ways  of  worship</vt:lpstr>
      <vt:lpstr>WORSHIP IN GIVING</vt:lpstr>
      <vt:lpstr>WORSHIP IN GOD’S HOUSE</vt:lpstr>
      <vt:lpstr>WORSHIP IN GoD’S HOUSE</vt:lpstr>
      <vt:lpstr>WORSHIP IN SINGING</vt:lpstr>
      <vt:lpstr>WORSHIP IN SINGING</vt:lpstr>
      <vt:lpstr>WORSHIP IN SINGING</vt:lpstr>
      <vt:lpstr>WORSHIP IN SINGING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LET’S JUST WORSHIP god!</vt:lpstr>
      <vt:lpstr>LET’S JUST WORSHIP god!</vt:lpstr>
      <vt:lpstr>LET’S JUST WORSHIP god!</vt:lpstr>
      <vt:lpstr>LET’S JUST WORSHIP god!</vt:lpstr>
      <vt:lpstr>LET’S JUST WORSHIP god!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Ways  of  worship</dc:title>
  <dc:creator>DUANE</dc:creator>
  <cp:lastModifiedBy>DUANE</cp:lastModifiedBy>
  <cp:revision>120</cp:revision>
  <dcterms:created xsi:type="dcterms:W3CDTF">2016-03-02T19:29:57Z</dcterms:created>
  <dcterms:modified xsi:type="dcterms:W3CDTF">2016-05-18T23:30:13Z</dcterms:modified>
</cp:coreProperties>
</file>