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JM"/>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JM"/>
          </a:p>
        </p:txBody>
      </p:sp>
      <p:sp>
        <p:nvSpPr>
          <p:cNvPr id="4" name="Date Placeholder 3"/>
          <p:cNvSpPr>
            <a:spLocks noGrp="1"/>
          </p:cNvSpPr>
          <p:nvPr>
            <p:ph type="dt" sz="half" idx="10"/>
          </p:nvPr>
        </p:nvSpPr>
        <p:spPr/>
        <p:txBody>
          <a:bodyPr/>
          <a:lstStyle/>
          <a:p>
            <a:fld id="{28288C0A-BB3C-47FD-816B-0E3B90E00458}"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62773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28288C0A-BB3C-47FD-816B-0E3B90E00458}"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73826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JM"/>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28288C0A-BB3C-47FD-816B-0E3B90E00458}"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76561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10"/>
          </p:nvPr>
        </p:nvSpPr>
        <p:spPr/>
        <p:txBody>
          <a:bodyPr/>
          <a:lstStyle/>
          <a:p>
            <a:fld id="{28288C0A-BB3C-47FD-816B-0E3B90E00458}"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382692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JM"/>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288C0A-BB3C-47FD-816B-0E3B90E00458}" type="datetimeFigureOut">
              <a:rPr lang="en-JM" smtClean="0"/>
              <a:t>9/9/2015</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81277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Date Placeholder 4"/>
          <p:cNvSpPr>
            <a:spLocks noGrp="1"/>
          </p:cNvSpPr>
          <p:nvPr>
            <p:ph type="dt" sz="half" idx="10"/>
          </p:nvPr>
        </p:nvSpPr>
        <p:spPr/>
        <p:txBody>
          <a:bodyPr/>
          <a:lstStyle/>
          <a:p>
            <a:fld id="{28288C0A-BB3C-47FD-816B-0E3B90E00458}"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155745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JM"/>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7" name="Date Placeholder 6"/>
          <p:cNvSpPr>
            <a:spLocks noGrp="1"/>
          </p:cNvSpPr>
          <p:nvPr>
            <p:ph type="dt" sz="half" idx="10"/>
          </p:nvPr>
        </p:nvSpPr>
        <p:spPr/>
        <p:txBody>
          <a:bodyPr/>
          <a:lstStyle/>
          <a:p>
            <a:fld id="{28288C0A-BB3C-47FD-816B-0E3B90E00458}" type="datetimeFigureOut">
              <a:rPr lang="en-JM" smtClean="0"/>
              <a:t>9/9/2015</a:t>
            </a:fld>
            <a:endParaRPr lang="en-JM"/>
          </a:p>
        </p:txBody>
      </p:sp>
      <p:sp>
        <p:nvSpPr>
          <p:cNvPr id="8" name="Footer Placeholder 7"/>
          <p:cNvSpPr>
            <a:spLocks noGrp="1"/>
          </p:cNvSpPr>
          <p:nvPr>
            <p:ph type="ftr" sz="quarter" idx="11"/>
          </p:nvPr>
        </p:nvSpPr>
        <p:spPr/>
        <p:txBody>
          <a:bodyPr/>
          <a:lstStyle/>
          <a:p>
            <a:endParaRPr lang="en-JM"/>
          </a:p>
        </p:txBody>
      </p:sp>
      <p:sp>
        <p:nvSpPr>
          <p:cNvPr id="9" name="Slide Number Placeholder 8"/>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391469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Date Placeholder 2"/>
          <p:cNvSpPr>
            <a:spLocks noGrp="1"/>
          </p:cNvSpPr>
          <p:nvPr>
            <p:ph type="dt" sz="half" idx="10"/>
          </p:nvPr>
        </p:nvSpPr>
        <p:spPr/>
        <p:txBody>
          <a:bodyPr/>
          <a:lstStyle/>
          <a:p>
            <a:fld id="{28288C0A-BB3C-47FD-816B-0E3B90E00458}" type="datetimeFigureOut">
              <a:rPr lang="en-JM" smtClean="0"/>
              <a:t>9/9/2015</a:t>
            </a:fld>
            <a:endParaRPr lang="en-JM"/>
          </a:p>
        </p:txBody>
      </p:sp>
      <p:sp>
        <p:nvSpPr>
          <p:cNvPr id="4" name="Footer Placeholder 3"/>
          <p:cNvSpPr>
            <a:spLocks noGrp="1"/>
          </p:cNvSpPr>
          <p:nvPr>
            <p:ph type="ftr" sz="quarter" idx="11"/>
          </p:nvPr>
        </p:nvSpPr>
        <p:spPr/>
        <p:txBody>
          <a:bodyPr/>
          <a:lstStyle/>
          <a:p>
            <a:endParaRPr lang="en-JM"/>
          </a:p>
        </p:txBody>
      </p:sp>
      <p:sp>
        <p:nvSpPr>
          <p:cNvPr id="5" name="Slide Number Placeholder 4"/>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93060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288C0A-BB3C-47FD-816B-0E3B90E00458}" type="datetimeFigureOut">
              <a:rPr lang="en-JM" smtClean="0"/>
              <a:t>9/9/2015</a:t>
            </a:fld>
            <a:endParaRPr lang="en-JM"/>
          </a:p>
        </p:txBody>
      </p:sp>
      <p:sp>
        <p:nvSpPr>
          <p:cNvPr id="3" name="Footer Placeholder 2"/>
          <p:cNvSpPr>
            <a:spLocks noGrp="1"/>
          </p:cNvSpPr>
          <p:nvPr>
            <p:ph type="ftr" sz="quarter" idx="11"/>
          </p:nvPr>
        </p:nvSpPr>
        <p:spPr/>
        <p:txBody>
          <a:bodyPr/>
          <a:lstStyle/>
          <a:p>
            <a:endParaRPr lang="en-JM"/>
          </a:p>
        </p:txBody>
      </p:sp>
      <p:sp>
        <p:nvSpPr>
          <p:cNvPr id="4" name="Slide Number Placeholder 3"/>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117468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JM"/>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288C0A-BB3C-47FD-816B-0E3B90E00458}"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207776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JM"/>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288C0A-BB3C-47FD-816B-0E3B90E00458}" type="datetimeFigureOut">
              <a:rPr lang="en-JM" smtClean="0"/>
              <a:t>9/9/2015</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2EF5BBBB-CCAE-4CAF-A7B0-8CF330E972E0}" type="slidenum">
              <a:rPr lang="en-JM" smtClean="0"/>
              <a:t>‹#›</a:t>
            </a:fld>
            <a:endParaRPr lang="en-JM"/>
          </a:p>
        </p:txBody>
      </p:sp>
    </p:spTree>
    <p:extLst>
      <p:ext uri="{BB962C8B-B14F-4D97-AF65-F5344CB8AC3E}">
        <p14:creationId xmlns:p14="http://schemas.microsoft.com/office/powerpoint/2010/main" val="410697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JM"/>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88C0A-BB3C-47FD-816B-0E3B90E00458}" type="datetimeFigureOut">
              <a:rPr lang="en-JM" smtClean="0"/>
              <a:t>9/9/2015</a:t>
            </a:fld>
            <a:endParaRPr lang="en-JM"/>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5BBBB-CCAE-4CAF-A7B0-8CF330E972E0}" type="slidenum">
              <a:rPr lang="en-JM" smtClean="0"/>
              <a:t>‹#›</a:t>
            </a:fld>
            <a:endParaRPr lang="en-JM"/>
          </a:p>
        </p:txBody>
      </p:sp>
    </p:spTree>
    <p:extLst>
      <p:ext uri="{BB962C8B-B14F-4D97-AF65-F5344CB8AC3E}">
        <p14:creationId xmlns:p14="http://schemas.microsoft.com/office/powerpoint/2010/main" val="336778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11000" dirty="0" smtClean="0">
                <a:effectLst>
                  <a:outerShdw blurRad="38100" dist="38100" dir="2700000" algn="tl">
                    <a:srgbClr val="000000">
                      <a:alpha val="43137"/>
                    </a:srgbClr>
                  </a:outerShdw>
                </a:effectLst>
                <a:latin typeface="Algerian" pitchFamily="82" charset="0"/>
              </a:rPr>
              <a:t>EPHESIANS</a:t>
            </a:r>
            <a:br>
              <a:rPr lang="en-US" sz="11000" dirty="0" smtClean="0">
                <a:effectLst>
                  <a:outerShdw blurRad="38100" dist="38100" dir="2700000" algn="tl">
                    <a:srgbClr val="000000">
                      <a:alpha val="43137"/>
                    </a:srgbClr>
                  </a:outerShdw>
                </a:effectLst>
                <a:latin typeface="Algerian" pitchFamily="82" charset="0"/>
              </a:rPr>
            </a:br>
            <a:r>
              <a:rPr lang="en-US" sz="6700" dirty="0" smtClean="0">
                <a:effectLst>
                  <a:outerShdw blurRad="38100" dist="38100" dir="2700000" algn="tl">
                    <a:srgbClr val="000000">
                      <a:alpha val="43137"/>
                    </a:srgbClr>
                  </a:outerShdw>
                </a:effectLst>
                <a:latin typeface="Algerian" pitchFamily="82" charset="0"/>
              </a:rPr>
              <a:t>[Part 2]</a:t>
            </a:r>
            <a:endParaRPr lang="en-US" sz="6700" dirty="0">
              <a:effectLst>
                <a:outerShdw blurRad="38100" dist="38100" dir="2700000" algn="tl">
                  <a:srgbClr val="000000">
                    <a:alpha val="43137"/>
                  </a:srgbClr>
                </a:outerShdw>
              </a:effectLst>
              <a:latin typeface="Algerian" pitchFamily="82" charset="0"/>
            </a:endParaRPr>
          </a:p>
        </p:txBody>
      </p:sp>
      <p:sp>
        <p:nvSpPr>
          <p:cNvPr id="3" name="Subtitle 2"/>
          <p:cNvSpPr>
            <a:spLocks noGrp="1"/>
          </p:cNvSpPr>
          <p:nvPr>
            <p:ph type="subTitle" idx="1"/>
          </p:nvPr>
        </p:nvSpPr>
        <p:spPr>
          <a:xfrm>
            <a:off x="2971800" y="3505200"/>
            <a:ext cx="6400800" cy="1752600"/>
          </a:xfrm>
        </p:spPr>
        <p:txBody>
          <a:bodyPr>
            <a:normAutofit/>
          </a:bodyPr>
          <a:lstStyle/>
          <a:p>
            <a:pPr algn="ctr"/>
            <a:r>
              <a:rPr lang="en-US" sz="4800" b="1" dirty="0">
                <a:effectLst>
                  <a:outerShdw blurRad="38100" dist="38100" dir="2700000" algn="tl">
                    <a:srgbClr val="000000">
                      <a:alpha val="43137"/>
                    </a:srgbClr>
                  </a:outerShdw>
                </a:effectLst>
                <a:latin typeface="Baskerville Old Face" pitchFamily="18" charset="0"/>
              </a:rPr>
              <a:t>Christ &amp; His Church</a:t>
            </a:r>
          </a:p>
        </p:txBody>
      </p:sp>
      <p:pic>
        <p:nvPicPr>
          <p:cNvPr id="1026" name="Picture 2" descr="C:\Program Files (x86)\Microsoft Office\MEDIA\CAGCAT10\j01494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4283123"/>
            <a:ext cx="179217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ages3.wikia.nocookie.net/__cb20130105175558/runescape/images/5/5f/Mithril_sword_detai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1368" y="4262019"/>
            <a:ext cx="2165402" cy="215470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th05.deviantart.net/fs70/PRE/i/2011/285/3/2/blue_shield_by_3dben-d4cly7v.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6200" y="3962401"/>
            <a:ext cx="2590800" cy="2590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908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5)</a:t>
            </a:r>
            <a:r>
              <a:rPr lang="en-US" dirty="0" smtClean="0"/>
              <a:t>:</a:t>
            </a:r>
            <a:r>
              <a:rPr lang="en-US" b="1" dirty="0" smtClean="0">
                <a:solidFill>
                  <a:srgbClr val="FF0000"/>
                </a:solidFill>
              </a:rPr>
              <a:t>The </a:t>
            </a:r>
            <a:r>
              <a:rPr lang="en-US" b="1" dirty="0">
                <a:solidFill>
                  <a:srgbClr val="FF0000"/>
                </a:solidFill>
              </a:rPr>
              <a:t>calling of the Gentiles was </a:t>
            </a:r>
            <a:r>
              <a:rPr lang="en-US" b="1" dirty="0" smtClean="0">
                <a:solidFill>
                  <a:srgbClr val="FF0000"/>
                </a:solidFill>
              </a:rPr>
              <a:t>certainly not </a:t>
            </a:r>
            <a:r>
              <a:rPr lang="en-US" b="1" dirty="0">
                <a:solidFill>
                  <a:srgbClr val="FF0000"/>
                </a:solidFill>
              </a:rPr>
              <a:t>made known in that clear and precise manner in which it was now revealed by the Spirit unto the ministers of the New Testament: nor was it made known </a:t>
            </a:r>
            <a:r>
              <a:rPr lang="en-US" b="1" dirty="0" smtClean="0">
                <a:solidFill>
                  <a:srgbClr val="FF0000"/>
                </a:solidFill>
              </a:rPr>
              <a:t>unto all of them, </a:t>
            </a:r>
            <a:r>
              <a:rPr lang="en-US" b="1" dirty="0">
                <a:solidFill>
                  <a:srgbClr val="FF0000"/>
                </a:solidFill>
              </a:rPr>
              <a:t>that the Gentiles should find salvation without coming under the yoke of the Mosaic law, and that the Jews themselves should be freed from that yoke of bondage; these were discoveries totally new, and now revealed for the first time by the Spirit of God.</a:t>
            </a:r>
          </a:p>
        </p:txBody>
      </p:sp>
    </p:spTree>
    <p:extLst>
      <p:ext uri="{BB962C8B-B14F-4D97-AF65-F5344CB8AC3E}">
        <p14:creationId xmlns:p14="http://schemas.microsoft.com/office/powerpoint/2010/main" val="2538595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r>
              <a:rPr lang="en-US" b="1" dirty="0" smtClean="0"/>
              <a:t>(Vs. </a:t>
            </a:r>
            <a:r>
              <a:rPr lang="en-US" b="1" dirty="0"/>
              <a:t>6</a:t>
            </a:r>
            <a:r>
              <a:rPr lang="en-US" b="1" dirty="0" smtClean="0"/>
              <a:t>)</a:t>
            </a:r>
            <a:r>
              <a:rPr lang="en-US" dirty="0" smtClean="0"/>
              <a:t>: </a:t>
            </a:r>
            <a:r>
              <a:rPr lang="en-US" i="1" dirty="0" smtClean="0"/>
              <a:t>“I </a:t>
            </a:r>
            <a:r>
              <a:rPr lang="en-US" i="1" dirty="0"/>
              <a:t>mean the truth that the Gentiles are joint heirs with us Jews, and that they form one body with us, and have the same interest as we have in the promise which has been made good in Christ Jesus through the </a:t>
            </a:r>
            <a:r>
              <a:rPr lang="en-US" i="1" dirty="0" smtClean="0"/>
              <a:t>Gospel”</a:t>
            </a:r>
            <a:endParaRPr lang="en-US" i="1" dirty="0"/>
          </a:p>
          <a:p>
            <a:pPr marL="0" indent="0">
              <a:buNone/>
            </a:pPr>
            <a:r>
              <a:rPr lang="en-US" dirty="0"/>
              <a:t>This is the substance of that mystery which had been hidden from all ages, and which was now made known to the New Testament apostles and prophets, and more particularly to Paul…That the promise made to Abraham extended to the Gentiles, </a:t>
            </a:r>
            <a:r>
              <a:rPr lang="en-US" dirty="0" smtClean="0"/>
              <a:t>and </a:t>
            </a:r>
            <a:r>
              <a:rPr lang="en-US" dirty="0"/>
              <a:t>that it was to be fulfilled to them by and through Christ…And that these blessings were to be announced in the preaching of the Gospel, and received </a:t>
            </a:r>
            <a:r>
              <a:rPr lang="en-US" dirty="0" smtClean="0"/>
              <a:t>and believed upon.</a:t>
            </a:r>
            <a:endParaRPr lang="en-US" dirty="0"/>
          </a:p>
          <a:p>
            <a:pPr marL="0" indent="0">
              <a:buNone/>
            </a:pPr>
            <a:endParaRPr lang="en-US" i="1" dirty="0"/>
          </a:p>
          <a:p>
            <a:pPr marL="0" indent="0">
              <a:buNone/>
            </a:pPr>
            <a:endParaRPr lang="en-US" b="1" dirty="0">
              <a:solidFill>
                <a:srgbClr val="FF0000"/>
              </a:solidFill>
            </a:endParaRPr>
          </a:p>
        </p:txBody>
      </p:sp>
    </p:spTree>
    <p:extLst>
      <p:ext uri="{BB962C8B-B14F-4D97-AF65-F5344CB8AC3E}">
        <p14:creationId xmlns:p14="http://schemas.microsoft.com/office/powerpoint/2010/main" val="1658772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7)</a:t>
            </a:r>
            <a:r>
              <a:rPr lang="en-US" dirty="0" smtClean="0"/>
              <a:t>: </a:t>
            </a:r>
            <a:r>
              <a:rPr lang="en-US" i="1" dirty="0" smtClean="0"/>
              <a:t>“It </a:t>
            </a:r>
            <a:r>
              <a:rPr lang="en-US" i="1" dirty="0"/>
              <a:t>is of this gospel I became a minister according to the gift of the power of the grace of God, bestowed on me by the energy of his power</a:t>
            </a:r>
            <a:r>
              <a:rPr lang="en-US" i="1" dirty="0" smtClean="0"/>
              <a:t>.”</a:t>
            </a:r>
          </a:p>
          <a:p>
            <a:pPr marL="0" indent="0">
              <a:buNone/>
            </a:pPr>
            <a:r>
              <a:rPr lang="en-US" dirty="0" smtClean="0"/>
              <a:t>This </a:t>
            </a:r>
            <a:r>
              <a:rPr lang="en-US" dirty="0"/>
              <a:t>Gospel which I preached was made effectual to the salvation of vast multitudes of Jews and Gentiles. </a:t>
            </a:r>
            <a:r>
              <a:rPr lang="en-US" dirty="0" smtClean="0"/>
              <a:t>The </a:t>
            </a:r>
            <a:r>
              <a:rPr lang="en-US" dirty="0"/>
              <a:t>sentiment </a:t>
            </a:r>
            <a:r>
              <a:rPr lang="en-US" dirty="0" smtClean="0"/>
              <a:t>is that; it </a:t>
            </a:r>
            <a:r>
              <a:rPr lang="en-US" dirty="0"/>
              <a:t>was a mere matter of grace that </a:t>
            </a:r>
            <a:r>
              <a:rPr lang="en-US" dirty="0" smtClean="0"/>
              <a:t>Paul </a:t>
            </a:r>
            <a:r>
              <a:rPr lang="en-US" dirty="0"/>
              <a:t>was called into the ministry, and that so important an office was entrusted to him as that of bearing the gospel to the </a:t>
            </a:r>
            <a:r>
              <a:rPr lang="en-US" dirty="0" smtClean="0"/>
              <a:t>Gentiles…It was not </a:t>
            </a:r>
            <a:r>
              <a:rPr lang="en-US" dirty="0"/>
              <a:t>by </a:t>
            </a:r>
            <a:r>
              <a:rPr lang="en-US" dirty="0" smtClean="0"/>
              <a:t>any </a:t>
            </a:r>
            <a:r>
              <a:rPr lang="en-US" dirty="0"/>
              <a:t>power which I </a:t>
            </a:r>
            <a:r>
              <a:rPr lang="en-US" dirty="0" smtClean="0"/>
              <a:t>had </a:t>
            </a:r>
            <a:r>
              <a:rPr lang="en-US" dirty="0"/>
              <a:t>put </a:t>
            </a:r>
            <a:r>
              <a:rPr lang="en-US" dirty="0" smtClean="0"/>
              <a:t>forth, it was </a:t>
            </a:r>
            <a:r>
              <a:rPr lang="en-US" dirty="0"/>
              <a:t>by </a:t>
            </a:r>
            <a:r>
              <a:rPr lang="en-US" dirty="0" smtClean="0"/>
              <a:t>the </a:t>
            </a:r>
            <a:r>
              <a:rPr lang="en-US" dirty="0"/>
              <a:t>energy of </a:t>
            </a:r>
            <a:r>
              <a:rPr lang="en-US" dirty="0" smtClean="0"/>
              <a:t>God’s power.</a:t>
            </a:r>
            <a:endParaRPr lang="en-US" dirty="0"/>
          </a:p>
          <a:p>
            <a:pPr marL="0" indent="0">
              <a:buNone/>
            </a:pPr>
            <a:endParaRPr lang="en-US" i="1" dirty="0"/>
          </a:p>
          <a:p>
            <a:pPr marL="0" indent="0">
              <a:buNone/>
            </a:pPr>
            <a:endParaRPr lang="en-US" b="1" dirty="0">
              <a:solidFill>
                <a:srgbClr val="FF0000"/>
              </a:solidFill>
            </a:endParaRPr>
          </a:p>
        </p:txBody>
      </p:sp>
    </p:spTree>
    <p:extLst>
      <p:ext uri="{BB962C8B-B14F-4D97-AF65-F5344CB8AC3E}">
        <p14:creationId xmlns:p14="http://schemas.microsoft.com/office/powerpoint/2010/main" val="702338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a:t>
            </a:r>
            <a:r>
              <a:rPr lang="en-US" b="1" dirty="0"/>
              <a:t>8</a:t>
            </a:r>
            <a:r>
              <a:rPr lang="en-US" b="1" dirty="0" smtClean="0"/>
              <a:t>)</a:t>
            </a:r>
            <a:r>
              <a:rPr lang="en-US" dirty="0" smtClean="0"/>
              <a:t>: </a:t>
            </a:r>
            <a:r>
              <a:rPr lang="en-US" i="1" dirty="0" smtClean="0"/>
              <a:t>“This </a:t>
            </a:r>
            <a:r>
              <a:rPr lang="en-US" i="1" dirty="0"/>
              <a:t>grace is given to me </a:t>
            </a:r>
            <a:r>
              <a:rPr lang="en-US" i="1" dirty="0" smtClean="0"/>
              <a:t>*([</a:t>
            </a:r>
            <a:r>
              <a:rPr lang="en-US" i="1" dirty="0"/>
              <a:t>who am] less than the least of all saints) to preach the gospel of the unsearchable riches of Christ among the </a:t>
            </a:r>
            <a:r>
              <a:rPr lang="en-US" i="1" dirty="0" smtClean="0"/>
              <a:t>nations”</a:t>
            </a:r>
          </a:p>
          <a:p>
            <a:pPr marL="0" indent="0">
              <a:buNone/>
            </a:pPr>
            <a:r>
              <a:rPr lang="en-US" dirty="0"/>
              <a:t>*</a:t>
            </a:r>
            <a:r>
              <a:rPr lang="en-US" dirty="0" smtClean="0"/>
              <a:t>The phrase means, </a:t>
            </a:r>
            <a:r>
              <a:rPr lang="en-US" dirty="0"/>
              <a:t>"who am incomparably the least of all the saints; or who am not worthy to be reckoned among the saints." It is expressive of the deep sense which </a:t>
            </a:r>
            <a:r>
              <a:rPr lang="en-US" dirty="0" smtClean="0"/>
              <a:t>Paul </a:t>
            </a:r>
            <a:r>
              <a:rPr lang="en-US" dirty="0"/>
              <a:t>had of the sinfulness of his past life; of his guilt in persecuting </a:t>
            </a:r>
            <a:r>
              <a:rPr lang="en-US" dirty="0" smtClean="0"/>
              <a:t>the </a:t>
            </a:r>
            <a:r>
              <a:rPr lang="en-US" dirty="0"/>
              <a:t>church and the </a:t>
            </a:r>
            <a:r>
              <a:rPr lang="en-US" dirty="0" smtClean="0"/>
              <a:t>Saviour.</a:t>
            </a:r>
          </a:p>
          <a:p>
            <a:pPr marL="0" indent="0">
              <a:buNone/>
            </a:pPr>
            <a:r>
              <a:rPr lang="en-US" i="1" dirty="0" smtClean="0">
                <a:solidFill>
                  <a:srgbClr val="FF0000"/>
                </a:solidFill>
              </a:rPr>
              <a:t>“The </a:t>
            </a:r>
            <a:r>
              <a:rPr lang="en-US" i="1" dirty="0">
                <a:solidFill>
                  <a:srgbClr val="FF0000"/>
                </a:solidFill>
              </a:rPr>
              <a:t>greater the saint the less he thinks of himself.  A very correct estimate of a man's worth may be gathered from his humility</a:t>
            </a:r>
            <a:r>
              <a:rPr lang="en-US" i="1" dirty="0" smtClean="0">
                <a:solidFill>
                  <a:srgbClr val="FF0000"/>
                </a:solidFill>
              </a:rPr>
              <a:t>.”</a:t>
            </a:r>
            <a:endParaRPr lang="en-US" i="1" dirty="0">
              <a:solidFill>
                <a:srgbClr val="FF0000"/>
              </a:solidFill>
            </a:endParaRPr>
          </a:p>
          <a:p>
            <a:pPr marL="0" indent="0">
              <a:buNone/>
            </a:pPr>
            <a:endParaRPr lang="en-US" dirty="0" smtClean="0"/>
          </a:p>
        </p:txBody>
      </p:sp>
    </p:spTree>
    <p:extLst>
      <p:ext uri="{BB962C8B-B14F-4D97-AF65-F5344CB8AC3E}">
        <p14:creationId xmlns:p14="http://schemas.microsoft.com/office/powerpoint/2010/main" val="251918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9)</a:t>
            </a:r>
            <a:r>
              <a:rPr lang="en-US" dirty="0"/>
              <a:t>: </a:t>
            </a:r>
            <a:r>
              <a:rPr lang="en-US" dirty="0" smtClean="0"/>
              <a:t>“....</a:t>
            </a:r>
            <a:r>
              <a:rPr lang="en-US" i="1" dirty="0" smtClean="0"/>
              <a:t>and </a:t>
            </a:r>
            <a:r>
              <a:rPr lang="en-US" i="1" dirty="0"/>
              <a:t>to enlighten all [with the knowledge of] what is the administration of the mystery hidden throughout the ages in God, who has created all </a:t>
            </a:r>
            <a:r>
              <a:rPr lang="en-US" i="1" dirty="0" smtClean="0"/>
              <a:t>things</a:t>
            </a:r>
            <a:r>
              <a:rPr lang="en-US" dirty="0" smtClean="0"/>
              <a:t>”…to </a:t>
            </a:r>
            <a:r>
              <a:rPr lang="en-US" dirty="0"/>
              <a:t>give information both to Jews and Gentiles; </a:t>
            </a:r>
            <a:r>
              <a:rPr lang="en-US" dirty="0" smtClean="0"/>
              <a:t>so </a:t>
            </a:r>
            <a:r>
              <a:rPr lang="en-US" dirty="0"/>
              <a:t>that </a:t>
            </a:r>
            <a:r>
              <a:rPr lang="en-US" dirty="0" smtClean="0"/>
              <a:t>we might clearly see that the plan of salvation was and is for everyone.</a:t>
            </a:r>
            <a:endParaRPr lang="en-US" i="1" dirty="0" smtClean="0"/>
          </a:p>
        </p:txBody>
      </p:sp>
    </p:spTree>
    <p:extLst>
      <p:ext uri="{BB962C8B-B14F-4D97-AF65-F5344CB8AC3E}">
        <p14:creationId xmlns:p14="http://schemas.microsoft.com/office/powerpoint/2010/main" val="2181166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10)</a:t>
            </a:r>
            <a:r>
              <a:rPr lang="en-US" dirty="0"/>
              <a:t>: </a:t>
            </a:r>
            <a:r>
              <a:rPr lang="en-US" dirty="0" smtClean="0"/>
              <a:t>“</a:t>
            </a:r>
            <a:r>
              <a:rPr lang="en-US" i="1" dirty="0" smtClean="0"/>
              <a:t>So </a:t>
            </a:r>
            <a:r>
              <a:rPr lang="en-US" i="1" dirty="0"/>
              <a:t>that </a:t>
            </a:r>
            <a:r>
              <a:rPr lang="en-US" i="1" dirty="0" smtClean="0"/>
              <a:t>the angelic hosts and all </a:t>
            </a:r>
            <a:r>
              <a:rPr lang="en-US" i="1" dirty="0"/>
              <a:t>the Powers </a:t>
            </a:r>
            <a:r>
              <a:rPr lang="en-US" i="1" dirty="0" smtClean="0"/>
              <a:t>in heaven will know, </a:t>
            </a:r>
            <a:r>
              <a:rPr lang="en-US" i="1" dirty="0"/>
              <a:t>through the Church</a:t>
            </a:r>
            <a:r>
              <a:rPr lang="en-US" i="1" dirty="0" smtClean="0"/>
              <a:t>, about </a:t>
            </a:r>
            <a:r>
              <a:rPr lang="en-US" i="1" dirty="0"/>
              <a:t>the all-embracing wisdom of </a:t>
            </a:r>
            <a:r>
              <a:rPr lang="en-US" i="1" dirty="0" smtClean="0"/>
              <a:t>God</a:t>
            </a:r>
            <a:r>
              <a:rPr lang="en-US" dirty="0" smtClean="0"/>
              <a:t>”</a:t>
            </a:r>
            <a:endParaRPr lang="en-US" dirty="0"/>
          </a:p>
          <a:p>
            <a:pPr marL="0" indent="0">
              <a:buNone/>
            </a:pPr>
            <a:r>
              <a:rPr lang="en-US" dirty="0"/>
              <a:t>Even angels </a:t>
            </a:r>
            <a:r>
              <a:rPr lang="en-US" dirty="0" smtClean="0"/>
              <a:t>will marvel at God’s plan.  </a:t>
            </a:r>
            <a:r>
              <a:rPr lang="en-US" dirty="0"/>
              <a:t>Saints will be </a:t>
            </a:r>
            <a:r>
              <a:rPr lang="en-US" dirty="0" smtClean="0"/>
              <a:t>the lesson </a:t>
            </a:r>
            <a:r>
              <a:rPr lang="en-US" dirty="0"/>
              <a:t>books in which </a:t>
            </a:r>
            <a:r>
              <a:rPr lang="en-US" dirty="0" smtClean="0"/>
              <a:t>heavenly beings will </a:t>
            </a:r>
            <a:r>
              <a:rPr lang="en-US" dirty="0"/>
              <a:t>read with astonishment the wisdom and love of God; this was the eternal design of the great Lord of </a:t>
            </a:r>
            <a:r>
              <a:rPr lang="en-US" dirty="0" smtClean="0"/>
              <a:t>all (</a:t>
            </a:r>
            <a:r>
              <a:rPr lang="en-US" dirty="0" err="1" smtClean="0"/>
              <a:t>Eph</a:t>
            </a:r>
            <a:r>
              <a:rPr lang="en-US" dirty="0" smtClean="0"/>
              <a:t> 1:10)...           </a:t>
            </a:r>
            <a:r>
              <a:rPr lang="en-US" i="1" dirty="0" smtClean="0"/>
              <a:t>The </a:t>
            </a:r>
            <a:r>
              <a:rPr lang="en-US" i="1" dirty="0"/>
              <a:t>unsuspected calling of the Gentiles was </a:t>
            </a:r>
            <a:r>
              <a:rPr lang="en-US" i="1" dirty="0" smtClean="0"/>
              <a:t>a </a:t>
            </a:r>
            <a:r>
              <a:rPr lang="en-US" i="1" dirty="0"/>
              <a:t>mirror to the heavenly angels, in which they might behold the </a:t>
            </a:r>
            <a:r>
              <a:rPr lang="en-US" i="1" dirty="0" err="1"/>
              <a:t>marvellous</a:t>
            </a:r>
            <a:r>
              <a:rPr lang="en-US" i="1" dirty="0"/>
              <a:t> wisdom of God.</a:t>
            </a:r>
            <a:endParaRPr lang="en-US" i="1" dirty="0" smtClean="0"/>
          </a:p>
        </p:txBody>
      </p:sp>
    </p:spTree>
    <p:extLst>
      <p:ext uri="{BB962C8B-B14F-4D97-AF65-F5344CB8AC3E}">
        <p14:creationId xmlns:p14="http://schemas.microsoft.com/office/powerpoint/2010/main" val="1645719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11)</a:t>
            </a:r>
            <a:r>
              <a:rPr lang="en-US" dirty="0" smtClean="0"/>
              <a:t>: “</a:t>
            </a:r>
            <a:r>
              <a:rPr lang="en-US" i="1" dirty="0" smtClean="0"/>
              <a:t>In </a:t>
            </a:r>
            <a:r>
              <a:rPr lang="en-US" i="1" dirty="0"/>
              <a:t>accordance with that purpose which runs through all the ages and which he has now accomplished in Jesus, the Christ, our Master</a:t>
            </a:r>
            <a:r>
              <a:rPr lang="en-US" i="1" dirty="0" smtClean="0"/>
              <a:t>.”</a:t>
            </a:r>
            <a:endParaRPr lang="en-US" i="1" dirty="0"/>
          </a:p>
          <a:p>
            <a:pPr marL="0" indent="0">
              <a:buNone/>
            </a:pPr>
            <a:r>
              <a:rPr lang="en-US" dirty="0"/>
              <a:t>The purpose which God had in all the ages proposed to fulfill through Jesus </a:t>
            </a:r>
            <a:r>
              <a:rPr lang="en-US" dirty="0" smtClean="0"/>
              <a:t>Christ…that is the entire plan of salvation-</a:t>
            </a:r>
            <a:r>
              <a:rPr lang="en-US" b="1" dirty="0" smtClean="0">
                <a:solidFill>
                  <a:srgbClr val="FF0000"/>
                </a:solidFill>
              </a:rPr>
              <a:t>--Christ came from heaven to earth, from the earth to the grave, from the grave to the sky</a:t>
            </a:r>
            <a:r>
              <a:rPr lang="en-US" dirty="0" smtClean="0"/>
              <a:t>---that was the plan all along…even before sin entered the world.</a:t>
            </a:r>
          </a:p>
        </p:txBody>
      </p:sp>
    </p:spTree>
    <p:extLst>
      <p:ext uri="{BB962C8B-B14F-4D97-AF65-F5344CB8AC3E}">
        <p14:creationId xmlns:p14="http://schemas.microsoft.com/office/powerpoint/2010/main" val="145916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12)</a:t>
            </a:r>
            <a:r>
              <a:rPr lang="en-US" dirty="0" smtClean="0"/>
              <a:t>: “</a:t>
            </a:r>
            <a:r>
              <a:rPr lang="en-US" i="1" dirty="0" smtClean="0"/>
              <a:t>And </a:t>
            </a:r>
            <a:r>
              <a:rPr lang="en-US" i="1" dirty="0"/>
              <a:t>in union with him, and through our trust in him, we find courage to approach God with confidence</a:t>
            </a:r>
            <a:r>
              <a:rPr lang="en-US" i="1" dirty="0" smtClean="0"/>
              <a:t>.”</a:t>
            </a:r>
            <a:endParaRPr lang="en-US" i="1" dirty="0"/>
          </a:p>
          <a:p>
            <a:pPr marL="0" indent="0">
              <a:buNone/>
            </a:pPr>
            <a:r>
              <a:rPr lang="en-US" dirty="0"/>
              <a:t>The word </a:t>
            </a:r>
            <a:r>
              <a:rPr lang="en-US" dirty="0" smtClean="0"/>
              <a:t>“</a:t>
            </a:r>
            <a:r>
              <a:rPr lang="en-US" u="sng" dirty="0" smtClean="0"/>
              <a:t>boldness</a:t>
            </a:r>
            <a:r>
              <a:rPr lang="en-US" dirty="0" smtClean="0"/>
              <a:t>” here means</a:t>
            </a:r>
            <a:r>
              <a:rPr lang="en-US" dirty="0"/>
              <a:t>, properly, </a:t>
            </a:r>
            <a:r>
              <a:rPr lang="en-US" i="1" dirty="0"/>
              <a:t>boldness of </a:t>
            </a:r>
            <a:r>
              <a:rPr lang="en-US" i="1" dirty="0" smtClean="0"/>
              <a:t>speaking</a:t>
            </a:r>
            <a:r>
              <a:rPr lang="en-US" dirty="0" smtClean="0"/>
              <a:t>. </a:t>
            </a:r>
            <a:r>
              <a:rPr lang="en-US" dirty="0"/>
              <a:t>Here it seems to mean, "freedom of utterance;" and the idea is, that we may come to God now in prayer with confidence through the Lord </a:t>
            </a:r>
            <a:r>
              <a:rPr lang="en-US" dirty="0" smtClean="0"/>
              <a:t>Jesus.</a:t>
            </a:r>
          </a:p>
          <a:p>
            <a:pPr marL="0" indent="0">
              <a:buNone/>
            </a:pPr>
            <a:r>
              <a:rPr lang="en-US" dirty="0"/>
              <a:t>The sense is, that we may now come confidently and boldly to the throne of grace for mercy in the name of the Redeemer. Boldness is not rashness, and faith is not presumption; but we may come without hesitating, and with an assurance that our prayers will be heard. </a:t>
            </a:r>
            <a:endParaRPr lang="en-US" dirty="0" smtClean="0"/>
          </a:p>
        </p:txBody>
      </p:sp>
    </p:spTree>
    <p:extLst>
      <p:ext uri="{BB962C8B-B14F-4D97-AF65-F5344CB8AC3E}">
        <p14:creationId xmlns:p14="http://schemas.microsoft.com/office/powerpoint/2010/main" val="257339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effectLst>
                  <a:outerShdw blurRad="38100" dist="38100" dir="2700000" algn="tl">
                    <a:srgbClr val="000000">
                      <a:alpha val="43137"/>
                    </a:srgbClr>
                  </a:outerShdw>
                </a:effectLst>
              </a:rPr>
              <a:t>Overview of CHAPTER 3</a:t>
            </a:r>
            <a:endParaRPr lang="en-US" b="1" dirty="0" smtClean="0">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dirty="0" smtClean="0">
                <a:solidFill>
                  <a:srgbClr val="FF0000"/>
                </a:solidFill>
              </a:rPr>
              <a:t>THIS </a:t>
            </a:r>
            <a:r>
              <a:rPr lang="en-US" dirty="0">
                <a:solidFill>
                  <a:srgbClr val="FF0000"/>
                </a:solidFill>
              </a:rPr>
              <a:t>chapter consists, properly, of three </a:t>
            </a:r>
            <a:r>
              <a:rPr lang="en-US" dirty="0" smtClean="0">
                <a:solidFill>
                  <a:srgbClr val="FF0000"/>
                </a:solidFill>
              </a:rPr>
              <a:t>parts:</a:t>
            </a:r>
          </a:p>
          <a:p>
            <a:pPr marL="0" indent="0">
              <a:buNone/>
            </a:pPr>
            <a:r>
              <a:rPr lang="en-US" dirty="0" smtClean="0">
                <a:solidFill>
                  <a:srgbClr val="FF0000"/>
                </a:solidFill>
              </a:rPr>
              <a:t>(1). </a:t>
            </a:r>
            <a:r>
              <a:rPr lang="en-US" dirty="0">
                <a:solidFill>
                  <a:srgbClr val="FF0000"/>
                </a:solidFill>
              </a:rPr>
              <a:t>A statement that the Gentiles were to be made partakers of the gospel, and that the work of proclaiming this was especially entrusted to </a:t>
            </a:r>
            <a:r>
              <a:rPr lang="en-US" dirty="0" smtClean="0">
                <a:solidFill>
                  <a:srgbClr val="FF0000"/>
                </a:solidFill>
              </a:rPr>
              <a:t>Paul. </a:t>
            </a:r>
            <a:r>
              <a:rPr lang="en-US" b="1" dirty="0" smtClean="0">
                <a:effectLst>
                  <a:outerShdw blurRad="38100" dist="38100" dir="2700000" algn="tl">
                    <a:srgbClr val="000000">
                      <a:alpha val="43137"/>
                    </a:srgbClr>
                  </a:outerShdw>
                </a:effectLst>
              </a:rPr>
              <a:t>(vs.1-12)</a:t>
            </a:r>
          </a:p>
          <a:p>
            <a:pPr marL="0" indent="0">
              <a:buNone/>
            </a:pPr>
            <a:r>
              <a:rPr lang="en-US" dirty="0">
                <a:solidFill>
                  <a:srgbClr val="FF0000"/>
                </a:solidFill>
              </a:rPr>
              <a:t>(2). Paul expresses an earnest wish that they should comprehend the glory of this plan of </a:t>
            </a:r>
            <a:r>
              <a:rPr lang="en-US" dirty="0" smtClean="0">
                <a:solidFill>
                  <a:srgbClr val="FF0000"/>
                </a:solidFill>
              </a:rPr>
              <a:t>salvation Particularly </a:t>
            </a:r>
            <a:r>
              <a:rPr lang="en-US" dirty="0">
                <a:solidFill>
                  <a:srgbClr val="FF0000"/>
                </a:solidFill>
              </a:rPr>
              <a:t>he desires them not to </a:t>
            </a:r>
            <a:r>
              <a:rPr lang="en-US" dirty="0" smtClean="0">
                <a:solidFill>
                  <a:srgbClr val="FF0000"/>
                </a:solidFill>
              </a:rPr>
              <a:t>be discouraged because </a:t>
            </a:r>
            <a:r>
              <a:rPr lang="en-US" dirty="0">
                <a:solidFill>
                  <a:srgbClr val="FF0000"/>
                </a:solidFill>
              </a:rPr>
              <a:t>of his </a:t>
            </a:r>
            <a:r>
              <a:rPr lang="en-US" dirty="0" smtClean="0">
                <a:solidFill>
                  <a:srgbClr val="FF0000"/>
                </a:solidFill>
              </a:rPr>
              <a:t>afflictions.</a:t>
            </a:r>
            <a:r>
              <a:rPr lang="en-US" dirty="0">
                <a:solidFill>
                  <a:srgbClr val="FF0000"/>
                </a:solidFill>
              </a:rPr>
              <a:t> </a:t>
            </a:r>
            <a:r>
              <a:rPr lang="en-US" b="1" dirty="0">
                <a:effectLst>
                  <a:outerShdw blurRad="38100" dist="38100" dir="2700000" algn="tl">
                    <a:srgbClr val="000000">
                      <a:alpha val="43137"/>
                    </a:srgbClr>
                  </a:outerShdw>
                </a:effectLst>
              </a:rPr>
              <a:t>(vs.13-19) </a:t>
            </a:r>
            <a:endParaRPr lang="en-US" b="1" dirty="0" smtClean="0">
              <a:effectLst>
                <a:outerShdw blurRad="38100" dist="38100" dir="2700000" algn="tl">
                  <a:srgbClr val="000000">
                    <a:alpha val="43137"/>
                  </a:srgbClr>
                </a:outerShdw>
              </a:effectLst>
            </a:endParaRPr>
          </a:p>
          <a:p>
            <a:pPr marL="0" indent="0">
              <a:buNone/>
            </a:pPr>
            <a:r>
              <a:rPr lang="en-US" dirty="0">
                <a:solidFill>
                  <a:srgbClr val="FF0000"/>
                </a:solidFill>
              </a:rPr>
              <a:t>(3). The chapter concludes </a:t>
            </a:r>
            <a:r>
              <a:rPr lang="en-US" dirty="0" smtClean="0">
                <a:solidFill>
                  <a:srgbClr val="FF0000"/>
                </a:solidFill>
              </a:rPr>
              <a:t>with </a:t>
            </a:r>
            <a:r>
              <a:rPr lang="en-US" dirty="0">
                <a:solidFill>
                  <a:srgbClr val="FF0000"/>
                </a:solidFill>
              </a:rPr>
              <a:t>praise to God, in view of the great goodness which he had manifested, and of the glory of the plan of </a:t>
            </a:r>
            <a:r>
              <a:rPr lang="en-US" dirty="0" smtClean="0">
                <a:solidFill>
                  <a:srgbClr val="FF0000"/>
                </a:solidFill>
              </a:rPr>
              <a:t>salvation. </a:t>
            </a:r>
            <a:r>
              <a:rPr lang="en-US" b="1" dirty="0" smtClean="0">
                <a:effectLst>
                  <a:outerShdw blurRad="38100" dist="38100" dir="2700000" algn="tl">
                    <a:srgbClr val="000000">
                      <a:alpha val="43137"/>
                    </a:srgbClr>
                  </a:outerShdw>
                </a:effectLst>
              </a:rPr>
              <a:t>(vs. 20-21)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19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2000"/>
                                        <p:tgtEl>
                                          <p:spTgt spid="3">
                                            <p:txEl>
                                              <p:pRg st="4" end="4"/>
                                            </p:txEl>
                                          </p:spTgt>
                                        </p:tgtEl>
                                      </p:cBhvr>
                                    </p:animEffect>
                                    <p:anim calcmode="lin" valueType="num">
                                      <p:cBhvr>
                                        <p:cTn id="1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13)</a:t>
            </a:r>
            <a:r>
              <a:rPr lang="en-US" dirty="0" smtClean="0"/>
              <a:t>: “</a:t>
            </a:r>
            <a:r>
              <a:rPr lang="en-US" i="1" dirty="0" smtClean="0"/>
              <a:t>Therefore </a:t>
            </a:r>
            <a:r>
              <a:rPr lang="en-US" i="1" dirty="0"/>
              <a:t>I beg you not to be disheartened at the sufferings that I am undergoing for your sakes; for they </a:t>
            </a:r>
            <a:r>
              <a:rPr lang="en-US" i="1" dirty="0" smtClean="0"/>
              <a:t>are for your </a:t>
            </a:r>
            <a:r>
              <a:rPr lang="en-US" i="1" dirty="0"/>
              <a:t>honor</a:t>
            </a:r>
            <a:r>
              <a:rPr lang="en-US" i="1" dirty="0" smtClean="0"/>
              <a:t>.”</a:t>
            </a:r>
            <a:endParaRPr lang="en-US" i="1" dirty="0"/>
          </a:p>
          <a:p>
            <a:pPr marL="0" indent="0">
              <a:buNone/>
            </a:pPr>
            <a:r>
              <a:rPr lang="en-US" dirty="0"/>
              <a:t>See how </a:t>
            </a:r>
            <a:r>
              <a:rPr lang="en-US" dirty="0" smtClean="0"/>
              <a:t>Paul </a:t>
            </a:r>
            <a:r>
              <a:rPr lang="en-US" dirty="0"/>
              <a:t>forgets himself, and is only anxious that they may not be distressed about him; after this manner ought we also to </a:t>
            </a:r>
            <a:r>
              <a:rPr lang="en-US" dirty="0" smtClean="0"/>
              <a:t>put self aside </a:t>
            </a:r>
            <a:r>
              <a:rPr lang="en-US" dirty="0"/>
              <a:t>and live for the good of others.</a:t>
            </a:r>
          </a:p>
          <a:p>
            <a:pPr marL="0" indent="0">
              <a:buNone/>
            </a:pPr>
            <a:r>
              <a:rPr lang="en-US" dirty="0" smtClean="0"/>
              <a:t>“</a:t>
            </a:r>
            <a:r>
              <a:rPr lang="en-US" b="1" i="1" dirty="0" smtClean="0"/>
              <a:t>your glory</a:t>
            </a:r>
            <a:r>
              <a:rPr lang="en-US" dirty="0" smtClean="0"/>
              <a:t>”…You </a:t>
            </a:r>
            <a:r>
              <a:rPr lang="en-US" dirty="0"/>
              <a:t>have occasion to rejoice that you have a friend who is willing thus to suffer for you; you have occasion to rejoice in all the benefits which will result to you from his trials in your behalf. </a:t>
            </a:r>
          </a:p>
        </p:txBody>
      </p:sp>
    </p:spTree>
    <p:extLst>
      <p:ext uri="{BB962C8B-B14F-4D97-AF65-F5344CB8AC3E}">
        <p14:creationId xmlns:p14="http://schemas.microsoft.com/office/powerpoint/2010/main" val="111093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effectLst>
                  <a:outerShdw blurRad="38100" dist="38100" dir="2700000" algn="tl">
                    <a:srgbClr val="000000">
                      <a:alpha val="43137"/>
                    </a:srgbClr>
                  </a:outerShdw>
                </a:effectLst>
              </a:rPr>
              <a:t>Overview of CHAPTER 3</a:t>
            </a:r>
            <a:endParaRPr lang="en-US" b="1" dirty="0" smtClean="0">
              <a:effectLst>
                <a:outerShdw blurRad="38100" dist="38100" dir="2700000" algn="tl">
                  <a:srgbClr val="000000">
                    <a:alpha val="43137"/>
                  </a:srgbClr>
                </a:outerShdw>
              </a:effectLst>
            </a:endParaRPr>
          </a:p>
          <a:p>
            <a:pPr marL="0" indent="0">
              <a:buNone/>
            </a:pPr>
            <a:endParaRPr lang="en-US" sz="1200" b="1" u="sng" dirty="0">
              <a:solidFill>
                <a:srgbClr val="FF0000"/>
              </a:solidFill>
            </a:endParaRPr>
          </a:p>
          <a:p>
            <a:pPr marL="0" indent="0">
              <a:buNone/>
            </a:pPr>
            <a:r>
              <a:rPr lang="en-US" dirty="0" smtClean="0">
                <a:solidFill>
                  <a:srgbClr val="FF0000"/>
                </a:solidFill>
              </a:rPr>
              <a:t>THIS </a:t>
            </a:r>
            <a:r>
              <a:rPr lang="en-US" dirty="0">
                <a:solidFill>
                  <a:srgbClr val="FF0000"/>
                </a:solidFill>
              </a:rPr>
              <a:t>chapter consists, properly, of three </a:t>
            </a:r>
            <a:r>
              <a:rPr lang="en-US" dirty="0" smtClean="0">
                <a:solidFill>
                  <a:srgbClr val="FF0000"/>
                </a:solidFill>
              </a:rPr>
              <a:t>parts:</a:t>
            </a:r>
          </a:p>
          <a:p>
            <a:pPr marL="0" indent="0">
              <a:buNone/>
            </a:pPr>
            <a:r>
              <a:rPr lang="en-US" dirty="0" smtClean="0">
                <a:solidFill>
                  <a:srgbClr val="FF0000"/>
                </a:solidFill>
              </a:rPr>
              <a:t>(1). </a:t>
            </a:r>
            <a:r>
              <a:rPr lang="en-US" dirty="0">
                <a:solidFill>
                  <a:srgbClr val="FF0000"/>
                </a:solidFill>
              </a:rPr>
              <a:t>A statement that the Gentiles were to be made partakers of the gospel, and that the work of proclaiming this was especially entrusted to </a:t>
            </a:r>
            <a:r>
              <a:rPr lang="en-US" dirty="0" smtClean="0">
                <a:solidFill>
                  <a:srgbClr val="FF0000"/>
                </a:solidFill>
              </a:rPr>
              <a:t>Paul. </a:t>
            </a:r>
            <a:r>
              <a:rPr lang="en-US" b="1" dirty="0" smtClean="0">
                <a:effectLst>
                  <a:outerShdw blurRad="38100" dist="38100" dir="2700000" algn="tl">
                    <a:srgbClr val="000000">
                      <a:alpha val="43137"/>
                    </a:srgbClr>
                  </a:outerShdw>
                </a:effectLst>
              </a:rPr>
              <a:t>(vs.1-12)</a:t>
            </a:r>
          </a:p>
          <a:p>
            <a:pPr marL="0" indent="0">
              <a:buNone/>
            </a:pPr>
            <a:r>
              <a:rPr lang="en-US" dirty="0">
                <a:solidFill>
                  <a:srgbClr val="FF0000"/>
                </a:solidFill>
              </a:rPr>
              <a:t>(2). Paul expresses an earnest wish that they should comprehend the glory of this plan of </a:t>
            </a:r>
            <a:r>
              <a:rPr lang="en-US" dirty="0" smtClean="0">
                <a:solidFill>
                  <a:srgbClr val="FF0000"/>
                </a:solidFill>
              </a:rPr>
              <a:t>salvation Particularly </a:t>
            </a:r>
            <a:r>
              <a:rPr lang="en-US" dirty="0">
                <a:solidFill>
                  <a:srgbClr val="FF0000"/>
                </a:solidFill>
              </a:rPr>
              <a:t>he desires them not to </a:t>
            </a:r>
            <a:r>
              <a:rPr lang="en-US" dirty="0" smtClean="0">
                <a:solidFill>
                  <a:srgbClr val="FF0000"/>
                </a:solidFill>
              </a:rPr>
              <a:t>be discouraged because </a:t>
            </a:r>
            <a:r>
              <a:rPr lang="en-US" dirty="0">
                <a:solidFill>
                  <a:srgbClr val="FF0000"/>
                </a:solidFill>
              </a:rPr>
              <a:t>of his </a:t>
            </a:r>
            <a:r>
              <a:rPr lang="en-US" dirty="0" smtClean="0">
                <a:solidFill>
                  <a:srgbClr val="FF0000"/>
                </a:solidFill>
              </a:rPr>
              <a:t>afflictions.</a:t>
            </a:r>
            <a:r>
              <a:rPr lang="en-US" dirty="0">
                <a:solidFill>
                  <a:srgbClr val="FF0000"/>
                </a:solidFill>
              </a:rPr>
              <a:t> </a:t>
            </a:r>
            <a:r>
              <a:rPr lang="en-US" b="1" dirty="0">
                <a:effectLst>
                  <a:outerShdw blurRad="38100" dist="38100" dir="2700000" algn="tl">
                    <a:srgbClr val="000000">
                      <a:alpha val="43137"/>
                    </a:srgbClr>
                  </a:outerShdw>
                </a:effectLst>
              </a:rPr>
              <a:t>(vs.13-19) </a:t>
            </a:r>
            <a:endParaRPr lang="en-US" b="1" dirty="0" smtClean="0">
              <a:effectLst>
                <a:outerShdw blurRad="38100" dist="38100" dir="2700000" algn="tl">
                  <a:srgbClr val="000000">
                    <a:alpha val="43137"/>
                  </a:srgbClr>
                </a:outerShdw>
              </a:effectLst>
            </a:endParaRPr>
          </a:p>
          <a:p>
            <a:pPr marL="0" indent="0">
              <a:buNone/>
            </a:pPr>
            <a:r>
              <a:rPr lang="en-US" dirty="0">
                <a:solidFill>
                  <a:srgbClr val="FF0000"/>
                </a:solidFill>
              </a:rPr>
              <a:t>(3). The chapter concludes </a:t>
            </a:r>
            <a:r>
              <a:rPr lang="en-US" dirty="0" smtClean="0">
                <a:solidFill>
                  <a:srgbClr val="FF0000"/>
                </a:solidFill>
              </a:rPr>
              <a:t>with </a:t>
            </a:r>
            <a:r>
              <a:rPr lang="en-US" dirty="0">
                <a:solidFill>
                  <a:srgbClr val="FF0000"/>
                </a:solidFill>
              </a:rPr>
              <a:t>praise to God, in view of the great goodness which he had manifested, and of the glory of the plan of </a:t>
            </a:r>
            <a:r>
              <a:rPr lang="en-US" dirty="0" smtClean="0">
                <a:solidFill>
                  <a:srgbClr val="FF0000"/>
                </a:solidFill>
              </a:rPr>
              <a:t>salvation. </a:t>
            </a:r>
            <a:r>
              <a:rPr lang="en-US" b="1" dirty="0" smtClean="0">
                <a:effectLst>
                  <a:outerShdw blurRad="38100" dist="38100" dir="2700000" algn="tl">
                    <a:srgbClr val="000000">
                      <a:alpha val="43137"/>
                    </a:srgbClr>
                  </a:outerShdw>
                </a:effectLst>
              </a:rPr>
              <a:t>(vs. 20-21)  </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2404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14)</a:t>
            </a:r>
            <a:r>
              <a:rPr lang="en-US" dirty="0"/>
              <a:t>: </a:t>
            </a:r>
            <a:r>
              <a:rPr lang="en-US" i="1" dirty="0" smtClean="0"/>
              <a:t>“For </a:t>
            </a:r>
            <a:r>
              <a:rPr lang="en-US" i="1" dirty="0"/>
              <a:t>this </a:t>
            </a:r>
            <a:r>
              <a:rPr lang="en-US" i="1" dirty="0" smtClean="0"/>
              <a:t>cause”</a:t>
            </a:r>
            <a:r>
              <a:rPr lang="en-US" dirty="0" smtClean="0"/>
              <a:t>… </a:t>
            </a:r>
            <a:r>
              <a:rPr lang="en-US" dirty="0"/>
              <a:t>Some suppose that this is a resumption of what he had commenced saying in </a:t>
            </a:r>
            <a:r>
              <a:rPr lang="en-US" dirty="0" smtClean="0"/>
              <a:t>chap 3:1</a:t>
            </a:r>
            <a:r>
              <a:rPr lang="en-US" dirty="0"/>
              <a:t>, but which had been interrupted by a long </a:t>
            </a:r>
            <a:r>
              <a:rPr lang="en-US" dirty="0" smtClean="0"/>
              <a:t>statement</a:t>
            </a:r>
            <a:r>
              <a:rPr lang="en-US" dirty="0"/>
              <a:t>. But it seems </a:t>
            </a:r>
            <a:r>
              <a:rPr lang="en-US" dirty="0" smtClean="0"/>
              <a:t>more </a:t>
            </a:r>
            <a:r>
              <a:rPr lang="en-US" dirty="0"/>
              <a:t>probable that he refers to </a:t>
            </a:r>
            <a:r>
              <a:rPr lang="en-US" dirty="0" smtClean="0"/>
              <a:t>the preceding verse... “</a:t>
            </a:r>
            <a:r>
              <a:rPr lang="en-US" i="1" dirty="0" smtClean="0"/>
              <a:t>wherefore I desire that you do not be disheartened because of my sufferings</a:t>
            </a:r>
            <a:r>
              <a:rPr lang="en-US" dirty="0" smtClean="0"/>
              <a:t>”…so I am praying for you that you be strong and that the Lord keep me safe.</a:t>
            </a:r>
            <a:endParaRPr lang="en-US" dirty="0"/>
          </a:p>
        </p:txBody>
      </p:sp>
    </p:spTree>
    <p:extLst>
      <p:ext uri="{BB962C8B-B14F-4D97-AF65-F5344CB8AC3E}">
        <p14:creationId xmlns:p14="http://schemas.microsoft.com/office/powerpoint/2010/main" val="3607434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15)</a:t>
            </a:r>
            <a:r>
              <a:rPr lang="en-US" dirty="0"/>
              <a:t>: </a:t>
            </a:r>
            <a:r>
              <a:rPr lang="en-US" b="1" i="1" dirty="0"/>
              <a:t>Of whom</a:t>
            </a:r>
            <a:r>
              <a:rPr lang="en-US" dirty="0"/>
              <a:t>-The Father. </a:t>
            </a:r>
            <a:r>
              <a:rPr lang="en-US" b="1" i="1" dirty="0"/>
              <a:t>The whole family of angels in heaven</a:t>
            </a:r>
            <a:r>
              <a:rPr lang="en-US" dirty="0"/>
              <a:t>, saints in paradise, and believers on earth is named.  Being the "children of God," </a:t>
            </a:r>
            <a:r>
              <a:rPr lang="en-US" dirty="0" smtClean="0"/>
              <a:t>and </a:t>
            </a:r>
            <a:r>
              <a:rPr lang="en-US" dirty="0"/>
              <a:t>depending on him as the Father of the family.</a:t>
            </a:r>
            <a:endParaRPr lang="en-US" dirty="0" smtClean="0"/>
          </a:p>
          <a:p>
            <a:pPr marL="0" indent="0">
              <a:buNone/>
            </a:pPr>
            <a:endParaRPr lang="en-US" dirty="0" smtClean="0"/>
          </a:p>
          <a:p>
            <a:pPr marL="0" indent="0">
              <a:buNone/>
            </a:pPr>
            <a:r>
              <a:rPr lang="en-US" dirty="0" smtClean="0"/>
              <a:t>All </a:t>
            </a:r>
            <a:r>
              <a:rPr lang="en-US" dirty="0"/>
              <a:t>orders of holy beings in heaven and earth are thus united into one glorious fellowship. The apostle introduces this as the climax of that great idea which he labors throughout the epistle to unfold--the union of all holy beings in God through Christ.</a:t>
            </a:r>
          </a:p>
        </p:txBody>
      </p:sp>
    </p:spTree>
    <p:extLst>
      <p:ext uri="{BB962C8B-B14F-4D97-AF65-F5344CB8AC3E}">
        <p14:creationId xmlns:p14="http://schemas.microsoft.com/office/powerpoint/2010/main" val="2981148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16)</a:t>
            </a:r>
            <a:r>
              <a:rPr lang="en-US" dirty="0"/>
              <a:t>: </a:t>
            </a:r>
            <a:r>
              <a:rPr lang="en-US" dirty="0" smtClean="0"/>
              <a:t>“</a:t>
            </a:r>
            <a:r>
              <a:rPr lang="en-US" i="1" dirty="0" smtClean="0"/>
              <a:t>That </a:t>
            </a:r>
            <a:r>
              <a:rPr lang="en-US" i="1" dirty="0"/>
              <a:t>in the wealth of his glory he would make you strong with power through his Spirit in your </a:t>
            </a:r>
            <a:r>
              <a:rPr lang="en-US" i="1" dirty="0" smtClean="0"/>
              <a:t>hearts</a:t>
            </a:r>
            <a:r>
              <a:rPr lang="en-US" dirty="0" smtClean="0"/>
              <a:t>”</a:t>
            </a:r>
            <a:endParaRPr lang="en-US" dirty="0"/>
          </a:p>
          <a:p>
            <a:pPr marL="0" indent="0">
              <a:buNone/>
            </a:pPr>
            <a:endParaRPr lang="en-US" dirty="0" smtClean="0"/>
          </a:p>
          <a:p>
            <a:pPr marL="0" indent="0">
              <a:buNone/>
            </a:pPr>
            <a:r>
              <a:rPr lang="en-US" dirty="0" smtClean="0"/>
              <a:t>Paul </a:t>
            </a:r>
            <a:r>
              <a:rPr lang="en-US" dirty="0"/>
              <a:t>now states the things for which he so earnestly prays in behalf of those to whom he </a:t>
            </a:r>
            <a:r>
              <a:rPr lang="en-US" dirty="0" smtClean="0"/>
              <a:t>writes…That </a:t>
            </a:r>
            <a:r>
              <a:rPr lang="en-US" dirty="0"/>
              <a:t>their spirits might be strengthened by God's spirit and endowed with the might of spiritual gifts.</a:t>
            </a:r>
          </a:p>
        </p:txBody>
      </p:sp>
    </p:spTree>
    <p:extLst>
      <p:ext uri="{BB962C8B-B14F-4D97-AF65-F5344CB8AC3E}">
        <p14:creationId xmlns:p14="http://schemas.microsoft.com/office/powerpoint/2010/main" val="456355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17-19)</a:t>
            </a:r>
            <a:r>
              <a:rPr lang="en-US" dirty="0"/>
              <a:t>: </a:t>
            </a:r>
            <a:r>
              <a:rPr lang="en-US" i="1" dirty="0" smtClean="0"/>
              <a:t>“…that </a:t>
            </a:r>
            <a:r>
              <a:rPr lang="en-US" i="1" dirty="0"/>
              <a:t>Christ may make his home in your hearts through your faith; that you may be so deeply rooted and so firmly grounded in </a:t>
            </a:r>
            <a:r>
              <a:rPr lang="en-US" i="1" dirty="0" smtClean="0"/>
              <a:t>love… </a:t>
            </a:r>
            <a:r>
              <a:rPr lang="en-US" i="1" dirty="0"/>
              <a:t>as it is grasped by all God's people, of the breadth and length, the height and </a:t>
            </a:r>
            <a:r>
              <a:rPr lang="en-US" i="1" dirty="0" smtClean="0"/>
              <a:t>depth… And </a:t>
            </a:r>
            <a:r>
              <a:rPr lang="en-US" i="1" dirty="0"/>
              <a:t>to </a:t>
            </a:r>
            <a:r>
              <a:rPr lang="en-US" i="1" dirty="0" smtClean="0"/>
              <a:t>understand (though </a:t>
            </a:r>
            <a:r>
              <a:rPr lang="en-US" i="1" dirty="0"/>
              <a:t>it surpasses all </a:t>
            </a:r>
            <a:r>
              <a:rPr lang="en-US" i="1" dirty="0" smtClean="0"/>
              <a:t>understanding) the </a:t>
            </a:r>
            <a:r>
              <a:rPr lang="en-US" i="1" dirty="0"/>
              <a:t>love of the Christ; and so be filled to the </a:t>
            </a:r>
            <a:r>
              <a:rPr lang="en-US" i="1" dirty="0" smtClean="0"/>
              <a:t>fullest </a:t>
            </a:r>
            <a:r>
              <a:rPr lang="en-US" i="1" dirty="0"/>
              <a:t>with God himself</a:t>
            </a:r>
            <a:r>
              <a:rPr lang="en-US" i="1" dirty="0" smtClean="0"/>
              <a:t>.”</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5736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dirty="0" smtClean="0"/>
          </a:p>
          <a:p>
            <a:pPr marL="0" indent="0">
              <a:buNone/>
            </a:pPr>
            <a:r>
              <a:rPr lang="en-US" b="1" dirty="0" smtClean="0"/>
              <a:t>(Vs. 20-21)</a:t>
            </a:r>
            <a:r>
              <a:rPr lang="en-US" dirty="0"/>
              <a:t>: </a:t>
            </a:r>
            <a:r>
              <a:rPr lang="en-US" dirty="0" smtClean="0"/>
              <a:t>“</a:t>
            </a:r>
            <a:r>
              <a:rPr lang="en-US" i="1" dirty="0" smtClean="0"/>
              <a:t>Now </a:t>
            </a:r>
            <a:r>
              <a:rPr lang="en-US" i="1" dirty="0"/>
              <a:t>to him who is able to do in full measure more than all our desires or thoughts, through the power which is working in </a:t>
            </a:r>
            <a:r>
              <a:rPr lang="en-US" i="1" dirty="0" smtClean="0"/>
              <a:t>us</a:t>
            </a:r>
            <a:r>
              <a:rPr lang="en-US" dirty="0" smtClean="0"/>
              <a:t>----</a:t>
            </a:r>
            <a:r>
              <a:rPr lang="en-US" i="1" dirty="0" smtClean="0"/>
              <a:t>Now </a:t>
            </a:r>
            <a:r>
              <a:rPr lang="en-US" i="1" dirty="0"/>
              <a:t>to Him who, in exercise of His power that is at work within us, is able to do infinitely beyond all our highest prayers or </a:t>
            </a:r>
            <a:r>
              <a:rPr lang="en-US" i="1" dirty="0" smtClean="0"/>
              <a:t>thoughts… to </a:t>
            </a:r>
            <a:r>
              <a:rPr lang="en-US" i="1" dirty="0"/>
              <a:t>Him </a:t>
            </a:r>
            <a:r>
              <a:rPr lang="en-US" i="1" dirty="0" smtClean="0"/>
              <a:t>be </a:t>
            </a:r>
            <a:r>
              <a:rPr lang="en-US" i="1" dirty="0"/>
              <a:t>glory in the church by Christ Jesus to all generations, forever and ever. Amen.</a:t>
            </a:r>
          </a:p>
          <a:p>
            <a:pPr marL="0" indent="0">
              <a:buNone/>
            </a:pPr>
            <a:endParaRPr lang="en-US" dirty="0"/>
          </a:p>
          <a:p>
            <a:pPr marL="0" indent="0">
              <a:buNone/>
            </a:pPr>
            <a:endParaRPr lang="en-US" dirty="0"/>
          </a:p>
          <a:p>
            <a:pPr marL="0" indent="0">
              <a:buNone/>
            </a:pPr>
            <a:r>
              <a:rPr lang="en-US" dirty="0" smtClean="0"/>
              <a:t> </a:t>
            </a:r>
            <a:endParaRPr lang="en-US" i="1"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02903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a:t>
            </a:r>
            <a:r>
              <a:rPr lang="en-US" b="1" dirty="0"/>
              <a:t>1</a:t>
            </a:r>
            <a:r>
              <a:rPr lang="en-US" b="1" dirty="0" smtClean="0"/>
              <a:t>)</a:t>
            </a:r>
            <a:r>
              <a:rPr lang="en-US" dirty="0"/>
              <a:t>: </a:t>
            </a:r>
            <a:r>
              <a:rPr lang="en-US" b="1" i="1" dirty="0"/>
              <a:t>For this </a:t>
            </a:r>
            <a:r>
              <a:rPr lang="en-US" b="1" i="1" dirty="0" smtClean="0"/>
              <a:t>cause</a:t>
            </a:r>
            <a:r>
              <a:rPr lang="en-US" i="1" dirty="0" smtClean="0"/>
              <a:t>…</a:t>
            </a:r>
            <a:r>
              <a:rPr lang="en-US" dirty="0" smtClean="0"/>
              <a:t>. </a:t>
            </a:r>
            <a:r>
              <a:rPr lang="en-US" dirty="0"/>
              <a:t>On account of preaching this doctrine; that is, the doctrine that the gospel was to be proclaimed to the Gentiles… He was </a:t>
            </a:r>
            <a:r>
              <a:rPr lang="en-US" dirty="0" smtClean="0"/>
              <a:t>imprisoned </a:t>
            </a:r>
            <a:r>
              <a:rPr lang="en-US" dirty="0"/>
              <a:t>for maintaining that the gospel was to be preached to the </a:t>
            </a:r>
            <a:r>
              <a:rPr lang="en-US" dirty="0" smtClean="0"/>
              <a:t>Gentiles</a:t>
            </a:r>
            <a:r>
              <a:rPr lang="en-US" dirty="0"/>
              <a:t>, and for </a:t>
            </a:r>
            <a:r>
              <a:rPr lang="en-US" dirty="0" err="1"/>
              <a:t>endeavouring</a:t>
            </a:r>
            <a:r>
              <a:rPr lang="en-US" dirty="0"/>
              <a:t> to convey it to them. </a:t>
            </a:r>
            <a:r>
              <a:rPr lang="en-US" i="1" dirty="0"/>
              <a:t>Because he maintained that the Gentiles were admitted to all the privileges of the Jews, and all the blessings of the new covenant, </a:t>
            </a:r>
            <a:r>
              <a:rPr lang="en-US" i="1" dirty="0" smtClean="0"/>
              <a:t>the </a:t>
            </a:r>
            <a:r>
              <a:rPr lang="en-US" i="1" dirty="0"/>
              <a:t>Jews persecuted him, and caused him to be imprisoned, first at Caesarea, where he was obliged to appeal to the Roman emperor, in consequence of which he was sent prisoner to Rome</a:t>
            </a:r>
          </a:p>
        </p:txBody>
      </p:sp>
    </p:spTree>
    <p:extLst>
      <p:ext uri="{BB962C8B-B14F-4D97-AF65-F5344CB8AC3E}">
        <p14:creationId xmlns:p14="http://schemas.microsoft.com/office/powerpoint/2010/main" val="2936173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a:t>
            </a:r>
            <a:r>
              <a:rPr lang="en-US" b="1" dirty="0"/>
              <a:t>1</a:t>
            </a:r>
            <a:r>
              <a:rPr lang="en-US" b="1" dirty="0" smtClean="0"/>
              <a:t>)</a:t>
            </a:r>
            <a:r>
              <a:rPr lang="en-US" dirty="0"/>
              <a:t>: </a:t>
            </a:r>
            <a:r>
              <a:rPr lang="en-US" b="1" i="1" dirty="0"/>
              <a:t>The prisoner of Jesus Christ for you </a:t>
            </a:r>
            <a:r>
              <a:rPr lang="en-US" b="1" i="1" dirty="0" smtClean="0"/>
              <a:t>Gentiles</a:t>
            </a:r>
            <a:r>
              <a:rPr lang="en-US" dirty="0" smtClean="0"/>
              <a:t> </a:t>
            </a:r>
          </a:p>
          <a:p>
            <a:pPr marL="0" indent="0">
              <a:buNone/>
            </a:pPr>
            <a:r>
              <a:rPr lang="en-US" dirty="0" smtClean="0"/>
              <a:t>Paul was made </a:t>
            </a:r>
            <a:r>
              <a:rPr lang="en-US" dirty="0"/>
              <a:t>a prisoner at Rome on </a:t>
            </a:r>
            <a:r>
              <a:rPr lang="en-US" dirty="0" smtClean="0"/>
              <a:t>the Gentiles </a:t>
            </a:r>
            <a:r>
              <a:rPr lang="en-US" dirty="0"/>
              <a:t>behalf, because </a:t>
            </a:r>
            <a:r>
              <a:rPr lang="en-US" dirty="0" smtClean="0"/>
              <a:t>he maintained </a:t>
            </a:r>
            <a:r>
              <a:rPr lang="en-US" dirty="0"/>
              <a:t>that the gospel was to be preached to the </a:t>
            </a:r>
            <a:r>
              <a:rPr lang="en-US" dirty="0" smtClean="0"/>
              <a:t>Gentiles. </a:t>
            </a:r>
          </a:p>
          <a:p>
            <a:pPr marL="0" indent="0">
              <a:buNone/>
            </a:pPr>
            <a:r>
              <a:rPr lang="en-US" i="1" dirty="0" smtClean="0">
                <a:solidFill>
                  <a:srgbClr val="FF0000"/>
                </a:solidFill>
              </a:rPr>
              <a:t>Hence Paul was imprisoned for the gospel’s sake…for </a:t>
            </a:r>
            <a:r>
              <a:rPr lang="en-US" i="1" dirty="0">
                <a:solidFill>
                  <a:srgbClr val="FF0000"/>
                </a:solidFill>
              </a:rPr>
              <a:t>preaching the Gospel to the Gentiles, and showing that they were not bound by the law of Moses, and yet were called to be fellow citizens with the saints</a:t>
            </a:r>
          </a:p>
        </p:txBody>
      </p:sp>
    </p:spTree>
    <p:extLst>
      <p:ext uri="{BB962C8B-B14F-4D97-AF65-F5344CB8AC3E}">
        <p14:creationId xmlns:p14="http://schemas.microsoft.com/office/powerpoint/2010/main" val="3242265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2)</a:t>
            </a:r>
            <a:r>
              <a:rPr lang="en-US" dirty="0" smtClean="0"/>
              <a:t>: “…</a:t>
            </a:r>
            <a:r>
              <a:rPr lang="en-US" i="1" dirty="0" smtClean="0"/>
              <a:t>for </a:t>
            </a:r>
            <a:r>
              <a:rPr lang="en-US" i="1" dirty="0"/>
              <a:t>surely you have heard of the </a:t>
            </a:r>
            <a:r>
              <a:rPr lang="en-US" i="1" dirty="0" smtClean="0"/>
              <a:t>dispensation (stewardship, administration) </a:t>
            </a:r>
            <a:r>
              <a:rPr lang="en-US" i="1" dirty="0"/>
              <a:t>of the grace of God entrusted to me for </a:t>
            </a:r>
            <a:r>
              <a:rPr lang="en-US" i="1" dirty="0" smtClean="0"/>
              <a:t>you</a:t>
            </a:r>
            <a:r>
              <a:rPr lang="en-US" dirty="0" smtClean="0"/>
              <a:t>”</a:t>
            </a:r>
            <a:endParaRPr lang="en-US" dirty="0"/>
          </a:p>
          <a:p>
            <a:pPr marL="0" indent="0">
              <a:buNone/>
            </a:pPr>
            <a:r>
              <a:rPr lang="en-US" dirty="0" smtClean="0"/>
              <a:t>Paul </a:t>
            </a:r>
            <a:r>
              <a:rPr lang="en-US" dirty="0"/>
              <a:t>reminds the Gentiles that he was specially chosen to their </a:t>
            </a:r>
            <a:r>
              <a:rPr lang="en-US" dirty="0" smtClean="0"/>
              <a:t>service…that </a:t>
            </a:r>
            <a:r>
              <a:rPr lang="en-US" dirty="0"/>
              <a:t>is, the commission to dispense the gracious gospel; to </a:t>
            </a:r>
            <a:r>
              <a:rPr lang="en-US" dirty="0" smtClean="0"/>
              <a:t>the </a:t>
            </a:r>
            <a:r>
              <a:rPr lang="en-US" dirty="0"/>
              <a:t>Gentiles in particular.  This they had heard from his own mouth.</a:t>
            </a:r>
            <a:endParaRPr lang="en-US" i="1" dirty="0">
              <a:solidFill>
                <a:srgbClr val="FF0000"/>
              </a:solidFill>
            </a:endParaRPr>
          </a:p>
        </p:txBody>
      </p:sp>
    </p:spTree>
    <p:extLst>
      <p:ext uri="{BB962C8B-B14F-4D97-AF65-F5344CB8AC3E}">
        <p14:creationId xmlns:p14="http://schemas.microsoft.com/office/powerpoint/2010/main" val="3750215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3)</a:t>
            </a:r>
            <a:r>
              <a:rPr lang="en-US" dirty="0"/>
              <a:t>: </a:t>
            </a:r>
            <a:r>
              <a:rPr lang="en-US" i="1" dirty="0" smtClean="0"/>
              <a:t>“You </a:t>
            </a:r>
            <a:r>
              <a:rPr lang="en-US" i="1" dirty="0"/>
              <a:t>have heard how by direct revelation the secret truth was made known to me, as I have already briefly written you</a:t>
            </a:r>
            <a:r>
              <a:rPr lang="en-US" i="1" dirty="0" smtClean="0"/>
              <a:t>.”</a:t>
            </a:r>
            <a:endParaRPr lang="en-US" i="1" dirty="0"/>
          </a:p>
          <a:p>
            <a:pPr marL="0" indent="0">
              <a:buNone/>
            </a:pPr>
            <a:r>
              <a:rPr lang="en-US" dirty="0"/>
              <a:t>The apostle wishes the Ephesians to understand that it was not an opinion of his own, or a doctrine which he was taught by others, or which he had gathered from the ancient prophets; but one that came to him by immediate revelation from God, as he had informed them before in a few words, referring to what he had said </a:t>
            </a:r>
            <a:r>
              <a:rPr lang="en-US" b="1" dirty="0" err="1">
                <a:solidFill>
                  <a:srgbClr val="FF0000"/>
                </a:solidFill>
              </a:rPr>
              <a:t>Eph</a:t>
            </a:r>
            <a:r>
              <a:rPr lang="en-US" b="1" dirty="0">
                <a:solidFill>
                  <a:srgbClr val="FF0000"/>
                </a:solidFill>
              </a:rPr>
              <a:t> 1:9-12.</a:t>
            </a:r>
          </a:p>
        </p:txBody>
      </p:sp>
    </p:spTree>
    <p:extLst>
      <p:ext uri="{BB962C8B-B14F-4D97-AF65-F5344CB8AC3E}">
        <p14:creationId xmlns:p14="http://schemas.microsoft.com/office/powerpoint/2010/main" val="4283781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a:t>
            </a:r>
            <a:r>
              <a:rPr lang="en-US" b="1" dirty="0"/>
              <a:t>4</a:t>
            </a:r>
            <a:r>
              <a:rPr lang="en-US" b="1" dirty="0" smtClean="0"/>
              <a:t>)</a:t>
            </a:r>
            <a:r>
              <a:rPr lang="en-US" dirty="0" smtClean="0"/>
              <a:t>: </a:t>
            </a:r>
            <a:r>
              <a:rPr lang="en-US" i="1" dirty="0" smtClean="0"/>
              <a:t>“And</a:t>
            </a:r>
            <a:r>
              <a:rPr lang="en-US" i="1" dirty="0"/>
              <a:t>, by reading what I have written, you will be able to judge how far I understand this hidden purpose of God in </a:t>
            </a:r>
            <a:r>
              <a:rPr lang="en-US" i="1" dirty="0" smtClean="0"/>
              <a:t>Christ…By </a:t>
            </a:r>
            <a:r>
              <a:rPr lang="en-US" i="1" dirty="0"/>
              <a:t>the reading of which you will be clear about my knowledge of the secret of </a:t>
            </a:r>
            <a:r>
              <a:rPr lang="en-US" i="1" dirty="0" smtClean="0"/>
              <a:t>Christ”</a:t>
            </a:r>
          </a:p>
          <a:p>
            <a:pPr marL="0" indent="0">
              <a:buNone/>
            </a:pPr>
            <a:endParaRPr lang="en-US" i="1" dirty="0"/>
          </a:p>
          <a:p>
            <a:pPr marL="0" indent="0">
              <a:buNone/>
            </a:pPr>
            <a:endParaRPr lang="en-US" i="1" dirty="0"/>
          </a:p>
          <a:p>
            <a:pPr marL="0" indent="0">
              <a:buNone/>
            </a:pPr>
            <a:endParaRPr lang="en-US" b="1" dirty="0">
              <a:solidFill>
                <a:srgbClr val="FF0000"/>
              </a:solidFill>
            </a:endParaRPr>
          </a:p>
        </p:txBody>
      </p:sp>
    </p:spTree>
    <p:extLst>
      <p:ext uri="{BB962C8B-B14F-4D97-AF65-F5344CB8AC3E}">
        <p14:creationId xmlns:p14="http://schemas.microsoft.com/office/powerpoint/2010/main" val="1255793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a:t>
            </a:r>
            <a:r>
              <a:rPr lang="en-US" b="1" dirty="0"/>
              <a:t>4</a:t>
            </a:r>
            <a:r>
              <a:rPr lang="en-US" b="1" dirty="0" smtClean="0"/>
              <a:t>)</a:t>
            </a:r>
            <a:r>
              <a:rPr lang="en-US" dirty="0"/>
              <a:t>:</a:t>
            </a:r>
            <a:r>
              <a:rPr lang="en-US" b="1" dirty="0">
                <a:solidFill>
                  <a:srgbClr val="FF0000"/>
                </a:solidFill>
              </a:rPr>
              <a:t>This great truth had </a:t>
            </a:r>
            <a:r>
              <a:rPr lang="en-US" b="1" dirty="0" smtClean="0">
                <a:solidFill>
                  <a:srgbClr val="FF0000"/>
                </a:solidFill>
              </a:rPr>
              <a:t>been </a:t>
            </a:r>
            <a:r>
              <a:rPr lang="en-US" b="1" dirty="0">
                <a:solidFill>
                  <a:srgbClr val="FF0000"/>
                </a:solidFill>
              </a:rPr>
              <a:t>concealed, or </a:t>
            </a:r>
            <a:r>
              <a:rPr lang="en-US" b="1" dirty="0" smtClean="0">
                <a:solidFill>
                  <a:srgbClr val="FF0000"/>
                </a:solidFill>
              </a:rPr>
              <a:t>partially </a:t>
            </a:r>
            <a:r>
              <a:rPr lang="en-US" b="1" dirty="0">
                <a:solidFill>
                  <a:srgbClr val="FF0000"/>
                </a:solidFill>
              </a:rPr>
              <a:t>understood, and Paul says that he was appointed to make it known to the world. His knowledge on the subject, he says, could be understood by what he had said, and from that they could judge whether he was qualified to state and defend the doctrines of the Gospel. Paul evidently supposed that the knowledge which he had on that subject was of eminent value; that it was possessed by few; that it was important to understand it.</a:t>
            </a:r>
          </a:p>
        </p:txBody>
      </p:sp>
    </p:spTree>
    <p:extLst>
      <p:ext uri="{BB962C8B-B14F-4D97-AF65-F5344CB8AC3E}">
        <p14:creationId xmlns:p14="http://schemas.microsoft.com/office/powerpoint/2010/main" val="2026754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ffectLst>
                  <a:outerShdw blurRad="38100" dist="38100" dir="2700000" algn="tl">
                    <a:srgbClr val="000000">
                      <a:alpha val="43137"/>
                    </a:srgbClr>
                  </a:outerShdw>
                </a:effectLst>
              </a:rPr>
              <a:t>EPHESIANS ANALYSIS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81200" y="1600200"/>
            <a:ext cx="8229600" cy="5105400"/>
          </a:xfrm>
        </p:spPr>
        <p:txBody>
          <a:bodyPr>
            <a:noAutofit/>
          </a:bodyPr>
          <a:lstStyle/>
          <a:p>
            <a:pPr marL="0" indent="0" algn="ctr">
              <a:buNone/>
            </a:pPr>
            <a:r>
              <a:rPr lang="en-US" b="1" u="sng" dirty="0" smtClean="0"/>
              <a:t>CHAPTER 3:1-21</a:t>
            </a:r>
            <a:endParaRPr lang="en-US" b="1" dirty="0" smtClean="0"/>
          </a:p>
          <a:p>
            <a:pPr marL="0" indent="0">
              <a:buNone/>
            </a:pPr>
            <a:endParaRPr lang="en-US" b="1" u="sng" dirty="0" smtClean="0">
              <a:solidFill>
                <a:srgbClr val="FF0000"/>
              </a:solidFill>
            </a:endParaRPr>
          </a:p>
          <a:p>
            <a:pPr marL="0" indent="0">
              <a:buNone/>
            </a:pPr>
            <a:r>
              <a:rPr lang="en-US" b="1" dirty="0" smtClean="0"/>
              <a:t>(Vs. 5)</a:t>
            </a:r>
            <a:r>
              <a:rPr lang="en-US" dirty="0" smtClean="0"/>
              <a:t>: </a:t>
            </a:r>
            <a:r>
              <a:rPr lang="en-US" i="1" dirty="0" smtClean="0"/>
              <a:t>“In earlier times &amp; </a:t>
            </a:r>
            <a:r>
              <a:rPr lang="en-US" i="1" dirty="0"/>
              <a:t>former generations </a:t>
            </a:r>
            <a:r>
              <a:rPr lang="en-US" i="1" dirty="0" smtClean="0"/>
              <a:t>the gospel was </a:t>
            </a:r>
            <a:r>
              <a:rPr lang="en-US" i="1" dirty="0"/>
              <a:t>not made known to mankind, as fully as it has now been revealed by the Spirit to the Apostles and Prophets among Christ's </a:t>
            </a:r>
            <a:r>
              <a:rPr lang="en-US" i="1" dirty="0" smtClean="0"/>
              <a:t>People”</a:t>
            </a:r>
          </a:p>
          <a:p>
            <a:pPr marL="0" indent="0">
              <a:buNone/>
            </a:pPr>
            <a:r>
              <a:rPr lang="en-US" dirty="0"/>
              <a:t>The mystery of the call of the Gentiles (of which Paul speaks here) was not unknown to the Old Testament </a:t>
            </a:r>
            <a:r>
              <a:rPr lang="en-US" dirty="0" smtClean="0"/>
              <a:t>prophets. </a:t>
            </a:r>
            <a:r>
              <a:rPr lang="en-US" dirty="0"/>
              <a:t>But they did not know it with the same explicit distinctness </a:t>
            </a:r>
            <a:r>
              <a:rPr lang="en-US" dirty="0" smtClean="0"/>
              <a:t>as </a:t>
            </a:r>
            <a:r>
              <a:rPr lang="en-US" dirty="0"/>
              <a:t>it </a:t>
            </a:r>
            <a:r>
              <a:rPr lang="en-US" dirty="0" smtClean="0"/>
              <a:t>is known now. </a:t>
            </a:r>
            <a:r>
              <a:rPr lang="en-US" dirty="0"/>
              <a:t>They probably did not know that the Gentiles were to be admitted without circumcision or that they were to be on a level with the Jews in partaking of the grace of God. </a:t>
            </a:r>
          </a:p>
          <a:p>
            <a:pPr marL="0" indent="0">
              <a:buNone/>
            </a:pPr>
            <a:endParaRPr lang="en-US" i="1" dirty="0"/>
          </a:p>
          <a:p>
            <a:pPr marL="0" indent="0">
              <a:buNone/>
            </a:pPr>
            <a:endParaRPr lang="en-US" i="1" dirty="0"/>
          </a:p>
          <a:p>
            <a:pPr marL="0" indent="0">
              <a:buNone/>
            </a:pPr>
            <a:endParaRPr lang="en-US" b="1" dirty="0">
              <a:solidFill>
                <a:srgbClr val="FF0000"/>
              </a:solidFill>
            </a:endParaRPr>
          </a:p>
        </p:txBody>
      </p:sp>
    </p:spTree>
    <p:extLst>
      <p:ext uri="{BB962C8B-B14F-4D97-AF65-F5344CB8AC3E}">
        <p14:creationId xmlns:p14="http://schemas.microsoft.com/office/powerpoint/2010/main" val="3472902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2320</Words>
  <Application>Microsoft Office PowerPoint</Application>
  <PresentationFormat>Widescreen</PresentationFormat>
  <Paragraphs>125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Algerian</vt:lpstr>
      <vt:lpstr>Arial</vt:lpstr>
      <vt:lpstr>Baskerville Old Face</vt:lpstr>
      <vt:lpstr>Calibri</vt:lpstr>
      <vt:lpstr>Calibri Light</vt:lpstr>
      <vt:lpstr>Office Theme</vt:lpstr>
      <vt:lpstr>EPHESIANS [Part 2]</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lpstr>EPHESIANS ANALYSIS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Sanjay Stephens</dc:creator>
  <cp:lastModifiedBy>Sanjay Stephens</cp:lastModifiedBy>
  <cp:revision>3</cp:revision>
  <dcterms:created xsi:type="dcterms:W3CDTF">2015-09-09T19:55:30Z</dcterms:created>
  <dcterms:modified xsi:type="dcterms:W3CDTF">2015-09-09T19:57:27Z</dcterms:modified>
</cp:coreProperties>
</file>