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JM"/>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JM"/>
          </a:p>
        </p:txBody>
      </p:sp>
      <p:sp>
        <p:nvSpPr>
          <p:cNvPr id="4" name="Date Placeholder 3"/>
          <p:cNvSpPr>
            <a:spLocks noGrp="1"/>
          </p:cNvSpPr>
          <p:nvPr>
            <p:ph type="dt" sz="half" idx="10"/>
          </p:nvPr>
        </p:nvSpPr>
        <p:spPr/>
        <p:txBody>
          <a:bodyPr/>
          <a:lstStyle/>
          <a:p>
            <a:fld id="{1B901A91-5A9B-4D87-9BF1-5D3A44C6A5EB}" type="datetimeFigureOut">
              <a:rPr lang="en-JM" smtClean="0"/>
              <a:t>9/9/2015</a:t>
            </a:fld>
            <a:endParaRPr lang="en-JM"/>
          </a:p>
        </p:txBody>
      </p:sp>
      <p:sp>
        <p:nvSpPr>
          <p:cNvPr id="5" name="Footer Placeholder 4"/>
          <p:cNvSpPr>
            <a:spLocks noGrp="1"/>
          </p:cNvSpPr>
          <p:nvPr>
            <p:ph type="ftr" sz="quarter" idx="11"/>
          </p:nvPr>
        </p:nvSpPr>
        <p:spPr/>
        <p:txBody>
          <a:bodyPr/>
          <a:lstStyle/>
          <a:p>
            <a:endParaRPr lang="en-JM"/>
          </a:p>
        </p:txBody>
      </p:sp>
      <p:sp>
        <p:nvSpPr>
          <p:cNvPr id="6" name="Slide Number Placeholder 5"/>
          <p:cNvSpPr>
            <a:spLocks noGrp="1"/>
          </p:cNvSpPr>
          <p:nvPr>
            <p:ph type="sldNum" sz="quarter" idx="12"/>
          </p:nvPr>
        </p:nvSpPr>
        <p:spPr/>
        <p:txBody>
          <a:bodyPr/>
          <a:lstStyle/>
          <a:p>
            <a:fld id="{3D4A9DDB-B955-4144-A1F3-FAE5C5B1BB9D}" type="slidenum">
              <a:rPr lang="en-JM" smtClean="0"/>
              <a:t>‹#›</a:t>
            </a:fld>
            <a:endParaRPr lang="en-JM"/>
          </a:p>
        </p:txBody>
      </p:sp>
    </p:spTree>
    <p:extLst>
      <p:ext uri="{BB962C8B-B14F-4D97-AF65-F5344CB8AC3E}">
        <p14:creationId xmlns:p14="http://schemas.microsoft.com/office/powerpoint/2010/main" val="3094479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JM"/>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4" name="Date Placeholder 3"/>
          <p:cNvSpPr>
            <a:spLocks noGrp="1"/>
          </p:cNvSpPr>
          <p:nvPr>
            <p:ph type="dt" sz="half" idx="10"/>
          </p:nvPr>
        </p:nvSpPr>
        <p:spPr/>
        <p:txBody>
          <a:bodyPr/>
          <a:lstStyle/>
          <a:p>
            <a:fld id="{1B901A91-5A9B-4D87-9BF1-5D3A44C6A5EB}" type="datetimeFigureOut">
              <a:rPr lang="en-JM" smtClean="0"/>
              <a:t>9/9/2015</a:t>
            </a:fld>
            <a:endParaRPr lang="en-JM"/>
          </a:p>
        </p:txBody>
      </p:sp>
      <p:sp>
        <p:nvSpPr>
          <p:cNvPr id="5" name="Footer Placeholder 4"/>
          <p:cNvSpPr>
            <a:spLocks noGrp="1"/>
          </p:cNvSpPr>
          <p:nvPr>
            <p:ph type="ftr" sz="quarter" idx="11"/>
          </p:nvPr>
        </p:nvSpPr>
        <p:spPr/>
        <p:txBody>
          <a:bodyPr/>
          <a:lstStyle/>
          <a:p>
            <a:endParaRPr lang="en-JM"/>
          </a:p>
        </p:txBody>
      </p:sp>
      <p:sp>
        <p:nvSpPr>
          <p:cNvPr id="6" name="Slide Number Placeholder 5"/>
          <p:cNvSpPr>
            <a:spLocks noGrp="1"/>
          </p:cNvSpPr>
          <p:nvPr>
            <p:ph type="sldNum" sz="quarter" idx="12"/>
          </p:nvPr>
        </p:nvSpPr>
        <p:spPr/>
        <p:txBody>
          <a:bodyPr/>
          <a:lstStyle/>
          <a:p>
            <a:fld id="{3D4A9DDB-B955-4144-A1F3-FAE5C5B1BB9D}" type="slidenum">
              <a:rPr lang="en-JM" smtClean="0"/>
              <a:t>‹#›</a:t>
            </a:fld>
            <a:endParaRPr lang="en-JM"/>
          </a:p>
        </p:txBody>
      </p:sp>
    </p:spTree>
    <p:extLst>
      <p:ext uri="{BB962C8B-B14F-4D97-AF65-F5344CB8AC3E}">
        <p14:creationId xmlns:p14="http://schemas.microsoft.com/office/powerpoint/2010/main" val="1632144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JM"/>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4" name="Date Placeholder 3"/>
          <p:cNvSpPr>
            <a:spLocks noGrp="1"/>
          </p:cNvSpPr>
          <p:nvPr>
            <p:ph type="dt" sz="half" idx="10"/>
          </p:nvPr>
        </p:nvSpPr>
        <p:spPr/>
        <p:txBody>
          <a:bodyPr/>
          <a:lstStyle/>
          <a:p>
            <a:fld id="{1B901A91-5A9B-4D87-9BF1-5D3A44C6A5EB}" type="datetimeFigureOut">
              <a:rPr lang="en-JM" smtClean="0"/>
              <a:t>9/9/2015</a:t>
            </a:fld>
            <a:endParaRPr lang="en-JM"/>
          </a:p>
        </p:txBody>
      </p:sp>
      <p:sp>
        <p:nvSpPr>
          <p:cNvPr id="5" name="Footer Placeholder 4"/>
          <p:cNvSpPr>
            <a:spLocks noGrp="1"/>
          </p:cNvSpPr>
          <p:nvPr>
            <p:ph type="ftr" sz="quarter" idx="11"/>
          </p:nvPr>
        </p:nvSpPr>
        <p:spPr/>
        <p:txBody>
          <a:bodyPr/>
          <a:lstStyle/>
          <a:p>
            <a:endParaRPr lang="en-JM"/>
          </a:p>
        </p:txBody>
      </p:sp>
      <p:sp>
        <p:nvSpPr>
          <p:cNvPr id="6" name="Slide Number Placeholder 5"/>
          <p:cNvSpPr>
            <a:spLocks noGrp="1"/>
          </p:cNvSpPr>
          <p:nvPr>
            <p:ph type="sldNum" sz="quarter" idx="12"/>
          </p:nvPr>
        </p:nvSpPr>
        <p:spPr/>
        <p:txBody>
          <a:bodyPr/>
          <a:lstStyle/>
          <a:p>
            <a:fld id="{3D4A9DDB-B955-4144-A1F3-FAE5C5B1BB9D}" type="slidenum">
              <a:rPr lang="en-JM" smtClean="0"/>
              <a:t>‹#›</a:t>
            </a:fld>
            <a:endParaRPr lang="en-JM"/>
          </a:p>
        </p:txBody>
      </p:sp>
    </p:spTree>
    <p:extLst>
      <p:ext uri="{BB962C8B-B14F-4D97-AF65-F5344CB8AC3E}">
        <p14:creationId xmlns:p14="http://schemas.microsoft.com/office/powerpoint/2010/main" val="1746225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JM"/>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4" name="Date Placeholder 3"/>
          <p:cNvSpPr>
            <a:spLocks noGrp="1"/>
          </p:cNvSpPr>
          <p:nvPr>
            <p:ph type="dt" sz="half" idx="10"/>
          </p:nvPr>
        </p:nvSpPr>
        <p:spPr/>
        <p:txBody>
          <a:bodyPr/>
          <a:lstStyle/>
          <a:p>
            <a:fld id="{1B901A91-5A9B-4D87-9BF1-5D3A44C6A5EB}" type="datetimeFigureOut">
              <a:rPr lang="en-JM" smtClean="0"/>
              <a:t>9/9/2015</a:t>
            </a:fld>
            <a:endParaRPr lang="en-JM"/>
          </a:p>
        </p:txBody>
      </p:sp>
      <p:sp>
        <p:nvSpPr>
          <p:cNvPr id="5" name="Footer Placeholder 4"/>
          <p:cNvSpPr>
            <a:spLocks noGrp="1"/>
          </p:cNvSpPr>
          <p:nvPr>
            <p:ph type="ftr" sz="quarter" idx="11"/>
          </p:nvPr>
        </p:nvSpPr>
        <p:spPr/>
        <p:txBody>
          <a:bodyPr/>
          <a:lstStyle/>
          <a:p>
            <a:endParaRPr lang="en-JM"/>
          </a:p>
        </p:txBody>
      </p:sp>
      <p:sp>
        <p:nvSpPr>
          <p:cNvPr id="6" name="Slide Number Placeholder 5"/>
          <p:cNvSpPr>
            <a:spLocks noGrp="1"/>
          </p:cNvSpPr>
          <p:nvPr>
            <p:ph type="sldNum" sz="quarter" idx="12"/>
          </p:nvPr>
        </p:nvSpPr>
        <p:spPr/>
        <p:txBody>
          <a:bodyPr/>
          <a:lstStyle/>
          <a:p>
            <a:fld id="{3D4A9DDB-B955-4144-A1F3-FAE5C5B1BB9D}" type="slidenum">
              <a:rPr lang="en-JM" smtClean="0"/>
              <a:t>‹#›</a:t>
            </a:fld>
            <a:endParaRPr lang="en-JM"/>
          </a:p>
        </p:txBody>
      </p:sp>
    </p:spTree>
    <p:extLst>
      <p:ext uri="{BB962C8B-B14F-4D97-AF65-F5344CB8AC3E}">
        <p14:creationId xmlns:p14="http://schemas.microsoft.com/office/powerpoint/2010/main" val="4028674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JM"/>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901A91-5A9B-4D87-9BF1-5D3A44C6A5EB}" type="datetimeFigureOut">
              <a:rPr lang="en-JM" smtClean="0"/>
              <a:t>9/9/2015</a:t>
            </a:fld>
            <a:endParaRPr lang="en-JM"/>
          </a:p>
        </p:txBody>
      </p:sp>
      <p:sp>
        <p:nvSpPr>
          <p:cNvPr id="5" name="Footer Placeholder 4"/>
          <p:cNvSpPr>
            <a:spLocks noGrp="1"/>
          </p:cNvSpPr>
          <p:nvPr>
            <p:ph type="ftr" sz="quarter" idx="11"/>
          </p:nvPr>
        </p:nvSpPr>
        <p:spPr/>
        <p:txBody>
          <a:bodyPr/>
          <a:lstStyle/>
          <a:p>
            <a:endParaRPr lang="en-JM"/>
          </a:p>
        </p:txBody>
      </p:sp>
      <p:sp>
        <p:nvSpPr>
          <p:cNvPr id="6" name="Slide Number Placeholder 5"/>
          <p:cNvSpPr>
            <a:spLocks noGrp="1"/>
          </p:cNvSpPr>
          <p:nvPr>
            <p:ph type="sldNum" sz="quarter" idx="12"/>
          </p:nvPr>
        </p:nvSpPr>
        <p:spPr/>
        <p:txBody>
          <a:bodyPr/>
          <a:lstStyle/>
          <a:p>
            <a:fld id="{3D4A9DDB-B955-4144-A1F3-FAE5C5B1BB9D}" type="slidenum">
              <a:rPr lang="en-JM" smtClean="0"/>
              <a:t>‹#›</a:t>
            </a:fld>
            <a:endParaRPr lang="en-JM"/>
          </a:p>
        </p:txBody>
      </p:sp>
    </p:spTree>
    <p:extLst>
      <p:ext uri="{BB962C8B-B14F-4D97-AF65-F5344CB8AC3E}">
        <p14:creationId xmlns:p14="http://schemas.microsoft.com/office/powerpoint/2010/main" val="2679457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JM"/>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5" name="Date Placeholder 4"/>
          <p:cNvSpPr>
            <a:spLocks noGrp="1"/>
          </p:cNvSpPr>
          <p:nvPr>
            <p:ph type="dt" sz="half" idx="10"/>
          </p:nvPr>
        </p:nvSpPr>
        <p:spPr/>
        <p:txBody>
          <a:bodyPr/>
          <a:lstStyle/>
          <a:p>
            <a:fld id="{1B901A91-5A9B-4D87-9BF1-5D3A44C6A5EB}" type="datetimeFigureOut">
              <a:rPr lang="en-JM" smtClean="0"/>
              <a:t>9/9/2015</a:t>
            </a:fld>
            <a:endParaRPr lang="en-JM"/>
          </a:p>
        </p:txBody>
      </p:sp>
      <p:sp>
        <p:nvSpPr>
          <p:cNvPr id="6" name="Footer Placeholder 5"/>
          <p:cNvSpPr>
            <a:spLocks noGrp="1"/>
          </p:cNvSpPr>
          <p:nvPr>
            <p:ph type="ftr" sz="quarter" idx="11"/>
          </p:nvPr>
        </p:nvSpPr>
        <p:spPr/>
        <p:txBody>
          <a:bodyPr/>
          <a:lstStyle/>
          <a:p>
            <a:endParaRPr lang="en-JM"/>
          </a:p>
        </p:txBody>
      </p:sp>
      <p:sp>
        <p:nvSpPr>
          <p:cNvPr id="7" name="Slide Number Placeholder 6"/>
          <p:cNvSpPr>
            <a:spLocks noGrp="1"/>
          </p:cNvSpPr>
          <p:nvPr>
            <p:ph type="sldNum" sz="quarter" idx="12"/>
          </p:nvPr>
        </p:nvSpPr>
        <p:spPr/>
        <p:txBody>
          <a:bodyPr/>
          <a:lstStyle/>
          <a:p>
            <a:fld id="{3D4A9DDB-B955-4144-A1F3-FAE5C5B1BB9D}" type="slidenum">
              <a:rPr lang="en-JM" smtClean="0"/>
              <a:t>‹#›</a:t>
            </a:fld>
            <a:endParaRPr lang="en-JM"/>
          </a:p>
        </p:txBody>
      </p:sp>
    </p:spTree>
    <p:extLst>
      <p:ext uri="{BB962C8B-B14F-4D97-AF65-F5344CB8AC3E}">
        <p14:creationId xmlns:p14="http://schemas.microsoft.com/office/powerpoint/2010/main" val="1227840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JM"/>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7" name="Date Placeholder 6"/>
          <p:cNvSpPr>
            <a:spLocks noGrp="1"/>
          </p:cNvSpPr>
          <p:nvPr>
            <p:ph type="dt" sz="half" idx="10"/>
          </p:nvPr>
        </p:nvSpPr>
        <p:spPr/>
        <p:txBody>
          <a:bodyPr/>
          <a:lstStyle/>
          <a:p>
            <a:fld id="{1B901A91-5A9B-4D87-9BF1-5D3A44C6A5EB}" type="datetimeFigureOut">
              <a:rPr lang="en-JM" smtClean="0"/>
              <a:t>9/9/2015</a:t>
            </a:fld>
            <a:endParaRPr lang="en-JM"/>
          </a:p>
        </p:txBody>
      </p:sp>
      <p:sp>
        <p:nvSpPr>
          <p:cNvPr id="8" name="Footer Placeholder 7"/>
          <p:cNvSpPr>
            <a:spLocks noGrp="1"/>
          </p:cNvSpPr>
          <p:nvPr>
            <p:ph type="ftr" sz="quarter" idx="11"/>
          </p:nvPr>
        </p:nvSpPr>
        <p:spPr/>
        <p:txBody>
          <a:bodyPr/>
          <a:lstStyle/>
          <a:p>
            <a:endParaRPr lang="en-JM"/>
          </a:p>
        </p:txBody>
      </p:sp>
      <p:sp>
        <p:nvSpPr>
          <p:cNvPr id="9" name="Slide Number Placeholder 8"/>
          <p:cNvSpPr>
            <a:spLocks noGrp="1"/>
          </p:cNvSpPr>
          <p:nvPr>
            <p:ph type="sldNum" sz="quarter" idx="12"/>
          </p:nvPr>
        </p:nvSpPr>
        <p:spPr/>
        <p:txBody>
          <a:bodyPr/>
          <a:lstStyle/>
          <a:p>
            <a:fld id="{3D4A9DDB-B955-4144-A1F3-FAE5C5B1BB9D}" type="slidenum">
              <a:rPr lang="en-JM" smtClean="0"/>
              <a:t>‹#›</a:t>
            </a:fld>
            <a:endParaRPr lang="en-JM"/>
          </a:p>
        </p:txBody>
      </p:sp>
    </p:spTree>
    <p:extLst>
      <p:ext uri="{BB962C8B-B14F-4D97-AF65-F5344CB8AC3E}">
        <p14:creationId xmlns:p14="http://schemas.microsoft.com/office/powerpoint/2010/main" val="218390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JM"/>
          </a:p>
        </p:txBody>
      </p:sp>
      <p:sp>
        <p:nvSpPr>
          <p:cNvPr id="3" name="Date Placeholder 2"/>
          <p:cNvSpPr>
            <a:spLocks noGrp="1"/>
          </p:cNvSpPr>
          <p:nvPr>
            <p:ph type="dt" sz="half" idx="10"/>
          </p:nvPr>
        </p:nvSpPr>
        <p:spPr/>
        <p:txBody>
          <a:bodyPr/>
          <a:lstStyle/>
          <a:p>
            <a:fld id="{1B901A91-5A9B-4D87-9BF1-5D3A44C6A5EB}" type="datetimeFigureOut">
              <a:rPr lang="en-JM" smtClean="0"/>
              <a:t>9/9/2015</a:t>
            </a:fld>
            <a:endParaRPr lang="en-JM"/>
          </a:p>
        </p:txBody>
      </p:sp>
      <p:sp>
        <p:nvSpPr>
          <p:cNvPr id="4" name="Footer Placeholder 3"/>
          <p:cNvSpPr>
            <a:spLocks noGrp="1"/>
          </p:cNvSpPr>
          <p:nvPr>
            <p:ph type="ftr" sz="quarter" idx="11"/>
          </p:nvPr>
        </p:nvSpPr>
        <p:spPr/>
        <p:txBody>
          <a:bodyPr/>
          <a:lstStyle/>
          <a:p>
            <a:endParaRPr lang="en-JM"/>
          </a:p>
        </p:txBody>
      </p:sp>
      <p:sp>
        <p:nvSpPr>
          <p:cNvPr id="5" name="Slide Number Placeholder 4"/>
          <p:cNvSpPr>
            <a:spLocks noGrp="1"/>
          </p:cNvSpPr>
          <p:nvPr>
            <p:ph type="sldNum" sz="quarter" idx="12"/>
          </p:nvPr>
        </p:nvSpPr>
        <p:spPr/>
        <p:txBody>
          <a:bodyPr/>
          <a:lstStyle/>
          <a:p>
            <a:fld id="{3D4A9DDB-B955-4144-A1F3-FAE5C5B1BB9D}" type="slidenum">
              <a:rPr lang="en-JM" smtClean="0"/>
              <a:t>‹#›</a:t>
            </a:fld>
            <a:endParaRPr lang="en-JM"/>
          </a:p>
        </p:txBody>
      </p:sp>
    </p:spTree>
    <p:extLst>
      <p:ext uri="{BB962C8B-B14F-4D97-AF65-F5344CB8AC3E}">
        <p14:creationId xmlns:p14="http://schemas.microsoft.com/office/powerpoint/2010/main" val="184541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901A91-5A9B-4D87-9BF1-5D3A44C6A5EB}" type="datetimeFigureOut">
              <a:rPr lang="en-JM" smtClean="0"/>
              <a:t>9/9/2015</a:t>
            </a:fld>
            <a:endParaRPr lang="en-JM"/>
          </a:p>
        </p:txBody>
      </p:sp>
      <p:sp>
        <p:nvSpPr>
          <p:cNvPr id="3" name="Footer Placeholder 2"/>
          <p:cNvSpPr>
            <a:spLocks noGrp="1"/>
          </p:cNvSpPr>
          <p:nvPr>
            <p:ph type="ftr" sz="quarter" idx="11"/>
          </p:nvPr>
        </p:nvSpPr>
        <p:spPr/>
        <p:txBody>
          <a:bodyPr/>
          <a:lstStyle/>
          <a:p>
            <a:endParaRPr lang="en-JM"/>
          </a:p>
        </p:txBody>
      </p:sp>
      <p:sp>
        <p:nvSpPr>
          <p:cNvPr id="4" name="Slide Number Placeholder 3"/>
          <p:cNvSpPr>
            <a:spLocks noGrp="1"/>
          </p:cNvSpPr>
          <p:nvPr>
            <p:ph type="sldNum" sz="quarter" idx="12"/>
          </p:nvPr>
        </p:nvSpPr>
        <p:spPr/>
        <p:txBody>
          <a:bodyPr/>
          <a:lstStyle/>
          <a:p>
            <a:fld id="{3D4A9DDB-B955-4144-A1F3-FAE5C5B1BB9D}" type="slidenum">
              <a:rPr lang="en-JM" smtClean="0"/>
              <a:t>‹#›</a:t>
            </a:fld>
            <a:endParaRPr lang="en-JM"/>
          </a:p>
        </p:txBody>
      </p:sp>
    </p:spTree>
    <p:extLst>
      <p:ext uri="{BB962C8B-B14F-4D97-AF65-F5344CB8AC3E}">
        <p14:creationId xmlns:p14="http://schemas.microsoft.com/office/powerpoint/2010/main" val="2557278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JM"/>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901A91-5A9B-4D87-9BF1-5D3A44C6A5EB}" type="datetimeFigureOut">
              <a:rPr lang="en-JM" smtClean="0"/>
              <a:t>9/9/2015</a:t>
            </a:fld>
            <a:endParaRPr lang="en-JM"/>
          </a:p>
        </p:txBody>
      </p:sp>
      <p:sp>
        <p:nvSpPr>
          <p:cNvPr id="6" name="Footer Placeholder 5"/>
          <p:cNvSpPr>
            <a:spLocks noGrp="1"/>
          </p:cNvSpPr>
          <p:nvPr>
            <p:ph type="ftr" sz="quarter" idx="11"/>
          </p:nvPr>
        </p:nvSpPr>
        <p:spPr/>
        <p:txBody>
          <a:bodyPr/>
          <a:lstStyle/>
          <a:p>
            <a:endParaRPr lang="en-JM"/>
          </a:p>
        </p:txBody>
      </p:sp>
      <p:sp>
        <p:nvSpPr>
          <p:cNvPr id="7" name="Slide Number Placeholder 6"/>
          <p:cNvSpPr>
            <a:spLocks noGrp="1"/>
          </p:cNvSpPr>
          <p:nvPr>
            <p:ph type="sldNum" sz="quarter" idx="12"/>
          </p:nvPr>
        </p:nvSpPr>
        <p:spPr/>
        <p:txBody>
          <a:bodyPr/>
          <a:lstStyle/>
          <a:p>
            <a:fld id="{3D4A9DDB-B955-4144-A1F3-FAE5C5B1BB9D}" type="slidenum">
              <a:rPr lang="en-JM" smtClean="0"/>
              <a:t>‹#›</a:t>
            </a:fld>
            <a:endParaRPr lang="en-JM"/>
          </a:p>
        </p:txBody>
      </p:sp>
    </p:spTree>
    <p:extLst>
      <p:ext uri="{BB962C8B-B14F-4D97-AF65-F5344CB8AC3E}">
        <p14:creationId xmlns:p14="http://schemas.microsoft.com/office/powerpoint/2010/main" val="536047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JM"/>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JM"/>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901A91-5A9B-4D87-9BF1-5D3A44C6A5EB}" type="datetimeFigureOut">
              <a:rPr lang="en-JM" smtClean="0"/>
              <a:t>9/9/2015</a:t>
            </a:fld>
            <a:endParaRPr lang="en-JM"/>
          </a:p>
        </p:txBody>
      </p:sp>
      <p:sp>
        <p:nvSpPr>
          <p:cNvPr id="6" name="Footer Placeholder 5"/>
          <p:cNvSpPr>
            <a:spLocks noGrp="1"/>
          </p:cNvSpPr>
          <p:nvPr>
            <p:ph type="ftr" sz="quarter" idx="11"/>
          </p:nvPr>
        </p:nvSpPr>
        <p:spPr/>
        <p:txBody>
          <a:bodyPr/>
          <a:lstStyle/>
          <a:p>
            <a:endParaRPr lang="en-JM"/>
          </a:p>
        </p:txBody>
      </p:sp>
      <p:sp>
        <p:nvSpPr>
          <p:cNvPr id="7" name="Slide Number Placeholder 6"/>
          <p:cNvSpPr>
            <a:spLocks noGrp="1"/>
          </p:cNvSpPr>
          <p:nvPr>
            <p:ph type="sldNum" sz="quarter" idx="12"/>
          </p:nvPr>
        </p:nvSpPr>
        <p:spPr/>
        <p:txBody>
          <a:bodyPr/>
          <a:lstStyle/>
          <a:p>
            <a:fld id="{3D4A9DDB-B955-4144-A1F3-FAE5C5B1BB9D}" type="slidenum">
              <a:rPr lang="en-JM" smtClean="0"/>
              <a:t>‹#›</a:t>
            </a:fld>
            <a:endParaRPr lang="en-JM"/>
          </a:p>
        </p:txBody>
      </p:sp>
    </p:spTree>
    <p:extLst>
      <p:ext uri="{BB962C8B-B14F-4D97-AF65-F5344CB8AC3E}">
        <p14:creationId xmlns:p14="http://schemas.microsoft.com/office/powerpoint/2010/main" val="3773407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JM"/>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901A91-5A9B-4D87-9BF1-5D3A44C6A5EB}" type="datetimeFigureOut">
              <a:rPr lang="en-JM" smtClean="0"/>
              <a:t>9/9/2015</a:t>
            </a:fld>
            <a:endParaRPr lang="en-JM"/>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JM"/>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4A9DDB-B955-4144-A1F3-FAE5C5B1BB9D}" type="slidenum">
              <a:rPr lang="en-JM" smtClean="0"/>
              <a:t>‹#›</a:t>
            </a:fld>
            <a:endParaRPr lang="en-JM"/>
          </a:p>
        </p:txBody>
      </p:sp>
    </p:spTree>
    <p:extLst>
      <p:ext uri="{BB962C8B-B14F-4D97-AF65-F5344CB8AC3E}">
        <p14:creationId xmlns:p14="http://schemas.microsoft.com/office/powerpoint/2010/main" val="1313694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11000" smtClean="0">
                <a:effectLst>
                  <a:outerShdw blurRad="38100" dist="38100" dir="2700000" algn="tl">
                    <a:srgbClr val="000000">
                      <a:alpha val="43137"/>
                    </a:srgbClr>
                  </a:outerShdw>
                </a:effectLst>
                <a:latin typeface="Algerian" pitchFamily="82" charset="0"/>
              </a:rPr>
              <a:t>EPHESIANS</a:t>
            </a:r>
            <a:br>
              <a:rPr lang="en-US" sz="11000" smtClean="0">
                <a:effectLst>
                  <a:outerShdw blurRad="38100" dist="38100" dir="2700000" algn="tl">
                    <a:srgbClr val="000000">
                      <a:alpha val="43137"/>
                    </a:srgbClr>
                  </a:outerShdw>
                </a:effectLst>
                <a:latin typeface="Algerian" pitchFamily="82" charset="0"/>
              </a:rPr>
            </a:br>
            <a:r>
              <a:rPr lang="en-US" smtClean="0">
                <a:effectLst>
                  <a:outerShdw blurRad="38100" dist="38100" dir="2700000" algn="tl">
                    <a:srgbClr val="000000">
                      <a:alpha val="43137"/>
                    </a:srgbClr>
                  </a:outerShdw>
                </a:effectLst>
                <a:latin typeface="Algerian" pitchFamily="82" charset="0"/>
              </a:rPr>
              <a:t>[Part 3]</a:t>
            </a:r>
            <a:endParaRPr lang="en-US" sz="11000" dirty="0">
              <a:effectLst>
                <a:outerShdw blurRad="38100" dist="38100" dir="2700000" algn="tl">
                  <a:srgbClr val="000000">
                    <a:alpha val="43137"/>
                  </a:srgbClr>
                </a:outerShdw>
              </a:effectLst>
              <a:latin typeface="Algerian" pitchFamily="82" charset="0"/>
            </a:endParaRPr>
          </a:p>
        </p:txBody>
      </p:sp>
      <p:sp>
        <p:nvSpPr>
          <p:cNvPr id="3" name="Subtitle 2"/>
          <p:cNvSpPr>
            <a:spLocks noGrp="1"/>
          </p:cNvSpPr>
          <p:nvPr>
            <p:ph type="subTitle" idx="1"/>
          </p:nvPr>
        </p:nvSpPr>
        <p:spPr>
          <a:xfrm>
            <a:off x="2971800" y="3505200"/>
            <a:ext cx="6400800" cy="1752600"/>
          </a:xfrm>
        </p:spPr>
        <p:txBody>
          <a:bodyPr>
            <a:normAutofit/>
          </a:bodyPr>
          <a:lstStyle/>
          <a:p>
            <a:pPr algn="ctr"/>
            <a:r>
              <a:rPr lang="en-US" sz="4800" b="1" dirty="0">
                <a:effectLst>
                  <a:outerShdw blurRad="38100" dist="38100" dir="2700000" algn="tl">
                    <a:srgbClr val="000000">
                      <a:alpha val="43137"/>
                    </a:srgbClr>
                  </a:outerShdw>
                </a:effectLst>
                <a:latin typeface="Baskerville Old Face" pitchFamily="18" charset="0"/>
              </a:rPr>
              <a:t>Christ &amp; His Church</a:t>
            </a:r>
            <a:endParaRPr lang="en-US" sz="4800" b="1" dirty="0">
              <a:effectLst>
                <a:outerShdw blurRad="38100" dist="38100" dir="2700000" algn="tl">
                  <a:srgbClr val="000000">
                    <a:alpha val="43137"/>
                  </a:srgbClr>
                </a:outerShdw>
              </a:effectLst>
              <a:latin typeface="Baskerville Old Face" pitchFamily="18" charset="0"/>
            </a:endParaRPr>
          </a:p>
        </p:txBody>
      </p:sp>
      <p:pic>
        <p:nvPicPr>
          <p:cNvPr id="1026" name="Picture 2" descr="C:\Program Files (x86)\Microsoft Office\MEDIA\CAGCAT10\j0149407.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05400" y="4283123"/>
            <a:ext cx="1792170" cy="21336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images3.wikia.nocookie.net/__cb20130105175558/runescape/images/5/5f/Mithril_sword_detai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33600" y="4248371"/>
            <a:ext cx="2165402" cy="215470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th05.deviantart.net/fs70/PRE/i/2011/285/3/2/blue_shield_by_3dben-d4cly7v.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6200" y="3962401"/>
            <a:ext cx="2590800" cy="2590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93297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4:1-6</a:t>
            </a:r>
            <a:endParaRPr lang="en-US" b="1" dirty="0" smtClean="0"/>
          </a:p>
          <a:p>
            <a:pPr marL="0" indent="0">
              <a:buNone/>
            </a:pPr>
            <a:endParaRPr lang="en-US" b="1" dirty="0" smtClean="0"/>
          </a:p>
          <a:p>
            <a:pPr marL="0" indent="0">
              <a:buNone/>
            </a:pPr>
            <a:r>
              <a:rPr lang="en-US" b="1" dirty="0" smtClean="0"/>
              <a:t>(Vs. 3)</a:t>
            </a:r>
            <a:r>
              <a:rPr lang="en-US" dirty="0"/>
              <a:t>: The meaning here is, that they should be bound or united together in the sentiments and affections of peace. It is not mere external unity; it is not a mere unity of creed; it is not a mere unity in the forms of public worship; it is such as the Holy Spirit produces in the hearts of Christians, when he fills them all with the same love, and joy, and </a:t>
            </a:r>
            <a:r>
              <a:rPr lang="en-US" dirty="0" smtClean="0"/>
              <a:t>peace.</a:t>
            </a:r>
          </a:p>
          <a:p>
            <a:pPr marL="0" indent="0">
              <a:buNone/>
            </a:pPr>
            <a:endParaRPr lang="en-US" dirty="0"/>
          </a:p>
          <a:p>
            <a:pPr marL="0" indent="0">
              <a:buNone/>
            </a:pPr>
            <a:endParaRPr lang="en-US" dirty="0"/>
          </a:p>
          <a:p>
            <a:pPr marL="0" indent="0">
              <a:buNone/>
            </a:pPr>
            <a:r>
              <a:rPr lang="en-US" dirty="0" smtClean="0"/>
              <a:t> </a:t>
            </a:r>
            <a:endParaRPr lang="en-US" i="1"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8747646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solidFill>
                  <a:srgbClr val="FF0000"/>
                </a:solidFill>
                <a:effectLst>
                  <a:outerShdw blurRad="38100" dist="38100" dir="2700000" algn="tl">
                    <a:srgbClr val="000000">
                      <a:alpha val="43137"/>
                    </a:srgbClr>
                  </a:outerShdw>
                </a:effectLst>
              </a:rPr>
              <a:t>Overview of CHAPTER 4</a:t>
            </a:r>
            <a:endParaRPr lang="en-US" b="1" dirty="0" smtClean="0">
              <a:solidFill>
                <a:srgbClr val="FF0000"/>
              </a:solidFill>
              <a:effectLst>
                <a:outerShdw blurRad="38100" dist="38100" dir="2700000" algn="tl">
                  <a:srgbClr val="000000">
                    <a:alpha val="43137"/>
                  </a:srgbClr>
                </a:outerShdw>
              </a:effectLst>
            </a:endParaRPr>
          </a:p>
          <a:p>
            <a:pPr marL="0" indent="0">
              <a:buNone/>
            </a:pPr>
            <a:endParaRPr lang="en-US" sz="1200" b="1" u="sng" dirty="0">
              <a:solidFill>
                <a:srgbClr val="FF0000"/>
              </a:solidFill>
            </a:endParaRPr>
          </a:p>
          <a:p>
            <a:pPr marL="0" indent="0">
              <a:buNone/>
            </a:pPr>
            <a:r>
              <a:rPr lang="en-US" b="1" dirty="0">
                <a:effectLst>
                  <a:outerShdw blurRad="38100" dist="38100" dir="2700000" algn="tl">
                    <a:srgbClr val="000000">
                      <a:alpha val="43137"/>
                    </a:srgbClr>
                  </a:outerShdw>
                </a:effectLst>
              </a:rPr>
              <a:t>(Vs. 1-6) Walking worthily &amp; unified</a:t>
            </a:r>
          </a:p>
          <a:p>
            <a:pPr marL="0" indent="0">
              <a:buNone/>
            </a:pPr>
            <a:endParaRPr lang="en-US" b="1" dirty="0">
              <a:effectLst>
                <a:outerShdw blurRad="38100" dist="38100" dir="2700000" algn="tl">
                  <a:srgbClr val="000000">
                    <a:alpha val="43137"/>
                  </a:srgbClr>
                </a:outerShdw>
              </a:effectLst>
            </a:endParaRPr>
          </a:p>
          <a:p>
            <a:pPr marL="0" indent="0">
              <a:buNone/>
            </a:pPr>
            <a:r>
              <a:rPr lang="en-US" b="1" dirty="0">
                <a:effectLst>
                  <a:outerShdw blurRad="38100" dist="38100" dir="2700000" algn="tl">
                    <a:srgbClr val="000000">
                      <a:alpha val="43137"/>
                    </a:srgbClr>
                  </a:outerShdw>
                </a:effectLst>
              </a:rPr>
              <a:t>(Vs. 7-11) Ministry gifts of Christ to the Church</a:t>
            </a:r>
          </a:p>
          <a:p>
            <a:pPr marL="0" indent="0">
              <a:buNone/>
            </a:pPr>
            <a:endParaRPr lang="en-US" b="1" dirty="0">
              <a:effectLst>
                <a:outerShdw blurRad="38100" dist="38100" dir="2700000" algn="tl">
                  <a:srgbClr val="000000">
                    <a:alpha val="43137"/>
                  </a:srgbClr>
                </a:outerShdw>
              </a:effectLst>
            </a:endParaRPr>
          </a:p>
          <a:p>
            <a:pPr marL="0" indent="0">
              <a:buNone/>
            </a:pPr>
            <a:r>
              <a:rPr lang="en-US" b="1" dirty="0">
                <a:effectLst>
                  <a:outerShdw blurRad="38100" dist="38100" dir="2700000" algn="tl">
                    <a:srgbClr val="000000">
                      <a:alpha val="43137"/>
                    </a:srgbClr>
                  </a:outerShdw>
                </a:effectLst>
              </a:rPr>
              <a:t>(Vs. 12-16) The purpose of the ministry gifts</a:t>
            </a:r>
          </a:p>
          <a:p>
            <a:pPr marL="0" indent="0">
              <a:buNone/>
            </a:pPr>
            <a:endParaRPr lang="en-US" b="1" dirty="0">
              <a:effectLst>
                <a:outerShdw blurRad="38100" dist="38100" dir="2700000" algn="tl">
                  <a:srgbClr val="000000">
                    <a:alpha val="43137"/>
                  </a:srgbClr>
                </a:outerShdw>
              </a:effectLst>
            </a:endParaRPr>
          </a:p>
          <a:p>
            <a:pPr marL="0" indent="0">
              <a:buNone/>
            </a:pPr>
            <a:r>
              <a:rPr lang="en-US" b="1" dirty="0">
                <a:effectLst>
                  <a:outerShdw blurRad="38100" dist="38100" dir="2700000" algn="tl">
                    <a:srgbClr val="000000">
                      <a:alpha val="43137"/>
                    </a:srgbClr>
                  </a:outerShdw>
                </a:effectLst>
              </a:rPr>
              <a:t>(Vs. 17-32) Walking in newness of life: put off &amp; put on</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92013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4:1-6</a:t>
            </a:r>
            <a:endParaRPr lang="en-US" b="1" dirty="0" smtClean="0"/>
          </a:p>
          <a:p>
            <a:pPr marL="0" indent="0">
              <a:buNone/>
            </a:pPr>
            <a:endParaRPr lang="en-US" b="1" dirty="0" smtClean="0"/>
          </a:p>
          <a:p>
            <a:pPr marL="0" indent="0">
              <a:buNone/>
            </a:pPr>
            <a:r>
              <a:rPr lang="en-US" b="1" dirty="0" smtClean="0"/>
              <a:t>(Vs. 4-6)</a:t>
            </a:r>
            <a:r>
              <a:rPr lang="en-US" dirty="0"/>
              <a:t>: </a:t>
            </a:r>
            <a:r>
              <a:rPr lang="en-US" dirty="0" smtClean="0"/>
              <a:t>These 3 verses are an argument </a:t>
            </a:r>
            <a:r>
              <a:rPr lang="en-US" dirty="0"/>
              <a:t>of great weight for an earnest displaying of brotherly love and </a:t>
            </a:r>
            <a:r>
              <a:rPr lang="en-US" dirty="0" smtClean="0"/>
              <a:t>unity </a:t>
            </a:r>
            <a:r>
              <a:rPr lang="en-US" dirty="0"/>
              <a:t>with one </a:t>
            </a:r>
            <a:r>
              <a:rPr lang="en-US" dirty="0" smtClean="0"/>
              <a:t>another. </a:t>
            </a:r>
            <a:r>
              <a:rPr lang="en-US" b="1" i="1" dirty="0">
                <a:solidFill>
                  <a:srgbClr val="FF0000"/>
                </a:solidFill>
              </a:rPr>
              <a:t>Paul is showing that there is unity in each one of </a:t>
            </a:r>
            <a:r>
              <a:rPr lang="en-US" b="1" i="1" u="sng" dirty="0">
                <a:solidFill>
                  <a:srgbClr val="00B0F0"/>
                </a:solidFill>
                <a:effectLst>
                  <a:outerShdw blurRad="38100" dist="38100" dir="2700000" algn="tl">
                    <a:srgbClr val="000000">
                      <a:alpha val="43137"/>
                    </a:srgbClr>
                  </a:outerShdw>
                </a:effectLst>
              </a:rPr>
              <a:t>seven essential features of Christianity</a:t>
            </a:r>
            <a:r>
              <a:rPr lang="en-US" b="1" i="1" dirty="0">
                <a:solidFill>
                  <a:srgbClr val="FF0000"/>
                </a:solidFill>
              </a:rPr>
              <a:t>, and hence all should seek to "keep the unity of the Spirit in the bond of peace" </a:t>
            </a:r>
          </a:p>
          <a:p>
            <a:pPr marL="0" indent="0">
              <a:buNone/>
            </a:pPr>
            <a:r>
              <a:rPr lang="en-US" dirty="0" smtClean="0"/>
              <a:t>Because </a:t>
            </a:r>
            <a:r>
              <a:rPr lang="en-US" dirty="0"/>
              <a:t>we are made one body as it were of one God and Father, by one Spirit, worshipping one Lord with one faith, and consecrated to him with one baptism, and having hope of one </a:t>
            </a:r>
            <a:r>
              <a:rPr lang="en-US" dirty="0" smtClean="0"/>
              <a:t>glorious place, </a:t>
            </a:r>
            <a:r>
              <a:rPr lang="en-US" dirty="0"/>
              <a:t>unto which we are called.  Therefore, whoever breaks charity, breaks all of these things apart</a:t>
            </a:r>
            <a:r>
              <a:rPr lang="en-US" b="1" i="1" dirty="0"/>
              <a:t>.</a:t>
            </a:r>
            <a:r>
              <a:rPr lang="en-US" b="1" i="1" dirty="0">
                <a:solidFill>
                  <a:srgbClr val="FF0000"/>
                </a:solidFill>
              </a:rPr>
              <a:t> </a:t>
            </a:r>
            <a:endParaRPr lang="en-US" i="1"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775682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sz="3200" b="1" u="sng" dirty="0">
                <a:solidFill>
                  <a:srgbClr val="00B0F0"/>
                </a:solidFill>
                <a:effectLst>
                  <a:outerShdw blurRad="38100" dist="38100" dir="2700000" algn="tl">
                    <a:srgbClr val="000000">
                      <a:alpha val="43137"/>
                    </a:srgbClr>
                  </a:outerShdw>
                </a:effectLst>
              </a:rPr>
              <a:t>Seven </a:t>
            </a:r>
            <a:r>
              <a:rPr lang="en-US" sz="3200" b="1" u="sng" dirty="0">
                <a:solidFill>
                  <a:srgbClr val="00B0F0"/>
                </a:solidFill>
                <a:effectLst>
                  <a:outerShdw blurRad="38100" dist="38100" dir="2700000" algn="tl">
                    <a:srgbClr val="000000">
                      <a:alpha val="43137"/>
                    </a:srgbClr>
                  </a:outerShdw>
                </a:effectLst>
              </a:rPr>
              <a:t>essential features of </a:t>
            </a:r>
            <a:r>
              <a:rPr lang="en-US" sz="3200" b="1" u="sng" dirty="0">
                <a:solidFill>
                  <a:srgbClr val="00B0F0"/>
                </a:solidFill>
                <a:effectLst>
                  <a:outerShdw blurRad="38100" dist="38100" dir="2700000" algn="tl">
                    <a:srgbClr val="000000">
                      <a:alpha val="43137"/>
                    </a:srgbClr>
                  </a:outerShdw>
                </a:effectLst>
              </a:rPr>
              <a:t>Christianity</a:t>
            </a:r>
          </a:p>
          <a:p>
            <a:pPr marL="0" indent="0" algn="ctr">
              <a:buNone/>
            </a:pPr>
            <a:endParaRPr lang="en-US" sz="3200" b="1" u="sng" dirty="0">
              <a:solidFill>
                <a:srgbClr val="00B0F0"/>
              </a:solidFill>
              <a:effectLst>
                <a:outerShdw blurRad="38100" dist="38100" dir="2700000" algn="tl">
                  <a:srgbClr val="000000">
                    <a:alpha val="43137"/>
                  </a:srgbClr>
                </a:outerShdw>
              </a:effectLst>
            </a:endParaRPr>
          </a:p>
          <a:p>
            <a:r>
              <a:rPr lang="en-US" b="1" dirty="0" smtClean="0">
                <a:solidFill>
                  <a:srgbClr val="FF0000"/>
                </a:solidFill>
                <a:effectLst>
                  <a:outerShdw blurRad="38100" dist="38100" dir="2700000" algn="tl">
                    <a:srgbClr val="000000">
                      <a:alpha val="43137"/>
                    </a:srgbClr>
                  </a:outerShdw>
                </a:effectLst>
              </a:rPr>
              <a:t>ONE CHURCH</a:t>
            </a:r>
          </a:p>
          <a:p>
            <a:r>
              <a:rPr lang="en-US" b="1" dirty="0" smtClean="0">
                <a:solidFill>
                  <a:srgbClr val="FF0000"/>
                </a:solidFill>
                <a:effectLst>
                  <a:outerShdw blurRad="38100" dist="38100" dir="2700000" algn="tl">
                    <a:srgbClr val="000000">
                      <a:alpha val="43137"/>
                    </a:srgbClr>
                  </a:outerShdw>
                </a:effectLst>
              </a:rPr>
              <a:t>ONE SPIRIT</a:t>
            </a:r>
          </a:p>
          <a:p>
            <a:r>
              <a:rPr lang="en-US" b="1" dirty="0" smtClean="0">
                <a:solidFill>
                  <a:srgbClr val="FF0000"/>
                </a:solidFill>
                <a:effectLst>
                  <a:outerShdw blurRad="38100" dist="38100" dir="2700000" algn="tl">
                    <a:srgbClr val="000000">
                      <a:alpha val="43137"/>
                    </a:srgbClr>
                  </a:outerShdw>
                </a:effectLst>
              </a:rPr>
              <a:t>ONE HOPE</a:t>
            </a:r>
          </a:p>
          <a:p>
            <a:r>
              <a:rPr lang="en-US" b="1" dirty="0" smtClean="0">
                <a:solidFill>
                  <a:srgbClr val="FF0000"/>
                </a:solidFill>
                <a:effectLst>
                  <a:outerShdw blurRad="38100" dist="38100" dir="2700000" algn="tl">
                    <a:srgbClr val="000000">
                      <a:alpha val="43137"/>
                    </a:srgbClr>
                  </a:outerShdw>
                </a:effectLst>
              </a:rPr>
              <a:t>ONE LORD</a:t>
            </a:r>
          </a:p>
          <a:p>
            <a:r>
              <a:rPr lang="en-US" b="1" dirty="0" smtClean="0">
                <a:solidFill>
                  <a:srgbClr val="FF0000"/>
                </a:solidFill>
                <a:effectLst>
                  <a:outerShdw blurRad="38100" dist="38100" dir="2700000" algn="tl">
                    <a:srgbClr val="000000">
                      <a:alpha val="43137"/>
                    </a:srgbClr>
                  </a:outerShdw>
                </a:effectLst>
              </a:rPr>
              <a:t>ONE FAITH</a:t>
            </a:r>
          </a:p>
          <a:p>
            <a:r>
              <a:rPr lang="en-US" b="1" dirty="0" smtClean="0">
                <a:solidFill>
                  <a:srgbClr val="FF0000"/>
                </a:solidFill>
                <a:effectLst>
                  <a:outerShdw blurRad="38100" dist="38100" dir="2700000" algn="tl">
                    <a:srgbClr val="000000">
                      <a:alpha val="43137"/>
                    </a:srgbClr>
                  </a:outerShdw>
                </a:effectLst>
              </a:rPr>
              <a:t>ONE BAPTISM</a:t>
            </a:r>
          </a:p>
          <a:p>
            <a:r>
              <a:rPr lang="en-US" b="1" dirty="0" smtClean="0">
                <a:solidFill>
                  <a:srgbClr val="FF0000"/>
                </a:solidFill>
                <a:effectLst>
                  <a:outerShdw blurRad="38100" dist="38100" dir="2700000" algn="tl">
                    <a:srgbClr val="000000">
                      <a:alpha val="43137"/>
                    </a:srgbClr>
                  </a:outerShdw>
                </a:effectLst>
              </a:rPr>
              <a:t>ONE GOD</a:t>
            </a:r>
            <a:endParaRPr lang="en-US" b="1" dirty="0">
              <a:solidFill>
                <a:srgbClr val="FF0000"/>
              </a:solidFill>
            </a:endParaRPr>
          </a:p>
          <a:p>
            <a:pPr marL="0" indent="0">
              <a:buNone/>
            </a:pPr>
            <a:endParaRPr lang="en-US" dirty="0"/>
          </a:p>
        </p:txBody>
      </p:sp>
    </p:spTree>
    <p:extLst>
      <p:ext uri="{BB962C8B-B14F-4D97-AF65-F5344CB8AC3E}">
        <p14:creationId xmlns:p14="http://schemas.microsoft.com/office/powerpoint/2010/main" val="24668110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4:1-6</a:t>
            </a:r>
            <a:endParaRPr lang="en-US" b="1" dirty="0" smtClean="0"/>
          </a:p>
          <a:p>
            <a:pPr marL="0" indent="0">
              <a:buNone/>
            </a:pPr>
            <a:endParaRPr lang="en-US" b="1" dirty="0" smtClean="0"/>
          </a:p>
          <a:p>
            <a:pPr marL="0" indent="0">
              <a:buNone/>
            </a:pPr>
            <a:r>
              <a:rPr lang="en-US" b="1" dirty="0" smtClean="0"/>
              <a:t>(Vs. 4)</a:t>
            </a:r>
            <a:r>
              <a:rPr lang="en-US" dirty="0"/>
              <a:t>: </a:t>
            </a:r>
            <a:r>
              <a:rPr lang="en-US" b="1" dirty="0"/>
              <a:t>One body</a:t>
            </a:r>
            <a:r>
              <a:rPr lang="en-US" dirty="0"/>
              <a:t>; the church, the body of Christ, </a:t>
            </a:r>
            <a:r>
              <a:rPr lang="en-US" dirty="0" smtClean="0"/>
              <a:t>The universal church of </a:t>
            </a:r>
            <a:r>
              <a:rPr lang="en-US" dirty="0"/>
              <a:t>which all true believers are members. </a:t>
            </a:r>
            <a:r>
              <a:rPr lang="en-US" b="1" dirty="0"/>
              <a:t>One Spirit</a:t>
            </a:r>
            <a:r>
              <a:rPr lang="en-US" dirty="0"/>
              <a:t>; one Holy Spirit dwelling in the hearts of all, and animating all. </a:t>
            </a:r>
            <a:r>
              <a:rPr lang="en-US" b="1" dirty="0"/>
              <a:t>One hope</a:t>
            </a:r>
            <a:r>
              <a:rPr lang="en-US" dirty="0"/>
              <a:t>; hope of heaven, through faith in the divine Redeemer</a:t>
            </a:r>
            <a:r>
              <a:rPr lang="en-US" dirty="0" smtClean="0"/>
              <a:t>.</a:t>
            </a:r>
            <a:endParaRPr lang="en-US" dirty="0"/>
          </a:p>
          <a:p>
            <a:pPr marL="0" indent="0">
              <a:buNone/>
            </a:pPr>
            <a:r>
              <a:rPr lang="en-US" dirty="0" smtClean="0"/>
              <a:t> </a:t>
            </a:r>
            <a:endParaRPr lang="en-US" i="1"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2086440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4:1-6</a:t>
            </a:r>
            <a:endParaRPr lang="en-US" b="1" dirty="0" smtClean="0"/>
          </a:p>
          <a:p>
            <a:pPr marL="0" indent="0">
              <a:buNone/>
            </a:pPr>
            <a:endParaRPr lang="en-US" b="1" dirty="0" smtClean="0"/>
          </a:p>
          <a:p>
            <a:pPr marL="0" indent="0">
              <a:buNone/>
            </a:pPr>
            <a:r>
              <a:rPr lang="en-US" b="1" dirty="0" smtClean="0"/>
              <a:t>(Vs. 5)</a:t>
            </a:r>
            <a:r>
              <a:rPr lang="en-US" dirty="0"/>
              <a:t>: </a:t>
            </a:r>
            <a:r>
              <a:rPr lang="en-US" b="1" dirty="0"/>
              <a:t>One </a:t>
            </a:r>
            <a:r>
              <a:rPr lang="en-US" b="1" dirty="0" smtClean="0"/>
              <a:t>Lord</a:t>
            </a:r>
            <a:r>
              <a:rPr lang="en-US" dirty="0" smtClean="0"/>
              <a:t>:  </a:t>
            </a:r>
            <a:r>
              <a:rPr lang="en-US" dirty="0"/>
              <a:t>Jesus Christ, who is </a:t>
            </a:r>
            <a:r>
              <a:rPr lang="en-US" dirty="0" smtClean="0"/>
              <a:t>the Head &amp; Governor </a:t>
            </a:r>
            <a:r>
              <a:rPr lang="en-US" dirty="0"/>
              <a:t>of this Church. </a:t>
            </a:r>
          </a:p>
          <a:p>
            <a:pPr marL="0" indent="0">
              <a:buNone/>
            </a:pPr>
            <a:r>
              <a:rPr lang="en-US" dirty="0"/>
              <a:t> </a:t>
            </a:r>
          </a:p>
          <a:p>
            <a:pPr marL="0" indent="0">
              <a:buNone/>
            </a:pPr>
            <a:r>
              <a:rPr lang="en-US" b="1" dirty="0" smtClean="0"/>
              <a:t>One faith</a:t>
            </a:r>
            <a:r>
              <a:rPr lang="en-US" dirty="0" smtClean="0"/>
              <a:t>:  </a:t>
            </a:r>
            <a:r>
              <a:rPr lang="en-US" dirty="0"/>
              <a:t>One system of religion, in respect to </a:t>
            </a:r>
            <a:r>
              <a:rPr lang="en-US" dirty="0" smtClean="0"/>
              <a:t>its </a:t>
            </a:r>
            <a:r>
              <a:rPr lang="en-US" dirty="0"/>
              <a:t>object, its origin, and its inward character. It is faith in the one gospel of </a:t>
            </a:r>
            <a:r>
              <a:rPr lang="en-US" dirty="0" smtClean="0"/>
              <a:t>Christ. </a:t>
            </a:r>
            <a:endParaRPr lang="en-US" dirty="0"/>
          </a:p>
          <a:p>
            <a:pPr marL="0" indent="0">
              <a:buNone/>
            </a:pPr>
            <a:r>
              <a:rPr lang="en-US" dirty="0"/>
              <a:t>  </a:t>
            </a:r>
            <a:endParaRPr lang="en-US" dirty="0" smtClean="0"/>
          </a:p>
          <a:p>
            <a:pPr marL="0" indent="0">
              <a:buNone/>
            </a:pPr>
            <a:r>
              <a:rPr lang="en-US" b="1" dirty="0" smtClean="0"/>
              <a:t>One baptism</a:t>
            </a:r>
            <a:r>
              <a:rPr lang="en-US" dirty="0" smtClean="0"/>
              <a:t>:  </a:t>
            </a:r>
            <a:r>
              <a:rPr lang="en-US" dirty="0"/>
              <a:t>Administered in the name of the holy </a:t>
            </a:r>
            <a:r>
              <a:rPr lang="en-US" dirty="0" smtClean="0"/>
              <a:t>Trinity. </a:t>
            </a:r>
            <a:r>
              <a:rPr lang="en-US" dirty="0"/>
              <a:t>All have been baptized into the "one Lord" upon the profession of the "one faith" </a:t>
            </a:r>
            <a:endParaRPr lang="en-US" i="1"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103598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4:1-6</a:t>
            </a:r>
            <a:endParaRPr lang="en-US" b="1" dirty="0" smtClean="0"/>
          </a:p>
          <a:p>
            <a:pPr marL="0" indent="0">
              <a:buNone/>
            </a:pPr>
            <a:r>
              <a:rPr lang="en-US" b="1" dirty="0" smtClean="0"/>
              <a:t>(Vs. 6)</a:t>
            </a:r>
            <a:r>
              <a:rPr lang="en-US" dirty="0"/>
              <a:t>: </a:t>
            </a:r>
            <a:r>
              <a:rPr lang="en-US" b="1" dirty="0"/>
              <a:t>One </a:t>
            </a:r>
            <a:r>
              <a:rPr lang="en-US" b="1" dirty="0" smtClean="0"/>
              <a:t>God</a:t>
            </a:r>
            <a:r>
              <a:rPr lang="en-US" dirty="0" smtClean="0"/>
              <a:t>:  </a:t>
            </a:r>
            <a:r>
              <a:rPr lang="en-US" dirty="0"/>
              <a:t>The fountain of all being, self-existent and eternal; and Father of all, both Jews and Gentiles, because he is the Father of the spirits of all flesh. </a:t>
            </a:r>
          </a:p>
          <a:p>
            <a:pPr marL="0" indent="0">
              <a:buNone/>
            </a:pPr>
            <a:r>
              <a:rPr lang="en-US" b="1" dirty="0" smtClean="0"/>
              <a:t>Who </a:t>
            </a:r>
            <a:r>
              <a:rPr lang="en-US" b="1" dirty="0"/>
              <a:t>is above </a:t>
            </a:r>
            <a:r>
              <a:rPr lang="en-US" b="1" dirty="0" smtClean="0"/>
              <a:t>all</a:t>
            </a:r>
            <a:r>
              <a:rPr lang="en-US" dirty="0" smtClean="0"/>
              <a:t>:  Who </a:t>
            </a:r>
            <a:r>
              <a:rPr lang="en-US" dirty="0"/>
              <a:t>is over all; as the King of kings, and Lord of lords. </a:t>
            </a:r>
          </a:p>
          <a:p>
            <a:pPr marL="0" indent="0">
              <a:buNone/>
            </a:pPr>
            <a:r>
              <a:rPr lang="en-US" dirty="0"/>
              <a:t> </a:t>
            </a:r>
            <a:r>
              <a:rPr lang="en-US" b="1" dirty="0" smtClean="0"/>
              <a:t>And </a:t>
            </a:r>
            <a:r>
              <a:rPr lang="en-US" b="1" dirty="0"/>
              <a:t>through </a:t>
            </a:r>
            <a:r>
              <a:rPr lang="en-US" b="1" dirty="0" smtClean="0"/>
              <a:t>all</a:t>
            </a:r>
            <a:r>
              <a:rPr lang="en-US" dirty="0" smtClean="0"/>
              <a:t>:  </a:t>
            </a:r>
            <a:r>
              <a:rPr lang="en-US" dirty="0"/>
              <a:t>Pervading every thing; being present with every thing; providing for all creatures; and by his energy supporting all things. </a:t>
            </a:r>
          </a:p>
          <a:p>
            <a:pPr marL="0" indent="0">
              <a:buNone/>
            </a:pPr>
            <a:r>
              <a:rPr lang="en-US" dirty="0"/>
              <a:t> </a:t>
            </a:r>
            <a:r>
              <a:rPr lang="en-US" b="1" dirty="0" smtClean="0"/>
              <a:t>And </a:t>
            </a:r>
            <a:r>
              <a:rPr lang="en-US" b="1" dirty="0"/>
              <a:t>in you </a:t>
            </a:r>
            <a:r>
              <a:rPr lang="en-US" b="1" dirty="0" smtClean="0"/>
              <a:t>all</a:t>
            </a:r>
            <a:r>
              <a:rPr lang="en-US" dirty="0"/>
              <a:t>:</a:t>
            </a:r>
            <a:r>
              <a:rPr lang="en-US" dirty="0" smtClean="0"/>
              <a:t>  </a:t>
            </a:r>
            <a:r>
              <a:rPr lang="en-US" dirty="0"/>
              <a:t>By the energy of his Spirit, enlightening, quickening, purifying, and comforting</a:t>
            </a:r>
            <a:r>
              <a:rPr lang="en-US" dirty="0" smtClean="0"/>
              <a:t>; </a:t>
            </a:r>
            <a:r>
              <a:rPr lang="en-US" dirty="0"/>
              <a:t>making your hearts the temples of the Holy Ghost.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7538072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solidFill>
                  <a:srgbClr val="FF0000"/>
                </a:solidFill>
                <a:effectLst>
                  <a:outerShdw blurRad="38100" dist="38100" dir="2700000" algn="tl">
                    <a:srgbClr val="000000">
                      <a:alpha val="43137"/>
                    </a:srgbClr>
                  </a:outerShdw>
                </a:effectLst>
              </a:rPr>
              <a:t>Overview of CHAPTER 4</a:t>
            </a:r>
            <a:endParaRPr lang="en-US" b="1" dirty="0" smtClean="0">
              <a:solidFill>
                <a:srgbClr val="FF0000"/>
              </a:solidFill>
              <a:effectLst>
                <a:outerShdw blurRad="38100" dist="38100" dir="2700000" algn="tl">
                  <a:srgbClr val="000000">
                    <a:alpha val="43137"/>
                  </a:srgbClr>
                </a:outerShdw>
              </a:effectLst>
            </a:endParaRPr>
          </a:p>
          <a:p>
            <a:pPr marL="0" indent="0">
              <a:buNone/>
            </a:pPr>
            <a:endParaRPr lang="en-US" sz="1200" b="1" u="sng" dirty="0">
              <a:solidFill>
                <a:srgbClr val="FF0000"/>
              </a:solidFill>
            </a:endParaRPr>
          </a:p>
          <a:p>
            <a:pPr marL="0" indent="0" algn="ctr">
              <a:buNone/>
            </a:pPr>
            <a:r>
              <a:rPr lang="en-US" b="1" dirty="0">
                <a:effectLst>
                  <a:outerShdw blurRad="38100" dist="38100" dir="2700000" algn="tl">
                    <a:srgbClr val="000000">
                      <a:alpha val="43137"/>
                    </a:srgbClr>
                  </a:outerShdw>
                </a:effectLst>
              </a:rPr>
              <a:t>(Vs. 1-6) Walking worthily &amp; unified</a:t>
            </a:r>
          </a:p>
          <a:p>
            <a:pPr marL="0" indent="0">
              <a:buNone/>
            </a:pPr>
            <a:endParaRPr lang="en-US" b="1" dirty="0">
              <a:effectLst>
                <a:outerShdw blurRad="38100" dist="38100" dir="2700000" algn="tl">
                  <a:srgbClr val="000000">
                    <a:alpha val="43137"/>
                  </a:srgbClr>
                </a:outerShdw>
              </a:effectLst>
            </a:endParaRPr>
          </a:p>
          <a:p>
            <a:pPr marL="0" indent="0" algn="ctr">
              <a:buNone/>
            </a:pPr>
            <a:r>
              <a:rPr lang="en-US" sz="5400" b="1" dirty="0">
                <a:solidFill>
                  <a:srgbClr val="FF0000"/>
                </a:solidFill>
                <a:effectLst>
                  <a:outerShdw blurRad="38100" dist="38100" dir="2700000" algn="tl">
                    <a:srgbClr val="000000">
                      <a:alpha val="43137"/>
                    </a:srgbClr>
                  </a:outerShdw>
                </a:effectLst>
              </a:rPr>
              <a:t>(Vs. 7-11) Ministry gifts of Christ to the Church</a:t>
            </a:r>
          </a:p>
          <a:p>
            <a:pPr marL="0" indent="0">
              <a:buNone/>
            </a:pP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95663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Effect transition="in" filter="wipe(down)">
                                      <p:cBhvr>
                                        <p:cTn id="11" dur="580">
                                          <p:stCondLst>
                                            <p:cond delay="0"/>
                                          </p:stCondLst>
                                        </p:cTn>
                                        <p:tgtEl>
                                          <p:spTgt spid="3">
                                            <p:txEl>
                                              <p:pRg st="4" end="4"/>
                                            </p:txEl>
                                          </p:spTgt>
                                        </p:tgtEl>
                                      </p:cBhvr>
                                    </p:animEffect>
                                    <p:anim calcmode="lin" valueType="num">
                                      <p:cBhvr>
                                        <p:cTn id="12"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7" dur="26">
                                          <p:stCondLst>
                                            <p:cond delay="650"/>
                                          </p:stCondLst>
                                        </p:cTn>
                                        <p:tgtEl>
                                          <p:spTgt spid="3">
                                            <p:txEl>
                                              <p:pRg st="4" end="4"/>
                                            </p:txEl>
                                          </p:spTgt>
                                        </p:tgtEl>
                                      </p:cBhvr>
                                      <p:to x="100000" y="60000"/>
                                    </p:animScale>
                                    <p:animScale>
                                      <p:cBhvr>
                                        <p:cTn id="18" dur="166" decel="50000">
                                          <p:stCondLst>
                                            <p:cond delay="676"/>
                                          </p:stCondLst>
                                        </p:cTn>
                                        <p:tgtEl>
                                          <p:spTgt spid="3">
                                            <p:txEl>
                                              <p:pRg st="4" end="4"/>
                                            </p:txEl>
                                          </p:spTgt>
                                        </p:tgtEl>
                                      </p:cBhvr>
                                      <p:to x="100000" y="100000"/>
                                    </p:animScale>
                                    <p:animScale>
                                      <p:cBhvr>
                                        <p:cTn id="19" dur="26">
                                          <p:stCondLst>
                                            <p:cond delay="1312"/>
                                          </p:stCondLst>
                                        </p:cTn>
                                        <p:tgtEl>
                                          <p:spTgt spid="3">
                                            <p:txEl>
                                              <p:pRg st="4" end="4"/>
                                            </p:txEl>
                                          </p:spTgt>
                                        </p:tgtEl>
                                      </p:cBhvr>
                                      <p:to x="100000" y="80000"/>
                                    </p:animScale>
                                    <p:animScale>
                                      <p:cBhvr>
                                        <p:cTn id="20" dur="166" decel="50000">
                                          <p:stCondLst>
                                            <p:cond delay="1338"/>
                                          </p:stCondLst>
                                        </p:cTn>
                                        <p:tgtEl>
                                          <p:spTgt spid="3">
                                            <p:txEl>
                                              <p:pRg st="4" end="4"/>
                                            </p:txEl>
                                          </p:spTgt>
                                        </p:tgtEl>
                                      </p:cBhvr>
                                      <p:to x="100000" y="100000"/>
                                    </p:animScale>
                                    <p:animScale>
                                      <p:cBhvr>
                                        <p:cTn id="21" dur="26">
                                          <p:stCondLst>
                                            <p:cond delay="1642"/>
                                          </p:stCondLst>
                                        </p:cTn>
                                        <p:tgtEl>
                                          <p:spTgt spid="3">
                                            <p:txEl>
                                              <p:pRg st="4" end="4"/>
                                            </p:txEl>
                                          </p:spTgt>
                                        </p:tgtEl>
                                      </p:cBhvr>
                                      <p:to x="100000" y="90000"/>
                                    </p:animScale>
                                    <p:animScale>
                                      <p:cBhvr>
                                        <p:cTn id="22" dur="166" decel="50000">
                                          <p:stCondLst>
                                            <p:cond delay="1668"/>
                                          </p:stCondLst>
                                        </p:cTn>
                                        <p:tgtEl>
                                          <p:spTgt spid="3">
                                            <p:txEl>
                                              <p:pRg st="4" end="4"/>
                                            </p:txEl>
                                          </p:spTgt>
                                        </p:tgtEl>
                                      </p:cBhvr>
                                      <p:to x="100000" y="100000"/>
                                    </p:animScale>
                                    <p:animScale>
                                      <p:cBhvr>
                                        <p:cTn id="23" dur="26">
                                          <p:stCondLst>
                                            <p:cond delay="1808"/>
                                          </p:stCondLst>
                                        </p:cTn>
                                        <p:tgtEl>
                                          <p:spTgt spid="3">
                                            <p:txEl>
                                              <p:pRg st="4" end="4"/>
                                            </p:txEl>
                                          </p:spTgt>
                                        </p:tgtEl>
                                      </p:cBhvr>
                                      <p:to x="100000" y="95000"/>
                                    </p:animScale>
                                    <p:animScale>
                                      <p:cBhvr>
                                        <p:cTn id="24"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4:7-11</a:t>
            </a:r>
            <a:endParaRPr lang="en-US" b="1" dirty="0" smtClean="0"/>
          </a:p>
          <a:p>
            <a:pPr marL="0" indent="0">
              <a:buNone/>
            </a:pPr>
            <a:r>
              <a:rPr lang="en-US" b="1" dirty="0" smtClean="0"/>
              <a:t>(Vs. 7-11)</a:t>
            </a:r>
            <a:r>
              <a:rPr lang="en-US" dirty="0" smtClean="0"/>
              <a:t>: </a:t>
            </a:r>
          </a:p>
          <a:p>
            <a:pPr marL="0" indent="0">
              <a:buNone/>
            </a:pPr>
            <a:r>
              <a:rPr lang="en-US" dirty="0" smtClean="0"/>
              <a:t>In these verses Paul </a:t>
            </a:r>
            <a:r>
              <a:rPr lang="en-US" dirty="0"/>
              <a:t>teaches us that </a:t>
            </a:r>
            <a:r>
              <a:rPr lang="en-US" dirty="0" smtClean="0"/>
              <a:t>all </a:t>
            </a:r>
            <a:r>
              <a:rPr lang="en-US" dirty="0"/>
              <a:t>good gifts proceed from </a:t>
            </a:r>
            <a:r>
              <a:rPr lang="en-US" dirty="0" smtClean="0"/>
              <a:t>Christ, </a:t>
            </a:r>
            <a:r>
              <a:rPr lang="en-US" dirty="0"/>
              <a:t>who reigns in heaven having mightily conquered all his enemies, from where he </a:t>
            </a:r>
            <a:r>
              <a:rPr lang="en-US" dirty="0" smtClean="0"/>
              <a:t>bestows </a:t>
            </a:r>
            <a:r>
              <a:rPr lang="en-US" dirty="0"/>
              <a:t>all gifts t</a:t>
            </a:r>
            <a:r>
              <a:rPr lang="en-US" dirty="0" smtClean="0"/>
              <a:t>o </a:t>
            </a:r>
            <a:r>
              <a:rPr lang="en-US" dirty="0"/>
              <a:t>his Church.  But yet nonetheless these gifts are differently and variously divided according to his will and pleasure, and therefore every man ought to be content with that measure </a:t>
            </a:r>
            <a:r>
              <a:rPr lang="en-US" dirty="0" smtClean="0"/>
              <a:t>God </a:t>
            </a:r>
            <a:r>
              <a:rPr lang="en-US" dirty="0"/>
              <a:t>has given him, and to bestow it to the common profit of the </a:t>
            </a:r>
            <a:r>
              <a:rPr lang="en-US" dirty="0" smtClean="0"/>
              <a:t>church.</a:t>
            </a:r>
            <a:endParaRPr lang="en-US" dirty="0"/>
          </a:p>
          <a:p>
            <a:pPr marL="0" indent="0">
              <a:buNone/>
            </a:pPr>
            <a:endParaRPr lang="en-US" dirty="0"/>
          </a:p>
        </p:txBody>
      </p:sp>
    </p:spTree>
    <p:extLst>
      <p:ext uri="{BB962C8B-B14F-4D97-AF65-F5344CB8AC3E}">
        <p14:creationId xmlns:p14="http://schemas.microsoft.com/office/powerpoint/2010/main" val="26287151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4:7-11</a:t>
            </a:r>
            <a:endParaRPr lang="en-US" b="1" dirty="0" smtClean="0"/>
          </a:p>
          <a:p>
            <a:pPr marL="0" indent="0">
              <a:buNone/>
            </a:pPr>
            <a:r>
              <a:rPr lang="en-US" b="1" dirty="0" smtClean="0"/>
              <a:t>(Vs. 7)</a:t>
            </a:r>
            <a:r>
              <a:rPr lang="en-US" dirty="0" smtClean="0"/>
              <a:t>: </a:t>
            </a:r>
            <a:r>
              <a:rPr lang="en-US" i="1" dirty="0" smtClean="0"/>
              <a:t>“Every </a:t>
            </a:r>
            <a:r>
              <a:rPr lang="en-US" i="1" dirty="0"/>
              <a:t>one of us</a:t>
            </a:r>
            <a:r>
              <a:rPr lang="en-US" i="1" dirty="0" smtClean="0"/>
              <a:t>, </a:t>
            </a:r>
            <a:r>
              <a:rPr lang="en-US" i="1" dirty="0"/>
              <a:t>has been entrusted with some charge, each in accordance with the extent of the gift of the Christ</a:t>
            </a:r>
            <a:r>
              <a:rPr lang="en-US" i="1" dirty="0" smtClean="0"/>
              <a:t>.”</a:t>
            </a:r>
          </a:p>
          <a:p>
            <a:pPr marL="0" indent="0">
              <a:buNone/>
            </a:pPr>
            <a:r>
              <a:rPr lang="en-US" dirty="0" smtClean="0"/>
              <a:t>Grace </a:t>
            </a:r>
            <a:r>
              <a:rPr lang="en-US" dirty="0"/>
              <a:t>may here signify a particular office; </a:t>
            </a:r>
            <a:r>
              <a:rPr lang="en-US" dirty="0" smtClean="0"/>
              <a:t> gifts OR The </a:t>
            </a:r>
            <a:r>
              <a:rPr lang="en-US" dirty="0"/>
              <a:t>favour of God; meaning here, that God had bestowed upon each sincere Christian the means of living as he ought to do, and had in his gospel made ample provision that they might walk worthy of their </a:t>
            </a:r>
            <a:r>
              <a:rPr lang="en-US" dirty="0" smtClean="0"/>
              <a:t>vocations… We </a:t>
            </a:r>
            <a:r>
              <a:rPr lang="en-US" dirty="0"/>
              <a:t>have all different offices and </a:t>
            </a:r>
            <a:r>
              <a:rPr lang="en-US" dirty="0" smtClean="0"/>
              <a:t>gifts </a:t>
            </a:r>
            <a:r>
              <a:rPr lang="en-US" dirty="0"/>
              <a:t>to fill up in the Church and in the </a:t>
            </a:r>
            <a:r>
              <a:rPr lang="en-US" dirty="0" smtClean="0"/>
              <a:t>world</a:t>
            </a:r>
            <a:r>
              <a:rPr lang="en-US" dirty="0"/>
              <a: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035138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effectLst>
                  <a:outerShdw blurRad="38100" dist="38100" dir="2700000" algn="tl">
                    <a:srgbClr val="000000">
                      <a:alpha val="43137"/>
                    </a:srgbClr>
                  </a:outerShdw>
                </a:effectLst>
              </a:rPr>
              <a:t>BRIEF OUTLINE OF EPHESIANS</a:t>
            </a:r>
            <a:endParaRPr lang="en-US"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3200" b="1" u="sng" dirty="0">
                <a:solidFill>
                  <a:srgbClr val="FF0000"/>
                </a:solidFill>
              </a:rPr>
              <a:t>CHAPTERS 1-3 </a:t>
            </a:r>
            <a:r>
              <a:rPr lang="en-US" sz="3200" dirty="0"/>
              <a:t>		</a:t>
            </a:r>
            <a:r>
              <a:rPr lang="en-US" sz="3200" dirty="0">
                <a:sym typeface="Wingdings"/>
              </a:rPr>
              <a:t></a:t>
            </a:r>
            <a:r>
              <a:rPr lang="en-US" sz="3200" dirty="0"/>
              <a:t> </a:t>
            </a:r>
          </a:p>
          <a:p>
            <a:pPr marL="0" indent="0" algn="ctr">
              <a:buNone/>
            </a:pPr>
            <a:r>
              <a:rPr lang="en-US" sz="3200" i="1" dirty="0"/>
              <a:t>“The Powerful Blessings in Christ”</a:t>
            </a:r>
          </a:p>
          <a:p>
            <a:pPr marL="0" indent="0" algn="ctr">
              <a:buNone/>
            </a:pPr>
            <a:endParaRPr lang="en-US" sz="3200" i="1" dirty="0"/>
          </a:p>
          <a:p>
            <a:r>
              <a:rPr lang="en-US" sz="4800" b="1" u="sng" dirty="0">
                <a:solidFill>
                  <a:srgbClr val="FF0000"/>
                </a:solidFill>
              </a:rPr>
              <a:t>CHAPTERS 4:1-5:20 </a:t>
            </a:r>
            <a:r>
              <a:rPr lang="en-US" sz="4800" dirty="0"/>
              <a:t>	</a:t>
            </a:r>
            <a:r>
              <a:rPr lang="en-US" sz="4800" dirty="0">
                <a:sym typeface="Wingdings"/>
              </a:rPr>
              <a:t> </a:t>
            </a:r>
          </a:p>
          <a:p>
            <a:pPr marL="0" indent="0" algn="ctr">
              <a:buNone/>
            </a:pPr>
            <a:r>
              <a:rPr lang="en-US" sz="4800" i="1" dirty="0">
                <a:sym typeface="Wingdings"/>
              </a:rPr>
              <a:t>“The Power to Live”</a:t>
            </a:r>
            <a:endParaRPr lang="en-US" sz="4800" dirty="0">
              <a:sym typeface="Wingdings"/>
            </a:endParaRPr>
          </a:p>
        </p:txBody>
      </p:sp>
    </p:spTree>
    <p:extLst>
      <p:ext uri="{BB962C8B-B14F-4D97-AF65-F5344CB8AC3E}">
        <p14:creationId xmlns:p14="http://schemas.microsoft.com/office/powerpoint/2010/main" val="385394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80">
                                          <p:stCondLst>
                                            <p:cond delay="0"/>
                                          </p:stCondLst>
                                        </p:cTn>
                                        <p:tgtEl>
                                          <p:spTgt spid="3">
                                            <p:txEl>
                                              <p:pRg st="3" end="3"/>
                                            </p:txEl>
                                          </p:spTgt>
                                        </p:tgtEl>
                                      </p:cBhvr>
                                    </p:animEffect>
                                    <p:anim calcmode="lin" valueType="num">
                                      <p:cBhvr>
                                        <p:cTn id="1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xEl>
                                              <p:pRg st="3" end="3"/>
                                            </p:txEl>
                                          </p:spTgt>
                                        </p:tgtEl>
                                      </p:cBhvr>
                                      <p:to x="100000" y="60000"/>
                                    </p:animScale>
                                    <p:animScale>
                                      <p:cBhvr>
                                        <p:cTn id="22" dur="166" decel="50000">
                                          <p:stCondLst>
                                            <p:cond delay="676"/>
                                          </p:stCondLst>
                                        </p:cTn>
                                        <p:tgtEl>
                                          <p:spTgt spid="3">
                                            <p:txEl>
                                              <p:pRg st="3" end="3"/>
                                            </p:txEl>
                                          </p:spTgt>
                                        </p:tgtEl>
                                      </p:cBhvr>
                                      <p:to x="100000" y="100000"/>
                                    </p:animScale>
                                    <p:animScale>
                                      <p:cBhvr>
                                        <p:cTn id="23" dur="26">
                                          <p:stCondLst>
                                            <p:cond delay="1312"/>
                                          </p:stCondLst>
                                        </p:cTn>
                                        <p:tgtEl>
                                          <p:spTgt spid="3">
                                            <p:txEl>
                                              <p:pRg st="3" end="3"/>
                                            </p:txEl>
                                          </p:spTgt>
                                        </p:tgtEl>
                                      </p:cBhvr>
                                      <p:to x="100000" y="80000"/>
                                    </p:animScale>
                                    <p:animScale>
                                      <p:cBhvr>
                                        <p:cTn id="24" dur="166" decel="50000">
                                          <p:stCondLst>
                                            <p:cond delay="1338"/>
                                          </p:stCondLst>
                                        </p:cTn>
                                        <p:tgtEl>
                                          <p:spTgt spid="3">
                                            <p:txEl>
                                              <p:pRg st="3" end="3"/>
                                            </p:txEl>
                                          </p:spTgt>
                                        </p:tgtEl>
                                      </p:cBhvr>
                                      <p:to x="100000" y="100000"/>
                                    </p:animScale>
                                    <p:animScale>
                                      <p:cBhvr>
                                        <p:cTn id="25" dur="26">
                                          <p:stCondLst>
                                            <p:cond delay="1642"/>
                                          </p:stCondLst>
                                        </p:cTn>
                                        <p:tgtEl>
                                          <p:spTgt spid="3">
                                            <p:txEl>
                                              <p:pRg st="3" end="3"/>
                                            </p:txEl>
                                          </p:spTgt>
                                        </p:tgtEl>
                                      </p:cBhvr>
                                      <p:to x="100000" y="90000"/>
                                    </p:animScale>
                                    <p:animScale>
                                      <p:cBhvr>
                                        <p:cTn id="26" dur="166" decel="50000">
                                          <p:stCondLst>
                                            <p:cond delay="1668"/>
                                          </p:stCondLst>
                                        </p:cTn>
                                        <p:tgtEl>
                                          <p:spTgt spid="3">
                                            <p:txEl>
                                              <p:pRg st="3" end="3"/>
                                            </p:txEl>
                                          </p:spTgt>
                                        </p:tgtEl>
                                      </p:cBhvr>
                                      <p:to x="100000" y="100000"/>
                                    </p:animScale>
                                    <p:animScale>
                                      <p:cBhvr>
                                        <p:cTn id="27" dur="26">
                                          <p:stCondLst>
                                            <p:cond delay="1808"/>
                                          </p:stCondLst>
                                        </p:cTn>
                                        <p:tgtEl>
                                          <p:spTgt spid="3">
                                            <p:txEl>
                                              <p:pRg st="3" end="3"/>
                                            </p:txEl>
                                          </p:spTgt>
                                        </p:tgtEl>
                                      </p:cBhvr>
                                      <p:to x="100000" y="95000"/>
                                    </p:animScale>
                                    <p:animScale>
                                      <p:cBhvr>
                                        <p:cTn id="28" dur="166" decel="50000">
                                          <p:stCondLst>
                                            <p:cond delay="1834"/>
                                          </p:stCondLst>
                                        </p:cTn>
                                        <p:tgtEl>
                                          <p:spTgt spid="3">
                                            <p:txEl>
                                              <p:pRg st="3" end="3"/>
                                            </p:txEl>
                                          </p:spTgt>
                                        </p:tgtEl>
                                      </p:cBhvr>
                                      <p:to x="100000" y="100000"/>
                                    </p:animScale>
                                  </p:childTnLst>
                                </p:cTn>
                              </p:par>
                              <p:par>
                                <p:cTn id="29" presetID="26"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ipe(down)">
                                      <p:cBhvr>
                                        <p:cTn id="31" dur="580">
                                          <p:stCondLst>
                                            <p:cond delay="0"/>
                                          </p:stCondLst>
                                        </p:cTn>
                                        <p:tgtEl>
                                          <p:spTgt spid="3">
                                            <p:txEl>
                                              <p:pRg st="4" end="4"/>
                                            </p:txEl>
                                          </p:spTgt>
                                        </p:tgtEl>
                                      </p:cBhvr>
                                    </p:animEffect>
                                    <p:anim calcmode="lin" valueType="num">
                                      <p:cBhvr>
                                        <p:cTn id="32"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3">
                                            <p:txEl>
                                              <p:pRg st="4" end="4"/>
                                            </p:txEl>
                                          </p:spTgt>
                                        </p:tgtEl>
                                      </p:cBhvr>
                                      <p:to x="100000" y="60000"/>
                                    </p:animScale>
                                    <p:animScale>
                                      <p:cBhvr>
                                        <p:cTn id="38" dur="166" decel="50000">
                                          <p:stCondLst>
                                            <p:cond delay="676"/>
                                          </p:stCondLst>
                                        </p:cTn>
                                        <p:tgtEl>
                                          <p:spTgt spid="3">
                                            <p:txEl>
                                              <p:pRg st="4" end="4"/>
                                            </p:txEl>
                                          </p:spTgt>
                                        </p:tgtEl>
                                      </p:cBhvr>
                                      <p:to x="100000" y="100000"/>
                                    </p:animScale>
                                    <p:animScale>
                                      <p:cBhvr>
                                        <p:cTn id="39" dur="26">
                                          <p:stCondLst>
                                            <p:cond delay="1312"/>
                                          </p:stCondLst>
                                        </p:cTn>
                                        <p:tgtEl>
                                          <p:spTgt spid="3">
                                            <p:txEl>
                                              <p:pRg st="4" end="4"/>
                                            </p:txEl>
                                          </p:spTgt>
                                        </p:tgtEl>
                                      </p:cBhvr>
                                      <p:to x="100000" y="80000"/>
                                    </p:animScale>
                                    <p:animScale>
                                      <p:cBhvr>
                                        <p:cTn id="40" dur="166" decel="50000">
                                          <p:stCondLst>
                                            <p:cond delay="1338"/>
                                          </p:stCondLst>
                                        </p:cTn>
                                        <p:tgtEl>
                                          <p:spTgt spid="3">
                                            <p:txEl>
                                              <p:pRg st="4" end="4"/>
                                            </p:txEl>
                                          </p:spTgt>
                                        </p:tgtEl>
                                      </p:cBhvr>
                                      <p:to x="100000" y="100000"/>
                                    </p:animScale>
                                    <p:animScale>
                                      <p:cBhvr>
                                        <p:cTn id="41" dur="26">
                                          <p:stCondLst>
                                            <p:cond delay="1642"/>
                                          </p:stCondLst>
                                        </p:cTn>
                                        <p:tgtEl>
                                          <p:spTgt spid="3">
                                            <p:txEl>
                                              <p:pRg st="4" end="4"/>
                                            </p:txEl>
                                          </p:spTgt>
                                        </p:tgtEl>
                                      </p:cBhvr>
                                      <p:to x="100000" y="90000"/>
                                    </p:animScale>
                                    <p:animScale>
                                      <p:cBhvr>
                                        <p:cTn id="42" dur="166" decel="50000">
                                          <p:stCondLst>
                                            <p:cond delay="1668"/>
                                          </p:stCondLst>
                                        </p:cTn>
                                        <p:tgtEl>
                                          <p:spTgt spid="3">
                                            <p:txEl>
                                              <p:pRg st="4" end="4"/>
                                            </p:txEl>
                                          </p:spTgt>
                                        </p:tgtEl>
                                      </p:cBhvr>
                                      <p:to x="100000" y="100000"/>
                                    </p:animScale>
                                    <p:animScale>
                                      <p:cBhvr>
                                        <p:cTn id="43" dur="26">
                                          <p:stCondLst>
                                            <p:cond delay="1808"/>
                                          </p:stCondLst>
                                        </p:cTn>
                                        <p:tgtEl>
                                          <p:spTgt spid="3">
                                            <p:txEl>
                                              <p:pRg st="4" end="4"/>
                                            </p:txEl>
                                          </p:spTgt>
                                        </p:tgtEl>
                                      </p:cBhvr>
                                      <p:to x="100000" y="95000"/>
                                    </p:animScale>
                                    <p:animScale>
                                      <p:cBhvr>
                                        <p:cTn id="44"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4:7-11</a:t>
            </a:r>
            <a:endParaRPr lang="en-US" b="1" dirty="0" smtClean="0"/>
          </a:p>
          <a:p>
            <a:pPr marL="0" indent="0">
              <a:buNone/>
            </a:pPr>
            <a:r>
              <a:rPr lang="en-US" b="1" dirty="0" smtClean="0"/>
              <a:t>(Vs. 8)</a:t>
            </a:r>
            <a:r>
              <a:rPr lang="en-US" dirty="0" smtClean="0"/>
              <a:t>: </a:t>
            </a:r>
            <a:endParaRPr lang="en-US" dirty="0"/>
          </a:p>
          <a:p>
            <a:pPr marL="0" indent="0">
              <a:buNone/>
            </a:pPr>
            <a:r>
              <a:rPr lang="en-US" dirty="0"/>
              <a:t>All this the apostle applies to the resurrection, ascension, and glory of Christ. The point of the argument here is, that Christ, when he ascended to heaven, obtained certain gifts for men, and that those gifts are bestowed upon his people in accordance with this. </a:t>
            </a:r>
            <a:r>
              <a:rPr lang="en-US" dirty="0" smtClean="0"/>
              <a:t>(This is a reference from </a:t>
            </a:r>
            <a:r>
              <a:rPr lang="en-US" dirty="0"/>
              <a:t>Ps </a:t>
            </a:r>
            <a:r>
              <a:rPr lang="en-US" dirty="0" smtClean="0"/>
              <a:t>68:18) Much </a:t>
            </a:r>
            <a:r>
              <a:rPr lang="en-US" dirty="0"/>
              <a:t>perplexity has been felt in regard to the principle on which Paul quotes this Psalm, and applies it to the ascension of the Redeemer. When Christ ascended to heaven, he triumphed over all his foes. It was a complete victory over </a:t>
            </a:r>
            <a:r>
              <a:rPr lang="en-US" dirty="0" smtClean="0"/>
              <a:t>the </a:t>
            </a:r>
            <a:r>
              <a:rPr lang="en-US" dirty="0"/>
              <a:t>great enemy of God, and over those who had sought his life.</a:t>
            </a:r>
          </a:p>
        </p:txBody>
      </p:sp>
    </p:spTree>
    <p:extLst>
      <p:ext uri="{BB962C8B-B14F-4D97-AF65-F5344CB8AC3E}">
        <p14:creationId xmlns:p14="http://schemas.microsoft.com/office/powerpoint/2010/main" val="33095674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4:7-11</a:t>
            </a:r>
            <a:endParaRPr lang="en-US" b="1" dirty="0" smtClean="0"/>
          </a:p>
          <a:p>
            <a:pPr marL="0" indent="0">
              <a:buNone/>
            </a:pPr>
            <a:r>
              <a:rPr lang="en-US" b="1" dirty="0" smtClean="0"/>
              <a:t>(Vs. 8)</a:t>
            </a:r>
            <a:r>
              <a:rPr lang="en-US" dirty="0" smtClean="0"/>
              <a:t>: </a:t>
            </a:r>
            <a:endParaRPr lang="en-US" dirty="0"/>
          </a:p>
          <a:p>
            <a:pPr marL="0" indent="0">
              <a:buNone/>
            </a:pPr>
            <a:r>
              <a:rPr lang="en-US" b="1" dirty="0" smtClean="0"/>
              <a:t>Having </a:t>
            </a:r>
            <a:r>
              <a:rPr lang="en-US" b="1" dirty="0"/>
              <a:t>ascended on high, he led captivity </a:t>
            </a:r>
            <a:r>
              <a:rPr lang="en-US" b="1" dirty="0" smtClean="0"/>
              <a:t>captive </a:t>
            </a:r>
            <a:r>
              <a:rPr lang="en-US" dirty="0" smtClean="0"/>
              <a:t>- Christ </a:t>
            </a:r>
            <a:r>
              <a:rPr lang="en-US" dirty="0"/>
              <a:t>triumphed over all his enemies, Satan, sin, and death, which had before enslaved all the world: alluding to the custom of ancient conquerors, who led those they had conquered in chains after them. </a:t>
            </a:r>
          </a:p>
          <a:p>
            <a:pPr marL="0" indent="0">
              <a:buNone/>
            </a:pPr>
            <a:r>
              <a:rPr lang="en-US" dirty="0"/>
              <a:t> </a:t>
            </a:r>
          </a:p>
          <a:p>
            <a:pPr marL="0" indent="0">
              <a:buNone/>
            </a:pPr>
            <a:r>
              <a:rPr lang="en-US" dirty="0"/>
              <a:t> </a:t>
            </a:r>
            <a:r>
              <a:rPr lang="en-US" dirty="0" smtClean="0"/>
              <a:t>And</a:t>
            </a:r>
            <a:r>
              <a:rPr lang="en-US" dirty="0"/>
              <a:t>, as they also used to give </a:t>
            </a:r>
            <a:r>
              <a:rPr lang="en-US" dirty="0" smtClean="0"/>
              <a:t>gifts </a:t>
            </a:r>
            <a:r>
              <a:rPr lang="en-US" dirty="0"/>
              <a:t>to the people, at their return from victory, so </a:t>
            </a:r>
            <a:r>
              <a:rPr lang="en-US" dirty="0" smtClean="0"/>
              <a:t>Christ </a:t>
            </a:r>
            <a:r>
              <a:rPr lang="en-US" dirty="0"/>
              <a:t>gave gifts to </a:t>
            </a:r>
            <a:r>
              <a:rPr lang="en-US" dirty="0" smtClean="0"/>
              <a:t>men - Both </a:t>
            </a:r>
            <a:r>
              <a:rPr lang="en-US" dirty="0"/>
              <a:t>ordinary and extraordinary gifts of the Spirit.</a:t>
            </a:r>
          </a:p>
        </p:txBody>
      </p:sp>
    </p:spTree>
    <p:extLst>
      <p:ext uri="{BB962C8B-B14F-4D97-AF65-F5344CB8AC3E}">
        <p14:creationId xmlns:p14="http://schemas.microsoft.com/office/powerpoint/2010/main" val="2898362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4:7-11</a:t>
            </a:r>
            <a:endParaRPr lang="en-US" b="1" dirty="0" smtClean="0"/>
          </a:p>
          <a:p>
            <a:pPr marL="0" indent="0">
              <a:buNone/>
            </a:pPr>
            <a:r>
              <a:rPr lang="en-US" b="1" dirty="0" smtClean="0"/>
              <a:t>(Vs. 9)</a:t>
            </a:r>
            <a:r>
              <a:rPr lang="en-US" dirty="0" smtClean="0"/>
              <a:t>:</a:t>
            </a:r>
          </a:p>
          <a:p>
            <a:pPr marL="0" indent="0">
              <a:buNone/>
            </a:pPr>
            <a:r>
              <a:rPr lang="en-US" i="1" dirty="0" smtClean="0"/>
              <a:t>(RSV</a:t>
            </a:r>
            <a:r>
              <a:rPr lang="en-US" i="1" dirty="0"/>
              <a:t>) </a:t>
            </a:r>
            <a:r>
              <a:rPr lang="en-US" i="1" dirty="0" smtClean="0"/>
              <a:t>In </a:t>
            </a:r>
            <a:r>
              <a:rPr lang="en-US" i="1" dirty="0"/>
              <a:t>saying, "He ascended," what does it mean but that he had also descended into the lower parts of the earth?</a:t>
            </a:r>
          </a:p>
          <a:p>
            <a:pPr marL="0" indent="0">
              <a:buNone/>
            </a:pPr>
            <a:r>
              <a:rPr lang="en-US" i="1" dirty="0" smtClean="0"/>
              <a:t>(YLT</a:t>
            </a:r>
            <a:r>
              <a:rPr lang="en-US" i="1" dirty="0"/>
              <a:t>) and that, he went up, what is it except that he also went down first to the lower parts of the earth</a:t>
            </a:r>
            <a:r>
              <a:rPr lang="en-US" i="1" dirty="0" smtClean="0"/>
              <a:t>?</a:t>
            </a:r>
          </a:p>
          <a:p>
            <a:pPr marL="0" indent="0">
              <a:buNone/>
            </a:pPr>
            <a:r>
              <a:rPr lang="en-US" dirty="0"/>
              <a:t>Paul's argument is that he who ascended must first have </a:t>
            </a:r>
            <a:r>
              <a:rPr lang="en-US" dirty="0" smtClean="0"/>
              <a:t>descended; it </a:t>
            </a:r>
            <a:r>
              <a:rPr lang="en-US" dirty="0"/>
              <a:t>implies that he must have descended from heaven, before his ascension to </a:t>
            </a:r>
            <a:r>
              <a:rPr lang="en-US" dirty="0" smtClean="0"/>
              <a:t>heaven. The </a:t>
            </a:r>
            <a:r>
              <a:rPr lang="en-US" dirty="0"/>
              <a:t>person who ascended is </a:t>
            </a:r>
            <a:r>
              <a:rPr lang="en-US" dirty="0" smtClean="0"/>
              <a:t>Christ the </a:t>
            </a:r>
            <a:r>
              <a:rPr lang="en-US" dirty="0"/>
              <a:t>Messiah, and his ascension plainly </a:t>
            </a:r>
            <a:r>
              <a:rPr lang="en-US" dirty="0" smtClean="0"/>
              <a:t>indicates </a:t>
            </a:r>
            <a:r>
              <a:rPr lang="en-US" dirty="0"/>
              <a:t>his </a:t>
            </a:r>
            <a:r>
              <a:rPr lang="en-US" dirty="0" err="1"/>
              <a:t>descension</a:t>
            </a:r>
            <a:r>
              <a:rPr lang="en-US" dirty="0"/>
              <a:t>; that is, his incarnation, humiliation, death, and resurrection.</a:t>
            </a:r>
          </a:p>
          <a:p>
            <a:pPr marL="0" indent="0">
              <a:buNone/>
            </a:pPr>
            <a:endParaRPr lang="en-US" dirty="0"/>
          </a:p>
        </p:txBody>
      </p:sp>
    </p:spTree>
    <p:extLst>
      <p:ext uri="{BB962C8B-B14F-4D97-AF65-F5344CB8AC3E}">
        <p14:creationId xmlns:p14="http://schemas.microsoft.com/office/powerpoint/2010/main" val="32015945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4:7-11</a:t>
            </a:r>
            <a:endParaRPr lang="en-US" b="1" dirty="0" smtClean="0"/>
          </a:p>
          <a:p>
            <a:pPr marL="0" indent="0">
              <a:buNone/>
            </a:pPr>
            <a:r>
              <a:rPr lang="en-US" b="1" dirty="0" smtClean="0"/>
              <a:t>(Vs. 9)</a:t>
            </a:r>
            <a:r>
              <a:rPr lang="en-US" dirty="0"/>
              <a:t>: </a:t>
            </a:r>
            <a:r>
              <a:rPr lang="en-US" b="1" i="1" dirty="0"/>
              <a:t>Into the lower parts of the earth</a:t>
            </a:r>
            <a:r>
              <a:rPr lang="en-US" dirty="0"/>
              <a:t>. To the lowest state of humiliation. </a:t>
            </a:r>
            <a:r>
              <a:rPr lang="en-US" dirty="0" smtClean="0"/>
              <a:t>Christ </a:t>
            </a:r>
            <a:r>
              <a:rPr lang="en-US" dirty="0"/>
              <a:t>descended to </a:t>
            </a:r>
            <a:r>
              <a:rPr lang="en-US" dirty="0" smtClean="0"/>
              <a:t>the earth; </a:t>
            </a:r>
            <a:r>
              <a:rPr lang="en-US" dirty="0"/>
              <a:t>and he came not only to the earth, but he </a:t>
            </a:r>
            <a:r>
              <a:rPr lang="en-US" dirty="0" smtClean="0"/>
              <a:t>went to the grave </a:t>
            </a:r>
            <a:r>
              <a:rPr lang="en-US" dirty="0"/>
              <a:t>(death). Some have </a:t>
            </a:r>
            <a:r>
              <a:rPr lang="en-US" dirty="0" smtClean="0"/>
              <a:t>interpreted “the lower parts of the earth” to mean the </a:t>
            </a:r>
            <a:r>
              <a:rPr lang="en-US" dirty="0"/>
              <a:t>region of departed </a:t>
            </a:r>
            <a:r>
              <a:rPr lang="en-US" dirty="0" smtClean="0"/>
              <a:t>spirits (Hades/hell).</a:t>
            </a:r>
          </a:p>
          <a:p>
            <a:pPr marL="0" indent="0">
              <a:buNone/>
            </a:pPr>
            <a:endParaRPr lang="en-US" dirty="0"/>
          </a:p>
        </p:txBody>
      </p:sp>
    </p:spTree>
    <p:extLst>
      <p:ext uri="{BB962C8B-B14F-4D97-AF65-F5344CB8AC3E}">
        <p14:creationId xmlns:p14="http://schemas.microsoft.com/office/powerpoint/2010/main" val="6763167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4:7-11</a:t>
            </a:r>
            <a:endParaRPr lang="en-US" b="1" dirty="0" smtClean="0"/>
          </a:p>
          <a:p>
            <a:pPr marL="0" indent="0">
              <a:buNone/>
            </a:pPr>
            <a:r>
              <a:rPr lang="en-US" b="1" dirty="0" smtClean="0"/>
              <a:t>(Vs. 10)</a:t>
            </a:r>
            <a:r>
              <a:rPr lang="en-US" dirty="0" smtClean="0"/>
              <a:t>:</a:t>
            </a:r>
            <a:r>
              <a:rPr lang="en-US" dirty="0"/>
              <a:t> </a:t>
            </a:r>
            <a:r>
              <a:rPr lang="en-US" i="1" dirty="0" smtClean="0"/>
              <a:t>He </a:t>
            </a:r>
            <a:r>
              <a:rPr lang="en-US" i="1" dirty="0"/>
              <a:t>who went down is the same who went up far over all the heavens so that he might make all things complete</a:t>
            </a:r>
            <a:r>
              <a:rPr lang="en-US" i="1" dirty="0" smtClean="0"/>
              <a:t>.</a:t>
            </a:r>
            <a:endParaRPr lang="en-US" i="1" dirty="0"/>
          </a:p>
          <a:p>
            <a:pPr marL="0" indent="0">
              <a:buNone/>
            </a:pPr>
            <a:r>
              <a:rPr lang="en-US" dirty="0" smtClean="0"/>
              <a:t>The </a:t>
            </a:r>
            <a:r>
              <a:rPr lang="en-US" dirty="0"/>
              <a:t>same Redeemer came down from God, and returned to him. It was not a different being, but the </a:t>
            </a:r>
            <a:r>
              <a:rPr lang="en-US" dirty="0" smtClean="0"/>
              <a:t>same…JESUS </a:t>
            </a:r>
            <a:endParaRPr lang="en-US" dirty="0"/>
          </a:p>
          <a:p>
            <a:pPr marL="0" indent="0">
              <a:buNone/>
            </a:pPr>
            <a:r>
              <a:rPr lang="en-US" dirty="0"/>
              <a:t> </a:t>
            </a:r>
            <a:r>
              <a:rPr lang="en-US" dirty="0" smtClean="0"/>
              <a:t>….now </a:t>
            </a:r>
            <a:r>
              <a:rPr lang="en-US" dirty="0"/>
              <a:t>exalted </a:t>
            </a:r>
            <a:r>
              <a:rPr lang="en-US" dirty="0" smtClean="0"/>
              <a:t>at </a:t>
            </a:r>
            <a:r>
              <a:rPr lang="en-US" dirty="0"/>
              <a:t>the right hand of God.</a:t>
            </a:r>
          </a:p>
          <a:p>
            <a:pPr marL="0" indent="0">
              <a:buNone/>
            </a:pPr>
            <a:r>
              <a:rPr lang="en-US" dirty="0" smtClean="0"/>
              <a:t>He </a:t>
            </a:r>
            <a:r>
              <a:rPr lang="en-US" dirty="0"/>
              <a:t>is gone above the visible heavens, and has ascended into the highest abodes of </a:t>
            </a:r>
            <a:r>
              <a:rPr lang="en-US" dirty="0" smtClean="0"/>
              <a:t>the throne of God. </a:t>
            </a:r>
            <a:endParaRPr lang="en-US" dirty="0"/>
          </a:p>
          <a:p>
            <a:pPr marL="0" indent="0">
              <a:buNone/>
            </a:pPr>
            <a:r>
              <a:rPr lang="en-US" dirty="0" smtClean="0"/>
              <a:t>"</a:t>
            </a:r>
            <a:r>
              <a:rPr lang="en-US" dirty="0"/>
              <a:t>that he might fill all things by his influence", and direct and overrule all by his wisdom and </a:t>
            </a:r>
            <a:r>
              <a:rPr lang="en-US" dirty="0" smtClean="0"/>
              <a:t>power; and </a:t>
            </a:r>
            <a:r>
              <a:rPr lang="en-US" dirty="0"/>
              <a:t>hence reach every place with his grace and glory</a:t>
            </a:r>
          </a:p>
        </p:txBody>
      </p:sp>
    </p:spTree>
    <p:extLst>
      <p:ext uri="{BB962C8B-B14F-4D97-AF65-F5344CB8AC3E}">
        <p14:creationId xmlns:p14="http://schemas.microsoft.com/office/powerpoint/2010/main" val="10484226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solidFill>
                  <a:srgbClr val="FF0000"/>
                </a:solidFill>
                <a:effectLst>
                  <a:outerShdw blurRad="38100" dist="38100" dir="2700000" algn="tl">
                    <a:srgbClr val="000000">
                      <a:alpha val="43137"/>
                    </a:srgbClr>
                  </a:outerShdw>
                </a:effectLst>
              </a:rPr>
              <a:t>Overview of CHAPTER 4</a:t>
            </a:r>
            <a:endParaRPr lang="en-US" b="1" dirty="0" smtClean="0">
              <a:solidFill>
                <a:srgbClr val="FF0000"/>
              </a:solidFill>
              <a:effectLst>
                <a:outerShdw blurRad="38100" dist="38100" dir="2700000" algn="tl">
                  <a:srgbClr val="000000">
                    <a:alpha val="43137"/>
                  </a:srgbClr>
                </a:outerShdw>
              </a:effectLst>
            </a:endParaRPr>
          </a:p>
          <a:p>
            <a:pPr marL="0" indent="0">
              <a:buNone/>
            </a:pPr>
            <a:endParaRPr lang="en-US" sz="1200" b="1" u="sng" dirty="0">
              <a:solidFill>
                <a:srgbClr val="FF0000"/>
              </a:solidFill>
            </a:endParaRPr>
          </a:p>
          <a:p>
            <a:pPr marL="0" indent="0" algn="ctr">
              <a:buNone/>
            </a:pPr>
            <a:r>
              <a:rPr lang="en-US" b="1" dirty="0">
                <a:effectLst>
                  <a:outerShdw blurRad="38100" dist="38100" dir="2700000" algn="tl">
                    <a:srgbClr val="000000">
                      <a:alpha val="43137"/>
                    </a:srgbClr>
                  </a:outerShdw>
                </a:effectLst>
              </a:rPr>
              <a:t>(Vs. 1-6) Walking worthily &amp; unified</a:t>
            </a:r>
          </a:p>
          <a:p>
            <a:pPr marL="0" indent="0">
              <a:buNone/>
            </a:pPr>
            <a:endParaRPr lang="en-US" b="1" dirty="0">
              <a:effectLst>
                <a:outerShdw blurRad="38100" dist="38100" dir="2700000" algn="tl">
                  <a:srgbClr val="000000">
                    <a:alpha val="43137"/>
                  </a:srgbClr>
                </a:outerShdw>
              </a:effectLst>
            </a:endParaRPr>
          </a:p>
          <a:p>
            <a:pPr marL="0" indent="0" algn="ctr">
              <a:buNone/>
            </a:pPr>
            <a:r>
              <a:rPr lang="en-US" sz="5400" b="1" dirty="0">
                <a:solidFill>
                  <a:srgbClr val="FF0000"/>
                </a:solidFill>
                <a:effectLst>
                  <a:outerShdw blurRad="38100" dist="38100" dir="2700000" algn="tl">
                    <a:srgbClr val="000000">
                      <a:alpha val="43137"/>
                    </a:srgbClr>
                  </a:outerShdw>
                </a:effectLst>
              </a:rPr>
              <a:t>(Vs. 7-11) Ministry gifts of Christ to the Church</a:t>
            </a:r>
          </a:p>
          <a:p>
            <a:pPr marL="0" indent="0">
              <a:buNone/>
            </a:pP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53754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Effect transition="in" filter="wipe(down)">
                                      <p:cBhvr>
                                        <p:cTn id="11" dur="580">
                                          <p:stCondLst>
                                            <p:cond delay="0"/>
                                          </p:stCondLst>
                                        </p:cTn>
                                        <p:tgtEl>
                                          <p:spTgt spid="3">
                                            <p:txEl>
                                              <p:pRg st="4" end="4"/>
                                            </p:txEl>
                                          </p:spTgt>
                                        </p:tgtEl>
                                      </p:cBhvr>
                                    </p:animEffect>
                                    <p:anim calcmode="lin" valueType="num">
                                      <p:cBhvr>
                                        <p:cTn id="12"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7" dur="26">
                                          <p:stCondLst>
                                            <p:cond delay="650"/>
                                          </p:stCondLst>
                                        </p:cTn>
                                        <p:tgtEl>
                                          <p:spTgt spid="3">
                                            <p:txEl>
                                              <p:pRg st="4" end="4"/>
                                            </p:txEl>
                                          </p:spTgt>
                                        </p:tgtEl>
                                      </p:cBhvr>
                                      <p:to x="100000" y="60000"/>
                                    </p:animScale>
                                    <p:animScale>
                                      <p:cBhvr>
                                        <p:cTn id="18" dur="166" decel="50000">
                                          <p:stCondLst>
                                            <p:cond delay="676"/>
                                          </p:stCondLst>
                                        </p:cTn>
                                        <p:tgtEl>
                                          <p:spTgt spid="3">
                                            <p:txEl>
                                              <p:pRg st="4" end="4"/>
                                            </p:txEl>
                                          </p:spTgt>
                                        </p:tgtEl>
                                      </p:cBhvr>
                                      <p:to x="100000" y="100000"/>
                                    </p:animScale>
                                    <p:animScale>
                                      <p:cBhvr>
                                        <p:cTn id="19" dur="26">
                                          <p:stCondLst>
                                            <p:cond delay="1312"/>
                                          </p:stCondLst>
                                        </p:cTn>
                                        <p:tgtEl>
                                          <p:spTgt spid="3">
                                            <p:txEl>
                                              <p:pRg st="4" end="4"/>
                                            </p:txEl>
                                          </p:spTgt>
                                        </p:tgtEl>
                                      </p:cBhvr>
                                      <p:to x="100000" y="80000"/>
                                    </p:animScale>
                                    <p:animScale>
                                      <p:cBhvr>
                                        <p:cTn id="20" dur="166" decel="50000">
                                          <p:stCondLst>
                                            <p:cond delay="1338"/>
                                          </p:stCondLst>
                                        </p:cTn>
                                        <p:tgtEl>
                                          <p:spTgt spid="3">
                                            <p:txEl>
                                              <p:pRg st="4" end="4"/>
                                            </p:txEl>
                                          </p:spTgt>
                                        </p:tgtEl>
                                      </p:cBhvr>
                                      <p:to x="100000" y="100000"/>
                                    </p:animScale>
                                    <p:animScale>
                                      <p:cBhvr>
                                        <p:cTn id="21" dur="26">
                                          <p:stCondLst>
                                            <p:cond delay="1642"/>
                                          </p:stCondLst>
                                        </p:cTn>
                                        <p:tgtEl>
                                          <p:spTgt spid="3">
                                            <p:txEl>
                                              <p:pRg st="4" end="4"/>
                                            </p:txEl>
                                          </p:spTgt>
                                        </p:tgtEl>
                                      </p:cBhvr>
                                      <p:to x="100000" y="90000"/>
                                    </p:animScale>
                                    <p:animScale>
                                      <p:cBhvr>
                                        <p:cTn id="22" dur="166" decel="50000">
                                          <p:stCondLst>
                                            <p:cond delay="1668"/>
                                          </p:stCondLst>
                                        </p:cTn>
                                        <p:tgtEl>
                                          <p:spTgt spid="3">
                                            <p:txEl>
                                              <p:pRg st="4" end="4"/>
                                            </p:txEl>
                                          </p:spTgt>
                                        </p:tgtEl>
                                      </p:cBhvr>
                                      <p:to x="100000" y="100000"/>
                                    </p:animScale>
                                    <p:animScale>
                                      <p:cBhvr>
                                        <p:cTn id="23" dur="26">
                                          <p:stCondLst>
                                            <p:cond delay="1808"/>
                                          </p:stCondLst>
                                        </p:cTn>
                                        <p:tgtEl>
                                          <p:spTgt spid="3">
                                            <p:txEl>
                                              <p:pRg st="4" end="4"/>
                                            </p:txEl>
                                          </p:spTgt>
                                        </p:tgtEl>
                                      </p:cBhvr>
                                      <p:to x="100000" y="95000"/>
                                    </p:animScale>
                                    <p:animScale>
                                      <p:cBhvr>
                                        <p:cTn id="24"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4:7-11</a:t>
            </a:r>
            <a:endParaRPr lang="en-US" b="1" dirty="0" smtClean="0"/>
          </a:p>
          <a:p>
            <a:pPr marL="0" indent="0">
              <a:buNone/>
            </a:pPr>
            <a:r>
              <a:rPr lang="en-US" b="1" dirty="0" smtClean="0"/>
              <a:t>(Vs. 11)</a:t>
            </a:r>
            <a:r>
              <a:rPr lang="en-US" dirty="0" smtClean="0"/>
              <a:t>: </a:t>
            </a:r>
            <a:r>
              <a:rPr lang="en-US" b="1" i="1" dirty="0" smtClean="0"/>
              <a:t>And </a:t>
            </a:r>
            <a:r>
              <a:rPr lang="en-US" b="1" i="1" dirty="0"/>
              <a:t>he </a:t>
            </a:r>
            <a:r>
              <a:rPr lang="en-US" b="1" i="1" dirty="0" smtClean="0"/>
              <a:t>gave…</a:t>
            </a:r>
            <a:r>
              <a:rPr lang="en-US" dirty="0" smtClean="0"/>
              <a:t> Christ </a:t>
            </a:r>
            <a:r>
              <a:rPr lang="en-US" dirty="0"/>
              <a:t>has appointed the offices, and gives the men in the church who are fitted for these </a:t>
            </a:r>
            <a:r>
              <a:rPr lang="en-US" dirty="0" smtClean="0"/>
              <a:t>offices</a:t>
            </a:r>
            <a:r>
              <a:rPr lang="en-US" dirty="0"/>
              <a:t>. He established several offices in his Church; furnished these with the proper officers; and, to qualify them for their work, gave them the proper gifts. </a:t>
            </a:r>
            <a:r>
              <a:rPr lang="en-US" dirty="0" smtClean="0"/>
              <a:t>The </a:t>
            </a:r>
            <a:r>
              <a:rPr lang="en-US" dirty="0"/>
              <a:t>object here is to show that he has made ample provision for the extension and edification of his church. His choicest gifts are holy men, </a:t>
            </a:r>
            <a:r>
              <a:rPr lang="en-US" dirty="0" smtClean="0"/>
              <a:t>which </a:t>
            </a:r>
            <a:r>
              <a:rPr lang="en-US" dirty="0"/>
              <a:t>they carry on for the perfecting of each believer, and of the whole body of the faithful.</a:t>
            </a:r>
            <a:endParaRPr lang="en-US" dirty="0" smtClean="0"/>
          </a:p>
        </p:txBody>
      </p:sp>
    </p:spTree>
    <p:extLst>
      <p:ext uri="{BB962C8B-B14F-4D97-AF65-F5344CB8AC3E}">
        <p14:creationId xmlns:p14="http://schemas.microsoft.com/office/powerpoint/2010/main" val="33307279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4:7-11</a:t>
            </a:r>
            <a:endParaRPr lang="en-US" b="1" dirty="0" smtClean="0"/>
          </a:p>
          <a:p>
            <a:pPr marL="0" indent="0">
              <a:buNone/>
            </a:pPr>
            <a:r>
              <a:rPr lang="en-US" b="1" dirty="0" smtClean="0"/>
              <a:t>(Vs. 11)</a:t>
            </a:r>
            <a:r>
              <a:rPr lang="en-US" dirty="0" smtClean="0"/>
              <a:t>:</a:t>
            </a:r>
            <a:r>
              <a:rPr lang="en-US" b="1" i="1" dirty="0" smtClean="0"/>
              <a:t>…some apostles </a:t>
            </a:r>
            <a:r>
              <a:rPr lang="en-US" dirty="0" smtClean="0"/>
              <a:t>– </a:t>
            </a:r>
            <a:r>
              <a:rPr lang="en-US" b="1" dirty="0" smtClean="0"/>
              <a:t>“APOSTOLOS”</a:t>
            </a:r>
            <a:r>
              <a:rPr lang="en-US" dirty="0" smtClean="0"/>
              <a:t>: </a:t>
            </a:r>
            <a:r>
              <a:rPr lang="en-US" i="1" dirty="0" smtClean="0"/>
              <a:t>A </a:t>
            </a:r>
            <a:r>
              <a:rPr lang="en-US" i="1" dirty="0"/>
              <a:t>delegate; specially, an ambassador of the Gospel; officially a commissioner of </a:t>
            </a:r>
            <a:r>
              <a:rPr lang="en-US" i="1" dirty="0" smtClean="0"/>
              <a:t>Christ; a messenger</a:t>
            </a:r>
            <a:r>
              <a:rPr lang="en-US" i="1" dirty="0"/>
              <a:t>, </a:t>
            </a:r>
            <a:r>
              <a:rPr lang="en-US" i="1" dirty="0" smtClean="0"/>
              <a:t>one </a:t>
            </a:r>
            <a:r>
              <a:rPr lang="en-US" i="1" dirty="0"/>
              <a:t>that is sent. </a:t>
            </a:r>
            <a:endParaRPr lang="en-US" i="1" dirty="0" smtClean="0"/>
          </a:p>
          <a:p>
            <a:pPr marL="0" indent="0">
              <a:buNone/>
            </a:pPr>
            <a:endParaRPr lang="en-US" dirty="0" smtClean="0"/>
          </a:p>
          <a:p>
            <a:pPr marL="0" indent="0">
              <a:buNone/>
            </a:pPr>
            <a:r>
              <a:rPr lang="en-US" dirty="0" smtClean="0"/>
              <a:t>The </a:t>
            </a:r>
            <a:r>
              <a:rPr lang="en-US" dirty="0"/>
              <a:t>apostles were all chosen by Christ. The apostles were those </a:t>
            </a:r>
            <a:r>
              <a:rPr lang="en-US" dirty="0" smtClean="0"/>
              <a:t>twelve </a:t>
            </a:r>
            <a:r>
              <a:rPr lang="en-US" dirty="0"/>
              <a:t>to whom Paul was afterward added, whose office was to plant churches throughout all the world</a:t>
            </a:r>
            <a:r>
              <a:rPr lang="en-US" dirty="0" smtClean="0"/>
              <a:t>. All </a:t>
            </a:r>
            <a:r>
              <a:rPr lang="en-US" dirty="0"/>
              <a:t>had to be witnesses of his </a:t>
            </a:r>
            <a:r>
              <a:rPr lang="en-US" dirty="0" smtClean="0"/>
              <a:t>resurrection. His </a:t>
            </a:r>
            <a:r>
              <a:rPr lang="en-US" dirty="0"/>
              <a:t>chief ministers and special witnesses, as having seen him after his resurrection, and received their commission immediately from him. </a:t>
            </a:r>
          </a:p>
        </p:txBody>
      </p:sp>
    </p:spTree>
    <p:extLst>
      <p:ext uri="{BB962C8B-B14F-4D97-AF65-F5344CB8AC3E}">
        <p14:creationId xmlns:p14="http://schemas.microsoft.com/office/powerpoint/2010/main" val="27024492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447800"/>
            <a:ext cx="8229600" cy="5257800"/>
          </a:xfrm>
        </p:spPr>
        <p:txBody>
          <a:bodyPr>
            <a:noAutofit/>
          </a:bodyPr>
          <a:lstStyle/>
          <a:p>
            <a:pPr marL="0" indent="0" algn="ctr">
              <a:buNone/>
            </a:pPr>
            <a:r>
              <a:rPr lang="en-US" sz="3200" b="1" u="sng" dirty="0">
                <a:solidFill>
                  <a:srgbClr val="FF0000"/>
                </a:solidFill>
              </a:rPr>
              <a:t>APOSTLESHIP</a:t>
            </a:r>
            <a:endParaRPr lang="en-US" sz="3200" b="1" dirty="0">
              <a:solidFill>
                <a:srgbClr val="FF0000"/>
              </a:solidFill>
            </a:endParaRPr>
          </a:p>
          <a:p>
            <a:r>
              <a:rPr lang="en-US" sz="3200" dirty="0"/>
              <a:t>There is significance in the number 12 regarding </a:t>
            </a:r>
            <a:r>
              <a:rPr lang="en-US" sz="3200" b="1" dirty="0">
                <a:solidFill>
                  <a:srgbClr val="FF0000"/>
                </a:solidFill>
              </a:rPr>
              <a:t>A</a:t>
            </a:r>
            <a:r>
              <a:rPr lang="en-US" sz="3200" b="1" dirty="0">
                <a:solidFill>
                  <a:srgbClr val="FF0000"/>
                </a:solidFill>
              </a:rPr>
              <a:t>postleship</a:t>
            </a:r>
            <a:r>
              <a:rPr lang="en-US" sz="3200" dirty="0"/>
              <a:t>:</a:t>
            </a:r>
          </a:p>
          <a:p>
            <a:pPr marL="0" indent="0">
              <a:buNone/>
            </a:pPr>
            <a:r>
              <a:rPr lang="en-US" sz="3200" i="1" dirty="0">
                <a:solidFill>
                  <a:srgbClr val="0070C0"/>
                </a:solidFill>
              </a:rPr>
              <a:t>Matthew 10:2; Luke 6:13; Rev. 21:12-14</a:t>
            </a:r>
          </a:p>
          <a:p>
            <a:r>
              <a:rPr lang="en-US" sz="3200" dirty="0"/>
              <a:t>The commission &amp; mission of the </a:t>
            </a:r>
            <a:r>
              <a:rPr lang="en-US" sz="3200" b="1" dirty="0">
                <a:solidFill>
                  <a:srgbClr val="FF0000"/>
                </a:solidFill>
              </a:rPr>
              <a:t>Apostles</a:t>
            </a:r>
            <a:r>
              <a:rPr lang="en-US" sz="3200" dirty="0"/>
              <a:t> after Jesus’ resurrection:</a:t>
            </a:r>
          </a:p>
          <a:p>
            <a:pPr marL="0" indent="0">
              <a:buNone/>
            </a:pPr>
            <a:r>
              <a:rPr lang="en-US" sz="3200" i="1" dirty="0">
                <a:solidFill>
                  <a:srgbClr val="0070C0"/>
                </a:solidFill>
              </a:rPr>
              <a:t>Acts1: 2-4, 15-17, 21-26</a:t>
            </a:r>
          </a:p>
          <a:p>
            <a:pPr marL="0" indent="0">
              <a:buNone/>
            </a:pPr>
            <a:r>
              <a:rPr lang="en-US" sz="3200" i="1" dirty="0">
                <a:solidFill>
                  <a:srgbClr val="0070C0"/>
                </a:solidFill>
              </a:rPr>
              <a:t>Acts 4:33</a:t>
            </a:r>
          </a:p>
          <a:p>
            <a:pPr marL="0" indent="0">
              <a:buNone/>
            </a:pPr>
            <a:r>
              <a:rPr lang="en-US" sz="3200" i="1" dirty="0">
                <a:solidFill>
                  <a:srgbClr val="0070C0"/>
                </a:solidFill>
              </a:rPr>
              <a:t>Acts 6:1-2</a:t>
            </a:r>
            <a:endParaRPr lang="en-US" sz="3200" i="1" dirty="0">
              <a:solidFill>
                <a:srgbClr val="0070C0"/>
              </a:solidFill>
            </a:endParaRPr>
          </a:p>
        </p:txBody>
      </p:sp>
    </p:spTree>
    <p:extLst>
      <p:ext uri="{BB962C8B-B14F-4D97-AF65-F5344CB8AC3E}">
        <p14:creationId xmlns:p14="http://schemas.microsoft.com/office/powerpoint/2010/main" val="5570189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447800"/>
            <a:ext cx="8229600" cy="5257800"/>
          </a:xfrm>
        </p:spPr>
        <p:txBody>
          <a:bodyPr>
            <a:noAutofit/>
          </a:bodyPr>
          <a:lstStyle/>
          <a:p>
            <a:pPr marL="0" indent="0" algn="ctr">
              <a:buNone/>
            </a:pPr>
            <a:r>
              <a:rPr lang="en-US" sz="3200" b="1" u="sng" dirty="0">
                <a:solidFill>
                  <a:srgbClr val="FF0000"/>
                </a:solidFill>
              </a:rPr>
              <a:t>APOSTLESHIP</a:t>
            </a:r>
            <a:endParaRPr lang="en-US" sz="3200" b="1" dirty="0">
              <a:solidFill>
                <a:srgbClr val="FF0000"/>
              </a:solidFill>
            </a:endParaRPr>
          </a:p>
          <a:p>
            <a:r>
              <a:rPr lang="en-US" sz="3200" dirty="0"/>
              <a:t>There are false </a:t>
            </a:r>
            <a:r>
              <a:rPr lang="en-US" sz="3200" b="1" dirty="0">
                <a:solidFill>
                  <a:srgbClr val="FF0000"/>
                </a:solidFill>
              </a:rPr>
              <a:t>Apostles</a:t>
            </a:r>
            <a:r>
              <a:rPr lang="en-US" sz="3200" dirty="0"/>
              <a:t>:</a:t>
            </a:r>
          </a:p>
          <a:p>
            <a:pPr marL="0" indent="0">
              <a:buNone/>
            </a:pPr>
            <a:r>
              <a:rPr lang="en-US" sz="3200" i="1" dirty="0">
                <a:solidFill>
                  <a:srgbClr val="0070C0"/>
                </a:solidFill>
              </a:rPr>
              <a:t>2 Cor.11:13; Rev. </a:t>
            </a:r>
            <a:r>
              <a:rPr lang="en-US" sz="3200" i="1">
                <a:solidFill>
                  <a:srgbClr val="0070C0"/>
                </a:solidFill>
              </a:rPr>
              <a:t>2:2</a:t>
            </a:r>
            <a:endParaRPr lang="en-US" sz="3200" i="1" dirty="0">
              <a:solidFill>
                <a:srgbClr val="0070C0"/>
              </a:solidFill>
            </a:endParaRPr>
          </a:p>
          <a:p>
            <a:r>
              <a:rPr lang="en-US" sz="3200" dirty="0"/>
              <a:t>Peter’s </a:t>
            </a:r>
            <a:r>
              <a:rPr lang="en-US" sz="3200" b="1" dirty="0">
                <a:solidFill>
                  <a:srgbClr val="FF0000"/>
                </a:solidFill>
              </a:rPr>
              <a:t>Apostolic</a:t>
            </a:r>
            <a:r>
              <a:rPr lang="en-US" sz="3200" dirty="0"/>
              <a:t> affirmation:</a:t>
            </a:r>
          </a:p>
          <a:p>
            <a:pPr marL="0" indent="0">
              <a:buNone/>
            </a:pPr>
            <a:r>
              <a:rPr lang="en-US" sz="3200" i="1" dirty="0">
                <a:solidFill>
                  <a:srgbClr val="0070C0"/>
                </a:solidFill>
              </a:rPr>
              <a:t>1 Peter 1:1; 2 Peter 1:1</a:t>
            </a:r>
          </a:p>
          <a:p>
            <a:r>
              <a:rPr lang="en-US" sz="3200" dirty="0"/>
              <a:t>Paul’s </a:t>
            </a:r>
            <a:r>
              <a:rPr lang="en-US" sz="3200" b="1" dirty="0">
                <a:solidFill>
                  <a:srgbClr val="FF0000"/>
                </a:solidFill>
              </a:rPr>
              <a:t>Apostolic</a:t>
            </a:r>
            <a:r>
              <a:rPr lang="en-US" sz="3200" dirty="0"/>
              <a:t> affirmation:</a:t>
            </a:r>
          </a:p>
          <a:p>
            <a:pPr marL="0" indent="0">
              <a:buNone/>
            </a:pPr>
            <a:r>
              <a:rPr lang="en-US" sz="3200" i="1" dirty="0">
                <a:solidFill>
                  <a:srgbClr val="0070C0"/>
                </a:solidFill>
              </a:rPr>
              <a:t>1 </a:t>
            </a:r>
            <a:r>
              <a:rPr lang="en-US" sz="3200" i="1" dirty="0">
                <a:solidFill>
                  <a:srgbClr val="0070C0"/>
                </a:solidFill>
              </a:rPr>
              <a:t>Cor.1:1; 2 Cor. 1:1; Eph. 1:1; Col. 1:1; 2Tim. 1:1</a:t>
            </a:r>
            <a:endParaRPr lang="en-US" sz="3200" i="1" dirty="0">
              <a:solidFill>
                <a:srgbClr val="0070C0"/>
              </a:solidFill>
            </a:endParaRPr>
          </a:p>
          <a:p>
            <a:pPr marL="0" indent="0">
              <a:buNone/>
            </a:pPr>
            <a:endParaRPr lang="en-US" sz="3200" i="1" dirty="0">
              <a:solidFill>
                <a:srgbClr val="0070C0"/>
              </a:solidFill>
            </a:endParaRPr>
          </a:p>
        </p:txBody>
      </p:sp>
    </p:spTree>
    <p:extLst>
      <p:ext uri="{BB962C8B-B14F-4D97-AF65-F5344CB8AC3E}">
        <p14:creationId xmlns:p14="http://schemas.microsoft.com/office/powerpoint/2010/main" val="185336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solidFill>
                  <a:srgbClr val="FF0000"/>
                </a:solidFill>
                <a:effectLst>
                  <a:outerShdw blurRad="38100" dist="38100" dir="2700000" algn="tl">
                    <a:srgbClr val="000000">
                      <a:alpha val="43137"/>
                    </a:srgbClr>
                  </a:outerShdw>
                </a:effectLst>
              </a:rPr>
              <a:t>Overview of CHAPTER 4</a:t>
            </a:r>
            <a:endParaRPr lang="en-US" b="1" dirty="0" smtClean="0">
              <a:solidFill>
                <a:srgbClr val="FF0000"/>
              </a:solidFill>
              <a:effectLst>
                <a:outerShdw blurRad="38100" dist="38100" dir="2700000" algn="tl">
                  <a:srgbClr val="000000">
                    <a:alpha val="43137"/>
                  </a:srgbClr>
                </a:outerShdw>
              </a:effectLst>
            </a:endParaRPr>
          </a:p>
          <a:p>
            <a:pPr marL="0" indent="0">
              <a:buNone/>
            </a:pPr>
            <a:endParaRPr lang="en-US" sz="1200" b="1" u="sng" dirty="0">
              <a:solidFill>
                <a:srgbClr val="FF0000"/>
              </a:solidFill>
            </a:endParaRPr>
          </a:p>
          <a:p>
            <a:pPr marL="0" indent="0">
              <a:buNone/>
            </a:pPr>
            <a:r>
              <a:rPr lang="en-US" b="1" dirty="0">
                <a:effectLst>
                  <a:outerShdw blurRad="38100" dist="38100" dir="2700000" algn="tl">
                    <a:srgbClr val="000000">
                      <a:alpha val="43137"/>
                    </a:srgbClr>
                  </a:outerShdw>
                </a:effectLst>
              </a:rPr>
              <a:t>(Vs. 1-6) Walking worthily &amp; unified</a:t>
            </a:r>
          </a:p>
          <a:p>
            <a:pPr marL="0" indent="0">
              <a:buNone/>
            </a:pPr>
            <a:endParaRPr lang="en-US" b="1" dirty="0">
              <a:effectLst>
                <a:outerShdw blurRad="38100" dist="38100" dir="2700000" algn="tl">
                  <a:srgbClr val="000000">
                    <a:alpha val="43137"/>
                  </a:srgbClr>
                </a:outerShdw>
              </a:effectLst>
            </a:endParaRPr>
          </a:p>
          <a:p>
            <a:pPr marL="0" indent="0">
              <a:buNone/>
            </a:pPr>
            <a:r>
              <a:rPr lang="en-US" b="1" dirty="0">
                <a:effectLst>
                  <a:outerShdw blurRad="38100" dist="38100" dir="2700000" algn="tl">
                    <a:srgbClr val="000000">
                      <a:alpha val="43137"/>
                    </a:srgbClr>
                  </a:outerShdw>
                </a:effectLst>
              </a:rPr>
              <a:t>(Vs. 7-11) Ministry gifts of Christ to the Church</a:t>
            </a:r>
          </a:p>
          <a:p>
            <a:pPr marL="0" indent="0">
              <a:buNone/>
            </a:pPr>
            <a:endParaRPr lang="en-US" b="1" dirty="0">
              <a:effectLst>
                <a:outerShdw blurRad="38100" dist="38100" dir="2700000" algn="tl">
                  <a:srgbClr val="000000">
                    <a:alpha val="43137"/>
                  </a:srgbClr>
                </a:outerShdw>
              </a:effectLst>
            </a:endParaRPr>
          </a:p>
          <a:p>
            <a:pPr marL="0" indent="0">
              <a:buNone/>
            </a:pPr>
            <a:r>
              <a:rPr lang="en-US" b="1" dirty="0">
                <a:effectLst>
                  <a:outerShdw blurRad="38100" dist="38100" dir="2700000" algn="tl">
                    <a:srgbClr val="000000">
                      <a:alpha val="43137"/>
                    </a:srgbClr>
                  </a:outerShdw>
                </a:effectLst>
              </a:rPr>
              <a:t>(Vs. 12-16) The purpose of the ministry gifts</a:t>
            </a:r>
          </a:p>
          <a:p>
            <a:pPr marL="0" indent="0">
              <a:buNone/>
            </a:pPr>
            <a:endParaRPr lang="en-US" b="1" dirty="0">
              <a:effectLst>
                <a:outerShdw blurRad="38100" dist="38100" dir="2700000" algn="tl">
                  <a:srgbClr val="000000">
                    <a:alpha val="43137"/>
                  </a:srgbClr>
                </a:outerShdw>
              </a:effectLst>
            </a:endParaRPr>
          </a:p>
          <a:p>
            <a:pPr marL="0" indent="0">
              <a:buNone/>
            </a:pPr>
            <a:r>
              <a:rPr lang="en-US" b="1" dirty="0">
                <a:effectLst>
                  <a:outerShdw blurRad="38100" dist="38100" dir="2700000" algn="tl">
                    <a:srgbClr val="000000">
                      <a:alpha val="43137"/>
                    </a:srgbClr>
                  </a:outerShdw>
                </a:effectLst>
              </a:rPr>
              <a:t>(Vs. 17-32) Walking in newness of life: put off &amp; put on</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56088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000"/>
                                        <p:tgtEl>
                                          <p:spTgt spid="3">
                                            <p:txEl>
                                              <p:pRg st="2" end="2"/>
                                            </p:txEl>
                                          </p:spTgt>
                                        </p:tgtEl>
                                      </p:cBhvr>
                                    </p:animEffect>
                                    <p:anim calcmode="lin" valueType="num">
                                      <p:cBhvr>
                                        <p:cTn id="8"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 calcmode="lin" valueType="num">
                                      <p:cBhvr>
                                        <p:cTn id="14"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6" dur="5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 calcmode="lin" valueType="num">
                                      <p:cBhvr>
                                        <p:cTn id="2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447800"/>
            <a:ext cx="8229600" cy="5257800"/>
          </a:xfrm>
        </p:spPr>
        <p:txBody>
          <a:bodyPr>
            <a:noAutofit/>
          </a:bodyPr>
          <a:lstStyle/>
          <a:p>
            <a:pPr marL="0" indent="0" algn="ctr">
              <a:buNone/>
            </a:pPr>
            <a:r>
              <a:rPr lang="en-US" sz="3200" b="1" u="sng" dirty="0">
                <a:solidFill>
                  <a:srgbClr val="FF0000"/>
                </a:solidFill>
              </a:rPr>
              <a:t>APOSTLESHIP</a:t>
            </a:r>
            <a:endParaRPr lang="en-US" sz="3200" b="1" dirty="0">
              <a:solidFill>
                <a:srgbClr val="FF0000"/>
              </a:solidFill>
            </a:endParaRPr>
          </a:p>
          <a:p>
            <a:pPr marL="0" indent="0">
              <a:buNone/>
            </a:pPr>
            <a:r>
              <a:rPr lang="en-US" sz="3200" dirty="0"/>
              <a:t>Paul’s </a:t>
            </a:r>
            <a:r>
              <a:rPr lang="en-US" sz="3200" b="1" dirty="0">
                <a:solidFill>
                  <a:srgbClr val="FF0000"/>
                </a:solidFill>
              </a:rPr>
              <a:t>Apostolic</a:t>
            </a:r>
            <a:r>
              <a:rPr lang="en-US" sz="3200" dirty="0"/>
              <a:t> </a:t>
            </a:r>
            <a:r>
              <a:rPr lang="en-US" sz="3200" dirty="0">
                <a:solidFill>
                  <a:schemeClr val="bg2">
                    <a:lumMod val="50000"/>
                  </a:schemeClr>
                </a:solidFill>
              </a:rPr>
              <a:t>confirmation</a:t>
            </a:r>
            <a:r>
              <a:rPr lang="en-US" sz="3200" dirty="0"/>
              <a:t>:</a:t>
            </a:r>
          </a:p>
          <a:p>
            <a:pPr marL="0" indent="0">
              <a:buNone/>
            </a:pPr>
            <a:r>
              <a:rPr lang="en-US" sz="3200" i="1" dirty="0">
                <a:solidFill>
                  <a:srgbClr val="0070C0"/>
                </a:solidFill>
              </a:rPr>
              <a:t>Rom.1: 1-5 </a:t>
            </a:r>
          </a:p>
          <a:p>
            <a:pPr marL="0" indent="0">
              <a:buNone/>
            </a:pPr>
            <a:r>
              <a:rPr lang="en-US" sz="3200" i="1" dirty="0">
                <a:solidFill>
                  <a:srgbClr val="0070C0"/>
                </a:solidFill>
              </a:rPr>
              <a:t>1 Cor. 9: 1-2; 12: 28-29;15: 5-10</a:t>
            </a:r>
          </a:p>
          <a:p>
            <a:pPr marL="0" indent="0">
              <a:buNone/>
            </a:pPr>
            <a:r>
              <a:rPr lang="en-US" sz="3200" i="1" dirty="0">
                <a:solidFill>
                  <a:srgbClr val="0070C0"/>
                </a:solidFill>
              </a:rPr>
              <a:t>2 Cor. 12</a:t>
            </a:r>
            <a:r>
              <a:rPr lang="en-US" sz="3200" i="1" dirty="0">
                <a:solidFill>
                  <a:srgbClr val="0070C0"/>
                </a:solidFill>
              </a:rPr>
              <a:t>: 11-12</a:t>
            </a:r>
            <a:endParaRPr lang="en-US" sz="3200" i="1" dirty="0">
              <a:solidFill>
                <a:srgbClr val="0070C0"/>
              </a:solidFill>
            </a:endParaRPr>
          </a:p>
          <a:p>
            <a:pPr marL="0" indent="0">
              <a:buNone/>
            </a:pPr>
            <a:r>
              <a:rPr lang="en-US" sz="3200" i="1" dirty="0">
                <a:solidFill>
                  <a:srgbClr val="0070C0"/>
                </a:solidFill>
              </a:rPr>
              <a:t>Gal. 1:1,17-19; 2: 7-8</a:t>
            </a:r>
          </a:p>
          <a:p>
            <a:pPr marL="0" indent="0">
              <a:buNone/>
            </a:pPr>
            <a:r>
              <a:rPr lang="en-US" sz="3200" i="1" dirty="0">
                <a:solidFill>
                  <a:srgbClr val="0070C0"/>
                </a:solidFill>
              </a:rPr>
              <a:t>1 Tim. 2: 7</a:t>
            </a:r>
          </a:p>
          <a:p>
            <a:pPr marL="0" indent="0">
              <a:buNone/>
            </a:pPr>
            <a:r>
              <a:rPr lang="en-US" sz="3200" i="1" dirty="0">
                <a:solidFill>
                  <a:srgbClr val="0070C0"/>
                </a:solidFill>
              </a:rPr>
              <a:t>2 Tim.1: 11</a:t>
            </a:r>
          </a:p>
          <a:p>
            <a:pPr marL="0" indent="0">
              <a:buNone/>
            </a:pPr>
            <a:r>
              <a:rPr lang="en-US" sz="3200" i="1" dirty="0">
                <a:solidFill>
                  <a:srgbClr val="0070C0"/>
                </a:solidFill>
              </a:rPr>
              <a:t>Titus 1:1</a:t>
            </a:r>
          </a:p>
          <a:p>
            <a:pPr marL="0" indent="0">
              <a:buNone/>
            </a:pPr>
            <a:endParaRPr lang="en-US" sz="3200" i="1" dirty="0">
              <a:solidFill>
                <a:srgbClr val="0070C0"/>
              </a:solidFill>
            </a:endParaRPr>
          </a:p>
          <a:p>
            <a:pPr marL="0" indent="0">
              <a:buNone/>
            </a:pPr>
            <a:endParaRPr lang="en-US" sz="3200" i="1" dirty="0">
              <a:solidFill>
                <a:srgbClr val="0070C0"/>
              </a:solidFill>
            </a:endParaRPr>
          </a:p>
        </p:txBody>
      </p:sp>
    </p:spTree>
    <p:extLst>
      <p:ext uri="{BB962C8B-B14F-4D97-AF65-F5344CB8AC3E}">
        <p14:creationId xmlns:p14="http://schemas.microsoft.com/office/powerpoint/2010/main" val="33190647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4:7-11</a:t>
            </a:r>
            <a:endParaRPr lang="en-US" b="1" dirty="0" smtClean="0"/>
          </a:p>
          <a:p>
            <a:pPr marL="0" indent="0">
              <a:buNone/>
            </a:pPr>
            <a:r>
              <a:rPr lang="en-US" b="1" dirty="0" smtClean="0"/>
              <a:t>(Vs. 11)</a:t>
            </a:r>
            <a:r>
              <a:rPr lang="en-US" dirty="0"/>
              <a:t>: </a:t>
            </a:r>
            <a:r>
              <a:rPr lang="en-US" b="1" i="1" dirty="0"/>
              <a:t>a</a:t>
            </a:r>
            <a:r>
              <a:rPr lang="en-US" b="1" i="1" dirty="0" smtClean="0"/>
              <a:t>nd some prophets</a:t>
            </a:r>
            <a:r>
              <a:rPr lang="en-US" b="1" i="1" dirty="0"/>
              <a:t> </a:t>
            </a:r>
            <a:r>
              <a:rPr lang="en-US" b="1" dirty="0" smtClean="0"/>
              <a:t>– “</a:t>
            </a:r>
            <a:r>
              <a:rPr lang="en-US" b="1" dirty="0"/>
              <a:t>PROPHETES”: </a:t>
            </a:r>
            <a:r>
              <a:rPr lang="en-US" i="1" dirty="0"/>
              <a:t>A</a:t>
            </a:r>
            <a:r>
              <a:rPr lang="en-US" i="1" dirty="0" smtClean="0"/>
              <a:t> foreteller; </a:t>
            </a:r>
            <a:r>
              <a:rPr lang="en-US" i="1" dirty="0"/>
              <a:t>by analogy, an inspired speaker; by extension, a </a:t>
            </a:r>
            <a:r>
              <a:rPr lang="en-US" i="1" dirty="0" smtClean="0"/>
              <a:t>poet. </a:t>
            </a:r>
          </a:p>
          <a:p>
            <a:pPr marL="0" indent="0">
              <a:buNone/>
            </a:pPr>
            <a:endParaRPr lang="en-US" dirty="0" smtClean="0"/>
          </a:p>
          <a:p>
            <a:pPr marL="0" indent="0">
              <a:buNone/>
            </a:pPr>
            <a:r>
              <a:rPr lang="en-US" dirty="0" smtClean="0"/>
              <a:t>The </a:t>
            </a:r>
            <a:r>
              <a:rPr lang="en-US" dirty="0"/>
              <a:t>prophet's office was one of the </a:t>
            </a:r>
            <a:r>
              <a:rPr lang="en-US" dirty="0" err="1"/>
              <a:t>chiefest</a:t>
            </a:r>
            <a:r>
              <a:rPr lang="en-US" dirty="0"/>
              <a:t>, who were men </a:t>
            </a:r>
            <a:r>
              <a:rPr lang="en-US" dirty="0" smtClean="0"/>
              <a:t> &amp; women of marvelous </a:t>
            </a:r>
            <a:r>
              <a:rPr lang="en-US" dirty="0"/>
              <a:t>wisdom, and some of them could foretell things to </a:t>
            </a:r>
            <a:r>
              <a:rPr lang="en-US" dirty="0" smtClean="0"/>
              <a:t>come. </a:t>
            </a:r>
            <a:endParaRPr lang="en-US" dirty="0"/>
          </a:p>
        </p:txBody>
      </p:sp>
    </p:spTree>
    <p:extLst>
      <p:ext uri="{BB962C8B-B14F-4D97-AF65-F5344CB8AC3E}">
        <p14:creationId xmlns:p14="http://schemas.microsoft.com/office/powerpoint/2010/main" val="6449669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4:7-11</a:t>
            </a:r>
            <a:endParaRPr lang="en-US" b="1" dirty="0" smtClean="0"/>
          </a:p>
          <a:p>
            <a:pPr marL="0" indent="0">
              <a:buNone/>
            </a:pPr>
            <a:r>
              <a:rPr lang="en-US" b="1" dirty="0" smtClean="0"/>
              <a:t>(Vs. 11)</a:t>
            </a:r>
            <a:r>
              <a:rPr lang="en-US" dirty="0"/>
              <a:t>: </a:t>
            </a:r>
            <a:r>
              <a:rPr lang="en-US" b="1" i="1" dirty="0" smtClean="0"/>
              <a:t>and </a:t>
            </a:r>
            <a:r>
              <a:rPr lang="en-US" b="1" i="1" dirty="0"/>
              <a:t>some </a:t>
            </a:r>
            <a:r>
              <a:rPr lang="en-US" b="1" i="1" dirty="0" smtClean="0"/>
              <a:t>evangelists </a:t>
            </a:r>
            <a:r>
              <a:rPr lang="en-US" dirty="0"/>
              <a:t>– </a:t>
            </a:r>
            <a:r>
              <a:rPr lang="en-US" b="1" dirty="0"/>
              <a:t>“EUAGGELISTES”: </a:t>
            </a:r>
            <a:r>
              <a:rPr lang="en-US" i="1" dirty="0"/>
              <a:t>a preacher of the gospel; a messenger of good </a:t>
            </a:r>
            <a:r>
              <a:rPr lang="en-US" i="1" dirty="0" smtClean="0"/>
              <a:t>tidings.</a:t>
            </a:r>
          </a:p>
          <a:p>
            <a:pPr marL="0" indent="0">
              <a:buNone/>
            </a:pPr>
            <a:endParaRPr lang="en-US" dirty="0" smtClean="0"/>
          </a:p>
          <a:p>
            <a:pPr marL="0" indent="0">
              <a:buNone/>
            </a:pPr>
            <a:r>
              <a:rPr lang="en-US" dirty="0" smtClean="0"/>
              <a:t>The </a:t>
            </a:r>
            <a:r>
              <a:rPr lang="en-US" dirty="0"/>
              <a:t>evangelist may have been one whose main business was preaching, and who was not particularly engaged in the government of the church. I</a:t>
            </a:r>
            <a:r>
              <a:rPr lang="en-US" dirty="0" smtClean="0"/>
              <a:t>t </a:t>
            </a:r>
            <a:r>
              <a:rPr lang="en-US" dirty="0"/>
              <a:t>denotes a minister of the gospel who was not located in any place, but who travelled as a missionary to preach the gospel, and to </a:t>
            </a:r>
            <a:r>
              <a:rPr lang="en-US" dirty="0" smtClean="0"/>
              <a:t>establish </a:t>
            </a:r>
            <a:r>
              <a:rPr lang="en-US" dirty="0"/>
              <a:t>churches. The apostles used </a:t>
            </a:r>
            <a:r>
              <a:rPr lang="en-US" dirty="0" smtClean="0"/>
              <a:t>the evangelists </a:t>
            </a:r>
            <a:r>
              <a:rPr lang="en-US" dirty="0"/>
              <a:t>as companions in the execution of their office, being not able to go to all places by themselves</a:t>
            </a:r>
            <a:r>
              <a:rPr lang="en-US" dirty="0" smtClean="0"/>
              <a:t>. (Acts 21:8; 2 Tim. 4:5)</a:t>
            </a:r>
            <a:endParaRPr lang="en-US" dirty="0"/>
          </a:p>
          <a:p>
            <a:pPr marL="0" indent="0">
              <a:buNone/>
            </a:pPr>
            <a:endParaRPr lang="en-US" dirty="0" smtClean="0"/>
          </a:p>
        </p:txBody>
      </p:sp>
    </p:spTree>
    <p:extLst>
      <p:ext uri="{BB962C8B-B14F-4D97-AF65-F5344CB8AC3E}">
        <p14:creationId xmlns:p14="http://schemas.microsoft.com/office/powerpoint/2010/main" val="17716066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4:7-11</a:t>
            </a:r>
            <a:endParaRPr lang="en-US" b="1" dirty="0" smtClean="0"/>
          </a:p>
          <a:p>
            <a:pPr marL="0" indent="0">
              <a:buNone/>
            </a:pPr>
            <a:r>
              <a:rPr lang="en-US" b="1" dirty="0" smtClean="0"/>
              <a:t>(Vs. 11)</a:t>
            </a:r>
            <a:r>
              <a:rPr lang="en-US" dirty="0"/>
              <a:t>: </a:t>
            </a:r>
            <a:r>
              <a:rPr lang="en-US" b="1" i="1" dirty="0" smtClean="0"/>
              <a:t>and some pastors </a:t>
            </a:r>
            <a:r>
              <a:rPr lang="en-US" dirty="0" smtClean="0"/>
              <a:t>– </a:t>
            </a:r>
            <a:r>
              <a:rPr lang="en-US" b="1" dirty="0"/>
              <a:t>“POIMEN”: </a:t>
            </a:r>
            <a:r>
              <a:rPr lang="en-US" i="1" dirty="0" smtClean="0"/>
              <a:t>A </a:t>
            </a:r>
            <a:r>
              <a:rPr lang="en-US" i="1" dirty="0"/>
              <a:t>shepherd This word </a:t>
            </a:r>
            <a:r>
              <a:rPr lang="en-US" i="1" dirty="0" err="1"/>
              <a:t>poimên</a:t>
            </a:r>
            <a:r>
              <a:rPr lang="en-US" i="1" dirty="0"/>
              <a:t> is from a root </a:t>
            </a:r>
            <a:r>
              <a:rPr lang="en-US" i="1" dirty="0" smtClean="0"/>
              <a:t>word meaning “to </a:t>
            </a:r>
            <a:r>
              <a:rPr lang="en-US" i="1" dirty="0"/>
              <a:t>protect</a:t>
            </a:r>
            <a:r>
              <a:rPr lang="en-US" i="1" dirty="0" smtClean="0"/>
              <a:t>.”</a:t>
            </a:r>
          </a:p>
          <a:p>
            <a:pPr marL="0" indent="0">
              <a:buNone/>
            </a:pPr>
            <a:endParaRPr lang="en-US" dirty="0" smtClean="0"/>
          </a:p>
          <a:p>
            <a:pPr marL="0" indent="0">
              <a:buNone/>
            </a:pPr>
            <a:r>
              <a:rPr lang="en-US" dirty="0"/>
              <a:t>The term, "shepherd" or "pastor," is used of guiding and governing and not merely </a:t>
            </a:r>
            <a:r>
              <a:rPr lang="en-US" dirty="0" smtClean="0"/>
              <a:t>instructing.</a:t>
            </a:r>
            <a:endParaRPr lang="en-US" dirty="0"/>
          </a:p>
          <a:p>
            <a:pPr marL="0" indent="0">
              <a:buNone/>
            </a:pPr>
            <a:r>
              <a:rPr lang="en-US" dirty="0"/>
              <a:t>Pastors are those who govern the Church. </a:t>
            </a:r>
            <a:r>
              <a:rPr lang="en-US" dirty="0" smtClean="0"/>
              <a:t>The </a:t>
            </a:r>
            <a:r>
              <a:rPr lang="en-US" dirty="0"/>
              <a:t>meaning here is, that Christ exercised a special care for his church by appointing pastors who would watch over it as a shepherd does over his flock. </a:t>
            </a:r>
          </a:p>
        </p:txBody>
      </p:sp>
    </p:spTree>
    <p:extLst>
      <p:ext uri="{BB962C8B-B14F-4D97-AF65-F5344CB8AC3E}">
        <p14:creationId xmlns:p14="http://schemas.microsoft.com/office/powerpoint/2010/main" val="32345781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4:7-11</a:t>
            </a:r>
            <a:endParaRPr lang="en-US" b="1" dirty="0" smtClean="0"/>
          </a:p>
          <a:p>
            <a:pPr marL="0" indent="0">
              <a:buNone/>
            </a:pPr>
            <a:r>
              <a:rPr lang="en-US" b="1" dirty="0" smtClean="0"/>
              <a:t>(Vs. 11)</a:t>
            </a:r>
            <a:r>
              <a:rPr lang="en-US" dirty="0"/>
              <a:t>: </a:t>
            </a:r>
            <a:r>
              <a:rPr lang="en-US" b="1" i="1" dirty="0" smtClean="0"/>
              <a:t>and some teachers </a:t>
            </a:r>
            <a:r>
              <a:rPr lang="en-US" dirty="0" smtClean="0"/>
              <a:t>– </a:t>
            </a:r>
            <a:r>
              <a:rPr lang="en-US" b="1" dirty="0" smtClean="0"/>
              <a:t>“DIDASKALOS”:</a:t>
            </a:r>
            <a:r>
              <a:rPr lang="en-US" dirty="0"/>
              <a:t> </a:t>
            </a:r>
            <a:r>
              <a:rPr lang="en-US" i="1" dirty="0" smtClean="0"/>
              <a:t>An instructor; doctor</a:t>
            </a:r>
            <a:r>
              <a:rPr lang="en-US" i="1" dirty="0"/>
              <a:t>, </a:t>
            </a:r>
            <a:r>
              <a:rPr lang="en-US" i="1" dirty="0" smtClean="0"/>
              <a:t>master</a:t>
            </a:r>
          </a:p>
          <a:p>
            <a:pPr marL="0" indent="0">
              <a:buNone/>
            </a:pPr>
            <a:endParaRPr lang="en-US" dirty="0" smtClean="0"/>
          </a:p>
          <a:p>
            <a:pPr marL="0" indent="0">
              <a:buNone/>
            </a:pPr>
            <a:r>
              <a:rPr lang="en-US" dirty="0" smtClean="0"/>
              <a:t>Teachers </a:t>
            </a:r>
            <a:r>
              <a:rPr lang="en-US" dirty="0"/>
              <a:t>are those who govern the </a:t>
            </a:r>
            <a:r>
              <a:rPr lang="en-US" dirty="0" smtClean="0"/>
              <a:t>schools. Whether </a:t>
            </a:r>
            <a:r>
              <a:rPr lang="en-US" dirty="0"/>
              <a:t>of the same or a lower </a:t>
            </a:r>
            <a:r>
              <a:rPr lang="en-US" dirty="0" smtClean="0"/>
              <a:t>order as the pastor, </a:t>
            </a:r>
            <a:r>
              <a:rPr lang="en-US" dirty="0"/>
              <a:t>to assist </a:t>
            </a:r>
            <a:r>
              <a:rPr lang="en-US" dirty="0" smtClean="0"/>
              <a:t>him</a:t>
            </a:r>
            <a:r>
              <a:rPr lang="en-US" dirty="0"/>
              <a:t>, as occasion might require</a:t>
            </a:r>
            <a:r>
              <a:rPr lang="en-US" dirty="0" smtClean="0"/>
              <a:t>. The teacher dealt mainly with instructing in the church and not necessarily responsible for governing the church if he was not a pastor. </a:t>
            </a:r>
          </a:p>
          <a:p>
            <a:pPr marL="0" indent="0">
              <a:buNone/>
            </a:pPr>
            <a:r>
              <a:rPr lang="en-US" b="1" i="1" dirty="0" smtClean="0">
                <a:solidFill>
                  <a:srgbClr val="FF0000"/>
                </a:solidFill>
              </a:rPr>
              <a:t>“A pastor should be a teacher, but not every teacher has to be a pastor”</a:t>
            </a:r>
            <a:endParaRPr lang="en-US" b="1" i="1" dirty="0">
              <a:solidFill>
                <a:srgbClr val="FF0000"/>
              </a:solidFill>
            </a:endParaRPr>
          </a:p>
        </p:txBody>
      </p:sp>
    </p:spTree>
    <p:extLst>
      <p:ext uri="{BB962C8B-B14F-4D97-AF65-F5344CB8AC3E}">
        <p14:creationId xmlns:p14="http://schemas.microsoft.com/office/powerpoint/2010/main" val="21846744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4:7-11</a:t>
            </a:r>
            <a:endParaRPr lang="en-US" b="1" dirty="0" smtClean="0"/>
          </a:p>
          <a:p>
            <a:pPr marL="0" indent="0">
              <a:buNone/>
            </a:pPr>
            <a:r>
              <a:rPr lang="en-US" b="1" dirty="0" smtClean="0"/>
              <a:t>(Vs. 11)</a:t>
            </a:r>
            <a:r>
              <a:rPr lang="en-US" dirty="0" smtClean="0"/>
              <a:t>:</a:t>
            </a:r>
          </a:p>
          <a:p>
            <a:pPr marL="0" indent="0">
              <a:buNone/>
            </a:pPr>
            <a:endParaRPr lang="en-US" b="1" dirty="0" smtClean="0">
              <a:solidFill>
                <a:srgbClr val="FF0000"/>
              </a:solidFill>
            </a:endParaRPr>
          </a:p>
          <a:p>
            <a:pPr marL="0" indent="0">
              <a:buNone/>
            </a:pPr>
            <a:r>
              <a:rPr lang="en-US" b="1" dirty="0">
                <a:solidFill>
                  <a:srgbClr val="FF0000"/>
                </a:solidFill>
              </a:rPr>
              <a:t>The </a:t>
            </a:r>
            <a:r>
              <a:rPr lang="en-US" b="1" u="sng" dirty="0">
                <a:solidFill>
                  <a:srgbClr val="FF0000"/>
                </a:solidFill>
                <a:effectLst>
                  <a:outerShdw blurRad="38100" dist="38100" dir="2700000" algn="tl">
                    <a:srgbClr val="000000">
                      <a:alpha val="43137"/>
                    </a:srgbClr>
                  </a:outerShdw>
                </a:effectLst>
              </a:rPr>
              <a:t>APOSTLES</a:t>
            </a:r>
            <a:r>
              <a:rPr lang="en-US" b="1" dirty="0">
                <a:solidFill>
                  <a:srgbClr val="FF0000"/>
                </a:solidFill>
              </a:rPr>
              <a:t> founded the early church of Jesus Christ</a:t>
            </a:r>
            <a:r>
              <a:rPr lang="en-US" b="1" dirty="0">
                <a:solidFill>
                  <a:srgbClr val="FF0000"/>
                </a:solidFill>
              </a:rPr>
              <a:t>. </a:t>
            </a:r>
            <a:r>
              <a:rPr lang="en-US" b="1" dirty="0">
                <a:solidFill>
                  <a:srgbClr val="FF0000"/>
                </a:solidFill>
              </a:rPr>
              <a:t>The </a:t>
            </a:r>
            <a:r>
              <a:rPr lang="en-US" b="1" u="sng" dirty="0">
                <a:solidFill>
                  <a:srgbClr val="FF0000"/>
                </a:solidFill>
                <a:effectLst>
                  <a:outerShdw blurRad="38100" dist="38100" dir="2700000" algn="tl">
                    <a:srgbClr val="000000">
                      <a:alpha val="43137"/>
                    </a:srgbClr>
                  </a:outerShdw>
                </a:effectLst>
              </a:rPr>
              <a:t>PROPHET</a:t>
            </a:r>
            <a:r>
              <a:rPr lang="en-US" b="1" dirty="0">
                <a:solidFill>
                  <a:srgbClr val="FF0000"/>
                </a:solidFill>
              </a:rPr>
              <a:t> testified </a:t>
            </a:r>
            <a:r>
              <a:rPr lang="en-US" b="1" dirty="0">
                <a:solidFill>
                  <a:srgbClr val="FF0000"/>
                </a:solidFill>
              </a:rPr>
              <a:t>of things to come. </a:t>
            </a:r>
            <a:r>
              <a:rPr lang="en-US" b="1" dirty="0">
                <a:solidFill>
                  <a:srgbClr val="FF0000"/>
                </a:solidFill>
              </a:rPr>
              <a:t>The </a:t>
            </a:r>
            <a:r>
              <a:rPr lang="en-US" b="1" u="sng" dirty="0">
                <a:solidFill>
                  <a:srgbClr val="FF0000"/>
                </a:solidFill>
                <a:effectLst>
                  <a:outerShdw blurRad="38100" dist="38100" dir="2700000" algn="tl">
                    <a:srgbClr val="000000">
                      <a:alpha val="43137"/>
                    </a:srgbClr>
                  </a:outerShdw>
                </a:effectLst>
              </a:rPr>
              <a:t>EVANGELIST</a:t>
            </a:r>
            <a:r>
              <a:rPr lang="en-US" b="1" dirty="0">
                <a:solidFill>
                  <a:srgbClr val="FF0000"/>
                </a:solidFill>
              </a:rPr>
              <a:t> preaches of </a:t>
            </a:r>
            <a:r>
              <a:rPr lang="en-US" b="1" dirty="0">
                <a:solidFill>
                  <a:srgbClr val="FF0000"/>
                </a:solidFill>
              </a:rPr>
              <a:t>things </a:t>
            </a:r>
            <a:r>
              <a:rPr lang="en-US" b="1" dirty="0">
                <a:solidFill>
                  <a:srgbClr val="FF0000"/>
                </a:solidFill>
              </a:rPr>
              <a:t>in the past. </a:t>
            </a:r>
            <a:r>
              <a:rPr lang="en-US" b="1" dirty="0">
                <a:solidFill>
                  <a:srgbClr val="FF0000"/>
                </a:solidFill>
              </a:rPr>
              <a:t>The </a:t>
            </a:r>
            <a:r>
              <a:rPr lang="en-US" b="1" u="sng" dirty="0">
                <a:solidFill>
                  <a:srgbClr val="FF0000"/>
                </a:solidFill>
                <a:effectLst>
                  <a:outerShdw blurRad="38100" dist="38100" dir="2700000" algn="tl">
                    <a:srgbClr val="000000">
                      <a:alpha val="43137"/>
                    </a:srgbClr>
                  </a:outerShdw>
                </a:effectLst>
              </a:rPr>
              <a:t>PASTOR</a:t>
            </a:r>
            <a:r>
              <a:rPr lang="en-US" b="1" dirty="0">
                <a:solidFill>
                  <a:srgbClr val="FF0000"/>
                </a:solidFill>
              </a:rPr>
              <a:t> has </a:t>
            </a:r>
            <a:r>
              <a:rPr lang="en-US" b="1" dirty="0">
                <a:solidFill>
                  <a:srgbClr val="FF0000"/>
                </a:solidFill>
              </a:rPr>
              <a:t>the outward rule and guidance of the </a:t>
            </a:r>
            <a:r>
              <a:rPr lang="en-US" b="1" dirty="0">
                <a:solidFill>
                  <a:srgbClr val="FF0000"/>
                </a:solidFill>
              </a:rPr>
              <a:t>Church. The </a:t>
            </a:r>
            <a:r>
              <a:rPr lang="en-US" b="1" u="sng" dirty="0">
                <a:solidFill>
                  <a:srgbClr val="FF0000"/>
                </a:solidFill>
                <a:effectLst>
                  <a:outerShdw blurRad="38100" dist="38100" dir="2700000" algn="tl">
                    <a:srgbClr val="000000">
                      <a:alpha val="43137"/>
                    </a:srgbClr>
                  </a:outerShdw>
                </a:effectLst>
              </a:rPr>
              <a:t>TEACHER</a:t>
            </a:r>
            <a:r>
              <a:rPr lang="en-US" b="1" dirty="0">
                <a:solidFill>
                  <a:srgbClr val="FF0000"/>
                </a:solidFill>
              </a:rPr>
              <a:t> builds up the church in </a:t>
            </a:r>
            <a:r>
              <a:rPr lang="en-US" b="1" dirty="0">
                <a:solidFill>
                  <a:srgbClr val="FF0000"/>
                </a:solidFill>
              </a:rPr>
              <a:t>the faith already received. </a:t>
            </a:r>
          </a:p>
        </p:txBody>
      </p:sp>
    </p:spTree>
    <p:extLst>
      <p:ext uri="{BB962C8B-B14F-4D97-AF65-F5344CB8AC3E}">
        <p14:creationId xmlns:p14="http://schemas.microsoft.com/office/powerpoint/2010/main" val="354834255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solidFill>
                  <a:srgbClr val="FF0000"/>
                </a:solidFill>
                <a:effectLst>
                  <a:outerShdw blurRad="38100" dist="38100" dir="2700000" algn="tl">
                    <a:srgbClr val="000000">
                      <a:alpha val="43137"/>
                    </a:srgbClr>
                  </a:outerShdw>
                </a:effectLst>
              </a:rPr>
              <a:t>Overview of CHAPTER 4</a:t>
            </a:r>
            <a:endParaRPr lang="en-US" b="1" dirty="0" smtClean="0">
              <a:solidFill>
                <a:srgbClr val="FF0000"/>
              </a:solidFill>
              <a:effectLst>
                <a:outerShdw blurRad="38100" dist="38100" dir="2700000" algn="tl">
                  <a:srgbClr val="000000">
                    <a:alpha val="43137"/>
                  </a:srgbClr>
                </a:outerShdw>
              </a:effectLst>
            </a:endParaRPr>
          </a:p>
          <a:p>
            <a:pPr marL="0" indent="0">
              <a:buNone/>
            </a:pPr>
            <a:endParaRPr lang="en-US" sz="1200" b="1" u="sng" dirty="0">
              <a:solidFill>
                <a:srgbClr val="FF0000"/>
              </a:solidFill>
            </a:endParaRPr>
          </a:p>
          <a:p>
            <a:pPr marL="0" indent="0">
              <a:buNone/>
            </a:pPr>
            <a:r>
              <a:rPr lang="en-US" b="1" dirty="0">
                <a:effectLst>
                  <a:outerShdw blurRad="38100" dist="38100" dir="2700000" algn="tl">
                    <a:srgbClr val="000000">
                      <a:alpha val="43137"/>
                    </a:srgbClr>
                  </a:outerShdw>
                </a:effectLst>
              </a:rPr>
              <a:t>(Vs. 1-6) Walking worthily &amp; unified</a:t>
            </a:r>
          </a:p>
          <a:p>
            <a:pPr marL="0" indent="0">
              <a:buNone/>
            </a:pPr>
            <a:endParaRPr lang="en-US" b="1" dirty="0">
              <a:effectLst>
                <a:outerShdw blurRad="38100" dist="38100" dir="2700000" algn="tl">
                  <a:srgbClr val="000000">
                    <a:alpha val="43137"/>
                  </a:srgbClr>
                </a:outerShdw>
              </a:effectLst>
            </a:endParaRPr>
          </a:p>
          <a:p>
            <a:pPr marL="0" indent="0">
              <a:buNone/>
            </a:pPr>
            <a:r>
              <a:rPr lang="en-US" b="1" dirty="0">
                <a:effectLst>
                  <a:outerShdw blurRad="38100" dist="38100" dir="2700000" algn="tl">
                    <a:srgbClr val="000000">
                      <a:alpha val="43137"/>
                    </a:srgbClr>
                  </a:outerShdw>
                </a:effectLst>
              </a:rPr>
              <a:t>(Vs. 7-11) Ministry gifts of Christ to the Church</a:t>
            </a:r>
          </a:p>
          <a:p>
            <a:pPr marL="0" indent="0">
              <a:buNone/>
            </a:pPr>
            <a:endParaRPr lang="en-US" b="1" dirty="0">
              <a:effectLst>
                <a:outerShdw blurRad="38100" dist="38100" dir="2700000" algn="tl">
                  <a:srgbClr val="000000">
                    <a:alpha val="43137"/>
                  </a:srgbClr>
                </a:outerShdw>
              </a:effectLst>
            </a:endParaRPr>
          </a:p>
          <a:p>
            <a:pPr marL="0" indent="0" algn="ctr">
              <a:buNone/>
            </a:pPr>
            <a:r>
              <a:rPr lang="en-US" sz="5400" b="1" dirty="0">
                <a:solidFill>
                  <a:srgbClr val="FF0000"/>
                </a:solidFill>
                <a:effectLst>
                  <a:outerShdw blurRad="38100" dist="38100" dir="2700000" algn="tl">
                    <a:srgbClr val="000000">
                      <a:alpha val="43137"/>
                    </a:srgbClr>
                  </a:outerShdw>
                </a:effectLst>
              </a:rPr>
              <a:t>(Vs. 12-16) The purpose of the ministry gifts</a:t>
            </a:r>
          </a:p>
          <a:p>
            <a:pPr marL="0" indent="0">
              <a:buNone/>
            </a:pP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16093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wipe(down)">
                                      <p:cBhvr>
                                        <p:cTn id="15" dur="580">
                                          <p:stCondLst>
                                            <p:cond delay="0"/>
                                          </p:stCondLst>
                                        </p:cTn>
                                        <p:tgtEl>
                                          <p:spTgt spid="3">
                                            <p:txEl>
                                              <p:pRg st="6" end="6"/>
                                            </p:txEl>
                                          </p:spTgt>
                                        </p:tgtEl>
                                      </p:cBhvr>
                                    </p:animEffect>
                                    <p:anim calcmode="lin" valueType="num">
                                      <p:cBhvr>
                                        <p:cTn id="16"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xEl>
                                              <p:pRg st="6" end="6"/>
                                            </p:txEl>
                                          </p:spTgt>
                                        </p:tgtEl>
                                      </p:cBhvr>
                                      <p:to x="100000" y="60000"/>
                                    </p:animScale>
                                    <p:animScale>
                                      <p:cBhvr>
                                        <p:cTn id="22" dur="166" decel="50000">
                                          <p:stCondLst>
                                            <p:cond delay="676"/>
                                          </p:stCondLst>
                                        </p:cTn>
                                        <p:tgtEl>
                                          <p:spTgt spid="3">
                                            <p:txEl>
                                              <p:pRg st="6" end="6"/>
                                            </p:txEl>
                                          </p:spTgt>
                                        </p:tgtEl>
                                      </p:cBhvr>
                                      <p:to x="100000" y="100000"/>
                                    </p:animScale>
                                    <p:animScale>
                                      <p:cBhvr>
                                        <p:cTn id="23" dur="26">
                                          <p:stCondLst>
                                            <p:cond delay="1312"/>
                                          </p:stCondLst>
                                        </p:cTn>
                                        <p:tgtEl>
                                          <p:spTgt spid="3">
                                            <p:txEl>
                                              <p:pRg st="6" end="6"/>
                                            </p:txEl>
                                          </p:spTgt>
                                        </p:tgtEl>
                                      </p:cBhvr>
                                      <p:to x="100000" y="80000"/>
                                    </p:animScale>
                                    <p:animScale>
                                      <p:cBhvr>
                                        <p:cTn id="24" dur="166" decel="50000">
                                          <p:stCondLst>
                                            <p:cond delay="1338"/>
                                          </p:stCondLst>
                                        </p:cTn>
                                        <p:tgtEl>
                                          <p:spTgt spid="3">
                                            <p:txEl>
                                              <p:pRg st="6" end="6"/>
                                            </p:txEl>
                                          </p:spTgt>
                                        </p:tgtEl>
                                      </p:cBhvr>
                                      <p:to x="100000" y="100000"/>
                                    </p:animScale>
                                    <p:animScale>
                                      <p:cBhvr>
                                        <p:cTn id="25" dur="26">
                                          <p:stCondLst>
                                            <p:cond delay="1642"/>
                                          </p:stCondLst>
                                        </p:cTn>
                                        <p:tgtEl>
                                          <p:spTgt spid="3">
                                            <p:txEl>
                                              <p:pRg st="6" end="6"/>
                                            </p:txEl>
                                          </p:spTgt>
                                        </p:tgtEl>
                                      </p:cBhvr>
                                      <p:to x="100000" y="90000"/>
                                    </p:animScale>
                                    <p:animScale>
                                      <p:cBhvr>
                                        <p:cTn id="26" dur="166" decel="50000">
                                          <p:stCondLst>
                                            <p:cond delay="1668"/>
                                          </p:stCondLst>
                                        </p:cTn>
                                        <p:tgtEl>
                                          <p:spTgt spid="3">
                                            <p:txEl>
                                              <p:pRg st="6" end="6"/>
                                            </p:txEl>
                                          </p:spTgt>
                                        </p:tgtEl>
                                      </p:cBhvr>
                                      <p:to x="100000" y="100000"/>
                                    </p:animScale>
                                    <p:animScale>
                                      <p:cBhvr>
                                        <p:cTn id="27" dur="26">
                                          <p:stCondLst>
                                            <p:cond delay="1808"/>
                                          </p:stCondLst>
                                        </p:cTn>
                                        <p:tgtEl>
                                          <p:spTgt spid="3">
                                            <p:txEl>
                                              <p:pRg st="6" end="6"/>
                                            </p:txEl>
                                          </p:spTgt>
                                        </p:tgtEl>
                                      </p:cBhvr>
                                      <p:to x="100000" y="95000"/>
                                    </p:animScale>
                                    <p:animScale>
                                      <p:cBhvr>
                                        <p:cTn id="28"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4:12-16</a:t>
            </a:r>
            <a:endParaRPr lang="en-US" b="1" dirty="0" smtClean="0"/>
          </a:p>
          <a:p>
            <a:pPr marL="0" indent="0">
              <a:buNone/>
            </a:pPr>
            <a:endParaRPr lang="en-US" b="1" dirty="0" smtClean="0"/>
          </a:p>
          <a:p>
            <a:pPr marL="0" indent="0">
              <a:buNone/>
            </a:pPr>
            <a:r>
              <a:rPr lang="en-US" b="1" dirty="0" smtClean="0"/>
              <a:t>(Vs. 12)</a:t>
            </a:r>
            <a:r>
              <a:rPr lang="en-US" dirty="0"/>
              <a:t>: </a:t>
            </a:r>
            <a:r>
              <a:rPr lang="en-US" dirty="0" smtClean="0"/>
              <a:t>….</a:t>
            </a:r>
            <a:r>
              <a:rPr lang="en-US" i="1" dirty="0" smtClean="0"/>
              <a:t>in </a:t>
            </a:r>
            <a:r>
              <a:rPr lang="en-US" i="1" dirty="0"/>
              <a:t>order to equip the saints for the work of serving, for the building up of the Body of </a:t>
            </a:r>
            <a:r>
              <a:rPr lang="en-US" i="1" dirty="0" smtClean="0"/>
              <a:t>Christ</a:t>
            </a:r>
          </a:p>
          <a:p>
            <a:pPr marL="0" indent="0">
              <a:buNone/>
            </a:pPr>
            <a:r>
              <a:rPr lang="en-US" i="1" dirty="0" smtClean="0"/>
              <a:t>“perfecting” </a:t>
            </a:r>
            <a:r>
              <a:rPr lang="en-US" dirty="0"/>
              <a:t>- complete </a:t>
            </a:r>
            <a:r>
              <a:rPr lang="en-US" dirty="0" smtClean="0"/>
              <a:t>furnishing --- </a:t>
            </a:r>
            <a:r>
              <a:rPr lang="en-US" dirty="0" smtClean="0">
                <a:solidFill>
                  <a:srgbClr val="FF0000"/>
                </a:solidFill>
              </a:rPr>
              <a:t>For </a:t>
            </a:r>
            <a:r>
              <a:rPr lang="en-US" dirty="0">
                <a:solidFill>
                  <a:srgbClr val="FF0000"/>
                </a:solidFill>
              </a:rPr>
              <a:t>the complete instruction, purification, and union of all who have believed in Christ Jesus</a:t>
            </a:r>
            <a:endParaRPr lang="en-US" dirty="0" smtClean="0">
              <a:solidFill>
                <a:srgbClr val="FF0000"/>
              </a:solidFill>
            </a:endParaRPr>
          </a:p>
          <a:p>
            <a:pPr marL="0" indent="0">
              <a:buNone/>
            </a:pPr>
            <a:r>
              <a:rPr lang="en-US" i="1" dirty="0" smtClean="0"/>
              <a:t>“edifying” </a:t>
            </a:r>
            <a:r>
              <a:rPr lang="en-US" dirty="0"/>
              <a:t>- a </a:t>
            </a:r>
            <a:r>
              <a:rPr lang="en-US" dirty="0" smtClean="0"/>
              <a:t>structuring, building --- </a:t>
            </a:r>
            <a:r>
              <a:rPr lang="en-US" dirty="0">
                <a:solidFill>
                  <a:srgbClr val="FF0000"/>
                </a:solidFill>
              </a:rPr>
              <a:t>All gifts </a:t>
            </a:r>
            <a:r>
              <a:rPr lang="en-US" dirty="0" smtClean="0">
                <a:solidFill>
                  <a:srgbClr val="FF0000"/>
                </a:solidFill>
              </a:rPr>
              <a:t>were </a:t>
            </a:r>
            <a:r>
              <a:rPr lang="en-US" dirty="0">
                <a:solidFill>
                  <a:srgbClr val="FF0000"/>
                </a:solidFill>
              </a:rPr>
              <a:t>intended to minister to the </a:t>
            </a:r>
            <a:r>
              <a:rPr lang="en-US" dirty="0" smtClean="0">
                <a:solidFill>
                  <a:srgbClr val="FF0000"/>
                </a:solidFill>
              </a:rPr>
              <a:t>building up </a:t>
            </a:r>
            <a:r>
              <a:rPr lang="en-US" dirty="0">
                <a:solidFill>
                  <a:srgbClr val="FF0000"/>
                </a:solidFill>
              </a:rPr>
              <a:t>of the </a:t>
            </a:r>
            <a:r>
              <a:rPr lang="en-US" dirty="0" smtClean="0">
                <a:solidFill>
                  <a:srgbClr val="FF0000"/>
                </a:solidFill>
              </a:rPr>
              <a:t>church</a:t>
            </a:r>
            <a:r>
              <a:rPr lang="en-US" dirty="0">
                <a:solidFill>
                  <a:srgbClr val="FF0000"/>
                </a:solidFill>
              </a:rPr>
              <a:t>.</a:t>
            </a:r>
            <a:endParaRPr lang="en-US" dirty="0" smtClean="0"/>
          </a:p>
          <a:p>
            <a:pPr marL="0" indent="0">
              <a:buNone/>
            </a:pPr>
            <a:endParaRPr lang="en-US" i="1" dirty="0"/>
          </a:p>
          <a:p>
            <a:pPr marL="0" indent="0">
              <a:buNone/>
            </a:pPr>
            <a:endParaRPr lang="en-US" b="1" i="1" dirty="0">
              <a:solidFill>
                <a:srgbClr val="FF0000"/>
              </a:solidFill>
            </a:endParaRPr>
          </a:p>
        </p:txBody>
      </p:sp>
    </p:spTree>
    <p:extLst>
      <p:ext uri="{BB962C8B-B14F-4D97-AF65-F5344CB8AC3E}">
        <p14:creationId xmlns:p14="http://schemas.microsoft.com/office/powerpoint/2010/main" val="32168269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4:12-16</a:t>
            </a:r>
            <a:endParaRPr lang="en-US" b="1" dirty="0" smtClean="0"/>
          </a:p>
          <a:p>
            <a:pPr marL="0" indent="0">
              <a:buNone/>
            </a:pPr>
            <a:endParaRPr lang="en-US" b="1" dirty="0" smtClean="0"/>
          </a:p>
          <a:p>
            <a:pPr marL="0" indent="0">
              <a:buNone/>
            </a:pPr>
            <a:r>
              <a:rPr lang="en-US" b="1" dirty="0" smtClean="0"/>
              <a:t>(Vs. 13)</a:t>
            </a:r>
            <a:r>
              <a:rPr lang="en-US" dirty="0"/>
              <a:t>: </a:t>
            </a:r>
            <a:r>
              <a:rPr lang="en-US" dirty="0" smtClean="0"/>
              <a:t>…</a:t>
            </a:r>
            <a:r>
              <a:rPr lang="en-US" i="1" dirty="0" smtClean="0"/>
              <a:t>And </a:t>
            </a:r>
            <a:r>
              <a:rPr lang="en-US" i="1" dirty="0"/>
              <a:t>this shall continue, until we all attain to that unity which is given by faith and by a fuller knowledge of the Son of God; until we reach the ideal man--the full standard of the perfection of the Christ.</a:t>
            </a:r>
          </a:p>
          <a:p>
            <a:pPr marL="0" indent="0">
              <a:buNone/>
            </a:pPr>
            <a:endParaRPr lang="en-US" i="1" dirty="0"/>
          </a:p>
          <a:p>
            <a:pPr marL="0" indent="0">
              <a:buNone/>
            </a:pPr>
            <a:endParaRPr lang="en-US" b="1" i="1" dirty="0">
              <a:solidFill>
                <a:srgbClr val="FF0000"/>
              </a:solidFill>
            </a:endParaRPr>
          </a:p>
        </p:txBody>
      </p:sp>
    </p:spTree>
    <p:extLst>
      <p:ext uri="{BB962C8B-B14F-4D97-AF65-F5344CB8AC3E}">
        <p14:creationId xmlns:p14="http://schemas.microsoft.com/office/powerpoint/2010/main" val="11767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4:12-16</a:t>
            </a:r>
            <a:endParaRPr lang="en-US" b="1" dirty="0" smtClean="0"/>
          </a:p>
          <a:p>
            <a:pPr marL="0" indent="0">
              <a:buNone/>
            </a:pPr>
            <a:endParaRPr lang="en-US" b="1" dirty="0" smtClean="0"/>
          </a:p>
          <a:p>
            <a:pPr marL="0" indent="0">
              <a:buNone/>
            </a:pPr>
            <a:r>
              <a:rPr lang="en-US" b="1" dirty="0" smtClean="0"/>
              <a:t>(Vs. 14)</a:t>
            </a:r>
            <a:r>
              <a:rPr lang="en-US" dirty="0"/>
              <a:t>: </a:t>
            </a:r>
            <a:r>
              <a:rPr lang="en-US" dirty="0" smtClean="0"/>
              <a:t>…</a:t>
            </a:r>
            <a:r>
              <a:rPr lang="en-US" i="1" dirty="0" smtClean="0"/>
              <a:t>That </a:t>
            </a:r>
            <a:r>
              <a:rPr lang="en-US" i="1" dirty="0"/>
              <a:t>we shall no longer be like infants, tossed backward and forward, blown about by every breath of human teaching, through the trickery and the craftiness of men, towards the snares of </a:t>
            </a:r>
            <a:r>
              <a:rPr lang="en-US" i="1" dirty="0" smtClean="0"/>
              <a:t>error</a:t>
            </a:r>
            <a:endParaRPr lang="en-US" i="1" dirty="0"/>
          </a:p>
          <a:p>
            <a:pPr marL="0" indent="0">
              <a:buNone/>
            </a:pPr>
            <a:endParaRPr lang="en-US" i="1" dirty="0"/>
          </a:p>
          <a:p>
            <a:pPr marL="0" indent="0">
              <a:buNone/>
            </a:pPr>
            <a:endParaRPr lang="en-US" b="1" i="1" dirty="0">
              <a:solidFill>
                <a:srgbClr val="FF0000"/>
              </a:solidFill>
            </a:endParaRPr>
          </a:p>
        </p:txBody>
      </p:sp>
    </p:spTree>
    <p:extLst>
      <p:ext uri="{BB962C8B-B14F-4D97-AF65-F5344CB8AC3E}">
        <p14:creationId xmlns:p14="http://schemas.microsoft.com/office/powerpoint/2010/main" val="883271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4:1-6</a:t>
            </a:r>
            <a:endParaRPr lang="en-US" b="1" dirty="0" smtClean="0"/>
          </a:p>
          <a:p>
            <a:pPr marL="0" indent="0">
              <a:buNone/>
            </a:pPr>
            <a:endParaRPr lang="en-US" b="1" dirty="0" smtClean="0"/>
          </a:p>
          <a:p>
            <a:pPr marL="0" indent="0">
              <a:buNone/>
            </a:pPr>
            <a:r>
              <a:rPr lang="en-US" b="1" dirty="0" smtClean="0"/>
              <a:t>(Vs. 1)</a:t>
            </a:r>
            <a:r>
              <a:rPr lang="en-US" dirty="0"/>
              <a:t>: </a:t>
            </a:r>
            <a:r>
              <a:rPr lang="en-US" dirty="0" smtClean="0"/>
              <a:t>“</a:t>
            </a:r>
            <a:r>
              <a:rPr lang="en-US" b="1" dirty="0" smtClean="0"/>
              <a:t>VOCATION</a:t>
            </a:r>
            <a:r>
              <a:rPr lang="en-US" dirty="0" smtClean="0"/>
              <a:t>:” Calling</a:t>
            </a:r>
            <a:r>
              <a:rPr lang="en-US" dirty="0"/>
              <a:t>; invitation - Hence it means that Divine invitation or calling by which Christians are introduced into the privileges of the gospel. </a:t>
            </a:r>
            <a:endParaRPr lang="en-US" dirty="0" smtClean="0"/>
          </a:p>
          <a:p>
            <a:pPr marL="0" indent="0">
              <a:buNone/>
            </a:pPr>
            <a:r>
              <a:rPr lang="en-US" dirty="0"/>
              <a:t>That </a:t>
            </a:r>
            <a:r>
              <a:rPr lang="en-US" dirty="0" smtClean="0"/>
              <a:t>we </a:t>
            </a:r>
            <a:r>
              <a:rPr lang="en-US" dirty="0"/>
              <a:t>live as </a:t>
            </a:r>
            <a:r>
              <a:rPr lang="en-US" dirty="0" smtClean="0"/>
              <a:t>becoming of those </a:t>
            </a:r>
            <a:r>
              <a:rPr lang="en-US" dirty="0"/>
              <a:t>who have been called </a:t>
            </a:r>
            <a:r>
              <a:rPr lang="en-US" dirty="0" smtClean="0"/>
              <a:t>into </a:t>
            </a:r>
            <a:r>
              <a:rPr lang="en-US" dirty="0"/>
              <a:t>the kingdom of God. The word walk is often used to denote life, </a:t>
            </a:r>
            <a:r>
              <a:rPr lang="en-US" dirty="0" smtClean="0"/>
              <a:t>conduct… </a:t>
            </a:r>
            <a:r>
              <a:rPr lang="en-US" i="1" dirty="0" smtClean="0"/>
              <a:t>behave like you are a child of God</a:t>
            </a:r>
            <a:r>
              <a:rPr lang="en-US" dirty="0" smtClean="0"/>
              <a:t>!</a:t>
            </a:r>
          </a:p>
          <a:p>
            <a:pPr marL="0" indent="0">
              <a:buNone/>
            </a:pPr>
            <a:endParaRPr lang="en-US" dirty="0"/>
          </a:p>
          <a:p>
            <a:pPr marL="0" indent="0">
              <a:buNone/>
            </a:pPr>
            <a:endParaRPr lang="en-US" dirty="0"/>
          </a:p>
          <a:p>
            <a:pPr marL="0" indent="0">
              <a:buNone/>
            </a:pPr>
            <a:r>
              <a:rPr lang="en-US" dirty="0" smtClean="0"/>
              <a:t> </a:t>
            </a:r>
            <a:endParaRPr lang="en-US" i="1"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3336408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4:12-16</a:t>
            </a:r>
            <a:endParaRPr lang="en-US" b="1" dirty="0" smtClean="0"/>
          </a:p>
          <a:p>
            <a:pPr marL="0" indent="0">
              <a:buNone/>
            </a:pPr>
            <a:endParaRPr lang="en-US" b="1" dirty="0" smtClean="0"/>
          </a:p>
          <a:p>
            <a:pPr marL="0" indent="0">
              <a:buNone/>
            </a:pPr>
            <a:r>
              <a:rPr lang="en-US" b="1" dirty="0" smtClean="0"/>
              <a:t>(Vs. 16)</a:t>
            </a:r>
            <a:r>
              <a:rPr lang="en-US" dirty="0"/>
              <a:t>: T</a:t>
            </a:r>
            <a:r>
              <a:rPr lang="en-US" dirty="0" smtClean="0"/>
              <a:t>he </a:t>
            </a:r>
            <a:r>
              <a:rPr lang="en-US" dirty="0"/>
              <a:t>whole </a:t>
            </a:r>
            <a:r>
              <a:rPr lang="en-US" dirty="0" smtClean="0"/>
              <a:t>body (Church); being dependent </a:t>
            </a:r>
            <a:r>
              <a:rPr lang="en-US" dirty="0"/>
              <a:t>on </a:t>
            </a:r>
            <a:r>
              <a:rPr lang="en-US" dirty="0" smtClean="0"/>
              <a:t>Christ, will have its </a:t>
            </a:r>
            <a:r>
              <a:rPr lang="en-US" dirty="0"/>
              <a:t>various </a:t>
            </a:r>
            <a:r>
              <a:rPr lang="en-US" dirty="0" smtClean="0"/>
              <a:t>parts (gifts, talents, offices) </a:t>
            </a:r>
            <a:r>
              <a:rPr lang="en-US" dirty="0"/>
              <a:t>closely fitting and firmly </a:t>
            </a:r>
            <a:r>
              <a:rPr lang="en-US" dirty="0" smtClean="0"/>
              <a:t>supporting one </a:t>
            </a:r>
            <a:r>
              <a:rPr lang="en-US" dirty="0"/>
              <a:t>another-- </a:t>
            </a:r>
            <a:r>
              <a:rPr lang="en-US" dirty="0" smtClean="0"/>
              <a:t>growing </a:t>
            </a:r>
            <a:r>
              <a:rPr lang="en-US" dirty="0"/>
              <a:t>by the aid of every contributory link, with power proportioned to the need of each individual part, so as to build itself up in a spirit of love.</a:t>
            </a:r>
          </a:p>
          <a:p>
            <a:pPr marL="0" indent="0">
              <a:buNone/>
            </a:pPr>
            <a:endParaRPr lang="en-US" b="1" i="1" dirty="0">
              <a:solidFill>
                <a:srgbClr val="FF0000"/>
              </a:solidFill>
            </a:endParaRPr>
          </a:p>
        </p:txBody>
      </p:sp>
    </p:spTree>
    <p:extLst>
      <p:ext uri="{BB962C8B-B14F-4D97-AF65-F5344CB8AC3E}">
        <p14:creationId xmlns:p14="http://schemas.microsoft.com/office/powerpoint/2010/main" val="38985485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447800"/>
            <a:ext cx="8229600" cy="5105400"/>
          </a:xfrm>
        </p:spPr>
        <p:txBody>
          <a:bodyPr>
            <a:noAutofit/>
          </a:bodyPr>
          <a:lstStyle/>
          <a:p>
            <a:pPr marL="0" indent="0" algn="ctr">
              <a:buNone/>
            </a:pPr>
            <a:r>
              <a:rPr lang="en-US" b="1" u="sng" dirty="0" smtClean="0">
                <a:solidFill>
                  <a:srgbClr val="FF0000"/>
                </a:solidFill>
                <a:effectLst>
                  <a:outerShdw blurRad="38100" dist="38100" dir="2700000" algn="tl">
                    <a:srgbClr val="000000">
                      <a:alpha val="43137"/>
                    </a:srgbClr>
                  </a:outerShdw>
                </a:effectLst>
              </a:rPr>
              <a:t>Overview of CHAPTER 4</a:t>
            </a:r>
            <a:endParaRPr lang="en-US" b="1" dirty="0" smtClean="0">
              <a:solidFill>
                <a:srgbClr val="FF0000"/>
              </a:solidFill>
              <a:effectLst>
                <a:outerShdw blurRad="38100" dist="38100" dir="2700000" algn="tl">
                  <a:srgbClr val="000000">
                    <a:alpha val="43137"/>
                  </a:srgbClr>
                </a:outerShdw>
              </a:effectLst>
            </a:endParaRPr>
          </a:p>
          <a:p>
            <a:pPr marL="0" indent="0">
              <a:buNone/>
            </a:pPr>
            <a:endParaRPr lang="en-US" sz="1200" b="1" u="sng" dirty="0">
              <a:solidFill>
                <a:srgbClr val="FF0000"/>
              </a:solidFill>
            </a:endParaRPr>
          </a:p>
          <a:p>
            <a:pPr marL="0" indent="0">
              <a:buNone/>
            </a:pPr>
            <a:r>
              <a:rPr lang="en-US" b="1" dirty="0">
                <a:effectLst>
                  <a:outerShdw blurRad="38100" dist="38100" dir="2700000" algn="tl">
                    <a:srgbClr val="000000">
                      <a:alpha val="43137"/>
                    </a:srgbClr>
                  </a:outerShdw>
                </a:effectLst>
              </a:rPr>
              <a:t>(Vs. 1-6) Walking worthily &amp; unified</a:t>
            </a:r>
          </a:p>
          <a:p>
            <a:pPr marL="0" indent="0">
              <a:buNone/>
            </a:pPr>
            <a:endParaRPr lang="en-US" b="1" dirty="0">
              <a:effectLst>
                <a:outerShdw blurRad="38100" dist="38100" dir="2700000" algn="tl">
                  <a:srgbClr val="000000">
                    <a:alpha val="43137"/>
                  </a:srgbClr>
                </a:outerShdw>
              </a:effectLst>
            </a:endParaRPr>
          </a:p>
          <a:p>
            <a:pPr marL="0" indent="0">
              <a:buNone/>
            </a:pPr>
            <a:r>
              <a:rPr lang="en-US" b="1" dirty="0">
                <a:effectLst>
                  <a:outerShdw blurRad="38100" dist="38100" dir="2700000" algn="tl">
                    <a:srgbClr val="000000">
                      <a:alpha val="43137"/>
                    </a:srgbClr>
                  </a:outerShdw>
                </a:effectLst>
              </a:rPr>
              <a:t>(Vs. 7-11) Ministry gifts of Christ to the Church</a:t>
            </a:r>
          </a:p>
          <a:p>
            <a:pPr marL="0" indent="0">
              <a:buNone/>
            </a:pPr>
            <a:endParaRPr lang="en-US" b="1" dirty="0">
              <a:effectLst>
                <a:outerShdw blurRad="38100" dist="38100" dir="2700000" algn="tl">
                  <a:srgbClr val="000000">
                    <a:alpha val="43137"/>
                  </a:srgbClr>
                </a:outerShdw>
              </a:effectLst>
            </a:endParaRPr>
          </a:p>
          <a:p>
            <a:pPr marL="0" indent="0">
              <a:buNone/>
            </a:pPr>
            <a:r>
              <a:rPr lang="en-US" b="1" dirty="0">
                <a:effectLst>
                  <a:outerShdw blurRad="38100" dist="38100" dir="2700000" algn="tl">
                    <a:srgbClr val="000000">
                      <a:alpha val="43137"/>
                    </a:srgbClr>
                  </a:outerShdw>
                </a:effectLst>
              </a:rPr>
              <a:t>(Vs. 12-16) The purpose of the ministry gifts</a:t>
            </a:r>
          </a:p>
          <a:p>
            <a:pPr marL="0" indent="0">
              <a:buNone/>
            </a:pPr>
            <a:endParaRPr lang="en-US" sz="800" b="1" dirty="0">
              <a:effectLst>
                <a:outerShdw blurRad="38100" dist="38100" dir="2700000" algn="tl">
                  <a:srgbClr val="000000">
                    <a:alpha val="43137"/>
                  </a:srgbClr>
                </a:outerShdw>
              </a:effectLst>
            </a:endParaRPr>
          </a:p>
          <a:p>
            <a:pPr marL="0" indent="0">
              <a:buNone/>
            </a:pPr>
            <a:r>
              <a:rPr lang="en-US" sz="3200" b="1" dirty="0">
                <a:solidFill>
                  <a:srgbClr val="FF0000"/>
                </a:solidFill>
                <a:effectLst>
                  <a:outerShdw blurRad="38100" dist="38100" dir="2700000" algn="tl">
                    <a:srgbClr val="000000">
                      <a:alpha val="43137"/>
                    </a:srgbClr>
                  </a:outerShdw>
                </a:effectLst>
              </a:rPr>
              <a:t>(Vs. 17-32) </a:t>
            </a:r>
            <a:r>
              <a:rPr lang="en-US" sz="4800" b="1" dirty="0">
                <a:solidFill>
                  <a:srgbClr val="FF0000"/>
                </a:solidFill>
                <a:effectLst>
                  <a:outerShdw blurRad="38100" dist="38100" dir="2700000" algn="tl">
                    <a:srgbClr val="000000">
                      <a:alpha val="43137"/>
                    </a:srgbClr>
                  </a:outerShdw>
                </a:effectLst>
              </a:rPr>
              <a:t>Walking in newness of life: put off &amp; put on</a:t>
            </a:r>
            <a:endParaRPr lang="en-US" sz="48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02048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wipe(down)">
                                      <p:cBhvr>
                                        <p:cTn id="19" dur="580">
                                          <p:stCondLst>
                                            <p:cond delay="0"/>
                                          </p:stCondLst>
                                        </p:cTn>
                                        <p:tgtEl>
                                          <p:spTgt spid="3">
                                            <p:txEl>
                                              <p:pRg st="8" end="8"/>
                                            </p:txEl>
                                          </p:spTgt>
                                        </p:tgtEl>
                                      </p:cBhvr>
                                    </p:animEffect>
                                    <p:anim calcmode="lin" valueType="num">
                                      <p:cBhvr>
                                        <p:cTn id="20"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25" dur="26">
                                          <p:stCondLst>
                                            <p:cond delay="650"/>
                                          </p:stCondLst>
                                        </p:cTn>
                                        <p:tgtEl>
                                          <p:spTgt spid="3">
                                            <p:txEl>
                                              <p:pRg st="8" end="8"/>
                                            </p:txEl>
                                          </p:spTgt>
                                        </p:tgtEl>
                                      </p:cBhvr>
                                      <p:to x="100000" y="60000"/>
                                    </p:animScale>
                                    <p:animScale>
                                      <p:cBhvr>
                                        <p:cTn id="26" dur="166" decel="50000">
                                          <p:stCondLst>
                                            <p:cond delay="676"/>
                                          </p:stCondLst>
                                        </p:cTn>
                                        <p:tgtEl>
                                          <p:spTgt spid="3">
                                            <p:txEl>
                                              <p:pRg st="8" end="8"/>
                                            </p:txEl>
                                          </p:spTgt>
                                        </p:tgtEl>
                                      </p:cBhvr>
                                      <p:to x="100000" y="100000"/>
                                    </p:animScale>
                                    <p:animScale>
                                      <p:cBhvr>
                                        <p:cTn id="27" dur="26">
                                          <p:stCondLst>
                                            <p:cond delay="1312"/>
                                          </p:stCondLst>
                                        </p:cTn>
                                        <p:tgtEl>
                                          <p:spTgt spid="3">
                                            <p:txEl>
                                              <p:pRg st="8" end="8"/>
                                            </p:txEl>
                                          </p:spTgt>
                                        </p:tgtEl>
                                      </p:cBhvr>
                                      <p:to x="100000" y="80000"/>
                                    </p:animScale>
                                    <p:animScale>
                                      <p:cBhvr>
                                        <p:cTn id="28" dur="166" decel="50000">
                                          <p:stCondLst>
                                            <p:cond delay="1338"/>
                                          </p:stCondLst>
                                        </p:cTn>
                                        <p:tgtEl>
                                          <p:spTgt spid="3">
                                            <p:txEl>
                                              <p:pRg st="8" end="8"/>
                                            </p:txEl>
                                          </p:spTgt>
                                        </p:tgtEl>
                                      </p:cBhvr>
                                      <p:to x="100000" y="100000"/>
                                    </p:animScale>
                                    <p:animScale>
                                      <p:cBhvr>
                                        <p:cTn id="29" dur="26">
                                          <p:stCondLst>
                                            <p:cond delay="1642"/>
                                          </p:stCondLst>
                                        </p:cTn>
                                        <p:tgtEl>
                                          <p:spTgt spid="3">
                                            <p:txEl>
                                              <p:pRg st="8" end="8"/>
                                            </p:txEl>
                                          </p:spTgt>
                                        </p:tgtEl>
                                      </p:cBhvr>
                                      <p:to x="100000" y="90000"/>
                                    </p:animScale>
                                    <p:animScale>
                                      <p:cBhvr>
                                        <p:cTn id="30" dur="166" decel="50000">
                                          <p:stCondLst>
                                            <p:cond delay="1668"/>
                                          </p:stCondLst>
                                        </p:cTn>
                                        <p:tgtEl>
                                          <p:spTgt spid="3">
                                            <p:txEl>
                                              <p:pRg st="8" end="8"/>
                                            </p:txEl>
                                          </p:spTgt>
                                        </p:tgtEl>
                                      </p:cBhvr>
                                      <p:to x="100000" y="100000"/>
                                    </p:animScale>
                                    <p:animScale>
                                      <p:cBhvr>
                                        <p:cTn id="31" dur="26">
                                          <p:stCondLst>
                                            <p:cond delay="1808"/>
                                          </p:stCondLst>
                                        </p:cTn>
                                        <p:tgtEl>
                                          <p:spTgt spid="3">
                                            <p:txEl>
                                              <p:pRg st="8" end="8"/>
                                            </p:txEl>
                                          </p:spTgt>
                                        </p:tgtEl>
                                      </p:cBhvr>
                                      <p:to x="100000" y="95000"/>
                                    </p:animScale>
                                    <p:animScale>
                                      <p:cBhvr>
                                        <p:cTn id="32"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4:17-32</a:t>
            </a:r>
            <a:endParaRPr lang="en-US" b="1" dirty="0" smtClean="0"/>
          </a:p>
          <a:p>
            <a:pPr marL="0" indent="0">
              <a:buNone/>
            </a:pPr>
            <a:endParaRPr lang="en-US" b="1" dirty="0" smtClean="0"/>
          </a:p>
          <a:p>
            <a:pPr marL="0" indent="0">
              <a:buNone/>
            </a:pPr>
            <a:r>
              <a:rPr lang="en-US" b="1" dirty="0" smtClean="0"/>
              <a:t>(Vs. 17)</a:t>
            </a:r>
            <a:r>
              <a:rPr lang="en-US" dirty="0"/>
              <a:t>: </a:t>
            </a:r>
            <a:r>
              <a:rPr lang="en-US" b="1" i="1" dirty="0"/>
              <a:t>In the vanity of their </a:t>
            </a:r>
            <a:r>
              <a:rPr lang="en-US" b="1" i="1" dirty="0" smtClean="0"/>
              <a:t>mind</a:t>
            </a:r>
            <a:r>
              <a:rPr lang="en-US" dirty="0"/>
              <a:t>… </a:t>
            </a:r>
            <a:r>
              <a:rPr lang="en-US" dirty="0" smtClean="0"/>
              <a:t>The </a:t>
            </a:r>
            <a:r>
              <a:rPr lang="en-US" dirty="0"/>
              <a:t>word "vanity," in the Scriptures, means more than mere emptiness. It denotes moral wrong, being applied usually to those who worshipped vain idols, and then those who were alienated from the true </a:t>
            </a:r>
            <a:r>
              <a:rPr lang="en-US" dirty="0" smtClean="0"/>
              <a:t>God.</a:t>
            </a:r>
            <a:r>
              <a:rPr lang="en-US" dirty="0"/>
              <a:t> </a:t>
            </a:r>
            <a:r>
              <a:rPr lang="en-US" dirty="0" smtClean="0"/>
              <a:t>It is mental folly; it is </a:t>
            </a:r>
            <a:r>
              <a:rPr lang="en-US" dirty="0"/>
              <a:t>the waste of the rational powers on worthless objects, of which idolatry is one of the more glaring instances. The root of it is departure from the knowledge of the true God. </a:t>
            </a:r>
            <a:r>
              <a:rPr lang="en-US" i="1" dirty="0">
                <a:solidFill>
                  <a:srgbClr val="FF0000"/>
                </a:solidFill>
              </a:rPr>
              <a:t>What he means by this he specifies in the following verses. </a:t>
            </a:r>
          </a:p>
          <a:p>
            <a:pPr marL="0" indent="0">
              <a:buNone/>
            </a:pPr>
            <a:endParaRPr lang="en-US" b="1" i="1" dirty="0">
              <a:solidFill>
                <a:srgbClr val="FF0000"/>
              </a:solidFill>
            </a:endParaRPr>
          </a:p>
        </p:txBody>
      </p:sp>
    </p:spTree>
    <p:extLst>
      <p:ext uri="{BB962C8B-B14F-4D97-AF65-F5344CB8AC3E}">
        <p14:creationId xmlns:p14="http://schemas.microsoft.com/office/powerpoint/2010/main" val="2341317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4:17-32</a:t>
            </a:r>
            <a:endParaRPr lang="en-US" b="1" dirty="0" smtClean="0"/>
          </a:p>
          <a:p>
            <a:pPr marL="0" indent="0">
              <a:buNone/>
            </a:pPr>
            <a:endParaRPr lang="en-US" b="1" dirty="0" smtClean="0"/>
          </a:p>
          <a:p>
            <a:pPr marL="0" indent="0">
              <a:buNone/>
            </a:pPr>
            <a:r>
              <a:rPr lang="en-US" b="1" dirty="0" smtClean="0"/>
              <a:t>(Vs. 18)</a:t>
            </a:r>
            <a:r>
              <a:rPr lang="en-US" dirty="0"/>
              <a:t>: </a:t>
            </a:r>
            <a:r>
              <a:rPr lang="en-US" i="1" dirty="0" smtClean="0"/>
              <a:t>Whose </a:t>
            </a:r>
            <a:r>
              <a:rPr lang="en-US" i="1" dirty="0"/>
              <a:t>thoughts are dark, to whom the life of God is strange because they are without knowledge, and their hearts have been made </a:t>
            </a:r>
            <a:r>
              <a:rPr lang="en-US" i="1" dirty="0" smtClean="0"/>
              <a:t>hard.</a:t>
            </a:r>
          </a:p>
          <a:p>
            <a:pPr marL="0" indent="0">
              <a:buNone/>
            </a:pPr>
            <a:r>
              <a:rPr lang="en-US" b="1" i="1" dirty="0"/>
              <a:t>Having the understanding </a:t>
            </a:r>
            <a:r>
              <a:rPr lang="en-US" b="1" i="1" dirty="0" smtClean="0"/>
              <a:t>darkened:</a:t>
            </a:r>
            <a:r>
              <a:rPr lang="en-US" dirty="0" smtClean="0"/>
              <a:t>  Having </a:t>
            </a:r>
            <a:r>
              <a:rPr lang="en-US" dirty="0"/>
              <a:t>no means of knowledge, the heart, naturally dark, became more and more so by means of habitual transgression; every thing in the Gentile system having an immediate tendency to blind the eyes and darken the whole soul. So that they are totally void of the light of God, neither have they any knowledge of his will.</a:t>
            </a:r>
          </a:p>
        </p:txBody>
      </p:sp>
    </p:spTree>
    <p:extLst>
      <p:ext uri="{BB962C8B-B14F-4D97-AF65-F5344CB8AC3E}">
        <p14:creationId xmlns:p14="http://schemas.microsoft.com/office/powerpoint/2010/main" val="221072757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4:17-32</a:t>
            </a:r>
            <a:endParaRPr lang="en-US" b="1" dirty="0" smtClean="0"/>
          </a:p>
          <a:p>
            <a:pPr marL="0" indent="0">
              <a:buNone/>
            </a:pPr>
            <a:endParaRPr lang="en-US" b="1" dirty="0" smtClean="0"/>
          </a:p>
          <a:p>
            <a:pPr marL="0" indent="0">
              <a:buNone/>
            </a:pPr>
            <a:r>
              <a:rPr lang="en-US" b="1" dirty="0" smtClean="0"/>
              <a:t>(Vs. 18)</a:t>
            </a:r>
            <a:r>
              <a:rPr lang="en-US" dirty="0"/>
              <a:t>: </a:t>
            </a:r>
            <a:r>
              <a:rPr lang="en-US" b="1" i="1" dirty="0"/>
              <a:t>Being alienated from the life of </a:t>
            </a:r>
            <a:r>
              <a:rPr lang="en-US" b="1" i="1" dirty="0" smtClean="0"/>
              <a:t>God</a:t>
            </a:r>
            <a:r>
              <a:rPr lang="en-US" dirty="0"/>
              <a:t>: The meaning is, that they lived a life which was unlike God, or which he' could not approve. Their moral state became so wretched that they are represented as abhorring every thing spiritual and pure. Utter strangers to the divine, the spiritual life. Without the spiritual life that comes from knowing God. </a:t>
            </a:r>
          </a:p>
        </p:txBody>
      </p:sp>
    </p:spTree>
    <p:extLst>
      <p:ext uri="{BB962C8B-B14F-4D97-AF65-F5344CB8AC3E}">
        <p14:creationId xmlns:p14="http://schemas.microsoft.com/office/powerpoint/2010/main" val="226824240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4:17-32</a:t>
            </a:r>
            <a:endParaRPr lang="en-US" b="1" dirty="0" smtClean="0"/>
          </a:p>
          <a:p>
            <a:pPr marL="0" indent="0">
              <a:buNone/>
            </a:pPr>
            <a:endParaRPr lang="en-US" b="1" dirty="0" smtClean="0"/>
          </a:p>
          <a:p>
            <a:pPr marL="0" indent="0">
              <a:buNone/>
            </a:pPr>
            <a:r>
              <a:rPr lang="en-US" b="1" dirty="0" smtClean="0"/>
              <a:t>(Vs. 18)</a:t>
            </a:r>
            <a:r>
              <a:rPr lang="en-US" dirty="0"/>
              <a:t>: </a:t>
            </a:r>
            <a:r>
              <a:rPr lang="en-US" b="1" i="1" dirty="0"/>
              <a:t>Blindness of their </a:t>
            </a:r>
            <a:r>
              <a:rPr lang="en-US" b="1" i="1" dirty="0" smtClean="0"/>
              <a:t>heart</a:t>
            </a:r>
            <a:r>
              <a:rPr lang="en-US" dirty="0"/>
              <a:t>: "hardness," literally, the hardening of the skin so as not to be sensible of touch. Hence a soul's callousness to </a:t>
            </a:r>
            <a:r>
              <a:rPr lang="en-US" dirty="0" smtClean="0"/>
              <a:t>feeling. </a:t>
            </a:r>
            <a:r>
              <a:rPr lang="en-US" dirty="0"/>
              <a:t>Where there is spiritual "life</a:t>
            </a:r>
            <a:r>
              <a:rPr lang="en-US" dirty="0" smtClean="0"/>
              <a:t>" </a:t>
            </a:r>
            <a:r>
              <a:rPr lang="en-US" dirty="0"/>
              <a:t>there is feeling; where there is not, there is "hardness</a:t>
            </a:r>
            <a:r>
              <a:rPr lang="en-US" dirty="0" smtClean="0"/>
              <a:t>." </a:t>
            </a:r>
            <a:r>
              <a:rPr lang="en-US" dirty="0"/>
              <a:t>A man who has a blind and hard heart sees no beauty in truth, and </a:t>
            </a:r>
            <a:r>
              <a:rPr lang="en-US" dirty="0" smtClean="0"/>
              <a:t>does not feel its </a:t>
            </a:r>
            <a:r>
              <a:rPr lang="en-US" dirty="0"/>
              <a:t>force, and is insensible to all its appeals. Callous and senseless.  </a:t>
            </a:r>
            <a:r>
              <a:rPr lang="en-US"/>
              <a:t>And where there is no sense, there can be no life. </a:t>
            </a:r>
            <a:endParaRPr lang="en-US" dirty="0"/>
          </a:p>
        </p:txBody>
      </p:sp>
    </p:spTree>
    <p:extLst>
      <p:ext uri="{BB962C8B-B14F-4D97-AF65-F5344CB8AC3E}">
        <p14:creationId xmlns:p14="http://schemas.microsoft.com/office/powerpoint/2010/main" val="406184227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4:17-32</a:t>
            </a:r>
            <a:endParaRPr lang="en-US" b="1" dirty="0" smtClean="0"/>
          </a:p>
          <a:p>
            <a:pPr marL="0" indent="0">
              <a:buNone/>
            </a:pPr>
            <a:endParaRPr lang="en-US" b="1" dirty="0" smtClean="0"/>
          </a:p>
          <a:p>
            <a:pPr marL="0" indent="0">
              <a:buNone/>
            </a:pPr>
            <a:r>
              <a:rPr lang="en-US" b="1" dirty="0" smtClean="0"/>
              <a:t>(Vs. 19)</a:t>
            </a:r>
            <a:r>
              <a:rPr lang="en-US" dirty="0" smtClean="0"/>
              <a:t>: “</a:t>
            </a:r>
            <a:r>
              <a:rPr lang="en-US" b="1" i="1" dirty="0" smtClean="0"/>
              <a:t>past feeling</a:t>
            </a:r>
            <a:r>
              <a:rPr lang="en-US" dirty="0"/>
              <a:t>”:  become </a:t>
            </a:r>
            <a:r>
              <a:rPr lang="en-US" dirty="0" smtClean="0"/>
              <a:t>apathetic, callous, cold; </a:t>
            </a:r>
            <a:r>
              <a:rPr lang="en-US" dirty="0"/>
              <a:t>1. To throw off all sense of shame, and to be utterly devoid of pain, for committing unrighteous acts. 2. To be desperate, having neither hope nor desire of reformation</a:t>
            </a:r>
            <a:r>
              <a:rPr lang="en-US" dirty="0" smtClean="0"/>
              <a:t>; </a:t>
            </a:r>
            <a:r>
              <a:rPr lang="en-US" dirty="0"/>
              <a:t>to be without remorse, and to be utterly regardless of conduct, character, or final blessedness.</a:t>
            </a:r>
          </a:p>
        </p:txBody>
      </p:sp>
    </p:spTree>
    <p:extLst>
      <p:ext uri="{BB962C8B-B14F-4D97-AF65-F5344CB8AC3E}">
        <p14:creationId xmlns:p14="http://schemas.microsoft.com/office/powerpoint/2010/main" val="203520721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4:17-32</a:t>
            </a:r>
            <a:endParaRPr lang="en-US" b="1" dirty="0" smtClean="0"/>
          </a:p>
          <a:p>
            <a:pPr marL="0" indent="0">
              <a:buNone/>
            </a:pPr>
            <a:endParaRPr lang="en-US" b="1" dirty="0" smtClean="0"/>
          </a:p>
          <a:p>
            <a:pPr marL="0" indent="0">
              <a:buNone/>
            </a:pPr>
            <a:r>
              <a:rPr lang="en-US" b="1" dirty="0" smtClean="0"/>
              <a:t>(Vs. 19)</a:t>
            </a:r>
            <a:r>
              <a:rPr lang="en-US" dirty="0"/>
              <a:t>:  </a:t>
            </a:r>
            <a:r>
              <a:rPr lang="en-US" b="1" dirty="0" smtClean="0"/>
              <a:t>“lasciviousness”: </a:t>
            </a:r>
            <a:r>
              <a:rPr lang="en-US" dirty="0"/>
              <a:t>I</a:t>
            </a:r>
            <a:r>
              <a:rPr lang="en-US" dirty="0" smtClean="0"/>
              <a:t>ntemperate</a:t>
            </a:r>
            <a:r>
              <a:rPr lang="en-US" dirty="0"/>
              <a:t>, reckless </a:t>
            </a:r>
            <a:r>
              <a:rPr lang="en-US" dirty="0" smtClean="0"/>
              <a:t>every </a:t>
            </a:r>
            <a:r>
              <a:rPr lang="en-US" dirty="0"/>
              <a:t>self-indulgence</a:t>
            </a:r>
            <a:r>
              <a:rPr lang="en-US" dirty="0" smtClean="0"/>
              <a:t>.</a:t>
            </a:r>
            <a:r>
              <a:rPr lang="en-US" dirty="0"/>
              <a:t> Lawlessness, insolence, wantonness &amp; </a:t>
            </a:r>
            <a:r>
              <a:rPr lang="en-US" dirty="0" smtClean="0"/>
              <a:t>drunkenness… </a:t>
            </a:r>
            <a:r>
              <a:rPr lang="en-US" dirty="0"/>
              <a:t>"The first beginnings of </a:t>
            </a:r>
            <a:r>
              <a:rPr lang="en-US" dirty="0" err="1" smtClean="0"/>
              <a:t>unchastity</a:t>
            </a:r>
            <a:r>
              <a:rPr lang="en-US" dirty="0"/>
              <a:t>… Lasciviousness is but one branch of uncleanness, which implies impurity of every kind.” </a:t>
            </a:r>
            <a:endParaRPr lang="en-US" dirty="0" smtClean="0"/>
          </a:p>
          <a:p>
            <a:pPr marL="0" indent="0">
              <a:buNone/>
            </a:pPr>
            <a:r>
              <a:rPr lang="en-US" b="1" dirty="0" smtClean="0"/>
              <a:t>“to </a:t>
            </a:r>
            <a:r>
              <a:rPr lang="en-US" b="1" dirty="0"/>
              <a:t>work all </a:t>
            </a:r>
            <a:r>
              <a:rPr lang="en-US" b="1" dirty="0" smtClean="0"/>
              <a:t>uncleanness with </a:t>
            </a:r>
            <a:r>
              <a:rPr lang="en-US" b="1" dirty="0"/>
              <a:t>greediness</a:t>
            </a:r>
            <a:r>
              <a:rPr lang="en-US" b="1" dirty="0" smtClean="0"/>
              <a:t>”:</a:t>
            </a:r>
            <a:endParaRPr lang="en-US" dirty="0"/>
          </a:p>
          <a:p>
            <a:pPr marL="0" indent="0">
              <a:buNone/>
            </a:pPr>
            <a:r>
              <a:rPr lang="en-US" dirty="0" smtClean="0"/>
              <a:t>All </a:t>
            </a:r>
            <a:r>
              <a:rPr lang="en-US" dirty="0"/>
              <a:t>kinds of </a:t>
            </a:r>
            <a:r>
              <a:rPr lang="en-US" dirty="0" smtClean="0"/>
              <a:t>immoral, impure, self-seeking</a:t>
            </a:r>
            <a:r>
              <a:rPr lang="en-US" dirty="0"/>
              <a:t> acts. </a:t>
            </a:r>
            <a:r>
              <a:rPr lang="en-US" dirty="0" smtClean="0"/>
              <a:t>Always wanting </a:t>
            </a:r>
            <a:r>
              <a:rPr lang="en-US" dirty="0"/>
              <a:t>more whether </a:t>
            </a:r>
            <a:r>
              <a:rPr lang="en-US" dirty="0" smtClean="0"/>
              <a:t>money, sexual indulgence, etc.</a:t>
            </a:r>
            <a:endParaRPr lang="en-US" dirty="0"/>
          </a:p>
        </p:txBody>
      </p:sp>
    </p:spTree>
    <p:extLst>
      <p:ext uri="{BB962C8B-B14F-4D97-AF65-F5344CB8AC3E}">
        <p14:creationId xmlns:p14="http://schemas.microsoft.com/office/powerpoint/2010/main" val="268682544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4:17-32</a:t>
            </a:r>
            <a:endParaRPr lang="en-US" b="1" dirty="0" smtClean="0"/>
          </a:p>
          <a:p>
            <a:pPr marL="0" indent="0">
              <a:buNone/>
            </a:pPr>
            <a:endParaRPr lang="en-US" b="1" dirty="0" smtClean="0"/>
          </a:p>
          <a:p>
            <a:pPr marL="0" indent="0">
              <a:buNone/>
            </a:pPr>
            <a:r>
              <a:rPr lang="en-US" b="1" dirty="0" smtClean="0"/>
              <a:t>(Vs. 19)</a:t>
            </a:r>
            <a:r>
              <a:rPr lang="en-US" dirty="0"/>
              <a:t>: </a:t>
            </a:r>
            <a:endParaRPr lang="en-US" dirty="0" smtClean="0"/>
          </a:p>
          <a:p>
            <a:pPr marL="0" indent="0">
              <a:buNone/>
            </a:pPr>
            <a:r>
              <a:rPr lang="en-US" dirty="0" smtClean="0"/>
              <a:t>(RSV</a:t>
            </a:r>
            <a:r>
              <a:rPr lang="en-US" dirty="0"/>
              <a:t>) </a:t>
            </a:r>
            <a:r>
              <a:rPr lang="en-US" i="1" dirty="0" smtClean="0"/>
              <a:t>They </a:t>
            </a:r>
            <a:r>
              <a:rPr lang="en-US" i="1" dirty="0"/>
              <a:t>have become callous and have given themselves up to licentiousness, greedy to practice every kind of uncleanness</a:t>
            </a:r>
            <a:r>
              <a:rPr lang="en-US" i="1" dirty="0" smtClean="0"/>
              <a:t>.</a:t>
            </a:r>
          </a:p>
          <a:p>
            <a:pPr marL="0" indent="0">
              <a:buNone/>
            </a:pPr>
            <a:endParaRPr lang="en-US" dirty="0"/>
          </a:p>
          <a:p>
            <a:pPr marL="0" indent="0">
              <a:buNone/>
            </a:pPr>
            <a:r>
              <a:rPr lang="en-US" dirty="0" smtClean="0"/>
              <a:t>(TCNT</a:t>
            </a:r>
            <a:r>
              <a:rPr lang="en-US" dirty="0"/>
              <a:t>) </a:t>
            </a:r>
            <a:r>
              <a:rPr lang="en-US" i="1" dirty="0"/>
              <a:t>Lost to all sense of shame, they have abandoned themselves to licentiousness, in order to practice every kind of impurity without restraint.</a:t>
            </a:r>
          </a:p>
          <a:p>
            <a:pPr marL="0" indent="0">
              <a:buNone/>
            </a:pPr>
            <a:endParaRPr lang="en-US" dirty="0"/>
          </a:p>
        </p:txBody>
      </p:sp>
    </p:spTree>
    <p:extLst>
      <p:ext uri="{BB962C8B-B14F-4D97-AF65-F5344CB8AC3E}">
        <p14:creationId xmlns:p14="http://schemas.microsoft.com/office/powerpoint/2010/main" val="370725525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4:17-32</a:t>
            </a:r>
            <a:endParaRPr lang="en-US" b="1" dirty="0" smtClean="0"/>
          </a:p>
          <a:p>
            <a:pPr marL="0" indent="0">
              <a:buNone/>
            </a:pPr>
            <a:endParaRPr lang="en-US" b="1" dirty="0" smtClean="0"/>
          </a:p>
          <a:p>
            <a:pPr marL="0" indent="0">
              <a:buNone/>
            </a:pPr>
            <a:r>
              <a:rPr lang="en-US" b="1" dirty="0" smtClean="0"/>
              <a:t>(Vs. 20)</a:t>
            </a:r>
            <a:r>
              <a:rPr lang="en-US" dirty="0" smtClean="0"/>
              <a:t>:</a:t>
            </a:r>
            <a:r>
              <a:rPr lang="en-US" b="1" dirty="0"/>
              <a:t> </a:t>
            </a:r>
            <a:r>
              <a:rPr lang="en-US" i="1" dirty="0" smtClean="0"/>
              <a:t>For </a:t>
            </a:r>
            <a:r>
              <a:rPr lang="en-US" i="1" dirty="0"/>
              <a:t>this was not the teaching of Christ which was given to </a:t>
            </a:r>
            <a:r>
              <a:rPr lang="en-US" i="1" dirty="0" smtClean="0"/>
              <a:t>you…</a:t>
            </a:r>
          </a:p>
          <a:p>
            <a:pPr marL="0" indent="0">
              <a:buNone/>
            </a:pPr>
            <a:endParaRPr lang="en-US" sz="800" i="1" dirty="0"/>
          </a:p>
          <a:p>
            <a:pPr marL="0" indent="0">
              <a:buNone/>
            </a:pPr>
            <a:r>
              <a:rPr lang="en-US" b="1" dirty="0" smtClean="0"/>
              <a:t>(Vs. </a:t>
            </a:r>
            <a:r>
              <a:rPr lang="en-US" b="1" dirty="0"/>
              <a:t>21): </a:t>
            </a:r>
            <a:r>
              <a:rPr lang="en-US" i="1" dirty="0" smtClean="0"/>
              <a:t>If </a:t>
            </a:r>
            <a:r>
              <a:rPr lang="en-US" i="1" dirty="0"/>
              <a:t>indeed you have listened to him, and in him been taught the truth as it is in </a:t>
            </a:r>
            <a:r>
              <a:rPr lang="en-US" i="1" dirty="0" smtClean="0"/>
              <a:t>Jesus…</a:t>
            </a:r>
            <a:endParaRPr lang="en-US" i="1" dirty="0"/>
          </a:p>
          <a:p>
            <a:pPr marL="0" indent="0">
              <a:buNone/>
            </a:pPr>
            <a:endParaRPr lang="en-US" sz="800" b="1" dirty="0"/>
          </a:p>
          <a:p>
            <a:pPr marL="0" indent="0">
              <a:buNone/>
            </a:pPr>
            <a:r>
              <a:rPr lang="en-US" b="1" dirty="0" smtClean="0"/>
              <a:t>(Vs. </a:t>
            </a:r>
            <a:r>
              <a:rPr lang="en-US" b="1" dirty="0"/>
              <a:t>22): </a:t>
            </a:r>
            <a:r>
              <a:rPr lang="en-US" i="1" dirty="0" smtClean="0"/>
              <a:t>That </a:t>
            </a:r>
            <a:r>
              <a:rPr lang="en-US" i="1" dirty="0"/>
              <a:t>you are to put away, in relation to your earlier way of life, the old man, which has become evil by love of deceit;</a:t>
            </a:r>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10100501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solidFill>
                  <a:srgbClr val="FF0000"/>
                </a:solidFill>
                <a:effectLst>
                  <a:outerShdw blurRad="38100" dist="38100" dir="2700000" algn="tl">
                    <a:srgbClr val="000000">
                      <a:alpha val="43137"/>
                    </a:srgbClr>
                  </a:outerShdw>
                </a:effectLst>
              </a:rPr>
              <a:t>APPLICATIONS</a:t>
            </a:r>
            <a:r>
              <a:rPr lang="en-US" b="1" dirty="0" smtClean="0">
                <a:solidFill>
                  <a:srgbClr val="FF0000"/>
                </a:solidFill>
                <a:effectLst>
                  <a:outerShdw blurRad="38100" dist="38100" dir="2700000" algn="tl">
                    <a:srgbClr val="000000">
                      <a:alpha val="43137"/>
                    </a:srgbClr>
                  </a:outerShdw>
                </a:effectLst>
              </a:rPr>
              <a:t>: “Walking worthy of your calling…”</a:t>
            </a:r>
          </a:p>
          <a:p>
            <a:pPr marL="0" indent="0">
              <a:buNone/>
            </a:pPr>
            <a:endParaRPr lang="en-US" b="1" dirty="0" smtClean="0">
              <a:solidFill>
                <a:srgbClr val="FF0000"/>
              </a:solidFill>
              <a:effectLst>
                <a:outerShdw blurRad="38100" dist="38100" dir="2700000" algn="tl">
                  <a:srgbClr val="000000">
                    <a:alpha val="43137"/>
                  </a:srgbClr>
                </a:outerShdw>
              </a:effectLst>
            </a:endParaRPr>
          </a:p>
          <a:p>
            <a:pPr marL="0" indent="0">
              <a:buNone/>
            </a:pPr>
            <a:r>
              <a:rPr lang="en-US" b="1" dirty="0">
                <a:solidFill>
                  <a:srgbClr val="FF0000"/>
                </a:solidFill>
                <a:effectLst>
                  <a:outerShdw blurRad="38100" dist="38100" dir="2700000" algn="tl">
                    <a:srgbClr val="000000">
                      <a:alpha val="43137"/>
                    </a:srgbClr>
                  </a:outerShdw>
                </a:effectLst>
              </a:rPr>
              <a:t>(1.) </a:t>
            </a:r>
            <a:r>
              <a:rPr lang="en-US" b="1" dirty="0" smtClean="0">
                <a:solidFill>
                  <a:srgbClr val="FF0000"/>
                </a:solidFill>
                <a:effectLst>
                  <a:outerShdw blurRad="38100" dist="38100" dir="2700000" algn="tl">
                    <a:srgbClr val="000000">
                      <a:alpha val="43137"/>
                    </a:srgbClr>
                  </a:outerShdw>
                </a:effectLst>
              </a:rPr>
              <a:t>Bearing </a:t>
            </a:r>
            <a:r>
              <a:rPr lang="en-US" b="1" dirty="0">
                <a:solidFill>
                  <a:srgbClr val="FF0000"/>
                </a:solidFill>
                <a:effectLst>
                  <a:outerShdw blurRad="38100" dist="38100" dir="2700000" algn="tl">
                    <a:srgbClr val="000000">
                      <a:alpha val="43137"/>
                    </a:srgbClr>
                  </a:outerShdw>
                </a:effectLst>
              </a:rPr>
              <a:t>our </a:t>
            </a:r>
            <a:r>
              <a:rPr lang="en-US" b="1" dirty="0" smtClean="0">
                <a:solidFill>
                  <a:srgbClr val="FF0000"/>
                </a:solidFill>
                <a:effectLst>
                  <a:outerShdw blurRad="38100" dist="38100" dir="2700000" algn="tl">
                    <a:srgbClr val="000000">
                      <a:alpha val="43137"/>
                    </a:srgbClr>
                  </a:outerShdw>
                </a:effectLst>
              </a:rPr>
              <a:t>religion to </a:t>
            </a:r>
            <a:r>
              <a:rPr lang="en-US" b="1" dirty="0">
                <a:solidFill>
                  <a:srgbClr val="FF0000"/>
                </a:solidFill>
                <a:effectLst>
                  <a:outerShdw blurRad="38100" dist="38100" dir="2700000" algn="tl">
                    <a:srgbClr val="000000">
                      <a:alpha val="43137"/>
                    </a:srgbClr>
                  </a:outerShdw>
                </a:effectLst>
              </a:rPr>
              <a:t>all places, companies, employments. Not merely to be a Christian on </a:t>
            </a:r>
            <a:r>
              <a:rPr lang="en-US" b="1" dirty="0" smtClean="0">
                <a:solidFill>
                  <a:srgbClr val="FF0000"/>
                </a:solidFill>
                <a:effectLst>
                  <a:outerShdw blurRad="38100" dist="38100" dir="2700000" algn="tl">
                    <a:srgbClr val="000000">
                      <a:alpha val="43137"/>
                    </a:srgbClr>
                  </a:outerShdw>
                </a:effectLst>
              </a:rPr>
              <a:t>Sunday, </a:t>
            </a:r>
            <a:r>
              <a:rPr lang="en-US" b="1" dirty="0">
                <a:solidFill>
                  <a:srgbClr val="FF0000"/>
                </a:solidFill>
                <a:effectLst>
                  <a:outerShdw blurRad="38100" dist="38100" dir="2700000" algn="tl">
                    <a:srgbClr val="000000">
                      <a:alpha val="43137"/>
                    </a:srgbClr>
                  </a:outerShdw>
                </a:effectLst>
              </a:rPr>
              <a:t>and at the communion-table, and in our own land; but every day, and everywhere, and in any land where we may be placed. We are to live religion, and not merely to profess it. We are to be Christians in the </a:t>
            </a:r>
            <a:r>
              <a:rPr lang="en-US" b="1" dirty="0" smtClean="0">
                <a:solidFill>
                  <a:srgbClr val="FF0000"/>
                </a:solidFill>
                <a:effectLst>
                  <a:outerShdw blurRad="38100" dist="38100" dir="2700000" algn="tl">
                    <a:srgbClr val="000000">
                      <a:alpha val="43137"/>
                    </a:srgbClr>
                  </a:outerShdw>
                </a:effectLst>
              </a:rPr>
              <a:t>courtroom</a:t>
            </a:r>
            <a:r>
              <a:rPr lang="en-US" b="1" dirty="0">
                <a:solidFill>
                  <a:srgbClr val="FF0000"/>
                </a:solidFill>
                <a:effectLst>
                  <a:outerShdw blurRad="38100" dist="38100" dir="2700000" algn="tl">
                    <a:srgbClr val="000000">
                      <a:alpha val="43137"/>
                    </a:srgbClr>
                  </a:outerShdw>
                </a:effectLst>
              </a:rPr>
              <a:t>, as well as in the closet</a:t>
            </a:r>
            <a:r>
              <a:rPr lang="en-US" b="1" dirty="0" smtClean="0">
                <a:solidFill>
                  <a:srgbClr val="FF0000"/>
                </a:solidFill>
                <a:effectLst>
                  <a:outerShdw blurRad="38100" dist="38100" dir="2700000" algn="tl">
                    <a:srgbClr val="000000">
                      <a:alpha val="43137"/>
                    </a:srgbClr>
                  </a:outerShdw>
                </a:effectLst>
              </a:rPr>
              <a:t>; </a:t>
            </a:r>
            <a:r>
              <a:rPr lang="en-US" b="1" dirty="0">
                <a:solidFill>
                  <a:srgbClr val="FF0000"/>
                </a:solidFill>
                <a:effectLst>
                  <a:outerShdw blurRad="38100" dist="38100" dir="2700000" algn="tl">
                    <a:srgbClr val="000000">
                      <a:alpha val="43137"/>
                    </a:srgbClr>
                  </a:outerShdw>
                </a:effectLst>
              </a:rPr>
              <a:t>among strangers, and in a foreign </a:t>
            </a:r>
            <a:r>
              <a:rPr lang="en-US" b="1" dirty="0" smtClean="0">
                <a:solidFill>
                  <a:srgbClr val="FF0000"/>
                </a:solidFill>
                <a:effectLst>
                  <a:outerShdw blurRad="38100" dist="38100" dir="2700000" algn="tl">
                    <a:srgbClr val="000000">
                      <a:alpha val="43137"/>
                    </a:srgbClr>
                  </a:outerShdw>
                </a:effectLst>
              </a:rPr>
              <a:t>land.</a:t>
            </a:r>
            <a:endParaRPr lang="en-US" b="1" dirty="0">
              <a:solidFill>
                <a:srgbClr val="FF0000"/>
              </a:solidFill>
              <a:effectLst>
                <a:outerShdw blurRad="38100" dist="38100" dir="2700000" algn="tl">
                  <a:srgbClr val="000000">
                    <a:alpha val="43137"/>
                  </a:srgbClr>
                </a:outerShdw>
              </a:effectLst>
            </a:endParaRPr>
          </a:p>
          <a:p>
            <a:pPr marL="0" indent="0">
              <a:buNone/>
            </a:pPr>
            <a:r>
              <a:rPr lang="en-US" dirty="0" smtClean="0"/>
              <a:t> </a:t>
            </a:r>
            <a:endParaRPr lang="en-US" i="1"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58407270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4:17-32</a:t>
            </a:r>
            <a:endParaRPr lang="en-US" b="1" dirty="0" smtClean="0"/>
          </a:p>
          <a:p>
            <a:pPr marL="0" indent="0">
              <a:buNone/>
            </a:pPr>
            <a:endParaRPr lang="en-US" b="1" dirty="0" smtClean="0"/>
          </a:p>
          <a:p>
            <a:pPr marL="0" indent="0">
              <a:buNone/>
            </a:pPr>
            <a:r>
              <a:rPr lang="en-US" b="1" dirty="0" smtClean="0"/>
              <a:t>(Vs. 23)</a:t>
            </a:r>
            <a:r>
              <a:rPr lang="en-US" dirty="0" smtClean="0"/>
              <a:t>:</a:t>
            </a:r>
            <a:r>
              <a:rPr lang="en-US" b="1" dirty="0"/>
              <a:t> </a:t>
            </a:r>
            <a:r>
              <a:rPr lang="en-US" i="1" dirty="0"/>
              <a:t>The mind is to be renovated; and not only its general complexion, but the very spirit of it; all its faculties and powers must be thoroughly, completely, and universally </a:t>
            </a:r>
            <a:r>
              <a:rPr lang="en-US" i="1" dirty="0" smtClean="0"/>
              <a:t>renewed….</a:t>
            </a:r>
          </a:p>
          <a:p>
            <a:pPr marL="0" indent="0">
              <a:buNone/>
            </a:pPr>
            <a:endParaRPr lang="en-US" sz="800" i="1" dirty="0"/>
          </a:p>
          <a:p>
            <a:pPr marL="0" indent="0">
              <a:buNone/>
            </a:pPr>
            <a:r>
              <a:rPr lang="en-US" b="1" dirty="0" smtClean="0"/>
              <a:t>(Vs. 24): …</a:t>
            </a:r>
            <a:r>
              <a:rPr lang="en-US" i="1" dirty="0" smtClean="0"/>
              <a:t>and </a:t>
            </a:r>
            <a:r>
              <a:rPr lang="en-US" i="1" dirty="0"/>
              <a:t>put on the new nature, created after the likeness of God in true righteousness and </a:t>
            </a:r>
            <a:r>
              <a:rPr lang="en-US" i="1" dirty="0" smtClean="0"/>
              <a:t>holiness…with </a:t>
            </a:r>
            <a:r>
              <a:rPr lang="en-US" i="1" dirty="0"/>
              <a:t>that new and better self which has been created to resemble God in the righteousness and holiness which come from the truth.</a:t>
            </a:r>
          </a:p>
          <a:p>
            <a:pPr marL="0" indent="0">
              <a:buNone/>
            </a:pPr>
            <a:endParaRPr lang="en-US" i="1" dirty="0"/>
          </a:p>
          <a:p>
            <a:pPr marL="0" indent="0">
              <a:buNone/>
            </a:pPr>
            <a:endParaRPr lang="en-US" sz="800"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174270614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4:17-32</a:t>
            </a:r>
            <a:endParaRPr lang="en-US" b="1" dirty="0" smtClean="0"/>
          </a:p>
          <a:p>
            <a:pPr marL="0" indent="0">
              <a:buNone/>
            </a:pPr>
            <a:endParaRPr lang="en-US" b="1" dirty="0" smtClean="0"/>
          </a:p>
          <a:p>
            <a:pPr marL="0" indent="0">
              <a:buNone/>
            </a:pPr>
            <a:r>
              <a:rPr lang="en-US" b="1" dirty="0" smtClean="0"/>
              <a:t>(Vs. 25-32)</a:t>
            </a:r>
            <a:r>
              <a:rPr lang="en-US" dirty="0" smtClean="0"/>
              <a:t>:</a:t>
            </a:r>
            <a:r>
              <a:rPr lang="en-US" b="1" dirty="0" smtClean="0"/>
              <a:t> </a:t>
            </a:r>
            <a:r>
              <a:rPr lang="en-US" b="1" dirty="0" smtClean="0">
                <a:solidFill>
                  <a:srgbClr val="FF0000"/>
                </a:solidFill>
              </a:rPr>
              <a:t>PUT OFF / ON THE FOLLOWING:</a:t>
            </a:r>
          </a:p>
          <a:p>
            <a:r>
              <a:rPr lang="en-US" b="1" dirty="0" smtClean="0">
                <a:solidFill>
                  <a:srgbClr val="FF0000"/>
                </a:solidFill>
              </a:rPr>
              <a:t>Lying / </a:t>
            </a:r>
            <a:r>
              <a:rPr lang="en-US" b="1" dirty="0" smtClean="0"/>
              <a:t>Truth</a:t>
            </a:r>
            <a:r>
              <a:rPr lang="en-US" b="1" dirty="0" smtClean="0">
                <a:solidFill>
                  <a:srgbClr val="FF0000"/>
                </a:solidFill>
              </a:rPr>
              <a:t> (</a:t>
            </a:r>
            <a:r>
              <a:rPr lang="en-US" b="1" dirty="0" err="1" smtClean="0">
                <a:solidFill>
                  <a:srgbClr val="FF0000"/>
                </a:solidFill>
              </a:rPr>
              <a:t>vs</a:t>
            </a:r>
            <a:r>
              <a:rPr lang="en-US" b="1" dirty="0" smtClean="0">
                <a:solidFill>
                  <a:srgbClr val="FF0000"/>
                </a:solidFill>
              </a:rPr>
              <a:t> 25)</a:t>
            </a:r>
          </a:p>
          <a:p>
            <a:r>
              <a:rPr lang="en-US" b="1" dirty="0" smtClean="0">
                <a:solidFill>
                  <a:srgbClr val="FF0000"/>
                </a:solidFill>
              </a:rPr>
              <a:t>Anger / </a:t>
            </a:r>
            <a:r>
              <a:rPr lang="en-US" b="1" dirty="0" smtClean="0"/>
              <a:t>Peace</a:t>
            </a:r>
            <a:r>
              <a:rPr lang="en-US" b="1" dirty="0" smtClean="0">
                <a:solidFill>
                  <a:srgbClr val="FF0000"/>
                </a:solidFill>
              </a:rPr>
              <a:t> (</a:t>
            </a:r>
            <a:r>
              <a:rPr lang="en-US" b="1" dirty="0" err="1" smtClean="0">
                <a:solidFill>
                  <a:srgbClr val="FF0000"/>
                </a:solidFill>
              </a:rPr>
              <a:t>vs</a:t>
            </a:r>
            <a:r>
              <a:rPr lang="en-US" b="1" dirty="0" smtClean="0">
                <a:solidFill>
                  <a:srgbClr val="FF0000"/>
                </a:solidFill>
              </a:rPr>
              <a:t> 26-27)</a:t>
            </a:r>
          </a:p>
          <a:p>
            <a:r>
              <a:rPr lang="en-US" b="1" dirty="0" smtClean="0">
                <a:solidFill>
                  <a:srgbClr val="FF0000"/>
                </a:solidFill>
              </a:rPr>
              <a:t>Stealing / </a:t>
            </a:r>
            <a:r>
              <a:rPr lang="en-US" b="1" dirty="0" smtClean="0"/>
              <a:t>Giving</a:t>
            </a:r>
            <a:r>
              <a:rPr lang="en-US" b="1" dirty="0" smtClean="0">
                <a:solidFill>
                  <a:srgbClr val="FF0000"/>
                </a:solidFill>
              </a:rPr>
              <a:t> (</a:t>
            </a:r>
            <a:r>
              <a:rPr lang="en-US" b="1" dirty="0" err="1" smtClean="0">
                <a:solidFill>
                  <a:srgbClr val="FF0000"/>
                </a:solidFill>
              </a:rPr>
              <a:t>vs</a:t>
            </a:r>
            <a:r>
              <a:rPr lang="en-US" b="1" dirty="0" smtClean="0">
                <a:solidFill>
                  <a:srgbClr val="FF0000"/>
                </a:solidFill>
              </a:rPr>
              <a:t> 28)</a:t>
            </a:r>
          </a:p>
          <a:p>
            <a:r>
              <a:rPr lang="en-US" b="1" dirty="0" smtClean="0">
                <a:solidFill>
                  <a:srgbClr val="FF0000"/>
                </a:solidFill>
              </a:rPr>
              <a:t>Evil speaking / </a:t>
            </a:r>
            <a:r>
              <a:rPr lang="en-US" b="1" dirty="0" smtClean="0"/>
              <a:t>Edifying speech </a:t>
            </a:r>
            <a:r>
              <a:rPr lang="en-US" b="1" dirty="0" smtClean="0">
                <a:solidFill>
                  <a:srgbClr val="FF0000"/>
                </a:solidFill>
              </a:rPr>
              <a:t>(vs. 29)</a:t>
            </a:r>
          </a:p>
          <a:p>
            <a:r>
              <a:rPr lang="en-US" b="1" dirty="0" smtClean="0">
                <a:solidFill>
                  <a:srgbClr val="FF0000"/>
                </a:solidFill>
              </a:rPr>
              <a:t>Bitterness, wrath…</a:t>
            </a:r>
            <a:r>
              <a:rPr lang="en-US" b="1" dirty="0" err="1" smtClean="0">
                <a:solidFill>
                  <a:srgbClr val="FF0000"/>
                </a:solidFill>
              </a:rPr>
              <a:t>clamour</a:t>
            </a:r>
            <a:r>
              <a:rPr lang="en-US" b="1" dirty="0" smtClean="0">
                <a:solidFill>
                  <a:srgbClr val="FF0000"/>
                </a:solidFill>
              </a:rPr>
              <a:t>…malice (</a:t>
            </a:r>
            <a:r>
              <a:rPr lang="en-US" b="1" dirty="0" err="1" smtClean="0">
                <a:solidFill>
                  <a:srgbClr val="FF0000"/>
                </a:solidFill>
              </a:rPr>
              <a:t>vs</a:t>
            </a:r>
            <a:r>
              <a:rPr lang="en-US" b="1" dirty="0" smtClean="0">
                <a:solidFill>
                  <a:srgbClr val="FF0000"/>
                </a:solidFill>
              </a:rPr>
              <a:t> 31) /</a:t>
            </a:r>
          </a:p>
          <a:p>
            <a:r>
              <a:rPr lang="en-US" b="1" dirty="0" smtClean="0"/>
              <a:t>Kindness, tenderness, forgiveness </a:t>
            </a:r>
            <a:r>
              <a:rPr lang="en-US" b="1" dirty="0" smtClean="0">
                <a:solidFill>
                  <a:srgbClr val="FF0000"/>
                </a:solidFill>
              </a:rPr>
              <a:t>(</a:t>
            </a:r>
            <a:r>
              <a:rPr lang="en-US" b="1" dirty="0" err="1" smtClean="0">
                <a:solidFill>
                  <a:srgbClr val="FF0000"/>
                </a:solidFill>
              </a:rPr>
              <a:t>vs</a:t>
            </a:r>
            <a:r>
              <a:rPr lang="en-US" b="1" dirty="0" smtClean="0">
                <a:solidFill>
                  <a:srgbClr val="FF0000"/>
                </a:solidFill>
              </a:rPr>
              <a:t> 32)</a:t>
            </a:r>
          </a:p>
          <a:p>
            <a:endParaRPr lang="en-US" b="1" dirty="0"/>
          </a:p>
          <a:p>
            <a:pPr marL="0" indent="0">
              <a:buNone/>
            </a:pPr>
            <a:endParaRPr lang="en-US" sz="800"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326674883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solidFill>
                  <a:srgbClr val="FF0000"/>
                </a:solidFill>
                <a:effectLst>
                  <a:outerShdw blurRad="38100" dist="38100" dir="2700000" algn="tl">
                    <a:srgbClr val="000000">
                      <a:alpha val="43137"/>
                    </a:srgbClr>
                  </a:outerShdw>
                </a:effectLst>
              </a:rPr>
              <a:t>Overview of CHAPTER 5</a:t>
            </a:r>
          </a:p>
          <a:p>
            <a:pPr marL="0" indent="0" algn="ctr">
              <a:buNone/>
            </a:pPr>
            <a:r>
              <a:rPr lang="en-US" b="1" dirty="0">
                <a:solidFill>
                  <a:srgbClr val="FF0000"/>
                </a:solidFill>
              </a:rPr>
              <a:t>This chapter is a continuation of the practical exhortations commenced in chapter 4.</a:t>
            </a:r>
            <a:endParaRPr lang="en-US" b="1" dirty="0" smtClean="0">
              <a:solidFill>
                <a:srgbClr val="FF0000"/>
              </a:solidFill>
            </a:endParaRPr>
          </a:p>
          <a:p>
            <a:pPr marL="0" indent="0">
              <a:buNone/>
            </a:pPr>
            <a:endParaRPr lang="en-US" sz="1200" b="1" u="sng" dirty="0">
              <a:solidFill>
                <a:srgbClr val="FF0000"/>
              </a:solidFill>
            </a:endParaRPr>
          </a:p>
          <a:p>
            <a:pPr marL="0" indent="0">
              <a:buNone/>
            </a:pPr>
            <a:r>
              <a:rPr lang="en-US" b="1" dirty="0">
                <a:effectLst>
                  <a:outerShdw blurRad="38100" dist="38100" dir="2700000" algn="tl">
                    <a:srgbClr val="000000">
                      <a:alpha val="43137"/>
                    </a:srgbClr>
                  </a:outerShdw>
                </a:effectLst>
              </a:rPr>
              <a:t>(Vs. 1-2) </a:t>
            </a:r>
            <a:r>
              <a:rPr lang="en-US" b="1" dirty="0">
                <a:effectLst>
                  <a:outerShdw blurRad="38100" dist="38100" dir="2700000" algn="tl">
                    <a:srgbClr val="000000">
                      <a:alpha val="43137"/>
                    </a:srgbClr>
                  </a:outerShdw>
                </a:effectLst>
              </a:rPr>
              <a:t>E</a:t>
            </a:r>
            <a:r>
              <a:rPr lang="en-US" b="1" dirty="0">
                <a:effectLst>
                  <a:outerShdw blurRad="38100" dist="38100" dir="2700000" algn="tl">
                    <a:srgbClr val="000000">
                      <a:alpha val="43137"/>
                    </a:srgbClr>
                  </a:outerShdw>
                </a:effectLst>
              </a:rPr>
              <a:t>xhortation </a:t>
            </a:r>
            <a:r>
              <a:rPr lang="en-US" b="1" dirty="0">
                <a:effectLst>
                  <a:outerShdw blurRad="38100" dist="38100" dir="2700000" algn="tl">
                    <a:srgbClr val="000000">
                      <a:alpha val="43137"/>
                    </a:srgbClr>
                  </a:outerShdw>
                </a:effectLst>
              </a:rPr>
              <a:t>to mutual love and </a:t>
            </a:r>
            <a:r>
              <a:rPr lang="en-US" b="1" dirty="0">
                <a:effectLst>
                  <a:outerShdw blurRad="38100" dist="38100" dir="2700000" algn="tl">
                    <a:srgbClr val="000000">
                      <a:alpha val="43137"/>
                    </a:srgbClr>
                  </a:outerShdw>
                </a:effectLst>
              </a:rPr>
              <a:t>charity.</a:t>
            </a:r>
          </a:p>
          <a:p>
            <a:pPr marL="0" indent="0">
              <a:buNone/>
            </a:pPr>
            <a:endParaRPr lang="en-US" b="1" dirty="0">
              <a:effectLst>
                <a:outerShdw blurRad="38100" dist="38100" dir="2700000" algn="tl">
                  <a:srgbClr val="000000">
                    <a:alpha val="43137"/>
                  </a:srgbClr>
                </a:outerShdw>
              </a:effectLst>
            </a:endParaRPr>
          </a:p>
          <a:p>
            <a:pPr marL="0" indent="0">
              <a:buNone/>
            </a:pPr>
            <a:r>
              <a:rPr lang="en-US" b="1" dirty="0">
                <a:effectLst>
                  <a:outerShdw blurRad="38100" dist="38100" dir="2700000" algn="tl">
                    <a:srgbClr val="000000">
                      <a:alpha val="43137"/>
                    </a:srgbClr>
                  </a:outerShdw>
                </a:effectLst>
              </a:rPr>
              <a:t>(Vs. 3-20</a:t>
            </a:r>
            <a:r>
              <a:rPr lang="en-US" b="1" dirty="0">
                <a:effectLst>
                  <a:outerShdw blurRad="38100" dist="38100" dir="2700000" algn="tl">
                    <a:srgbClr val="000000">
                      <a:alpha val="43137"/>
                    </a:srgbClr>
                  </a:outerShdw>
                </a:effectLst>
              </a:rPr>
              <a:t>) </a:t>
            </a:r>
            <a:r>
              <a:rPr lang="en-US" b="1" dirty="0">
                <a:effectLst>
                  <a:outerShdw blurRad="38100" dist="38100" dir="2700000" algn="tl">
                    <a:srgbClr val="000000">
                      <a:alpha val="43137"/>
                    </a:srgbClr>
                  </a:outerShdw>
                </a:effectLst>
              </a:rPr>
              <a:t>Guard yourself against </a:t>
            </a:r>
            <a:r>
              <a:rPr lang="en-US" b="1" dirty="0">
                <a:effectLst>
                  <a:outerShdw blurRad="38100" dist="38100" dir="2700000" algn="tl">
                    <a:srgbClr val="000000">
                      <a:alpha val="43137"/>
                    </a:srgbClr>
                  </a:outerShdw>
                </a:effectLst>
              </a:rPr>
              <a:t>all manner of </a:t>
            </a:r>
            <a:r>
              <a:rPr lang="en-US" b="1" dirty="0">
                <a:effectLst>
                  <a:outerShdw blurRad="38100" dist="38100" dir="2700000" algn="tl">
                    <a:srgbClr val="000000">
                      <a:alpha val="43137"/>
                    </a:srgbClr>
                  </a:outerShdw>
                </a:effectLst>
              </a:rPr>
              <a:t>sinful habits.</a:t>
            </a:r>
          </a:p>
          <a:p>
            <a:pPr marL="0" indent="0">
              <a:buNone/>
            </a:pPr>
            <a:endParaRPr lang="en-US" b="1" dirty="0">
              <a:effectLst>
                <a:outerShdw blurRad="38100" dist="38100" dir="2700000" algn="tl">
                  <a:srgbClr val="000000">
                    <a:alpha val="43137"/>
                  </a:srgbClr>
                </a:outerShdw>
              </a:effectLst>
            </a:endParaRPr>
          </a:p>
          <a:p>
            <a:pPr marL="0" indent="0">
              <a:buNone/>
            </a:pPr>
            <a:r>
              <a:rPr lang="en-US" b="1" dirty="0">
                <a:effectLst>
                  <a:outerShdw blurRad="38100" dist="38100" dir="2700000" algn="tl">
                    <a:srgbClr val="000000">
                      <a:alpha val="43137"/>
                    </a:srgbClr>
                  </a:outerShdw>
                </a:effectLst>
              </a:rPr>
              <a:t>(Vs. 21-33) Marital duties &amp; responsibilities</a:t>
            </a:r>
          </a:p>
          <a:p>
            <a:pPr marL="0" indent="0">
              <a:buNone/>
            </a:pP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02781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5:1-2</a:t>
            </a:r>
            <a:endParaRPr lang="en-US" b="1" dirty="0" smtClean="0"/>
          </a:p>
          <a:p>
            <a:pPr marL="0" indent="0">
              <a:buNone/>
            </a:pPr>
            <a:endParaRPr lang="en-US" b="1" dirty="0" smtClean="0"/>
          </a:p>
          <a:p>
            <a:pPr marL="0" indent="0">
              <a:buNone/>
            </a:pPr>
            <a:r>
              <a:rPr lang="en-US" b="1" dirty="0" smtClean="0"/>
              <a:t>(Vs. 1-2)</a:t>
            </a:r>
            <a:r>
              <a:rPr lang="en-US" dirty="0" smtClean="0"/>
              <a:t>:</a:t>
            </a:r>
            <a:r>
              <a:rPr lang="en-US" b="1" dirty="0" smtClean="0"/>
              <a:t> </a:t>
            </a:r>
            <a:r>
              <a:rPr lang="en-US" i="1" dirty="0" smtClean="0"/>
              <a:t>live </a:t>
            </a:r>
            <a:r>
              <a:rPr lang="en-US" i="1" dirty="0"/>
              <a:t>a life of love, following the example of </a:t>
            </a:r>
            <a:r>
              <a:rPr lang="en-US" i="1" dirty="0" smtClean="0"/>
              <a:t>Christ</a:t>
            </a:r>
            <a:r>
              <a:rPr lang="en-US" i="1" dirty="0"/>
              <a:t>, who loved you and gave himself for you as 'an offering and a sacrifice to God, that should be fragrant and acceptable</a:t>
            </a:r>
            <a:r>
              <a:rPr lang="en-US" i="1" dirty="0" smtClean="0"/>
              <a:t>.‘</a:t>
            </a:r>
          </a:p>
          <a:p>
            <a:pPr marL="0" indent="0">
              <a:buNone/>
            </a:pPr>
            <a:endParaRPr lang="en-US" i="1" dirty="0"/>
          </a:p>
          <a:p>
            <a:pPr marL="0" indent="0">
              <a:buNone/>
            </a:pPr>
            <a:r>
              <a:rPr lang="en-US" i="1" dirty="0" smtClean="0"/>
              <a:t>“Live </a:t>
            </a:r>
            <a:r>
              <a:rPr lang="en-US" i="1" dirty="0"/>
              <a:t>and act lovingly, as Christ also loved you and gave Himself up to death on our behalf as an offering and sacrifice to God, </a:t>
            </a:r>
            <a:r>
              <a:rPr lang="en-US" i="1" dirty="0" smtClean="0"/>
              <a:t>yielding a </a:t>
            </a:r>
            <a:r>
              <a:rPr lang="en-US" i="1" dirty="0"/>
              <a:t>fragrant odor”…. </a:t>
            </a:r>
            <a:r>
              <a:rPr lang="en-US" b="1" dirty="0"/>
              <a:t>that is, God is well pleased with the offering on the ground of its </a:t>
            </a:r>
            <a:r>
              <a:rPr lang="en-US" b="1" dirty="0" smtClean="0"/>
              <a:t>sweetness and </a:t>
            </a:r>
            <a:r>
              <a:rPr lang="en-US" b="1" dirty="0"/>
              <a:t>so is reconciled to </a:t>
            </a:r>
            <a:r>
              <a:rPr lang="en-US" b="1" dirty="0" smtClean="0"/>
              <a:t>us.</a:t>
            </a:r>
            <a:endParaRPr lang="en-US" b="1" dirty="0"/>
          </a:p>
          <a:p>
            <a:pPr marL="0" indent="0">
              <a:buNone/>
            </a:pPr>
            <a:endParaRPr lang="en-US" i="1" dirty="0"/>
          </a:p>
          <a:p>
            <a:pPr marL="0" indent="0">
              <a:buNone/>
            </a:pPr>
            <a:endParaRPr lang="en-US" sz="800" i="1" dirty="0"/>
          </a:p>
          <a:p>
            <a:pPr marL="0" indent="0">
              <a:buNone/>
            </a:pPr>
            <a:endParaRPr lang="en-US" i="1" dirty="0"/>
          </a:p>
          <a:p>
            <a:pPr marL="0" indent="0">
              <a:buNone/>
            </a:pPr>
            <a:endParaRPr lang="en-US" sz="800"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1355979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5:3-20</a:t>
            </a:r>
            <a:endParaRPr lang="en-US" b="1" dirty="0" smtClean="0"/>
          </a:p>
          <a:p>
            <a:pPr marL="0" indent="0">
              <a:buNone/>
            </a:pPr>
            <a:endParaRPr lang="en-US" b="1" dirty="0" smtClean="0"/>
          </a:p>
          <a:p>
            <a:pPr marL="0" indent="0">
              <a:buNone/>
            </a:pPr>
            <a:r>
              <a:rPr lang="en-US" b="1" dirty="0" smtClean="0"/>
              <a:t>(Vs. </a:t>
            </a:r>
            <a:r>
              <a:rPr lang="en-US" b="1" dirty="0"/>
              <a:t>3</a:t>
            </a:r>
            <a:r>
              <a:rPr lang="en-US" b="1" dirty="0" smtClean="0"/>
              <a:t>)</a:t>
            </a:r>
            <a:r>
              <a:rPr lang="en-US" dirty="0"/>
              <a:t>: </a:t>
            </a:r>
            <a:r>
              <a:rPr lang="en-US" dirty="0" smtClean="0"/>
              <a:t>But </a:t>
            </a:r>
            <a:r>
              <a:rPr lang="en-US" dirty="0"/>
              <a:t>fornication and every kind of impurity, or covetousness, let them not even be mentioned among you, for they ought not to be named among God's people.</a:t>
            </a:r>
          </a:p>
          <a:p>
            <a:pPr marL="0" indent="0">
              <a:buNone/>
            </a:pPr>
            <a:endParaRPr lang="en-US" sz="800" i="1" dirty="0"/>
          </a:p>
          <a:p>
            <a:pPr marL="0" indent="0">
              <a:buNone/>
            </a:pPr>
            <a:endParaRPr lang="en-US" i="1" dirty="0"/>
          </a:p>
          <a:p>
            <a:pPr marL="0" indent="0">
              <a:buNone/>
            </a:pPr>
            <a:endParaRPr lang="en-US" sz="800"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214417038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5:3-20</a:t>
            </a:r>
            <a:endParaRPr lang="en-US" b="1" dirty="0" smtClean="0"/>
          </a:p>
          <a:p>
            <a:pPr marL="0" indent="0">
              <a:buNone/>
            </a:pPr>
            <a:endParaRPr lang="en-US" b="1" dirty="0" smtClean="0"/>
          </a:p>
          <a:p>
            <a:pPr marL="0" indent="0">
              <a:buNone/>
            </a:pPr>
            <a:r>
              <a:rPr lang="en-US" b="1" dirty="0" smtClean="0"/>
              <a:t>(Vs. 4)</a:t>
            </a:r>
            <a:r>
              <a:rPr lang="en-US" dirty="0" smtClean="0"/>
              <a:t>: </a:t>
            </a:r>
            <a:r>
              <a:rPr lang="en-US" b="1" dirty="0"/>
              <a:t>“filthiness”- </a:t>
            </a:r>
            <a:r>
              <a:rPr lang="en-US" dirty="0" smtClean="0"/>
              <a:t>Anything vile </a:t>
            </a:r>
            <a:r>
              <a:rPr lang="en-US" dirty="0"/>
              <a:t>in words or </a:t>
            </a:r>
            <a:r>
              <a:rPr lang="en-US" dirty="0" smtClean="0"/>
              <a:t>actions; shameful behavior, obscenity…(indecent expression or exposure)</a:t>
            </a:r>
          </a:p>
          <a:p>
            <a:pPr marL="0" indent="0">
              <a:buNone/>
            </a:pPr>
            <a:r>
              <a:rPr lang="en-US" b="1" dirty="0" smtClean="0"/>
              <a:t>“</a:t>
            </a:r>
            <a:r>
              <a:rPr lang="en-US" b="1" dirty="0"/>
              <a:t>foolish talking”- </a:t>
            </a:r>
            <a:r>
              <a:rPr lang="en-US" dirty="0" smtClean="0"/>
              <a:t>Silly talk; ridicule, mockery, tease, senseless conversation </a:t>
            </a:r>
            <a:r>
              <a:rPr lang="en-US" dirty="0" smtClean="0">
                <a:solidFill>
                  <a:srgbClr val="FF0000"/>
                </a:solidFill>
              </a:rPr>
              <a:t>(Matt. 12:36)</a:t>
            </a:r>
          </a:p>
          <a:p>
            <a:pPr marL="0" indent="0">
              <a:buNone/>
            </a:pPr>
            <a:r>
              <a:rPr lang="en-US" b="1" dirty="0" smtClean="0"/>
              <a:t>“Jesting”- </a:t>
            </a:r>
            <a:r>
              <a:rPr lang="en-US" dirty="0" smtClean="0"/>
              <a:t>Words easily turned to mean something else; facetious…(intended </a:t>
            </a:r>
            <a:r>
              <a:rPr lang="en-US" dirty="0"/>
              <a:t>to be humorous but often silly or </a:t>
            </a:r>
            <a:r>
              <a:rPr lang="en-US" dirty="0" smtClean="0"/>
              <a:t>inappropriate)</a:t>
            </a:r>
          </a:p>
          <a:p>
            <a:pPr marL="0" indent="0">
              <a:buNone/>
            </a:pPr>
            <a:r>
              <a:rPr lang="en-US" b="1" dirty="0" smtClean="0"/>
              <a:t>“…which are not convenient”</a:t>
            </a:r>
            <a:r>
              <a:rPr lang="en-US" dirty="0" smtClean="0"/>
              <a:t>- not fit, proper </a:t>
            </a:r>
            <a:r>
              <a:rPr lang="en-US" dirty="0"/>
              <a:t>or </a:t>
            </a:r>
            <a:r>
              <a:rPr lang="en-US" dirty="0" smtClean="0"/>
              <a:t>appropriate…not becoming Christian character.</a:t>
            </a:r>
            <a:endParaRPr lang="en-US" b="1" dirty="0" smtClean="0"/>
          </a:p>
          <a:p>
            <a:pPr marL="0" indent="0">
              <a:buNone/>
            </a:pPr>
            <a:endParaRPr lang="en-US" dirty="0">
              <a:solidFill>
                <a:srgbClr val="FF0000"/>
              </a:solidFill>
            </a:endParaRPr>
          </a:p>
          <a:p>
            <a:pPr marL="0" indent="0">
              <a:buNone/>
            </a:pPr>
            <a:endParaRPr lang="en-US" sz="800" i="1" dirty="0"/>
          </a:p>
          <a:p>
            <a:pPr marL="0" indent="0">
              <a:buNone/>
            </a:pPr>
            <a:endParaRPr lang="en-US" i="1" dirty="0"/>
          </a:p>
          <a:p>
            <a:pPr marL="0" indent="0">
              <a:buNone/>
            </a:pPr>
            <a:endParaRPr lang="en-US" sz="800"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69843769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5:3-20</a:t>
            </a:r>
            <a:endParaRPr lang="en-US" b="1" dirty="0" smtClean="0"/>
          </a:p>
          <a:p>
            <a:pPr marL="0" indent="0">
              <a:buNone/>
            </a:pPr>
            <a:endParaRPr lang="en-US" b="1" dirty="0" smtClean="0"/>
          </a:p>
          <a:p>
            <a:pPr marL="0" indent="0">
              <a:buNone/>
            </a:pPr>
            <a:r>
              <a:rPr lang="en-US" b="1" dirty="0" smtClean="0"/>
              <a:t>(Vs. </a:t>
            </a:r>
            <a:r>
              <a:rPr lang="en-US" b="1" dirty="0"/>
              <a:t>5</a:t>
            </a:r>
            <a:r>
              <a:rPr lang="en-US" b="1" dirty="0" smtClean="0"/>
              <a:t>)</a:t>
            </a:r>
            <a:r>
              <a:rPr lang="en-US" dirty="0"/>
              <a:t>: </a:t>
            </a:r>
            <a:r>
              <a:rPr lang="en-US" i="1" dirty="0" smtClean="0"/>
              <a:t>For </a:t>
            </a:r>
            <a:r>
              <a:rPr lang="en-US" i="1" dirty="0"/>
              <a:t>be well assured that no </a:t>
            </a:r>
            <a:r>
              <a:rPr lang="en-US" i="1" dirty="0" smtClean="0"/>
              <a:t>fornicator (prostitute) </a:t>
            </a:r>
            <a:r>
              <a:rPr lang="en-US" i="1" dirty="0"/>
              <a:t>or immoral person and no </a:t>
            </a:r>
            <a:r>
              <a:rPr lang="en-US" i="1" dirty="0" smtClean="0"/>
              <a:t>covetous person--</a:t>
            </a:r>
            <a:r>
              <a:rPr lang="en-US" i="1" dirty="0"/>
              <a:t>or in other words idol-worshipper--has any share awaiting him in the Kingdom of Christ and of God.</a:t>
            </a:r>
          </a:p>
          <a:p>
            <a:pPr marL="0" indent="0">
              <a:buNone/>
            </a:pPr>
            <a:endParaRPr lang="en-US" b="1" dirty="0" smtClean="0"/>
          </a:p>
          <a:p>
            <a:pPr marL="0" indent="0">
              <a:buNone/>
            </a:pPr>
            <a:endParaRPr lang="en-US" dirty="0">
              <a:solidFill>
                <a:srgbClr val="FF0000"/>
              </a:solidFill>
            </a:endParaRPr>
          </a:p>
          <a:p>
            <a:pPr marL="0" indent="0">
              <a:buNone/>
            </a:pPr>
            <a:endParaRPr lang="en-US" sz="800" i="1" dirty="0"/>
          </a:p>
          <a:p>
            <a:pPr marL="0" indent="0">
              <a:buNone/>
            </a:pPr>
            <a:endParaRPr lang="en-US" i="1" dirty="0"/>
          </a:p>
          <a:p>
            <a:pPr marL="0" indent="0">
              <a:buNone/>
            </a:pPr>
            <a:endParaRPr lang="en-US" sz="800"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389093216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5:3-20</a:t>
            </a:r>
            <a:endParaRPr lang="en-US" b="1" dirty="0" smtClean="0"/>
          </a:p>
          <a:p>
            <a:pPr marL="0" indent="0">
              <a:buNone/>
            </a:pPr>
            <a:endParaRPr lang="en-US" b="1" dirty="0" smtClean="0"/>
          </a:p>
          <a:p>
            <a:pPr marL="0" indent="0">
              <a:buNone/>
            </a:pPr>
            <a:r>
              <a:rPr lang="en-US" b="1" dirty="0" smtClean="0"/>
              <a:t>(Vs. 6)</a:t>
            </a:r>
            <a:r>
              <a:rPr lang="en-US" dirty="0" smtClean="0"/>
              <a:t>: </a:t>
            </a:r>
            <a:r>
              <a:rPr lang="en-US" i="1" dirty="0" smtClean="0"/>
              <a:t>Do </a:t>
            </a:r>
            <a:r>
              <a:rPr lang="en-US" i="1" dirty="0"/>
              <a:t>not be turned from the right way by foolish words; for because of these things the punishment of God comes on those who do not put themselves under him</a:t>
            </a:r>
            <a:r>
              <a:rPr lang="en-US" i="1" dirty="0" smtClean="0"/>
              <a:t>.</a:t>
            </a:r>
          </a:p>
          <a:p>
            <a:pPr marL="0" indent="0">
              <a:buNone/>
            </a:pPr>
            <a:endParaRPr lang="en-US" i="1" dirty="0"/>
          </a:p>
          <a:p>
            <a:pPr marL="0" indent="0">
              <a:buNone/>
            </a:pPr>
            <a:r>
              <a:rPr lang="en-US" i="1" dirty="0" smtClean="0"/>
              <a:t>…Do </a:t>
            </a:r>
            <a:r>
              <a:rPr lang="en-US" i="1" dirty="0"/>
              <a:t>not let any one deceive you with </a:t>
            </a:r>
            <a:r>
              <a:rPr lang="en-US" i="1" dirty="0" smtClean="0"/>
              <a:t>empty </a:t>
            </a:r>
            <a:r>
              <a:rPr lang="en-US" i="1" dirty="0"/>
              <a:t>arguments. Those are the sins that bring down the Wrath of God upon the disobedient.</a:t>
            </a:r>
          </a:p>
          <a:p>
            <a:pPr marL="0" indent="0">
              <a:buNone/>
            </a:pPr>
            <a:endParaRPr lang="en-US" i="1" dirty="0"/>
          </a:p>
          <a:p>
            <a:pPr marL="0" indent="0">
              <a:buNone/>
            </a:pPr>
            <a:endParaRPr lang="en-US" dirty="0">
              <a:solidFill>
                <a:srgbClr val="FF0000"/>
              </a:solidFill>
            </a:endParaRPr>
          </a:p>
          <a:p>
            <a:pPr marL="0" indent="0">
              <a:buNone/>
            </a:pPr>
            <a:endParaRPr lang="en-US" sz="800" i="1" dirty="0"/>
          </a:p>
          <a:p>
            <a:pPr marL="0" indent="0">
              <a:buNone/>
            </a:pPr>
            <a:endParaRPr lang="en-US" i="1" dirty="0"/>
          </a:p>
          <a:p>
            <a:pPr marL="0" indent="0">
              <a:buNone/>
            </a:pPr>
            <a:endParaRPr lang="en-US" sz="800"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234725144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5:3-20</a:t>
            </a:r>
            <a:endParaRPr lang="en-US" b="1" dirty="0" smtClean="0"/>
          </a:p>
          <a:p>
            <a:pPr marL="0" indent="0">
              <a:buNone/>
            </a:pPr>
            <a:r>
              <a:rPr lang="en-US" b="1" dirty="0" smtClean="0"/>
              <a:t>(Vs. </a:t>
            </a:r>
            <a:r>
              <a:rPr lang="en-US" b="1" dirty="0"/>
              <a:t>8</a:t>
            </a:r>
            <a:r>
              <a:rPr lang="en-US" b="1" dirty="0" smtClean="0"/>
              <a:t>)</a:t>
            </a:r>
            <a:r>
              <a:rPr lang="en-US" dirty="0"/>
              <a:t>: </a:t>
            </a:r>
            <a:r>
              <a:rPr lang="en-US" i="1" dirty="0" smtClean="0"/>
              <a:t>For</a:t>
            </a:r>
            <a:r>
              <a:rPr lang="en-US" i="1" dirty="0"/>
              <a:t>, although you were once in Darkness, now, by your union with the Lord, you are in the Light. Live as 'Children of Light'- </a:t>
            </a:r>
            <a:r>
              <a:rPr lang="en-US" i="1" dirty="0" smtClean="0"/>
              <a:t>-There </a:t>
            </a:r>
            <a:r>
              <a:rPr lang="en-US" i="1" dirty="0"/>
              <a:t>was a time when you were nothing but darkness. Now, as Christians, you are Light itself.</a:t>
            </a:r>
          </a:p>
          <a:p>
            <a:pPr marL="0" indent="0">
              <a:buNone/>
            </a:pPr>
            <a:r>
              <a:rPr lang="en-US" dirty="0"/>
              <a:t>The meaning here is, that they were themselves formerly sunk in the same ignorance, and </a:t>
            </a:r>
            <a:r>
              <a:rPr lang="en-US" dirty="0" smtClean="0"/>
              <a:t>practiced </a:t>
            </a:r>
            <a:r>
              <a:rPr lang="en-US" dirty="0"/>
              <a:t>the same abominations. </a:t>
            </a:r>
            <a:r>
              <a:rPr lang="en-US" dirty="0" smtClean="0"/>
              <a:t>Now they </a:t>
            </a:r>
            <a:r>
              <a:rPr lang="en-US" dirty="0"/>
              <a:t>had been enlightened by the Lord to see the evil of these practices, and that they ought, therefore, to forsake them. </a:t>
            </a:r>
            <a:r>
              <a:rPr lang="en-US" dirty="0" smtClean="0"/>
              <a:t>They </a:t>
            </a:r>
            <a:r>
              <a:rPr lang="en-US" dirty="0"/>
              <a:t>should live </a:t>
            </a:r>
            <a:r>
              <a:rPr lang="en-US" dirty="0" smtClean="0"/>
              <a:t>as </a:t>
            </a:r>
            <a:r>
              <a:rPr lang="en-US" dirty="0"/>
              <a:t>those who had been enlightened to see the evil of sin, and the beauty of virtue and </a:t>
            </a:r>
            <a:r>
              <a:rPr lang="en-US" dirty="0" smtClean="0"/>
              <a:t>holiness.</a:t>
            </a:r>
            <a:endParaRPr lang="en-US" dirty="0"/>
          </a:p>
          <a:p>
            <a:pPr marL="0" indent="0">
              <a:buNone/>
            </a:pPr>
            <a:endParaRPr lang="en-US" i="1" dirty="0"/>
          </a:p>
          <a:p>
            <a:pPr marL="0" indent="0">
              <a:buNone/>
            </a:pPr>
            <a:endParaRPr lang="en-US" dirty="0">
              <a:solidFill>
                <a:srgbClr val="FF0000"/>
              </a:solidFill>
            </a:endParaRPr>
          </a:p>
          <a:p>
            <a:pPr marL="0" indent="0">
              <a:buNone/>
            </a:pPr>
            <a:endParaRPr lang="en-US" sz="800" i="1" dirty="0"/>
          </a:p>
          <a:p>
            <a:pPr marL="0" indent="0">
              <a:buNone/>
            </a:pPr>
            <a:endParaRPr lang="en-US" i="1" dirty="0"/>
          </a:p>
          <a:p>
            <a:pPr marL="0" indent="0">
              <a:buNone/>
            </a:pPr>
            <a:endParaRPr lang="en-US" sz="800"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49961903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5:3-20</a:t>
            </a:r>
            <a:endParaRPr lang="en-US" b="1" dirty="0" smtClean="0"/>
          </a:p>
          <a:p>
            <a:pPr marL="0" indent="0">
              <a:buNone/>
            </a:pPr>
            <a:endParaRPr lang="en-US" b="1" dirty="0" smtClean="0"/>
          </a:p>
          <a:p>
            <a:pPr marL="0" indent="0">
              <a:buNone/>
            </a:pPr>
            <a:r>
              <a:rPr lang="en-US" b="1" dirty="0" smtClean="0"/>
              <a:t>(Vs. 9)</a:t>
            </a:r>
            <a:r>
              <a:rPr lang="en-US" dirty="0" smtClean="0"/>
              <a:t>: S</a:t>
            </a:r>
            <a:r>
              <a:rPr lang="en-US" i="1" dirty="0" smtClean="0"/>
              <a:t>ince </a:t>
            </a:r>
            <a:r>
              <a:rPr lang="en-US" i="1" dirty="0"/>
              <a:t>the Holy Spirit, through the gospel, produces goodness, righteousness, and truth, see that you exhibit these in your lives, and thus show that you are the children of light. </a:t>
            </a:r>
          </a:p>
          <a:p>
            <a:pPr marL="0" indent="0">
              <a:buNone/>
            </a:pPr>
            <a:endParaRPr lang="en-US" b="1" dirty="0" smtClean="0"/>
          </a:p>
          <a:p>
            <a:pPr marL="0" indent="0">
              <a:buNone/>
            </a:pPr>
            <a:r>
              <a:rPr lang="en-US" b="1" dirty="0" smtClean="0"/>
              <a:t>(Vs. 10)</a:t>
            </a:r>
            <a:r>
              <a:rPr lang="en-US" dirty="0"/>
              <a:t>: That is, "Walk as children of </a:t>
            </a:r>
            <a:r>
              <a:rPr lang="en-US" dirty="0" smtClean="0"/>
              <a:t>light, </a:t>
            </a:r>
            <a:r>
              <a:rPr lang="en-US" dirty="0"/>
              <a:t>thus showing what is acceptable to the </a:t>
            </a:r>
            <a:r>
              <a:rPr lang="en-US" dirty="0" smtClean="0"/>
              <a:t>Lord…that </a:t>
            </a:r>
            <a:r>
              <a:rPr lang="en-US" dirty="0"/>
              <a:t>by so living you will make a fair trial of what is acceptable to the Lord.</a:t>
            </a:r>
            <a:r>
              <a:rPr lang="en-US" i="1" dirty="0" smtClean="0"/>
              <a:t>  </a:t>
            </a:r>
            <a:endParaRPr lang="en-US" dirty="0">
              <a:solidFill>
                <a:srgbClr val="FF0000"/>
              </a:solidFill>
            </a:endParaRPr>
          </a:p>
          <a:p>
            <a:pPr marL="0" indent="0">
              <a:buNone/>
            </a:pPr>
            <a:endParaRPr lang="en-US" sz="800" i="1" dirty="0"/>
          </a:p>
          <a:p>
            <a:pPr marL="0" indent="0">
              <a:buNone/>
            </a:pPr>
            <a:endParaRPr lang="en-US" i="1" dirty="0"/>
          </a:p>
          <a:p>
            <a:pPr marL="0" indent="0">
              <a:buNone/>
            </a:pPr>
            <a:endParaRPr lang="en-US" sz="800"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2625186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solidFill>
                  <a:srgbClr val="FF0000"/>
                </a:solidFill>
                <a:effectLst>
                  <a:outerShdw blurRad="38100" dist="38100" dir="2700000" algn="tl">
                    <a:srgbClr val="000000">
                      <a:alpha val="43137"/>
                    </a:srgbClr>
                  </a:outerShdw>
                </a:effectLst>
              </a:rPr>
              <a:t>APPLICATIONS</a:t>
            </a:r>
            <a:r>
              <a:rPr lang="en-US" b="1" dirty="0" smtClean="0">
                <a:solidFill>
                  <a:srgbClr val="FF0000"/>
                </a:solidFill>
                <a:effectLst>
                  <a:outerShdw blurRad="38100" dist="38100" dir="2700000" algn="tl">
                    <a:srgbClr val="000000">
                      <a:alpha val="43137"/>
                    </a:srgbClr>
                  </a:outerShdw>
                </a:effectLst>
              </a:rPr>
              <a:t>: “Walking worthy of your calling…”</a:t>
            </a:r>
          </a:p>
          <a:p>
            <a:pPr marL="0" indent="0">
              <a:buNone/>
            </a:pPr>
            <a:endParaRPr lang="en-US" b="1" dirty="0" smtClean="0">
              <a:solidFill>
                <a:srgbClr val="FF0000"/>
              </a:solidFill>
              <a:effectLst>
                <a:outerShdw blurRad="38100" dist="38100" dir="2700000" algn="tl">
                  <a:srgbClr val="000000">
                    <a:alpha val="43137"/>
                  </a:srgbClr>
                </a:outerShdw>
              </a:effectLst>
            </a:endParaRPr>
          </a:p>
          <a:p>
            <a:pPr marL="0" indent="0">
              <a:buNone/>
            </a:pPr>
            <a:r>
              <a:rPr lang="en-US" b="1" dirty="0">
                <a:solidFill>
                  <a:srgbClr val="FF0000"/>
                </a:solidFill>
                <a:effectLst>
                  <a:outerShdw blurRad="38100" dist="38100" dir="2700000" algn="tl">
                    <a:srgbClr val="000000">
                      <a:alpha val="43137"/>
                    </a:srgbClr>
                  </a:outerShdw>
                </a:effectLst>
              </a:rPr>
              <a:t>(2.) </a:t>
            </a:r>
            <a:r>
              <a:rPr lang="en-US" b="1" dirty="0" smtClean="0">
                <a:solidFill>
                  <a:srgbClr val="FF0000"/>
                </a:solidFill>
                <a:effectLst>
                  <a:outerShdw blurRad="38100" dist="38100" dir="2700000" algn="tl">
                    <a:srgbClr val="000000">
                      <a:alpha val="43137"/>
                    </a:srgbClr>
                  </a:outerShdw>
                </a:effectLst>
              </a:rPr>
              <a:t>Doing </a:t>
            </a:r>
            <a:r>
              <a:rPr lang="en-US" b="1" dirty="0">
                <a:solidFill>
                  <a:srgbClr val="FF0000"/>
                </a:solidFill>
                <a:effectLst>
                  <a:outerShdw blurRad="38100" dist="38100" dir="2700000" algn="tl">
                    <a:srgbClr val="000000">
                      <a:alpha val="43137"/>
                    </a:srgbClr>
                  </a:outerShdw>
                </a:effectLst>
              </a:rPr>
              <a:t>nothing inconsistent with </a:t>
            </a:r>
            <a:r>
              <a:rPr lang="en-US" b="1" dirty="0" smtClean="0">
                <a:solidFill>
                  <a:srgbClr val="FF0000"/>
                </a:solidFill>
                <a:effectLst>
                  <a:outerShdw blurRad="38100" dist="38100" dir="2700000" algn="tl">
                    <a:srgbClr val="000000">
                      <a:alpha val="43137"/>
                    </a:srgbClr>
                  </a:outerShdw>
                </a:effectLst>
              </a:rPr>
              <a:t>the elevated </a:t>
            </a:r>
            <a:r>
              <a:rPr lang="en-US" b="1" dirty="0">
                <a:solidFill>
                  <a:srgbClr val="FF0000"/>
                </a:solidFill>
                <a:effectLst>
                  <a:outerShdw blurRad="38100" dist="38100" dir="2700000" algn="tl">
                    <a:srgbClr val="000000">
                      <a:alpha val="43137"/>
                    </a:srgbClr>
                  </a:outerShdw>
                </a:effectLst>
              </a:rPr>
              <a:t>Christian </a:t>
            </a:r>
            <a:r>
              <a:rPr lang="en-US" b="1" dirty="0" smtClean="0">
                <a:solidFill>
                  <a:srgbClr val="FF0000"/>
                </a:solidFill>
                <a:effectLst>
                  <a:outerShdw blurRad="38100" dist="38100" dir="2700000" algn="tl">
                    <a:srgbClr val="000000">
                      <a:alpha val="43137"/>
                    </a:srgbClr>
                  </a:outerShdw>
                </a:effectLst>
              </a:rPr>
              <a:t>character. </a:t>
            </a:r>
            <a:r>
              <a:rPr lang="en-US" b="1" dirty="0">
                <a:solidFill>
                  <a:srgbClr val="FF0000"/>
                </a:solidFill>
                <a:effectLst>
                  <a:outerShdw blurRad="38100" dist="38100" dir="2700000" algn="tl">
                    <a:srgbClr val="000000">
                      <a:alpha val="43137"/>
                    </a:srgbClr>
                  </a:outerShdw>
                </a:effectLst>
              </a:rPr>
              <a:t>In temper, feeling, plan, we are to give expression to no emotion, and use no language, and perform no deed, that shall be inconsistent with the </a:t>
            </a:r>
            <a:r>
              <a:rPr lang="en-US" b="1" dirty="0" smtClean="0">
                <a:solidFill>
                  <a:srgbClr val="FF0000"/>
                </a:solidFill>
                <a:effectLst>
                  <a:outerShdw blurRad="38100" dist="38100" dir="2700000" algn="tl">
                    <a:srgbClr val="000000">
                      <a:alpha val="43137"/>
                    </a:srgbClr>
                  </a:outerShdw>
                </a:effectLst>
              </a:rPr>
              <a:t>name &amp; testimony that we bear as children of God.  </a:t>
            </a:r>
            <a:endParaRPr lang="en-US" b="1" i="1" dirty="0">
              <a:solidFill>
                <a:srgbClr val="FF0000"/>
              </a:solidFill>
              <a:effectLst>
                <a:outerShdw blurRad="38100" dist="38100" dir="2700000" algn="tl">
                  <a:srgbClr val="000000">
                    <a:alpha val="43137"/>
                  </a:srgbClr>
                </a:outerShdw>
              </a:effectLst>
            </a:endParaRP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0912630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257800"/>
          </a:xfrm>
        </p:spPr>
        <p:txBody>
          <a:bodyPr>
            <a:noAutofit/>
          </a:bodyPr>
          <a:lstStyle/>
          <a:p>
            <a:pPr marL="0" indent="0" algn="ctr">
              <a:buNone/>
            </a:pPr>
            <a:r>
              <a:rPr lang="en-US" b="1" u="sng" dirty="0" smtClean="0"/>
              <a:t>CHAPTER 5:3-20</a:t>
            </a:r>
            <a:endParaRPr lang="en-US" b="1" dirty="0" smtClean="0"/>
          </a:p>
          <a:p>
            <a:pPr marL="0" indent="0">
              <a:buNone/>
            </a:pPr>
            <a:r>
              <a:rPr lang="en-US" b="1" dirty="0" smtClean="0"/>
              <a:t>(Vs. 11)</a:t>
            </a:r>
            <a:r>
              <a:rPr lang="en-US" dirty="0" smtClean="0"/>
              <a:t>: </a:t>
            </a:r>
            <a:r>
              <a:rPr lang="en-US" i="1" dirty="0" smtClean="0"/>
              <a:t>Take </a:t>
            </a:r>
            <a:r>
              <a:rPr lang="en-US" i="1" dirty="0"/>
              <a:t>no part in deeds of Darkness, from which no good can come; on the contrary, expose them</a:t>
            </a:r>
            <a:r>
              <a:rPr lang="en-US" i="1" dirty="0" smtClean="0"/>
              <a:t>.</a:t>
            </a:r>
          </a:p>
          <a:p>
            <a:pPr marL="0" indent="0">
              <a:buNone/>
            </a:pPr>
            <a:endParaRPr lang="en-US" i="1" dirty="0"/>
          </a:p>
          <a:p>
            <a:pPr marL="0" indent="0">
              <a:buNone/>
            </a:pPr>
            <a:r>
              <a:rPr lang="en-US" dirty="0"/>
              <a:t>Have no religious connection whatever with heathens or their worship. </a:t>
            </a:r>
            <a:endParaRPr lang="en-US" dirty="0" smtClean="0"/>
          </a:p>
          <a:p>
            <a:pPr marL="0" indent="0">
              <a:buNone/>
            </a:pPr>
            <a:r>
              <a:rPr lang="en-US" b="1" i="1" dirty="0" smtClean="0"/>
              <a:t>“The </a:t>
            </a:r>
            <a:r>
              <a:rPr lang="en-US" b="1" i="1" dirty="0"/>
              <a:t>unfruitful works</a:t>
            </a:r>
            <a:r>
              <a:rPr lang="en-US" dirty="0" smtClean="0"/>
              <a:t>.” Evil actions &amp; intentions </a:t>
            </a:r>
            <a:r>
              <a:rPr lang="en-US" dirty="0"/>
              <a:t>that produce no benefit to the body or the soul. The word unfruitful is here used in contrast with the "fruit of the Spirit,"</a:t>
            </a:r>
            <a:endParaRPr lang="en-US" dirty="0" smtClean="0"/>
          </a:p>
          <a:p>
            <a:pPr marL="0" indent="0">
              <a:buNone/>
            </a:pPr>
            <a:r>
              <a:rPr lang="en-US" b="1" i="1" dirty="0" smtClean="0"/>
              <a:t>“Rather </a:t>
            </a:r>
            <a:r>
              <a:rPr lang="en-US" b="1" i="1" dirty="0"/>
              <a:t>reprove </a:t>
            </a:r>
            <a:r>
              <a:rPr lang="en-US" b="1" i="1" dirty="0" smtClean="0"/>
              <a:t>them”</a:t>
            </a:r>
            <a:r>
              <a:rPr lang="en-US" dirty="0" smtClean="0"/>
              <a:t>…Bear </a:t>
            </a:r>
            <a:r>
              <a:rPr lang="en-US" dirty="0"/>
              <a:t>a testimony against them; convince them that they are wrong; </a:t>
            </a:r>
            <a:r>
              <a:rPr lang="en-US" dirty="0" smtClean="0"/>
              <a:t>confront </a:t>
            </a:r>
            <a:r>
              <a:rPr lang="en-US" dirty="0"/>
              <a:t>them in their vain reasons; reprove them for their </a:t>
            </a:r>
            <a:r>
              <a:rPr lang="en-US" dirty="0" smtClean="0"/>
              <a:t>vices.</a:t>
            </a:r>
            <a:endParaRPr lang="en-US" dirty="0"/>
          </a:p>
          <a:p>
            <a:pPr marL="0" indent="0">
              <a:buNone/>
            </a:pPr>
            <a:endParaRPr lang="en-US" sz="800" i="1" dirty="0"/>
          </a:p>
          <a:p>
            <a:pPr marL="0" indent="0">
              <a:buNone/>
            </a:pPr>
            <a:endParaRPr lang="en-US" i="1" dirty="0"/>
          </a:p>
          <a:p>
            <a:pPr marL="0" indent="0">
              <a:buNone/>
            </a:pPr>
            <a:endParaRPr lang="en-US" sz="800"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94554188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257800"/>
          </a:xfrm>
        </p:spPr>
        <p:txBody>
          <a:bodyPr>
            <a:noAutofit/>
          </a:bodyPr>
          <a:lstStyle/>
          <a:p>
            <a:pPr marL="0" indent="0" algn="ctr">
              <a:buNone/>
            </a:pPr>
            <a:r>
              <a:rPr lang="en-US" b="1" u="sng" dirty="0" smtClean="0"/>
              <a:t>CHAPTER 5:3-20</a:t>
            </a:r>
            <a:endParaRPr lang="en-US" b="1" dirty="0" smtClean="0"/>
          </a:p>
          <a:p>
            <a:pPr marL="0" indent="0">
              <a:buNone/>
            </a:pPr>
            <a:endParaRPr lang="en-US" b="1" dirty="0" smtClean="0"/>
          </a:p>
          <a:p>
            <a:pPr marL="0" indent="0">
              <a:buNone/>
            </a:pPr>
            <a:r>
              <a:rPr lang="en-US" b="1" dirty="0" smtClean="0"/>
              <a:t>(Vs. 12)</a:t>
            </a:r>
            <a:r>
              <a:rPr lang="en-US" dirty="0" smtClean="0"/>
              <a:t>: There </a:t>
            </a:r>
            <a:r>
              <a:rPr lang="en-US" dirty="0"/>
              <a:t>are some vices which, from the corruptions of the human heart, cannot be safely described. </a:t>
            </a:r>
            <a:r>
              <a:rPr lang="en-US" i="1" dirty="0" smtClean="0">
                <a:solidFill>
                  <a:srgbClr val="C00000"/>
                </a:solidFill>
              </a:rPr>
              <a:t>Many have supposed that there is an allusion here to the "mysteries" which were celebrated in Greece, usually at night, and far from the public eye. Many of these were indeed impure and abominable. </a:t>
            </a:r>
            <a:r>
              <a:rPr lang="en-US" dirty="0" smtClean="0"/>
              <a:t>Paul </a:t>
            </a:r>
            <a:r>
              <a:rPr lang="en-US" dirty="0"/>
              <a:t>did not describe these vices, he denounced them; he did not dwell upon them long enough for the imagination to find employment, and to corrupt the soul. He mentioned the vice, and then he mentioned the wrath of God; he alluded to the sin</a:t>
            </a:r>
            <a:endParaRPr lang="en-US" sz="800" dirty="0"/>
          </a:p>
          <a:p>
            <a:pPr marL="0" indent="0">
              <a:buNone/>
            </a:pPr>
            <a:endParaRPr lang="en-US" i="1" dirty="0"/>
          </a:p>
          <a:p>
            <a:pPr marL="0" indent="0">
              <a:buNone/>
            </a:pPr>
            <a:endParaRPr lang="en-US" sz="800"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327457812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5:3-20</a:t>
            </a:r>
            <a:endParaRPr lang="en-US" b="1" dirty="0" smtClean="0"/>
          </a:p>
          <a:p>
            <a:pPr marL="0" indent="0">
              <a:buNone/>
            </a:pPr>
            <a:endParaRPr lang="en-US" b="1" dirty="0" smtClean="0"/>
          </a:p>
          <a:p>
            <a:pPr marL="0" indent="0">
              <a:buNone/>
            </a:pPr>
            <a:r>
              <a:rPr lang="en-US" b="1" dirty="0" smtClean="0"/>
              <a:t>(Vs. 13)</a:t>
            </a:r>
            <a:r>
              <a:rPr lang="en-US" dirty="0"/>
              <a:t>: </a:t>
            </a:r>
            <a:r>
              <a:rPr lang="en-US" i="1" dirty="0" smtClean="0"/>
              <a:t>But </a:t>
            </a:r>
            <a:r>
              <a:rPr lang="en-US" i="1" dirty="0"/>
              <a:t>all things, when their true quality is seen, are made clear by the light: because everything which is made clear is light</a:t>
            </a:r>
            <a:r>
              <a:rPr lang="en-US" i="1" dirty="0" smtClean="0"/>
              <a:t>. </a:t>
            </a:r>
          </a:p>
          <a:p>
            <a:pPr marL="0" indent="0">
              <a:buNone/>
            </a:pPr>
            <a:endParaRPr lang="en-US" i="1" dirty="0"/>
          </a:p>
          <a:p>
            <a:pPr marL="0" indent="0">
              <a:buNone/>
            </a:pPr>
            <a:r>
              <a:rPr lang="en-US" b="1" i="1" dirty="0" smtClean="0"/>
              <a:t>“But </a:t>
            </a:r>
            <a:r>
              <a:rPr lang="en-US" b="1" i="1" dirty="0"/>
              <a:t>all things that are </a:t>
            </a:r>
            <a:r>
              <a:rPr lang="en-US" b="1" i="1" dirty="0" smtClean="0"/>
              <a:t>reproved”: </a:t>
            </a:r>
            <a:r>
              <a:rPr lang="en-US" dirty="0" smtClean="0"/>
              <a:t>The </a:t>
            </a:r>
            <a:r>
              <a:rPr lang="en-US" dirty="0"/>
              <a:t>word here used properly means proved, demonstrated, reproved, or convicted, </a:t>
            </a:r>
            <a:r>
              <a:rPr lang="en-US" dirty="0" smtClean="0"/>
              <a:t>but </a:t>
            </a:r>
            <a:r>
              <a:rPr lang="en-US" dirty="0"/>
              <a:t>it seems here to be used in the sense of disclosed, or discovered. The sense is, that its true nature is demonstrated; that is, it is made known. </a:t>
            </a:r>
          </a:p>
          <a:p>
            <a:pPr marL="0" indent="0">
              <a:buNone/>
            </a:pPr>
            <a:endParaRPr lang="en-US" sz="800" dirty="0"/>
          </a:p>
          <a:p>
            <a:pPr marL="0" indent="0">
              <a:buNone/>
            </a:pPr>
            <a:endParaRPr lang="en-US" i="1" dirty="0"/>
          </a:p>
          <a:p>
            <a:pPr marL="0" indent="0">
              <a:buNone/>
            </a:pPr>
            <a:endParaRPr lang="en-US" sz="800"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269713726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5:3-20</a:t>
            </a:r>
            <a:endParaRPr lang="en-US" b="1" dirty="0" smtClean="0"/>
          </a:p>
          <a:p>
            <a:pPr marL="0" indent="0">
              <a:buNone/>
            </a:pPr>
            <a:endParaRPr lang="en-US" b="1" dirty="0" smtClean="0"/>
          </a:p>
          <a:p>
            <a:pPr marL="0" indent="0">
              <a:buNone/>
            </a:pPr>
            <a:r>
              <a:rPr lang="en-US" b="1" dirty="0" smtClean="0"/>
              <a:t>(Vs. 13)</a:t>
            </a:r>
            <a:r>
              <a:rPr lang="en-US" dirty="0"/>
              <a:t>:  </a:t>
            </a:r>
            <a:r>
              <a:rPr lang="en-US" b="1" dirty="0" smtClean="0"/>
              <a:t>“</a:t>
            </a:r>
            <a:r>
              <a:rPr lang="en-US" b="1" i="1" dirty="0" smtClean="0"/>
              <a:t>Are </a:t>
            </a:r>
            <a:r>
              <a:rPr lang="en-US" b="1" i="1" dirty="0"/>
              <a:t>made manifest by the </a:t>
            </a:r>
            <a:r>
              <a:rPr lang="en-US" b="1" i="1" dirty="0" smtClean="0"/>
              <a:t>light”</a:t>
            </a:r>
            <a:r>
              <a:rPr lang="en-US" dirty="0"/>
              <a:t>:</a:t>
            </a:r>
            <a:r>
              <a:rPr lang="en-US" dirty="0" smtClean="0"/>
              <a:t> </a:t>
            </a:r>
            <a:r>
              <a:rPr lang="en-US" dirty="0"/>
              <a:t>The sense is, "Light is the means of seeing what things are. We discern their form, nature, appearance by it. So it is with the gospel---the light of the world. It enables us to see the true nature of actions. They are done in darkness, and are like objects in the dark. Their form and nature cannot then be known; but, when the light shines, we see what they </a:t>
            </a:r>
            <a:r>
              <a:rPr lang="en-US" dirty="0" smtClean="0"/>
              <a:t>are and it is </a:t>
            </a:r>
            <a:r>
              <a:rPr lang="en-US" dirty="0"/>
              <a:t>made known. </a:t>
            </a:r>
          </a:p>
          <a:p>
            <a:pPr marL="0" indent="0">
              <a:buNone/>
            </a:pPr>
            <a:endParaRPr lang="en-US" sz="800" dirty="0"/>
          </a:p>
          <a:p>
            <a:pPr marL="0" indent="0">
              <a:buNone/>
            </a:pPr>
            <a:endParaRPr lang="en-US" i="1" dirty="0"/>
          </a:p>
          <a:p>
            <a:pPr marL="0" indent="0">
              <a:buNone/>
            </a:pPr>
            <a:endParaRPr lang="en-US" sz="800"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280710241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5:3-20</a:t>
            </a:r>
            <a:endParaRPr lang="en-US" b="1" dirty="0" smtClean="0"/>
          </a:p>
          <a:p>
            <a:pPr marL="0" indent="0">
              <a:buNone/>
            </a:pPr>
            <a:endParaRPr lang="en-US" b="1" dirty="0" smtClean="0"/>
          </a:p>
          <a:p>
            <a:pPr marL="0" indent="0">
              <a:buNone/>
            </a:pPr>
            <a:r>
              <a:rPr lang="en-US" b="1" dirty="0" smtClean="0"/>
              <a:t>(Vs. 13)</a:t>
            </a:r>
            <a:r>
              <a:rPr lang="en-US" dirty="0" smtClean="0"/>
              <a:t>: </a:t>
            </a:r>
            <a:r>
              <a:rPr lang="en-US" b="1" i="1" dirty="0" smtClean="0"/>
              <a:t>“For </a:t>
            </a:r>
            <a:r>
              <a:rPr lang="en-US" b="1" i="1" dirty="0"/>
              <a:t>whatsoever doth make manifest is light</a:t>
            </a:r>
            <a:r>
              <a:rPr lang="en-US" b="1" i="1" dirty="0" smtClean="0"/>
              <a:t>.” </a:t>
            </a:r>
            <a:r>
              <a:rPr lang="en-US" dirty="0"/>
              <a:t>"Anything which will show the real form and nature of an object deserves to be called light." </a:t>
            </a:r>
            <a:r>
              <a:rPr lang="en-US" dirty="0" smtClean="0"/>
              <a:t>The </a:t>
            </a:r>
            <a:r>
              <a:rPr lang="en-US" dirty="0"/>
              <a:t>meaning in this </a:t>
            </a:r>
            <a:r>
              <a:rPr lang="en-US" dirty="0" smtClean="0"/>
              <a:t>context </a:t>
            </a:r>
            <a:r>
              <a:rPr lang="en-US" dirty="0"/>
              <a:t>is, that that system which discloses the true nature of what is done by the heathen deserves to be considered as light; and that the gospel, which does this, should be regarded as a system of light and truth. It discloses the </a:t>
            </a:r>
            <a:r>
              <a:rPr lang="en-US" dirty="0" smtClean="0"/>
              <a:t>vileness</a:t>
            </a:r>
            <a:r>
              <a:rPr lang="en-US" dirty="0"/>
              <a:t>, and it stands thus in strong contrast with all the false and abominable systems which have </a:t>
            </a:r>
            <a:r>
              <a:rPr lang="en-US" dirty="0" smtClean="0"/>
              <a:t>produced </a:t>
            </a:r>
            <a:r>
              <a:rPr lang="en-US" dirty="0"/>
              <a:t>those vices. </a:t>
            </a:r>
            <a:endParaRPr lang="en-US" sz="800" dirty="0"/>
          </a:p>
          <a:p>
            <a:pPr marL="0" indent="0">
              <a:buNone/>
            </a:pPr>
            <a:endParaRPr lang="en-US" i="1" dirty="0"/>
          </a:p>
          <a:p>
            <a:pPr marL="0" indent="0">
              <a:buNone/>
            </a:pPr>
            <a:endParaRPr lang="en-US" sz="800"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161501865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5:3-20</a:t>
            </a:r>
            <a:endParaRPr lang="en-US" b="1" dirty="0" smtClean="0"/>
          </a:p>
          <a:p>
            <a:pPr marL="0" indent="0">
              <a:buNone/>
            </a:pPr>
            <a:endParaRPr lang="en-US" b="1" dirty="0" smtClean="0"/>
          </a:p>
          <a:p>
            <a:pPr marL="0" indent="0">
              <a:buNone/>
            </a:pPr>
            <a:r>
              <a:rPr lang="en-US" b="1" dirty="0" smtClean="0"/>
              <a:t>(Vs. 14)</a:t>
            </a:r>
            <a:r>
              <a:rPr lang="en-US" dirty="0" smtClean="0"/>
              <a:t>: </a:t>
            </a:r>
            <a:r>
              <a:rPr lang="en-US" i="1" dirty="0" smtClean="0"/>
              <a:t>For </a:t>
            </a:r>
            <a:r>
              <a:rPr lang="en-US" i="1" dirty="0"/>
              <a:t>this reason he says, Be awake, you who are sleeping, and come up from among the dead, and Christ will be your </a:t>
            </a:r>
            <a:r>
              <a:rPr lang="en-US" i="1" dirty="0" smtClean="0"/>
              <a:t>light.</a:t>
            </a:r>
          </a:p>
          <a:p>
            <a:pPr marL="0" indent="0">
              <a:buNone/>
            </a:pPr>
            <a:r>
              <a:rPr lang="en-US" dirty="0" smtClean="0"/>
              <a:t> </a:t>
            </a:r>
            <a:endParaRPr lang="en-US" sz="800" dirty="0"/>
          </a:p>
          <a:p>
            <a:pPr marL="0" indent="0">
              <a:buNone/>
            </a:pPr>
            <a:endParaRPr lang="en-US" i="1" dirty="0"/>
          </a:p>
          <a:p>
            <a:pPr marL="0" indent="0">
              <a:buNone/>
            </a:pPr>
            <a:endParaRPr lang="en-US" sz="800"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195313721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5:3-20</a:t>
            </a:r>
            <a:endParaRPr lang="en-US" b="1" dirty="0" smtClean="0"/>
          </a:p>
          <a:p>
            <a:pPr marL="0" indent="0">
              <a:buNone/>
            </a:pPr>
            <a:r>
              <a:rPr lang="en-US" b="1" dirty="0" smtClean="0"/>
              <a:t>(Vs. 14)</a:t>
            </a:r>
            <a:r>
              <a:rPr lang="en-US" dirty="0"/>
              <a:t>:  </a:t>
            </a:r>
            <a:r>
              <a:rPr lang="en-US" b="1" i="1" dirty="0"/>
              <a:t>He </a:t>
            </a:r>
            <a:r>
              <a:rPr lang="en-US" b="1" i="1" dirty="0" err="1"/>
              <a:t>saith</a:t>
            </a:r>
            <a:r>
              <a:rPr lang="en-US" dirty="0"/>
              <a:t>; </a:t>
            </a:r>
            <a:r>
              <a:rPr lang="en-US" dirty="0" smtClean="0"/>
              <a:t>Namely, the </a:t>
            </a:r>
            <a:r>
              <a:rPr lang="en-US" dirty="0"/>
              <a:t>Lord </a:t>
            </a:r>
            <a:r>
              <a:rPr lang="en-US" dirty="0" err="1"/>
              <a:t>saith</a:t>
            </a:r>
            <a:r>
              <a:rPr lang="en-US" dirty="0" smtClean="0"/>
              <a:t>, </a:t>
            </a:r>
            <a:r>
              <a:rPr lang="en-US" b="1" i="1" dirty="0" smtClean="0"/>
              <a:t>thou that </a:t>
            </a:r>
            <a:r>
              <a:rPr lang="en-US" b="1" i="1" dirty="0" err="1" smtClean="0"/>
              <a:t>sleepest</a:t>
            </a:r>
            <a:r>
              <a:rPr lang="en-US" dirty="0"/>
              <a:t>; are stupid and senseless in the darkness and pollution of sin. </a:t>
            </a:r>
            <a:r>
              <a:rPr lang="en-US" b="1" i="1" dirty="0"/>
              <a:t>Arise from the dead;</a:t>
            </a:r>
            <a:r>
              <a:rPr lang="en-US" dirty="0"/>
              <a:t> wake from death in sin to a sense of thy guilty, lost condition, and look to Him who died for </a:t>
            </a:r>
            <a:r>
              <a:rPr lang="en-US" dirty="0" smtClean="0"/>
              <a:t>you, </a:t>
            </a:r>
            <a:r>
              <a:rPr lang="en-US" dirty="0"/>
              <a:t>and he will make </a:t>
            </a:r>
            <a:r>
              <a:rPr lang="en-US" dirty="0" smtClean="0"/>
              <a:t>you </a:t>
            </a:r>
            <a:r>
              <a:rPr lang="en-US" dirty="0"/>
              <a:t>light, </a:t>
            </a:r>
            <a:r>
              <a:rPr lang="en-US" dirty="0" smtClean="0"/>
              <a:t>and </a:t>
            </a:r>
            <a:r>
              <a:rPr lang="en-US" dirty="0"/>
              <a:t>sanctify and save </a:t>
            </a:r>
            <a:r>
              <a:rPr lang="en-US" dirty="0" smtClean="0"/>
              <a:t>you. </a:t>
            </a:r>
            <a:r>
              <a:rPr lang="en-US" dirty="0"/>
              <a:t>The deadness of men in trespasses and sins is not such as to free them from obligation to awake and rise to newness of life. Of course ministers of the gospel are bound to call upon them thus to awake without delay; and under the influence with which God accompanies this call, all should hear and obey.</a:t>
            </a:r>
            <a:endParaRPr lang="en-US" i="1" dirty="0"/>
          </a:p>
          <a:p>
            <a:pPr marL="0" indent="0">
              <a:buNone/>
            </a:pPr>
            <a:endParaRPr lang="en-US" sz="800"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198627690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5:3-20</a:t>
            </a:r>
            <a:endParaRPr lang="en-US" b="1" dirty="0" smtClean="0"/>
          </a:p>
          <a:p>
            <a:pPr marL="0" indent="0">
              <a:buNone/>
            </a:pPr>
            <a:endParaRPr lang="en-US" b="1" dirty="0" smtClean="0"/>
          </a:p>
          <a:p>
            <a:pPr marL="0" indent="0">
              <a:buNone/>
            </a:pPr>
            <a:r>
              <a:rPr lang="en-US" b="1" dirty="0" smtClean="0"/>
              <a:t>(Vs. 15)</a:t>
            </a:r>
            <a:r>
              <a:rPr lang="en-US" dirty="0"/>
              <a:t>:  </a:t>
            </a:r>
            <a:r>
              <a:rPr lang="en-US" i="1" dirty="0" smtClean="0"/>
              <a:t>See </a:t>
            </a:r>
            <a:r>
              <a:rPr lang="en-US" i="1" dirty="0"/>
              <a:t>to it, then, that you carry on your life carefully; not as foolish, but as wise men</a:t>
            </a:r>
            <a:r>
              <a:rPr lang="en-US" i="1" dirty="0" smtClean="0"/>
              <a:t>.</a:t>
            </a:r>
          </a:p>
          <a:p>
            <a:pPr marL="0" indent="0">
              <a:buNone/>
            </a:pPr>
            <a:r>
              <a:rPr lang="en-US" b="1" i="1" dirty="0"/>
              <a:t>Circumspectly</a:t>
            </a:r>
            <a:r>
              <a:rPr lang="en-US" dirty="0"/>
              <a:t>: Exactly, diligently, perfectly</a:t>
            </a:r>
          </a:p>
          <a:p>
            <a:pPr marL="0" indent="0">
              <a:buNone/>
            </a:pPr>
            <a:endParaRPr lang="en-US" i="1" dirty="0"/>
          </a:p>
          <a:p>
            <a:pPr marL="0" indent="0">
              <a:buNone/>
            </a:pPr>
            <a:r>
              <a:rPr lang="en-US" i="1" dirty="0" smtClean="0"/>
              <a:t>Therefore </a:t>
            </a:r>
            <a:r>
              <a:rPr lang="en-US" i="1" dirty="0"/>
              <a:t>be very careful how you live and act. Let it not be as unwise men, but as wise</a:t>
            </a:r>
            <a:r>
              <a:rPr lang="en-US" i="1" dirty="0" smtClean="0"/>
              <a:t>.</a:t>
            </a:r>
          </a:p>
          <a:p>
            <a:pPr marL="0" indent="0">
              <a:buNone/>
            </a:pPr>
            <a:endParaRPr lang="en-US" dirty="0" smtClean="0"/>
          </a:p>
          <a:p>
            <a:pPr marL="0" indent="0">
              <a:buNone/>
            </a:pPr>
            <a:r>
              <a:rPr lang="en-US" b="1" dirty="0" smtClean="0"/>
              <a:t>(</a:t>
            </a:r>
            <a:r>
              <a:rPr lang="en-US" b="1" dirty="0"/>
              <a:t>Vs. 16</a:t>
            </a:r>
            <a:r>
              <a:rPr lang="en-US" b="1" dirty="0" smtClean="0"/>
              <a:t>)</a:t>
            </a:r>
            <a:r>
              <a:rPr lang="en-US" dirty="0" smtClean="0"/>
              <a:t>:Make </a:t>
            </a:r>
            <a:r>
              <a:rPr lang="en-US" dirty="0"/>
              <a:t>good use of the time, because the days are evil.</a:t>
            </a:r>
          </a:p>
          <a:p>
            <a:pPr marL="0" indent="0">
              <a:buNone/>
            </a:pPr>
            <a:endParaRPr lang="en-US" i="1" dirty="0"/>
          </a:p>
          <a:p>
            <a:pPr marL="0" indent="0">
              <a:buNone/>
            </a:pPr>
            <a:endParaRPr lang="en-US" sz="800"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425284747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5:3-20</a:t>
            </a:r>
            <a:endParaRPr lang="en-US" b="1" dirty="0" smtClean="0"/>
          </a:p>
          <a:p>
            <a:pPr marL="0" indent="0">
              <a:buNone/>
            </a:pPr>
            <a:endParaRPr lang="en-US" b="1" dirty="0" smtClean="0"/>
          </a:p>
          <a:p>
            <a:pPr marL="0" indent="0">
              <a:buNone/>
            </a:pPr>
            <a:r>
              <a:rPr lang="en-US" b="1" dirty="0" smtClean="0"/>
              <a:t>(Vs. 17)</a:t>
            </a:r>
            <a:r>
              <a:rPr lang="en-US" dirty="0"/>
              <a:t>:  </a:t>
            </a:r>
            <a:r>
              <a:rPr lang="en-US" i="1" dirty="0" smtClean="0"/>
              <a:t>On </a:t>
            </a:r>
            <a:r>
              <a:rPr lang="en-US" i="1" dirty="0"/>
              <a:t>this account do not prove yourselves </a:t>
            </a:r>
            <a:r>
              <a:rPr lang="en-US" i="1" dirty="0" smtClean="0"/>
              <a:t>lacking sense</a:t>
            </a:r>
            <a:r>
              <a:rPr lang="en-US" i="1" dirty="0"/>
              <a:t>, but try to understand what the Lord's will is</a:t>
            </a:r>
            <a:r>
              <a:rPr lang="en-US" i="1" dirty="0" smtClean="0"/>
              <a:t>.</a:t>
            </a:r>
          </a:p>
          <a:p>
            <a:pPr marL="0" indent="0">
              <a:buNone/>
            </a:pPr>
            <a:endParaRPr lang="en-US" dirty="0" smtClean="0"/>
          </a:p>
          <a:p>
            <a:pPr marL="0" indent="0">
              <a:buNone/>
            </a:pPr>
            <a:r>
              <a:rPr lang="en-US" dirty="0" smtClean="0"/>
              <a:t>Be </a:t>
            </a:r>
            <a:r>
              <a:rPr lang="en-US" dirty="0"/>
              <a:t>not fools in the employment of your time, and in you manner of life.  Show true wisdom by </a:t>
            </a:r>
            <a:r>
              <a:rPr lang="en-US" dirty="0" err="1"/>
              <a:t>endeavouring</a:t>
            </a:r>
            <a:r>
              <a:rPr lang="en-US" dirty="0"/>
              <a:t> to understand what the will of the Lord is, and then doing it. </a:t>
            </a:r>
          </a:p>
          <a:p>
            <a:pPr marL="0" indent="0">
              <a:buNone/>
            </a:pPr>
            <a:endParaRPr lang="en-US" dirty="0"/>
          </a:p>
          <a:p>
            <a:pPr marL="0" indent="0">
              <a:buNone/>
            </a:pPr>
            <a:endParaRPr lang="en-US" i="1" dirty="0"/>
          </a:p>
          <a:p>
            <a:pPr marL="0" indent="0">
              <a:buNone/>
            </a:pPr>
            <a:endParaRPr lang="en-US" i="1" dirty="0"/>
          </a:p>
          <a:p>
            <a:pPr marL="0" indent="0">
              <a:buNone/>
            </a:pPr>
            <a:endParaRPr lang="en-US" sz="800"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98315976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5:3-20</a:t>
            </a:r>
            <a:endParaRPr lang="en-US" b="1" dirty="0" smtClean="0"/>
          </a:p>
          <a:p>
            <a:pPr marL="0" indent="0">
              <a:buNone/>
            </a:pPr>
            <a:r>
              <a:rPr lang="en-US" b="1" dirty="0" smtClean="0"/>
              <a:t>(Vs. 18)</a:t>
            </a:r>
            <a:r>
              <a:rPr lang="en-US" dirty="0"/>
              <a:t>:  </a:t>
            </a:r>
            <a:r>
              <a:rPr lang="en-US" b="1" dirty="0" smtClean="0"/>
              <a:t>“</a:t>
            </a:r>
            <a:r>
              <a:rPr lang="en-US" b="1" i="1" dirty="0" smtClean="0"/>
              <a:t>Be </a:t>
            </a:r>
            <a:r>
              <a:rPr lang="en-US" b="1" i="1" dirty="0"/>
              <a:t>not </a:t>
            </a:r>
            <a:r>
              <a:rPr lang="en-US" b="1" i="1" u="sng" dirty="0" smtClean="0"/>
              <a:t>drunk</a:t>
            </a:r>
            <a:r>
              <a:rPr lang="en-US" b="1" i="1" dirty="0" smtClean="0"/>
              <a:t>”</a:t>
            </a:r>
            <a:r>
              <a:rPr lang="en-US" dirty="0" smtClean="0"/>
              <a:t>…</a:t>
            </a:r>
            <a:r>
              <a:rPr lang="en-US" b="1" i="1" u="sng" dirty="0" smtClean="0"/>
              <a:t>intoxicated</a:t>
            </a:r>
            <a:r>
              <a:rPr lang="en-US" dirty="0" smtClean="0"/>
              <a:t> </a:t>
            </a:r>
            <a:r>
              <a:rPr lang="en-US" dirty="0"/>
              <a:t>for drunkenness will prevent you from understanding and doing the divine will, and bring upon you the wrath of </a:t>
            </a:r>
            <a:r>
              <a:rPr lang="en-US" dirty="0" smtClean="0"/>
              <a:t>God</a:t>
            </a:r>
          </a:p>
          <a:p>
            <a:pPr marL="0" indent="0">
              <a:buNone/>
            </a:pPr>
            <a:r>
              <a:rPr lang="en-US" b="1" i="1" dirty="0" smtClean="0"/>
              <a:t>“…But be </a:t>
            </a:r>
            <a:r>
              <a:rPr lang="en-US" b="1" i="1" u="sng" dirty="0" smtClean="0"/>
              <a:t>filled</a:t>
            </a:r>
            <a:r>
              <a:rPr lang="en-US" b="1" i="1" dirty="0" smtClean="0"/>
              <a:t> with the Spirit”….</a:t>
            </a:r>
            <a:r>
              <a:rPr lang="en-US" b="1" i="1" u="sng" dirty="0" smtClean="0"/>
              <a:t>completely full, fully equipped, fully satisfied</a:t>
            </a:r>
            <a:r>
              <a:rPr lang="en-US" dirty="0" smtClean="0"/>
              <a:t>; Invite the </a:t>
            </a:r>
            <a:r>
              <a:rPr lang="en-US" dirty="0"/>
              <a:t>Holy </a:t>
            </a:r>
            <a:r>
              <a:rPr lang="en-US" dirty="0" smtClean="0"/>
              <a:t>Spirit’s influences</a:t>
            </a:r>
            <a:r>
              <a:rPr lang="en-US" dirty="0"/>
              <a:t>, receive his </a:t>
            </a:r>
            <a:r>
              <a:rPr lang="en-US" dirty="0" smtClean="0"/>
              <a:t>instructions</a:t>
            </a:r>
            <a:r>
              <a:rPr lang="en-US" dirty="0"/>
              <a:t>, and yield yourselves to his guidance… let </a:t>
            </a:r>
            <a:r>
              <a:rPr lang="en-US" dirty="0" smtClean="0"/>
              <a:t>your </a:t>
            </a:r>
            <a:r>
              <a:rPr lang="en-US" dirty="0"/>
              <a:t>desires and </a:t>
            </a:r>
            <a:r>
              <a:rPr lang="en-US" dirty="0" smtClean="0"/>
              <a:t>efforts </a:t>
            </a:r>
            <a:r>
              <a:rPr lang="en-US" dirty="0"/>
              <a:t>be carried out after the grace and Spirit of God, </a:t>
            </a:r>
            <a:r>
              <a:rPr lang="en-US" dirty="0" smtClean="0"/>
              <a:t>be filled; </a:t>
            </a:r>
            <a:r>
              <a:rPr lang="en-US" dirty="0"/>
              <a:t>for that </a:t>
            </a:r>
            <a:r>
              <a:rPr lang="en-US" dirty="0" smtClean="0"/>
              <a:t>fullness </a:t>
            </a:r>
            <a:r>
              <a:rPr lang="en-US" dirty="0"/>
              <a:t>will keep the soul holy, the body chaste, and render the Christian fit </a:t>
            </a:r>
            <a:r>
              <a:rPr lang="en-US" dirty="0" smtClean="0"/>
              <a:t>for fruit bearing. </a:t>
            </a:r>
          </a:p>
          <a:p>
            <a:pPr marL="0" indent="0">
              <a:buNone/>
            </a:pPr>
            <a:r>
              <a:rPr lang="en-US" dirty="0" smtClean="0">
                <a:solidFill>
                  <a:srgbClr val="C00000"/>
                </a:solidFill>
              </a:rPr>
              <a:t>Take </a:t>
            </a:r>
            <a:r>
              <a:rPr lang="en-US" dirty="0">
                <a:solidFill>
                  <a:srgbClr val="C00000"/>
                </a:solidFill>
              </a:rPr>
              <a:t>your fill of the Spirit; you can never be </a:t>
            </a:r>
            <a:r>
              <a:rPr lang="en-US" dirty="0" smtClean="0">
                <a:solidFill>
                  <a:srgbClr val="C00000"/>
                </a:solidFill>
              </a:rPr>
              <a:t>overfilled!</a:t>
            </a:r>
            <a:endParaRPr lang="en-US" dirty="0">
              <a:solidFill>
                <a:srgbClr val="C00000"/>
              </a:solidFill>
            </a:endParaRPr>
          </a:p>
          <a:p>
            <a:pPr marL="0" indent="0">
              <a:buNone/>
            </a:pPr>
            <a:endParaRPr lang="en-US" dirty="0"/>
          </a:p>
          <a:p>
            <a:pPr marL="0" indent="0">
              <a:buNone/>
            </a:pPr>
            <a:endParaRPr lang="en-US" i="1" dirty="0"/>
          </a:p>
          <a:p>
            <a:pPr marL="0" indent="0">
              <a:buNone/>
            </a:pPr>
            <a:endParaRPr lang="en-US" i="1" dirty="0"/>
          </a:p>
          <a:p>
            <a:pPr marL="0" indent="0">
              <a:buNone/>
            </a:pPr>
            <a:endParaRPr lang="en-US" sz="800"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1808975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solidFill>
                  <a:srgbClr val="FF0000"/>
                </a:solidFill>
                <a:effectLst>
                  <a:outerShdw blurRad="38100" dist="38100" dir="2700000" algn="tl">
                    <a:srgbClr val="000000">
                      <a:alpha val="43137"/>
                    </a:srgbClr>
                  </a:outerShdw>
                </a:effectLst>
              </a:rPr>
              <a:t>APPLICATIONS</a:t>
            </a:r>
            <a:r>
              <a:rPr lang="en-US" b="1" dirty="0" smtClean="0">
                <a:solidFill>
                  <a:srgbClr val="FF0000"/>
                </a:solidFill>
                <a:effectLst>
                  <a:outerShdw blurRad="38100" dist="38100" dir="2700000" algn="tl">
                    <a:srgbClr val="000000">
                      <a:alpha val="43137"/>
                    </a:srgbClr>
                  </a:outerShdw>
                </a:effectLst>
              </a:rPr>
              <a:t>: “Walking worthy of your calling…”</a:t>
            </a:r>
          </a:p>
          <a:p>
            <a:pPr marL="0" indent="0">
              <a:buNone/>
            </a:pPr>
            <a:endParaRPr lang="en-US" b="1" dirty="0" smtClean="0">
              <a:solidFill>
                <a:srgbClr val="FF0000"/>
              </a:solidFill>
              <a:effectLst>
                <a:outerShdw blurRad="38100" dist="38100" dir="2700000" algn="tl">
                  <a:srgbClr val="000000">
                    <a:alpha val="43137"/>
                  </a:srgbClr>
                </a:outerShdw>
              </a:effectLst>
            </a:endParaRPr>
          </a:p>
          <a:p>
            <a:pPr marL="0" indent="0">
              <a:buNone/>
            </a:pPr>
            <a:r>
              <a:rPr lang="en-US" b="1" dirty="0">
                <a:solidFill>
                  <a:srgbClr val="FF0000"/>
                </a:solidFill>
                <a:effectLst>
                  <a:outerShdw blurRad="38100" dist="38100" dir="2700000" algn="tl">
                    <a:srgbClr val="000000">
                      <a:alpha val="43137"/>
                    </a:srgbClr>
                  </a:outerShdw>
                </a:effectLst>
              </a:rPr>
              <a:t>(3.) </a:t>
            </a:r>
            <a:r>
              <a:rPr lang="en-US" b="1" dirty="0" smtClean="0">
                <a:solidFill>
                  <a:srgbClr val="FF0000"/>
                </a:solidFill>
                <a:effectLst>
                  <a:outerShdw blurRad="38100" dist="38100" dir="2700000" algn="tl">
                    <a:srgbClr val="000000">
                      <a:alpha val="43137"/>
                    </a:srgbClr>
                  </a:outerShdw>
                </a:effectLst>
              </a:rPr>
              <a:t>Doing </a:t>
            </a:r>
            <a:r>
              <a:rPr lang="en-US" b="1" dirty="0">
                <a:solidFill>
                  <a:srgbClr val="FF0000"/>
                </a:solidFill>
                <a:effectLst>
                  <a:outerShdw blurRad="38100" dist="38100" dir="2700000" algn="tl">
                    <a:srgbClr val="000000">
                      <a:alpha val="43137"/>
                    </a:srgbClr>
                  </a:outerShdw>
                </a:effectLst>
              </a:rPr>
              <a:t>right always: </a:t>
            </a:r>
            <a:r>
              <a:rPr lang="en-US" b="1" dirty="0" smtClean="0">
                <a:solidFill>
                  <a:srgbClr val="FF0000"/>
                </a:solidFill>
                <a:effectLst>
                  <a:outerShdw blurRad="38100" dist="38100" dir="2700000" algn="tl">
                    <a:srgbClr val="000000">
                      <a:alpha val="43137"/>
                    </a:srgbClr>
                  </a:outerShdw>
                </a:effectLst>
              </a:rPr>
              <a:t>being </a:t>
            </a:r>
            <a:r>
              <a:rPr lang="en-US" b="1" dirty="0">
                <a:solidFill>
                  <a:srgbClr val="FF0000"/>
                </a:solidFill>
                <a:effectLst>
                  <a:outerShdw blurRad="38100" dist="38100" dir="2700000" algn="tl">
                    <a:srgbClr val="000000">
                      <a:alpha val="43137"/>
                    </a:srgbClr>
                  </a:outerShdw>
                </a:effectLst>
              </a:rPr>
              <a:t>just to </a:t>
            </a:r>
            <a:r>
              <a:rPr lang="en-US" b="1" dirty="0" smtClean="0">
                <a:solidFill>
                  <a:srgbClr val="FF0000"/>
                </a:solidFill>
                <a:effectLst>
                  <a:outerShdw blurRad="38100" dist="38100" dir="2700000" algn="tl">
                    <a:srgbClr val="000000">
                      <a:alpha val="43137"/>
                    </a:srgbClr>
                  </a:outerShdw>
                </a:effectLst>
              </a:rPr>
              <a:t>all; telling </a:t>
            </a:r>
            <a:r>
              <a:rPr lang="en-US" b="1" dirty="0">
                <a:solidFill>
                  <a:srgbClr val="FF0000"/>
                </a:solidFill>
                <a:effectLst>
                  <a:outerShdw blurRad="38100" dist="38100" dir="2700000" algn="tl">
                    <a:srgbClr val="000000">
                      <a:alpha val="43137"/>
                    </a:srgbClr>
                  </a:outerShdw>
                </a:effectLst>
              </a:rPr>
              <a:t>the </a:t>
            </a:r>
            <a:r>
              <a:rPr lang="en-US" b="1" dirty="0" smtClean="0">
                <a:solidFill>
                  <a:srgbClr val="FF0000"/>
                </a:solidFill>
                <a:effectLst>
                  <a:outerShdw blurRad="38100" dist="38100" dir="2700000" algn="tl">
                    <a:srgbClr val="000000">
                      <a:alpha val="43137"/>
                    </a:srgbClr>
                  </a:outerShdw>
                </a:effectLst>
              </a:rPr>
              <a:t>truth</a:t>
            </a:r>
            <a:r>
              <a:rPr lang="en-US" b="1" dirty="0">
                <a:solidFill>
                  <a:srgbClr val="FF0000"/>
                </a:solidFill>
                <a:effectLst>
                  <a:outerShdw blurRad="38100" dist="38100" dir="2700000" algn="tl">
                    <a:srgbClr val="000000">
                      <a:alpha val="43137"/>
                    </a:srgbClr>
                  </a:outerShdw>
                </a:effectLst>
              </a:rPr>
              <a:t>; </a:t>
            </a:r>
            <a:r>
              <a:rPr lang="en-US" b="1" dirty="0" smtClean="0">
                <a:solidFill>
                  <a:srgbClr val="FF0000"/>
                </a:solidFill>
                <a:effectLst>
                  <a:outerShdw blurRad="38100" dist="38100" dir="2700000" algn="tl">
                    <a:srgbClr val="000000">
                      <a:alpha val="43137"/>
                    </a:srgbClr>
                  </a:outerShdw>
                </a:effectLst>
              </a:rPr>
              <a:t>defrauding </a:t>
            </a:r>
            <a:r>
              <a:rPr lang="en-US" b="1" dirty="0">
                <a:solidFill>
                  <a:srgbClr val="FF0000"/>
                </a:solidFill>
                <a:effectLst>
                  <a:outerShdw blurRad="38100" dist="38100" dir="2700000" algn="tl">
                    <a:srgbClr val="000000">
                      <a:alpha val="43137"/>
                    </a:srgbClr>
                  </a:outerShdw>
                </a:effectLst>
              </a:rPr>
              <a:t>no one; </a:t>
            </a:r>
            <a:r>
              <a:rPr lang="en-US" b="1" dirty="0" smtClean="0">
                <a:solidFill>
                  <a:srgbClr val="FF0000"/>
                </a:solidFill>
                <a:effectLst>
                  <a:outerShdw blurRad="38100" dist="38100" dir="2700000" algn="tl">
                    <a:srgbClr val="000000">
                      <a:alpha val="43137"/>
                    </a:srgbClr>
                  </a:outerShdw>
                </a:effectLst>
              </a:rPr>
              <a:t>maintaining </a:t>
            </a:r>
            <a:r>
              <a:rPr lang="en-US" b="1" dirty="0">
                <a:solidFill>
                  <a:srgbClr val="FF0000"/>
                </a:solidFill>
                <a:effectLst>
                  <a:outerShdw blurRad="38100" dist="38100" dir="2700000" algn="tl">
                    <a:srgbClr val="000000">
                      <a:alpha val="43137"/>
                    </a:srgbClr>
                  </a:outerShdw>
                </a:effectLst>
              </a:rPr>
              <a:t>a correct standard of morals; </a:t>
            </a:r>
            <a:r>
              <a:rPr lang="en-US" b="1" dirty="0" smtClean="0">
                <a:solidFill>
                  <a:srgbClr val="FF0000"/>
                </a:solidFill>
                <a:effectLst>
                  <a:outerShdw blurRad="38100" dist="38100" dir="2700000" algn="tl">
                    <a:srgbClr val="000000">
                      <a:alpha val="43137"/>
                    </a:srgbClr>
                  </a:outerShdw>
                </a:effectLst>
              </a:rPr>
              <a:t>having integrity. We </a:t>
            </a:r>
            <a:r>
              <a:rPr lang="en-US" b="1" dirty="0">
                <a:solidFill>
                  <a:srgbClr val="FF0000"/>
                </a:solidFill>
                <a:effectLst>
                  <a:outerShdw blurRad="38100" dist="38100" dir="2700000" algn="tl">
                    <a:srgbClr val="000000">
                      <a:alpha val="43137"/>
                    </a:srgbClr>
                  </a:outerShdw>
                </a:effectLst>
              </a:rPr>
              <a:t>should so live, that </a:t>
            </a:r>
            <a:r>
              <a:rPr lang="en-US" b="1" dirty="0" smtClean="0">
                <a:solidFill>
                  <a:srgbClr val="FF0000"/>
                </a:solidFill>
                <a:effectLst>
                  <a:outerShdw blurRad="38100" dist="38100" dir="2700000" algn="tl">
                    <a:srgbClr val="000000">
                      <a:alpha val="43137"/>
                    </a:srgbClr>
                  </a:outerShdw>
                </a:effectLst>
              </a:rPr>
              <a:t>others will </a:t>
            </a:r>
            <a:r>
              <a:rPr lang="en-US" b="1" dirty="0">
                <a:solidFill>
                  <a:srgbClr val="FF0000"/>
                </a:solidFill>
                <a:effectLst>
                  <a:outerShdw blurRad="38100" dist="38100" dir="2700000" algn="tl">
                    <a:srgbClr val="000000">
                      <a:alpha val="43137"/>
                    </a:srgbClr>
                  </a:outerShdw>
                </a:effectLst>
              </a:rPr>
              <a:t>have no doubts </a:t>
            </a:r>
            <a:r>
              <a:rPr lang="en-US" b="1" dirty="0" smtClean="0">
                <a:solidFill>
                  <a:srgbClr val="FF0000"/>
                </a:solidFill>
                <a:effectLst>
                  <a:outerShdw blurRad="38100" dist="38100" dir="2700000" algn="tl">
                    <a:srgbClr val="000000">
                      <a:alpha val="43137"/>
                    </a:srgbClr>
                  </a:outerShdw>
                </a:effectLst>
              </a:rPr>
              <a:t>that we are Christians. And no matter how </a:t>
            </a:r>
            <a:r>
              <a:rPr lang="en-US" b="1" dirty="0">
                <a:solidFill>
                  <a:srgbClr val="FF0000"/>
                </a:solidFill>
                <a:effectLst>
                  <a:outerShdw blurRad="38100" dist="38100" dir="2700000" algn="tl">
                    <a:srgbClr val="000000">
                      <a:alpha val="43137"/>
                    </a:srgbClr>
                  </a:outerShdw>
                </a:effectLst>
              </a:rPr>
              <a:t>others may act, </a:t>
            </a:r>
            <a:r>
              <a:rPr lang="en-US" b="1" dirty="0" smtClean="0">
                <a:solidFill>
                  <a:srgbClr val="FF0000"/>
                </a:solidFill>
                <a:effectLst>
                  <a:outerShdw blurRad="38100" dist="38100" dir="2700000" algn="tl">
                    <a:srgbClr val="000000">
                      <a:alpha val="43137"/>
                    </a:srgbClr>
                  </a:outerShdw>
                </a:effectLst>
              </a:rPr>
              <a:t>that people will find us </a:t>
            </a:r>
            <a:r>
              <a:rPr lang="en-US" b="1" dirty="0">
                <a:solidFill>
                  <a:srgbClr val="FF0000"/>
                </a:solidFill>
                <a:effectLst>
                  <a:outerShdw blurRad="38100" dist="38100" dir="2700000" algn="tl">
                    <a:srgbClr val="000000">
                      <a:alpha val="43137"/>
                    </a:srgbClr>
                  </a:outerShdw>
                </a:effectLst>
              </a:rPr>
              <a:t>to be the unflinching advocate of temperance, </a:t>
            </a:r>
            <a:r>
              <a:rPr lang="en-US" b="1" dirty="0" smtClean="0">
                <a:solidFill>
                  <a:srgbClr val="FF0000"/>
                </a:solidFill>
                <a:effectLst>
                  <a:outerShdw blurRad="38100" dist="38100" dir="2700000" algn="tl">
                    <a:srgbClr val="000000">
                      <a:alpha val="43137"/>
                    </a:srgbClr>
                  </a:outerShdw>
                </a:effectLst>
              </a:rPr>
              <a:t>peace, love </a:t>
            </a:r>
            <a:r>
              <a:rPr lang="en-US" b="1" dirty="0">
                <a:solidFill>
                  <a:srgbClr val="FF0000"/>
                </a:solidFill>
                <a:effectLst>
                  <a:outerShdw blurRad="38100" dist="38100" dir="2700000" algn="tl">
                    <a:srgbClr val="000000">
                      <a:alpha val="43137"/>
                    </a:srgbClr>
                  </a:outerShdw>
                </a:effectLst>
              </a:rPr>
              <a:t>and </a:t>
            </a:r>
            <a:r>
              <a:rPr lang="en-US" b="1" dirty="0" smtClean="0">
                <a:solidFill>
                  <a:srgbClr val="FF0000"/>
                </a:solidFill>
                <a:effectLst>
                  <a:outerShdw blurRad="38100" dist="38100" dir="2700000" algn="tl">
                    <a:srgbClr val="000000">
                      <a:alpha val="43137"/>
                    </a:srgbClr>
                  </a:outerShdw>
                </a:effectLst>
              </a:rPr>
              <a:t>every good work.</a:t>
            </a:r>
            <a:endParaRPr lang="en-US" dirty="0"/>
          </a:p>
        </p:txBody>
      </p:sp>
    </p:spTree>
    <p:extLst>
      <p:ext uri="{BB962C8B-B14F-4D97-AF65-F5344CB8AC3E}">
        <p14:creationId xmlns:p14="http://schemas.microsoft.com/office/powerpoint/2010/main" val="212854249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5:3-20</a:t>
            </a:r>
            <a:endParaRPr lang="en-US" b="1" dirty="0" smtClean="0"/>
          </a:p>
          <a:p>
            <a:pPr marL="0" indent="0">
              <a:buNone/>
            </a:pPr>
            <a:endParaRPr lang="en-US" b="1" smtClean="0"/>
          </a:p>
          <a:p>
            <a:pPr marL="0" indent="0">
              <a:buNone/>
            </a:pPr>
            <a:r>
              <a:rPr lang="en-US" b="1" smtClean="0"/>
              <a:t>(</a:t>
            </a:r>
            <a:r>
              <a:rPr lang="en-US" b="1" dirty="0" smtClean="0"/>
              <a:t>Vs. 19)</a:t>
            </a:r>
            <a:r>
              <a:rPr lang="en-US" dirty="0" smtClean="0"/>
              <a:t>:  In </a:t>
            </a:r>
            <a:r>
              <a:rPr lang="en-US" dirty="0"/>
              <a:t>opposition </a:t>
            </a:r>
            <a:r>
              <a:rPr lang="en-US" dirty="0" smtClean="0"/>
              <a:t>to </a:t>
            </a:r>
            <a:r>
              <a:rPr lang="en-US" dirty="0"/>
              <a:t>drunken and </a:t>
            </a:r>
            <a:r>
              <a:rPr lang="en-US" dirty="0" smtClean="0"/>
              <a:t>impure </a:t>
            </a:r>
            <a:r>
              <a:rPr lang="en-US" dirty="0"/>
              <a:t>songs, the apostle exhorts Christian Ephesians to sing the psalms of David, or the hymns composed by spiritual men, </a:t>
            </a:r>
            <a:r>
              <a:rPr lang="en-US" dirty="0" smtClean="0"/>
              <a:t>or </a:t>
            </a:r>
            <a:r>
              <a:rPr lang="en-US" dirty="0"/>
              <a:t>by the </a:t>
            </a:r>
            <a:r>
              <a:rPr lang="en-US" dirty="0" smtClean="0"/>
              <a:t>inspiration </a:t>
            </a:r>
            <a:r>
              <a:rPr lang="en-US" dirty="0"/>
              <a:t>of the Holy Spirit, which in those times did immediately inspire persons both to pray and sing in their </a:t>
            </a:r>
            <a:r>
              <a:rPr lang="en-US" dirty="0" smtClean="0"/>
              <a:t>assemblies.  </a:t>
            </a:r>
            <a:endParaRPr lang="en-US" i="1" dirty="0"/>
          </a:p>
          <a:p>
            <a:pPr marL="0" indent="0">
              <a:buNone/>
            </a:pPr>
            <a:endParaRPr lang="en-US" i="1" dirty="0"/>
          </a:p>
          <a:p>
            <a:pPr marL="0" indent="0">
              <a:buNone/>
            </a:pPr>
            <a:endParaRPr lang="en-US" sz="800"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306550699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solidFill>
                  <a:srgbClr val="FF0000"/>
                </a:solidFill>
                <a:effectLst>
                  <a:outerShdw blurRad="38100" dist="38100" dir="2700000" algn="tl">
                    <a:srgbClr val="000000">
                      <a:alpha val="43137"/>
                    </a:srgbClr>
                  </a:outerShdw>
                </a:effectLst>
              </a:rPr>
              <a:t>Overview of CHAPTER 5</a:t>
            </a:r>
          </a:p>
          <a:p>
            <a:pPr marL="0" indent="0">
              <a:buNone/>
            </a:pPr>
            <a:endParaRPr lang="en-US" sz="1200" b="1" u="sng" dirty="0">
              <a:solidFill>
                <a:srgbClr val="FF0000"/>
              </a:solidFill>
            </a:endParaRPr>
          </a:p>
          <a:p>
            <a:pPr marL="0" indent="0">
              <a:buNone/>
            </a:pPr>
            <a:r>
              <a:rPr lang="en-US" b="1" dirty="0">
                <a:effectLst>
                  <a:outerShdw blurRad="38100" dist="38100" dir="2700000" algn="tl">
                    <a:srgbClr val="000000">
                      <a:alpha val="43137"/>
                    </a:srgbClr>
                  </a:outerShdw>
                </a:effectLst>
              </a:rPr>
              <a:t>(Vs. 1-2) </a:t>
            </a:r>
            <a:r>
              <a:rPr lang="en-US" b="1" dirty="0">
                <a:effectLst>
                  <a:outerShdw blurRad="38100" dist="38100" dir="2700000" algn="tl">
                    <a:srgbClr val="000000">
                      <a:alpha val="43137"/>
                    </a:srgbClr>
                  </a:outerShdw>
                </a:effectLst>
              </a:rPr>
              <a:t>E</a:t>
            </a:r>
            <a:r>
              <a:rPr lang="en-US" b="1" dirty="0">
                <a:effectLst>
                  <a:outerShdw blurRad="38100" dist="38100" dir="2700000" algn="tl">
                    <a:srgbClr val="000000">
                      <a:alpha val="43137"/>
                    </a:srgbClr>
                  </a:outerShdw>
                </a:effectLst>
              </a:rPr>
              <a:t>xhortation </a:t>
            </a:r>
            <a:r>
              <a:rPr lang="en-US" b="1" dirty="0">
                <a:effectLst>
                  <a:outerShdw blurRad="38100" dist="38100" dir="2700000" algn="tl">
                    <a:srgbClr val="000000">
                      <a:alpha val="43137"/>
                    </a:srgbClr>
                  </a:outerShdw>
                </a:effectLst>
              </a:rPr>
              <a:t>to mutual love and </a:t>
            </a:r>
            <a:r>
              <a:rPr lang="en-US" b="1" dirty="0">
                <a:effectLst>
                  <a:outerShdw blurRad="38100" dist="38100" dir="2700000" algn="tl">
                    <a:srgbClr val="000000">
                      <a:alpha val="43137"/>
                    </a:srgbClr>
                  </a:outerShdw>
                </a:effectLst>
              </a:rPr>
              <a:t>charity.</a:t>
            </a:r>
          </a:p>
          <a:p>
            <a:pPr marL="0" indent="0">
              <a:buNone/>
            </a:pPr>
            <a:endParaRPr lang="en-US" b="1" dirty="0">
              <a:effectLst>
                <a:outerShdw blurRad="38100" dist="38100" dir="2700000" algn="tl">
                  <a:srgbClr val="000000">
                    <a:alpha val="43137"/>
                  </a:srgbClr>
                </a:outerShdw>
              </a:effectLst>
            </a:endParaRPr>
          </a:p>
          <a:p>
            <a:pPr marL="0" indent="0">
              <a:buNone/>
            </a:pPr>
            <a:r>
              <a:rPr lang="en-US" b="1" dirty="0">
                <a:effectLst>
                  <a:outerShdw blurRad="38100" dist="38100" dir="2700000" algn="tl">
                    <a:srgbClr val="000000">
                      <a:alpha val="43137"/>
                    </a:srgbClr>
                  </a:outerShdw>
                </a:effectLst>
              </a:rPr>
              <a:t>(Vs. 3-20</a:t>
            </a:r>
            <a:r>
              <a:rPr lang="en-US" b="1" dirty="0">
                <a:effectLst>
                  <a:outerShdw blurRad="38100" dist="38100" dir="2700000" algn="tl">
                    <a:srgbClr val="000000">
                      <a:alpha val="43137"/>
                    </a:srgbClr>
                  </a:outerShdw>
                </a:effectLst>
              </a:rPr>
              <a:t>) </a:t>
            </a:r>
            <a:r>
              <a:rPr lang="en-US" b="1" dirty="0">
                <a:effectLst>
                  <a:outerShdw blurRad="38100" dist="38100" dir="2700000" algn="tl">
                    <a:srgbClr val="000000">
                      <a:alpha val="43137"/>
                    </a:srgbClr>
                  </a:outerShdw>
                </a:effectLst>
              </a:rPr>
              <a:t>Guard yourself against </a:t>
            </a:r>
            <a:r>
              <a:rPr lang="en-US" b="1" dirty="0">
                <a:effectLst>
                  <a:outerShdw blurRad="38100" dist="38100" dir="2700000" algn="tl">
                    <a:srgbClr val="000000">
                      <a:alpha val="43137"/>
                    </a:srgbClr>
                  </a:outerShdw>
                </a:effectLst>
              </a:rPr>
              <a:t>all manner of </a:t>
            </a:r>
            <a:r>
              <a:rPr lang="en-US" b="1" dirty="0">
                <a:effectLst>
                  <a:outerShdw blurRad="38100" dist="38100" dir="2700000" algn="tl">
                    <a:srgbClr val="000000">
                      <a:alpha val="43137"/>
                    </a:srgbClr>
                  </a:outerShdw>
                </a:effectLst>
              </a:rPr>
              <a:t>sinful habits.</a:t>
            </a:r>
          </a:p>
          <a:p>
            <a:pPr marL="0" indent="0">
              <a:buNone/>
            </a:pPr>
            <a:endParaRPr lang="en-US" sz="800" b="1" dirty="0">
              <a:effectLst>
                <a:outerShdw blurRad="38100" dist="38100" dir="2700000" algn="tl">
                  <a:srgbClr val="000000">
                    <a:alpha val="43137"/>
                  </a:srgbClr>
                </a:outerShdw>
              </a:effectLst>
            </a:endParaRPr>
          </a:p>
          <a:p>
            <a:pPr marL="0" indent="0">
              <a:buNone/>
            </a:pPr>
            <a:r>
              <a:rPr lang="en-US" sz="5400" b="1" dirty="0">
                <a:solidFill>
                  <a:srgbClr val="FF0000"/>
                </a:solidFill>
                <a:effectLst>
                  <a:outerShdw blurRad="38100" dist="38100" dir="2700000" algn="tl">
                    <a:srgbClr val="000000">
                      <a:alpha val="43137"/>
                    </a:srgbClr>
                  </a:outerShdw>
                </a:effectLst>
              </a:rPr>
              <a:t>(Vs. 21-33) Marital duties &amp; responsibilities</a:t>
            </a:r>
          </a:p>
          <a:p>
            <a:pPr marL="0" indent="0">
              <a:buNone/>
            </a:pP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0944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fade">
                                      <p:cBhvr>
                                        <p:cTn id="15" dur="1000"/>
                                        <p:tgtEl>
                                          <p:spTgt spid="3">
                                            <p:txEl>
                                              <p:pRg st="6" end="6"/>
                                            </p:txEl>
                                          </p:spTgt>
                                        </p:tgtEl>
                                      </p:cBhvr>
                                    </p:animEffect>
                                    <p:anim calcmode="lin" valueType="num">
                                      <p:cBhvr>
                                        <p:cTn id="1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5:21-33</a:t>
            </a:r>
            <a:endParaRPr lang="en-US" b="1" dirty="0" smtClean="0"/>
          </a:p>
          <a:p>
            <a:pPr marL="0" indent="0">
              <a:buNone/>
            </a:pPr>
            <a:endParaRPr lang="en-US" b="1" dirty="0" smtClean="0"/>
          </a:p>
          <a:p>
            <a:pPr marL="0" indent="0">
              <a:buNone/>
            </a:pPr>
            <a:r>
              <a:rPr lang="en-US" b="1" dirty="0" smtClean="0"/>
              <a:t>(Vs. 21)</a:t>
            </a:r>
            <a:r>
              <a:rPr lang="en-US" dirty="0"/>
              <a:t>: </a:t>
            </a:r>
            <a:r>
              <a:rPr lang="en-US" dirty="0" smtClean="0"/>
              <a:t>Serve </a:t>
            </a:r>
            <a:r>
              <a:rPr lang="en-US" dirty="0"/>
              <a:t>one another for God's </a:t>
            </a:r>
            <a:r>
              <a:rPr lang="en-US" dirty="0" smtClean="0"/>
              <a:t>sake….In all </a:t>
            </a:r>
            <a:r>
              <a:rPr lang="en-US" dirty="0"/>
              <a:t>matters give way to each other, and let love rule…. </a:t>
            </a:r>
            <a:r>
              <a:rPr lang="en-US" dirty="0" smtClean="0"/>
              <a:t>Maintain </a:t>
            </a:r>
            <a:r>
              <a:rPr lang="en-US" dirty="0"/>
              <a:t>due subordination in the various relations of </a:t>
            </a:r>
            <a:r>
              <a:rPr lang="en-US" dirty="0" smtClean="0"/>
              <a:t>life.</a:t>
            </a:r>
            <a:endParaRPr lang="en-US" i="1" dirty="0"/>
          </a:p>
          <a:p>
            <a:pPr marL="0" indent="0">
              <a:buNone/>
            </a:pPr>
            <a:endParaRPr lang="en-US" sz="800"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370186263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5:21-33</a:t>
            </a:r>
            <a:endParaRPr lang="en-US" b="1" dirty="0" smtClean="0"/>
          </a:p>
          <a:p>
            <a:pPr marL="0" indent="0">
              <a:buNone/>
            </a:pPr>
            <a:endParaRPr lang="en-US" b="1" dirty="0" smtClean="0"/>
          </a:p>
          <a:p>
            <a:pPr marL="0" indent="0">
              <a:buNone/>
            </a:pPr>
            <a:r>
              <a:rPr lang="en-US" b="1" dirty="0" smtClean="0"/>
              <a:t>(Vs. 22)</a:t>
            </a:r>
            <a:r>
              <a:rPr lang="en-US" dirty="0"/>
              <a:t>: </a:t>
            </a:r>
            <a:r>
              <a:rPr lang="en-US" dirty="0" smtClean="0"/>
              <a:t>Paul says </a:t>
            </a:r>
            <a:r>
              <a:rPr lang="en-US" dirty="0"/>
              <a:t>that the duty of wives consists in this, to be obedient to their </a:t>
            </a:r>
            <a:r>
              <a:rPr lang="en-US" dirty="0" smtClean="0"/>
              <a:t>husbands; for </a:t>
            </a:r>
            <a:r>
              <a:rPr lang="en-US" dirty="0"/>
              <a:t>they cannot be disobedient to their husbands except by also resisting God, who is the author of this subjection…. Submissiveness is rendered by the wife to the husband under the eye of Christ, and so is rendered to Christ Himself…The obedience a wife pays to her husband is at the same time paid to Christ himself</a:t>
            </a:r>
            <a:endParaRPr lang="en-US" sz="800" b="1" dirty="0"/>
          </a:p>
          <a:p>
            <a:pPr marL="0" indent="0">
              <a:buNone/>
            </a:pPr>
            <a:endParaRPr lang="en-US" dirty="0"/>
          </a:p>
        </p:txBody>
      </p:sp>
    </p:spTree>
    <p:extLst>
      <p:ext uri="{BB962C8B-B14F-4D97-AF65-F5344CB8AC3E}">
        <p14:creationId xmlns:p14="http://schemas.microsoft.com/office/powerpoint/2010/main" val="171840452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5:21-33</a:t>
            </a:r>
            <a:endParaRPr lang="en-US" b="1" dirty="0" smtClean="0"/>
          </a:p>
          <a:p>
            <a:pPr marL="0" indent="0">
              <a:buNone/>
            </a:pPr>
            <a:endParaRPr lang="en-US" b="1" dirty="0" smtClean="0"/>
          </a:p>
          <a:p>
            <a:pPr marL="0" indent="0">
              <a:buNone/>
            </a:pPr>
            <a:r>
              <a:rPr lang="en-US" b="1" dirty="0" smtClean="0"/>
              <a:t>(Vs. 23)</a:t>
            </a:r>
            <a:r>
              <a:rPr lang="en-US" dirty="0"/>
              <a:t>: As Christ exercises authority over the Church so as to save and protect it, so let the husband exercise authority over his wife by protecting, comforting, and providing her with every </a:t>
            </a:r>
            <a:r>
              <a:rPr lang="en-US" dirty="0" smtClean="0"/>
              <a:t>necessity </a:t>
            </a:r>
            <a:r>
              <a:rPr lang="en-US" dirty="0"/>
              <a:t>and comfort of life, according to his </a:t>
            </a:r>
            <a:r>
              <a:rPr lang="en-US" dirty="0" smtClean="0"/>
              <a:t>power.</a:t>
            </a:r>
            <a:endParaRPr lang="en-US" sz="800" b="1" dirty="0"/>
          </a:p>
          <a:p>
            <a:pPr marL="0" indent="0">
              <a:buNone/>
            </a:pPr>
            <a:endParaRPr lang="en-US" b="1" dirty="0" smtClean="0">
              <a:solidFill>
                <a:srgbClr val="FF0000"/>
              </a:solidFill>
            </a:endParaRPr>
          </a:p>
          <a:p>
            <a:pPr marL="0" indent="0">
              <a:buNone/>
            </a:pPr>
            <a:r>
              <a:rPr lang="en-US" b="1" dirty="0" smtClean="0">
                <a:solidFill>
                  <a:srgbClr val="FF0000"/>
                </a:solidFill>
              </a:rPr>
              <a:t>The </a:t>
            </a:r>
            <a:r>
              <a:rPr lang="en-US" b="1" dirty="0">
                <a:solidFill>
                  <a:srgbClr val="FF0000"/>
                </a:solidFill>
              </a:rPr>
              <a:t>husband should not be a tyrant, and the wife should not be the governor. </a:t>
            </a:r>
          </a:p>
          <a:p>
            <a:pPr marL="0" indent="0">
              <a:buNone/>
            </a:pPr>
            <a:endParaRPr lang="en-US" dirty="0"/>
          </a:p>
        </p:txBody>
      </p:sp>
    </p:spTree>
    <p:extLst>
      <p:ext uri="{BB962C8B-B14F-4D97-AF65-F5344CB8AC3E}">
        <p14:creationId xmlns:p14="http://schemas.microsoft.com/office/powerpoint/2010/main" val="77010678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5:21-33</a:t>
            </a:r>
            <a:endParaRPr lang="en-US" b="1" dirty="0" smtClean="0"/>
          </a:p>
          <a:p>
            <a:pPr marL="0" indent="0">
              <a:buNone/>
            </a:pPr>
            <a:endParaRPr lang="en-US" b="1" dirty="0" smtClean="0"/>
          </a:p>
          <a:p>
            <a:pPr marL="0" indent="0">
              <a:buNone/>
            </a:pPr>
            <a:r>
              <a:rPr lang="en-US" b="1" dirty="0" smtClean="0"/>
              <a:t>(Vs. 24)</a:t>
            </a:r>
            <a:r>
              <a:rPr lang="en-US" dirty="0"/>
              <a:t>: </a:t>
            </a:r>
            <a:r>
              <a:rPr lang="en-US" dirty="0" smtClean="0"/>
              <a:t>…That </a:t>
            </a:r>
            <a:r>
              <a:rPr lang="en-US" dirty="0"/>
              <a:t>is, every lawful </a:t>
            </a:r>
            <a:r>
              <a:rPr lang="en-US" dirty="0" smtClean="0"/>
              <a:t>thing…in </a:t>
            </a:r>
            <a:r>
              <a:rPr lang="en-US" dirty="0"/>
              <a:t>everything which is not contrary to the will of God; for it is not </a:t>
            </a:r>
            <a:r>
              <a:rPr lang="en-US" dirty="0" smtClean="0"/>
              <a:t>endorsing </a:t>
            </a:r>
            <a:r>
              <a:rPr lang="en-US" dirty="0"/>
              <a:t>that they should obey their husbands in any thing criminal, or in any thing detrimental to the interests of their souls</a:t>
            </a:r>
            <a:r>
              <a:rPr lang="en-US" dirty="0" smtClean="0"/>
              <a:t>.</a:t>
            </a:r>
          </a:p>
          <a:p>
            <a:pPr marL="0" indent="0">
              <a:buNone/>
            </a:pPr>
            <a:r>
              <a:rPr lang="en-US" dirty="0"/>
              <a:t>The relation of the wife to the husband is like that of the church in Christ, a close, tender relation, in which there is no bondage, but freedom, because the service is that of the heart. </a:t>
            </a:r>
          </a:p>
        </p:txBody>
      </p:sp>
    </p:spTree>
    <p:extLst>
      <p:ext uri="{BB962C8B-B14F-4D97-AF65-F5344CB8AC3E}">
        <p14:creationId xmlns:p14="http://schemas.microsoft.com/office/powerpoint/2010/main" val="293103948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5:21-33</a:t>
            </a:r>
            <a:endParaRPr lang="en-US" b="1" dirty="0" smtClean="0"/>
          </a:p>
          <a:p>
            <a:pPr marL="0" indent="0">
              <a:buNone/>
            </a:pPr>
            <a:endParaRPr lang="en-US" b="1" dirty="0" smtClean="0"/>
          </a:p>
          <a:p>
            <a:pPr marL="0" indent="0">
              <a:buNone/>
            </a:pPr>
            <a:r>
              <a:rPr lang="en-US" b="1" dirty="0" smtClean="0"/>
              <a:t>(Vs. 25)</a:t>
            </a:r>
            <a:r>
              <a:rPr lang="en-US" dirty="0"/>
              <a:t>: </a:t>
            </a:r>
            <a:r>
              <a:rPr lang="en-US" dirty="0" smtClean="0"/>
              <a:t>Husbands’ </a:t>
            </a:r>
            <a:r>
              <a:rPr lang="en-US" dirty="0"/>
              <a:t>duty towards their wives is to love them as themselves, of which love the love of Christ towards his Church is a graphic image</a:t>
            </a:r>
            <a:r>
              <a:rPr lang="en-US" dirty="0" smtClean="0"/>
              <a:t>.</a:t>
            </a:r>
          </a:p>
        </p:txBody>
      </p:sp>
    </p:spTree>
    <p:extLst>
      <p:ext uri="{BB962C8B-B14F-4D97-AF65-F5344CB8AC3E}">
        <p14:creationId xmlns:p14="http://schemas.microsoft.com/office/powerpoint/2010/main" val="313365876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5:21-33</a:t>
            </a:r>
            <a:endParaRPr lang="en-US" b="1" dirty="0" smtClean="0"/>
          </a:p>
          <a:p>
            <a:pPr marL="0" indent="0">
              <a:buNone/>
            </a:pPr>
            <a:r>
              <a:rPr lang="en-US" b="1" dirty="0" smtClean="0"/>
              <a:t>(Vs. 25)</a:t>
            </a:r>
            <a:r>
              <a:rPr lang="en-US" dirty="0"/>
              <a:t>:</a:t>
            </a:r>
            <a:r>
              <a:rPr lang="en-US" i="1" dirty="0">
                <a:solidFill>
                  <a:srgbClr val="C00000"/>
                </a:solidFill>
              </a:rPr>
              <a:t>Here is a grand rule, according to which every husband is called to act: Love your wife as Christ loved the Church.  But how did Christ love the Church? He gave himself for it-he laid down his life for it.  So then husbands should, if necessary, lay down their lives for their wives: and there is more implied in the words than mere protection and support; for, as Christ gave himself for the Church to save it, so husbands should, by all means in their power, </a:t>
            </a:r>
            <a:r>
              <a:rPr lang="en-US" i="1" dirty="0" err="1">
                <a:solidFill>
                  <a:srgbClr val="C00000"/>
                </a:solidFill>
              </a:rPr>
              <a:t>labour</a:t>
            </a:r>
            <a:r>
              <a:rPr lang="en-US" i="1" dirty="0">
                <a:solidFill>
                  <a:srgbClr val="C00000"/>
                </a:solidFill>
              </a:rPr>
              <a:t> to promote the salvation of their wives, and their constant edification in righteousness.  Thus we find that the authority of the man over the woman is founded on his love to her, and this love must be such as to lead him to risk his life for her. </a:t>
            </a:r>
            <a:endParaRPr lang="en-US" i="1" dirty="0" smtClean="0">
              <a:solidFill>
                <a:srgbClr val="C00000"/>
              </a:solidFill>
            </a:endParaRPr>
          </a:p>
        </p:txBody>
      </p:sp>
    </p:spTree>
    <p:extLst>
      <p:ext uri="{BB962C8B-B14F-4D97-AF65-F5344CB8AC3E}">
        <p14:creationId xmlns:p14="http://schemas.microsoft.com/office/powerpoint/2010/main" val="178756817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5:21-33</a:t>
            </a:r>
            <a:endParaRPr lang="en-US" b="1" dirty="0" smtClean="0"/>
          </a:p>
          <a:p>
            <a:pPr marL="0" indent="0">
              <a:buNone/>
            </a:pPr>
            <a:endParaRPr lang="en-US" b="1" dirty="0" smtClean="0"/>
          </a:p>
          <a:p>
            <a:pPr marL="0" indent="0">
              <a:buNone/>
            </a:pPr>
            <a:r>
              <a:rPr lang="en-US" b="1" dirty="0" smtClean="0"/>
              <a:t>(Vs. 26)</a:t>
            </a:r>
            <a:r>
              <a:rPr lang="en-US" dirty="0"/>
              <a:t>: The Church is represented as the spouse of Christ, as the woman is the spouse of the man; and, to prepare this Church for himself, he washes, cleanses, and sanctifies it…The great object of the Redeemer was to purify and save the church. The meaning here is, that a husband is to manifest similar love towards his wife, and a similar </a:t>
            </a:r>
            <a:r>
              <a:rPr lang="en-US" dirty="0" smtClean="0"/>
              <a:t>desire to prepare her and guide her in living a holy life.</a:t>
            </a:r>
          </a:p>
        </p:txBody>
      </p:sp>
    </p:spTree>
    <p:extLst>
      <p:ext uri="{BB962C8B-B14F-4D97-AF65-F5344CB8AC3E}">
        <p14:creationId xmlns:p14="http://schemas.microsoft.com/office/powerpoint/2010/main" val="376098272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5:21-33</a:t>
            </a:r>
            <a:endParaRPr lang="en-US" b="1" dirty="0" smtClean="0"/>
          </a:p>
          <a:p>
            <a:pPr marL="0" indent="0">
              <a:buNone/>
            </a:pPr>
            <a:endParaRPr lang="en-US" b="1" dirty="0" smtClean="0"/>
          </a:p>
          <a:p>
            <a:pPr marL="0" indent="0">
              <a:buNone/>
            </a:pPr>
            <a:r>
              <a:rPr lang="en-US" b="1" dirty="0" smtClean="0"/>
              <a:t>(Vs. 26)</a:t>
            </a:r>
            <a:r>
              <a:rPr lang="en-US" dirty="0"/>
              <a:t>: </a:t>
            </a:r>
            <a:r>
              <a:rPr lang="en-US" dirty="0" smtClean="0"/>
              <a:t>…</a:t>
            </a:r>
            <a:r>
              <a:rPr lang="en-US" b="1" i="1" dirty="0" smtClean="0"/>
              <a:t>with </a:t>
            </a:r>
            <a:r>
              <a:rPr lang="en-US" b="1" i="1" dirty="0"/>
              <a:t>the washing of </a:t>
            </a:r>
            <a:r>
              <a:rPr lang="en-US" b="1" i="1" dirty="0" smtClean="0"/>
              <a:t>water by the word… </a:t>
            </a:r>
            <a:r>
              <a:rPr lang="en-US" dirty="0" smtClean="0"/>
              <a:t>As </a:t>
            </a:r>
            <a:r>
              <a:rPr lang="en-US" dirty="0"/>
              <a:t>the bride passed through a purifying bath before marriage, so the </a:t>
            </a:r>
            <a:r>
              <a:rPr lang="en-US" dirty="0" smtClean="0"/>
              <a:t>Church in baptism </a:t>
            </a:r>
            <a:r>
              <a:rPr lang="en-US" dirty="0"/>
              <a:t>with "the outward and visible sign</a:t>
            </a:r>
            <a:r>
              <a:rPr lang="en-US" dirty="0" smtClean="0"/>
              <a:t>.” All </a:t>
            </a:r>
            <a:r>
              <a:rPr lang="en-US" dirty="0"/>
              <a:t>in the church pass through the waters of baptism…But the washing of the water would be of no avail without the word. The power is in the word of the Lord which offers the gospel and commands </a:t>
            </a:r>
            <a:r>
              <a:rPr lang="en-US" dirty="0" smtClean="0"/>
              <a:t>baptism… </a:t>
            </a:r>
            <a:r>
              <a:rPr lang="en-US" i="1" dirty="0" smtClean="0">
                <a:solidFill>
                  <a:srgbClr val="C00000"/>
                </a:solidFill>
              </a:rPr>
              <a:t>In </a:t>
            </a:r>
            <a:r>
              <a:rPr lang="en-US" i="1" dirty="0">
                <a:solidFill>
                  <a:srgbClr val="C00000"/>
                </a:solidFill>
              </a:rPr>
              <a:t>all this there is an </a:t>
            </a:r>
            <a:r>
              <a:rPr lang="en-US" i="1" dirty="0" smtClean="0">
                <a:solidFill>
                  <a:srgbClr val="C00000"/>
                </a:solidFill>
              </a:rPr>
              <a:t>allusion </a:t>
            </a:r>
            <a:r>
              <a:rPr lang="en-US" i="1" dirty="0">
                <a:solidFill>
                  <a:srgbClr val="C00000"/>
                </a:solidFill>
              </a:rPr>
              <a:t>to the various methods of purifying and cleansing </a:t>
            </a:r>
            <a:r>
              <a:rPr lang="en-US" i="1" dirty="0" smtClean="0">
                <a:solidFill>
                  <a:srgbClr val="C00000"/>
                </a:solidFill>
              </a:rPr>
              <a:t>women </a:t>
            </a:r>
            <a:r>
              <a:rPr lang="en-US" i="1" dirty="0">
                <a:solidFill>
                  <a:srgbClr val="C00000"/>
                </a:solidFill>
              </a:rPr>
              <a:t>who were about to be married, and who were to be united to </a:t>
            </a:r>
            <a:r>
              <a:rPr lang="en-US" i="1" dirty="0" smtClean="0">
                <a:solidFill>
                  <a:srgbClr val="C00000"/>
                </a:solidFill>
              </a:rPr>
              <a:t>kings </a:t>
            </a:r>
            <a:r>
              <a:rPr lang="en-US" i="1" dirty="0">
                <a:solidFill>
                  <a:srgbClr val="C00000"/>
                </a:solidFill>
              </a:rPr>
              <a:t>as their </a:t>
            </a:r>
            <a:r>
              <a:rPr lang="en-US" i="1" dirty="0" smtClean="0">
                <a:solidFill>
                  <a:srgbClr val="C00000"/>
                </a:solidFill>
              </a:rPr>
              <a:t>brides.</a:t>
            </a:r>
          </a:p>
          <a:p>
            <a:pPr marL="0" indent="0">
              <a:buNone/>
            </a:pPr>
            <a:endParaRPr lang="en-US" i="1" dirty="0" smtClean="0"/>
          </a:p>
        </p:txBody>
      </p:sp>
    </p:spTree>
    <p:extLst>
      <p:ext uri="{BB962C8B-B14F-4D97-AF65-F5344CB8AC3E}">
        <p14:creationId xmlns:p14="http://schemas.microsoft.com/office/powerpoint/2010/main" val="6429226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solidFill>
                  <a:srgbClr val="FF0000"/>
                </a:solidFill>
                <a:effectLst>
                  <a:outerShdw blurRad="38100" dist="38100" dir="2700000" algn="tl">
                    <a:srgbClr val="000000">
                      <a:alpha val="43137"/>
                    </a:srgbClr>
                  </a:outerShdw>
                </a:effectLst>
              </a:rPr>
              <a:t>APPLICATIONS</a:t>
            </a:r>
            <a:r>
              <a:rPr lang="en-US" b="1" dirty="0" smtClean="0">
                <a:solidFill>
                  <a:srgbClr val="FF0000"/>
                </a:solidFill>
                <a:effectLst>
                  <a:outerShdw blurRad="38100" dist="38100" dir="2700000" algn="tl">
                    <a:srgbClr val="000000">
                      <a:alpha val="43137"/>
                    </a:srgbClr>
                  </a:outerShdw>
                </a:effectLst>
              </a:rPr>
              <a:t>: “Walking worthy of your calling…”</a:t>
            </a:r>
          </a:p>
          <a:p>
            <a:pPr marL="0" indent="0">
              <a:buNone/>
            </a:pPr>
            <a:endParaRPr lang="en-US" b="1" dirty="0" smtClean="0">
              <a:solidFill>
                <a:srgbClr val="FF0000"/>
              </a:solidFill>
              <a:effectLst>
                <a:outerShdw blurRad="38100" dist="38100" dir="2700000" algn="tl">
                  <a:srgbClr val="000000">
                    <a:alpha val="43137"/>
                  </a:srgbClr>
                </a:outerShdw>
              </a:effectLst>
            </a:endParaRPr>
          </a:p>
          <a:p>
            <a:pPr marL="0" indent="0">
              <a:buNone/>
            </a:pPr>
            <a:r>
              <a:rPr lang="en-US" b="1" dirty="0">
                <a:solidFill>
                  <a:srgbClr val="FF0000"/>
                </a:solidFill>
                <a:effectLst>
                  <a:outerShdw blurRad="38100" dist="38100" dir="2700000" algn="tl">
                    <a:srgbClr val="000000">
                      <a:alpha val="43137"/>
                    </a:srgbClr>
                  </a:outerShdw>
                </a:effectLst>
              </a:rPr>
              <a:t>(4.) </a:t>
            </a:r>
            <a:r>
              <a:rPr lang="en-US" b="1" dirty="0" smtClean="0">
                <a:solidFill>
                  <a:srgbClr val="FF0000"/>
                </a:solidFill>
                <a:effectLst>
                  <a:outerShdw blurRad="38100" dist="38100" dir="2700000" algn="tl">
                    <a:srgbClr val="000000">
                      <a:alpha val="43137"/>
                    </a:srgbClr>
                  </a:outerShdw>
                </a:effectLst>
              </a:rPr>
              <a:t>Living as </a:t>
            </a:r>
            <a:r>
              <a:rPr lang="en-US" b="1" dirty="0">
                <a:solidFill>
                  <a:srgbClr val="FF0000"/>
                </a:solidFill>
                <a:effectLst>
                  <a:outerShdw blurRad="38100" dist="38100" dir="2700000" algn="tl">
                    <a:srgbClr val="000000">
                      <a:alpha val="43137"/>
                    </a:srgbClr>
                  </a:outerShdw>
                </a:effectLst>
              </a:rPr>
              <a:t>one </a:t>
            </a:r>
            <a:r>
              <a:rPr lang="en-US" b="1" dirty="0" smtClean="0">
                <a:solidFill>
                  <a:srgbClr val="FF0000"/>
                </a:solidFill>
                <a:effectLst>
                  <a:outerShdw blurRad="38100" dist="38100" dir="2700000" algn="tl">
                    <a:srgbClr val="000000">
                      <a:alpha val="43137"/>
                    </a:srgbClr>
                  </a:outerShdw>
                </a:effectLst>
              </a:rPr>
              <a:t>who </a:t>
            </a:r>
            <a:r>
              <a:rPr lang="en-US" b="1" dirty="0">
                <a:solidFill>
                  <a:srgbClr val="FF0000"/>
                </a:solidFill>
                <a:effectLst>
                  <a:outerShdw blurRad="38100" dist="38100" dir="2700000" algn="tl">
                    <a:srgbClr val="000000">
                      <a:alpha val="43137"/>
                    </a:srgbClr>
                  </a:outerShdw>
                </a:effectLst>
              </a:rPr>
              <a:t>expects </a:t>
            </a:r>
            <a:r>
              <a:rPr lang="en-US" b="1" dirty="0" smtClean="0">
                <a:solidFill>
                  <a:srgbClr val="FF0000"/>
                </a:solidFill>
                <a:effectLst>
                  <a:outerShdw blurRad="38100" dist="38100" dir="2700000" algn="tl">
                    <a:srgbClr val="000000">
                      <a:alpha val="43137"/>
                    </a:srgbClr>
                  </a:outerShdw>
                </a:effectLst>
              </a:rPr>
              <a:t>to soon be </a:t>
            </a:r>
            <a:r>
              <a:rPr lang="en-US" b="1" dirty="0">
                <a:solidFill>
                  <a:srgbClr val="FF0000"/>
                </a:solidFill>
                <a:effectLst>
                  <a:outerShdw blurRad="38100" dist="38100" dir="2700000" algn="tl">
                    <a:srgbClr val="000000">
                      <a:alpha val="43137"/>
                    </a:srgbClr>
                  </a:outerShdw>
                </a:effectLst>
              </a:rPr>
              <a:t>in heaven. Such a </a:t>
            </a:r>
            <a:r>
              <a:rPr lang="en-US" b="1" dirty="0" smtClean="0">
                <a:solidFill>
                  <a:srgbClr val="FF0000"/>
                </a:solidFill>
                <a:effectLst>
                  <a:outerShdw blurRad="38100" dist="38100" dir="2700000" algn="tl">
                    <a:srgbClr val="000000">
                      <a:alpha val="43137"/>
                    </a:srgbClr>
                  </a:outerShdw>
                </a:effectLst>
              </a:rPr>
              <a:t>person </a:t>
            </a:r>
            <a:r>
              <a:rPr lang="en-US" b="1" dirty="0">
                <a:solidFill>
                  <a:srgbClr val="FF0000"/>
                </a:solidFill>
                <a:effectLst>
                  <a:outerShdw blurRad="38100" dist="38100" dir="2700000" algn="tl">
                    <a:srgbClr val="000000">
                      <a:alpha val="43137"/>
                    </a:srgbClr>
                  </a:outerShdw>
                </a:effectLst>
              </a:rPr>
              <a:t>will feel that the earth </a:t>
            </a:r>
            <a:r>
              <a:rPr lang="en-US" b="1" dirty="0" smtClean="0">
                <a:solidFill>
                  <a:srgbClr val="FF0000"/>
                </a:solidFill>
                <a:effectLst>
                  <a:outerShdw blurRad="38100" dist="38100" dir="2700000" algn="tl">
                    <a:srgbClr val="000000">
                      <a:alpha val="43137"/>
                    </a:srgbClr>
                  </a:outerShdw>
                </a:effectLst>
              </a:rPr>
              <a:t>is not their </a:t>
            </a:r>
            <a:r>
              <a:rPr lang="en-US" b="1" dirty="0">
                <a:solidFill>
                  <a:srgbClr val="FF0000"/>
                </a:solidFill>
                <a:effectLst>
                  <a:outerShdw blurRad="38100" dist="38100" dir="2700000" algn="tl">
                    <a:srgbClr val="000000">
                      <a:alpha val="43137"/>
                    </a:srgbClr>
                  </a:outerShdw>
                </a:effectLst>
              </a:rPr>
              <a:t>home; that </a:t>
            </a:r>
            <a:r>
              <a:rPr lang="en-US" b="1" dirty="0" smtClean="0">
                <a:solidFill>
                  <a:srgbClr val="FF0000"/>
                </a:solidFill>
                <a:effectLst>
                  <a:outerShdw blurRad="38100" dist="38100" dir="2700000" algn="tl">
                    <a:srgbClr val="000000">
                      <a:alpha val="43137"/>
                    </a:srgbClr>
                  </a:outerShdw>
                </a:effectLst>
              </a:rPr>
              <a:t>they are </a:t>
            </a:r>
            <a:r>
              <a:rPr lang="en-US" b="1" dirty="0">
                <a:solidFill>
                  <a:srgbClr val="FF0000"/>
                </a:solidFill>
                <a:effectLst>
                  <a:outerShdw blurRad="38100" dist="38100" dir="2700000" algn="tl">
                    <a:srgbClr val="000000">
                      <a:alpha val="43137"/>
                    </a:srgbClr>
                  </a:outerShdw>
                </a:effectLst>
              </a:rPr>
              <a:t>a stranger and a pilgrim here; that riches, honours, and pleasures are of comparatively little importance; that </a:t>
            </a:r>
            <a:r>
              <a:rPr lang="en-US" b="1" dirty="0" smtClean="0">
                <a:solidFill>
                  <a:srgbClr val="FF0000"/>
                </a:solidFill>
                <a:effectLst>
                  <a:outerShdw blurRad="38100" dist="38100" dir="2700000" algn="tl">
                    <a:srgbClr val="000000">
                      <a:alpha val="43137"/>
                    </a:srgbClr>
                  </a:outerShdw>
                </a:effectLst>
              </a:rPr>
              <a:t>they </a:t>
            </a:r>
            <a:r>
              <a:rPr lang="en-US" b="1" dirty="0">
                <a:solidFill>
                  <a:srgbClr val="FF0000"/>
                </a:solidFill>
                <a:effectLst>
                  <a:outerShdw blurRad="38100" dist="38100" dir="2700000" algn="tl">
                    <a:srgbClr val="000000">
                      <a:alpha val="43137"/>
                    </a:srgbClr>
                  </a:outerShdw>
                </a:effectLst>
              </a:rPr>
              <a:t>ought to watch and pray, and that </a:t>
            </a:r>
            <a:r>
              <a:rPr lang="en-US" b="1" dirty="0" smtClean="0">
                <a:solidFill>
                  <a:srgbClr val="FF0000"/>
                </a:solidFill>
                <a:effectLst>
                  <a:outerShdw blurRad="38100" dist="38100" dir="2700000" algn="tl">
                    <a:srgbClr val="000000">
                      <a:alpha val="43137"/>
                    </a:srgbClr>
                  </a:outerShdw>
                </a:effectLst>
              </a:rPr>
              <a:t>they </a:t>
            </a:r>
            <a:r>
              <a:rPr lang="en-US" b="1" dirty="0">
                <a:solidFill>
                  <a:srgbClr val="FF0000"/>
                </a:solidFill>
                <a:effectLst>
                  <a:outerShdw blurRad="38100" dist="38100" dir="2700000" algn="tl">
                    <a:srgbClr val="000000">
                      <a:alpha val="43137"/>
                    </a:srgbClr>
                  </a:outerShdw>
                </a:effectLst>
              </a:rPr>
              <a:t>ought to be holy. </a:t>
            </a:r>
            <a:r>
              <a:rPr lang="en-US" b="1" dirty="0" smtClean="0">
                <a:solidFill>
                  <a:srgbClr val="FF0000"/>
                </a:solidFill>
                <a:effectLst>
                  <a:outerShdw blurRad="38100" dist="38100" dir="2700000" algn="tl">
                    <a:srgbClr val="000000">
                      <a:alpha val="43137"/>
                    </a:srgbClr>
                  </a:outerShdw>
                </a:effectLst>
              </a:rPr>
              <a:t>A Christian </a:t>
            </a:r>
            <a:r>
              <a:rPr lang="en-US" b="1" dirty="0">
                <a:solidFill>
                  <a:srgbClr val="FF0000"/>
                </a:solidFill>
                <a:effectLst>
                  <a:outerShdw blurRad="38100" dist="38100" dir="2700000" algn="tl">
                    <a:srgbClr val="000000">
                      <a:alpha val="43137"/>
                    </a:srgbClr>
                  </a:outerShdw>
                </a:effectLst>
              </a:rPr>
              <a:t>who realizes that to-morrow </a:t>
            </a:r>
            <a:r>
              <a:rPr lang="en-US" b="1" dirty="0" smtClean="0">
                <a:solidFill>
                  <a:srgbClr val="FF0000"/>
                </a:solidFill>
                <a:effectLst>
                  <a:outerShdw blurRad="38100" dist="38100" dir="2700000" algn="tl">
                    <a:srgbClr val="000000">
                      <a:alpha val="43137"/>
                    </a:srgbClr>
                  </a:outerShdw>
                </a:effectLst>
              </a:rPr>
              <a:t>they </a:t>
            </a:r>
            <a:r>
              <a:rPr lang="en-US" b="1" dirty="0">
                <a:solidFill>
                  <a:srgbClr val="FF0000"/>
                </a:solidFill>
                <a:effectLst>
                  <a:outerShdw blurRad="38100" dist="38100" dir="2700000" algn="tl">
                    <a:srgbClr val="000000">
                      <a:alpha val="43137"/>
                    </a:srgbClr>
                  </a:outerShdw>
                </a:effectLst>
              </a:rPr>
              <a:t>may be in heaven </a:t>
            </a:r>
            <a:r>
              <a:rPr lang="en-US" b="1" dirty="0" smtClean="0">
                <a:solidFill>
                  <a:srgbClr val="FF0000"/>
                </a:solidFill>
                <a:effectLst>
                  <a:outerShdw blurRad="38100" dist="38100" dir="2700000" algn="tl">
                    <a:srgbClr val="000000">
                      <a:alpha val="43137"/>
                    </a:srgbClr>
                  </a:outerShdw>
                </a:effectLst>
              </a:rPr>
              <a:t>will live each day to the fullest by watching &amp; praying and working and praying!</a:t>
            </a:r>
          </a:p>
        </p:txBody>
      </p:sp>
    </p:spTree>
    <p:extLst>
      <p:ext uri="{BB962C8B-B14F-4D97-AF65-F5344CB8AC3E}">
        <p14:creationId xmlns:p14="http://schemas.microsoft.com/office/powerpoint/2010/main" val="328289771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5:21-33</a:t>
            </a:r>
            <a:endParaRPr lang="en-US" b="1" dirty="0" smtClean="0"/>
          </a:p>
          <a:p>
            <a:pPr marL="0" indent="0">
              <a:buNone/>
            </a:pPr>
            <a:endParaRPr lang="en-US" b="1" dirty="0" smtClean="0"/>
          </a:p>
          <a:p>
            <a:pPr marL="0" indent="0">
              <a:buNone/>
            </a:pPr>
            <a:r>
              <a:rPr lang="en-US" b="1" dirty="0" smtClean="0"/>
              <a:t>(Vs. 27)</a:t>
            </a:r>
            <a:r>
              <a:rPr lang="en-US" dirty="0"/>
              <a:t>: </a:t>
            </a:r>
            <a:r>
              <a:rPr lang="en-US" b="1" i="1" dirty="0" smtClean="0"/>
              <a:t>That </a:t>
            </a:r>
            <a:r>
              <a:rPr lang="en-US" b="1" i="1" dirty="0"/>
              <a:t>he might present </a:t>
            </a:r>
            <a:r>
              <a:rPr lang="en-US" b="1" i="1" dirty="0" smtClean="0"/>
              <a:t>to himself </a:t>
            </a:r>
            <a:r>
              <a:rPr lang="en-US" dirty="0" smtClean="0"/>
              <a:t>- As </a:t>
            </a:r>
            <a:r>
              <a:rPr lang="en-US" dirty="0"/>
              <a:t>his </a:t>
            </a:r>
            <a:r>
              <a:rPr lang="en-US" dirty="0" smtClean="0"/>
              <a:t>bride. </a:t>
            </a:r>
            <a:endParaRPr lang="en-US" dirty="0"/>
          </a:p>
          <a:p>
            <a:pPr marL="0" indent="0">
              <a:buNone/>
            </a:pPr>
            <a:r>
              <a:rPr lang="en-US" dirty="0"/>
              <a:t> </a:t>
            </a:r>
            <a:r>
              <a:rPr lang="en-US" b="1" i="1" dirty="0" smtClean="0"/>
              <a:t>A </a:t>
            </a:r>
            <a:r>
              <a:rPr lang="en-US" b="1" i="1" dirty="0"/>
              <a:t>glorious </a:t>
            </a:r>
            <a:r>
              <a:rPr lang="en-US" b="1" i="1" dirty="0" smtClean="0"/>
              <a:t>church </a:t>
            </a:r>
            <a:r>
              <a:rPr lang="en-US" dirty="0" smtClean="0"/>
              <a:t>- All </a:t>
            </a:r>
            <a:r>
              <a:rPr lang="en-US" dirty="0"/>
              <a:t>glorious within. </a:t>
            </a:r>
          </a:p>
          <a:p>
            <a:pPr marL="0" indent="0">
              <a:buNone/>
            </a:pPr>
            <a:r>
              <a:rPr lang="en-US" dirty="0"/>
              <a:t> </a:t>
            </a:r>
            <a:r>
              <a:rPr lang="en-US" b="1" i="1" dirty="0" smtClean="0"/>
              <a:t>Not </a:t>
            </a:r>
            <a:r>
              <a:rPr lang="en-US" b="1" i="1" dirty="0"/>
              <a:t>having </a:t>
            </a:r>
            <a:r>
              <a:rPr lang="en-US" b="1" i="1" dirty="0" smtClean="0"/>
              <a:t>spot </a:t>
            </a:r>
            <a:r>
              <a:rPr lang="en-US" dirty="0" smtClean="0"/>
              <a:t>- Of impurity…from </a:t>
            </a:r>
            <a:r>
              <a:rPr lang="en-US" dirty="0"/>
              <a:t>any sin. </a:t>
            </a:r>
          </a:p>
          <a:p>
            <a:pPr marL="0" indent="0">
              <a:buNone/>
            </a:pPr>
            <a:r>
              <a:rPr lang="en-US" b="1" i="1" dirty="0"/>
              <a:t> </a:t>
            </a:r>
            <a:r>
              <a:rPr lang="en-US" b="1" i="1" dirty="0" smtClean="0"/>
              <a:t>Or wrinkle </a:t>
            </a:r>
            <a:r>
              <a:rPr lang="en-US" dirty="0" smtClean="0"/>
              <a:t>- Of deformity…from </a:t>
            </a:r>
            <a:r>
              <a:rPr lang="en-US" dirty="0"/>
              <a:t>any decay</a:t>
            </a:r>
            <a:r>
              <a:rPr lang="en-US" dirty="0" smtClean="0"/>
              <a:t>.</a:t>
            </a:r>
          </a:p>
          <a:p>
            <a:pPr marL="0" indent="0">
              <a:buNone/>
            </a:pPr>
            <a:endParaRPr lang="en-US" dirty="0" smtClean="0"/>
          </a:p>
          <a:p>
            <a:pPr marL="0" indent="0">
              <a:buNone/>
            </a:pPr>
            <a:r>
              <a:rPr lang="en-US" b="1" dirty="0" smtClean="0"/>
              <a:t>“A </a:t>
            </a:r>
            <a:r>
              <a:rPr lang="en-US" b="1" dirty="0"/>
              <a:t>church cleansed from sin; a bride without a </a:t>
            </a:r>
            <a:r>
              <a:rPr lang="en-US" b="1" dirty="0" smtClean="0"/>
              <a:t>blemish”</a:t>
            </a:r>
            <a:r>
              <a:rPr lang="en-US" dirty="0" smtClean="0"/>
              <a:t>. This also exemplifies a wedding, as the bride adorns herself on her wedding day and presents herself before the groom to be united in holy matrimony.</a:t>
            </a:r>
          </a:p>
        </p:txBody>
      </p:sp>
    </p:spTree>
    <p:extLst>
      <p:ext uri="{BB962C8B-B14F-4D97-AF65-F5344CB8AC3E}">
        <p14:creationId xmlns:p14="http://schemas.microsoft.com/office/powerpoint/2010/main" val="65944398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5:21-33</a:t>
            </a:r>
            <a:endParaRPr lang="en-US" b="1" dirty="0" smtClean="0"/>
          </a:p>
          <a:p>
            <a:pPr marL="0" indent="0">
              <a:buNone/>
            </a:pPr>
            <a:endParaRPr lang="en-US" b="1" dirty="0" smtClean="0"/>
          </a:p>
          <a:p>
            <a:pPr marL="0" indent="0">
              <a:buNone/>
            </a:pPr>
            <a:r>
              <a:rPr lang="en-US" b="1" dirty="0" smtClean="0"/>
              <a:t>(Vs. 28)</a:t>
            </a:r>
            <a:r>
              <a:rPr lang="en-US" dirty="0"/>
              <a:t>: The doctrine here is, that a husband should have the same care for the comfort of his wife which he </a:t>
            </a:r>
            <a:r>
              <a:rPr lang="en-US" dirty="0" smtClean="0"/>
              <a:t>has for </a:t>
            </a:r>
            <a:r>
              <a:rPr lang="en-US" dirty="0"/>
              <a:t>himself. He should regard her as one with himself; and as he protects his own body from cold and hunger, and, when sick and suffering, </a:t>
            </a:r>
            <a:r>
              <a:rPr lang="en-US" dirty="0" err="1"/>
              <a:t>endeavours</a:t>
            </a:r>
            <a:r>
              <a:rPr lang="en-US" dirty="0"/>
              <a:t> to restore it to health, so he should regard and treat her. </a:t>
            </a:r>
            <a:endParaRPr lang="en-US" dirty="0" smtClean="0"/>
          </a:p>
          <a:p>
            <a:pPr marL="0" indent="0">
              <a:buNone/>
            </a:pPr>
            <a:r>
              <a:rPr lang="en-US" b="1" dirty="0" smtClean="0"/>
              <a:t>Another </a:t>
            </a:r>
            <a:r>
              <a:rPr lang="en-US" b="1" dirty="0"/>
              <a:t>argument</a:t>
            </a:r>
            <a:r>
              <a:rPr lang="en-US" dirty="0" smtClean="0"/>
              <a:t>: </a:t>
            </a:r>
            <a:r>
              <a:rPr lang="en-US" i="1" dirty="0" smtClean="0"/>
              <a:t>Every man loves himself, even by nature: therefore he is going against a natural tendency if he does not love his wife.</a:t>
            </a:r>
          </a:p>
        </p:txBody>
      </p:sp>
    </p:spTree>
    <p:extLst>
      <p:ext uri="{BB962C8B-B14F-4D97-AF65-F5344CB8AC3E}">
        <p14:creationId xmlns:p14="http://schemas.microsoft.com/office/powerpoint/2010/main" val="2670351390"/>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5:21-33</a:t>
            </a:r>
            <a:endParaRPr lang="en-US" b="1" dirty="0" smtClean="0"/>
          </a:p>
          <a:p>
            <a:pPr marL="0" indent="0">
              <a:buNone/>
            </a:pPr>
            <a:endParaRPr lang="en-US" b="1" dirty="0" smtClean="0"/>
          </a:p>
          <a:p>
            <a:pPr marL="0" indent="0">
              <a:buNone/>
            </a:pPr>
            <a:r>
              <a:rPr lang="en-US" b="1" dirty="0" smtClean="0"/>
              <a:t>(Vs. 28)</a:t>
            </a:r>
            <a:r>
              <a:rPr lang="en-US" dirty="0"/>
              <a:t>: </a:t>
            </a:r>
            <a:r>
              <a:rPr lang="en-US" b="1" i="1" dirty="0"/>
              <a:t>He that </a:t>
            </a:r>
            <a:r>
              <a:rPr lang="en-US" b="1" i="1" dirty="0" err="1"/>
              <a:t>loveth</a:t>
            </a:r>
            <a:r>
              <a:rPr lang="en-US" b="1" i="1" dirty="0"/>
              <a:t> his wife </a:t>
            </a:r>
            <a:r>
              <a:rPr lang="en-US" b="1" i="1" dirty="0" err="1"/>
              <a:t>loveth</a:t>
            </a:r>
            <a:r>
              <a:rPr lang="en-US" b="1" i="1" dirty="0"/>
              <a:t> himself. </a:t>
            </a:r>
          </a:p>
          <a:p>
            <a:pPr marL="0" indent="0">
              <a:buNone/>
            </a:pPr>
            <a:r>
              <a:rPr lang="en-US" dirty="0" smtClean="0"/>
              <a:t>Because </a:t>
            </a:r>
            <a:r>
              <a:rPr lang="en-US" dirty="0"/>
              <a:t>they are one flesh, </a:t>
            </a:r>
            <a:r>
              <a:rPr lang="en-US" dirty="0" err="1"/>
              <a:t>Eph</a:t>
            </a:r>
            <a:r>
              <a:rPr lang="en-US" dirty="0"/>
              <a:t> </a:t>
            </a:r>
            <a:r>
              <a:rPr lang="en-US" dirty="0" smtClean="0"/>
              <a:t>5:31; she </a:t>
            </a:r>
            <a:r>
              <a:rPr lang="en-US" dirty="0"/>
              <a:t>is one with him, and their interests are identified. </a:t>
            </a:r>
          </a:p>
          <a:p>
            <a:pPr marL="0" indent="0">
              <a:buNone/>
            </a:pPr>
            <a:r>
              <a:rPr lang="en-US" dirty="0"/>
              <a:t>Their union is so intimate that their happiness is inseparable; and what promotes the interest of one, promotes that of the other.</a:t>
            </a:r>
          </a:p>
          <a:p>
            <a:pPr marL="0" indent="0">
              <a:buNone/>
            </a:pPr>
            <a:r>
              <a:rPr lang="en-US" dirty="0" smtClean="0"/>
              <a:t>A </a:t>
            </a:r>
            <a:r>
              <a:rPr lang="en-US" dirty="0"/>
              <a:t>man's kindness to his wife will be more than repaid by the happiness which she </a:t>
            </a:r>
            <a:r>
              <a:rPr lang="en-US" dirty="0" smtClean="0"/>
              <a:t>imparts. If </a:t>
            </a:r>
            <a:r>
              <a:rPr lang="en-US" dirty="0"/>
              <a:t>a man wishes to pro- mote his own happiness in the most effectual way, he had better begin by showing kindness to his wife. </a:t>
            </a:r>
            <a:endParaRPr lang="en-US" dirty="0" smtClean="0"/>
          </a:p>
        </p:txBody>
      </p:sp>
    </p:spTree>
    <p:extLst>
      <p:ext uri="{BB962C8B-B14F-4D97-AF65-F5344CB8AC3E}">
        <p14:creationId xmlns:p14="http://schemas.microsoft.com/office/powerpoint/2010/main" val="115947922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5:21-33</a:t>
            </a:r>
            <a:endParaRPr lang="en-US" b="1" dirty="0" smtClean="0"/>
          </a:p>
          <a:p>
            <a:pPr marL="0" indent="0">
              <a:buNone/>
            </a:pPr>
            <a:endParaRPr lang="en-US" b="1" dirty="0" smtClean="0"/>
          </a:p>
          <a:p>
            <a:pPr marL="0" indent="0">
              <a:buNone/>
            </a:pPr>
            <a:r>
              <a:rPr lang="en-US" b="1" dirty="0" smtClean="0"/>
              <a:t>(Vs. 29)</a:t>
            </a:r>
            <a:r>
              <a:rPr lang="en-US" dirty="0"/>
              <a:t>: This is urged as an argument why a man should love his wife, and show kindness to her. As no man disregards the happiness of his own body, or himself, so he should show equal care to promote the happiness of his wife. The general idea </a:t>
            </a:r>
            <a:r>
              <a:rPr lang="en-US" dirty="0" smtClean="0"/>
              <a:t>is that </a:t>
            </a:r>
            <a:r>
              <a:rPr lang="en-US" dirty="0"/>
              <a:t>Christ has a tender concern for the wants of the church, as a man has for his own body, and that the husband should show a similar regard for his wife</a:t>
            </a:r>
            <a:r>
              <a:rPr lang="en-US" dirty="0" smtClean="0"/>
              <a:t>… </a:t>
            </a:r>
            <a:r>
              <a:rPr lang="en-US" b="1" i="1" dirty="0" smtClean="0">
                <a:solidFill>
                  <a:srgbClr val="C00000"/>
                </a:solidFill>
              </a:rPr>
              <a:t>As </a:t>
            </a:r>
            <a:r>
              <a:rPr lang="en-US" b="1" i="1" dirty="0">
                <a:solidFill>
                  <a:srgbClr val="C00000"/>
                </a:solidFill>
              </a:rPr>
              <a:t>a man cares for himself, and as Christ cares for his church, so a husband should care for his wife.</a:t>
            </a:r>
            <a:endParaRPr lang="en-US" b="1" i="1" dirty="0" smtClean="0">
              <a:solidFill>
                <a:srgbClr val="C00000"/>
              </a:solidFill>
            </a:endParaRPr>
          </a:p>
        </p:txBody>
      </p:sp>
    </p:spTree>
    <p:extLst>
      <p:ext uri="{BB962C8B-B14F-4D97-AF65-F5344CB8AC3E}">
        <p14:creationId xmlns:p14="http://schemas.microsoft.com/office/powerpoint/2010/main" val="273389518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5:21-33</a:t>
            </a:r>
            <a:endParaRPr lang="en-US" b="1" dirty="0" smtClean="0"/>
          </a:p>
          <a:p>
            <a:pPr marL="0" indent="0">
              <a:buNone/>
            </a:pPr>
            <a:endParaRPr lang="en-US" b="1" dirty="0" smtClean="0"/>
          </a:p>
          <a:p>
            <a:pPr marL="0" indent="0">
              <a:buNone/>
            </a:pPr>
            <a:r>
              <a:rPr lang="en-US" b="1" dirty="0" smtClean="0"/>
              <a:t>(Vs. 30)</a:t>
            </a:r>
            <a:r>
              <a:rPr lang="en-US" dirty="0"/>
              <a:t>: </a:t>
            </a:r>
            <a:r>
              <a:rPr lang="en-US" b="1" i="1" dirty="0"/>
              <a:t>For we are members of his </a:t>
            </a:r>
            <a:r>
              <a:rPr lang="en-US" b="1" i="1" dirty="0" smtClean="0"/>
              <a:t>body… </a:t>
            </a:r>
            <a:r>
              <a:rPr lang="en-US" i="1" dirty="0" smtClean="0"/>
              <a:t>Of </a:t>
            </a:r>
            <a:r>
              <a:rPr lang="en-US" i="1" dirty="0"/>
              <a:t>the body of Christ. </a:t>
            </a:r>
            <a:r>
              <a:rPr lang="en-US" dirty="0"/>
              <a:t>The idea here is, that there is a close and intimate union between the Christian and the Saviour--a union so intimate that they may be spoken of as </a:t>
            </a:r>
            <a:r>
              <a:rPr lang="en-US" dirty="0" smtClean="0"/>
              <a:t>one</a:t>
            </a:r>
          </a:p>
          <a:p>
            <a:pPr marL="0" indent="0">
              <a:buNone/>
            </a:pPr>
            <a:r>
              <a:rPr lang="en-US" b="1" i="1" dirty="0" smtClean="0"/>
              <a:t>Of </a:t>
            </a:r>
            <a:r>
              <a:rPr lang="en-US" b="1" i="1" dirty="0"/>
              <a:t>his flesh, and of his bones… </a:t>
            </a:r>
            <a:r>
              <a:rPr lang="en-US" dirty="0"/>
              <a:t>There is an allusion here evidently to the language which Adam used respecting Eve, "This is now bone of my bones, and flesh of my flesh," </a:t>
            </a:r>
            <a:r>
              <a:rPr lang="en-US" dirty="0" smtClean="0"/>
              <a:t>Gen. </a:t>
            </a:r>
            <a:r>
              <a:rPr lang="en-US" dirty="0"/>
              <a:t>2:23. It is language which is employed to denote the closeness of the marriage relation, and which Paul applies to the </a:t>
            </a:r>
            <a:r>
              <a:rPr lang="en-US" dirty="0" smtClean="0"/>
              <a:t>connection </a:t>
            </a:r>
            <a:r>
              <a:rPr lang="en-US" dirty="0"/>
              <a:t>between Christ and his people.</a:t>
            </a:r>
            <a:endParaRPr lang="en-US" dirty="0" smtClean="0"/>
          </a:p>
        </p:txBody>
      </p:sp>
    </p:spTree>
    <p:extLst>
      <p:ext uri="{BB962C8B-B14F-4D97-AF65-F5344CB8AC3E}">
        <p14:creationId xmlns:p14="http://schemas.microsoft.com/office/powerpoint/2010/main" val="306009854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5:21-33</a:t>
            </a:r>
            <a:endParaRPr lang="en-US" b="1" dirty="0" smtClean="0"/>
          </a:p>
          <a:p>
            <a:pPr marL="0" indent="0">
              <a:buNone/>
            </a:pPr>
            <a:endParaRPr lang="en-US" b="1" dirty="0" smtClean="0"/>
          </a:p>
          <a:p>
            <a:pPr marL="0" indent="0">
              <a:buNone/>
            </a:pPr>
            <a:r>
              <a:rPr lang="en-US" b="1" dirty="0" smtClean="0"/>
              <a:t>(Vs. 30-31)</a:t>
            </a:r>
            <a:r>
              <a:rPr lang="en-US" dirty="0" smtClean="0"/>
              <a:t>: </a:t>
            </a:r>
            <a:r>
              <a:rPr lang="en-US" dirty="0"/>
              <a:t>He alludes to the making of the woman, which signifies our union with </a:t>
            </a:r>
            <a:r>
              <a:rPr lang="en-US" dirty="0" smtClean="0"/>
              <a:t>Christ. We </a:t>
            </a:r>
            <a:r>
              <a:rPr lang="en-US" dirty="0"/>
              <a:t>are all members of Christ's body, the church. </a:t>
            </a:r>
            <a:r>
              <a:rPr lang="en-US" dirty="0" smtClean="0"/>
              <a:t>The </a:t>
            </a:r>
            <a:r>
              <a:rPr lang="en-US" dirty="0"/>
              <a:t>church is his Bride. </a:t>
            </a:r>
            <a:r>
              <a:rPr lang="en-US" dirty="0" smtClean="0"/>
              <a:t>On </a:t>
            </a:r>
            <a:r>
              <a:rPr lang="en-US" dirty="0"/>
              <a:t>account of the oneness which God has formed between a man and his wife, which represents the union between Christ and </a:t>
            </a:r>
            <a:r>
              <a:rPr lang="en-US" dirty="0" smtClean="0"/>
              <a:t>believers. The </a:t>
            </a:r>
            <a:r>
              <a:rPr lang="en-US" dirty="0"/>
              <a:t>union for life of one man and one woman in marriage, was designed by God to illustrate the union of Christ and his people; and the spirit which he manifests towards his church is that which </a:t>
            </a:r>
            <a:r>
              <a:rPr lang="en-US" dirty="0" smtClean="0"/>
              <a:t>husband &amp; wife </a:t>
            </a:r>
            <a:r>
              <a:rPr lang="en-US" dirty="0"/>
              <a:t>should manifest towards each other.</a:t>
            </a:r>
            <a:endParaRPr lang="en-US" dirty="0" smtClean="0"/>
          </a:p>
        </p:txBody>
      </p:sp>
    </p:spTree>
    <p:extLst>
      <p:ext uri="{BB962C8B-B14F-4D97-AF65-F5344CB8AC3E}">
        <p14:creationId xmlns:p14="http://schemas.microsoft.com/office/powerpoint/2010/main" val="383633357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5:21-33</a:t>
            </a:r>
            <a:endParaRPr lang="en-US" b="1" dirty="0" smtClean="0"/>
          </a:p>
          <a:p>
            <a:pPr marL="0" indent="0">
              <a:buNone/>
            </a:pPr>
            <a:r>
              <a:rPr lang="en-US" b="1" dirty="0" smtClean="0"/>
              <a:t>(Vs. 32)</a:t>
            </a:r>
            <a:r>
              <a:rPr lang="en-US" dirty="0"/>
              <a:t>: </a:t>
            </a:r>
            <a:r>
              <a:rPr lang="en-US" dirty="0" smtClean="0"/>
              <a:t>Here </a:t>
            </a:r>
            <a:r>
              <a:rPr lang="en-US" dirty="0"/>
              <a:t>it means, simply, that there was much about the union of </a:t>
            </a:r>
            <a:r>
              <a:rPr lang="en-US" dirty="0" smtClean="0"/>
              <a:t>Christ &amp; His Church </a:t>
            </a:r>
            <a:r>
              <a:rPr lang="en-US" dirty="0"/>
              <a:t>resembling the </a:t>
            </a:r>
            <a:r>
              <a:rPr lang="en-US" dirty="0" smtClean="0"/>
              <a:t>marriage </a:t>
            </a:r>
            <a:r>
              <a:rPr lang="en-US" dirty="0"/>
              <a:t>which was not </a:t>
            </a:r>
            <a:r>
              <a:rPr lang="en-US" dirty="0" smtClean="0"/>
              <a:t>obvious or easily understood, </a:t>
            </a:r>
            <a:r>
              <a:rPr lang="en-US" dirty="0"/>
              <a:t>except to those who were instructed. The truth that was so great a mystery was, that the eternal Son of God should form such </a:t>
            </a:r>
            <a:r>
              <a:rPr lang="en-US" dirty="0" smtClean="0"/>
              <a:t>a </a:t>
            </a:r>
            <a:r>
              <a:rPr lang="en-US" dirty="0"/>
              <a:t>union with men; that he should take them into a </a:t>
            </a:r>
            <a:r>
              <a:rPr lang="en-US" dirty="0" smtClean="0"/>
              <a:t>connection </a:t>
            </a:r>
            <a:r>
              <a:rPr lang="en-US" dirty="0"/>
              <a:t>with </a:t>
            </a:r>
            <a:r>
              <a:rPr lang="en-US" dirty="0" smtClean="0"/>
              <a:t>himself, superior </a:t>
            </a:r>
            <a:r>
              <a:rPr lang="en-US" dirty="0"/>
              <a:t>to even that which exists in the marriage relation. This was a great and profound truth, to understand which it was necessary to receive instruction. No one would have understood it without a revelation; no one understands it now except they who are taught </a:t>
            </a:r>
            <a:r>
              <a:rPr lang="en-US" dirty="0" smtClean="0"/>
              <a:t>by God</a:t>
            </a:r>
            <a:r>
              <a:rPr lang="en-US" dirty="0"/>
              <a:t>. </a:t>
            </a:r>
            <a:endParaRPr lang="en-US" dirty="0" smtClean="0"/>
          </a:p>
        </p:txBody>
      </p:sp>
    </p:spTree>
    <p:extLst>
      <p:ext uri="{BB962C8B-B14F-4D97-AF65-F5344CB8AC3E}">
        <p14:creationId xmlns:p14="http://schemas.microsoft.com/office/powerpoint/2010/main" val="295056849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5:21-33</a:t>
            </a:r>
            <a:endParaRPr lang="en-US" b="1" dirty="0" smtClean="0"/>
          </a:p>
          <a:p>
            <a:pPr marL="0" indent="0">
              <a:buNone/>
            </a:pPr>
            <a:endParaRPr lang="en-US" b="1" dirty="0" smtClean="0"/>
          </a:p>
          <a:p>
            <a:pPr marL="0" indent="0">
              <a:buNone/>
            </a:pPr>
            <a:r>
              <a:rPr lang="en-US" b="1" dirty="0" smtClean="0"/>
              <a:t>(Vs. 33)</a:t>
            </a:r>
            <a:r>
              <a:rPr lang="en-US" dirty="0"/>
              <a:t>: The conclusion both of the husband's duty toward his wife, and of the wife's toward her husband…God's design in the institution of </a:t>
            </a:r>
            <a:r>
              <a:rPr lang="en-US" dirty="0" smtClean="0"/>
              <a:t>marriage</a:t>
            </a:r>
            <a:r>
              <a:rPr lang="en-US" dirty="0"/>
              <a:t> </a:t>
            </a:r>
            <a:r>
              <a:rPr lang="en-US" dirty="0" smtClean="0"/>
              <a:t>is that </a:t>
            </a:r>
            <a:r>
              <a:rPr lang="en-US" b="1" u="sng" dirty="0" smtClean="0"/>
              <a:t>every husband should love </a:t>
            </a:r>
            <a:r>
              <a:rPr lang="en-US" b="1" u="sng" dirty="0"/>
              <a:t>his wife as himself</a:t>
            </a:r>
            <a:r>
              <a:rPr lang="en-US" dirty="0"/>
              <a:t>, because she is both naturally and by a Divine ordinance a part of </a:t>
            </a:r>
            <a:r>
              <a:rPr lang="en-US" dirty="0" smtClean="0"/>
              <a:t>himself…AND that </a:t>
            </a:r>
            <a:r>
              <a:rPr lang="en-US" b="1" u="sng" dirty="0" smtClean="0"/>
              <a:t>every </a:t>
            </a:r>
            <a:r>
              <a:rPr lang="en-US" b="1" u="sng" dirty="0"/>
              <a:t>wife </a:t>
            </a:r>
            <a:r>
              <a:rPr lang="en-US" b="1" u="sng" dirty="0" smtClean="0"/>
              <a:t>should respect the </a:t>
            </a:r>
            <a:r>
              <a:rPr lang="en-US" b="1" u="sng" dirty="0"/>
              <a:t>husband as her head</a:t>
            </a:r>
            <a:r>
              <a:rPr lang="en-US" dirty="0"/>
              <a:t>, and </a:t>
            </a:r>
            <a:r>
              <a:rPr lang="en-US" dirty="0" smtClean="0"/>
              <a:t>he is the head, </a:t>
            </a:r>
            <a:r>
              <a:rPr lang="en-US" dirty="0"/>
              <a:t>not only by nature, but also by the ordinance of God.  </a:t>
            </a:r>
            <a:r>
              <a:rPr lang="en-US" b="1" dirty="0">
                <a:solidFill>
                  <a:srgbClr val="C00000"/>
                </a:solidFill>
              </a:rPr>
              <a:t>These are very important matters, and on them the apostle lays great stress. </a:t>
            </a:r>
            <a:endParaRPr lang="en-US" b="1" dirty="0" smtClean="0">
              <a:solidFill>
                <a:srgbClr val="C00000"/>
              </a:solidFill>
            </a:endParaRPr>
          </a:p>
        </p:txBody>
      </p:sp>
    </p:spTree>
    <p:extLst>
      <p:ext uri="{BB962C8B-B14F-4D97-AF65-F5344CB8AC3E}">
        <p14:creationId xmlns:p14="http://schemas.microsoft.com/office/powerpoint/2010/main" val="351162013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solidFill>
                  <a:srgbClr val="FF0000"/>
                </a:solidFill>
                <a:effectLst>
                  <a:outerShdw blurRad="38100" dist="38100" dir="2700000" algn="tl">
                    <a:srgbClr val="000000">
                      <a:alpha val="43137"/>
                    </a:srgbClr>
                  </a:outerShdw>
                </a:effectLst>
              </a:rPr>
              <a:t>Overview of CHAPTER 6</a:t>
            </a:r>
          </a:p>
          <a:p>
            <a:pPr marL="0" indent="0">
              <a:buNone/>
            </a:pPr>
            <a:endParaRPr lang="en-US" sz="1200" b="1" u="sng" dirty="0">
              <a:solidFill>
                <a:srgbClr val="FF0000"/>
              </a:solidFill>
            </a:endParaRPr>
          </a:p>
          <a:p>
            <a:pPr marL="0" indent="0">
              <a:buNone/>
            </a:pPr>
            <a:r>
              <a:rPr lang="en-US" b="1" dirty="0">
                <a:effectLst>
                  <a:outerShdw blurRad="38100" dist="38100" dir="2700000" algn="tl">
                    <a:srgbClr val="000000">
                      <a:alpha val="43137"/>
                    </a:srgbClr>
                  </a:outerShdw>
                </a:effectLst>
              </a:rPr>
              <a:t>(Vs. 1-4</a:t>
            </a:r>
            <a:r>
              <a:rPr lang="en-US" b="1" dirty="0">
                <a:effectLst>
                  <a:outerShdw blurRad="38100" dist="38100" dir="2700000" algn="tl">
                    <a:srgbClr val="000000">
                      <a:alpha val="43137"/>
                    </a:srgbClr>
                  </a:outerShdw>
                </a:effectLst>
              </a:rPr>
              <a:t>) The duties of children and parents</a:t>
            </a:r>
            <a:r>
              <a:rPr lang="en-US" b="1" dirty="0">
                <a:effectLst>
                  <a:outerShdw blurRad="38100" dist="38100" dir="2700000" algn="tl">
                    <a:srgbClr val="000000">
                      <a:alpha val="43137"/>
                    </a:srgbClr>
                  </a:outerShdw>
                </a:effectLst>
              </a:rPr>
              <a:t>.</a:t>
            </a:r>
          </a:p>
          <a:p>
            <a:pPr marL="0" indent="0">
              <a:buNone/>
            </a:pPr>
            <a:endParaRPr lang="en-US" b="1" dirty="0">
              <a:effectLst>
                <a:outerShdw blurRad="38100" dist="38100" dir="2700000" algn="tl">
                  <a:srgbClr val="000000">
                    <a:alpha val="43137"/>
                  </a:srgbClr>
                </a:outerShdw>
              </a:effectLst>
            </a:endParaRPr>
          </a:p>
          <a:p>
            <a:pPr marL="0" indent="0">
              <a:buNone/>
            </a:pPr>
            <a:r>
              <a:rPr lang="en-US" b="1" dirty="0">
                <a:effectLst>
                  <a:outerShdw blurRad="38100" dist="38100" dir="2700000" algn="tl">
                    <a:srgbClr val="000000">
                      <a:alpha val="43137"/>
                    </a:srgbClr>
                  </a:outerShdw>
                </a:effectLst>
              </a:rPr>
              <a:t>(Vs. </a:t>
            </a:r>
            <a:r>
              <a:rPr lang="en-US" b="1" dirty="0">
                <a:effectLst>
                  <a:outerShdw blurRad="38100" dist="38100" dir="2700000" algn="tl">
                    <a:srgbClr val="000000">
                      <a:alpha val="43137"/>
                    </a:srgbClr>
                  </a:outerShdw>
                </a:effectLst>
              </a:rPr>
              <a:t>5-9) The </a:t>
            </a:r>
            <a:r>
              <a:rPr lang="en-US" b="1" dirty="0">
                <a:effectLst>
                  <a:outerShdw blurRad="38100" dist="38100" dir="2700000" algn="tl">
                    <a:srgbClr val="000000">
                      <a:alpha val="43137"/>
                    </a:srgbClr>
                  </a:outerShdw>
                </a:effectLst>
              </a:rPr>
              <a:t>duties of </a:t>
            </a:r>
            <a:r>
              <a:rPr lang="en-US" b="1" dirty="0">
                <a:effectLst>
                  <a:outerShdw blurRad="38100" dist="38100" dir="2700000" algn="tl">
                    <a:srgbClr val="000000">
                      <a:alpha val="43137"/>
                    </a:srgbClr>
                  </a:outerShdw>
                </a:effectLst>
              </a:rPr>
              <a:t>servants and masters.</a:t>
            </a:r>
            <a:endParaRPr lang="en-US" b="1" dirty="0">
              <a:effectLst>
                <a:outerShdw blurRad="38100" dist="38100" dir="2700000" algn="tl">
                  <a:srgbClr val="000000">
                    <a:alpha val="43137"/>
                  </a:srgbClr>
                </a:outerShdw>
              </a:effectLst>
            </a:endParaRPr>
          </a:p>
          <a:p>
            <a:pPr marL="0" indent="0">
              <a:buNone/>
            </a:pPr>
            <a:endParaRPr lang="en-US" b="1" dirty="0">
              <a:effectLst>
                <a:outerShdw blurRad="38100" dist="38100" dir="2700000" algn="tl">
                  <a:srgbClr val="000000">
                    <a:alpha val="43137"/>
                  </a:srgbClr>
                </a:outerShdw>
              </a:effectLst>
            </a:endParaRPr>
          </a:p>
          <a:p>
            <a:pPr marL="0" indent="0">
              <a:buNone/>
            </a:pPr>
            <a:r>
              <a:rPr lang="en-US" b="1" dirty="0">
                <a:effectLst>
                  <a:outerShdw blurRad="38100" dist="38100" dir="2700000" algn="tl">
                    <a:srgbClr val="000000">
                      <a:alpha val="43137"/>
                    </a:srgbClr>
                  </a:outerShdw>
                </a:effectLst>
              </a:rPr>
              <a:t>(Vs. 10-18</a:t>
            </a:r>
            <a:r>
              <a:rPr lang="en-US" b="1" dirty="0">
                <a:effectLst>
                  <a:outerShdw blurRad="38100" dist="38100" dir="2700000" algn="tl">
                    <a:srgbClr val="000000">
                      <a:alpha val="43137"/>
                    </a:srgbClr>
                  </a:outerShdw>
                </a:effectLst>
              </a:rPr>
              <a:t>) </a:t>
            </a:r>
            <a:r>
              <a:rPr lang="en-US" b="1" dirty="0">
                <a:effectLst>
                  <a:outerShdw blurRad="38100" dist="38100" dir="2700000" algn="tl">
                    <a:srgbClr val="000000">
                      <a:alpha val="43137"/>
                    </a:srgbClr>
                  </a:outerShdw>
                </a:effectLst>
              </a:rPr>
              <a:t>The spiritual </a:t>
            </a:r>
            <a:r>
              <a:rPr lang="en-US" b="1" dirty="0">
                <a:effectLst>
                  <a:outerShdw blurRad="38100" dist="38100" dir="2700000" algn="tl">
                    <a:srgbClr val="000000">
                      <a:alpha val="43137"/>
                    </a:srgbClr>
                  </a:outerShdw>
                </a:effectLst>
              </a:rPr>
              <a:t>armour against the </a:t>
            </a:r>
            <a:r>
              <a:rPr lang="en-US" b="1" dirty="0">
                <a:effectLst>
                  <a:outerShdw blurRad="38100" dist="38100" dir="2700000" algn="tl">
                    <a:srgbClr val="000000">
                      <a:alpha val="43137"/>
                    </a:srgbClr>
                  </a:outerShdw>
                </a:effectLst>
              </a:rPr>
              <a:t>enemies.</a:t>
            </a:r>
          </a:p>
          <a:p>
            <a:pPr marL="0" indent="0">
              <a:buNone/>
            </a:pPr>
            <a:endParaRPr lang="en-US" b="1" dirty="0">
              <a:effectLst>
                <a:outerShdw blurRad="38100" dist="38100" dir="2700000" algn="tl">
                  <a:srgbClr val="000000">
                    <a:alpha val="43137"/>
                  </a:srgbClr>
                </a:outerShdw>
              </a:effectLst>
            </a:endParaRPr>
          </a:p>
          <a:p>
            <a:pPr marL="0" indent="0">
              <a:buNone/>
            </a:pPr>
            <a:r>
              <a:rPr lang="en-US" b="1" dirty="0">
                <a:effectLst>
                  <a:outerShdw blurRad="38100" dist="38100" dir="2700000" algn="tl">
                    <a:srgbClr val="000000">
                      <a:alpha val="43137"/>
                    </a:srgbClr>
                  </a:outerShdw>
                </a:effectLst>
              </a:rPr>
              <a:t>(Vs. </a:t>
            </a:r>
            <a:r>
              <a:rPr lang="en-US" b="1" dirty="0">
                <a:effectLst>
                  <a:outerShdw blurRad="38100" dist="38100" dir="2700000" algn="tl">
                    <a:srgbClr val="000000">
                      <a:alpha val="43137"/>
                    </a:srgbClr>
                  </a:outerShdw>
                </a:effectLst>
              </a:rPr>
              <a:t>19-24) The apostolic </a:t>
            </a:r>
            <a:r>
              <a:rPr lang="en-US" b="1" dirty="0">
                <a:effectLst>
                  <a:outerShdw blurRad="38100" dist="38100" dir="2700000" algn="tl">
                    <a:srgbClr val="000000">
                      <a:alpha val="43137"/>
                    </a:srgbClr>
                  </a:outerShdw>
                </a:effectLst>
              </a:rPr>
              <a:t>blessing &amp; benediction </a:t>
            </a:r>
          </a:p>
          <a:p>
            <a:pPr marL="0" indent="0">
              <a:buNone/>
            </a:pP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59525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6:1-4</a:t>
            </a:r>
            <a:endParaRPr lang="en-US" b="1" dirty="0" smtClean="0"/>
          </a:p>
          <a:p>
            <a:pPr marL="0" indent="0">
              <a:buNone/>
            </a:pPr>
            <a:endParaRPr lang="en-US" b="1" dirty="0" smtClean="0"/>
          </a:p>
          <a:p>
            <a:pPr marL="0" indent="0">
              <a:buNone/>
            </a:pPr>
            <a:r>
              <a:rPr lang="en-US" b="1" dirty="0" smtClean="0"/>
              <a:t>(Vs. </a:t>
            </a:r>
            <a:r>
              <a:rPr lang="en-US" b="1" dirty="0"/>
              <a:t>1</a:t>
            </a:r>
            <a:r>
              <a:rPr lang="en-US" b="1" dirty="0" smtClean="0"/>
              <a:t>)</a:t>
            </a:r>
            <a:r>
              <a:rPr lang="en-US" dirty="0"/>
              <a:t>: </a:t>
            </a:r>
            <a:r>
              <a:rPr lang="en-US" dirty="0" smtClean="0"/>
              <a:t>He </a:t>
            </a:r>
            <a:r>
              <a:rPr lang="en-US" dirty="0"/>
              <a:t>comes to another part of a family, and shows that the duty of the children toward their parents consists in obedience to them. </a:t>
            </a:r>
            <a:r>
              <a:rPr lang="en-US" dirty="0" smtClean="0"/>
              <a:t>(1) </a:t>
            </a:r>
            <a:r>
              <a:rPr lang="en-US" dirty="0"/>
              <a:t>The first argument: </a:t>
            </a:r>
            <a:r>
              <a:rPr lang="en-US" b="1" dirty="0"/>
              <a:t>because God has so appointed</a:t>
            </a:r>
            <a:r>
              <a:rPr lang="en-US" dirty="0"/>
              <a:t>.  And upon this it follows also that children are obligated to obey their parents, that they may not swerve from the true worship of </a:t>
            </a:r>
            <a:r>
              <a:rPr lang="en-US" dirty="0" smtClean="0"/>
              <a:t>God. </a:t>
            </a:r>
            <a:r>
              <a:rPr lang="en-US" dirty="0"/>
              <a:t>(2) The second argument: </a:t>
            </a:r>
            <a:r>
              <a:rPr lang="en-US" b="1" dirty="0"/>
              <a:t>because this obedience </a:t>
            </a:r>
            <a:r>
              <a:rPr lang="en-US" b="1" dirty="0" smtClean="0"/>
              <a:t>is just &amp; reasonable</a:t>
            </a:r>
            <a:r>
              <a:rPr lang="en-US" dirty="0" smtClean="0"/>
              <a:t>. </a:t>
            </a:r>
            <a:r>
              <a:rPr lang="en-US" b="1" i="1" dirty="0"/>
              <a:t>In the </a:t>
            </a:r>
            <a:r>
              <a:rPr lang="en-US" b="1" i="1" dirty="0" smtClean="0"/>
              <a:t>Lord…</a:t>
            </a:r>
            <a:r>
              <a:rPr lang="en-US" dirty="0" smtClean="0"/>
              <a:t>That </a:t>
            </a:r>
            <a:r>
              <a:rPr lang="en-US" dirty="0"/>
              <a:t>is, as far as their commandments agree with those of God, and no farther. No parent can have a right to require a child to steal, or lie, or cheat, or assist him in committing murder, or in doing any other wrong thing.</a:t>
            </a:r>
            <a:endParaRPr lang="en-US" b="1" dirty="0" smtClean="0">
              <a:solidFill>
                <a:srgbClr val="C00000"/>
              </a:solidFill>
            </a:endParaRPr>
          </a:p>
        </p:txBody>
      </p:sp>
    </p:spTree>
    <p:extLst>
      <p:ext uri="{BB962C8B-B14F-4D97-AF65-F5344CB8AC3E}">
        <p14:creationId xmlns:p14="http://schemas.microsoft.com/office/powerpoint/2010/main" val="948909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4:1-6</a:t>
            </a:r>
            <a:endParaRPr lang="en-US" b="1" dirty="0" smtClean="0"/>
          </a:p>
          <a:p>
            <a:pPr marL="0" indent="0">
              <a:buNone/>
            </a:pPr>
            <a:endParaRPr lang="en-US" b="1" dirty="0" smtClean="0"/>
          </a:p>
          <a:p>
            <a:pPr marL="0" indent="0">
              <a:buNone/>
            </a:pPr>
            <a:r>
              <a:rPr lang="en-US" b="1" dirty="0" smtClean="0"/>
              <a:t>(Vs. 2)</a:t>
            </a:r>
            <a:r>
              <a:rPr lang="en-US" dirty="0" smtClean="0"/>
              <a:t>: </a:t>
            </a:r>
          </a:p>
          <a:p>
            <a:r>
              <a:rPr lang="en-US" b="1" dirty="0" smtClean="0"/>
              <a:t>LOWLINESS</a:t>
            </a:r>
            <a:r>
              <a:rPr lang="en-US" dirty="0"/>
              <a:t>: </a:t>
            </a:r>
            <a:r>
              <a:rPr lang="en-US" dirty="0" smtClean="0"/>
              <a:t>Modesty; humility--</a:t>
            </a:r>
            <a:r>
              <a:rPr lang="en-US" dirty="0"/>
              <a:t>humbleness of </a:t>
            </a:r>
            <a:r>
              <a:rPr lang="en-US" dirty="0" smtClean="0"/>
              <a:t>mind</a:t>
            </a:r>
          </a:p>
          <a:p>
            <a:r>
              <a:rPr lang="en-US" b="1" dirty="0" smtClean="0"/>
              <a:t>MEEKNESS</a:t>
            </a:r>
            <a:r>
              <a:rPr lang="en-US" dirty="0"/>
              <a:t>: </a:t>
            </a:r>
            <a:r>
              <a:rPr lang="en-US" dirty="0" smtClean="0"/>
              <a:t>Gentleness</a:t>
            </a:r>
          </a:p>
          <a:p>
            <a:r>
              <a:rPr lang="en-US" b="1" dirty="0" smtClean="0"/>
              <a:t>LONGSUFFERING</a:t>
            </a:r>
            <a:r>
              <a:rPr lang="en-US" dirty="0"/>
              <a:t>: </a:t>
            </a:r>
            <a:r>
              <a:rPr lang="en-US" dirty="0" smtClean="0"/>
              <a:t>“Long-mindedness”- never </a:t>
            </a:r>
            <a:r>
              <a:rPr lang="en-US" dirty="0"/>
              <a:t>permitting a trial or provocation to get to the end of your patience.</a:t>
            </a:r>
            <a:endParaRPr lang="en-US" dirty="0" smtClean="0"/>
          </a:p>
          <a:p>
            <a:r>
              <a:rPr lang="en-US" b="1" dirty="0" smtClean="0"/>
              <a:t>FORBEARING ONE ANOTHER IN LOVE</a:t>
            </a:r>
            <a:r>
              <a:rPr lang="en-US" dirty="0"/>
              <a:t>: put up </a:t>
            </a:r>
            <a:r>
              <a:rPr lang="en-US" dirty="0" smtClean="0"/>
              <a:t>with; bear </a:t>
            </a:r>
            <a:r>
              <a:rPr lang="en-US" dirty="0"/>
              <a:t>with, </a:t>
            </a:r>
            <a:r>
              <a:rPr lang="en-US" dirty="0" smtClean="0"/>
              <a:t>endure each other for </a:t>
            </a:r>
            <a:r>
              <a:rPr lang="en-US" dirty="0"/>
              <a:t>love sake. </a:t>
            </a:r>
            <a:r>
              <a:rPr lang="en-US" dirty="0" smtClean="0"/>
              <a:t>Bearing </a:t>
            </a:r>
            <a:r>
              <a:rPr lang="en-US" dirty="0"/>
              <a:t>patiently with the </a:t>
            </a:r>
            <a:r>
              <a:rPr lang="en-US" dirty="0" smtClean="0"/>
              <a:t>faults </a:t>
            </a:r>
            <a:r>
              <a:rPr lang="en-US" dirty="0"/>
              <a:t>and infirmities of </a:t>
            </a:r>
            <a:r>
              <a:rPr lang="en-US" dirty="0" smtClean="0"/>
              <a:t>others </a:t>
            </a:r>
            <a:r>
              <a:rPr lang="en-US" b="1" dirty="0" smtClean="0">
                <a:solidFill>
                  <a:srgbClr val="FF0000"/>
                </a:solidFill>
                <a:effectLst>
                  <a:outerShdw blurRad="38100" dist="38100" dir="2700000" algn="tl">
                    <a:srgbClr val="000000">
                      <a:alpha val="43137"/>
                    </a:srgbClr>
                  </a:outerShdw>
                </a:effectLst>
              </a:rPr>
              <a:t>OR</a:t>
            </a:r>
            <a:r>
              <a:rPr lang="en-US" dirty="0" smtClean="0"/>
              <a:t> </a:t>
            </a:r>
            <a:r>
              <a:rPr lang="en-US" dirty="0"/>
              <a:t>Sustaining one another-helping to support each other in all the miseries and trials of </a:t>
            </a:r>
            <a:r>
              <a:rPr lang="en-US" dirty="0" smtClean="0"/>
              <a:t>life. </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36284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6:1-4</a:t>
            </a:r>
            <a:endParaRPr lang="en-US" b="1" dirty="0" smtClean="0"/>
          </a:p>
          <a:p>
            <a:pPr marL="0" indent="0">
              <a:buNone/>
            </a:pPr>
            <a:endParaRPr lang="en-US" b="1" dirty="0" smtClean="0"/>
          </a:p>
          <a:p>
            <a:pPr marL="0" indent="0">
              <a:buNone/>
            </a:pPr>
            <a:r>
              <a:rPr lang="en-US" b="1" dirty="0" smtClean="0"/>
              <a:t>(Vs. 2)</a:t>
            </a:r>
            <a:r>
              <a:rPr lang="en-US" dirty="0"/>
              <a:t>: </a:t>
            </a:r>
            <a:r>
              <a:rPr lang="en-US" dirty="0" smtClean="0"/>
              <a:t>(3) The </a:t>
            </a:r>
            <a:r>
              <a:rPr lang="en-US" dirty="0"/>
              <a:t>third argument </a:t>
            </a:r>
            <a:r>
              <a:rPr lang="en-US" dirty="0" smtClean="0"/>
              <a:t>brings a benefit: </a:t>
            </a:r>
            <a:r>
              <a:rPr lang="en-US" b="1" dirty="0"/>
              <a:t>because the Lord gave this commandment among all the rest a special </a:t>
            </a:r>
            <a:r>
              <a:rPr lang="en-US" b="1" dirty="0" smtClean="0"/>
              <a:t>blessing; a </a:t>
            </a:r>
            <a:r>
              <a:rPr lang="en-US" b="1" dirty="0"/>
              <a:t>special </a:t>
            </a:r>
            <a:r>
              <a:rPr lang="en-US" b="1" dirty="0" smtClean="0"/>
              <a:t>promise (</a:t>
            </a:r>
            <a:r>
              <a:rPr lang="en-US" b="1" dirty="0" err="1" smtClean="0"/>
              <a:t>Exo</a:t>
            </a:r>
            <a:r>
              <a:rPr lang="en-US" b="1" dirty="0" smtClean="0"/>
              <a:t>. 20:12)</a:t>
            </a:r>
          </a:p>
          <a:p>
            <a:pPr marL="0" indent="0">
              <a:buNone/>
            </a:pPr>
            <a:r>
              <a:rPr lang="en-US" b="1" dirty="0">
                <a:solidFill>
                  <a:srgbClr val="C00000"/>
                </a:solidFill>
              </a:rPr>
              <a:t>The first of the ten commandments which has a promise attached. It does not relate to obedience to God in general, but it is a particular assurance that they who </a:t>
            </a:r>
            <a:r>
              <a:rPr lang="en-US" b="1" dirty="0" err="1">
                <a:solidFill>
                  <a:srgbClr val="C00000"/>
                </a:solidFill>
              </a:rPr>
              <a:t>honour</a:t>
            </a:r>
            <a:r>
              <a:rPr lang="en-US" b="1" dirty="0">
                <a:solidFill>
                  <a:srgbClr val="C00000"/>
                </a:solidFill>
              </a:rPr>
              <a:t> their parents shall have a particular </a:t>
            </a:r>
            <a:r>
              <a:rPr lang="en-US" b="1" dirty="0" smtClean="0">
                <a:solidFill>
                  <a:srgbClr val="C00000"/>
                </a:solidFill>
              </a:rPr>
              <a:t>blessing (long life) </a:t>
            </a:r>
            <a:r>
              <a:rPr lang="en-US" b="1" dirty="0">
                <a:solidFill>
                  <a:srgbClr val="C00000"/>
                </a:solidFill>
              </a:rPr>
              <a:t>as the result of that obedience. </a:t>
            </a:r>
            <a:endParaRPr lang="en-US" b="1" dirty="0" smtClean="0">
              <a:solidFill>
                <a:srgbClr val="C00000"/>
              </a:solidFill>
            </a:endParaRPr>
          </a:p>
        </p:txBody>
      </p:sp>
    </p:spTree>
    <p:extLst>
      <p:ext uri="{BB962C8B-B14F-4D97-AF65-F5344CB8AC3E}">
        <p14:creationId xmlns:p14="http://schemas.microsoft.com/office/powerpoint/2010/main" val="233929406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6:1-4</a:t>
            </a:r>
            <a:endParaRPr lang="en-US" b="1" dirty="0" smtClean="0"/>
          </a:p>
          <a:p>
            <a:pPr marL="0" indent="0">
              <a:buNone/>
            </a:pPr>
            <a:endParaRPr lang="en-US" b="1" dirty="0" smtClean="0"/>
          </a:p>
          <a:p>
            <a:pPr marL="0" indent="0">
              <a:buNone/>
            </a:pPr>
            <a:r>
              <a:rPr lang="en-US" b="1" dirty="0" smtClean="0"/>
              <a:t>(Vs. </a:t>
            </a:r>
            <a:r>
              <a:rPr lang="en-US" b="1" dirty="0"/>
              <a:t>3</a:t>
            </a:r>
            <a:r>
              <a:rPr lang="en-US" b="1" dirty="0" smtClean="0"/>
              <a:t>)</a:t>
            </a:r>
            <a:r>
              <a:rPr lang="en-US" dirty="0"/>
              <a:t>: </a:t>
            </a:r>
            <a:r>
              <a:rPr lang="en-US" dirty="0" smtClean="0"/>
              <a:t>The children </a:t>
            </a:r>
            <a:r>
              <a:rPr lang="en-US" dirty="0"/>
              <a:t>who are kind, respectful, and obedient to parents, take the way to become blessings to themselves, their parents, the church of God, and the world. God frequently prospers those who have shown a dutiful attention to their parents; </a:t>
            </a:r>
            <a:r>
              <a:rPr lang="en-US" dirty="0" smtClean="0"/>
              <a:t>such </a:t>
            </a:r>
            <a:r>
              <a:rPr lang="en-US" dirty="0"/>
              <a:t>children are in the right way, and we all know that the way of duty is the way of safety and happiness.</a:t>
            </a:r>
            <a:endParaRPr lang="en-US" b="1" dirty="0" smtClean="0">
              <a:solidFill>
                <a:srgbClr val="C00000"/>
              </a:solidFill>
            </a:endParaRPr>
          </a:p>
        </p:txBody>
      </p:sp>
    </p:spTree>
    <p:extLst>
      <p:ext uri="{BB962C8B-B14F-4D97-AF65-F5344CB8AC3E}">
        <p14:creationId xmlns:p14="http://schemas.microsoft.com/office/powerpoint/2010/main" val="266894893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6:1-4</a:t>
            </a:r>
            <a:endParaRPr lang="en-US" b="1" dirty="0" smtClean="0"/>
          </a:p>
          <a:p>
            <a:pPr marL="0" indent="0">
              <a:buNone/>
            </a:pPr>
            <a:endParaRPr lang="en-US" b="1" dirty="0" smtClean="0"/>
          </a:p>
          <a:p>
            <a:pPr marL="0" indent="0">
              <a:buNone/>
            </a:pPr>
            <a:r>
              <a:rPr lang="en-US" b="1" dirty="0" smtClean="0"/>
              <a:t>(Vs. 4)</a:t>
            </a:r>
            <a:r>
              <a:rPr lang="en-US" dirty="0"/>
              <a:t>: </a:t>
            </a:r>
            <a:r>
              <a:rPr lang="en-US" i="1" dirty="0" smtClean="0"/>
              <a:t>And </a:t>
            </a:r>
            <a:r>
              <a:rPr lang="en-US" i="1" dirty="0"/>
              <a:t>you, fathers, do not irritate your </a:t>
            </a:r>
            <a:r>
              <a:rPr lang="en-US" i="1" dirty="0" smtClean="0"/>
              <a:t>children so  that they get angry, but instead </a:t>
            </a:r>
            <a:r>
              <a:rPr lang="en-US" i="1" dirty="0"/>
              <a:t>bring them up tenderly with true Christian training and advice</a:t>
            </a:r>
            <a:r>
              <a:rPr lang="en-US" i="1" dirty="0" smtClean="0"/>
              <a:t>.</a:t>
            </a:r>
            <a:endParaRPr lang="en-US" dirty="0" smtClean="0"/>
          </a:p>
          <a:p>
            <a:pPr marL="0" indent="0">
              <a:buNone/>
            </a:pPr>
            <a:r>
              <a:rPr lang="en-US" dirty="0"/>
              <a:t>It is the duty of fathers to use their fatherly authority moderately and to God's glory. Avoid all severity; this will hurt your own souls, and do them no good; on the contrary, if punished with severity or cruelty, they will be only hardened and made desperate in their sins.  Cruel parents generally have bad children. </a:t>
            </a:r>
            <a:r>
              <a:rPr lang="en-US" dirty="0" smtClean="0"/>
              <a:t>Guide them with </a:t>
            </a:r>
            <a:r>
              <a:rPr lang="en-US" dirty="0"/>
              <a:t>all tenderness and mildness</a:t>
            </a:r>
            <a:r>
              <a:rPr lang="en-US" dirty="0" smtClean="0"/>
              <a:t>.  </a:t>
            </a:r>
            <a:r>
              <a:rPr lang="en-US" dirty="0"/>
              <a:t>In the instruction and discipline of the Lord-Both in Christian knowledge and practice.</a:t>
            </a:r>
          </a:p>
          <a:p>
            <a:pPr marL="0" indent="0">
              <a:buNone/>
            </a:pPr>
            <a:endParaRPr lang="en-US" b="1" dirty="0" smtClean="0">
              <a:solidFill>
                <a:srgbClr val="C00000"/>
              </a:solidFill>
            </a:endParaRPr>
          </a:p>
        </p:txBody>
      </p:sp>
    </p:spTree>
    <p:extLst>
      <p:ext uri="{BB962C8B-B14F-4D97-AF65-F5344CB8AC3E}">
        <p14:creationId xmlns:p14="http://schemas.microsoft.com/office/powerpoint/2010/main" val="289497538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6:5-9</a:t>
            </a:r>
            <a:endParaRPr lang="en-US" b="1" dirty="0" smtClean="0"/>
          </a:p>
          <a:p>
            <a:pPr marL="0" indent="0">
              <a:buNone/>
            </a:pPr>
            <a:endParaRPr lang="en-US" b="1" dirty="0" smtClean="0"/>
          </a:p>
          <a:p>
            <a:pPr marL="0" indent="0">
              <a:buNone/>
            </a:pPr>
            <a:r>
              <a:rPr lang="en-US" b="1" dirty="0" smtClean="0"/>
              <a:t>(Vs. </a:t>
            </a:r>
            <a:r>
              <a:rPr lang="en-US" b="1" dirty="0"/>
              <a:t>5</a:t>
            </a:r>
            <a:r>
              <a:rPr lang="en-US" b="1" dirty="0" smtClean="0"/>
              <a:t>)</a:t>
            </a:r>
            <a:r>
              <a:rPr lang="en-US" dirty="0"/>
              <a:t>: </a:t>
            </a:r>
            <a:r>
              <a:rPr lang="en-US" dirty="0" smtClean="0"/>
              <a:t>Servants</a:t>
            </a:r>
            <a:r>
              <a:rPr lang="en-US" dirty="0"/>
              <a:t>, be obedient to your earthly masters, with respect and eager anxiety to please and with simplicity of motive as if you were obeying </a:t>
            </a:r>
            <a:r>
              <a:rPr lang="en-US" dirty="0" smtClean="0"/>
              <a:t>Christ.</a:t>
            </a:r>
          </a:p>
          <a:p>
            <a:pPr marL="0" indent="0">
              <a:buNone/>
            </a:pPr>
            <a:endParaRPr lang="en-US" b="1" i="1" dirty="0" smtClean="0"/>
          </a:p>
          <a:p>
            <a:pPr marL="0" indent="0">
              <a:buNone/>
            </a:pPr>
            <a:r>
              <a:rPr lang="en-US" b="1" i="1" dirty="0" smtClean="0"/>
              <a:t>With </a:t>
            </a:r>
            <a:r>
              <a:rPr lang="en-US" b="1" i="1" dirty="0"/>
              <a:t>fear and trembling</a:t>
            </a:r>
            <a:r>
              <a:rPr lang="en-US" dirty="0"/>
              <a:t>-A proverbial expression, implying the utmost care and diligence. </a:t>
            </a:r>
            <a:endParaRPr lang="en-US" dirty="0" smtClean="0"/>
          </a:p>
          <a:p>
            <a:pPr marL="0" indent="0">
              <a:buNone/>
            </a:pPr>
            <a:endParaRPr lang="en-US" dirty="0" smtClean="0"/>
          </a:p>
          <a:p>
            <a:pPr marL="0" indent="0">
              <a:buNone/>
            </a:pPr>
            <a:r>
              <a:rPr lang="en-US" b="1" i="1" dirty="0" smtClean="0"/>
              <a:t>In </a:t>
            </a:r>
            <a:r>
              <a:rPr lang="en-US" b="1" i="1" dirty="0"/>
              <a:t>singleness of your </a:t>
            </a:r>
            <a:r>
              <a:rPr lang="en-US" b="1" i="1" dirty="0" smtClean="0"/>
              <a:t>heart:</a:t>
            </a:r>
            <a:r>
              <a:rPr lang="en-US" dirty="0"/>
              <a:t>  With a simple, sincere desire to do what ought to be done. …from a principle of uprightness, serving them as you would serve Christ.</a:t>
            </a:r>
            <a:endParaRPr lang="en-US" dirty="0" smtClean="0"/>
          </a:p>
          <a:p>
            <a:pPr marL="0" indent="0">
              <a:buNone/>
            </a:pPr>
            <a:endParaRPr lang="en-US" b="1" dirty="0" smtClean="0">
              <a:solidFill>
                <a:srgbClr val="C00000"/>
              </a:solidFill>
            </a:endParaRPr>
          </a:p>
        </p:txBody>
      </p:sp>
    </p:spTree>
    <p:extLst>
      <p:ext uri="{BB962C8B-B14F-4D97-AF65-F5344CB8AC3E}">
        <p14:creationId xmlns:p14="http://schemas.microsoft.com/office/powerpoint/2010/main" val="2885824487"/>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6:5-9</a:t>
            </a:r>
            <a:endParaRPr lang="en-US" b="1" dirty="0" smtClean="0"/>
          </a:p>
          <a:p>
            <a:pPr marL="0" indent="0">
              <a:buNone/>
            </a:pPr>
            <a:endParaRPr lang="en-US" b="1" dirty="0" smtClean="0"/>
          </a:p>
          <a:p>
            <a:pPr marL="0" indent="0">
              <a:buNone/>
            </a:pPr>
            <a:r>
              <a:rPr lang="en-US" b="1" dirty="0" smtClean="0"/>
              <a:t>(Vs. 6)</a:t>
            </a:r>
            <a:r>
              <a:rPr lang="en-US" dirty="0"/>
              <a:t>: </a:t>
            </a:r>
            <a:r>
              <a:rPr lang="en-US" dirty="0" smtClean="0"/>
              <a:t>Not </a:t>
            </a:r>
            <a:r>
              <a:rPr lang="en-US" dirty="0"/>
              <a:t>only when their eyes are on you, as if you had merely to please men, but as </a:t>
            </a:r>
            <a:r>
              <a:rPr lang="en-US" dirty="0" smtClean="0"/>
              <a:t>servants </a:t>
            </a:r>
            <a:r>
              <a:rPr lang="en-US" dirty="0"/>
              <a:t>of Christ, who are trying to carry out the will of God. </a:t>
            </a:r>
            <a:endParaRPr lang="en-US" dirty="0" smtClean="0"/>
          </a:p>
          <a:p>
            <a:pPr marL="0" indent="0">
              <a:buNone/>
            </a:pPr>
            <a:endParaRPr lang="en-US" dirty="0"/>
          </a:p>
          <a:p>
            <a:pPr marL="0" indent="0">
              <a:buNone/>
            </a:pPr>
            <a:r>
              <a:rPr lang="en-US" dirty="0" smtClean="0"/>
              <a:t>Not </a:t>
            </a:r>
            <a:r>
              <a:rPr lang="en-US" dirty="0"/>
              <a:t>merely in their presence, when their eye is upon you, as unfaithful and hypocritical servants do, without consulting conscience in any part of their </a:t>
            </a:r>
            <a:r>
              <a:rPr lang="en-US" dirty="0" smtClean="0"/>
              <a:t>work…Seeing </a:t>
            </a:r>
            <a:r>
              <a:rPr lang="en-US" dirty="0"/>
              <a:t>that you are in the state of servitude, it is the will of God that you should act conscientiously in it.</a:t>
            </a:r>
          </a:p>
          <a:p>
            <a:pPr marL="0" indent="0">
              <a:buNone/>
            </a:pPr>
            <a:endParaRPr lang="en-US" b="1" dirty="0" smtClean="0">
              <a:solidFill>
                <a:srgbClr val="C00000"/>
              </a:solidFill>
            </a:endParaRPr>
          </a:p>
        </p:txBody>
      </p:sp>
    </p:spTree>
    <p:extLst>
      <p:ext uri="{BB962C8B-B14F-4D97-AF65-F5344CB8AC3E}">
        <p14:creationId xmlns:p14="http://schemas.microsoft.com/office/powerpoint/2010/main" val="3146995234"/>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6:5-9</a:t>
            </a:r>
            <a:endParaRPr lang="en-US" b="1" dirty="0" smtClean="0"/>
          </a:p>
          <a:p>
            <a:pPr marL="0" indent="0">
              <a:buNone/>
            </a:pPr>
            <a:endParaRPr lang="en-US" b="1" dirty="0" smtClean="0"/>
          </a:p>
          <a:p>
            <a:pPr marL="0" indent="0">
              <a:buNone/>
            </a:pPr>
            <a:r>
              <a:rPr lang="en-US" b="1" dirty="0" smtClean="0"/>
              <a:t>(Vs. </a:t>
            </a:r>
            <a:r>
              <a:rPr lang="en-US" b="1" dirty="0"/>
              <a:t>7</a:t>
            </a:r>
            <a:r>
              <a:rPr lang="en-US" b="1" dirty="0" smtClean="0"/>
              <a:t>)</a:t>
            </a:r>
            <a:r>
              <a:rPr lang="en-US" dirty="0"/>
              <a:t>: </a:t>
            </a:r>
            <a:r>
              <a:rPr lang="en-US" dirty="0" smtClean="0"/>
              <a:t>Doing </a:t>
            </a:r>
            <a:r>
              <a:rPr lang="en-US" dirty="0"/>
              <a:t>your work readily, as to the Lord, and not to </a:t>
            </a:r>
            <a:r>
              <a:rPr lang="en-US" dirty="0" smtClean="0"/>
              <a:t>men…Give </a:t>
            </a:r>
            <a:r>
              <a:rPr lang="en-US" dirty="0"/>
              <a:t>your service heartily and cheerfully, as working for the Master and not for </a:t>
            </a:r>
            <a:r>
              <a:rPr lang="en-US" dirty="0" smtClean="0"/>
              <a:t>men.</a:t>
            </a:r>
          </a:p>
          <a:p>
            <a:pPr marL="0" indent="0">
              <a:buNone/>
            </a:pPr>
            <a:endParaRPr lang="en-US" b="1" dirty="0" smtClean="0"/>
          </a:p>
          <a:p>
            <a:pPr marL="0" indent="0">
              <a:buNone/>
            </a:pPr>
            <a:r>
              <a:rPr lang="en-US" b="1" dirty="0" smtClean="0"/>
              <a:t>(</a:t>
            </a:r>
            <a:r>
              <a:rPr lang="en-US" b="1" dirty="0"/>
              <a:t>Vs. </a:t>
            </a:r>
            <a:r>
              <a:rPr lang="en-US" b="1" dirty="0" smtClean="0"/>
              <a:t>8)</a:t>
            </a:r>
            <a:r>
              <a:rPr lang="en-US" dirty="0"/>
              <a:t>: </a:t>
            </a:r>
            <a:r>
              <a:rPr lang="en-US" dirty="0" smtClean="0"/>
              <a:t>Knowing </a:t>
            </a:r>
            <a:r>
              <a:rPr lang="en-US" dirty="0"/>
              <a:t>that whatever good any one does, he will receive the same again from the Lord, whether he is a slave or free.</a:t>
            </a:r>
          </a:p>
          <a:p>
            <a:pPr marL="0" indent="0">
              <a:buNone/>
            </a:pPr>
            <a:endParaRPr lang="en-US" dirty="0"/>
          </a:p>
          <a:p>
            <a:pPr marL="0" indent="0">
              <a:buNone/>
            </a:pPr>
            <a:endParaRPr lang="en-US" dirty="0"/>
          </a:p>
          <a:p>
            <a:pPr marL="0" indent="0">
              <a:buNone/>
            </a:pPr>
            <a:endParaRPr lang="en-US" b="1" dirty="0" smtClean="0">
              <a:solidFill>
                <a:srgbClr val="C00000"/>
              </a:solidFill>
            </a:endParaRPr>
          </a:p>
        </p:txBody>
      </p:sp>
    </p:spTree>
    <p:extLst>
      <p:ext uri="{BB962C8B-B14F-4D97-AF65-F5344CB8AC3E}">
        <p14:creationId xmlns:p14="http://schemas.microsoft.com/office/powerpoint/2010/main" val="286747728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lgn="ctr">
              <a:buNone/>
            </a:pPr>
            <a:r>
              <a:rPr lang="en-US" b="1" u="sng" dirty="0" smtClean="0"/>
              <a:t>CHAPTER 6:5-9</a:t>
            </a:r>
            <a:endParaRPr lang="en-US" b="1" dirty="0" smtClean="0"/>
          </a:p>
          <a:p>
            <a:pPr marL="0" indent="0">
              <a:buNone/>
            </a:pPr>
            <a:endParaRPr lang="en-US" b="1" dirty="0" smtClean="0"/>
          </a:p>
          <a:p>
            <a:pPr marL="0" indent="0">
              <a:buNone/>
            </a:pPr>
            <a:r>
              <a:rPr lang="en-US" b="1" dirty="0" smtClean="0"/>
              <a:t>(Vs. 9)</a:t>
            </a:r>
            <a:r>
              <a:rPr lang="en-US" dirty="0"/>
              <a:t>: </a:t>
            </a:r>
            <a:r>
              <a:rPr lang="en-US" dirty="0" smtClean="0"/>
              <a:t>And</a:t>
            </a:r>
            <a:r>
              <a:rPr lang="en-US" dirty="0"/>
              <a:t>, you masters, do the same things to them, not making use of violent words: in the knowledge that their Master and yours is in heaven, and he has no respect for a man's position… </a:t>
            </a:r>
            <a:r>
              <a:rPr lang="en-US" dirty="0" smtClean="0"/>
              <a:t>And </a:t>
            </a:r>
            <a:r>
              <a:rPr lang="en-US" dirty="0"/>
              <a:t>you masters, act towards your slaves on the same principles, and refrain from threats. For you know that in Heaven there is One who is your Master as well as </a:t>
            </a:r>
            <a:r>
              <a:rPr lang="en-US" dirty="0" smtClean="0"/>
              <a:t>theirs.</a:t>
            </a:r>
            <a:endParaRPr lang="en-US" dirty="0"/>
          </a:p>
          <a:p>
            <a:pPr marL="0" indent="0">
              <a:buNone/>
            </a:pPr>
            <a:endParaRPr lang="en-US" dirty="0"/>
          </a:p>
          <a:p>
            <a:pPr marL="0" indent="0">
              <a:buNone/>
            </a:pPr>
            <a:endParaRPr lang="en-US" dirty="0"/>
          </a:p>
          <a:p>
            <a:pPr marL="0" indent="0">
              <a:buNone/>
            </a:pPr>
            <a:endParaRPr lang="en-US" b="1" dirty="0" smtClean="0">
              <a:solidFill>
                <a:srgbClr val="C00000"/>
              </a:solidFill>
            </a:endParaRPr>
          </a:p>
        </p:txBody>
      </p:sp>
    </p:spTree>
    <p:extLst>
      <p:ext uri="{BB962C8B-B14F-4D97-AF65-F5344CB8AC3E}">
        <p14:creationId xmlns:p14="http://schemas.microsoft.com/office/powerpoint/2010/main" val="3517370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8060</Words>
  <Application>Microsoft Office PowerPoint</Application>
  <PresentationFormat>Widescreen</PresentationFormat>
  <Paragraphs>612</Paragraphs>
  <Slides>96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96</vt:i4>
      </vt:variant>
    </vt:vector>
  </HeadingPairs>
  <TitlesOfParts>
    <vt:vector size="103" baseType="lpstr">
      <vt:lpstr>Algerian</vt:lpstr>
      <vt:lpstr>Arial</vt:lpstr>
      <vt:lpstr>Baskerville Old Face</vt:lpstr>
      <vt:lpstr>Calibri</vt:lpstr>
      <vt:lpstr>Calibri Light</vt:lpstr>
      <vt:lpstr>Wingdings</vt:lpstr>
      <vt:lpstr>Office Theme</vt:lpstr>
      <vt:lpstr>EPHESIANS [Part 3]</vt:lpstr>
      <vt:lpstr>BRIEF OUTLINE OF EPHESIANS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EPHESIANS [Part 3]</dc:title>
  <dc:creator>Sanjay Stephens</dc:creator>
  <cp:lastModifiedBy>Sanjay Stephens</cp:lastModifiedBy>
  <cp:revision>1</cp:revision>
  <dcterms:created xsi:type="dcterms:W3CDTF">2015-09-09T19:54:25Z</dcterms:created>
  <dcterms:modified xsi:type="dcterms:W3CDTF">2015-09-09T19:54:50Z</dcterms:modified>
</cp:coreProperties>
</file>