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JM"/>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JM"/>
          </a:p>
        </p:txBody>
      </p:sp>
      <p:sp>
        <p:nvSpPr>
          <p:cNvPr id="4" name="Date Placeholder 3"/>
          <p:cNvSpPr>
            <a:spLocks noGrp="1"/>
          </p:cNvSpPr>
          <p:nvPr>
            <p:ph type="dt" sz="half" idx="10"/>
          </p:nvPr>
        </p:nvSpPr>
        <p:spPr/>
        <p:txBody>
          <a:bodyPr/>
          <a:lstStyle/>
          <a:p>
            <a:fld id="{67C1A6A7-BC20-43D8-959D-4917EA8EB649}" type="datetimeFigureOut">
              <a:rPr lang="en-JM" smtClean="0"/>
              <a:t>9/9/2015</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CF6339BE-C645-488B-B15D-0CED610F8759}" type="slidenum">
              <a:rPr lang="en-JM" smtClean="0"/>
              <a:t>‹#›</a:t>
            </a:fld>
            <a:endParaRPr lang="en-JM"/>
          </a:p>
        </p:txBody>
      </p:sp>
    </p:spTree>
    <p:extLst>
      <p:ext uri="{BB962C8B-B14F-4D97-AF65-F5344CB8AC3E}">
        <p14:creationId xmlns:p14="http://schemas.microsoft.com/office/powerpoint/2010/main" val="352003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67C1A6A7-BC20-43D8-959D-4917EA8EB649}" type="datetimeFigureOut">
              <a:rPr lang="en-JM" smtClean="0"/>
              <a:t>9/9/2015</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CF6339BE-C645-488B-B15D-0CED610F8759}" type="slidenum">
              <a:rPr lang="en-JM" smtClean="0"/>
              <a:t>‹#›</a:t>
            </a:fld>
            <a:endParaRPr lang="en-JM"/>
          </a:p>
        </p:txBody>
      </p:sp>
    </p:spTree>
    <p:extLst>
      <p:ext uri="{BB962C8B-B14F-4D97-AF65-F5344CB8AC3E}">
        <p14:creationId xmlns:p14="http://schemas.microsoft.com/office/powerpoint/2010/main" val="286047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JM"/>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67C1A6A7-BC20-43D8-959D-4917EA8EB649}" type="datetimeFigureOut">
              <a:rPr lang="en-JM" smtClean="0"/>
              <a:t>9/9/2015</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CF6339BE-C645-488B-B15D-0CED610F8759}" type="slidenum">
              <a:rPr lang="en-JM" smtClean="0"/>
              <a:t>‹#›</a:t>
            </a:fld>
            <a:endParaRPr lang="en-JM"/>
          </a:p>
        </p:txBody>
      </p:sp>
    </p:spTree>
    <p:extLst>
      <p:ext uri="{BB962C8B-B14F-4D97-AF65-F5344CB8AC3E}">
        <p14:creationId xmlns:p14="http://schemas.microsoft.com/office/powerpoint/2010/main" val="376233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67C1A6A7-BC20-43D8-959D-4917EA8EB649}" type="datetimeFigureOut">
              <a:rPr lang="en-JM" smtClean="0"/>
              <a:t>9/9/2015</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CF6339BE-C645-488B-B15D-0CED610F8759}" type="slidenum">
              <a:rPr lang="en-JM" smtClean="0"/>
              <a:t>‹#›</a:t>
            </a:fld>
            <a:endParaRPr lang="en-JM"/>
          </a:p>
        </p:txBody>
      </p:sp>
    </p:spTree>
    <p:extLst>
      <p:ext uri="{BB962C8B-B14F-4D97-AF65-F5344CB8AC3E}">
        <p14:creationId xmlns:p14="http://schemas.microsoft.com/office/powerpoint/2010/main" val="10882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JM"/>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1A6A7-BC20-43D8-959D-4917EA8EB649}" type="datetimeFigureOut">
              <a:rPr lang="en-JM" smtClean="0"/>
              <a:t>9/9/2015</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CF6339BE-C645-488B-B15D-0CED610F8759}" type="slidenum">
              <a:rPr lang="en-JM" smtClean="0"/>
              <a:t>‹#›</a:t>
            </a:fld>
            <a:endParaRPr lang="en-JM"/>
          </a:p>
        </p:txBody>
      </p:sp>
    </p:spTree>
    <p:extLst>
      <p:ext uri="{BB962C8B-B14F-4D97-AF65-F5344CB8AC3E}">
        <p14:creationId xmlns:p14="http://schemas.microsoft.com/office/powerpoint/2010/main" val="232678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5" name="Date Placeholder 4"/>
          <p:cNvSpPr>
            <a:spLocks noGrp="1"/>
          </p:cNvSpPr>
          <p:nvPr>
            <p:ph type="dt" sz="half" idx="10"/>
          </p:nvPr>
        </p:nvSpPr>
        <p:spPr/>
        <p:txBody>
          <a:bodyPr/>
          <a:lstStyle/>
          <a:p>
            <a:fld id="{67C1A6A7-BC20-43D8-959D-4917EA8EB649}" type="datetimeFigureOut">
              <a:rPr lang="en-JM" smtClean="0"/>
              <a:t>9/9/2015</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CF6339BE-C645-488B-B15D-0CED610F8759}" type="slidenum">
              <a:rPr lang="en-JM" smtClean="0"/>
              <a:t>‹#›</a:t>
            </a:fld>
            <a:endParaRPr lang="en-JM"/>
          </a:p>
        </p:txBody>
      </p:sp>
    </p:spTree>
    <p:extLst>
      <p:ext uri="{BB962C8B-B14F-4D97-AF65-F5344CB8AC3E}">
        <p14:creationId xmlns:p14="http://schemas.microsoft.com/office/powerpoint/2010/main" val="218998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JM"/>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7" name="Date Placeholder 6"/>
          <p:cNvSpPr>
            <a:spLocks noGrp="1"/>
          </p:cNvSpPr>
          <p:nvPr>
            <p:ph type="dt" sz="half" idx="10"/>
          </p:nvPr>
        </p:nvSpPr>
        <p:spPr/>
        <p:txBody>
          <a:bodyPr/>
          <a:lstStyle/>
          <a:p>
            <a:fld id="{67C1A6A7-BC20-43D8-959D-4917EA8EB649}" type="datetimeFigureOut">
              <a:rPr lang="en-JM" smtClean="0"/>
              <a:t>9/9/2015</a:t>
            </a:fld>
            <a:endParaRPr lang="en-JM"/>
          </a:p>
        </p:txBody>
      </p:sp>
      <p:sp>
        <p:nvSpPr>
          <p:cNvPr id="8" name="Footer Placeholder 7"/>
          <p:cNvSpPr>
            <a:spLocks noGrp="1"/>
          </p:cNvSpPr>
          <p:nvPr>
            <p:ph type="ftr" sz="quarter" idx="11"/>
          </p:nvPr>
        </p:nvSpPr>
        <p:spPr/>
        <p:txBody>
          <a:bodyPr/>
          <a:lstStyle/>
          <a:p>
            <a:endParaRPr lang="en-JM"/>
          </a:p>
        </p:txBody>
      </p:sp>
      <p:sp>
        <p:nvSpPr>
          <p:cNvPr id="9" name="Slide Number Placeholder 8"/>
          <p:cNvSpPr>
            <a:spLocks noGrp="1"/>
          </p:cNvSpPr>
          <p:nvPr>
            <p:ph type="sldNum" sz="quarter" idx="12"/>
          </p:nvPr>
        </p:nvSpPr>
        <p:spPr/>
        <p:txBody>
          <a:bodyPr/>
          <a:lstStyle/>
          <a:p>
            <a:fld id="{CF6339BE-C645-488B-B15D-0CED610F8759}" type="slidenum">
              <a:rPr lang="en-JM" smtClean="0"/>
              <a:t>‹#›</a:t>
            </a:fld>
            <a:endParaRPr lang="en-JM"/>
          </a:p>
        </p:txBody>
      </p:sp>
    </p:spTree>
    <p:extLst>
      <p:ext uri="{BB962C8B-B14F-4D97-AF65-F5344CB8AC3E}">
        <p14:creationId xmlns:p14="http://schemas.microsoft.com/office/powerpoint/2010/main" val="4715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Date Placeholder 2"/>
          <p:cNvSpPr>
            <a:spLocks noGrp="1"/>
          </p:cNvSpPr>
          <p:nvPr>
            <p:ph type="dt" sz="half" idx="10"/>
          </p:nvPr>
        </p:nvSpPr>
        <p:spPr/>
        <p:txBody>
          <a:bodyPr/>
          <a:lstStyle/>
          <a:p>
            <a:fld id="{67C1A6A7-BC20-43D8-959D-4917EA8EB649}" type="datetimeFigureOut">
              <a:rPr lang="en-JM" smtClean="0"/>
              <a:t>9/9/2015</a:t>
            </a:fld>
            <a:endParaRPr lang="en-JM"/>
          </a:p>
        </p:txBody>
      </p:sp>
      <p:sp>
        <p:nvSpPr>
          <p:cNvPr id="4" name="Footer Placeholder 3"/>
          <p:cNvSpPr>
            <a:spLocks noGrp="1"/>
          </p:cNvSpPr>
          <p:nvPr>
            <p:ph type="ftr" sz="quarter" idx="11"/>
          </p:nvPr>
        </p:nvSpPr>
        <p:spPr/>
        <p:txBody>
          <a:bodyPr/>
          <a:lstStyle/>
          <a:p>
            <a:endParaRPr lang="en-JM"/>
          </a:p>
        </p:txBody>
      </p:sp>
      <p:sp>
        <p:nvSpPr>
          <p:cNvPr id="5" name="Slide Number Placeholder 4"/>
          <p:cNvSpPr>
            <a:spLocks noGrp="1"/>
          </p:cNvSpPr>
          <p:nvPr>
            <p:ph type="sldNum" sz="quarter" idx="12"/>
          </p:nvPr>
        </p:nvSpPr>
        <p:spPr/>
        <p:txBody>
          <a:bodyPr/>
          <a:lstStyle/>
          <a:p>
            <a:fld id="{CF6339BE-C645-488B-B15D-0CED610F8759}" type="slidenum">
              <a:rPr lang="en-JM" smtClean="0"/>
              <a:t>‹#›</a:t>
            </a:fld>
            <a:endParaRPr lang="en-JM"/>
          </a:p>
        </p:txBody>
      </p:sp>
    </p:spTree>
    <p:extLst>
      <p:ext uri="{BB962C8B-B14F-4D97-AF65-F5344CB8AC3E}">
        <p14:creationId xmlns:p14="http://schemas.microsoft.com/office/powerpoint/2010/main" val="300488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1A6A7-BC20-43D8-959D-4917EA8EB649}" type="datetimeFigureOut">
              <a:rPr lang="en-JM" smtClean="0"/>
              <a:t>9/9/2015</a:t>
            </a:fld>
            <a:endParaRPr lang="en-JM"/>
          </a:p>
        </p:txBody>
      </p:sp>
      <p:sp>
        <p:nvSpPr>
          <p:cNvPr id="3" name="Footer Placeholder 2"/>
          <p:cNvSpPr>
            <a:spLocks noGrp="1"/>
          </p:cNvSpPr>
          <p:nvPr>
            <p:ph type="ftr" sz="quarter" idx="11"/>
          </p:nvPr>
        </p:nvSpPr>
        <p:spPr/>
        <p:txBody>
          <a:bodyPr/>
          <a:lstStyle/>
          <a:p>
            <a:endParaRPr lang="en-JM"/>
          </a:p>
        </p:txBody>
      </p:sp>
      <p:sp>
        <p:nvSpPr>
          <p:cNvPr id="4" name="Slide Number Placeholder 3"/>
          <p:cNvSpPr>
            <a:spLocks noGrp="1"/>
          </p:cNvSpPr>
          <p:nvPr>
            <p:ph type="sldNum" sz="quarter" idx="12"/>
          </p:nvPr>
        </p:nvSpPr>
        <p:spPr/>
        <p:txBody>
          <a:bodyPr/>
          <a:lstStyle/>
          <a:p>
            <a:fld id="{CF6339BE-C645-488B-B15D-0CED610F8759}" type="slidenum">
              <a:rPr lang="en-JM" smtClean="0"/>
              <a:t>‹#›</a:t>
            </a:fld>
            <a:endParaRPr lang="en-JM"/>
          </a:p>
        </p:txBody>
      </p:sp>
    </p:spTree>
    <p:extLst>
      <p:ext uri="{BB962C8B-B14F-4D97-AF65-F5344CB8AC3E}">
        <p14:creationId xmlns:p14="http://schemas.microsoft.com/office/powerpoint/2010/main" val="306249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JM"/>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1A6A7-BC20-43D8-959D-4917EA8EB649}" type="datetimeFigureOut">
              <a:rPr lang="en-JM" smtClean="0"/>
              <a:t>9/9/2015</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CF6339BE-C645-488B-B15D-0CED610F8759}" type="slidenum">
              <a:rPr lang="en-JM" smtClean="0"/>
              <a:t>‹#›</a:t>
            </a:fld>
            <a:endParaRPr lang="en-JM"/>
          </a:p>
        </p:txBody>
      </p:sp>
    </p:spTree>
    <p:extLst>
      <p:ext uri="{BB962C8B-B14F-4D97-AF65-F5344CB8AC3E}">
        <p14:creationId xmlns:p14="http://schemas.microsoft.com/office/powerpoint/2010/main" val="270841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JM"/>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M"/>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1A6A7-BC20-43D8-959D-4917EA8EB649}" type="datetimeFigureOut">
              <a:rPr lang="en-JM" smtClean="0"/>
              <a:t>9/9/2015</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CF6339BE-C645-488B-B15D-0CED610F8759}" type="slidenum">
              <a:rPr lang="en-JM" smtClean="0"/>
              <a:t>‹#›</a:t>
            </a:fld>
            <a:endParaRPr lang="en-JM"/>
          </a:p>
        </p:txBody>
      </p:sp>
    </p:spTree>
    <p:extLst>
      <p:ext uri="{BB962C8B-B14F-4D97-AF65-F5344CB8AC3E}">
        <p14:creationId xmlns:p14="http://schemas.microsoft.com/office/powerpoint/2010/main" val="246425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JM"/>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1A6A7-BC20-43D8-959D-4917EA8EB649}" type="datetimeFigureOut">
              <a:rPr lang="en-JM" smtClean="0"/>
              <a:t>9/9/2015</a:t>
            </a:fld>
            <a:endParaRPr lang="en-JM"/>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M"/>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339BE-C645-488B-B15D-0CED610F8759}" type="slidenum">
              <a:rPr lang="en-JM" smtClean="0"/>
              <a:t>‹#›</a:t>
            </a:fld>
            <a:endParaRPr lang="en-JM"/>
          </a:p>
        </p:txBody>
      </p:sp>
    </p:spTree>
    <p:extLst>
      <p:ext uri="{BB962C8B-B14F-4D97-AF65-F5344CB8AC3E}">
        <p14:creationId xmlns:p14="http://schemas.microsoft.com/office/powerpoint/2010/main" val="3280355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11000" dirty="0" smtClean="0">
                <a:effectLst>
                  <a:outerShdw blurRad="38100" dist="38100" dir="2700000" algn="tl">
                    <a:srgbClr val="000000">
                      <a:alpha val="43137"/>
                    </a:srgbClr>
                  </a:outerShdw>
                </a:effectLst>
                <a:latin typeface="Algerian" pitchFamily="82" charset="0"/>
              </a:rPr>
              <a:t>EPHESIANS </a:t>
            </a:r>
            <a:r>
              <a:rPr lang="en-US" sz="9600" dirty="0" smtClean="0">
                <a:effectLst>
                  <a:outerShdw blurRad="38100" dist="38100" dir="2700000" algn="tl">
                    <a:srgbClr val="000000">
                      <a:alpha val="43137"/>
                    </a:srgbClr>
                  </a:outerShdw>
                </a:effectLst>
                <a:latin typeface="Algerian" pitchFamily="82" charset="0"/>
              </a:rPr>
              <a:t/>
            </a:r>
            <a:br>
              <a:rPr lang="en-US" sz="9600" dirty="0" smtClean="0">
                <a:effectLst>
                  <a:outerShdw blurRad="38100" dist="38100" dir="2700000" algn="tl">
                    <a:srgbClr val="000000">
                      <a:alpha val="43137"/>
                    </a:srgbClr>
                  </a:outerShdw>
                </a:effectLst>
                <a:latin typeface="Algerian" pitchFamily="82" charset="0"/>
              </a:rPr>
            </a:br>
            <a:r>
              <a:rPr lang="en-US" sz="6700" dirty="0" smtClean="0">
                <a:effectLst>
                  <a:outerShdw blurRad="38100" dist="38100" dir="2700000" algn="tl">
                    <a:srgbClr val="000000">
                      <a:alpha val="43137"/>
                    </a:srgbClr>
                  </a:outerShdw>
                </a:effectLst>
                <a:latin typeface="Algerian" pitchFamily="82" charset="0"/>
              </a:rPr>
              <a:t>[Part 4]</a:t>
            </a:r>
            <a:endParaRPr lang="en-US" sz="6700" dirty="0">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a:xfrm>
            <a:off x="2971800" y="3505200"/>
            <a:ext cx="6400800" cy="1752600"/>
          </a:xfrm>
        </p:spPr>
        <p:txBody>
          <a:bodyPr>
            <a:normAutofit/>
          </a:bodyPr>
          <a:lstStyle/>
          <a:p>
            <a:pPr algn="ctr"/>
            <a:r>
              <a:rPr lang="en-US" sz="4800" b="1" dirty="0">
                <a:effectLst>
                  <a:outerShdw blurRad="38100" dist="38100" dir="2700000" algn="tl">
                    <a:srgbClr val="000000">
                      <a:alpha val="43137"/>
                    </a:srgbClr>
                  </a:outerShdw>
                </a:effectLst>
                <a:latin typeface="Baskerville Old Face" pitchFamily="18" charset="0"/>
              </a:rPr>
              <a:t>Christ &amp; His Church</a:t>
            </a:r>
            <a:endParaRPr lang="en-US" sz="4800" b="1" dirty="0">
              <a:effectLst>
                <a:outerShdw blurRad="38100" dist="38100" dir="2700000" algn="tl">
                  <a:srgbClr val="000000">
                    <a:alpha val="43137"/>
                  </a:srgbClr>
                </a:outerShdw>
              </a:effectLst>
              <a:latin typeface="Baskerville Old Face" pitchFamily="18" charset="0"/>
            </a:endParaRPr>
          </a:p>
        </p:txBody>
      </p:sp>
      <p:pic>
        <p:nvPicPr>
          <p:cNvPr id="1026" name="Picture 2" descr="C:\Program Files (x86)\Microsoft Office\MEDIA\CAGCAT10\j014940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283123"/>
            <a:ext cx="179217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3.wikia.nocookie.net/__cb20130105175558/runescape/images/5/5f/Mithril_sword_detai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248371"/>
            <a:ext cx="2165402" cy="21547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h05.deviantart.net/fs70/PRE/i/2011/285/3/2/blue_shield_by_3dben-d4cly7v.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3962401"/>
            <a:ext cx="2590800" cy="25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505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000" b="1" u="sng" dirty="0">
                <a:solidFill>
                  <a:srgbClr val="C00000"/>
                </a:solidFill>
                <a:effectLst>
                  <a:outerShdw blurRad="38100" dist="38100" dir="2700000" algn="tl">
                    <a:srgbClr val="000000">
                      <a:alpha val="43137"/>
                    </a:srgbClr>
                  </a:outerShdw>
                </a:effectLst>
                <a:latin typeface="Algerian" panose="04020705040A02060702" pitchFamily="82" charset="0"/>
              </a:rPr>
              <a:t>THE BREASTPLATE OF RIGHTEOUSNESS</a:t>
            </a:r>
            <a:r>
              <a:rPr lang="en-US" sz="3000" b="1" dirty="0">
                <a:solidFill>
                  <a:srgbClr val="C00000"/>
                </a:solidFill>
                <a:effectLst>
                  <a:outerShdw blurRad="38100" dist="38100" dir="2700000" algn="tl">
                    <a:srgbClr val="000000">
                      <a:alpha val="43137"/>
                    </a:srgbClr>
                  </a:outerShdw>
                </a:effectLst>
                <a:latin typeface="Algerian" panose="04020705040A02060702" pitchFamily="82" charset="0"/>
              </a:rPr>
              <a:t> (Vs. 14)</a:t>
            </a:r>
          </a:p>
          <a:p>
            <a:pPr marL="0" indent="0" algn="ctr">
              <a:buNone/>
            </a:pPr>
            <a:endParaRPr lang="en-US" sz="3000" b="1" dirty="0">
              <a:solidFill>
                <a:srgbClr val="C00000"/>
              </a:solidFill>
              <a:effectLst>
                <a:outerShdw blurRad="38100" dist="38100" dir="2700000" algn="tl">
                  <a:srgbClr val="000000">
                    <a:alpha val="43137"/>
                  </a:srgbClr>
                </a:outerShdw>
              </a:effectLst>
              <a:latin typeface="Algerian" panose="04020705040A02060702" pitchFamily="82" charset="0"/>
            </a:endParaRPr>
          </a:p>
        </p:txBody>
      </p:sp>
      <p:pic>
        <p:nvPicPr>
          <p:cNvPr id="11266" name="Picture 2" descr="Put on the whole armor of God, that you may be able to stand again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542" y="1828800"/>
            <a:ext cx="2695575" cy="40576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lt;b&gt;breastplate_of_righteousness&lt;/b&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119" y="1676400"/>
            <a:ext cx="6214707"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94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000" b="1" u="sng" dirty="0">
                <a:solidFill>
                  <a:srgbClr val="C00000"/>
                </a:solidFill>
                <a:effectLst>
                  <a:outerShdw blurRad="38100" dist="38100" dir="2700000" algn="tl">
                    <a:srgbClr val="000000">
                      <a:alpha val="43137"/>
                    </a:srgbClr>
                  </a:outerShdw>
                </a:effectLst>
                <a:latin typeface="Algerian" panose="04020705040A02060702" pitchFamily="82" charset="0"/>
              </a:rPr>
              <a:t>THE BREASTPLATE OF RIGHTEOUSNESS</a:t>
            </a:r>
            <a:r>
              <a:rPr lang="en-US" sz="3000" b="1" dirty="0">
                <a:solidFill>
                  <a:srgbClr val="C00000"/>
                </a:solidFill>
                <a:effectLst>
                  <a:outerShdw blurRad="38100" dist="38100" dir="2700000" algn="tl">
                    <a:srgbClr val="000000">
                      <a:alpha val="43137"/>
                    </a:srgbClr>
                  </a:outerShdw>
                </a:effectLst>
                <a:latin typeface="Algerian" panose="04020705040A02060702" pitchFamily="82" charset="0"/>
              </a:rPr>
              <a:t> (Vs. 14)</a:t>
            </a:r>
          </a:p>
          <a:p>
            <a:pPr marL="0" indent="0" algn="ctr">
              <a:buNone/>
            </a:pPr>
            <a:endParaRPr lang="en-US" sz="3000" b="1" dirty="0">
              <a:solidFill>
                <a:srgbClr val="C00000"/>
              </a:solidFill>
              <a:effectLst>
                <a:outerShdw blurRad="38100" dist="38100" dir="2700000" algn="tl">
                  <a:srgbClr val="000000">
                    <a:alpha val="43137"/>
                  </a:srgbClr>
                </a:outerShdw>
              </a:effectLst>
              <a:latin typeface="Algerian" panose="04020705040A02060702" pitchFamily="82" charset="0"/>
            </a:endParaRPr>
          </a:p>
        </p:txBody>
      </p:sp>
      <p:pic>
        <p:nvPicPr>
          <p:cNvPr id="12292" name="Picture 4" descr="The &lt;b&gt;Breastplate of Righteousness&lt;/b&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019" y="1600200"/>
            <a:ext cx="4048125"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 &lt;b&gt;breastplate&lt;/b&gt; is compared to &lt;b&gt;righteousness&lt;/b&gt; with implications that we 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762" y="1357313"/>
            <a:ext cx="4371975"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626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Full &lt;b&gt;Armor&lt;/b&gt; &lt;b&gt;of God&lt;/b&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1000"/>
            <a:ext cx="6781800" cy="635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930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eaLnBrk="0" fontAlgn="base" hangingPunct="0">
              <a:spcBef>
                <a:spcPct val="0"/>
              </a:spcBef>
              <a:spcAft>
                <a:spcPct val="0"/>
              </a:spcAft>
              <a:buNone/>
            </a:pPr>
            <a:r>
              <a:rPr lang="en-US" sz="3000" b="1" u="sng" dirty="0">
                <a:solidFill>
                  <a:srgbClr val="C00000"/>
                </a:solidFill>
                <a:effectLst>
                  <a:outerShdw blurRad="38100" dist="38100" dir="2700000" algn="tl">
                    <a:srgbClr val="000000">
                      <a:alpha val="43137"/>
                    </a:srgbClr>
                  </a:outerShdw>
                </a:effectLst>
                <a:latin typeface="Algerian" panose="04020705040A02060702" pitchFamily="82" charset="0"/>
              </a:rPr>
              <a:t>THE BREASTPLATE OF RIGHTEOUSNESS</a:t>
            </a:r>
            <a:r>
              <a:rPr lang="en-US" sz="3000" b="1" dirty="0">
                <a:solidFill>
                  <a:srgbClr val="C00000"/>
                </a:solidFill>
                <a:effectLst>
                  <a:outerShdw blurRad="38100" dist="38100" dir="2700000" algn="tl">
                    <a:srgbClr val="000000">
                      <a:alpha val="43137"/>
                    </a:srgbClr>
                  </a:outerShdw>
                </a:effectLst>
                <a:latin typeface="Algerian" panose="04020705040A02060702" pitchFamily="82" charset="0"/>
              </a:rPr>
              <a:t> (Vs. 14)</a:t>
            </a:r>
          </a:p>
          <a:p>
            <a:pPr marL="0" indent="0" algn="ctr" eaLnBrk="0" fontAlgn="base" hangingPunct="0">
              <a:spcBef>
                <a:spcPct val="0"/>
              </a:spcBef>
              <a:spcAft>
                <a:spcPct val="0"/>
              </a:spcAft>
              <a:buNone/>
            </a:pPr>
            <a:endParaRPr lang="en-US" altLang="en-US" dirty="0">
              <a:latin typeface="Arial" panose="020B0604020202020204" pitchFamily="34" charset="0"/>
            </a:endParaRPr>
          </a:p>
          <a:p>
            <a:pPr marL="0" indent="0" algn="ctr" eaLnBrk="0" fontAlgn="base" hangingPunct="0">
              <a:spcBef>
                <a:spcPct val="0"/>
              </a:spcBef>
              <a:spcAft>
                <a:spcPct val="0"/>
              </a:spcAft>
              <a:buNone/>
            </a:pPr>
            <a:r>
              <a:rPr lang="en-US" altLang="en-US" dirty="0">
                <a:latin typeface="Arial" panose="020B0604020202020204" pitchFamily="34" charset="0"/>
              </a:rPr>
              <a:t>“…AS THE BREASTPLATE PROTECTS VITAL PARTS SO DOES RIGHTEOUSNESS PROTECT VITALITY OF CHARACTER &amp; INTEGRITY…”</a:t>
            </a:r>
          </a:p>
          <a:p>
            <a:pPr marL="0" indent="0" eaLnBrk="0" fontAlgn="base" hangingPunct="0">
              <a:spcBef>
                <a:spcPct val="0"/>
              </a:spcBef>
              <a:spcAft>
                <a:spcPct val="0"/>
              </a:spcAft>
              <a:buNone/>
            </a:pPr>
            <a:endParaRPr lang="en-US" altLang="en-US" dirty="0" smtClean="0">
              <a:latin typeface="Arial" panose="020B0604020202020204" pitchFamily="34" charset="0"/>
            </a:endParaRPr>
          </a:p>
          <a:p>
            <a:pPr marL="0" indent="0" eaLnBrk="0" fontAlgn="base" hangingPunct="0">
              <a:spcBef>
                <a:spcPct val="0"/>
              </a:spcBef>
              <a:spcAft>
                <a:spcPct val="0"/>
              </a:spcAft>
              <a:buNone/>
            </a:pPr>
            <a:r>
              <a:rPr lang="en-US" altLang="en-US" dirty="0">
                <a:latin typeface="Arial" panose="020B0604020202020204" pitchFamily="34" charset="0"/>
              </a:rPr>
              <a:t>Put on the </a:t>
            </a:r>
            <a:r>
              <a:rPr lang="en-US" altLang="en-US" b="1" i="1" dirty="0">
                <a:latin typeface="Arial" panose="020B0604020202020204" pitchFamily="34" charset="0"/>
              </a:rPr>
              <a:t>breastplate of righteousness</a:t>
            </a:r>
            <a:r>
              <a:rPr lang="en-US" altLang="en-US" dirty="0">
                <a:latin typeface="Arial" panose="020B0604020202020204" pitchFamily="34" charset="0"/>
              </a:rPr>
              <a:t> to overcome temptation. </a:t>
            </a:r>
            <a:endParaRPr lang="en-US" altLang="en-US" dirty="0">
              <a:latin typeface="Arial" panose="020B0604020202020204" pitchFamily="34" charset="0"/>
            </a:endParaRPr>
          </a:p>
          <a:p>
            <a:pPr marL="0" indent="0" eaLnBrk="0" fontAlgn="base" hangingPunct="0">
              <a:spcBef>
                <a:spcPct val="0"/>
              </a:spcBef>
              <a:spcAft>
                <a:spcPct val="0"/>
              </a:spcAft>
              <a:buNone/>
            </a:pPr>
            <a:endParaRPr lang="en-US" altLang="en-US" sz="800" dirty="0">
              <a:latin typeface="Arial" panose="020B0604020202020204" pitchFamily="34" charset="0"/>
            </a:endParaRPr>
          </a:p>
          <a:p>
            <a:pPr marL="0" indent="0" eaLnBrk="0" fontAlgn="base" hangingPunct="0">
              <a:spcBef>
                <a:spcPct val="0"/>
              </a:spcBef>
              <a:spcAft>
                <a:spcPct val="0"/>
              </a:spcAft>
              <a:buFontTx/>
              <a:buChar char="•"/>
            </a:pPr>
            <a:r>
              <a:rPr lang="en-US" altLang="en-US" dirty="0">
                <a:latin typeface="Arial" panose="020B0604020202020204" pitchFamily="34" charset="0"/>
              </a:rPr>
              <a:t>—Have a right relationship with God. Confess and repent known sin. </a:t>
            </a:r>
          </a:p>
          <a:p>
            <a:pPr marL="0" indent="0" eaLnBrk="0" fontAlgn="base" hangingPunct="0">
              <a:spcBef>
                <a:spcPct val="0"/>
              </a:spcBef>
              <a:spcAft>
                <a:spcPct val="0"/>
              </a:spcAft>
              <a:buFontTx/>
              <a:buChar char="•"/>
            </a:pPr>
            <a:r>
              <a:rPr lang="en-US" altLang="en-US" dirty="0">
                <a:latin typeface="Arial" panose="020B0604020202020204" pitchFamily="34" charset="0"/>
              </a:rPr>
              <a:t>—Act on God's principles, not your passions. </a:t>
            </a:r>
          </a:p>
          <a:p>
            <a:pPr marL="0" indent="0" eaLnBrk="0" fontAlgn="base" hangingPunct="0">
              <a:spcBef>
                <a:spcPct val="0"/>
              </a:spcBef>
              <a:spcAft>
                <a:spcPct val="0"/>
              </a:spcAft>
              <a:buFontTx/>
              <a:buChar char="•"/>
            </a:pPr>
            <a:r>
              <a:rPr lang="en-US" altLang="en-US" dirty="0">
                <a:latin typeface="Arial" panose="020B0604020202020204" pitchFamily="34" charset="0"/>
              </a:rPr>
              <a:t>—Eliminate anything from your life that is not "holy." </a:t>
            </a:r>
          </a:p>
          <a:p>
            <a:pPr marL="0" indent="0" eaLnBrk="0" fontAlgn="base" hangingPunct="0">
              <a:spcBef>
                <a:spcPct val="0"/>
              </a:spcBef>
              <a:spcAft>
                <a:spcPct val="0"/>
              </a:spcAft>
              <a:buFontTx/>
              <a:buChar char="•"/>
            </a:pPr>
            <a:r>
              <a:rPr lang="en-US" altLang="en-US" dirty="0">
                <a:latin typeface="Arial" panose="020B0604020202020204" pitchFamily="34" charset="0"/>
              </a:rPr>
              <a:t>—Lean on your righteousness in Christ. </a:t>
            </a:r>
          </a:p>
          <a:p>
            <a:pPr marL="0" indent="0" eaLnBrk="0" fontAlgn="base" hangingPunct="0">
              <a:spcBef>
                <a:spcPct val="0"/>
              </a:spcBef>
              <a:spcAft>
                <a:spcPct val="0"/>
              </a:spcAft>
              <a:buNone/>
            </a:pPr>
            <a:endParaRPr lang="en-US" b="1" dirty="0" smtClean="0">
              <a:solidFill>
                <a:srgbClr val="C00000"/>
              </a:solidFill>
            </a:endParaRPr>
          </a:p>
        </p:txBody>
      </p:sp>
    </p:spTree>
    <p:extLst>
      <p:ext uri="{BB962C8B-B14F-4D97-AF65-F5344CB8AC3E}">
        <p14:creationId xmlns:p14="http://schemas.microsoft.com/office/powerpoint/2010/main" val="2018926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Feet Fitted &lt;b&gt;Gospel&lt;/b&gt; &lt;b&gt;of Peace&lt;/b&gt; (Ephesians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2491144"/>
            <a:ext cx="4762500" cy="43338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GOSPEL SHOES</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15)</a:t>
            </a:r>
          </a:p>
          <a:p>
            <a:pPr marL="0" indent="0">
              <a:buNone/>
            </a:pPr>
            <a:endParaRPr lang="en-US" b="1" dirty="0" smtClean="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pic>
        <p:nvPicPr>
          <p:cNvPr id="14338" name="Picture 2" descr="shoes &lt;b&gt;of peace&lt;/b&gt; colouring p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048" y="1676401"/>
            <a:ext cx="49530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28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GOSPEL SHOES</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15)</a:t>
            </a:r>
          </a:p>
          <a:p>
            <a:pPr marL="0" indent="0">
              <a:buNone/>
            </a:pPr>
            <a:endParaRPr lang="en-US" b="1" dirty="0" smtClean="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pic>
        <p:nvPicPr>
          <p:cNvPr id="15362" name="Picture 2" descr="Shoes &lt;b&gt;Of The Gospel&lt;/b&gt; &lt;b&gt;Of Peace&lt;/b&gt; Craft Whole armour: the shoes 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74584"/>
            <a:ext cx="7411832" cy="5583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398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GOSPEL SHOES</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15)</a:t>
            </a:r>
          </a:p>
          <a:p>
            <a:pPr marL="0" indent="0">
              <a:buNone/>
            </a:pPr>
            <a:endParaRPr lang="en-US" b="1" dirty="0" smtClean="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pic>
        <p:nvPicPr>
          <p:cNvPr id="16386" name="Picture 2" descr="... Roman Gladiator Centurion Soldier Spartan Warrior Costume Shoe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177292"/>
            <a:ext cx="5680709" cy="568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74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GOSPEL SHOES</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15)</a:t>
            </a:r>
          </a:p>
          <a:p>
            <a:pPr marL="0" indent="0">
              <a:buNone/>
            </a:pPr>
            <a:endParaRPr lang="en-US" b="1" dirty="0" smtClean="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pic>
        <p:nvPicPr>
          <p:cNvPr id="16388" name="Picture 4" descr="Romans Christians &lt;b&gt;Soldiers&lt;/b&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18615"/>
            <a:ext cx="73152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787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Full &lt;b&gt;Armor&lt;/b&gt; &lt;b&gt;of God&lt;/b&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1000"/>
            <a:ext cx="6781800" cy="635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390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GOSPEL SHOES</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15)</a:t>
            </a:r>
          </a:p>
          <a:p>
            <a:pPr marL="0" indent="0">
              <a:buNone/>
            </a:pPr>
            <a:r>
              <a:rPr lang="en-US" dirty="0"/>
              <a:t>“…THE SHOES PROVIDE A STEADY &amp; SECURE WALK IN THE SPIRIT &amp; A READINESS TO GO SHARE THE GOSPEL…”</a:t>
            </a:r>
          </a:p>
          <a:p>
            <a:pPr marL="0" indent="0">
              <a:buNone/>
            </a:pPr>
            <a:endParaRPr lang="en-US" dirty="0"/>
          </a:p>
          <a:p>
            <a:pPr marL="0" indent="0" eaLnBrk="0" fontAlgn="base" hangingPunct="0">
              <a:spcBef>
                <a:spcPct val="0"/>
              </a:spcBef>
              <a:spcAft>
                <a:spcPct val="0"/>
              </a:spcAft>
              <a:buNone/>
            </a:pPr>
            <a:r>
              <a:rPr lang="en-US" altLang="en-US" dirty="0">
                <a:latin typeface="Arial" panose="020B0604020202020204" pitchFamily="34" charset="0"/>
              </a:rPr>
              <a:t>Wear the </a:t>
            </a:r>
            <a:r>
              <a:rPr lang="en-US" altLang="en-US" b="1" i="1" dirty="0">
                <a:latin typeface="Arial" panose="020B0604020202020204" pitchFamily="34" charset="0"/>
              </a:rPr>
              <a:t>shoes of peace</a:t>
            </a:r>
            <a:r>
              <a:rPr lang="en-US" altLang="en-US" dirty="0">
                <a:latin typeface="Arial" panose="020B0604020202020204" pitchFamily="34" charset="0"/>
              </a:rPr>
              <a:t>, knowing God is on your side. </a:t>
            </a:r>
            <a:endParaRPr lang="en-US" altLang="en-US" dirty="0">
              <a:latin typeface="Arial" panose="020B0604020202020204" pitchFamily="34" charset="0"/>
            </a:endParaRPr>
          </a:p>
          <a:p>
            <a:pPr marL="0" indent="0" eaLnBrk="0" fontAlgn="base" hangingPunct="0">
              <a:spcBef>
                <a:spcPct val="0"/>
              </a:spcBef>
              <a:spcAft>
                <a:spcPct val="0"/>
              </a:spcAft>
              <a:buNone/>
            </a:pPr>
            <a:endParaRPr lang="en-US" altLang="en-US" dirty="0">
              <a:latin typeface="Arial" panose="020B0604020202020204" pitchFamily="34" charset="0"/>
            </a:endParaRPr>
          </a:p>
          <a:p>
            <a:pPr marL="0" indent="0" eaLnBrk="0" fontAlgn="base" hangingPunct="0">
              <a:spcBef>
                <a:spcPct val="0"/>
              </a:spcBef>
              <a:spcAft>
                <a:spcPct val="0"/>
              </a:spcAft>
              <a:buFontTx/>
              <a:buChar char="•"/>
            </a:pPr>
            <a:r>
              <a:rPr lang="en-US" altLang="en-US" dirty="0">
                <a:latin typeface="Arial" panose="020B0604020202020204" pitchFamily="34" charset="0"/>
              </a:rPr>
              <a:t>—Seek reconciliation with broken relationships. </a:t>
            </a:r>
          </a:p>
          <a:p>
            <a:pPr marL="0" indent="0" eaLnBrk="0" fontAlgn="base" hangingPunct="0">
              <a:spcBef>
                <a:spcPct val="0"/>
              </a:spcBef>
              <a:spcAft>
                <a:spcPct val="0"/>
              </a:spcAft>
              <a:buFontTx/>
              <a:buChar char="•"/>
            </a:pPr>
            <a:r>
              <a:rPr lang="en-US" altLang="en-US" dirty="0">
                <a:latin typeface="Arial" panose="020B0604020202020204" pitchFamily="34" charset="0"/>
              </a:rPr>
              <a:t>—Confront </a:t>
            </a:r>
            <a:r>
              <a:rPr lang="en-US" altLang="en-US" dirty="0">
                <a:latin typeface="Arial" panose="020B0604020202020204" pitchFamily="34" charset="0"/>
              </a:rPr>
              <a:t>issues with compassion. </a:t>
            </a:r>
          </a:p>
          <a:p>
            <a:pPr marL="0" indent="0" eaLnBrk="0" fontAlgn="base" hangingPunct="0">
              <a:spcBef>
                <a:spcPct val="0"/>
              </a:spcBef>
              <a:spcAft>
                <a:spcPct val="0"/>
              </a:spcAft>
              <a:buFontTx/>
              <a:buChar char="•"/>
            </a:pPr>
            <a:r>
              <a:rPr lang="en-US" altLang="en-US" dirty="0">
                <a:latin typeface="Arial" panose="020B0604020202020204" pitchFamily="34" charset="0"/>
              </a:rPr>
              <a:t>—Spread the word of peace &amp; truth. </a:t>
            </a:r>
            <a:endParaRPr lang="en-US" altLang="en-US" dirty="0">
              <a:latin typeface="Arial" panose="020B0604020202020204"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647712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effectLst>
                  <a:outerShdw blurRad="38100" dist="38100" dir="2700000" algn="tl">
                    <a:srgbClr val="000000">
                      <a:alpha val="43137"/>
                    </a:srgbClr>
                  </a:outerShdw>
                </a:effectLst>
              </a:rPr>
              <a:t>BRIEF OUTLINE OF EPHESIANS</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sz="3200" b="1" u="sng" dirty="0">
                <a:solidFill>
                  <a:srgbClr val="FF0000"/>
                </a:solidFill>
              </a:rPr>
              <a:t>CHAPTERS 1-3 </a:t>
            </a:r>
            <a:r>
              <a:rPr lang="en-US" sz="3200" dirty="0"/>
              <a:t>		</a:t>
            </a:r>
            <a:r>
              <a:rPr lang="en-US" sz="3200" dirty="0">
                <a:sym typeface="Wingdings"/>
              </a:rPr>
              <a:t></a:t>
            </a:r>
            <a:r>
              <a:rPr lang="en-US" sz="3200" dirty="0"/>
              <a:t> </a:t>
            </a:r>
          </a:p>
          <a:p>
            <a:pPr marL="0" indent="0" algn="ctr">
              <a:buNone/>
            </a:pPr>
            <a:r>
              <a:rPr lang="en-US" sz="3200" i="1" dirty="0"/>
              <a:t>“The Powerful Blessings in Christ”</a:t>
            </a:r>
          </a:p>
          <a:p>
            <a:r>
              <a:rPr lang="en-US" sz="3200" b="1" u="sng" dirty="0">
                <a:solidFill>
                  <a:srgbClr val="FF0000"/>
                </a:solidFill>
              </a:rPr>
              <a:t>CHAPTERS 4:1-5:20 </a:t>
            </a:r>
            <a:r>
              <a:rPr lang="en-US" sz="3200" dirty="0"/>
              <a:t>	</a:t>
            </a:r>
            <a:r>
              <a:rPr lang="en-US" sz="3200" dirty="0">
                <a:sym typeface="Wingdings"/>
              </a:rPr>
              <a:t> </a:t>
            </a:r>
          </a:p>
          <a:p>
            <a:pPr marL="0" indent="0" algn="ctr">
              <a:buNone/>
            </a:pPr>
            <a:r>
              <a:rPr lang="en-US" sz="3200" i="1" dirty="0">
                <a:sym typeface="Wingdings"/>
              </a:rPr>
              <a:t>“The Power to Live”</a:t>
            </a:r>
            <a:endParaRPr lang="en-US" sz="3200" dirty="0">
              <a:sym typeface="Wingdings"/>
            </a:endParaRPr>
          </a:p>
          <a:p>
            <a:r>
              <a:rPr lang="en-US" sz="3200" b="1" u="sng" dirty="0">
                <a:solidFill>
                  <a:srgbClr val="FF0000"/>
                </a:solidFill>
                <a:sym typeface="Wingdings"/>
              </a:rPr>
              <a:t>CHAPTERS 5:21-6:9 </a:t>
            </a:r>
            <a:r>
              <a:rPr lang="en-US" sz="3200" dirty="0">
                <a:sym typeface="Wingdings"/>
              </a:rPr>
              <a:t>	 </a:t>
            </a:r>
          </a:p>
          <a:p>
            <a:pPr marL="0" indent="0" algn="ctr">
              <a:buNone/>
            </a:pPr>
            <a:r>
              <a:rPr lang="en-US" sz="3200" i="1" dirty="0">
                <a:sym typeface="Wingdings"/>
              </a:rPr>
              <a:t>“The Power to Love &amp; Work”</a:t>
            </a:r>
          </a:p>
          <a:p>
            <a:r>
              <a:rPr lang="en-US" sz="3200" b="1" u="sng" dirty="0">
                <a:solidFill>
                  <a:srgbClr val="FF0000"/>
                </a:solidFill>
                <a:sym typeface="Wingdings"/>
              </a:rPr>
              <a:t>CHAPTERS 6:10-24 </a:t>
            </a:r>
            <a:r>
              <a:rPr lang="en-US" sz="3200" dirty="0">
                <a:sym typeface="Wingdings"/>
              </a:rPr>
              <a:t>	 </a:t>
            </a:r>
          </a:p>
          <a:p>
            <a:pPr marL="0" indent="0" algn="ctr">
              <a:buNone/>
            </a:pPr>
            <a:r>
              <a:rPr lang="en-US" sz="3200" i="1" dirty="0">
                <a:sym typeface="Wingdings"/>
              </a:rPr>
              <a:t>“The Power to fight”</a:t>
            </a:r>
            <a:endParaRPr lang="en-US" sz="3200" dirty="0"/>
          </a:p>
        </p:txBody>
      </p:sp>
    </p:spTree>
    <p:extLst>
      <p:ext uri="{BB962C8B-B14F-4D97-AF65-F5344CB8AC3E}">
        <p14:creationId xmlns:p14="http://schemas.microsoft.com/office/powerpoint/2010/main" val="376695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80">
                                          <p:stCondLst>
                                            <p:cond delay="0"/>
                                          </p:stCondLst>
                                        </p:cTn>
                                        <p:tgtEl>
                                          <p:spTgt spid="3">
                                            <p:txEl>
                                              <p:pRg st="6" end="6"/>
                                            </p:txEl>
                                          </p:spTgt>
                                        </p:tgtEl>
                                      </p:cBhvr>
                                    </p:animEffect>
                                    <p:anim calcmode="lin" valueType="num">
                                      <p:cBhvr>
                                        <p:cTn id="3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6" end="6"/>
                                            </p:txEl>
                                          </p:spTgt>
                                        </p:tgtEl>
                                      </p:cBhvr>
                                      <p:to x="100000" y="60000"/>
                                    </p:animScale>
                                    <p:animScale>
                                      <p:cBhvr>
                                        <p:cTn id="38" dur="166" decel="50000">
                                          <p:stCondLst>
                                            <p:cond delay="676"/>
                                          </p:stCondLst>
                                        </p:cTn>
                                        <p:tgtEl>
                                          <p:spTgt spid="3">
                                            <p:txEl>
                                              <p:pRg st="6" end="6"/>
                                            </p:txEl>
                                          </p:spTgt>
                                        </p:tgtEl>
                                      </p:cBhvr>
                                      <p:to x="100000" y="100000"/>
                                    </p:animScale>
                                    <p:animScale>
                                      <p:cBhvr>
                                        <p:cTn id="39" dur="26">
                                          <p:stCondLst>
                                            <p:cond delay="1312"/>
                                          </p:stCondLst>
                                        </p:cTn>
                                        <p:tgtEl>
                                          <p:spTgt spid="3">
                                            <p:txEl>
                                              <p:pRg st="6" end="6"/>
                                            </p:txEl>
                                          </p:spTgt>
                                        </p:tgtEl>
                                      </p:cBhvr>
                                      <p:to x="100000" y="80000"/>
                                    </p:animScale>
                                    <p:animScale>
                                      <p:cBhvr>
                                        <p:cTn id="40" dur="166" decel="50000">
                                          <p:stCondLst>
                                            <p:cond delay="1338"/>
                                          </p:stCondLst>
                                        </p:cTn>
                                        <p:tgtEl>
                                          <p:spTgt spid="3">
                                            <p:txEl>
                                              <p:pRg st="6" end="6"/>
                                            </p:txEl>
                                          </p:spTgt>
                                        </p:tgtEl>
                                      </p:cBhvr>
                                      <p:to x="100000" y="100000"/>
                                    </p:animScale>
                                    <p:animScale>
                                      <p:cBhvr>
                                        <p:cTn id="41" dur="26">
                                          <p:stCondLst>
                                            <p:cond delay="1642"/>
                                          </p:stCondLst>
                                        </p:cTn>
                                        <p:tgtEl>
                                          <p:spTgt spid="3">
                                            <p:txEl>
                                              <p:pRg st="6" end="6"/>
                                            </p:txEl>
                                          </p:spTgt>
                                        </p:tgtEl>
                                      </p:cBhvr>
                                      <p:to x="100000" y="90000"/>
                                    </p:animScale>
                                    <p:animScale>
                                      <p:cBhvr>
                                        <p:cTn id="42" dur="166" decel="50000">
                                          <p:stCondLst>
                                            <p:cond delay="1668"/>
                                          </p:stCondLst>
                                        </p:cTn>
                                        <p:tgtEl>
                                          <p:spTgt spid="3">
                                            <p:txEl>
                                              <p:pRg st="6" end="6"/>
                                            </p:txEl>
                                          </p:spTgt>
                                        </p:tgtEl>
                                      </p:cBhvr>
                                      <p:to x="100000" y="100000"/>
                                    </p:animScale>
                                    <p:animScale>
                                      <p:cBhvr>
                                        <p:cTn id="43" dur="26">
                                          <p:stCondLst>
                                            <p:cond delay="1808"/>
                                          </p:stCondLst>
                                        </p:cTn>
                                        <p:tgtEl>
                                          <p:spTgt spid="3">
                                            <p:txEl>
                                              <p:pRg st="6" end="6"/>
                                            </p:txEl>
                                          </p:spTgt>
                                        </p:tgtEl>
                                      </p:cBhvr>
                                      <p:to x="100000" y="95000"/>
                                    </p:animScale>
                                    <p:animScale>
                                      <p:cBhvr>
                                        <p:cTn id="44" dur="166" decel="50000">
                                          <p:stCondLst>
                                            <p:cond delay="1834"/>
                                          </p:stCondLst>
                                        </p:cTn>
                                        <p:tgtEl>
                                          <p:spTgt spid="3">
                                            <p:txEl>
                                              <p:pRg st="6" end="6"/>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80">
                                          <p:stCondLst>
                                            <p:cond delay="0"/>
                                          </p:stCondLst>
                                        </p:cTn>
                                        <p:tgtEl>
                                          <p:spTgt spid="3">
                                            <p:txEl>
                                              <p:pRg st="7" end="7"/>
                                            </p:txEl>
                                          </p:spTgt>
                                        </p:tgtEl>
                                      </p:cBhvr>
                                    </p:animEffect>
                                    <p:anim calcmode="lin" valueType="num">
                                      <p:cBhvr>
                                        <p:cTn id="4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7" end="7"/>
                                            </p:txEl>
                                          </p:spTgt>
                                        </p:tgtEl>
                                      </p:cBhvr>
                                      <p:to x="100000" y="60000"/>
                                    </p:animScale>
                                    <p:animScale>
                                      <p:cBhvr>
                                        <p:cTn id="54" dur="166" decel="50000">
                                          <p:stCondLst>
                                            <p:cond delay="676"/>
                                          </p:stCondLst>
                                        </p:cTn>
                                        <p:tgtEl>
                                          <p:spTgt spid="3">
                                            <p:txEl>
                                              <p:pRg st="7" end="7"/>
                                            </p:txEl>
                                          </p:spTgt>
                                        </p:tgtEl>
                                      </p:cBhvr>
                                      <p:to x="100000" y="100000"/>
                                    </p:animScale>
                                    <p:animScale>
                                      <p:cBhvr>
                                        <p:cTn id="55" dur="26">
                                          <p:stCondLst>
                                            <p:cond delay="1312"/>
                                          </p:stCondLst>
                                        </p:cTn>
                                        <p:tgtEl>
                                          <p:spTgt spid="3">
                                            <p:txEl>
                                              <p:pRg st="7" end="7"/>
                                            </p:txEl>
                                          </p:spTgt>
                                        </p:tgtEl>
                                      </p:cBhvr>
                                      <p:to x="100000" y="80000"/>
                                    </p:animScale>
                                    <p:animScale>
                                      <p:cBhvr>
                                        <p:cTn id="56" dur="166" decel="50000">
                                          <p:stCondLst>
                                            <p:cond delay="1338"/>
                                          </p:stCondLst>
                                        </p:cTn>
                                        <p:tgtEl>
                                          <p:spTgt spid="3">
                                            <p:txEl>
                                              <p:pRg st="7" end="7"/>
                                            </p:txEl>
                                          </p:spTgt>
                                        </p:tgtEl>
                                      </p:cBhvr>
                                      <p:to x="100000" y="100000"/>
                                    </p:animScale>
                                    <p:animScale>
                                      <p:cBhvr>
                                        <p:cTn id="57" dur="26">
                                          <p:stCondLst>
                                            <p:cond delay="1642"/>
                                          </p:stCondLst>
                                        </p:cTn>
                                        <p:tgtEl>
                                          <p:spTgt spid="3">
                                            <p:txEl>
                                              <p:pRg st="7" end="7"/>
                                            </p:txEl>
                                          </p:spTgt>
                                        </p:tgtEl>
                                      </p:cBhvr>
                                      <p:to x="100000" y="90000"/>
                                    </p:animScale>
                                    <p:animScale>
                                      <p:cBhvr>
                                        <p:cTn id="58" dur="166" decel="50000">
                                          <p:stCondLst>
                                            <p:cond delay="1668"/>
                                          </p:stCondLst>
                                        </p:cTn>
                                        <p:tgtEl>
                                          <p:spTgt spid="3">
                                            <p:txEl>
                                              <p:pRg st="7" end="7"/>
                                            </p:txEl>
                                          </p:spTgt>
                                        </p:tgtEl>
                                      </p:cBhvr>
                                      <p:to x="100000" y="100000"/>
                                    </p:animScale>
                                    <p:animScale>
                                      <p:cBhvr>
                                        <p:cTn id="59" dur="26">
                                          <p:stCondLst>
                                            <p:cond delay="1808"/>
                                          </p:stCondLst>
                                        </p:cTn>
                                        <p:tgtEl>
                                          <p:spTgt spid="3">
                                            <p:txEl>
                                              <p:pRg st="7" end="7"/>
                                            </p:txEl>
                                          </p:spTgt>
                                        </p:tgtEl>
                                      </p:cBhvr>
                                      <p:to x="100000" y="95000"/>
                                    </p:animScale>
                                    <p:animScale>
                                      <p:cBhvr>
                                        <p:cTn id="60"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THE SHIELD OF FAITH</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16)</a:t>
            </a:r>
          </a:p>
          <a:p>
            <a:pPr marL="0" indent="0">
              <a:buNone/>
            </a:pPr>
            <a:endParaRPr lang="en-US" b="1" dirty="0" smtClean="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pic>
        <p:nvPicPr>
          <p:cNvPr id="19458" name="Picture 2" descr="Shield of Faith by Bill Osbor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982" y="1203958"/>
            <a:ext cx="7517837" cy="565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80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THE SHIELD OF FAITH</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16)</a:t>
            </a:r>
          </a:p>
          <a:p>
            <a:pPr marL="0" indent="0">
              <a:buNone/>
            </a:pPr>
            <a:endParaRPr lang="en-US" b="1" dirty="0" smtClean="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pic>
        <p:nvPicPr>
          <p:cNvPr id="21506" name="Picture 2" descr="... to listen to “Taking the Shield of Faith” by Pastor Daryl Bou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143000"/>
            <a:ext cx="7619998" cy="571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237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THE SHIELD OF FAITH</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16)</a:t>
            </a:r>
          </a:p>
          <a:p>
            <a:pPr marL="0" indent="0">
              <a:buNone/>
            </a:pPr>
            <a:endParaRPr lang="en-US" b="1" dirty="0" smtClean="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pic>
        <p:nvPicPr>
          <p:cNvPr id="22532" name="Picture 4" descr="... been waiting for. My favorite part &lt;b&gt;of the Armor&lt;/b&gt;, &lt;b&gt;the shield&lt;/b&gt; &lt;b&gt;of faith&lt;/b&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3337088" cy="449580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 Regalia / Light-alloy Shields &amp; Bucklers / The Shield of Crossed Fa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19200"/>
            <a:ext cx="382905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04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ole Armor of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33401"/>
            <a:ext cx="4800600" cy="6140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43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rmor-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04800"/>
            <a:ext cx="5791200" cy="6324600"/>
          </a:xfrm>
          <a:prstGeom prst="rect">
            <a:avLst/>
          </a:prstGeom>
          <a:noFill/>
          <a:ln>
            <a:noFill/>
          </a:ln>
        </p:spPr>
      </p:pic>
    </p:spTree>
    <p:extLst>
      <p:ext uri="{BB962C8B-B14F-4D97-AF65-F5344CB8AC3E}">
        <p14:creationId xmlns:p14="http://schemas.microsoft.com/office/powerpoint/2010/main" val="3744817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Whole &lt;b&gt;Armor&lt;/b&gt; &lt;b&gt;of God&lt;/b&gt;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457200"/>
            <a:ext cx="8229599"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499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THE SHIELD OF FAITH</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16)</a:t>
            </a:r>
          </a:p>
          <a:p>
            <a:pPr marL="0" indent="0">
              <a:buNone/>
            </a:pPr>
            <a:endParaRPr lang="en-US" b="1" dirty="0" smtClean="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pic>
        <p:nvPicPr>
          <p:cNvPr id="22530" name="Picture 2" descr="shield-of-fai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219200"/>
            <a:ext cx="7725395" cy="561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614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THE SHIELD OF FAITH</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16)</a:t>
            </a:r>
          </a:p>
          <a:p>
            <a:pPr marL="0" indent="0">
              <a:buNone/>
            </a:pPr>
            <a:endParaRPr lang="en-US" b="1" dirty="0" smtClean="0"/>
          </a:p>
          <a:p>
            <a:pPr marL="0" indent="0">
              <a:buNone/>
            </a:pPr>
            <a:r>
              <a:rPr lang="en-US" dirty="0"/>
              <a:t>“…FAITH IS THE DEFENSE &amp; GUARDIAN OF EVERY CHRISTIAN. IT WILL QUENCH, STOP &amp; PUT OUT ALL DOUBTS &amp; EVIL SUGGESTIONS OF THE WICKED…”</a:t>
            </a:r>
          </a:p>
          <a:p>
            <a:pPr marL="0" indent="0">
              <a:buNone/>
            </a:pPr>
            <a:endParaRPr lang="en-US" dirty="0"/>
          </a:p>
          <a:p>
            <a:pPr marL="0" indent="0" eaLnBrk="0" fontAlgn="base" hangingPunct="0">
              <a:spcBef>
                <a:spcPct val="0"/>
              </a:spcBef>
              <a:spcAft>
                <a:spcPct val="0"/>
              </a:spcAft>
              <a:buNone/>
            </a:pPr>
            <a:r>
              <a:rPr lang="en-US" altLang="en-US" dirty="0">
                <a:latin typeface="Arial" panose="020B0604020202020204" pitchFamily="34" charset="0"/>
              </a:rPr>
              <a:t>Carry the </a:t>
            </a:r>
            <a:r>
              <a:rPr lang="en-US" altLang="en-US" b="1" i="1" dirty="0">
                <a:latin typeface="Arial" panose="020B0604020202020204" pitchFamily="34" charset="0"/>
              </a:rPr>
              <a:t>shield of faith</a:t>
            </a:r>
            <a:r>
              <a:rPr lang="en-US" altLang="en-US" dirty="0">
                <a:latin typeface="Arial" panose="020B0604020202020204" pitchFamily="34" charset="0"/>
              </a:rPr>
              <a:t> to withstand doubt and unbelief. </a:t>
            </a:r>
            <a:endParaRPr lang="en-US" altLang="en-US" dirty="0">
              <a:latin typeface="Arial" panose="020B0604020202020204" pitchFamily="34" charset="0"/>
            </a:endParaRPr>
          </a:p>
          <a:p>
            <a:pPr marL="0" indent="0" eaLnBrk="0" fontAlgn="base" hangingPunct="0">
              <a:spcBef>
                <a:spcPct val="0"/>
              </a:spcBef>
              <a:spcAft>
                <a:spcPct val="0"/>
              </a:spcAft>
              <a:buNone/>
            </a:pPr>
            <a:endParaRPr lang="en-US" altLang="en-US" sz="800" dirty="0">
              <a:latin typeface="Arial" panose="020B0604020202020204" pitchFamily="34" charset="0"/>
            </a:endParaRPr>
          </a:p>
          <a:p>
            <a:pPr marL="0" indent="0" eaLnBrk="0" fontAlgn="base" hangingPunct="0">
              <a:spcBef>
                <a:spcPct val="0"/>
              </a:spcBef>
              <a:spcAft>
                <a:spcPct val="0"/>
              </a:spcAft>
              <a:buFontTx/>
              <a:buChar char="•"/>
            </a:pPr>
            <a:r>
              <a:rPr lang="en-US" altLang="en-US" dirty="0">
                <a:latin typeface="Arial" panose="020B0604020202020204" pitchFamily="34" charset="0"/>
              </a:rPr>
              <a:t>—Believe what God says and obey Him. </a:t>
            </a:r>
          </a:p>
          <a:p>
            <a:pPr marL="0" indent="0" eaLnBrk="0" fontAlgn="base" hangingPunct="0">
              <a:spcBef>
                <a:spcPct val="0"/>
              </a:spcBef>
              <a:spcAft>
                <a:spcPct val="0"/>
              </a:spcAft>
              <a:buFontTx/>
              <a:buChar char="•"/>
            </a:pPr>
            <a:r>
              <a:rPr lang="en-US" altLang="en-US" dirty="0">
                <a:latin typeface="Arial" panose="020B0604020202020204" pitchFamily="34" charset="0"/>
              </a:rPr>
              <a:t>—Resist the temptation to do things your way. </a:t>
            </a:r>
          </a:p>
          <a:p>
            <a:pPr marL="0" indent="0" eaLnBrk="0" fontAlgn="base" hangingPunct="0">
              <a:spcBef>
                <a:spcPct val="0"/>
              </a:spcBef>
              <a:spcAft>
                <a:spcPct val="0"/>
              </a:spcAft>
              <a:buFontTx/>
              <a:buChar char="•"/>
            </a:pPr>
            <a:r>
              <a:rPr lang="en-US" altLang="en-US" dirty="0">
                <a:latin typeface="Arial" panose="020B0604020202020204" pitchFamily="34" charset="0"/>
              </a:rPr>
              <a:t>—Don't act before God gives the orders. </a:t>
            </a:r>
          </a:p>
          <a:p>
            <a:pPr marL="0" indent="0" eaLnBrk="0" fontAlgn="base" hangingPunct="0">
              <a:spcBef>
                <a:spcPct val="0"/>
              </a:spcBef>
              <a:spcAft>
                <a:spcPct val="0"/>
              </a:spcAft>
              <a:buFontTx/>
              <a:buChar char="•"/>
            </a:pPr>
            <a:r>
              <a:rPr lang="en-US" altLang="en-US" dirty="0">
                <a:latin typeface="Arial" panose="020B0604020202020204" pitchFamily="34" charset="0"/>
              </a:rPr>
              <a:t>—Trust God to work on your behalf. </a:t>
            </a:r>
          </a:p>
          <a:p>
            <a:pPr marL="0" indent="0">
              <a:buNone/>
            </a:pPr>
            <a:endParaRPr lang="en-US"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3430756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THE HELMET OF SALVATION</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17)</a:t>
            </a:r>
          </a:p>
          <a:p>
            <a:pPr marL="0" indent="0">
              <a:buNone/>
            </a:pPr>
            <a:endParaRPr lang="en-US" b="1" dirty="0" smtClean="0"/>
          </a:p>
          <a:p>
            <a:pPr marL="0" indent="0">
              <a:buNone/>
            </a:pPr>
            <a:endParaRPr lang="en-US"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pic>
        <p:nvPicPr>
          <p:cNvPr id="28674" name="Picture 2" descr="helmet-of-salv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1025145"/>
            <a:ext cx="7505700" cy="562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39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THE HELMET OF SALVATION</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17)</a:t>
            </a:r>
          </a:p>
          <a:p>
            <a:pPr marL="0" indent="0">
              <a:buNone/>
            </a:pPr>
            <a:endParaRPr lang="en-US" b="1" dirty="0" smtClean="0"/>
          </a:p>
          <a:p>
            <a:pPr marL="0" indent="0">
              <a:buNone/>
            </a:pPr>
            <a:endParaRPr lang="en-US"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pic>
        <p:nvPicPr>
          <p:cNvPr id="29698" name="Picture 2" descr="File:Helmet of Salv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41529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 of clothing contains the &lt;b&gt;helmet&lt;/b&gt; &lt;b&gt;of salvation&lt;/b&gt; the whole &lt;b&gt;armor&lt;/b&gt; of 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9" y="3647365"/>
            <a:ext cx="2009775" cy="3048001"/>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warrior would never go into battle without a &lt;b&gt;helmet&lt;/b&gt; to protect hi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295401"/>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795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EPHESIANS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600200"/>
            <a:ext cx="8229600" cy="5181600"/>
          </a:xfrm>
        </p:spPr>
        <p:txBody>
          <a:bodyPr>
            <a:noAutofit/>
          </a:bodyPr>
          <a:lstStyle/>
          <a:p>
            <a:pPr marL="0" indent="0" algn="ctr">
              <a:buNone/>
            </a:pPr>
            <a:r>
              <a:rPr lang="en-US" b="1" u="sng" dirty="0" smtClean="0"/>
              <a:t>CHAPTER 6:10-13</a:t>
            </a:r>
            <a:endParaRPr lang="en-US" b="1" dirty="0" smtClean="0"/>
          </a:p>
          <a:p>
            <a:pPr marL="0" indent="0">
              <a:buNone/>
            </a:pPr>
            <a:endParaRPr lang="en-US" b="1" dirty="0" smtClean="0"/>
          </a:p>
          <a:p>
            <a:pPr marL="0" indent="0">
              <a:buNone/>
            </a:pPr>
            <a:r>
              <a:rPr lang="en-US" b="1" dirty="0" smtClean="0"/>
              <a:t>(Vs. 10)</a:t>
            </a:r>
            <a:r>
              <a:rPr lang="en-US" dirty="0"/>
              <a:t>: </a:t>
            </a:r>
            <a:r>
              <a:rPr lang="en-US" dirty="0" smtClean="0"/>
              <a:t>In </a:t>
            </a:r>
            <a:r>
              <a:rPr lang="en-US" dirty="0"/>
              <a:t>conclusion, strengthen yourselves in the Lord and in the power which His supreme might imparts</a:t>
            </a:r>
            <a:r>
              <a:rPr lang="en-US" dirty="0" smtClean="0"/>
              <a:t>.</a:t>
            </a:r>
          </a:p>
          <a:p>
            <a:pPr marL="0" indent="0">
              <a:buNone/>
            </a:pPr>
            <a:endParaRPr lang="en-US" dirty="0" smtClean="0"/>
          </a:p>
          <a:p>
            <a:pPr marL="0" indent="0">
              <a:buNone/>
            </a:pPr>
            <a:r>
              <a:rPr lang="en-US" b="1" dirty="0" smtClean="0"/>
              <a:t>(Vs. 11)</a:t>
            </a:r>
            <a:r>
              <a:rPr lang="en-US" dirty="0"/>
              <a:t>: </a:t>
            </a:r>
            <a:r>
              <a:rPr lang="en-US" dirty="0" smtClean="0"/>
              <a:t>Take </a:t>
            </a:r>
            <a:r>
              <a:rPr lang="en-US" dirty="0"/>
              <a:t>up God's instruments of war, so that you may be able to keep your position against all the </a:t>
            </a:r>
            <a:r>
              <a:rPr lang="en-US" b="1" i="1" dirty="0" smtClean="0"/>
              <a:t>wiles</a:t>
            </a:r>
            <a:r>
              <a:rPr lang="en-US" dirty="0" smtClean="0"/>
              <a:t>: (deceits, strategies, methodical plans, schemes) </a:t>
            </a:r>
            <a:r>
              <a:rPr lang="en-US" dirty="0"/>
              <a:t>of the Evil One.</a:t>
            </a:r>
          </a:p>
          <a:p>
            <a:pPr marL="0" indent="0">
              <a:buNone/>
            </a:pPr>
            <a:endParaRPr lang="en-US" b="1"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175225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THE HELMET OF SALVATION</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17)</a:t>
            </a:r>
          </a:p>
          <a:p>
            <a:pPr marL="0" indent="0">
              <a:buNone/>
            </a:pPr>
            <a:endParaRPr lang="en-US" sz="800" dirty="0"/>
          </a:p>
          <a:p>
            <a:pPr marL="0" indent="0">
              <a:buNone/>
            </a:pPr>
            <a:r>
              <a:rPr lang="en-US" dirty="0" smtClean="0"/>
              <a:t>“…THE HELMET PROTECTS THE MIND &amp; GIVES THE BELIEVER ASSURED CONFIDENCE IN THEIR SALVATION WHEN THE DEVIL LAUNCHES AN ONSLOUGHT OF DOUBTS TO MAKE US WONDER IF WE ARE SAVED…”</a:t>
            </a:r>
          </a:p>
          <a:p>
            <a:pPr marL="0" indent="0">
              <a:buNone/>
            </a:pPr>
            <a:endParaRPr lang="en-US" dirty="0" smtClean="0"/>
          </a:p>
          <a:p>
            <a:pPr marL="0" indent="0">
              <a:buNone/>
            </a:pPr>
            <a:r>
              <a:rPr lang="en-US" dirty="0"/>
              <a:t>Put on the </a:t>
            </a:r>
            <a:r>
              <a:rPr lang="en-US" b="1" i="1" dirty="0"/>
              <a:t>helmet of salvation</a:t>
            </a:r>
            <a:r>
              <a:rPr lang="en-US" dirty="0"/>
              <a:t> to protect your mind. —Be assured of your own salvation. </a:t>
            </a:r>
            <a:endParaRPr lang="en-US" dirty="0" smtClean="0"/>
          </a:p>
          <a:p>
            <a:pPr marL="0" indent="0">
              <a:buNone/>
            </a:pPr>
            <a:endParaRPr lang="en-US" dirty="0"/>
          </a:p>
          <a:p>
            <a:r>
              <a:rPr lang="en-US" dirty="0"/>
              <a:t>—Be confident of your eternal security. </a:t>
            </a:r>
          </a:p>
          <a:p>
            <a:r>
              <a:rPr lang="en-US" dirty="0"/>
              <a:t>—Know that you are free from the penalty of your sins—past, present, and future sins. </a:t>
            </a:r>
          </a:p>
          <a:p>
            <a:r>
              <a:rPr lang="en-US" dirty="0"/>
              <a:t>—Know that you are free from the power of sin—you don't have to sin. </a:t>
            </a: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2661109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THE SWORD OF THE SPIRIT</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17)</a:t>
            </a:r>
          </a:p>
          <a:p>
            <a:pPr marL="0" indent="0">
              <a:buNone/>
            </a:pPr>
            <a:endParaRPr lang="en-US" sz="800" dirty="0"/>
          </a:p>
          <a:p>
            <a:pPr marL="0" indent="0">
              <a:buNone/>
            </a:pPr>
            <a:endParaRPr lang="en-US"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pic>
        <p:nvPicPr>
          <p:cNvPr id="30724" name="Picture 4" descr="The Armor of God: The &lt;b&gt;Sword of the Spirit&lt;/b&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371600"/>
            <a:ext cx="8809633"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208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etails about Roman Soldier Warrior Sword Sheath Fancy Dress Costu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371" y="1219201"/>
            <a:ext cx="3132161" cy="3132161"/>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Was Jesus a Sword Toting Conspiracy Theo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823" y="3241581"/>
            <a:ext cx="3584575" cy="35845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THE SWORD OF THE SPIRIT</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17)</a:t>
            </a:r>
          </a:p>
          <a:p>
            <a:pPr marL="0" indent="0">
              <a:buNone/>
            </a:pPr>
            <a:endParaRPr lang="en-US" sz="800" dirty="0"/>
          </a:p>
          <a:p>
            <a:pPr marL="0" indent="0">
              <a:buNone/>
            </a:pPr>
            <a:endParaRPr lang="en-US"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pic>
        <p:nvPicPr>
          <p:cNvPr id="33796" name="Picture 4" descr="It's time to draw your sw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558" y="1066801"/>
            <a:ext cx="37338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331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THE SWORD OF THE SPIRIT</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17)</a:t>
            </a:r>
          </a:p>
          <a:p>
            <a:pPr marL="0" indent="0">
              <a:buNone/>
            </a:pPr>
            <a:endParaRPr lang="en-US" sz="800" dirty="0"/>
          </a:p>
          <a:p>
            <a:pPr marL="0" indent="0">
              <a:buNone/>
            </a:pPr>
            <a:endParaRPr lang="en-US" dirty="0"/>
          </a:p>
          <a:p>
            <a:pPr marL="0" indent="0">
              <a:buNone/>
            </a:pPr>
            <a:r>
              <a:rPr lang="en-US" dirty="0"/>
              <a:t>“…THE SWORD IS A POWERFUL WEAPON TO FIGHT SATAN AS IT PROVIDES FATAL BLOWS TO THE ENEMY…”</a:t>
            </a:r>
          </a:p>
          <a:p>
            <a:pPr marL="0" indent="0">
              <a:buNone/>
            </a:pPr>
            <a:endParaRPr lang="en-US" dirty="0"/>
          </a:p>
          <a:p>
            <a:pPr marL="0" indent="0" eaLnBrk="0" fontAlgn="base" hangingPunct="0">
              <a:spcBef>
                <a:spcPct val="0"/>
              </a:spcBef>
              <a:spcAft>
                <a:spcPct val="0"/>
              </a:spcAft>
              <a:buNone/>
            </a:pPr>
            <a:r>
              <a:rPr lang="en-US" altLang="en-US" dirty="0">
                <a:latin typeface="Arial" panose="020B0604020202020204" pitchFamily="34" charset="0"/>
              </a:rPr>
              <a:t>Use the </a:t>
            </a:r>
            <a:r>
              <a:rPr lang="en-US" altLang="en-US" b="1" i="1" dirty="0">
                <a:latin typeface="Arial" panose="020B0604020202020204" pitchFamily="34" charset="0"/>
              </a:rPr>
              <a:t>sword of the Spirit</a:t>
            </a:r>
            <a:r>
              <a:rPr lang="en-US" altLang="en-US" dirty="0">
                <a:latin typeface="Arial" panose="020B0604020202020204" pitchFamily="34" charset="0"/>
              </a:rPr>
              <a:t> accurately. </a:t>
            </a:r>
            <a:endParaRPr lang="en-US" altLang="en-US" dirty="0">
              <a:latin typeface="Arial" panose="020B0604020202020204" pitchFamily="34" charset="0"/>
            </a:endParaRPr>
          </a:p>
          <a:p>
            <a:pPr marL="0" indent="0" eaLnBrk="0" fontAlgn="base" hangingPunct="0">
              <a:spcBef>
                <a:spcPct val="0"/>
              </a:spcBef>
              <a:spcAft>
                <a:spcPct val="0"/>
              </a:spcAft>
              <a:buNone/>
            </a:pPr>
            <a:endParaRPr lang="en-US" altLang="en-US" dirty="0">
              <a:latin typeface="Arial" panose="020B0604020202020204" pitchFamily="34" charset="0"/>
            </a:endParaRPr>
          </a:p>
          <a:p>
            <a:pPr marL="0" indent="0" eaLnBrk="0" fontAlgn="base" hangingPunct="0">
              <a:spcBef>
                <a:spcPct val="0"/>
              </a:spcBef>
              <a:spcAft>
                <a:spcPct val="0"/>
              </a:spcAft>
              <a:buFontTx/>
              <a:buChar char="•"/>
            </a:pPr>
            <a:r>
              <a:rPr lang="en-US" altLang="en-US" dirty="0">
                <a:latin typeface="Arial" panose="020B0604020202020204" pitchFamily="34" charset="0"/>
              </a:rPr>
              <a:t>—Become diligently involved in studying God's Word. </a:t>
            </a:r>
          </a:p>
          <a:p>
            <a:pPr marL="0" indent="0" eaLnBrk="0" fontAlgn="base" hangingPunct="0">
              <a:spcBef>
                <a:spcPct val="0"/>
              </a:spcBef>
              <a:spcAft>
                <a:spcPct val="0"/>
              </a:spcAft>
              <a:buFontTx/>
              <a:buChar char="•"/>
            </a:pPr>
            <a:r>
              <a:rPr lang="en-US" altLang="en-US" dirty="0">
                <a:latin typeface="Arial" panose="020B0604020202020204" pitchFamily="34" charset="0"/>
              </a:rPr>
              <a:t>—Know specific Scriptures that deal with common temptations. </a:t>
            </a:r>
          </a:p>
          <a:p>
            <a:pPr marL="0" indent="0" eaLnBrk="0" fontAlgn="base" hangingPunct="0">
              <a:spcBef>
                <a:spcPct val="0"/>
              </a:spcBef>
              <a:spcAft>
                <a:spcPct val="0"/>
              </a:spcAft>
              <a:buFontTx/>
              <a:buChar char="•"/>
            </a:pPr>
            <a:r>
              <a:rPr lang="en-US" altLang="en-US" dirty="0">
                <a:latin typeface="Arial" panose="020B0604020202020204" pitchFamily="34" charset="0"/>
              </a:rPr>
              <a:t>—Memorize Scriptures that clearly defend the faith. </a:t>
            </a:r>
          </a:p>
          <a:p>
            <a:pPr marL="0" indent="0" eaLnBrk="0" fontAlgn="base" hangingPunct="0">
              <a:spcBef>
                <a:spcPct val="0"/>
              </a:spcBef>
              <a:spcAft>
                <a:spcPct val="0"/>
              </a:spcAft>
              <a:buNone/>
            </a:pPr>
            <a:endParaRPr lang="en-US"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1805863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EPHESIANS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52600" y="1600200"/>
            <a:ext cx="8763000" cy="5181600"/>
          </a:xfrm>
        </p:spPr>
        <p:txBody>
          <a:bodyPr>
            <a:noAutofit/>
          </a:bodyPr>
          <a:lstStyle/>
          <a:p>
            <a:pPr marL="0" indent="0" algn="ctr">
              <a:buNone/>
            </a:pPr>
            <a:r>
              <a:rPr lang="en-US" b="1" u="sng" dirty="0" smtClean="0"/>
              <a:t>CHAPTER 6:18</a:t>
            </a:r>
            <a:r>
              <a:rPr lang="en-US" b="1" dirty="0" smtClean="0"/>
              <a:t> – </a:t>
            </a:r>
            <a:r>
              <a:rPr lang="en-US" sz="3600" b="1" dirty="0">
                <a:solidFill>
                  <a:srgbClr val="FF0000"/>
                </a:solidFill>
                <a:effectLst>
                  <a:outerShdw blurRad="38100" dist="38100" dir="2700000" algn="tl">
                    <a:srgbClr val="000000">
                      <a:alpha val="43137"/>
                    </a:srgbClr>
                  </a:outerShdw>
                </a:effectLst>
              </a:rPr>
              <a:t>“THE PRAYER WARRIOR”</a:t>
            </a:r>
            <a:endParaRPr lang="en-US" sz="3600" b="1" dirty="0"/>
          </a:p>
          <a:p>
            <a:pPr marL="0" indent="0">
              <a:buNone/>
            </a:pPr>
            <a:endParaRPr lang="en-US" b="1" dirty="0" smtClean="0"/>
          </a:p>
          <a:p>
            <a:pPr marL="0" indent="0">
              <a:buNone/>
            </a:pPr>
            <a:r>
              <a:rPr lang="en-US" dirty="0" smtClean="0"/>
              <a:t>Prayer is not mentioned as part of the armour but it certainly powers the army…The Christian soldier must be prayed up &amp; covered in prayer before engaging in battle.</a:t>
            </a:r>
          </a:p>
          <a:p>
            <a:pPr marL="0" indent="0">
              <a:buNone/>
            </a:pPr>
            <a:endParaRPr lang="en-US" dirty="0"/>
          </a:p>
          <a:p>
            <a:pPr marL="0" indent="0">
              <a:buNone/>
            </a:pPr>
            <a:r>
              <a:rPr lang="en-US" i="1" dirty="0" smtClean="0"/>
              <a:t>“Prayer is the fuel that keeps the engine running, it is the motivation that keeps you going, it is the driving force, the protective force-field, the attacking force and the power source that keeps the force together and drives the opposing forces away.”</a:t>
            </a:r>
            <a:endParaRPr lang="en-US" i="1" dirty="0"/>
          </a:p>
          <a:p>
            <a:pPr marL="0" indent="0">
              <a:buNone/>
            </a:pPr>
            <a:endParaRPr lang="en-US" b="1"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1638287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EPHESIANS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52600" y="1600200"/>
            <a:ext cx="8763000" cy="5181600"/>
          </a:xfrm>
        </p:spPr>
        <p:txBody>
          <a:bodyPr>
            <a:noAutofit/>
          </a:bodyPr>
          <a:lstStyle/>
          <a:p>
            <a:pPr marL="0" indent="0">
              <a:buNone/>
            </a:pPr>
            <a:endParaRPr lang="en-US" b="1" dirty="0" smtClean="0"/>
          </a:p>
          <a:p>
            <a:pPr marL="0" indent="0">
              <a:buNone/>
            </a:pPr>
            <a:r>
              <a:rPr lang="en-US" b="1" dirty="0" smtClean="0"/>
              <a:t>(Vs. 18) </a:t>
            </a:r>
            <a:r>
              <a:rPr lang="en-US" dirty="0" smtClean="0"/>
              <a:t>Be in consistent, frequent, daily prayer…praying varied (all kinds of prayer) in supplication (requesting &amp; pleading) with the guidance &amp; communion of the Holy Spirit.</a:t>
            </a:r>
          </a:p>
          <a:p>
            <a:pPr marL="0" indent="0">
              <a:buNone/>
            </a:pPr>
            <a:endParaRPr lang="en-US" b="1" dirty="0"/>
          </a:p>
          <a:p>
            <a:pPr marL="0" indent="0">
              <a:buNone/>
            </a:pPr>
            <a:r>
              <a:rPr lang="en-US" dirty="0" smtClean="0"/>
              <a:t>Pray </a:t>
            </a:r>
            <a:r>
              <a:rPr lang="en-US" dirty="0"/>
              <a:t>with unceasing </a:t>
            </a:r>
            <a:r>
              <a:rPr lang="en-US" dirty="0" smtClean="0"/>
              <a:t>prayer </a:t>
            </a:r>
            <a:r>
              <a:rPr lang="en-US" dirty="0"/>
              <a:t>on every fitting occasion in the </a:t>
            </a:r>
            <a:r>
              <a:rPr lang="en-US" dirty="0" smtClean="0"/>
              <a:t>Spirit</a:t>
            </a:r>
            <a:r>
              <a:rPr lang="en-US" b="1" dirty="0" smtClean="0"/>
              <a:t>… and </a:t>
            </a:r>
            <a:r>
              <a:rPr lang="en-US" b="1" dirty="0"/>
              <a:t>be always on the alert to seize </a:t>
            </a:r>
            <a:r>
              <a:rPr lang="en-US" b="1" dirty="0" smtClean="0"/>
              <a:t>opportunities to pray for the saints, </a:t>
            </a:r>
            <a:r>
              <a:rPr lang="en-US" b="1" dirty="0"/>
              <a:t>with unwearied persistence and </a:t>
            </a:r>
            <a:r>
              <a:rPr lang="en-US" b="1" dirty="0" smtClean="0"/>
              <a:t>pleading </a:t>
            </a:r>
            <a:r>
              <a:rPr lang="en-US" b="1" dirty="0"/>
              <a:t>on behalf of all God's </a:t>
            </a:r>
            <a:r>
              <a:rPr lang="en-US" b="1" dirty="0" smtClean="0"/>
              <a:t>people</a:t>
            </a:r>
            <a:endParaRPr lang="en-US" b="1" dirty="0"/>
          </a:p>
          <a:p>
            <a:pPr marL="0" indent="0">
              <a:buNone/>
            </a:pPr>
            <a:endParaRPr lang="en-US" b="1"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888569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EPHESIANS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600200"/>
            <a:ext cx="8229600" cy="5181600"/>
          </a:xfrm>
        </p:spPr>
        <p:txBody>
          <a:bodyPr>
            <a:noAutofit/>
          </a:bodyPr>
          <a:lstStyle/>
          <a:p>
            <a:pPr marL="0" indent="0" algn="ctr">
              <a:buNone/>
            </a:pPr>
            <a:r>
              <a:rPr lang="en-US" b="1" u="sng" dirty="0" smtClean="0"/>
              <a:t>CHAPTER 6:19-24</a:t>
            </a:r>
            <a:endParaRPr lang="en-US" b="1" dirty="0" smtClean="0"/>
          </a:p>
          <a:p>
            <a:pPr marL="0" indent="0">
              <a:buNone/>
            </a:pPr>
            <a:endParaRPr lang="en-US" b="1" dirty="0" smtClean="0"/>
          </a:p>
          <a:p>
            <a:pPr marL="0" indent="0">
              <a:buNone/>
            </a:pPr>
            <a:r>
              <a:rPr lang="en-US" b="1" dirty="0" smtClean="0"/>
              <a:t>(Vs. 19)</a:t>
            </a:r>
            <a:r>
              <a:rPr lang="en-US" dirty="0"/>
              <a:t>: </a:t>
            </a:r>
            <a:r>
              <a:rPr lang="en-US" dirty="0" smtClean="0"/>
              <a:t>Also pray </a:t>
            </a:r>
            <a:r>
              <a:rPr lang="en-US" dirty="0"/>
              <a:t>on my </a:t>
            </a:r>
            <a:r>
              <a:rPr lang="en-US" dirty="0" smtClean="0"/>
              <a:t>behalf…pray for me </a:t>
            </a:r>
            <a:r>
              <a:rPr lang="en-US" dirty="0"/>
              <a:t>that words may be given to me so </a:t>
            </a:r>
            <a:r>
              <a:rPr lang="en-US" dirty="0" smtClean="0"/>
              <a:t>that I </a:t>
            </a:r>
            <a:r>
              <a:rPr lang="en-US" dirty="0"/>
              <a:t>may </a:t>
            </a:r>
            <a:r>
              <a:rPr lang="en-US" dirty="0" smtClean="0"/>
              <a:t>be </a:t>
            </a:r>
            <a:r>
              <a:rPr lang="en-US" dirty="0"/>
              <a:t>outspoken and fearless </a:t>
            </a:r>
            <a:r>
              <a:rPr lang="en-US" dirty="0" smtClean="0"/>
              <a:t>to make </a:t>
            </a:r>
            <a:r>
              <a:rPr lang="en-US" dirty="0"/>
              <a:t>known the truths (hitherto kept secret) of the Good </a:t>
            </a:r>
            <a:r>
              <a:rPr lang="en-US" dirty="0" smtClean="0"/>
              <a:t>News…</a:t>
            </a:r>
          </a:p>
          <a:p>
            <a:pPr marL="0" indent="0">
              <a:buNone/>
            </a:pPr>
            <a:endParaRPr lang="en-US" dirty="0"/>
          </a:p>
          <a:p>
            <a:pPr marL="0" indent="0">
              <a:buNone/>
            </a:pPr>
            <a:r>
              <a:rPr lang="en-US" b="1" dirty="0" smtClean="0"/>
              <a:t>(Vs. 20)</a:t>
            </a:r>
            <a:r>
              <a:rPr lang="en-US" dirty="0"/>
              <a:t>: </a:t>
            </a:r>
            <a:r>
              <a:rPr lang="en-US" dirty="0" smtClean="0"/>
              <a:t>…. (the Good News) For </a:t>
            </a:r>
            <a:r>
              <a:rPr lang="en-US" dirty="0"/>
              <a:t>which I am a representative in chains, and that I may say without fear the things which it is right for me to say.</a:t>
            </a:r>
          </a:p>
          <a:p>
            <a:pPr marL="0" indent="0">
              <a:buNone/>
            </a:pPr>
            <a:endParaRPr lang="en-US" b="1" dirty="0"/>
          </a:p>
          <a:p>
            <a:pPr marL="0" indent="0">
              <a:buNone/>
            </a:pPr>
            <a:r>
              <a:rPr lang="en-US" dirty="0" smtClean="0"/>
              <a:t> </a:t>
            </a:r>
          </a:p>
          <a:p>
            <a:pPr marL="0" indent="0">
              <a:buNone/>
            </a:pPr>
            <a:endParaRPr lang="en-US" b="1"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421650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EPHESIANS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600200"/>
            <a:ext cx="8229600" cy="5181600"/>
          </a:xfrm>
        </p:spPr>
        <p:txBody>
          <a:bodyPr>
            <a:noAutofit/>
          </a:bodyPr>
          <a:lstStyle/>
          <a:p>
            <a:pPr marL="0" indent="0" algn="ctr">
              <a:buNone/>
            </a:pPr>
            <a:r>
              <a:rPr lang="en-US" b="1" u="sng" dirty="0" smtClean="0"/>
              <a:t>CHAPTER 6:19-24</a:t>
            </a:r>
            <a:endParaRPr lang="en-US" b="1" dirty="0" smtClean="0"/>
          </a:p>
          <a:p>
            <a:pPr marL="0" indent="0">
              <a:buNone/>
            </a:pPr>
            <a:endParaRPr lang="en-US" b="1" dirty="0" smtClean="0"/>
          </a:p>
          <a:p>
            <a:pPr marL="0" indent="0">
              <a:buNone/>
            </a:pPr>
            <a:r>
              <a:rPr lang="en-US" b="1" dirty="0" smtClean="0"/>
              <a:t>(Vs. 21)</a:t>
            </a:r>
            <a:r>
              <a:rPr lang="en-US" dirty="0"/>
              <a:t>: </a:t>
            </a:r>
            <a:r>
              <a:rPr lang="en-US" dirty="0" smtClean="0"/>
              <a:t>So </a:t>
            </a:r>
            <a:r>
              <a:rPr lang="en-US" dirty="0"/>
              <a:t>that you may have knowledge of my business, and how I am, </a:t>
            </a:r>
            <a:r>
              <a:rPr lang="en-US" dirty="0" err="1"/>
              <a:t>Tychicus</a:t>
            </a:r>
            <a:r>
              <a:rPr lang="en-US" dirty="0"/>
              <a:t>, the well-loved brother and </a:t>
            </a:r>
            <a:r>
              <a:rPr lang="en-US" dirty="0" smtClean="0"/>
              <a:t>proven </a:t>
            </a:r>
            <a:r>
              <a:rPr lang="en-US" dirty="0"/>
              <a:t>servant in the Lord, will give you news of all things</a:t>
            </a:r>
            <a:r>
              <a:rPr lang="en-US" dirty="0" smtClean="0"/>
              <a:t>:</a:t>
            </a:r>
          </a:p>
          <a:p>
            <a:pPr marL="0" indent="0">
              <a:buNone/>
            </a:pPr>
            <a:r>
              <a:rPr lang="en-US" i="1" dirty="0" smtClean="0"/>
              <a:t>We </a:t>
            </a:r>
            <a:r>
              <a:rPr lang="en-US" i="1" dirty="0"/>
              <a:t>learn, from </a:t>
            </a:r>
            <a:r>
              <a:rPr lang="en-US" i="1" dirty="0" smtClean="0"/>
              <a:t>Acts </a:t>
            </a:r>
            <a:r>
              <a:rPr lang="en-US" i="1" dirty="0"/>
              <a:t>20:4, that </a:t>
            </a:r>
            <a:r>
              <a:rPr lang="en-US" i="1" dirty="0" err="1"/>
              <a:t>Tychicus</a:t>
            </a:r>
            <a:r>
              <a:rPr lang="en-US" i="1" dirty="0"/>
              <a:t> was </a:t>
            </a:r>
            <a:r>
              <a:rPr lang="en-US" i="1" dirty="0" smtClean="0"/>
              <a:t>from </a:t>
            </a:r>
            <a:r>
              <a:rPr lang="en-US" i="1" dirty="0"/>
              <a:t>Asia, and that he was a useful companion </a:t>
            </a:r>
            <a:r>
              <a:rPr lang="en-US" i="1" dirty="0" smtClean="0"/>
              <a:t>of </a:t>
            </a:r>
            <a:r>
              <a:rPr lang="en-US" i="1" dirty="0"/>
              <a:t>Paul. </a:t>
            </a:r>
            <a:r>
              <a:rPr lang="en-US" i="1" dirty="0" smtClean="0"/>
              <a:t>This </a:t>
            </a:r>
            <a:r>
              <a:rPr lang="en-US" i="1" dirty="0"/>
              <a:t>same person, and with the same character and commendation, is mentioned in </a:t>
            </a:r>
            <a:r>
              <a:rPr lang="en-US" i="1" dirty="0" smtClean="0"/>
              <a:t>Col. </a:t>
            </a:r>
            <a:r>
              <a:rPr lang="en-US" i="1" dirty="0"/>
              <a:t>4:7.  He is mentioned also in </a:t>
            </a:r>
            <a:r>
              <a:rPr lang="en-US" i="1" dirty="0" smtClean="0"/>
              <a:t>Tit. </a:t>
            </a:r>
            <a:r>
              <a:rPr lang="en-US" i="1" dirty="0"/>
              <a:t>3:12, and in </a:t>
            </a:r>
            <a:r>
              <a:rPr lang="en-US" i="1" dirty="0" smtClean="0"/>
              <a:t>2Tim. </a:t>
            </a:r>
            <a:r>
              <a:rPr lang="en-US" i="1" dirty="0"/>
              <a:t>4:12; from all these places it is evident that he was a person in whom the apostle had the highest confidence, and that he was a very eminent minister of Christ.</a:t>
            </a:r>
            <a:endParaRPr lang="en-US" i="1" dirty="0" smtClean="0"/>
          </a:p>
          <a:p>
            <a:pPr marL="0" indent="0">
              <a:buNone/>
            </a:pPr>
            <a:endParaRPr lang="en-US" b="1"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40789012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EPHESIANS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600200"/>
            <a:ext cx="8229600" cy="5181600"/>
          </a:xfrm>
        </p:spPr>
        <p:txBody>
          <a:bodyPr>
            <a:noAutofit/>
          </a:bodyPr>
          <a:lstStyle/>
          <a:p>
            <a:pPr marL="0" indent="0" algn="ctr">
              <a:buNone/>
            </a:pPr>
            <a:r>
              <a:rPr lang="en-US" b="1" u="sng" dirty="0" smtClean="0"/>
              <a:t>CHAPTER 6:19-24</a:t>
            </a:r>
            <a:endParaRPr lang="en-US" b="1" dirty="0" smtClean="0"/>
          </a:p>
          <a:p>
            <a:pPr marL="0" indent="0">
              <a:buNone/>
            </a:pPr>
            <a:endParaRPr lang="en-US" b="1" dirty="0" smtClean="0"/>
          </a:p>
          <a:p>
            <a:pPr marL="0" indent="0">
              <a:buNone/>
            </a:pPr>
            <a:r>
              <a:rPr lang="en-US" b="1" dirty="0" smtClean="0"/>
              <a:t>(Vs. 22)</a:t>
            </a:r>
            <a:r>
              <a:rPr lang="en-US" dirty="0"/>
              <a:t>: </a:t>
            </a:r>
            <a:r>
              <a:rPr lang="en-US" i="1" dirty="0" smtClean="0"/>
              <a:t>“I </a:t>
            </a:r>
            <a:r>
              <a:rPr lang="en-US" i="1" dirty="0"/>
              <a:t>have </a:t>
            </a:r>
            <a:r>
              <a:rPr lang="en-US" i="1" dirty="0" smtClean="0"/>
              <a:t>sent </a:t>
            </a:r>
            <a:r>
              <a:rPr lang="en-US" i="1" dirty="0" err="1"/>
              <a:t>Tychicus</a:t>
            </a:r>
            <a:r>
              <a:rPr lang="en-US" i="1" dirty="0" smtClean="0"/>
              <a:t> </a:t>
            </a:r>
            <a:r>
              <a:rPr lang="en-US" i="1" dirty="0"/>
              <a:t>you for the very purpose--that you may know about us and that he may encourage you</a:t>
            </a:r>
            <a:r>
              <a:rPr lang="en-US" i="1" dirty="0" smtClean="0"/>
              <a:t>.”</a:t>
            </a:r>
            <a:endParaRPr lang="en-US" i="1" dirty="0"/>
          </a:p>
          <a:p>
            <a:pPr marL="0" indent="0">
              <a:buNone/>
            </a:pPr>
            <a:r>
              <a:rPr lang="en-US" dirty="0" smtClean="0"/>
              <a:t>The </a:t>
            </a:r>
            <a:r>
              <a:rPr lang="en-US" dirty="0"/>
              <a:t>churches where Paul had preached, would feel a great interest in his welfare. He was a prisoner at Rome, and it was doubtful what the result would be. In this situation, he felt it proper to </a:t>
            </a:r>
            <a:r>
              <a:rPr lang="en-US" dirty="0" smtClean="0"/>
              <a:t>dispatch </a:t>
            </a:r>
            <a:r>
              <a:rPr lang="en-US" dirty="0"/>
              <a:t>a special messenger to give information about his condition; to state </a:t>
            </a:r>
            <a:r>
              <a:rPr lang="en-US"/>
              <a:t>what </a:t>
            </a:r>
            <a:r>
              <a:rPr lang="en-US" smtClean="0"/>
              <a:t>he was </a:t>
            </a:r>
            <a:r>
              <a:rPr lang="en-US" dirty="0"/>
              <a:t>doing in Rome; to ask the prayers of the churches; and to administer consolation to them in their various trials. </a:t>
            </a:r>
            <a:endParaRPr lang="en-US" b="1"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977923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EPHESIANS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8801" y="1492155"/>
            <a:ext cx="8610599" cy="5181600"/>
          </a:xfrm>
        </p:spPr>
        <p:txBody>
          <a:bodyPr>
            <a:noAutofit/>
          </a:bodyPr>
          <a:lstStyle/>
          <a:p>
            <a:pPr marL="0" indent="0" algn="ctr">
              <a:buNone/>
            </a:pPr>
            <a:r>
              <a:rPr lang="en-US" b="1" u="sng" dirty="0" smtClean="0"/>
              <a:t>CHAPTER 6:19-24</a:t>
            </a:r>
            <a:endParaRPr lang="en-US" b="1" dirty="0" smtClean="0"/>
          </a:p>
          <a:p>
            <a:pPr marL="0" indent="0">
              <a:buNone/>
            </a:pPr>
            <a:endParaRPr lang="en-US" b="1" dirty="0" smtClean="0"/>
          </a:p>
          <a:p>
            <a:pPr marL="0" indent="0">
              <a:buNone/>
            </a:pPr>
            <a:r>
              <a:rPr lang="en-US" b="1" dirty="0" smtClean="0"/>
              <a:t>(Vs. 23)</a:t>
            </a:r>
            <a:r>
              <a:rPr lang="en-US" dirty="0"/>
              <a:t>: </a:t>
            </a:r>
            <a:r>
              <a:rPr lang="en-US" b="1" i="1" dirty="0"/>
              <a:t>Peace be to the brethren</a:t>
            </a:r>
            <a:r>
              <a:rPr lang="en-US" dirty="0"/>
              <a:t>. The epistle is closed with the usual salutations. The expression, "peace to you," was the common form of salutation in the </a:t>
            </a:r>
            <a:r>
              <a:rPr lang="en-US" dirty="0" smtClean="0"/>
              <a:t>East. </a:t>
            </a:r>
            <a:endParaRPr lang="en-US" b="1" dirty="0" smtClean="0"/>
          </a:p>
          <a:p>
            <a:pPr marL="0" indent="0">
              <a:buNone/>
            </a:pPr>
            <a:endParaRPr lang="en-US" dirty="0" smtClean="0"/>
          </a:p>
          <a:p>
            <a:pPr marL="0" indent="0">
              <a:buNone/>
            </a:pPr>
            <a:r>
              <a:rPr lang="en-US" b="1" i="1" dirty="0" smtClean="0"/>
              <a:t>And love with faith</a:t>
            </a:r>
            <a:r>
              <a:rPr lang="en-US" dirty="0" smtClean="0"/>
              <a:t>. Love united with faith; not only desiring that they might have faith, but the faith which worked by love. </a:t>
            </a:r>
          </a:p>
          <a:p>
            <a:pPr marL="0" indent="0">
              <a:buNone/>
            </a:pPr>
            <a:r>
              <a:rPr lang="en-US" dirty="0" smtClean="0"/>
              <a:t> </a:t>
            </a:r>
            <a:endParaRPr lang="en-US" dirty="0"/>
          </a:p>
          <a:p>
            <a:pPr marL="0" indent="0">
              <a:buNone/>
            </a:pPr>
            <a:r>
              <a:rPr lang="en-US" b="1" i="1" dirty="0" smtClean="0"/>
              <a:t>From </a:t>
            </a:r>
            <a:r>
              <a:rPr lang="en-US" b="1" i="1" dirty="0"/>
              <a:t>God the Father and the Lord Jesus Christ. </a:t>
            </a:r>
            <a:r>
              <a:rPr lang="en-US" dirty="0"/>
              <a:t>The Father and the Son are regarded as equally the author of peace and love.</a:t>
            </a:r>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2469235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EPHESIANS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58454" y="1295400"/>
            <a:ext cx="8229600" cy="5486400"/>
          </a:xfrm>
        </p:spPr>
        <p:txBody>
          <a:bodyPr>
            <a:noAutofit/>
          </a:bodyPr>
          <a:lstStyle/>
          <a:p>
            <a:pPr marL="0" indent="0" algn="ctr">
              <a:buNone/>
            </a:pPr>
            <a:r>
              <a:rPr lang="en-US" b="1" u="sng" dirty="0" smtClean="0"/>
              <a:t>CHAPTER 6:10-13</a:t>
            </a:r>
            <a:endParaRPr lang="en-US" b="1" dirty="0" smtClean="0"/>
          </a:p>
          <a:p>
            <a:pPr marL="0" indent="0">
              <a:buNone/>
            </a:pPr>
            <a:endParaRPr lang="en-US" sz="800" b="1" dirty="0"/>
          </a:p>
          <a:p>
            <a:pPr marL="0" indent="0">
              <a:buNone/>
            </a:pPr>
            <a:r>
              <a:rPr lang="en-US" b="1" dirty="0" smtClean="0"/>
              <a:t>(Vs. 12)</a:t>
            </a:r>
            <a:r>
              <a:rPr lang="en-US" dirty="0" smtClean="0"/>
              <a:t>: Our warfare is not against physical elements but against spiritual forces:</a:t>
            </a:r>
          </a:p>
          <a:p>
            <a:pPr marL="0" indent="0">
              <a:buNone/>
            </a:pPr>
            <a:r>
              <a:rPr lang="en-US" b="1" dirty="0" smtClean="0"/>
              <a:t>“Principalities” </a:t>
            </a:r>
            <a:r>
              <a:rPr lang="en-US" dirty="0" smtClean="0"/>
              <a:t>– Chief rulers, magistrates</a:t>
            </a:r>
          </a:p>
          <a:p>
            <a:pPr marL="0" indent="0">
              <a:buNone/>
            </a:pPr>
            <a:r>
              <a:rPr lang="en-US" b="1" dirty="0" smtClean="0"/>
              <a:t>“Powers” </a:t>
            </a:r>
            <a:r>
              <a:rPr lang="en-US" dirty="0" smtClean="0"/>
              <a:t>– Authorities, mastery, superhuman</a:t>
            </a:r>
          </a:p>
          <a:p>
            <a:pPr marL="0" indent="0">
              <a:buNone/>
            </a:pPr>
            <a:r>
              <a:rPr lang="en-US" b="1" dirty="0" smtClean="0"/>
              <a:t>“Rulers of the darkness of this world”</a:t>
            </a:r>
            <a:r>
              <a:rPr lang="en-US" dirty="0" smtClean="0"/>
              <a:t> – Empire underworld leaders, demonic kingpins</a:t>
            </a:r>
          </a:p>
          <a:p>
            <a:pPr marL="0" indent="0">
              <a:buNone/>
            </a:pPr>
            <a:r>
              <a:rPr lang="en-US" b="1" dirty="0" smtClean="0"/>
              <a:t>“Spiritual wickedness in high places”</a:t>
            </a:r>
            <a:r>
              <a:rPr lang="en-US" dirty="0" smtClean="0"/>
              <a:t> </a:t>
            </a:r>
            <a:r>
              <a:rPr lang="en-US" dirty="0"/>
              <a:t>- The evil spirits </a:t>
            </a:r>
            <a:r>
              <a:rPr lang="en-US" dirty="0" smtClean="0"/>
              <a:t>occupy </a:t>
            </a:r>
            <a:r>
              <a:rPr lang="en-US" dirty="0"/>
              <a:t>the lofty regions of the </a:t>
            </a:r>
            <a:r>
              <a:rPr lang="en-US" dirty="0" smtClean="0"/>
              <a:t>air as </a:t>
            </a:r>
            <a:r>
              <a:rPr lang="en-US" dirty="0"/>
              <a:t>a dwelling-place and medium of </a:t>
            </a:r>
            <a:r>
              <a:rPr lang="en-US" dirty="0" smtClean="0"/>
              <a:t>their </a:t>
            </a:r>
            <a:r>
              <a:rPr lang="en-US" dirty="0"/>
              <a:t>evil </a:t>
            </a:r>
            <a:r>
              <a:rPr lang="en-US" dirty="0" smtClean="0"/>
              <a:t>influences… </a:t>
            </a:r>
            <a:r>
              <a:rPr lang="en-US" i="1" dirty="0" smtClean="0"/>
              <a:t>angels </a:t>
            </a:r>
            <a:r>
              <a:rPr lang="en-US" i="1" dirty="0"/>
              <a:t>which kept not their first estate; who fell from the heavenly places but are ever longing after and striving to regain them; and which have their station in the regions of the air. </a:t>
            </a:r>
            <a:endParaRPr lang="en-US" b="1" i="1"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2059774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EPHESIANS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8801" y="1492155"/>
            <a:ext cx="8610599" cy="5181600"/>
          </a:xfrm>
        </p:spPr>
        <p:txBody>
          <a:bodyPr>
            <a:noAutofit/>
          </a:bodyPr>
          <a:lstStyle/>
          <a:p>
            <a:pPr marL="0" indent="0" algn="ctr">
              <a:buNone/>
            </a:pPr>
            <a:r>
              <a:rPr lang="en-US" b="1" u="sng" dirty="0" smtClean="0"/>
              <a:t>CHAPTER 6:19-24</a:t>
            </a:r>
            <a:endParaRPr lang="en-US" b="1" dirty="0" smtClean="0"/>
          </a:p>
          <a:p>
            <a:pPr marL="0" indent="0">
              <a:buNone/>
            </a:pPr>
            <a:endParaRPr lang="en-US" b="1" dirty="0" smtClean="0"/>
          </a:p>
          <a:p>
            <a:pPr marL="0" indent="0">
              <a:buNone/>
            </a:pPr>
            <a:r>
              <a:rPr lang="en-US" b="1" dirty="0" smtClean="0"/>
              <a:t>(Vs. 24)</a:t>
            </a:r>
            <a:r>
              <a:rPr lang="en-US" dirty="0"/>
              <a:t>: </a:t>
            </a:r>
            <a:r>
              <a:rPr lang="en-US" i="1" dirty="0" smtClean="0"/>
              <a:t>May </a:t>
            </a:r>
            <a:r>
              <a:rPr lang="en-US" i="1" dirty="0"/>
              <a:t>God's blessing be with all who love our Lord Jesus Christ with </a:t>
            </a:r>
            <a:r>
              <a:rPr lang="en-US" i="1" dirty="0" smtClean="0"/>
              <a:t>a true, undying love…a love without hypocrisy.</a:t>
            </a:r>
          </a:p>
          <a:p>
            <a:pPr marL="0" indent="0">
              <a:buNone/>
            </a:pPr>
            <a:endParaRPr lang="en-US" dirty="0" smtClean="0"/>
          </a:p>
          <a:p>
            <a:pPr marL="0" indent="0">
              <a:buNone/>
            </a:pPr>
            <a:r>
              <a:rPr lang="en-US" dirty="0" smtClean="0"/>
              <a:t>There </a:t>
            </a:r>
            <a:r>
              <a:rPr lang="en-US" dirty="0"/>
              <a:t>could not be a more appropriate close of the epistle than such a wish; there will be nothing more needful for us, when we come to the close of life, than the consciousness that we love the Lord Jesus Christ IN </a:t>
            </a:r>
            <a:r>
              <a:rPr lang="en-US" dirty="0" smtClean="0"/>
              <a:t>SINCERITY!</a:t>
            </a: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1151368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EPHESIANS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600200"/>
            <a:ext cx="8229600" cy="5181600"/>
          </a:xfrm>
        </p:spPr>
        <p:txBody>
          <a:bodyPr>
            <a:noAutofit/>
          </a:bodyPr>
          <a:lstStyle/>
          <a:p>
            <a:pPr marL="0" indent="0" algn="ctr">
              <a:buNone/>
            </a:pPr>
            <a:r>
              <a:rPr lang="en-US" b="1" u="sng" dirty="0" smtClean="0"/>
              <a:t>CHAPTER 6:10-13</a:t>
            </a:r>
            <a:endParaRPr lang="en-US" b="1" dirty="0" smtClean="0"/>
          </a:p>
          <a:p>
            <a:pPr marL="0" indent="0">
              <a:buNone/>
            </a:pPr>
            <a:endParaRPr lang="en-US" b="1" dirty="0" smtClean="0"/>
          </a:p>
          <a:p>
            <a:pPr marL="0" indent="0">
              <a:buNone/>
            </a:pPr>
            <a:r>
              <a:rPr lang="en-US" b="1" dirty="0" smtClean="0"/>
              <a:t>(Vs. 13)</a:t>
            </a:r>
            <a:r>
              <a:rPr lang="en-US" dirty="0"/>
              <a:t>: </a:t>
            </a:r>
            <a:r>
              <a:rPr lang="en-US" dirty="0" smtClean="0"/>
              <a:t>Therefore </a:t>
            </a:r>
            <a:r>
              <a:rPr lang="en-US" dirty="0"/>
              <a:t>put on the complete armour of God, so that you may be able to stand your ground on the day of battle, and, having fought to the end, to remain victors on the </a:t>
            </a:r>
            <a:r>
              <a:rPr lang="en-US" dirty="0" smtClean="0"/>
              <a:t>field… For </a:t>
            </a:r>
            <a:r>
              <a:rPr lang="en-US" dirty="0"/>
              <a:t>this reason take up all the arms of God, so that you may be able to be strong in the evil day, and, having done all, to keep your place.</a:t>
            </a:r>
          </a:p>
          <a:p>
            <a:pPr marL="0" indent="0">
              <a:buNone/>
            </a:pPr>
            <a:endParaRPr lang="en-US" b="1" dirty="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2347505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Armor of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2266950"/>
            <a:ext cx="5794375" cy="43457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EPHESIANS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75513" y="1431132"/>
            <a:ext cx="8229600" cy="5181600"/>
          </a:xfrm>
        </p:spPr>
        <p:txBody>
          <a:bodyPr>
            <a:noAutofit/>
          </a:bodyPr>
          <a:lstStyle/>
          <a:p>
            <a:pPr marL="0" indent="0" algn="ctr">
              <a:buNone/>
            </a:pPr>
            <a:r>
              <a:rPr lang="en-US" b="1" u="sng" dirty="0" smtClean="0"/>
              <a:t>CHAPTER 6:14-17</a:t>
            </a:r>
            <a:endParaRPr lang="en-US" b="1" dirty="0" smtClean="0"/>
          </a:p>
          <a:p>
            <a:pPr marL="0" indent="0">
              <a:buNone/>
            </a:pPr>
            <a:endParaRPr lang="en-US" b="1" dirty="0" smtClean="0"/>
          </a:p>
          <a:p>
            <a:pPr marL="0" indent="0" algn="ctr">
              <a:buNone/>
            </a:pPr>
            <a:r>
              <a:rPr lang="en-US" sz="4400" b="1" dirty="0">
                <a:solidFill>
                  <a:schemeClr val="bg1"/>
                </a:solidFill>
                <a:effectLst>
                  <a:outerShdw blurRad="38100" dist="38100" dir="2700000" algn="tl">
                    <a:srgbClr val="000000">
                      <a:alpha val="43137"/>
                    </a:srgbClr>
                  </a:outerShdw>
                </a:effectLst>
                <a:latin typeface="Algerian" panose="04020705040A02060702" pitchFamily="82" charset="0"/>
              </a:rPr>
              <a:t>  THE ARMOUR OF GOD</a:t>
            </a:r>
            <a:endParaRPr lang="en-US" sz="4400" b="1" dirty="0">
              <a:solidFill>
                <a:schemeClr val="bg1"/>
              </a:solidFill>
              <a:effectLst>
                <a:outerShdw blurRad="38100" dist="38100" dir="2700000" algn="tl">
                  <a:srgbClr val="000000">
                    <a:alpha val="43137"/>
                  </a:srgbClr>
                </a:outerShdw>
              </a:effectLst>
              <a:latin typeface="Algerian" panose="04020705040A02060702" pitchFamily="82" charset="0"/>
            </a:endParaRPr>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638198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THE GIRDLE OF TRUTH</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14)</a:t>
            </a:r>
          </a:p>
          <a:p>
            <a:pPr marL="0" indent="0">
              <a:buNone/>
            </a:pPr>
            <a:endParaRPr lang="en-US" b="1" dirty="0" smtClean="0"/>
          </a:p>
          <a:p>
            <a:pPr marL="0" indent="0">
              <a:buNone/>
            </a:pPr>
            <a:endParaRPr lang="en-US" dirty="0"/>
          </a:p>
          <a:p>
            <a:pPr marL="0" indent="0">
              <a:buNone/>
            </a:pPr>
            <a:endParaRPr lang="en-US" dirty="0"/>
          </a:p>
          <a:p>
            <a:pPr marL="0" indent="0">
              <a:buNone/>
            </a:pPr>
            <a:endParaRPr lang="en-US" b="1" dirty="0" smtClean="0">
              <a:solidFill>
                <a:srgbClr val="C00000"/>
              </a:solidFill>
            </a:endParaRPr>
          </a:p>
        </p:txBody>
      </p:sp>
      <p:pic>
        <p:nvPicPr>
          <p:cNvPr id="7170" name="Picture 2" descr="THE GIRDLE OR BELT OF TR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600200"/>
            <a:ext cx="273367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elt of truth colouring pages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6" y="1423987"/>
            <a:ext cx="3971925" cy="42386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NL TONIGHT: &lt;b&gt;Belt&lt;/b&gt; &lt;b&gt;of truth&lt;/b&g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4272034"/>
            <a:ext cx="50006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53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200" b="1" u="sng" dirty="0">
                <a:solidFill>
                  <a:srgbClr val="C00000"/>
                </a:solidFill>
                <a:effectLst>
                  <a:outerShdw blurRad="38100" dist="38100" dir="2700000" algn="tl">
                    <a:srgbClr val="000000">
                      <a:alpha val="43137"/>
                    </a:srgbClr>
                  </a:outerShdw>
                </a:effectLst>
                <a:latin typeface="Algerian" panose="04020705040A02060702" pitchFamily="82" charset="0"/>
              </a:rPr>
              <a:t>THE GIRDLE OF TRUTH</a:t>
            </a:r>
            <a:r>
              <a:rPr lang="en-US" sz="3200" b="1" dirty="0">
                <a:solidFill>
                  <a:srgbClr val="C00000"/>
                </a:solidFill>
                <a:effectLst>
                  <a:outerShdw blurRad="38100" dist="38100" dir="2700000" algn="tl">
                    <a:srgbClr val="000000">
                      <a:alpha val="43137"/>
                    </a:srgbClr>
                  </a:outerShdw>
                </a:effectLst>
                <a:latin typeface="Algerian" panose="04020705040A02060702" pitchFamily="82" charset="0"/>
              </a:rPr>
              <a:t> (Vs. 14)</a:t>
            </a:r>
          </a:p>
          <a:p>
            <a:pPr marL="0" indent="0" eaLnBrk="0" fontAlgn="base" hangingPunct="0">
              <a:spcBef>
                <a:spcPct val="0"/>
              </a:spcBef>
              <a:spcAft>
                <a:spcPct val="0"/>
              </a:spcAft>
              <a:buNone/>
            </a:pPr>
            <a:endParaRPr lang="en-US" altLang="en-US" dirty="0" smtClean="0">
              <a:latin typeface="Arial" panose="020B0604020202020204" pitchFamily="34" charset="0"/>
            </a:endParaRPr>
          </a:p>
          <a:p>
            <a:pPr marL="0" indent="0" algn="ctr" eaLnBrk="0" fontAlgn="base" hangingPunct="0">
              <a:spcBef>
                <a:spcPct val="0"/>
              </a:spcBef>
              <a:spcAft>
                <a:spcPct val="0"/>
              </a:spcAft>
              <a:buNone/>
            </a:pPr>
            <a:endParaRPr lang="en-US" altLang="en-US" dirty="0">
              <a:latin typeface="Arial" panose="020B0604020202020204" pitchFamily="34" charset="0"/>
            </a:endParaRPr>
          </a:p>
          <a:p>
            <a:pPr marL="0" indent="0" algn="ctr" eaLnBrk="0" fontAlgn="base" hangingPunct="0">
              <a:spcBef>
                <a:spcPct val="0"/>
              </a:spcBef>
              <a:spcAft>
                <a:spcPct val="0"/>
              </a:spcAft>
              <a:buNone/>
            </a:pPr>
            <a:r>
              <a:rPr lang="en-US" altLang="en-US" dirty="0">
                <a:latin typeface="Arial" panose="020B0604020202020204" pitchFamily="34" charset="0"/>
              </a:rPr>
              <a:t>“…AS THE GIRDLE HOLDS EVERYTHING TOGETHER SO DOES TRUTH…”</a:t>
            </a:r>
          </a:p>
          <a:p>
            <a:pPr marL="0" indent="0" eaLnBrk="0" fontAlgn="base" hangingPunct="0">
              <a:spcBef>
                <a:spcPct val="0"/>
              </a:spcBef>
              <a:spcAft>
                <a:spcPct val="0"/>
              </a:spcAft>
              <a:buNone/>
            </a:pPr>
            <a:endParaRPr lang="en-US" altLang="en-US" dirty="0" smtClean="0">
              <a:latin typeface="Arial" panose="020B0604020202020204" pitchFamily="34" charset="0"/>
            </a:endParaRPr>
          </a:p>
          <a:p>
            <a:pPr marL="0" indent="0" eaLnBrk="0" fontAlgn="base" hangingPunct="0">
              <a:spcBef>
                <a:spcPct val="0"/>
              </a:spcBef>
              <a:spcAft>
                <a:spcPct val="0"/>
              </a:spcAft>
              <a:buNone/>
            </a:pPr>
            <a:r>
              <a:rPr lang="en-US" altLang="en-US" dirty="0">
                <a:latin typeface="Arial" panose="020B0604020202020204" pitchFamily="34" charset="0"/>
              </a:rPr>
              <a:t>Have </a:t>
            </a:r>
            <a:r>
              <a:rPr lang="en-US" altLang="en-US" dirty="0">
                <a:latin typeface="Arial" panose="020B0604020202020204" pitchFamily="34" charset="0"/>
              </a:rPr>
              <a:t>on the </a:t>
            </a:r>
            <a:r>
              <a:rPr lang="en-US" altLang="en-US" b="1" i="1" dirty="0">
                <a:latin typeface="Arial" panose="020B0604020202020204" pitchFamily="34" charset="0"/>
              </a:rPr>
              <a:t>belt of truth</a:t>
            </a:r>
            <a:r>
              <a:rPr lang="en-US" altLang="en-US" dirty="0">
                <a:latin typeface="Arial" panose="020B0604020202020204" pitchFamily="34" charset="0"/>
              </a:rPr>
              <a:t> to combat Satan's lies</a:t>
            </a:r>
            <a:r>
              <a:rPr lang="en-US" altLang="en-US" dirty="0">
                <a:latin typeface="Arial" panose="020B0604020202020204" pitchFamily="34" charset="0"/>
              </a:rPr>
              <a:t>.</a:t>
            </a:r>
          </a:p>
          <a:p>
            <a:pPr marL="0" indent="0" eaLnBrk="0" fontAlgn="base" hangingPunct="0">
              <a:spcBef>
                <a:spcPct val="0"/>
              </a:spcBef>
              <a:spcAft>
                <a:spcPct val="0"/>
              </a:spcAft>
              <a:buNone/>
            </a:pPr>
            <a:endParaRPr lang="en-US" altLang="en-US" dirty="0">
              <a:latin typeface="Arial" panose="020B0604020202020204" pitchFamily="34" charset="0"/>
            </a:endParaRPr>
          </a:p>
          <a:p>
            <a:pPr marL="0" indent="0" eaLnBrk="0" fontAlgn="base" hangingPunct="0">
              <a:spcBef>
                <a:spcPct val="0"/>
              </a:spcBef>
              <a:spcAft>
                <a:spcPct val="0"/>
              </a:spcAft>
              <a:buFontTx/>
              <a:buChar char="•"/>
            </a:pPr>
            <a:r>
              <a:rPr lang="en-US" altLang="en-US" dirty="0">
                <a:latin typeface="Arial" panose="020B0604020202020204" pitchFamily="34" charset="0"/>
              </a:rPr>
              <a:t>—Get accurate facts about complaints and accusations. </a:t>
            </a:r>
          </a:p>
          <a:p>
            <a:pPr marL="0" indent="0" eaLnBrk="0" fontAlgn="base" hangingPunct="0">
              <a:spcBef>
                <a:spcPct val="0"/>
              </a:spcBef>
              <a:spcAft>
                <a:spcPct val="0"/>
              </a:spcAft>
              <a:buFontTx/>
              <a:buChar char="•"/>
            </a:pPr>
            <a:r>
              <a:rPr lang="en-US" altLang="en-US" dirty="0">
                <a:latin typeface="Arial" panose="020B0604020202020204" pitchFamily="34" charset="0"/>
              </a:rPr>
              <a:t>—Take responsibility for your failures. </a:t>
            </a:r>
          </a:p>
          <a:p>
            <a:pPr marL="0" indent="0" eaLnBrk="0" fontAlgn="base" hangingPunct="0">
              <a:spcBef>
                <a:spcPct val="0"/>
              </a:spcBef>
              <a:spcAft>
                <a:spcPct val="0"/>
              </a:spcAft>
              <a:buFontTx/>
              <a:buChar char="•"/>
            </a:pPr>
            <a:r>
              <a:rPr lang="en-US" altLang="en-US" dirty="0">
                <a:latin typeface="Arial" panose="020B0604020202020204" pitchFamily="34" charset="0"/>
              </a:rPr>
              <a:t>—Face each situation with honesty, sincerity, and integrity. </a:t>
            </a:r>
          </a:p>
          <a:p>
            <a:pPr marL="0" indent="0">
              <a:buNone/>
            </a:pPr>
            <a:endParaRPr lang="en-US" dirty="0"/>
          </a:p>
          <a:p>
            <a:pPr marL="0" indent="0">
              <a:buNone/>
            </a:pPr>
            <a:endParaRPr lang="en-US" b="1" dirty="0" smtClean="0">
              <a:solidFill>
                <a:srgbClr val="C00000"/>
              </a:solidFill>
            </a:endParaRPr>
          </a:p>
        </p:txBody>
      </p:sp>
    </p:spTree>
    <p:extLst>
      <p:ext uri="{BB962C8B-B14F-4D97-AF65-F5344CB8AC3E}">
        <p14:creationId xmlns:p14="http://schemas.microsoft.com/office/powerpoint/2010/main" val="339995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8763000" cy="6172200"/>
          </a:xfrm>
        </p:spPr>
        <p:txBody>
          <a:bodyPr>
            <a:noAutofit/>
          </a:bodyPr>
          <a:lstStyle/>
          <a:p>
            <a:pPr marL="0" indent="0" algn="ctr">
              <a:buNone/>
            </a:pPr>
            <a:r>
              <a:rPr lang="en-US" sz="3000" b="1" u="sng" dirty="0">
                <a:solidFill>
                  <a:srgbClr val="C00000"/>
                </a:solidFill>
                <a:effectLst>
                  <a:outerShdw blurRad="38100" dist="38100" dir="2700000" algn="tl">
                    <a:srgbClr val="000000">
                      <a:alpha val="43137"/>
                    </a:srgbClr>
                  </a:outerShdw>
                </a:effectLst>
                <a:latin typeface="Algerian" panose="04020705040A02060702" pitchFamily="82" charset="0"/>
              </a:rPr>
              <a:t>THE BREASTPLATE OF RIGHTEOUSNESS</a:t>
            </a:r>
            <a:r>
              <a:rPr lang="en-US" sz="3000" b="1" dirty="0">
                <a:solidFill>
                  <a:srgbClr val="C00000"/>
                </a:solidFill>
                <a:effectLst>
                  <a:outerShdw blurRad="38100" dist="38100" dir="2700000" algn="tl">
                    <a:srgbClr val="000000">
                      <a:alpha val="43137"/>
                    </a:srgbClr>
                  </a:outerShdw>
                </a:effectLst>
                <a:latin typeface="Algerian" panose="04020705040A02060702" pitchFamily="82" charset="0"/>
              </a:rPr>
              <a:t> (Vs. 14)</a:t>
            </a:r>
          </a:p>
          <a:p>
            <a:pPr marL="0" indent="0" algn="ctr">
              <a:buNone/>
            </a:pPr>
            <a:endParaRPr lang="en-US" sz="3000" b="1" dirty="0">
              <a:solidFill>
                <a:srgbClr val="C00000"/>
              </a:solidFill>
              <a:effectLst>
                <a:outerShdw blurRad="38100" dist="38100" dir="2700000" algn="tl">
                  <a:srgbClr val="000000">
                    <a:alpha val="43137"/>
                  </a:srgbClr>
                </a:outerShdw>
              </a:effectLst>
              <a:latin typeface="Algerian" panose="04020705040A02060702" pitchFamily="82" charset="0"/>
            </a:endParaRPr>
          </a:p>
        </p:txBody>
      </p:sp>
      <p:pic>
        <p:nvPicPr>
          <p:cNvPr id="10242" name="Picture 2" descr="Sunday Remix // Breastplate of Righteous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998" y="1524000"/>
            <a:ext cx="3904952"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phesians 6:14 and having put on the breastplate of righteous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186690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84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1558</Words>
  <Application>Microsoft Office PowerPoint</Application>
  <PresentationFormat>Widescreen</PresentationFormat>
  <Paragraphs>202</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Algerian</vt:lpstr>
      <vt:lpstr>Arial</vt:lpstr>
      <vt:lpstr>Baskerville Old Face</vt:lpstr>
      <vt:lpstr>Calibri</vt:lpstr>
      <vt:lpstr>Calibri Light</vt:lpstr>
      <vt:lpstr>Wingdings</vt:lpstr>
      <vt:lpstr>Office Theme</vt:lpstr>
      <vt:lpstr>EPHESIANS  [Part 4]</vt:lpstr>
      <vt:lpstr>BRIEF OUTLINE OF EPHESIANS</vt:lpstr>
      <vt:lpstr>EPHESIANS ANALYSIS</vt:lpstr>
      <vt:lpstr>EPHESIANS ANALYSIS</vt:lpstr>
      <vt:lpstr>EPHESIANS ANALYSIS</vt:lpstr>
      <vt:lpstr>EPHESIANS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EPHESIANS ANALYSIS</vt:lpstr>
      <vt:lpstr>EPHESIANS ANALYSIS</vt:lpstr>
      <vt:lpstr>EPHESIANS ANALYSIS</vt:lpstr>
      <vt:lpstr>EPHESIANS ANALYSIS</vt:lpstr>
      <vt:lpstr>EPHESIANS ANALYSIS</vt:lpstr>
      <vt:lpstr>EPHESIANS ANALYSIS</vt:lpstr>
      <vt:lpstr>EPHESIANS ANALYSIS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EPHESIANS  [Part 4]</dc:title>
  <dc:creator>Sanjay Stephens</dc:creator>
  <cp:lastModifiedBy>Sanjay Stephens</cp:lastModifiedBy>
  <cp:revision>1</cp:revision>
  <dcterms:created xsi:type="dcterms:W3CDTF">2015-09-09T19:53:39Z</dcterms:created>
  <dcterms:modified xsi:type="dcterms:W3CDTF">2015-09-09T19:53:59Z</dcterms:modified>
</cp:coreProperties>
</file>