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notesSlides/notesSlide485.xml" ContentType="application/vnd.openxmlformats-officedocument.presentationml.notesSlide+xml"/>
  <Override PartName="/ppt/notesSlides/notesSlide486.xml" ContentType="application/vnd.openxmlformats-officedocument.presentationml.notesSlide+xml"/>
  <Override PartName="/ppt/notesSlides/notesSlide487.xml" ContentType="application/vnd.openxmlformats-officedocument.presentationml.notesSlide+xml"/>
  <Override PartName="/ppt/notesSlides/notesSlide488.xml" ContentType="application/vnd.openxmlformats-officedocument.presentationml.notesSlide+xml"/>
  <Override PartName="/ppt/notesSlides/notesSlide489.xml" ContentType="application/vnd.openxmlformats-officedocument.presentationml.notesSlide+xml"/>
  <Override PartName="/ppt/notesSlides/notesSlide490.xml" ContentType="application/vnd.openxmlformats-officedocument.presentationml.notesSlide+xml"/>
  <Override PartName="/ppt/notesSlides/notesSlide491.xml" ContentType="application/vnd.openxmlformats-officedocument.presentationml.notesSlide+xml"/>
  <Override PartName="/ppt/notesSlides/notesSlide492.xml" ContentType="application/vnd.openxmlformats-officedocument.presentationml.notesSlide+xml"/>
  <Override PartName="/ppt/notesSlides/notesSlide493.xml" ContentType="application/vnd.openxmlformats-officedocument.presentationml.notesSlide+xml"/>
  <Override PartName="/ppt/notesSlides/notesSlide494.xml" ContentType="application/vnd.openxmlformats-officedocument.presentationml.notesSlide+xml"/>
  <Override PartName="/ppt/notesSlides/notesSlide495.xml" ContentType="application/vnd.openxmlformats-officedocument.presentationml.notesSlide+xml"/>
  <Override PartName="/ppt/notesSlides/notesSlide496.xml" ContentType="application/vnd.openxmlformats-officedocument.presentationml.notesSlide+xml"/>
  <Override PartName="/ppt/notesSlides/notesSlide497.xml" ContentType="application/vnd.openxmlformats-officedocument.presentationml.notesSlide+xml"/>
  <Override PartName="/ppt/notesSlides/notesSlide498.xml" ContentType="application/vnd.openxmlformats-officedocument.presentationml.notesSlide+xml"/>
  <Override PartName="/ppt/notesSlides/notesSlide499.xml" ContentType="application/vnd.openxmlformats-officedocument.presentationml.notesSlide+xml"/>
  <Override PartName="/ppt/notesSlides/notesSlide500.xml" ContentType="application/vnd.openxmlformats-officedocument.presentationml.notesSlide+xml"/>
  <Override PartName="/ppt/notesSlides/notesSlide501.xml" ContentType="application/vnd.openxmlformats-officedocument.presentationml.notesSlide+xml"/>
  <Override PartName="/ppt/notesSlides/notesSlide502.xml" ContentType="application/vnd.openxmlformats-officedocument.presentationml.notesSlide+xml"/>
  <Override PartName="/ppt/notesSlides/notesSlide503.xml" ContentType="application/vnd.openxmlformats-officedocument.presentationml.notesSlide+xml"/>
  <Override PartName="/ppt/notesSlides/notesSlide504.xml" ContentType="application/vnd.openxmlformats-officedocument.presentationml.notesSlide+xml"/>
  <Override PartName="/ppt/notesSlides/notesSlide505.xml" ContentType="application/vnd.openxmlformats-officedocument.presentationml.notesSlide+xml"/>
  <Override PartName="/ppt/notesSlides/notesSlide506.xml" ContentType="application/vnd.openxmlformats-officedocument.presentationml.notesSlide+xml"/>
  <Override PartName="/ppt/notesSlides/notesSlide507.xml" ContentType="application/vnd.openxmlformats-officedocument.presentationml.notesSlide+xml"/>
  <Override PartName="/ppt/notesSlides/notesSlide508.xml" ContentType="application/vnd.openxmlformats-officedocument.presentationml.notesSlide+xml"/>
  <Override PartName="/ppt/notesSlides/notesSlide509.xml" ContentType="application/vnd.openxmlformats-officedocument.presentationml.notesSlide+xml"/>
  <Override PartName="/ppt/notesSlides/notesSlide510.xml" ContentType="application/vnd.openxmlformats-officedocument.presentationml.notesSlide+xml"/>
  <Override PartName="/ppt/notesSlides/notesSlide511.xml" ContentType="application/vnd.openxmlformats-officedocument.presentationml.notesSlide+xml"/>
  <Override PartName="/ppt/notesSlides/notesSlide512.xml" ContentType="application/vnd.openxmlformats-officedocument.presentationml.notesSlide+xml"/>
  <Override PartName="/ppt/notesSlides/notesSlide513.xml" ContentType="application/vnd.openxmlformats-officedocument.presentationml.notesSlide+xml"/>
  <Override PartName="/ppt/notesSlides/notesSlide514.xml" ContentType="application/vnd.openxmlformats-officedocument.presentationml.notesSlide+xml"/>
  <Override PartName="/ppt/notesSlides/notesSlide515.xml" ContentType="application/vnd.openxmlformats-officedocument.presentationml.notesSlide+xml"/>
  <Override PartName="/ppt/notesSlides/notesSlide516.xml" ContentType="application/vnd.openxmlformats-officedocument.presentationml.notesSlide+xml"/>
  <Override PartName="/ppt/notesSlides/notesSlide517.xml" ContentType="application/vnd.openxmlformats-officedocument.presentationml.notesSlide+xml"/>
  <Override PartName="/ppt/notesSlides/notesSlide518.xml" ContentType="application/vnd.openxmlformats-officedocument.presentationml.notesSlide+xml"/>
  <Override PartName="/ppt/notesSlides/notesSlide519.xml" ContentType="application/vnd.openxmlformats-officedocument.presentationml.notesSlide+xml"/>
  <Override PartName="/ppt/notesSlides/notesSlide520.xml" ContentType="application/vnd.openxmlformats-officedocument.presentationml.notesSlide+xml"/>
  <Override PartName="/ppt/notesSlides/notesSlide521.xml" ContentType="application/vnd.openxmlformats-officedocument.presentationml.notesSlide+xml"/>
  <Override PartName="/ppt/notesSlides/notesSlide522.xml" ContentType="application/vnd.openxmlformats-officedocument.presentationml.notesSlide+xml"/>
  <Override PartName="/ppt/notesSlides/notesSlide523.xml" ContentType="application/vnd.openxmlformats-officedocument.presentationml.notesSlide+xml"/>
  <Override PartName="/ppt/notesSlides/notesSlide524.xml" ContentType="application/vnd.openxmlformats-officedocument.presentationml.notesSlide+xml"/>
  <Override PartName="/ppt/notesSlides/notesSlide525.xml" ContentType="application/vnd.openxmlformats-officedocument.presentationml.notesSlide+xml"/>
  <Override PartName="/ppt/notesSlides/notesSlide526.xml" ContentType="application/vnd.openxmlformats-officedocument.presentationml.notesSlide+xml"/>
  <Override PartName="/ppt/notesSlides/notesSlide527.xml" ContentType="application/vnd.openxmlformats-officedocument.presentationml.notesSlide+xml"/>
  <Override PartName="/ppt/notesSlides/notesSlide528.xml" ContentType="application/vnd.openxmlformats-officedocument.presentationml.notesSlide+xml"/>
  <Override PartName="/ppt/notesSlides/notesSlide529.xml" ContentType="application/vnd.openxmlformats-officedocument.presentationml.notesSlide+xml"/>
  <Override PartName="/ppt/notesSlides/notesSlide530.xml" ContentType="application/vnd.openxmlformats-officedocument.presentationml.notesSlide+xml"/>
  <Override PartName="/ppt/notesSlides/notesSlide531.xml" ContentType="application/vnd.openxmlformats-officedocument.presentationml.notesSlide+xml"/>
  <Override PartName="/ppt/notesSlides/notesSlide532.xml" ContentType="application/vnd.openxmlformats-officedocument.presentationml.notesSlide+xml"/>
  <Override PartName="/ppt/notesSlides/notesSlide533.xml" ContentType="application/vnd.openxmlformats-officedocument.presentationml.notesSlide+xml"/>
  <Override PartName="/ppt/notesSlides/notesSlide534.xml" ContentType="application/vnd.openxmlformats-officedocument.presentationml.notesSlide+xml"/>
  <Override PartName="/ppt/notesSlides/notesSlide535.xml" ContentType="application/vnd.openxmlformats-officedocument.presentationml.notesSlide+xml"/>
  <Override PartName="/ppt/notesSlides/notesSlide536.xml" ContentType="application/vnd.openxmlformats-officedocument.presentationml.notesSlide+xml"/>
  <Override PartName="/ppt/notesSlides/notesSlide537.xml" ContentType="application/vnd.openxmlformats-officedocument.presentationml.notesSlide+xml"/>
  <Override PartName="/ppt/notesSlides/notesSlide538.xml" ContentType="application/vnd.openxmlformats-officedocument.presentationml.notesSlide+xml"/>
  <Override PartName="/ppt/notesSlides/notesSlide539.xml" ContentType="application/vnd.openxmlformats-officedocument.presentationml.notesSlide+xml"/>
  <Override PartName="/ppt/notesSlides/notesSlide540.xml" ContentType="application/vnd.openxmlformats-officedocument.presentationml.notesSlide+xml"/>
  <Override PartName="/ppt/notesSlides/notesSlide541.xml" ContentType="application/vnd.openxmlformats-officedocument.presentationml.notesSlide+xml"/>
  <Override PartName="/ppt/notesSlides/notesSlide542.xml" ContentType="application/vnd.openxmlformats-officedocument.presentationml.notesSlide+xml"/>
  <Override PartName="/ppt/notesSlides/notesSlide543.xml" ContentType="application/vnd.openxmlformats-officedocument.presentationml.notesSlide+xml"/>
  <Override PartName="/ppt/notesSlides/notesSlide544.xml" ContentType="application/vnd.openxmlformats-officedocument.presentationml.notesSlide+xml"/>
  <Override PartName="/ppt/notesSlides/notesSlide545.xml" ContentType="application/vnd.openxmlformats-officedocument.presentationml.notesSlide+xml"/>
  <Override PartName="/ppt/notesSlides/notesSlide546.xml" ContentType="application/vnd.openxmlformats-officedocument.presentationml.notesSlide+xml"/>
  <Override PartName="/ppt/notesSlides/notesSlide547.xml" ContentType="application/vnd.openxmlformats-officedocument.presentationml.notesSlide+xml"/>
  <Override PartName="/ppt/notesSlides/notesSlide548.xml" ContentType="application/vnd.openxmlformats-officedocument.presentationml.notesSlide+xml"/>
  <Override PartName="/ppt/notesSlides/notesSlide549.xml" ContentType="application/vnd.openxmlformats-officedocument.presentationml.notesSlide+xml"/>
  <Override PartName="/ppt/notesSlides/notesSlide550.xml" ContentType="application/vnd.openxmlformats-officedocument.presentationml.notesSlide+xml"/>
  <Override PartName="/ppt/notesSlides/notesSlide551.xml" ContentType="application/vnd.openxmlformats-officedocument.presentationml.notesSlide+xml"/>
  <Override PartName="/ppt/notesSlides/notesSlide552.xml" ContentType="application/vnd.openxmlformats-officedocument.presentationml.notesSlide+xml"/>
  <Override PartName="/ppt/notesSlides/notesSlide553.xml" ContentType="application/vnd.openxmlformats-officedocument.presentationml.notesSlide+xml"/>
  <Override PartName="/ppt/notesSlides/notesSlide554.xml" ContentType="application/vnd.openxmlformats-officedocument.presentationml.notesSlide+xml"/>
  <Override PartName="/ppt/notesSlides/notesSlide555.xml" ContentType="application/vnd.openxmlformats-officedocument.presentationml.notesSlide+xml"/>
  <Override PartName="/ppt/notesSlides/notesSlide556.xml" ContentType="application/vnd.openxmlformats-officedocument.presentationml.notesSlide+xml"/>
  <Override PartName="/ppt/notesSlides/notesSlide557.xml" ContentType="application/vnd.openxmlformats-officedocument.presentationml.notesSlide+xml"/>
  <Override PartName="/ppt/notesSlides/notesSlide558.xml" ContentType="application/vnd.openxmlformats-officedocument.presentationml.notesSlide+xml"/>
  <Override PartName="/ppt/notesSlides/notesSlide559.xml" ContentType="application/vnd.openxmlformats-officedocument.presentationml.notesSlide+xml"/>
  <Override PartName="/ppt/notesSlides/notesSlide560.xml" ContentType="application/vnd.openxmlformats-officedocument.presentationml.notesSlide+xml"/>
  <Override PartName="/ppt/notesSlides/notesSlide561.xml" ContentType="application/vnd.openxmlformats-officedocument.presentationml.notesSlide+xml"/>
  <Override PartName="/ppt/notesSlides/notesSlide562.xml" ContentType="application/vnd.openxmlformats-officedocument.presentationml.notesSlide+xml"/>
  <Override PartName="/ppt/notesSlides/notesSlide563.xml" ContentType="application/vnd.openxmlformats-officedocument.presentationml.notesSlide+xml"/>
  <Override PartName="/ppt/notesSlides/notesSlide564.xml" ContentType="application/vnd.openxmlformats-officedocument.presentationml.notesSlide+xml"/>
  <Override PartName="/ppt/notesSlides/notesSlide565.xml" ContentType="application/vnd.openxmlformats-officedocument.presentationml.notesSlide+xml"/>
  <Override PartName="/ppt/notesSlides/notesSlide566.xml" ContentType="application/vnd.openxmlformats-officedocument.presentationml.notesSlide+xml"/>
  <Override PartName="/ppt/notesSlides/notesSlide567.xml" ContentType="application/vnd.openxmlformats-officedocument.presentationml.notesSlide+xml"/>
  <Override PartName="/ppt/notesSlides/notesSlide568.xml" ContentType="application/vnd.openxmlformats-officedocument.presentationml.notesSlide+xml"/>
  <Override PartName="/ppt/notesSlides/notesSlide569.xml" ContentType="application/vnd.openxmlformats-officedocument.presentationml.notesSlide+xml"/>
  <Override PartName="/ppt/notesSlides/notesSlide570.xml" ContentType="application/vnd.openxmlformats-officedocument.presentationml.notesSlide+xml"/>
  <Override PartName="/ppt/notesSlides/notesSlide571.xml" ContentType="application/vnd.openxmlformats-officedocument.presentationml.notesSlide+xml"/>
  <Override PartName="/ppt/notesSlides/notesSlide572.xml" ContentType="application/vnd.openxmlformats-officedocument.presentationml.notesSlide+xml"/>
  <Override PartName="/ppt/notesSlides/notesSlide573.xml" ContentType="application/vnd.openxmlformats-officedocument.presentationml.notesSlide+xml"/>
  <Override PartName="/ppt/notesSlides/notesSlide574.xml" ContentType="application/vnd.openxmlformats-officedocument.presentationml.notesSlide+xml"/>
  <Override PartName="/ppt/notesSlides/notesSlide575.xml" ContentType="application/vnd.openxmlformats-officedocument.presentationml.notesSlide+xml"/>
  <Override PartName="/ppt/notesSlides/notesSlide576.xml" ContentType="application/vnd.openxmlformats-officedocument.presentationml.notesSlide+xml"/>
  <Override PartName="/ppt/notesSlides/notesSlide577.xml" ContentType="application/vnd.openxmlformats-officedocument.presentationml.notesSlide+xml"/>
  <Override PartName="/ppt/notesSlides/notesSlide578.xml" ContentType="application/vnd.openxmlformats-officedocument.presentationml.notesSlide+xml"/>
  <Override PartName="/ppt/notesSlides/notesSlide579.xml" ContentType="application/vnd.openxmlformats-officedocument.presentationml.notesSlide+xml"/>
  <Override PartName="/ppt/notesSlides/notesSlide580.xml" ContentType="application/vnd.openxmlformats-officedocument.presentationml.notesSlide+xml"/>
  <Override PartName="/ppt/notesSlides/notesSlide581.xml" ContentType="application/vnd.openxmlformats-officedocument.presentationml.notesSlide+xml"/>
  <Override PartName="/ppt/notesSlides/notesSlide582.xml" ContentType="application/vnd.openxmlformats-officedocument.presentationml.notesSlide+xml"/>
  <Override PartName="/ppt/notesSlides/notesSlide583.xml" ContentType="application/vnd.openxmlformats-officedocument.presentationml.notesSlide+xml"/>
  <Override PartName="/ppt/notesSlides/notesSlide584.xml" ContentType="application/vnd.openxmlformats-officedocument.presentationml.notesSlide+xml"/>
  <Override PartName="/ppt/notesSlides/notesSlide585.xml" ContentType="application/vnd.openxmlformats-officedocument.presentationml.notesSlide+xml"/>
  <Override PartName="/ppt/notesSlides/notesSlide586.xml" ContentType="application/vnd.openxmlformats-officedocument.presentationml.notesSlide+xml"/>
  <Override PartName="/ppt/notesSlides/notesSlide587.xml" ContentType="application/vnd.openxmlformats-officedocument.presentationml.notesSlide+xml"/>
  <Override PartName="/ppt/notesSlides/notesSlide588.xml" ContentType="application/vnd.openxmlformats-officedocument.presentationml.notesSlide+xml"/>
  <Override PartName="/ppt/notesSlides/notesSlide589.xml" ContentType="application/vnd.openxmlformats-officedocument.presentationml.notesSlide+xml"/>
  <Override PartName="/ppt/notesSlides/notesSlide590.xml" ContentType="application/vnd.openxmlformats-officedocument.presentationml.notesSlide+xml"/>
  <Override PartName="/ppt/notesSlides/notesSlide591.xml" ContentType="application/vnd.openxmlformats-officedocument.presentationml.notesSlide+xml"/>
  <Override PartName="/ppt/notesSlides/notesSlide592.xml" ContentType="application/vnd.openxmlformats-officedocument.presentationml.notesSlide+xml"/>
  <Override PartName="/ppt/notesSlides/notesSlide593.xml" ContentType="application/vnd.openxmlformats-officedocument.presentationml.notesSlide+xml"/>
  <Override PartName="/ppt/notesSlides/notesSlide594.xml" ContentType="application/vnd.openxmlformats-officedocument.presentationml.notesSlide+xml"/>
  <Override PartName="/ppt/notesSlides/notesSlide595.xml" ContentType="application/vnd.openxmlformats-officedocument.presentationml.notesSlide+xml"/>
  <Override PartName="/ppt/notesSlides/notesSlide596.xml" ContentType="application/vnd.openxmlformats-officedocument.presentationml.notesSlide+xml"/>
  <Override PartName="/ppt/notesSlides/notesSlide597.xml" ContentType="application/vnd.openxmlformats-officedocument.presentationml.notesSlide+xml"/>
  <Override PartName="/ppt/notesSlides/notesSlide598.xml" ContentType="application/vnd.openxmlformats-officedocument.presentationml.notesSlide+xml"/>
  <Override PartName="/ppt/notesSlides/notesSlide599.xml" ContentType="application/vnd.openxmlformats-officedocument.presentationml.notesSlide+xml"/>
  <Override PartName="/ppt/notesSlides/notesSlide600.xml" ContentType="application/vnd.openxmlformats-officedocument.presentationml.notesSlide+xml"/>
  <Override PartName="/ppt/notesSlides/notesSlide601.xml" ContentType="application/vnd.openxmlformats-officedocument.presentationml.notesSlide+xml"/>
  <Override PartName="/ppt/notesSlides/notesSlide602.xml" ContentType="application/vnd.openxmlformats-officedocument.presentationml.notesSlide+xml"/>
  <Override PartName="/ppt/notesSlides/notesSlide603.xml" ContentType="application/vnd.openxmlformats-officedocument.presentationml.notesSlide+xml"/>
  <Override PartName="/ppt/notesSlides/notesSlide604.xml" ContentType="application/vnd.openxmlformats-officedocument.presentationml.notesSlide+xml"/>
  <Override PartName="/ppt/notesSlides/notesSlide605.xml" ContentType="application/vnd.openxmlformats-officedocument.presentationml.notesSlide+xml"/>
  <Override PartName="/ppt/notesSlides/notesSlide606.xml" ContentType="application/vnd.openxmlformats-officedocument.presentationml.notesSlide+xml"/>
  <Override PartName="/ppt/notesSlides/notesSlide607.xml" ContentType="application/vnd.openxmlformats-officedocument.presentationml.notesSlide+xml"/>
  <Override PartName="/ppt/notesSlides/notesSlide608.xml" ContentType="application/vnd.openxmlformats-officedocument.presentationml.notesSlide+xml"/>
  <Override PartName="/ppt/notesSlides/notesSlide609.xml" ContentType="application/vnd.openxmlformats-officedocument.presentationml.notesSlide+xml"/>
  <Override PartName="/ppt/notesSlides/notesSlide610.xml" ContentType="application/vnd.openxmlformats-officedocument.presentationml.notesSlide+xml"/>
  <Override PartName="/ppt/notesSlides/notesSlide611.xml" ContentType="application/vnd.openxmlformats-officedocument.presentationml.notesSlide+xml"/>
  <Override PartName="/ppt/notesSlides/notesSlide612.xml" ContentType="application/vnd.openxmlformats-officedocument.presentationml.notesSlide+xml"/>
  <Override PartName="/ppt/notesSlides/notesSlide613.xml" ContentType="application/vnd.openxmlformats-officedocument.presentationml.notesSlide+xml"/>
  <Override PartName="/ppt/notesSlides/notesSlide614.xml" ContentType="application/vnd.openxmlformats-officedocument.presentationml.notesSlide+xml"/>
  <Override PartName="/ppt/notesSlides/notesSlide615.xml" ContentType="application/vnd.openxmlformats-officedocument.presentationml.notesSlide+xml"/>
  <Override PartName="/ppt/notesSlides/notesSlide616.xml" ContentType="application/vnd.openxmlformats-officedocument.presentationml.notesSlide+xml"/>
  <Override PartName="/ppt/notesSlides/notesSlide617.xml" ContentType="application/vnd.openxmlformats-officedocument.presentationml.notesSlide+xml"/>
  <Override PartName="/ppt/notesSlides/notesSlide618.xml" ContentType="application/vnd.openxmlformats-officedocument.presentationml.notesSlide+xml"/>
  <Override PartName="/ppt/notesSlides/notesSlide619.xml" ContentType="application/vnd.openxmlformats-officedocument.presentationml.notesSlide+xml"/>
  <Override PartName="/ppt/notesSlides/notesSlide620.xml" ContentType="application/vnd.openxmlformats-officedocument.presentationml.notesSlide+xml"/>
  <Override PartName="/ppt/notesSlides/notesSlide621.xml" ContentType="application/vnd.openxmlformats-officedocument.presentationml.notesSlide+xml"/>
  <Override PartName="/ppt/notesSlides/notesSlide622.xml" ContentType="application/vnd.openxmlformats-officedocument.presentationml.notesSlide+xml"/>
  <Override PartName="/ppt/notesSlides/notesSlide623.xml" ContentType="application/vnd.openxmlformats-officedocument.presentationml.notesSlide+xml"/>
  <Override PartName="/ppt/notesSlides/notesSlide624.xml" ContentType="application/vnd.openxmlformats-officedocument.presentationml.notesSlide+xml"/>
  <Override PartName="/ppt/notesSlides/notesSlide625.xml" ContentType="application/vnd.openxmlformats-officedocument.presentationml.notesSlide+xml"/>
  <Override PartName="/ppt/notesSlides/notesSlide6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99"/>
  </p:notesMasterIdLst>
  <p:sldIdLst>
    <p:sldId id="256" r:id="rId2"/>
    <p:sldId id="259" r:id="rId3"/>
    <p:sldId id="257" r:id="rId4"/>
    <p:sldId id="260" r:id="rId5"/>
    <p:sldId id="258" r:id="rId6"/>
    <p:sldId id="261" r:id="rId7"/>
    <p:sldId id="262" r:id="rId8"/>
    <p:sldId id="263" r:id="rId9"/>
    <p:sldId id="264" r:id="rId10"/>
    <p:sldId id="265" r:id="rId11"/>
    <p:sldId id="266" r:id="rId12"/>
    <p:sldId id="267" r:id="rId13"/>
    <p:sldId id="268" r:id="rId14"/>
    <p:sldId id="269" r:id="rId15"/>
    <p:sldId id="270" r:id="rId16"/>
    <p:sldId id="272" r:id="rId17"/>
    <p:sldId id="271" r:id="rId18"/>
    <p:sldId id="273" r:id="rId19"/>
    <p:sldId id="274" r:id="rId20"/>
    <p:sldId id="292" r:id="rId21"/>
    <p:sldId id="275" r:id="rId22"/>
    <p:sldId id="276" r:id="rId23"/>
    <p:sldId id="277" r:id="rId24"/>
    <p:sldId id="278" r:id="rId25"/>
    <p:sldId id="279" r:id="rId26"/>
    <p:sldId id="282" r:id="rId27"/>
    <p:sldId id="280" r:id="rId28"/>
    <p:sldId id="281" r:id="rId29"/>
    <p:sldId id="284" r:id="rId30"/>
    <p:sldId id="285" r:id="rId31"/>
    <p:sldId id="286" r:id="rId32"/>
    <p:sldId id="283" r:id="rId33"/>
    <p:sldId id="287" r:id="rId34"/>
    <p:sldId id="288" r:id="rId35"/>
    <p:sldId id="290" r:id="rId36"/>
    <p:sldId id="289" r:id="rId37"/>
    <p:sldId id="291" r:id="rId38"/>
    <p:sldId id="293" r:id="rId39"/>
    <p:sldId id="295"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8" r:id="rId53"/>
    <p:sldId id="307"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9" r:id="rId74"/>
    <p:sldId id="328" r:id="rId75"/>
    <p:sldId id="330" r:id="rId76"/>
    <p:sldId id="331" r:id="rId77"/>
    <p:sldId id="332" r:id="rId78"/>
    <p:sldId id="333" r:id="rId79"/>
    <p:sldId id="334" r:id="rId80"/>
    <p:sldId id="335" r:id="rId81"/>
    <p:sldId id="336" r:id="rId82"/>
    <p:sldId id="339" r:id="rId83"/>
    <p:sldId id="337" r:id="rId84"/>
    <p:sldId id="340" r:id="rId85"/>
    <p:sldId id="341" r:id="rId86"/>
    <p:sldId id="342" r:id="rId87"/>
    <p:sldId id="351" r:id="rId88"/>
    <p:sldId id="343" r:id="rId89"/>
    <p:sldId id="344" r:id="rId90"/>
    <p:sldId id="345" r:id="rId91"/>
    <p:sldId id="346" r:id="rId92"/>
    <p:sldId id="347" r:id="rId93"/>
    <p:sldId id="348" r:id="rId94"/>
    <p:sldId id="349" r:id="rId95"/>
    <p:sldId id="350"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5" r:id="rId118"/>
    <p:sldId id="373" r:id="rId119"/>
    <p:sldId id="376" r:id="rId120"/>
    <p:sldId id="377" r:id="rId121"/>
    <p:sldId id="378" r:id="rId122"/>
    <p:sldId id="374" r:id="rId123"/>
    <p:sldId id="379" r:id="rId124"/>
    <p:sldId id="380" r:id="rId125"/>
    <p:sldId id="381" r:id="rId126"/>
    <p:sldId id="382" r:id="rId127"/>
    <p:sldId id="383" r:id="rId128"/>
    <p:sldId id="384" r:id="rId129"/>
    <p:sldId id="385" r:id="rId130"/>
    <p:sldId id="387" r:id="rId131"/>
    <p:sldId id="386"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13" r:id="rId146"/>
    <p:sldId id="401" r:id="rId147"/>
    <p:sldId id="403" r:id="rId148"/>
    <p:sldId id="404" r:id="rId149"/>
    <p:sldId id="405" r:id="rId150"/>
    <p:sldId id="406" r:id="rId151"/>
    <p:sldId id="412" r:id="rId152"/>
    <p:sldId id="407" r:id="rId153"/>
    <p:sldId id="408" r:id="rId154"/>
    <p:sldId id="409" r:id="rId155"/>
    <p:sldId id="410" r:id="rId156"/>
    <p:sldId id="411" r:id="rId157"/>
    <p:sldId id="415" r:id="rId158"/>
    <p:sldId id="414" r:id="rId159"/>
    <p:sldId id="416" r:id="rId160"/>
    <p:sldId id="417" r:id="rId161"/>
    <p:sldId id="418" r:id="rId162"/>
    <p:sldId id="419" r:id="rId163"/>
    <p:sldId id="420" r:id="rId164"/>
    <p:sldId id="421" r:id="rId165"/>
    <p:sldId id="422" r:id="rId166"/>
    <p:sldId id="423" r:id="rId167"/>
    <p:sldId id="424" r:id="rId168"/>
    <p:sldId id="425" r:id="rId169"/>
    <p:sldId id="426" r:id="rId170"/>
    <p:sldId id="427" r:id="rId171"/>
    <p:sldId id="428" r:id="rId172"/>
    <p:sldId id="429" r:id="rId173"/>
    <p:sldId id="442" r:id="rId174"/>
    <p:sldId id="430" r:id="rId175"/>
    <p:sldId id="431" r:id="rId176"/>
    <p:sldId id="432" r:id="rId177"/>
    <p:sldId id="433" r:id="rId178"/>
    <p:sldId id="435" r:id="rId179"/>
    <p:sldId id="441" r:id="rId180"/>
    <p:sldId id="440" r:id="rId181"/>
    <p:sldId id="436" r:id="rId182"/>
    <p:sldId id="437" r:id="rId183"/>
    <p:sldId id="438" r:id="rId184"/>
    <p:sldId id="439" r:id="rId185"/>
    <p:sldId id="434" r:id="rId186"/>
    <p:sldId id="443" r:id="rId187"/>
    <p:sldId id="444" r:id="rId188"/>
    <p:sldId id="445" r:id="rId189"/>
    <p:sldId id="446" r:id="rId190"/>
    <p:sldId id="447" r:id="rId191"/>
    <p:sldId id="448" r:id="rId192"/>
    <p:sldId id="449" r:id="rId193"/>
    <p:sldId id="450" r:id="rId194"/>
    <p:sldId id="451" r:id="rId195"/>
    <p:sldId id="452" r:id="rId196"/>
    <p:sldId id="453" r:id="rId197"/>
    <p:sldId id="454" r:id="rId198"/>
    <p:sldId id="455" r:id="rId199"/>
    <p:sldId id="456" r:id="rId200"/>
    <p:sldId id="457" r:id="rId201"/>
    <p:sldId id="471" r:id="rId202"/>
    <p:sldId id="458" r:id="rId203"/>
    <p:sldId id="459" r:id="rId204"/>
    <p:sldId id="460" r:id="rId205"/>
    <p:sldId id="461" r:id="rId206"/>
    <p:sldId id="462" r:id="rId207"/>
    <p:sldId id="463" r:id="rId208"/>
    <p:sldId id="464" r:id="rId209"/>
    <p:sldId id="465" r:id="rId210"/>
    <p:sldId id="466" r:id="rId211"/>
    <p:sldId id="467" r:id="rId212"/>
    <p:sldId id="468" r:id="rId213"/>
    <p:sldId id="470" r:id="rId214"/>
    <p:sldId id="472" r:id="rId215"/>
    <p:sldId id="473" r:id="rId216"/>
    <p:sldId id="474" r:id="rId217"/>
    <p:sldId id="491" r:id="rId218"/>
    <p:sldId id="469" r:id="rId219"/>
    <p:sldId id="475" r:id="rId220"/>
    <p:sldId id="476" r:id="rId221"/>
    <p:sldId id="487" r:id="rId222"/>
    <p:sldId id="478" r:id="rId223"/>
    <p:sldId id="492" r:id="rId224"/>
    <p:sldId id="480" r:id="rId225"/>
    <p:sldId id="482" r:id="rId226"/>
    <p:sldId id="484" r:id="rId227"/>
    <p:sldId id="483" r:id="rId228"/>
    <p:sldId id="485" r:id="rId229"/>
    <p:sldId id="481" r:id="rId230"/>
    <p:sldId id="479" r:id="rId231"/>
    <p:sldId id="477" r:id="rId232"/>
    <p:sldId id="486" r:id="rId233"/>
    <p:sldId id="494" r:id="rId234"/>
    <p:sldId id="496" r:id="rId235"/>
    <p:sldId id="495" r:id="rId236"/>
    <p:sldId id="497" r:id="rId237"/>
    <p:sldId id="498" r:id="rId238"/>
    <p:sldId id="499" r:id="rId239"/>
    <p:sldId id="500" r:id="rId240"/>
    <p:sldId id="503" r:id="rId241"/>
    <p:sldId id="502" r:id="rId242"/>
    <p:sldId id="501" r:id="rId243"/>
    <p:sldId id="504" r:id="rId244"/>
    <p:sldId id="505" r:id="rId245"/>
    <p:sldId id="506" r:id="rId246"/>
    <p:sldId id="507" r:id="rId247"/>
    <p:sldId id="508" r:id="rId248"/>
    <p:sldId id="509" r:id="rId249"/>
    <p:sldId id="510" r:id="rId250"/>
    <p:sldId id="512" r:id="rId251"/>
    <p:sldId id="513" r:id="rId252"/>
    <p:sldId id="514" r:id="rId253"/>
    <p:sldId id="515" r:id="rId254"/>
    <p:sldId id="516" r:id="rId255"/>
    <p:sldId id="519" r:id="rId256"/>
    <p:sldId id="518" r:id="rId257"/>
    <p:sldId id="520" r:id="rId258"/>
    <p:sldId id="521" r:id="rId259"/>
    <p:sldId id="523" r:id="rId260"/>
    <p:sldId id="526" r:id="rId261"/>
    <p:sldId id="527" r:id="rId262"/>
    <p:sldId id="522" r:id="rId263"/>
    <p:sldId id="528" r:id="rId264"/>
    <p:sldId id="529" r:id="rId265"/>
    <p:sldId id="524" r:id="rId266"/>
    <p:sldId id="525" r:id="rId267"/>
    <p:sldId id="530" r:id="rId268"/>
    <p:sldId id="535" r:id="rId269"/>
    <p:sldId id="531" r:id="rId270"/>
    <p:sldId id="532" r:id="rId271"/>
    <p:sldId id="533" r:id="rId272"/>
    <p:sldId id="534" r:id="rId273"/>
    <p:sldId id="536" r:id="rId274"/>
    <p:sldId id="537" r:id="rId275"/>
    <p:sldId id="538" r:id="rId276"/>
    <p:sldId id="539" r:id="rId277"/>
    <p:sldId id="540" r:id="rId278"/>
    <p:sldId id="541" r:id="rId279"/>
    <p:sldId id="543" r:id="rId280"/>
    <p:sldId id="544" r:id="rId281"/>
    <p:sldId id="545" r:id="rId282"/>
    <p:sldId id="552" r:id="rId283"/>
    <p:sldId id="547" r:id="rId284"/>
    <p:sldId id="550" r:id="rId285"/>
    <p:sldId id="546" r:id="rId286"/>
    <p:sldId id="548" r:id="rId287"/>
    <p:sldId id="549" r:id="rId288"/>
    <p:sldId id="551" r:id="rId289"/>
    <p:sldId id="560" r:id="rId290"/>
    <p:sldId id="554" r:id="rId291"/>
    <p:sldId id="556" r:id="rId292"/>
    <p:sldId id="557" r:id="rId293"/>
    <p:sldId id="558" r:id="rId294"/>
    <p:sldId id="559" r:id="rId295"/>
    <p:sldId id="561" r:id="rId296"/>
    <p:sldId id="563" r:id="rId297"/>
    <p:sldId id="562" r:id="rId298"/>
    <p:sldId id="564" r:id="rId299"/>
    <p:sldId id="565" r:id="rId300"/>
    <p:sldId id="566" r:id="rId301"/>
    <p:sldId id="567" r:id="rId302"/>
    <p:sldId id="568" r:id="rId303"/>
    <p:sldId id="569" r:id="rId304"/>
    <p:sldId id="570" r:id="rId305"/>
    <p:sldId id="571" r:id="rId306"/>
    <p:sldId id="572" r:id="rId307"/>
    <p:sldId id="573" r:id="rId308"/>
    <p:sldId id="574" r:id="rId309"/>
    <p:sldId id="575" r:id="rId310"/>
    <p:sldId id="576" r:id="rId311"/>
    <p:sldId id="577" r:id="rId312"/>
    <p:sldId id="578" r:id="rId313"/>
    <p:sldId id="579" r:id="rId314"/>
    <p:sldId id="580" r:id="rId315"/>
    <p:sldId id="581" r:id="rId316"/>
    <p:sldId id="582" r:id="rId317"/>
    <p:sldId id="583" r:id="rId318"/>
    <p:sldId id="584" r:id="rId319"/>
    <p:sldId id="585" r:id="rId320"/>
    <p:sldId id="586" r:id="rId321"/>
    <p:sldId id="587" r:id="rId322"/>
    <p:sldId id="588" r:id="rId323"/>
    <p:sldId id="589" r:id="rId324"/>
    <p:sldId id="590" r:id="rId325"/>
    <p:sldId id="591" r:id="rId326"/>
    <p:sldId id="592" r:id="rId327"/>
    <p:sldId id="593" r:id="rId328"/>
    <p:sldId id="594" r:id="rId329"/>
    <p:sldId id="596" r:id="rId330"/>
    <p:sldId id="595" r:id="rId331"/>
    <p:sldId id="597" r:id="rId332"/>
    <p:sldId id="598" r:id="rId333"/>
    <p:sldId id="599" r:id="rId334"/>
    <p:sldId id="600" r:id="rId335"/>
    <p:sldId id="601" r:id="rId336"/>
    <p:sldId id="602" r:id="rId337"/>
    <p:sldId id="603" r:id="rId338"/>
    <p:sldId id="604" r:id="rId339"/>
    <p:sldId id="605" r:id="rId340"/>
    <p:sldId id="606" r:id="rId341"/>
    <p:sldId id="608" r:id="rId342"/>
    <p:sldId id="607" r:id="rId343"/>
    <p:sldId id="609" r:id="rId344"/>
    <p:sldId id="610" r:id="rId345"/>
    <p:sldId id="611" r:id="rId346"/>
    <p:sldId id="612" r:id="rId347"/>
    <p:sldId id="613" r:id="rId348"/>
    <p:sldId id="614" r:id="rId349"/>
    <p:sldId id="615" r:id="rId350"/>
    <p:sldId id="618" r:id="rId351"/>
    <p:sldId id="616" r:id="rId352"/>
    <p:sldId id="617" r:id="rId353"/>
    <p:sldId id="619" r:id="rId354"/>
    <p:sldId id="620" r:id="rId355"/>
    <p:sldId id="621" r:id="rId356"/>
    <p:sldId id="622" r:id="rId357"/>
    <p:sldId id="623" r:id="rId358"/>
    <p:sldId id="624" r:id="rId359"/>
    <p:sldId id="625" r:id="rId360"/>
    <p:sldId id="631" r:id="rId361"/>
    <p:sldId id="630" r:id="rId362"/>
    <p:sldId id="629" r:id="rId363"/>
    <p:sldId id="628" r:id="rId364"/>
    <p:sldId id="626" r:id="rId365"/>
    <p:sldId id="627" r:id="rId366"/>
    <p:sldId id="632" r:id="rId367"/>
    <p:sldId id="633" r:id="rId368"/>
    <p:sldId id="634" r:id="rId369"/>
    <p:sldId id="635" r:id="rId370"/>
    <p:sldId id="636" r:id="rId371"/>
    <p:sldId id="637" r:id="rId372"/>
    <p:sldId id="638" r:id="rId373"/>
    <p:sldId id="639" r:id="rId374"/>
    <p:sldId id="640" r:id="rId375"/>
    <p:sldId id="641" r:id="rId376"/>
    <p:sldId id="642" r:id="rId377"/>
    <p:sldId id="643" r:id="rId378"/>
    <p:sldId id="644" r:id="rId379"/>
    <p:sldId id="645" r:id="rId380"/>
    <p:sldId id="647" r:id="rId381"/>
    <p:sldId id="652" r:id="rId382"/>
    <p:sldId id="648" r:id="rId383"/>
    <p:sldId id="650" r:id="rId384"/>
    <p:sldId id="651" r:id="rId385"/>
    <p:sldId id="654" r:id="rId386"/>
    <p:sldId id="653" r:id="rId387"/>
    <p:sldId id="655" r:id="rId388"/>
    <p:sldId id="656" r:id="rId389"/>
    <p:sldId id="657" r:id="rId390"/>
    <p:sldId id="658" r:id="rId391"/>
    <p:sldId id="659" r:id="rId392"/>
    <p:sldId id="683" r:id="rId393"/>
    <p:sldId id="660" r:id="rId394"/>
    <p:sldId id="668" r:id="rId395"/>
    <p:sldId id="661" r:id="rId396"/>
    <p:sldId id="662" r:id="rId397"/>
    <p:sldId id="669" r:id="rId398"/>
    <p:sldId id="663" r:id="rId399"/>
    <p:sldId id="664" r:id="rId400"/>
    <p:sldId id="665" r:id="rId401"/>
    <p:sldId id="670" r:id="rId402"/>
    <p:sldId id="666" r:id="rId403"/>
    <p:sldId id="667" r:id="rId404"/>
    <p:sldId id="671" r:id="rId405"/>
    <p:sldId id="672" r:id="rId406"/>
    <p:sldId id="673" r:id="rId407"/>
    <p:sldId id="681" r:id="rId408"/>
    <p:sldId id="682" r:id="rId409"/>
    <p:sldId id="674" r:id="rId410"/>
    <p:sldId id="675" r:id="rId411"/>
    <p:sldId id="676" r:id="rId412"/>
    <p:sldId id="677" r:id="rId413"/>
    <p:sldId id="678" r:id="rId414"/>
    <p:sldId id="679" r:id="rId415"/>
    <p:sldId id="680" r:id="rId416"/>
    <p:sldId id="684" r:id="rId417"/>
    <p:sldId id="685" r:id="rId418"/>
    <p:sldId id="686" r:id="rId419"/>
    <p:sldId id="687" r:id="rId420"/>
    <p:sldId id="689" r:id="rId421"/>
    <p:sldId id="688" r:id="rId422"/>
    <p:sldId id="690" r:id="rId423"/>
    <p:sldId id="698" r:id="rId424"/>
    <p:sldId id="691" r:id="rId425"/>
    <p:sldId id="692" r:id="rId426"/>
    <p:sldId id="693" r:id="rId427"/>
    <p:sldId id="694" r:id="rId428"/>
    <p:sldId id="708" r:id="rId429"/>
    <p:sldId id="695" r:id="rId430"/>
    <p:sldId id="696" r:id="rId431"/>
    <p:sldId id="697" r:id="rId432"/>
    <p:sldId id="699" r:id="rId433"/>
    <p:sldId id="700" r:id="rId434"/>
    <p:sldId id="701" r:id="rId435"/>
    <p:sldId id="702" r:id="rId436"/>
    <p:sldId id="704" r:id="rId437"/>
    <p:sldId id="705" r:id="rId438"/>
    <p:sldId id="707" r:id="rId439"/>
    <p:sldId id="709" r:id="rId440"/>
    <p:sldId id="710" r:id="rId441"/>
    <p:sldId id="711" r:id="rId442"/>
    <p:sldId id="706" r:id="rId443"/>
    <p:sldId id="712" r:id="rId444"/>
    <p:sldId id="713" r:id="rId445"/>
    <p:sldId id="714" r:id="rId446"/>
    <p:sldId id="715" r:id="rId447"/>
    <p:sldId id="716" r:id="rId448"/>
    <p:sldId id="717" r:id="rId449"/>
    <p:sldId id="718" r:id="rId450"/>
    <p:sldId id="719" r:id="rId451"/>
    <p:sldId id="720" r:id="rId452"/>
    <p:sldId id="721" r:id="rId453"/>
    <p:sldId id="725" r:id="rId454"/>
    <p:sldId id="722" r:id="rId455"/>
    <p:sldId id="724" r:id="rId456"/>
    <p:sldId id="723" r:id="rId457"/>
    <p:sldId id="727" r:id="rId458"/>
    <p:sldId id="726" r:id="rId459"/>
    <p:sldId id="728" r:id="rId460"/>
    <p:sldId id="730" r:id="rId461"/>
    <p:sldId id="751" r:id="rId462"/>
    <p:sldId id="729" r:id="rId463"/>
    <p:sldId id="743" r:id="rId464"/>
    <p:sldId id="733" r:id="rId465"/>
    <p:sldId id="744" r:id="rId466"/>
    <p:sldId id="737" r:id="rId467"/>
    <p:sldId id="731" r:id="rId468"/>
    <p:sldId id="732" r:id="rId469"/>
    <p:sldId id="734" r:id="rId470"/>
    <p:sldId id="746" r:id="rId471"/>
    <p:sldId id="735" r:id="rId472"/>
    <p:sldId id="748" r:id="rId473"/>
    <p:sldId id="736" r:id="rId474"/>
    <p:sldId id="738" r:id="rId475"/>
    <p:sldId id="739" r:id="rId476"/>
    <p:sldId id="742" r:id="rId477"/>
    <p:sldId id="741" r:id="rId478"/>
    <p:sldId id="747" r:id="rId479"/>
    <p:sldId id="749" r:id="rId480"/>
    <p:sldId id="752" r:id="rId481"/>
    <p:sldId id="750" r:id="rId482"/>
    <p:sldId id="753" r:id="rId483"/>
    <p:sldId id="745" r:id="rId484"/>
    <p:sldId id="754" r:id="rId485"/>
    <p:sldId id="755" r:id="rId486"/>
    <p:sldId id="756" r:id="rId487"/>
    <p:sldId id="757" r:id="rId488"/>
    <p:sldId id="758" r:id="rId489"/>
    <p:sldId id="759" r:id="rId490"/>
    <p:sldId id="760" r:id="rId491"/>
    <p:sldId id="761" r:id="rId492"/>
    <p:sldId id="763" r:id="rId493"/>
    <p:sldId id="764" r:id="rId494"/>
    <p:sldId id="765" r:id="rId495"/>
    <p:sldId id="766" r:id="rId496"/>
    <p:sldId id="762" r:id="rId497"/>
    <p:sldId id="767" r:id="rId498"/>
    <p:sldId id="768" r:id="rId499"/>
    <p:sldId id="769" r:id="rId500"/>
    <p:sldId id="770" r:id="rId501"/>
    <p:sldId id="771" r:id="rId502"/>
    <p:sldId id="772" r:id="rId503"/>
    <p:sldId id="773" r:id="rId504"/>
    <p:sldId id="775" r:id="rId505"/>
    <p:sldId id="774" r:id="rId506"/>
    <p:sldId id="778" r:id="rId507"/>
    <p:sldId id="776" r:id="rId508"/>
    <p:sldId id="777" r:id="rId509"/>
    <p:sldId id="779" r:id="rId510"/>
    <p:sldId id="780" r:id="rId511"/>
    <p:sldId id="781" r:id="rId512"/>
    <p:sldId id="782" r:id="rId513"/>
    <p:sldId id="783" r:id="rId514"/>
    <p:sldId id="784" r:id="rId515"/>
    <p:sldId id="785" r:id="rId516"/>
    <p:sldId id="786" r:id="rId517"/>
    <p:sldId id="787" r:id="rId518"/>
    <p:sldId id="788" r:id="rId519"/>
    <p:sldId id="789" r:id="rId520"/>
    <p:sldId id="790" r:id="rId521"/>
    <p:sldId id="791" r:id="rId522"/>
    <p:sldId id="792" r:id="rId523"/>
    <p:sldId id="793" r:id="rId524"/>
    <p:sldId id="796" r:id="rId525"/>
    <p:sldId id="794" r:id="rId526"/>
    <p:sldId id="795" r:id="rId527"/>
    <p:sldId id="797" r:id="rId528"/>
    <p:sldId id="798" r:id="rId529"/>
    <p:sldId id="799" r:id="rId530"/>
    <p:sldId id="800" r:id="rId531"/>
    <p:sldId id="803" r:id="rId532"/>
    <p:sldId id="801" r:id="rId533"/>
    <p:sldId id="802" r:id="rId534"/>
    <p:sldId id="804" r:id="rId535"/>
    <p:sldId id="805" r:id="rId536"/>
    <p:sldId id="806" r:id="rId537"/>
    <p:sldId id="809" r:id="rId538"/>
    <p:sldId id="811" r:id="rId539"/>
    <p:sldId id="810" r:id="rId540"/>
    <p:sldId id="815" r:id="rId541"/>
    <p:sldId id="823" r:id="rId542"/>
    <p:sldId id="816" r:id="rId543"/>
    <p:sldId id="817" r:id="rId544"/>
    <p:sldId id="818" r:id="rId545"/>
    <p:sldId id="819" r:id="rId546"/>
    <p:sldId id="813" r:id="rId547"/>
    <p:sldId id="821" r:id="rId548"/>
    <p:sldId id="814" r:id="rId549"/>
    <p:sldId id="820" r:id="rId550"/>
    <p:sldId id="822" r:id="rId551"/>
    <p:sldId id="828" r:id="rId552"/>
    <p:sldId id="833" r:id="rId553"/>
    <p:sldId id="835" r:id="rId554"/>
    <p:sldId id="836" r:id="rId555"/>
    <p:sldId id="837" r:id="rId556"/>
    <p:sldId id="824" r:id="rId557"/>
    <p:sldId id="825" r:id="rId558"/>
    <p:sldId id="826" r:id="rId559"/>
    <p:sldId id="829" r:id="rId560"/>
    <p:sldId id="827" r:id="rId561"/>
    <p:sldId id="830" r:id="rId562"/>
    <p:sldId id="834" r:id="rId563"/>
    <p:sldId id="831" r:id="rId564"/>
    <p:sldId id="832" r:id="rId565"/>
    <p:sldId id="838" r:id="rId566"/>
    <p:sldId id="839" r:id="rId567"/>
    <p:sldId id="840" r:id="rId568"/>
    <p:sldId id="841" r:id="rId569"/>
    <p:sldId id="843" r:id="rId570"/>
    <p:sldId id="842" r:id="rId571"/>
    <p:sldId id="844" r:id="rId572"/>
    <p:sldId id="845" r:id="rId573"/>
    <p:sldId id="850" r:id="rId574"/>
    <p:sldId id="846" r:id="rId575"/>
    <p:sldId id="849" r:id="rId576"/>
    <p:sldId id="847" r:id="rId577"/>
    <p:sldId id="855" r:id="rId578"/>
    <p:sldId id="851" r:id="rId579"/>
    <p:sldId id="856" r:id="rId580"/>
    <p:sldId id="859" r:id="rId581"/>
    <p:sldId id="860" r:id="rId582"/>
    <p:sldId id="861" r:id="rId583"/>
    <p:sldId id="863" r:id="rId584"/>
    <p:sldId id="862" r:id="rId585"/>
    <p:sldId id="854" r:id="rId586"/>
    <p:sldId id="864" r:id="rId587"/>
    <p:sldId id="853" r:id="rId588"/>
    <p:sldId id="866" r:id="rId589"/>
    <p:sldId id="865" r:id="rId590"/>
    <p:sldId id="877" r:id="rId591"/>
    <p:sldId id="857" r:id="rId592"/>
    <p:sldId id="868" r:id="rId593"/>
    <p:sldId id="869" r:id="rId594"/>
    <p:sldId id="867" r:id="rId595"/>
    <p:sldId id="871" r:id="rId596"/>
    <p:sldId id="872" r:id="rId597"/>
    <p:sldId id="873" r:id="rId598"/>
    <p:sldId id="874" r:id="rId599"/>
    <p:sldId id="902" r:id="rId600"/>
    <p:sldId id="880" r:id="rId601"/>
    <p:sldId id="875" r:id="rId602"/>
    <p:sldId id="881" r:id="rId603"/>
    <p:sldId id="882" r:id="rId604"/>
    <p:sldId id="879" r:id="rId605"/>
    <p:sldId id="883" r:id="rId606"/>
    <p:sldId id="884" r:id="rId607"/>
    <p:sldId id="878" r:id="rId608"/>
    <p:sldId id="885" r:id="rId609"/>
    <p:sldId id="876" r:id="rId610"/>
    <p:sldId id="886" r:id="rId611"/>
    <p:sldId id="887" r:id="rId612"/>
    <p:sldId id="889" r:id="rId613"/>
    <p:sldId id="888" r:id="rId614"/>
    <p:sldId id="901" r:id="rId615"/>
    <p:sldId id="890" r:id="rId616"/>
    <p:sldId id="891" r:id="rId617"/>
    <p:sldId id="893" r:id="rId618"/>
    <p:sldId id="896" r:id="rId619"/>
    <p:sldId id="900" r:id="rId620"/>
    <p:sldId id="895" r:id="rId621"/>
    <p:sldId id="894" r:id="rId622"/>
    <p:sldId id="892" r:id="rId623"/>
    <p:sldId id="898" r:id="rId624"/>
    <p:sldId id="897" r:id="rId625"/>
    <p:sldId id="899" r:id="rId626"/>
    <p:sldId id="903" r:id="rId627"/>
    <p:sldId id="904" r:id="rId628"/>
    <p:sldId id="908" r:id="rId629"/>
    <p:sldId id="909" r:id="rId630"/>
    <p:sldId id="907" r:id="rId631"/>
    <p:sldId id="911" r:id="rId632"/>
    <p:sldId id="910" r:id="rId633"/>
    <p:sldId id="905" r:id="rId634"/>
    <p:sldId id="906" r:id="rId635"/>
    <p:sldId id="912" r:id="rId636"/>
    <p:sldId id="913" r:id="rId637"/>
    <p:sldId id="914" r:id="rId638"/>
    <p:sldId id="915" r:id="rId639"/>
    <p:sldId id="916" r:id="rId640"/>
    <p:sldId id="917" r:id="rId641"/>
    <p:sldId id="918" r:id="rId642"/>
    <p:sldId id="919" r:id="rId643"/>
    <p:sldId id="920" r:id="rId644"/>
    <p:sldId id="921" r:id="rId645"/>
    <p:sldId id="923" r:id="rId646"/>
    <p:sldId id="922" r:id="rId647"/>
    <p:sldId id="924" r:id="rId648"/>
    <p:sldId id="925" r:id="rId649"/>
    <p:sldId id="926" r:id="rId650"/>
    <p:sldId id="928" r:id="rId651"/>
    <p:sldId id="927" r:id="rId652"/>
    <p:sldId id="929" r:id="rId653"/>
    <p:sldId id="930" r:id="rId654"/>
    <p:sldId id="931" r:id="rId655"/>
    <p:sldId id="933" r:id="rId656"/>
    <p:sldId id="934" r:id="rId657"/>
    <p:sldId id="935" r:id="rId658"/>
    <p:sldId id="936" r:id="rId659"/>
    <p:sldId id="938" r:id="rId660"/>
    <p:sldId id="937" r:id="rId661"/>
    <p:sldId id="939" r:id="rId662"/>
    <p:sldId id="940" r:id="rId663"/>
    <p:sldId id="941" r:id="rId664"/>
    <p:sldId id="942" r:id="rId665"/>
    <p:sldId id="943" r:id="rId666"/>
    <p:sldId id="944" r:id="rId667"/>
    <p:sldId id="945" r:id="rId668"/>
    <p:sldId id="947" r:id="rId669"/>
    <p:sldId id="948" r:id="rId670"/>
    <p:sldId id="946" r:id="rId671"/>
    <p:sldId id="950" r:id="rId672"/>
    <p:sldId id="949" r:id="rId673"/>
    <p:sldId id="951" r:id="rId674"/>
    <p:sldId id="952" r:id="rId675"/>
    <p:sldId id="953" r:id="rId676"/>
    <p:sldId id="954" r:id="rId677"/>
    <p:sldId id="955" r:id="rId678"/>
    <p:sldId id="956" r:id="rId679"/>
    <p:sldId id="957" r:id="rId680"/>
    <p:sldId id="958" r:id="rId681"/>
    <p:sldId id="959" r:id="rId682"/>
    <p:sldId id="960" r:id="rId683"/>
    <p:sldId id="961" r:id="rId684"/>
    <p:sldId id="962" r:id="rId685"/>
    <p:sldId id="964" r:id="rId686"/>
    <p:sldId id="965" r:id="rId687"/>
    <p:sldId id="963" r:id="rId688"/>
    <p:sldId id="966" r:id="rId689"/>
    <p:sldId id="968" r:id="rId690"/>
    <p:sldId id="967" r:id="rId691"/>
    <p:sldId id="969" r:id="rId692"/>
    <p:sldId id="970" r:id="rId693"/>
    <p:sldId id="971" r:id="rId694"/>
    <p:sldId id="972" r:id="rId695"/>
    <p:sldId id="973" r:id="rId696"/>
    <p:sldId id="978" r:id="rId697"/>
    <p:sldId id="974" r:id="rId698"/>
    <p:sldId id="975" r:id="rId699"/>
    <p:sldId id="976" r:id="rId700"/>
    <p:sldId id="977" r:id="rId701"/>
    <p:sldId id="979" r:id="rId702"/>
    <p:sldId id="988" r:id="rId703"/>
    <p:sldId id="981" r:id="rId704"/>
    <p:sldId id="982" r:id="rId705"/>
    <p:sldId id="983" r:id="rId706"/>
    <p:sldId id="984" r:id="rId707"/>
    <p:sldId id="989" r:id="rId708"/>
    <p:sldId id="985" r:id="rId709"/>
    <p:sldId id="986" r:id="rId710"/>
    <p:sldId id="990" r:id="rId711"/>
    <p:sldId id="987" r:id="rId712"/>
    <p:sldId id="980" r:id="rId713"/>
    <p:sldId id="1011" r:id="rId714"/>
    <p:sldId id="1013" r:id="rId715"/>
    <p:sldId id="991" r:id="rId716"/>
    <p:sldId id="993" r:id="rId717"/>
    <p:sldId id="994" r:id="rId718"/>
    <p:sldId id="992" r:id="rId719"/>
    <p:sldId id="995" r:id="rId720"/>
    <p:sldId id="997" r:id="rId721"/>
    <p:sldId id="996" r:id="rId722"/>
    <p:sldId id="999" r:id="rId723"/>
    <p:sldId id="998" r:id="rId724"/>
    <p:sldId id="1000" r:id="rId725"/>
    <p:sldId id="1001" r:id="rId726"/>
    <p:sldId id="1002" r:id="rId727"/>
    <p:sldId id="1003" r:id="rId728"/>
    <p:sldId id="1004" r:id="rId729"/>
    <p:sldId id="1005" r:id="rId730"/>
    <p:sldId id="1006" r:id="rId731"/>
    <p:sldId id="1007" r:id="rId732"/>
    <p:sldId id="1009" r:id="rId733"/>
    <p:sldId id="1008" r:id="rId734"/>
    <p:sldId id="1010" r:id="rId735"/>
    <p:sldId id="1014" r:id="rId736"/>
    <p:sldId id="1015" r:id="rId737"/>
    <p:sldId id="1017" r:id="rId738"/>
    <p:sldId id="1018" r:id="rId739"/>
    <p:sldId id="1016" r:id="rId740"/>
    <p:sldId id="1020" r:id="rId741"/>
    <p:sldId id="1021" r:id="rId742"/>
    <p:sldId id="1022" r:id="rId743"/>
    <p:sldId id="1023" r:id="rId744"/>
    <p:sldId id="1024" r:id="rId745"/>
    <p:sldId id="1025" r:id="rId746"/>
    <p:sldId id="1027" r:id="rId747"/>
    <p:sldId id="1029" r:id="rId748"/>
    <p:sldId id="1026" r:id="rId749"/>
    <p:sldId id="1030" r:id="rId750"/>
    <p:sldId id="1032" r:id="rId751"/>
    <p:sldId id="1033" r:id="rId752"/>
    <p:sldId id="1034" r:id="rId753"/>
    <p:sldId id="1035" r:id="rId754"/>
    <p:sldId id="1031" r:id="rId755"/>
    <p:sldId id="1036" r:id="rId756"/>
    <p:sldId id="1040" r:id="rId757"/>
    <p:sldId id="1037" r:id="rId758"/>
    <p:sldId id="1041" r:id="rId759"/>
    <p:sldId id="1042" r:id="rId760"/>
    <p:sldId id="1044" r:id="rId761"/>
    <p:sldId id="1045" r:id="rId762"/>
    <p:sldId id="1043" r:id="rId763"/>
    <p:sldId id="1046" r:id="rId764"/>
    <p:sldId id="1047" r:id="rId765"/>
    <p:sldId id="1050" r:id="rId766"/>
    <p:sldId id="1048" r:id="rId767"/>
    <p:sldId id="1049" r:id="rId768"/>
    <p:sldId id="1074" r:id="rId769"/>
    <p:sldId id="1051" r:id="rId770"/>
    <p:sldId id="1052" r:id="rId771"/>
    <p:sldId id="1053" r:id="rId772"/>
    <p:sldId id="1054" r:id="rId773"/>
    <p:sldId id="1076" r:id="rId774"/>
    <p:sldId id="1055" r:id="rId775"/>
    <p:sldId id="1075" r:id="rId776"/>
    <p:sldId id="1057" r:id="rId777"/>
    <p:sldId id="1058" r:id="rId778"/>
    <p:sldId id="1059" r:id="rId779"/>
    <p:sldId id="1070" r:id="rId780"/>
    <p:sldId id="1060" r:id="rId781"/>
    <p:sldId id="1061" r:id="rId782"/>
    <p:sldId id="1062" r:id="rId783"/>
    <p:sldId id="1064" r:id="rId784"/>
    <p:sldId id="1065" r:id="rId785"/>
    <p:sldId id="1066" r:id="rId786"/>
    <p:sldId id="1063" r:id="rId787"/>
    <p:sldId id="1067" r:id="rId788"/>
    <p:sldId id="1068" r:id="rId789"/>
    <p:sldId id="1069" r:id="rId790"/>
    <p:sldId id="1072" r:id="rId791"/>
    <p:sldId id="1073" r:id="rId792"/>
    <p:sldId id="1038" r:id="rId793"/>
    <p:sldId id="1039" r:id="rId794"/>
    <p:sldId id="1077" r:id="rId795"/>
    <p:sldId id="1079" r:id="rId796"/>
    <p:sldId id="1080" r:id="rId797"/>
    <p:sldId id="1081" r:id="rId798"/>
    <p:sldId id="1082" r:id="rId799"/>
    <p:sldId id="1083" r:id="rId800"/>
    <p:sldId id="1084" r:id="rId801"/>
    <p:sldId id="1085" r:id="rId802"/>
    <p:sldId id="1086" r:id="rId803"/>
    <p:sldId id="1087" r:id="rId804"/>
    <p:sldId id="1089" r:id="rId805"/>
    <p:sldId id="1088" r:id="rId806"/>
    <p:sldId id="1090" r:id="rId807"/>
    <p:sldId id="1094" r:id="rId808"/>
    <p:sldId id="1093" r:id="rId809"/>
    <p:sldId id="1095" r:id="rId810"/>
    <p:sldId id="1096" r:id="rId811"/>
    <p:sldId id="1097" r:id="rId812"/>
    <p:sldId id="1098" r:id="rId813"/>
    <p:sldId id="1099" r:id="rId814"/>
    <p:sldId id="1100" r:id="rId815"/>
    <p:sldId id="1101" r:id="rId816"/>
    <p:sldId id="1102" r:id="rId817"/>
    <p:sldId id="1103" r:id="rId818"/>
    <p:sldId id="1105" r:id="rId819"/>
    <p:sldId id="1108" r:id="rId820"/>
    <p:sldId id="1109" r:id="rId821"/>
    <p:sldId id="1110" r:id="rId822"/>
    <p:sldId id="1112" r:id="rId823"/>
    <p:sldId id="1111" r:id="rId824"/>
    <p:sldId id="1113" r:id="rId825"/>
    <p:sldId id="1114" r:id="rId826"/>
    <p:sldId id="1115" r:id="rId827"/>
    <p:sldId id="1117" r:id="rId828"/>
    <p:sldId id="1116" r:id="rId829"/>
    <p:sldId id="1127" r:id="rId830"/>
    <p:sldId id="1125" r:id="rId831"/>
    <p:sldId id="1104" r:id="rId832"/>
    <p:sldId id="1119" r:id="rId833"/>
    <p:sldId id="1134" r:id="rId834"/>
    <p:sldId id="1133" r:id="rId835"/>
    <p:sldId id="1118" r:id="rId836"/>
    <p:sldId id="1124" r:id="rId837"/>
    <p:sldId id="1106" r:id="rId838"/>
    <p:sldId id="1120" r:id="rId839"/>
    <p:sldId id="1128" r:id="rId840"/>
    <p:sldId id="1121" r:id="rId841"/>
    <p:sldId id="1122" r:id="rId842"/>
    <p:sldId id="1123" r:id="rId843"/>
    <p:sldId id="1129" r:id="rId844"/>
    <p:sldId id="1130" r:id="rId845"/>
    <p:sldId id="1131" r:id="rId846"/>
    <p:sldId id="1132" r:id="rId847"/>
    <p:sldId id="1135" r:id="rId848"/>
    <p:sldId id="1136" r:id="rId849"/>
    <p:sldId id="1137" r:id="rId850"/>
    <p:sldId id="1138" r:id="rId851"/>
    <p:sldId id="1139" r:id="rId852"/>
    <p:sldId id="1140" r:id="rId853"/>
    <p:sldId id="1141" r:id="rId854"/>
    <p:sldId id="1142" r:id="rId855"/>
    <p:sldId id="1143" r:id="rId856"/>
    <p:sldId id="1144" r:id="rId857"/>
    <p:sldId id="1145" r:id="rId858"/>
    <p:sldId id="1146" r:id="rId859"/>
    <p:sldId id="1147" r:id="rId860"/>
    <p:sldId id="1148" r:id="rId861"/>
    <p:sldId id="1149" r:id="rId862"/>
    <p:sldId id="1150" r:id="rId863"/>
    <p:sldId id="1151" r:id="rId864"/>
    <p:sldId id="1152" r:id="rId865"/>
    <p:sldId id="1154" r:id="rId866"/>
    <p:sldId id="1155" r:id="rId867"/>
    <p:sldId id="1156" r:id="rId868"/>
    <p:sldId id="1157" r:id="rId869"/>
    <p:sldId id="1158" r:id="rId870"/>
    <p:sldId id="1159" r:id="rId871"/>
    <p:sldId id="1160" r:id="rId872"/>
    <p:sldId id="1161" r:id="rId873"/>
    <p:sldId id="1162" r:id="rId874"/>
    <p:sldId id="1163" r:id="rId875"/>
    <p:sldId id="1164" r:id="rId876"/>
    <p:sldId id="1165" r:id="rId877"/>
    <p:sldId id="1166" r:id="rId878"/>
    <p:sldId id="1167" r:id="rId879"/>
    <p:sldId id="1169" r:id="rId880"/>
    <p:sldId id="1168" r:id="rId881"/>
    <p:sldId id="1170" r:id="rId882"/>
    <p:sldId id="1171" r:id="rId883"/>
    <p:sldId id="1172" r:id="rId884"/>
    <p:sldId id="1173" r:id="rId885"/>
    <p:sldId id="1174" r:id="rId886"/>
    <p:sldId id="1175" r:id="rId887"/>
    <p:sldId id="1176" r:id="rId888"/>
    <p:sldId id="1177" r:id="rId889"/>
    <p:sldId id="1178" r:id="rId890"/>
    <p:sldId id="1179" r:id="rId891"/>
    <p:sldId id="1180" r:id="rId892"/>
    <p:sldId id="1181" r:id="rId893"/>
    <p:sldId id="1182" r:id="rId894"/>
    <p:sldId id="1183" r:id="rId895"/>
    <p:sldId id="1184" r:id="rId896"/>
    <p:sldId id="1185" r:id="rId897"/>
    <p:sldId id="1186" r:id="rId898"/>
    <p:sldId id="1187" r:id="rId899"/>
    <p:sldId id="1188" r:id="rId900"/>
    <p:sldId id="1189" r:id="rId901"/>
    <p:sldId id="1190" r:id="rId902"/>
    <p:sldId id="1191" r:id="rId903"/>
    <p:sldId id="1192" r:id="rId904"/>
    <p:sldId id="1193" r:id="rId905"/>
    <p:sldId id="1194" r:id="rId906"/>
    <p:sldId id="1195" r:id="rId907"/>
    <p:sldId id="1196" r:id="rId908"/>
    <p:sldId id="1197" r:id="rId909"/>
    <p:sldId id="1198" r:id="rId910"/>
    <p:sldId id="1199" r:id="rId911"/>
    <p:sldId id="1200" r:id="rId912"/>
    <p:sldId id="1201" r:id="rId913"/>
    <p:sldId id="1202" r:id="rId914"/>
    <p:sldId id="1203" r:id="rId915"/>
    <p:sldId id="1204" r:id="rId916"/>
    <p:sldId id="1205" r:id="rId917"/>
    <p:sldId id="1206" r:id="rId918"/>
    <p:sldId id="1207" r:id="rId919"/>
    <p:sldId id="1208" r:id="rId920"/>
    <p:sldId id="1209" r:id="rId921"/>
    <p:sldId id="1210" r:id="rId922"/>
    <p:sldId id="1211" r:id="rId923"/>
    <p:sldId id="1212" r:id="rId924"/>
    <p:sldId id="1213" r:id="rId925"/>
    <p:sldId id="1214" r:id="rId926"/>
    <p:sldId id="1215" r:id="rId927"/>
    <p:sldId id="1216" r:id="rId928"/>
    <p:sldId id="1217" r:id="rId929"/>
    <p:sldId id="1218" r:id="rId930"/>
    <p:sldId id="1219" r:id="rId931"/>
    <p:sldId id="1220" r:id="rId932"/>
    <p:sldId id="1221" r:id="rId933"/>
    <p:sldId id="1222" r:id="rId934"/>
    <p:sldId id="1225" r:id="rId935"/>
    <p:sldId id="1223" r:id="rId936"/>
    <p:sldId id="1224" r:id="rId937"/>
    <p:sldId id="1226" r:id="rId938"/>
    <p:sldId id="1228" r:id="rId939"/>
    <p:sldId id="1229" r:id="rId940"/>
    <p:sldId id="1230" r:id="rId941"/>
    <p:sldId id="1231" r:id="rId942"/>
    <p:sldId id="1233" r:id="rId943"/>
    <p:sldId id="1232" r:id="rId944"/>
    <p:sldId id="1227" r:id="rId945"/>
    <p:sldId id="1251" r:id="rId946"/>
    <p:sldId id="1234" r:id="rId947"/>
    <p:sldId id="1235" r:id="rId948"/>
    <p:sldId id="1236" r:id="rId949"/>
    <p:sldId id="1238" r:id="rId950"/>
    <p:sldId id="1240" r:id="rId951"/>
    <p:sldId id="1237" r:id="rId952"/>
    <p:sldId id="1239" r:id="rId953"/>
    <p:sldId id="1241" r:id="rId954"/>
    <p:sldId id="1242" r:id="rId955"/>
    <p:sldId id="1243" r:id="rId956"/>
    <p:sldId id="1245" r:id="rId957"/>
    <p:sldId id="1246" r:id="rId958"/>
    <p:sldId id="1247" r:id="rId959"/>
    <p:sldId id="1248" r:id="rId960"/>
    <p:sldId id="1249" r:id="rId961"/>
    <p:sldId id="1250" r:id="rId962"/>
    <p:sldId id="1252" r:id="rId963"/>
    <p:sldId id="1253" r:id="rId964"/>
    <p:sldId id="1254" r:id="rId965"/>
    <p:sldId id="1255" r:id="rId966"/>
    <p:sldId id="1256" r:id="rId967"/>
    <p:sldId id="1257" r:id="rId968"/>
    <p:sldId id="1258" r:id="rId969"/>
    <p:sldId id="1259" r:id="rId970"/>
    <p:sldId id="1260" r:id="rId971"/>
    <p:sldId id="1261" r:id="rId972"/>
    <p:sldId id="1262" r:id="rId973"/>
    <p:sldId id="1263" r:id="rId974"/>
    <p:sldId id="1264" r:id="rId975"/>
    <p:sldId id="1265" r:id="rId976"/>
    <p:sldId id="1266" r:id="rId977"/>
    <p:sldId id="1267" r:id="rId978"/>
    <p:sldId id="1268" r:id="rId979"/>
    <p:sldId id="1269" r:id="rId980"/>
    <p:sldId id="1270" r:id="rId981"/>
    <p:sldId id="1271" r:id="rId982"/>
    <p:sldId id="1272" r:id="rId983"/>
    <p:sldId id="1273" r:id="rId984"/>
    <p:sldId id="1274" r:id="rId985"/>
    <p:sldId id="1275" r:id="rId986"/>
    <p:sldId id="1276" r:id="rId987"/>
    <p:sldId id="1288" r:id="rId988"/>
    <p:sldId id="1277" r:id="rId989"/>
    <p:sldId id="1278" r:id="rId990"/>
    <p:sldId id="1279" r:id="rId991"/>
    <p:sldId id="1280" r:id="rId992"/>
    <p:sldId id="1285" r:id="rId993"/>
    <p:sldId id="1282" r:id="rId994"/>
    <p:sldId id="1284" r:id="rId995"/>
    <p:sldId id="1283" r:id="rId996"/>
    <p:sldId id="1286" r:id="rId997"/>
    <p:sldId id="1287" r:id="rId998"/>
    <p:sldId id="1289" r:id="rId999"/>
    <p:sldId id="1290" r:id="rId1000"/>
    <p:sldId id="1291" r:id="rId1001"/>
    <p:sldId id="1292" r:id="rId1002"/>
    <p:sldId id="1297" r:id="rId1003"/>
    <p:sldId id="1293" r:id="rId1004"/>
    <p:sldId id="1294" r:id="rId1005"/>
    <p:sldId id="1299" r:id="rId1006"/>
    <p:sldId id="1295" r:id="rId1007"/>
    <p:sldId id="1298" r:id="rId1008"/>
    <p:sldId id="1301" r:id="rId1009"/>
    <p:sldId id="1302" r:id="rId1010"/>
    <p:sldId id="1303" r:id="rId1011"/>
    <p:sldId id="1304" r:id="rId1012"/>
    <p:sldId id="1306" r:id="rId1013"/>
    <p:sldId id="1307" r:id="rId1014"/>
    <p:sldId id="1308" r:id="rId1015"/>
    <p:sldId id="1315" r:id="rId1016"/>
    <p:sldId id="1314" r:id="rId1017"/>
    <p:sldId id="1313" r:id="rId1018"/>
    <p:sldId id="1309" r:id="rId1019"/>
    <p:sldId id="1310" r:id="rId1020"/>
    <p:sldId id="1311" r:id="rId1021"/>
    <p:sldId id="1305" r:id="rId1022"/>
    <p:sldId id="1312" r:id="rId1023"/>
    <p:sldId id="1316" r:id="rId1024"/>
    <p:sldId id="1317" r:id="rId1025"/>
    <p:sldId id="1318" r:id="rId1026"/>
    <p:sldId id="1319" r:id="rId1027"/>
    <p:sldId id="1320" r:id="rId1028"/>
    <p:sldId id="1321" r:id="rId1029"/>
    <p:sldId id="1322" r:id="rId1030"/>
    <p:sldId id="1323" r:id="rId1031"/>
    <p:sldId id="1324" r:id="rId1032"/>
    <p:sldId id="1325" r:id="rId1033"/>
    <p:sldId id="1327" r:id="rId1034"/>
    <p:sldId id="1326" r:id="rId1035"/>
    <p:sldId id="1329" r:id="rId1036"/>
    <p:sldId id="1331" r:id="rId1037"/>
    <p:sldId id="1328" r:id="rId1038"/>
    <p:sldId id="1330" r:id="rId1039"/>
    <p:sldId id="1332" r:id="rId1040"/>
    <p:sldId id="1333" r:id="rId1041"/>
    <p:sldId id="1336" r:id="rId1042"/>
    <p:sldId id="1334" r:id="rId1043"/>
    <p:sldId id="1335" r:id="rId1044"/>
    <p:sldId id="1337" r:id="rId1045"/>
    <p:sldId id="1339" r:id="rId1046"/>
    <p:sldId id="1338" r:id="rId1047"/>
    <p:sldId id="1340" r:id="rId1048"/>
    <p:sldId id="1341" r:id="rId1049"/>
    <p:sldId id="1342" r:id="rId1050"/>
    <p:sldId id="1352" r:id="rId1051"/>
    <p:sldId id="1343" r:id="rId1052"/>
    <p:sldId id="1344" r:id="rId1053"/>
    <p:sldId id="1345" r:id="rId1054"/>
    <p:sldId id="1346" r:id="rId1055"/>
    <p:sldId id="1347" r:id="rId1056"/>
    <p:sldId id="1348" r:id="rId1057"/>
    <p:sldId id="1353" r:id="rId1058"/>
    <p:sldId id="1354" r:id="rId1059"/>
    <p:sldId id="1351" r:id="rId1060"/>
    <p:sldId id="1349" r:id="rId1061"/>
    <p:sldId id="1350" r:id="rId1062"/>
    <p:sldId id="1366" r:id="rId1063"/>
    <p:sldId id="1365" r:id="rId1064"/>
    <p:sldId id="1368" r:id="rId1065"/>
    <p:sldId id="1367" r:id="rId1066"/>
    <p:sldId id="1369" r:id="rId1067"/>
    <p:sldId id="1370" r:id="rId1068"/>
    <p:sldId id="1371" r:id="rId1069"/>
    <p:sldId id="1372" r:id="rId1070"/>
    <p:sldId id="1373" r:id="rId1071"/>
    <p:sldId id="1374" r:id="rId1072"/>
    <p:sldId id="1375" r:id="rId1073"/>
    <p:sldId id="1376" r:id="rId1074"/>
    <p:sldId id="1361" r:id="rId1075"/>
    <p:sldId id="1378" r:id="rId1076"/>
    <p:sldId id="1379" r:id="rId1077"/>
    <p:sldId id="1381" r:id="rId1078"/>
    <p:sldId id="1380" r:id="rId1079"/>
    <p:sldId id="1382" r:id="rId1080"/>
    <p:sldId id="1383" r:id="rId1081"/>
    <p:sldId id="1358" r:id="rId1082"/>
    <p:sldId id="1384" r:id="rId1083"/>
    <p:sldId id="1385" r:id="rId1084"/>
    <p:sldId id="1386" r:id="rId1085"/>
    <p:sldId id="1387" r:id="rId1086"/>
    <p:sldId id="1388" r:id="rId1087"/>
    <p:sldId id="1362" r:id="rId1088"/>
    <p:sldId id="1414" r:id="rId1089"/>
    <p:sldId id="1377" r:id="rId1090"/>
    <p:sldId id="1389" r:id="rId1091"/>
    <p:sldId id="1391" r:id="rId1092"/>
    <p:sldId id="1392" r:id="rId1093"/>
    <p:sldId id="1390" r:id="rId1094"/>
    <p:sldId id="1393" r:id="rId1095"/>
    <p:sldId id="1394" r:id="rId1096"/>
    <p:sldId id="1395" r:id="rId1097"/>
    <p:sldId id="1396" r:id="rId1098"/>
    <p:sldId id="1397" r:id="rId1099"/>
    <p:sldId id="1398" r:id="rId1100"/>
    <p:sldId id="1399" r:id="rId1101"/>
    <p:sldId id="1400" r:id="rId1102"/>
    <p:sldId id="1401" r:id="rId1103"/>
    <p:sldId id="1402" r:id="rId1104"/>
    <p:sldId id="1403" r:id="rId1105"/>
    <p:sldId id="1404" r:id="rId1106"/>
    <p:sldId id="1405" r:id="rId1107"/>
    <p:sldId id="1356" r:id="rId1108"/>
    <p:sldId id="1406" r:id="rId1109"/>
    <p:sldId id="1407" r:id="rId1110"/>
    <p:sldId id="1409" r:id="rId1111"/>
    <p:sldId id="1416" r:id="rId1112"/>
    <p:sldId id="1417" r:id="rId1113"/>
    <p:sldId id="1418" r:id="rId1114"/>
    <p:sldId id="1424" r:id="rId1115"/>
    <p:sldId id="1434" r:id="rId1116"/>
    <p:sldId id="1419" r:id="rId1117"/>
    <p:sldId id="1420" r:id="rId1118"/>
    <p:sldId id="1421" r:id="rId1119"/>
    <p:sldId id="1422" r:id="rId1120"/>
    <p:sldId id="1423" r:id="rId1121"/>
    <p:sldId id="1412" r:id="rId1122"/>
    <p:sldId id="1413" r:id="rId1123"/>
    <p:sldId id="1415" r:id="rId1124"/>
    <p:sldId id="1425" r:id="rId1125"/>
    <p:sldId id="1426" r:id="rId1126"/>
    <p:sldId id="1435" r:id="rId1127"/>
    <p:sldId id="1427" r:id="rId1128"/>
    <p:sldId id="1428" r:id="rId1129"/>
    <p:sldId id="1430" r:id="rId1130"/>
    <p:sldId id="1429" r:id="rId1131"/>
    <p:sldId id="1431" r:id="rId1132"/>
    <p:sldId id="1432" r:id="rId1133"/>
    <p:sldId id="1436" r:id="rId1134"/>
    <p:sldId id="1433" r:id="rId1135"/>
    <p:sldId id="1437" r:id="rId1136"/>
    <p:sldId id="1438" r:id="rId1137"/>
    <p:sldId id="1439" r:id="rId1138"/>
    <p:sldId id="1440" r:id="rId1139"/>
    <p:sldId id="1441" r:id="rId1140"/>
    <p:sldId id="1447" r:id="rId1141"/>
    <p:sldId id="1448" r:id="rId1142"/>
    <p:sldId id="1449" r:id="rId1143"/>
    <p:sldId id="1442" r:id="rId1144"/>
    <p:sldId id="1445" r:id="rId1145"/>
    <p:sldId id="1444" r:id="rId1146"/>
    <p:sldId id="1446" r:id="rId1147"/>
    <p:sldId id="1443" r:id="rId1148"/>
    <p:sldId id="1450" r:id="rId1149"/>
    <p:sldId id="1451" r:id="rId1150"/>
    <p:sldId id="1452" r:id="rId1151"/>
    <p:sldId id="1453" r:id="rId1152"/>
    <p:sldId id="1454" r:id="rId1153"/>
    <p:sldId id="1455" r:id="rId1154"/>
    <p:sldId id="1457" r:id="rId1155"/>
    <p:sldId id="1456" r:id="rId1156"/>
    <p:sldId id="1458" r:id="rId1157"/>
    <p:sldId id="1459" r:id="rId1158"/>
    <p:sldId id="1460" r:id="rId1159"/>
    <p:sldId id="1461" r:id="rId1160"/>
    <p:sldId id="1462" r:id="rId1161"/>
    <p:sldId id="1463" r:id="rId1162"/>
    <p:sldId id="1464" r:id="rId1163"/>
    <p:sldId id="1465" r:id="rId1164"/>
    <p:sldId id="1466" r:id="rId1165"/>
    <p:sldId id="1467" r:id="rId1166"/>
    <p:sldId id="1468" r:id="rId1167"/>
    <p:sldId id="1469" r:id="rId1168"/>
    <p:sldId id="1473" r:id="rId1169"/>
    <p:sldId id="1474" r:id="rId1170"/>
    <p:sldId id="1472" r:id="rId1171"/>
    <p:sldId id="1470" r:id="rId1172"/>
    <p:sldId id="1471" r:id="rId1173"/>
    <p:sldId id="1475" r:id="rId1174"/>
    <p:sldId id="1476" r:id="rId1175"/>
    <p:sldId id="1477" r:id="rId1176"/>
    <p:sldId id="1478" r:id="rId1177"/>
    <p:sldId id="1479" r:id="rId1178"/>
    <p:sldId id="1480" r:id="rId1179"/>
    <p:sldId id="1481" r:id="rId1180"/>
    <p:sldId id="1482" r:id="rId1181"/>
    <p:sldId id="1483" r:id="rId1182"/>
    <p:sldId id="1484" r:id="rId1183"/>
    <p:sldId id="1485" r:id="rId1184"/>
    <p:sldId id="1486" r:id="rId1185"/>
    <p:sldId id="1488" r:id="rId1186"/>
    <p:sldId id="1489" r:id="rId1187"/>
    <p:sldId id="1491" r:id="rId1188"/>
    <p:sldId id="1492" r:id="rId1189"/>
    <p:sldId id="1490" r:id="rId1190"/>
    <p:sldId id="1493" r:id="rId1191"/>
    <p:sldId id="1495" r:id="rId1192"/>
    <p:sldId id="1494" r:id="rId1193"/>
    <p:sldId id="1496" r:id="rId1194"/>
    <p:sldId id="1497" r:id="rId1195"/>
    <p:sldId id="1498" r:id="rId1196"/>
    <p:sldId id="1501" r:id="rId1197"/>
    <p:sldId id="1500" r:id="rId119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ANE" initials="D" lastIdx="0" clrIdx="0">
    <p:extLst>
      <p:ext uri="{19B8F6BF-5375-455C-9EA6-DF929625EA0E}">
        <p15:presenceInfo xmlns="" xmlns:p15="http://schemas.microsoft.com/office/powerpoint/2012/main" userId="DUA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FF"/>
    <a:srgbClr val="FF6699"/>
    <a:srgbClr val="FF33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70" d="100"/>
          <a:sy n="70" d="100"/>
        </p:scale>
        <p:origin x="-74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161" Type="http://schemas.openxmlformats.org/officeDocument/2006/relationships/slide" Target="slides/slide1160.xml"/><Relationship Id="rId170" Type="http://schemas.openxmlformats.org/officeDocument/2006/relationships/slide" Target="slides/slide169.xml"/><Relationship Id="rId836" Type="http://schemas.openxmlformats.org/officeDocument/2006/relationships/slide" Target="slides/slide835.xml"/><Relationship Id="rId1021" Type="http://schemas.openxmlformats.org/officeDocument/2006/relationships/slide" Target="slides/slide1020.xml"/><Relationship Id="rId1119" Type="http://schemas.openxmlformats.org/officeDocument/2006/relationships/slide" Target="slides/slide1118.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903" Type="http://schemas.openxmlformats.org/officeDocument/2006/relationships/slide" Target="slides/slide902.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172" Type="http://schemas.openxmlformats.org/officeDocument/2006/relationships/slide" Target="slides/slide1171.xml"/><Relationship Id="rId181" Type="http://schemas.openxmlformats.org/officeDocument/2006/relationships/slide" Target="slides/slide180.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1183" Type="http://schemas.openxmlformats.org/officeDocument/2006/relationships/slide" Target="slides/slide118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357" Type="http://schemas.openxmlformats.org/officeDocument/2006/relationships/slide" Target="slides/slide356.xml"/><Relationship Id="rId1110" Type="http://schemas.openxmlformats.org/officeDocument/2006/relationships/slide" Target="slides/slide1109.xml"/><Relationship Id="rId1194" Type="http://schemas.openxmlformats.org/officeDocument/2006/relationships/slide" Target="slides/slide1193.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270" Type="http://schemas.openxmlformats.org/officeDocument/2006/relationships/slide" Target="slides/slide269.xml"/><Relationship Id="rId936" Type="http://schemas.openxmlformats.org/officeDocument/2006/relationships/slide" Target="slides/slide935.xml"/><Relationship Id="rId1121" Type="http://schemas.openxmlformats.org/officeDocument/2006/relationships/slide" Target="slides/slide1120.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281" Type="http://schemas.openxmlformats.org/officeDocument/2006/relationships/slide" Target="slides/slide280.xml"/><Relationship Id="rId502" Type="http://schemas.openxmlformats.org/officeDocument/2006/relationships/slide" Target="slides/slide501.xml"/><Relationship Id="rId947" Type="http://schemas.openxmlformats.org/officeDocument/2006/relationships/slide" Target="slides/slide946.xml"/><Relationship Id="rId1132" Type="http://schemas.openxmlformats.org/officeDocument/2006/relationships/slide" Target="slides/slide113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1143" Type="http://schemas.openxmlformats.org/officeDocument/2006/relationships/slide" Target="slides/slide1142.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1003" Type="http://schemas.openxmlformats.org/officeDocument/2006/relationships/slide" Target="slides/slide1002.xml"/><Relationship Id="rId1087" Type="http://schemas.openxmlformats.org/officeDocument/2006/relationships/slide" Target="slides/slide1086.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1154" Type="http://schemas.openxmlformats.org/officeDocument/2006/relationships/slide" Target="slides/slide115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1014" Type="http://schemas.openxmlformats.org/officeDocument/2006/relationships/slide" Target="slides/slide1013.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1098" Type="http://schemas.openxmlformats.org/officeDocument/2006/relationships/slide" Target="slides/slide1097.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165" Type="http://schemas.openxmlformats.org/officeDocument/2006/relationships/slide" Target="slides/slide116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1025" Type="http://schemas.openxmlformats.org/officeDocument/2006/relationships/slide" Target="slides/slide1024.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907" Type="http://schemas.openxmlformats.org/officeDocument/2006/relationships/slide" Target="slides/slide906.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176" Type="http://schemas.openxmlformats.org/officeDocument/2006/relationships/slide" Target="slides/slide117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918" Type="http://schemas.openxmlformats.org/officeDocument/2006/relationships/slide" Target="slides/slide917.xml"/><Relationship Id="rId252" Type="http://schemas.openxmlformats.org/officeDocument/2006/relationships/slide" Target="slides/slide251.xml"/><Relationship Id="rId1103" Type="http://schemas.openxmlformats.org/officeDocument/2006/relationships/slide" Target="slides/slide1102.xml"/><Relationship Id="rId1187" Type="http://schemas.openxmlformats.org/officeDocument/2006/relationships/slide" Target="slides/slide1186.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263" Type="http://schemas.openxmlformats.org/officeDocument/2006/relationships/slide" Target="slides/slide262.xml"/><Relationship Id="rId470" Type="http://schemas.openxmlformats.org/officeDocument/2006/relationships/slide" Target="slides/slide469.xml"/><Relationship Id="rId929" Type="http://schemas.openxmlformats.org/officeDocument/2006/relationships/slide" Target="slides/slide928.xml"/><Relationship Id="rId1114" Type="http://schemas.openxmlformats.org/officeDocument/2006/relationships/slide" Target="slides/slide1113.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1198" Type="http://schemas.openxmlformats.org/officeDocument/2006/relationships/slide" Target="slides/slide1197.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1125" Type="http://schemas.openxmlformats.org/officeDocument/2006/relationships/slide" Target="slides/slide1124.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1136" Type="http://schemas.openxmlformats.org/officeDocument/2006/relationships/slide" Target="slides/slide1135.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1203" Type="http://schemas.openxmlformats.org/officeDocument/2006/relationships/theme" Target="theme/theme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1147" Type="http://schemas.openxmlformats.org/officeDocument/2006/relationships/slide" Target="slides/slide1146.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158" Type="http://schemas.openxmlformats.org/officeDocument/2006/relationships/slide" Target="slides/slide1157.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169" Type="http://schemas.openxmlformats.org/officeDocument/2006/relationships/slide" Target="slides/slide1168.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slide" Target="slides/slide1092.xml"/><Relationship Id="rId1107" Type="http://schemas.openxmlformats.org/officeDocument/2006/relationships/slide" Target="slides/slide1106.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1160" Type="http://schemas.openxmlformats.org/officeDocument/2006/relationships/slide" Target="slides/slide1159.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118" Type="http://schemas.openxmlformats.org/officeDocument/2006/relationships/slide" Target="slides/slide1117.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171" Type="http://schemas.openxmlformats.org/officeDocument/2006/relationships/slide" Target="slides/slide1170.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1129" Type="http://schemas.openxmlformats.org/officeDocument/2006/relationships/slide" Target="slides/slide1128.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997" Type="http://schemas.openxmlformats.org/officeDocument/2006/relationships/slide" Target="slides/slide996.xml"/><Relationship Id="rId1182" Type="http://schemas.openxmlformats.org/officeDocument/2006/relationships/slide" Target="slides/slide1181.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1042" Type="http://schemas.openxmlformats.org/officeDocument/2006/relationships/slide" Target="slides/slide1041.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1193" Type="http://schemas.openxmlformats.org/officeDocument/2006/relationships/slide" Target="slides/slide1192.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1053" Type="http://schemas.openxmlformats.org/officeDocument/2006/relationships/slide" Target="slides/slide1052.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1120" Type="http://schemas.openxmlformats.org/officeDocument/2006/relationships/slide" Target="slides/slide1119.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739" Type="http://schemas.openxmlformats.org/officeDocument/2006/relationships/slide" Target="slides/slide738.xml"/><Relationship Id="rId890" Type="http://schemas.openxmlformats.org/officeDocument/2006/relationships/slide" Target="slides/slide889.xml"/><Relationship Id="rId904" Type="http://schemas.openxmlformats.org/officeDocument/2006/relationships/slide" Target="slides/slide903.xml"/><Relationship Id="rId1064" Type="http://schemas.openxmlformats.org/officeDocument/2006/relationships/slide" Target="slides/slide106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946" Type="http://schemas.openxmlformats.org/officeDocument/2006/relationships/slide" Target="slides/slide945.xml"/><Relationship Id="rId988" Type="http://schemas.openxmlformats.org/officeDocument/2006/relationships/slide" Target="slides/slide987.xml"/><Relationship Id="rId1131" Type="http://schemas.openxmlformats.org/officeDocument/2006/relationships/slide" Target="slides/slide1130.xml"/><Relationship Id="rId1173" Type="http://schemas.openxmlformats.org/officeDocument/2006/relationships/slide" Target="slides/slide117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750" Type="http://schemas.openxmlformats.org/officeDocument/2006/relationships/slide" Target="slides/slide749.xml"/><Relationship Id="rId792" Type="http://schemas.openxmlformats.org/officeDocument/2006/relationships/slide" Target="slides/slide791.xml"/><Relationship Id="rId806" Type="http://schemas.openxmlformats.org/officeDocument/2006/relationships/slide" Target="slides/slide805.xml"/><Relationship Id="rId848" Type="http://schemas.openxmlformats.org/officeDocument/2006/relationships/slide" Target="slides/slide847.xml"/><Relationship Id="rId1033" Type="http://schemas.openxmlformats.org/officeDocument/2006/relationships/slide" Target="slides/slide103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1075" Type="http://schemas.openxmlformats.org/officeDocument/2006/relationships/slide" Target="slides/slide107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957" Type="http://schemas.openxmlformats.org/officeDocument/2006/relationships/slide" Target="slides/slide956.xml"/><Relationship Id="rId999" Type="http://schemas.openxmlformats.org/officeDocument/2006/relationships/slide" Target="slides/slide998.xml"/><Relationship Id="rId1100" Type="http://schemas.openxmlformats.org/officeDocument/2006/relationships/slide" Target="slides/slide1099.xml"/><Relationship Id="rId1142" Type="http://schemas.openxmlformats.org/officeDocument/2006/relationships/slide" Target="slides/slide1141.xml"/><Relationship Id="rId1184" Type="http://schemas.openxmlformats.org/officeDocument/2006/relationships/slide" Target="slides/slide1183.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761" Type="http://schemas.openxmlformats.org/officeDocument/2006/relationships/slide" Target="slides/slide760.xml"/><Relationship Id="rId817" Type="http://schemas.openxmlformats.org/officeDocument/2006/relationships/slide" Target="slides/slide816.xml"/><Relationship Id="rId859" Type="http://schemas.openxmlformats.org/officeDocument/2006/relationships/slide" Target="slides/slide858.xml"/><Relationship Id="rId1002" Type="http://schemas.openxmlformats.org/officeDocument/2006/relationships/slide" Target="slides/slide1001.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870" Type="http://schemas.openxmlformats.org/officeDocument/2006/relationships/slide" Target="slides/slide869.xml"/><Relationship Id="rId1044" Type="http://schemas.openxmlformats.org/officeDocument/2006/relationships/slide" Target="slides/slide1043.xml"/><Relationship Id="rId1086" Type="http://schemas.openxmlformats.org/officeDocument/2006/relationships/slide" Target="slides/slide1085.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926" Type="http://schemas.openxmlformats.org/officeDocument/2006/relationships/slide" Target="slides/slide925.xml"/><Relationship Id="rId968" Type="http://schemas.openxmlformats.org/officeDocument/2006/relationships/slide" Target="slides/slide967.xml"/><Relationship Id="rId1111" Type="http://schemas.openxmlformats.org/officeDocument/2006/relationships/slide" Target="slides/slide1110.xml"/><Relationship Id="rId1153" Type="http://schemas.openxmlformats.org/officeDocument/2006/relationships/slide" Target="slides/slide115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30" Type="http://schemas.openxmlformats.org/officeDocument/2006/relationships/slide" Target="slides/slide729.xml"/><Relationship Id="rId772" Type="http://schemas.openxmlformats.org/officeDocument/2006/relationships/slide" Target="slides/slide771.xml"/><Relationship Id="rId828" Type="http://schemas.openxmlformats.org/officeDocument/2006/relationships/slide" Target="slides/slide827.xml"/><Relationship Id="rId1013" Type="http://schemas.openxmlformats.org/officeDocument/2006/relationships/slide" Target="slides/slide1012.xml"/><Relationship Id="rId1195" Type="http://schemas.openxmlformats.org/officeDocument/2006/relationships/slide" Target="slides/slide119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1055" Type="http://schemas.openxmlformats.org/officeDocument/2006/relationships/slide" Target="slides/slide1054.xml"/><Relationship Id="rId1097" Type="http://schemas.openxmlformats.org/officeDocument/2006/relationships/slide" Target="slides/slide1096.xml"/><Relationship Id="rId271" Type="http://schemas.openxmlformats.org/officeDocument/2006/relationships/slide" Target="slides/slide270.xml"/><Relationship Id="rId674" Type="http://schemas.openxmlformats.org/officeDocument/2006/relationships/slide" Target="slides/slide673.xml"/><Relationship Id="rId881" Type="http://schemas.openxmlformats.org/officeDocument/2006/relationships/slide" Target="slides/slide880.xml"/><Relationship Id="rId937" Type="http://schemas.openxmlformats.org/officeDocument/2006/relationships/slide" Target="slides/slide936.xml"/><Relationship Id="rId979" Type="http://schemas.openxmlformats.org/officeDocument/2006/relationships/slide" Target="slides/slide978.xml"/><Relationship Id="rId1122" Type="http://schemas.openxmlformats.org/officeDocument/2006/relationships/slide" Target="slides/slide1121.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741" Type="http://schemas.openxmlformats.org/officeDocument/2006/relationships/slide" Target="slides/slide740.xml"/><Relationship Id="rId783" Type="http://schemas.openxmlformats.org/officeDocument/2006/relationships/slide" Target="slides/slide782.xml"/><Relationship Id="rId839" Type="http://schemas.openxmlformats.org/officeDocument/2006/relationships/slide" Target="slides/slide838.xml"/><Relationship Id="rId990" Type="http://schemas.openxmlformats.org/officeDocument/2006/relationships/slide" Target="slides/slide989.xml"/><Relationship Id="rId1164" Type="http://schemas.openxmlformats.org/officeDocument/2006/relationships/slide" Target="slides/slide116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1024" Type="http://schemas.openxmlformats.org/officeDocument/2006/relationships/slide" Target="slides/slide1023.xml"/><Relationship Id="rId1066" Type="http://schemas.openxmlformats.org/officeDocument/2006/relationships/slide" Target="slides/slide1065.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50" Type="http://schemas.openxmlformats.org/officeDocument/2006/relationships/slide" Target="slides/slide849.xml"/><Relationship Id="rId892" Type="http://schemas.openxmlformats.org/officeDocument/2006/relationships/slide" Target="slides/slide891.xml"/><Relationship Id="rId906" Type="http://schemas.openxmlformats.org/officeDocument/2006/relationships/slide" Target="slides/slide905.xml"/><Relationship Id="rId948" Type="http://schemas.openxmlformats.org/officeDocument/2006/relationships/slide" Target="slides/slide947.xml"/><Relationship Id="rId1133" Type="http://schemas.openxmlformats.org/officeDocument/2006/relationships/slide" Target="slides/slide1132.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752" Type="http://schemas.openxmlformats.org/officeDocument/2006/relationships/slide" Target="slides/slide751.xml"/><Relationship Id="rId808" Type="http://schemas.openxmlformats.org/officeDocument/2006/relationships/slide" Target="slides/slide807.xml"/><Relationship Id="rId1175" Type="http://schemas.openxmlformats.org/officeDocument/2006/relationships/slide" Target="slides/slide1174.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794" Type="http://schemas.openxmlformats.org/officeDocument/2006/relationships/slide" Target="slides/slide793.xml"/><Relationship Id="rId1035" Type="http://schemas.openxmlformats.org/officeDocument/2006/relationships/slide" Target="slides/slide1034.xml"/><Relationship Id="rId1077" Type="http://schemas.openxmlformats.org/officeDocument/2006/relationships/slide" Target="slides/slide1076.xml"/><Relationship Id="rId1200" Type="http://schemas.openxmlformats.org/officeDocument/2006/relationships/commentAuthors" Target="commentAuthors.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861" Type="http://schemas.openxmlformats.org/officeDocument/2006/relationships/slide" Target="slides/slide860.xml"/><Relationship Id="rId917" Type="http://schemas.openxmlformats.org/officeDocument/2006/relationships/slide" Target="slides/slide916.xml"/><Relationship Id="rId959" Type="http://schemas.openxmlformats.org/officeDocument/2006/relationships/slide" Target="slides/slide958.xml"/><Relationship Id="rId1102" Type="http://schemas.openxmlformats.org/officeDocument/2006/relationships/slide" Target="slides/slide1101.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slide" Target="slides/slide720.xml"/><Relationship Id="rId763" Type="http://schemas.openxmlformats.org/officeDocument/2006/relationships/slide" Target="slides/slide762.xml"/><Relationship Id="rId1144" Type="http://schemas.openxmlformats.org/officeDocument/2006/relationships/slide" Target="slides/slide1143.xml"/><Relationship Id="rId1186" Type="http://schemas.openxmlformats.org/officeDocument/2006/relationships/slide" Target="slides/slide118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819" Type="http://schemas.openxmlformats.org/officeDocument/2006/relationships/slide" Target="slides/slide818.xml"/><Relationship Id="rId970" Type="http://schemas.openxmlformats.org/officeDocument/2006/relationships/slide" Target="slides/slide969.xml"/><Relationship Id="rId1004" Type="http://schemas.openxmlformats.org/officeDocument/2006/relationships/slide" Target="slides/slide1003.xml"/><Relationship Id="rId1046" Type="http://schemas.openxmlformats.org/officeDocument/2006/relationships/slide" Target="slides/slide1045.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830" Type="http://schemas.openxmlformats.org/officeDocument/2006/relationships/slide" Target="slides/slide829.xml"/><Relationship Id="rId872" Type="http://schemas.openxmlformats.org/officeDocument/2006/relationships/slide" Target="slides/slide871.xml"/><Relationship Id="rId928" Type="http://schemas.openxmlformats.org/officeDocument/2006/relationships/slide" Target="slides/slide927.xml"/><Relationship Id="rId1088" Type="http://schemas.openxmlformats.org/officeDocument/2006/relationships/slide" Target="slides/slide108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slide" Target="slides/slide731.xml"/><Relationship Id="rId1113" Type="http://schemas.openxmlformats.org/officeDocument/2006/relationships/slide" Target="slides/slide1112.xml"/><Relationship Id="rId1155" Type="http://schemas.openxmlformats.org/officeDocument/2006/relationships/slide" Target="slides/slide1154.xml"/><Relationship Id="rId1197" Type="http://schemas.openxmlformats.org/officeDocument/2006/relationships/slide" Target="slides/slide119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774" Type="http://schemas.openxmlformats.org/officeDocument/2006/relationships/slide" Target="slides/slide773.xml"/><Relationship Id="rId981" Type="http://schemas.openxmlformats.org/officeDocument/2006/relationships/slide" Target="slides/slide980.xml"/><Relationship Id="rId1015" Type="http://schemas.openxmlformats.org/officeDocument/2006/relationships/slide" Target="slides/slide1014.xml"/><Relationship Id="rId1057" Type="http://schemas.openxmlformats.org/officeDocument/2006/relationships/slide" Target="slides/slide1056.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841" Type="http://schemas.openxmlformats.org/officeDocument/2006/relationships/slide" Target="slides/slide840.xml"/><Relationship Id="rId883" Type="http://schemas.openxmlformats.org/officeDocument/2006/relationships/slide" Target="slides/slide882.xml"/><Relationship Id="rId1099" Type="http://schemas.openxmlformats.org/officeDocument/2006/relationships/slide" Target="slides/slide109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939" Type="http://schemas.openxmlformats.org/officeDocument/2006/relationships/slide" Target="slides/slide938.xml"/><Relationship Id="rId1124" Type="http://schemas.openxmlformats.org/officeDocument/2006/relationships/slide" Target="slides/slide1123.xml"/><Relationship Id="rId1166" Type="http://schemas.openxmlformats.org/officeDocument/2006/relationships/slide" Target="slides/slide1165.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785" Type="http://schemas.openxmlformats.org/officeDocument/2006/relationships/slide" Target="slides/slide784.xml"/><Relationship Id="rId950" Type="http://schemas.openxmlformats.org/officeDocument/2006/relationships/slide" Target="slides/slide949.xml"/><Relationship Id="rId992" Type="http://schemas.openxmlformats.org/officeDocument/2006/relationships/slide" Target="slides/slide991.xml"/><Relationship Id="rId1026" Type="http://schemas.openxmlformats.org/officeDocument/2006/relationships/slide" Target="slides/slide1025.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810" Type="http://schemas.openxmlformats.org/officeDocument/2006/relationships/slide" Target="slides/slide809.xml"/><Relationship Id="rId852" Type="http://schemas.openxmlformats.org/officeDocument/2006/relationships/slide" Target="slides/slide851.xml"/><Relationship Id="rId908" Type="http://schemas.openxmlformats.org/officeDocument/2006/relationships/slide" Target="slides/slide907.xml"/><Relationship Id="rId1068" Type="http://schemas.openxmlformats.org/officeDocument/2006/relationships/slide" Target="slides/slide106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894" Type="http://schemas.openxmlformats.org/officeDocument/2006/relationships/slide" Target="slides/slide893.xml"/><Relationship Id="rId1135" Type="http://schemas.openxmlformats.org/officeDocument/2006/relationships/slide" Target="slides/slide1134.xml"/><Relationship Id="rId1177" Type="http://schemas.openxmlformats.org/officeDocument/2006/relationships/slide" Target="slides/slide1176.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slide" Target="slides/slide753.xml"/><Relationship Id="rId796" Type="http://schemas.openxmlformats.org/officeDocument/2006/relationships/slide" Target="slides/slide795.xml"/><Relationship Id="rId961" Type="http://schemas.openxmlformats.org/officeDocument/2006/relationships/slide" Target="slides/slide960.xml"/><Relationship Id="rId1202" Type="http://schemas.openxmlformats.org/officeDocument/2006/relationships/viewProps" Target="viewProps.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821" Type="http://schemas.openxmlformats.org/officeDocument/2006/relationships/slide" Target="slides/slide820.xml"/><Relationship Id="rId863" Type="http://schemas.openxmlformats.org/officeDocument/2006/relationships/slide" Target="slides/slide862.xml"/><Relationship Id="rId1037" Type="http://schemas.openxmlformats.org/officeDocument/2006/relationships/slide" Target="slides/slide1036.xml"/><Relationship Id="rId1079" Type="http://schemas.openxmlformats.org/officeDocument/2006/relationships/slide" Target="slides/slide107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slide" Target="slides/slide1089.xml"/><Relationship Id="rId1104" Type="http://schemas.openxmlformats.org/officeDocument/2006/relationships/slide" Target="slides/slide1103.xml"/><Relationship Id="rId1146" Type="http://schemas.openxmlformats.org/officeDocument/2006/relationships/slide" Target="slides/slide114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765" Type="http://schemas.openxmlformats.org/officeDocument/2006/relationships/slide" Target="slides/slide764.xml"/><Relationship Id="rId930" Type="http://schemas.openxmlformats.org/officeDocument/2006/relationships/slide" Target="slides/slide929.xml"/><Relationship Id="rId972" Type="http://schemas.openxmlformats.org/officeDocument/2006/relationships/slide" Target="slides/slide971.xml"/><Relationship Id="rId1006" Type="http://schemas.openxmlformats.org/officeDocument/2006/relationships/slide" Target="slides/slide1005.xml"/><Relationship Id="rId1188" Type="http://schemas.openxmlformats.org/officeDocument/2006/relationships/slide" Target="slides/slide118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874" Type="http://schemas.openxmlformats.org/officeDocument/2006/relationships/slide" Target="slides/slide873.xml"/><Relationship Id="rId1115" Type="http://schemas.openxmlformats.org/officeDocument/2006/relationships/slide" Target="slides/slide1114.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941" Type="http://schemas.openxmlformats.org/officeDocument/2006/relationships/slide" Target="slides/slide940.xml"/><Relationship Id="rId983" Type="http://schemas.openxmlformats.org/officeDocument/2006/relationships/slide" Target="slides/slide982.xml"/><Relationship Id="rId1157" Type="http://schemas.openxmlformats.org/officeDocument/2006/relationships/slide" Target="slides/slide1156.xml"/><Relationship Id="rId1199" Type="http://schemas.openxmlformats.org/officeDocument/2006/relationships/notesMaster" Target="notesMasters/notesMaster1.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017" Type="http://schemas.openxmlformats.org/officeDocument/2006/relationships/slide" Target="slides/slide1016.xml"/><Relationship Id="rId1059" Type="http://schemas.openxmlformats.org/officeDocument/2006/relationships/slide" Target="slides/slide105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43" Type="http://schemas.openxmlformats.org/officeDocument/2006/relationships/slide" Target="slides/slide842.xml"/><Relationship Id="rId885" Type="http://schemas.openxmlformats.org/officeDocument/2006/relationships/slide" Target="slides/slide884.xml"/><Relationship Id="rId1070" Type="http://schemas.openxmlformats.org/officeDocument/2006/relationships/slide" Target="slides/slide1069.xml"/><Relationship Id="rId1126" Type="http://schemas.openxmlformats.org/officeDocument/2006/relationships/slide" Target="slides/slide1125.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910" Type="http://schemas.openxmlformats.org/officeDocument/2006/relationships/slide" Target="slides/slide909.xml"/><Relationship Id="rId952" Type="http://schemas.openxmlformats.org/officeDocument/2006/relationships/slide" Target="slides/slide951.xml"/><Relationship Id="rId1168" Type="http://schemas.openxmlformats.org/officeDocument/2006/relationships/slide" Target="slides/slide1167.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994" Type="http://schemas.openxmlformats.org/officeDocument/2006/relationships/slide" Target="slides/slide993.xml"/><Relationship Id="rId1028" Type="http://schemas.openxmlformats.org/officeDocument/2006/relationships/slide" Target="slides/slide1027.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854" Type="http://schemas.openxmlformats.org/officeDocument/2006/relationships/slide" Target="slides/slide853.xml"/><Relationship Id="rId896" Type="http://schemas.openxmlformats.org/officeDocument/2006/relationships/slide" Target="slides/slide895.xml"/><Relationship Id="rId1081" Type="http://schemas.openxmlformats.org/officeDocument/2006/relationships/slide" Target="slides/slide1080.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921" Type="http://schemas.openxmlformats.org/officeDocument/2006/relationships/slide" Target="slides/slide920.xml"/><Relationship Id="rId1137" Type="http://schemas.openxmlformats.org/officeDocument/2006/relationships/slide" Target="slides/slide1136.xml"/><Relationship Id="rId1179" Type="http://schemas.openxmlformats.org/officeDocument/2006/relationships/slide" Target="slides/slide1178.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63" Type="http://schemas.openxmlformats.org/officeDocument/2006/relationships/slide" Target="slides/slide962.xml"/><Relationship Id="rId1039" Type="http://schemas.openxmlformats.org/officeDocument/2006/relationships/slide" Target="slides/slide1038.xml"/><Relationship Id="rId1190" Type="http://schemas.openxmlformats.org/officeDocument/2006/relationships/slide" Target="slides/slide1189.xml"/><Relationship Id="rId1204" Type="http://schemas.openxmlformats.org/officeDocument/2006/relationships/tableStyles" Target="tableStyles.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865" Type="http://schemas.openxmlformats.org/officeDocument/2006/relationships/slide" Target="slides/slide864.xml"/><Relationship Id="rId1050" Type="http://schemas.openxmlformats.org/officeDocument/2006/relationships/slide" Target="slides/slide104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092" Type="http://schemas.openxmlformats.org/officeDocument/2006/relationships/slide" Target="slides/slide1091.xml"/><Relationship Id="rId1106" Type="http://schemas.openxmlformats.org/officeDocument/2006/relationships/slide" Target="slides/slide1105.xml"/><Relationship Id="rId1148" Type="http://schemas.openxmlformats.org/officeDocument/2006/relationships/slide" Target="slides/slide114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974" Type="http://schemas.openxmlformats.org/officeDocument/2006/relationships/slide" Target="slides/slide973.xml"/><Relationship Id="rId1008" Type="http://schemas.openxmlformats.org/officeDocument/2006/relationships/slide" Target="slides/slide1007.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slide" Target="slides/slide833.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901" Type="http://schemas.openxmlformats.org/officeDocument/2006/relationships/slide" Target="slides/slide900.xml"/><Relationship Id="rId1061" Type="http://schemas.openxmlformats.org/officeDocument/2006/relationships/slide" Target="slides/slide1060.xml"/><Relationship Id="rId1117" Type="http://schemas.openxmlformats.org/officeDocument/2006/relationships/slide" Target="slides/slide1116.xml"/><Relationship Id="rId1159" Type="http://schemas.openxmlformats.org/officeDocument/2006/relationships/slide" Target="slides/slide115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43" Type="http://schemas.openxmlformats.org/officeDocument/2006/relationships/slide" Target="slides/slide942.xml"/><Relationship Id="rId985" Type="http://schemas.openxmlformats.org/officeDocument/2006/relationships/slide" Target="slides/slide984.xml"/><Relationship Id="rId1019" Type="http://schemas.openxmlformats.org/officeDocument/2006/relationships/slide" Target="slides/slide1018.xml"/><Relationship Id="rId1170" Type="http://schemas.openxmlformats.org/officeDocument/2006/relationships/slide" Target="slides/slide116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845" Type="http://schemas.openxmlformats.org/officeDocument/2006/relationships/slide" Target="slides/slide844.xml"/><Relationship Id="rId1030" Type="http://schemas.openxmlformats.org/officeDocument/2006/relationships/slide" Target="slides/slide1029.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887" Type="http://schemas.openxmlformats.org/officeDocument/2006/relationships/slide" Target="slides/slide886.xml"/><Relationship Id="rId1072" Type="http://schemas.openxmlformats.org/officeDocument/2006/relationships/slide" Target="slides/slide1071.xml"/><Relationship Id="rId1128" Type="http://schemas.openxmlformats.org/officeDocument/2006/relationships/slide" Target="slides/slide1127.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912" Type="http://schemas.openxmlformats.org/officeDocument/2006/relationships/slide" Target="slides/slide911.xml"/><Relationship Id="rId954" Type="http://schemas.openxmlformats.org/officeDocument/2006/relationships/slide" Target="slides/slide953.xml"/><Relationship Id="rId996" Type="http://schemas.openxmlformats.org/officeDocument/2006/relationships/slide" Target="slides/slide995.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856" Type="http://schemas.openxmlformats.org/officeDocument/2006/relationships/slide" Target="slides/slide855.xml"/><Relationship Id="rId1181" Type="http://schemas.openxmlformats.org/officeDocument/2006/relationships/slide" Target="slides/slide1180.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898" Type="http://schemas.openxmlformats.org/officeDocument/2006/relationships/slide" Target="slides/slide897.xml"/><Relationship Id="rId1041" Type="http://schemas.openxmlformats.org/officeDocument/2006/relationships/slide" Target="slides/slide1040.xml"/><Relationship Id="rId1083" Type="http://schemas.openxmlformats.org/officeDocument/2006/relationships/slide" Target="slides/slide1082.xml"/><Relationship Id="rId1139" Type="http://schemas.openxmlformats.org/officeDocument/2006/relationships/slide" Target="slides/slide113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923" Type="http://schemas.openxmlformats.org/officeDocument/2006/relationships/slide" Target="slides/slide922.xml"/><Relationship Id="rId965" Type="http://schemas.openxmlformats.org/officeDocument/2006/relationships/slide" Target="slides/slide964.xml"/><Relationship Id="rId1150" Type="http://schemas.openxmlformats.org/officeDocument/2006/relationships/slide" Target="slides/slide1149.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1192" Type="http://schemas.openxmlformats.org/officeDocument/2006/relationships/slide" Target="slides/slide1191.xml"/><Relationship Id="rId1206" Type="http://schemas.microsoft.com/office/2015/10/relationships/revisionInfo" Target="revisionInfo.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867" Type="http://schemas.openxmlformats.org/officeDocument/2006/relationships/slide" Target="slides/slide866.xml"/><Relationship Id="rId1010" Type="http://schemas.openxmlformats.org/officeDocument/2006/relationships/slide" Target="slides/slide1009.xml"/><Relationship Id="rId1052" Type="http://schemas.openxmlformats.org/officeDocument/2006/relationships/slide" Target="slides/slide1051.xml"/><Relationship Id="rId1094" Type="http://schemas.openxmlformats.org/officeDocument/2006/relationships/slide" Target="slides/slide1093.xml"/><Relationship Id="rId1108" Type="http://schemas.openxmlformats.org/officeDocument/2006/relationships/slide" Target="slides/slide1107.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1130" Type="http://schemas.openxmlformats.org/officeDocument/2006/relationships/slide" Target="slides/slide1129.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1141" Type="http://schemas.openxmlformats.org/officeDocument/2006/relationships/slide" Target="slides/slide1140.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1152" Type="http://schemas.openxmlformats.org/officeDocument/2006/relationships/slide" Target="slides/slide115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openxmlformats.org/officeDocument/2006/relationships/slide" Target="slides/slide109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1163" Type="http://schemas.openxmlformats.org/officeDocument/2006/relationships/slide" Target="slides/slide1162.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174" Type="http://schemas.openxmlformats.org/officeDocument/2006/relationships/slide" Target="slides/slide117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1101" Type="http://schemas.openxmlformats.org/officeDocument/2006/relationships/slide" Target="slides/slide1100.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185" Type="http://schemas.openxmlformats.org/officeDocument/2006/relationships/slide" Target="slides/slide118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1112" Type="http://schemas.openxmlformats.org/officeDocument/2006/relationships/slide" Target="slides/slide1111.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196" Type="http://schemas.openxmlformats.org/officeDocument/2006/relationships/slide" Target="slides/slide119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123" Type="http://schemas.openxmlformats.org/officeDocument/2006/relationships/slide" Target="slides/slide1122.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1134" Type="http://schemas.openxmlformats.org/officeDocument/2006/relationships/slide" Target="slides/slide113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1201" Type="http://schemas.openxmlformats.org/officeDocument/2006/relationships/presProps" Target="presProps.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1145" Type="http://schemas.openxmlformats.org/officeDocument/2006/relationships/slide" Target="slides/slide114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slide" Target="slides/slide1088.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156" Type="http://schemas.openxmlformats.org/officeDocument/2006/relationships/slide" Target="slides/slide1155.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1167" Type="http://schemas.openxmlformats.org/officeDocument/2006/relationships/slide" Target="slides/slide1166.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1178" Type="http://schemas.openxmlformats.org/officeDocument/2006/relationships/slide" Target="slides/slide1177.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slide" Target="slides/slide1090.xml"/><Relationship Id="rId1105" Type="http://schemas.openxmlformats.org/officeDocument/2006/relationships/slide" Target="slides/slide1104.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189" Type="http://schemas.openxmlformats.org/officeDocument/2006/relationships/slide" Target="slides/slide1188.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833" Type="http://schemas.openxmlformats.org/officeDocument/2006/relationships/slide" Target="slides/slide832.xml"/><Relationship Id="rId1116" Type="http://schemas.openxmlformats.org/officeDocument/2006/relationships/slide" Target="slides/slide1115.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1127" Type="http://schemas.openxmlformats.org/officeDocument/2006/relationships/slide" Target="slides/slide1126.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1180" Type="http://schemas.openxmlformats.org/officeDocument/2006/relationships/slide" Target="slides/slide1179.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138" Type="http://schemas.openxmlformats.org/officeDocument/2006/relationships/slide" Target="slides/slide1137.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1191" Type="http://schemas.openxmlformats.org/officeDocument/2006/relationships/slide" Target="slides/slide1190.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149" Type="http://schemas.openxmlformats.org/officeDocument/2006/relationships/slide" Target="slides/slide1148.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737" Type="http://schemas.openxmlformats.org/officeDocument/2006/relationships/slide" Target="slides/slide736.xml"/><Relationship Id="rId944" Type="http://schemas.openxmlformats.org/officeDocument/2006/relationships/slide" Target="slides/slide943.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1140" Type="http://schemas.openxmlformats.org/officeDocument/2006/relationships/slide" Target="slides/slide1139.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247" Type="http://schemas.openxmlformats.org/officeDocument/2006/relationships/slide" Target="slides/slide246.xml"/><Relationship Id="rId899" Type="http://schemas.openxmlformats.org/officeDocument/2006/relationships/slide" Target="slides/slide898.xml"/><Relationship Id="rId1000" Type="http://schemas.openxmlformats.org/officeDocument/2006/relationships/slide" Target="slides/slide999.xml"/><Relationship Id="rId1084" Type="http://schemas.openxmlformats.org/officeDocument/2006/relationships/slide" Target="slides/slide1083.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966" Type="http://schemas.openxmlformats.org/officeDocument/2006/relationships/slide" Target="slides/slide965.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1151" Type="http://schemas.openxmlformats.org/officeDocument/2006/relationships/slide" Target="slides/slide1150.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1011" Type="http://schemas.openxmlformats.org/officeDocument/2006/relationships/slide" Target="slides/slide1010.xml"/><Relationship Id="rId1109" Type="http://schemas.openxmlformats.org/officeDocument/2006/relationships/slide" Target="slides/slide1108.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1095" Type="http://schemas.openxmlformats.org/officeDocument/2006/relationships/slide" Target="slides/slide1094.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977" Type="http://schemas.openxmlformats.org/officeDocument/2006/relationships/slide" Target="slides/slide976.xml"/><Relationship Id="rId1162" Type="http://schemas.openxmlformats.org/officeDocument/2006/relationships/slide" Target="slides/slide1161.xml"/><Relationship Id="rId171" Type="http://schemas.openxmlformats.org/officeDocument/2006/relationships/slide" Target="slides/slide170.xml"/><Relationship Id="rId837" Type="http://schemas.openxmlformats.org/officeDocument/2006/relationships/slide" Target="slides/slide836.xml"/><Relationship Id="rId1022" Type="http://schemas.openxmlformats.org/officeDocument/2006/relationships/slide" Target="slides/slide10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97903-AA7E-4BBE-9F7B-2648A52A19E0}" type="datetimeFigureOut">
              <a:rPr lang="en-US" smtClean="0"/>
              <a:t>4/2/2020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64688-DBEF-4CBC-8C9F-271A58D02D17}" type="slidenum">
              <a:rPr lang="en-US" smtClean="0"/>
              <a:t>‹#›</a:t>
            </a:fld>
            <a:endParaRPr lang="en-US"/>
          </a:p>
        </p:txBody>
      </p:sp>
    </p:spTree>
    <p:extLst>
      <p:ext uri="{BB962C8B-B14F-4D97-AF65-F5344CB8AC3E}">
        <p14:creationId xmlns:p14="http://schemas.microsoft.com/office/powerpoint/2010/main" val="1072514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1066.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1068.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1069.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1070.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107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1138.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1139.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1146.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1147.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114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1153.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1154.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1155.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1159.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1160.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1161.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1165.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1166.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1167.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1172.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1173.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1174.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Benedictions (1 Cor. 1:3; 2 Cor. 1:2; Gal. 1:3; Eph. 1:2; Phil. 1:2; Col. 1:2;</a:t>
            </a:r>
            <a:r>
              <a:rPr lang="en-US" baseline="0" dirty="0"/>
              <a:t> 2 Thess. 1:2; Phile. 1:3</a:t>
            </a:r>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10</a:t>
            </a:fld>
            <a:endParaRPr lang="en-US"/>
          </a:p>
        </p:txBody>
      </p:sp>
    </p:spTree>
    <p:extLst>
      <p:ext uri="{BB962C8B-B14F-4D97-AF65-F5344CB8AC3E}">
        <p14:creationId xmlns:p14="http://schemas.microsoft.com/office/powerpoint/2010/main" val="47012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424</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425</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529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530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532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533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534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537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426</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538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539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427</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549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550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553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554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557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428</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429</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570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571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572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573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574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575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576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579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580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430</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581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582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584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586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589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594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595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596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597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598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431</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599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601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627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628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629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432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639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433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649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70</a:t>
            </a:fld>
            <a:endParaRPr lang="en-US"/>
          </a:p>
        </p:txBody>
      </p:sp>
    </p:spTree>
    <p:extLst>
      <p:ext uri="{BB962C8B-B14F-4D97-AF65-F5344CB8AC3E}">
        <p14:creationId xmlns:p14="http://schemas.microsoft.com/office/powerpoint/2010/main" val="3981342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434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659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435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436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679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680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681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682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683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684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437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688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689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690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691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697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698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699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700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701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703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438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704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705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706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708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709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711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712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716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717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719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439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720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721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723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724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725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726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727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728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729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730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440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731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733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734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736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737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739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441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749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443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759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762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763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764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765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444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766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767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770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771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772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773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774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776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71</a:t>
            </a:fld>
            <a:endParaRPr lang="en-US"/>
          </a:p>
        </p:txBody>
      </p:sp>
    </p:spTree>
    <p:extLst>
      <p:ext uri="{BB962C8B-B14F-4D97-AF65-F5344CB8AC3E}">
        <p14:creationId xmlns:p14="http://schemas.microsoft.com/office/powerpoint/2010/main" val="2168126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445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777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778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779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781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792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793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794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795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796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797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446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798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799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800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801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802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803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804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805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809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447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819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820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448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821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822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823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824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825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826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827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828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831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832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449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835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837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838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840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841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842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843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844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845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847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848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849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859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870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871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872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873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874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875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877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878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879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889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Benedictions (1 Cor. 1:3; 2 Cor. 1:2; Gal. 1:3; Eph. 1:2; Phil. 1:2; Col. 1:2;</a:t>
            </a:r>
            <a:r>
              <a:rPr lang="en-US" baseline="0" dirty="0"/>
              <a:t> 2 Thess. 1:2; Phile. 1:3</a:t>
            </a:r>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134</a:t>
            </a:fld>
            <a:endParaRPr lang="en-US"/>
          </a:p>
        </p:txBody>
      </p:sp>
    </p:spTree>
    <p:extLst>
      <p:ext uri="{BB962C8B-B14F-4D97-AF65-F5344CB8AC3E}">
        <p14:creationId xmlns:p14="http://schemas.microsoft.com/office/powerpoint/2010/main" val="3170443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899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909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910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911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912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913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914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915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916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917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918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929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939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459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940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941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943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946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947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948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957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959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960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961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962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964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965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966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967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970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971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973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974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975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977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978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989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990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991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992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993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996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999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1000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1001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1003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1004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1006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1008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1009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1012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1013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1014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1018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1020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1022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1023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1024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419</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1025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1026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1027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1028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1029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1030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1031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1032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1033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1034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1037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1040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1041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1043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1044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1046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1047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1048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1049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1053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1054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1057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1060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1061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1063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1064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1066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1070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1076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1078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1079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1080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1083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1084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1085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1086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1087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1088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1090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1091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1092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1094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1095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1096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1097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1098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1099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1100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1101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1102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1103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1104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1105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1106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1108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1123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1124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1125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1127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1128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1129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1130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1131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1132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1134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1136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1137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1138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1139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1143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1146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1147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1148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1149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1159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420</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1169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1179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1189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1190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1191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1192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1193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1194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1195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479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421</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489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422</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499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t>423</a:t>
            </a:fld>
            <a:endParaRPr lang="en-US"/>
          </a:p>
        </p:txBody>
      </p:sp>
    </p:spTree>
    <p:extLst>
      <p:ext uri="{BB962C8B-B14F-4D97-AF65-F5344CB8AC3E}">
        <p14:creationId xmlns:p14="http://schemas.microsoft.com/office/powerpoint/2010/main" val="35626760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505</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506</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507</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508</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509</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510</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511</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512</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513</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64688-DBEF-4CBC-8C9F-271A58D02D17}" type="slidenum">
              <a:rPr lang="en-US" smtClean="0">
                <a:solidFill>
                  <a:prstClr val="black"/>
                </a:solidFill>
              </a:rPr>
              <a:pPr/>
              <a:t>514</a:t>
            </a:fld>
            <a:endParaRPr lang="en-US">
              <a:solidFill>
                <a:prstClr val="black"/>
              </a:solidFill>
            </a:endParaRPr>
          </a:p>
        </p:txBody>
      </p:sp>
    </p:spTree>
    <p:extLst>
      <p:ext uri="{BB962C8B-B14F-4D97-AF65-F5344CB8AC3E}">
        <p14:creationId xmlns:p14="http://schemas.microsoft.com/office/powerpoint/2010/main" val="3562676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4/2/2020</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00.xml.rels><?xml version="1.0" encoding="UTF-8" standalone="yes"?>
<Relationships xmlns="http://schemas.openxmlformats.org/package/2006/relationships"><Relationship Id="rId2" Type="http://schemas.openxmlformats.org/officeDocument/2006/relationships/notesSlide" Target="../notesSlides/notesSlide485.xml"/><Relationship Id="rId1" Type="http://schemas.openxmlformats.org/officeDocument/2006/relationships/slideLayout" Target="../slideLayouts/slideLayout2.xml"/></Relationships>
</file>

<file path=ppt/slides/_rels/slide1001.xml.rels><?xml version="1.0" encoding="UTF-8" standalone="yes"?>
<Relationships xmlns="http://schemas.openxmlformats.org/package/2006/relationships"><Relationship Id="rId2" Type="http://schemas.openxmlformats.org/officeDocument/2006/relationships/notesSlide" Target="../notesSlides/notesSlide486.xml"/><Relationship Id="rId1" Type="http://schemas.openxmlformats.org/officeDocument/2006/relationships/slideLayout" Target="../slideLayouts/slideLayout2.xml"/></Relationships>
</file>

<file path=ppt/slides/_rels/slide1002.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2.xml"/></Relationships>
</file>

<file path=ppt/slides/_rels/slide1003.xml.rels><?xml version="1.0" encoding="UTF-8" standalone="yes"?>
<Relationships xmlns="http://schemas.openxmlformats.org/package/2006/relationships"><Relationship Id="rId2" Type="http://schemas.openxmlformats.org/officeDocument/2006/relationships/notesSlide" Target="../notesSlides/notesSlide487.xml"/><Relationship Id="rId1" Type="http://schemas.openxmlformats.org/officeDocument/2006/relationships/slideLayout" Target="../slideLayouts/slideLayout2.xml"/></Relationships>
</file>

<file path=ppt/slides/_rels/slide1004.xml.rels><?xml version="1.0" encoding="UTF-8" standalone="yes"?>
<Relationships xmlns="http://schemas.openxmlformats.org/package/2006/relationships"><Relationship Id="rId2" Type="http://schemas.openxmlformats.org/officeDocument/2006/relationships/notesSlide" Target="../notesSlides/notesSlide488.xml"/><Relationship Id="rId1" Type="http://schemas.openxmlformats.org/officeDocument/2006/relationships/slideLayout" Target="../slideLayouts/slideLayout2.xml"/></Relationships>
</file>

<file path=ppt/slides/_rels/slide1005.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2.xml"/></Relationships>
</file>

<file path=ppt/slides/_rels/slide1006.xml.rels><?xml version="1.0" encoding="UTF-8" standalone="yes"?>
<Relationships xmlns="http://schemas.openxmlformats.org/package/2006/relationships"><Relationship Id="rId2" Type="http://schemas.openxmlformats.org/officeDocument/2006/relationships/notesSlide" Target="../notesSlides/notesSlide489.xml"/><Relationship Id="rId1" Type="http://schemas.openxmlformats.org/officeDocument/2006/relationships/slideLayout" Target="../slideLayouts/slideLayout2.xml"/></Relationships>
</file>

<file path=ppt/slides/_rels/slide1007.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2.xml"/></Relationships>
</file>

<file path=ppt/slides/_rels/slide1008.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490.xml"/><Relationship Id="rId1" Type="http://schemas.openxmlformats.org/officeDocument/2006/relationships/slideLayout" Target="../slideLayouts/slideLayout2.xml"/></Relationships>
</file>

<file path=ppt/slides/_rels/slide100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491.xml"/><Relationship Id="rId1" Type="http://schemas.openxmlformats.org/officeDocument/2006/relationships/slideLayout" Target="../slideLayouts/slideLayout2.xml"/><Relationship Id="rId4" Type="http://schemas.openxmlformats.org/officeDocument/2006/relationships/image" Target="../media/image32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0.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2.xml"/></Relationships>
</file>

<file path=ppt/slides/_rels/slide1011.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2.xml"/></Relationships>
</file>

<file path=ppt/slides/_rels/slide1012.xml.rels><?xml version="1.0" encoding="UTF-8" standalone="yes"?>
<Relationships xmlns="http://schemas.openxmlformats.org/package/2006/relationships"><Relationship Id="rId2" Type="http://schemas.openxmlformats.org/officeDocument/2006/relationships/notesSlide" Target="../notesSlides/notesSlide492.xml"/><Relationship Id="rId1" Type="http://schemas.openxmlformats.org/officeDocument/2006/relationships/slideLayout" Target="../slideLayouts/slideLayout2.xml"/></Relationships>
</file>

<file path=ppt/slides/_rels/slide1013.xml.rels><?xml version="1.0" encoding="UTF-8" standalone="yes"?>
<Relationships xmlns="http://schemas.openxmlformats.org/package/2006/relationships"><Relationship Id="rId2" Type="http://schemas.openxmlformats.org/officeDocument/2006/relationships/notesSlide" Target="../notesSlides/notesSlide493.xml"/><Relationship Id="rId1" Type="http://schemas.openxmlformats.org/officeDocument/2006/relationships/slideLayout" Target="../slideLayouts/slideLayout2.xml"/></Relationships>
</file>

<file path=ppt/slides/_rels/slide1014.xml.rels><?xml version="1.0" encoding="UTF-8" standalone="yes"?>
<Relationships xmlns="http://schemas.openxmlformats.org/package/2006/relationships"><Relationship Id="rId2" Type="http://schemas.openxmlformats.org/officeDocument/2006/relationships/notesSlide" Target="../notesSlides/notesSlide494.xml"/><Relationship Id="rId1" Type="http://schemas.openxmlformats.org/officeDocument/2006/relationships/slideLayout" Target="../slideLayouts/slideLayout2.xml"/></Relationships>
</file>

<file path=ppt/slides/_rels/slide1015.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2.xml"/></Relationships>
</file>

<file path=ppt/slides/_rels/slide1016.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1017.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1018.xml.rels><?xml version="1.0" encoding="UTF-8" standalone="yes"?>
<Relationships xmlns="http://schemas.openxmlformats.org/package/2006/relationships"><Relationship Id="rId2" Type="http://schemas.openxmlformats.org/officeDocument/2006/relationships/notesSlide" Target="../notesSlides/notesSlide495.xml"/><Relationship Id="rId1" Type="http://schemas.openxmlformats.org/officeDocument/2006/relationships/slideLayout" Target="../slideLayouts/slideLayout2.xml"/></Relationships>
</file>

<file path=ppt/slides/_rels/slide1019.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0.xml.rels><?xml version="1.0" encoding="UTF-8" standalone="yes"?>
<Relationships xmlns="http://schemas.openxmlformats.org/package/2006/relationships"><Relationship Id="rId2" Type="http://schemas.openxmlformats.org/officeDocument/2006/relationships/notesSlide" Target="../notesSlides/notesSlide496.xml"/><Relationship Id="rId1" Type="http://schemas.openxmlformats.org/officeDocument/2006/relationships/slideLayout" Target="../slideLayouts/slideLayout2.xml"/></Relationships>
</file>

<file path=ppt/slides/_rels/slide1021.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1022.xml.rels><?xml version="1.0" encoding="UTF-8" standalone="yes"?>
<Relationships xmlns="http://schemas.openxmlformats.org/package/2006/relationships"><Relationship Id="rId2" Type="http://schemas.openxmlformats.org/officeDocument/2006/relationships/notesSlide" Target="../notesSlides/notesSlide497.xml"/><Relationship Id="rId1" Type="http://schemas.openxmlformats.org/officeDocument/2006/relationships/slideLayout" Target="../slideLayouts/slideLayout2.xml"/></Relationships>
</file>

<file path=ppt/slides/_rels/slide1023.xml.rels><?xml version="1.0" encoding="UTF-8" standalone="yes"?>
<Relationships xmlns="http://schemas.openxmlformats.org/package/2006/relationships"><Relationship Id="rId2" Type="http://schemas.openxmlformats.org/officeDocument/2006/relationships/notesSlide" Target="../notesSlides/notesSlide498.xml"/><Relationship Id="rId1" Type="http://schemas.openxmlformats.org/officeDocument/2006/relationships/slideLayout" Target="../slideLayouts/slideLayout2.xml"/></Relationships>
</file>

<file path=ppt/slides/_rels/slide1024.xml.rels><?xml version="1.0" encoding="UTF-8" standalone="yes"?>
<Relationships xmlns="http://schemas.openxmlformats.org/package/2006/relationships"><Relationship Id="rId2" Type="http://schemas.openxmlformats.org/officeDocument/2006/relationships/notesSlide" Target="../notesSlides/notesSlide499.xml"/><Relationship Id="rId1" Type="http://schemas.openxmlformats.org/officeDocument/2006/relationships/slideLayout" Target="../slideLayouts/slideLayout2.xml"/></Relationships>
</file>

<file path=ppt/slides/_rels/slide1025.xml.rels><?xml version="1.0" encoding="UTF-8" standalone="yes"?>
<Relationships xmlns="http://schemas.openxmlformats.org/package/2006/relationships"><Relationship Id="rId2" Type="http://schemas.openxmlformats.org/officeDocument/2006/relationships/notesSlide" Target="../notesSlides/notesSlide500.xml"/><Relationship Id="rId1" Type="http://schemas.openxmlformats.org/officeDocument/2006/relationships/slideLayout" Target="../slideLayouts/slideLayout2.xml"/></Relationships>
</file>

<file path=ppt/slides/_rels/slide1026.xml.rels><?xml version="1.0" encoding="UTF-8" standalone="yes"?>
<Relationships xmlns="http://schemas.openxmlformats.org/package/2006/relationships"><Relationship Id="rId2" Type="http://schemas.openxmlformats.org/officeDocument/2006/relationships/notesSlide" Target="../notesSlides/notesSlide501.xml"/><Relationship Id="rId1" Type="http://schemas.openxmlformats.org/officeDocument/2006/relationships/slideLayout" Target="../slideLayouts/slideLayout2.xml"/></Relationships>
</file>

<file path=ppt/slides/_rels/slide1027.xml.rels><?xml version="1.0" encoding="UTF-8" standalone="yes"?>
<Relationships xmlns="http://schemas.openxmlformats.org/package/2006/relationships"><Relationship Id="rId2" Type="http://schemas.openxmlformats.org/officeDocument/2006/relationships/notesSlide" Target="../notesSlides/notesSlide502.xml"/><Relationship Id="rId1" Type="http://schemas.openxmlformats.org/officeDocument/2006/relationships/slideLayout" Target="../slideLayouts/slideLayout2.xml"/></Relationships>
</file>

<file path=ppt/slides/_rels/slide1028.xml.rels><?xml version="1.0" encoding="UTF-8" standalone="yes"?>
<Relationships xmlns="http://schemas.openxmlformats.org/package/2006/relationships"><Relationship Id="rId2" Type="http://schemas.openxmlformats.org/officeDocument/2006/relationships/notesSlide" Target="../notesSlides/notesSlide503.xml"/><Relationship Id="rId1" Type="http://schemas.openxmlformats.org/officeDocument/2006/relationships/slideLayout" Target="../slideLayouts/slideLayout2.xml"/></Relationships>
</file>

<file path=ppt/slides/_rels/slide1029.xml.rels><?xml version="1.0" encoding="UTF-8" standalone="yes"?>
<Relationships xmlns="http://schemas.openxmlformats.org/package/2006/relationships"><Relationship Id="rId2" Type="http://schemas.openxmlformats.org/officeDocument/2006/relationships/notesSlide" Target="../notesSlides/notesSlide50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0.xml.rels><?xml version="1.0" encoding="UTF-8" standalone="yes"?>
<Relationships xmlns="http://schemas.openxmlformats.org/package/2006/relationships"><Relationship Id="rId2" Type="http://schemas.openxmlformats.org/officeDocument/2006/relationships/notesSlide" Target="../notesSlides/notesSlide505.xml"/><Relationship Id="rId1" Type="http://schemas.openxmlformats.org/officeDocument/2006/relationships/slideLayout" Target="../slideLayouts/slideLayout2.xml"/></Relationships>
</file>

<file path=ppt/slides/_rels/slide1031.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506.xml"/><Relationship Id="rId1" Type="http://schemas.openxmlformats.org/officeDocument/2006/relationships/slideLayout" Target="../slideLayouts/slideLayout2.xml"/></Relationships>
</file>

<file path=ppt/slides/_rels/slide1032.xml.rels><?xml version="1.0" encoding="UTF-8" standalone="yes"?>
<Relationships xmlns="http://schemas.openxmlformats.org/package/2006/relationships"><Relationship Id="rId2" Type="http://schemas.openxmlformats.org/officeDocument/2006/relationships/notesSlide" Target="../notesSlides/notesSlide507.xml"/><Relationship Id="rId1" Type="http://schemas.openxmlformats.org/officeDocument/2006/relationships/slideLayout" Target="../slideLayouts/slideLayout2.xml"/></Relationships>
</file>

<file path=ppt/slides/_rels/slide1033.xml.rels><?xml version="1.0" encoding="UTF-8" standalone="yes"?>
<Relationships xmlns="http://schemas.openxmlformats.org/package/2006/relationships"><Relationship Id="rId2" Type="http://schemas.openxmlformats.org/officeDocument/2006/relationships/notesSlide" Target="../notesSlides/notesSlide508.xml"/><Relationship Id="rId1" Type="http://schemas.openxmlformats.org/officeDocument/2006/relationships/slideLayout" Target="../slideLayouts/slideLayout2.xml"/></Relationships>
</file>

<file path=ppt/slides/_rels/slide1034.xml.rels><?xml version="1.0" encoding="UTF-8" standalone="yes"?>
<Relationships xmlns="http://schemas.openxmlformats.org/package/2006/relationships"><Relationship Id="rId2" Type="http://schemas.openxmlformats.org/officeDocument/2006/relationships/notesSlide" Target="../notesSlides/notesSlide509.xml"/><Relationship Id="rId1" Type="http://schemas.openxmlformats.org/officeDocument/2006/relationships/slideLayout" Target="../slideLayouts/slideLayout2.xml"/></Relationships>
</file>

<file path=ppt/slides/_rels/slide1035.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2.xml"/></Relationships>
</file>

<file path=ppt/slides/_rels/slide1036.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2.xml"/></Relationships>
</file>

<file path=ppt/slides/_rels/slide1037.xml.rels><?xml version="1.0" encoding="UTF-8" standalone="yes"?>
<Relationships xmlns="http://schemas.openxmlformats.org/package/2006/relationships"><Relationship Id="rId2" Type="http://schemas.openxmlformats.org/officeDocument/2006/relationships/notesSlide" Target="../notesSlides/notesSlide510.xml"/><Relationship Id="rId1" Type="http://schemas.openxmlformats.org/officeDocument/2006/relationships/slideLayout" Target="../slideLayouts/slideLayout2.xml"/></Relationships>
</file>

<file path=ppt/slides/_rels/slide1038.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2.xml"/></Relationships>
</file>

<file path=ppt/slides/_rels/slide1039.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0.xml.rels><?xml version="1.0" encoding="UTF-8" standalone="yes"?>
<Relationships xmlns="http://schemas.openxmlformats.org/package/2006/relationships"><Relationship Id="rId2" Type="http://schemas.openxmlformats.org/officeDocument/2006/relationships/notesSlide" Target="../notesSlides/notesSlide511.xml"/><Relationship Id="rId1" Type="http://schemas.openxmlformats.org/officeDocument/2006/relationships/slideLayout" Target="../slideLayouts/slideLayout2.xml"/></Relationships>
</file>

<file path=ppt/slides/_rels/slide1041.xml.rels><?xml version="1.0" encoding="UTF-8" standalone="yes"?>
<Relationships xmlns="http://schemas.openxmlformats.org/package/2006/relationships"><Relationship Id="rId2" Type="http://schemas.openxmlformats.org/officeDocument/2006/relationships/notesSlide" Target="../notesSlides/notesSlide512.xml"/><Relationship Id="rId1" Type="http://schemas.openxmlformats.org/officeDocument/2006/relationships/slideLayout" Target="../slideLayouts/slideLayout2.xml"/></Relationships>
</file>

<file path=ppt/slides/_rels/slide1042.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2.xml"/></Relationships>
</file>

<file path=ppt/slides/_rels/slide1043.xml.rels><?xml version="1.0" encoding="UTF-8" standalone="yes"?>
<Relationships xmlns="http://schemas.openxmlformats.org/package/2006/relationships"><Relationship Id="rId2" Type="http://schemas.openxmlformats.org/officeDocument/2006/relationships/notesSlide" Target="../notesSlides/notesSlide513.xml"/><Relationship Id="rId1" Type="http://schemas.openxmlformats.org/officeDocument/2006/relationships/slideLayout" Target="../slideLayouts/slideLayout2.xml"/></Relationships>
</file>

<file path=ppt/slides/_rels/slide1044.xml.rels><?xml version="1.0" encoding="UTF-8" standalone="yes"?>
<Relationships xmlns="http://schemas.openxmlformats.org/package/2006/relationships"><Relationship Id="rId2" Type="http://schemas.openxmlformats.org/officeDocument/2006/relationships/notesSlide" Target="../notesSlides/notesSlide514.xml"/><Relationship Id="rId1" Type="http://schemas.openxmlformats.org/officeDocument/2006/relationships/slideLayout" Target="../slideLayouts/slideLayout2.xml"/></Relationships>
</file>

<file path=ppt/slides/_rels/slide1045.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2.xml"/></Relationships>
</file>

<file path=ppt/slides/_rels/slide1046.xml.rels><?xml version="1.0" encoding="UTF-8" standalone="yes"?>
<Relationships xmlns="http://schemas.openxmlformats.org/package/2006/relationships"><Relationship Id="rId2" Type="http://schemas.openxmlformats.org/officeDocument/2006/relationships/notesSlide" Target="../notesSlides/notesSlide515.xml"/><Relationship Id="rId1" Type="http://schemas.openxmlformats.org/officeDocument/2006/relationships/slideLayout" Target="../slideLayouts/slideLayout2.xml"/></Relationships>
</file>

<file path=ppt/slides/_rels/slide1047.xml.rels><?xml version="1.0" encoding="UTF-8" standalone="yes"?>
<Relationships xmlns="http://schemas.openxmlformats.org/package/2006/relationships"><Relationship Id="rId2" Type="http://schemas.openxmlformats.org/officeDocument/2006/relationships/notesSlide" Target="../notesSlides/notesSlide516.xml"/><Relationship Id="rId1" Type="http://schemas.openxmlformats.org/officeDocument/2006/relationships/slideLayout" Target="../slideLayouts/slideLayout2.xml"/></Relationships>
</file>

<file path=ppt/slides/_rels/slide1048.xml.rels><?xml version="1.0" encoding="UTF-8" standalone="yes"?>
<Relationships xmlns="http://schemas.openxmlformats.org/package/2006/relationships"><Relationship Id="rId2" Type="http://schemas.openxmlformats.org/officeDocument/2006/relationships/notesSlide" Target="../notesSlides/notesSlide517.xml"/><Relationship Id="rId1" Type="http://schemas.openxmlformats.org/officeDocument/2006/relationships/slideLayout" Target="../slideLayouts/slideLayout2.xml"/></Relationships>
</file>

<file path=ppt/slides/_rels/slide1049.xml.rels><?xml version="1.0" encoding="UTF-8" standalone="yes"?>
<Relationships xmlns="http://schemas.openxmlformats.org/package/2006/relationships"><Relationship Id="rId2" Type="http://schemas.openxmlformats.org/officeDocument/2006/relationships/notesSlide" Target="../notesSlides/notesSlide51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0.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2.xml"/></Relationships>
</file>

<file path=ppt/slides/_rels/slide1051.xml.rels><?xml version="1.0" encoding="UTF-8" standalone="yes"?>
<Relationships xmlns="http://schemas.openxmlformats.org/package/2006/relationships"><Relationship Id="rId2" Type="http://schemas.openxmlformats.org/officeDocument/2006/relationships/notesSlide" Target="../notesSlides/notesSlide519.xml"/><Relationship Id="rId1" Type="http://schemas.openxmlformats.org/officeDocument/2006/relationships/slideLayout" Target="../slideLayouts/slideLayout2.xml"/></Relationships>
</file>

<file path=ppt/slides/_rels/slide1052.xml.rels><?xml version="1.0" encoding="UTF-8" standalone="yes"?>
<Relationships xmlns="http://schemas.openxmlformats.org/package/2006/relationships"><Relationship Id="rId2" Type="http://schemas.openxmlformats.org/officeDocument/2006/relationships/notesSlide" Target="../notesSlides/notesSlide520.xml"/><Relationship Id="rId1" Type="http://schemas.openxmlformats.org/officeDocument/2006/relationships/slideLayout" Target="../slideLayouts/slideLayout2.xml"/></Relationships>
</file>

<file path=ppt/slides/_rels/slide1053.xml.rels><?xml version="1.0" encoding="UTF-8" standalone="yes"?>
<Relationships xmlns="http://schemas.openxmlformats.org/package/2006/relationships"><Relationship Id="rId2" Type="http://schemas.openxmlformats.org/officeDocument/2006/relationships/notesSlide" Target="../notesSlides/notesSlide521.xml"/><Relationship Id="rId1" Type="http://schemas.openxmlformats.org/officeDocument/2006/relationships/slideLayout" Target="../slideLayouts/slideLayout2.xml"/></Relationships>
</file>

<file path=ppt/slides/_rels/slide1054.xml.rels><?xml version="1.0" encoding="UTF-8" standalone="yes"?>
<Relationships xmlns="http://schemas.openxmlformats.org/package/2006/relationships"><Relationship Id="rId2" Type="http://schemas.openxmlformats.org/officeDocument/2006/relationships/notesSlide" Target="../notesSlides/notesSlide522.xml"/><Relationship Id="rId1" Type="http://schemas.openxmlformats.org/officeDocument/2006/relationships/slideLayout" Target="../slideLayouts/slideLayout2.xml"/></Relationships>
</file>

<file path=ppt/slides/_rels/slide1055.xml.rels><?xml version="1.0" encoding="UTF-8" standalone="yes"?>
<Relationships xmlns="http://schemas.openxmlformats.org/package/2006/relationships"><Relationship Id="rId2" Type="http://schemas.openxmlformats.org/officeDocument/2006/relationships/notesSlide" Target="../notesSlides/notesSlide523.xml"/><Relationship Id="rId1" Type="http://schemas.openxmlformats.org/officeDocument/2006/relationships/slideLayout" Target="../slideLayouts/slideLayout2.xml"/></Relationships>
</file>

<file path=ppt/slides/_rels/slide1056.xml.rels><?xml version="1.0" encoding="UTF-8" standalone="yes"?>
<Relationships xmlns="http://schemas.openxmlformats.org/package/2006/relationships"><Relationship Id="rId2" Type="http://schemas.openxmlformats.org/officeDocument/2006/relationships/notesSlide" Target="../notesSlides/notesSlide524.xml"/><Relationship Id="rId1" Type="http://schemas.openxmlformats.org/officeDocument/2006/relationships/slideLayout" Target="../slideLayouts/slideLayout2.xml"/></Relationships>
</file>

<file path=ppt/slides/_rels/slide1057.xml.rels><?xml version="1.0" encoding="UTF-8" standalone="yes"?>
<Relationships xmlns="http://schemas.openxmlformats.org/package/2006/relationships"><Relationship Id="rId2" Type="http://schemas.openxmlformats.org/officeDocument/2006/relationships/notesSlide" Target="../notesSlides/notesSlide525.xml"/><Relationship Id="rId1" Type="http://schemas.openxmlformats.org/officeDocument/2006/relationships/slideLayout" Target="../slideLayouts/slideLayout2.xml"/></Relationships>
</file>

<file path=ppt/slides/_rels/slide1058.xml.rels><?xml version="1.0" encoding="UTF-8" standalone="yes"?>
<Relationships xmlns="http://schemas.openxmlformats.org/package/2006/relationships"><Relationship Id="rId2" Type="http://schemas.openxmlformats.org/officeDocument/2006/relationships/notesSlide" Target="../notesSlides/notesSlide526.xml"/><Relationship Id="rId1" Type="http://schemas.openxmlformats.org/officeDocument/2006/relationships/slideLayout" Target="../slideLayouts/slideLayout2.xml"/></Relationships>
</file>

<file path=ppt/slides/_rels/slide1059.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0.xml.rels><?xml version="1.0" encoding="UTF-8" standalone="yes"?>
<Relationships xmlns="http://schemas.openxmlformats.org/package/2006/relationships"><Relationship Id="rId2" Type="http://schemas.openxmlformats.org/officeDocument/2006/relationships/notesSlide" Target="../notesSlides/notesSlide527.xml"/><Relationship Id="rId1" Type="http://schemas.openxmlformats.org/officeDocument/2006/relationships/slideLayout" Target="../slideLayouts/slideLayout2.xml"/></Relationships>
</file>

<file path=ppt/slides/_rels/slide1061.xml.rels><?xml version="1.0" encoding="UTF-8" standalone="yes"?>
<Relationships xmlns="http://schemas.openxmlformats.org/package/2006/relationships"><Relationship Id="rId2" Type="http://schemas.openxmlformats.org/officeDocument/2006/relationships/notesSlide" Target="../notesSlides/notesSlide528.xml"/><Relationship Id="rId1" Type="http://schemas.openxmlformats.org/officeDocument/2006/relationships/slideLayout" Target="../slideLayouts/slideLayout2.xml"/></Relationships>
</file>

<file path=ppt/slides/_rels/slide1062.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2.xml"/></Relationships>
</file>

<file path=ppt/slides/_rels/slide1063.xml.rels><?xml version="1.0" encoding="UTF-8" standalone="yes"?>
<Relationships xmlns="http://schemas.openxmlformats.org/package/2006/relationships"><Relationship Id="rId2" Type="http://schemas.openxmlformats.org/officeDocument/2006/relationships/notesSlide" Target="../notesSlides/notesSlide529.xml"/><Relationship Id="rId1" Type="http://schemas.openxmlformats.org/officeDocument/2006/relationships/slideLayout" Target="../slideLayouts/slideLayout2.xml"/></Relationships>
</file>

<file path=ppt/slides/_rels/slide1064.xml.rels><?xml version="1.0" encoding="UTF-8" standalone="yes"?>
<Relationships xmlns="http://schemas.openxmlformats.org/package/2006/relationships"><Relationship Id="rId2" Type="http://schemas.openxmlformats.org/officeDocument/2006/relationships/notesSlide" Target="../notesSlides/notesSlide530.xml"/><Relationship Id="rId1" Type="http://schemas.openxmlformats.org/officeDocument/2006/relationships/slideLayout" Target="../slideLayouts/slideLayout2.xml"/></Relationships>
</file>

<file path=ppt/slides/_rels/slide1065.xml.rels><?xml version="1.0" encoding="UTF-8" standalone="yes"?>
<Relationships xmlns="http://schemas.openxmlformats.org/package/2006/relationships"><Relationship Id="rId2" Type="http://schemas.openxmlformats.org/officeDocument/2006/relationships/image" Target="../media/image346.jpeg"/><Relationship Id="rId1" Type="http://schemas.openxmlformats.org/officeDocument/2006/relationships/slideLayout" Target="../slideLayouts/slideLayout2.xml"/></Relationships>
</file>

<file path=ppt/slides/_rels/slide1066.xml.rels><?xml version="1.0" encoding="UTF-8" standalone="yes"?>
<Relationships xmlns="http://schemas.openxmlformats.org/package/2006/relationships"><Relationship Id="rId2" Type="http://schemas.openxmlformats.org/officeDocument/2006/relationships/notesSlide" Target="../notesSlides/notesSlide531.xml"/><Relationship Id="rId1" Type="http://schemas.openxmlformats.org/officeDocument/2006/relationships/slideLayout" Target="../slideLayouts/slideLayout2.xml"/></Relationships>
</file>

<file path=ppt/slides/_rels/slide1067.xml.rels><?xml version="1.0" encoding="UTF-8" standalone="yes"?>
<Relationships xmlns="http://schemas.openxmlformats.org/package/2006/relationships"><Relationship Id="rId2" Type="http://schemas.openxmlformats.org/officeDocument/2006/relationships/image" Target="../media/image347.jpeg"/><Relationship Id="rId1" Type="http://schemas.openxmlformats.org/officeDocument/2006/relationships/slideLayout" Target="../slideLayouts/slideLayout2.xml"/></Relationships>
</file>

<file path=ppt/slides/_rels/slide1068.xml.rels><?xml version="1.0" encoding="UTF-8" standalone="yes"?>
<Relationships xmlns="http://schemas.openxmlformats.org/package/2006/relationships"><Relationship Id="rId2" Type="http://schemas.openxmlformats.org/officeDocument/2006/relationships/notesSlide" Target="../notesSlides/notesSlide532.xml"/><Relationship Id="rId1" Type="http://schemas.openxmlformats.org/officeDocument/2006/relationships/slideLayout" Target="../slideLayouts/slideLayout2.xml"/></Relationships>
</file>

<file path=ppt/slides/_rels/slide1069.xml.rels><?xml version="1.0" encoding="UTF-8" standalone="yes"?>
<Relationships xmlns="http://schemas.openxmlformats.org/package/2006/relationships"><Relationship Id="rId2" Type="http://schemas.openxmlformats.org/officeDocument/2006/relationships/notesSlide" Target="../notesSlides/notesSlide53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0.xml.rels><?xml version="1.0" encoding="UTF-8" standalone="yes"?>
<Relationships xmlns="http://schemas.openxmlformats.org/package/2006/relationships"><Relationship Id="rId2" Type="http://schemas.openxmlformats.org/officeDocument/2006/relationships/notesSlide" Target="../notesSlides/notesSlide534.xml"/><Relationship Id="rId1" Type="http://schemas.openxmlformats.org/officeDocument/2006/relationships/slideLayout" Target="../slideLayouts/slideLayout2.xml"/></Relationships>
</file>

<file path=ppt/slides/_rels/slide1071.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image" Target="../media/image348.jpeg"/><Relationship Id="rId1" Type="http://schemas.openxmlformats.org/officeDocument/2006/relationships/slideLayout" Target="../slideLayouts/slideLayout2.xml"/></Relationships>
</file>

<file path=ppt/slides/_rels/slide1072.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073.xml.rels><?xml version="1.0" encoding="UTF-8" standalone="yes"?>
<Relationships xmlns="http://schemas.openxmlformats.org/package/2006/relationships"><Relationship Id="rId2" Type="http://schemas.openxmlformats.org/officeDocument/2006/relationships/image" Target="../media/image352.jpeg"/><Relationship Id="rId1" Type="http://schemas.openxmlformats.org/officeDocument/2006/relationships/slideLayout" Target="../slideLayouts/slideLayout2.xml"/></Relationships>
</file>

<file path=ppt/slides/_rels/slide1074.xml.rels><?xml version="1.0" encoding="UTF-8" standalone="yes"?>
<Relationships xmlns="http://schemas.openxmlformats.org/package/2006/relationships"><Relationship Id="rId2" Type="http://schemas.openxmlformats.org/officeDocument/2006/relationships/image" Target="../media/image353.jpeg"/><Relationship Id="rId1" Type="http://schemas.openxmlformats.org/officeDocument/2006/relationships/slideLayout" Target="../slideLayouts/slideLayout2.xml"/></Relationships>
</file>

<file path=ppt/slides/_rels/slide1075.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54.jpeg"/><Relationship Id="rId1" Type="http://schemas.openxmlformats.org/officeDocument/2006/relationships/slideLayout" Target="../slideLayouts/slideLayout2.xml"/></Relationships>
</file>

<file path=ppt/slides/_rels/slide1076.xml.rels><?xml version="1.0" encoding="UTF-8" standalone="yes"?>
<Relationships xmlns="http://schemas.openxmlformats.org/package/2006/relationships"><Relationship Id="rId2" Type="http://schemas.openxmlformats.org/officeDocument/2006/relationships/notesSlide" Target="../notesSlides/notesSlide535.xml"/><Relationship Id="rId1" Type="http://schemas.openxmlformats.org/officeDocument/2006/relationships/slideLayout" Target="../slideLayouts/slideLayout2.xml"/></Relationships>
</file>

<file path=ppt/slides/_rels/slide1077.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2.xml"/></Relationships>
</file>

<file path=ppt/slides/_rels/slide1078.xml.rels><?xml version="1.0" encoding="UTF-8" standalone="yes"?>
<Relationships xmlns="http://schemas.openxmlformats.org/package/2006/relationships"><Relationship Id="rId2" Type="http://schemas.openxmlformats.org/officeDocument/2006/relationships/notesSlide" Target="../notesSlides/notesSlide536.xml"/><Relationship Id="rId1" Type="http://schemas.openxmlformats.org/officeDocument/2006/relationships/slideLayout" Target="../slideLayouts/slideLayout2.xml"/></Relationships>
</file>

<file path=ppt/slides/_rels/slide1079.xml.rels><?xml version="1.0" encoding="UTF-8" standalone="yes"?>
<Relationships xmlns="http://schemas.openxmlformats.org/package/2006/relationships"><Relationship Id="rId2" Type="http://schemas.openxmlformats.org/officeDocument/2006/relationships/notesSlide" Target="../notesSlides/notesSlide53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0.xml.rels><?xml version="1.0" encoding="UTF-8" standalone="yes"?>
<Relationships xmlns="http://schemas.openxmlformats.org/package/2006/relationships"><Relationship Id="rId2" Type="http://schemas.openxmlformats.org/officeDocument/2006/relationships/notesSlide" Target="../notesSlides/notesSlide538.xml"/><Relationship Id="rId1" Type="http://schemas.openxmlformats.org/officeDocument/2006/relationships/slideLayout" Target="../slideLayouts/slideLayout2.xml"/></Relationships>
</file>

<file path=ppt/slides/_rels/slide1081.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2.xml"/></Relationships>
</file>

<file path=ppt/slides/_rels/slide1082.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2.xml"/></Relationships>
</file>

<file path=ppt/slides/_rels/slide1083.xml.rels><?xml version="1.0" encoding="UTF-8" standalone="yes"?>
<Relationships xmlns="http://schemas.openxmlformats.org/package/2006/relationships"><Relationship Id="rId2" Type="http://schemas.openxmlformats.org/officeDocument/2006/relationships/notesSlide" Target="../notesSlides/notesSlide539.xml"/><Relationship Id="rId1" Type="http://schemas.openxmlformats.org/officeDocument/2006/relationships/slideLayout" Target="../slideLayouts/slideLayout2.xml"/></Relationships>
</file>

<file path=ppt/slides/_rels/slide1084.xml.rels><?xml version="1.0" encoding="UTF-8" standalone="yes"?>
<Relationships xmlns="http://schemas.openxmlformats.org/package/2006/relationships"><Relationship Id="rId2" Type="http://schemas.openxmlformats.org/officeDocument/2006/relationships/notesSlide" Target="../notesSlides/notesSlide540.xml"/><Relationship Id="rId1" Type="http://schemas.openxmlformats.org/officeDocument/2006/relationships/slideLayout" Target="../slideLayouts/slideLayout2.xml"/></Relationships>
</file>

<file path=ppt/slides/_rels/slide1085.xml.rels><?xml version="1.0" encoding="UTF-8" standalone="yes"?>
<Relationships xmlns="http://schemas.openxmlformats.org/package/2006/relationships"><Relationship Id="rId2" Type="http://schemas.openxmlformats.org/officeDocument/2006/relationships/notesSlide" Target="../notesSlides/notesSlide541.xml"/><Relationship Id="rId1" Type="http://schemas.openxmlformats.org/officeDocument/2006/relationships/slideLayout" Target="../slideLayouts/slideLayout2.xml"/></Relationships>
</file>

<file path=ppt/slides/_rels/slide1086.xml.rels><?xml version="1.0" encoding="UTF-8" standalone="yes"?>
<Relationships xmlns="http://schemas.openxmlformats.org/package/2006/relationships"><Relationship Id="rId2" Type="http://schemas.openxmlformats.org/officeDocument/2006/relationships/notesSlide" Target="../notesSlides/notesSlide542.xml"/><Relationship Id="rId1" Type="http://schemas.openxmlformats.org/officeDocument/2006/relationships/slideLayout" Target="../slideLayouts/slideLayout2.xml"/></Relationships>
</file>

<file path=ppt/slides/_rels/slide1087.xml.rels><?xml version="1.0" encoding="UTF-8" standalone="yes"?>
<Relationships xmlns="http://schemas.openxmlformats.org/package/2006/relationships"><Relationship Id="rId2" Type="http://schemas.openxmlformats.org/officeDocument/2006/relationships/notesSlide" Target="../notesSlides/notesSlide543.xml"/><Relationship Id="rId1" Type="http://schemas.openxmlformats.org/officeDocument/2006/relationships/slideLayout" Target="../slideLayouts/slideLayout2.xml"/></Relationships>
</file>

<file path=ppt/slides/_rels/slide1088.xml.rels><?xml version="1.0" encoding="UTF-8" standalone="yes"?>
<Relationships xmlns="http://schemas.openxmlformats.org/package/2006/relationships"><Relationship Id="rId2" Type="http://schemas.openxmlformats.org/officeDocument/2006/relationships/notesSlide" Target="../notesSlides/notesSlide544.xml"/><Relationship Id="rId1" Type="http://schemas.openxmlformats.org/officeDocument/2006/relationships/slideLayout" Target="../slideLayouts/slideLayout2.xml"/></Relationships>
</file>

<file path=ppt/slides/_rels/slide1089.xml.rels><?xml version="1.0" encoding="UTF-8" standalone="yes"?>
<Relationships xmlns="http://schemas.openxmlformats.org/package/2006/relationships"><Relationship Id="rId2" Type="http://schemas.openxmlformats.org/officeDocument/2006/relationships/image" Target="../media/image35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0.xml.rels><?xml version="1.0" encoding="UTF-8" standalone="yes"?>
<Relationships xmlns="http://schemas.openxmlformats.org/package/2006/relationships"><Relationship Id="rId2" Type="http://schemas.openxmlformats.org/officeDocument/2006/relationships/notesSlide" Target="../notesSlides/notesSlide545.xml"/><Relationship Id="rId1" Type="http://schemas.openxmlformats.org/officeDocument/2006/relationships/slideLayout" Target="../slideLayouts/slideLayout2.xml"/></Relationships>
</file>

<file path=ppt/slides/_rels/slide1091.xml.rels><?xml version="1.0" encoding="UTF-8" standalone="yes"?>
<Relationships xmlns="http://schemas.openxmlformats.org/package/2006/relationships"><Relationship Id="rId2" Type="http://schemas.openxmlformats.org/officeDocument/2006/relationships/notesSlide" Target="../notesSlides/notesSlide546.xml"/><Relationship Id="rId1" Type="http://schemas.openxmlformats.org/officeDocument/2006/relationships/slideLayout" Target="../slideLayouts/slideLayout2.xml"/></Relationships>
</file>

<file path=ppt/slides/_rels/slide1092.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547.xml"/><Relationship Id="rId1" Type="http://schemas.openxmlformats.org/officeDocument/2006/relationships/slideLayout" Target="../slideLayouts/slideLayout2.xml"/></Relationships>
</file>

<file path=ppt/slides/_rels/slide1093.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2.xml"/></Relationships>
</file>

<file path=ppt/slides/_rels/slide1094.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548.xml"/><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348.jpeg"/></Relationships>
</file>

<file path=ppt/slides/_rels/slide1095.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549.xml"/><Relationship Id="rId1" Type="http://schemas.openxmlformats.org/officeDocument/2006/relationships/slideLayout" Target="../slideLayouts/slideLayout2.xml"/><Relationship Id="rId4" Type="http://schemas.openxmlformats.org/officeDocument/2006/relationships/image" Target="../media/image363.jpeg"/></Relationships>
</file>

<file path=ppt/slides/_rels/slide1096.xml.rels><?xml version="1.0" encoding="UTF-8" standalone="yes"?>
<Relationships xmlns="http://schemas.openxmlformats.org/package/2006/relationships"><Relationship Id="rId2" Type="http://schemas.openxmlformats.org/officeDocument/2006/relationships/notesSlide" Target="../notesSlides/notesSlide550.xml"/><Relationship Id="rId1" Type="http://schemas.openxmlformats.org/officeDocument/2006/relationships/slideLayout" Target="../slideLayouts/slideLayout2.xml"/></Relationships>
</file>

<file path=ppt/slides/_rels/slide1097.xml.rels><?xml version="1.0" encoding="UTF-8" standalone="yes"?>
<Relationships xmlns="http://schemas.openxmlformats.org/package/2006/relationships"><Relationship Id="rId8" Type="http://schemas.openxmlformats.org/officeDocument/2006/relationships/image" Target="../media/image369.jpeg"/><Relationship Id="rId3" Type="http://schemas.openxmlformats.org/officeDocument/2006/relationships/image" Target="../media/image364.jpeg"/><Relationship Id="rId7" Type="http://schemas.openxmlformats.org/officeDocument/2006/relationships/image" Target="../media/image368.jpeg"/><Relationship Id="rId2" Type="http://schemas.openxmlformats.org/officeDocument/2006/relationships/notesSlide" Target="../notesSlides/notesSlide551.xml"/><Relationship Id="rId1" Type="http://schemas.openxmlformats.org/officeDocument/2006/relationships/slideLayout" Target="../slideLayouts/slideLayout2.xml"/><Relationship Id="rId6" Type="http://schemas.openxmlformats.org/officeDocument/2006/relationships/image" Target="../media/image367.jpeg"/><Relationship Id="rId5" Type="http://schemas.openxmlformats.org/officeDocument/2006/relationships/image" Target="../media/image366.jpeg"/><Relationship Id="rId4" Type="http://schemas.openxmlformats.org/officeDocument/2006/relationships/image" Target="../media/image365.jpeg"/></Relationships>
</file>

<file path=ppt/slides/_rels/slide1098.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552.xml"/><Relationship Id="rId1" Type="http://schemas.openxmlformats.org/officeDocument/2006/relationships/slideLayout" Target="../slideLayouts/slideLayout2.xml"/><Relationship Id="rId4" Type="http://schemas.openxmlformats.org/officeDocument/2006/relationships/image" Target="../media/image371.jpeg"/></Relationships>
</file>

<file path=ppt/slides/_rels/slide1099.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553.xml"/><Relationship Id="rId1" Type="http://schemas.openxmlformats.org/officeDocument/2006/relationships/slideLayout" Target="../slideLayouts/slideLayout2.xml"/><Relationship Id="rId4" Type="http://schemas.openxmlformats.org/officeDocument/2006/relationships/image" Target="../media/image37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0.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notesSlide" Target="../notesSlides/notesSlide554.xml"/><Relationship Id="rId1" Type="http://schemas.openxmlformats.org/officeDocument/2006/relationships/slideLayout" Target="../slideLayouts/slideLayout2.xml"/><Relationship Id="rId5" Type="http://schemas.openxmlformats.org/officeDocument/2006/relationships/image" Target="../media/image376.jpeg"/><Relationship Id="rId4" Type="http://schemas.openxmlformats.org/officeDocument/2006/relationships/image" Target="../media/image375.jpeg"/></Relationships>
</file>

<file path=ppt/slides/_rels/slide1101.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555.xml"/><Relationship Id="rId1" Type="http://schemas.openxmlformats.org/officeDocument/2006/relationships/slideLayout" Target="../slideLayouts/slideLayout2.xml"/><Relationship Id="rId4" Type="http://schemas.openxmlformats.org/officeDocument/2006/relationships/image" Target="../media/image378.jpeg"/></Relationships>
</file>

<file path=ppt/slides/_rels/slide1102.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556.xml"/><Relationship Id="rId1" Type="http://schemas.openxmlformats.org/officeDocument/2006/relationships/slideLayout" Target="../slideLayouts/slideLayout2.xml"/><Relationship Id="rId4" Type="http://schemas.openxmlformats.org/officeDocument/2006/relationships/image" Target="../media/image380.jpeg"/></Relationships>
</file>

<file path=ppt/slides/_rels/slide1103.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557.xml"/><Relationship Id="rId1" Type="http://schemas.openxmlformats.org/officeDocument/2006/relationships/slideLayout" Target="../slideLayouts/slideLayout2.xml"/><Relationship Id="rId4" Type="http://schemas.openxmlformats.org/officeDocument/2006/relationships/image" Target="../media/image382.jpeg"/></Relationships>
</file>

<file path=ppt/slides/_rels/slide1104.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558.xml"/><Relationship Id="rId1" Type="http://schemas.openxmlformats.org/officeDocument/2006/relationships/slideLayout" Target="../slideLayouts/slideLayout2.xml"/><Relationship Id="rId4" Type="http://schemas.openxmlformats.org/officeDocument/2006/relationships/image" Target="../media/image384.jpeg"/></Relationships>
</file>

<file path=ppt/slides/_rels/slide1105.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559.xml"/><Relationship Id="rId1" Type="http://schemas.openxmlformats.org/officeDocument/2006/relationships/slideLayout" Target="../slideLayouts/slideLayout2.xml"/><Relationship Id="rId4" Type="http://schemas.openxmlformats.org/officeDocument/2006/relationships/image" Target="../media/image386.jpeg"/></Relationships>
</file>

<file path=ppt/slides/_rels/slide1106.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560.xml"/><Relationship Id="rId1" Type="http://schemas.openxmlformats.org/officeDocument/2006/relationships/slideLayout" Target="../slideLayouts/slideLayout2.xml"/><Relationship Id="rId4" Type="http://schemas.openxmlformats.org/officeDocument/2006/relationships/image" Target="../media/image388.jpeg"/></Relationships>
</file>

<file path=ppt/slides/_rels/slide1107.xml.rels><?xml version="1.0" encoding="UTF-8" standalone="yes"?>
<Relationships xmlns="http://schemas.openxmlformats.org/package/2006/relationships"><Relationship Id="rId2" Type="http://schemas.openxmlformats.org/officeDocument/2006/relationships/image" Target="../media/image389.jpeg"/><Relationship Id="rId1" Type="http://schemas.openxmlformats.org/officeDocument/2006/relationships/slideLayout" Target="../slideLayouts/slideLayout2.xml"/></Relationships>
</file>

<file path=ppt/slides/_rels/slide1108.xml.rels><?xml version="1.0" encoding="UTF-8" standalone="yes"?>
<Relationships xmlns="http://schemas.openxmlformats.org/package/2006/relationships"><Relationship Id="rId2" Type="http://schemas.openxmlformats.org/officeDocument/2006/relationships/notesSlide" Target="../notesSlides/notesSlide561.xml"/><Relationship Id="rId1" Type="http://schemas.openxmlformats.org/officeDocument/2006/relationships/slideLayout" Target="../slideLayouts/slideLayout2.xml"/></Relationships>
</file>

<file path=ppt/slides/_rels/slide1109.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0.xml.rels><?xml version="1.0" encoding="UTF-8" standalone="yes"?>
<Relationships xmlns="http://schemas.openxmlformats.org/package/2006/relationships"><Relationship Id="rId2" Type="http://schemas.openxmlformats.org/officeDocument/2006/relationships/image" Target="../media/image391.jpeg"/><Relationship Id="rId1" Type="http://schemas.openxmlformats.org/officeDocument/2006/relationships/slideLayout" Target="../slideLayouts/slideLayout2.xml"/></Relationships>
</file>

<file path=ppt/slides/_rels/slide1111.xml.rels><?xml version="1.0" encoding="UTF-8" standalone="yes"?>
<Relationships xmlns="http://schemas.openxmlformats.org/package/2006/relationships"><Relationship Id="rId2" Type="http://schemas.openxmlformats.org/officeDocument/2006/relationships/image" Target="../media/image392.jpeg"/><Relationship Id="rId1" Type="http://schemas.openxmlformats.org/officeDocument/2006/relationships/slideLayout" Target="../slideLayouts/slideLayout2.xml"/></Relationships>
</file>

<file path=ppt/slides/_rels/slide1112.xml.rels><?xml version="1.0" encoding="UTF-8" standalone="yes"?>
<Relationships xmlns="http://schemas.openxmlformats.org/package/2006/relationships"><Relationship Id="rId2" Type="http://schemas.openxmlformats.org/officeDocument/2006/relationships/image" Target="../media/image393.jpeg"/><Relationship Id="rId1" Type="http://schemas.openxmlformats.org/officeDocument/2006/relationships/slideLayout" Target="../slideLayouts/slideLayout2.xml"/></Relationships>
</file>

<file path=ppt/slides/_rels/slide1113.xml.rels><?xml version="1.0" encoding="UTF-8" standalone="yes"?>
<Relationships xmlns="http://schemas.openxmlformats.org/package/2006/relationships"><Relationship Id="rId2" Type="http://schemas.openxmlformats.org/officeDocument/2006/relationships/image" Target="../media/image394.gif"/><Relationship Id="rId1" Type="http://schemas.openxmlformats.org/officeDocument/2006/relationships/slideLayout" Target="../slideLayouts/slideLayout2.xml"/></Relationships>
</file>

<file path=ppt/slides/_rels/slide1114.xml.rels><?xml version="1.0" encoding="UTF-8" standalone="yes"?>
<Relationships xmlns="http://schemas.openxmlformats.org/package/2006/relationships"><Relationship Id="rId2" Type="http://schemas.openxmlformats.org/officeDocument/2006/relationships/image" Target="../media/image395.jpeg"/><Relationship Id="rId1" Type="http://schemas.openxmlformats.org/officeDocument/2006/relationships/slideLayout" Target="../slideLayouts/slideLayout2.xml"/></Relationships>
</file>

<file path=ppt/slides/_rels/slide1115.xml.rels><?xml version="1.0" encoding="UTF-8" standalone="yes"?>
<Relationships xmlns="http://schemas.openxmlformats.org/package/2006/relationships"><Relationship Id="rId2" Type="http://schemas.openxmlformats.org/officeDocument/2006/relationships/image" Target="../media/image391.jpeg"/><Relationship Id="rId1" Type="http://schemas.openxmlformats.org/officeDocument/2006/relationships/slideLayout" Target="../slideLayouts/slideLayout2.xml"/></Relationships>
</file>

<file path=ppt/slides/_rels/slide1116.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2.xml"/></Relationships>
</file>

<file path=ppt/slides/_rels/slide1117.xml.rels><?xml version="1.0" encoding="UTF-8" standalone="yes"?>
<Relationships xmlns="http://schemas.openxmlformats.org/package/2006/relationships"><Relationship Id="rId2" Type="http://schemas.openxmlformats.org/officeDocument/2006/relationships/image" Target="../media/image397.jpeg"/><Relationship Id="rId1" Type="http://schemas.openxmlformats.org/officeDocument/2006/relationships/slideLayout" Target="../slideLayouts/slideLayout2.xml"/></Relationships>
</file>

<file path=ppt/slides/_rels/slide1118.xml.rels><?xml version="1.0" encoding="UTF-8" standalone="yes"?>
<Relationships xmlns="http://schemas.openxmlformats.org/package/2006/relationships"><Relationship Id="rId2" Type="http://schemas.openxmlformats.org/officeDocument/2006/relationships/image" Target="../media/image398.jpeg"/><Relationship Id="rId1" Type="http://schemas.openxmlformats.org/officeDocument/2006/relationships/slideLayout" Target="../slideLayouts/slideLayout2.xml"/></Relationships>
</file>

<file path=ppt/slides/_rels/slide1119.xml.rels><?xml version="1.0" encoding="UTF-8" standalone="yes"?>
<Relationships xmlns="http://schemas.openxmlformats.org/package/2006/relationships"><Relationship Id="rId2" Type="http://schemas.openxmlformats.org/officeDocument/2006/relationships/image" Target="../media/image39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0.xml.rels><?xml version="1.0" encoding="UTF-8" standalone="yes"?>
<Relationships xmlns="http://schemas.openxmlformats.org/package/2006/relationships"><Relationship Id="rId2" Type="http://schemas.openxmlformats.org/officeDocument/2006/relationships/image" Target="../media/image400.jpeg"/><Relationship Id="rId1" Type="http://schemas.openxmlformats.org/officeDocument/2006/relationships/slideLayout" Target="../slideLayouts/slideLayout2.xml"/></Relationships>
</file>

<file path=ppt/slides/_rels/slide1121.xml.rels><?xml version="1.0" encoding="UTF-8" standalone="yes"?>
<Relationships xmlns="http://schemas.openxmlformats.org/package/2006/relationships"><Relationship Id="rId2" Type="http://schemas.openxmlformats.org/officeDocument/2006/relationships/image" Target="../media/image401.jpeg"/><Relationship Id="rId1" Type="http://schemas.openxmlformats.org/officeDocument/2006/relationships/slideLayout" Target="../slideLayouts/slideLayout2.xml"/></Relationships>
</file>

<file path=ppt/slides/_rels/slide1122.xml.rels><?xml version="1.0" encoding="UTF-8" standalone="yes"?>
<Relationships xmlns="http://schemas.openxmlformats.org/package/2006/relationships"><Relationship Id="rId2" Type="http://schemas.openxmlformats.org/officeDocument/2006/relationships/image" Target="../media/image402.jpeg"/><Relationship Id="rId1" Type="http://schemas.openxmlformats.org/officeDocument/2006/relationships/slideLayout" Target="../slideLayouts/slideLayout2.xml"/></Relationships>
</file>

<file path=ppt/slides/_rels/slide1123.xml.rels><?xml version="1.0" encoding="UTF-8" standalone="yes"?>
<Relationships xmlns="http://schemas.openxmlformats.org/package/2006/relationships"><Relationship Id="rId2" Type="http://schemas.openxmlformats.org/officeDocument/2006/relationships/notesSlide" Target="../notesSlides/notesSlide562.xml"/><Relationship Id="rId1" Type="http://schemas.openxmlformats.org/officeDocument/2006/relationships/slideLayout" Target="../slideLayouts/slideLayout2.xml"/></Relationships>
</file>

<file path=ppt/slides/_rels/slide1124.xml.rels><?xml version="1.0" encoding="UTF-8" standalone="yes"?>
<Relationships xmlns="http://schemas.openxmlformats.org/package/2006/relationships"><Relationship Id="rId2" Type="http://schemas.openxmlformats.org/officeDocument/2006/relationships/notesSlide" Target="../notesSlides/notesSlide563.xml"/><Relationship Id="rId1" Type="http://schemas.openxmlformats.org/officeDocument/2006/relationships/slideLayout" Target="../slideLayouts/slideLayout2.xml"/></Relationships>
</file>

<file path=ppt/slides/_rels/slide1125.xml.rels><?xml version="1.0" encoding="UTF-8" standalone="yes"?>
<Relationships xmlns="http://schemas.openxmlformats.org/package/2006/relationships"><Relationship Id="rId2" Type="http://schemas.openxmlformats.org/officeDocument/2006/relationships/notesSlide" Target="../notesSlides/notesSlide564.xml"/><Relationship Id="rId1" Type="http://schemas.openxmlformats.org/officeDocument/2006/relationships/slideLayout" Target="../slideLayouts/slideLayout2.xml"/></Relationships>
</file>

<file path=ppt/slides/_rels/slide1126.xml.rels><?xml version="1.0" encoding="UTF-8" standalone="yes"?>
<Relationships xmlns="http://schemas.openxmlformats.org/package/2006/relationships"><Relationship Id="rId2" Type="http://schemas.openxmlformats.org/officeDocument/2006/relationships/image" Target="../media/image403.jpeg"/><Relationship Id="rId1" Type="http://schemas.openxmlformats.org/officeDocument/2006/relationships/slideLayout" Target="../slideLayouts/slideLayout2.xml"/></Relationships>
</file>

<file path=ppt/slides/_rels/slide1127.xml.rels><?xml version="1.0" encoding="UTF-8" standalone="yes"?>
<Relationships xmlns="http://schemas.openxmlformats.org/package/2006/relationships"><Relationship Id="rId2" Type="http://schemas.openxmlformats.org/officeDocument/2006/relationships/notesSlide" Target="../notesSlides/notesSlide565.xml"/><Relationship Id="rId1" Type="http://schemas.openxmlformats.org/officeDocument/2006/relationships/slideLayout" Target="../slideLayouts/slideLayout2.xml"/></Relationships>
</file>

<file path=ppt/slides/_rels/slide1128.xml.rels><?xml version="1.0" encoding="UTF-8" standalone="yes"?>
<Relationships xmlns="http://schemas.openxmlformats.org/package/2006/relationships"><Relationship Id="rId2" Type="http://schemas.openxmlformats.org/officeDocument/2006/relationships/notesSlide" Target="../notesSlides/notesSlide566.xml"/><Relationship Id="rId1" Type="http://schemas.openxmlformats.org/officeDocument/2006/relationships/slideLayout" Target="../slideLayouts/slideLayout2.xml"/></Relationships>
</file>

<file path=ppt/slides/_rels/slide1129.xml.rels><?xml version="1.0" encoding="UTF-8" standalone="yes"?>
<Relationships xmlns="http://schemas.openxmlformats.org/package/2006/relationships"><Relationship Id="rId2" Type="http://schemas.openxmlformats.org/officeDocument/2006/relationships/notesSlide" Target="../notesSlides/notesSlide56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0.xml.rels><?xml version="1.0" encoding="UTF-8" standalone="yes"?>
<Relationships xmlns="http://schemas.openxmlformats.org/package/2006/relationships"><Relationship Id="rId2" Type="http://schemas.openxmlformats.org/officeDocument/2006/relationships/notesSlide" Target="../notesSlides/notesSlide568.xml"/><Relationship Id="rId1" Type="http://schemas.openxmlformats.org/officeDocument/2006/relationships/slideLayout" Target="../slideLayouts/slideLayout2.xml"/></Relationships>
</file>

<file path=ppt/slides/_rels/slide1131.xml.rels><?xml version="1.0" encoding="UTF-8" standalone="yes"?>
<Relationships xmlns="http://schemas.openxmlformats.org/package/2006/relationships"><Relationship Id="rId2" Type="http://schemas.openxmlformats.org/officeDocument/2006/relationships/notesSlide" Target="../notesSlides/notesSlide569.xml"/><Relationship Id="rId1" Type="http://schemas.openxmlformats.org/officeDocument/2006/relationships/slideLayout" Target="../slideLayouts/slideLayout2.xml"/></Relationships>
</file>

<file path=ppt/slides/_rels/slide1132.xml.rels><?xml version="1.0" encoding="UTF-8" standalone="yes"?>
<Relationships xmlns="http://schemas.openxmlformats.org/package/2006/relationships"><Relationship Id="rId2" Type="http://schemas.openxmlformats.org/officeDocument/2006/relationships/notesSlide" Target="../notesSlides/notesSlide570.xml"/><Relationship Id="rId1" Type="http://schemas.openxmlformats.org/officeDocument/2006/relationships/slideLayout" Target="../slideLayouts/slideLayout2.xml"/></Relationships>
</file>

<file path=ppt/slides/_rels/slide1133.xml.rels><?xml version="1.0" encoding="UTF-8" standalone="yes"?>
<Relationships xmlns="http://schemas.openxmlformats.org/package/2006/relationships"><Relationship Id="rId2" Type="http://schemas.openxmlformats.org/officeDocument/2006/relationships/image" Target="../media/image404.jpeg"/><Relationship Id="rId1" Type="http://schemas.openxmlformats.org/officeDocument/2006/relationships/slideLayout" Target="../slideLayouts/slideLayout2.xml"/></Relationships>
</file>

<file path=ppt/slides/_rels/slide1134.xml.rels><?xml version="1.0" encoding="UTF-8" standalone="yes"?>
<Relationships xmlns="http://schemas.openxmlformats.org/package/2006/relationships"><Relationship Id="rId2" Type="http://schemas.openxmlformats.org/officeDocument/2006/relationships/notesSlide" Target="../notesSlides/notesSlide571.xml"/><Relationship Id="rId1" Type="http://schemas.openxmlformats.org/officeDocument/2006/relationships/slideLayout" Target="../slideLayouts/slideLayout2.xml"/></Relationships>
</file>

<file path=ppt/slides/_rels/slide1135.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1.xml"/></Relationships>
</file>

<file path=ppt/slides/_rels/slide1136.xml.rels><?xml version="1.0" encoding="UTF-8" standalone="yes"?>
<Relationships xmlns="http://schemas.openxmlformats.org/package/2006/relationships"><Relationship Id="rId2" Type="http://schemas.openxmlformats.org/officeDocument/2006/relationships/notesSlide" Target="../notesSlides/notesSlide572.xml"/><Relationship Id="rId1" Type="http://schemas.openxmlformats.org/officeDocument/2006/relationships/slideLayout" Target="../slideLayouts/slideLayout2.xml"/></Relationships>
</file>

<file path=ppt/slides/_rels/slide1137.xml.rels><?xml version="1.0" encoding="UTF-8" standalone="yes"?>
<Relationships xmlns="http://schemas.openxmlformats.org/package/2006/relationships"><Relationship Id="rId2" Type="http://schemas.openxmlformats.org/officeDocument/2006/relationships/notesSlide" Target="../notesSlides/notesSlide573.xml"/><Relationship Id="rId1" Type="http://schemas.openxmlformats.org/officeDocument/2006/relationships/slideLayout" Target="../slideLayouts/slideLayout2.xml"/></Relationships>
</file>

<file path=ppt/slides/_rels/slide1138.xml.rels><?xml version="1.0" encoding="UTF-8" standalone="yes"?>
<Relationships xmlns="http://schemas.openxmlformats.org/package/2006/relationships"><Relationship Id="rId2" Type="http://schemas.openxmlformats.org/officeDocument/2006/relationships/notesSlide" Target="../notesSlides/notesSlide574.xml"/><Relationship Id="rId1" Type="http://schemas.openxmlformats.org/officeDocument/2006/relationships/slideLayout" Target="../slideLayouts/slideLayout2.xml"/></Relationships>
</file>

<file path=ppt/slides/_rels/slide1139.xml.rels><?xml version="1.0" encoding="UTF-8" standalone="yes"?>
<Relationships xmlns="http://schemas.openxmlformats.org/package/2006/relationships"><Relationship Id="rId2" Type="http://schemas.openxmlformats.org/officeDocument/2006/relationships/notesSlide" Target="../notesSlides/notesSlide57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0.xml.rels><?xml version="1.0" encoding="UTF-8" standalone="yes"?>
<Relationships xmlns="http://schemas.openxmlformats.org/package/2006/relationships"><Relationship Id="rId2" Type="http://schemas.openxmlformats.org/officeDocument/2006/relationships/image" Target="../media/image405.jpeg"/><Relationship Id="rId1" Type="http://schemas.openxmlformats.org/officeDocument/2006/relationships/slideLayout" Target="../slideLayouts/slideLayout2.xml"/></Relationships>
</file>

<file path=ppt/slides/_rels/slide1141.xml.rels><?xml version="1.0" encoding="UTF-8" standalone="yes"?>
<Relationships xmlns="http://schemas.openxmlformats.org/package/2006/relationships"><Relationship Id="rId2" Type="http://schemas.openxmlformats.org/officeDocument/2006/relationships/image" Target="../media/image406.jpeg"/><Relationship Id="rId1" Type="http://schemas.openxmlformats.org/officeDocument/2006/relationships/slideLayout" Target="../slideLayouts/slideLayout2.xml"/></Relationships>
</file>

<file path=ppt/slides/_rels/slide1142.xml.rels><?xml version="1.0" encoding="UTF-8" standalone="yes"?>
<Relationships xmlns="http://schemas.openxmlformats.org/package/2006/relationships"><Relationship Id="rId2" Type="http://schemas.openxmlformats.org/officeDocument/2006/relationships/image" Target="../media/image407.gif"/><Relationship Id="rId1" Type="http://schemas.openxmlformats.org/officeDocument/2006/relationships/slideLayout" Target="../slideLayouts/slideLayout2.xml"/></Relationships>
</file>

<file path=ppt/slides/_rels/slide1143.xml.rels><?xml version="1.0" encoding="UTF-8" standalone="yes"?>
<Relationships xmlns="http://schemas.openxmlformats.org/package/2006/relationships"><Relationship Id="rId2" Type="http://schemas.openxmlformats.org/officeDocument/2006/relationships/notesSlide" Target="../notesSlides/notesSlide576.xml"/><Relationship Id="rId1" Type="http://schemas.openxmlformats.org/officeDocument/2006/relationships/slideLayout" Target="../slideLayouts/slideLayout2.xml"/></Relationships>
</file>

<file path=ppt/slides/_rels/slide1144.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jpeg"/><Relationship Id="rId1" Type="http://schemas.openxmlformats.org/officeDocument/2006/relationships/slideLayout" Target="../slideLayouts/slideLayout2.xml"/></Relationships>
</file>

<file path=ppt/slides/_rels/slide1145.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2.xml"/></Relationships>
</file>

<file path=ppt/slides/_rels/slide1146.xml.rels><?xml version="1.0" encoding="UTF-8" standalone="yes"?>
<Relationships xmlns="http://schemas.openxmlformats.org/package/2006/relationships"><Relationship Id="rId2" Type="http://schemas.openxmlformats.org/officeDocument/2006/relationships/notesSlide" Target="../notesSlides/notesSlide577.xml"/><Relationship Id="rId1" Type="http://schemas.openxmlformats.org/officeDocument/2006/relationships/slideLayout" Target="../slideLayouts/slideLayout2.xml"/></Relationships>
</file>

<file path=ppt/slides/_rels/slide1147.xml.rels><?xml version="1.0" encoding="UTF-8" standalone="yes"?>
<Relationships xmlns="http://schemas.openxmlformats.org/package/2006/relationships"><Relationship Id="rId2" Type="http://schemas.openxmlformats.org/officeDocument/2006/relationships/notesSlide" Target="../notesSlides/notesSlide578.xml"/><Relationship Id="rId1" Type="http://schemas.openxmlformats.org/officeDocument/2006/relationships/slideLayout" Target="../slideLayouts/slideLayout2.xml"/></Relationships>
</file>

<file path=ppt/slides/_rels/slide1148.xml.rels><?xml version="1.0" encoding="UTF-8" standalone="yes"?>
<Relationships xmlns="http://schemas.openxmlformats.org/package/2006/relationships"><Relationship Id="rId2" Type="http://schemas.openxmlformats.org/officeDocument/2006/relationships/notesSlide" Target="../notesSlides/notesSlide579.xml"/><Relationship Id="rId1" Type="http://schemas.openxmlformats.org/officeDocument/2006/relationships/slideLayout" Target="../slideLayouts/slideLayout2.xml"/></Relationships>
</file>

<file path=ppt/slides/_rels/slide1149.xml.rels><?xml version="1.0" encoding="UTF-8" standalone="yes"?>
<Relationships xmlns="http://schemas.openxmlformats.org/package/2006/relationships"><Relationship Id="rId2" Type="http://schemas.openxmlformats.org/officeDocument/2006/relationships/notesSlide" Target="../notesSlides/notesSlide58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0.xml.rels><?xml version="1.0" encoding="UTF-8" standalone="yes"?>
<Relationships xmlns="http://schemas.openxmlformats.org/package/2006/relationships"><Relationship Id="rId2" Type="http://schemas.openxmlformats.org/officeDocument/2006/relationships/notesSlide" Target="../notesSlides/notesSlide581.xml"/><Relationship Id="rId1" Type="http://schemas.openxmlformats.org/officeDocument/2006/relationships/slideLayout" Target="../slideLayouts/slideLayout2.xml"/></Relationships>
</file>

<file path=ppt/slides/_rels/slide1151.xml.rels><?xml version="1.0" encoding="UTF-8" standalone="yes"?>
<Relationships xmlns="http://schemas.openxmlformats.org/package/2006/relationships"><Relationship Id="rId2" Type="http://schemas.openxmlformats.org/officeDocument/2006/relationships/notesSlide" Target="../notesSlides/notesSlide582.xml"/><Relationship Id="rId1" Type="http://schemas.openxmlformats.org/officeDocument/2006/relationships/slideLayout" Target="../slideLayouts/slideLayout2.xml"/></Relationships>
</file>

<file path=ppt/slides/_rels/slide1152.xml.rels><?xml version="1.0" encoding="UTF-8" standalone="yes"?>
<Relationships xmlns="http://schemas.openxmlformats.org/package/2006/relationships"><Relationship Id="rId2" Type="http://schemas.openxmlformats.org/officeDocument/2006/relationships/notesSlide" Target="../notesSlides/notesSlide583.xml"/><Relationship Id="rId1" Type="http://schemas.openxmlformats.org/officeDocument/2006/relationships/slideLayout" Target="../slideLayouts/slideLayout2.xml"/></Relationships>
</file>

<file path=ppt/slides/_rels/slide1153.xml.rels><?xml version="1.0" encoding="UTF-8" standalone="yes"?>
<Relationships xmlns="http://schemas.openxmlformats.org/package/2006/relationships"><Relationship Id="rId2" Type="http://schemas.openxmlformats.org/officeDocument/2006/relationships/notesSlide" Target="../notesSlides/notesSlide584.xml"/><Relationship Id="rId1" Type="http://schemas.openxmlformats.org/officeDocument/2006/relationships/slideLayout" Target="../slideLayouts/slideLayout2.xml"/></Relationships>
</file>

<file path=ppt/slides/_rels/slide1154.xml.rels><?xml version="1.0" encoding="UTF-8" standalone="yes"?>
<Relationships xmlns="http://schemas.openxmlformats.org/package/2006/relationships"><Relationship Id="rId2" Type="http://schemas.openxmlformats.org/officeDocument/2006/relationships/notesSlide" Target="../notesSlides/notesSlide585.xml"/><Relationship Id="rId1" Type="http://schemas.openxmlformats.org/officeDocument/2006/relationships/slideLayout" Target="../slideLayouts/slideLayout2.xml"/></Relationships>
</file>

<file path=ppt/slides/_rels/slide1155.xml.rels><?xml version="1.0" encoding="UTF-8" standalone="yes"?>
<Relationships xmlns="http://schemas.openxmlformats.org/package/2006/relationships"><Relationship Id="rId2" Type="http://schemas.openxmlformats.org/officeDocument/2006/relationships/notesSlide" Target="../notesSlides/notesSlide586.xml"/><Relationship Id="rId1" Type="http://schemas.openxmlformats.org/officeDocument/2006/relationships/slideLayout" Target="../slideLayouts/slideLayout2.xml"/></Relationships>
</file>

<file path=ppt/slides/_rels/slide1156.xml.rels><?xml version="1.0" encoding="UTF-8" standalone="yes"?>
<Relationships xmlns="http://schemas.openxmlformats.org/package/2006/relationships"><Relationship Id="rId2" Type="http://schemas.openxmlformats.org/officeDocument/2006/relationships/notesSlide" Target="../notesSlides/notesSlide587.xml"/><Relationship Id="rId1" Type="http://schemas.openxmlformats.org/officeDocument/2006/relationships/slideLayout" Target="../slideLayouts/slideLayout2.xml"/></Relationships>
</file>

<file path=ppt/slides/_rels/slide1157.xml.rels><?xml version="1.0" encoding="UTF-8" standalone="yes"?>
<Relationships xmlns="http://schemas.openxmlformats.org/package/2006/relationships"><Relationship Id="rId2" Type="http://schemas.openxmlformats.org/officeDocument/2006/relationships/notesSlide" Target="../notesSlides/notesSlide588.xml"/><Relationship Id="rId1" Type="http://schemas.openxmlformats.org/officeDocument/2006/relationships/slideLayout" Target="../slideLayouts/slideLayout2.xml"/></Relationships>
</file>

<file path=ppt/slides/_rels/slide1158.xml.rels><?xml version="1.0" encoding="UTF-8" standalone="yes"?>
<Relationships xmlns="http://schemas.openxmlformats.org/package/2006/relationships"><Relationship Id="rId2" Type="http://schemas.openxmlformats.org/officeDocument/2006/relationships/notesSlide" Target="../notesSlides/notesSlide589.xml"/><Relationship Id="rId1" Type="http://schemas.openxmlformats.org/officeDocument/2006/relationships/slideLayout" Target="../slideLayouts/slideLayout2.xml"/></Relationships>
</file>

<file path=ppt/slides/_rels/slide1159.xml.rels><?xml version="1.0" encoding="UTF-8" standalone="yes"?>
<Relationships xmlns="http://schemas.openxmlformats.org/package/2006/relationships"><Relationship Id="rId2" Type="http://schemas.openxmlformats.org/officeDocument/2006/relationships/notesSlide" Target="../notesSlides/notesSlide59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0.xml.rels><?xml version="1.0" encoding="UTF-8" standalone="yes"?>
<Relationships xmlns="http://schemas.openxmlformats.org/package/2006/relationships"><Relationship Id="rId2" Type="http://schemas.openxmlformats.org/officeDocument/2006/relationships/notesSlide" Target="../notesSlides/notesSlide591.xml"/><Relationship Id="rId1" Type="http://schemas.openxmlformats.org/officeDocument/2006/relationships/slideLayout" Target="../slideLayouts/slideLayout2.xml"/></Relationships>
</file>

<file path=ppt/slides/_rels/slide1161.xml.rels><?xml version="1.0" encoding="UTF-8" standalone="yes"?>
<Relationships xmlns="http://schemas.openxmlformats.org/package/2006/relationships"><Relationship Id="rId2" Type="http://schemas.openxmlformats.org/officeDocument/2006/relationships/notesSlide" Target="../notesSlides/notesSlide592.xml"/><Relationship Id="rId1" Type="http://schemas.openxmlformats.org/officeDocument/2006/relationships/slideLayout" Target="../slideLayouts/slideLayout2.xml"/></Relationships>
</file>

<file path=ppt/slides/_rels/slide1162.xml.rels><?xml version="1.0" encoding="UTF-8" standalone="yes"?>
<Relationships xmlns="http://schemas.openxmlformats.org/package/2006/relationships"><Relationship Id="rId2" Type="http://schemas.openxmlformats.org/officeDocument/2006/relationships/notesSlide" Target="../notesSlides/notesSlide593.xml"/><Relationship Id="rId1" Type="http://schemas.openxmlformats.org/officeDocument/2006/relationships/slideLayout" Target="../slideLayouts/slideLayout2.xml"/></Relationships>
</file>

<file path=ppt/slides/_rels/slide1163.xml.rels><?xml version="1.0" encoding="UTF-8" standalone="yes"?>
<Relationships xmlns="http://schemas.openxmlformats.org/package/2006/relationships"><Relationship Id="rId2" Type="http://schemas.openxmlformats.org/officeDocument/2006/relationships/notesSlide" Target="../notesSlides/notesSlide594.xml"/><Relationship Id="rId1" Type="http://schemas.openxmlformats.org/officeDocument/2006/relationships/slideLayout" Target="../slideLayouts/slideLayout2.xml"/></Relationships>
</file>

<file path=ppt/slides/_rels/slide1164.xml.rels><?xml version="1.0" encoding="UTF-8" standalone="yes"?>
<Relationships xmlns="http://schemas.openxmlformats.org/package/2006/relationships"><Relationship Id="rId2" Type="http://schemas.openxmlformats.org/officeDocument/2006/relationships/notesSlide" Target="../notesSlides/notesSlide595.xml"/><Relationship Id="rId1" Type="http://schemas.openxmlformats.org/officeDocument/2006/relationships/slideLayout" Target="../slideLayouts/slideLayout2.xml"/></Relationships>
</file>

<file path=ppt/slides/_rels/slide1165.xml.rels><?xml version="1.0" encoding="UTF-8" standalone="yes"?>
<Relationships xmlns="http://schemas.openxmlformats.org/package/2006/relationships"><Relationship Id="rId2" Type="http://schemas.openxmlformats.org/officeDocument/2006/relationships/notesSlide" Target="../notesSlides/notesSlide596.xml"/><Relationship Id="rId1" Type="http://schemas.openxmlformats.org/officeDocument/2006/relationships/slideLayout" Target="../slideLayouts/slideLayout2.xml"/></Relationships>
</file>

<file path=ppt/slides/_rels/slide1166.xml.rels><?xml version="1.0" encoding="UTF-8" standalone="yes"?>
<Relationships xmlns="http://schemas.openxmlformats.org/package/2006/relationships"><Relationship Id="rId2" Type="http://schemas.openxmlformats.org/officeDocument/2006/relationships/notesSlide" Target="../notesSlides/notesSlide597.xml"/><Relationship Id="rId1" Type="http://schemas.openxmlformats.org/officeDocument/2006/relationships/slideLayout" Target="../slideLayouts/slideLayout2.xml"/></Relationships>
</file>

<file path=ppt/slides/_rels/slide1167.xml.rels><?xml version="1.0" encoding="UTF-8" standalone="yes"?>
<Relationships xmlns="http://schemas.openxmlformats.org/package/2006/relationships"><Relationship Id="rId2" Type="http://schemas.openxmlformats.org/officeDocument/2006/relationships/notesSlide" Target="../notesSlides/notesSlide598.xml"/><Relationship Id="rId1" Type="http://schemas.openxmlformats.org/officeDocument/2006/relationships/slideLayout" Target="../slideLayouts/slideLayout2.xml"/></Relationships>
</file>

<file path=ppt/slides/_rels/slide1168.xml.rels><?xml version="1.0" encoding="UTF-8" standalone="yes"?>
<Relationships xmlns="http://schemas.openxmlformats.org/package/2006/relationships"><Relationship Id="rId2" Type="http://schemas.openxmlformats.org/officeDocument/2006/relationships/notesSlide" Target="../notesSlides/notesSlide599.xml"/><Relationship Id="rId1" Type="http://schemas.openxmlformats.org/officeDocument/2006/relationships/slideLayout" Target="../slideLayouts/slideLayout2.xml"/></Relationships>
</file>

<file path=ppt/slides/_rels/slide1169.xml.rels><?xml version="1.0" encoding="UTF-8" standalone="yes"?>
<Relationships xmlns="http://schemas.openxmlformats.org/package/2006/relationships"><Relationship Id="rId2" Type="http://schemas.openxmlformats.org/officeDocument/2006/relationships/notesSlide" Target="../notesSlides/notesSlide60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0.xml.rels><?xml version="1.0" encoding="UTF-8" standalone="yes"?>
<Relationships xmlns="http://schemas.openxmlformats.org/package/2006/relationships"><Relationship Id="rId2" Type="http://schemas.openxmlformats.org/officeDocument/2006/relationships/notesSlide" Target="../notesSlides/notesSlide601.xml"/><Relationship Id="rId1" Type="http://schemas.openxmlformats.org/officeDocument/2006/relationships/slideLayout" Target="../slideLayouts/slideLayout2.xml"/></Relationships>
</file>

<file path=ppt/slides/_rels/slide1171.xml.rels><?xml version="1.0" encoding="UTF-8" standalone="yes"?>
<Relationships xmlns="http://schemas.openxmlformats.org/package/2006/relationships"><Relationship Id="rId2" Type="http://schemas.openxmlformats.org/officeDocument/2006/relationships/notesSlide" Target="../notesSlides/notesSlide602.xml"/><Relationship Id="rId1" Type="http://schemas.openxmlformats.org/officeDocument/2006/relationships/slideLayout" Target="../slideLayouts/slideLayout2.xml"/></Relationships>
</file>

<file path=ppt/slides/_rels/slide1172.xml.rels><?xml version="1.0" encoding="UTF-8" standalone="yes"?>
<Relationships xmlns="http://schemas.openxmlformats.org/package/2006/relationships"><Relationship Id="rId2" Type="http://schemas.openxmlformats.org/officeDocument/2006/relationships/notesSlide" Target="../notesSlides/notesSlide603.xml"/><Relationship Id="rId1" Type="http://schemas.openxmlformats.org/officeDocument/2006/relationships/slideLayout" Target="../slideLayouts/slideLayout2.xml"/></Relationships>
</file>

<file path=ppt/slides/_rels/slide1173.xml.rels><?xml version="1.0" encoding="UTF-8" standalone="yes"?>
<Relationships xmlns="http://schemas.openxmlformats.org/package/2006/relationships"><Relationship Id="rId2" Type="http://schemas.openxmlformats.org/officeDocument/2006/relationships/notesSlide" Target="../notesSlides/notesSlide604.xml"/><Relationship Id="rId1" Type="http://schemas.openxmlformats.org/officeDocument/2006/relationships/slideLayout" Target="../slideLayouts/slideLayout2.xml"/></Relationships>
</file>

<file path=ppt/slides/_rels/slide1174.xml.rels><?xml version="1.0" encoding="UTF-8" standalone="yes"?>
<Relationships xmlns="http://schemas.openxmlformats.org/package/2006/relationships"><Relationship Id="rId2" Type="http://schemas.openxmlformats.org/officeDocument/2006/relationships/notesSlide" Target="../notesSlides/notesSlide605.xml"/><Relationship Id="rId1" Type="http://schemas.openxmlformats.org/officeDocument/2006/relationships/slideLayout" Target="../slideLayouts/slideLayout2.xml"/></Relationships>
</file>

<file path=ppt/slides/_rels/slide1175.xml.rels><?xml version="1.0" encoding="UTF-8" standalone="yes"?>
<Relationships xmlns="http://schemas.openxmlformats.org/package/2006/relationships"><Relationship Id="rId2" Type="http://schemas.openxmlformats.org/officeDocument/2006/relationships/notesSlide" Target="../notesSlides/notesSlide606.xml"/><Relationship Id="rId1" Type="http://schemas.openxmlformats.org/officeDocument/2006/relationships/slideLayout" Target="../slideLayouts/slideLayout2.xml"/></Relationships>
</file>

<file path=ppt/slides/_rels/slide1176.xml.rels><?xml version="1.0" encoding="UTF-8" standalone="yes"?>
<Relationships xmlns="http://schemas.openxmlformats.org/package/2006/relationships"><Relationship Id="rId2" Type="http://schemas.openxmlformats.org/officeDocument/2006/relationships/notesSlide" Target="../notesSlides/notesSlide607.xml"/><Relationship Id="rId1" Type="http://schemas.openxmlformats.org/officeDocument/2006/relationships/slideLayout" Target="../slideLayouts/slideLayout2.xml"/></Relationships>
</file>

<file path=ppt/slides/_rels/slide1177.xml.rels><?xml version="1.0" encoding="UTF-8" standalone="yes"?>
<Relationships xmlns="http://schemas.openxmlformats.org/package/2006/relationships"><Relationship Id="rId2" Type="http://schemas.openxmlformats.org/officeDocument/2006/relationships/notesSlide" Target="../notesSlides/notesSlide608.xml"/><Relationship Id="rId1" Type="http://schemas.openxmlformats.org/officeDocument/2006/relationships/slideLayout" Target="../slideLayouts/slideLayout2.xml"/></Relationships>
</file>

<file path=ppt/slides/_rels/slide1178.xml.rels><?xml version="1.0" encoding="UTF-8" standalone="yes"?>
<Relationships xmlns="http://schemas.openxmlformats.org/package/2006/relationships"><Relationship Id="rId2" Type="http://schemas.openxmlformats.org/officeDocument/2006/relationships/notesSlide" Target="../notesSlides/notesSlide609.xml"/><Relationship Id="rId1" Type="http://schemas.openxmlformats.org/officeDocument/2006/relationships/slideLayout" Target="../slideLayouts/slideLayout2.xml"/></Relationships>
</file>

<file path=ppt/slides/_rels/slide1179.xml.rels><?xml version="1.0" encoding="UTF-8" standalone="yes"?>
<Relationships xmlns="http://schemas.openxmlformats.org/package/2006/relationships"><Relationship Id="rId2" Type="http://schemas.openxmlformats.org/officeDocument/2006/relationships/notesSlide" Target="../notesSlides/notesSlide61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0.xml.rels><?xml version="1.0" encoding="UTF-8" standalone="yes"?>
<Relationships xmlns="http://schemas.openxmlformats.org/package/2006/relationships"><Relationship Id="rId2" Type="http://schemas.openxmlformats.org/officeDocument/2006/relationships/notesSlide" Target="../notesSlides/notesSlide611.xml"/><Relationship Id="rId1" Type="http://schemas.openxmlformats.org/officeDocument/2006/relationships/slideLayout" Target="../slideLayouts/slideLayout2.xml"/></Relationships>
</file>

<file path=ppt/slides/_rels/slide1181.xml.rels><?xml version="1.0" encoding="UTF-8" standalone="yes"?>
<Relationships xmlns="http://schemas.openxmlformats.org/package/2006/relationships"><Relationship Id="rId2" Type="http://schemas.openxmlformats.org/officeDocument/2006/relationships/notesSlide" Target="../notesSlides/notesSlide612.xml"/><Relationship Id="rId1" Type="http://schemas.openxmlformats.org/officeDocument/2006/relationships/slideLayout" Target="../slideLayouts/slideLayout2.xml"/></Relationships>
</file>

<file path=ppt/slides/_rels/slide1182.xml.rels><?xml version="1.0" encoding="UTF-8" standalone="yes"?>
<Relationships xmlns="http://schemas.openxmlformats.org/package/2006/relationships"><Relationship Id="rId2" Type="http://schemas.openxmlformats.org/officeDocument/2006/relationships/notesSlide" Target="../notesSlides/notesSlide613.xml"/><Relationship Id="rId1" Type="http://schemas.openxmlformats.org/officeDocument/2006/relationships/slideLayout" Target="../slideLayouts/slideLayout2.xml"/></Relationships>
</file>

<file path=ppt/slides/_rels/slide1183.xml.rels><?xml version="1.0" encoding="UTF-8" standalone="yes"?>
<Relationships xmlns="http://schemas.openxmlformats.org/package/2006/relationships"><Relationship Id="rId2" Type="http://schemas.openxmlformats.org/officeDocument/2006/relationships/notesSlide" Target="../notesSlides/notesSlide614.xml"/><Relationship Id="rId1" Type="http://schemas.openxmlformats.org/officeDocument/2006/relationships/slideLayout" Target="../slideLayouts/slideLayout2.xml"/></Relationships>
</file>

<file path=ppt/slides/_rels/slide1184.xml.rels><?xml version="1.0" encoding="UTF-8" standalone="yes"?>
<Relationships xmlns="http://schemas.openxmlformats.org/package/2006/relationships"><Relationship Id="rId2" Type="http://schemas.openxmlformats.org/officeDocument/2006/relationships/notesSlide" Target="../notesSlides/notesSlide615.xml"/><Relationship Id="rId1" Type="http://schemas.openxmlformats.org/officeDocument/2006/relationships/slideLayout" Target="../slideLayouts/slideLayout2.xml"/></Relationships>
</file>

<file path=ppt/slides/_rels/slide1185.xml.rels><?xml version="1.0" encoding="UTF-8" standalone="yes"?>
<Relationships xmlns="http://schemas.openxmlformats.org/package/2006/relationships"><Relationship Id="rId2" Type="http://schemas.openxmlformats.org/officeDocument/2006/relationships/notesSlide" Target="../notesSlides/notesSlide616.xml"/><Relationship Id="rId1" Type="http://schemas.openxmlformats.org/officeDocument/2006/relationships/slideLayout" Target="../slideLayouts/slideLayout2.xml"/></Relationships>
</file>

<file path=ppt/slides/_rels/slide1186.xml.rels><?xml version="1.0" encoding="UTF-8" standalone="yes"?>
<Relationships xmlns="http://schemas.openxmlformats.org/package/2006/relationships"><Relationship Id="rId2" Type="http://schemas.openxmlformats.org/officeDocument/2006/relationships/notesSlide" Target="../notesSlides/notesSlide617.xml"/><Relationship Id="rId1" Type="http://schemas.openxmlformats.org/officeDocument/2006/relationships/slideLayout" Target="../slideLayouts/slideLayout2.xml"/></Relationships>
</file>

<file path=ppt/slides/_rels/slide1187.xml.rels><?xml version="1.0" encoding="UTF-8" standalone="yes"?>
<Relationships xmlns="http://schemas.openxmlformats.org/package/2006/relationships"><Relationship Id="rId2" Type="http://schemas.openxmlformats.org/officeDocument/2006/relationships/notesSlide" Target="../notesSlides/notesSlide618.xml"/><Relationship Id="rId1" Type="http://schemas.openxmlformats.org/officeDocument/2006/relationships/slideLayout" Target="../slideLayouts/slideLayout2.xml"/></Relationships>
</file>

<file path=ppt/slides/_rels/slide1188.xml.rels><?xml version="1.0" encoding="UTF-8" standalone="yes"?>
<Relationships xmlns="http://schemas.openxmlformats.org/package/2006/relationships"><Relationship Id="rId2" Type="http://schemas.openxmlformats.org/officeDocument/2006/relationships/notesSlide" Target="../notesSlides/notesSlide619.xml"/><Relationship Id="rId1" Type="http://schemas.openxmlformats.org/officeDocument/2006/relationships/slideLayout" Target="../slideLayouts/slideLayout2.xml"/></Relationships>
</file>

<file path=ppt/slides/_rels/slide1189.xml.rels><?xml version="1.0" encoding="UTF-8" standalone="yes"?>
<Relationships xmlns="http://schemas.openxmlformats.org/package/2006/relationships"><Relationship Id="rId2" Type="http://schemas.openxmlformats.org/officeDocument/2006/relationships/notesSlide" Target="../notesSlides/notesSlide62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0.xml.rels><?xml version="1.0" encoding="UTF-8" standalone="yes"?>
<Relationships xmlns="http://schemas.openxmlformats.org/package/2006/relationships"><Relationship Id="rId2" Type="http://schemas.openxmlformats.org/officeDocument/2006/relationships/notesSlide" Target="../notesSlides/notesSlide621.xml"/><Relationship Id="rId1" Type="http://schemas.openxmlformats.org/officeDocument/2006/relationships/slideLayout" Target="../slideLayouts/slideLayout2.xml"/></Relationships>
</file>

<file path=ppt/slides/_rels/slide1191.xml.rels><?xml version="1.0" encoding="UTF-8" standalone="yes"?>
<Relationships xmlns="http://schemas.openxmlformats.org/package/2006/relationships"><Relationship Id="rId2" Type="http://schemas.openxmlformats.org/officeDocument/2006/relationships/notesSlide" Target="../notesSlides/notesSlide622.xml"/><Relationship Id="rId1" Type="http://schemas.openxmlformats.org/officeDocument/2006/relationships/slideLayout" Target="../slideLayouts/slideLayout2.xml"/></Relationships>
</file>

<file path=ppt/slides/_rels/slide1192.xml.rels><?xml version="1.0" encoding="UTF-8" standalone="yes"?>
<Relationships xmlns="http://schemas.openxmlformats.org/package/2006/relationships"><Relationship Id="rId2" Type="http://schemas.openxmlformats.org/officeDocument/2006/relationships/notesSlide" Target="../notesSlides/notesSlide623.xml"/><Relationship Id="rId1" Type="http://schemas.openxmlformats.org/officeDocument/2006/relationships/slideLayout" Target="../slideLayouts/slideLayout2.xml"/></Relationships>
</file>

<file path=ppt/slides/_rels/slide1193.xml.rels><?xml version="1.0" encoding="UTF-8" standalone="yes"?>
<Relationships xmlns="http://schemas.openxmlformats.org/package/2006/relationships"><Relationship Id="rId2" Type="http://schemas.openxmlformats.org/officeDocument/2006/relationships/notesSlide" Target="../notesSlides/notesSlide624.xml"/><Relationship Id="rId1" Type="http://schemas.openxmlformats.org/officeDocument/2006/relationships/slideLayout" Target="../slideLayouts/slideLayout2.xml"/></Relationships>
</file>

<file path=ppt/slides/_rels/slide1194.xml.rels><?xml version="1.0" encoding="UTF-8" standalone="yes"?>
<Relationships xmlns="http://schemas.openxmlformats.org/package/2006/relationships"><Relationship Id="rId2" Type="http://schemas.openxmlformats.org/officeDocument/2006/relationships/notesSlide" Target="../notesSlides/notesSlide625.xml"/><Relationship Id="rId1" Type="http://schemas.openxmlformats.org/officeDocument/2006/relationships/slideLayout" Target="../slideLayouts/slideLayout2.xml"/></Relationships>
</file>

<file path=ppt/slides/_rels/slide1195.xml.rels><?xml version="1.0" encoding="UTF-8" standalone="yes"?>
<Relationships xmlns="http://schemas.openxmlformats.org/package/2006/relationships"><Relationship Id="rId2" Type="http://schemas.openxmlformats.org/officeDocument/2006/relationships/notesSlide" Target="../notesSlides/notesSlide626.xml"/><Relationship Id="rId1" Type="http://schemas.openxmlformats.org/officeDocument/2006/relationships/slideLayout" Target="../slideLayouts/slideLayout2.xml"/></Relationships>
</file>

<file path=ppt/slides/_rels/slide11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97.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image" Target="../media/image4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29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2" Type="http://schemas.openxmlformats.org/officeDocument/2006/relationships/image" Target="../media/image205.gif"/><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jpeg"/></Relationships>
</file>

<file path=ppt/slides/_rels/slide59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213.jpeg"/></Relationships>
</file>

<file path=ppt/slides/_rels/slide59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675.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688.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689.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691.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692.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2.xml"/><Relationship Id="rId4" Type="http://schemas.openxmlformats.org/officeDocument/2006/relationships/image" Target="../media/image237.jpeg"/></Relationships>
</file>

<file path=ppt/slides/_rels/slide69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 Id="rId4" Type="http://schemas.openxmlformats.org/officeDocument/2006/relationships/image" Target="../media/image240.jpeg"/></Relationships>
</file>

<file path=ppt/slides/_rels/slide69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701.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70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703.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704.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705.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708.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709.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711.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712.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72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72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72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72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72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726.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727.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728.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729.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731.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732.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73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73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735.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736.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737.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738.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73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4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741.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742.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74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744.xml.rels><?xml version="1.0" encoding="UTF-8" standalone="yes"?>
<Relationships xmlns="http://schemas.openxmlformats.org/package/2006/relationships"><Relationship Id="rId3" Type="http://schemas.openxmlformats.org/officeDocument/2006/relationships/image" Target="../media/image259.jpeg"/><Relationship Id="rId7" Type="http://schemas.openxmlformats.org/officeDocument/2006/relationships/image" Target="../media/image263.jpeg"/><Relationship Id="rId2" Type="http://schemas.openxmlformats.org/officeDocument/2006/relationships/notesSlide" Target="../notesSlides/notesSlide270.xml"/><Relationship Id="rId1" Type="http://schemas.openxmlformats.org/officeDocument/2006/relationships/slideLayout" Target="../slideLayouts/slideLayout2.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745.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746.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747.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748.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74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50.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751.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752.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753.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75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755.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756.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269.jpeg"/></Relationships>
</file>

<file path=ppt/slides/_rels/slide757.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758.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759.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60.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761.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762.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763.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764.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765.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766.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767.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768.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769.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771.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772.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773.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774.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775.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776.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777.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778.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779.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781.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782.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783.xml.rels><?xml version="1.0" encoding="UTF-8" standalone="yes"?>
<Relationships xmlns="http://schemas.openxmlformats.org/package/2006/relationships"><Relationship Id="rId2" Type="http://schemas.openxmlformats.org/officeDocument/2006/relationships/image" Target="../media/image276.gif"/><Relationship Id="rId1" Type="http://schemas.openxmlformats.org/officeDocument/2006/relationships/slideLayout" Target="../slideLayouts/slideLayout2.xml"/></Relationships>
</file>

<file path=ppt/slides/_rels/slide784.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785.xml.rels><?xml version="1.0" encoding="UTF-8" standalone="yes"?>
<Relationships xmlns="http://schemas.openxmlformats.org/package/2006/relationships"><Relationship Id="rId2" Type="http://schemas.openxmlformats.org/officeDocument/2006/relationships/image" Target="../media/image278.gif"/><Relationship Id="rId1" Type="http://schemas.openxmlformats.org/officeDocument/2006/relationships/slideLayout" Target="../slideLayouts/slideLayout2.xml"/></Relationships>
</file>

<file path=ppt/slides/_rels/slide786.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787.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788.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789.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90.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791.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792.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793.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794.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79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796.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797.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798.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799.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801.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802.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80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315.xml"/><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804.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805.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8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7.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808.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2.xml"/></Relationships>
</file>

<file path=ppt/slides/_rels/slide809.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10.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811.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812.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813.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814.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815.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816.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817.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818.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819.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0.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821.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822.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823.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824.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825.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826.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827.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828.xml.rels><?xml version="1.0" encoding="UTF-8" standalone="yes"?>
<Relationships xmlns="http://schemas.openxmlformats.org/package/2006/relationships"><Relationship Id="rId3" Type="http://schemas.openxmlformats.org/officeDocument/2006/relationships/image" Target="../media/image296.gif"/><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829.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0.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2.xml"/></Relationships>
</file>

<file path=ppt/slides/_rels/slide831.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832.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833.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834.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835.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836.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837.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838.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839.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0.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841.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842.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843.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844.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845.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2.xml"/></Relationships>
</file>

<file path=ppt/slides/_rels/slide846.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847.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848.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849.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0.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352.xml"/><Relationship Id="rId1" Type="http://schemas.openxmlformats.org/officeDocument/2006/relationships/slideLayout" Target="../slideLayouts/slideLayout2.xml"/></Relationships>
</file>

<file path=ppt/slides/_rels/slide851.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2.xml"/></Relationships>
</file>

<file path=ppt/slides/_rels/slide852.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2.xml"/></Relationships>
</file>

<file path=ppt/slides/_rels/slide853.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2.xml"/></Relationships>
</file>

<file path=ppt/slides/_rels/slide854.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2.xml"/></Relationships>
</file>

<file path=ppt/slides/_rels/slide855.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2.xml"/></Relationships>
</file>

<file path=ppt/slides/_rels/slide856.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2.xml"/></Relationships>
</file>

<file path=ppt/slides/_rels/slide857.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2.xml"/></Relationships>
</file>

<file path=ppt/slides/_rels/slide858.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2.xml"/></Relationships>
</file>

<file path=ppt/slides/_rels/slide859.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0.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2.xml"/></Relationships>
</file>

<file path=ppt/slides/_rels/slide861.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2.xml"/></Relationships>
</file>

<file path=ppt/slides/_rels/slide862.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2.xml"/></Relationships>
</file>

<file path=ppt/slides/_rels/slide863.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2.xml"/></Relationships>
</file>

<file path=ppt/slides/_rels/slide864.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2.xml"/></Relationships>
</file>

<file path=ppt/slides/_rels/slide865.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2.xml"/></Relationships>
</file>

<file path=ppt/slides/_rels/slide866.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2.xml"/></Relationships>
</file>

<file path=ppt/slides/_rels/slide867.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2.xml"/></Relationships>
</file>

<file path=ppt/slides/_rels/slide868.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2.xml"/></Relationships>
</file>

<file path=ppt/slides/_rels/slide869.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870.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2.xml"/></Relationships>
</file>

<file path=ppt/slides/_rels/slide871.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2.xml"/></Relationships>
</file>

<file path=ppt/slides/_rels/slide872.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2.xml"/></Relationships>
</file>

<file path=ppt/slides/_rels/slide873.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2.xml"/></Relationships>
</file>

<file path=ppt/slides/_rels/slide874.xml.rels><?xml version="1.0" encoding="UTF-8" standalone="yes"?>
<Relationships xmlns="http://schemas.openxmlformats.org/package/2006/relationships"><Relationship Id="rId2" Type="http://schemas.openxmlformats.org/officeDocument/2006/relationships/notesSlide" Target="../notesSlides/notesSlide376.xml"/><Relationship Id="rId1" Type="http://schemas.openxmlformats.org/officeDocument/2006/relationships/slideLayout" Target="../slideLayouts/slideLayout2.xml"/></Relationships>
</file>

<file path=ppt/slides/_rels/slide875.xml.rels><?xml version="1.0" encoding="UTF-8" standalone="yes"?>
<Relationships xmlns="http://schemas.openxmlformats.org/package/2006/relationships"><Relationship Id="rId2" Type="http://schemas.openxmlformats.org/officeDocument/2006/relationships/notesSlide" Target="../notesSlides/notesSlide377.xml"/><Relationship Id="rId1" Type="http://schemas.openxmlformats.org/officeDocument/2006/relationships/slideLayout" Target="../slideLayouts/slideLayout2.xml"/></Relationships>
</file>

<file path=ppt/slides/_rels/slide8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77.xml.rels><?xml version="1.0" encoding="UTF-8" standalone="yes"?>
<Relationships xmlns="http://schemas.openxmlformats.org/package/2006/relationships"><Relationship Id="rId2" Type="http://schemas.openxmlformats.org/officeDocument/2006/relationships/notesSlide" Target="../notesSlides/notesSlide378.xml"/><Relationship Id="rId1" Type="http://schemas.openxmlformats.org/officeDocument/2006/relationships/slideLayout" Target="../slideLayouts/slideLayout2.xml"/></Relationships>
</file>

<file path=ppt/slides/_rels/slide878.xml.rels><?xml version="1.0" encoding="UTF-8" standalone="yes"?>
<Relationships xmlns="http://schemas.openxmlformats.org/package/2006/relationships"><Relationship Id="rId2" Type="http://schemas.openxmlformats.org/officeDocument/2006/relationships/notesSlide" Target="../notesSlides/notesSlide379.xml"/><Relationship Id="rId1" Type="http://schemas.openxmlformats.org/officeDocument/2006/relationships/slideLayout" Target="../slideLayouts/slideLayout2.xml"/></Relationships>
</file>

<file path=ppt/slides/_rels/slide879.xml.rels><?xml version="1.0" encoding="UTF-8" standalone="yes"?>
<Relationships xmlns="http://schemas.openxmlformats.org/package/2006/relationships"><Relationship Id="rId2" Type="http://schemas.openxmlformats.org/officeDocument/2006/relationships/notesSlide" Target="../notesSlides/notesSlide3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0.xml.rels><?xml version="1.0" encoding="UTF-8" standalone="yes"?>
<Relationships xmlns="http://schemas.openxmlformats.org/package/2006/relationships"><Relationship Id="rId2" Type="http://schemas.openxmlformats.org/officeDocument/2006/relationships/notesSlide" Target="../notesSlides/notesSlide381.xml"/><Relationship Id="rId1" Type="http://schemas.openxmlformats.org/officeDocument/2006/relationships/slideLayout" Target="../slideLayouts/slideLayout2.xml"/></Relationships>
</file>

<file path=ppt/slides/_rels/slide881.xml.rels><?xml version="1.0" encoding="UTF-8" standalone="yes"?>
<Relationships xmlns="http://schemas.openxmlformats.org/package/2006/relationships"><Relationship Id="rId2" Type="http://schemas.openxmlformats.org/officeDocument/2006/relationships/notesSlide" Target="../notesSlides/notesSlide382.xml"/><Relationship Id="rId1" Type="http://schemas.openxmlformats.org/officeDocument/2006/relationships/slideLayout" Target="../slideLayouts/slideLayout2.xml"/></Relationships>
</file>

<file path=ppt/slides/_rels/slide882.xml.rels><?xml version="1.0" encoding="UTF-8" standalone="yes"?>
<Relationships xmlns="http://schemas.openxmlformats.org/package/2006/relationships"><Relationship Id="rId2" Type="http://schemas.openxmlformats.org/officeDocument/2006/relationships/notesSlide" Target="../notesSlides/notesSlide383.xml"/><Relationship Id="rId1" Type="http://schemas.openxmlformats.org/officeDocument/2006/relationships/slideLayout" Target="../slideLayouts/slideLayout2.xml"/></Relationships>
</file>

<file path=ppt/slides/_rels/slide883.xml.rels><?xml version="1.0" encoding="UTF-8" standalone="yes"?>
<Relationships xmlns="http://schemas.openxmlformats.org/package/2006/relationships"><Relationship Id="rId2" Type="http://schemas.openxmlformats.org/officeDocument/2006/relationships/notesSlide" Target="../notesSlides/notesSlide384.xml"/><Relationship Id="rId1" Type="http://schemas.openxmlformats.org/officeDocument/2006/relationships/slideLayout" Target="../slideLayouts/slideLayout2.xml"/></Relationships>
</file>

<file path=ppt/slides/_rels/slide884.xml.rels><?xml version="1.0" encoding="UTF-8" standalone="yes"?>
<Relationships xmlns="http://schemas.openxmlformats.org/package/2006/relationships"><Relationship Id="rId2" Type="http://schemas.openxmlformats.org/officeDocument/2006/relationships/notesSlide" Target="../notesSlides/notesSlide385.xml"/><Relationship Id="rId1" Type="http://schemas.openxmlformats.org/officeDocument/2006/relationships/slideLayout" Target="../slideLayouts/slideLayout2.xml"/></Relationships>
</file>

<file path=ppt/slides/_rels/slide885.xml.rels><?xml version="1.0" encoding="UTF-8" standalone="yes"?>
<Relationships xmlns="http://schemas.openxmlformats.org/package/2006/relationships"><Relationship Id="rId2" Type="http://schemas.openxmlformats.org/officeDocument/2006/relationships/notesSlide" Target="../notesSlides/notesSlide386.xml"/><Relationship Id="rId1" Type="http://schemas.openxmlformats.org/officeDocument/2006/relationships/slideLayout" Target="../slideLayouts/slideLayout2.xml"/></Relationships>
</file>

<file path=ppt/slides/_rels/slide886.xml.rels><?xml version="1.0" encoding="UTF-8" standalone="yes"?>
<Relationships xmlns="http://schemas.openxmlformats.org/package/2006/relationships"><Relationship Id="rId2" Type="http://schemas.openxmlformats.org/officeDocument/2006/relationships/notesSlide" Target="../notesSlides/notesSlide387.xml"/><Relationship Id="rId1" Type="http://schemas.openxmlformats.org/officeDocument/2006/relationships/slideLayout" Target="../slideLayouts/slideLayout2.xml"/></Relationships>
</file>

<file path=ppt/slides/_rels/slide887.xml.rels><?xml version="1.0" encoding="UTF-8" standalone="yes"?>
<Relationships xmlns="http://schemas.openxmlformats.org/package/2006/relationships"><Relationship Id="rId2" Type="http://schemas.openxmlformats.org/officeDocument/2006/relationships/notesSlide" Target="../notesSlides/notesSlide388.xml"/><Relationship Id="rId1" Type="http://schemas.openxmlformats.org/officeDocument/2006/relationships/slideLayout" Target="../slideLayouts/slideLayout2.xml"/></Relationships>
</file>

<file path=ppt/slides/_rels/slide888.xml.rels><?xml version="1.0" encoding="UTF-8" standalone="yes"?>
<Relationships xmlns="http://schemas.openxmlformats.org/package/2006/relationships"><Relationship Id="rId2" Type="http://schemas.openxmlformats.org/officeDocument/2006/relationships/notesSlide" Target="../notesSlides/notesSlide389.xml"/><Relationship Id="rId1" Type="http://schemas.openxmlformats.org/officeDocument/2006/relationships/slideLayout" Target="../slideLayouts/slideLayout2.xml"/></Relationships>
</file>

<file path=ppt/slides/_rels/slide889.xml.rels><?xml version="1.0" encoding="UTF-8" standalone="yes"?>
<Relationships xmlns="http://schemas.openxmlformats.org/package/2006/relationships"><Relationship Id="rId2" Type="http://schemas.openxmlformats.org/officeDocument/2006/relationships/notesSlide" Target="../notesSlides/notesSlide39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0.xml.rels><?xml version="1.0" encoding="UTF-8" standalone="yes"?>
<Relationships xmlns="http://schemas.openxmlformats.org/package/2006/relationships"><Relationship Id="rId2" Type="http://schemas.openxmlformats.org/officeDocument/2006/relationships/notesSlide" Target="../notesSlides/notesSlide391.xml"/><Relationship Id="rId1" Type="http://schemas.openxmlformats.org/officeDocument/2006/relationships/slideLayout" Target="../slideLayouts/slideLayout2.xml"/></Relationships>
</file>

<file path=ppt/slides/_rels/slide891.xml.rels><?xml version="1.0" encoding="UTF-8" standalone="yes"?>
<Relationships xmlns="http://schemas.openxmlformats.org/package/2006/relationships"><Relationship Id="rId2" Type="http://schemas.openxmlformats.org/officeDocument/2006/relationships/notesSlide" Target="../notesSlides/notesSlide392.xml"/><Relationship Id="rId1" Type="http://schemas.openxmlformats.org/officeDocument/2006/relationships/slideLayout" Target="../slideLayouts/slideLayout2.xml"/></Relationships>
</file>

<file path=ppt/slides/_rels/slide892.xml.rels><?xml version="1.0" encoding="UTF-8" standalone="yes"?>
<Relationships xmlns="http://schemas.openxmlformats.org/package/2006/relationships"><Relationship Id="rId2" Type="http://schemas.openxmlformats.org/officeDocument/2006/relationships/notesSlide" Target="../notesSlides/notesSlide393.xml"/><Relationship Id="rId1" Type="http://schemas.openxmlformats.org/officeDocument/2006/relationships/slideLayout" Target="../slideLayouts/slideLayout2.xml"/></Relationships>
</file>

<file path=ppt/slides/_rels/slide893.xml.rels><?xml version="1.0" encoding="UTF-8" standalone="yes"?>
<Relationships xmlns="http://schemas.openxmlformats.org/package/2006/relationships"><Relationship Id="rId2" Type="http://schemas.openxmlformats.org/officeDocument/2006/relationships/notesSlide" Target="../notesSlides/notesSlide394.xml"/><Relationship Id="rId1" Type="http://schemas.openxmlformats.org/officeDocument/2006/relationships/slideLayout" Target="../slideLayouts/slideLayout2.xml"/></Relationships>
</file>

<file path=ppt/slides/_rels/slide894.xml.rels><?xml version="1.0" encoding="UTF-8" standalone="yes"?>
<Relationships xmlns="http://schemas.openxmlformats.org/package/2006/relationships"><Relationship Id="rId2" Type="http://schemas.openxmlformats.org/officeDocument/2006/relationships/notesSlide" Target="../notesSlides/notesSlide395.xml"/><Relationship Id="rId1" Type="http://schemas.openxmlformats.org/officeDocument/2006/relationships/slideLayout" Target="../slideLayouts/slideLayout2.xml"/></Relationships>
</file>

<file path=ppt/slides/_rels/slide895.xml.rels><?xml version="1.0" encoding="UTF-8" standalone="yes"?>
<Relationships xmlns="http://schemas.openxmlformats.org/package/2006/relationships"><Relationship Id="rId2" Type="http://schemas.openxmlformats.org/officeDocument/2006/relationships/notesSlide" Target="../notesSlides/notesSlide396.xml"/><Relationship Id="rId1" Type="http://schemas.openxmlformats.org/officeDocument/2006/relationships/slideLayout" Target="../slideLayouts/slideLayout2.xml"/></Relationships>
</file>

<file path=ppt/slides/_rels/slide896.xml.rels><?xml version="1.0" encoding="UTF-8" standalone="yes"?>
<Relationships xmlns="http://schemas.openxmlformats.org/package/2006/relationships"><Relationship Id="rId2" Type="http://schemas.openxmlformats.org/officeDocument/2006/relationships/notesSlide" Target="../notesSlides/notesSlide397.xml"/><Relationship Id="rId1" Type="http://schemas.openxmlformats.org/officeDocument/2006/relationships/slideLayout" Target="../slideLayouts/slideLayout2.xml"/></Relationships>
</file>

<file path=ppt/slides/_rels/slide897.xml.rels><?xml version="1.0" encoding="UTF-8" standalone="yes"?>
<Relationships xmlns="http://schemas.openxmlformats.org/package/2006/relationships"><Relationship Id="rId2" Type="http://schemas.openxmlformats.org/officeDocument/2006/relationships/notesSlide" Target="../notesSlides/notesSlide398.xml"/><Relationship Id="rId1" Type="http://schemas.openxmlformats.org/officeDocument/2006/relationships/slideLayout" Target="../slideLayouts/slideLayout2.xml"/></Relationships>
</file>

<file path=ppt/slides/_rels/slide898.xml.rels><?xml version="1.0" encoding="UTF-8" standalone="yes"?>
<Relationships xmlns="http://schemas.openxmlformats.org/package/2006/relationships"><Relationship Id="rId2" Type="http://schemas.openxmlformats.org/officeDocument/2006/relationships/notesSlide" Target="../notesSlides/notesSlide399.xml"/><Relationship Id="rId1" Type="http://schemas.openxmlformats.org/officeDocument/2006/relationships/slideLayout" Target="../slideLayouts/slideLayout2.xml"/></Relationships>
</file>

<file path=ppt/slides/_rels/slide899.xml.rels><?xml version="1.0" encoding="UTF-8" standalone="yes"?>
<Relationships xmlns="http://schemas.openxmlformats.org/package/2006/relationships"><Relationship Id="rId2" Type="http://schemas.openxmlformats.org/officeDocument/2006/relationships/notesSlide" Target="../notesSlides/notesSlide40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0.xml.rels><?xml version="1.0" encoding="UTF-8" standalone="yes"?>
<Relationships xmlns="http://schemas.openxmlformats.org/package/2006/relationships"><Relationship Id="rId2" Type="http://schemas.openxmlformats.org/officeDocument/2006/relationships/notesSlide" Target="../notesSlides/notesSlide401.xml"/><Relationship Id="rId1" Type="http://schemas.openxmlformats.org/officeDocument/2006/relationships/slideLayout" Target="../slideLayouts/slideLayout2.xml"/></Relationships>
</file>

<file path=ppt/slides/_rels/slide901.xml.rels><?xml version="1.0" encoding="UTF-8" standalone="yes"?>
<Relationships xmlns="http://schemas.openxmlformats.org/package/2006/relationships"><Relationship Id="rId2" Type="http://schemas.openxmlformats.org/officeDocument/2006/relationships/notesSlide" Target="../notesSlides/notesSlide402.xml"/><Relationship Id="rId1" Type="http://schemas.openxmlformats.org/officeDocument/2006/relationships/slideLayout" Target="../slideLayouts/slideLayout2.xml"/></Relationships>
</file>

<file path=ppt/slides/_rels/slide902.xml.rels><?xml version="1.0" encoding="UTF-8" standalone="yes"?>
<Relationships xmlns="http://schemas.openxmlformats.org/package/2006/relationships"><Relationship Id="rId2" Type="http://schemas.openxmlformats.org/officeDocument/2006/relationships/notesSlide" Target="../notesSlides/notesSlide403.xml"/><Relationship Id="rId1" Type="http://schemas.openxmlformats.org/officeDocument/2006/relationships/slideLayout" Target="../slideLayouts/slideLayout2.xml"/></Relationships>
</file>

<file path=ppt/slides/_rels/slide903.xml.rels><?xml version="1.0" encoding="UTF-8" standalone="yes"?>
<Relationships xmlns="http://schemas.openxmlformats.org/package/2006/relationships"><Relationship Id="rId2" Type="http://schemas.openxmlformats.org/officeDocument/2006/relationships/notesSlide" Target="../notesSlides/notesSlide404.xml"/><Relationship Id="rId1" Type="http://schemas.openxmlformats.org/officeDocument/2006/relationships/slideLayout" Target="../slideLayouts/slideLayout2.xml"/></Relationships>
</file>

<file path=ppt/slides/_rels/slide904.xml.rels><?xml version="1.0" encoding="UTF-8" standalone="yes"?>
<Relationships xmlns="http://schemas.openxmlformats.org/package/2006/relationships"><Relationship Id="rId2" Type="http://schemas.openxmlformats.org/officeDocument/2006/relationships/notesSlide" Target="../notesSlides/notesSlide405.xml"/><Relationship Id="rId1" Type="http://schemas.openxmlformats.org/officeDocument/2006/relationships/slideLayout" Target="../slideLayouts/slideLayout2.xml"/></Relationships>
</file>

<file path=ppt/slides/_rels/slide905.xml.rels><?xml version="1.0" encoding="UTF-8" standalone="yes"?>
<Relationships xmlns="http://schemas.openxmlformats.org/package/2006/relationships"><Relationship Id="rId2" Type="http://schemas.openxmlformats.org/officeDocument/2006/relationships/notesSlide" Target="../notesSlides/notesSlide406.xml"/><Relationship Id="rId1" Type="http://schemas.openxmlformats.org/officeDocument/2006/relationships/slideLayout" Target="../slideLayouts/slideLayout2.xml"/></Relationships>
</file>

<file path=ppt/slides/_rels/slide906.xml.rels><?xml version="1.0" encoding="UTF-8" standalone="yes"?>
<Relationships xmlns="http://schemas.openxmlformats.org/package/2006/relationships"><Relationship Id="rId2" Type="http://schemas.openxmlformats.org/officeDocument/2006/relationships/notesSlide" Target="../notesSlides/notesSlide407.xml"/><Relationship Id="rId1" Type="http://schemas.openxmlformats.org/officeDocument/2006/relationships/slideLayout" Target="../slideLayouts/slideLayout2.xml"/></Relationships>
</file>

<file path=ppt/slides/_rels/slide907.xml.rels><?xml version="1.0" encoding="UTF-8" standalone="yes"?>
<Relationships xmlns="http://schemas.openxmlformats.org/package/2006/relationships"><Relationship Id="rId2" Type="http://schemas.openxmlformats.org/officeDocument/2006/relationships/notesSlide" Target="../notesSlides/notesSlide408.xml"/><Relationship Id="rId1" Type="http://schemas.openxmlformats.org/officeDocument/2006/relationships/slideLayout" Target="../slideLayouts/slideLayout2.xml"/></Relationships>
</file>

<file path=ppt/slides/_rels/slide908.xml.rels><?xml version="1.0" encoding="UTF-8" standalone="yes"?>
<Relationships xmlns="http://schemas.openxmlformats.org/package/2006/relationships"><Relationship Id="rId2" Type="http://schemas.openxmlformats.org/officeDocument/2006/relationships/notesSlide" Target="../notesSlides/notesSlide409.xml"/><Relationship Id="rId1" Type="http://schemas.openxmlformats.org/officeDocument/2006/relationships/slideLayout" Target="../slideLayouts/slideLayout2.xml"/></Relationships>
</file>

<file path=ppt/slides/_rels/slide909.xml.rels><?xml version="1.0" encoding="UTF-8" standalone="yes"?>
<Relationships xmlns="http://schemas.openxmlformats.org/package/2006/relationships"><Relationship Id="rId2" Type="http://schemas.openxmlformats.org/officeDocument/2006/relationships/notesSlide" Target="../notesSlides/notesSlide41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0.xml.rels><?xml version="1.0" encoding="UTF-8" standalone="yes"?>
<Relationships xmlns="http://schemas.openxmlformats.org/package/2006/relationships"><Relationship Id="rId2" Type="http://schemas.openxmlformats.org/officeDocument/2006/relationships/notesSlide" Target="../notesSlides/notesSlide411.xml"/><Relationship Id="rId1" Type="http://schemas.openxmlformats.org/officeDocument/2006/relationships/slideLayout" Target="../slideLayouts/slideLayout2.xml"/></Relationships>
</file>

<file path=ppt/slides/_rels/slide911.xml.rels><?xml version="1.0" encoding="UTF-8" standalone="yes"?>
<Relationships xmlns="http://schemas.openxmlformats.org/package/2006/relationships"><Relationship Id="rId2" Type="http://schemas.openxmlformats.org/officeDocument/2006/relationships/notesSlide" Target="../notesSlides/notesSlide412.xml"/><Relationship Id="rId1" Type="http://schemas.openxmlformats.org/officeDocument/2006/relationships/slideLayout" Target="../slideLayouts/slideLayout2.xml"/></Relationships>
</file>

<file path=ppt/slides/_rels/slide912.xml.rels><?xml version="1.0" encoding="UTF-8" standalone="yes"?>
<Relationships xmlns="http://schemas.openxmlformats.org/package/2006/relationships"><Relationship Id="rId2" Type="http://schemas.openxmlformats.org/officeDocument/2006/relationships/notesSlide" Target="../notesSlides/notesSlide413.xml"/><Relationship Id="rId1" Type="http://schemas.openxmlformats.org/officeDocument/2006/relationships/slideLayout" Target="../slideLayouts/slideLayout2.xml"/></Relationships>
</file>

<file path=ppt/slides/_rels/slide913.xml.rels><?xml version="1.0" encoding="UTF-8" standalone="yes"?>
<Relationships xmlns="http://schemas.openxmlformats.org/package/2006/relationships"><Relationship Id="rId2" Type="http://schemas.openxmlformats.org/officeDocument/2006/relationships/notesSlide" Target="../notesSlides/notesSlide414.xml"/><Relationship Id="rId1" Type="http://schemas.openxmlformats.org/officeDocument/2006/relationships/slideLayout" Target="../slideLayouts/slideLayout2.xml"/></Relationships>
</file>

<file path=ppt/slides/_rels/slide914.xml.rels><?xml version="1.0" encoding="UTF-8" standalone="yes"?>
<Relationships xmlns="http://schemas.openxmlformats.org/package/2006/relationships"><Relationship Id="rId2" Type="http://schemas.openxmlformats.org/officeDocument/2006/relationships/notesSlide" Target="../notesSlides/notesSlide415.xml"/><Relationship Id="rId1" Type="http://schemas.openxmlformats.org/officeDocument/2006/relationships/slideLayout" Target="../slideLayouts/slideLayout2.xml"/></Relationships>
</file>

<file path=ppt/slides/_rels/slide915.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416.xml"/><Relationship Id="rId1" Type="http://schemas.openxmlformats.org/officeDocument/2006/relationships/slideLayout" Target="../slideLayouts/slideLayout2.xml"/></Relationships>
</file>

<file path=ppt/slides/_rels/slide916.xml.rels><?xml version="1.0" encoding="UTF-8" standalone="yes"?>
<Relationships xmlns="http://schemas.openxmlformats.org/package/2006/relationships"><Relationship Id="rId2" Type="http://schemas.openxmlformats.org/officeDocument/2006/relationships/notesSlide" Target="../notesSlides/notesSlide417.xml"/><Relationship Id="rId1" Type="http://schemas.openxmlformats.org/officeDocument/2006/relationships/slideLayout" Target="../slideLayouts/slideLayout2.xml"/></Relationships>
</file>

<file path=ppt/slides/_rels/slide917.xml.rels><?xml version="1.0" encoding="UTF-8" standalone="yes"?>
<Relationships xmlns="http://schemas.openxmlformats.org/package/2006/relationships"><Relationship Id="rId2" Type="http://schemas.openxmlformats.org/officeDocument/2006/relationships/notesSlide" Target="../notesSlides/notesSlide418.xml"/><Relationship Id="rId1" Type="http://schemas.openxmlformats.org/officeDocument/2006/relationships/slideLayout" Target="../slideLayouts/slideLayout2.xml"/></Relationships>
</file>

<file path=ppt/slides/_rels/slide918.xml.rels><?xml version="1.0" encoding="UTF-8" standalone="yes"?>
<Relationships xmlns="http://schemas.openxmlformats.org/package/2006/relationships"><Relationship Id="rId2" Type="http://schemas.openxmlformats.org/officeDocument/2006/relationships/notesSlide" Target="../notesSlides/notesSlide419.xml"/><Relationship Id="rId1" Type="http://schemas.openxmlformats.org/officeDocument/2006/relationships/slideLayout" Target="../slideLayouts/slideLayout2.xml"/></Relationships>
</file>

<file path=ppt/slides/_rels/slide9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0.xml.rels><?xml version="1.0" encoding="UTF-8" standalone="yes"?>
<Relationships xmlns="http://schemas.openxmlformats.org/package/2006/relationships"><Relationship Id="rId2" Type="http://schemas.openxmlformats.org/officeDocument/2006/relationships/notesSlide" Target="../notesSlides/notesSlide420.xml"/><Relationship Id="rId1" Type="http://schemas.openxmlformats.org/officeDocument/2006/relationships/slideLayout" Target="../slideLayouts/slideLayout2.xml"/></Relationships>
</file>

<file path=ppt/slides/_rels/slide921.xml.rels><?xml version="1.0" encoding="UTF-8" standalone="yes"?>
<Relationships xmlns="http://schemas.openxmlformats.org/package/2006/relationships"><Relationship Id="rId2" Type="http://schemas.openxmlformats.org/officeDocument/2006/relationships/notesSlide" Target="../notesSlides/notesSlide421.xml"/><Relationship Id="rId1" Type="http://schemas.openxmlformats.org/officeDocument/2006/relationships/slideLayout" Target="../slideLayouts/slideLayout2.xml"/></Relationships>
</file>

<file path=ppt/slides/_rels/slide922.xml.rels><?xml version="1.0" encoding="UTF-8" standalone="yes"?>
<Relationships xmlns="http://schemas.openxmlformats.org/package/2006/relationships"><Relationship Id="rId2" Type="http://schemas.openxmlformats.org/officeDocument/2006/relationships/notesSlide" Target="../notesSlides/notesSlide422.xml"/><Relationship Id="rId1" Type="http://schemas.openxmlformats.org/officeDocument/2006/relationships/slideLayout" Target="../slideLayouts/slideLayout2.xml"/></Relationships>
</file>

<file path=ppt/slides/_rels/slide923.xml.rels><?xml version="1.0" encoding="UTF-8" standalone="yes"?>
<Relationships xmlns="http://schemas.openxmlformats.org/package/2006/relationships"><Relationship Id="rId2" Type="http://schemas.openxmlformats.org/officeDocument/2006/relationships/notesSlide" Target="../notesSlides/notesSlide423.xml"/><Relationship Id="rId1" Type="http://schemas.openxmlformats.org/officeDocument/2006/relationships/slideLayout" Target="../slideLayouts/slideLayout2.xml"/></Relationships>
</file>

<file path=ppt/slides/_rels/slide924.xml.rels><?xml version="1.0" encoding="UTF-8" standalone="yes"?>
<Relationships xmlns="http://schemas.openxmlformats.org/package/2006/relationships"><Relationship Id="rId2" Type="http://schemas.openxmlformats.org/officeDocument/2006/relationships/notesSlide" Target="../notesSlides/notesSlide424.xml"/><Relationship Id="rId1" Type="http://schemas.openxmlformats.org/officeDocument/2006/relationships/slideLayout" Target="../slideLayouts/slideLayout2.xml"/></Relationships>
</file>

<file path=ppt/slides/_rels/slide925.xml.rels><?xml version="1.0" encoding="UTF-8" standalone="yes"?>
<Relationships xmlns="http://schemas.openxmlformats.org/package/2006/relationships"><Relationship Id="rId2" Type="http://schemas.openxmlformats.org/officeDocument/2006/relationships/notesSlide" Target="../notesSlides/notesSlide425.xml"/><Relationship Id="rId1" Type="http://schemas.openxmlformats.org/officeDocument/2006/relationships/slideLayout" Target="../slideLayouts/slideLayout2.xml"/></Relationships>
</file>

<file path=ppt/slides/_rels/slide926.xml.rels><?xml version="1.0" encoding="UTF-8" standalone="yes"?>
<Relationships xmlns="http://schemas.openxmlformats.org/package/2006/relationships"><Relationship Id="rId2" Type="http://schemas.openxmlformats.org/officeDocument/2006/relationships/notesSlide" Target="../notesSlides/notesSlide426.xml"/><Relationship Id="rId1" Type="http://schemas.openxmlformats.org/officeDocument/2006/relationships/slideLayout" Target="../slideLayouts/slideLayout2.xml"/></Relationships>
</file>

<file path=ppt/slides/_rels/slide927.xml.rels><?xml version="1.0" encoding="UTF-8" standalone="yes"?>
<Relationships xmlns="http://schemas.openxmlformats.org/package/2006/relationships"><Relationship Id="rId2" Type="http://schemas.openxmlformats.org/officeDocument/2006/relationships/notesSlide" Target="../notesSlides/notesSlide427.xml"/><Relationship Id="rId1" Type="http://schemas.openxmlformats.org/officeDocument/2006/relationships/slideLayout" Target="../slideLayouts/slideLayout2.xml"/></Relationships>
</file>

<file path=ppt/slides/_rels/slide928.xml.rels><?xml version="1.0" encoding="UTF-8" standalone="yes"?>
<Relationships xmlns="http://schemas.openxmlformats.org/package/2006/relationships"><Relationship Id="rId2" Type="http://schemas.openxmlformats.org/officeDocument/2006/relationships/notesSlide" Target="../notesSlides/notesSlide428.xml"/><Relationship Id="rId1" Type="http://schemas.openxmlformats.org/officeDocument/2006/relationships/slideLayout" Target="../slideLayouts/slideLayout2.xml"/></Relationships>
</file>

<file path=ppt/slides/_rels/slide929.xml.rels><?xml version="1.0" encoding="UTF-8" standalone="yes"?>
<Relationships xmlns="http://schemas.openxmlformats.org/package/2006/relationships"><Relationship Id="rId2" Type="http://schemas.openxmlformats.org/officeDocument/2006/relationships/notesSlide" Target="../notesSlides/notesSlide42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0.xml.rels><?xml version="1.0" encoding="UTF-8" standalone="yes"?>
<Relationships xmlns="http://schemas.openxmlformats.org/package/2006/relationships"><Relationship Id="rId2" Type="http://schemas.openxmlformats.org/officeDocument/2006/relationships/notesSlide" Target="../notesSlides/notesSlide430.xml"/><Relationship Id="rId1" Type="http://schemas.openxmlformats.org/officeDocument/2006/relationships/slideLayout" Target="../slideLayouts/slideLayout2.xml"/></Relationships>
</file>

<file path=ppt/slides/_rels/slide931.xml.rels><?xml version="1.0" encoding="UTF-8" standalone="yes"?>
<Relationships xmlns="http://schemas.openxmlformats.org/package/2006/relationships"><Relationship Id="rId2" Type="http://schemas.openxmlformats.org/officeDocument/2006/relationships/notesSlide" Target="../notesSlides/notesSlide431.xml"/><Relationship Id="rId1" Type="http://schemas.openxmlformats.org/officeDocument/2006/relationships/slideLayout" Target="../slideLayouts/slideLayout2.xml"/></Relationships>
</file>

<file path=ppt/slides/_rels/slide932.xml.rels><?xml version="1.0" encoding="UTF-8" standalone="yes"?>
<Relationships xmlns="http://schemas.openxmlformats.org/package/2006/relationships"><Relationship Id="rId2" Type="http://schemas.openxmlformats.org/officeDocument/2006/relationships/notesSlide" Target="../notesSlides/notesSlide432.xml"/><Relationship Id="rId1" Type="http://schemas.openxmlformats.org/officeDocument/2006/relationships/slideLayout" Target="../slideLayouts/slideLayout2.xml"/></Relationships>
</file>

<file path=ppt/slides/_rels/slide933.xml.rels><?xml version="1.0" encoding="UTF-8" standalone="yes"?>
<Relationships xmlns="http://schemas.openxmlformats.org/package/2006/relationships"><Relationship Id="rId2" Type="http://schemas.openxmlformats.org/officeDocument/2006/relationships/notesSlide" Target="../notesSlides/notesSlide433.xml"/><Relationship Id="rId1" Type="http://schemas.openxmlformats.org/officeDocument/2006/relationships/slideLayout" Target="../slideLayouts/slideLayout2.xml"/></Relationships>
</file>

<file path=ppt/slides/_rels/slide934.xml.rels><?xml version="1.0" encoding="UTF-8" standalone="yes"?>
<Relationships xmlns="http://schemas.openxmlformats.org/package/2006/relationships"><Relationship Id="rId2" Type="http://schemas.openxmlformats.org/officeDocument/2006/relationships/notesSlide" Target="../notesSlides/notesSlide434.xml"/><Relationship Id="rId1" Type="http://schemas.openxmlformats.org/officeDocument/2006/relationships/slideLayout" Target="../slideLayouts/slideLayout2.xml"/></Relationships>
</file>

<file path=ppt/slides/_rels/slide935.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435.xml"/><Relationship Id="rId1" Type="http://schemas.openxmlformats.org/officeDocument/2006/relationships/slideLayout" Target="../slideLayouts/slideLayout2.xml"/></Relationships>
</file>

<file path=ppt/slides/_rels/slide936.xml.rels><?xml version="1.0" encoding="UTF-8" standalone="yes"?>
<Relationships xmlns="http://schemas.openxmlformats.org/package/2006/relationships"><Relationship Id="rId2" Type="http://schemas.openxmlformats.org/officeDocument/2006/relationships/notesSlide" Target="../notesSlides/notesSlide436.xml"/><Relationship Id="rId1" Type="http://schemas.openxmlformats.org/officeDocument/2006/relationships/slideLayout" Target="../slideLayouts/slideLayout2.xml"/></Relationships>
</file>

<file path=ppt/slides/_rels/slide937.xml.rels><?xml version="1.0" encoding="UTF-8" standalone="yes"?>
<Relationships xmlns="http://schemas.openxmlformats.org/package/2006/relationships"><Relationship Id="rId2" Type="http://schemas.openxmlformats.org/officeDocument/2006/relationships/notesSlide" Target="../notesSlides/notesSlide437.xml"/><Relationship Id="rId1" Type="http://schemas.openxmlformats.org/officeDocument/2006/relationships/slideLayout" Target="../slideLayouts/slideLayout2.xml"/></Relationships>
</file>

<file path=ppt/slides/_rels/slide93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438.xml"/><Relationship Id="rId1" Type="http://schemas.openxmlformats.org/officeDocument/2006/relationships/slideLayout" Target="../slideLayouts/slideLayout2.xml"/></Relationships>
</file>

<file path=ppt/slides/_rels/slide939.xml.rels><?xml version="1.0" encoding="UTF-8" standalone="yes"?>
<Relationships xmlns="http://schemas.openxmlformats.org/package/2006/relationships"><Relationship Id="rId2" Type="http://schemas.openxmlformats.org/officeDocument/2006/relationships/notesSlide" Target="../notesSlides/notesSlide4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0.xml.rels><?xml version="1.0" encoding="UTF-8" standalone="yes"?>
<Relationships xmlns="http://schemas.openxmlformats.org/package/2006/relationships"><Relationship Id="rId2" Type="http://schemas.openxmlformats.org/officeDocument/2006/relationships/notesSlide" Target="../notesSlides/notesSlide440.xml"/><Relationship Id="rId1" Type="http://schemas.openxmlformats.org/officeDocument/2006/relationships/slideLayout" Target="../slideLayouts/slideLayout2.xml"/></Relationships>
</file>

<file path=ppt/slides/_rels/slide941.xml.rels><?xml version="1.0" encoding="UTF-8" standalone="yes"?>
<Relationships xmlns="http://schemas.openxmlformats.org/package/2006/relationships"><Relationship Id="rId2" Type="http://schemas.openxmlformats.org/officeDocument/2006/relationships/notesSlide" Target="../notesSlides/notesSlide441.xml"/><Relationship Id="rId1" Type="http://schemas.openxmlformats.org/officeDocument/2006/relationships/slideLayout" Target="../slideLayouts/slideLayout2.xml"/></Relationships>
</file>

<file path=ppt/slides/_rels/slide942.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943.xml.rels><?xml version="1.0" encoding="UTF-8" standalone="yes"?>
<Relationships xmlns="http://schemas.openxmlformats.org/package/2006/relationships"><Relationship Id="rId2" Type="http://schemas.openxmlformats.org/officeDocument/2006/relationships/notesSlide" Target="../notesSlides/notesSlide442.xml"/><Relationship Id="rId1" Type="http://schemas.openxmlformats.org/officeDocument/2006/relationships/slideLayout" Target="../slideLayouts/slideLayout2.xml"/></Relationships>
</file>

<file path=ppt/slides/_rels/slide944.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2.xml"/></Relationships>
</file>

<file path=ppt/slides/_rels/slide945.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946.xml.rels><?xml version="1.0" encoding="UTF-8" standalone="yes"?>
<Relationships xmlns="http://schemas.openxmlformats.org/package/2006/relationships"><Relationship Id="rId2" Type="http://schemas.openxmlformats.org/officeDocument/2006/relationships/notesSlide" Target="../notesSlides/notesSlide443.xml"/><Relationship Id="rId1" Type="http://schemas.openxmlformats.org/officeDocument/2006/relationships/slideLayout" Target="../slideLayouts/slideLayout2.xml"/></Relationships>
</file>

<file path=ppt/slides/_rels/slide947.xml.rels><?xml version="1.0" encoding="UTF-8" standalone="yes"?>
<Relationships xmlns="http://schemas.openxmlformats.org/package/2006/relationships"><Relationship Id="rId2" Type="http://schemas.openxmlformats.org/officeDocument/2006/relationships/notesSlide" Target="../notesSlides/notesSlide444.xml"/><Relationship Id="rId1" Type="http://schemas.openxmlformats.org/officeDocument/2006/relationships/slideLayout" Target="../slideLayouts/slideLayout2.xml"/></Relationships>
</file>

<file path=ppt/slides/_rels/slide948.xml.rels><?xml version="1.0" encoding="UTF-8" standalone="yes"?>
<Relationships xmlns="http://schemas.openxmlformats.org/package/2006/relationships"><Relationship Id="rId2" Type="http://schemas.openxmlformats.org/officeDocument/2006/relationships/notesSlide" Target="../notesSlides/notesSlide445.xml"/><Relationship Id="rId1" Type="http://schemas.openxmlformats.org/officeDocument/2006/relationships/slideLayout" Target="../slideLayouts/slideLayout2.xml"/></Relationships>
</file>

<file path=ppt/slides/_rels/slide949.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0.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951.xml.rels><?xml version="1.0" encoding="UTF-8" standalone="yes"?>
<Relationships xmlns="http://schemas.openxmlformats.org/package/2006/relationships"><Relationship Id="rId2" Type="http://schemas.openxmlformats.org/officeDocument/2006/relationships/notesSlide" Target="../notesSlides/notesSlide446.xml"/><Relationship Id="rId1" Type="http://schemas.openxmlformats.org/officeDocument/2006/relationships/slideLayout" Target="../slideLayouts/slideLayout2.xml"/></Relationships>
</file>

<file path=ppt/slides/_rels/slide952.xml.rels><?xml version="1.0" encoding="UTF-8" standalone="yes"?>
<Relationships xmlns="http://schemas.openxmlformats.org/package/2006/relationships"><Relationship Id="rId2" Type="http://schemas.openxmlformats.org/officeDocument/2006/relationships/notesSlide" Target="../notesSlides/notesSlide447.xml"/><Relationship Id="rId1" Type="http://schemas.openxmlformats.org/officeDocument/2006/relationships/slideLayout" Target="../slideLayouts/slideLayout2.xml"/></Relationships>
</file>

<file path=ppt/slides/_rels/slide953.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954.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955.xml.rels><?xml version="1.0" encoding="UTF-8" standalone="yes"?>
<Relationships xmlns="http://schemas.openxmlformats.org/package/2006/relationships"><Relationship Id="rId2" Type="http://schemas.openxmlformats.org/officeDocument/2006/relationships/notesSlide" Target="../notesSlides/notesSlide448.xml"/><Relationship Id="rId1" Type="http://schemas.openxmlformats.org/officeDocument/2006/relationships/slideLayout" Target="../slideLayouts/slideLayout2.xml"/></Relationships>
</file>

<file path=ppt/slides/_rels/slide956.xml.rels><?xml version="1.0" encoding="UTF-8" standalone="yes"?>
<Relationships xmlns="http://schemas.openxmlformats.org/package/2006/relationships"><Relationship Id="rId2" Type="http://schemas.openxmlformats.org/officeDocument/2006/relationships/notesSlide" Target="../notesSlides/notesSlide449.xml"/><Relationship Id="rId1" Type="http://schemas.openxmlformats.org/officeDocument/2006/relationships/slideLayout" Target="../slideLayouts/slideLayout2.xml"/></Relationships>
</file>

<file path=ppt/slides/_rels/slide957.xml.rels><?xml version="1.0" encoding="UTF-8" standalone="yes"?>
<Relationships xmlns="http://schemas.openxmlformats.org/package/2006/relationships"><Relationship Id="rId2" Type="http://schemas.openxmlformats.org/officeDocument/2006/relationships/notesSlide" Target="../notesSlides/notesSlide450.xml"/><Relationship Id="rId1" Type="http://schemas.openxmlformats.org/officeDocument/2006/relationships/slideLayout" Target="../slideLayouts/slideLayout2.xml"/></Relationships>
</file>

<file path=ppt/slides/_rels/slide958.xml.rels><?xml version="1.0" encoding="UTF-8" standalone="yes"?>
<Relationships xmlns="http://schemas.openxmlformats.org/package/2006/relationships"><Relationship Id="rId2" Type="http://schemas.openxmlformats.org/officeDocument/2006/relationships/notesSlide" Target="../notesSlides/notesSlide451.xml"/><Relationship Id="rId1" Type="http://schemas.openxmlformats.org/officeDocument/2006/relationships/slideLayout" Target="../slideLayouts/slideLayout2.xml"/></Relationships>
</file>

<file path=ppt/slides/_rels/slide959.xml.rels><?xml version="1.0" encoding="UTF-8" standalone="yes"?>
<Relationships xmlns="http://schemas.openxmlformats.org/package/2006/relationships"><Relationship Id="rId2" Type="http://schemas.openxmlformats.org/officeDocument/2006/relationships/notesSlide" Target="../notesSlides/notesSlide45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60.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453.xml"/><Relationship Id="rId1" Type="http://schemas.openxmlformats.org/officeDocument/2006/relationships/slideLayout" Target="../slideLayouts/slideLayout2.xml"/></Relationships>
</file>

<file path=ppt/slides/_rels/slide961.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454.xml"/><Relationship Id="rId1" Type="http://schemas.openxmlformats.org/officeDocument/2006/relationships/slideLayout" Target="../slideLayouts/slideLayout2.xml"/></Relationships>
</file>

<file path=ppt/slides/_rels/slide962.xml.rels><?xml version="1.0" encoding="UTF-8" standalone="yes"?>
<Relationships xmlns="http://schemas.openxmlformats.org/package/2006/relationships"><Relationship Id="rId2" Type="http://schemas.openxmlformats.org/officeDocument/2006/relationships/notesSlide" Target="../notesSlides/notesSlide455.xml"/><Relationship Id="rId1" Type="http://schemas.openxmlformats.org/officeDocument/2006/relationships/slideLayout" Target="../slideLayouts/slideLayout2.xml"/></Relationships>
</file>

<file path=ppt/slides/_rels/slide9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64.xml.rels><?xml version="1.0" encoding="UTF-8" standalone="yes"?>
<Relationships xmlns="http://schemas.openxmlformats.org/package/2006/relationships"><Relationship Id="rId2" Type="http://schemas.openxmlformats.org/officeDocument/2006/relationships/notesSlide" Target="../notesSlides/notesSlide456.xml"/><Relationship Id="rId1" Type="http://schemas.openxmlformats.org/officeDocument/2006/relationships/slideLayout" Target="../slideLayouts/slideLayout2.xml"/></Relationships>
</file>

<file path=ppt/slides/_rels/slide965.xml.rels><?xml version="1.0" encoding="UTF-8" standalone="yes"?>
<Relationships xmlns="http://schemas.openxmlformats.org/package/2006/relationships"><Relationship Id="rId2" Type="http://schemas.openxmlformats.org/officeDocument/2006/relationships/notesSlide" Target="../notesSlides/notesSlide457.xml"/><Relationship Id="rId1" Type="http://schemas.openxmlformats.org/officeDocument/2006/relationships/slideLayout" Target="../slideLayouts/slideLayout2.xml"/></Relationships>
</file>

<file path=ppt/slides/_rels/slide966.xml.rels><?xml version="1.0" encoding="UTF-8" standalone="yes"?>
<Relationships xmlns="http://schemas.openxmlformats.org/package/2006/relationships"><Relationship Id="rId2" Type="http://schemas.openxmlformats.org/officeDocument/2006/relationships/notesSlide" Target="../notesSlides/notesSlide458.xml"/><Relationship Id="rId1" Type="http://schemas.openxmlformats.org/officeDocument/2006/relationships/slideLayout" Target="../slideLayouts/slideLayout2.xml"/></Relationships>
</file>

<file path=ppt/slides/_rels/slide967.xml.rels><?xml version="1.0" encoding="UTF-8" standalone="yes"?>
<Relationships xmlns="http://schemas.openxmlformats.org/package/2006/relationships"><Relationship Id="rId2" Type="http://schemas.openxmlformats.org/officeDocument/2006/relationships/notesSlide" Target="../notesSlides/notesSlide459.xml"/><Relationship Id="rId1" Type="http://schemas.openxmlformats.org/officeDocument/2006/relationships/slideLayout" Target="../slideLayouts/slideLayout2.xml"/></Relationships>
</file>

<file path=ppt/slides/_rels/slide968.xml.rels><?xml version="1.0" encoding="UTF-8" standalone="yes"?>
<Relationships xmlns="http://schemas.openxmlformats.org/package/2006/relationships"><Relationship Id="rId2" Type="http://schemas.openxmlformats.org/officeDocument/2006/relationships/notesSlide" Target="../notesSlides/notesSlide460.xml"/><Relationship Id="rId1" Type="http://schemas.openxmlformats.org/officeDocument/2006/relationships/slideLayout" Target="../slideLayouts/slideLayout2.xml"/></Relationships>
</file>

<file path=ppt/slides/_rels/slide969.xml.rels><?xml version="1.0" encoding="UTF-8" standalone="yes"?>
<Relationships xmlns="http://schemas.openxmlformats.org/package/2006/relationships"><Relationship Id="rId2" Type="http://schemas.openxmlformats.org/officeDocument/2006/relationships/notesSlide" Target="../notesSlides/notesSlide46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70.xml.rels><?xml version="1.0" encoding="UTF-8" standalone="yes"?>
<Relationships xmlns="http://schemas.openxmlformats.org/package/2006/relationships"><Relationship Id="rId2" Type="http://schemas.openxmlformats.org/officeDocument/2006/relationships/notesSlide" Target="../notesSlides/notesSlide462.xml"/><Relationship Id="rId1" Type="http://schemas.openxmlformats.org/officeDocument/2006/relationships/slideLayout" Target="../slideLayouts/slideLayout2.xml"/></Relationships>
</file>

<file path=ppt/slides/_rels/slide971.xml.rels><?xml version="1.0" encoding="UTF-8" standalone="yes"?>
<Relationships xmlns="http://schemas.openxmlformats.org/package/2006/relationships"><Relationship Id="rId2" Type="http://schemas.openxmlformats.org/officeDocument/2006/relationships/notesSlide" Target="../notesSlides/notesSlide463.xml"/><Relationship Id="rId1" Type="http://schemas.openxmlformats.org/officeDocument/2006/relationships/slideLayout" Target="../slideLayouts/slideLayout2.xml"/></Relationships>
</file>

<file path=ppt/slides/_rels/slide972.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2.xml"/></Relationships>
</file>

<file path=ppt/slides/_rels/slide973.xml.rels><?xml version="1.0" encoding="UTF-8" standalone="yes"?>
<Relationships xmlns="http://schemas.openxmlformats.org/package/2006/relationships"><Relationship Id="rId2" Type="http://schemas.openxmlformats.org/officeDocument/2006/relationships/notesSlide" Target="../notesSlides/notesSlide464.xml"/><Relationship Id="rId1" Type="http://schemas.openxmlformats.org/officeDocument/2006/relationships/slideLayout" Target="../slideLayouts/slideLayout2.xml"/></Relationships>
</file>

<file path=ppt/slides/_rels/slide974.xml.rels><?xml version="1.0" encoding="UTF-8" standalone="yes"?>
<Relationships xmlns="http://schemas.openxmlformats.org/package/2006/relationships"><Relationship Id="rId2" Type="http://schemas.openxmlformats.org/officeDocument/2006/relationships/notesSlide" Target="../notesSlides/notesSlide465.xml"/><Relationship Id="rId1" Type="http://schemas.openxmlformats.org/officeDocument/2006/relationships/slideLayout" Target="../slideLayouts/slideLayout2.xml"/></Relationships>
</file>

<file path=ppt/slides/_rels/slide975.xml.rels><?xml version="1.0" encoding="UTF-8" standalone="yes"?>
<Relationships xmlns="http://schemas.openxmlformats.org/package/2006/relationships"><Relationship Id="rId2" Type="http://schemas.openxmlformats.org/officeDocument/2006/relationships/notesSlide" Target="../notesSlides/notesSlide466.xml"/><Relationship Id="rId1" Type="http://schemas.openxmlformats.org/officeDocument/2006/relationships/slideLayout" Target="../slideLayouts/slideLayout2.xml"/></Relationships>
</file>

<file path=ppt/slides/_rels/slide976.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2.xml"/></Relationships>
</file>

<file path=ppt/slides/_rels/slide977.xml.rels><?xml version="1.0" encoding="UTF-8" standalone="yes"?>
<Relationships xmlns="http://schemas.openxmlformats.org/package/2006/relationships"><Relationship Id="rId2" Type="http://schemas.openxmlformats.org/officeDocument/2006/relationships/notesSlide" Target="../notesSlides/notesSlide467.xml"/><Relationship Id="rId1" Type="http://schemas.openxmlformats.org/officeDocument/2006/relationships/slideLayout" Target="../slideLayouts/slideLayout2.xml"/></Relationships>
</file>

<file path=ppt/slides/_rels/slide978.xml.rels><?xml version="1.0" encoding="UTF-8" standalone="yes"?>
<Relationships xmlns="http://schemas.openxmlformats.org/package/2006/relationships"><Relationship Id="rId2" Type="http://schemas.openxmlformats.org/officeDocument/2006/relationships/notesSlide" Target="../notesSlides/notesSlide468.xml"/><Relationship Id="rId1" Type="http://schemas.openxmlformats.org/officeDocument/2006/relationships/slideLayout" Target="../slideLayouts/slideLayout2.xml"/></Relationships>
</file>

<file path=ppt/slides/_rels/slide979.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80.xml.rels><?xml version="1.0" encoding="UTF-8" standalone="yes"?>
<Relationships xmlns="http://schemas.openxmlformats.org/package/2006/relationships"><Relationship Id="rId2" Type="http://schemas.openxmlformats.org/officeDocument/2006/relationships/notesSlide" Target="../notesSlides/notesSlide469.xml"/><Relationship Id="rId1" Type="http://schemas.openxmlformats.org/officeDocument/2006/relationships/slideLayout" Target="../slideLayouts/slideLayout2.xml"/></Relationships>
</file>

<file path=ppt/slides/_rels/slide981.xml.rels><?xml version="1.0" encoding="UTF-8" standalone="yes"?>
<Relationships xmlns="http://schemas.openxmlformats.org/package/2006/relationships"><Relationship Id="rId2" Type="http://schemas.openxmlformats.org/officeDocument/2006/relationships/notesSlide" Target="../notesSlides/notesSlide470.xml"/><Relationship Id="rId1" Type="http://schemas.openxmlformats.org/officeDocument/2006/relationships/slideLayout" Target="../slideLayouts/slideLayout2.xml"/></Relationships>
</file>

<file path=ppt/slides/_rels/slide982.xml.rels><?xml version="1.0" encoding="UTF-8" standalone="yes"?>
<Relationships xmlns="http://schemas.openxmlformats.org/package/2006/relationships"><Relationship Id="rId2" Type="http://schemas.openxmlformats.org/officeDocument/2006/relationships/notesSlide" Target="../notesSlides/notesSlide471.xml"/><Relationship Id="rId1" Type="http://schemas.openxmlformats.org/officeDocument/2006/relationships/slideLayout" Target="../slideLayouts/slideLayout2.xml"/></Relationships>
</file>

<file path=ppt/slides/_rels/slide983.xml.rels><?xml version="1.0" encoding="UTF-8" standalone="yes"?>
<Relationships xmlns="http://schemas.openxmlformats.org/package/2006/relationships"><Relationship Id="rId2" Type="http://schemas.openxmlformats.org/officeDocument/2006/relationships/notesSlide" Target="../notesSlides/notesSlide472.xml"/><Relationship Id="rId1" Type="http://schemas.openxmlformats.org/officeDocument/2006/relationships/slideLayout" Target="../slideLayouts/slideLayout2.xml"/></Relationships>
</file>

<file path=ppt/slides/_rels/slide984.xml.rels><?xml version="1.0" encoding="UTF-8" standalone="yes"?>
<Relationships xmlns="http://schemas.openxmlformats.org/package/2006/relationships"><Relationship Id="rId2" Type="http://schemas.openxmlformats.org/officeDocument/2006/relationships/notesSlide" Target="../notesSlides/notesSlide473.xml"/><Relationship Id="rId1" Type="http://schemas.openxmlformats.org/officeDocument/2006/relationships/slideLayout" Target="../slideLayouts/slideLayout2.xml"/></Relationships>
</file>

<file path=ppt/slides/_rels/slide985.xml.rels><?xml version="1.0" encoding="UTF-8" standalone="yes"?>
<Relationships xmlns="http://schemas.openxmlformats.org/package/2006/relationships"><Relationship Id="rId2" Type="http://schemas.openxmlformats.org/officeDocument/2006/relationships/notesSlide" Target="../notesSlides/notesSlide474.xml"/><Relationship Id="rId1" Type="http://schemas.openxmlformats.org/officeDocument/2006/relationships/slideLayout" Target="../slideLayouts/slideLayout2.xml"/></Relationships>
</file>

<file path=ppt/slides/_rels/slide986.xml.rels><?xml version="1.0" encoding="UTF-8" standalone="yes"?>
<Relationships xmlns="http://schemas.openxmlformats.org/package/2006/relationships"><Relationship Id="rId2" Type="http://schemas.openxmlformats.org/officeDocument/2006/relationships/notesSlide" Target="../notesSlides/notesSlide475.xml"/><Relationship Id="rId1" Type="http://schemas.openxmlformats.org/officeDocument/2006/relationships/slideLayout" Target="../slideLayouts/slideLayout2.xml"/></Relationships>
</file>

<file path=ppt/slides/_rels/slide987.xml.rels><?xml version="1.0" encoding="UTF-8" standalone="yes"?>
<Relationships xmlns="http://schemas.openxmlformats.org/package/2006/relationships"><Relationship Id="rId2" Type="http://schemas.openxmlformats.org/officeDocument/2006/relationships/notesSlide" Target="../notesSlides/notesSlide476.xml"/><Relationship Id="rId1" Type="http://schemas.openxmlformats.org/officeDocument/2006/relationships/slideLayout" Target="../slideLayouts/slideLayout2.xml"/></Relationships>
</file>

<file path=ppt/slides/_rels/slide988.xml.rels><?xml version="1.0" encoding="UTF-8" standalone="yes"?>
<Relationships xmlns="http://schemas.openxmlformats.org/package/2006/relationships"><Relationship Id="rId2" Type="http://schemas.openxmlformats.org/officeDocument/2006/relationships/notesSlide" Target="../notesSlides/notesSlide477.xml"/><Relationship Id="rId1" Type="http://schemas.openxmlformats.org/officeDocument/2006/relationships/slideLayout" Target="../slideLayouts/slideLayout2.xml"/></Relationships>
</file>

<file path=ppt/slides/_rels/slide989.xml.rels><?xml version="1.0" encoding="UTF-8" standalone="yes"?>
<Relationships xmlns="http://schemas.openxmlformats.org/package/2006/relationships"><Relationship Id="rId2" Type="http://schemas.openxmlformats.org/officeDocument/2006/relationships/notesSlide" Target="../notesSlides/notesSlide47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90.xml.rels><?xml version="1.0" encoding="UTF-8" standalone="yes"?>
<Relationships xmlns="http://schemas.openxmlformats.org/package/2006/relationships"><Relationship Id="rId2" Type="http://schemas.openxmlformats.org/officeDocument/2006/relationships/notesSlide" Target="../notesSlides/notesSlide479.xml"/><Relationship Id="rId1" Type="http://schemas.openxmlformats.org/officeDocument/2006/relationships/slideLayout" Target="../slideLayouts/slideLayout2.xml"/></Relationships>
</file>

<file path=ppt/slides/_rels/slide991.xml.rels><?xml version="1.0" encoding="UTF-8" standalone="yes"?>
<Relationships xmlns="http://schemas.openxmlformats.org/package/2006/relationships"><Relationship Id="rId2" Type="http://schemas.openxmlformats.org/officeDocument/2006/relationships/notesSlide" Target="../notesSlides/notesSlide480.xml"/><Relationship Id="rId1" Type="http://schemas.openxmlformats.org/officeDocument/2006/relationships/slideLayout" Target="../slideLayouts/slideLayout2.xml"/></Relationships>
</file>

<file path=ppt/slides/_rels/slide992.xml.rels><?xml version="1.0" encoding="UTF-8" standalone="yes"?>
<Relationships xmlns="http://schemas.openxmlformats.org/package/2006/relationships"><Relationship Id="rId2" Type="http://schemas.openxmlformats.org/officeDocument/2006/relationships/notesSlide" Target="../notesSlides/notesSlide481.xml"/><Relationship Id="rId1" Type="http://schemas.openxmlformats.org/officeDocument/2006/relationships/slideLayout" Target="../slideLayouts/slideLayout2.xml"/></Relationships>
</file>

<file path=ppt/slides/_rels/slide993.xml.rels><?xml version="1.0" encoding="UTF-8" standalone="yes"?>
<Relationships xmlns="http://schemas.openxmlformats.org/package/2006/relationships"><Relationship Id="rId2" Type="http://schemas.openxmlformats.org/officeDocument/2006/relationships/notesSlide" Target="../notesSlides/notesSlide482.xml"/><Relationship Id="rId1" Type="http://schemas.openxmlformats.org/officeDocument/2006/relationships/slideLayout" Target="../slideLayouts/slideLayout2.xml"/></Relationships>
</file>

<file path=ppt/slides/_rels/slide994.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2.xml"/></Relationships>
</file>

<file path=ppt/slides/_rels/slide995.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2.xml"/></Relationships>
</file>

<file path=ppt/slides/_rels/slide996.xml.rels><?xml version="1.0" encoding="UTF-8" standalone="yes"?>
<Relationships xmlns="http://schemas.openxmlformats.org/package/2006/relationships"><Relationship Id="rId2" Type="http://schemas.openxmlformats.org/officeDocument/2006/relationships/notesSlide" Target="../notesSlides/notesSlide483.xml"/><Relationship Id="rId1" Type="http://schemas.openxmlformats.org/officeDocument/2006/relationships/slideLayout" Target="../slideLayouts/slideLayout2.xml"/></Relationships>
</file>

<file path=ppt/slides/_rels/slide9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8.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2.xml"/></Relationships>
</file>

<file path=ppt/slides/_rels/slide999.xml.rels><?xml version="1.0" encoding="UTF-8" standalone="yes"?>
<Relationships xmlns="http://schemas.openxmlformats.org/package/2006/relationships"><Relationship Id="rId2" Type="http://schemas.openxmlformats.org/officeDocument/2006/relationships/notesSlide" Target="../notesSlides/notesSlide4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23595"/>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33782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035" y="92765"/>
            <a:ext cx="11767931" cy="6765235"/>
          </a:xfrm>
        </p:spPr>
        <p:txBody>
          <a:bodyPr>
            <a:noAutofit/>
          </a:bodyPr>
          <a:lstStyle/>
          <a:p>
            <a:pPr marL="0" indent="0">
              <a:buNone/>
            </a:pPr>
            <a:r>
              <a:rPr lang="en-US" sz="3600" b="1" u="sng" dirty="0">
                <a:solidFill>
                  <a:srgbClr val="FFFF00"/>
                </a:solidFill>
              </a:rPr>
              <a:t>Rev. 1:4</a:t>
            </a:r>
          </a:p>
          <a:p>
            <a:pPr marL="0" indent="0">
              <a:buNone/>
            </a:pPr>
            <a:r>
              <a:rPr lang="en-US" sz="3600" dirty="0">
                <a:effectLst/>
              </a:rPr>
              <a:t>“</a:t>
            </a:r>
            <a:r>
              <a:rPr lang="en-US" sz="3600" dirty="0">
                <a:solidFill>
                  <a:srgbClr val="FFFF00"/>
                </a:solidFill>
                <a:effectLst/>
              </a:rPr>
              <a:t>The Seven Spirits</a:t>
            </a:r>
            <a:r>
              <a:rPr lang="en-US" sz="3600" dirty="0">
                <a:effectLst/>
              </a:rPr>
              <a:t>” - </a:t>
            </a:r>
            <a:r>
              <a:rPr lang="en-US" sz="3200" dirty="0">
                <a:effectLst/>
              </a:rPr>
              <a:t>Seven was a sacred number in the Jewish church: but it did not always imply a precise number.  It sometimes is to be taken figuratively, to denote </a:t>
            </a:r>
            <a:r>
              <a:rPr lang="en-US" sz="3200" u="sng" dirty="0">
                <a:effectLst/>
              </a:rPr>
              <a:t>completeness</a:t>
            </a:r>
            <a:r>
              <a:rPr lang="en-US" sz="3200" dirty="0">
                <a:effectLst/>
              </a:rPr>
              <a:t> or </a:t>
            </a:r>
            <a:r>
              <a:rPr lang="en-US" sz="3200" u="sng" dirty="0">
                <a:effectLst/>
              </a:rPr>
              <a:t>perfection</a:t>
            </a:r>
            <a:r>
              <a:rPr lang="en-US" sz="3200" dirty="0">
                <a:effectLst/>
              </a:rPr>
              <a:t>. </a:t>
            </a:r>
            <a:r>
              <a:rPr lang="en-US" sz="3200" b="1" dirty="0">
                <a:solidFill>
                  <a:srgbClr val="FFFF00"/>
                </a:solidFill>
                <a:effectLst>
                  <a:outerShdw blurRad="38100" dist="38100" dir="2700000" algn="tl">
                    <a:srgbClr val="000000">
                      <a:alpha val="43137"/>
                    </a:srgbClr>
                  </a:outerShdw>
                </a:effectLst>
              </a:rPr>
              <a:t>The 7 Spirits most likely represent the Holy Spirit </a:t>
            </a:r>
            <a:r>
              <a:rPr lang="en-US" sz="3200" dirty="0">
                <a:effectLst/>
              </a:rPr>
              <a:t>&amp; </a:t>
            </a:r>
            <a:r>
              <a:rPr lang="en-US" sz="3200" u="sng" dirty="0">
                <a:effectLst/>
              </a:rPr>
              <a:t>not 7 angels</a:t>
            </a:r>
            <a:r>
              <a:rPr lang="en-US" sz="3200" dirty="0">
                <a:effectLst/>
              </a:rPr>
              <a:t> </a:t>
            </a:r>
            <a:r>
              <a:rPr lang="en-US" sz="2400" dirty="0">
                <a:solidFill>
                  <a:srgbClr val="FFFF00"/>
                </a:solidFill>
                <a:effectLst/>
              </a:rPr>
              <a:t>(Rev. 3:1)</a:t>
            </a:r>
            <a:r>
              <a:rPr lang="en-US" sz="3200" dirty="0">
                <a:effectLst/>
              </a:rPr>
              <a:t>.  The angels are never termed spirits in this book. Notice in heaven when all the angels stand up, &amp; the 4 living creatures &amp; the 24 elders worship him that sat on the throne, the 7 spirits neither stand up nor worship </a:t>
            </a:r>
            <a:r>
              <a:rPr lang="en-US" sz="2800" dirty="0">
                <a:effectLst/>
              </a:rPr>
              <a:t>(</a:t>
            </a:r>
            <a:r>
              <a:rPr lang="en-US" sz="2800" dirty="0">
                <a:solidFill>
                  <a:srgbClr val="FFFF00"/>
                </a:solidFill>
                <a:effectLst/>
              </a:rPr>
              <a:t>Rev. 4:5, 8,10; Rev. 5:6</a:t>
            </a:r>
            <a:r>
              <a:rPr lang="en-US" sz="2800" dirty="0">
                <a:effectLst/>
              </a:rPr>
              <a:t>). [</a:t>
            </a:r>
            <a:r>
              <a:rPr lang="en-US" sz="2800" i="1" dirty="0">
                <a:solidFill>
                  <a:srgbClr val="FFFF00"/>
                </a:solidFill>
                <a:effectLst/>
              </a:rPr>
              <a:t>Verse 4-5 is perhaps a benediction/salutation from the Triune God - Trinity</a:t>
            </a:r>
            <a:r>
              <a:rPr lang="en-US" sz="2800" dirty="0">
                <a:effectLst/>
              </a:rPr>
              <a:t>]</a:t>
            </a:r>
          </a:p>
          <a:p>
            <a:pPr marL="0" indent="0">
              <a:buNone/>
            </a:pPr>
            <a:r>
              <a:rPr lang="en-US" sz="3600" b="1" dirty="0">
                <a:solidFill>
                  <a:srgbClr val="FFFF00"/>
                </a:solidFill>
              </a:rPr>
              <a:t> </a:t>
            </a:r>
            <a:endParaRPr lang="en-US" sz="3600" b="1" dirty="0"/>
          </a:p>
        </p:txBody>
      </p:sp>
    </p:spTree>
    <p:extLst>
      <p:ext uri="{BB962C8B-B14F-4D97-AF65-F5344CB8AC3E}">
        <p14:creationId xmlns:p14="http://schemas.microsoft.com/office/powerpoint/2010/main" val="37111601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92D050"/>
                </a:solidFill>
                <a:effectLst>
                  <a:outerShdw blurRad="38100" dist="38100" dir="2700000" algn="tl">
                    <a:srgbClr val="000000">
                      <a:alpha val="43137"/>
                    </a:srgbClr>
                  </a:outerShdw>
                </a:effectLst>
              </a:rPr>
              <a:t>PERGAMOS</a:t>
            </a:r>
            <a:r>
              <a:rPr lang="en-US" sz="3600" b="1" dirty="0">
                <a:solidFill>
                  <a:srgbClr val="00B0F0"/>
                </a:solidFill>
                <a:effectLst/>
              </a:rPr>
              <a:t> </a:t>
            </a:r>
            <a:r>
              <a:rPr lang="en-US" sz="3600" b="1" dirty="0">
                <a:solidFill>
                  <a:schemeClr val="accent1">
                    <a:lumMod val="20000"/>
                    <a:lumOff val="80000"/>
                  </a:schemeClr>
                </a:solidFill>
                <a:effectLst/>
              </a:rPr>
              <a:t>is now Bergama, Turkey</a:t>
            </a:r>
          </a:p>
          <a:p>
            <a:pPr marL="0" indent="0">
              <a:buNone/>
            </a:pPr>
            <a:endParaRPr lang="en-US" sz="3200" dirty="0">
              <a:effectLst/>
            </a:endParaRPr>
          </a:p>
        </p:txBody>
      </p:sp>
      <p:pic>
        <p:nvPicPr>
          <p:cNvPr id="5124" name="Picture 4" descr="http://media4.picsearch.com/is?ZsQGFU3rRyfp4GFvk7dozHInUNHcav4aA-3qn3U5fqs&amp;height=2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289" y="1118970"/>
            <a:ext cx="8300017" cy="528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8763"/>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20:7</a:t>
            </a:r>
            <a:endParaRPr lang="en-US" dirty="0">
              <a:solidFill>
                <a:srgbClr val="00B0F0"/>
              </a:solidFill>
            </a:endParaRPr>
          </a:p>
        </p:txBody>
      </p:sp>
      <p:sp>
        <p:nvSpPr>
          <p:cNvPr id="5" name="Content Placeholder 2"/>
          <p:cNvSpPr>
            <a:spLocks noGrp="1"/>
          </p:cNvSpPr>
          <p:nvPr>
            <p:ph idx="1"/>
          </p:nvPr>
        </p:nvSpPr>
        <p:spPr>
          <a:xfrm>
            <a:off x="191068" y="1105469"/>
            <a:ext cx="11859904" cy="5581934"/>
          </a:xfrm>
        </p:spPr>
        <p:txBody>
          <a:bodyPr>
            <a:noAutofit/>
          </a:bodyPr>
          <a:lstStyle/>
          <a:p>
            <a:pPr marL="0" indent="0">
              <a:buNone/>
            </a:pPr>
            <a:r>
              <a:rPr lang="en-US" sz="3600" dirty="0">
                <a:effectLst/>
              </a:rPr>
              <a:t>The earth shall have its golden age but it shall not last forever. Satan </a:t>
            </a:r>
            <a:r>
              <a:rPr lang="en-US" sz="3600" dirty="0" smtClean="0">
                <a:effectLst/>
              </a:rPr>
              <a:t>will be </a:t>
            </a:r>
            <a:r>
              <a:rPr lang="en-US" sz="3600" dirty="0">
                <a:solidFill>
                  <a:srgbClr val="00FFFF"/>
                </a:solidFill>
                <a:effectLst/>
              </a:rPr>
              <a:t>loosed for a little </a:t>
            </a:r>
            <a:r>
              <a:rPr lang="en-US" sz="3600" dirty="0" smtClean="0">
                <a:solidFill>
                  <a:srgbClr val="00FFFF"/>
                </a:solidFill>
                <a:effectLst/>
              </a:rPr>
              <a:t>season </a:t>
            </a:r>
            <a:r>
              <a:rPr lang="en-US" sz="3600" dirty="0" smtClean="0">
                <a:effectLst/>
              </a:rPr>
              <a:t>and wickedness </a:t>
            </a:r>
            <a:r>
              <a:rPr lang="en-US" sz="3600" dirty="0">
                <a:effectLst/>
              </a:rPr>
              <a:t>shall revive; the great adversary </a:t>
            </a:r>
            <a:r>
              <a:rPr lang="en-US" sz="3600" dirty="0" smtClean="0">
                <a:effectLst/>
              </a:rPr>
              <a:t>will somewhat </a:t>
            </a:r>
            <a:r>
              <a:rPr lang="en-US" sz="3600" dirty="0">
                <a:effectLst/>
              </a:rPr>
              <a:t>regain his influence over our race. But </a:t>
            </a:r>
            <a:r>
              <a:rPr lang="en-US" sz="3600" dirty="0" smtClean="0">
                <a:effectLst/>
              </a:rPr>
              <a:t>Satan’s moment </a:t>
            </a:r>
            <a:r>
              <a:rPr lang="en-US" sz="3600" dirty="0">
                <a:effectLst/>
              </a:rPr>
              <a:t>will be short. He shall be loosed only </a:t>
            </a:r>
            <a:r>
              <a:rPr lang="en-US" sz="3600" dirty="0">
                <a:solidFill>
                  <a:srgbClr val="00FFFF"/>
                </a:solidFill>
                <a:effectLst/>
              </a:rPr>
              <a:t>"for a little season"</a:t>
            </a:r>
            <a:r>
              <a:rPr lang="en-US" sz="3600" dirty="0">
                <a:effectLst/>
              </a:rPr>
              <a:t> </a:t>
            </a:r>
            <a:r>
              <a:rPr lang="en-US" sz="3600" dirty="0" smtClean="0">
                <a:solidFill>
                  <a:srgbClr val="FFFF00"/>
                </a:solidFill>
                <a:effectLst/>
              </a:rPr>
              <a:t>(Rev. 20:3)</a:t>
            </a:r>
            <a:r>
              <a:rPr lang="en-US" sz="3600" dirty="0" smtClean="0">
                <a:effectLst/>
              </a:rPr>
              <a:t>. It will only be for a short period, but Satan will use the little time he has to deceive the nations and assemble an army.</a:t>
            </a:r>
          </a:p>
        </p:txBody>
      </p:sp>
    </p:spTree>
    <p:extLst>
      <p:ext uri="{BB962C8B-B14F-4D97-AF65-F5344CB8AC3E}">
        <p14:creationId xmlns:p14="http://schemas.microsoft.com/office/powerpoint/2010/main" val="1889281618"/>
      </p:ext>
    </p:extLst>
  </p:cSld>
  <p:clrMapOvr>
    <a:masterClrMapping/>
  </p:clrMapOvr>
  <p:timing>
    <p:tnLst>
      <p:par>
        <p:cTn id="1" dur="indefinite" restart="never" nodeType="tmRoot"/>
      </p:par>
    </p:tnLst>
  </p:timing>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20:8</a:t>
            </a:r>
            <a:endParaRPr lang="en-US" dirty="0">
              <a:solidFill>
                <a:srgbClr val="00B0F0"/>
              </a:solidFill>
            </a:endParaRPr>
          </a:p>
        </p:txBody>
      </p:sp>
      <p:sp>
        <p:nvSpPr>
          <p:cNvPr id="5" name="Content Placeholder 2"/>
          <p:cNvSpPr>
            <a:spLocks noGrp="1"/>
          </p:cNvSpPr>
          <p:nvPr>
            <p:ph idx="1"/>
          </p:nvPr>
        </p:nvSpPr>
        <p:spPr>
          <a:xfrm>
            <a:off x="191068" y="1105469"/>
            <a:ext cx="11859904" cy="5581934"/>
          </a:xfrm>
        </p:spPr>
        <p:txBody>
          <a:bodyPr>
            <a:noAutofit/>
          </a:bodyPr>
          <a:lstStyle/>
          <a:p>
            <a:pPr marL="0" indent="0">
              <a:buNone/>
            </a:pPr>
            <a:r>
              <a:rPr lang="en-US" sz="3600" i="1" dirty="0" smtClean="0">
                <a:solidFill>
                  <a:srgbClr val="FFFF00"/>
                </a:solidFill>
                <a:effectLst/>
              </a:rPr>
              <a:t>…Which </a:t>
            </a:r>
            <a:r>
              <a:rPr lang="en-US" sz="3600" i="1" dirty="0">
                <a:solidFill>
                  <a:srgbClr val="FFFF00"/>
                </a:solidFill>
                <a:effectLst/>
              </a:rPr>
              <a:t>are in the four quarters of the </a:t>
            </a:r>
            <a:r>
              <a:rPr lang="en-US" sz="3600" i="1" dirty="0" smtClean="0">
                <a:solidFill>
                  <a:srgbClr val="FFFF00"/>
                </a:solidFill>
                <a:effectLst/>
              </a:rPr>
              <a:t>earth…</a:t>
            </a:r>
          </a:p>
          <a:p>
            <a:pPr marL="0" indent="0">
              <a:buNone/>
            </a:pPr>
            <a:r>
              <a:rPr lang="en-US" sz="3600" dirty="0">
                <a:effectLst/>
              </a:rPr>
              <a:t>It is implied here that the </a:t>
            </a:r>
            <a:r>
              <a:rPr lang="en-US" sz="3600" dirty="0" smtClean="0">
                <a:effectLst/>
              </a:rPr>
              <a:t>deception would </a:t>
            </a:r>
            <a:r>
              <a:rPr lang="en-US" sz="3600" dirty="0">
                <a:effectLst/>
              </a:rPr>
              <a:t>not be confined to one spot or portion of the world, but would extend afar. </a:t>
            </a:r>
            <a:r>
              <a:rPr lang="en-US" sz="3600" dirty="0" smtClean="0">
                <a:effectLst/>
              </a:rPr>
              <a:t> This also implies </a:t>
            </a:r>
            <a:r>
              <a:rPr lang="en-US" sz="3600" dirty="0">
                <a:effectLst/>
              </a:rPr>
              <a:t>that the earth would not be entirely </a:t>
            </a:r>
            <a:r>
              <a:rPr lang="en-US" sz="3600" dirty="0" smtClean="0">
                <a:effectLst/>
              </a:rPr>
              <a:t>converted to Christianity (not everyone will be saved) </a:t>
            </a:r>
            <a:r>
              <a:rPr lang="en-US" sz="3600" dirty="0">
                <a:effectLst/>
              </a:rPr>
              <a:t>and </a:t>
            </a:r>
            <a:r>
              <a:rPr lang="en-US" sz="3600" dirty="0" smtClean="0">
                <a:effectLst/>
              </a:rPr>
              <a:t>it proves that the character </a:t>
            </a:r>
            <a:r>
              <a:rPr lang="en-US" sz="3600" dirty="0">
                <a:effectLst/>
              </a:rPr>
              <a:t>of </a:t>
            </a:r>
            <a:r>
              <a:rPr lang="en-US" sz="3600" dirty="0" smtClean="0">
                <a:effectLst/>
              </a:rPr>
              <a:t>many</a:t>
            </a:r>
            <a:r>
              <a:rPr lang="en-US" sz="3600" b="1" dirty="0" smtClean="0">
                <a:solidFill>
                  <a:srgbClr val="FFFF00"/>
                </a:solidFill>
                <a:effectLst/>
              </a:rPr>
              <a:t>*</a:t>
            </a:r>
            <a:r>
              <a:rPr lang="en-US" sz="3600" dirty="0" smtClean="0">
                <a:effectLst/>
              </a:rPr>
              <a:t> </a:t>
            </a:r>
            <a:r>
              <a:rPr lang="en-US" sz="3600" dirty="0">
                <a:effectLst/>
              </a:rPr>
              <a:t>human </a:t>
            </a:r>
            <a:r>
              <a:rPr lang="en-US" sz="3600" dirty="0" smtClean="0">
                <a:effectLst/>
              </a:rPr>
              <a:t>hearts will </a:t>
            </a:r>
            <a:r>
              <a:rPr lang="en-US" sz="3600" dirty="0">
                <a:effectLst/>
              </a:rPr>
              <a:t>not be </a:t>
            </a:r>
            <a:r>
              <a:rPr lang="en-US" sz="3600" dirty="0" smtClean="0">
                <a:effectLst/>
              </a:rPr>
              <a:t>changed during the millennial kingdom. </a:t>
            </a:r>
            <a:r>
              <a:rPr lang="en-US" sz="3600" b="1" dirty="0" smtClean="0">
                <a:solidFill>
                  <a:srgbClr val="FFFF00"/>
                </a:solidFill>
                <a:effectLst/>
              </a:rPr>
              <a:t>*</a:t>
            </a:r>
            <a:r>
              <a:rPr lang="en-US" sz="3600" dirty="0">
                <a:solidFill>
                  <a:srgbClr val="FFFF00"/>
                </a:solidFill>
                <a:effectLst/>
              </a:rPr>
              <a:t> </a:t>
            </a:r>
            <a:r>
              <a:rPr lang="en-US" sz="3200" dirty="0" smtClean="0">
                <a:solidFill>
                  <a:srgbClr val="FFFF00"/>
                </a:solidFill>
                <a:effectLst/>
              </a:rPr>
              <a:t>“…</a:t>
            </a:r>
            <a:r>
              <a:rPr lang="en-US" sz="3200" i="1" dirty="0" smtClean="0">
                <a:solidFill>
                  <a:srgbClr val="FFFF00"/>
                </a:solidFill>
                <a:effectLst/>
              </a:rPr>
              <a:t>the </a:t>
            </a:r>
            <a:r>
              <a:rPr lang="en-US" sz="3200" i="1" dirty="0">
                <a:solidFill>
                  <a:srgbClr val="FFFF00"/>
                </a:solidFill>
                <a:effectLst/>
              </a:rPr>
              <a:t>number of whom is as the sand of the </a:t>
            </a:r>
            <a:r>
              <a:rPr lang="en-US" sz="3200" i="1" dirty="0" smtClean="0">
                <a:solidFill>
                  <a:srgbClr val="FFFF00"/>
                </a:solidFill>
                <a:effectLst/>
              </a:rPr>
              <a:t>sea.”</a:t>
            </a:r>
          </a:p>
        </p:txBody>
      </p:sp>
    </p:spTree>
    <p:extLst>
      <p:ext uri="{BB962C8B-B14F-4D97-AF65-F5344CB8AC3E}">
        <p14:creationId xmlns:p14="http://schemas.microsoft.com/office/powerpoint/2010/main" val="972271645"/>
      </p:ext>
    </p:extLst>
  </p:cSld>
  <p:clrMapOvr>
    <a:masterClrMapping/>
  </p:clrMapOvr>
  <p:timing>
    <p:tnLst>
      <p:par>
        <p:cTn id="1" dur="indefinite" restart="never" nodeType="tmRoot"/>
      </p:par>
    </p:tnLst>
  </p:timing>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www.christiancourier.com/rails/active_storage/blobs/eyJfcmFpbHMiOnsibWVzc2FnZSI6IkJBaHBBcHNCIiwiZXhwIjpudWxsLCJwdXIiOiJibG9iX2lkIn19--7d52dfebe1534831328bd7b875c762bf8075c3be/gog-mag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631"/>
            <a:ext cx="12192000" cy="630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54512"/>
      </p:ext>
    </p:extLst>
  </p:cSld>
  <p:clrMapOvr>
    <a:masterClrMapping/>
  </p:clrMapOvr>
  <p:timing>
    <p:tnLst>
      <p:par>
        <p:cTn id="1" dur="indefinite" restart="never" nodeType="tmRoot"/>
      </p:par>
    </p:tnLst>
  </p:timing>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20:8</a:t>
            </a:r>
            <a:endParaRPr lang="en-US" dirty="0">
              <a:solidFill>
                <a:srgbClr val="00B0F0"/>
              </a:solidFill>
            </a:endParaRPr>
          </a:p>
        </p:txBody>
      </p:sp>
      <p:sp>
        <p:nvSpPr>
          <p:cNvPr id="5" name="Content Placeholder 2"/>
          <p:cNvSpPr>
            <a:spLocks noGrp="1"/>
          </p:cNvSpPr>
          <p:nvPr>
            <p:ph idx="1"/>
          </p:nvPr>
        </p:nvSpPr>
        <p:spPr>
          <a:xfrm>
            <a:off x="191068" y="1105469"/>
            <a:ext cx="11859904" cy="5581934"/>
          </a:xfrm>
        </p:spPr>
        <p:txBody>
          <a:bodyPr>
            <a:noAutofit/>
          </a:bodyPr>
          <a:lstStyle/>
          <a:p>
            <a:pPr marL="0" indent="0">
              <a:buNone/>
            </a:pPr>
            <a:r>
              <a:rPr lang="en-US" sz="3600" i="1" u="sng" dirty="0" smtClean="0">
                <a:solidFill>
                  <a:srgbClr val="FFFF00"/>
                </a:solidFill>
                <a:effectLst/>
              </a:rPr>
              <a:t>Gog </a:t>
            </a:r>
            <a:r>
              <a:rPr lang="en-US" sz="3600" i="1" u="sng" dirty="0">
                <a:solidFill>
                  <a:srgbClr val="FFFF00"/>
                </a:solidFill>
                <a:effectLst/>
              </a:rPr>
              <a:t>and </a:t>
            </a:r>
            <a:r>
              <a:rPr lang="en-US" sz="3600" i="1" u="sng" dirty="0" err="1">
                <a:solidFill>
                  <a:srgbClr val="FFFF00"/>
                </a:solidFill>
                <a:effectLst/>
              </a:rPr>
              <a:t>Magog</a:t>
            </a:r>
            <a:r>
              <a:rPr lang="en-US" sz="3600" dirty="0">
                <a:effectLst/>
              </a:rPr>
              <a:t>. </a:t>
            </a:r>
            <a:r>
              <a:rPr lang="en-US" sz="3600" dirty="0" smtClean="0">
                <a:effectLst/>
              </a:rPr>
              <a:t> The </a:t>
            </a:r>
            <a:r>
              <a:rPr lang="en-US" sz="3600" dirty="0">
                <a:effectLst/>
              </a:rPr>
              <a:t>name </a:t>
            </a:r>
            <a:r>
              <a:rPr lang="en-US" sz="3600" dirty="0">
                <a:solidFill>
                  <a:srgbClr val="00FFFF"/>
                </a:solidFill>
                <a:effectLst/>
              </a:rPr>
              <a:t>Gog occurs as the name of a prince</a:t>
            </a:r>
            <a:r>
              <a:rPr lang="en-US" sz="3600" dirty="0">
                <a:effectLst/>
              </a:rPr>
              <a:t>, in </a:t>
            </a:r>
            <a:r>
              <a:rPr lang="en-US" sz="3600" i="1" dirty="0" smtClean="0">
                <a:solidFill>
                  <a:srgbClr val="FFFF00"/>
                </a:solidFill>
                <a:effectLst/>
              </a:rPr>
              <a:t>Ezek. </a:t>
            </a:r>
            <a:r>
              <a:rPr lang="en-US" sz="3600" i="1" dirty="0">
                <a:solidFill>
                  <a:srgbClr val="FFFF00"/>
                </a:solidFill>
                <a:effectLst/>
              </a:rPr>
              <a:t>38:2-3,16; </a:t>
            </a:r>
            <a:r>
              <a:rPr lang="en-US" sz="3600" i="1" dirty="0" smtClean="0">
                <a:solidFill>
                  <a:srgbClr val="FFFF00"/>
                </a:solidFill>
                <a:effectLst/>
              </a:rPr>
              <a:t>39:1,11</a:t>
            </a:r>
            <a:r>
              <a:rPr lang="en-US" sz="3600" dirty="0">
                <a:effectLst/>
              </a:rPr>
              <a:t>. "He is an invader of the land of Israel, the chief prince of </a:t>
            </a:r>
            <a:r>
              <a:rPr lang="en-US" sz="3600" dirty="0" err="1">
                <a:effectLst/>
              </a:rPr>
              <a:t>Meshech</a:t>
            </a:r>
            <a:r>
              <a:rPr lang="en-US" sz="3600" dirty="0">
                <a:effectLst/>
              </a:rPr>
              <a:t> and Tubal," </a:t>
            </a:r>
            <a:r>
              <a:rPr lang="en-US" sz="3600" i="1" dirty="0" smtClean="0">
                <a:solidFill>
                  <a:srgbClr val="FFFF00"/>
                </a:solidFill>
                <a:effectLst/>
              </a:rPr>
              <a:t>(Ezek. 38:2)</a:t>
            </a:r>
            <a:r>
              <a:rPr lang="en-US" sz="3600" dirty="0" smtClean="0">
                <a:effectLst/>
              </a:rPr>
              <a:t>. </a:t>
            </a:r>
            <a:r>
              <a:rPr lang="en-US" sz="3600" dirty="0" err="1">
                <a:solidFill>
                  <a:srgbClr val="00FFFF"/>
                </a:solidFill>
                <a:effectLst/>
              </a:rPr>
              <a:t>Magog</a:t>
            </a:r>
            <a:r>
              <a:rPr lang="en-US" sz="3600" dirty="0">
                <a:effectLst/>
              </a:rPr>
              <a:t> is also mentioned in </a:t>
            </a:r>
            <a:r>
              <a:rPr lang="en-US" sz="3600" i="1" dirty="0" smtClean="0">
                <a:solidFill>
                  <a:srgbClr val="FFFF00"/>
                </a:solidFill>
                <a:effectLst/>
              </a:rPr>
              <a:t>Ezek. </a:t>
            </a:r>
            <a:r>
              <a:rPr lang="en-US" sz="3600" i="1" dirty="0">
                <a:solidFill>
                  <a:srgbClr val="FFFF00"/>
                </a:solidFill>
                <a:effectLst/>
              </a:rPr>
              <a:t>38:2</a:t>
            </a:r>
            <a:r>
              <a:rPr lang="en-US" sz="3600" dirty="0">
                <a:effectLst/>
              </a:rPr>
              <a:t>, "</a:t>
            </a:r>
            <a:r>
              <a:rPr lang="en-US" sz="3600" dirty="0">
                <a:solidFill>
                  <a:srgbClr val="00FFFF"/>
                </a:solidFill>
                <a:effectLst/>
              </a:rPr>
              <a:t>the land of </a:t>
            </a:r>
            <a:r>
              <a:rPr lang="en-US" sz="3600" dirty="0" err="1">
                <a:solidFill>
                  <a:srgbClr val="00FFFF"/>
                </a:solidFill>
                <a:effectLst/>
              </a:rPr>
              <a:t>Magog</a:t>
            </a:r>
            <a:r>
              <a:rPr lang="en-US" sz="3600" dirty="0">
                <a:effectLst/>
              </a:rPr>
              <a:t>;" and in </a:t>
            </a:r>
            <a:r>
              <a:rPr lang="en-US" sz="3600" i="1" dirty="0" smtClean="0">
                <a:solidFill>
                  <a:srgbClr val="FFFF00"/>
                </a:solidFill>
                <a:effectLst/>
              </a:rPr>
              <a:t>Ezek. </a:t>
            </a:r>
            <a:r>
              <a:rPr lang="en-US" sz="3600" i="1" dirty="0">
                <a:solidFill>
                  <a:srgbClr val="FFFF00"/>
                </a:solidFill>
                <a:effectLst/>
              </a:rPr>
              <a:t>39:6</a:t>
            </a:r>
            <a:r>
              <a:rPr lang="en-US" sz="3600" dirty="0">
                <a:effectLst/>
              </a:rPr>
              <a:t>, "I will send a fire on </a:t>
            </a:r>
            <a:r>
              <a:rPr lang="en-US" sz="3600" dirty="0" err="1">
                <a:effectLst/>
              </a:rPr>
              <a:t>Magog</a:t>
            </a:r>
            <a:r>
              <a:rPr lang="en-US" sz="3600" dirty="0">
                <a:effectLst/>
              </a:rPr>
              <a:t>." As the terms are used in the Old Testament, the representation would seem to be that </a:t>
            </a:r>
            <a:r>
              <a:rPr lang="en-US" sz="3600" dirty="0">
                <a:solidFill>
                  <a:srgbClr val="00FFFF"/>
                </a:solidFill>
                <a:effectLst/>
              </a:rPr>
              <a:t>Gog was the </a:t>
            </a:r>
            <a:r>
              <a:rPr lang="en-US" sz="3600" dirty="0" smtClean="0">
                <a:solidFill>
                  <a:srgbClr val="00FFFF"/>
                </a:solidFill>
                <a:effectLst/>
              </a:rPr>
              <a:t>prince/leader </a:t>
            </a:r>
            <a:r>
              <a:rPr lang="en-US" sz="3600" dirty="0">
                <a:solidFill>
                  <a:srgbClr val="00FFFF"/>
                </a:solidFill>
                <a:effectLst/>
              </a:rPr>
              <a:t>of a people called </a:t>
            </a:r>
            <a:r>
              <a:rPr lang="en-US" sz="3600" dirty="0" err="1">
                <a:solidFill>
                  <a:srgbClr val="00FFFF"/>
                </a:solidFill>
                <a:effectLst/>
              </a:rPr>
              <a:t>Magog</a:t>
            </a:r>
            <a:r>
              <a:rPr lang="en-US" sz="3600" dirty="0" smtClean="0">
                <a:effectLst/>
              </a:rPr>
              <a:t>.</a:t>
            </a:r>
            <a:endParaRPr lang="en-US" sz="3200" i="1" dirty="0" smtClean="0">
              <a:solidFill>
                <a:srgbClr val="FFFF00"/>
              </a:solidFill>
              <a:effectLst/>
            </a:endParaRPr>
          </a:p>
        </p:txBody>
      </p:sp>
    </p:spTree>
    <p:extLst>
      <p:ext uri="{BB962C8B-B14F-4D97-AF65-F5344CB8AC3E}">
        <p14:creationId xmlns:p14="http://schemas.microsoft.com/office/powerpoint/2010/main" val="978477568"/>
      </p:ext>
    </p:extLst>
  </p:cSld>
  <p:clrMapOvr>
    <a:masterClrMapping/>
  </p:clrMapOvr>
  <p:timing>
    <p:tnLst>
      <p:par>
        <p:cTn id="1" dur="indefinite" restart="never" nodeType="tmRoot"/>
      </p:par>
    </p:tnLst>
  </p:timing>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20:8</a:t>
            </a:r>
            <a:endParaRPr lang="en-US" dirty="0">
              <a:solidFill>
                <a:srgbClr val="00B0F0"/>
              </a:solidFill>
            </a:endParaRPr>
          </a:p>
        </p:txBody>
      </p:sp>
      <p:sp>
        <p:nvSpPr>
          <p:cNvPr id="5" name="Content Placeholder 2"/>
          <p:cNvSpPr>
            <a:spLocks noGrp="1"/>
          </p:cNvSpPr>
          <p:nvPr>
            <p:ph idx="1"/>
          </p:nvPr>
        </p:nvSpPr>
        <p:spPr>
          <a:xfrm>
            <a:off x="191068" y="1105469"/>
            <a:ext cx="11859904" cy="5581934"/>
          </a:xfrm>
        </p:spPr>
        <p:txBody>
          <a:bodyPr>
            <a:noAutofit/>
          </a:bodyPr>
          <a:lstStyle/>
          <a:p>
            <a:pPr marL="0" indent="0">
              <a:buNone/>
            </a:pPr>
            <a:r>
              <a:rPr lang="en-US" sz="3600" dirty="0" smtClean="0">
                <a:effectLst/>
              </a:rPr>
              <a:t>All </a:t>
            </a:r>
            <a:r>
              <a:rPr lang="en-US" sz="3600" dirty="0">
                <a:effectLst/>
              </a:rPr>
              <a:t>that is </a:t>
            </a:r>
            <a:r>
              <a:rPr lang="en-US" sz="3600" dirty="0" smtClean="0">
                <a:effectLst/>
              </a:rPr>
              <a:t>to </a:t>
            </a:r>
            <a:r>
              <a:rPr lang="en-US" sz="3600" dirty="0">
                <a:effectLst/>
              </a:rPr>
              <a:t>be understood </a:t>
            </a:r>
            <a:r>
              <a:rPr lang="en-US" sz="3600" dirty="0" smtClean="0">
                <a:effectLst/>
              </a:rPr>
              <a:t>is </a:t>
            </a:r>
            <a:r>
              <a:rPr lang="en-US" sz="3600" dirty="0">
                <a:effectLst/>
              </a:rPr>
              <a:t>that John means to say that at the time referred </a:t>
            </a:r>
            <a:r>
              <a:rPr lang="en-US" sz="3600" dirty="0" smtClean="0">
                <a:effectLst/>
              </a:rPr>
              <a:t>to… </a:t>
            </a:r>
            <a:r>
              <a:rPr lang="en-US" sz="3600" dirty="0">
                <a:effectLst/>
              </a:rPr>
              <a:t>there </a:t>
            </a:r>
            <a:r>
              <a:rPr lang="en-US" sz="3600" dirty="0" smtClean="0">
                <a:effectLst/>
              </a:rPr>
              <a:t>will </a:t>
            </a:r>
            <a:r>
              <a:rPr lang="en-US" sz="3600" dirty="0">
                <a:effectLst/>
              </a:rPr>
              <a:t>be formidable enemies </a:t>
            </a:r>
            <a:r>
              <a:rPr lang="en-US" sz="3600" dirty="0" smtClean="0">
                <a:effectLst/>
              </a:rPr>
              <a:t>who </a:t>
            </a:r>
            <a:r>
              <a:rPr lang="en-US" sz="3600" dirty="0">
                <a:effectLst/>
              </a:rPr>
              <a:t>might be compared with </a:t>
            </a:r>
            <a:r>
              <a:rPr lang="en-US" sz="3600" i="1" dirty="0" smtClean="0">
                <a:solidFill>
                  <a:srgbClr val="FFFF00"/>
                </a:solidFill>
                <a:effectLst/>
              </a:rPr>
              <a:t>(the dreaded leader Gog &amp; his </a:t>
            </a:r>
            <a:r>
              <a:rPr lang="en-US" sz="3600" i="1" dirty="0">
                <a:solidFill>
                  <a:srgbClr val="FFFF00"/>
                </a:solidFill>
                <a:effectLst/>
              </a:rPr>
              <a:t>dwellers in the land of </a:t>
            </a:r>
            <a:r>
              <a:rPr lang="en-US" sz="3600" i="1" dirty="0" err="1" smtClean="0">
                <a:solidFill>
                  <a:srgbClr val="FFFF00"/>
                </a:solidFill>
                <a:effectLst/>
              </a:rPr>
              <a:t>Magog</a:t>
            </a:r>
            <a:r>
              <a:rPr lang="en-US" sz="3600" i="1" dirty="0" smtClean="0">
                <a:solidFill>
                  <a:srgbClr val="FFFF00"/>
                </a:solidFill>
                <a:effectLst/>
              </a:rPr>
              <a:t>)</a:t>
            </a:r>
            <a:r>
              <a:rPr lang="en-US" sz="3600" dirty="0" smtClean="0">
                <a:effectLst/>
              </a:rPr>
              <a:t>… who will invade the Holy land and wage war against Christ and his saints. It is simply mirroring the dreaded leader Satan and his army who will wage war on Christ and His saints.</a:t>
            </a:r>
            <a:endParaRPr lang="en-US" sz="3200" i="1" dirty="0" smtClean="0">
              <a:solidFill>
                <a:srgbClr val="FFFF00"/>
              </a:solidFill>
              <a:effectLst/>
            </a:endParaRPr>
          </a:p>
        </p:txBody>
      </p:sp>
    </p:spTree>
    <p:extLst>
      <p:ext uri="{BB962C8B-B14F-4D97-AF65-F5344CB8AC3E}">
        <p14:creationId xmlns:p14="http://schemas.microsoft.com/office/powerpoint/2010/main" val="411929404"/>
      </p:ext>
    </p:extLst>
  </p:cSld>
  <p:clrMapOvr>
    <a:masterClrMapping/>
  </p:clrMapOvr>
  <p:timing>
    <p:tnLst>
      <p:par>
        <p:cTn id="1" dur="indefinite" restart="never" nodeType="tmRoot"/>
      </p:par>
    </p:tnLst>
  </p:timing>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images of revelation 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174" y="245660"/>
            <a:ext cx="9476995" cy="631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926266"/>
      </p:ext>
    </p:extLst>
  </p:cSld>
  <p:clrMapOvr>
    <a:masterClrMapping/>
  </p:clrMapOvr>
  <p:timing>
    <p:tnLst>
      <p:par>
        <p:cTn id="1" dur="indefinite" restart="never" nodeType="tmRoot"/>
      </p:par>
    </p:tnLst>
  </p:timing>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20:9</a:t>
            </a:r>
            <a:endParaRPr lang="en-US" dirty="0">
              <a:solidFill>
                <a:srgbClr val="00B0F0"/>
              </a:solidFill>
            </a:endParaRPr>
          </a:p>
        </p:txBody>
      </p:sp>
      <p:sp>
        <p:nvSpPr>
          <p:cNvPr id="5" name="Content Placeholder 2"/>
          <p:cNvSpPr>
            <a:spLocks noGrp="1"/>
          </p:cNvSpPr>
          <p:nvPr>
            <p:ph idx="1"/>
          </p:nvPr>
        </p:nvSpPr>
        <p:spPr>
          <a:xfrm>
            <a:off x="191068" y="1105469"/>
            <a:ext cx="11859904" cy="5581934"/>
          </a:xfrm>
        </p:spPr>
        <p:txBody>
          <a:bodyPr>
            <a:noAutofit/>
          </a:bodyPr>
          <a:lstStyle/>
          <a:p>
            <a:pPr marL="0" indent="0">
              <a:buNone/>
            </a:pPr>
            <a:r>
              <a:rPr lang="en-US" sz="3600" i="1" dirty="0" smtClean="0">
                <a:solidFill>
                  <a:srgbClr val="FFFF00"/>
                </a:solidFill>
                <a:effectLst/>
              </a:rPr>
              <a:t>And the army </a:t>
            </a:r>
            <a:r>
              <a:rPr lang="en-US" sz="3600" i="1" dirty="0">
                <a:solidFill>
                  <a:srgbClr val="FFFF00"/>
                </a:solidFill>
                <a:effectLst/>
              </a:rPr>
              <a:t>went up over the face of the earth, and </a:t>
            </a:r>
            <a:r>
              <a:rPr lang="en-US" sz="3600" i="1" dirty="0" smtClean="0">
                <a:solidFill>
                  <a:srgbClr val="FFFF00"/>
                </a:solidFill>
                <a:effectLst/>
              </a:rPr>
              <a:t>surrounded the camp </a:t>
            </a:r>
            <a:r>
              <a:rPr lang="en-US" sz="3600" i="1" dirty="0">
                <a:solidFill>
                  <a:srgbClr val="FFFF00"/>
                </a:solidFill>
                <a:effectLst/>
              </a:rPr>
              <a:t>of the saints, and the well loved </a:t>
            </a:r>
            <a:r>
              <a:rPr lang="en-US" sz="3600" i="1" dirty="0" smtClean="0">
                <a:solidFill>
                  <a:srgbClr val="FFFF00"/>
                </a:solidFill>
                <a:effectLst/>
              </a:rPr>
              <a:t>city (Jerusalem): </a:t>
            </a:r>
            <a:r>
              <a:rPr lang="en-US" sz="3600" i="1" dirty="0">
                <a:solidFill>
                  <a:srgbClr val="FFFF00"/>
                </a:solidFill>
                <a:effectLst/>
              </a:rPr>
              <a:t>and fire came down out of heaven </a:t>
            </a:r>
            <a:r>
              <a:rPr lang="en-US" sz="3600" i="1" dirty="0" smtClean="0">
                <a:solidFill>
                  <a:srgbClr val="FFFF00"/>
                </a:solidFill>
                <a:effectLst/>
              </a:rPr>
              <a:t>and destroyed them.</a:t>
            </a:r>
            <a:endParaRPr lang="en-US" sz="3600" i="1" dirty="0">
              <a:solidFill>
                <a:srgbClr val="FFFF00"/>
              </a:solidFill>
              <a:effectLst/>
            </a:endParaRPr>
          </a:p>
          <a:p>
            <a:pPr marL="0" indent="0">
              <a:buNone/>
            </a:pPr>
            <a:r>
              <a:rPr lang="en-US" sz="3600" i="1" dirty="0" smtClean="0">
                <a:solidFill>
                  <a:srgbClr val="00FFFF"/>
                </a:solidFill>
                <a:effectLst/>
              </a:rPr>
              <a:t>And </a:t>
            </a:r>
            <a:r>
              <a:rPr lang="en-US" sz="3600" i="1" dirty="0">
                <a:solidFill>
                  <a:srgbClr val="00FFFF"/>
                </a:solidFill>
                <a:effectLst/>
              </a:rPr>
              <a:t>they marched </a:t>
            </a:r>
            <a:r>
              <a:rPr lang="en-US" sz="3600" i="1" dirty="0" smtClean="0">
                <a:solidFill>
                  <a:srgbClr val="00FFFF"/>
                </a:solidFill>
                <a:effectLst/>
              </a:rPr>
              <a:t>across the length of the </a:t>
            </a:r>
            <a:r>
              <a:rPr lang="en-US" sz="3600" i="1" dirty="0">
                <a:solidFill>
                  <a:srgbClr val="00FFFF"/>
                </a:solidFill>
                <a:effectLst/>
              </a:rPr>
              <a:t>earth and surrounded the camp of the saints and the beloved </a:t>
            </a:r>
            <a:r>
              <a:rPr lang="en-US" sz="3600" i="1" dirty="0" smtClean="0">
                <a:solidFill>
                  <a:srgbClr val="00FFFF"/>
                </a:solidFill>
                <a:effectLst/>
              </a:rPr>
              <a:t>city (Jerusalem); </a:t>
            </a:r>
            <a:r>
              <a:rPr lang="en-US" sz="3600" i="1" dirty="0">
                <a:solidFill>
                  <a:srgbClr val="00FFFF"/>
                </a:solidFill>
                <a:effectLst/>
              </a:rPr>
              <a:t>but fire came down from heaven and consumed </a:t>
            </a:r>
            <a:r>
              <a:rPr lang="en-US" sz="3600" i="1" dirty="0" smtClean="0">
                <a:solidFill>
                  <a:srgbClr val="00FFFF"/>
                </a:solidFill>
                <a:effectLst/>
              </a:rPr>
              <a:t>them.</a:t>
            </a:r>
            <a:endParaRPr lang="en-US" sz="3600" i="1" dirty="0">
              <a:solidFill>
                <a:srgbClr val="00FFFF"/>
              </a:solidFill>
              <a:effectLst/>
            </a:endParaRPr>
          </a:p>
          <a:p>
            <a:pPr marL="0" indent="0">
              <a:buNone/>
            </a:pPr>
            <a:endParaRPr lang="en-US" sz="3200" i="1" dirty="0" smtClean="0">
              <a:solidFill>
                <a:srgbClr val="FFFF00"/>
              </a:solidFill>
              <a:effectLst/>
            </a:endParaRPr>
          </a:p>
        </p:txBody>
      </p:sp>
    </p:spTree>
    <p:extLst>
      <p:ext uri="{BB962C8B-B14F-4D97-AF65-F5344CB8AC3E}">
        <p14:creationId xmlns:p14="http://schemas.microsoft.com/office/powerpoint/2010/main" val="505722232"/>
      </p:ext>
    </p:extLst>
  </p:cSld>
  <p:clrMapOvr>
    <a:masterClrMapping/>
  </p:clrMapOvr>
  <p:timing>
    <p:tnLst>
      <p:par>
        <p:cTn id="1" dur="indefinite" restart="never" nodeType="tmRoot"/>
      </p:par>
    </p:tnLst>
  </p:timing>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images of revelation 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183" y="193433"/>
            <a:ext cx="8775513" cy="65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02288"/>
      </p:ext>
    </p:extLst>
  </p:cSld>
  <p:clrMapOvr>
    <a:masterClrMapping/>
  </p:clrMapOvr>
  <p:timing>
    <p:tnLst>
      <p:par>
        <p:cTn id="1" dur="indefinite" restart="never" nodeType="tmRoot"/>
      </p:par>
    </p:tnLst>
  </p:timing>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3" y="0"/>
            <a:ext cx="11027391" cy="676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564061"/>
      </p:ext>
    </p:extLst>
  </p:cSld>
  <p:clrMapOvr>
    <a:masterClrMapping/>
  </p:clrMapOvr>
  <p:timing>
    <p:tnLst>
      <p:par>
        <p:cTn id="1" dur="indefinite" restart="never" nodeType="tmRoot"/>
      </p:par>
    </p:tnLst>
  </p:timing>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pic>
        <p:nvPicPr>
          <p:cNvPr id="4098" name="Picture 2" descr="Image result for images of revelation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790" y="2780731"/>
            <a:ext cx="4603845" cy="38636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437"/>
            <a:ext cx="6970784" cy="470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785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731003"/>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129" y="-29114"/>
            <a:ext cx="9184943" cy="688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397772"/>
      </p:ext>
    </p:extLst>
  </p:cSld>
  <p:clrMapOvr>
    <a:masterClrMapping/>
  </p:clrMapOvr>
  <p:timing>
    <p:tnLst>
      <p:par>
        <p:cTn id="1" dur="indefinite" restart="never" nodeType="tmRoot"/>
      </p:par>
    </p:tnLst>
  </p:timing>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Image result for images of revelation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363" y="145528"/>
            <a:ext cx="8906538" cy="661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04816"/>
      </p:ext>
    </p:extLst>
  </p:cSld>
  <p:clrMapOvr>
    <a:masterClrMapping/>
  </p:clrMapOvr>
  <p:timing>
    <p:tnLst>
      <p:par>
        <p:cTn id="1" dur="indefinite" restart="never" nodeType="tmRoot"/>
      </p:par>
    </p:tnLst>
  </p:timing>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20:11</a:t>
            </a:r>
            <a:endParaRPr lang="en-US" dirty="0">
              <a:solidFill>
                <a:srgbClr val="00B0F0"/>
              </a:solidFill>
            </a:endParaRPr>
          </a:p>
        </p:txBody>
      </p:sp>
      <p:sp>
        <p:nvSpPr>
          <p:cNvPr id="5" name="Content Placeholder 2"/>
          <p:cNvSpPr>
            <a:spLocks noGrp="1"/>
          </p:cNvSpPr>
          <p:nvPr>
            <p:ph idx="1"/>
          </p:nvPr>
        </p:nvSpPr>
        <p:spPr>
          <a:xfrm>
            <a:off x="191068" y="1419367"/>
            <a:ext cx="11859904" cy="5268036"/>
          </a:xfrm>
        </p:spPr>
        <p:txBody>
          <a:bodyPr>
            <a:noAutofit/>
          </a:bodyPr>
          <a:lstStyle/>
          <a:p>
            <a:pPr marL="0" indent="0">
              <a:buNone/>
            </a:pPr>
            <a:r>
              <a:rPr lang="en-US" sz="3600" dirty="0" smtClean="0">
                <a:effectLst/>
              </a:rPr>
              <a:t>This </a:t>
            </a:r>
            <a:r>
              <a:rPr lang="en-US" sz="3600" dirty="0">
                <a:effectLst/>
              </a:rPr>
              <a:t>verse commences the description of the final judgment, </a:t>
            </a:r>
            <a:r>
              <a:rPr lang="en-US" sz="3600" dirty="0" smtClean="0">
                <a:effectLst/>
              </a:rPr>
              <a:t>which will conclude chapter 20. </a:t>
            </a:r>
            <a:r>
              <a:rPr lang="en-US" sz="3600" dirty="0">
                <a:effectLst/>
              </a:rPr>
              <a:t>The first thing seen in the vision is </a:t>
            </a:r>
            <a:r>
              <a:rPr lang="en-US" sz="3600" dirty="0" smtClean="0">
                <a:effectLst/>
              </a:rPr>
              <a:t>the </a:t>
            </a:r>
            <a:r>
              <a:rPr lang="en-US" sz="3600" dirty="0">
                <a:effectLst/>
              </a:rPr>
              <a:t>throne of the Judge. The things that are specified in regard to it are that it was </a:t>
            </a:r>
            <a:r>
              <a:rPr lang="en-US" sz="3600" i="1" dirty="0">
                <a:solidFill>
                  <a:srgbClr val="FFFF00"/>
                </a:solidFill>
                <a:effectLst/>
              </a:rPr>
              <a:t>great</a:t>
            </a:r>
            <a:r>
              <a:rPr lang="en-US" sz="3600" dirty="0">
                <a:effectLst/>
              </a:rPr>
              <a:t>, and that it was </a:t>
            </a:r>
            <a:r>
              <a:rPr lang="en-US" sz="3600" i="1" dirty="0" smtClean="0">
                <a:solidFill>
                  <a:srgbClr val="00FFFF"/>
                </a:solidFill>
                <a:effectLst/>
              </a:rPr>
              <a:t>white</a:t>
            </a:r>
            <a:r>
              <a:rPr lang="en-US" sz="3600" dirty="0" smtClean="0">
                <a:effectLst/>
              </a:rPr>
              <a:t>… </a:t>
            </a:r>
            <a:r>
              <a:rPr lang="en-US" sz="3600" dirty="0" smtClean="0">
                <a:solidFill>
                  <a:srgbClr val="FFFF00"/>
                </a:solidFill>
                <a:effectLst/>
              </a:rPr>
              <a:t>“Great” </a:t>
            </a:r>
            <a:r>
              <a:rPr lang="en-US" sz="3600" dirty="0">
                <a:effectLst/>
              </a:rPr>
              <a:t>means that </a:t>
            </a:r>
            <a:r>
              <a:rPr lang="en-US" sz="3600" dirty="0" smtClean="0">
                <a:effectLst/>
              </a:rPr>
              <a:t>the throne was </a:t>
            </a:r>
            <a:r>
              <a:rPr lang="en-US" sz="3600" i="1" dirty="0" smtClean="0">
                <a:solidFill>
                  <a:srgbClr val="FFFF00"/>
                </a:solidFill>
                <a:effectLst/>
              </a:rPr>
              <a:t>massive &amp; </a:t>
            </a:r>
            <a:r>
              <a:rPr lang="en-US" sz="3600" i="1" dirty="0">
                <a:solidFill>
                  <a:srgbClr val="FFFF00"/>
                </a:solidFill>
                <a:effectLst/>
              </a:rPr>
              <a:t>high or elevated</a:t>
            </a:r>
            <a:r>
              <a:rPr lang="en-US" sz="3600" dirty="0" smtClean="0">
                <a:effectLst/>
              </a:rPr>
              <a:t>. </a:t>
            </a:r>
            <a:r>
              <a:rPr lang="en-US" sz="3600" dirty="0">
                <a:effectLst/>
              </a:rPr>
              <a:t>The latter </a:t>
            </a:r>
            <a:r>
              <a:rPr lang="en-US" sz="3600" dirty="0" smtClean="0">
                <a:effectLst/>
              </a:rPr>
              <a:t>expression </a:t>
            </a:r>
            <a:r>
              <a:rPr lang="en-US" sz="3600" dirty="0" smtClean="0">
                <a:solidFill>
                  <a:srgbClr val="00FFFF"/>
                </a:solidFill>
                <a:effectLst/>
              </a:rPr>
              <a:t>“white” </a:t>
            </a:r>
            <a:r>
              <a:rPr lang="en-US" sz="3600" dirty="0" smtClean="0">
                <a:effectLst/>
              </a:rPr>
              <a:t>means </a:t>
            </a:r>
            <a:r>
              <a:rPr lang="en-US" sz="3600" dirty="0">
                <a:effectLst/>
              </a:rPr>
              <a:t>that it was </a:t>
            </a:r>
            <a:r>
              <a:rPr lang="en-US" sz="3600" i="1" dirty="0">
                <a:solidFill>
                  <a:srgbClr val="00FFFF"/>
                </a:solidFill>
                <a:effectLst/>
              </a:rPr>
              <a:t>splendid or shining</a:t>
            </a:r>
            <a:r>
              <a:rPr lang="en-US" sz="3600" dirty="0">
                <a:effectLst/>
              </a:rPr>
              <a:t>. </a:t>
            </a:r>
            <a:endParaRPr lang="en-US" sz="3200" i="1" dirty="0" smtClean="0">
              <a:solidFill>
                <a:srgbClr val="FFFF00"/>
              </a:solidFill>
              <a:effectLst/>
            </a:endParaRPr>
          </a:p>
        </p:txBody>
      </p:sp>
    </p:spTree>
    <p:extLst>
      <p:ext uri="{BB962C8B-B14F-4D97-AF65-F5344CB8AC3E}">
        <p14:creationId xmlns:p14="http://schemas.microsoft.com/office/powerpoint/2010/main" val="131342564"/>
      </p:ext>
    </p:extLst>
  </p:cSld>
  <p:clrMapOvr>
    <a:masterClrMapping/>
  </p:clrMapOvr>
  <p:timing>
    <p:tnLst>
      <p:par>
        <p:cTn id="1" dur="indefinite" restart="never" nodeType="tmRoot"/>
      </p:par>
    </p:tnLst>
  </p:timing>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20:11</a:t>
            </a:r>
            <a:endParaRPr lang="en-US" dirty="0">
              <a:solidFill>
                <a:srgbClr val="00B0F0"/>
              </a:solidFill>
            </a:endParaRPr>
          </a:p>
        </p:txBody>
      </p:sp>
      <p:sp>
        <p:nvSpPr>
          <p:cNvPr id="5" name="Content Placeholder 2"/>
          <p:cNvSpPr>
            <a:spLocks noGrp="1"/>
          </p:cNvSpPr>
          <p:nvPr>
            <p:ph idx="1"/>
          </p:nvPr>
        </p:nvSpPr>
        <p:spPr>
          <a:xfrm>
            <a:off x="191068" y="1105469"/>
            <a:ext cx="11859904" cy="5581934"/>
          </a:xfrm>
        </p:spPr>
        <p:txBody>
          <a:bodyPr>
            <a:noAutofit/>
          </a:bodyPr>
          <a:lstStyle/>
          <a:p>
            <a:pPr marL="0" indent="0">
              <a:buNone/>
            </a:pPr>
            <a:r>
              <a:rPr lang="en-US" sz="4000" i="1" dirty="0" smtClean="0">
                <a:solidFill>
                  <a:srgbClr val="FFFF00"/>
                </a:solidFill>
                <a:effectLst/>
              </a:rPr>
              <a:t>“…And </a:t>
            </a:r>
            <a:r>
              <a:rPr lang="en-US" sz="4000" i="1" dirty="0">
                <a:solidFill>
                  <a:srgbClr val="FFFF00"/>
                </a:solidFill>
                <a:effectLst/>
              </a:rPr>
              <a:t>him that sat on </a:t>
            </a:r>
            <a:r>
              <a:rPr lang="en-US" sz="4000" i="1" dirty="0" smtClean="0">
                <a:solidFill>
                  <a:srgbClr val="FFFF00"/>
                </a:solidFill>
                <a:effectLst/>
              </a:rPr>
              <a:t>it…” </a:t>
            </a:r>
          </a:p>
          <a:p>
            <a:pPr marL="0" indent="0">
              <a:buNone/>
            </a:pPr>
            <a:r>
              <a:rPr lang="en-US" sz="4000" dirty="0" smtClean="0">
                <a:effectLst/>
              </a:rPr>
              <a:t>The </a:t>
            </a:r>
            <a:r>
              <a:rPr lang="en-US" sz="4000" dirty="0">
                <a:effectLst/>
              </a:rPr>
              <a:t>reference here, undoubtedly, is to the </a:t>
            </a:r>
            <a:r>
              <a:rPr lang="en-US" sz="4000" dirty="0">
                <a:solidFill>
                  <a:srgbClr val="00FFFF"/>
                </a:solidFill>
                <a:effectLst/>
              </a:rPr>
              <a:t>Lord Jesus Christ</a:t>
            </a:r>
            <a:r>
              <a:rPr lang="en-US" sz="4000" dirty="0">
                <a:effectLst/>
              </a:rPr>
              <a:t>, the final Judge of </a:t>
            </a:r>
            <a:r>
              <a:rPr lang="en-US" sz="4000" dirty="0" smtClean="0">
                <a:effectLst/>
              </a:rPr>
              <a:t>mankind </a:t>
            </a:r>
            <a:r>
              <a:rPr lang="en-US" sz="3000" i="1" dirty="0" smtClean="0">
                <a:solidFill>
                  <a:srgbClr val="FFFF00"/>
                </a:solidFill>
                <a:effectLst/>
              </a:rPr>
              <a:t>(John 5:22-23)</a:t>
            </a:r>
            <a:r>
              <a:rPr lang="en-US" sz="4000" dirty="0" smtClean="0">
                <a:effectLst/>
              </a:rPr>
              <a:t> </a:t>
            </a:r>
            <a:r>
              <a:rPr lang="en-US" sz="4000" dirty="0">
                <a:effectLst/>
              </a:rPr>
              <a:t>and the scene described is that which will occur </a:t>
            </a:r>
            <a:r>
              <a:rPr lang="en-US" sz="4000" dirty="0" smtClean="0">
                <a:effectLst/>
              </a:rPr>
              <a:t>after His millennial rule… </a:t>
            </a:r>
            <a:r>
              <a:rPr lang="en-US" sz="4000" dirty="0" smtClean="0">
                <a:solidFill>
                  <a:srgbClr val="00FFFF"/>
                </a:solidFill>
                <a:effectLst/>
              </a:rPr>
              <a:t>This means that Jesus will be sitting on many thrones so no wonder he wears many crowns.</a:t>
            </a:r>
            <a:endParaRPr lang="en-US" sz="4000" i="1" dirty="0" smtClean="0">
              <a:solidFill>
                <a:srgbClr val="00FFFF"/>
              </a:solidFill>
              <a:effectLst/>
            </a:endParaRPr>
          </a:p>
        </p:txBody>
      </p:sp>
    </p:spTree>
    <p:extLst>
      <p:ext uri="{BB962C8B-B14F-4D97-AF65-F5344CB8AC3E}">
        <p14:creationId xmlns:p14="http://schemas.microsoft.com/office/powerpoint/2010/main" val="3764911898"/>
      </p:ext>
    </p:extLst>
  </p:cSld>
  <p:clrMapOvr>
    <a:masterClrMapping/>
  </p:clrMapOvr>
  <p:timing>
    <p:tnLst>
      <p:par>
        <p:cTn id="1" dur="indefinite" restart="never" nodeType="tmRoot"/>
      </p:par>
    </p:tnLst>
  </p:timing>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20:11</a:t>
            </a:r>
            <a:endParaRPr lang="en-US" dirty="0">
              <a:solidFill>
                <a:srgbClr val="00B0F0"/>
              </a:solidFill>
            </a:endParaRPr>
          </a:p>
        </p:txBody>
      </p:sp>
      <p:sp>
        <p:nvSpPr>
          <p:cNvPr id="5" name="Content Placeholder 2"/>
          <p:cNvSpPr>
            <a:spLocks noGrp="1"/>
          </p:cNvSpPr>
          <p:nvPr>
            <p:ph idx="1"/>
          </p:nvPr>
        </p:nvSpPr>
        <p:spPr>
          <a:xfrm>
            <a:off x="191068" y="1473957"/>
            <a:ext cx="11859904" cy="5213445"/>
          </a:xfrm>
        </p:spPr>
        <p:txBody>
          <a:bodyPr>
            <a:noAutofit/>
          </a:bodyPr>
          <a:lstStyle/>
          <a:p>
            <a:pPr marL="0" indent="0">
              <a:buNone/>
            </a:pPr>
            <a:r>
              <a:rPr lang="en-US" sz="3600" i="1" dirty="0" smtClean="0">
                <a:solidFill>
                  <a:srgbClr val="FFFF00"/>
                </a:solidFill>
                <a:effectLst/>
              </a:rPr>
              <a:t>“…From </a:t>
            </a:r>
            <a:r>
              <a:rPr lang="en-US" sz="3600" i="1" dirty="0">
                <a:solidFill>
                  <a:srgbClr val="FFFF00"/>
                </a:solidFill>
                <a:effectLst/>
              </a:rPr>
              <a:t>whose </a:t>
            </a:r>
            <a:r>
              <a:rPr lang="en-US" sz="3600" i="1" dirty="0" smtClean="0">
                <a:solidFill>
                  <a:srgbClr val="FFFF00"/>
                </a:solidFill>
                <a:effectLst/>
              </a:rPr>
              <a:t>face the earth and heaven fled away…” </a:t>
            </a:r>
          </a:p>
          <a:p>
            <a:pPr marL="0" indent="0">
              <a:buNone/>
            </a:pPr>
            <a:r>
              <a:rPr lang="en-US" sz="3600" dirty="0" smtClean="0">
                <a:effectLst/>
              </a:rPr>
              <a:t>…from </a:t>
            </a:r>
            <a:r>
              <a:rPr lang="en-US" sz="3600" dirty="0">
                <a:effectLst/>
              </a:rPr>
              <a:t>whose </a:t>
            </a:r>
            <a:r>
              <a:rPr lang="en-US" sz="3600" dirty="0" smtClean="0">
                <a:effectLst/>
              </a:rPr>
              <a:t>presence they departed… The </a:t>
            </a:r>
            <a:r>
              <a:rPr lang="en-US" sz="3600" dirty="0">
                <a:effectLst/>
              </a:rPr>
              <a:t>word may be used here to denote more strictly his face--as </a:t>
            </a:r>
            <a:r>
              <a:rPr lang="en-US" sz="3600" dirty="0" smtClean="0">
                <a:effectLst/>
              </a:rPr>
              <a:t>illuminated </a:t>
            </a:r>
            <a:r>
              <a:rPr lang="en-US" sz="3600" dirty="0">
                <a:effectLst/>
              </a:rPr>
              <a:t>and shining like the sun</a:t>
            </a:r>
            <a:r>
              <a:rPr lang="en-US" sz="3600" dirty="0" smtClean="0">
                <a:effectLst/>
              </a:rPr>
              <a:t>. </a:t>
            </a:r>
            <a:r>
              <a:rPr lang="en-US" sz="3600" i="1" dirty="0" smtClean="0">
                <a:solidFill>
                  <a:srgbClr val="FFFF00"/>
                </a:solidFill>
                <a:effectLst/>
              </a:rPr>
              <a:t>(Rev. 1:16 describes Christ in this manner… “And </a:t>
            </a:r>
            <a:r>
              <a:rPr lang="en-US" sz="3600" i="1" dirty="0">
                <a:solidFill>
                  <a:srgbClr val="FFFF00"/>
                </a:solidFill>
                <a:effectLst/>
              </a:rPr>
              <a:t>his countenance was as the sun </a:t>
            </a:r>
            <a:r>
              <a:rPr lang="en-US" sz="3600" i="1" dirty="0" smtClean="0">
                <a:solidFill>
                  <a:srgbClr val="FFFF00"/>
                </a:solidFill>
                <a:effectLst/>
              </a:rPr>
              <a:t>shines </a:t>
            </a:r>
            <a:r>
              <a:rPr lang="en-US" sz="3600" i="1" dirty="0">
                <a:solidFill>
                  <a:srgbClr val="FFFF00"/>
                </a:solidFill>
                <a:effectLst/>
              </a:rPr>
              <a:t>in his strength</a:t>
            </a:r>
            <a:r>
              <a:rPr lang="en-US" sz="3600" i="1" dirty="0" smtClean="0">
                <a:solidFill>
                  <a:srgbClr val="FFFF00"/>
                </a:solidFill>
                <a:effectLst/>
              </a:rPr>
              <a:t>.” ) </a:t>
            </a:r>
            <a:endParaRPr lang="en-US" sz="3200" i="1" dirty="0" smtClean="0">
              <a:solidFill>
                <a:srgbClr val="FFFF00"/>
              </a:solidFill>
              <a:effectLst/>
            </a:endParaRPr>
          </a:p>
        </p:txBody>
      </p:sp>
    </p:spTree>
    <p:extLst>
      <p:ext uri="{BB962C8B-B14F-4D97-AF65-F5344CB8AC3E}">
        <p14:creationId xmlns:p14="http://schemas.microsoft.com/office/powerpoint/2010/main" val="4226844000"/>
      </p:ext>
    </p:extLst>
  </p:cSld>
  <p:clrMapOvr>
    <a:masterClrMapping/>
  </p:clrMapOvr>
  <p:timing>
    <p:tnLst>
      <p:par>
        <p:cTn id="1" dur="indefinite" restart="never" nodeType="tmRoot"/>
      </p:par>
    </p:tnLst>
  </p:timing>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mage result for image of jesus on the great white throne judgment in revelation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833" y="91756"/>
            <a:ext cx="9184942" cy="676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07054"/>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image of jesus on the great white throne judgment in revelation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097" y="33159"/>
            <a:ext cx="8093122" cy="674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187625"/>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age of jesus on the great white throne judgment in revelation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476" y="96207"/>
            <a:ext cx="9015722" cy="676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850300"/>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20:11</a:t>
            </a:r>
            <a:endParaRPr lang="en-US" dirty="0">
              <a:solidFill>
                <a:srgbClr val="00B0F0"/>
              </a:solidFill>
            </a:endParaRPr>
          </a:p>
        </p:txBody>
      </p:sp>
      <p:sp>
        <p:nvSpPr>
          <p:cNvPr id="5" name="Content Placeholder 2"/>
          <p:cNvSpPr>
            <a:spLocks noGrp="1"/>
          </p:cNvSpPr>
          <p:nvPr>
            <p:ph idx="1"/>
          </p:nvPr>
        </p:nvSpPr>
        <p:spPr>
          <a:xfrm>
            <a:off x="191068" y="873457"/>
            <a:ext cx="11859904" cy="5813945"/>
          </a:xfrm>
        </p:spPr>
        <p:txBody>
          <a:bodyPr>
            <a:noAutofit/>
          </a:bodyPr>
          <a:lstStyle/>
          <a:p>
            <a:pPr marL="0" indent="0">
              <a:buNone/>
            </a:pPr>
            <a:r>
              <a:rPr lang="en-US" sz="3600" i="1" dirty="0">
                <a:solidFill>
                  <a:srgbClr val="FFFF00"/>
                </a:solidFill>
                <a:effectLst/>
              </a:rPr>
              <a:t>“…and there was found no place for </a:t>
            </a:r>
            <a:r>
              <a:rPr lang="en-US" sz="3600" dirty="0" smtClean="0">
                <a:solidFill>
                  <a:srgbClr val="FFFF00"/>
                </a:solidFill>
                <a:effectLst/>
              </a:rPr>
              <a:t>[heaven &amp; earth]</a:t>
            </a:r>
            <a:r>
              <a:rPr lang="en-US" sz="3600" i="1" dirty="0" smtClean="0">
                <a:solidFill>
                  <a:srgbClr val="FFFF00"/>
                </a:solidFill>
                <a:effectLst/>
              </a:rPr>
              <a:t>” </a:t>
            </a:r>
            <a:r>
              <a:rPr lang="en-US" sz="3600" dirty="0" smtClean="0">
                <a:effectLst/>
              </a:rPr>
              <a:t>When </a:t>
            </a:r>
            <a:r>
              <a:rPr lang="en-US" sz="3600" dirty="0">
                <a:effectLst/>
              </a:rPr>
              <a:t>the Son of God shall descend in his glory to judge the </a:t>
            </a:r>
            <a:r>
              <a:rPr lang="en-US" sz="3600" dirty="0" smtClean="0">
                <a:effectLst/>
              </a:rPr>
              <a:t>world… </a:t>
            </a:r>
            <a:r>
              <a:rPr lang="en-US" sz="3600" dirty="0">
                <a:effectLst/>
              </a:rPr>
              <a:t>the earth and all other worlds shall seem to vanish. The image expresses in the most emphatic manner the idea that they entirely </a:t>
            </a:r>
            <a:r>
              <a:rPr lang="en-US" sz="3600" dirty="0" smtClean="0">
                <a:effectLst/>
              </a:rPr>
              <a:t>disappeared. Other passages indicate that heaven &amp; earth will dissolve which is now the fulfillment of such in verse 11. </a:t>
            </a:r>
            <a:r>
              <a:rPr lang="en-US" sz="3600" i="1" dirty="0" smtClean="0">
                <a:solidFill>
                  <a:srgbClr val="FFFF00"/>
                </a:solidFill>
                <a:effectLst/>
              </a:rPr>
              <a:t>(Isa. 34:4; 51:6; Matt. 24:35; Heb. 1:10-12; 2 </a:t>
            </a:r>
            <a:r>
              <a:rPr lang="en-US" sz="3600" i="1" dirty="0">
                <a:solidFill>
                  <a:srgbClr val="FFFF00"/>
                </a:solidFill>
                <a:effectLst/>
              </a:rPr>
              <a:t>Peter </a:t>
            </a:r>
            <a:r>
              <a:rPr lang="en-US" sz="3600" i="1" dirty="0" smtClean="0">
                <a:solidFill>
                  <a:srgbClr val="FFFF00"/>
                </a:solidFill>
                <a:effectLst/>
              </a:rPr>
              <a:t>3:10-13)</a:t>
            </a:r>
            <a:endParaRPr lang="en-US" sz="3200" i="1" dirty="0" smtClean="0">
              <a:solidFill>
                <a:srgbClr val="FFFF00"/>
              </a:solidFill>
              <a:effectLst/>
            </a:endParaRPr>
          </a:p>
        </p:txBody>
      </p:sp>
    </p:spTree>
    <p:extLst>
      <p:ext uri="{BB962C8B-B14F-4D97-AF65-F5344CB8AC3E}">
        <p14:creationId xmlns:p14="http://schemas.microsoft.com/office/powerpoint/2010/main" val="1635176715"/>
      </p:ext>
    </p:extLst>
  </p:cSld>
  <p:clrMapOvr>
    <a:masterClrMapping/>
  </p:clrMapOvr>
  <p:timing>
    <p:tnLst>
      <p:par>
        <p:cTn id="1" dur="indefinite" restart="never" nodeType="tmRoot"/>
      </p:par>
    </p:tnLst>
  </p:timing>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ages judgment day of revelation 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363" y="57150"/>
            <a:ext cx="8933834" cy="67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607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2:18-29</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The Church at THYATIRA</a:t>
            </a:r>
            <a:endParaRPr lang="en-US" sz="3200" i="1" u="sng" dirty="0">
              <a:solidFill>
                <a:srgbClr val="FFFF00"/>
              </a:solidFill>
              <a:effectLst>
                <a:outerShdw blurRad="38100" dist="38100" dir="2700000" algn="tl">
                  <a:srgbClr val="000000">
                    <a:alpha val="43137"/>
                  </a:srgbClr>
                </a:outerShdw>
              </a:effectLst>
            </a:endParaRPr>
          </a:p>
          <a:p>
            <a:r>
              <a:rPr lang="en-US" sz="3200" dirty="0"/>
              <a:t>Thyatira means: “</a:t>
            </a:r>
            <a:r>
              <a:rPr lang="en-US" sz="3200" i="1" dirty="0"/>
              <a:t>Unweary sacrifice</a:t>
            </a:r>
            <a:r>
              <a:rPr lang="en-US" sz="3200" dirty="0"/>
              <a:t>”</a:t>
            </a:r>
          </a:p>
          <a:p>
            <a:r>
              <a:rPr lang="en-US" sz="3200" dirty="0"/>
              <a:t>Thyatira was located on a major road between Pergamum and Sardis which continued on to Philadelphia and Laodicea </a:t>
            </a:r>
          </a:p>
          <a:p>
            <a:r>
              <a:rPr lang="en-US" sz="3200" dirty="0"/>
              <a:t>It was a small trading city that was famous for the following industries: wood, wool &amp; dye. Lydia (Acts 16:14), a seller of purple cloth, was from this city.</a:t>
            </a:r>
          </a:p>
          <a:p>
            <a:r>
              <a:rPr lang="en-US" sz="3200" dirty="0"/>
              <a:t> It had a large Greek population &amp; several temples to false gods like (Apollo) – the sun god &amp; (Diana) – the love goddess</a:t>
            </a:r>
          </a:p>
          <a:p>
            <a:endParaRPr lang="en-US" sz="3200" dirty="0"/>
          </a:p>
          <a:p>
            <a:endParaRPr lang="en-US" sz="3200" dirty="0">
              <a:effectLst/>
            </a:endParaRPr>
          </a:p>
        </p:txBody>
      </p:sp>
    </p:spTree>
    <p:extLst>
      <p:ext uri="{BB962C8B-B14F-4D97-AF65-F5344CB8AC3E}">
        <p14:creationId xmlns:p14="http://schemas.microsoft.com/office/powerpoint/2010/main" val="1866035879"/>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20:12</a:t>
            </a:r>
            <a:endParaRPr lang="en-US" dirty="0">
              <a:solidFill>
                <a:srgbClr val="00B0F0"/>
              </a:solidFill>
            </a:endParaRPr>
          </a:p>
        </p:txBody>
      </p:sp>
      <p:sp>
        <p:nvSpPr>
          <p:cNvPr id="5" name="Content Placeholder 2"/>
          <p:cNvSpPr>
            <a:spLocks noGrp="1"/>
          </p:cNvSpPr>
          <p:nvPr>
            <p:ph idx="1"/>
          </p:nvPr>
        </p:nvSpPr>
        <p:spPr>
          <a:xfrm>
            <a:off x="191068" y="1064525"/>
            <a:ext cx="11859904" cy="5622877"/>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dead, small and </a:t>
            </a:r>
            <a:r>
              <a:rPr lang="en-US" sz="3600" i="1" dirty="0" smtClean="0">
                <a:solidFill>
                  <a:srgbClr val="FFFF00"/>
                </a:solidFill>
                <a:effectLst/>
              </a:rPr>
              <a:t>great…” </a:t>
            </a:r>
          </a:p>
          <a:p>
            <a:pPr marL="0" indent="0">
              <a:buNone/>
            </a:pPr>
            <a:r>
              <a:rPr lang="en-US" sz="3600" dirty="0" smtClean="0">
                <a:effectLst/>
              </a:rPr>
              <a:t>All </a:t>
            </a:r>
            <a:r>
              <a:rPr lang="en-US" sz="3600" dirty="0">
                <a:effectLst/>
              </a:rPr>
              <a:t>ranks, degrees, </a:t>
            </a:r>
            <a:r>
              <a:rPr lang="en-US" sz="3600" dirty="0" smtClean="0">
                <a:effectLst/>
              </a:rPr>
              <a:t>ages, sizes and </a:t>
            </a:r>
            <a:r>
              <a:rPr lang="en-US" sz="3600" dirty="0">
                <a:effectLst/>
              </a:rPr>
              <a:t>conditions of people. The fair meaning in this </a:t>
            </a:r>
            <a:r>
              <a:rPr lang="en-US" sz="3600" dirty="0" smtClean="0">
                <a:effectLst/>
              </a:rPr>
              <a:t>place is </a:t>
            </a:r>
            <a:r>
              <a:rPr lang="en-US" sz="3600" dirty="0">
                <a:effectLst/>
              </a:rPr>
              <a:t>that all the dead would be there… </a:t>
            </a:r>
            <a:r>
              <a:rPr lang="en-US" sz="3600" dirty="0" smtClean="0">
                <a:effectLst/>
              </a:rPr>
              <a:t>All the </a:t>
            </a:r>
            <a:r>
              <a:rPr lang="en-US" sz="3600" dirty="0">
                <a:effectLst/>
              </a:rPr>
              <a:t>wicked who had died from the time of Adam to Christ's second </a:t>
            </a:r>
            <a:r>
              <a:rPr lang="en-US" sz="3600" dirty="0" smtClean="0">
                <a:effectLst/>
              </a:rPr>
              <a:t>return </a:t>
            </a:r>
            <a:r>
              <a:rPr lang="en-US" sz="3600" dirty="0">
                <a:effectLst/>
              </a:rPr>
              <a:t>and all the </a:t>
            </a:r>
            <a:r>
              <a:rPr lang="en-US" sz="3600" dirty="0" smtClean="0">
                <a:effectLst/>
              </a:rPr>
              <a:t>wicked </a:t>
            </a:r>
            <a:r>
              <a:rPr lang="en-US" sz="3600" dirty="0">
                <a:effectLst/>
              </a:rPr>
              <a:t>who had died during and after the </a:t>
            </a:r>
            <a:r>
              <a:rPr lang="en-US" sz="3600" dirty="0" smtClean="0">
                <a:effectLst/>
              </a:rPr>
              <a:t>millennium shall </a:t>
            </a:r>
            <a:r>
              <a:rPr lang="en-US" sz="3600" dirty="0">
                <a:effectLst/>
              </a:rPr>
              <a:t>then have their eternal portion assigned to them. </a:t>
            </a:r>
            <a:endParaRPr lang="en-US" sz="3200" i="1" dirty="0" smtClean="0">
              <a:solidFill>
                <a:srgbClr val="FFFF00"/>
              </a:solidFill>
              <a:effectLst/>
            </a:endParaRPr>
          </a:p>
        </p:txBody>
      </p:sp>
    </p:spTree>
    <p:extLst>
      <p:ext uri="{BB962C8B-B14F-4D97-AF65-F5344CB8AC3E}">
        <p14:creationId xmlns:p14="http://schemas.microsoft.com/office/powerpoint/2010/main" val="2601492993"/>
      </p:ext>
    </p:extLst>
  </p:cSld>
  <p:clrMapOvr>
    <a:masterClrMapping/>
  </p:clrMapOvr>
  <p:timing>
    <p:tnLst>
      <p:par>
        <p:cTn id="1" dur="indefinite" restart="never" nodeType="tmRoot"/>
      </p:par>
    </p:tnLst>
  </p:timing>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2" descr="Image result for images of great white throne judgment in revelation 20:1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140" y="29988"/>
            <a:ext cx="9104019" cy="682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433758"/>
      </p:ext>
    </p:extLst>
  </p:cSld>
  <p:clrMapOvr>
    <a:masterClrMapping/>
  </p:clrMapOvr>
  <p:timing>
    <p:tnLst>
      <p:par>
        <p:cTn id="1" dur="indefinite" restart="never" nodeType="tmRoot"/>
      </p:par>
    </p:tnLst>
  </p:timing>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20:12</a:t>
            </a:r>
            <a:endParaRPr lang="en-US" dirty="0">
              <a:solidFill>
                <a:srgbClr val="00B0F0"/>
              </a:solidFill>
            </a:endParaRPr>
          </a:p>
        </p:txBody>
      </p:sp>
      <p:sp>
        <p:nvSpPr>
          <p:cNvPr id="5" name="Content Placeholder 2"/>
          <p:cNvSpPr>
            <a:spLocks noGrp="1"/>
          </p:cNvSpPr>
          <p:nvPr>
            <p:ph idx="1"/>
          </p:nvPr>
        </p:nvSpPr>
        <p:spPr>
          <a:xfrm>
            <a:off x="191068" y="873457"/>
            <a:ext cx="11859904" cy="5813945"/>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dead, small and </a:t>
            </a:r>
            <a:r>
              <a:rPr lang="en-US" sz="3600" i="1" dirty="0" smtClean="0">
                <a:solidFill>
                  <a:srgbClr val="FFFF00"/>
                </a:solidFill>
                <a:effectLst/>
              </a:rPr>
              <a:t>great…” </a:t>
            </a:r>
          </a:p>
          <a:p>
            <a:pPr marL="0" indent="0">
              <a:buNone/>
            </a:pPr>
            <a:r>
              <a:rPr lang="en-US" sz="3200" dirty="0" smtClean="0">
                <a:effectLst/>
              </a:rPr>
              <a:t>This </a:t>
            </a:r>
            <a:r>
              <a:rPr lang="en-US" sz="3200" dirty="0">
                <a:effectLst/>
              </a:rPr>
              <a:t>is the resurrection  of </a:t>
            </a:r>
            <a:r>
              <a:rPr lang="en-US" sz="3200" dirty="0" smtClean="0">
                <a:effectLst/>
              </a:rPr>
              <a:t> </a:t>
            </a:r>
            <a:r>
              <a:rPr lang="en-US" sz="3200" i="1" dirty="0" smtClean="0">
                <a:solidFill>
                  <a:srgbClr val="FFFF00"/>
                </a:solidFill>
                <a:effectLst/>
              </a:rPr>
              <a:t>'the </a:t>
            </a:r>
            <a:r>
              <a:rPr lang="en-US" sz="3200" i="1" dirty="0">
                <a:solidFill>
                  <a:srgbClr val="FFFF00"/>
                </a:solidFill>
                <a:effectLst/>
              </a:rPr>
              <a:t>rest of the dead'</a:t>
            </a:r>
            <a:r>
              <a:rPr lang="en-US" sz="3200" dirty="0">
                <a:effectLst/>
              </a:rPr>
              <a:t> mentioned in </a:t>
            </a:r>
            <a:r>
              <a:rPr lang="en-US" sz="3200" i="1" dirty="0">
                <a:solidFill>
                  <a:srgbClr val="FFFF00"/>
                </a:solidFill>
                <a:effectLst/>
              </a:rPr>
              <a:t>verse </a:t>
            </a:r>
            <a:r>
              <a:rPr lang="en-US" sz="3200" i="1" dirty="0" smtClean="0">
                <a:solidFill>
                  <a:srgbClr val="FFFF00"/>
                </a:solidFill>
                <a:effectLst/>
              </a:rPr>
              <a:t>5</a:t>
            </a:r>
            <a:r>
              <a:rPr lang="en-US" sz="3200" dirty="0" smtClean="0">
                <a:effectLst/>
              </a:rPr>
              <a:t>… because the saints (the redeemed) were already raised from among the dead 1,000 years before and have been ruling with Christ during that period. </a:t>
            </a:r>
            <a:r>
              <a:rPr lang="en-US" sz="3200" dirty="0" smtClean="0">
                <a:solidFill>
                  <a:srgbClr val="00FFFF"/>
                </a:solidFill>
                <a:effectLst/>
              </a:rPr>
              <a:t>Therefore the dead here refers to all unbelievers. </a:t>
            </a:r>
          </a:p>
          <a:p>
            <a:pPr marL="0" indent="0">
              <a:buNone/>
            </a:pPr>
            <a:r>
              <a:rPr lang="en-US" sz="3200" i="1" dirty="0" smtClean="0">
                <a:solidFill>
                  <a:srgbClr val="FFFF00"/>
                </a:solidFill>
                <a:effectLst/>
              </a:rPr>
              <a:t>Review &amp; compare verses 5-6 with verses 12-15 and note that </a:t>
            </a:r>
            <a:r>
              <a:rPr lang="en-US" sz="3200" i="1" dirty="0" smtClean="0">
                <a:solidFill>
                  <a:srgbClr val="00FFFF"/>
                </a:solidFill>
                <a:effectLst/>
              </a:rPr>
              <a:t>there are two resurrections</a:t>
            </a:r>
            <a:r>
              <a:rPr lang="en-US" sz="3200" i="1" dirty="0" smtClean="0">
                <a:solidFill>
                  <a:srgbClr val="FFFF00"/>
                </a:solidFill>
                <a:effectLst/>
              </a:rPr>
              <a:t>… </a:t>
            </a:r>
            <a:r>
              <a:rPr lang="en-US" sz="3200" i="1" dirty="0" smtClean="0">
                <a:solidFill>
                  <a:srgbClr val="00FFFF"/>
                </a:solidFill>
                <a:effectLst/>
              </a:rPr>
              <a:t>one for believers and one for unbelievers</a:t>
            </a:r>
            <a:r>
              <a:rPr lang="en-US" sz="3200" i="1" dirty="0" smtClean="0">
                <a:solidFill>
                  <a:srgbClr val="FFFF00"/>
                </a:solidFill>
                <a:effectLst/>
              </a:rPr>
              <a:t> (John 5:28-29)</a:t>
            </a:r>
          </a:p>
        </p:txBody>
      </p:sp>
    </p:spTree>
    <p:extLst>
      <p:ext uri="{BB962C8B-B14F-4D97-AF65-F5344CB8AC3E}">
        <p14:creationId xmlns:p14="http://schemas.microsoft.com/office/powerpoint/2010/main" val="3734722427"/>
      </p:ext>
    </p:extLst>
  </p:cSld>
  <p:clrMapOvr>
    <a:masterClrMapping/>
  </p:clrMapOvr>
  <p:timing>
    <p:tnLst>
      <p:par>
        <p:cTn id="1" dur="indefinite" restart="never" nodeType="tmRoot"/>
      </p:par>
    </p:tnLst>
  </p:timing>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20:12</a:t>
            </a:r>
            <a:endParaRPr lang="en-US" dirty="0">
              <a:solidFill>
                <a:srgbClr val="00B0F0"/>
              </a:solidFill>
            </a:endParaRPr>
          </a:p>
        </p:txBody>
      </p:sp>
      <p:sp>
        <p:nvSpPr>
          <p:cNvPr id="5" name="Content Placeholder 2"/>
          <p:cNvSpPr>
            <a:spLocks noGrp="1"/>
          </p:cNvSpPr>
          <p:nvPr>
            <p:ph idx="1"/>
          </p:nvPr>
        </p:nvSpPr>
        <p:spPr>
          <a:xfrm>
            <a:off x="191068" y="1351128"/>
            <a:ext cx="11859904" cy="5336274"/>
          </a:xfrm>
        </p:spPr>
        <p:txBody>
          <a:bodyPr>
            <a:noAutofit/>
          </a:bodyPr>
          <a:lstStyle/>
          <a:p>
            <a:pPr marL="0" indent="0">
              <a:buNone/>
            </a:pPr>
            <a:r>
              <a:rPr lang="en-US" sz="4000" i="1" dirty="0" smtClean="0">
                <a:solidFill>
                  <a:srgbClr val="FFFF00"/>
                </a:solidFill>
                <a:effectLst/>
              </a:rPr>
              <a:t>“…And </a:t>
            </a:r>
            <a:r>
              <a:rPr lang="en-US" sz="4000" i="1" dirty="0">
                <a:solidFill>
                  <a:srgbClr val="FFFF00"/>
                </a:solidFill>
                <a:effectLst/>
              </a:rPr>
              <a:t>the books were </a:t>
            </a:r>
            <a:r>
              <a:rPr lang="en-US" sz="4000" i="1" dirty="0" smtClean="0">
                <a:solidFill>
                  <a:srgbClr val="FFFF00"/>
                </a:solidFill>
                <a:effectLst/>
              </a:rPr>
              <a:t>opened…” </a:t>
            </a:r>
          </a:p>
          <a:p>
            <a:pPr marL="0" indent="0">
              <a:buNone/>
            </a:pPr>
            <a:r>
              <a:rPr lang="en-US" sz="4000" dirty="0" smtClean="0">
                <a:effectLst/>
              </a:rPr>
              <a:t>That </a:t>
            </a:r>
            <a:r>
              <a:rPr lang="en-US" sz="4000" dirty="0">
                <a:effectLst/>
              </a:rPr>
              <a:t>is, the books containing the record of human </a:t>
            </a:r>
            <a:r>
              <a:rPr lang="en-US" sz="4000" dirty="0" smtClean="0">
                <a:effectLst/>
              </a:rPr>
              <a:t>deeds </a:t>
            </a:r>
            <a:r>
              <a:rPr lang="en-US" sz="4000" dirty="0" smtClean="0">
                <a:solidFill>
                  <a:srgbClr val="00FFFF"/>
                </a:solidFill>
                <a:effectLst/>
              </a:rPr>
              <a:t>(when they were alive)</a:t>
            </a:r>
            <a:r>
              <a:rPr lang="en-US" sz="4000" dirty="0" smtClean="0">
                <a:effectLst/>
              </a:rPr>
              <a:t>. </a:t>
            </a:r>
            <a:r>
              <a:rPr lang="en-US" sz="4000" dirty="0">
                <a:effectLst/>
              </a:rPr>
              <a:t>The representation </a:t>
            </a:r>
            <a:r>
              <a:rPr lang="en-US" sz="4000" dirty="0" smtClean="0">
                <a:effectLst/>
              </a:rPr>
              <a:t>here is… </a:t>
            </a:r>
            <a:r>
              <a:rPr lang="en-US" sz="4000" dirty="0">
                <a:effectLst/>
              </a:rPr>
              <a:t>all </a:t>
            </a:r>
            <a:r>
              <a:rPr lang="en-US" sz="4000" dirty="0" smtClean="0">
                <a:effectLst/>
              </a:rPr>
              <a:t>that people </a:t>
            </a:r>
            <a:r>
              <a:rPr lang="en-US" sz="4000" dirty="0">
                <a:effectLst/>
              </a:rPr>
              <a:t>have done is recorded, and that it will be exhibited on the final </a:t>
            </a:r>
            <a:r>
              <a:rPr lang="en-US" sz="4000" dirty="0" smtClean="0">
                <a:effectLst/>
              </a:rPr>
              <a:t>trial </a:t>
            </a:r>
            <a:r>
              <a:rPr lang="en-US" sz="4000" dirty="0">
                <a:effectLst/>
              </a:rPr>
              <a:t>and </a:t>
            </a:r>
            <a:r>
              <a:rPr lang="en-US" sz="4000" dirty="0" smtClean="0">
                <a:effectLst/>
              </a:rPr>
              <a:t>will </a:t>
            </a:r>
            <a:r>
              <a:rPr lang="en-US" sz="4000" dirty="0">
                <a:effectLst/>
              </a:rPr>
              <a:t>constitute the basis of the last </a:t>
            </a:r>
            <a:r>
              <a:rPr lang="en-US" sz="4000" dirty="0" smtClean="0">
                <a:effectLst/>
              </a:rPr>
              <a:t>judgment. </a:t>
            </a:r>
            <a:endParaRPr lang="en-US" sz="4000" i="1" dirty="0" smtClean="0">
              <a:solidFill>
                <a:srgbClr val="FFFF00"/>
              </a:solidFill>
              <a:effectLst/>
            </a:endParaRPr>
          </a:p>
        </p:txBody>
      </p:sp>
    </p:spTree>
    <p:extLst>
      <p:ext uri="{BB962C8B-B14F-4D97-AF65-F5344CB8AC3E}">
        <p14:creationId xmlns:p14="http://schemas.microsoft.com/office/powerpoint/2010/main" val="549737471"/>
      </p:ext>
    </p:extLst>
  </p:cSld>
  <p:clrMapOvr>
    <a:masterClrMapping/>
  </p:clrMapOvr>
  <p:timing>
    <p:tnLst>
      <p:par>
        <p:cTn id="1" dur="indefinite" restart="never" nodeType="tmRoot"/>
      </p:par>
    </p:tnLst>
  </p:timing>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20:12</a:t>
            </a:r>
            <a:endParaRPr lang="en-US" dirty="0">
              <a:solidFill>
                <a:srgbClr val="00B0F0"/>
              </a:solidFill>
            </a:endParaRPr>
          </a:p>
        </p:txBody>
      </p:sp>
      <p:sp>
        <p:nvSpPr>
          <p:cNvPr id="5" name="Content Placeholder 2"/>
          <p:cNvSpPr>
            <a:spLocks noGrp="1"/>
          </p:cNvSpPr>
          <p:nvPr>
            <p:ph idx="1"/>
          </p:nvPr>
        </p:nvSpPr>
        <p:spPr>
          <a:xfrm>
            <a:off x="191068" y="1064525"/>
            <a:ext cx="11859904" cy="5622877"/>
          </a:xfrm>
        </p:spPr>
        <p:txBody>
          <a:bodyPr>
            <a:noAutofit/>
          </a:bodyPr>
          <a:lstStyle/>
          <a:p>
            <a:pPr marL="0" indent="0">
              <a:buNone/>
            </a:pPr>
            <a:r>
              <a:rPr lang="en-US" sz="3600" i="1" dirty="0" smtClean="0">
                <a:solidFill>
                  <a:srgbClr val="FFFF00"/>
                </a:solidFill>
                <a:effectLst/>
              </a:rPr>
              <a:t>“…another </a:t>
            </a:r>
            <a:r>
              <a:rPr lang="en-US" sz="3600" i="1" dirty="0">
                <a:solidFill>
                  <a:srgbClr val="FFFF00"/>
                </a:solidFill>
                <a:effectLst/>
              </a:rPr>
              <a:t>book was opened, which is the </a:t>
            </a:r>
            <a:r>
              <a:rPr lang="en-US" sz="3600" i="1" dirty="0">
                <a:solidFill>
                  <a:srgbClr val="00FFFF"/>
                </a:solidFill>
                <a:effectLst/>
              </a:rPr>
              <a:t>book of </a:t>
            </a:r>
            <a:r>
              <a:rPr lang="en-US" sz="3600" i="1" dirty="0" smtClean="0">
                <a:solidFill>
                  <a:srgbClr val="00FFFF"/>
                </a:solidFill>
                <a:effectLst/>
              </a:rPr>
              <a:t>life</a:t>
            </a:r>
            <a:r>
              <a:rPr lang="en-US" sz="3600" i="1" dirty="0" smtClean="0">
                <a:solidFill>
                  <a:srgbClr val="FFFF00"/>
                </a:solidFill>
                <a:effectLst/>
              </a:rPr>
              <a:t>…” </a:t>
            </a:r>
          </a:p>
          <a:p>
            <a:pPr marL="0" indent="0">
              <a:buNone/>
            </a:pPr>
            <a:r>
              <a:rPr lang="en-US" sz="4000" dirty="0" smtClean="0">
                <a:effectLst/>
              </a:rPr>
              <a:t>This </a:t>
            </a:r>
            <a:r>
              <a:rPr lang="en-US" sz="4000" dirty="0" smtClean="0">
                <a:solidFill>
                  <a:srgbClr val="00FFFF"/>
                </a:solidFill>
                <a:effectLst/>
              </a:rPr>
              <a:t>book of life</a:t>
            </a:r>
            <a:r>
              <a:rPr lang="en-US" sz="4000" dirty="0" smtClean="0">
                <a:effectLst/>
              </a:rPr>
              <a:t> contains </a:t>
            </a:r>
            <a:r>
              <a:rPr lang="en-US" sz="4000" dirty="0">
                <a:effectLst/>
              </a:rPr>
              <a:t>the record of the names of all who shall enter into </a:t>
            </a:r>
            <a:r>
              <a:rPr lang="en-US" sz="4000" dirty="0" smtClean="0">
                <a:effectLst/>
              </a:rPr>
              <a:t>eternal life </a:t>
            </a:r>
            <a:r>
              <a:rPr lang="en-US" sz="4000" dirty="0">
                <a:effectLst/>
              </a:rPr>
              <a:t>or into heaven. </a:t>
            </a:r>
            <a:r>
              <a:rPr lang="en-US" sz="4000" dirty="0" smtClean="0">
                <a:effectLst/>
              </a:rPr>
              <a:t>John </a:t>
            </a:r>
            <a:r>
              <a:rPr lang="en-US" sz="4000" dirty="0">
                <a:effectLst/>
              </a:rPr>
              <a:t>saw not only the </a:t>
            </a:r>
            <a:r>
              <a:rPr lang="en-US" sz="4000" u="sng" dirty="0">
                <a:solidFill>
                  <a:srgbClr val="FFC000"/>
                </a:solidFill>
                <a:effectLst/>
              </a:rPr>
              <a:t>general books opened containing the records of the deeds of </a:t>
            </a:r>
            <a:r>
              <a:rPr lang="en-US" sz="4000" u="sng" dirty="0" smtClean="0">
                <a:solidFill>
                  <a:srgbClr val="FFC000"/>
                </a:solidFill>
                <a:effectLst/>
              </a:rPr>
              <a:t>people</a:t>
            </a:r>
            <a:r>
              <a:rPr lang="en-US" sz="4000" dirty="0" smtClean="0">
                <a:effectLst/>
              </a:rPr>
              <a:t>, he also </a:t>
            </a:r>
            <a:r>
              <a:rPr lang="en-US" sz="4000" dirty="0">
                <a:effectLst/>
              </a:rPr>
              <a:t>had a </a:t>
            </a:r>
            <a:r>
              <a:rPr lang="en-US" sz="4000" dirty="0" smtClean="0">
                <a:effectLst/>
              </a:rPr>
              <a:t>glimpse </a:t>
            </a:r>
            <a:r>
              <a:rPr lang="en-US" sz="4000" dirty="0">
                <a:effectLst/>
              </a:rPr>
              <a:t>of </a:t>
            </a:r>
            <a:r>
              <a:rPr lang="en-US" sz="4000" u="sng" dirty="0" smtClean="0">
                <a:solidFill>
                  <a:srgbClr val="00FFFF"/>
                </a:solidFill>
                <a:effectLst/>
              </a:rPr>
              <a:t>the roll </a:t>
            </a:r>
            <a:r>
              <a:rPr lang="en-US" sz="4000" u="sng" dirty="0">
                <a:solidFill>
                  <a:srgbClr val="00FFFF"/>
                </a:solidFill>
                <a:effectLst/>
              </a:rPr>
              <a:t>of those who were the followers of the </a:t>
            </a:r>
            <a:r>
              <a:rPr lang="en-US" sz="4000" u="sng" dirty="0" smtClean="0">
                <a:solidFill>
                  <a:srgbClr val="00FFFF"/>
                </a:solidFill>
                <a:effectLst/>
              </a:rPr>
              <a:t>Lamb</a:t>
            </a:r>
            <a:r>
              <a:rPr lang="en-US" sz="4000" dirty="0">
                <a:effectLst/>
              </a:rPr>
              <a:t>. </a:t>
            </a:r>
            <a:endParaRPr lang="en-US" sz="4000" i="1" dirty="0" smtClean="0">
              <a:solidFill>
                <a:srgbClr val="FFFF00"/>
              </a:solidFill>
              <a:effectLst/>
            </a:endParaRPr>
          </a:p>
        </p:txBody>
      </p:sp>
    </p:spTree>
    <p:extLst>
      <p:ext uri="{BB962C8B-B14F-4D97-AF65-F5344CB8AC3E}">
        <p14:creationId xmlns:p14="http://schemas.microsoft.com/office/powerpoint/2010/main" val="3372670935"/>
      </p:ext>
    </p:extLst>
  </p:cSld>
  <p:clrMapOvr>
    <a:masterClrMapping/>
  </p:clrMapOvr>
  <p:timing>
    <p:tnLst>
      <p:par>
        <p:cTn id="1" dur="indefinite" restart="never" nodeType="tmRoot"/>
      </p:par>
    </p:tnLst>
  </p:timing>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20:12</a:t>
            </a:r>
            <a:endParaRPr lang="en-US" dirty="0">
              <a:solidFill>
                <a:srgbClr val="00B0F0"/>
              </a:solidFill>
            </a:endParaRPr>
          </a:p>
        </p:txBody>
      </p:sp>
      <p:sp>
        <p:nvSpPr>
          <p:cNvPr id="5" name="Content Placeholder 2"/>
          <p:cNvSpPr>
            <a:spLocks noGrp="1"/>
          </p:cNvSpPr>
          <p:nvPr>
            <p:ph idx="1"/>
          </p:nvPr>
        </p:nvSpPr>
        <p:spPr>
          <a:xfrm>
            <a:off x="191068" y="1064525"/>
            <a:ext cx="11859904" cy="5622877"/>
          </a:xfrm>
        </p:spPr>
        <p:txBody>
          <a:bodyPr>
            <a:noAutofit/>
          </a:bodyPr>
          <a:lstStyle/>
          <a:p>
            <a:pPr marL="0" indent="0">
              <a:buNone/>
            </a:pPr>
            <a:r>
              <a:rPr lang="en-US" sz="4000" i="1" dirty="0" smtClean="0">
                <a:solidFill>
                  <a:srgbClr val="FFFF00"/>
                </a:solidFill>
                <a:effectLst/>
              </a:rPr>
              <a:t>“…And </a:t>
            </a:r>
            <a:r>
              <a:rPr lang="en-US" sz="4000" i="1" dirty="0">
                <a:solidFill>
                  <a:srgbClr val="FFFF00"/>
                </a:solidFill>
                <a:effectLst/>
              </a:rPr>
              <a:t>the dead were judged out of those things which were written in the </a:t>
            </a:r>
            <a:r>
              <a:rPr lang="en-US" sz="4000" i="1" dirty="0" smtClean="0">
                <a:solidFill>
                  <a:srgbClr val="FFFF00"/>
                </a:solidFill>
                <a:effectLst/>
              </a:rPr>
              <a:t>books...” </a:t>
            </a:r>
          </a:p>
          <a:p>
            <a:pPr marL="0" indent="0">
              <a:buNone/>
            </a:pPr>
            <a:r>
              <a:rPr lang="en-US" sz="4000" dirty="0">
                <a:effectLst/>
              </a:rPr>
              <a:t>A</a:t>
            </a:r>
            <a:r>
              <a:rPr lang="en-US" sz="4000" dirty="0" smtClean="0">
                <a:effectLst/>
              </a:rPr>
              <a:t> record was </a:t>
            </a:r>
            <a:r>
              <a:rPr lang="en-US" sz="4000" dirty="0">
                <a:effectLst/>
              </a:rPr>
              <a:t>made of their deeds. The final judgment will proceed on the record that has been made. It will not be </a:t>
            </a:r>
            <a:r>
              <a:rPr lang="en-US" sz="4000" dirty="0" smtClean="0">
                <a:effectLst/>
              </a:rPr>
              <a:t>arbitrary or random, </a:t>
            </a:r>
            <a:r>
              <a:rPr lang="en-US" sz="4000" dirty="0">
                <a:effectLst/>
              </a:rPr>
              <a:t>and will not be determined by rank, </a:t>
            </a:r>
            <a:r>
              <a:rPr lang="en-US" sz="4000" dirty="0" smtClean="0">
                <a:effectLst/>
              </a:rPr>
              <a:t>condition </a:t>
            </a:r>
            <a:r>
              <a:rPr lang="en-US" sz="4000" dirty="0">
                <a:effectLst/>
              </a:rPr>
              <a:t>or </a:t>
            </a:r>
            <a:r>
              <a:rPr lang="en-US" sz="4000" dirty="0" smtClean="0">
                <a:effectLst/>
              </a:rPr>
              <a:t>profession…but </a:t>
            </a:r>
            <a:r>
              <a:rPr lang="en-US" sz="4000" dirty="0">
                <a:effectLst/>
              </a:rPr>
              <a:t>it will be according to the record. </a:t>
            </a:r>
            <a:endParaRPr lang="en-US" sz="4000" i="1" dirty="0" smtClean="0">
              <a:solidFill>
                <a:srgbClr val="FFFF00"/>
              </a:solidFill>
              <a:effectLst/>
            </a:endParaRPr>
          </a:p>
        </p:txBody>
      </p:sp>
    </p:spTree>
    <p:extLst>
      <p:ext uri="{BB962C8B-B14F-4D97-AF65-F5344CB8AC3E}">
        <p14:creationId xmlns:p14="http://schemas.microsoft.com/office/powerpoint/2010/main" val="1421584761"/>
      </p:ext>
    </p:extLst>
  </p:cSld>
  <p:clrMapOvr>
    <a:masterClrMapping/>
  </p:clrMapOvr>
  <p:timing>
    <p:tnLst>
      <p:par>
        <p:cTn id="1" dur="indefinite" restart="never" nodeType="tmRoot"/>
      </p:par>
    </p:tnLst>
  </p:timing>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20:12</a:t>
            </a:r>
            <a:endParaRPr lang="en-US" dirty="0">
              <a:solidFill>
                <a:srgbClr val="00B0F0"/>
              </a:solidFill>
            </a:endParaRPr>
          </a:p>
        </p:txBody>
      </p:sp>
      <p:sp>
        <p:nvSpPr>
          <p:cNvPr id="6" name="Text Box 3"/>
          <p:cNvSpPr txBox="1">
            <a:spLocks noChangeArrowheads="1"/>
          </p:cNvSpPr>
          <p:nvPr/>
        </p:nvSpPr>
        <p:spPr bwMode="auto">
          <a:xfrm>
            <a:off x="173181" y="1032682"/>
            <a:ext cx="11741315"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spcBef>
                <a:spcPct val="50000"/>
              </a:spcBef>
            </a:pPr>
            <a:r>
              <a:rPr lang="en-US" sz="3600" b="1" dirty="0" smtClean="0">
                <a:solidFill>
                  <a:srgbClr val="00FFFF"/>
                </a:solidFill>
                <a:latin typeface="Arial" charset="0"/>
              </a:rPr>
              <a:t>“The </a:t>
            </a:r>
            <a:r>
              <a:rPr lang="en-US" sz="3600" b="1" dirty="0">
                <a:solidFill>
                  <a:srgbClr val="00FFFF"/>
                </a:solidFill>
                <a:latin typeface="Arial" charset="0"/>
              </a:rPr>
              <a:t>books of works”</a:t>
            </a:r>
            <a:r>
              <a:rPr lang="en-US" sz="3600" b="1" dirty="0">
                <a:latin typeface="Arial" charset="0"/>
              </a:rPr>
              <a:t>:  I</a:t>
            </a:r>
            <a:r>
              <a:rPr lang="en-US" sz="3600" b="1" dirty="0" smtClean="0">
                <a:latin typeface="Arial" charset="0"/>
              </a:rPr>
              <a:t>s </a:t>
            </a:r>
            <a:r>
              <a:rPr lang="en-US" sz="3600" b="1" dirty="0">
                <a:latin typeface="Arial" charset="0"/>
              </a:rPr>
              <a:t>the books of reckoning; the testimony of </a:t>
            </a:r>
            <a:r>
              <a:rPr lang="en-US" sz="3600" b="1" dirty="0" smtClean="0">
                <a:latin typeface="Arial" charset="0"/>
              </a:rPr>
              <a:t>their </a:t>
            </a:r>
            <a:r>
              <a:rPr lang="en-US" sz="3600" b="1" dirty="0">
                <a:latin typeface="Arial" charset="0"/>
              </a:rPr>
              <a:t>actions &amp; their works.  </a:t>
            </a:r>
          </a:p>
          <a:p>
            <a:pPr>
              <a:spcBef>
                <a:spcPct val="50000"/>
              </a:spcBef>
            </a:pPr>
            <a:r>
              <a:rPr lang="en-US" sz="3600" b="1" dirty="0">
                <a:latin typeface="Arial" charset="0"/>
              </a:rPr>
              <a:t>  The </a:t>
            </a:r>
            <a:r>
              <a:rPr lang="en-US" sz="3600" b="1" dirty="0">
                <a:solidFill>
                  <a:srgbClr val="00FFFF"/>
                </a:solidFill>
                <a:latin typeface="Arial" charset="0"/>
              </a:rPr>
              <a:t>books</a:t>
            </a:r>
            <a:r>
              <a:rPr lang="en-US" sz="3600" b="1" dirty="0">
                <a:latin typeface="Arial" charset="0"/>
              </a:rPr>
              <a:t> contain the records of human deeds by which they will be judged.  Each person will get what they deserve</a:t>
            </a:r>
            <a:r>
              <a:rPr lang="en-US" sz="3600" b="1" dirty="0" smtClean="0">
                <a:latin typeface="Arial" charset="0"/>
              </a:rPr>
              <a:t>. They will be judged by what they have done hence their own works will condemn them… </a:t>
            </a:r>
            <a:r>
              <a:rPr lang="en-US" sz="3600" b="1" i="1" dirty="0" smtClean="0">
                <a:solidFill>
                  <a:srgbClr val="00FFFF"/>
                </a:solidFill>
                <a:latin typeface="Arial" charset="0"/>
              </a:rPr>
              <a:t>“They were judged according to their works”</a:t>
            </a:r>
            <a:r>
              <a:rPr lang="en-US" sz="3600" b="1" dirty="0" smtClean="0">
                <a:latin typeface="Arial" charset="0"/>
              </a:rPr>
              <a:t> </a:t>
            </a:r>
            <a:r>
              <a:rPr lang="en-US" sz="3600" b="1" dirty="0" smtClean="0">
                <a:solidFill>
                  <a:srgbClr val="FFFF00"/>
                </a:solidFill>
                <a:latin typeface="Arial" charset="0"/>
              </a:rPr>
              <a:t>(mentioned twice – Last phrase in verse 12 &amp; 13)</a:t>
            </a:r>
          </a:p>
        </p:txBody>
      </p:sp>
    </p:spTree>
    <p:extLst>
      <p:ext uri="{BB962C8B-B14F-4D97-AF65-F5344CB8AC3E}">
        <p14:creationId xmlns:p14="http://schemas.microsoft.com/office/powerpoint/2010/main" val="1185831943"/>
      </p:ext>
    </p:extLst>
  </p:cSld>
  <p:clrMapOvr>
    <a:masterClrMapping/>
  </p:clrMapOvr>
  <p:timing>
    <p:tnLst>
      <p:par>
        <p:cTn id="1" dur="indefinite" restart="never" nodeType="tmRoot"/>
      </p:par>
    </p:tnLst>
  </p:timing>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20:13</a:t>
            </a:r>
            <a:endParaRPr lang="en-US" dirty="0">
              <a:solidFill>
                <a:srgbClr val="00B0F0"/>
              </a:solidFill>
            </a:endParaRPr>
          </a:p>
        </p:txBody>
      </p:sp>
      <p:sp>
        <p:nvSpPr>
          <p:cNvPr id="5" name="Content Placeholder 2"/>
          <p:cNvSpPr>
            <a:spLocks noGrp="1"/>
          </p:cNvSpPr>
          <p:nvPr>
            <p:ph idx="1"/>
          </p:nvPr>
        </p:nvSpPr>
        <p:spPr>
          <a:xfrm>
            <a:off x="191068" y="1296537"/>
            <a:ext cx="11859904" cy="5390865"/>
          </a:xfrm>
        </p:spPr>
        <p:txBody>
          <a:bodyPr>
            <a:noAutofit/>
          </a:bodyPr>
          <a:lstStyle/>
          <a:p>
            <a:pPr marL="0" indent="0">
              <a:buNone/>
            </a:pPr>
            <a:r>
              <a:rPr lang="en-US" sz="3200" i="1" dirty="0" smtClean="0">
                <a:solidFill>
                  <a:srgbClr val="FFFF00"/>
                </a:solidFill>
                <a:effectLst/>
              </a:rPr>
              <a:t>“And </a:t>
            </a:r>
            <a:r>
              <a:rPr lang="en-US" sz="3200" i="1" dirty="0">
                <a:solidFill>
                  <a:srgbClr val="FFFF00"/>
                </a:solidFill>
                <a:effectLst/>
              </a:rPr>
              <a:t>the sea gave up the dead which were in </a:t>
            </a:r>
            <a:r>
              <a:rPr lang="en-US" sz="3200" i="1" dirty="0" smtClean="0">
                <a:solidFill>
                  <a:srgbClr val="FFFF00"/>
                </a:solidFill>
                <a:effectLst/>
              </a:rPr>
              <a:t>it...” </a:t>
            </a:r>
          </a:p>
          <a:p>
            <a:pPr marL="0" indent="0">
              <a:buNone/>
            </a:pPr>
            <a:r>
              <a:rPr lang="en-US" sz="3600" dirty="0" smtClean="0">
                <a:effectLst/>
              </a:rPr>
              <a:t>The </a:t>
            </a:r>
            <a:r>
              <a:rPr lang="en-US" sz="3600" dirty="0" smtClean="0">
                <a:solidFill>
                  <a:srgbClr val="FFFF00"/>
                </a:solidFill>
                <a:effectLst/>
              </a:rPr>
              <a:t>sea</a:t>
            </a:r>
            <a:r>
              <a:rPr lang="en-US" sz="3600" dirty="0" smtClean="0">
                <a:effectLst/>
              </a:rPr>
              <a:t> </a:t>
            </a:r>
            <a:r>
              <a:rPr lang="en-US" sz="3600" dirty="0" smtClean="0">
                <a:solidFill>
                  <a:srgbClr val="00FFFF"/>
                </a:solidFill>
                <a:effectLst/>
              </a:rPr>
              <a:t>(the bodies of water)</a:t>
            </a:r>
            <a:r>
              <a:rPr lang="en-US" sz="3600" dirty="0" smtClean="0">
                <a:effectLst/>
              </a:rPr>
              <a:t> gave up </a:t>
            </a:r>
            <a:r>
              <a:rPr lang="en-US" sz="3600" dirty="0" smtClean="0">
                <a:solidFill>
                  <a:srgbClr val="00FFFF"/>
                </a:solidFill>
                <a:effectLst/>
              </a:rPr>
              <a:t>all</a:t>
            </a:r>
            <a:r>
              <a:rPr lang="en-US" sz="3600" dirty="0" smtClean="0">
                <a:effectLst/>
              </a:rPr>
              <a:t> </a:t>
            </a:r>
            <a:r>
              <a:rPr lang="en-US" sz="3600" dirty="0" smtClean="0">
                <a:solidFill>
                  <a:srgbClr val="00FFFF"/>
                </a:solidFill>
                <a:effectLst/>
              </a:rPr>
              <a:t>the bodies </a:t>
            </a:r>
            <a:r>
              <a:rPr lang="en-US" sz="3600" dirty="0">
                <a:effectLst/>
              </a:rPr>
              <a:t>who had been drowned in </a:t>
            </a:r>
            <a:r>
              <a:rPr lang="en-US" sz="3600" dirty="0" smtClean="0">
                <a:effectLst/>
              </a:rPr>
              <a:t>it </a:t>
            </a:r>
            <a:r>
              <a:rPr lang="en-US" sz="3600" dirty="0">
                <a:effectLst/>
              </a:rPr>
              <a:t>and </a:t>
            </a:r>
            <a:r>
              <a:rPr lang="en-US" sz="3600" dirty="0" smtClean="0">
                <a:effectLst/>
              </a:rPr>
              <a:t>all those who died </a:t>
            </a:r>
            <a:r>
              <a:rPr lang="en-US" sz="3600" dirty="0">
                <a:effectLst/>
              </a:rPr>
              <a:t>in naval </a:t>
            </a:r>
            <a:r>
              <a:rPr lang="en-US" sz="3600" dirty="0" smtClean="0">
                <a:effectLst/>
              </a:rPr>
              <a:t>combat, </a:t>
            </a:r>
            <a:r>
              <a:rPr lang="en-US" sz="3600" dirty="0">
                <a:effectLst/>
              </a:rPr>
              <a:t>who had no other </a:t>
            </a:r>
            <a:r>
              <a:rPr lang="en-US" sz="3600" dirty="0" smtClean="0">
                <a:effectLst/>
              </a:rPr>
              <a:t>grave but </a:t>
            </a:r>
            <a:r>
              <a:rPr lang="en-US" sz="3600" dirty="0">
                <a:effectLst/>
              </a:rPr>
              <a:t>the water. All that had been buried in the depths of </a:t>
            </a:r>
            <a:r>
              <a:rPr lang="en-US" sz="3600" dirty="0" smtClean="0">
                <a:effectLst/>
              </a:rPr>
              <a:t>oceans… This includes </a:t>
            </a:r>
            <a:r>
              <a:rPr lang="en-US" sz="3600" dirty="0">
                <a:effectLst/>
              </a:rPr>
              <a:t>all who were swept off by the </a:t>
            </a:r>
            <a:r>
              <a:rPr lang="en-US" sz="3600" dirty="0" smtClean="0">
                <a:effectLst/>
              </a:rPr>
              <a:t>flood </a:t>
            </a:r>
            <a:r>
              <a:rPr lang="en-US" sz="3600" dirty="0">
                <a:effectLst/>
              </a:rPr>
              <a:t>and all who have perished by </a:t>
            </a:r>
            <a:r>
              <a:rPr lang="en-US" sz="3600" dirty="0" smtClean="0">
                <a:effectLst/>
              </a:rPr>
              <a:t>shipwreck &amp; any other imaginable deaths.</a:t>
            </a:r>
            <a:endParaRPr lang="en-US" sz="4000" i="1" dirty="0" smtClean="0">
              <a:solidFill>
                <a:srgbClr val="FFFF00"/>
              </a:solidFill>
              <a:effectLst/>
            </a:endParaRPr>
          </a:p>
        </p:txBody>
      </p:sp>
    </p:spTree>
    <p:extLst>
      <p:ext uri="{BB962C8B-B14F-4D97-AF65-F5344CB8AC3E}">
        <p14:creationId xmlns:p14="http://schemas.microsoft.com/office/powerpoint/2010/main" val="3442669033"/>
      </p:ext>
    </p:extLst>
  </p:cSld>
  <p:clrMapOvr>
    <a:masterClrMapping/>
  </p:clrMapOvr>
  <p:timing>
    <p:tnLst>
      <p:par>
        <p:cTn id="1" dur="indefinite" restart="never" nodeType="tmRoot"/>
      </p:par>
    </p:tnLst>
  </p:timing>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20:13</a:t>
            </a:r>
            <a:endParaRPr lang="en-US" dirty="0">
              <a:solidFill>
                <a:srgbClr val="00B0F0"/>
              </a:solidFill>
            </a:endParaRPr>
          </a:p>
        </p:txBody>
      </p:sp>
      <p:sp>
        <p:nvSpPr>
          <p:cNvPr id="5" name="Content Placeholder 2"/>
          <p:cNvSpPr>
            <a:spLocks noGrp="1"/>
          </p:cNvSpPr>
          <p:nvPr>
            <p:ph idx="1"/>
          </p:nvPr>
        </p:nvSpPr>
        <p:spPr>
          <a:xfrm>
            <a:off x="191068" y="1064525"/>
            <a:ext cx="11859904" cy="5622877"/>
          </a:xfrm>
        </p:spPr>
        <p:txBody>
          <a:bodyPr>
            <a:noAutofit/>
          </a:bodyPr>
          <a:lstStyle/>
          <a:p>
            <a:pPr marL="0" indent="0">
              <a:buNone/>
            </a:pPr>
            <a:r>
              <a:rPr lang="en-US" sz="3200" i="1" dirty="0" smtClean="0">
                <a:solidFill>
                  <a:srgbClr val="FFFF00"/>
                </a:solidFill>
                <a:effectLst/>
              </a:rPr>
              <a:t>“…and </a:t>
            </a:r>
            <a:r>
              <a:rPr lang="en-US" sz="3200" i="1" dirty="0">
                <a:solidFill>
                  <a:srgbClr val="FFFF00"/>
                </a:solidFill>
                <a:effectLst/>
              </a:rPr>
              <a:t>death and hell delivered up the dead which were in </a:t>
            </a:r>
            <a:r>
              <a:rPr lang="en-US" sz="3200" i="1" dirty="0" smtClean="0">
                <a:solidFill>
                  <a:srgbClr val="FFFF00"/>
                </a:solidFill>
                <a:effectLst/>
              </a:rPr>
              <a:t>them...” </a:t>
            </a:r>
          </a:p>
          <a:p>
            <a:pPr marL="0" indent="0">
              <a:buNone/>
            </a:pPr>
            <a:r>
              <a:rPr lang="en-US" sz="3600" dirty="0">
                <a:solidFill>
                  <a:srgbClr val="FFFF00"/>
                </a:solidFill>
                <a:effectLst/>
              </a:rPr>
              <a:t>Death</a:t>
            </a:r>
            <a:r>
              <a:rPr lang="en-US" sz="3600" dirty="0">
                <a:effectLst/>
              </a:rPr>
              <a:t> is here </a:t>
            </a:r>
            <a:r>
              <a:rPr lang="en-US" sz="3600" dirty="0" smtClean="0">
                <a:effectLst/>
              </a:rPr>
              <a:t>personified </a:t>
            </a:r>
            <a:r>
              <a:rPr lang="en-US" sz="3600" dirty="0">
                <a:effectLst/>
              </a:rPr>
              <a:t>and represented as a keeper </a:t>
            </a:r>
            <a:r>
              <a:rPr lang="en-US" sz="3600" dirty="0" smtClean="0">
                <a:effectLst/>
              </a:rPr>
              <a:t>of deceased </a:t>
            </a:r>
            <a:r>
              <a:rPr lang="en-US" sz="3600" dirty="0">
                <a:effectLst/>
              </a:rPr>
              <a:t>human beings; </a:t>
            </a:r>
            <a:r>
              <a:rPr lang="en-US" sz="3600" dirty="0" smtClean="0">
                <a:effectLst/>
              </a:rPr>
              <a:t>it probably could be referring to the </a:t>
            </a:r>
            <a:r>
              <a:rPr lang="en-US" sz="3600" dirty="0" smtClean="0">
                <a:solidFill>
                  <a:srgbClr val="00FFFF"/>
                </a:solidFill>
                <a:effectLst/>
              </a:rPr>
              <a:t>grave</a:t>
            </a:r>
            <a:r>
              <a:rPr lang="en-US" sz="3600" dirty="0" smtClean="0">
                <a:effectLst/>
              </a:rPr>
              <a:t>. Where as the </a:t>
            </a:r>
            <a:r>
              <a:rPr lang="en-US" sz="3600" dirty="0" smtClean="0">
                <a:solidFill>
                  <a:srgbClr val="FFFF00"/>
                </a:solidFill>
                <a:effectLst/>
              </a:rPr>
              <a:t>sea</a:t>
            </a:r>
            <a:r>
              <a:rPr lang="en-US" sz="3600" dirty="0" smtClean="0">
                <a:effectLst/>
              </a:rPr>
              <a:t> </a:t>
            </a:r>
            <a:r>
              <a:rPr lang="en-US" sz="3600" dirty="0" smtClean="0">
                <a:solidFill>
                  <a:srgbClr val="00FFFF"/>
                </a:solidFill>
                <a:effectLst/>
              </a:rPr>
              <a:t>(watery grave)</a:t>
            </a:r>
            <a:r>
              <a:rPr lang="en-US" sz="3600" dirty="0" smtClean="0">
                <a:effectLst/>
              </a:rPr>
              <a:t> gave up the dead; so does </a:t>
            </a:r>
            <a:r>
              <a:rPr lang="en-US" sz="3600" dirty="0" smtClean="0">
                <a:solidFill>
                  <a:srgbClr val="FFFF00"/>
                </a:solidFill>
                <a:effectLst/>
              </a:rPr>
              <a:t>death</a:t>
            </a:r>
            <a:r>
              <a:rPr lang="en-US" sz="3600" dirty="0" smtClean="0">
                <a:effectLst/>
              </a:rPr>
              <a:t> </a:t>
            </a:r>
            <a:r>
              <a:rPr lang="en-US" sz="3600" dirty="0" smtClean="0">
                <a:solidFill>
                  <a:srgbClr val="00FFFF"/>
                </a:solidFill>
                <a:effectLst/>
              </a:rPr>
              <a:t>(earthly grave)</a:t>
            </a:r>
            <a:r>
              <a:rPr lang="en-US" sz="3600" dirty="0" smtClean="0">
                <a:effectLst/>
              </a:rPr>
              <a:t> give up the dead. </a:t>
            </a:r>
            <a:r>
              <a:rPr lang="en-US" sz="3600" dirty="0" smtClean="0">
                <a:solidFill>
                  <a:srgbClr val="FF3300"/>
                </a:solidFill>
                <a:effectLst/>
              </a:rPr>
              <a:t>Water</a:t>
            </a:r>
            <a:r>
              <a:rPr lang="en-US" sz="3600" dirty="0" smtClean="0">
                <a:effectLst/>
              </a:rPr>
              <a:t> and </a:t>
            </a:r>
            <a:r>
              <a:rPr lang="en-US" sz="3600" dirty="0" smtClean="0">
                <a:solidFill>
                  <a:srgbClr val="FF3300"/>
                </a:solidFill>
                <a:effectLst/>
              </a:rPr>
              <a:t>earth</a:t>
            </a:r>
            <a:r>
              <a:rPr lang="en-US" sz="3600" dirty="0" smtClean="0">
                <a:effectLst/>
              </a:rPr>
              <a:t> would be the two main receptacles which capture the remains of dead bodies.</a:t>
            </a:r>
            <a:endParaRPr lang="en-US" sz="4000" i="1" dirty="0" smtClean="0">
              <a:solidFill>
                <a:srgbClr val="FFFF00"/>
              </a:solidFill>
              <a:effectLst/>
            </a:endParaRPr>
          </a:p>
        </p:txBody>
      </p:sp>
    </p:spTree>
    <p:extLst>
      <p:ext uri="{BB962C8B-B14F-4D97-AF65-F5344CB8AC3E}">
        <p14:creationId xmlns:p14="http://schemas.microsoft.com/office/powerpoint/2010/main" val="3429117598"/>
      </p:ext>
    </p:extLst>
  </p:cSld>
  <p:clrMapOvr>
    <a:masterClrMapping/>
  </p:clrMapOvr>
  <p:timing>
    <p:tnLst>
      <p:par>
        <p:cTn id="1" dur="indefinite" restart="never" nodeType="tmRoot"/>
      </p:par>
    </p:tnLst>
  </p:timing>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20:13</a:t>
            </a:r>
            <a:endParaRPr lang="en-US" dirty="0">
              <a:solidFill>
                <a:srgbClr val="00B0F0"/>
              </a:solidFill>
            </a:endParaRPr>
          </a:p>
        </p:txBody>
      </p:sp>
      <p:sp>
        <p:nvSpPr>
          <p:cNvPr id="5" name="Content Placeholder 2"/>
          <p:cNvSpPr>
            <a:spLocks noGrp="1"/>
          </p:cNvSpPr>
          <p:nvPr>
            <p:ph idx="1"/>
          </p:nvPr>
        </p:nvSpPr>
        <p:spPr>
          <a:xfrm>
            <a:off x="191068" y="1064525"/>
            <a:ext cx="11859904" cy="5622877"/>
          </a:xfrm>
        </p:spPr>
        <p:txBody>
          <a:bodyPr>
            <a:noAutofit/>
          </a:bodyPr>
          <a:lstStyle/>
          <a:p>
            <a:pPr marL="0" indent="0">
              <a:buNone/>
            </a:pPr>
            <a:r>
              <a:rPr lang="en-US" sz="3200" i="1" dirty="0" smtClean="0">
                <a:solidFill>
                  <a:srgbClr val="FFFF00"/>
                </a:solidFill>
                <a:effectLst/>
              </a:rPr>
              <a:t>“…and </a:t>
            </a:r>
            <a:r>
              <a:rPr lang="en-US" sz="3200" i="1" dirty="0">
                <a:solidFill>
                  <a:srgbClr val="FFFF00"/>
                </a:solidFill>
                <a:effectLst/>
              </a:rPr>
              <a:t>death and </a:t>
            </a:r>
            <a:r>
              <a:rPr lang="en-US" sz="3200" i="1" u="sng" dirty="0">
                <a:solidFill>
                  <a:srgbClr val="FF3300"/>
                </a:solidFill>
                <a:effectLst/>
              </a:rPr>
              <a:t>hell</a:t>
            </a:r>
            <a:r>
              <a:rPr lang="en-US" sz="3200" i="1" dirty="0">
                <a:solidFill>
                  <a:srgbClr val="FFFF00"/>
                </a:solidFill>
                <a:effectLst/>
              </a:rPr>
              <a:t> delivered up the dead which were in </a:t>
            </a:r>
            <a:r>
              <a:rPr lang="en-US" sz="3200" i="1" dirty="0" smtClean="0">
                <a:solidFill>
                  <a:srgbClr val="FFFF00"/>
                </a:solidFill>
                <a:effectLst/>
              </a:rPr>
              <a:t>them...” </a:t>
            </a:r>
          </a:p>
          <a:p>
            <a:pPr marL="0" indent="0">
              <a:buNone/>
            </a:pPr>
            <a:r>
              <a:rPr lang="en-US" sz="3600" dirty="0" smtClean="0">
                <a:solidFill>
                  <a:srgbClr val="00FFFF"/>
                </a:solidFill>
                <a:effectLst/>
              </a:rPr>
              <a:t>…All </a:t>
            </a:r>
            <a:r>
              <a:rPr lang="en-US" sz="3600" dirty="0">
                <a:solidFill>
                  <a:srgbClr val="00FFFF"/>
                </a:solidFill>
                <a:effectLst/>
              </a:rPr>
              <a:t>the dead </a:t>
            </a:r>
            <a:r>
              <a:rPr lang="en-US" sz="3600" dirty="0" smtClean="0">
                <a:solidFill>
                  <a:srgbClr val="00FFFF"/>
                </a:solidFill>
                <a:effectLst/>
              </a:rPr>
              <a:t>came </a:t>
            </a:r>
            <a:r>
              <a:rPr lang="en-US" sz="3600" dirty="0">
                <a:solidFill>
                  <a:srgbClr val="00FFFF"/>
                </a:solidFill>
                <a:effectLst/>
              </a:rPr>
              <a:t>from all regions where they were scattered--on the </a:t>
            </a:r>
            <a:r>
              <a:rPr lang="en-US" sz="3600" u="sng" dirty="0">
                <a:solidFill>
                  <a:srgbClr val="FFFF00"/>
                </a:solidFill>
                <a:effectLst/>
              </a:rPr>
              <a:t>land</a:t>
            </a:r>
            <a:r>
              <a:rPr lang="en-US" sz="3600" dirty="0">
                <a:solidFill>
                  <a:srgbClr val="00FFFF"/>
                </a:solidFill>
                <a:effectLst/>
              </a:rPr>
              <a:t> and in the </a:t>
            </a:r>
            <a:r>
              <a:rPr lang="en-US" sz="3600" u="sng" dirty="0" smtClean="0">
                <a:solidFill>
                  <a:srgbClr val="FFFF00"/>
                </a:solidFill>
                <a:effectLst/>
              </a:rPr>
              <a:t>sea</a:t>
            </a:r>
            <a:r>
              <a:rPr lang="en-US" sz="3600" dirty="0" smtClean="0">
                <a:solidFill>
                  <a:srgbClr val="00FFFF"/>
                </a:solidFill>
                <a:effectLst/>
              </a:rPr>
              <a:t>.</a:t>
            </a:r>
          </a:p>
          <a:p>
            <a:pPr marL="0" indent="0">
              <a:buNone/>
            </a:pPr>
            <a:r>
              <a:rPr lang="en-US" sz="4000" dirty="0" smtClean="0">
                <a:solidFill>
                  <a:srgbClr val="FF3300"/>
                </a:solidFill>
                <a:effectLst/>
              </a:rPr>
              <a:t>“Hell”- </a:t>
            </a:r>
            <a:r>
              <a:rPr lang="en-US" sz="4000" i="1" dirty="0" smtClean="0">
                <a:solidFill>
                  <a:srgbClr val="FFC000"/>
                </a:solidFill>
                <a:effectLst/>
              </a:rPr>
              <a:t>Hades:</a:t>
            </a:r>
            <a:r>
              <a:rPr lang="en-US" sz="4000" i="1" dirty="0" smtClean="0">
                <a:effectLst/>
              </a:rPr>
              <a:t> </a:t>
            </a:r>
            <a:r>
              <a:rPr lang="en-US" sz="4000" i="1" dirty="0">
                <a:effectLst/>
              </a:rPr>
              <a:t>the place of separate spirits. </a:t>
            </a:r>
            <a:endParaRPr lang="en-US" sz="4000" i="1" dirty="0" smtClean="0">
              <a:effectLst/>
            </a:endParaRPr>
          </a:p>
          <a:p>
            <a:pPr marL="0" indent="0">
              <a:buNone/>
            </a:pPr>
            <a:r>
              <a:rPr lang="en-US" sz="4000" i="1" dirty="0" smtClean="0">
                <a:effectLst/>
              </a:rPr>
              <a:t>The </a:t>
            </a:r>
            <a:r>
              <a:rPr lang="en-US" sz="4000" i="1" u="sng" dirty="0">
                <a:solidFill>
                  <a:srgbClr val="FFFF00"/>
                </a:solidFill>
                <a:effectLst/>
              </a:rPr>
              <a:t>sea</a:t>
            </a:r>
            <a:r>
              <a:rPr lang="en-US" sz="4000" i="1" dirty="0">
                <a:effectLst/>
              </a:rPr>
              <a:t> and </a:t>
            </a:r>
            <a:r>
              <a:rPr lang="en-US" sz="4000" i="1" u="sng" dirty="0" smtClean="0">
                <a:solidFill>
                  <a:srgbClr val="FFFF00"/>
                </a:solidFill>
                <a:effectLst/>
              </a:rPr>
              <a:t>death</a:t>
            </a:r>
            <a:r>
              <a:rPr lang="en-US" sz="4000" i="1" dirty="0" smtClean="0">
                <a:solidFill>
                  <a:srgbClr val="FFFF00"/>
                </a:solidFill>
                <a:effectLst/>
              </a:rPr>
              <a:t> (grave)</a:t>
            </a:r>
            <a:r>
              <a:rPr lang="en-US" sz="4000" i="1" dirty="0" smtClean="0">
                <a:effectLst/>
              </a:rPr>
              <a:t> kept </a:t>
            </a:r>
            <a:r>
              <a:rPr lang="en-US" sz="4000" i="1" dirty="0">
                <a:effectLst/>
              </a:rPr>
              <a:t>the bodies of </a:t>
            </a:r>
            <a:r>
              <a:rPr lang="en-US" sz="4000" i="1" dirty="0" smtClean="0">
                <a:effectLst/>
              </a:rPr>
              <a:t>all these </a:t>
            </a:r>
            <a:r>
              <a:rPr lang="en-US" sz="4000" i="1" dirty="0">
                <a:effectLst/>
              </a:rPr>
              <a:t>human beings; </a:t>
            </a:r>
            <a:r>
              <a:rPr lang="en-US" sz="4000" i="1" dirty="0" smtClean="0">
                <a:effectLst/>
              </a:rPr>
              <a:t>while </a:t>
            </a:r>
            <a:r>
              <a:rPr lang="en-US" sz="4000" i="1" u="sng" dirty="0" smtClean="0">
                <a:solidFill>
                  <a:srgbClr val="FFFF00"/>
                </a:solidFill>
                <a:effectLst/>
              </a:rPr>
              <a:t>hades</a:t>
            </a:r>
            <a:r>
              <a:rPr lang="en-US" sz="4000" i="1" dirty="0" smtClean="0">
                <a:effectLst/>
              </a:rPr>
              <a:t> held </a:t>
            </a:r>
            <a:r>
              <a:rPr lang="en-US" sz="4000" i="1" dirty="0">
                <a:effectLst/>
              </a:rPr>
              <a:t>their spirits.</a:t>
            </a:r>
            <a:endParaRPr lang="en-US" sz="4000" i="1" dirty="0" smtClean="0">
              <a:effectLst/>
            </a:endParaRPr>
          </a:p>
        </p:txBody>
      </p:sp>
    </p:spTree>
    <p:extLst>
      <p:ext uri="{BB962C8B-B14F-4D97-AF65-F5344CB8AC3E}">
        <p14:creationId xmlns:p14="http://schemas.microsoft.com/office/powerpoint/2010/main" val="34567124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2:18</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The Church at THYATIRA</a:t>
            </a:r>
            <a:endParaRPr lang="en-US" sz="3200" i="1" u="sng" dirty="0">
              <a:solidFill>
                <a:srgbClr val="FFFF00"/>
              </a:solidFill>
              <a:effectLst>
                <a:outerShdw blurRad="38100" dist="38100" dir="2700000" algn="tl">
                  <a:srgbClr val="000000">
                    <a:alpha val="43137"/>
                  </a:srgbClr>
                </a:outerShdw>
              </a:effectLst>
            </a:endParaRPr>
          </a:p>
          <a:p>
            <a:pPr marL="0" indent="0">
              <a:buNone/>
            </a:pPr>
            <a:endParaRPr lang="en-US" sz="3200" i="1" dirty="0"/>
          </a:p>
          <a:p>
            <a:pPr marL="0" indent="0">
              <a:buNone/>
            </a:pPr>
            <a:r>
              <a:rPr lang="en-US" sz="3200" i="1" dirty="0"/>
              <a:t>“These things </a:t>
            </a:r>
            <a:r>
              <a:rPr lang="en-US" sz="3200" i="1" dirty="0" err="1"/>
              <a:t>saith</a:t>
            </a:r>
            <a:r>
              <a:rPr lang="en-US" sz="3200" i="1" dirty="0"/>
              <a:t> the Son of God</a:t>
            </a:r>
            <a:r>
              <a:rPr lang="en-US" sz="3200" dirty="0"/>
              <a:t>”… This is the first time, in these letters, that the title of the speaker is mentioned; as in the previous ones, only the attributes of Christ was mentioned. Therefore there is no doubt that it is Jesus and having the authority of the Son of God, He has the right to speak and the right to demand that what he says must be heard… </a:t>
            </a:r>
            <a:r>
              <a:rPr lang="en-US" sz="3200" dirty="0">
                <a:solidFill>
                  <a:srgbClr val="FFFF00"/>
                </a:solidFill>
              </a:rPr>
              <a:t>This is the longest letter of the seven</a:t>
            </a:r>
          </a:p>
          <a:p>
            <a:endParaRPr lang="en-US" sz="3200" dirty="0">
              <a:effectLst/>
            </a:endParaRPr>
          </a:p>
        </p:txBody>
      </p:sp>
    </p:spTree>
    <p:extLst>
      <p:ext uri="{BB962C8B-B14F-4D97-AF65-F5344CB8AC3E}">
        <p14:creationId xmlns:p14="http://schemas.microsoft.com/office/powerpoint/2010/main" val="2446266023"/>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20:13</a:t>
            </a:r>
            <a:endParaRPr lang="en-US" dirty="0">
              <a:solidFill>
                <a:srgbClr val="00B0F0"/>
              </a:solidFill>
            </a:endParaRPr>
          </a:p>
        </p:txBody>
      </p:sp>
      <p:sp>
        <p:nvSpPr>
          <p:cNvPr id="5" name="Content Placeholder 2"/>
          <p:cNvSpPr>
            <a:spLocks noGrp="1"/>
          </p:cNvSpPr>
          <p:nvPr>
            <p:ph idx="1"/>
          </p:nvPr>
        </p:nvSpPr>
        <p:spPr>
          <a:xfrm>
            <a:off x="191068" y="859809"/>
            <a:ext cx="11859904" cy="5882185"/>
          </a:xfrm>
        </p:spPr>
        <p:txBody>
          <a:bodyPr>
            <a:noAutofit/>
          </a:bodyPr>
          <a:lstStyle/>
          <a:p>
            <a:pPr marL="0" indent="0">
              <a:buNone/>
            </a:pPr>
            <a:r>
              <a:rPr lang="en-US" sz="4000" dirty="0" smtClean="0">
                <a:effectLst/>
              </a:rPr>
              <a:t>In order that </a:t>
            </a:r>
            <a:r>
              <a:rPr lang="en-US" sz="4000" dirty="0">
                <a:effectLst/>
              </a:rPr>
              <a:t>they may be </a:t>
            </a:r>
            <a:r>
              <a:rPr lang="en-US" sz="4000" dirty="0" smtClean="0">
                <a:effectLst/>
              </a:rPr>
              <a:t>judged </a:t>
            </a:r>
            <a:r>
              <a:rPr lang="en-US" sz="4000" dirty="0">
                <a:effectLst/>
              </a:rPr>
              <a:t>and punished </a:t>
            </a:r>
            <a:r>
              <a:rPr lang="en-US" sz="4000" dirty="0" smtClean="0">
                <a:effectLst/>
              </a:rPr>
              <a:t>according </a:t>
            </a:r>
            <a:r>
              <a:rPr lang="en-US" sz="4000" dirty="0">
                <a:effectLst/>
              </a:rPr>
              <a:t>to their works, their bodies and </a:t>
            </a:r>
            <a:r>
              <a:rPr lang="en-US" sz="4000" dirty="0" smtClean="0">
                <a:effectLst/>
              </a:rPr>
              <a:t>spirits </a:t>
            </a:r>
            <a:r>
              <a:rPr lang="en-US" sz="4000" dirty="0">
                <a:effectLst/>
              </a:rPr>
              <a:t>must be </a:t>
            </a:r>
            <a:r>
              <a:rPr lang="en-US" sz="4000" dirty="0" smtClean="0">
                <a:effectLst/>
              </a:rPr>
              <a:t>reunited… </a:t>
            </a:r>
            <a:r>
              <a:rPr lang="en-US" sz="4000" u="sng" dirty="0" smtClean="0">
                <a:solidFill>
                  <a:srgbClr val="00FFFF"/>
                </a:solidFill>
                <a:effectLst/>
              </a:rPr>
              <a:t>hell</a:t>
            </a:r>
            <a:r>
              <a:rPr lang="en-US" sz="4000" dirty="0" smtClean="0">
                <a:effectLst/>
              </a:rPr>
              <a:t> therefore </a:t>
            </a:r>
            <a:r>
              <a:rPr lang="en-US" sz="4000" dirty="0">
                <a:effectLst/>
              </a:rPr>
              <a:t>gives up the </a:t>
            </a:r>
            <a:r>
              <a:rPr lang="en-US" sz="4000" dirty="0">
                <a:solidFill>
                  <a:srgbClr val="FFFF00"/>
                </a:solidFill>
                <a:effectLst/>
              </a:rPr>
              <a:t>spirits</a:t>
            </a:r>
            <a:r>
              <a:rPr lang="en-US" sz="4000" dirty="0">
                <a:effectLst/>
              </a:rPr>
              <a:t>; and the </a:t>
            </a:r>
            <a:r>
              <a:rPr lang="en-US" sz="4000" u="sng" dirty="0">
                <a:solidFill>
                  <a:srgbClr val="00FFFF"/>
                </a:solidFill>
                <a:effectLst/>
              </a:rPr>
              <a:t>sea</a:t>
            </a:r>
            <a:r>
              <a:rPr lang="en-US" sz="4000" dirty="0">
                <a:effectLst/>
              </a:rPr>
              <a:t> and the </a:t>
            </a:r>
            <a:r>
              <a:rPr lang="en-US" sz="4000" u="sng" dirty="0">
                <a:solidFill>
                  <a:srgbClr val="00FFFF"/>
                </a:solidFill>
                <a:effectLst/>
              </a:rPr>
              <a:t>earth</a:t>
            </a:r>
            <a:r>
              <a:rPr lang="en-US" sz="4000" dirty="0">
                <a:effectLst/>
              </a:rPr>
              <a:t> give up the </a:t>
            </a:r>
            <a:r>
              <a:rPr lang="en-US" sz="4000" dirty="0" smtClean="0">
                <a:solidFill>
                  <a:srgbClr val="FFFF00"/>
                </a:solidFill>
                <a:effectLst/>
              </a:rPr>
              <a:t>bodies</a:t>
            </a:r>
            <a:r>
              <a:rPr lang="en-US" sz="4000" dirty="0" smtClean="0">
                <a:effectLst/>
              </a:rPr>
              <a:t>… Thus all the </a:t>
            </a:r>
            <a:r>
              <a:rPr lang="en-US" sz="4000" dirty="0" smtClean="0">
                <a:solidFill>
                  <a:srgbClr val="00FFFF"/>
                </a:solidFill>
                <a:effectLst/>
              </a:rPr>
              <a:t>keepers</a:t>
            </a:r>
            <a:r>
              <a:rPr lang="en-US" sz="4000" dirty="0" smtClean="0">
                <a:effectLst/>
              </a:rPr>
              <a:t> of the material &amp; immaterial parts of the unbelieving dead will play their role in ushering unbelievers into the presence of the almighty judge, Jesus Christ.</a:t>
            </a:r>
          </a:p>
        </p:txBody>
      </p:sp>
    </p:spTree>
    <p:extLst>
      <p:ext uri="{BB962C8B-B14F-4D97-AF65-F5344CB8AC3E}">
        <p14:creationId xmlns:p14="http://schemas.microsoft.com/office/powerpoint/2010/main" val="2158066005"/>
      </p:ext>
    </p:extLst>
  </p:cSld>
  <p:clrMapOvr>
    <a:masterClrMapping/>
  </p:clrMapOvr>
  <p:timing>
    <p:tnLst>
      <p:par>
        <p:cTn id="1" dur="indefinite" restart="never" nodeType="tmRoot"/>
      </p:par>
    </p:tnLst>
  </p:timing>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13"/>
            <a:ext cx="12192000" cy="691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5"/>
          <p:cNvSpPr>
            <a:spLocks noChangeArrowheads="1"/>
          </p:cNvSpPr>
          <p:nvPr/>
        </p:nvSpPr>
        <p:spPr bwMode="auto">
          <a:xfrm rot="1124604">
            <a:off x="2971800" y="2133600"/>
            <a:ext cx="2590800" cy="1066800"/>
          </a:xfrm>
          <a:prstGeom prst="cube">
            <a:avLst>
              <a:gd name="adj" fmla="val 25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6"/>
          <p:cNvSpPr txBox="1">
            <a:spLocks noChangeArrowheads="1"/>
          </p:cNvSpPr>
          <p:nvPr/>
        </p:nvSpPr>
        <p:spPr bwMode="auto">
          <a:xfrm rot="1164873">
            <a:off x="3194343" y="2543063"/>
            <a:ext cx="193083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latin typeface="Century Gothic" pitchFamily="34" charset="0"/>
              </a:rPr>
              <a:t>Death &amp; Hell</a:t>
            </a:r>
          </a:p>
        </p:txBody>
      </p:sp>
    </p:spTree>
    <p:extLst>
      <p:ext uri="{BB962C8B-B14F-4D97-AF65-F5344CB8AC3E}">
        <p14:creationId xmlns:p14="http://schemas.microsoft.com/office/powerpoint/2010/main" val="45272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20:14</a:t>
            </a:r>
            <a:endParaRPr lang="en-US" dirty="0">
              <a:solidFill>
                <a:srgbClr val="00B0F0"/>
              </a:solidFill>
            </a:endParaRPr>
          </a:p>
        </p:txBody>
      </p:sp>
      <p:sp>
        <p:nvSpPr>
          <p:cNvPr id="5" name="Content Placeholder 2"/>
          <p:cNvSpPr>
            <a:spLocks noGrp="1"/>
          </p:cNvSpPr>
          <p:nvPr>
            <p:ph idx="1"/>
          </p:nvPr>
        </p:nvSpPr>
        <p:spPr>
          <a:xfrm>
            <a:off x="191068" y="1255594"/>
            <a:ext cx="11859904" cy="5486400"/>
          </a:xfrm>
        </p:spPr>
        <p:txBody>
          <a:bodyPr>
            <a:noAutofit/>
          </a:bodyPr>
          <a:lstStyle/>
          <a:p>
            <a:pPr marL="0" indent="0">
              <a:buNone/>
            </a:pPr>
            <a:r>
              <a:rPr lang="en-US" sz="4000" b="1" dirty="0" smtClean="0">
                <a:solidFill>
                  <a:srgbClr val="FFFF00"/>
                </a:solidFill>
                <a:effectLst/>
                <a:latin typeface="Arial" charset="0"/>
              </a:rPr>
              <a:t>Death</a:t>
            </a:r>
            <a:r>
              <a:rPr lang="en-US" sz="4000" b="1" dirty="0" smtClean="0">
                <a:effectLst/>
                <a:latin typeface="Arial" charset="0"/>
              </a:rPr>
              <a:t> </a:t>
            </a:r>
            <a:r>
              <a:rPr lang="en-US" sz="4000" b="1" dirty="0">
                <a:effectLst/>
                <a:latin typeface="Arial" charset="0"/>
              </a:rPr>
              <a:t>was now abolished, and the place for </a:t>
            </a:r>
            <a:r>
              <a:rPr lang="en-US" sz="4000" b="1" dirty="0" smtClean="0">
                <a:effectLst/>
                <a:latin typeface="Arial" charset="0"/>
              </a:rPr>
              <a:t>separated </a:t>
            </a:r>
            <a:r>
              <a:rPr lang="en-US" sz="4000" b="1" dirty="0">
                <a:effectLst/>
                <a:latin typeface="Arial" charset="0"/>
              </a:rPr>
              <a:t>spirits </a:t>
            </a:r>
            <a:r>
              <a:rPr lang="en-US" sz="4000" b="1" dirty="0">
                <a:solidFill>
                  <a:srgbClr val="FFFF00"/>
                </a:solidFill>
                <a:effectLst/>
                <a:latin typeface="Arial" charset="0"/>
              </a:rPr>
              <a:t>(hell) </a:t>
            </a:r>
            <a:r>
              <a:rPr lang="en-US" sz="4000" b="1" dirty="0">
                <a:effectLst/>
                <a:latin typeface="Arial" charset="0"/>
              </a:rPr>
              <a:t>was no longer needful. All dead bodies and separated spirits were rejoined, consequently the existence of death &amp; hell was no longer necessary.       </a:t>
            </a:r>
            <a:endParaRPr lang="en-US" sz="4000" b="1" dirty="0" smtClean="0">
              <a:effectLst/>
              <a:latin typeface="Arial" charset="0"/>
            </a:endParaRPr>
          </a:p>
          <a:p>
            <a:pPr marL="0" indent="0">
              <a:buNone/>
            </a:pPr>
            <a:endParaRPr lang="en-US" sz="800" b="1" dirty="0" smtClean="0">
              <a:solidFill>
                <a:srgbClr val="00FFFF"/>
              </a:solidFill>
              <a:effectLst/>
              <a:latin typeface="Arial" charset="0"/>
            </a:endParaRPr>
          </a:p>
          <a:p>
            <a:pPr marL="0" indent="0">
              <a:buNone/>
            </a:pPr>
            <a:r>
              <a:rPr lang="en-US" sz="4000" b="1" dirty="0" smtClean="0">
                <a:solidFill>
                  <a:srgbClr val="00FFFF"/>
                </a:solidFill>
                <a:effectLst/>
                <a:latin typeface="Arial" charset="0"/>
              </a:rPr>
              <a:t>This is the fulfillment of </a:t>
            </a:r>
            <a:r>
              <a:rPr lang="en-US" sz="4000" b="1" dirty="0" smtClean="0">
                <a:solidFill>
                  <a:srgbClr val="FFFF00"/>
                </a:solidFill>
                <a:effectLst/>
                <a:latin typeface="Arial" charset="0"/>
              </a:rPr>
              <a:t>1 Corinthians 15:24-26</a:t>
            </a:r>
            <a:endParaRPr lang="en-US" sz="4000" b="1" dirty="0">
              <a:solidFill>
                <a:srgbClr val="FFFF00"/>
              </a:solidFill>
              <a:effectLst/>
              <a:latin typeface="Arial" charset="0"/>
            </a:endParaRPr>
          </a:p>
        </p:txBody>
      </p:sp>
    </p:spTree>
    <p:extLst>
      <p:ext uri="{BB962C8B-B14F-4D97-AF65-F5344CB8AC3E}">
        <p14:creationId xmlns:p14="http://schemas.microsoft.com/office/powerpoint/2010/main" val="3840028308"/>
      </p:ext>
    </p:extLst>
  </p:cSld>
  <p:clrMapOvr>
    <a:masterClrMapping/>
  </p:clrMapOvr>
  <p:timing>
    <p:tnLst>
      <p:par>
        <p:cTn id="1" dur="indefinite" restart="never" nodeType="tmRoot"/>
      </p:par>
    </p:tnLst>
  </p:timing>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20:15</a:t>
            </a:r>
            <a:endParaRPr lang="en-US" dirty="0">
              <a:solidFill>
                <a:srgbClr val="00B0F0"/>
              </a:solidFill>
            </a:endParaRPr>
          </a:p>
        </p:txBody>
      </p:sp>
      <p:sp>
        <p:nvSpPr>
          <p:cNvPr id="5" name="Content Placeholder 2"/>
          <p:cNvSpPr>
            <a:spLocks noGrp="1"/>
          </p:cNvSpPr>
          <p:nvPr>
            <p:ph idx="1"/>
          </p:nvPr>
        </p:nvSpPr>
        <p:spPr>
          <a:xfrm>
            <a:off x="191068" y="982638"/>
            <a:ext cx="11859904" cy="5663821"/>
          </a:xfrm>
        </p:spPr>
        <p:txBody>
          <a:bodyPr>
            <a:noAutofit/>
          </a:bodyPr>
          <a:lstStyle/>
          <a:p>
            <a:pPr marL="0" indent="0">
              <a:buNone/>
            </a:pPr>
            <a:r>
              <a:rPr lang="en-US" sz="3600" dirty="0" smtClean="0">
                <a:solidFill>
                  <a:srgbClr val="00FFFF"/>
                </a:solidFill>
                <a:effectLst/>
              </a:rPr>
              <a:t>The second death is the </a:t>
            </a:r>
            <a:r>
              <a:rPr lang="en-US" sz="3600" dirty="0">
                <a:solidFill>
                  <a:srgbClr val="00FFFF"/>
                </a:solidFill>
                <a:effectLst/>
              </a:rPr>
              <a:t>condemnation, and the final death and ruin of those whose names are </a:t>
            </a:r>
            <a:r>
              <a:rPr lang="en-US" sz="3600" dirty="0" smtClean="0">
                <a:solidFill>
                  <a:srgbClr val="00FFFF"/>
                </a:solidFill>
                <a:effectLst/>
              </a:rPr>
              <a:t>not </a:t>
            </a:r>
            <a:r>
              <a:rPr lang="en-US" sz="3600" dirty="0">
                <a:solidFill>
                  <a:srgbClr val="00FFFF"/>
                </a:solidFill>
                <a:effectLst/>
              </a:rPr>
              <a:t>found written in the book of life. This is the significance of being cast into the lake of </a:t>
            </a:r>
            <a:r>
              <a:rPr lang="en-US" sz="3600" dirty="0" smtClean="0">
                <a:solidFill>
                  <a:srgbClr val="00FFFF"/>
                </a:solidFill>
                <a:effectLst/>
              </a:rPr>
              <a:t>fire; </a:t>
            </a:r>
            <a:r>
              <a:rPr lang="en-US" sz="3600" dirty="0">
                <a:solidFill>
                  <a:srgbClr val="00FFFF"/>
                </a:solidFill>
                <a:effectLst/>
              </a:rPr>
              <a:t>the eternal prison house.</a:t>
            </a:r>
            <a:r>
              <a:rPr lang="en-US" sz="3600" dirty="0">
                <a:effectLst/>
              </a:rPr>
              <a:t> </a:t>
            </a:r>
            <a:endParaRPr lang="en-US" sz="3600" dirty="0" smtClean="0">
              <a:effectLst/>
            </a:endParaRPr>
          </a:p>
          <a:p>
            <a:pPr marL="0" indent="0">
              <a:buNone/>
            </a:pPr>
            <a:r>
              <a:rPr lang="en-US" sz="3200" i="1" dirty="0" smtClean="0">
                <a:solidFill>
                  <a:srgbClr val="FFFF00"/>
                </a:solidFill>
                <a:effectLst/>
              </a:rPr>
              <a:t>Rev </a:t>
            </a:r>
            <a:r>
              <a:rPr lang="en-US" sz="3200" i="1" dirty="0">
                <a:solidFill>
                  <a:srgbClr val="FFFF00"/>
                </a:solidFill>
                <a:effectLst/>
              </a:rPr>
              <a:t>21:8 But the fearful, and unbelieving, and the abominable, and murderers, and whoremongers, and sorcerers, and idolaters, and all liars, shall have their part in the lake which </a:t>
            </a:r>
            <a:r>
              <a:rPr lang="en-US" sz="3200" i="1" dirty="0" smtClean="0">
                <a:solidFill>
                  <a:srgbClr val="FFFF00"/>
                </a:solidFill>
                <a:effectLst/>
              </a:rPr>
              <a:t>burns </a:t>
            </a:r>
            <a:r>
              <a:rPr lang="en-US" sz="3200" i="1" dirty="0">
                <a:solidFill>
                  <a:srgbClr val="FFFF00"/>
                </a:solidFill>
                <a:effectLst/>
              </a:rPr>
              <a:t>with fire and brimstone: which is the </a:t>
            </a:r>
            <a:r>
              <a:rPr lang="en-US" sz="3200" i="1" dirty="0">
                <a:solidFill>
                  <a:srgbClr val="00FFFF"/>
                </a:solidFill>
                <a:effectLst/>
              </a:rPr>
              <a:t>second death</a:t>
            </a:r>
            <a:r>
              <a:rPr lang="en-US" sz="3200" i="1" dirty="0">
                <a:solidFill>
                  <a:srgbClr val="FFFF00"/>
                </a:solidFill>
                <a:effectLst/>
              </a:rPr>
              <a:t>.</a:t>
            </a:r>
            <a:endParaRPr lang="en-US" sz="3200" i="1" dirty="0" smtClean="0">
              <a:solidFill>
                <a:srgbClr val="FFFF00"/>
              </a:solidFill>
              <a:effectLst/>
            </a:endParaRPr>
          </a:p>
        </p:txBody>
      </p:sp>
    </p:spTree>
    <p:extLst>
      <p:ext uri="{BB962C8B-B14F-4D97-AF65-F5344CB8AC3E}">
        <p14:creationId xmlns:p14="http://schemas.microsoft.com/office/powerpoint/2010/main" val="513864385"/>
      </p:ext>
    </p:extLst>
  </p:cSld>
  <p:clrMapOvr>
    <a:masterClrMapping/>
  </p:clrMapOvr>
  <p:timing>
    <p:tnLst>
      <p:par>
        <p:cTn id="1" dur="indefinite" restart="never" nodeType="tmRoot"/>
      </p:par>
    </p:tnLst>
  </p:timing>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260" y="-122830"/>
            <a:ext cx="10353761" cy="987188"/>
          </a:xfrm>
        </p:spPr>
        <p:txBody>
          <a:bodyPr/>
          <a:lstStyle/>
          <a:p>
            <a:r>
              <a:rPr lang="en-US" u="sng" dirty="0">
                <a:solidFill>
                  <a:srgbClr val="FFFF00"/>
                </a:solidFill>
              </a:rPr>
              <a:t>Revelation </a:t>
            </a:r>
            <a:r>
              <a:rPr lang="en-US" u="sng" dirty="0" smtClean="0">
                <a:solidFill>
                  <a:srgbClr val="FFFF00"/>
                </a:solidFill>
              </a:rPr>
              <a:t>20:14</a:t>
            </a:r>
            <a:endParaRPr lang="en-US" dirty="0">
              <a:solidFill>
                <a:srgbClr val="00B0F0"/>
              </a:solidFill>
            </a:endParaRPr>
          </a:p>
        </p:txBody>
      </p:sp>
      <p:sp>
        <p:nvSpPr>
          <p:cNvPr id="6" name="Text Box 3"/>
          <p:cNvSpPr txBox="1">
            <a:spLocks noChangeArrowheads="1"/>
          </p:cNvSpPr>
          <p:nvPr/>
        </p:nvSpPr>
        <p:spPr bwMode="auto">
          <a:xfrm>
            <a:off x="368490" y="757450"/>
            <a:ext cx="11559652"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Book Antiqua" pitchFamily="18" charset="0"/>
              </a:defRPr>
            </a:lvl1pPr>
            <a:lvl2pPr marL="800100" indent="-342900">
              <a:defRPr>
                <a:solidFill>
                  <a:schemeClr val="tx1"/>
                </a:solidFill>
                <a:latin typeface="Book Antiqua" pitchFamily="18" charset="0"/>
              </a:defRPr>
            </a:lvl2pPr>
            <a:lvl3pPr marL="1257300" indent="-342900">
              <a:defRPr>
                <a:solidFill>
                  <a:schemeClr val="tx1"/>
                </a:solidFill>
                <a:latin typeface="Book Antiqua" pitchFamily="18" charset="0"/>
              </a:defRPr>
            </a:lvl3pPr>
            <a:lvl4pPr marL="1714500" indent="-342900">
              <a:defRPr>
                <a:solidFill>
                  <a:schemeClr val="tx1"/>
                </a:solidFill>
                <a:latin typeface="Book Antiqua" pitchFamily="18" charset="0"/>
              </a:defRPr>
            </a:lvl4pPr>
            <a:lvl5pPr marL="2171700" indent="-342900">
              <a:defRPr>
                <a:solidFill>
                  <a:schemeClr val="tx1"/>
                </a:solidFill>
                <a:latin typeface="Book Antiqua" pitchFamily="18" charset="0"/>
              </a:defRPr>
            </a:lvl5pPr>
            <a:lvl6pPr marL="2628900" indent="-342900" fontAlgn="base">
              <a:spcBef>
                <a:spcPct val="0"/>
              </a:spcBef>
              <a:spcAft>
                <a:spcPct val="0"/>
              </a:spcAft>
              <a:defRPr>
                <a:solidFill>
                  <a:schemeClr val="tx1"/>
                </a:solidFill>
                <a:latin typeface="Book Antiqua" pitchFamily="18" charset="0"/>
              </a:defRPr>
            </a:lvl6pPr>
            <a:lvl7pPr marL="3086100" indent="-342900" fontAlgn="base">
              <a:spcBef>
                <a:spcPct val="0"/>
              </a:spcBef>
              <a:spcAft>
                <a:spcPct val="0"/>
              </a:spcAft>
              <a:defRPr>
                <a:solidFill>
                  <a:schemeClr val="tx1"/>
                </a:solidFill>
                <a:latin typeface="Book Antiqua" pitchFamily="18" charset="0"/>
              </a:defRPr>
            </a:lvl7pPr>
            <a:lvl8pPr marL="3543300" indent="-342900" fontAlgn="base">
              <a:spcBef>
                <a:spcPct val="0"/>
              </a:spcBef>
              <a:spcAft>
                <a:spcPct val="0"/>
              </a:spcAft>
              <a:defRPr>
                <a:solidFill>
                  <a:schemeClr val="tx1"/>
                </a:solidFill>
                <a:latin typeface="Book Antiqua" pitchFamily="18" charset="0"/>
              </a:defRPr>
            </a:lvl8pPr>
            <a:lvl9pPr marL="4000500" indent="-342900" fontAlgn="base">
              <a:spcBef>
                <a:spcPct val="0"/>
              </a:spcBef>
              <a:spcAft>
                <a:spcPct val="0"/>
              </a:spcAft>
              <a:defRPr>
                <a:solidFill>
                  <a:schemeClr val="tx1"/>
                </a:solidFill>
                <a:latin typeface="Book Antiqua" pitchFamily="18" charset="0"/>
              </a:defRPr>
            </a:lvl9pPr>
          </a:lstStyle>
          <a:p>
            <a:pPr algn="ctr">
              <a:spcBef>
                <a:spcPct val="50000"/>
              </a:spcBef>
            </a:pPr>
            <a:r>
              <a:rPr lang="en-US" sz="4000" b="1" dirty="0" smtClean="0">
                <a:solidFill>
                  <a:srgbClr val="00FFFF"/>
                </a:solidFill>
                <a:latin typeface="Arial" charset="0"/>
              </a:rPr>
              <a:t>“THE SECOND DEATH”</a:t>
            </a:r>
          </a:p>
          <a:p>
            <a:pPr>
              <a:spcBef>
                <a:spcPct val="50000"/>
              </a:spcBef>
            </a:pPr>
            <a:r>
              <a:rPr lang="en-US" sz="3600" b="1" dirty="0" smtClean="0">
                <a:latin typeface="Arial" charset="0"/>
              </a:rPr>
              <a:t>   The </a:t>
            </a:r>
            <a:r>
              <a:rPr lang="en-US" sz="3600" b="1" i="1" u="sng" dirty="0" smtClean="0">
                <a:solidFill>
                  <a:srgbClr val="FFFF00"/>
                </a:solidFill>
                <a:latin typeface="Arial" charset="0"/>
              </a:rPr>
              <a:t>first death </a:t>
            </a:r>
            <a:r>
              <a:rPr lang="en-US" sz="3600" b="1" dirty="0" smtClean="0">
                <a:latin typeface="Arial" charset="0"/>
              </a:rPr>
              <a:t>consisted in the </a:t>
            </a:r>
            <a:r>
              <a:rPr lang="en-US" sz="3600" b="1" dirty="0" smtClean="0">
                <a:solidFill>
                  <a:srgbClr val="FFFF00"/>
                </a:solidFill>
                <a:latin typeface="Arial" charset="0"/>
              </a:rPr>
              <a:t>separation of the spirit from the body for a season</a:t>
            </a:r>
            <a:r>
              <a:rPr lang="en-US" sz="3600" b="1" dirty="0" smtClean="0">
                <a:latin typeface="Arial" charset="0"/>
              </a:rPr>
              <a:t>; the </a:t>
            </a:r>
            <a:r>
              <a:rPr lang="en-US" sz="3600" b="1" i="1" u="sng" dirty="0" smtClean="0">
                <a:solidFill>
                  <a:srgbClr val="FF3300"/>
                </a:solidFill>
                <a:latin typeface="Arial" charset="0"/>
              </a:rPr>
              <a:t>second death</a:t>
            </a:r>
            <a:r>
              <a:rPr lang="en-US" sz="3600" b="1" dirty="0" smtClean="0">
                <a:latin typeface="Arial" charset="0"/>
              </a:rPr>
              <a:t> is the </a:t>
            </a:r>
            <a:r>
              <a:rPr lang="en-US" sz="3600" b="1" dirty="0" smtClean="0">
                <a:solidFill>
                  <a:srgbClr val="FF3300"/>
                </a:solidFill>
                <a:latin typeface="Arial" charset="0"/>
              </a:rPr>
              <a:t>separation of body and spirit from God for ever</a:t>
            </a:r>
            <a:r>
              <a:rPr lang="en-US" sz="3600" b="1" dirty="0" smtClean="0">
                <a:latin typeface="Arial" charset="0"/>
              </a:rPr>
              <a:t>. The </a:t>
            </a:r>
            <a:r>
              <a:rPr lang="en-US" sz="3600" b="1" i="1" u="sng" dirty="0" smtClean="0">
                <a:solidFill>
                  <a:srgbClr val="FFFF00"/>
                </a:solidFill>
                <a:latin typeface="Arial" charset="0"/>
              </a:rPr>
              <a:t>first death</a:t>
            </a:r>
            <a:r>
              <a:rPr lang="en-US" sz="3600" b="1" u="sng" dirty="0" smtClean="0">
                <a:latin typeface="Arial" charset="0"/>
              </a:rPr>
              <a:t> </a:t>
            </a:r>
            <a:r>
              <a:rPr lang="en-US" sz="3600" b="1" dirty="0" smtClean="0">
                <a:latin typeface="Arial" charset="0"/>
              </a:rPr>
              <a:t>is that from which there </a:t>
            </a:r>
            <a:r>
              <a:rPr lang="en-US" sz="3600" b="1" dirty="0" smtClean="0">
                <a:solidFill>
                  <a:srgbClr val="FFFF00"/>
                </a:solidFill>
                <a:latin typeface="Arial" charset="0"/>
              </a:rPr>
              <a:t>may be a resurrection</a:t>
            </a:r>
            <a:r>
              <a:rPr lang="en-US" sz="3600" b="1" dirty="0" smtClean="0">
                <a:latin typeface="Arial" charset="0"/>
              </a:rPr>
              <a:t>; the </a:t>
            </a:r>
            <a:r>
              <a:rPr lang="en-US" sz="3600" b="1" i="1" u="sng" dirty="0" smtClean="0">
                <a:solidFill>
                  <a:srgbClr val="FF3300"/>
                </a:solidFill>
                <a:latin typeface="Arial" charset="0"/>
              </a:rPr>
              <a:t>second death</a:t>
            </a:r>
            <a:r>
              <a:rPr lang="en-US" sz="3600" b="1" u="sng" dirty="0" smtClean="0">
                <a:latin typeface="Arial" charset="0"/>
              </a:rPr>
              <a:t> </a:t>
            </a:r>
            <a:r>
              <a:rPr lang="en-US" sz="3600" b="1" dirty="0" smtClean="0">
                <a:latin typeface="Arial" charset="0"/>
              </a:rPr>
              <a:t>is that from which there </a:t>
            </a:r>
            <a:r>
              <a:rPr lang="en-US" sz="3600" b="1" dirty="0" smtClean="0">
                <a:solidFill>
                  <a:srgbClr val="FF3300"/>
                </a:solidFill>
                <a:latin typeface="Arial" charset="0"/>
              </a:rPr>
              <a:t>can be no recovery</a:t>
            </a:r>
            <a:r>
              <a:rPr lang="en-US" sz="3600" b="1" dirty="0" smtClean="0">
                <a:latin typeface="Arial" charset="0"/>
              </a:rPr>
              <a:t>. By the </a:t>
            </a:r>
            <a:r>
              <a:rPr lang="en-US" sz="3600" b="1" i="1" u="sng" dirty="0" smtClean="0">
                <a:solidFill>
                  <a:srgbClr val="FFFF00"/>
                </a:solidFill>
                <a:latin typeface="Arial" charset="0"/>
              </a:rPr>
              <a:t>first death </a:t>
            </a:r>
            <a:r>
              <a:rPr lang="en-US" sz="3600" b="1" dirty="0" smtClean="0">
                <a:solidFill>
                  <a:srgbClr val="FFFF00"/>
                </a:solidFill>
                <a:latin typeface="Arial" charset="0"/>
              </a:rPr>
              <a:t>the body is destroyed during time</a:t>
            </a:r>
            <a:r>
              <a:rPr lang="en-US" sz="3600" b="1" dirty="0" smtClean="0">
                <a:latin typeface="Arial" charset="0"/>
              </a:rPr>
              <a:t>; by the </a:t>
            </a:r>
            <a:r>
              <a:rPr lang="en-US" sz="3600" b="1" i="1" u="sng" dirty="0" smtClean="0">
                <a:solidFill>
                  <a:srgbClr val="FF3300"/>
                </a:solidFill>
                <a:latin typeface="Arial" charset="0"/>
              </a:rPr>
              <a:t>second death</a:t>
            </a:r>
            <a:r>
              <a:rPr lang="en-US" sz="3600" b="1" dirty="0" smtClean="0">
                <a:solidFill>
                  <a:srgbClr val="FF3300"/>
                </a:solidFill>
                <a:latin typeface="Arial" charset="0"/>
              </a:rPr>
              <a:t>, both body and spirit are being destroyed through eternity</a:t>
            </a:r>
            <a:r>
              <a:rPr lang="en-US" sz="3600" b="1" dirty="0" smtClean="0">
                <a:latin typeface="Arial" charset="0"/>
              </a:rPr>
              <a:t>.</a:t>
            </a:r>
            <a:endParaRPr lang="en-US" sz="3600" b="1" dirty="0">
              <a:latin typeface="Arial" charset="0"/>
            </a:endParaRPr>
          </a:p>
        </p:txBody>
      </p:sp>
    </p:spTree>
    <p:extLst>
      <p:ext uri="{BB962C8B-B14F-4D97-AF65-F5344CB8AC3E}">
        <p14:creationId xmlns:p14="http://schemas.microsoft.com/office/powerpoint/2010/main" val="4031839461"/>
      </p:ext>
    </p:extLst>
  </p:cSld>
  <p:clrMapOvr>
    <a:masterClrMapping/>
  </p:clrMapOvr>
  <p:timing>
    <p:tnLst>
      <p:par>
        <p:cTn id="1" dur="indefinite" restart="never" nodeType="tmRoot"/>
      </p:par>
    </p:tnLst>
  </p:timing>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ages of revelation 20:15&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690" y="55612"/>
            <a:ext cx="9056665" cy="680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421702"/>
      </p:ext>
    </p:extLst>
  </p:cSld>
  <p:clrMapOvr>
    <a:masterClrMapping/>
  </p:clrMapOvr>
  <p:timing>
    <p:tnLst>
      <p:par>
        <p:cTn id="1" dur="indefinite" restart="never" nodeType="tmRoot"/>
      </p:par>
    </p:tnLst>
  </p:timing>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images of revelation 20:15&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7" y="0"/>
            <a:ext cx="11985765" cy="674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53142"/>
      </p:ext>
    </p:extLst>
  </p:cSld>
  <p:clrMapOvr>
    <a:masterClrMapping/>
  </p:clrMapOvr>
  <p:timing>
    <p:tnLst>
      <p:par>
        <p:cTn id="1" dur="indefinite" restart="never" nodeType="tmRoot"/>
      </p:par>
    </p:tnLst>
  </p:timing>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20:15</a:t>
            </a:r>
            <a:endParaRPr lang="en-US" dirty="0">
              <a:solidFill>
                <a:srgbClr val="00B0F0"/>
              </a:solidFill>
            </a:endParaRPr>
          </a:p>
        </p:txBody>
      </p:sp>
      <p:sp>
        <p:nvSpPr>
          <p:cNvPr id="5" name="Content Placeholder 2"/>
          <p:cNvSpPr>
            <a:spLocks noGrp="1"/>
          </p:cNvSpPr>
          <p:nvPr>
            <p:ph idx="1"/>
          </p:nvPr>
        </p:nvSpPr>
        <p:spPr>
          <a:xfrm>
            <a:off x="191068" y="1105469"/>
            <a:ext cx="11859904" cy="5540990"/>
          </a:xfrm>
        </p:spPr>
        <p:txBody>
          <a:bodyPr>
            <a:noAutofit/>
          </a:bodyPr>
          <a:lstStyle/>
          <a:p>
            <a:pPr marL="0" indent="0">
              <a:spcBef>
                <a:spcPct val="50000"/>
              </a:spcBef>
              <a:buNone/>
            </a:pPr>
            <a:r>
              <a:rPr lang="en-US" sz="4000" b="1" dirty="0" smtClean="0">
                <a:effectLst/>
                <a:latin typeface="Arial" charset="0"/>
              </a:rPr>
              <a:t>The </a:t>
            </a:r>
            <a:r>
              <a:rPr lang="en-US" sz="4000" b="1" dirty="0">
                <a:effectLst/>
                <a:latin typeface="Arial" charset="0"/>
              </a:rPr>
              <a:t>book of life will determine who goes into the lake of fire; not the books of works.</a:t>
            </a:r>
          </a:p>
          <a:p>
            <a:pPr marL="0" indent="0">
              <a:spcBef>
                <a:spcPct val="50000"/>
              </a:spcBef>
              <a:buNone/>
            </a:pPr>
            <a:r>
              <a:rPr lang="en-US" sz="4000" b="1" dirty="0" smtClean="0">
                <a:effectLst/>
                <a:latin typeface="Arial" charset="0"/>
              </a:rPr>
              <a:t>Their </a:t>
            </a:r>
            <a:r>
              <a:rPr lang="en-US" sz="4000" b="1" dirty="0">
                <a:effectLst/>
                <a:latin typeface="Arial" charset="0"/>
              </a:rPr>
              <a:t>names are not in the </a:t>
            </a:r>
            <a:r>
              <a:rPr lang="en-US" sz="4000" b="1" dirty="0" smtClean="0">
                <a:effectLst/>
                <a:latin typeface="Arial" charset="0"/>
              </a:rPr>
              <a:t>book of life </a:t>
            </a:r>
            <a:r>
              <a:rPr lang="en-US" sz="4000" b="1" dirty="0">
                <a:effectLst/>
                <a:latin typeface="Arial" charset="0"/>
              </a:rPr>
              <a:t>because they </a:t>
            </a:r>
            <a:r>
              <a:rPr lang="en-US" sz="4000" b="1" dirty="0" smtClean="0">
                <a:effectLst/>
                <a:latin typeface="Arial" charset="0"/>
              </a:rPr>
              <a:t>rejected </a:t>
            </a:r>
            <a:r>
              <a:rPr lang="en-US" sz="4000" b="1" dirty="0">
                <a:effectLst/>
                <a:latin typeface="Arial" charset="0"/>
              </a:rPr>
              <a:t>God’s salvation &amp; by the same token God will reject </a:t>
            </a:r>
            <a:r>
              <a:rPr lang="en-US" sz="4000" b="1" dirty="0" smtClean="0">
                <a:effectLst/>
                <a:latin typeface="Arial" charset="0"/>
              </a:rPr>
              <a:t>them</a:t>
            </a:r>
            <a:r>
              <a:rPr lang="en-US" sz="4000" b="1" dirty="0">
                <a:effectLst/>
                <a:latin typeface="Arial" charset="0"/>
              </a:rPr>
              <a:t> </a:t>
            </a:r>
            <a:r>
              <a:rPr lang="en-US" sz="4000" b="1" dirty="0" smtClean="0">
                <a:effectLst/>
                <a:latin typeface="Arial" charset="0"/>
              </a:rPr>
              <a:t>and cast the unbelievers into an eternal lake of fire.</a:t>
            </a:r>
            <a:endParaRPr lang="en-US" sz="4000" b="1" dirty="0">
              <a:effectLst/>
              <a:latin typeface="Arial" charset="0"/>
            </a:endParaRPr>
          </a:p>
        </p:txBody>
      </p:sp>
    </p:spTree>
    <p:extLst>
      <p:ext uri="{BB962C8B-B14F-4D97-AF65-F5344CB8AC3E}">
        <p14:creationId xmlns:p14="http://schemas.microsoft.com/office/powerpoint/2010/main" val="747002358"/>
      </p:ext>
    </p:extLst>
  </p:cSld>
  <p:clrMapOvr>
    <a:masterClrMapping/>
  </p:clrMapOvr>
  <p:timing>
    <p:tnLst>
      <p:par>
        <p:cTn id="1" dur="indefinite" restart="never" nodeType="tmRoot"/>
      </p:par>
    </p:tnLst>
  </p:timing>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mage result for images of revelation 20:15&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19" y="65087"/>
            <a:ext cx="9848234" cy="67405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53385" y="655093"/>
            <a:ext cx="4176215" cy="1569660"/>
          </a:xfrm>
          <a:prstGeom prst="rect">
            <a:avLst/>
          </a:prstGeom>
          <a:noFill/>
        </p:spPr>
        <p:txBody>
          <a:bodyPr wrap="square" rtlCol="0">
            <a:spAutoFit/>
          </a:bodyPr>
          <a:lstStyle/>
          <a:p>
            <a:pPr algn="ctr"/>
            <a:r>
              <a:rPr lang="en-US" sz="9600" b="1" dirty="0" smtClean="0">
                <a:latin typeface="Chiller" pitchFamily="82" charset="0"/>
              </a:rPr>
              <a:t>THE END</a:t>
            </a:r>
            <a:endParaRPr lang="en-US" sz="9600" b="1" dirty="0">
              <a:latin typeface="Chiller" pitchFamily="82" charset="0"/>
            </a:endParaRPr>
          </a:p>
        </p:txBody>
      </p:sp>
    </p:spTree>
    <p:extLst>
      <p:ext uri="{BB962C8B-B14F-4D97-AF65-F5344CB8AC3E}">
        <p14:creationId xmlns:p14="http://schemas.microsoft.com/office/powerpoint/2010/main" val="3933991926"/>
      </p:ext>
    </p:extLst>
  </p:cSld>
  <p:clrMapOvr>
    <a:masterClrMapping/>
  </p:clrMapOvr>
  <p:timing>
    <p:tnLst>
      <p:par>
        <p:cTn id="1" dur="indefinite" restart="never" nodeType="tmRoot"/>
      </p:par>
    </p:tnLst>
  </p:timing>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s of revelation 2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414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91386" y="4858314"/>
            <a:ext cx="8900614" cy="1578591"/>
          </a:xfrm>
        </p:spPr>
        <p:txBody>
          <a:bodyPr>
            <a:noAutofit/>
          </a:bodyPr>
          <a:lstStyle/>
          <a:p>
            <a:r>
              <a:rPr lang="en-US" sz="9600" b="1" dirty="0" smtClean="0">
                <a:solidFill>
                  <a:schemeClr val="accent1">
                    <a:lumMod val="60000"/>
                    <a:lumOff val="40000"/>
                  </a:schemeClr>
                </a:solidFill>
              </a:rPr>
              <a:t>CHAPTER 21</a:t>
            </a:r>
            <a:endParaRPr lang="en-US" sz="9600" b="1" dirty="0">
              <a:solidFill>
                <a:schemeClr val="accent1">
                  <a:lumMod val="60000"/>
                  <a:lumOff val="40000"/>
                </a:schemeClr>
              </a:solidFill>
            </a:endParaRPr>
          </a:p>
        </p:txBody>
      </p:sp>
    </p:spTree>
    <p:extLst>
      <p:ext uri="{BB962C8B-B14F-4D97-AF65-F5344CB8AC3E}">
        <p14:creationId xmlns:p14="http://schemas.microsoft.com/office/powerpoint/2010/main" val="40263727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2:18</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The Church at THYATIRA</a:t>
            </a:r>
            <a:endParaRPr lang="en-US" sz="3200" i="1" u="sng" dirty="0">
              <a:solidFill>
                <a:srgbClr val="FFFF00"/>
              </a:solidFill>
              <a:effectLst>
                <a:outerShdw blurRad="38100" dist="38100" dir="2700000" algn="tl">
                  <a:srgbClr val="000000">
                    <a:alpha val="43137"/>
                  </a:srgbClr>
                </a:outerShdw>
              </a:effectLst>
            </a:endParaRPr>
          </a:p>
          <a:p>
            <a:pPr marL="0" indent="0">
              <a:buNone/>
            </a:pPr>
            <a:r>
              <a:rPr lang="en-US" sz="3200" i="1" dirty="0"/>
              <a:t>“…Who has eyes like a flame of fire, and His feet are like fine brass (burnished bronze)”</a:t>
            </a:r>
          </a:p>
          <a:p>
            <a:pPr marL="0" indent="0">
              <a:buNone/>
            </a:pPr>
            <a:r>
              <a:rPr lang="en-US" sz="3200" dirty="0"/>
              <a:t>This was another description of Jesus taken from Rev. 1:14-15. It is possible that it was used in connection with Thyatira because this city was also noted for its bronzeware. Note as well the connection to wool in Rev. 1:14 with Thyatira’s wool products. Christ is definitely using these descriptions to personally relate and address the things that are</a:t>
            </a:r>
            <a:r>
              <a:rPr lang="en-US" sz="3200" dirty="0">
                <a:effectLst/>
              </a:rPr>
              <a:t> familiar to the city and church.</a:t>
            </a:r>
            <a:endParaRPr lang="en-US" sz="3200" dirty="0"/>
          </a:p>
        </p:txBody>
      </p:sp>
    </p:spTree>
    <p:extLst>
      <p:ext uri="{BB962C8B-B14F-4D97-AF65-F5344CB8AC3E}">
        <p14:creationId xmlns:p14="http://schemas.microsoft.com/office/powerpoint/2010/main" val="700694782"/>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a:t>
            </a:r>
            <a:endParaRPr lang="en-US" dirty="0">
              <a:solidFill>
                <a:srgbClr val="00B0F0"/>
              </a:solidFill>
            </a:endParaRPr>
          </a:p>
        </p:txBody>
      </p:sp>
      <p:sp>
        <p:nvSpPr>
          <p:cNvPr id="5" name="Content Placeholder 2"/>
          <p:cNvSpPr>
            <a:spLocks noGrp="1"/>
          </p:cNvSpPr>
          <p:nvPr>
            <p:ph idx="1"/>
          </p:nvPr>
        </p:nvSpPr>
        <p:spPr>
          <a:xfrm>
            <a:off x="191068" y="1296537"/>
            <a:ext cx="11859904" cy="5390865"/>
          </a:xfrm>
        </p:spPr>
        <p:txBody>
          <a:bodyPr>
            <a:noAutofit/>
          </a:bodyPr>
          <a:lstStyle/>
          <a:p>
            <a:pPr marL="0" indent="0">
              <a:buNone/>
            </a:pPr>
            <a:r>
              <a:rPr lang="en-US" sz="3600" dirty="0">
                <a:solidFill>
                  <a:srgbClr val="00FFFF"/>
                </a:solidFill>
                <a:effectLst/>
              </a:rPr>
              <a:t>C</a:t>
            </a:r>
            <a:r>
              <a:rPr lang="en-US" sz="3600" dirty="0" smtClean="0">
                <a:solidFill>
                  <a:srgbClr val="00FFFF"/>
                </a:solidFill>
                <a:effectLst/>
              </a:rPr>
              <a:t>hapter 21 relates </a:t>
            </a:r>
            <a:r>
              <a:rPr lang="en-US" sz="3600" dirty="0">
                <a:solidFill>
                  <a:srgbClr val="00FFFF"/>
                </a:solidFill>
                <a:effectLst/>
              </a:rPr>
              <a:t>to scenes beyond the judgment, and are descriptive of the happy and triumphant state of the redeemed </a:t>
            </a:r>
            <a:r>
              <a:rPr lang="en-US" sz="3600" dirty="0" smtClean="0">
                <a:solidFill>
                  <a:srgbClr val="00FFFF"/>
                </a:solidFill>
                <a:effectLst/>
              </a:rPr>
              <a:t>saints, </a:t>
            </a:r>
            <a:r>
              <a:rPr lang="en-US" sz="3600" dirty="0">
                <a:solidFill>
                  <a:srgbClr val="00FFFF"/>
                </a:solidFill>
                <a:effectLst/>
              </a:rPr>
              <a:t>when all its conflicts </a:t>
            </a:r>
            <a:r>
              <a:rPr lang="en-US" sz="3600" dirty="0" smtClean="0">
                <a:solidFill>
                  <a:srgbClr val="00FFFF"/>
                </a:solidFill>
                <a:effectLst/>
              </a:rPr>
              <a:t>have ceased </a:t>
            </a:r>
            <a:r>
              <a:rPr lang="en-US" sz="3600" dirty="0">
                <a:solidFill>
                  <a:srgbClr val="00FFFF"/>
                </a:solidFill>
                <a:effectLst/>
              </a:rPr>
              <a:t>and all its enemies </a:t>
            </a:r>
            <a:r>
              <a:rPr lang="en-US" sz="3600" dirty="0" smtClean="0">
                <a:solidFill>
                  <a:srgbClr val="00FFFF"/>
                </a:solidFill>
                <a:effectLst/>
              </a:rPr>
              <a:t>have </a:t>
            </a:r>
            <a:r>
              <a:rPr lang="en-US" sz="3600" dirty="0">
                <a:solidFill>
                  <a:srgbClr val="00FFFF"/>
                </a:solidFill>
                <a:effectLst/>
              </a:rPr>
              <a:t>been destroyed. </a:t>
            </a:r>
            <a:r>
              <a:rPr lang="en-US" sz="3600" dirty="0" smtClean="0">
                <a:solidFill>
                  <a:srgbClr val="00FFFF"/>
                </a:solidFill>
                <a:effectLst/>
              </a:rPr>
              <a:t>The chapter reveals the prophecy </a:t>
            </a:r>
            <a:r>
              <a:rPr lang="en-US" sz="3600" dirty="0">
                <a:solidFill>
                  <a:srgbClr val="00FFFF"/>
                </a:solidFill>
                <a:effectLst/>
              </a:rPr>
              <a:t>of the future </a:t>
            </a:r>
            <a:r>
              <a:rPr lang="en-US" sz="3600" dirty="0" smtClean="0">
                <a:solidFill>
                  <a:srgbClr val="00FFFF"/>
                </a:solidFill>
                <a:effectLst/>
              </a:rPr>
              <a:t>estate (eternal state) </a:t>
            </a:r>
            <a:r>
              <a:rPr lang="en-US" sz="3600" dirty="0">
                <a:solidFill>
                  <a:srgbClr val="00FFFF"/>
                </a:solidFill>
                <a:effectLst/>
              </a:rPr>
              <a:t>of the </a:t>
            </a:r>
            <a:r>
              <a:rPr lang="en-US" sz="3600" dirty="0" smtClean="0">
                <a:solidFill>
                  <a:srgbClr val="00FFFF"/>
                </a:solidFill>
                <a:effectLst/>
              </a:rPr>
              <a:t>saints </a:t>
            </a:r>
            <a:r>
              <a:rPr lang="en-US" sz="3600" dirty="0">
                <a:solidFill>
                  <a:srgbClr val="00FFFF"/>
                </a:solidFill>
                <a:effectLst/>
              </a:rPr>
              <a:t>in heaven after the last judgment. That happy state is depicted under the image of a beautiful </a:t>
            </a:r>
            <a:r>
              <a:rPr lang="en-US" sz="3600" dirty="0" smtClean="0">
                <a:solidFill>
                  <a:srgbClr val="00FFFF"/>
                </a:solidFill>
                <a:effectLst/>
              </a:rPr>
              <a:t>city </a:t>
            </a:r>
            <a:r>
              <a:rPr lang="en-US" sz="3600" dirty="0">
                <a:solidFill>
                  <a:srgbClr val="00FFFF"/>
                </a:solidFill>
                <a:effectLst/>
              </a:rPr>
              <a:t>of which Jerusalem was the </a:t>
            </a:r>
            <a:r>
              <a:rPr lang="en-US" sz="3600" dirty="0" smtClean="0">
                <a:solidFill>
                  <a:srgbClr val="00FFFF"/>
                </a:solidFill>
                <a:effectLst/>
              </a:rPr>
              <a:t>emblem.</a:t>
            </a:r>
            <a:endParaRPr lang="en-US" sz="4000" i="1" dirty="0" smtClean="0">
              <a:solidFill>
                <a:srgbClr val="00FFFF"/>
              </a:solidFill>
              <a:effectLst/>
            </a:endParaRPr>
          </a:p>
        </p:txBody>
      </p:sp>
    </p:spTree>
    <p:extLst>
      <p:ext uri="{BB962C8B-B14F-4D97-AF65-F5344CB8AC3E}">
        <p14:creationId xmlns:p14="http://schemas.microsoft.com/office/powerpoint/2010/main" val="1507745103"/>
      </p:ext>
    </p:extLst>
  </p:cSld>
  <p:clrMapOvr>
    <a:masterClrMapping/>
  </p:clrMapOvr>
  <p:timing>
    <p:tnLst>
      <p:par>
        <p:cTn id="1" dur="indefinite" restart="never" nodeType="tmRoot"/>
      </p:par>
    </p:tnLst>
  </p:timing>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a:t>
            </a:r>
            <a:endParaRPr lang="en-US" dirty="0">
              <a:solidFill>
                <a:srgbClr val="00B0F0"/>
              </a:solidFill>
            </a:endParaRPr>
          </a:p>
        </p:txBody>
      </p:sp>
      <p:sp>
        <p:nvSpPr>
          <p:cNvPr id="5" name="Content Placeholder 2"/>
          <p:cNvSpPr>
            <a:spLocks noGrp="1"/>
          </p:cNvSpPr>
          <p:nvPr>
            <p:ph idx="1"/>
          </p:nvPr>
        </p:nvSpPr>
        <p:spPr>
          <a:xfrm>
            <a:off x="191068" y="1296537"/>
            <a:ext cx="11859904" cy="5390865"/>
          </a:xfrm>
        </p:spPr>
        <p:txBody>
          <a:bodyPr>
            <a:noAutofit/>
          </a:bodyPr>
          <a:lstStyle/>
          <a:p>
            <a:pPr marL="0" indent="0">
              <a:buNone/>
            </a:pPr>
            <a:r>
              <a:rPr lang="en-US" sz="3600" dirty="0" smtClean="0">
                <a:solidFill>
                  <a:srgbClr val="00FFFF"/>
                </a:solidFill>
                <a:effectLst/>
              </a:rPr>
              <a:t>Jerusalem </a:t>
            </a:r>
            <a:r>
              <a:rPr lang="en-US" sz="3600" dirty="0">
                <a:solidFill>
                  <a:srgbClr val="00FFFF"/>
                </a:solidFill>
                <a:effectLst/>
              </a:rPr>
              <a:t>was regarded as the peculiar dwelling-place of </a:t>
            </a:r>
            <a:r>
              <a:rPr lang="en-US" sz="3600" dirty="0" smtClean="0">
                <a:solidFill>
                  <a:srgbClr val="00FFFF"/>
                </a:solidFill>
                <a:effectLst/>
              </a:rPr>
              <a:t>God </a:t>
            </a:r>
            <a:r>
              <a:rPr lang="en-US" sz="3600" dirty="0">
                <a:solidFill>
                  <a:srgbClr val="00FFFF"/>
                </a:solidFill>
                <a:effectLst/>
              </a:rPr>
              <a:t>and to the Hebrews it became </a:t>
            </a:r>
            <a:r>
              <a:rPr lang="en-US" sz="3600" dirty="0" smtClean="0">
                <a:solidFill>
                  <a:srgbClr val="00FFFF"/>
                </a:solidFill>
                <a:effectLst/>
              </a:rPr>
              <a:t>the </a:t>
            </a:r>
            <a:r>
              <a:rPr lang="en-US" sz="3600" dirty="0">
                <a:solidFill>
                  <a:srgbClr val="00FFFF"/>
                </a:solidFill>
                <a:effectLst/>
              </a:rPr>
              <a:t>natural emblem or symbol of the heavenly world. </a:t>
            </a:r>
            <a:r>
              <a:rPr lang="en-US" sz="3600" dirty="0" smtClean="0">
                <a:solidFill>
                  <a:srgbClr val="00FFFF"/>
                </a:solidFill>
                <a:effectLst/>
              </a:rPr>
              <a:t>Therefore, under </a:t>
            </a:r>
            <a:r>
              <a:rPr lang="en-US" sz="3600" dirty="0">
                <a:solidFill>
                  <a:srgbClr val="00FFFF"/>
                </a:solidFill>
                <a:effectLst/>
              </a:rPr>
              <a:t>the form of a new heaven and a new earth, </a:t>
            </a:r>
            <a:r>
              <a:rPr lang="en-US" sz="3600" dirty="0" smtClean="0">
                <a:solidFill>
                  <a:srgbClr val="00FFFF"/>
                </a:solidFill>
                <a:effectLst/>
              </a:rPr>
              <a:t>John </a:t>
            </a:r>
            <a:r>
              <a:rPr lang="en-US" sz="3600" dirty="0">
                <a:solidFill>
                  <a:srgbClr val="00FFFF"/>
                </a:solidFill>
                <a:effectLst/>
              </a:rPr>
              <a:t>sees the new Jerusalem </a:t>
            </a:r>
            <a:r>
              <a:rPr lang="en-US" sz="3600" dirty="0" smtClean="0">
                <a:solidFill>
                  <a:srgbClr val="00FFFF"/>
                </a:solidFill>
                <a:effectLst/>
              </a:rPr>
              <a:t>descending </a:t>
            </a:r>
            <a:r>
              <a:rPr lang="en-US" sz="3600" dirty="0">
                <a:solidFill>
                  <a:srgbClr val="00FFFF"/>
                </a:solidFill>
                <a:effectLst/>
              </a:rPr>
              <a:t>from </a:t>
            </a:r>
            <a:r>
              <a:rPr lang="en-US" sz="3600" dirty="0" smtClean="0">
                <a:solidFill>
                  <a:srgbClr val="00FFFF"/>
                </a:solidFill>
                <a:effectLst/>
              </a:rPr>
              <a:t>heaven. </a:t>
            </a:r>
            <a:r>
              <a:rPr lang="en-US" sz="3600" dirty="0">
                <a:solidFill>
                  <a:srgbClr val="00FFFF"/>
                </a:solidFill>
                <a:effectLst/>
              </a:rPr>
              <a:t>Thus the new earth becomes the dwelling-place of God; and death, </a:t>
            </a:r>
            <a:r>
              <a:rPr lang="en-US" sz="3600" dirty="0" smtClean="0">
                <a:solidFill>
                  <a:srgbClr val="00FFFF"/>
                </a:solidFill>
                <a:effectLst/>
              </a:rPr>
              <a:t>suffering </a:t>
            </a:r>
            <a:r>
              <a:rPr lang="en-US" sz="3600" dirty="0">
                <a:solidFill>
                  <a:srgbClr val="00FFFF"/>
                </a:solidFill>
                <a:effectLst/>
              </a:rPr>
              <a:t>and sorrow are done away for ever. </a:t>
            </a:r>
            <a:endParaRPr lang="en-US" sz="4000" i="1" dirty="0" smtClean="0">
              <a:solidFill>
                <a:srgbClr val="00FFFF"/>
              </a:solidFill>
              <a:effectLst/>
            </a:endParaRPr>
          </a:p>
        </p:txBody>
      </p:sp>
    </p:spTree>
    <p:extLst>
      <p:ext uri="{BB962C8B-B14F-4D97-AF65-F5344CB8AC3E}">
        <p14:creationId xmlns:p14="http://schemas.microsoft.com/office/powerpoint/2010/main" val="3203786008"/>
      </p:ext>
    </p:extLst>
  </p:cSld>
  <p:clrMapOvr>
    <a:masterClrMapping/>
  </p:clrMapOvr>
  <p:timing>
    <p:tnLst>
      <p:par>
        <p:cTn id="1" dur="indefinite" restart="never" nodeType="tmRoot"/>
      </p:par>
    </p:tnLst>
  </p:timing>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mages of revelation 2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343025"/>
      </p:ext>
    </p:extLst>
  </p:cSld>
  <p:clrMapOvr>
    <a:masterClrMapping/>
  </p:clrMapOvr>
  <p:timing>
    <p:tnLst>
      <p:par>
        <p:cTn id="1" dur="indefinite" restart="never" nodeType="tmRoot"/>
      </p:par>
    </p:tnLst>
  </p:timing>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a:t>
            </a:r>
            <a:endParaRPr lang="en-US" dirty="0">
              <a:solidFill>
                <a:srgbClr val="00B0F0"/>
              </a:solidFill>
            </a:endParaRPr>
          </a:p>
        </p:txBody>
      </p:sp>
      <p:sp>
        <p:nvSpPr>
          <p:cNvPr id="5" name="Content Placeholder 2"/>
          <p:cNvSpPr>
            <a:spLocks noGrp="1"/>
          </p:cNvSpPr>
          <p:nvPr>
            <p:ph idx="1"/>
          </p:nvPr>
        </p:nvSpPr>
        <p:spPr>
          <a:xfrm>
            <a:off x="191068" y="1296537"/>
            <a:ext cx="11859904" cy="5390865"/>
          </a:xfrm>
        </p:spPr>
        <p:txBody>
          <a:bodyPr>
            <a:noAutofit/>
          </a:bodyPr>
          <a:lstStyle/>
          <a:p>
            <a:pPr marL="0" indent="0">
              <a:buNone/>
            </a:pPr>
            <a:r>
              <a:rPr lang="en-US" sz="3200" i="1" dirty="0" smtClean="0">
                <a:solidFill>
                  <a:srgbClr val="FFFF00"/>
                </a:solidFill>
                <a:effectLst/>
              </a:rPr>
              <a:t>“…a </a:t>
            </a:r>
            <a:r>
              <a:rPr lang="en-US" sz="3200" i="1" dirty="0">
                <a:solidFill>
                  <a:srgbClr val="FFFF00"/>
                </a:solidFill>
                <a:effectLst/>
              </a:rPr>
              <a:t>new heaven and a new </a:t>
            </a:r>
            <a:r>
              <a:rPr lang="en-US" sz="3200" i="1" dirty="0" smtClean="0">
                <a:solidFill>
                  <a:srgbClr val="FFFF00"/>
                </a:solidFill>
                <a:effectLst/>
              </a:rPr>
              <a:t>earth…” </a:t>
            </a:r>
          </a:p>
          <a:p>
            <a:pPr marL="0" indent="0">
              <a:buNone/>
            </a:pPr>
            <a:r>
              <a:rPr lang="en-US" sz="3600" dirty="0" smtClean="0">
                <a:effectLst/>
              </a:rPr>
              <a:t>The </a:t>
            </a:r>
            <a:r>
              <a:rPr lang="en-US" sz="3600" dirty="0">
                <a:effectLst/>
              </a:rPr>
              <a:t>new creation will be like the initial </a:t>
            </a:r>
            <a:r>
              <a:rPr lang="en-US" sz="3600" dirty="0" smtClean="0">
                <a:effectLst/>
              </a:rPr>
              <a:t>creation. </a:t>
            </a:r>
            <a:r>
              <a:rPr lang="en-US" sz="3600" dirty="0">
                <a:effectLst/>
              </a:rPr>
              <a:t>God, </a:t>
            </a:r>
            <a:r>
              <a:rPr lang="en-US" sz="3600" dirty="0" smtClean="0">
                <a:effectLst/>
              </a:rPr>
              <a:t>mankind and </a:t>
            </a:r>
            <a:r>
              <a:rPr lang="en-US" sz="3600" dirty="0">
                <a:effectLst/>
              </a:rPr>
              <a:t>all natural creation will fellowship and rejoice again! The Bible begins with </a:t>
            </a:r>
            <a:r>
              <a:rPr lang="en-US" sz="3600" dirty="0" smtClean="0">
                <a:effectLst/>
              </a:rPr>
              <a:t>God</a:t>
            </a:r>
            <a:r>
              <a:rPr lang="en-US" sz="3600" dirty="0">
                <a:effectLst/>
              </a:rPr>
              <a:t> </a:t>
            </a:r>
            <a:r>
              <a:rPr lang="en-US" sz="3600" dirty="0" smtClean="0">
                <a:effectLst/>
              </a:rPr>
              <a:t>and mankind </a:t>
            </a:r>
            <a:r>
              <a:rPr lang="en-US" sz="3600" dirty="0">
                <a:effectLst/>
              </a:rPr>
              <a:t>in perfect fellowship in a garden </a:t>
            </a:r>
            <a:r>
              <a:rPr lang="en-US" sz="3600" i="1" dirty="0" smtClean="0">
                <a:solidFill>
                  <a:srgbClr val="FFFF00"/>
                </a:solidFill>
                <a:effectLst/>
              </a:rPr>
              <a:t>(Genesis 1-2)</a:t>
            </a:r>
            <a:r>
              <a:rPr lang="en-US" sz="3600" dirty="0" smtClean="0">
                <a:effectLst/>
              </a:rPr>
              <a:t>; and so the </a:t>
            </a:r>
            <a:r>
              <a:rPr lang="en-US" sz="3600" dirty="0">
                <a:effectLst/>
              </a:rPr>
              <a:t>Bible </a:t>
            </a:r>
            <a:r>
              <a:rPr lang="en-US" sz="3600" dirty="0" smtClean="0">
                <a:effectLst/>
              </a:rPr>
              <a:t>will end </a:t>
            </a:r>
            <a:r>
              <a:rPr lang="en-US" sz="3600" dirty="0">
                <a:effectLst/>
              </a:rPr>
              <a:t>with God and mankind in a garden </a:t>
            </a:r>
            <a:r>
              <a:rPr lang="en-US" sz="3600" dirty="0" smtClean="0">
                <a:effectLst/>
              </a:rPr>
              <a:t>setting </a:t>
            </a:r>
            <a:r>
              <a:rPr lang="en-US" sz="3600" i="1" dirty="0" smtClean="0">
                <a:solidFill>
                  <a:srgbClr val="FFFF00"/>
                </a:solidFill>
                <a:effectLst/>
              </a:rPr>
              <a:t>(Revelation 21-22)</a:t>
            </a:r>
            <a:r>
              <a:rPr lang="en-US" sz="3600" dirty="0" smtClean="0">
                <a:effectLst/>
              </a:rPr>
              <a:t>.</a:t>
            </a:r>
            <a:endParaRPr lang="en-US" sz="3600" i="1" dirty="0" smtClean="0">
              <a:solidFill>
                <a:srgbClr val="FFFF00"/>
              </a:solidFill>
              <a:effectLst/>
            </a:endParaRPr>
          </a:p>
        </p:txBody>
      </p:sp>
    </p:spTree>
    <p:extLst>
      <p:ext uri="{BB962C8B-B14F-4D97-AF65-F5344CB8AC3E}">
        <p14:creationId xmlns:p14="http://schemas.microsoft.com/office/powerpoint/2010/main" val="642066121"/>
      </p:ext>
    </p:extLst>
  </p:cSld>
  <p:clrMapOvr>
    <a:masterClrMapping/>
  </p:clrMapOvr>
  <p:timing>
    <p:tnLst>
      <p:par>
        <p:cTn id="1" dur="indefinite" restart="never" nodeType="tmRoot"/>
      </p:par>
    </p:tnLst>
  </p:timing>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a:t>
            </a:r>
            <a:endParaRPr lang="en-US" dirty="0">
              <a:solidFill>
                <a:srgbClr val="00B0F0"/>
              </a:solidFill>
            </a:endParaRPr>
          </a:p>
        </p:txBody>
      </p:sp>
      <p:sp>
        <p:nvSpPr>
          <p:cNvPr id="5" name="Content Placeholder 2"/>
          <p:cNvSpPr>
            <a:spLocks noGrp="1"/>
          </p:cNvSpPr>
          <p:nvPr>
            <p:ph idx="1"/>
          </p:nvPr>
        </p:nvSpPr>
        <p:spPr>
          <a:xfrm>
            <a:off x="191068" y="1078173"/>
            <a:ext cx="11859904" cy="5609229"/>
          </a:xfrm>
        </p:spPr>
        <p:txBody>
          <a:bodyPr>
            <a:noAutofit/>
          </a:bodyPr>
          <a:lstStyle/>
          <a:p>
            <a:pPr marL="0" indent="0">
              <a:buNone/>
            </a:pPr>
            <a:r>
              <a:rPr lang="en-US" sz="3200" i="1" dirty="0">
                <a:solidFill>
                  <a:srgbClr val="FFFF00"/>
                </a:solidFill>
                <a:effectLst/>
              </a:rPr>
              <a:t>“… for the first heaven and the first earth were passed </a:t>
            </a:r>
            <a:r>
              <a:rPr lang="en-US" sz="3200" i="1" dirty="0" smtClean="0">
                <a:solidFill>
                  <a:srgbClr val="FFFF00"/>
                </a:solidFill>
                <a:effectLst/>
              </a:rPr>
              <a:t>away…” </a:t>
            </a:r>
            <a:r>
              <a:rPr lang="en-US" sz="3600" dirty="0" smtClean="0">
                <a:effectLst/>
              </a:rPr>
              <a:t>They </a:t>
            </a:r>
            <a:r>
              <a:rPr lang="en-US" sz="3600" dirty="0">
                <a:effectLst/>
              </a:rPr>
              <a:t>had passed away by </a:t>
            </a:r>
            <a:r>
              <a:rPr lang="en-US" sz="3600" dirty="0" smtClean="0">
                <a:effectLst/>
              </a:rPr>
              <a:t>dissolving </a:t>
            </a:r>
            <a:r>
              <a:rPr lang="en-US" sz="3600" dirty="0">
                <a:effectLst/>
              </a:rPr>
              <a:t>and a renovated universe had taken their </a:t>
            </a:r>
            <a:r>
              <a:rPr lang="en-US" sz="3600" dirty="0" smtClean="0">
                <a:effectLst/>
              </a:rPr>
              <a:t>place.</a:t>
            </a:r>
          </a:p>
          <a:p>
            <a:pPr marL="0" indent="0">
              <a:buNone/>
            </a:pPr>
            <a:r>
              <a:rPr lang="en-US" sz="3200" i="1" dirty="0">
                <a:solidFill>
                  <a:srgbClr val="FFFF00"/>
                </a:solidFill>
                <a:effectLst/>
              </a:rPr>
              <a:t>“… </a:t>
            </a:r>
            <a:r>
              <a:rPr lang="en-US" sz="3200" i="1" dirty="0" smtClean="0">
                <a:solidFill>
                  <a:srgbClr val="FFFF00"/>
                </a:solidFill>
                <a:effectLst/>
              </a:rPr>
              <a:t>and there was no sea…”  </a:t>
            </a:r>
            <a:r>
              <a:rPr lang="en-US" sz="3600" dirty="0" smtClean="0">
                <a:effectLst/>
              </a:rPr>
              <a:t>The </a:t>
            </a:r>
            <a:r>
              <a:rPr lang="en-US" sz="3600" dirty="0">
                <a:effectLst/>
              </a:rPr>
              <a:t>seas and oceans occupy about three-fourths of the surface of the globe, and </a:t>
            </a:r>
            <a:r>
              <a:rPr lang="en-US" sz="3600" dirty="0" smtClean="0">
                <a:effectLst/>
              </a:rPr>
              <a:t>prevent </a:t>
            </a:r>
            <a:r>
              <a:rPr lang="en-US" sz="3600" dirty="0">
                <a:effectLst/>
              </a:rPr>
              <a:t>the world from being occupied by </a:t>
            </a:r>
            <a:r>
              <a:rPr lang="en-US" sz="3600" dirty="0" smtClean="0">
                <a:effectLst/>
              </a:rPr>
              <a:t>people. The </a:t>
            </a:r>
            <a:r>
              <a:rPr lang="en-US" sz="3600" dirty="0">
                <a:effectLst/>
              </a:rPr>
              <a:t>idea </a:t>
            </a:r>
            <a:r>
              <a:rPr lang="en-US" sz="3600" dirty="0" smtClean="0">
                <a:effectLst/>
              </a:rPr>
              <a:t>seems </a:t>
            </a:r>
            <a:r>
              <a:rPr lang="en-US" sz="3600" dirty="0">
                <a:effectLst/>
              </a:rPr>
              <a:t>to be, the whole world will be </a:t>
            </a:r>
            <a:r>
              <a:rPr lang="en-US" sz="3600" dirty="0" smtClean="0">
                <a:effectLst/>
              </a:rPr>
              <a:t>inhabited </a:t>
            </a:r>
            <a:r>
              <a:rPr lang="en-US" sz="3600" dirty="0">
                <a:effectLst/>
              </a:rPr>
              <a:t>and no </a:t>
            </a:r>
            <a:r>
              <a:rPr lang="en-US" sz="3600" dirty="0" smtClean="0">
                <a:effectLst/>
              </a:rPr>
              <a:t>space </a:t>
            </a:r>
            <a:r>
              <a:rPr lang="en-US" sz="3600" dirty="0">
                <a:effectLst/>
              </a:rPr>
              <a:t>will be </a:t>
            </a:r>
            <a:r>
              <a:rPr lang="en-US" sz="3600" dirty="0" smtClean="0">
                <a:effectLst/>
              </a:rPr>
              <a:t>made for the seas to occupy.</a:t>
            </a:r>
            <a:endParaRPr lang="en-US" sz="3600" i="1" dirty="0">
              <a:solidFill>
                <a:srgbClr val="FFFF00"/>
              </a:solidFill>
              <a:effectLst/>
            </a:endParaRP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113566224"/>
      </p:ext>
    </p:extLst>
  </p:cSld>
  <p:clrMapOvr>
    <a:masterClrMapping/>
  </p:clrMapOvr>
  <p:timing>
    <p:tnLst>
      <p:par>
        <p:cTn id="1" dur="indefinite" restart="never" nodeType="tmRoot"/>
      </p:par>
    </p:tnLst>
  </p:timing>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mage result for images of revelation 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953" y="136477"/>
            <a:ext cx="8879243" cy="666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605912"/>
      </p:ext>
    </p:extLst>
  </p:cSld>
  <p:clrMapOvr>
    <a:masterClrMapping/>
  </p:clrMapOvr>
  <p:timing>
    <p:tnLst>
      <p:par>
        <p:cTn id="1" dur="indefinite" restart="never" nodeType="tmRoot"/>
      </p:par>
    </p:tnLst>
  </p:timing>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a:t>
            </a:r>
            <a:endParaRPr lang="en-US" dirty="0">
              <a:solidFill>
                <a:srgbClr val="00B0F0"/>
              </a:solidFill>
            </a:endParaRPr>
          </a:p>
        </p:txBody>
      </p:sp>
      <p:sp>
        <p:nvSpPr>
          <p:cNvPr id="5" name="Content Placeholder 2"/>
          <p:cNvSpPr>
            <a:spLocks noGrp="1"/>
          </p:cNvSpPr>
          <p:nvPr>
            <p:ph idx="1"/>
          </p:nvPr>
        </p:nvSpPr>
        <p:spPr>
          <a:xfrm>
            <a:off x="191068" y="832514"/>
            <a:ext cx="11859904" cy="5895832"/>
          </a:xfrm>
        </p:spPr>
        <p:txBody>
          <a:bodyPr>
            <a:noAutofit/>
          </a:bodyPr>
          <a:lstStyle/>
          <a:p>
            <a:pPr marL="0" indent="0">
              <a:buNone/>
            </a:pPr>
            <a:r>
              <a:rPr lang="en-US" sz="3600" dirty="0" smtClean="0">
                <a:effectLst/>
              </a:rPr>
              <a:t>Here </a:t>
            </a:r>
            <a:r>
              <a:rPr lang="en-US" sz="3600" dirty="0">
                <a:effectLst/>
              </a:rPr>
              <a:t>it refers to the residence of the redeemed, the heavenly world, of which Jerusalem was the type and symbol. It is here represented as </a:t>
            </a:r>
            <a:r>
              <a:rPr lang="en-US" sz="3600" i="1" dirty="0" smtClean="0">
                <a:solidFill>
                  <a:srgbClr val="FFFF00"/>
                </a:solidFill>
                <a:effectLst/>
              </a:rPr>
              <a:t>coming </a:t>
            </a:r>
            <a:r>
              <a:rPr lang="en-US" sz="3600" i="1" dirty="0">
                <a:solidFill>
                  <a:srgbClr val="FFFF00"/>
                </a:solidFill>
                <a:effectLst/>
              </a:rPr>
              <a:t>down from God out of heaven</a:t>
            </a:r>
            <a:r>
              <a:rPr lang="en-US" sz="3600" i="1" dirty="0" smtClean="0">
                <a:solidFill>
                  <a:srgbClr val="FFFF00"/>
                </a:solidFill>
                <a:effectLst/>
              </a:rPr>
              <a:t>.</a:t>
            </a:r>
            <a:r>
              <a:rPr lang="en-US" sz="3600" dirty="0" smtClean="0">
                <a:effectLst/>
              </a:rPr>
              <a:t> It </a:t>
            </a:r>
            <a:r>
              <a:rPr lang="en-US" sz="3600" dirty="0">
                <a:effectLst/>
              </a:rPr>
              <a:t>is a representation of the heavenly state under the image of a beautiful </a:t>
            </a:r>
            <a:r>
              <a:rPr lang="en-US" sz="3600" dirty="0" smtClean="0">
                <a:effectLst/>
              </a:rPr>
              <a:t>city that was built by God </a:t>
            </a:r>
            <a:r>
              <a:rPr lang="en-US" sz="3600" dirty="0">
                <a:effectLst/>
              </a:rPr>
              <a:t>and came from God. </a:t>
            </a:r>
            <a:r>
              <a:rPr lang="en-US" sz="3600" i="1" dirty="0">
                <a:solidFill>
                  <a:srgbClr val="FFFF00"/>
                </a:solidFill>
                <a:effectLst/>
              </a:rPr>
              <a:t>Prepared as a bride adorned for her husband</a:t>
            </a:r>
            <a:r>
              <a:rPr lang="en-US" sz="3600" dirty="0">
                <a:effectLst/>
              </a:rPr>
              <a:t>. </a:t>
            </a:r>
            <a:r>
              <a:rPr lang="en-US" sz="3600" dirty="0" smtClean="0">
                <a:effectLst/>
              </a:rPr>
              <a:t>The </a:t>
            </a:r>
            <a:r>
              <a:rPr lang="en-US" sz="3600" dirty="0">
                <a:effectLst/>
              </a:rPr>
              <a:t>purpose here </a:t>
            </a:r>
            <a:r>
              <a:rPr lang="en-US" sz="3600" dirty="0" smtClean="0">
                <a:effectLst/>
              </a:rPr>
              <a:t>is to </a:t>
            </a:r>
            <a:r>
              <a:rPr lang="en-US" sz="3600" dirty="0">
                <a:effectLst/>
              </a:rPr>
              <a:t>represent it as exceedingly beautiful. It is also common in </a:t>
            </a:r>
            <a:r>
              <a:rPr lang="en-US" sz="3600" dirty="0" smtClean="0">
                <a:effectLst/>
              </a:rPr>
              <a:t>Scriptures </a:t>
            </a:r>
            <a:r>
              <a:rPr lang="en-US" sz="3600" dirty="0">
                <a:effectLst/>
              </a:rPr>
              <a:t>to compare a city with a beautiful </a:t>
            </a:r>
            <a:r>
              <a:rPr lang="en-US" sz="3600" dirty="0" smtClean="0">
                <a:effectLst/>
              </a:rPr>
              <a:t>woman.</a:t>
            </a:r>
            <a:endParaRPr lang="en-US" sz="3600" i="1" dirty="0" smtClean="0">
              <a:solidFill>
                <a:srgbClr val="FFFF00"/>
              </a:solidFill>
              <a:effectLst/>
            </a:endParaRPr>
          </a:p>
        </p:txBody>
      </p:sp>
    </p:spTree>
    <p:extLst>
      <p:ext uri="{BB962C8B-B14F-4D97-AF65-F5344CB8AC3E}">
        <p14:creationId xmlns:p14="http://schemas.microsoft.com/office/powerpoint/2010/main" val="4221962830"/>
      </p:ext>
    </p:extLst>
  </p:cSld>
  <p:clrMapOvr>
    <a:masterClrMapping/>
  </p:clrMapOvr>
  <p:timing>
    <p:tnLst>
      <p:par>
        <p:cTn id="1" dur="indefinite" restart="never" nodeType="tmRoot"/>
      </p:par>
    </p:tnLst>
  </p:timing>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21:3</a:t>
            </a:r>
            <a:endParaRPr lang="en-US" dirty="0">
              <a:solidFill>
                <a:srgbClr val="00B0F0"/>
              </a:solidFill>
            </a:endParaRPr>
          </a:p>
        </p:txBody>
      </p:sp>
      <p:sp>
        <p:nvSpPr>
          <p:cNvPr id="5" name="Content Placeholder 2"/>
          <p:cNvSpPr>
            <a:spLocks noGrp="1"/>
          </p:cNvSpPr>
          <p:nvPr>
            <p:ph idx="1"/>
          </p:nvPr>
        </p:nvSpPr>
        <p:spPr>
          <a:xfrm>
            <a:off x="191068" y="791571"/>
            <a:ext cx="11859904" cy="5895832"/>
          </a:xfrm>
        </p:spPr>
        <p:txBody>
          <a:bodyPr>
            <a:noAutofit/>
          </a:bodyPr>
          <a:lstStyle/>
          <a:p>
            <a:pPr marL="0" indent="0">
              <a:buNone/>
            </a:pPr>
            <a:r>
              <a:rPr lang="en-US" sz="3200" i="1" dirty="0">
                <a:solidFill>
                  <a:srgbClr val="FFFF00"/>
                </a:solidFill>
                <a:effectLst/>
              </a:rPr>
              <a:t>Behold, the tabernacle of God is with men</a:t>
            </a:r>
            <a:r>
              <a:rPr lang="en-US" sz="3600" dirty="0">
                <a:effectLst/>
              </a:rPr>
              <a:t>. </a:t>
            </a:r>
            <a:endParaRPr lang="en-US" sz="3600" dirty="0" smtClean="0">
              <a:effectLst/>
            </a:endParaRPr>
          </a:p>
          <a:p>
            <a:pPr marL="0" indent="0">
              <a:buNone/>
            </a:pPr>
            <a:r>
              <a:rPr lang="en-US" sz="3600" dirty="0" smtClean="0">
                <a:effectLst/>
              </a:rPr>
              <a:t>The </a:t>
            </a:r>
            <a:r>
              <a:rPr lang="en-US" sz="3600" dirty="0">
                <a:effectLst/>
              </a:rPr>
              <a:t>tabernacle, as </a:t>
            </a:r>
            <a:r>
              <a:rPr lang="en-US" sz="3600" dirty="0" smtClean="0">
                <a:effectLst/>
              </a:rPr>
              <a:t> </a:t>
            </a:r>
            <a:r>
              <a:rPr lang="en-US" sz="3600" dirty="0">
                <a:effectLst/>
              </a:rPr>
              <a:t>is commonly used in the Scriptures, </a:t>
            </a:r>
            <a:r>
              <a:rPr lang="en-US" sz="3600" dirty="0" smtClean="0">
                <a:effectLst/>
              </a:rPr>
              <a:t>refers </a:t>
            </a:r>
            <a:r>
              <a:rPr lang="en-US" sz="3600" dirty="0">
                <a:effectLst/>
              </a:rPr>
              <a:t>to the sacred tent erected in the </a:t>
            </a:r>
            <a:r>
              <a:rPr lang="en-US" sz="3600" dirty="0" smtClean="0">
                <a:effectLst/>
              </a:rPr>
              <a:t>wilderness &amp; was </a:t>
            </a:r>
            <a:r>
              <a:rPr lang="en-US" sz="3600" dirty="0">
                <a:effectLst/>
              </a:rPr>
              <a:t>regarded as the peculiar dwelling-place of </a:t>
            </a:r>
            <a:r>
              <a:rPr lang="en-US" sz="3600" dirty="0" smtClean="0">
                <a:effectLst/>
              </a:rPr>
              <a:t>God. The </a:t>
            </a:r>
            <a:r>
              <a:rPr lang="en-US" sz="3600" dirty="0">
                <a:effectLst/>
              </a:rPr>
              <a:t>meaning here is, that God would now dwell with the redeemed, as if in a tabernacle, or in a house specially prepared for his residence among them. </a:t>
            </a:r>
            <a:r>
              <a:rPr lang="en-US" sz="3600" dirty="0" smtClean="0">
                <a:effectLst/>
              </a:rPr>
              <a:t>It is expressive </a:t>
            </a:r>
            <a:r>
              <a:rPr lang="en-US" sz="3600" dirty="0">
                <a:effectLst/>
              </a:rPr>
              <a:t>of </a:t>
            </a:r>
            <a:r>
              <a:rPr lang="en-US" sz="3600" dirty="0" smtClean="0">
                <a:effectLst/>
              </a:rPr>
              <a:t>God’s </a:t>
            </a:r>
            <a:r>
              <a:rPr lang="en-US" sz="3600" dirty="0">
                <a:effectLst/>
              </a:rPr>
              <a:t>intimate and perpetual communion with </a:t>
            </a:r>
            <a:r>
              <a:rPr lang="en-US" sz="3600" dirty="0" smtClean="0">
                <a:effectLst/>
              </a:rPr>
              <a:t>His people.</a:t>
            </a:r>
            <a:endParaRPr lang="en-US" sz="3600" i="1" dirty="0" smtClean="0">
              <a:solidFill>
                <a:srgbClr val="FFFF00"/>
              </a:solidFill>
              <a:effectLst/>
            </a:endParaRPr>
          </a:p>
        </p:txBody>
      </p:sp>
    </p:spTree>
    <p:extLst>
      <p:ext uri="{BB962C8B-B14F-4D97-AF65-F5344CB8AC3E}">
        <p14:creationId xmlns:p14="http://schemas.microsoft.com/office/powerpoint/2010/main" val="923306495"/>
      </p:ext>
    </p:extLst>
  </p:cSld>
  <p:clrMapOvr>
    <a:masterClrMapping/>
  </p:clrMapOvr>
  <p:timing>
    <p:tnLst>
      <p:par>
        <p:cTn id="1" dur="indefinite" restart="never" nodeType="tmRoot"/>
      </p:par>
    </p:tnLst>
  </p:timing>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21:3</a:t>
            </a:r>
            <a:endParaRPr lang="en-US" dirty="0">
              <a:solidFill>
                <a:srgbClr val="00B0F0"/>
              </a:solidFill>
            </a:endParaRPr>
          </a:p>
        </p:txBody>
      </p:sp>
      <p:sp>
        <p:nvSpPr>
          <p:cNvPr id="5" name="Content Placeholder 2"/>
          <p:cNvSpPr>
            <a:spLocks noGrp="1"/>
          </p:cNvSpPr>
          <p:nvPr>
            <p:ph idx="1"/>
          </p:nvPr>
        </p:nvSpPr>
        <p:spPr>
          <a:xfrm>
            <a:off x="191068" y="955343"/>
            <a:ext cx="11859904" cy="5732059"/>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they shall be his people</a:t>
            </a:r>
            <a:r>
              <a:rPr lang="en-US" sz="3600" dirty="0">
                <a:effectLst/>
              </a:rPr>
              <a:t>. </a:t>
            </a:r>
            <a:endParaRPr lang="en-US" sz="3600" dirty="0" smtClean="0">
              <a:effectLst/>
            </a:endParaRPr>
          </a:p>
          <a:p>
            <a:pPr marL="0" indent="0">
              <a:buNone/>
            </a:pPr>
            <a:r>
              <a:rPr lang="en-US" sz="3600" dirty="0" smtClean="0">
                <a:effectLst/>
              </a:rPr>
              <a:t>God </a:t>
            </a:r>
            <a:r>
              <a:rPr lang="en-US" sz="3600" dirty="0">
                <a:effectLst/>
              </a:rPr>
              <a:t>will acknowledge them in this public way as his </a:t>
            </a:r>
            <a:r>
              <a:rPr lang="en-US" sz="3600" dirty="0" smtClean="0">
                <a:effectLst/>
              </a:rPr>
              <a:t>own </a:t>
            </a:r>
            <a:r>
              <a:rPr lang="en-US" sz="3600" dirty="0">
                <a:effectLst/>
              </a:rPr>
              <a:t>and will dwell with them as such. </a:t>
            </a:r>
          </a:p>
          <a:p>
            <a:pPr marL="0" indent="0">
              <a:buNone/>
            </a:pPr>
            <a:r>
              <a:rPr lang="en-US" sz="3600" i="1" dirty="0" smtClean="0">
                <a:solidFill>
                  <a:srgbClr val="FFFF00"/>
                </a:solidFill>
                <a:effectLst/>
              </a:rPr>
              <a:t>And </a:t>
            </a:r>
            <a:r>
              <a:rPr lang="en-US" sz="3600" i="1" dirty="0">
                <a:solidFill>
                  <a:srgbClr val="FFFF00"/>
                </a:solidFill>
                <a:effectLst/>
              </a:rPr>
              <a:t>God himself shall be with them</a:t>
            </a:r>
            <a:r>
              <a:rPr lang="en-US" sz="3600" dirty="0">
                <a:effectLst/>
              </a:rPr>
              <a:t>. </a:t>
            </a:r>
            <a:endParaRPr lang="en-US" sz="3600" dirty="0" smtClean="0">
              <a:effectLst/>
            </a:endParaRPr>
          </a:p>
          <a:p>
            <a:pPr marL="0" indent="0">
              <a:buNone/>
            </a:pPr>
            <a:r>
              <a:rPr lang="en-US" sz="3600" dirty="0" smtClean="0">
                <a:effectLst/>
              </a:rPr>
              <a:t>Shall </a:t>
            </a:r>
            <a:r>
              <a:rPr lang="en-US" sz="3600" dirty="0">
                <a:effectLst/>
              </a:rPr>
              <a:t>be permanently with them; shall never leave them. </a:t>
            </a:r>
          </a:p>
          <a:p>
            <a:pPr marL="0" indent="0">
              <a:buNone/>
            </a:pPr>
            <a:endParaRPr lang="en-US" sz="800" dirty="0" smtClean="0">
              <a:effectLst/>
            </a:endParaRPr>
          </a:p>
          <a:p>
            <a:pPr marL="0" indent="0">
              <a:buNone/>
            </a:pPr>
            <a:r>
              <a:rPr lang="en-US" sz="3600" i="1" dirty="0" smtClean="0">
                <a:solidFill>
                  <a:srgbClr val="FFFF00"/>
                </a:solidFill>
                <a:effectLst/>
              </a:rPr>
              <a:t>And </a:t>
            </a:r>
            <a:r>
              <a:rPr lang="en-US" sz="3600" i="1" dirty="0">
                <a:solidFill>
                  <a:srgbClr val="FFFF00"/>
                </a:solidFill>
                <a:effectLst/>
              </a:rPr>
              <a:t>be their God</a:t>
            </a:r>
            <a:r>
              <a:rPr lang="en-US" sz="3600" dirty="0">
                <a:effectLst/>
              </a:rPr>
              <a:t>. </a:t>
            </a:r>
            <a:r>
              <a:rPr lang="en-US" sz="3600" dirty="0" smtClean="0">
                <a:effectLst/>
              </a:rPr>
              <a:t> God shall </a:t>
            </a:r>
            <a:r>
              <a:rPr lang="en-US" sz="3600" dirty="0">
                <a:effectLst/>
              </a:rPr>
              <a:t>manifest himself </a:t>
            </a:r>
            <a:r>
              <a:rPr lang="en-US" sz="3600" dirty="0" smtClean="0">
                <a:effectLst/>
              </a:rPr>
              <a:t>in </a:t>
            </a:r>
            <a:r>
              <a:rPr lang="en-US" sz="3600" dirty="0">
                <a:effectLst/>
              </a:rPr>
              <a:t>such a manner that there shall be no doubt. </a:t>
            </a:r>
            <a:endParaRPr lang="en-US" sz="3600" i="1" dirty="0" smtClean="0">
              <a:solidFill>
                <a:srgbClr val="FFFF00"/>
              </a:solidFill>
              <a:effectLst/>
            </a:endParaRPr>
          </a:p>
        </p:txBody>
      </p:sp>
    </p:spTree>
    <p:extLst>
      <p:ext uri="{BB962C8B-B14F-4D97-AF65-F5344CB8AC3E}">
        <p14:creationId xmlns:p14="http://schemas.microsoft.com/office/powerpoint/2010/main" val="4034323226"/>
      </p:ext>
    </p:extLst>
  </p:cSld>
  <p:clrMapOvr>
    <a:masterClrMapping/>
  </p:clrMapOvr>
  <p:timing>
    <p:tnLst>
      <p:par>
        <p:cTn id="1" dur="indefinite" restart="never" nodeType="tmRoot"/>
      </p:par>
    </p:tnLst>
  </p:timing>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21:4</a:t>
            </a:r>
            <a:endParaRPr lang="en-US" dirty="0">
              <a:solidFill>
                <a:srgbClr val="00B0F0"/>
              </a:solidFill>
            </a:endParaRPr>
          </a:p>
        </p:txBody>
      </p:sp>
      <p:sp>
        <p:nvSpPr>
          <p:cNvPr id="5" name="Content Placeholder 2"/>
          <p:cNvSpPr>
            <a:spLocks noGrp="1"/>
          </p:cNvSpPr>
          <p:nvPr>
            <p:ph idx="1"/>
          </p:nvPr>
        </p:nvSpPr>
        <p:spPr>
          <a:xfrm>
            <a:off x="191068" y="846161"/>
            <a:ext cx="11859904" cy="5841241"/>
          </a:xfrm>
        </p:spPr>
        <p:txBody>
          <a:bodyPr>
            <a:noAutofit/>
          </a:bodyPr>
          <a:lstStyle/>
          <a:p>
            <a:pPr marL="0" indent="0">
              <a:buNone/>
            </a:pPr>
            <a:r>
              <a:rPr lang="en-US" sz="3600" dirty="0">
                <a:solidFill>
                  <a:srgbClr val="00FFFF"/>
                </a:solidFill>
                <a:effectLst/>
              </a:rPr>
              <a:t>Under the former </a:t>
            </a:r>
            <a:r>
              <a:rPr lang="en-US" sz="3600" dirty="0" smtClean="0">
                <a:solidFill>
                  <a:srgbClr val="00FFFF"/>
                </a:solidFill>
                <a:effectLst/>
              </a:rPr>
              <a:t>heaven </a:t>
            </a:r>
            <a:r>
              <a:rPr lang="en-US" sz="3600" dirty="0">
                <a:solidFill>
                  <a:srgbClr val="00FFFF"/>
                </a:solidFill>
                <a:effectLst/>
              </a:rPr>
              <a:t>and </a:t>
            </a:r>
            <a:r>
              <a:rPr lang="en-US" sz="3600" dirty="0" smtClean="0">
                <a:solidFill>
                  <a:srgbClr val="00FFFF"/>
                </a:solidFill>
                <a:effectLst/>
              </a:rPr>
              <a:t>on </a:t>
            </a:r>
            <a:r>
              <a:rPr lang="en-US" sz="3600" dirty="0">
                <a:solidFill>
                  <a:srgbClr val="00FFFF"/>
                </a:solidFill>
                <a:effectLst/>
              </a:rPr>
              <a:t>the former earth, there was death and sorrow, crying and pain; all which </a:t>
            </a:r>
            <a:r>
              <a:rPr lang="en-US" sz="3600" dirty="0" smtClean="0">
                <a:solidFill>
                  <a:srgbClr val="00FFFF"/>
                </a:solidFill>
                <a:effectLst/>
              </a:rPr>
              <a:t>caused </a:t>
            </a:r>
            <a:r>
              <a:rPr lang="en-US" sz="3600" dirty="0">
                <a:solidFill>
                  <a:srgbClr val="00FFFF"/>
                </a:solidFill>
                <a:effectLst/>
              </a:rPr>
              <a:t>many tears: but now pain and sorrow are </a:t>
            </a:r>
            <a:r>
              <a:rPr lang="en-US" sz="3600" dirty="0" smtClean="0">
                <a:solidFill>
                  <a:srgbClr val="00FFFF"/>
                </a:solidFill>
                <a:effectLst/>
              </a:rPr>
              <a:t>gone </a:t>
            </a:r>
            <a:r>
              <a:rPr lang="en-US" sz="3600" dirty="0">
                <a:solidFill>
                  <a:srgbClr val="00FFFF"/>
                </a:solidFill>
                <a:effectLst/>
              </a:rPr>
              <a:t>away, and the saints have everlasting life and </a:t>
            </a:r>
            <a:r>
              <a:rPr lang="en-US" sz="3600" dirty="0" smtClean="0">
                <a:solidFill>
                  <a:srgbClr val="00FFFF"/>
                </a:solidFill>
                <a:effectLst/>
              </a:rPr>
              <a:t>joy</a:t>
            </a:r>
            <a:r>
              <a:rPr lang="en-US" sz="3600" dirty="0">
                <a:solidFill>
                  <a:srgbClr val="00FFFF"/>
                </a:solidFill>
                <a:effectLst/>
              </a:rPr>
              <a:t>. No sorrow or travail of any kind shall ever enter within the walls of the city. The cry of anguish shall never be uttered, hearts shall never be broken, no tear shall ever dim the eye, </a:t>
            </a:r>
            <a:r>
              <a:rPr lang="en-US" sz="3600" dirty="0" smtClean="0">
                <a:solidFill>
                  <a:srgbClr val="00FFFF"/>
                </a:solidFill>
                <a:effectLst/>
              </a:rPr>
              <a:t>and death </a:t>
            </a:r>
            <a:r>
              <a:rPr lang="en-US" sz="3600" dirty="0">
                <a:solidFill>
                  <a:srgbClr val="00FFFF"/>
                </a:solidFill>
                <a:effectLst/>
              </a:rPr>
              <a:t>shall be unknown. </a:t>
            </a:r>
            <a:r>
              <a:rPr lang="en-US" sz="3600" i="1" dirty="0">
                <a:solidFill>
                  <a:srgbClr val="FFC000"/>
                </a:solidFill>
                <a:effectLst/>
              </a:rPr>
              <a:t>The new Jerusalem will be painless, tearless, </a:t>
            </a:r>
            <a:r>
              <a:rPr lang="en-US" sz="3600" i="1" dirty="0" smtClean="0">
                <a:solidFill>
                  <a:srgbClr val="FFC000"/>
                </a:solidFill>
                <a:effectLst/>
              </a:rPr>
              <a:t>deathless &amp; sinless.</a:t>
            </a:r>
          </a:p>
        </p:txBody>
      </p:sp>
    </p:spTree>
    <p:extLst>
      <p:ext uri="{BB962C8B-B14F-4D97-AF65-F5344CB8AC3E}">
        <p14:creationId xmlns:p14="http://schemas.microsoft.com/office/powerpoint/2010/main" val="42706501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2:19</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commendation</a:t>
            </a:r>
          </a:p>
          <a:p>
            <a:pPr marL="0" indent="0">
              <a:buNone/>
            </a:pPr>
            <a:endParaRPr lang="en-US" sz="800" i="1" u="sng" dirty="0">
              <a:solidFill>
                <a:srgbClr val="FFFF00"/>
              </a:solidFill>
              <a:effectLst>
                <a:outerShdw blurRad="38100" dist="38100" dir="2700000" algn="tl">
                  <a:srgbClr val="000000">
                    <a:alpha val="43137"/>
                  </a:srgbClr>
                </a:outerShdw>
              </a:effectLst>
            </a:endParaRPr>
          </a:p>
          <a:p>
            <a:r>
              <a:rPr lang="en-US" sz="3200" dirty="0">
                <a:solidFill>
                  <a:srgbClr val="FFFF00"/>
                </a:solidFill>
              </a:rPr>
              <a:t>Their charity</a:t>
            </a:r>
            <a:r>
              <a:rPr lang="en-US" sz="3200" dirty="0"/>
              <a:t>: Love (Agape) - Love to God, and love to man</a:t>
            </a:r>
          </a:p>
          <a:p>
            <a:r>
              <a:rPr lang="en-US" sz="3200" dirty="0">
                <a:solidFill>
                  <a:srgbClr val="FFFF00"/>
                </a:solidFill>
              </a:rPr>
              <a:t>Their service</a:t>
            </a:r>
            <a:r>
              <a:rPr lang="en-US" sz="3200" dirty="0"/>
              <a:t>: Ministry – All kinds of service for God/to man</a:t>
            </a:r>
          </a:p>
          <a:p>
            <a:r>
              <a:rPr lang="en-US" sz="3200" dirty="0">
                <a:solidFill>
                  <a:srgbClr val="FFFF00"/>
                </a:solidFill>
              </a:rPr>
              <a:t>Their faith</a:t>
            </a:r>
            <a:r>
              <a:rPr lang="en-US" sz="3200" dirty="0"/>
              <a:t>: Trust/fidelity in Christ for Salvation &amp; sustenance</a:t>
            </a:r>
          </a:p>
          <a:p>
            <a:r>
              <a:rPr lang="en-US" sz="3200" dirty="0">
                <a:solidFill>
                  <a:srgbClr val="FFFF00"/>
                </a:solidFill>
              </a:rPr>
              <a:t>Their patience</a:t>
            </a:r>
            <a:r>
              <a:rPr lang="en-US" sz="3200" dirty="0"/>
              <a:t>: Endurance - Cheerful endurance of the sorrows of life</a:t>
            </a:r>
          </a:p>
          <a:p>
            <a:r>
              <a:rPr lang="en-US" sz="3200" dirty="0">
                <a:solidFill>
                  <a:srgbClr val="FFFF00"/>
                </a:solidFill>
              </a:rPr>
              <a:t>Their works*</a:t>
            </a:r>
            <a:r>
              <a:rPr lang="en-US" sz="3200" dirty="0"/>
              <a:t>: Labour - They continued in good works and thorough obedience </a:t>
            </a:r>
          </a:p>
        </p:txBody>
      </p:sp>
    </p:spTree>
    <p:extLst>
      <p:ext uri="{BB962C8B-B14F-4D97-AF65-F5344CB8AC3E}">
        <p14:creationId xmlns:p14="http://schemas.microsoft.com/office/powerpoint/2010/main" val="408360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Image result for images of revelation 2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550" y="108506"/>
            <a:ext cx="8999324" cy="6749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2505"/>
      </p:ext>
    </p:extLst>
  </p:cSld>
  <p:clrMapOvr>
    <a:masterClrMapping/>
  </p:clrMapOvr>
  <p:timing>
    <p:tnLst>
      <p:par>
        <p:cTn id="1" dur="indefinite" restart="never" nodeType="tmRoot"/>
      </p:par>
    </p:tnLst>
  </p:timing>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21:5</a:t>
            </a:r>
            <a:endParaRPr lang="en-US" dirty="0">
              <a:solidFill>
                <a:srgbClr val="00B0F0"/>
              </a:solidFill>
            </a:endParaRPr>
          </a:p>
        </p:txBody>
      </p:sp>
      <p:sp>
        <p:nvSpPr>
          <p:cNvPr id="5" name="Content Placeholder 2"/>
          <p:cNvSpPr>
            <a:spLocks noGrp="1"/>
          </p:cNvSpPr>
          <p:nvPr>
            <p:ph idx="1"/>
          </p:nvPr>
        </p:nvSpPr>
        <p:spPr>
          <a:xfrm>
            <a:off x="191068" y="887104"/>
            <a:ext cx="11859904" cy="5800299"/>
          </a:xfrm>
        </p:spPr>
        <p:txBody>
          <a:bodyPr>
            <a:noAutofit/>
          </a:bodyPr>
          <a:lstStyle/>
          <a:p>
            <a:pPr marL="0" indent="0">
              <a:buNone/>
            </a:pPr>
            <a:r>
              <a:rPr lang="en-US" sz="3200" i="1" dirty="0">
                <a:solidFill>
                  <a:srgbClr val="FFFF00"/>
                </a:solidFill>
                <a:effectLst/>
              </a:rPr>
              <a:t>And he that sat upon the throne </a:t>
            </a:r>
            <a:r>
              <a:rPr lang="en-US" sz="3200" i="1" dirty="0" smtClean="0">
                <a:solidFill>
                  <a:srgbClr val="FFFF00"/>
                </a:solidFill>
                <a:effectLst/>
              </a:rPr>
              <a:t>said</a:t>
            </a:r>
            <a:r>
              <a:rPr lang="en-US" sz="3600" i="1" dirty="0" smtClean="0">
                <a:solidFill>
                  <a:srgbClr val="FFFF00"/>
                </a:solidFill>
                <a:effectLst/>
              </a:rPr>
              <a:t>:</a:t>
            </a:r>
            <a:r>
              <a:rPr lang="en-US" sz="3600" dirty="0" smtClean="0">
                <a:effectLst/>
              </a:rPr>
              <a:t> Most likely </a:t>
            </a:r>
            <a:r>
              <a:rPr lang="en-US" sz="3600" dirty="0">
                <a:effectLst/>
              </a:rPr>
              <a:t>Jesus Christ  </a:t>
            </a:r>
            <a:r>
              <a:rPr lang="en-US" sz="3200" i="1" dirty="0">
                <a:solidFill>
                  <a:srgbClr val="FFFF00"/>
                </a:solidFill>
                <a:effectLst/>
              </a:rPr>
              <a:t>Behold, I make all things </a:t>
            </a:r>
            <a:r>
              <a:rPr lang="en-US" sz="3200" i="1" dirty="0" smtClean="0">
                <a:solidFill>
                  <a:srgbClr val="FFFF00"/>
                </a:solidFill>
                <a:effectLst/>
              </a:rPr>
              <a:t>new</a:t>
            </a:r>
            <a:r>
              <a:rPr lang="en-US" sz="3600" i="1" dirty="0" smtClean="0">
                <a:solidFill>
                  <a:srgbClr val="FFFF00"/>
                </a:solidFill>
                <a:effectLst/>
              </a:rPr>
              <a:t>:</a:t>
            </a:r>
            <a:r>
              <a:rPr lang="en-US" sz="3600" dirty="0" smtClean="0">
                <a:effectLst/>
              </a:rPr>
              <a:t> </a:t>
            </a:r>
            <a:r>
              <a:rPr lang="en-US" sz="3600" dirty="0">
                <a:effectLst/>
              </a:rPr>
              <a:t>A new heaven and new </a:t>
            </a:r>
            <a:r>
              <a:rPr lang="en-US" sz="3600" dirty="0" smtClean="0">
                <a:effectLst/>
              </a:rPr>
              <a:t>earth </a:t>
            </a:r>
            <a:r>
              <a:rPr lang="en-US" sz="3600" dirty="0">
                <a:effectLst/>
              </a:rPr>
              <a:t>and an order of things to correspond with that new creation. The former state of things when sin and death reigned will be changed, and the change </a:t>
            </a:r>
            <a:r>
              <a:rPr lang="en-US" sz="3600" dirty="0" smtClean="0">
                <a:effectLst/>
              </a:rPr>
              <a:t>must </a:t>
            </a:r>
            <a:r>
              <a:rPr lang="en-US" sz="3600" dirty="0">
                <a:effectLst/>
              </a:rPr>
              <a:t>extend to </a:t>
            </a:r>
            <a:r>
              <a:rPr lang="en-US" sz="3600" dirty="0" smtClean="0">
                <a:effectLst/>
              </a:rPr>
              <a:t>everything… making </a:t>
            </a:r>
            <a:r>
              <a:rPr lang="en-US" sz="3600" dirty="0">
                <a:effectLst/>
              </a:rPr>
              <a:t>all things new! </a:t>
            </a:r>
            <a:r>
              <a:rPr lang="en-US" sz="3600" dirty="0" smtClean="0">
                <a:effectLst/>
              </a:rPr>
              <a:t>                        </a:t>
            </a:r>
            <a:r>
              <a:rPr lang="en-US" sz="3600" i="1" dirty="0" smtClean="0">
                <a:solidFill>
                  <a:srgbClr val="FFFF00"/>
                </a:solidFill>
                <a:effectLst/>
              </a:rPr>
              <a:t>And </a:t>
            </a:r>
            <a:r>
              <a:rPr lang="en-US" sz="3600" i="1" dirty="0">
                <a:solidFill>
                  <a:srgbClr val="FFFF00"/>
                </a:solidFill>
                <a:effectLst/>
              </a:rPr>
              <a:t>he said unto me, </a:t>
            </a:r>
            <a:r>
              <a:rPr lang="en-US" sz="3600" i="1" dirty="0" smtClean="0">
                <a:solidFill>
                  <a:srgbClr val="FFFF00"/>
                </a:solidFill>
                <a:effectLst/>
              </a:rPr>
              <a:t>Write...</a:t>
            </a:r>
            <a:r>
              <a:rPr lang="en-US" sz="3600" dirty="0" smtClean="0">
                <a:effectLst/>
              </a:rPr>
              <a:t> </a:t>
            </a:r>
            <a:r>
              <a:rPr lang="en-US" sz="3600" dirty="0">
                <a:effectLst/>
              </a:rPr>
              <a:t>Make a record of these things, for they are founded in </a:t>
            </a:r>
            <a:r>
              <a:rPr lang="en-US" sz="3600" dirty="0" smtClean="0">
                <a:effectLst/>
              </a:rPr>
              <a:t>truth and </a:t>
            </a:r>
            <a:r>
              <a:rPr lang="en-US" sz="3600" dirty="0">
                <a:effectLst/>
              </a:rPr>
              <a:t>they are worthy to be </a:t>
            </a:r>
            <a:r>
              <a:rPr lang="en-US" sz="3600" dirty="0" smtClean="0">
                <a:effectLst/>
              </a:rPr>
              <a:t>believed.</a:t>
            </a:r>
          </a:p>
        </p:txBody>
      </p:sp>
    </p:spTree>
    <p:extLst>
      <p:ext uri="{BB962C8B-B14F-4D97-AF65-F5344CB8AC3E}">
        <p14:creationId xmlns:p14="http://schemas.microsoft.com/office/powerpoint/2010/main" val="3835475774"/>
      </p:ext>
    </p:extLst>
  </p:cSld>
  <p:clrMapOvr>
    <a:masterClrMapping/>
  </p:clrMapOvr>
  <p:timing>
    <p:tnLst>
      <p:par>
        <p:cTn id="1" dur="indefinite" restart="never" nodeType="tmRoot"/>
      </p:par>
    </p:tnLst>
  </p:timing>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21:6</a:t>
            </a:r>
            <a:endParaRPr lang="en-US" dirty="0">
              <a:solidFill>
                <a:srgbClr val="00B0F0"/>
              </a:solidFill>
            </a:endParaRPr>
          </a:p>
        </p:txBody>
      </p:sp>
      <p:sp>
        <p:nvSpPr>
          <p:cNvPr id="5" name="Content Placeholder 2"/>
          <p:cNvSpPr>
            <a:spLocks noGrp="1"/>
          </p:cNvSpPr>
          <p:nvPr>
            <p:ph idx="1"/>
          </p:nvPr>
        </p:nvSpPr>
        <p:spPr>
          <a:xfrm>
            <a:off x="191068" y="1078173"/>
            <a:ext cx="11859904" cy="5609230"/>
          </a:xfrm>
        </p:spPr>
        <p:txBody>
          <a:bodyPr>
            <a:noAutofit/>
          </a:bodyPr>
          <a:lstStyle/>
          <a:p>
            <a:pPr marL="0" indent="0">
              <a:buNone/>
            </a:pPr>
            <a:r>
              <a:rPr lang="en-US" sz="3600" i="1" dirty="0" smtClean="0">
                <a:solidFill>
                  <a:srgbClr val="FFFF00"/>
                </a:solidFill>
                <a:effectLst/>
              </a:rPr>
              <a:t>…It </a:t>
            </a:r>
            <a:r>
              <a:rPr lang="en-US" sz="3600" i="1" dirty="0">
                <a:solidFill>
                  <a:srgbClr val="FFFF00"/>
                </a:solidFill>
                <a:effectLst/>
              </a:rPr>
              <a:t>is </a:t>
            </a:r>
            <a:r>
              <a:rPr lang="en-US" sz="3600" i="1" dirty="0" smtClean="0">
                <a:solidFill>
                  <a:srgbClr val="FFFF00"/>
                </a:solidFill>
                <a:effectLst/>
              </a:rPr>
              <a:t>done... </a:t>
            </a:r>
          </a:p>
          <a:p>
            <a:pPr marL="0" indent="0">
              <a:buNone/>
            </a:pPr>
            <a:r>
              <a:rPr lang="en-US" sz="3600" dirty="0" smtClean="0">
                <a:effectLst/>
              </a:rPr>
              <a:t>The </a:t>
            </a:r>
            <a:r>
              <a:rPr lang="en-US" sz="3600" dirty="0">
                <a:effectLst/>
              </a:rPr>
              <a:t>great drama is finished, and what was intended is now completed. </a:t>
            </a:r>
            <a:r>
              <a:rPr lang="en-US" sz="3600" dirty="0" smtClean="0">
                <a:effectLst/>
              </a:rPr>
              <a:t>Jesus </a:t>
            </a:r>
            <a:r>
              <a:rPr lang="en-US" sz="3600" dirty="0">
                <a:effectLst/>
              </a:rPr>
              <a:t>on the cross said, </a:t>
            </a:r>
            <a:r>
              <a:rPr lang="en-US" sz="3600" i="1" dirty="0">
                <a:solidFill>
                  <a:srgbClr val="FFFF00"/>
                </a:solidFill>
                <a:effectLst/>
              </a:rPr>
              <a:t>"It is finished." </a:t>
            </a:r>
            <a:r>
              <a:rPr lang="en-US" sz="3600" dirty="0">
                <a:effectLst/>
              </a:rPr>
              <a:t>The meaning in the passage before us evidently </a:t>
            </a:r>
            <a:r>
              <a:rPr lang="en-US" sz="3600" dirty="0" smtClean="0">
                <a:effectLst/>
              </a:rPr>
              <a:t>is that the </a:t>
            </a:r>
            <a:r>
              <a:rPr lang="en-US" sz="3600" dirty="0">
                <a:effectLst/>
              </a:rPr>
              <a:t>great work is accomplished; the arrangement of human affairs is complete. The redeemed are gathered in; the wicked are cut off; truth is triumphant, and all is now complete--prepared for the eternal state of things. </a:t>
            </a:r>
            <a:endParaRPr lang="en-US" sz="3600" dirty="0" smtClean="0">
              <a:effectLst/>
            </a:endParaRPr>
          </a:p>
        </p:txBody>
      </p:sp>
    </p:spTree>
    <p:extLst>
      <p:ext uri="{BB962C8B-B14F-4D97-AF65-F5344CB8AC3E}">
        <p14:creationId xmlns:p14="http://schemas.microsoft.com/office/powerpoint/2010/main" val="1931781993"/>
      </p:ext>
    </p:extLst>
  </p:cSld>
  <p:clrMapOvr>
    <a:masterClrMapping/>
  </p:clrMapOvr>
  <p:timing>
    <p:tnLst>
      <p:par>
        <p:cTn id="1" dur="indefinite" restart="never" nodeType="tmRoot"/>
      </p:par>
    </p:tnLst>
  </p:timing>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21:6</a:t>
            </a:r>
            <a:endParaRPr lang="en-US" dirty="0">
              <a:solidFill>
                <a:srgbClr val="00B0F0"/>
              </a:solidFill>
            </a:endParaRPr>
          </a:p>
        </p:txBody>
      </p:sp>
      <p:sp>
        <p:nvSpPr>
          <p:cNvPr id="5" name="Content Placeholder 2"/>
          <p:cNvSpPr>
            <a:spLocks noGrp="1"/>
          </p:cNvSpPr>
          <p:nvPr>
            <p:ph idx="1"/>
          </p:nvPr>
        </p:nvSpPr>
        <p:spPr>
          <a:xfrm>
            <a:off x="191068" y="955343"/>
            <a:ext cx="11859904" cy="5732060"/>
          </a:xfrm>
        </p:spPr>
        <p:txBody>
          <a:bodyPr>
            <a:noAutofit/>
          </a:bodyPr>
          <a:lstStyle/>
          <a:p>
            <a:pPr marL="0" indent="0">
              <a:buNone/>
            </a:pPr>
            <a:r>
              <a:rPr lang="en-US" sz="3200" i="1" dirty="0" smtClean="0">
                <a:solidFill>
                  <a:srgbClr val="FFFF00"/>
                </a:solidFill>
                <a:effectLst/>
              </a:rPr>
              <a:t>I </a:t>
            </a:r>
            <a:r>
              <a:rPr lang="en-US" sz="3200" i="1" dirty="0">
                <a:solidFill>
                  <a:srgbClr val="FFFF00"/>
                </a:solidFill>
                <a:effectLst/>
              </a:rPr>
              <a:t>am Alpha and Omega, the beginning and the </a:t>
            </a:r>
            <a:r>
              <a:rPr lang="en-US" sz="3200" i="1" dirty="0" smtClean="0">
                <a:solidFill>
                  <a:srgbClr val="FFFF00"/>
                </a:solidFill>
                <a:effectLst/>
              </a:rPr>
              <a:t>end…</a:t>
            </a:r>
            <a:r>
              <a:rPr lang="en-US" sz="3600" dirty="0" smtClean="0">
                <a:effectLst/>
              </a:rPr>
              <a:t>               This </a:t>
            </a:r>
            <a:r>
              <a:rPr lang="en-US" sz="3600" dirty="0">
                <a:effectLst/>
              </a:rPr>
              <a:t>language makes it </a:t>
            </a:r>
            <a:r>
              <a:rPr lang="en-US" sz="3600" dirty="0" smtClean="0">
                <a:effectLst/>
              </a:rPr>
              <a:t>certain </a:t>
            </a:r>
            <a:r>
              <a:rPr lang="en-US" sz="3600" dirty="0">
                <a:effectLst/>
              </a:rPr>
              <a:t>that the speaker here is the Lord Jesus, for it is the very language which he uses of himself in </a:t>
            </a:r>
            <a:r>
              <a:rPr lang="en-US" sz="3600" i="1" dirty="0" smtClean="0">
                <a:solidFill>
                  <a:srgbClr val="FFFF00"/>
                </a:solidFill>
                <a:effectLst/>
              </a:rPr>
              <a:t>Rev </a:t>
            </a:r>
            <a:r>
              <a:rPr lang="en-US" sz="3600" i="1" dirty="0">
                <a:solidFill>
                  <a:srgbClr val="FFFF00"/>
                </a:solidFill>
                <a:effectLst/>
              </a:rPr>
              <a:t>1:11</a:t>
            </a:r>
            <a:r>
              <a:rPr lang="en-US" sz="3600" dirty="0">
                <a:effectLst/>
              </a:rPr>
              <a:t>. </a:t>
            </a:r>
            <a:r>
              <a:rPr lang="en-US" sz="3600" dirty="0" smtClean="0">
                <a:effectLst/>
              </a:rPr>
              <a:t>Since </a:t>
            </a:r>
            <a:r>
              <a:rPr lang="en-US" sz="3600" dirty="0">
                <a:effectLst/>
              </a:rPr>
              <a:t>it is applied to </a:t>
            </a:r>
            <a:r>
              <a:rPr lang="en-US" sz="3600" dirty="0" smtClean="0">
                <a:effectLst/>
              </a:rPr>
              <a:t>Jesus </a:t>
            </a:r>
            <a:r>
              <a:rPr lang="en-US" sz="3600" dirty="0">
                <a:effectLst/>
              </a:rPr>
              <a:t>here, it proves that he is Divine, for in the following </a:t>
            </a:r>
            <a:r>
              <a:rPr lang="en-US" sz="3600" dirty="0" smtClean="0">
                <a:effectLst/>
              </a:rPr>
              <a:t>verse </a:t>
            </a:r>
            <a:r>
              <a:rPr lang="en-US" sz="3600" i="1" dirty="0" smtClean="0">
                <a:solidFill>
                  <a:srgbClr val="FFFF00"/>
                </a:solidFill>
                <a:effectLst/>
              </a:rPr>
              <a:t>(7) </a:t>
            </a:r>
            <a:r>
              <a:rPr lang="en-US" sz="3600" dirty="0">
                <a:effectLst/>
              </a:rPr>
              <a:t>the speaker says that he would be a God to him who </a:t>
            </a:r>
            <a:r>
              <a:rPr lang="en-US" sz="3600" dirty="0" smtClean="0">
                <a:effectLst/>
              </a:rPr>
              <a:t>"overcomes."  The meaning here is that the plan </a:t>
            </a:r>
            <a:r>
              <a:rPr lang="en-US" sz="3600" dirty="0">
                <a:effectLst/>
              </a:rPr>
              <a:t>for setting up a kingdom in the lost world </a:t>
            </a:r>
            <a:r>
              <a:rPr lang="en-US" sz="3600" dirty="0">
                <a:solidFill>
                  <a:srgbClr val="00FFFF"/>
                </a:solidFill>
                <a:effectLst/>
              </a:rPr>
              <a:t>began in me</a:t>
            </a:r>
            <a:r>
              <a:rPr lang="en-US" sz="3600" dirty="0">
                <a:effectLst/>
              </a:rPr>
              <a:t>, and it </a:t>
            </a:r>
            <a:r>
              <a:rPr lang="en-US" sz="3600" dirty="0">
                <a:solidFill>
                  <a:srgbClr val="00FFFF"/>
                </a:solidFill>
                <a:effectLst/>
              </a:rPr>
              <a:t>ends in </a:t>
            </a:r>
            <a:r>
              <a:rPr lang="en-US" sz="3600" dirty="0" smtClean="0">
                <a:solidFill>
                  <a:srgbClr val="00FFFF"/>
                </a:solidFill>
                <a:effectLst/>
              </a:rPr>
              <a:t>me… Jesus Christ.</a:t>
            </a:r>
          </a:p>
        </p:txBody>
      </p:sp>
    </p:spTree>
    <p:extLst>
      <p:ext uri="{BB962C8B-B14F-4D97-AF65-F5344CB8AC3E}">
        <p14:creationId xmlns:p14="http://schemas.microsoft.com/office/powerpoint/2010/main" val="3730326288"/>
      </p:ext>
    </p:extLst>
  </p:cSld>
  <p:clrMapOvr>
    <a:masterClrMapping/>
  </p:clrMapOvr>
  <p:timing>
    <p:tnLst>
      <p:par>
        <p:cTn id="1" dur="indefinite" restart="never" nodeType="tmRoot"/>
      </p:par>
    </p:tnLst>
  </p:timing>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21:6</a:t>
            </a:r>
            <a:endParaRPr lang="en-US" dirty="0">
              <a:solidFill>
                <a:srgbClr val="00B0F0"/>
              </a:solidFill>
            </a:endParaRPr>
          </a:p>
        </p:txBody>
      </p:sp>
      <p:sp>
        <p:nvSpPr>
          <p:cNvPr id="5" name="Content Placeholder 2"/>
          <p:cNvSpPr>
            <a:spLocks noGrp="1"/>
          </p:cNvSpPr>
          <p:nvPr>
            <p:ph idx="1"/>
          </p:nvPr>
        </p:nvSpPr>
        <p:spPr>
          <a:xfrm>
            <a:off x="191068" y="955343"/>
            <a:ext cx="11859904" cy="5732060"/>
          </a:xfrm>
        </p:spPr>
        <p:txBody>
          <a:bodyPr>
            <a:noAutofit/>
          </a:bodyPr>
          <a:lstStyle/>
          <a:p>
            <a:pPr marL="0" indent="0">
              <a:buNone/>
            </a:pPr>
            <a:r>
              <a:rPr lang="en-US" sz="3200" i="1" dirty="0">
                <a:solidFill>
                  <a:srgbClr val="FFFF00"/>
                </a:solidFill>
                <a:effectLst/>
              </a:rPr>
              <a:t>…I will give unto him that is athirst of the fountain of the water of life freely… </a:t>
            </a:r>
            <a:r>
              <a:rPr lang="en-US" sz="3200" i="1" dirty="0" smtClean="0">
                <a:solidFill>
                  <a:srgbClr val="FFFF00"/>
                </a:solidFill>
                <a:effectLst/>
              </a:rPr>
              <a:t>                                                                                        </a:t>
            </a:r>
            <a:r>
              <a:rPr lang="en-US" sz="3200" dirty="0" smtClean="0">
                <a:effectLst/>
              </a:rPr>
              <a:t>This is a</a:t>
            </a:r>
            <a:r>
              <a:rPr lang="en-US" sz="3600" dirty="0" smtClean="0">
                <a:effectLst/>
              </a:rPr>
              <a:t>n imagery </a:t>
            </a:r>
            <a:r>
              <a:rPr lang="en-US" sz="3600" dirty="0">
                <a:effectLst/>
              </a:rPr>
              <a:t>often used in the Scriptures to represent salvation. It is compared with a fountain that flows in abundance where all may freely </a:t>
            </a:r>
            <a:r>
              <a:rPr lang="en-US" sz="3600" dirty="0" smtClean="0">
                <a:effectLst/>
              </a:rPr>
              <a:t>quench </a:t>
            </a:r>
            <a:r>
              <a:rPr lang="en-US" sz="3600" dirty="0">
                <a:effectLst/>
              </a:rPr>
              <a:t>their thirst. </a:t>
            </a:r>
            <a:r>
              <a:rPr lang="en-US" sz="3600" dirty="0">
                <a:solidFill>
                  <a:srgbClr val="FFFF00"/>
                </a:solidFill>
                <a:effectLst/>
              </a:rPr>
              <a:t>The freeness and the </a:t>
            </a:r>
            <a:r>
              <a:rPr lang="en-US" sz="3600" dirty="0" smtClean="0">
                <a:solidFill>
                  <a:srgbClr val="FFFF00"/>
                </a:solidFill>
                <a:effectLst/>
              </a:rPr>
              <a:t>fullness </a:t>
            </a:r>
            <a:r>
              <a:rPr lang="en-US" sz="3600" dirty="0">
                <a:solidFill>
                  <a:srgbClr val="FFFF00"/>
                </a:solidFill>
                <a:effectLst/>
              </a:rPr>
              <a:t>of salvation will be one of the most striking things </a:t>
            </a:r>
            <a:r>
              <a:rPr lang="en-US" sz="3600" dirty="0" smtClean="0">
                <a:solidFill>
                  <a:srgbClr val="FFFF00"/>
                </a:solidFill>
                <a:effectLst/>
              </a:rPr>
              <a:t>that will be reiterated &amp; celebrated </a:t>
            </a:r>
            <a:r>
              <a:rPr lang="en-US" sz="3600" dirty="0">
                <a:effectLst/>
              </a:rPr>
              <a:t>when the </a:t>
            </a:r>
            <a:r>
              <a:rPr lang="en-US" sz="3600" dirty="0" smtClean="0">
                <a:effectLst/>
              </a:rPr>
              <a:t>hosts </a:t>
            </a:r>
            <a:r>
              <a:rPr lang="en-US" sz="3600" dirty="0">
                <a:effectLst/>
              </a:rPr>
              <a:t>of the redeemed </a:t>
            </a:r>
            <a:r>
              <a:rPr lang="en-US" sz="3600" dirty="0" smtClean="0">
                <a:effectLst/>
              </a:rPr>
              <a:t>will </a:t>
            </a:r>
            <a:r>
              <a:rPr lang="en-US" sz="3600" dirty="0">
                <a:effectLst/>
              </a:rPr>
              <a:t>be welcomed </a:t>
            </a:r>
            <a:r>
              <a:rPr lang="en-US" sz="3600" dirty="0" smtClean="0">
                <a:effectLst/>
              </a:rPr>
              <a:t>into </a:t>
            </a:r>
            <a:r>
              <a:rPr lang="en-US" sz="3600" dirty="0">
                <a:effectLst/>
              </a:rPr>
              <a:t>their eternal </a:t>
            </a:r>
            <a:r>
              <a:rPr lang="en-US" sz="3600" dirty="0" smtClean="0">
                <a:effectLst/>
              </a:rPr>
              <a:t>dwelling place. </a:t>
            </a:r>
            <a:endParaRPr lang="en-US" sz="3600" dirty="0" smtClean="0">
              <a:solidFill>
                <a:srgbClr val="00FFFF"/>
              </a:solidFill>
              <a:effectLst/>
            </a:endParaRPr>
          </a:p>
        </p:txBody>
      </p:sp>
    </p:spTree>
    <p:extLst>
      <p:ext uri="{BB962C8B-B14F-4D97-AF65-F5344CB8AC3E}">
        <p14:creationId xmlns:p14="http://schemas.microsoft.com/office/powerpoint/2010/main" val="1756411694"/>
      </p:ext>
    </p:extLst>
  </p:cSld>
  <p:clrMapOvr>
    <a:masterClrMapping/>
  </p:clrMapOvr>
  <p:timing>
    <p:tnLst>
      <p:par>
        <p:cTn id="1" dur="indefinite" restart="never" nodeType="tmRoot"/>
      </p:par>
    </p:tnLst>
  </p:timing>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21:7</a:t>
            </a:r>
            <a:endParaRPr lang="en-US" dirty="0">
              <a:solidFill>
                <a:srgbClr val="00B0F0"/>
              </a:solidFill>
            </a:endParaRPr>
          </a:p>
        </p:txBody>
      </p:sp>
      <p:sp>
        <p:nvSpPr>
          <p:cNvPr id="5" name="Content Placeholder 2"/>
          <p:cNvSpPr>
            <a:spLocks noGrp="1"/>
          </p:cNvSpPr>
          <p:nvPr>
            <p:ph idx="1"/>
          </p:nvPr>
        </p:nvSpPr>
        <p:spPr>
          <a:xfrm>
            <a:off x="191068" y="955343"/>
            <a:ext cx="11859904" cy="5732060"/>
          </a:xfrm>
        </p:spPr>
        <p:txBody>
          <a:bodyPr>
            <a:noAutofit/>
          </a:bodyPr>
          <a:lstStyle/>
          <a:p>
            <a:pPr marL="0" indent="0">
              <a:buNone/>
            </a:pPr>
            <a:r>
              <a:rPr lang="en-US" sz="3200" i="1" dirty="0" smtClean="0">
                <a:solidFill>
                  <a:srgbClr val="FFFF00"/>
                </a:solidFill>
                <a:effectLst/>
              </a:rPr>
              <a:t>He </a:t>
            </a:r>
            <a:r>
              <a:rPr lang="en-US" sz="3200" i="1" dirty="0">
                <a:solidFill>
                  <a:srgbClr val="FFFF00"/>
                </a:solidFill>
                <a:effectLst/>
              </a:rPr>
              <a:t>that </a:t>
            </a:r>
            <a:r>
              <a:rPr lang="en-US" sz="3200" i="1" dirty="0" err="1" smtClean="0">
                <a:solidFill>
                  <a:srgbClr val="FFFF00"/>
                </a:solidFill>
                <a:effectLst/>
              </a:rPr>
              <a:t>overcometh</a:t>
            </a:r>
            <a:r>
              <a:rPr lang="en-US" sz="3200" i="1" dirty="0" smtClean="0">
                <a:solidFill>
                  <a:srgbClr val="FFFF00"/>
                </a:solidFill>
                <a:effectLst/>
              </a:rPr>
              <a:t> shall inherit all things… </a:t>
            </a:r>
          </a:p>
          <a:p>
            <a:pPr marL="0" indent="0">
              <a:buNone/>
            </a:pPr>
            <a:r>
              <a:rPr lang="en-US" sz="3600" dirty="0" smtClean="0">
                <a:effectLst/>
              </a:rPr>
              <a:t>He who continues steadfast in the belief and practice of the truth to the end; will enjoy </a:t>
            </a:r>
            <a:r>
              <a:rPr lang="en-US" sz="3600" dirty="0">
                <a:effectLst/>
              </a:rPr>
              <a:t>all </a:t>
            </a:r>
            <a:r>
              <a:rPr lang="en-US" sz="3600" dirty="0" smtClean="0">
                <a:effectLst/>
              </a:rPr>
              <a:t>things</a:t>
            </a:r>
            <a:r>
              <a:rPr lang="en-US" sz="3600" i="1" dirty="0" smtClean="0">
                <a:effectLst/>
              </a:rPr>
              <a:t>…</a:t>
            </a:r>
          </a:p>
          <a:p>
            <a:pPr marL="0" indent="0">
              <a:buNone/>
            </a:pPr>
            <a:r>
              <a:rPr lang="en-US" sz="3600" i="1" dirty="0" smtClean="0">
                <a:solidFill>
                  <a:srgbClr val="FFFF00"/>
                </a:solidFill>
                <a:effectLst/>
              </a:rPr>
              <a:t>(An Overcomer is a Believer: 1 John 5:4-5)</a:t>
            </a:r>
            <a:r>
              <a:rPr lang="en-US" sz="3600" dirty="0" smtClean="0">
                <a:effectLst/>
              </a:rPr>
              <a:t>                       </a:t>
            </a:r>
            <a:r>
              <a:rPr lang="en-US" sz="3600" dirty="0" smtClean="0">
                <a:solidFill>
                  <a:srgbClr val="00FFFF"/>
                </a:solidFill>
                <a:effectLst/>
              </a:rPr>
              <a:t>The </a:t>
            </a:r>
            <a:r>
              <a:rPr lang="en-US" sz="3600" dirty="0">
                <a:solidFill>
                  <a:srgbClr val="00FFFF"/>
                </a:solidFill>
                <a:effectLst/>
              </a:rPr>
              <a:t>extent and latitude of the </a:t>
            </a:r>
            <a:r>
              <a:rPr lang="en-US" sz="3600" dirty="0" smtClean="0">
                <a:solidFill>
                  <a:srgbClr val="00FFFF"/>
                </a:solidFill>
                <a:effectLst/>
              </a:rPr>
              <a:t>promise is that the overcomer shall  receive all the </a:t>
            </a:r>
            <a:r>
              <a:rPr lang="en-US" sz="3600" dirty="0">
                <a:solidFill>
                  <a:srgbClr val="00FFFF"/>
                </a:solidFill>
                <a:effectLst/>
              </a:rPr>
              <a:t>blessings and benefits, all </a:t>
            </a:r>
            <a:r>
              <a:rPr lang="en-US" sz="3600" dirty="0" smtClean="0">
                <a:solidFill>
                  <a:srgbClr val="00FFFF"/>
                </a:solidFill>
                <a:effectLst/>
              </a:rPr>
              <a:t>the joys </a:t>
            </a:r>
            <a:r>
              <a:rPr lang="en-US" sz="3600" dirty="0">
                <a:solidFill>
                  <a:srgbClr val="00FFFF"/>
                </a:solidFill>
                <a:effectLst/>
              </a:rPr>
              <a:t>and </a:t>
            </a:r>
            <a:r>
              <a:rPr lang="en-US" sz="3600" dirty="0" smtClean="0">
                <a:solidFill>
                  <a:srgbClr val="00FFFF"/>
                </a:solidFill>
                <a:effectLst/>
              </a:rPr>
              <a:t>comforts that </a:t>
            </a:r>
            <a:r>
              <a:rPr lang="en-US" sz="3600" dirty="0">
                <a:solidFill>
                  <a:srgbClr val="00FFFF"/>
                </a:solidFill>
                <a:effectLst/>
              </a:rPr>
              <a:t>are </a:t>
            </a:r>
            <a:r>
              <a:rPr lang="en-US" sz="3600" dirty="0" smtClean="0">
                <a:solidFill>
                  <a:srgbClr val="00FFFF"/>
                </a:solidFill>
                <a:effectLst/>
              </a:rPr>
              <a:t>necessary </a:t>
            </a:r>
            <a:r>
              <a:rPr lang="en-US" sz="3600" dirty="0">
                <a:solidFill>
                  <a:srgbClr val="00FFFF"/>
                </a:solidFill>
                <a:effectLst/>
              </a:rPr>
              <a:t>to make him perfectly and perpetually </a:t>
            </a:r>
            <a:r>
              <a:rPr lang="en-US" sz="3600" dirty="0" smtClean="0">
                <a:solidFill>
                  <a:srgbClr val="00FFFF"/>
                </a:solidFill>
                <a:effectLst/>
              </a:rPr>
              <a:t>happy.</a:t>
            </a:r>
            <a:endParaRPr lang="en-US" sz="3600" i="1" dirty="0" smtClean="0">
              <a:solidFill>
                <a:srgbClr val="00FFFF"/>
              </a:solidFill>
              <a:effectLst/>
            </a:endParaRPr>
          </a:p>
        </p:txBody>
      </p:sp>
    </p:spTree>
    <p:extLst>
      <p:ext uri="{BB962C8B-B14F-4D97-AF65-F5344CB8AC3E}">
        <p14:creationId xmlns:p14="http://schemas.microsoft.com/office/powerpoint/2010/main" val="2909062031"/>
      </p:ext>
    </p:extLst>
  </p:cSld>
  <p:clrMapOvr>
    <a:masterClrMapping/>
  </p:clrMapOvr>
  <p:timing>
    <p:tnLst>
      <p:par>
        <p:cTn id="1" dur="indefinite" restart="never" nodeType="tmRoot"/>
      </p:par>
    </p:tnLst>
  </p:timing>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21:7</a:t>
            </a:r>
            <a:endParaRPr lang="en-US" dirty="0">
              <a:solidFill>
                <a:srgbClr val="00B0F0"/>
              </a:solidFill>
            </a:endParaRPr>
          </a:p>
        </p:txBody>
      </p:sp>
      <p:sp>
        <p:nvSpPr>
          <p:cNvPr id="5" name="Content Placeholder 2"/>
          <p:cNvSpPr>
            <a:spLocks noGrp="1"/>
          </p:cNvSpPr>
          <p:nvPr>
            <p:ph idx="1"/>
          </p:nvPr>
        </p:nvSpPr>
        <p:spPr>
          <a:xfrm>
            <a:off x="191068" y="859809"/>
            <a:ext cx="11859904" cy="5827594"/>
          </a:xfrm>
        </p:spPr>
        <p:txBody>
          <a:bodyPr>
            <a:noAutofit/>
          </a:bodyPr>
          <a:lstStyle/>
          <a:p>
            <a:pPr marL="0" indent="0">
              <a:buNone/>
            </a:pPr>
            <a:r>
              <a:rPr lang="en-US" sz="3600" dirty="0" smtClean="0">
                <a:solidFill>
                  <a:srgbClr val="00FFFF"/>
                </a:solidFill>
                <a:effectLst/>
              </a:rPr>
              <a:t>He </a:t>
            </a:r>
            <a:r>
              <a:rPr lang="en-US" sz="3600" dirty="0">
                <a:solidFill>
                  <a:srgbClr val="00FFFF"/>
                </a:solidFill>
                <a:effectLst/>
              </a:rPr>
              <a:t>shall inherit all things, </a:t>
            </a:r>
            <a:r>
              <a:rPr lang="en-US" sz="3600" dirty="0" smtClean="0">
                <a:solidFill>
                  <a:srgbClr val="FFFF00"/>
                </a:solidFill>
                <a:effectLst/>
              </a:rPr>
              <a:t>NOT merit or earn all things</a:t>
            </a:r>
            <a:r>
              <a:rPr lang="en-US" sz="3600" dirty="0">
                <a:solidFill>
                  <a:srgbClr val="00FFFF"/>
                </a:solidFill>
                <a:effectLst/>
              </a:rPr>
              <a:t>.</a:t>
            </a:r>
            <a:r>
              <a:rPr lang="en-US" sz="3600" dirty="0" smtClean="0">
                <a:solidFill>
                  <a:srgbClr val="00FFFF"/>
                </a:solidFill>
                <a:effectLst/>
              </a:rPr>
              <a:t> An </a:t>
            </a:r>
            <a:r>
              <a:rPr lang="en-US" sz="3600" dirty="0">
                <a:solidFill>
                  <a:srgbClr val="00FFFF"/>
                </a:solidFill>
                <a:effectLst/>
              </a:rPr>
              <a:t>inheritance is </a:t>
            </a:r>
            <a:r>
              <a:rPr lang="en-US" sz="3600" dirty="0" smtClean="0">
                <a:solidFill>
                  <a:srgbClr val="00FFFF"/>
                </a:solidFill>
                <a:effectLst/>
              </a:rPr>
              <a:t>an </a:t>
            </a:r>
            <a:r>
              <a:rPr lang="en-US" sz="3600" dirty="0">
                <a:solidFill>
                  <a:srgbClr val="00FFFF"/>
                </a:solidFill>
                <a:effectLst/>
              </a:rPr>
              <a:t>estate freely given by the father to his children. </a:t>
            </a:r>
            <a:r>
              <a:rPr lang="en-US" sz="3600" dirty="0" smtClean="0">
                <a:solidFill>
                  <a:srgbClr val="00FFFF"/>
                </a:solidFill>
                <a:effectLst/>
              </a:rPr>
              <a:t>The word literally means to be an heir or to obtain an inheritance. Therefore it is </a:t>
            </a:r>
            <a:r>
              <a:rPr lang="en-US" sz="3600" dirty="0" smtClean="0">
                <a:solidFill>
                  <a:srgbClr val="FFFF00"/>
                </a:solidFill>
                <a:effectLst/>
              </a:rPr>
              <a:t>not speaking of rewards and crowns that one will earn </a:t>
            </a:r>
            <a:r>
              <a:rPr lang="en-US" sz="3600" dirty="0" smtClean="0">
                <a:solidFill>
                  <a:srgbClr val="00FFFF"/>
                </a:solidFill>
                <a:effectLst/>
              </a:rPr>
              <a:t>but eternal blessings that the overcoming believer will inherit as a privilege </a:t>
            </a:r>
            <a:r>
              <a:rPr lang="en-US" sz="3600" dirty="0">
                <a:solidFill>
                  <a:srgbClr val="00FFFF"/>
                </a:solidFill>
                <a:effectLst/>
              </a:rPr>
              <a:t>because </a:t>
            </a:r>
            <a:r>
              <a:rPr lang="en-US" sz="3600" dirty="0" smtClean="0">
                <a:solidFill>
                  <a:srgbClr val="00FFFF"/>
                </a:solidFill>
                <a:effectLst/>
              </a:rPr>
              <a:t>they </a:t>
            </a:r>
            <a:r>
              <a:rPr lang="en-US" sz="3600" dirty="0">
                <a:solidFill>
                  <a:srgbClr val="00FFFF"/>
                </a:solidFill>
                <a:effectLst/>
              </a:rPr>
              <a:t>are a child of God. </a:t>
            </a:r>
            <a:r>
              <a:rPr lang="en-US" sz="3600" dirty="0" smtClean="0">
                <a:solidFill>
                  <a:srgbClr val="00FFFF"/>
                </a:solidFill>
                <a:effectLst/>
              </a:rPr>
              <a:t>God will </a:t>
            </a:r>
            <a:r>
              <a:rPr lang="en-US" sz="3600" dirty="0">
                <a:solidFill>
                  <a:srgbClr val="00FFFF"/>
                </a:solidFill>
                <a:effectLst/>
              </a:rPr>
              <a:t>bestow upon them all the blessings which </a:t>
            </a:r>
            <a:r>
              <a:rPr lang="en-US" sz="3600" dirty="0" smtClean="0">
                <a:solidFill>
                  <a:srgbClr val="00FFFF"/>
                </a:solidFill>
                <a:effectLst/>
              </a:rPr>
              <a:t>are His unmerited favours toward his children.</a:t>
            </a:r>
            <a:endParaRPr lang="en-US" sz="3600" i="1" dirty="0" smtClean="0">
              <a:solidFill>
                <a:srgbClr val="00FFFF"/>
              </a:solidFill>
              <a:effectLst/>
            </a:endParaRPr>
          </a:p>
        </p:txBody>
      </p:sp>
    </p:spTree>
    <p:extLst>
      <p:ext uri="{BB962C8B-B14F-4D97-AF65-F5344CB8AC3E}">
        <p14:creationId xmlns:p14="http://schemas.microsoft.com/office/powerpoint/2010/main" val="919470903"/>
      </p:ext>
    </p:extLst>
  </p:cSld>
  <p:clrMapOvr>
    <a:masterClrMapping/>
  </p:clrMapOvr>
  <p:timing>
    <p:tnLst>
      <p:par>
        <p:cTn id="1" dur="indefinite" restart="never" nodeType="tmRoot"/>
      </p:par>
    </p:tnLst>
  </p:timing>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1028" y="136478"/>
            <a:ext cx="12050972" cy="6537278"/>
          </a:xfrm>
        </p:spPr>
        <p:txBody>
          <a:bodyPr>
            <a:noAutofit/>
          </a:bodyPr>
          <a:lstStyle/>
          <a:p>
            <a:pPr marL="0" indent="0">
              <a:buNone/>
            </a:pPr>
            <a:r>
              <a:rPr lang="en-US" sz="3000" i="1" u="sng" dirty="0" smtClean="0">
                <a:solidFill>
                  <a:srgbClr val="FFFF00"/>
                </a:solidFill>
                <a:effectLst/>
              </a:rPr>
              <a:t>Rev 2:7 </a:t>
            </a:r>
            <a:r>
              <a:rPr lang="en-US" sz="3000" i="1" dirty="0">
                <a:solidFill>
                  <a:srgbClr val="FFFF00"/>
                </a:solidFill>
                <a:effectLst/>
              </a:rPr>
              <a:t>He that hath an ear, let him hear what the Spirit </a:t>
            </a:r>
            <a:r>
              <a:rPr lang="en-US" sz="3000" i="1" dirty="0" err="1">
                <a:solidFill>
                  <a:srgbClr val="FFFF00"/>
                </a:solidFill>
                <a:effectLst/>
              </a:rPr>
              <a:t>saith</a:t>
            </a:r>
            <a:r>
              <a:rPr lang="en-US" sz="3000" i="1" dirty="0">
                <a:solidFill>
                  <a:srgbClr val="FFFF00"/>
                </a:solidFill>
                <a:effectLst/>
              </a:rPr>
              <a:t> unto the churches; </a:t>
            </a:r>
            <a:r>
              <a:rPr lang="en-US" sz="3000" i="1" u="sng" dirty="0">
                <a:solidFill>
                  <a:srgbClr val="FFFF00"/>
                </a:solidFill>
                <a:effectLst/>
              </a:rPr>
              <a:t>To him that </a:t>
            </a:r>
            <a:r>
              <a:rPr lang="en-US" sz="3000" i="1" u="sng" dirty="0" err="1">
                <a:solidFill>
                  <a:srgbClr val="00FFFF"/>
                </a:solidFill>
                <a:effectLst/>
              </a:rPr>
              <a:t>overcometh</a:t>
            </a:r>
            <a:r>
              <a:rPr lang="en-US" sz="3000" i="1" u="sng" dirty="0">
                <a:solidFill>
                  <a:srgbClr val="FFFF00"/>
                </a:solidFill>
                <a:effectLst/>
              </a:rPr>
              <a:t> will I give to eat of the tree of life</a:t>
            </a:r>
            <a:r>
              <a:rPr lang="en-US" sz="3000" i="1" dirty="0">
                <a:solidFill>
                  <a:srgbClr val="FFFF00"/>
                </a:solidFill>
                <a:effectLst/>
              </a:rPr>
              <a:t>, which is in the midst of the paradise of God.</a:t>
            </a:r>
          </a:p>
          <a:p>
            <a:pPr marL="0" indent="0">
              <a:buNone/>
            </a:pPr>
            <a:r>
              <a:rPr lang="en-US" sz="3000" i="1" u="sng" dirty="0" smtClean="0">
                <a:solidFill>
                  <a:srgbClr val="FFFF00"/>
                </a:solidFill>
                <a:effectLst/>
              </a:rPr>
              <a:t>Rev </a:t>
            </a:r>
            <a:r>
              <a:rPr lang="en-US" sz="3000" i="1" u="sng" dirty="0">
                <a:solidFill>
                  <a:srgbClr val="FFFF00"/>
                </a:solidFill>
                <a:effectLst/>
              </a:rPr>
              <a:t>2:11 </a:t>
            </a:r>
            <a:r>
              <a:rPr lang="en-US" sz="3000" i="1" dirty="0">
                <a:solidFill>
                  <a:srgbClr val="FFFF00"/>
                </a:solidFill>
                <a:effectLst/>
              </a:rPr>
              <a:t>He that hath an ear, let him hear what the Spirit </a:t>
            </a:r>
            <a:r>
              <a:rPr lang="en-US" sz="3000" i="1" dirty="0" err="1">
                <a:solidFill>
                  <a:srgbClr val="FFFF00"/>
                </a:solidFill>
                <a:effectLst/>
              </a:rPr>
              <a:t>saith</a:t>
            </a:r>
            <a:r>
              <a:rPr lang="en-US" sz="3000" i="1" dirty="0">
                <a:solidFill>
                  <a:srgbClr val="FFFF00"/>
                </a:solidFill>
                <a:effectLst/>
              </a:rPr>
              <a:t> unto the churches; </a:t>
            </a:r>
            <a:r>
              <a:rPr lang="en-US" sz="3000" i="1" u="sng" dirty="0">
                <a:solidFill>
                  <a:srgbClr val="FFFF00"/>
                </a:solidFill>
                <a:effectLst/>
              </a:rPr>
              <a:t>He that </a:t>
            </a:r>
            <a:r>
              <a:rPr lang="en-US" sz="3000" i="1" u="sng" dirty="0" err="1">
                <a:solidFill>
                  <a:srgbClr val="00FFFF"/>
                </a:solidFill>
                <a:effectLst/>
              </a:rPr>
              <a:t>overcometh</a:t>
            </a:r>
            <a:r>
              <a:rPr lang="en-US" sz="3000" i="1" u="sng" dirty="0">
                <a:solidFill>
                  <a:srgbClr val="FFFF00"/>
                </a:solidFill>
                <a:effectLst/>
              </a:rPr>
              <a:t> shall not be hurt of the second death</a:t>
            </a:r>
            <a:r>
              <a:rPr lang="en-US" sz="3000" i="1" dirty="0">
                <a:solidFill>
                  <a:srgbClr val="FFFF00"/>
                </a:solidFill>
                <a:effectLst/>
              </a:rPr>
              <a:t>.</a:t>
            </a:r>
          </a:p>
          <a:p>
            <a:pPr marL="0" indent="0">
              <a:buNone/>
            </a:pPr>
            <a:r>
              <a:rPr lang="en-US" sz="3000" i="1" u="sng" dirty="0" smtClean="0">
                <a:solidFill>
                  <a:srgbClr val="FFFF00"/>
                </a:solidFill>
                <a:effectLst/>
              </a:rPr>
              <a:t>Rev </a:t>
            </a:r>
            <a:r>
              <a:rPr lang="en-US" sz="3000" i="1" u="sng" dirty="0">
                <a:solidFill>
                  <a:srgbClr val="FFFF00"/>
                </a:solidFill>
                <a:effectLst/>
              </a:rPr>
              <a:t>2:17 </a:t>
            </a:r>
            <a:r>
              <a:rPr lang="en-US" sz="3000" i="1" dirty="0">
                <a:solidFill>
                  <a:srgbClr val="FFFF00"/>
                </a:solidFill>
                <a:effectLst/>
              </a:rPr>
              <a:t>He that hath an ear, let him hear what the Spirit </a:t>
            </a:r>
            <a:r>
              <a:rPr lang="en-US" sz="3000" i="1" dirty="0" err="1">
                <a:solidFill>
                  <a:srgbClr val="FFFF00"/>
                </a:solidFill>
                <a:effectLst/>
              </a:rPr>
              <a:t>saith</a:t>
            </a:r>
            <a:r>
              <a:rPr lang="en-US" sz="3000" i="1" dirty="0">
                <a:solidFill>
                  <a:srgbClr val="FFFF00"/>
                </a:solidFill>
                <a:effectLst/>
              </a:rPr>
              <a:t> unto the churches; </a:t>
            </a:r>
            <a:r>
              <a:rPr lang="en-US" sz="3000" i="1" u="sng" dirty="0">
                <a:solidFill>
                  <a:srgbClr val="FFFF00"/>
                </a:solidFill>
                <a:effectLst/>
              </a:rPr>
              <a:t>To him that </a:t>
            </a:r>
            <a:r>
              <a:rPr lang="en-US" sz="3000" i="1" u="sng" dirty="0" err="1">
                <a:solidFill>
                  <a:srgbClr val="00FFFF"/>
                </a:solidFill>
                <a:effectLst/>
              </a:rPr>
              <a:t>overcometh</a:t>
            </a:r>
            <a:r>
              <a:rPr lang="en-US" sz="3000" i="1" u="sng" dirty="0">
                <a:solidFill>
                  <a:srgbClr val="FFFF00"/>
                </a:solidFill>
                <a:effectLst/>
              </a:rPr>
              <a:t> will I give to eat of the hidden manna, and will give him a white stone, and in the stone a new name </a:t>
            </a:r>
            <a:r>
              <a:rPr lang="en-US" sz="3000" i="1" dirty="0">
                <a:solidFill>
                  <a:srgbClr val="FFFF00"/>
                </a:solidFill>
                <a:effectLst/>
              </a:rPr>
              <a:t>written, which no man </a:t>
            </a:r>
            <a:r>
              <a:rPr lang="en-US" sz="3000" i="1" dirty="0" err="1">
                <a:solidFill>
                  <a:srgbClr val="FFFF00"/>
                </a:solidFill>
                <a:effectLst/>
              </a:rPr>
              <a:t>knoweth</a:t>
            </a:r>
            <a:r>
              <a:rPr lang="en-US" sz="3000" i="1" dirty="0">
                <a:solidFill>
                  <a:srgbClr val="FFFF00"/>
                </a:solidFill>
                <a:effectLst/>
              </a:rPr>
              <a:t> saving he that </a:t>
            </a:r>
            <a:r>
              <a:rPr lang="en-US" sz="3000" i="1" dirty="0" err="1">
                <a:solidFill>
                  <a:srgbClr val="FFFF00"/>
                </a:solidFill>
                <a:effectLst/>
              </a:rPr>
              <a:t>receiveth</a:t>
            </a:r>
            <a:r>
              <a:rPr lang="en-US" sz="3000" i="1" dirty="0">
                <a:solidFill>
                  <a:srgbClr val="FFFF00"/>
                </a:solidFill>
                <a:effectLst/>
              </a:rPr>
              <a:t> it.</a:t>
            </a:r>
          </a:p>
          <a:p>
            <a:pPr marL="0" indent="0">
              <a:buNone/>
            </a:pPr>
            <a:r>
              <a:rPr lang="en-US" sz="3000" i="1" u="sng" dirty="0" smtClean="0">
                <a:solidFill>
                  <a:srgbClr val="FFFF00"/>
                </a:solidFill>
                <a:effectLst/>
              </a:rPr>
              <a:t>Rev </a:t>
            </a:r>
            <a:r>
              <a:rPr lang="en-US" sz="3000" i="1" u="sng" dirty="0">
                <a:solidFill>
                  <a:srgbClr val="FFFF00"/>
                </a:solidFill>
                <a:effectLst/>
              </a:rPr>
              <a:t>2:26 </a:t>
            </a:r>
            <a:r>
              <a:rPr lang="en-US" sz="3000" i="1" dirty="0">
                <a:solidFill>
                  <a:srgbClr val="FFFF00"/>
                </a:solidFill>
                <a:effectLst/>
              </a:rPr>
              <a:t>And </a:t>
            </a:r>
            <a:r>
              <a:rPr lang="en-US" sz="3000" i="1" u="sng" dirty="0">
                <a:solidFill>
                  <a:srgbClr val="FFFF00"/>
                </a:solidFill>
                <a:effectLst/>
              </a:rPr>
              <a:t>he that </a:t>
            </a:r>
            <a:r>
              <a:rPr lang="en-US" sz="3000" i="1" u="sng" dirty="0" err="1">
                <a:solidFill>
                  <a:srgbClr val="00FFFF"/>
                </a:solidFill>
                <a:effectLst/>
              </a:rPr>
              <a:t>overcometh</a:t>
            </a:r>
            <a:r>
              <a:rPr lang="en-US" sz="3000" i="1" u="sng" dirty="0">
                <a:solidFill>
                  <a:srgbClr val="FFFF00"/>
                </a:solidFill>
                <a:effectLst/>
              </a:rPr>
              <a:t>, and </a:t>
            </a:r>
            <a:r>
              <a:rPr lang="en-US" sz="3000" i="1" u="sng" dirty="0" err="1">
                <a:solidFill>
                  <a:srgbClr val="FFFF00"/>
                </a:solidFill>
                <a:effectLst/>
              </a:rPr>
              <a:t>keepeth</a:t>
            </a:r>
            <a:r>
              <a:rPr lang="en-US" sz="3000" i="1" u="sng" dirty="0">
                <a:solidFill>
                  <a:srgbClr val="FFFF00"/>
                </a:solidFill>
                <a:effectLst/>
              </a:rPr>
              <a:t> my works unto the end, to him will I give power over the nations:</a:t>
            </a:r>
            <a:endParaRPr lang="en-US" sz="3000" i="1" u="sng" dirty="0" smtClean="0">
              <a:solidFill>
                <a:srgbClr val="00FFFF"/>
              </a:solidFill>
              <a:effectLst/>
            </a:endParaRPr>
          </a:p>
        </p:txBody>
      </p:sp>
    </p:spTree>
    <p:extLst>
      <p:ext uri="{BB962C8B-B14F-4D97-AF65-F5344CB8AC3E}">
        <p14:creationId xmlns:p14="http://schemas.microsoft.com/office/powerpoint/2010/main" val="3077983229"/>
      </p:ext>
    </p:extLst>
  </p:cSld>
  <p:clrMapOvr>
    <a:masterClrMapping/>
  </p:clrMapOvr>
  <p:timing>
    <p:tnLst>
      <p:par>
        <p:cTn id="1" dur="indefinite" restart="never" nodeType="tmRoot"/>
      </p:par>
    </p:tnLst>
  </p:timing>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1028" y="136478"/>
            <a:ext cx="12050972" cy="6537278"/>
          </a:xfrm>
        </p:spPr>
        <p:txBody>
          <a:bodyPr>
            <a:noAutofit/>
          </a:bodyPr>
          <a:lstStyle/>
          <a:p>
            <a:pPr marL="0" indent="0">
              <a:buNone/>
            </a:pPr>
            <a:r>
              <a:rPr lang="en-US" sz="3000" i="1" u="sng" dirty="0" smtClean="0">
                <a:solidFill>
                  <a:srgbClr val="FFFF00"/>
                </a:solidFill>
                <a:effectLst/>
              </a:rPr>
              <a:t>Rev </a:t>
            </a:r>
            <a:r>
              <a:rPr lang="en-US" sz="3000" i="1" u="sng" dirty="0">
                <a:solidFill>
                  <a:srgbClr val="FFFF00"/>
                </a:solidFill>
                <a:effectLst/>
              </a:rPr>
              <a:t>3:5 </a:t>
            </a:r>
            <a:r>
              <a:rPr lang="en-US" sz="3000" i="1" dirty="0">
                <a:solidFill>
                  <a:srgbClr val="FFFF00"/>
                </a:solidFill>
                <a:effectLst/>
              </a:rPr>
              <a:t>He </a:t>
            </a:r>
            <a:r>
              <a:rPr lang="en-US" sz="3000" i="1" u="sng" dirty="0">
                <a:solidFill>
                  <a:srgbClr val="FFFF00"/>
                </a:solidFill>
                <a:effectLst/>
              </a:rPr>
              <a:t>that </a:t>
            </a:r>
            <a:r>
              <a:rPr lang="en-US" sz="3000" i="1" u="sng" dirty="0" err="1">
                <a:solidFill>
                  <a:srgbClr val="00FFFF"/>
                </a:solidFill>
                <a:effectLst/>
              </a:rPr>
              <a:t>overcometh</a:t>
            </a:r>
            <a:r>
              <a:rPr lang="en-US" sz="3000" i="1" u="sng" dirty="0">
                <a:solidFill>
                  <a:srgbClr val="FFFF00"/>
                </a:solidFill>
                <a:effectLst/>
              </a:rPr>
              <a:t>, the same shall be clothed in white raiment;</a:t>
            </a:r>
            <a:r>
              <a:rPr lang="en-US" sz="3000" i="1" dirty="0">
                <a:solidFill>
                  <a:srgbClr val="FFFF00"/>
                </a:solidFill>
                <a:effectLst/>
              </a:rPr>
              <a:t> and I will not blot out his name out of the book of life, but I will confess his name before my Father, and before his angels.</a:t>
            </a:r>
          </a:p>
          <a:p>
            <a:pPr marL="0" indent="0">
              <a:buNone/>
            </a:pPr>
            <a:r>
              <a:rPr lang="en-US" sz="3000" i="1" u="sng" dirty="0" smtClean="0">
                <a:solidFill>
                  <a:srgbClr val="FFFF00"/>
                </a:solidFill>
                <a:effectLst/>
              </a:rPr>
              <a:t>Rev </a:t>
            </a:r>
            <a:r>
              <a:rPr lang="en-US" sz="3000" i="1" u="sng" dirty="0">
                <a:solidFill>
                  <a:srgbClr val="FFFF00"/>
                </a:solidFill>
                <a:effectLst/>
              </a:rPr>
              <a:t>3:12 </a:t>
            </a:r>
            <a:r>
              <a:rPr lang="en-US" sz="3000" i="1" dirty="0">
                <a:solidFill>
                  <a:srgbClr val="FFFF00"/>
                </a:solidFill>
                <a:effectLst/>
              </a:rPr>
              <a:t>Him </a:t>
            </a:r>
            <a:r>
              <a:rPr lang="en-US" sz="3000" i="1" u="sng" dirty="0">
                <a:solidFill>
                  <a:srgbClr val="FFFF00"/>
                </a:solidFill>
                <a:effectLst/>
              </a:rPr>
              <a:t>that </a:t>
            </a:r>
            <a:r>
              <a:rPr lang="en-US" sz="3000" i="1" u="sng" dirty="0" err="1">
                <a:solidFill>
                  <a:srgbClr val="00FFFF"/>
                </a:solidFill>
                <a:effectLst/>
              </a:rPr>
              <a:t>overcometh</a:t>
            </a:r>
            <a:r>
              <a:rPr lang="en-US" sz="3000" i="1" u="sng" dirty="0">
                <a:solidFill>
                  <a:srgbClr val="FFFF00"/>
                </a:solidFill>
                <a:effectLst/>
              </a:rPr>
              <a:t> will I make a pillar in the temple of my God</a:t>
            </a:r>
            <a:r>
              <a:rPr lang="en-US" sz="3000" i="1" dirty="0">
                <a:solidFill>
                  <a:srgbClr val="FFFF00"/>
                </a:solidFill>
                <a:effectLst/>
              </a:rPr>
              <a:t>, and he shall go no more out: and I will write upon him the name of my God, and the name of the city of my God, which is new Jerusalem, which cometh down out of heaven from my God: and I will write upon him my new name.</a:t>
            </a:r>
          </a:p>
          <a:p>
            <a:pPr marL="0" indent="0">
              <a:buNone/>
            </a:pPr>
            <a:r>
              <a:rPr lang="en-US" sz="3000" i="1" u="sng" dirty="0" smtClean="0">
                <a:solidFill>
                  <a:srgbClr val="FFFF00"/>
                </a:solidFill>
                <a:effectLst/>
              </a:rPr>
              <a:t>Rev </a:t>
            </a:r>
            <a:r>
              <a:rPr lang="en-US" sz="3000" i="1" u="sng" dirty="0">
                <a:solidFill>
                  <a:srgbClr val="FFFF00"/>
                </a:solidFill>
                <a:effectLst/>
              </a:rPr>
              <a:t>3:21 </a:t>
            </a:r>
            <a:r>
              <a:rPr lang="en-US" sz="3000" i="1" dirty="0">
                <a:solidFill>
                  <a:srgbClr val="FFFF00"/>
                </a:solidFill>
                <a:effectLst/>
              </a:rPr>
              <a:t>To </a:t>
            </a:r>
            <a:r>
              <a:rPr lang="en-US" sz="3000" i="1" u="sng" dirty="0">
                <a:solidFill>
                  <a:srgbClr val="FFFF00"/>
                </a:solidFill>
                <a:effectLst/>
              </a:rPr>
              <a:t>him that </a:t>
            </a:r>
            <a:r>
              <a:rPr lang="en-US" sz="3000" i="1" u="sng" dirty="0" err="1">
                <a:solidFill>
                  <a:srgbClr val="00FFFF"/>
                </a:solidFill>
                <a:effectLst/>
              </a:rPr>
              <a:t>overcometh</a:t>
            </a:r>
            <a:r>
              <a:rPr lang="en-US" sz="3000" i="1" u="sng" dirty="0">
                <a:solidFill>
                  <a:srgbClr val="FFFF00"/>
                </a:solidFill>
                <a:effectLst/>
              </a:rPr>
              <a:t> will I grant to sit with me in my throne</a:t>
            </a:r>
            <a:r>
              <a:rPr lang="en-US" sz="3000" i="1" dirty="0">
                <a:solidFill>
                  <a:srgbClr val="FFFF00"/>
                </a:solidFill>
                <a:effectLst/>
              </a:rPr>
              <a:t>, even as I also overcame, and am set down with my Father in his throne</a:t>
            </a:r>
            <a:r>
              <a:rPr lang="en-US" sz="3000" i="1" dirty="0" smtClean="0">
                <a:solidFill>
                  <a:srgbClr val="FFFF00"/>
                </a:solidFill>
                <a:effectLst/>
              </a:rPr>
              <a:t>.</a:t>
            </a:r>
            <a:endParaRPr lang="en-US" sz="3000" i="1" dirty="0">
              <a:solidFill>
                <a:srgbClr val="FFFF00"/>
              </a:solidFill>
              <a:effectLst/>
            </a:endParaRPr>
          </a:p>
        </p:txBody>
      </p:sp>
    </p:spTree>
    <p:extLst>
      <p:ext uri="{BB962C8B-B14F-4D97-AF65-F5344CB8AC3E}">
        <p14:creationId xmlns:p14="http://schemas.microsoft.com/office/powerpoint/2010/main" val="2008595926"/>
      </p:ext>
    </p:extLst>
  </p:cSld>
  <p:clrMapOvr>
    <a:masterClrMapping/>
  </p:clrMapOvr>
  <p:timing>
    <p:tnLst>
      <p:par>
        <p:cTn id="1" dur="indefinite" restart="never" nodeType="tmRoot"/>
      </p:par>
    </p:tnLst>
  </p:timing>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images of revelation 2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635" y="0"/>
            <a:ext cx="90293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2832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2:19</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commendation</a:t>
            </a:r>
          </a:p>
          <a:p>
            <a:pPr marL="0" indent="0">
              <a:buNone/>
            </a:pPr>
            <a:endParaRPr lang="en-US" sz="800" i="1" u="sng" dirty="0">
              <a:solidFill>
                <a:srgbClr val="FFFF00"/>
              </a:solidFill>
              <a:effectLst>
                <a:outerShdw blurRad="38100" dist="38100" dir="2700000" algn="tl">
                  <a:srgbClr val="000000">
                    <a:alpha val="43137"/>
                  </a:srgbClr>
                </a:outerShdw>
              </a:effectLst>
            </a:endParaRPr>
          </a:p>
          <a:p>
            <a:pPr marL="0" indent="0">
              <a:buNone/>
            </a:pPr>
            <a:r>
              <a:rPr lang="en-US" sz="3200" dirty="0">
                <a:solidFill>
                  <a:srgbClr val="FFFF00"/>
                </a:solidFill>
              </a:rPr>
              <a:t>*</a:t>
            </a:r>
            <a:r>
              <a:rPr lang="en-US" sz="3200" i="1" dirty="0">
                <a:solidFill>
                  <a:srgbClr val="FFFF00"/>
                </a:solidFill>
              </a:rPr>
              <a:t>Thy works</a:t>
            </a:r>
            <a:r>
              <a:rPr lang="en-US" sz="3200" dirty="0"/>
              <a:t>:  The phrase is repeated here, from the first part of the verse, perhaps, to specify more particularly that their works had been recently more numerous and praiseworthy even than they had formerly been. In the beginning of the verse, as in the commencement of each of the letters, the phrase is used, in the most general sense, to denote all that they had done…. </a:t>
            </a:r>
            <a:r>
              <a:rPr lang="en-US" sz="3200" b="1" i="1" dirty="0">
                <a:solidFill>
                  <a:srgbClr val="FFFF00"/>
                </a:solidFill>
              </a:rPr>
              <a:t>I know your works! </a:t>
            </a:r>
            <a:r>
              <a:rPr lang="en-US" sz="3200" dirty="0"/>
              <a:t>(Jesus said it 7 times, one for each church) </a:t>
            </a:r>
          </a:p>
        </p:txBody>
      </p:sp>
    </p:spTree>
    <p:extLst>
      <p:ext uri="{BB962C8B-B14F-4D97-AF65-F5344CB8AC3E}">
        <p14:creationId xmlns:p14="http://schemas.microsoft.com/office/powerpoint/2010/main" val="1907245742"/>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21:8</a:t>
            </a:r>
            <a:endParaRPr lang="en-US" dirty="0">
              <a:solidFill>
                <a:srgbClr val="00B0F0"/>
              </a:solidFill>
            </a:endParaRPr>
          </a:p>
        </p:txBody>
      </p:sp>
      <p:sp>
        <p:nvSpPr>
          <p:cNvPr id="5" name="Content Placeholder 2"/>
          <p:cNvSpPr>
            <a:spLocks noGrp="1"/>
          </p:cNvSpPr>
          <p:nvPr>
            <p:ph idx="1"/>
          </p:nvPr>
        </p:nvSpPr>
        <p:spPr>
          <a:xfrm>
            <a:off x="191068" y="873456"/>
            <a:ext cx="11859904" cy="5868537"/>
          </a:xfrm>
        </p:spPr>
        <p:txBody>
          <a:bodyPr>
            <a:noAutofit/>
          </a:bodyPr>
          <a:lstStyle/>
          <a:p>
            <a:pPr marL="0" indent="0">
              <a:buNone/>
            </a:pPr>
            <a:r>
              <a:rPr lang="en-US" sz="3600" dirty="0">
                <a:solidFill>
                  <a:srgbClr val="00FFFF"/>
                </a:solidFill>
                <a:effectLst/>
              </a:rPr>
              <a:t>After a description given of the celestial happiness of the righteous at the day of judgment, here follows the eternally miserable condition of the wicked; and eight several sorts of sinners are </a:t>
            </a:r>
            <a:r>
              <a:rPr lang="en-US" sz="3600" dirty="0" smtClean="0">
                <a:solidFill>
                  <a:srgbClr val="00FFFF"/>
                </a:solidFill>
                <a:effectLst/>
              </a:rPr>
              <a:t>summed </a:t>
            </a:r>
            <a:r>
              <a:rPr lang="en-US" sz="3600" dirty="0">
                <a:solidFill>
                  <a:srgbClr val="00FFFF"/>
                </a:solidFill>
                <a:effectLst/>
              </a:rPr>
              <a:t>up, who shall be excluded out of </a:t>
            </a:r>
            <a:r>
              <a:rPr lang="en-US" sz="3600" dirty="0" smtClean="0">
                <a:solidFill>
                  <a:srgbClr val="00FFFF"/>
                </a:solidFill>
                <a:effectLst/>
              </a:rPr>
              <a:t>heaven. This </a:t>
            </a:r>
            <a:r>
              <a:rPr lang="en-US" sz="3600" dirty="0">
                <a:solidFill>
                  <a:srgbClr val="00FFFF"/>
                </a:solidFill>
                <a:effectLst/>
              </a:rPr>
              <a:t>is not to say that some believers have not committed these sins but that their lives are not characterized by these </a:t>
            </a:r>
            <a:r>
              <a:rPr lang="en-US" sz="3600" dirty="0" smtClean="0">
                <a:solidFill>
                  <a:srgbClr val="00FFFF"/>
                </a:solidFill>
                <a:effectLst/>
              </a:rPr>
              <a:t>sins. </a:t>
            </a:r>
            <a:r>
              <a:rPr lang="en-US" sz="3600" dirty="0">
                <a:solidFill>
                  <a:srgbClr val="00FFFF"/>
                </a:solidFill>
                <a:effectLst/>
              </a:rPr>
              <a:t>This seems to be a literary technique to show the eternal difference between the saved and the </a:t>
            </a:r>
            <a:r>
              <a:rPr lang="en-US" sz="3600" dirty="0" smtClean="0">
                <a:solidFill>
                  <a:srgbClr val="00FFFF"/>
                </a:solidFill>
                <a:effectLst/>
              </a:rPr>
              <a:t>lost.</a:t>
            </a:r>
          </a:p>
        </p:txBody>
      </p:sp>
    </p:spTree>
    <p:extLst>
      <p:ext uri="{BB962C8B-B14F-4D97-AF65-F5344CB8AC3E}">
        <p14:creationId xmlns:p14="http://schemas.microsoft.com/office/powerpoint/2010/main" val="1048226439"/>
      </p:ext>
    </p:extLst>
  </p:cSld>
  <p:clrMapOvr>
    <a:masterClrMapping/>
  </p:clrMapOvr>
  <p:timing>
    <p:tnLst>
      <p:par>
        <p:cTn id="1" dur="indefinite" restart="never" nodeType="tmRoot"/>
      </p:par>
    </p:tnLst>
  </p:timing>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21:8</a:t>
            </a:r>
            <a:endParaRPr lang="en-US" dirty="0">
              <a:solidFill>
                <a:srgbClr val="00B0F0"/>
              </a:solidFill>
            </a:endParaRPr>
          </a:p>
        </p:txBody>
      </p:sp>
      <p:sp>
        <p:nvSpPr>
          <p:cNvPr id="5" name="Content Placeholder 2"/>
          <p:cNvSpPr>
            <a:spLocks noGrp="1"/>
          </p:cNvSpPr>
          <p:nvPr>
            <p:ph idx="1"/>
          </p:nvPr>
        </p:nvSpPr>
        <p:spPr>
          <a:xfrm>
            <a:off x="191068" y="1433015"/>
            <a:ext cx="11859904" cy="5308978"/>
          </a:xfrm>
        </p:spPr>
        <p:txBody>
          <a:bodyPr>
            <a:noAutofit/>
          </a:bodyPr>
          <a:lstStyle/>
          <a:p>
            <a:pPr marL="0" indent="0">
              <a:buNone/>
            </a:pPr>
            <a:r>
              <a:rPr lang="en-US" sz="3600" dirty="0" smtClean="0">
                <a:solidFill>
                  <a:srgbClr val="00FFFF"/>
                </a:solidFill>
                <a:effectLst/>
              </a:rPr>
              <a:t>Although only 8 </a:t>
            </a:r>
            <a:r>
              <a:rPr lang="en-US" sz="3600" dirty="0">
                <a:solidFill>
                  <a:srgbClr val="00FFFF"/>
                </a:solidFill>
                <a:effectLst/>
              </a:rPr>
              <a:t>sorts of </a:t>
            </a:r>
            <a:r>
              <a:rPr lang="en-US" sz="3600" dirty="0" smtClean="0">
                <a:solidFill>
                  <a:srgbClr val="00FFFF"/>
                </a:solidFill>
                <a:effectLst/>
              </a:rPr>
              <a:t>sinners </a:t>
            </a:r>
            <a:r>
              <a:rPr lang="en-US" sz="3600" dirty="0">
                <a:solidFill>
                  <a:srgbClr val="00FFFF"/>
                </a:solidFill>
                <a:effectLst/>
              </a:rPr>
              <a:t>are </a:t>
            </a:r>
            <a:r>
              <a:rPr lang="en-US" sz="3600" dirty="0" smtClean="0">
                <a:solidFill>
                  <a:srgbClr val="00FFFF"/>
                </a:solidFill>
                <a:effectLst/>
              </a:rPr>
              <a:t>mentioned in verse 8, </a:t>
            </a:r>
            <a:r>
              <a:rPr lang="en-US" sz="3600" dirty="0">
                <a:solidFill>
                  <a:srgbClr val="00FFFF"/>
                </a:solidFill>
                <a:effectLst/>
              </a:rPr>
              <a:t>yet all others who live and die </a:t>
            </a:r>
            <a:r>
              <a:rPr lang="en-US" sz="3600" dirty="0" smtClean="0">
                <a:solidFill>
                  <a:srgbClr val="00FFFF"/>
                </a:solidFill>
                <a:effectLst/>
              </a:rPr>
              <a:t>unrepentantly </a:t>
            </a:r>
            <a:r>
              <a:rPr lang="en-US" sz="3600" dirty="0">
                <a:solidFill>
                  <a:srgbClr val="00FFFF"/>
                </a:solidFill>
                <a:effectLst/>
              </a:rPr>
              <a:t>in any known </a:t>
            </a:r>
            <a:r>
              <a:rPr lang="en-US" sz="3600" dirty="0" smtClean="0">
                <a:solidFill>
                  <a:srgbClr val="00FFFF"/>
                </a:solidFill>
                <a:effectLst/>
              </a:rPr>
              <a:t>sin </a:t>
            </a:r>
            <a:r>
              <a:rPr lang="en-US" sz="3600" dirty="0">
                <a:solidFill>
                  <a:srgbClr val="00FFFF"/>
                </a:solidFill>
                <a:effectLst/>
              </a:rPr>
              <a:t>of </a:t>
            </a:r>
            <a:r>
              <a:rPr lang="en-US" sz="3600" dirty="0" smtClean="0">
                <a:solidFill>
                  <a:srgbClr val="00FFFF"/>
                </a:solidFill>
                <a:effectLst/>
              </a:rPr>
              <a:t>whatever kind; </a:t>
            </a:r>
            <a:r>
              <a:rPr lang="en-US" sz="3600" dirty="0">
                <a:solidFill>
                  <a:srgbClr val="00FFFF"/>
                </a:solidFill>
                <a:effectLst/>
              </a:rPr>
              <a:t>are certainly </a:t>
            </a:r>
            <a:r>
              <a:rPr lang="en-US" sz="3600" dirty="0" smtClean="0">
                <a:solidFill>
                  <a:srgbClr val="00FFFF"/>
                </a:solidFill>
                <a:effectLst/>
              </a:rPr>
              <a:t>included… Their damnation is implied </a:t>
            </a:r>
            <a:r>
              <a:rPr lang="en-US" sz="3600" dirty="0">
                <a:solidFill>
                  <a:srgbClr val="00FFFF"/>
                </a:solidFill>
                <a:effectLst/>
              </a:rPr>
              <a:t>as well as these: for whoever lives in the habitual practice of any known sin, without converting </a:t>
            </a:r>
            <a:r>
              <a:rPr lang="en-US" sz="3600" dirty="0" smtClean="0">
                <a:solidFill>
                  <a:srgbClr val="00FFFF"/>
                </a:solidFill>
                <a:effectLst/>
              </a:rPr>
              <a:t>from </a:t>
            </a:r>
            <a:r>
              <a:rPr lang="en-US" sz="3600" dirty="0">
                <a:solidFill>
                  <a:srgbClr val="00FFFF"/>
                </a:solidFill>
                <a:effectLst/>
              </a:rPr>
              <a:t>it unto God, is certainly in a state of damnation.</a:t>
            </a:r>
            <a:endParaRPr lang="en-US" sz="3600" dirty="0" smtClean="0">
              <a:solidFill>
                <a:srgbClr val="00FFFF"/>
              </a:solidFill>
              <a:effectLst/>
            </a:endParaRPr>
          </a:p>
        </p:txBody>
      </p:sp>
    </p:spTree>
    <p:extLst>
      <p:ext uri="{BB962C8B-B14F-4D97-AF65-F5344CB8AC3E}">
        <p14:creationId xmlns:p14="http://schemas.microsoft.com/office/powerpoint/2010/main" val="3124705757"/>
      </p:ext>
    </p:extLst>
  </p:cSld>
  <p:clrMapOvr>
    <a:masterClrMapping/>
  </p:clrMapOvr>
  <p:timing>
    <p:tnLst>
      <p:par>
        <p:cTn id="1" dur="indefinite" restart="never" nodeType="tmRoot"/>
      </p:par>
    </p:tnLst>
  </p:timing>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ages of revelation 2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180" y="202157"/>
            <a:ext cx="8770061" cy="657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19666"/>
      </p:ext>
    </p:extLst>
  </p:cSld>
  <p:clrMapOvr>
    <a:masterClrMapping/>
  </p:clrMapOvr>
  <p:timing>
    <p:tnLst>
      <p:par>
        <p:cTn id="1" dur="indefinite" restart="never" nodeType="tmRoot"/>
      </p:par>
    </p:tnLst>
  </p:timing>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21:9</a:t>
            </a:r>
            <a:endParaRPr lang="en-US" dirty="0">
              <a:solidFill>
                <a:srgbClr val="00B0F0"/>
              </a:solidFill>
            </a:endParaRPr>
          </a:p>
        </p:txBody>
      </p:sp>
      <p:sp>
        <p:nvSpPr>
          <p:cNvPr id="5" name="Content Placeholder 2"/>
          <p:cNvSpPr>
            <a:spLocks noGrp="1"/>
          </p:cNvSpPr>
          <p:nvPr>
            <p:ph idx="1"/>
          </p:nvPr>
        </p:nvSpPr>
        <p:spPr>
          <a:xfrm>
            <a:off x="191068" y="1651379"/>
            <a:ext cx="11859904" cy="5036024"/>
          </a:xfrm>
        </p:spPr>
        <p:txBody>
          <a:bodyPr>
            <a:noAutofit/>
          </a:bodyPr>
          <a:lstStyle/>
          <a:p>
            <a:pPr marL="0" indent="0">
              <a:buNone/>
            </a:pPr>
            <a:r>
              <a:rPr lang="en-US" sz="3600" dirty="0" smtClean="0">
                <a:effectLst/>
              </a:rPr>
              <a:t>This </a:t>
            </a:r>
            <a:r>
              <a:rPr lang="en-US" sz="3600" dirty="0">
                <a:effectLst/>
              </a:rPr>
              <a:t>is one of the angels of the </a:t>
            </a:r>
            <a:r>
              <a:rPr lang="en-US" sz="3600" dirty="0" smtClean="0">
                <a:effectLst/>
              </a:rPr>
              <a:t>bowls </a:t>
            </a:r>
            <a:r>
              <a:rPr lang="en-US" sz="3600" dirty="0">
                <a:effectLst/>
              </a:rPr>
              <a:t>of the wrath of </a:t>
            </a:r>
            <a:r>
              <a:rPr lang="en-US" sz="3600" dirty="0" smtClean="0">
                <a:effectLst/>
              </a:rPr>
              <a:t>God. It is possibly </a:t>
            </a:r>
            <a:r>
              <a:rPr lang="en-US" sz="3600" dirty="0">
                <a:effectLst/>
              </a:rPr>
              <a:t>the same angel who had shown John, Babylon the harlot, </a:t>
            </a:r>
            <a:r>
              <a:rPr lang="en-US" sz="3600" i="1" dirty="0">
                <a:solidFill>
                  <a:srgbClr val="FFFF00"/>
                </a:solidFill>
                <a:effectLst/>
              </a:rPr>
              <a:t>(Rev. </a:t>
            </a:r>
            <a:r>
              <a:rPr lang="en-US" sz="3600" i="1" dirty="0" smtClean="0">
                <a:solidFill>
                  <a:srgbClr val="FFFF00"/>
                </a:solidFill>
                <a:effectLst/>
              </a:rPr>
              <a:t>17:1) </a:t>
            </a:r>
            <a:r>
              <a:rPr lang="en-US" sz="3600" dirty="0" smtClean="0">
                <a:effectLst/>
              </a:rPr>
              <a:t>that is </a:t>
            </a:r>
            <a:r>
              <a:rPr lang="en-US" sz="3600" dirty="0">
                <a:effectLst/>
              </a:rPr>
              <a:t>now showing him in contrast, new Jerusalem the </a:t>
            </a:r>
            <a:r>
              <a:rPr lang="en-US" sz="3600" dirty="0" smtClean="0">
                <a:effectLst/>
              </a:rPr>
              <a:t>Bride… The angels </a:t>
            </a:r>
            <a:r>
              <a:rPr lang="en-US" sz="3600" dirty="0">
                <a:effectLst/>
              </a:rPr>
              <a:t>did their work as wrath angels before the </a:t>
            </a:r>
            <a:r>
              <a:rPr lang="en-US" sz="3600" dirty="0" smtClean="0">
                <a:effectLst/>
              </a:rPr>
              <a:t>judgment and </a:t>
            </a:r>
            <a:r>
              <a:rPr lang="en-US" sz="3600" dirty="0">
                <a:effectLst/>
              </a:rPr>
              <a:t>are now seen engaged in other </a:t>
            </a:r>
            <a:r>
              <a:rPr lang="en-US" sz="3600" dirty="0" smtClean="0">
                <a:effectLst/>
              </a:rPr>
              <a:t>work as good news angels. </a:t>
            </a:r>
            <a:endParaRPr lang="en-US" sz="3600" dirty="0">
              <a:effectLst/>
            </a:endParaRPr>
          </a:p>
        </p:txBody>
      </p:sp>
    </p:spTree>
    <p:extLst>
      <p:ext uri="{BB962C8B-B14F-4D97-AF65-F5344CB8AC3E}">
        <p14:creationId xmlns:p14="http://schemas.microsoft.com/office/powerpoint/2010/main" val="1065386093"/>
      </p:ext>
    </p:extLst>
  </p:cSld>
  <p:clrMapOvr>
    <a:masterClrMapping/>
  </p:clrMapOvr>
  <p:timing>
    <p:tnLst>
      <p:par>
        <p:cTn id="1" dur="indefinite" restart="never" nodeType="tmRoot"/>
      </p:par>
    </p:tnLst>
  </p:timing>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21:9</a:t>
            </a:r>
            <a:endParaRPr lang="en-US" dirty="0">
              <a:solidFill>
                <a:srgbClr val="00B0F0"/>
              </a:solidFill>
            </a:endParaRPr>
          </a:p>
        </p:txBody>
      </p:sp>
      <p:sp>
        <p:nvSpPr>
          <p:cNvPr id="5" name="Content Placeholder 2"/>
          <p:cNvSpPr>
            <a:spLocks noGrp="1"/>
          </p:cNvSpPr>
          <p:nvPr>
            <p:ph idx="1"/>
          </p:nvPr>
        </p:nvSpPr>
        <p:spPr>
          <a:xfrm>
            <a:off x="191068" y="1746913"/>
            <a:ext cx="11859904" cy="4940490"/>
          </a:xfrm>
        </p:spPr>
        <p:txBody>
          <a:bodyPr>
            <a:noAutofit/>
          </a:bodyPr>
          <a:lstStyle/>
          <a:p>
            <a:pPr marL="0" indent="0">
              <a:buNone/>
            </a:pPr>
            <a:r>
              <a:rPr lang="en-US" sz="3200" i="1" dirty="0" smtClean="0">
                <a:solidFill>
                  <a:srgbClr val="FFFF00"/>
                </a:solidFill>
                <a:effectLst/>
              </a:rPr>
              <a:t>“…I </a:t>
            </a:r>
            <a:r>
              <a:rPr lang="en-US" sz="3200" i="1" dirty="0">
                <a:solidFill>
                  <a:srgbClr val="FFFF00"/>
                </a:solidFill>
                <a:effectLst/>
              </a:rPr>
              <a:t>will show thee the bride, the Lamb's wife</a:t>
            </a:r>
            <a:r>
              <a:rPr lang="en-US" sz="3200" i="1" dirty="0" smtClean="0">
                <a:solidFill>
                  <a:srgbClr val="FFFF00"/>
                </a:solidFill>
                <a:effectLst/>
              </a:rPr>
              <a:t>.” </a:t>
            </a:r>
          </a:p>
          <a:p>
            <a:pPr marL="0" indent="0">
              <a:buNone/>
            </a:pPr>
            <a:endParaRPr lang="en-US" sz="800" dirty="0" smtClean="0">
              <a:effectLst/>
            </a:endParaRPr>
          </a:p>
          <a:p>
            <a:pPr marL="0" indent="0">
              <a:buNone/>
            </a:pPr>
            <a:r>
              <a:rPr lang="en-US" sz="3600" dirty="0" smtClean="0">
                <a:effectLst/>
              </a:rPr>
              <a:t>The angel was expressing to John: </a:t>
            </a:r>
            <a:r>
              <a:rPr lang="en-US" sz="3600" i="1" dirty="0" smtClean="0">
                <a:solidFill>
                  <a:srgbClr val="FFFF00"/>
                </a:solidFill>
                <a:effectLst/>
              </a:rPr>
              <a:t>“I </a:t>
            </a:r>
            <a:r>
              <a:rPr lang="en-US" sz="3600" i="1" dirty="0">
                <a:solidFill>
                  <a:srgbClr val="FFFF00"/>
                </a:solidFill>
                <a:effectLst/>
              </a:rPr>
              <a:t>will show you what represents the redeemed </a:t>
            </a:r>
            <a:r>
              <a:rPr lang="en-US" sz="3600" i="1" dirty="0" smtClean="0">
                <a:solidFill>
                  <a:srgbClr val="FFFF00"/>
                </a:solidFill>
                <a:effectLst/>
              </a:rPr>
              <a:t>church, </a:t>
            </a:r>
            <a:r>
              <a:rPr lang="en-US" sz="3600" i="1" dirty="0">
                <a:solidFill>
                  <a:srgbClr val="FFFF00"/>
                </a:solidFill>
                <a:effectLst/>
              </a:rPr>
              <a:t>now to be received into permanent union with its </a:t>
            </a:r>
            <a:r>
              <a:rPr lang="en-US" sz="3600" i="1" dirty="0" smtClean="0">
                <a:solidFill>
                  <a:srgbClr val="FFFF00"/>
                </a:solidFill>
                <a:effectLst/>
              </a:rPr>
              <a:t>Lord; as </a:t>
            </a:r>
            <a:r>
              <a:rPr lang="en-US" sz="3600" i="1" dirty="0">
                <a:solidFill>
                  <a:srgbClr val="FFFF00"/>
                </a:solidFill>
                <a:effectLst/>
              </a:rPr>
              <a:t>a bride about to be united to her husband</a:t>
            </a:r>
            <a:r>
              <a:rPr lang="en-US" sz="3600" i="1" dirty="0" smtClean="0">
                <a:solidFill>
                  <a:srgbClr val="FFFF00"/>
                </a:solidFill>
                <a:effectLst/>
              </a:rPr>
              <a:t>.”</a:t>
            </a:r>
          </a:p>
        </p:txBody>
      </p:sp>
    </p:spTree>
    <p:extLst>
      <p:ext uri="{BB962C8B-B14F-4D97-AF65-F5344CB8AC3E}">
        <p14:creationId xmlns:p14="http://schemas.microsoft.com/office/powerpoint/2010/main" val="2804279784"/>
      </p:ext>
    </p:extLst>
  </p:cSld>
  <p:clrMapOvr>
    <a:masterClrMapping/>
  </p:clrMapOvr>
  <p:timing>
    <p:tnLst>
      <p:par>
        <p:cTn id="1" dur="indefinite" restart="never" nodeType="tmRoot"/>
      </p:par>
    </p:tnLst>
  </p:timing>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images of revelation 2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794" y="95533"/>
            <a:ext cx="9746314" cy="663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647317"/>
      </p:ext>
    </p:extLst>
  </p:cSld>
  <p:clrMapOvr>
    <a:masterClrMapping/>
  </p:clrMapOvr>
  <p:timing>
    <p:tnLst>
      <p:par>
        <p:cTn id="1" dur="indefinite" restart="never" nodeType="tmRoot"/>
      </p:par>
    </p:tnLst>
  </p:timing>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21:10</a:t>
            </a:r>
            <a:endParaRPr lang="en-US" dirty="0">
              <a:solidFill>
                <a:srgbClr val="00B0F0"/>
              </a:solidFill>
            </a:endParaRPr>
          </a:p>
        </p:txBody>
      </p:sp>
      <p:sp>
        <p:nvSpPr>
          <p:cNvPr id="5" name="Content Placeholder 2"/>
          <p:cNvSpPr>
            <a:spLocks noGrp="1"/>
          </p:cNvSpPr>
          <p:nvPr>
            <p:ph idx="1"/>
          </p:nvPr>
        </p:nvSpPr>
        <p:spPr>
          <a:xfrm>
            <a:off x="191068" y="1405719"/>
            <a:ext cx="11859904" cy="5281684"/>
          </a:xfrm>
        </p:spPr>
        <p:txBody>
          <a:bodyPr>
            <a:noAutofit/>
          </a:bodyPr>
          <a:lstStyle/>
          <a:p>
            <a:pPr marL="0" indent="0">
              <a:buNone/>
            </a:pPr>
            <a:r>
              <a:rPr lang="en-US" sz="4400" dirty="0">
                <a:solidFill>
                  <a:srgbClr val="00FFFF"/>
                </a:solidFill>
                <a:effectLst/>
              </a:rPr>
              <a:t>The angel </a:t>
            </a:r>
            <a:r>
              <a:rPr lang="en-US" sz="4400" dirty="0" smtClean="0">
                <a:solidFill>
                  <a:srgbClr val="00FFFF"/>
                </a:solidFill>
                <a:effectLst/>
              </a:rPr>
              <a:t>gave John </a:t>
            </a:r>
            <a:r>
              <a:rPr lang="en-US" sz="4400" dirty="0">
                <a:solidFill>
                  <a:srgbClr val="00FFFF"/>
                </a:solidFill>
                <a:effectLst/>
              </a:rPr>
              <a:t>a </a:t>
            </a:r>
            <a:r>
              <a:rPr lang="en-US" sz="4400" dirty="0" smtClean="0">
                <a:solidFill>
                  <a:srgbClr val="00FFFF"/>
                </a:solidFill>
                <a:effectLst/>
              </a:rPr>
              <a:t>glimpse </a:t>
            </a:r>
            <a:r>
              <a:rPr lang="en-US" sz="4400" dirty="0">
                <a:solidFill>
                  <a:srgbClr val="00FFFF"/>
                </a:solidFill>
                <a:effectLst/>
              </a:rPr>
              <a:t>of the </a:t>
            </a:r>
            <a:r>
              <a:rPr lang="en-US" sz="4400" dirty="0" smtClean="0">
                <a:solidFill>
                  <a:srgbClr val="00FFFF"/>
                </a:solidFill>
                <a:effectLst/>
              </a:rPr>
              <a:t>city by placing </a:t>
            </a:r>
            <a:r>
              <a:rPr lang="en-US" sz="4400" dirty="0">
                <a:solidFill>
                  <a:srgbClr val="00FFFF"/>
                </a:solidFill>
                <a:effectLst/>
              </a:rPr>
              <a:t>him where he could have a clear view of it as it came down from heaven. The </a:t>
            </a:r>
            <a:r>
              <a:rPr lang="en-US" sz="4400" dirty="0" smtClean="0">
                <a:solidFill>
                  <a:srgbClr val="00FFFF"/>
                </a:solidFill>
                <a:effectLst/>
              </a:rPr>
              <a:t>elevated position gave John </a:t>
            </a:r>
            <a:r>
              <a:rPr lang="en-US" sz="4400" dirty="0">
                <a:solidFill>
                  <a:srgbClr val="00FFFF"/>
                </a:solidFill>
                <a:effectLst/>
              </a:rPr>
              <a:t>an opportunity to </a:t>
            </a:r>
            <a:r>
              <a:rPr lang="en-US" sz="4400" dirty="0" smtClean="0">
                <a:solidFill>
                  <a:srgbClr val="00FFFF"/>
                </a:solidFill>
                <a:effectLst/>
              </a:rPr>
              <a:t>behold the new Jerusalem </a:t>
            </a:r>
            <a:r>
              <a:rPr lang="en-US" sz="4400" dirty="0">
                <a:solidFill>
                  <a:srgbClr val="00FFFF"/>
                </a:solidFill>
                <a:effectLst/>
              </a:rPr>
              <a:t>in its glory. </a:t>
            </a:r>
            <a:endParaRPr lang="en-US" sz="4400" i="1" dirty="0" smtClean="0">
              <a:solidFill>
                <a:srgbClr val="00FFFF"/>
              </a:solidFill>
              <a:effectLst/>
            </a:endParaRPr>
          </a:p>
        </p:txBody>
      </p:sp>
    </p:spTree>
    <p:extLst>
      <p:ext uri="{BB962C8B-B14F-4D97-AF65-F5344CB8AC3E}">
        <p14:creationId xmlns:p14="http://schemas.microsoft.com/office/powerpoint/2010/main" val="583910385"/>
      </p:ext>
    </p:extLst>
  </p:cSld>
  <p:clrMapOvr>
    <a:masterClrMapping/>
  </p:clrMapOvr>
  <p:timing>
    <p:tnLst>
      <p:par>
        <p:cTn id="1" dur="indefinite" restart="never" nodeType="tmRoot"/>
      </p:par>
    </p:tnLst>
  </p:timing>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6" name="Picture 4" descr="Image result for images of revelation 2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444" y="317332"/>
            <a:ext cx="6176985" cy="617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601658"/>
      </p:ext>
    </p:extLst>
  </p:cSld>
  <p:clrMapOvr>
    <a:masterClrMapping/>
  </p:clrMapOvr>
  <p:timing>
    <p:tnLst>
      <p:par>
        <p:cTn id="1" dur="indefinite" restart="never" nodeType="tmRoot"/>
      </p:par>
    </p:tnLst>
  </p:timing>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21:11</a:t>
            </a:r>
            <a:endParaRPr lang="en-US" dirty="0">
              <a:solidFill>
                <a:srgbClr val="00B0F0"/>
              </a:solidFill>
            </a:endParaRPr>
          </a:p>
        </p:txBody>
      </p:sp>
      <p:sp>
        <p:nvSpPr>
          <p:cNvPr id="5" name="Content Placeholder 2"/>
          <p:cNvSpPr>
            <a:spLocks noGrp="1"/>
          </p:cNvSpPr>
          <p:nvPr>
            <p:ph idx="1"/>
          </p:nvPr>
        </p:nvSpPr>
        <p:spPr>
          <a:xfrm>
            <a:off x="191068" y="1187355"/>
            <a:ext cx="11859904" cy="5500048"/>
          </a:xfrm>
        </p:spPr>
        <p:txBody>
          <a:bodyPr>
            <a:noAutofit/>
          </a:bodyPr>
          <a:lstStyle/>
          <a:p>
            <a:pPr marL="0" indent="0">
              <a:buNone/>
            </a:pPr>
            <a:r>
              <a:rPr lang="en-US" sz="3600" dirty="0" smtClean="0">
                <a:effectLst/>
              </a:rPr>
              <a:t>The </a:t>
            </a:r>
            <a:r>
              <a:rPr lang="en-US" sz="3600" dirty="0">
                <a:effectLst/>
              </a:rPr>
              <a:t>word here rendered </a:t>
            </a:r>
            <a:r>
              <a:rPr lang="en-US" sz="3600" i="1" dirty="0" smtClean="0">
                <a:solidFill>
                  <a:srgbClr val="FFFF00"/>
                </a:solidFill>
                <a:effectLst/>
              </a:rPr>
              <a:t>light</a:t>
            </a:r>
            <a:r>
              <a:rPr lang="en-US" sz="3600" dirty="0" smtClean="0">
                <a:effectLst/>
              </a:rPr>
              <a:t> in </a:t>
            </a:r>
            <a:r>
              <a:rPr lang="en-US" sz="3600" i="1" dirty="0" smtClean="0">
                <a:solidFill>
                  <a:srgbClr val="FFFF00"/>
                </a:solidFill>
                <a:effectLst/>
              </a:rPr>
              <a:t>verse 11 </a:t>
            </a:r>
            <a:r>
              <a:rPr lang="en-US" sz="3600" dirty="0" smtClean="0">
                <a:effectLst/>
              </a:rPr>
              <a:t>occurs </a:t>
            </a:r>
            <a:r>
              <a:rPr lang="en-US" sz="3600" dirty="0">
                <a:effectLst/>
              </a:rPr>
              <a:t>nowhere else in the New Testament except in </a:t>
            </a:r>
            <a:r>
              <a:rPr lang="en-US" sz="3600" i="1" dirty="0" smtClean="0">
                <a:solidFill>
                  <a:srgbClr val="FFFF00"/>
                </a:solidFill>
                <a:effectLst/>
              </a:rPr>
              <a:t>Phil. </a:t>
            </a:r>
            <a:r>
              <a:rPr lang="en-US" sz="3600" i="1" dirty="0">
                <a:solidFill>
                  <a:srgbClr val="FFFF00"/>
                </a:solidFill>
                <a:effectLst/>
              </a:rPr>
              <a:t>2:15</a:t>
            </a:r>
            <a:r>
              <a:rPr lang="en-US" sz="3600" dirty="0">
                <a:effectLst/>
              </a:rPr>
              <a:t>. It </a:t>
            </a:r>
            <a:r>
              <a:rPr lang="en-US" sz="3600" dirty="0" smtClean="0">
                <a:effectLst/>
              </a:rPr>
              <a:t>means </a:t>
            </a:r>
            <a:r>
              <a:rPr lang="en-US" sz="3600" dirty="0">
                <a:effectLst/>
              </a:rPr>
              <a:t>a light-giver, </a:t>
            </a:r>
            <a:r>
              <a:rPr lang="en-US" sz="3600" dirty="0" smtClean="0">
                <a:effectLst/>
              </a:rPr>
              <a:t>and connotes the idea of </a:t>
            </a:r>
            <a:r>
              <a:rPr lang="en-US" sz="3600" dirty="0">
                <a:effectLst/>
              </a:rPr>
              <a:t>a window. It is used here to denote the brightness or shining of the Divine </a:t>
            </a:r>
            <a:r>
              <a:rPr lang="en-US" sz="3600" dirty="0" smtClean="0">
                <a:effectLst/>
              </a:rPr>
              <a:t>glory. </a:t>
            </a:r>
            <a:r>
              <a:rPr lang="en-US" sz="3600" dirty="0">
                <a:effectLst/>
              </a:rPr>
              <a:t>We cannot </a:t>
            </a:r>
            <a:r>
              <a:rPr lang="en-US" sz="3600" dirty="0" smtClean="0">
                <a:effectLst/>
              </a:rPr>
              <a:t>fathom </a:t>
            </a:r>
            <a:r>
              <a:rPr lang="en-US" sz="3600" dirty="0">
                <a:effectLst/>
              </a:rPr>
              <a:t>all the details of </a:t>
            </a:r>
            <a:r>
              <a:rPr lang="en-US" sz="3600" dirty="0" smtClean="0">
                <a:effectLst/>
              </a:rPr>
              <a:t>the city’s </a:t>
            </a:r>
            <a:r>
              <a:rPr lang="en-US" sz="3600" dirty="0">
                <a:effectLst/>
              </a:rPr>
              <a:t>splendor, but </a:t>
            </a:r>
            <a:r>
              <a:rPr lang="en-US" sz="3600" dirty="0" smtClean="0">
                <a:effectLst/>
              </a:rPr>
              <a:t>the verse is </a:t>
            </a:r>
            <a:r>
              <a:rPr lang="en-US" sz="3600" dirty="0">
                <a:effectLst/>
              </a:rPr>
              <a:t>designed to show that </a:t>
            </a:r>
            <a:r>
              <a:rPr lang="en-US" sz="3600" dirty="0" smtClean="0">
                <a:effectLst/>
              </a:rPr>
              <a:t>the new Jerusalem exhibited </a:t>
            </a:r>
            <a:r>
              <a:rPr lang="en-US" sz="3600" dirty="0">
                <a:effectLst/>
              </a:rPr>
              <a:t>a splendor such as mortal eye has never seen. </a:t>
            </a:r>
            <a:endParaRPr lang="en-US" sz="3600" i="1" dirty="0" smtClean="0">
              <a:solidFill>
                <a:srgbClr val="FFFF00"/>
              </a:solidFill>
              <a:effectLst/>
            </a:endParaRPr>
          </a:p>
        </p:txBody>
      </p:sp>
    </p:spTree>
    <p:extLst>
      <p:ext uri="{BB962C8B-B14F-4D97-AF65-F5344CB8AC3E}">
        <p14:creationId xmlns:p14="http://schemas.microsoft.com/office/powerpoint/2010/main" val="87765384"/>
      </p:ext>
    </p:extLst>
  </p:cSld>
  <p:clrMapOvr>
    <a:masterClrMapping/>
  </p:clrMapOvr>
  <p:timing>
    <p:tnLst>
      <p:par>
        <p:cTn id="1" dur="indefinite" restart="never" nodeType="tmRoot"/>
      </p:par>
    </p:tnLst>
  </p:timing>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21:11</a:t>
            </a:r>
            <a:endParaRPr lang="en-US" dirty="0">
              <a:solidFill>
                <a:srgbClr val="00B0F0"/>
              </a:solidFill>
            </a:endParaRPr>
          </a:p>
        </p:txBody>
      </p:sp>
      <p:sp>
        <p:nvSpPr>
          <p:cNvPr id="5" name="Content Placeholder 2"/>
          <p:cNvSpPr>
            <a:spLocks noGrp="1"/>
          </p:cNvSpPr>
          <p:nvPr>
            <p:ph idx="1"/>
          </p:nvPr>
        </p:nvSpPr>
        <p:spPr>
          <a:xfrm>
            <a:off x="191068" y="1351128"/>
            <a:ext cx="11859904" cy="5336275"/>
          </a:xfrm>
        </p:spPr>
        <p:txBody>
          <a:bodyPr>
            <a:noAutofit/>
          </a:bodyPr>
          <a:lstStyle/>
          <a:p>
            <a:pPr marL="0" indent="0">
              <a:buNone/>
            </a:pPr>
            <a:r>
              <a:rPr lang="en-US" sz="3600" i="1" dirty="0" smtClean="0">
                <a:solidFill>
                  <a:srgbClr val="FFFF00"/>
                </a:solidFill>
                <a:effectLst/>
              </a:rPr>
              <a:t>“…like </a:t>
            </a:r>
            <a:r>
              <a:rPr lang="en-US" sz="3600" i="1" dirty="0">
                <a:solidFill>
                  <a:srgbClr val="FFFF00"/>
                </a:solidFill>
                <a:effectLst/>
              </a:rPr>
              <a:t>unto a stone most </a:t>
            </a:r>
            <a:r>
              <a:rPr lang="en-US" sz="3600" i="1" dirty="0" smtClean="0">
                <a:solidFill>
                  <a:srgbClr val="FFFF00"/>
                </a:solidFill>
                <a:effectLst/>
              </a:rPr>
              <a:t>precious…” </a:t>
            </a:r>
          </a:p>
          <a:p>
            <a:pPr marL="0" indent="0">
              <a:buNone/>
            </a:pPr>
            <a:r>
              <a:rPr lang="en-US" sz="3600" dirty="0" smtClean="0">
                <a:effectLst/>
              </a:rPr>
              <a:t>The light was described as a </a:t>
            </a:r>
            <a:r>
              <a:rPr lang="en-US" sz="3600" dirty="0">
                <a:solidFill>
                  <a:srgbClr val="92D050"/>
                </a:solidFill>
                <a:effectLst/>
              </a:rPr>
              <a:t>stone</a:t>
            </a:r>
            <a:r>
              <a:rPr lang="en-US" sz="3600" dirty="0">
                <a:effectLst/>
              </a:rPr>
              <a:t> of the richest or most costly </a:t>
            </a:r>
            <a:r>
              <a:rPr lang="en-US" sz="3600" dirty="0" smtClean="0">
                <a:effectLst/>
              </a:rPr>
              <a:t>nature… </a:t>
            </a:r>
            <a:r>
              <a:rPr lang="en-US" sz="3600" i="1" dirty="0" smtClean="0">
                <a:solidFill>
                  <a:srgbClr val="92D050"/>
                </a:solidFill>
                <a:effectLst/>
              </a:rPr>
              <a:t>A jasper that was clear as crystal</a:t>
            </a:r>
            <a:r>
              <a:rPr lang="en-US" sz="3600" dirty="0" smtClean="0">
                <a:effectLst/>
              </a:rPr>
              <a:t>. </a:t>
            </a:r>
            <a:r>
              <a:rPr lang="en-US" sz="3600" dirty="0">
                <a:effectLst/>
              </a:rPr>
              <a:t>There are various kinds of jasper-</a:t>
            </a:r>
            <a:r>
              <a:rPr lang="en-US" sz="3600" dirty="0" smtClean="0">
                <a:effectLst/>
              </a:rPr>
              <a:t>-red</a:t>
            </a:r>
            <a:r>
              <a:rPr lang="en-US" sz="3600" dirty="0">
                <a:effectLst/>
              </a:rPr>
              <a:t>, yellow</a:t>
            </a:r>
            <a:r>
              <a:rPr lang="en-US" sz="3600" dirty="0" smtClean="0">
                <a:effectLst/>
              </a:rPr>
              <a:t>, </a:t>
            </a:r>
            <a:r>
              <a:rPr lang="en-US" sz="3600" dirty="0">
                <a:effectLst/>
              </a:rPr>
              <a:t>brown, brownish yellow, </a:t>
            </a:r>
            <a:r>
              <a:rPr lang="en-US" sz="3600" dirty="0" smtClean="0">
                <a:effectLst/>
              </a:rPr>
              <a:t>green, etc</a:t>
            </a:r>
            <a:r>
              <a:rPr lang="en-US" sz="3600" dirty="0">
                <a:effectLst/>
              </a:rPr>
              <a:t>. The </a:t>
            </a:r>
            <a:r>
              <a:rPr lang="en-US" sz="3600" dirty="0" smtClean="0">
                <a:effectLst/>
              </a:rPr>
              <a:t>word </a:t>
            </a:r>
            <a:r>
              <a:rPr lang="en-US" sz="3600" dirty="0">
                <a:effectLst/>
              </a:rPr>
              <a:t>crystal here is used to show that the form of </a:t>
            </a:r>
            <a:r>
              <a:rPr lang="en-US" sz="3600" dirty="0" smtClean="0">
                <a:effectLst/>
              </a:rPr>
              <a:t>jasper </a:t>
            </a:r>
            <a:r>
              <a:rPr lang="en-US" sz="3600" dirty="0">
                <a:effectLst/>
              </a:rPr>
              <a:t>referred to by John was clear and bright. </a:t>
            </a:r>
            <a:endParaRPr lang="en-US" sz="3600" i="1" dirty="0" smtClean="0">
              <a:solidFill>
                <a:srgbClr val="FFFF00"/>
              </a:solidFill>
              <a:effectLst/>
            </a:endParaRPr>
          </a:p>
        </p:txBody>
      </p:sp>
    </p:spTree>
    <p:extLst>
      <p:ext uri="{BB962C8B-B14F-4D97-AF65-F5344CB8AC3E}">
        <p14:creationId xmlns:p14="http://schemas.microsoft.com/office/powerpoint/2010/main" val="2362853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2:19</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commendation</a:t>
            </a:r>
          </a:p>
          <a:p>
            <a:pPr marL="0" indent="0">
              <a:buNone/>
            </a:pPr>
            <a:endParaRPr lang="en-US" sz="800" i="1" u="sng" dirty="0">
              <a:solidFill>
                <a:srgbClr val="FFFF00"/>
              </a:solidFill>
              <a:effectLst>
                <a:outerShdw blurRad="38100" dist="38100" dir="2700000" algn="tl">
                  <a:srgbClr val="000000">
                    <a:alpha val="43137"/>
                  </a:srgbClr>
                </a:outerShdw>
              </a:effectLst>
            </a:endParaRPr>
          </a:p>
          <a:p>
            <a:pPr marL="0" indent="0">
              <a:buNone/>
            </a:pPr>
            <a:r>
              <a:rPr lang="en-US" sz="3200" dirty="0"/>
              <a:t>*</a:t>
            </a:r>
            <a:r>
              <a:rPr lang="en-US" sz="3200" i="1" dirty="0">
                <a:solidFill>
                  <a:srgbClr val="FFFF00"/>
                </a:solidFill>
              </a:rPr>
              <a:t>Thy works</a:t>
            </a:r>
            <a:r>
              <a:rPr lang="en-US" sz="3200" dirty="0"/>
              <a:t>: In the latter part of the verse, the word seems to be used in a more specific sense, as referring to </a:t>
            </a:r>
            <a:r>
              <a:rPr lang="en-US" sz="3200" dirty="0">
                <a:solidFill>
                  <a:srgbClr val="FFFF00"/>
                </a:solidFill>
              </a:rPr>
              <a:t>good works</a:t>
            </a:r>
            <a:r>
              <a:rPr lang="en-US" sz="3200" dirty="0"/>
              <a:t>, and with a view to say that the Thyatira church had abounded in works more than they had formerly done…. This church grew better and better, and did more and more for the Lord. Instead of declining, they had increased in good works. Hence the phrase: </a:t>
            </a:r>
            <a:r>
              <a:rPr lang="en-US" sz="3200" i="1" dirty="0">
                <a:solidFill>
                  <a:srgbClr val="FFFF00"/>
                </a:solidFill>
              </a:rPr>
              <a:t>“And the last to be more than the first” </a:t>
            </a:r>
            <a:r>
              <a:rPr lang="en-US" sz="3200" dirty="0">
                <a:effectLst>
                  <a:outerShdw blurRad="38100" dist="38100" dir="2700000" algn="tl">
                    <a:srgbClr val="000000">
                      <a:alpha val="43137"/>
                    </a:srgbClr>
                  </a:outerShdw>
                </a:effectLst>
              </a:rPr>
              <a:t>which is linked to their works.</a:t>
            </a:r>
          </a:p>
          <a:p>
            <a:pPr marL="0" indent="0">
              <a:buNone/>
            </a:pPr>
            <a:endParaRPr lang="en-US" sz="3200" dirty="0"/>
          </a:p>
        </p:txBody>
      </p:sp>
    </p:spTree>
    <p:extLst>
      <p:ext uri="{BB962C8B-B14F-4D97-AF65-F5344CB8AC3E}">
        <p14:creationId xmlns:p14="http://schemas.microsoft.com/office/powerpoint/2010/main" val="2940472734"/>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21:11</a:t>
            </a:r>
            <a:endParaRPr lang="en-US" dirty="0">
              <a:solidFill>
                <a:srgbClr val="00B0F0"/>
              </a:solidFill>
            </a:endParaRPr>
          </a:p>
        </p:txBody>
      </p:sp>
      <p:sp>
        <p:nvSpPr>
          <p:cNvPr id="5" name="Content Placeholder 2"/>
          <p:cNvSpPr>
            <a:spLocks noGrp="1"/>
          </p:cNvSpPr>
          <p:nvPr>
            <p:ph idx="1"/>
          </p:nvPr>
        </p:nvSpPr>
        <p:spPr>
          <a:xfrm>
            <a:off x="191068" y="1050878"/>
            <a:ext cx="11859904" cy="5636525"/>
          </a:xfrm>
        </p:spPr>
        <p:txBody>
          <a:bodyPr>
            <a:noAutofit/>
          </a:bodyPr>
          <a:lstStyle/>
          <a:p>
            <a:pPr marL="0" indent="0">
              <a:buNone/>
            </a:pPr>
            <a:r>
              <a:rPr lang="en-US" sz="3600" dirty="0" smtClean="0">
                <a:effectLst/>
              </a:rPr>
              <a:t>A </a:t>
            </a:r>
            <a:r>
              <a:rPr lang="en-US" sz="3600" dirty="0">
                <a:effectLst/>
              </a:rPr>
              <a:t>crystal is perfectly clear, the oriental jasper is a beautiful </a:t>
            </a:r>
            <a:r>
              <a:rPr lang="en-US" sz="3600" dirty="0">
                <a:solidFill>
                  <a:srgbClr val="92D050"/>
                </a:solidFill>
                <a:effectLst/>
              </a:rPr>
              <a:t>sea-green</a:t>
            </a:r>
            <a:r>
              <a:rPr lang="en-US" sz="3600" dirty="0">
                <a:effectLst/>
              </a:rPr>
              <a:t>. The stone that is here described is represented as a perfectly transparent jasper, being as unclouded as the brightest </a:t>
            </a:r>
            <a:r>
              <a:rPr lang="en-US" sz="3600" dirty="0" smtClean="0">
                <a:effectLst/>
              </a:rPr>
              <a:t>crystal and the </a:t>
            </a:r>
            <a:r>
              <a:rPr lang="en-US" sz="3600" dirty="0">
                <a:effectLst/>
              </a:rPr>
              <a:t>most precious of its species. </a:t>
            </a:r>
            <a:r>
              <a:rPr lang="en-US" sz="3600" dirty="0" smtClean="0">
                <a:effectLst/>
              </a:rPr>
              <a:t>The </a:t>
            </a:r>
            <a:r>
              <a:rPr lang="en-US" sz="3600" dirty="0">
                <a:effectLst/>
              </a:rPr>
              <a:t>light of this city is </a:t>
            </a:r>
            <a:r>
              <a:rPr lang="en-US" sz="3600" dirty="0" smtClean="0">
                <a:effectLst/>
              </a:rPr>
              <a:t>intense </a:t>
            </a:r>
            <a:r>
              <a:rPr lang="en-US" sz="3600" dirty="0">
                <a:effectLst/>
              </a:rPr>
              <a:t>and </a:t>
            </a:r>
            <a:r>
              <a:rPr lang="en-US" sz="3600" dirty="0" smtClean="0">
                <a:effectLst/>
              </a:rPr>
              <a:t>splendid. If the jasper color is </a:t>
            </a:r>
            <a:r>
              <a:rPr lang="en-US" sz="3600" dirty="0" smtClean="0">
                <a:solidFill>
                  <a:srgbClr val="92D050"/>
                </a:solidFill>
                <a:effectLst/>
              </a:rPr>
              <a:t>green</a:t>
            </a:r>
            <a:r>
              <a:rPr lang="en-US" sz="3600" dirty="0" smtClean="0">
                <a:effectLst/>
              </a:rPr>
              <a:t> then the city will be </a:t>
            </a:r>
            <a:r>
              <a:rPr lang="en-US" sz="3600" dirty="0">
                <a:effectLst/>
              </a:rPr>
              <a:t>tinged with a</a:t>
            </a:r>
            <a:r>
              <a:rPr lang="en-US" sz="3600" dirty="0" smtClean="0">
                <a:effectLst/>
              </a:rPr>
              <a:t> </a:t>
            </a:r>
            <a:r>
              <a:rPr lang="en-US" sz="3600" dirty="0" smtClean="0">
                <a:solidFill>
                  <a:srgbClr val="92D050"/>
                </a:solidFill>
                <a:effectLst/>
              </a:rPr>
              <a:t>greenish glow</a:t>
            </a:r>
            <a:r>
              <a:rPr lang="en-US" sz="3600" dirty="0" smtClean="0">
                <a:effectLst/>
              </a:rPr>
              <a:t>. If the jasper is </a:t>
            </a:r>
            <a:r>
              <a:rPr lang="en-US" sz="3600" dirty="0" smtClean="0">
                <a:solidFill>
                  <a:srgbClr val="FF0000"/>
                </a:solidFill>
                <a:effectLst/>
              </a:rPr>
              <a:t>red </a:t>
            </a:r>
            <a:r>
              <a:rPr lang="en-US" sz="3600" dirty="0" smtClean="0">
                <a:effectLst/>
              </a:rPr>
              <a:t>then</a:t>
            </a:r>
            <a:r>
              <a:rPr lang="en-US" sz="3600" dirty="0">
                <a:effectLst/>
              </a:rPr>
              <a:t> </a:t>
            </a:r>
            <a:r>
              <a:rPr lang="en-US" sz="3600" dirty="0" smtClean="0">
                <a:effectLst/>
              </a:rPr>
              <a:t>the </a:t>
            </a:r>
            <a:r>
              <a:rPr lang="en-US" sz="3600" dirty="0">
                <a:effectLst/>
              </a:rPr>
              <a:t>city will be tinged with a </a:t>
            </a:r>
            <a:r>
              <a:rPr lang="en-US" sz="3600" dirty="0" smtClean="0">
                <a:solidFill>
                  <a:srgbClr val="FF0000"/>
                </a:solidFill>
                <a:effectLst/>
              </a:rPr>
              <a:t>reddish glow</a:t>
            </a:r>
            <a:r>
              <a:rPr lang="en-US" sz="3600" dirty="0" smtClean="0">
                <a:effectLst/>
              </a:rPr>
              <a:t>….</a:t>
            </a:r>
            <a:endParaRPr lang="en-US" sz="3600" i="1" dirty="0" smtClean="0">
              <a:solidFill>
                <a:srgbClr val="FFFF00"/>
              </a:solidFill>
              <a:effectLst/>
            </a:endParaRPr>
          </a:p>
        </p:txBody>
      </p:sp>
    </p:spTree>
    <p:extLst>
      <p:ext uri="{BB962C8B-B14F-4D97-AF65-F5344CB8AC3E}">
        <p14:creationId xmlns:p14="http://schemas.microsoft.com/office/powerpoint/2010/main" val="2655196182"/>
      </p:ext>
    </p:extLst>
  </p:cSld>
  <p:clrMapOvr>
    <a:masterClrMapping/>
  </p:clrMapOvr>
  <p:timing>
    <p:tnLst>
      <p:par>
        <p:cTn id="1" dur="indefinite" restart="never" nodeType="tmRoot"/>
      </p:par>
    </p:tnLst>
  </p:timing>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2" descr="Image result for images of jasper st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jasper sto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images of jasper ston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Image result for images of jasper 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34" y="733542"/>
            <a:ext cx="5462541" cy="546254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images of jasper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248" y="160338"/>
            <a:ext cx="6255294" cy="625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345136"/>
      </p:ext>
    </p:extLst>
  </p:cSld>
  <p:clrMapOvr>
    <a:masterClrMapping/>
  </p:clrMapOvr>
  <p:timing>
    <p:tnLst>
      <p:par>
        <p:cTn id="1" dur="indefinite" restart="never" nodeType="tmRoot"/>
      </p:par>
    </p:tnLst>
  </p:timing>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2" descr="Image result for images of jasper st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jasper sto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images of jasper ston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Image result for images of jasper 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4774"/>
            <a:ext cx="6256358" cy="61868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images of jasper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933" y="465138"/>
            <a:ext cx="5737318" cy="560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900854"/>
      </p:ext>
    </p:extLst>
  </p:cSld>
  <p:clrMapOvr>
    <a:masterClrMapping/>
  </p:clrMapOvr>
  <p:timing>
    <p:tnLst>
      <p:par>
        <p:cTn id="1" dur="indefinite" restart="never" nodeType="tmRoot"/>
      </p:par>
    </p:tnLst>
  </p:timing>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2" descr="Image result for images of jasper st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jasper sto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images of jasper ston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89" y="160337"/>
            <a:ext cx="8879243" cy="665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898404"/>
      </p:ext>
    </p:extLst>
  </p:cSld>
  <p:clrMapOvr>
    <a:masterClrMapping/>
  </p:clrMapOvr>
  <p:timing>
    <p:tnLst>
      <p:par>
        <p:cTn id="1" dur="indefinite" restart="never" nodeType="tmRoot"/>
      </p:par>
    </p:tnLst>
  </p:timing>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56265" cy="67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586453"/>
      </p:ext>
    </p:extLst>
  </p:cSld>
  <p:clrMapOvr>
    <a:masterClrMapping/>
  </p:clrMapOvr>
  <p:timing>
    <p:tnLst>
      <p:par>
        <p:cTn id="1" dur="indefinite" restart="never" nodeType="tmRoot"/>
      </p:par>
    </p:tnLst>
  </p:timing>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1" y="201620"/>
            <a:ext cx="5074102" cy="62643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images of revelation 2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046" y="916826"/>
            <a:ext cx="6564573" cy="483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710009"/>
      </p:ext>
    </p:extLst>
  </p:cSld>
  <p:clrMapOvr>
    <a:masterClrMapping/>
  </p:clrMapOvr>
  <p:timing>
    <p:tnLst>
      <p:par>
        <p:cTn id="1" dur="indefinite" restart="never" nodeType="tmRoot"/>
      </p:par>
    </p:tnLst>
  </p:timing>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21:12</a:t>
            </a:r>
            <a:endParaRPr lang="en-US" dirty="0">
              <a:solidFill>
                <a:srgbClr val="00B0F0"/>
              </a:solidFill>
            </a:endParaRPr>
          </a:p>
        </p:txBody>
      </p:sp>
      <p:sp>
        <p:nvSpPr>
          <p:cNvPr id="5" name="Content Placeholder 2"/>
          <p:cNvSpPr>
            <a:spLocks noGrp="1"/>
          </p:cNvSpPr>
          <p:nvPr>
            <p:ph idx="1"/>
          </p:nvPr>
        </p:nvSpPr>
        <p:spPr>
          <a:xfrm>
            <a:off x="191068" y="1392072"/>
            <a:ext cx="11859904" cy="5295331"/>
          </a:xfrm>
        </p:spPr>
        <p:txBody>
          <a:bodyPr>
            <a:noAutofit/>
          </a:bodyPr>
          <a:lstStyle/>
          <a:p>
            <a:pPr marL="0" indent="0">
              <a:buNone/>
            </a:pPr>
            <a:r>
              <a:rPr lang="en-US" sz="4800" i="1" dirty="0" smtClean="0">
                <a:solidFill>
                  <a:srgbClr val="FFFF00"/>
                </a:solidFill>
                <a:effectLst/>
              </a:rPr>
              <a:t>[The city] </a:t>
            </a:r>
            <a:r>
              <a:rPr lang="en-US" sz="4800" i="1" dirty="0">
                <a:solidFill>
                  <a:srgbClr val="FFFF00"/>
                </a:solidFill>
                <a:effectLst/>
              </a:rPr>
              <a:t>had a </a:t>
            </a:r>
            <a:r>
              <a:rPr lang="en-US" sz="4800" i="1" u="sng" dirty="0">
                <a:solidFill>
                  <a:srgbClr val="00FFFF"/>
                </a:solidFill>
                <a:effectLst/>
              </a:rPr>
              <a:t>great high wall</a:t>
            </a:r>
            <a:r>
              <a:rPr lang="en-US" sz="4800" i="1" dirty="0">
                <a:solidFill>
                  <a:srgbClr val="FFFF00"/>
                </a:solidFill>
                <a:effectLst/>
              </a:rPr>
              <a:t>, in which were </a:t>
            </a:r>
            <a:r>
              <a:rPr lang="en-US" sz="4800" i="1" u="sng" dirty="0">
                <a:solidFill>
                  <a:srgbClr val="00FFFF"/>
                </a:solidFill>
                <a:effectLst/>
              </a:rPr>
              <a:t>twelve gates</a:t>
            </a:r>
            <a:r>
              <a:rPr lang="en-US" sz="4800" i="1" dirty="0">
                <a:solidFill>
                  <a:srgbClr val="FFFF00"/>
                </a:solidFill>
                <a:effectLst/>
              </a:rPr>
              <a:t>; and at these gates there were </a:t>
            </a:r>
            <a:r>
              <a:rPr lang="en-US" sz="4800" i="1" u="sng" dirty="0">
                <a:solidFill>
                  <a:srgbClr val="00FFFF"/>
                </a:solidFill>
                <a:effectLst/>
              </a:rPr>
              <a:t>twelve angels</a:t>
            </a:r>
            <a:r>
              <a:rPr lang="en-US" sz="4800" i="1" dirty="0">
                <a:solidFill>
                  <a:srgbClr val="FFFF00"/>
                </a:solidFill>
                <a:effectLst/>
              </a:rPr>
              <a:t>, and there were names </a:t>
            </a:r>
            <a:r>
              <a:rPr lang="en-US" sz="4800" i="1" dirty="0">
                <a:solidFill>
                  <a:srgbClr val="00FFFF"/>
                </a:solidFill>
                <a:effectLst/>
              </a:rPr>
              <a:t>inscribed on the gates</a:t>
            </a:r>
            <a:r>
              <a:rPr lang="en-US" sz="4800" i="1" dirty="0">
                <a:solidFill>
                  <a:srgbClr val="FFFF00"/>
                </a:solidFill>
                <a:effectLst/>
              </a:rPr>
              <a:t>, the </a:t>
            </a:r>
            <a:r>
              <a:rPr lang="en-US" sz="4800" i="1" dirty="0">
                <a:solidFill>
                  <a:srgbClr val="00FFFF"/>
                </a:solidFill>
                <a:effectLst/>
              </a:rPr>
              <a:t>names</a:t>
            </a:r>
            <a:r>
              <a:rPr lang="en-US" sz="4800" i="1" dirty="0">
                <a:solidFill>
                  <a:srgbClr val="FFFF00"/>
                </a:solidFill>
                <a:effectLst/>
              </a:rPr>
              <a:t> of the </a:t>
            </a:r>
            <a:r>
              <a:rPr lang="en-US" sz="4800" i="1" u="sng" dirty="0">
                <a:solidFill>
                  <a:srgbClr val="00FFFF"/>
                </a:solidFill>
                <a:effectLst/>
              </a:rPr>
              <a:t>twelve tribes of the Israelites</a:t>
            </a:r>
            <a:r>
              <a:rPr lang="en-US" sz="4800" i="1" dirty="0">
                <a:solidFill>
                  <a:srgbClr val="FFFF00"/>
                </a:solidFill>
                <a:effectLst/>
              </a:rPr>
              <a:t>.</a:t>
            </a: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3592149216"/>
      </p:ext>
    </p:extLst>
  </p:cSld>
  <p:clrMapOvr>
    <a:masterClrMapping/>
  </p:clrMapOvr>
  <p:timing>
    <p:tnLst>
      <p:par>
        <p:cTn id="1" dur="indefinite" restart="never" nodeType="tmRoot"/>
      </p:par>
    </p:tnLst>
  </p:timing>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69460"/>
            <a:ext cx="11859361" cy="646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13289"/>
      </p:ext>
    </p:extLst>
  </p:cSld>
  <p:clrMapOvr>
    <a:masterClrMapping/>
  </p:clrMapOvr>
  <p:timing>
    <p:tnLst>
      <p:par>
        <p:cTn id="1" dur="indefinite" restart="never" nodeType="tmRoot"/>
      </p:par>
    </p:tnLst>
  </p:timing>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21:12</a:t>
            </a:r>
            <a:endParaRPr lang="en-US" dirty="0">
              <a:solidFill>
                <a:srgbClr val="00B0F0"/>
              </a:solidFill>
            </a:endParaRPr>
          </a:p>
        </p:txBody>
      </p:sp>
      <p:sp>
        <p:nvSpPr>
          <p:cNvPr id="5" name="Content Placeholder 2"/>
          <p:cNvSpPr>
            <a:spLocks noGrp="1"/>
          </p:cNvSpPr>
          <p:nvPr>
            <p:ph idx="1"/>
          </p:nvPr>
        </p:nvSpPr>
        <p:spPr>
          <a:xfrm>
            <a:off x="191068" y="1023582"/>
            <a:ext cx="11859904" cy="5663821"/>
          </a:xfrm>
        </p:spPr>
        <p:txBody>
          <a:bodyPr>
            <a:noAutofit/>
          </a:bodyPr>
          <a:lstStyle/>
          <a:p>
            <a:pPr marL="0" indent="0">
              <a:buNone/>
            </a:pPr>
            <a:r>
              <a:rPr lang="en-US" sz="3600" i="1" dirty="0" smtClean="0">
                <a:solidFill>
                  <a:srgbClr val="FFFF00"/>
                </a:solidFill>
                <a:effectLst/>
              </a:rPr>
              <a:t>The city </a:t>
            </a:r>
            <a:r>
              <a:rPr lang="en-US" sz="3600" i="1" dirty="0">
                <a:solidFill>
                  <a:srgbClr val="FFFF00"/>
                </a:solidFill>
                <a:effectLst/>
              </a:rPr>
              <a:t>had twelve </a:t>
            </a:r>
            <a:r>
              <a:rPr lang="en-US" sz="3600" i="1" dirty="0" smtClean="0">
                <a:solidFill>
                  <a:srgbClr val="FFFF00"/>
                </a:solidFill>
                <a:effectLst/>
              </a:rPr>
              <a:t>gates</a:t>
            </a:r>
            <a:r>
              <a:rPr lang="en-US" sz="3600" dirty="0" smtClean="0">
                <a:effectLst/>
              </a:rPr>
              <a:t>… Three </a:t>
            </a:r>
            <a:r>
              <a:rPr lang="en-US" sz="3600" dirty="0">
                <a:effectLst/>
              </a:rPr>
              <a:t>on each </a:t>
            </a:r>
            <a:r>
              <a:rPr lang="en-US" sz="3600" dirty="0" smtClean="0">
                <a:effectLst/>
              </a:rPr>
              <a:t>side….           </a:t>
            </a:r>
            <a:r>
              <a:rPr lang="en-US" sz="3600" i="1" dirty="0" smtClean="0">
                <a:solidFill>
                  <a:srgbClr val="FFFF00"/>
                </a:solidFill>
                <a:effectLst/>
              </a:rPr>
              <a:t>(Vs. 13: “There </a:t>
            </a:r>
            <a:r>
              <a:rPr lang="en-US" sz="3600" i="1" dirty="0">
                <a:solidFill>
                  <a:srgbClr val="FFFF00"/>
                </a:solidFill>
                <a:effectLst/>
              </a:rPr>
              <a:t>were three gates on the east, three on the north, three on the south, and three on the </a:t>
            </a:r>
            <a:r>
              <a:rPr lang="en-US" sz="3600" i="1" dirty="0" smtClean="0">
                <a:solidFill>
                  <a:srgbClr val="FFFF00"/>
                </a:solidFill>
                <a:effectLst/>
              </a:rPr>
              <a:t>west”) </a:t>
            </a:r>
          </a:p>
          <a:p>
            <a:pPr marL="0" indent="0">
              <a:buNone/>
            </a:pPr>
            <a:r>
              <a:rPr lang="en-US" sz="3600" dirty="0" smtClean="0">
                <a:effectLst/>
              </a:rPr>
              <a:t>The </a:t>
            </a:r>
            <a:r>
              <a:rPr lang="en-US" sz="3600" dirty="0">
                <a:effectLst/>
              </a:rPr>
              <a:t>number of the gates correspond to the number of the tribes of the children of </a:t>
            </a:r>
            <a:r>
              <a:rPr lang="en-US" sz="3600" dirty="0" smtClean="0">
                <a:effectLst/>
              </a:rPr>
              <a:t>Israel</a:t>
            </a:r>
            <a:r>
              <a:rPr lang="en-US" sz="3600" dirty="0">
                <a:effectLst/>
              </a:rPr>
              <a:t>. T</a:t>
            </a:r>
            <a:r>
              <a:rPr lang="en-US" sz="3600" dirty="0" smtClean="0">
                <a:effectLst/>
              </a:rPr>
              <a:t>he </a:t>
            </a:r>
            <a:r>
              <a:rPr lang="en-US" sz="3600" dirty="0">
                <a:effectLst/>
              </a:rPr>
              <a:t>names of the twelve tribes of </a:t>
            </a:r>
            <a:r>
              <a:rPr lang="en-US" sz="3600" dirty="0" smtClean="0">
                <a:effectLst/>
              </a:rPr>
              <a:t>Israel were written on the gates; which was symbolic &amp; representative of </a:t>
            </a:r>
            <a:r>
              <a:rPr lang="en-US" sz="3600" dirty="0">
                <a:effectLst/>
              </a:rPr>
              <a:t>the true </a:t>
            </a:r>
            <a:r>
              <a:rPr lang="en-US" sz="3600" dirty="0" smtClean="0">
                <a:effectLst/>
              </a:rPr>
              <a:t>Israel </a:t>
            </a:r>
            <a:r>
              <a:rPr lang="en-US" sz="3600" dirty="0">
                <a:effectLst/>
              </a:rPr>
              <a:t>and shows that all who belong to the true Israel will enter</a:t>
            </a:r>
            <a:r>
              <a:rPr lang="en-US" sz="3600" dirty="0" smtClean="0">
                <a:effectLst/>
              </a:rPr>
              <a:t>. </a:t>
            </a:r>
            <a:endParaRPr lang="en-US" sz="3600" i="1" dirty="0" smtClean="0">
              <a:solidFill>
                <a:srgbClr val="FFFF00"/>
              </a:solidFill>
              <a:effectLst/>
            </a:endParaRPr>
          </a:p>
        </p:txBody>
      </p:sp>
    </p:spTree>
    <p:extLst>
      <p:ext uri="{BB962C8B-B14F-4D97-AF65-F5344CB8AC3E}">
        <p14:creationId xmlns:p14="http://schemas.microsoft.com/office/powerpoint/2010/main" val="459567711"/>
      </p:ext>
    </p:extLst>
  </p:cSld>
  <p:clrMapOvr>
    <a:masterClrMapping/>
  </p:clrMapOvr>
  <p:timing>
    <p:tnLst>
      <p:par>
        <p:cTn id="1" dur="indefinite" restart="never" nodeType="tmRoot"/>
      </p:par>
    </p:tnLst>
  </p:timing>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21:12</a:t>
            </a:r>
            <a:endParaRPr lang="en-US" dirty="0">
              <a:solidFill>
                <a:srgbClr val="00B0F0"/>
              </a:solidFill>
            </a:endParaRPr>
          </a:p>
        </p:txBody>
      </p:sp>
      <p:sp>
        <p:nvSpPr>
          <p:cNvPr id="5" name="Content Placeholder 2"/>
          <p:cNvSpPr>
            <a:spLocks noGrp="1"/>
          </p:cNvSpPr>
          <p:nvPr>
            <p:ph idx="1"/>
          </p:nvPr>
        </p:nvSpPr>
        <p:spPr>
          <a:xfrm>
            <a:off x="191068" y="928048"/>
            <a:ext cx="11859904" cy="5759355"/>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at the gates twelve </a:t>
            </a:r>
            <a:r>
              <a:rPr lang="en-US" sz="3600" i="1" dirty="0" smtClean="0">
                <a:solidFill>
                  <a:srgbClr val="FFFF00"/>
                </a:solidFill>
                <a:effectLst/>
              </a:rPr>
              <a:t>angels…</a:t>
            </a:r>
          </a:p>
          <a:p>
            <a:pPr marL="0" indent="0">
              <a:buNone/>
            </a:pPr>
            <a:r>
              <a:rPr lang="en-US" sz="3600" dirty="0" smtClean="0">
                <a:effectLst/>
              </a:rPr>
              <a:t>The angels were probably stationed </a:t>
            </a:r>
            <a:r>
              <a:rPr lang="en-US" sz="3600" dirty="0">
                <a:effectLst/>
              </a:rPr>
              <a:t>there as guards to the New Jerusalem. Their business seems to have been to watch the gates that nothing improper should </a:t>
            </a:r>
            <a:r>
              <a:rPr lang="en-US" sz="3600" dirty="0" smtClean="0">
                <a:effectLst/>
              </a:rPr>
              <a:t>enter. But since all improper, evil &amp; unwanted guests would have been duly cast into the lake of fire; these angels should be seen more as </a:t>
            </a:r>
            <a:r>
              <a:rPr lang="en-US" sz="3600" dirty="0" smtClean="0">
                <a:solidFill>
                  <a:srgbClr val="00FFFF"/>
                </a:solidFill>
                <a:effectLst/>
              </a:rPr>
              <a:t>guards of honor</a:t>
            </a:r>
            <a:r>
              <a:rPr lang="en-US" sz="3600" dirty="0" smtClean="0">
                <a:effectLst/>
              </a:rPr>
              <a:t> rather than security guards!</a:t>
            </a:r>
            <a:endParaRPr lang="en-US" sz="3600" i="1" dirty="0" smtClean="0">
              <a:solidFill>
                <a:srgbClr val="FFFF00"/>
              </a:solidFill>
              <a:effectLst/>
            </a:endParaRPr>
          </a:p>
        </p:txBody>
      </p:sp>
    </p:spTree>
    <p:extLst>
      <p:ext uri="{BB962C8B-B14F-4D97-AF65-F5344CB8AC3E}">
        <p14:creationId xmlns:p14="http://schemas.microsoft.com/office/powerpoint/2010/main" val="25091080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2:19</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commendation</a:t>
            </a:r>
          </a:p>
          <a:p>
            <a:pPr marL="0" indent="0">
              <a:buNone/>
            </a:pPr>
            <a:endParaRPr lang="en-US" sz="800" i="1" u="sng" dirty="0">
              <a:solidFill>
                <a:srgbClr val="FFFF00"/>
              </a:solidFill>
              <a:effectLst>
                <a:outerShdw blurRad="38100" dist="38100" dir="2700000" algn="tl">
                  <a:srgbClr val="000000">
                    <a:alpha val="43137"/>
                  </a:srgbClr>
                </a:outerShdw>
              </a:effectLst>
            </a:endParaRPr>
          </a:p>
          <a:p>
            <a:pPr marL="0" indent="0">
              <a:buNone/>
            </a:pPr>
            <a:r>
              <a:rPr lang="en-US" sz="3200" i="1" dirty="0">
                <a:solidFill>
                  <a:srgbClr val="FFFF00"/>
                </a:solidFill>
              </a:rPr>
              <a:t>“And the last to be more than the first”</a:t>
            </a:r>
            <a:endParaRPr lang="en-US" sz="3200" dirty="0"/>
          </a:p>
          <a:p>
            <a:pPr marL="0" indent="0">
              <a:buNone/>
            </a:pPr>
            <a:r>
              <a:rPr lang="en-US" sz="3200" dirty="0"/>
              <a:t> The works which had been recently performed were more numerous, and more commendable, than those which had been done before. In other words, they were making progress; they had been acting more and more in accordance with the nature and claims of the Christian profession. </a:t>
            </a:r>
            <a:r>
              <a:rPr lang="en-US" sz="3200" dirty="0">
                <a:solidFill>
                  <a:srgbClr val="FFFF00"/>
                </a:solidFill>
              </a:rPr>
              <a:t>This is a most honourable commendation, and one which every Christian, and every church, should seek. </a:t>
            </a:r>
          </a:p>
        </p:txBody>
      </p:sp>
    </p:spTree>
    <p:extLst>
      <p:ext uri="{BB962C8B-B14F-4D97-AF65-F5344CB8AC3E}">
        <p14:creationId xmlns:p14="http://schemas.microsoft.com/office/powerpoint/2010/main" val="3104480804"/>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21:14</a:t>
            </a:r>
            <a:endParaRPr lang="en-US" dirty="0">
              <a:solidFill>
                <a:srgbClr val="00B0F0"/>
              </a:solidFill>
            </a:endParaRPr>
          </a:p>
        </p:txBody>
      </p:sp>
      <p:sp>
        <p:nvSpPr>
          <p:cNvPr id="5" name="Content Placeholder 2"/>
          <p:cNvSpPr>
            <a:spLocks noGrp="1"/>
          </p:cNvSpPr>
          <p:nvPr>
            <p:ph idx="1"/>
          </p:nvPr>
        </p:nvSpPr>
        <p:spPr>
          <a:xfrm>
            <a:off x="191068" y="1678675"/>
            <a:ext cx="11859904" cy="5008728"/>
          </a:xfrm>
        </p:spPr>
        <p:txBody>
          <a:bodyPr>
            <a:noAutofit/>
          </a:bodyPr>
          <a:lstStyle/>
          <a:p>
            <a:pPr marL="0" indent="0">
              <a:buNone/>
            </a:pPr>
            <a:r>
              <a:rPr lang="en-US" sz="3600" i="1" dirty="0">
                <a:solidFill>
                  <a:srgbClr val="FFFF00"/>
                </a:solidFill>
                <a:effectLst/>
              </a:rPr>
              <a:t>And the wall of the city had twelve foundations. </a:t>
            </a:r>
            <a:endParaRPr lang="en-US" sz="3600" i="1" dirty="0" smtClean="0">
              <a:solidFill>
                <a:srgbClr val="FFFF00"/>
              </a:solidFill>
              <a:effectLst/>
            </a:endParaRPr>
          </a:p>
          <a:p>
            <a:pPr marL="0" indent="0">
              <a:buNone/>
            </a:pPr>
            <a:r>
              <a:rPr lang="en-US" sz="3600" dirty="0">
                <a:effectLst/>
              </a:rPr>
              <a:t>Probably twelve </a:t>
            </a:r>
            <a:r>
              <a:rPr lang="en-US" sz="3600" dirty="0" smtClean="0">
                <a:effectLst/>
              </a:rPr>
              <a:t>stones; but note that it </a:t>
            </a:r>
            <a:r>
              <a:rPr lang="en-US" sz="3600" dirty="0">
                <a:effectLst/>
              </a:rPr>
              <a:t>is not said whether these foundations were </a:t>
            </a:r>
            <a:r>
              <a:rPr lang="en-US" sz="3600" dirty="0">
                <a:solidFill>
                  <a:srgbClr val="00FFFF"/>
                </a:solidFill>
                <a:effectLst/>
              </a:rPr>
              <a:t>twelve rows of stones placed one </a:t>
            </a:r>
            <a:r>
              <a:rPr lang="en-US" sz="3600" dirty="0" smtClean="0">
                <a:solidFill>
                  <a:srgbClr val="00FFFF"/>
                </a:solidFill>
                <a:effectLst/>
              </a:rPr>
              <a:t>on top </a:t>
            </a:r>
            <a:r>
              <a:rPr lang="en-US" sz="3600" dirty="0">
                <a:solidFill>
                  <a:srgbClr val="00FFFF"/>
                </a:solidFill>
                <a:effectLst/>
              </a:rPr>
              <a:t>another under the </a:t>
            </a:r>
            <a:r>
              <a:rPr lang="en-US" sz="3600" dirty="0" smtClean="0">
                <a:solidFill>
                  <a:srgbClr val="00FFFF"/>
                </a:solidFill>
                <a:effectLst/>
              </a:rPr>
              <a:t>city &amp; extending </a:t>
            </a:r>
            <a:r>
              <a:rPr lang="en-US" sz="3600" dirty="0">
                <a:solidFill>
                  <a:srgbClr val="00FFFF"/>
                </a:solidFill>
                <a:effectLst/>
              </a:rPr>
              <a:t>round it</a:t>
            </a:r>
            <a:r>
              <a:rPr lang="en-US" sz="3600" dirty="0">
                <a:effectLst/>
              </a:rPr>
              <a:t>, </a:t>
            </a:r>
            <a:r>
              <a:rPr lang="en-US" sz="3600" b="1" dirty="0" smtClean="0">
                <a:solidFill>
                  <a:srgbClr val="FFFF00"/>
                </a:solidFill>
                <a:effectLst/>
              </a:rPr>
              <a:t>OR</a:t>
            </a:r>
            <a:r>
              <a:rPr lang="en-US" sz="3600" dirty="0" smtClean="0">
                <a:effectLst/>
              </a:rPr>
              <a:t> whether </a:t>
            </a:r>
            <a:r>
              <a:rPr lang="en-US" sz="3600" dirty="0">
                <a:effectLst/>
              </a:rPr>
              <a:t>they were </a:t>
            </a:r>
            <a:r>
              <a:rPr lang="en-US" sz="3600" dirty="0">
                <a:solidFill>
                  <a:srgbClr val="00FFFF"/>
                </a:solidFill>
                <a:effectLst/>
              </a:rPr>
              <a:t>twelve stones placed at intervals</a:t>
            </a:r>
            <a:r>
              <a:rPr lang="en-US" sz="3600" dirty="0">
                <a:effectLst/>
              </a:rPr>
              <a:t>.</a:t>
            </a:r>
            <a:endParaRPr lang="en-US" sz="3600" dirty="0" smtClean="0">
              <a:effectLst/>
            </a:endParaRPr>
          </a:p>
        </p:txBody>
      </p:sp>
    </p:spTree>
    <p:extLst>
      <p:ext uri="{BB962C8B-B14F-4D97-AF65-F5344CB8AC3E}">
        <p14:creationId xmlns:p14="http://schemas.microsoft.com/office/powerpoint/2010/main" val="745421874"/>
      </p:ext>
    </p:extLst>
  </p:cSld>
  <p:clrMapOvr>
    <a:masterClrMapping/>
  </p:clrMapOvr>
  <p:timing>
    <p:tnLst>
      <p:par>
        <p:cTn id="1" dur="indefinite" restart="never" nodeType="tmRoot"/>
      </p:par>
    </p:tnLst>
  </p:timing>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150" y="136525"/>
            <a:ext cx="5715000" cy="6505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2956" y="296158"/>
            <a:ext cx="5117910" cy="6186309"/>
          </a:xfrm>
          <a:prstGeom prst="rect">
            <a:avLst/>
          </a:prstGeom>
          <a:noFill/>
        </p:spPr>
        <p:txBody>
          <a:bodyPr wrap="square" rtlCol="0">
            <a:spAutoFit/>
          </a:bodyPr>
          <a:lstStyle/>
          <a:p>
            <a:pPr algn="ctr"/>
            <a:r>
              <a:rPr lang="en-US" sz="6600" dirty="0" smtClean="0">
                <a:solidFill>
                  <a:srgbClr val="00FFFF"/>
                </a:solidFill>
              </a:rPr>
              <a:t>EITHER</a:t>
            </a:r>
            <a:r>
              <a:rPr lang="en-US" sz="6600" dirty="0" smtClean="0"/>
              <a:t>  layers of foundation stones one on top of the other</a:t>
            </a:r>
            <a:endParaRPr lang="en-US" sz="6600" dirty="0"/>
          </a:p>
        </p:txBody>
      </p:sp>
    </p:spTree>
    <p:extLst>
      <p:ext uri="{BB962C8B-B14F-4D97-AF65-F5344CB8AC3E}">
        <p14:creationId xmlns:p14="http://schemas.microsoft.com/office/powerpoint/2010/main" val="1566699299"/>
      </p:ext>
    </p:extLst>
  </p:cSld>
  <p:clrMapOvr>
    <a:masterClrMapping/>
  </p:clrMapOvr>
  <p:timing>
    <p:tnLst>
      <p:par>
        <p:cTn id="1" dur="indefinite" restart="never" nodeType="tmRoot"/>
      </p:par>
    </p:tnLst>
  </p:timing>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images of revelation 2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096" y="668740"/>
            <a:ext cx="7594131" cy="56882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831" y="112224"/>
            <a:ext cx="4053384" cy="6555641"/>
          </a:xfrm>
          <a:prstGeom prst="rect">
            <a:avLst/>
          </a:prstGeom>
          <a:noFill/>
        </p:spPr>
        <p:txBody>
          <a:bodyPr wrap="square" rtlCol="0">
            <a:spAutoFit/>
          </a:bodyPr>
          <a:lstStyle/>
          <a:p>
            <a:pPr algn="ctr"/>
            <a:r>
              <a:rPr lang="en-US" sz="6000" dirty="0" smtClean="0">
                <a:solidFill>
                  <a:srgbClr val="00FFFF"/>
                </a:solidFill>
              </a:rPr>
              <a:t>OR</a:t>
            </a:r>
            <a:r>
              <a:rPr lang="en-US" sz="6000" dirty="0" smtClean="0"/>
              <a:t>  intervals of</a:t>
            </a:r>
            <a:endParaRPr lang="en-US" sz="6000" dirty="0"/>
          </a:p>
          <a:p>
            <a:pPr algn="ctr"/>
            <a:r>
              <a:rPr lang="en-US" sz="6000" dirty="0" err="1"/>
              <a:t>f</a:t>
            </a:r>
            <a:r>
              <a:rPr lang="en-US" sz="6000" dirty="0" err="1" smtClean="0"/>
              <a:t>oundationstones</a:t>
            </a:r>
            <a:r>
              <a:rPr lang="en-US" sz="6000" dirty="0" smtClean="0"/>
              <a:t> side by side</a:t>
            </a:r>
            <a:endParaRPr lang="en-US" sz="6000" dirty="0"/>
          </a:p>
        </p:txBody>
      </p:sp>
    </p:spTree>
    <p:extLst>
      <p:ext uri="{BB962C8B-B14F-4D97-AF65-F5344CB8AC3E}">
        <p14:creationId xmlns:p14="http://schemas.microsoft.com/office/powerpoint/2010/main" val="1931184214"/>
      </p:ext>
    </p:extLst>
  </p:cSld>
  <p:clrMapOvr>
    <a:masterClrMapping/>
  </p:clrMapOvr>
  <p:timing>
    <p:tnLst>
      <p:par>
        <p:cTn id="1" dur="indefinite" restart="never" nodeType="tmRoot"/>
      </p:par>
    </p:tnLst>
  </p:timing>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21:15</a:t>
            </a:r>
            <a:endParaRPr lang="en-US" dirty="0">
              <a:solidFill>
                <a:srgbClr val="00B0F0"/>
              </a:solidFill>
            </a:endParaRPr>
          </a:p>
        </p:txBody>
      </p:sp>
      <p:sp>
        <p:nvSpPr>
          <p:cNvPr id="5" name="Content Placeholder 2"/>
          <p:cNvSpPr>
            <a:spLocks noGrp="1"/>
          </p:cNvSpPr>
          <p:nvPr>
            <p:ph idx="1"/>
          </p:nvPr>
        </p:nvSpPr>
        <p:spPr>
          <a:xfrm>
            <a:off x="204716" y="1419367"/>
            <a:ext cx="11859904" cy="5172501"/>
          </a:xfrm>
        </p:spPr>
        <p:txBody>
          <a:bodyPr>
            <a:noAutofit/>
          </a:bodyPr>
          <a:lstStyle/>
          <a:p>
            <a:pPr marL="0" indent="0">
              <a:buNone/>
            </a:pPr>
            <a:r>
              <a:rPr lang="en-US" sz="3600" i="1" dirty="0" smtClean="0">
                <a:solidFill>
                  <a:srgbClr val="FFFF00"/>
                </a:solidFill>
                <a:effectLst/>
              </a:rPr>
              <a:t>“Now </a:t>
            </a:r>
            <a:r>
              <a:rPr lang="en-US" sz="3600" i="1" dirty="0">
                <a:solidFill>
                  <a:srgbClr val="FFFF00"/>
                </a:solidFill>
                <a:effectLst/>
              </a:rPr>
              <a:t>he who was speaking to </a:t>
            </a:r>
            <a:r>
              <a:rPr lang="en-US" sz="3600" i="1" dirty="0" smtClean="0">
                <a:solidFill>
                  <a:srgbClr val="FFFF00"/>
                </a:solidFill>
                <a:effectLst/>
              </a:rPr>
              <a:t>me </a:t>
            </a:r>
            <a:r>
              <a:rPr lang="en-US" sz="3600" i="1" dirty="0" smtClean="0">
                <a:solidFill>
                  <a:srgbClr val="00FFFF"/>
                </a:solidFill>
                <a:effectLst/>
              </a:rPr>
              <a:t>[the angel] </a:t>
            </a:r>
            <a:r>
              <a:rPr lang="en-US" sz="3600" i="1" dirty="0">
                <a:solidFill>
                  <a:srgbClr val="FFFF00"/>
                </a:solidFill>
                <a:effectLst/>
              </a:rPr>
              <a:t>had a measuring-rod of gold, with which to measure the city and its gates and its wall</a:t>
            </a:r>
            <a:r>
              <a:rPr lang="en-US" sz="3600" i="1" dirty="0" smtClean="0">
                <a:solidFill>
                  <a:srgbClr val="FFFF00"/>
                </a:solidFill>
                <a:effectLst/>
              </a:rPr>
              <a:t>.”</a:t>
            </a:r>
          </a:p>
          <a:p>
            <a:pPr marL="0" indent="0">
              <a:buNone/>
            </a:pPr>
            <a:r>
              <a:rPr lang="en-US" sz="3600" dirty="0">
                <a:effectLst/>
              </a:rPr>
              <a:t>The object of this measuring is to show that the city has proper architectural </a:t>
            </a:r>
            <a:r>
              <a:rPr lang="en-US" sz="3600" dirty="0" smtClean="0">
                <a:effectLst/>
              </a:rPr>
              <a:t>proportions and to </a:t>
            </a:r>
            <a:r>
              <a:rPr lang="en-US" sz="3600" dirty="0">
                <a:effectLst/>
              </a:rPr>
              <a:t>measure every part of the </a:t>
            </a:r>
            <a:r>
              <a:rPr lang="en-US" sz="3600" dirty="0" smtClean="0">
                <a:effectLst/>
              </a:rPr>
              <a:t>city</a:t>
            </a:r>
            <a:r>
              <a:rPr lang="en-US" sz="3600" dirty="0">
                <a:effectLst/>
              </a:rPr>
              <a:t> </a:t>
            </a:r>
            <a:r>
              <a:rPr lang="en-US" sz="3600" dirty="0" smtClean="0">
                <a:effectLst/>
              </a:rPr>
              <a:t>in order </a:t>
            </a:r>
            <a:r>
              <a:rPr lang="en-US" sz="3600" dirty="0">
                <a:effectLst/>
              </a:rPr>
              <a:t>to ascertain its exact dimensions. </a:t>
            </a:r>
          </a:p>
        </p:txBody>
      </p:sp>
    </p:spTree>
    <p:extLst>
      <p:ext uri="{BB962C8B-B14F-4D97-AF65-F5344CB8AC3E}">
        <p14:creationId xmlns:p14="http://schemas.microsoft.com/office/powerpoint/2010/main" val="519964325"/>
      </p:ext>
    </p:extLst>
  </p:cSld>
  <p:clrMapOvr>
    <a:masterClrMapping/>
  </p:clrMapOvr>
  <p:timing>
    <p:tnLst>
      <p:par>
        <p:cTn id="1" dur="indefinite" restart="never" nodeType="tmRoot"/>
      </p:par>
    </p:tnLst>
  </p:timing>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21:16</a:t>
            </a:r>
            <a:endParaRPr lang="en-US" dirty="0">
              <a:solidFill>
                <a:srgbClr val="00B0F0"/>
              </a:solidFill>
            </a:endParaRPr>
          </a:p>
        </p:txBody>
      </p:sp>
      <p:sp>
        <p:nvSpPr>
          <p:cNvPr id="5" name="Content Placeholder 2"/>
          <p:cNvSpPr>
            <a:spLocks noGrp="1"/>
          </p:cNvSpPr>
          <p:nvPr>
            <p:ph idx="1"/>
          </p:nvPr>
        </p:nvSpPr>
        <p:spPr>
          <a:xfrm>
            <a:off x="109181" y="1009934"/>
            <a:ext cx="11859904" cy="5718412"/>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City is square; the length and the </a:t>
            </a:r>
            <a:r>
              <a:rPr lang="en-US" sz="3600" i="1" dirty="0" smtClean="0">
                <a:solidFill>
                  <a:srgbClr val="FFFF00"/>
                </a:solidFill>
                <a:effectLst/>
              </a:rPr>
              <a:t>width </a:t>
            </a:r>
            <a:r>
              <a:rPr lang="en-US" sz="3600" i="1" dirty="0">
                <a:solidFill>
                  <a:srgbClr val="FFFF00"/>
                </a:solidFill>
                <a:effectLst/>
              </a:rPr>
              <a:t>are the same. The angel measured with his rod; </a:t>
            </a:r>
            <a:r>
              <a:rPr lang="en-US" sz="3600" i="1" dirty="0" smtClean="0">
                <a:solidFill>
                  <a:srgbClr val="FFFF00"/>
                </a:solidFill>
                <a:effectLst/>
              </a:rPr>
              <a:t>and it </a:t>
            </a:r>
            <a:r>
              <a:rPr lang="en-US" sz="3600" i="1" dirty="0">
                <a:solidFill>
                  <a:srgbClr val="FFFF00"/>
                </a:solidFill>
                <a:effectLst/>
              </a:rPr>
              <a:t>was </a:t>
            </a:r>
            <a:r>
              <a:rPr lang="en-US" sz="3600" i="1" dirty="0">
                <a:solidFill>
                  <a:srgbClr val="00FFFF"/>
                </a:solidFill>
                <a:effectLst/>
              </a:rPr>
              <a:t>twelve </a:t>
            </a:r>
            <a:r>
              <a:rPr lang="en-US" sz="3600" i="1" dirty="0" smtClean="0">
                <a:solidFill>
                  <a:srgbClr val="00FFFF"/>
                </a:solidFill>
                <a:effectLst/>
              </a:rPr>
              <a:t>thousand furlongs</a:t>
            </a:r>
            <a:r>
              <a:rPr lang="en-US" sz="3600" i="1" dirty="0" smtClean="0">
                <a:solidFill>
                  <a:srgbClr val="FFFF00"/>
                </a:solidFill>
                <a:effectLst/>
              </a:rPr>
              <a:t> in length &amp; width &amp; height; and all dimensions were </a:t>
            </a:r>
            <a:r>
              <a:rPr lang="en-US" sz="3600" i="1" dirty="0">
                <a:solidFill>
                  <a:srgbClr val="FFFF00"/>
                </a:solidFill>
                <a:effectLst/>
              </a:rPr>
              <a:t>equal</a:t>
            </a:r>
            <a:r>
              <a:rPr lang="en-US" sz="3600" i="1" dirty="0" smtClean="0">
                <a:solidFill>
                  <a:srgbClr val="FFFF00"/>
                </a:solidFill>
                <a:effectLst/>
              </a:rPr>
              <a:t>.”</a:t>
            </a:r>
            <a:endParaRPr lang="en-US" sz="3600" i="1" dirty="0">
              <a:solidFill>
                <a:srgbClr val="FFFF00"/>
              </a:solidFill>
              <a:effectLst/>
            </a:endParaRPr>
          </a:p>
          <a:p>
            <a:pPr marL="0" indent="0">
              <a:buNone/>
            </a:pPr>
            <a:r>
              <a:rPr lang="en-US" sz="3600" dirty="0" smtClean="0">
                <a:effectLst/>
              </a:rPr>
              <a:t>This city was approximately 1,500 miles (2.64m yards) long, wide and high. </a:t>
            </a:r>
            <a:r>
              <a:rPr lang="en-US" sz="3600" dirty="0" smtClean="0">
                <a:solidFill>
                  <a:srgbClr val="00FFFF"/>
                </a:solidFill>
                <a:effectLst/>
              </a:rPr>
              <a:t>Note that John did not say that this was the measurement of the buildings; rather it was the parameters or boundaries of the city</a:t>
            </a:r>
            <a:r>
              <a:rPr lang="en-US" sz="3600" dirty="0" smtClean="0">
                <a:effectLst/>
              </a:rPr>
              <a:t>.</a:t>
            </a:r>
            <a:endParaRPr lang="en-US" sz="3600" dirty="0">
              <a:effectLst/>
            </a:endParaRPr>
          </a:p>
        </p:txBody>
      </p:sp>
    </p:spTree>
    <p:extLst>
      <p:ext uri="{BB962C8B-B14F-4D97-AF65-F5344CB8AC3E}">
        <p14:creationId xmlns:p14="http://schemas.microsoft.com/office/powerpoint/2010/main" val="3544980114"/>
      </p:ext>
    </p:extLst>
  </p:cSld>
  <p:clrMapOvr>
    <a:masterClrMapping/>
  </p:clrMapOvr>
  <p:timing>
    <p:tnLst>
      <p:par>
        <p:cTn id="1" dur="indefinite" restart="never" nodeType="tmRoot"/>
      </p:par>
    </p:tnLst>
  </p:timing>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21:17</a:t>
            </a:r>
            <a:endParaRPr lang="en-US" dirty="0">
              <a:solidFill>
                <a:srgbClr val="00B0F0"/>
              </a:solidFill>
            </a:endParaRPr>
          </a:p>
        </p:txBody>
      </p:sp>
      <p:sp>
        <p:nvSpPr>
          <p:cNvPr id="5" name="Content Placeholder 2"/>
          <p:cNvSpPr>
            <a:spLocks noGrp="1"/>
          </p:cNvSpPr>
          <p:nvPr>
            <p:ph idx="1"/>
          </p:nvPr>
        </p:nvSpPr>
        <p:spPr>
          <a:xfrm>
            <a:off x="109181" y="1310184"/>
            <a:ext cx="11859904" cy="5418161"/>
          </a:xfrm>
        </p:spPr>
        <p:txBody>
          <a:bodyPr>
            <a:noAutofit/>
          </a:bodyPr>
          <a:lstStyle/>
          <a:p>
            <a:pPr marL="0" indent="0">
              <a:buNone/>
            </a:pPr>
            <a:r>
              <a:rPr lang="en-US" sz="3600" i="1" dirty="0" smtClean="0">
                <a:solidFill>
                  <a:srgbClr val="FFFF00"/>
                </a:solidFill>
                <a:effectLst/>
              </a:rPr>
              <a:t>“Then </a:t>
            </a:r>
            <a:r>
              <a:rPr lang="en-US" sz="3600" i="1" dirty="0">
                <a:solidFill>
                  <a:srgbClr val="FFFF00"/>
                </a:solidFill>
                <a:effectLst/>
              </a:rPr>
              <a:t>he measured the wall; it </a:t>
            </a:r>
            <a:r>
              <a:rPr lang="en-US" sz="3600" i="1" dirty="0" smtClean="0">
                <a:solidFill>
                  <a:srgbClr val="FFFF00"/>
                </a:solidFill>
                <a:effectLst/>
              </a:rPr>
              <a:t>was one </a:t>
            </a:r>
            <a:r>
              <a:rPr lang="en-US" sz="3600" i="1" dirty="0">
                <a:solidFill>
                  <a:srgbClr val="FFFF00"/>
                </a:solidFill>
                <a:effectLst/>
              </a:rPr>
              <a:t>hundred and </a:t>
            </a:r>
            <a:r>
              <a:rPr lang="en-US" sz="3600" i="1" dirty="0" smtClean="0">
                <a:solidFill>
                  <a:srgbClr val="FFFF00"/>
                </a:solidFill>
                <a:effectLst/>
              </a:rPr>
              <a:t>forty-four </a:t>
            </a:r>
            <a:r>
              <a:rPr lang="en-US" sz="3600" i="1" dirty="0">
                <a:solidFill>
                  <a:srgbClr val="FFFF00"/>
                </a:solidFill>
                <a:effectLst/>
              </a:rPr>
              <a:t>cubits, as men measure, that is as the angel measured</a:t>
            </a:r>
            <a:r>
              <a:rPr lang="en-US" sz="3600" i="1" dirty="0" smtClean="0">
                <a:solidFill>
                  <a:srgbClr val="FFFF00"/>
                </a:solidFill>
                <a:effectLst/>
              </a:rPr>
              <a:t>.”</a:t>
            </a:r>
          </a:p>
          <a:p>
            <a:pPr marL="0" indent="0">
              <a:buNone/>
            </a:pPr>
            <a:r>
              <a:rPr lang="en-US" sz="3600" dirty="0" smtClean="0">
                <a:effectLst/>
              </a:rPr>
              <a:t>12 is the square root of 144. This </a:t>
            </a:r>
            <a:r>
              <a:rPr lang="en-US" sz="3600" dirty="0">
                <a:effectLst/>
              </a:rPr>
              <a:t>is </a:t>
            </a:r>
            <a:r>
              <a:rPr lang="en-US" sz="3600" dirty="0" smtClean="0">
                <a:effectLst/>
              </a:rPr>
              <a:t>twelve </a:t>
            </a:r>
            <a:r>
              <a:rPr lang="en-US" sz="3600" dirty="0">
                <a:effectLst/>
              </a:rPr>
              <a:t>multiplied by itself: for twelve times twelve </a:t>
            </a:r>
            <a:r>
              <a:rPr lang="en-US" sz="3600" dirty="0" smtClean="0">
                <a:effectLst/>
              </a:rPr>
              <a:t>equals to one </a:t>
            </a:r>
            <a:r>
              <a:rPr lang="en-US" sz="3600" dirty="0">
                <a:effectLst/>
              </a:rPr>
              <a:t>hundred and </a:t>
            </a:r>
            <a:r>
              <a:rPr lang="en-US" sz="3600" dirty="0" smtClean="0">
                <a:effectLst/>
              </a:rPr>
              <a:t>forty-four (12 x 12 = 144). So the walls were approximately 65 </a:t>
            </a:r>
            <a:r>
              <a:rPr lang="en-US" sz="3600" dirty="0">
                <a:effectLst/>
              </a:rPr>
              <a:t>meters or 72 </a:t>
            </a:r>
            <a:r>
              <a:rPr lang="en-US" sz="3600" dirty="0" smtClean="0">
                <a:effectLst/>
              </a:rPr>
              <a:t>yards thick.</a:t>
            </a:r>
            <a:endParaRPr lang="en-US" sz="3600" dirty="0">
              <a:effectLst/>
            </a:endParaRPr>
          </a:p>
          <a:p>
            <a:pPr marL="0" indent="0">
              <a:buNone/>
            </a:pPr>
            <a:endParaRPr lang="en-US" sz="3600" dirty="0">
              <a:effectLst/>
            </a:endParaRPr>
          </a:p>
        </p:txBody>
      </p:sp>
    </p:spTree>
    <p:extLst>
      <p:ext uri="{BB962C8B-B14F-4D97-AF65-F5344CB8AC3E}">
        <p14:creationId xmlns:p14="http://schemas.microsoft.com/office/powerpoint/2010/main" val="794262963"/>
      </p:ext>
    </p:extLst>
  </p:cSld>
  <p:clrMapOvr>
    <a:masterClrMapping/>
  </p:clrMapOvr>
  <p:timing>
    <p:tnLst>
      <p:par>
        <p:cTn id="1" dur="indefinite" restart="never" nodeType="tmRoot"/>
      </p:par>
    </p:tnLst>
  </p:timing>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21:17</a:t>
            </a:r>
            <a:endParaRPr lang="en-US" dirty="0">
              <a:solidFill>
                <a:srgbClr val="00B0F0"/>
              </a:solidFill>
            </a:endParaRPr>
          </a:p>
        </p:txBody>
      </p:sp>
      <p:sp>
        <p:nvSpPr>
          <p:cNvPr id="5" name="Content Placeholder 2"/>
          <p:cNvSpPr>
            <a:spLocks noGrp="1"/>
          </p:cNvSpPr>
          <p:nvPr>
            <p:ph idx="1"/>
          </p:nvPr>
        </p:nvSpPr>
        <p:spPr>
          <a:xfrm>
            <a:off x="109181" y="1064526"/>
            <a:ext cx="11859904" cy="5663820"/>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measure of a man, that is, of the angel.”</a:t>
            </a:r>
            <a:endParaRPr lang="en-US" sz="3600" i="1" dirty="0" smtClean="0">
              <a:solidFill>
                <a:srgbClr val="FFFF00"/>
              </a:solidFill>
              <a:effectLst/>
            </a:endParaRPr>
          </a:p>
          <a:p>
            <a:pPr marL="0" indent="0">
              <a:buNone/>
            </a:pPr>
            <a:r>
              <a:rPr lang="en-US" sz="3600" dirty="0" smtClean="0">
                <a:effectLst/>
              </a:rPr>
              <a:t>The </a:t>
            </a:r>
            <a:r>
              <a:rPr lang="en-US" sz="3600" dirty="0">
                <a:effectLst/>
              </a:rPr>
              <a:t>measure usually employed by </a:t>
            </a:r>
            <a:r>
              <a:rPr lang="en-US" sz="3600" dirty="0" smtClean="0">
                <a:effectLst/>
              </a:rPr>
              <a:t>men… </a:t>
            </a:r>
            <a:r>
              <a:rPr lang="en-US" sz="3600" dirty="0">
                <a:effectLst/>
              </a:rPr>
              <a:t>This </a:t>
            </a:r>
            <a:r>
              <a:rPr lang="en-US" sz="3600" dirty="0" smtClean="0">
                <a:effectLst/>
              </a:rPr>
              <a:t>is said </a:t>
            </a:r>
            <a:r>
              <a:rPr lang="en-US" sz="3600" dirty="0">
                <a:effectLst/>
              </a:rPr>
              <a:t>in order to prevent any mistake as to the size of the city. It is an angel who makes the </a:t>
            </a:r>
            <a:r>
              <a:rPr lang="en-US" sz="3600" dirty="0" smtClean="0">
                <a:effectLst/>
              </a:rPr>
              <a:t>measurement </a:t>
            </a:r>
            <a:r>
              <a:rPr lang="en-US" sz="3600" dirty="0">
                <a:effectLst/>
              </a:rPr>
              <a:t>and without this </a:t>
            </a:r>
            <a:r>
              <a:rPr lang="en-US" sz="3600" dirty="0" smtClean="0">
                <a:effectLst/>
              </a:rPr>
              <a:t>explanation, others might think </a:t>
            </a:r>
            <a:r>
              <a:rPr lang="en-US" sz="3600" dirty="0">
                <a:effectLst/>
              </a:rPr>
              <a:t>that he used some measure not in common use among men. </a:t>
            </a:r>
            <a:r>
              <a:rPr lang="en-US" sz="3600" i="1" dirty="0">
                <a:solidFill>
                  <a:srgbClr val="00FFFF"/>
                </a:solidFill>
                <a:effectLst/>
              </a:rPr>
              <a:t>It </a:t>
            </a:r>
            <a:r>
              <a:rPr lang="en-US" sz="3600" i="1" dirty="0" smtClean="0">
                <a:solidFill>
                  <a:srgbClr val="00FFFF"/>
                </a:solidFill>
                <a:effectLst/>
              </a:rPr>
              <a:t>was an </a:t>
            </a:r>
            <a:r>
              <a:rPr lang="en-US" sz="3600" i="1" dirty="0">
                <a:solidFill>
                  <a:srgbClr val="00FFFF"/>
                </a:solidFill>
                <a:effectLst/>
              </a:rPr>
              <a:t>angel who measured the city, but the measure which he employed was that in common use among men.</a:t>
            </a:r>
          </a:p>
        </p:txBody>
      </p:sp>
    </p:spTree>
    <p:extLst>
      <p:ext uri="{BB962C8B-B14F-4D97-AF65-F5344CB8AC3E}">
        <p14:creationId xmlns:p14="http://schemas.microsoft.com/office/powerpoint/2010/main" val="393207768"/>
      </p:ext>
    </p:extLst>
  </p:cSld>
  <p:clrMapOvr>
    <a:masterClrMapping/>
  </p:clrMapOvr>
  <p:timing>
    <p:tnLst>
      <p:par>
        <p:cTn id="1" dur="indefinite" restart="never" nodeType="tmRoot"/>
      </p:par>
    </p:tnLst>
  </p:timing>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63772" y="0"/>
            <a:ext cx="11859904" cy="6741994"/>
          </a:xfrm>
        </p:spPr>
        <p:txBody>
          <a:bodyPr>
            <a:noAutofit/>
          </a:bodyPr>
          <a:lstStyle/>
          <a:p>
            <a:pPr marL="0" indent="0" fontAlgn="base">
              <a:buNone/>
            </a:pPr>
            <a:r>
              <a:rPr lang="en-US" sz="3600" dirty="0" smtClean="0">
                <a:solidFill>
                  <a:srgbClr val="FFFF00"/>
                </a:solidFill>
                <a:effectLst/>
              </a:rPr>
              <a:t>This </a:t>
            </a:r>
            <a:r>
              <a:rPr lang="en-US" sz="3600" dirty="0">
                <a:solidFill>
                  <a:srgbClr val="FFFF00"/>
                </a:solidFill>
                <a:effectLst/>
              </a:rPr>
              <a:t>city is the ultimate version of the Jewish temple. </a:t>
            </a:r>
          </a:p>
          <a:p>
            <a:pPr fontAlgn="base"/>
            <a:r>
              <a:rPr lang="en-US" sz="3600" dirty="0">
                <a:solidFill>
                  <a:srgbClr val="FFFF00"/>
                </a:solidFill>
                <a:effectLst/>
              </a:rPr>
              <a:t>12 </a:t>
            </a:r>
            <a:r>
              <a:rPr lang="en-US" sz="3600" dirty="0">
                <a:effectLst/>
              </a:rPr>
              <a:t>gates</a:t>
            </a:r>
          </a:p>
          <a:p>
            <a:pPr fontAlgn="base"/>
            <a:r>
              <a:rPr lang="en-US" sz="3600" dirty="0">
                <a:solidFill>
                  <a:srgbClr val="FFFF00"/>
                </a:solidFill>
                <a:effectLst/>
              </a:rPr>
              <a:t>12</a:t>
            </a:r>
            <a:r>
              <a:rPr lang="en-US" sz="3600" dirty="0">
                <a:effectLst/>
              </a:rPr>
              <a:t> angels at the gates</a:t>
            </a:r>
          </a:p>
          <a:p>
            <a:pPr fontAlgn="base"/>
            <a:r>
              <a:rPr lang="en-US" sz="3600" dirty="0">
                <a:effectLst/>
              </a:rPr>
              <a:t>The gates feature the names of the </a:t>
            </a:r>
            <a:r>
              <a:rPr lang="en-US" sz="3600" dirty="0">
                <a:solidFill>
                  <a:srgbClr val="FFFF00"/>
                </a:solidFill>
                <a:effectLst/>
              </a:rPr>
              <a:t>12</a:t>
            </a:r>
            <a:r>
              <a:rPr lang="en-US" sz="3600" dirty="0">
                <a:effectLst/>
              </a:rPr>
              <a:t> tribes of Israel</a:t>
            </a:r>
          </a:p>
          <a:p>
            <a:pPr fontAlgn="base"/>
            <a:r>
              <a:rPr lang="en-US" sz="3600" dirty="0">
                <a:solidFill>
                  <a:srgbClr val="FFFF00"/>
                </a:solidFill>
                <a:effectLst/>
              </a:rPr>
              <a:t>12</a:t>
            </a:r>
            <a:r>
              <a:rPr lang="en-US" sz="3600" dirty="0">
                <a:effectLst/>
              </a:rPr>
              <a:t> foundations of precious stone</a:t>
            </a:r>
          </a:p>
          <a:p>
            <a:pPr fontAlgn="base"/>
            <a:r>
              <a:rPr lang="en-US" sz="3600" dirty="0">
                <a:effectLst/>
              </a:rPr>
              <a:t>The foundations feature the names of the </a:t>
            </a:r>
            <a:r>
              <a:rPr lang="en-US" sz="3600" dirty="0">
                <a:solidFill>
                  <a:srgbClr val="FFFF00"/>
                </a:solidFill>
                <a:effectLst/>
              </a:rPr>
              <a:t>12</a:t>
            </a:r>
            <a:r>
              <a:rPr lang="en-US" sz="3600" dirty="0">
                <a:effectLst/>
              </a:rPr>
              <a:t> apostles</a:t>
            </a:r>
          </a:p>
          <a:p>
            <a:pPr fontAlgn="base"/>
            <a:r>
              <a:rPr lang="en-US" sz="3600" dirty="0">
                <a:effectLst/>
              </a:rPr>
              <a:t>The city is </a:t>
            </a:r>
            <a:r>
              <a:rPr lang="en-US" sz="3600" dirty="0">
                <a:solidFill>
                  <a:srgbClr val="FFFF00"/>
                </a:solidFill>
                <a:effectLst/>
              </a:rPr>
              <a:t>12,000</a:t>
            </a:r>
            <a:r>
              <a:rPr lang="en-US" sz="3600" dirty="0">
                <a:effectLst/>
              </a:rPr>
              <a:t> </a:t>
            </a:r>
            <a:r>
              <a:rPr lang="en-US" sz="3600" dirty="0" smtClean="0">
                <a:effectLst/>
              </a:rPr>
              <a:t>furlongs</a:t>
            </a:r>
            <a:r>
              <a:rPr lang="en-US" sz="3600" dirty="0">
                <a:effectLst/>
              </a:rPr>
              <a:t> long, wide, and high </a:t>
            </a:r>
            <a:r>
              <a:rPr lang="en-US" sz="3600" dirty="0" smtClean="0">
                <a:effectLst/>
              </a:rPr>
              <a:t>(1500 miles or 2.64 million yards)</a:t>
            </a:r>
            <a:endParaRPr lang="en-US" sz="3600" dirty="0">
              <a:effectLst/>
            </a:endParaRPr>
          </a:p>
          <a:p>
            <a:pPr fontAlgn="base"/>
            <a:r>
              <a:rPr lang="en-US" sz="3600" dirty="0">
                <a:effectLst/>
              </a:rPr>
              <a:t>Walls </a:t>
            </a:r>
            <a:r>
              <a:rPr lang="en-US" sz="3600" dirty="0">
                <a:solidFill>
                  <a:srgbClr val="FFFF00"/>
                </a:solidFill>
                <a:effectLst/>
              </a:rPr>
              <a:t>144 </a:t>
            </a:r>
            <a:r>
              <a:rPr lang="en-US" sz="3600" dirty="0">
                <a:effectLst/>
              </a:rPr>
              <a:t>cubits </a:t>
            </a:r>
            <a:r>
              <a:rPr lang="en-US" sz="3600" dirty="0" smtClean="0">
                <a:effectLst/>
              </a:rPr>
              <a:t>thick </a:t>
            </a:r>
            <a:r>
              <a:rPr lang="en-US" sz="3600" dirty="0" smtClean="0">
                <a:solidFill>
                  <a:srgbClr val="FFFF00"/>
                </a:solidFill>
                <a:effectLst/>
              </a:rPr>
              <a:t>[12=</a:t>
            </a:r>
            <a:r>
              <a:rPr lang="en-US" sz="3600" dirty="0" err="1" smtClean="0">
                <a:solidFill>
                  <a:srgbClr val="FFFF00"/>
                </a:solidFill>
                <a:effectLst/>
              </a:rPr>
              <a:t>sqr</a:t>
            </a:r>
            <a:r>
              <a:rPr lang="en-US" sz="3600" dirty="0" smtClean="0">
                <a:solidFill>
                  <a:srgbClr val="FFFF00"/>
                </a:solidFill>
                <a:effectLst/>
              </a:rPr>
              <a:t>] </a:t>
            </a:r>
            <a:r>
              <a:rPr lang="en-US" sz="3600" dirty="0" smtClean="0">
                <a:effectLst/>
              </a:rPr>
              <a:t>(65 meters or 72 yards)</a:t>
            </a:r>
            <a:endParaRPr lang="en-US" sz="3600" dirty="0">
              <a:effectLst/>
            </a:endParaRPr>
          </a:p>
          <a:p>
            <a:pPr marL="0" indent="0">
              <a:buNone/>
            </a:pPr>
            <a:endParaRPr lang="en-US" sz="3600" dirty="0" smtClean="0">
              <a:solidFill>
                <a:srgbClr val="00FFFF"/>
              </a:solidFill>
              <a:effectLst/>
            </a:endParaRPr>
          </a:p>
        </p:txBody>
      </p:sp>
    </p:spTree>
    <p:extLst>
      <p:ext uri="{BB962C8B-B14F-4D97-AF65-F5344CB8AC3E}">
        <p14:creationId xmlns:p14="http://schemas.microsoft.com/office/powerpoint/2010/main" val="3787309736"/>
      </p:ext>
    </p:extLst>
  </p:cSld>
  <p:clrMapOvr>
    <a:masterClrMapping/>
  </p:clrMapOvr>
  <p:timing>
    <p:tnLst>
      <p:par>
        <p:cTn id="1" dur="indefinite" restart="never" nodeType="tmRoot"/>
      </p:par>
    </p:tnLst>
  </p:timing>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09181" y="600501"/>
            <a:ext cx="11859904" cy="6127845"/>
          </a:xfrm>
        </p:spPr>
        <p:txBody>
          <a:bodyPr>
            <a:noAutofit/>
          </a:bodyPr>
          <a:lstStyle/>
          <a:p>
            <a:pPr marL="0" indent="0">
              <a:buNone/>
            </a:pPr>
            <a:r>
              <a:rPr lang="en-US" sz="4000" dirty="0" smtClean="0">
                <a:solidFill>
                  <a:srgbClr val="00FFFF"/>
                </a:solidFill>
                <a:effectLst/>
              </a:rPr>
              <a:t>The number  12 </a:t>
            </a:r>
            <a:r>
              <a:rPr lang="en-US" sz="4000" dirty="0">
                <a:solidFill>
                  <a:srgbClr val="00FFFF"/>
                </a:solidFill>
                <a:effectLst/>
              </a:rPr>
              <a:t>can be found in 187 places in God's word. </a:t>
            </a:r>
            <a:r>
              <a:rPr lang="en-US" sz="4000" dirty="0">
                <a:effectLst/>
              </a:rPr>
              <a:t>Revelation alone has 22 occurrences </a:t>
            </a:r>
            <a:r>
              <a:rPr lang="en-US" sz="4000" dirty="0">
                <a:solidFill>
                  <a:srgbClr val="00FFFF"/>
                </a:solidFill>
                <a:effectLst/>
              </a:rPr>
              <a:t>of the number. The meaning of 12, which is considered a </a:t>
            </a:r>
            <a:r>
              <a:rPr lang="en-US" sz="4000" dirty="0">
                <a:solidFill>
                  <a:srgbClr val="FFFF00"/>
                </a:solidFill>
                <a:effectLst/>
              </a:rPr>
              <a:t>perfect number</a:t>
            </a:r>
            <a:r>
              <a:rPr lang="en-US" sz="4000" dirty="0">
                <a:solidFill>
                  <a:srgbClr val="00FFFF"/>
                </a:solidFill>
                <a:effectLst/>
              </a:rPr>
              <a:t>, is that it </a:t>
            </a:r>
            <a:r>
              <a:rPr lang="en-US" sz="4000" dirty="0">
                <a:solidFill>
                  <a:srgbClr val="FFFF00"/>
                </a:solidFill>
                <a:effectLst/>
              </a:rPr>
              <a:t>symbolizes God's power and authority</a:t>
            </a:r>
            <a:r>
              <a:rPr lang="en-US" sz="4000" dirty="0">
                <a:solidFill>
                  <a:srgbClr val="00FFFF"/>
                </a:solidFill>
                <a:effectLst/>
              </a:rPr>
              <a:t>, as well as serving as a </a:t>
            </a:r>
            <a:r>
              <a:rPr lang="en-US" sz="4000" dirty="0">
                <a:solidFill>
                  <a:srgbClr val="FFFF00"/>
                </a:solidFill>
                <a:effectLst/>
              </a:rPr>
              <a:t>perfect governmental foundation</a:t>
            </a:r>
            <a:r>
              <a:rPr lang="en-US" sz="4000" dirty="0">
                <a:solidFill>
                  <a:srgbClr val="00FFFF"/>
                </a:solidFill>
                <a:effectLst/>
              </a:rPr>
              <a:t>. It can also </a:t>
            </a:r>
            <a:r>
              <a:rPr lang="en-US" sz="4000" dirty="0">
                <a:solidFill>
                  <a:srgbClr val="FFFF00"/>
                </a:solidFill>
                <a:effectLst/>
              </a:rPr>
              <a:t>symbolize completeness </a:t>
            </a:r>
            <a:r>
              <a:rPr lang="en-US" sz="4000" dirty="0">
                <a:solidFill>
                  <a:srgbClr val="00FFFF"/>
                </a:solidFill>
                <a:effectLst/>
              </a:rPr>
              <a:t>or the </a:t>
            </a:r>
            <a:r>
              <a:rPr lang="en-US" sz="4000" dirty="0">
                <a:solidFill>
                  <a:srgbClr val="FFFF00"/>
                </a:solidFill>
                <a:effectLst/>
              </a:rPr>
              <a:t>nation of Israel as a whole</a:t>
            </a:r>
            <a:r>
              <a:rPr lang="en-US" sz="4000" dirty="0" smtClean="0">
                <a:solidFill>
                  <a:srgbClr val="00FFFF"/>
                </a:solidFill>
                <a:effectLst/>
              </a:rPr>
              <a:t>.</a:t>
            </a:r>
            <a:endParaRPr lang="en-US" sz="4000" dirty="0">
              <a:solidFill>
                <a:srgbClr val="00FFFF"/>
              </a:solidFill>
              <a:effectLst/>
            </a:endParaRPr>
          </a:p>
        </p:txBody>
      </p:sp>
    </p:spTree>
    <p:extLst>
      <p:ext uri="{BB962C8B-B14F-4D97-AF65-F5344CB8AC3E}">
        <p14:creationId xmlns:p14="http://schemas.microsoft.com/office/powerpoint/2010/main" val="1893992511"/>
      </p:ext>
    </p:extLst>
  </p:cSld>
  <p:clrMapOvr>
    <a:masterClrMapping/>
  </p:clrMapOvr>
  <p:timing>
    <p:tnLst>
      <p:par>
        <p:cTn id="1" dur="indefinite" restart="never" nodeType="tmRoot"/>
      </p:par>
    </p:tnLst>
  </p:timing>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06"/>
            <a:ext cx="12192000" cy="66464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1110" y="1716670"/>
            <a:ext cx="11709779" cy="1200329"/>
          </a:xfrm>
          <a:prstGeom prst="rect">
            <a:avLst/>
          </a:prstGeom>
        </p:spPr>
        <p:txBody>
          <a:bodyPr wrap="square">
            <a:spAutoFit/>
          </a:bodyPr>
          <a:lstStyle/>
          <a:p>
            <a:r>
              <a:rPr lang="en-US" sz="3600" b="1" dirty="0" smtClean="0">
                <a:solidFill>
                  <a:srgbClr val="00FFFF"/>
                </a:solidFill>
                <a:effectLst>
                  <a:outerShdw blurRad="38100" dist="38100" dir="2700000" algn="tl">
                    <a:srgbClr val="000000">
                      <a:alpha val="43137"/>
                    </a:srgbClr>
                  </a:outerShdw>
                </a:effectLst>
                <a:latin typeface="Arial Black" pitchFamily="34" charset="0"/>
              </a:rPr>
              <a:t>Rev. 21:18 And </a:t>
            </a:r>
            <a:r>
              <a:rPr lang="en-US" sz="3600" b="1" dirty="0">
                <a:solidFill>
                  <a:srgbClr val="00FFFF"/>
                </a:solidFill>
                <a:effectLst>
                  <a:outerShdw blurRad="38100" dist="38100" dir="2700000" algn="tl">
                    <a:srgbClr val="000000">
                      <a:alpha val="43137"/>
                    </a:srgbClr>
                  </a:outerShdw>
                </a:effectLst>
                <a:latin typeface="Arial Black" pitchFamily="34" charset="0"/>
              </a:rPr>
              <a:t>its wall is made of jasper; but the city is of pure gold, like pure glass.</a:t>
            </a:r>
          </a:p>
        </p:txBody>
      </p:sp>
    </p:spTree>
    <p:extLst>
      <p:ext uri="{BB962C8B-B14F-4D97-AF65-F5344CB8AC3E}">
        <p14:creationId xmlns:p14="http://schemas.microsoft.com/office/powerpoint/2010/main" val="6133518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2:20-21</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criticism</a:t>
            </a:r>
          </a:p>
          <a:p>
            <a:pPr marL="0" indent="0">
              <a:buNone/>
            </a:pPr>
            <a:endParaRPr lang="en-US" sz="800" i="1" u="sng" dirty="0">
              <a:solidFill>
                <a:srgbClr val="FFFF00"/>
              </a:solidFill>
              <a:effectLst>
                <a:outerShdw blurRad="38100" dist="38100" dir="2700000" algn="tl">
                  <a:srgbClr val="000000">
                    <a:alpha val="43137"/>
                  </a:srgbClr>
                </a:outerShdw>
              </a:effectLst>
            </a:endParaRPr>
          </a:p>
          <a:p>
            <a:pPr marL="0" indent="0">
              <a:buNone/>
            </a:pPr>
            <a:r>
              <a:rPr lang="en-US" sz="4800" dirty="0"/>
              <a:t>“</a:t>
            </a:r>
            <a:r>
              <a:rPr lang="en-US" sz="4800" i="1" dirty="0"/>
              <a:t>Nevertheless I have a few things against you, because </a:t>
            </a:r>
            <a:r>
              <a:rPr lang="en-US" sz="4800" i="1" u="sng" dirty="0">
                <a:solidFill>
                  <a:srgbClr val="FFFF00"/>
                </a:solidFill>
              </a:rPr>
              <a:t>you allow that woman Jezebel</a:t>
            </a:r>
            <a:r>
              <a:rPr lang="en-US" sz="4800" i="1" dirty="0"/>
              <a:t>, who calls herself a prophetess, </a:t>
            </a:r>
            <a:r>
              <a:rPr lang="en-US" sz="4800" i="1" u="sng" dirty="0">
                <a:solidFill>
                  <a:srgbClr val="FFFF00"/>
                </a:solidFill>
              </a:rPr>
              <a:t>to teach and seduce my servants</a:t>
            </a:r>
            <a:r>
              <a:rPr lang="en-US" sz="4800" i="1" dirty="0"/>
              <a:t> to </a:t>
            </a:r>
            <a:r>
              <a:rPr lang="en-US" sz="4800" i="1" u="sng" dirty="0">
                <a:solidFill>
                  <a:srgbClr val="FFFF00"/>
                </a:solidFill>
              </a:rPr>
              <a:t>commit sexual immorality</a:t>
            </a:r>
            <a:r>
              <a:rPr lang="en-US" sz="4800" i="1" dirty="0"/>
              <a:t> and </a:t>
            </a:r>
            <a:r>
              <a:rPr lang="en-US" sz="4800" i="1" u="sng" dirty="0">
                <a:solidFill>
                  <a:srgbClr val="FFFF00"/>
                </a:solidFill>
              </a:rPr>
              <a:t>eat things sacrificed to idols</a:t>
            </a:r>
            <a:r>
              <a:rPr lang="en-US" sz="4800" dirty="0"/>
              <a:t>.”</a:t>
            </a:r>
            <a:endParaRPr lang="en-US" sz="4800" dirty="0">
              <a:solidFill>
                <a:srgbClr val="FFFF00"/>
              </a:solidFill>
            </a:endParaRPr>
          </a:p>
          <a:p>
            <a:pPr marL="0" indent="0">
              <a:buNone/>
            </a:pPr>
            <a:endParaRPr lang="en-US" sz="3200" dirty="0"/>
          </a:p>
        </p:txBody>
      </p:sp>
    </p:spTree>
    <p:extLst>
      <p:ext uri="{BB962C8B-B14F-4D97-AF65-F5344CB8AC3E}">
        <p14:creationId xmlns:p14="http://schemas.microsoft.com/office/powerpoint/2010/main" val="572820209"/>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21:18</a:t>
            </a:r>
            <a:endParaRPr lang="en-US" dirty="0">
              <a:solidFill>
                <a:srgbClr val="00B0F0"/>
              </a:solidFill>
            </a:endParaRPr>
          </a:p>
        </p:txBody>
      </p:sp>
      <p:sp>
        <p:nvSpPr>
          <p:cNvPr id="5" name="Content Placeholder 2"/>
          <p:cNvSpPr>
            <a:spLocks noGrp="1"/>
          </p:cNvSpPr>
          <p:nvPr>
            <p:ph idx="1"/>
          </p:nvPr>
        </p:nvSpPr>
        <p:spPr>
          <a:xfrm>
            <a:off x="109181" y="887104"/>
            <a:ext cx="11859904" cy="5970895"/>
          </a:xfrm>
        </p:spPr>
        <p:txBody>
          <a:bodyPr>
            <a:noAutofit/>
          </a:bodyPr>
          <a:lstStyle/>
          <a:p>
            <a:pPr marL="0" indent="0">
              <a:buNone/>
            </a:pPr>
            <a:r>
              <a:rPr lang="en-US" sz="3200" i="1" dirty="0" smtClean="0">
                <a:solidFill>
                  <a:srgbClr val="FFFF00"/>
                </a:solidFill>
                <a:effectLst/>
              </a:rPr>
              <a:t>“The </a:t>
            </a:r>
            <a:r>
              <a:rPr lang="en-US" sz="3200" i="1" dirty="0">
                <a:solidFill>
                  <a:srgbClr val="FFFF00"/>
                </a:solidFill>
                <a:effectLst/>
              </a:rPr>
              <a:t>construction of its wall was </a:t>
            </a:r>
            <a:r>
              <a:rPr lang="en-US" sz="3200" i="1" dirty="0" smtClean="0">
                <a:solidFill>
                  <a:srgbClr val="FFFF00"/>
                </a:solidFill>
                <a:effectLst/>
              </a:rPr>
              <a:t>of </a:t>
            </a:r>
            <a:r>
              <a:rPr lang="en-US" sz="3200" i="1" dirty="0">
                <a:solidFill>
                  <a:srgbClr val="FFFF00"/>
                </a:solidFill>
                <a:effectLst/>
              </a:rPr>
              <a:t>jasper; and the city </a:t>
            </a:r>
            <a:r>
              <a:rPr lang="en-US" sz="3200" i="1" dirty="0" smtClean="0">
                <a:solidFill>
                  <a:srgbClr val="FFFF00"/>
                </a:solidFill>
                <a:effectLst/>
              </a:rPr>
              <a:t>was </a:t>
            </a:r>
            <a:r>
              <a:rPr lang="en-US" sz="3200" i="1" dirty="0">
                <a:solidFill>
                  <a:srgbClr val="FFFF00"/>
                </a:solidFill>
                <a:effectLst/>
              </a:rPr>
              <a:t>pure gold, like clear </a:t>
            </a:r>
            <a:r>
              <a:rPr lang="en-US" sz="3200" i="1" dirty="0" smtClean="0">
                <a:solidFill>
                  <a:srgbClr val="FFFF00"/>
                </a:solidFill>
                <a:effectLst/>
              </a:rPr>
              <a:t>glass…. </a:t>
            </a:r>
            <a:r>
              <a:rPr lang="en-US" sz="3200" i="1" dirty="0">
                <a:solidFill>
                  <a:srgbClr val="FFFF00"/>
                </a:solidFill>
                <a:effectLst/>
              </a:rPr>
              <a:t>The wall was built of jasper, while the city was pure gold, clear as glass.</a:t>
            </a:r>
            <a:r>
              <a:rPr lang="en-US" sz="3200" i="1" dirty="0" smtClean="0">
                <a:solidFill>
                  <a:srgbClr val="FFFF00"/>
                </a:solidFill>
                <a:effectLst/>
              </a:rPr>
              <a:t>”</a:t>
            </a:r>
          </a:p>
          <a:p>
            <a:pPr marL="0" indent="0">
              <a:buNone/>
            </a:pPr>
            <a:r>
              <a:rPr lang="en-US" sz="3600" dirty="0" smtClean="0">
                <a:effectLst/>
              </a:rPr>
              <a:t>The </a:t>
            </a:r>
            <a:r>
              <a:rPr lang="en-US" sz="3600" dirty="0">
                <a:effectLst/>
              </a:rPr>
              <a:t>material of the wall of the City was jasper, and the City was built of pure gold, which shone like clear </a:t>
            </a:r>
            <a:r>
              <a:rPr lang="en-US" sz="3600" dirty="0" smtClean="0">
                <a:effectLst/>
              </a:rPr>
              <a:t>glass. The </a:t>
            </a:r>
            <a:r>
              <a:rPr lang="en-US" sz="3600" dirty="0">
                <a:effectLst/>
              </a:rPr>
              <a:t>solid fabric of the wall was jasper; and the city itself was made of gold, resembling transparent glass</a:t>
            </a:r>
            <a:r>
              <a:rPr lang="en-US" sz="3600" dirty="0" smtClean="0">
                <a:effectLst/>
              </a:rPr>
              <a:t>. </a:t>
            </a:r>
            <a:r>
              <a:rPr lang="en-US" sz="3600" dirty="0">
                <a:effectLst/>
              </a:rPr>
              <a:t>The material of the wall &amp; building was most precious and </a:t>
            </a:r>
            <a:r>
              <a:rPr lang="en-US" sz="3600" dirty="0" smtClean="0">
                <a:effectLst/>
              </a:rPr>
              <a:t>glittering.</a:t>
            </a:r>
            <a:endParaRPr lang="en-US" sz="3600" dirty="0">
              <a:effectLst/>
            </a:endParaRPr>
          </a:p>
          <a:p>
            <a:pPr marL="0" indent="0">
              <a:buNone/>
            </a:pPr>
            <a:endParaRPr lang="en-US" sz="3600" i="1" dirty="0">
              <a:solidFill>
                <a:srgbClr val="00FFFF"/>
              </a:solidFill>
              <a:effectLst/>
            </a:endParaRPr>
          </a:p>
        </p:txBody>
      </p:sp>
    </p:spTree>
    <p:extLst>
      <p:ext uri="{BB962C8B-B14F-4D97-AF65-F5344CB8AC3E}">
        <p14:creationId xmlns:p14="http://schemas.microsoft.com/office/powerpoint/2010/main" val="2323017564"/>
      </p:ext>
    </p:extLst>
  </p:cSld>
  <p:clrMapOvr>
    <a:masterClrMapping/>
  </p:clrMapOvr>
  <p:timing>
    <p:tnLst>
      <p:par>
        <p:cTn id="1" dur="indefinite" restart="never" nodeType="tmRoot"/>
      </p:par>
    </p:tnLst>
  </p:timing>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21:18</a:t>
            </a:r>
            <a:endParaRPr lang="en-US" dirty="0">
              <a:solidFill>
                <a:srgbClr val="00B0F0"/>
              </a:solidFill>
            </a:endParaRPr>
          </a:p>
        </p:txBody>
      </p:sp>
      <p:sp>
        <p:nvSpPr>
          <p:cNvPr id="5" name="Content Placeholder 2"/>
          <p:cNvSpPr>
            <a:spLocks noGrp="1"/>
          </p:cNvSpPr>
          <p:nvPr>
            <p:ph idx="1"/>
          </p:nvPr>
        </p:nvSpPr>
        <p:spPr>
          <a:xfrm>
            <a:off x="109181" y="873457"/>
            <a:ext cx="11859904" cy="5827594"/>
          </a:xfrm>
        </p:spPr>
        <p:txBody>
          <a:bodyPr>
            <a:noAutofit/>
          </a:bodyPr>
          <a:lstStyle/>
          <a:p>
            <a:pPr marL="0" indent="0">
              <a:buNone/>
            </a:pPr>
            <a:r>
              <a:rPr lang="en-US" sz="3600" dirty="0">
                <a:solidFill>
                  <a:srgbClr val="00FFFF"/>
                </a:solidFill>
                <a:effectLst/>
              </a:rPr>
              <a:t>The oriental jasper is exceedingly hard, and almost indestructible. Pillars made of this stone have lasted some thousands of </a:t>
            </a:r>
            <a:r>
              <a:rPr lang="en-US" sz="3600" dirty="0" smtClean="0">
                <a:solidFill>
                  <a:srgbClr val="00FFFF"/>
                </a:solidFill>
                <a:effectLst/>
              </a:rPr>
              <a:t>years </a:t>
            </a:r>
            <a:r>
              <a:rPr lang="en-US" sz="3600" dirty="0">
                <a:solidFill>
                  <a:srgbClr val="00FFFF"/>
                </a:solidFill>
                <a:effectLst/>
              </a:rPr>
              <a:t>and appear to have suffered scarcely </a:t>
            </a:r>
            <a:r>
              <a:rPr lang="en-US" sz="3600" dirty="0" smtClean="0">
                <a:solidFill>
                  <a:srgbClr val="00FFFF"/>
                </a:solidFill>
                <a:effectLst/>
              </a:rPr>
              <a:t>anything </a:t>
            </a:r>
            <a:r>
              <a:rPr lang="en-US" sz="3600" dirty="0">
                <a:solidFill>
                  <a:srgbClr val="00FFFF"/>
                </a:solidFill>
                <a:effectLst/>
              </a:rPr>
              <a:t>from the </a:t>
            </a:r>
            <a:r>
              <a:rPr lang="en-US" sz="3600" dirty="0" smtClean="0">
                <a:solidFill>
                  <a:srgbClr val="00FFFF"/>
                </a:solidFill>
                <a:effectLst/>
              </a:rPr>
              <a:t>hands </a:t>
            </a:r>
            <a:r>
              <a:rPr lang="en-US" sz="3600" dirty="0">
                <a:solidFill>
                  <a:srgbClr val="00FFFF"/>
                </a:solidFill>
                <a:effectLst/>
              </a:rPr>
              <a:t>of time. </a:t>
            </a:r>
            <a:r>
              <a:rPr lang="en-US" sz="3600" dirty="0" smtClean="0">
                <a:solidFill>
                  <a:srgbClr val="00FFFF"/>
                </a:solidFill>
                <a:effectLst/>
              </a:rPr>
              <a:t>The </a:t>
            </a:r>
            <a:r>
              <a:rPr lang="en-US" sz="3600" dirty="0">
                <a:solidFill>
                  <a:srgbClr val="00FFFF"/>
                </a:solidFill>
                <a:effectLst/>
              </a:rPr>
              <a:t>golden city would be so </a:t>
            </a:r>
            <a:r>
              <a:rPr lang="en-US" sz="3600" dirty="0" smtClean="0">
                <a:solidFill>
                  <a:srgbClr val="00FFFF"/>
                </a:solidFill>
                <a:effectLst/>
              </a:rPr>
              <a:t>bright </a:t>
            </a:r>
            <a:r>
              <a:rPr lang="en-US" sz="3600" dirty="0">
                <a:solidFill>
                  <a:srgbClr val="00FFFF"/>
                </a:solidFill>
                <a:effectLst/>
              </a:rPr>
              <a:t>that it would seem to be glass reflecting </a:t>
            </a:r>
            <a:r>
              <a:rPr lang="en-US" sz="3600" dirty="0" smtClean="0">
                <a:solidFill>
                  <a:srgbClr val="00FFFF"/>
                </a:solidFill>
                <a:effectLst/>
              </a:rPr>
              <a:t>sunbeams</a:t>
            </a:r>
            <a:r>
              <a:rPr lang="en-US" sz="3600" dirty="0">
                <a:solidFill>
                  <a:srgbClr val="00FFFF"/>
                </a:solidFill>
                <a:effectLst/>
              </a:rPr>
              <a:t>. </a:t>
            </a:r>
            <a:r>
              <a:rPr lang="en-US" sz="3600" dirty="0" smtClean="0">
                <a:solidFill>
                  <a:srgbClr val="00FFFF"/>
                </a:solidFill>
                <a:effectLst/>
              </a:rPr>
              <a:t>These </a:t>
            </a:r>
            <a:r>
              <a:rPr lang="en-US" sz="3600" dirty="0">
                <a:solidFill>
                  <a:srgbClr val="00FFFF"/>
                </a:solidFill>
                <a:effectLst/>
              </a:rPr>
              <a:t>symbols indicate that the city is beautiful and rich beyond conception. The costliest materials known to mortals are named in order to give us some idea.</a:t>
            </a:r>
          </a:p>
          <a:p>
            <a:pPr marL="0" indent="0">
              <a:buNone/>
            </a:pPr>
            <a:endParaRPr lang="en-US" sz="3600" i="1" dirty="0">
              <a:solidFill>
                <a:srgbClr val="00FFFF"/>
              </a:solidFill>
              <a:effectLst/>
            </a:endParaRPr>
          </a:p>
        </p:txBody>
      </p:sp>
    </p:spTree>
    <p:extLst>
      <p:ext uri="{BB962C8B-B14F-4D97-AF65-F5344CB8AC3E}">
        <p14:creationId xmlns:p14="http://schemas.microsoft.com/office/powerpoint/2010/main" val="3295157998"/>
      </p:ext>
    </p:extLst>
  </p:cSld>
  <p:clrMapOvr>
    <a:masterClrMapping/>
  </p:clrMapOvr>
  <p:timing>
    <p:tnLst>
      <p:par>
        <p:cTn id="1" dur="indefinite" restart="never" nodeType="tmRoot"/>
      </p:par>
    </p:tnLst>
  </p:timing>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endParaRPr lang="en-US" sz="3600" dirty="0">
              <a:effectLst/>
            </a:endParaRPr>
          </a:p>
          <a:p>
            <a:pPr marL="0" indent="0">
              <a:buNone/>
            </a:pPr>
            <a:endParaRPr lang="en-US" sz="3600" i="1" dirty="0">
              <a:solidFill>
                <a:srgbClr val="00FFFF"/>
              </a:solidFill>
              <a:effectLst/>
            </a:endParaRPr>
          </a:p>
        </p:txBody>
      </p:sp>
      <p:pic>
        <p:nvPicPr>
          <p:cNvPr id="4098" name="Picture 2" descr="Image result for images of revelation 21:19-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155" y="820353"/>
            <a:ext cx="6018663" cy="595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099078"/>
      </p:ext>
    </p:extLst>
  </p:cSld>
  <p:clrMapOvr>
    <a:masterClrMapping/>
  </p:clrMapOvr>
  <p:timing>
    <p:tnLst>
      <p:par>
        <p:cTn id="1" dur="indefinite" restart="never" nodeType="tmRoot"/>
      </p:par>
    </p:tnLst>
  </p:timing>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images &amp; description of the new jerusalem city in revelation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158" y="0"/>
            <a:ext cx="7993657" cy="680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772008"/>
      </p:ext>
    </p:extLst>
  </p:cSld>
  <p:clrMapOvr>
    <a:masterClrMapping/>
  </p:clrMapOvr>
  <p:timing>
    <p:tnLst>
      <p:par>
        <p:cTn id="1" dur="indefinite" restart="never" nodeType="tmRoot"/>
      </p:par>
    </p:tnLst>
  </p:timing>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JASPER</a:t>
            </a:r>
            <a:r>
              <a:rPr lang="en-US" sz="3600" dirty="0" smtClean="0">
                <a:effectLst/>
              </a:rPr>
              <a:t>: </a:t>
            </a:r>
            <a:r>
              <a:rPr lang="en-US" sz="3600" dirty="0">
                <a:effectLst/>
              </a:rPr>
              <a:t>A stone very hard, some species of which are of a sea-green </a:t>
            </a:r>
            <a:r>
              <a:rPr lang="en-US" sz="3600" dirty="0" smtClean="0">
                <a:effectLst/>
              </a:rPr>
              <a:t>colour; </a:t>
            </a:r>
            <a:r>
              <a:rPr lang="en-US" sz="3600" dirty="0">
                <a:effectLst/>
              </a:rPr>
              <a:t>but it is generally a bright reddish brown.</a:t>
            </a:r>
          </a:p>
          <a:p>
            <a:pPr marL="0" indent="0">
              <a:buNone/>
            </a:pPr>
            <a:endParaRPr lang="en-US" sz="3600" i="1" dirty="0">
              <a:solidFill>
                <a:srgbClr val="00FFFF"/>
              </a:solidFill>
              <a:effectLst/>
            </a:endParaRPr>
          </a:p>
        </p:txBody>
      </p:sp>
      <p:pic>
        <p:nvPicPr>
          <p:cNvPr id="4" name="Picture 10" descr="Image result for images of jasper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430" y="3193576"/>
            <a:ext cx="3738112" cy="35211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images of jasper 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32" y="3193576"/>
            <a:ext cx="3521122" cy="35211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images of jasper st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408" y="2483893"/>
            <a:ext cx="3830500" cy="423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75566"/>
      </p:ext>
    </p:extLst>
  </p:cSld>
  <p:clrMapOvr>
    <a:masterClrMapping/>
  </p:clrMapOvr>
  <p:timing>
    <p:tnLst>
      <p:par>
        <p:cTn id="1" dur="indefinite" restart="never" nodeType="tmRoot"/>
      </p:par>
    </p:tnLst>
  </p:timing>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SAPPHIRE</a:t>
            </a:r>
            <a:r>
              <a:rPr lang="en-US" sz="3600" dirty="0">
                <a:effectLst/>
              </a:rPr>
              <a:t>:  </a:t>
            </a:r>
            <a:r>
              <a:rPr lang="en-US" sz="3600" dirty="0" smtClean="0">
                <a:effectLst/>
              </a:rPr>
              <a:t>This </a:t>
            </a:r>
            <a:r>
              <a:rPr lang="en-US" sz="3600" dirty="0">
                <a:effectLst/>
              </a:rPr>
              <a:t>is a stone of a fine blue colour, next in hardness to the diamond. </a:t>
            </a: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Image result for image of sapph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167" y="2431486"/>
            <a:ext cx="2893942" cy="42217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image of sapph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770" y="2733620"/>
            <a:ext cx="4580199" cy="361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122478"/>
      </p:ext>
    </p:extLst>
  </p:cSld>
  <p:clrMapOvr>
    <a:masterClrMapping/>
  </p:clrMapOvr>
  <p:timing>
    <p:tnLst>
      <p:par>
        <p:cTn id="1" dur="indefinite" restart="never" nodeType="tmRoot"/>
      </p:par>
    </p:tnLst>
  </p:timing>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CHALCEDONY</a:t>
            </a:r>
            <a:r>
              <a:rPr lang="en-US" sz="3600" dirty="0" smtClean="0">
                <a:effectLst/>
              </a:rPr>
              <a:t>:  This stone is </a:t>
            </a:r>
            <a:r>
              <a:rPr lang="en-US" sz="3600" dirty="0">
                <a:effectLst/>
              </a:rPr>
              <a:t>an uncrystallized </a:t>
            </a:r>
            <a:r>
              <a:rPr lang="en-US" sz="3600" dirty="0" smtClean="0">
                <a:effectLst/>
              </a:rPr>
              <a:t>gem, </a:t>
            </a:r>
            <a:r>
              <a:rPr lang="en-US" sz="3600" dirty="0">
                <a:effectLst/>
              </a:rPr>
              <a:t>having </a:t>
            </a:r>
            <a:r>
              <a:rPr lang="en-US" sz="3600" dirty="0" smtClean="0">
                <a:effectLst/>
              </a:rPr>
              <a:t>a luster </a:t>
            </a:r>
            <a:r>
              <a:rPr lang="en-US" sz="3600" dirty="0">
                <a:effectLst/>
              </a:rPr>
              <a:t>nearly like wax; of which there are four </a:t>
            </a:r>
            <a:r>
              <a:rPr lang="en-US" sz="3600" dirty="0" smtClean="0">
                <a:effectLst/>
              </a:rPr>
              <a:t>species:</a:t>
            </a:r>
          </a:p>
          <a:p>
            <a:pPr marL="0" indent="0">
              <a:buNone/>
            </a:pPr>
            <a:r>
              <a:rPr lang="en-US" sz="3600" dirty="0" smtClean="0">
                <a:effectLst/>
              </a:rPr>
              <a:t>1. The </a:t>
            </a:r>
            <a:r>
              <a:rPr lang="en-US" sz="3600" dirty="0">
                <a:effectLst/>
              </a:rPr>
              <a:t>bluish white; this is the most common sort. </a:t>
            </a:r>
          </a:p>
          <a:p>
            <a:pPr marL="0" indent="0">
              <a:buNone/>
            </a:pPr>
            <a:r>
              <a:rPr lang="en-US" sz="3600" dirty="0" smtClean="0">
                <a:effectLst/>
              </a:rPr>
              <a:t>2</a:t>
            </a:r>
            <a:r>
              <a:rPr lang="en-US" sz="3600" dirty="0">
                <a:effectLst/>
              </a:rPr>
              <a:t>. The dull milky </a:t>
            </a:r>
            <a:r>
              <a:rPr lang="en-US" sz="3600" dirty="0" smtClean="0">
                <a:effectLst/>
              </a:rPr>
              <a:t>vein; </a:t>
            </a:r>
            <a:r>
              <a:rPr lang="en-US" sz="3600" dirty="0">
                <a:effectLst/>
              </a:rPr>
              <a:t>this is of little worth. </a:t>
            </a:r>
          </a:p>
          <a:p>
            <a:pPr marL="0" indent="0">
              <a:buNone/>
            </a:pPr>
            <a:r>
              <a:rPr lang="en-US" sz="3600" dirty="0" smtClean="0">
                <a:effectLst/>
              </a:rPr>
              <a:t>3</a:t>
            </a:r>
            <a:r>
              <a:rPr lang="en-US" sz="3600" dirty="0">
                <a:effectLst/>
              </a:rPr>
              <a:t>. The brownish black; the least beautiful of all. </a:t>
            </a:r>
          </a:p>
          <a:p>
            <a:pPr marL="0" indent="0">
              <a:buNone/>
            </a:pPr>
            <a:r>
              <a:rPr lang="en-US" sz="3600" dirty="0" smtClean="0">
                <a:effectLst/>
              </a:rPr>
              <a:t>4</a:t>
            </a:r>
            <a:r>
              <a:rPr lang="en-US" sz="3600" dirty="0">
                <a:effectLst/>
              </a:rPr>
              <a:t>. The yellow and red; the most beautiful, as it is the most valuable of all. </a:t>
            </a: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86183946"/>
      </p:ext>
    </p:extLst>
  </p:cSld>
  <p:clrMapOvr>
    <a:masterClrMapping/>
  </p:clrMapOvr>
  <p:timing>
    <p:tnLst>
      <p:par>
        <p:cTn id="1" dur="indefinite" restart="never" nodeType="tmRoot"/>
      </p:par>
    </p:tnLst>
  </p:timing>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CHALCEDONY</a:t>
            </a:r>
            <a:r>
              <a:rPr lang="en-US" sz="3600" dirty="0" smtClean="0">
                <a:effectLst/>
              </a:rPr>
              <a:t>:</a:t>
            </a: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Image result for image of chalcedony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466" y="1058095"/>
            <a:ext cx="3061977" cy="24139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image of chalcedony 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9537" y="1058095"/>
            <a:ext cx="3889450" cy="236374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image of chalcedony st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116" y="4539963"/>
            <a:ext cx="2134520" cy="213452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image of chalcedony st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466" y="3612506"/>
            <a:ext cx="3061977" cy="306197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image of chalcedony stone"/>
          <p:cNvPicPr>
            <a:picLocks noChangeAspect="1" noChangeArrowheads="1"/>
          </p:cNvPicPr>
          <p:nvPr/>
        </p:nvPicPr>
        <p:blipFill rotWithShape="1">
          <a:blip r:embed="rId7">
            <a:extLst>
              <a:ext uri="{28A0092B-C50C-407E-A947-70E740481C1C}">
                <a14:useLocalDpi xmlns:a14="http://schemas.microsoft.com/office/drawing/2010/main" val="0"/>
              </a:ext>
            </a:extLst>
          </a:blip>
          <a:srcRect b="9030"/>
          <a:stretch/>
        </p:blipFill>
        <p:spPr bwMode="auto">
          <a:xfrm>
            <a:off x="8029537" y="3775849"/>
            <a:ext cx="3889450" cy="289863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image of chalcedony sto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819" y="1719617"/>
            <a:ext cx="2659599" cy="265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61881"/>
      </p:ext>
    </p:extLst>
  </p:cSld>
  <p:clrMapOvr>
    <a:masterClrMapping/>
  </p:clrMapOvr>
  <p:timing>
    <p:tnLst>
      <p:par>
        <p:cTn id="1" dur="indefinite" restart="never" nodeType="tmRoot"/>
      </p:par>
    </p:tnLst>
  </p:timing>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EMERALD</a:t>
            </a:r>
            <a:r>
              <a:rPr lang="en-US" sz="3600" dirty="0">
                <a:effectLst/>
              </a:rPr>
              <a:t>:  </a:t>
            </a:r>
            <a:r>
              <a:rPr lang="en-US" sz="3600" dirty="0" smtClean="0">
                <a:effectLst/>
              </a:rPr>
              <a:t>This </a:t>
            </a:r>
            <a:r>
              <a:rPr lang="en-US" sz="3600" dirty="0">
                <a:effectLst/>
              </a:rPr>
              <a:t>is of a bright green colour without any mixture, and is one of the most beautiful of all the </a:t>
            </a:r>
            <a:r>
              <a:rPr lang="en-US" sz="3600" dirty="0" smtClean="0">
                <a:effectLst/>
              </a:rPr>
              <a:t>gems. The </a:t>
            </a:r>
            <a:r>
              <a:rPr lang="en-US" sz="3600" dirty="0">
                <a:effectLst/>
              </a:rPr>
              <a:t>true oriental emerald i</a:t>
            </a:r>
            <a:r>
              <a:rPr lang="en-US" sz="3600" dirty="0" smtClean="0">
                <a:effectLst/>
              </a:rPr>
              <a:t>s </a:t>
            </a:r>
            <a:r>
              <a:rPr lang="en-US" sz="3600" dirty="0">
                <a:effectLst/>
              </a:rPr>
              <a:t>very scarce. </a:t>
            </a: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8194" name="Picture 2" descr="Image result for image of emera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54" y="3347065"/>
            <a:ext cx="3679446" cy="32276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image of emera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719" y="3088736"/>
            <a:ext cx="5384374" cy="358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09239"/>
      </p:ext>
    </p:extLst>
  </p:cSld>
  <p:clrMapOvr>
    <a:masterClrMapping/>
  </p:clrMapOvr>
  <p:timing>
    <p:tnLst>
      <p:par>
        <p:cTn id="1" dur="indefinite" restart="never" nodeType="tmRoot"/>
      </p:par>
    </p:tnLst>
  </p:timing>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SARDONYX</a:t>
            </a:r>
            <a:r>
              <a:rPr lang="en-US" sz="3600" dirty="0" smtClean="0">
                <a:effectLst/>
              </a:rPr>
              <a:t>:  This </a:t>
            </a:r>
            <a:r>
              <a:rPr lang="en-US" sz="3600" dirty="0">
                <a:effectLst/>
              </a:rPr>
              <a:t>is of a </a:t>
            </a:r>
            <a:r>
              <a:rPr lang="en-US" sz="3600" dirty="0" smtClean="0">
                <a:effectLst/>
              </a:rPr>
              <a:t>dark </a:t>
            </a:r>
            <a:r>
              <a:rPr lang="en-US" sz="3600" dirty="0">
                <a:effectLst/>
              </a:rPr>
              <a:t>colour, in which is a plate of </a:t>
            </a:r>
            <a:r>
              <a:rPr lang="en-US" sz="3600" dirty="0" smtClean="0">
                <a:effectLst/>
              </a:rPr>
              <a:t>bluish white </a:t>
            </a:r>
            <a:r>
              <a:rPr lang="en-US" sz="3600" dirty="0">
                <a:effectLst/>
              </a:rPr>
              <a:t>and sometimes </a:t>
            </a:r>
            <a:r>
              <a:rPr lang="en-US" sz="3600" dirty="0" smtClean="0">
                <a:effectLst/>
              </a:rPr>
              <a:t>red. </a:t>
            </a:r>
            <a:endParaRPr lang="en-US" sz="3600" dirty="0">
              <a:effectLst/>
            </a:endParaRP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9218" name="Picture 2" descr="Image result for image of sardonyx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2743201"/>
            <a:ext cx="4240687" cy="377349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image of sardonyx 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499" y="2743201"/>
            <a:ext cx="4275107" cy="3773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489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 1:5</a:t>
            </a:r>
          </a:p>
          <a:p>
            <a:pPr marL="0" indent="0">
              <a:buNone/>
            </a:pPr>
            <a:r>
              <a:rPr lang="en-US" sz="3200" u="sng" dirty="0">
                <a:effectLst/>
              </a:rPr>
              <a:t>A description of Jesus Christ</a:t>
            </a:r>
            <a:r>
              <a:rPr lang="en-US" sz="3200" dirty="0">
                <a:effectLst/>
              </a:rPr>
              <a:t>:</a:t>
            </a:r>
          </a:p>
          <a:p>
            <a:r>
              <a:rPr lang="en-US" sz="3200" dirty="0">
                <a:effectLst/>
              </a:rPr>
              <a:t>“</a:t>
            </a:r>
            <a:r>
              <a:rPr lang="en-US" sz="3200" dirty="0">
                <a:solidFill>
                  <a:srgbClr val="FFFF00"/>
                </a:solidFill>
                <a:effectLst/>
              </a:rPr>
              <a:t>Faithful witness</a:t>
            </a:r>
            <a:r>
              <a:rPr lang="en-US" sz="3200" dirty="0">
                <a:effectLst/>
              </a:rPr>
              <a:t>” - Jesus is faithful in the sense that he is one whose testimony is completely reliable and who is entirely worthy to be believed. He is the true teacher, whose testimony is infallible, and whose sayings must all come to pass. Jesus is the faithful witness, because all things that He heard of the Father He faithfully made known to His disciples. He was the faithful witness of the will of God before his death, in His death, after resurrection, and remains such in glory.</a:t>
            </a:r>
          </a:p>
          <a:p>
            <a:pPr marL="0" indent="0">
              <a:buNone/>
            </a:pPr>
            <a:r>
              <a:rPr lang="en-US" sz="3600" b="1" dirty="0">
                <a:solidFill>
                  <a:srgbClr val="FFFF00"/>
                </a:solidFill>
              </a:rPr>
              <a:t> </a:t>
            </a:r>
            <a:endParaRPr lang="en-US" sz="3600" b="1" dirty="0"/>
          </a:p>
        </p:txBody>
      </p:sp>
    </p:spTree>
    <p:extLst>
      <p:ext uri="{BB962C8B-B14F-4D97-AF65-F5344CB8AC3E}">
        <p14:creationId xmlns:p14="http://schemas.microsoft.com/office/powerpoint/2010/main" val="3131147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672469"/>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2:20-21</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criticism</a:t>
            </a:r>
          </a:p>
          <a:p>
            <a:pPr marL="0" indent="0">
              <a:buNone/>
            </a:pPr>
            <a:r>
              <a:rPr lang="en-US" sz="3200" dirty="0"/>
              <a:t>There is an allusion here to the history of Jezebel, and although we do not know who this Jezebel was, yet from the allusion we may take it for granted she was a woman of power and influence in Thyatira, who corrupted the true religion, and harassed the followers of God in that city, as Jezebel did in Israel.  Jezebel may not even be her real name, but seems to have been given to her to express her character and influence.  Jezebel was the wife of King Ahab; a woman of vast influence over her husband--an influence which was uniformly exerted for evil.</a:t>
            </a:r>
            <a:endParaRPr lang="en-US" sz="3200" dirty="0">
              <a:solidFill>
                <a:srgbClr val="FFFF00"/>
              </a:solidFill>
            </a:endParaRPr>
          </a:p>
          <a:p>
            <a:pPr marL="0" indent="0">
              <a:buNone/>
            </a:pPr>
            <a:endParaRPr lang="en-US" sz="3200" dirty="0"/>
          </a:p>
        </p:txBody>
      </p:sp>
    </p:spTree>
    <p:extLst>
      <p:ext uri="{BB962C8B-B14F-4D97-AF65-F5344CB8AC3E}">
        <p14:creationId xmlns:p14="http://schemas.microsoft.com/office/powerpoint/2010/main" val="2865127204"/>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SARDIUS</a:t>
            </a:r>
            <a:r>
              <a:rPr lang="en-US" sz="3600" dirty="0">
                <a:effectLst/>
              </a:rPr>
              <a:t>:  </a:t>
            </a:r>
            <a:r>
              <a:rPr lang="en-US" sz="3600" dirty="0" smtClean="0">
                <a:effectLst/>
              </a:rPr>
              <a:t>The </a:t>
            </a:r>
            <a:r>
              <a:rPr lang="en-US" sz="3600" dirty="0" err="1" smtClean="0">
                <a:effectLst/>
              </a:rPr>
              <a:t>sardius</a:t>
            </a:r>
            <a:r>
              <a:rPr lang="en-US" sz="3600" dirty="0" smtClean="0">
                <a:effectLst/>
              </a:rPr>
              <a:t> or </a:t>
            </a:r>
            <a:r>
              <a:rPr lang="en-US" sz="3600" dirty="0">
                <a:effectLst/>
              </a:rPr>
              <a:t>sardine stone, is a precious stone of a blood-red colour. </a:t>
            </a: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0242" name="Picture 2" descr="Image result for image of sardius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455688"/>
            <a:ext cx="2762250" cy="299454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image of sardius 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936" y="3167843"/>
            <a:ext cx="3884163" cy="328239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image of sardius st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9851" y="3455688"/>
            <a:ext cx="3340052" cy="299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42415"/>
      </p:ext>
    </p:extLst>
  </p:cSld>
  <p:clrMapOvr>
    <a:masterClrMapping/>
  </p:clrMapOvr>
  <p:timing>
    <p:tnLst>
      <p:par>
        <p:cTn id="1" dur="indefinite" restart="never" nodeType="tmRoot"/>
      </p:par>
    </p:tnLst>
  </p:timing>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CHRYSOLITE</a:t>
            </a:r>
            <a:r>
              <a:rPr lang="en-US" sz="3600" dirty="0">
                <a:effectLst/>
              </a:rPr>
              <a:t>:  </a:t>
            </a:r>
            <a:r>
              <a:rPr lang="en-US" sz="3600" dirty="0" smtClean="0">
                <a:effectLst/>
              </a:rPr>
              <a:t>The </a:t>
            </a:r>
            <a:r>
              <a:rPr lang="en-US" sz="3600" dirty="0">
                <a:effectLst/>
              </a:rPr>
              <a:t>gold stone. It is of a dusky green with a cast of yellow. It is a species of the topaz. </a:t>
            </a: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1266" name="Picture 2" descr="Image result for image of chrysol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4" y="2480481"/>
            <a:ext cx="4161667" cy="416166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image of chrysol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824" y="2524835"/>
            <a:ext cx="4122523" cy="412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994831"/>
      </p:ext>
    </p:extLst>
  </p:cSld>
  <p:clrMapOvr>
    <a:masterClrMapping/>
  </p:clrMapOvr>
  <p:timing>
    <p:tnLst>
      <p:par>
        <p:cTn id="1" dur="indefinite" restart="never" nodeType="tmRoot"/>
      </p:par>
    </p:tnLst>
  </p:timing>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BERYL</a:t>
            </a:r>
            <a:r>
              <a:rPr lang="en-US" sz="3600" dirty="0">
                <a:effectLst/>
              </a:rPr>
              <a:t>:  </a:t>
            </a:r>
            <a:r>
              <a:rPr lang="en-US" sz="3600" dirty="0" smtClean="0">
                <a:effectLst/>
              </a:rPr>
              <a:t>This </a:t>
            </a:r>
            <a:r>
              <a:rPr lang="en-US" sz="3600" dirty="0">
                <a:effectLst/>
              </a:rPr>
              <a:t>is a </a:t>
            </a:r>
            <a:r>
              <a:rPr lang="en-US" sz="3600" dirty="0" smtClean="0">
                <a:effectLst/>
              </a:rPr>
              <a:t>gem </a:t>
            </a:r>
            <a:r>
              <a:rPr lang="en-US" sz="3600" dirty="0">
                <a:effectLst/>
              </a:rPr>
              <a:t>of a bluish green colour. </a:t>
            </a: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2290" name="Picture 2" descr="Image result for image of beryl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882207"/>
            <a:ext cx="4702838" cy="47028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image of beryl 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772" y="1882207"/>
            <a:ext cx="4566550" cy="470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76481"/>
      </p:ext>
    </p:extLst>
  </p:cSld>
  <p:clrMapOvr>
    <a:masterClrMapping/>
  </p:clrMapOvr>
  <p:timing>
    <p:tnLst>
      <p:par>
        <p:cTn id="1" dur="indefinite" restart="never" nodeType="tmRoot"/>
      </p:par>
    </p:tnLst>
  </p:timing>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TOPAZ</a:t>
            </a:r>
            <a:r>
              <a:rPr lang="en-US" sz="3600" dirty="0">
                <a:effectLst/>
              </a:rPr>
              <a:t>: </a:t>
            </a:r>
            <a:r>
              <a:rPr lang="en-US" sz="3600" dirty="0" smtClean="0">
                <a:effectLst/>
              </a:rPr>
              <a:t>A </a:t>
            </a:r>
            <a:r>
              <a:rPr lang="en-US" sz="3600" dirty="0">
                <a:effectLst/>
              </a:rPr>
              <a:t>pale </a:t>
            </a:r>
            <a:r>
              <a:rPr lang="en-US" sz="3600" dirty="0" smtClean="0">
                <a:effectLst/>
              </a:rPr>
              <a:t>green </a:t>
            </a:r>
            <a:r>
              <a:rPr lang="en-US" sz="3600" dirty="0">
                <a:effectLst/>
              </a:rPr>
              <a:t>with a mixture of yellow. It is considered by the mineralogists as a variety of the sapphire. </a:t>
            </a: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3314" name="Picture 2" descr="Image result for image of topaz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198" y="3179928"/>
            <a:ext cx="3364620" cy="336462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image of topaz 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925" y="2465305"/>
            <a:ext cx="5256756" cy="407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64084"/>
      </p:ext>
    </p:extLst>
  </p:cSld>
  <p:clrMapOvr>
    <a:masterClrMapping/>
  </p:clrMapOvr>
  <p:timing>
    <p:tnLst>
      <p:par>
        <p:cTn id="1" dur="indefinite" restart="never" nodeType="tmRoot"/>
      </p:par>
    </p:tnLst>
  </p:timing>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CHRYSOPRASUS</a:t>
            </a:r>
            <a:r>
              <a:rPr lang="en-US" sz="3600" dirty="0">
                <a:effectLst/>
              </a:rPr>
              <a:t>: </a:t>
            </a:r>
            <a:r>
              <a:rPr lang="en-US" sz="3600" dirty="0" smtClean="0">
                <a:effectLst/>
              </a:rPr>
              <a:t>A </a:t>
            </a:r>
            <a:r>
              <a:rPr lang="en-US" sz="3600" dirty="0">
                <a:effectLst/>
              </a:rPr>
              <a:t>precious stone of greenish golden colour, like </a:t>
            </a:r>
            <a:r>
              <a:rPr lang="en-US" sz="3600" dirty="0" smtClean="0">
                <a:effectLst/>
              </a:rPr>
              <a:t>apple-green or </a:t>
            </a:r>
            <a:r>
              <a:rPr lang="en-US" sz="3600" dirty="0">
                <a:effectLst/>
              </a:rPr>
              <a:t>a </a:t>
            </a:r>
            <a:r>
              <a:rPr lang="en-US" sz="3600" dirty="0" smtClean="0">
                <a:effectLst/>
              </a:rPr>
              <a:t>grass-green look. </a:t>
            </a:r>
            <a:endParaRPr lang="en-US" sz="3600" dirty="0">
              <a:effectLst/>
            </a:endParaRP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434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620" y="2829481"/>
            <a:ext cx="3976379" cy="389685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4" y="2829481"/>
            <a:ext cx="5599231" cy="373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249909"/>
      </p:ext>
    </p:extLst>
  </p:cSld>
  <p:clrMapOvr>
    <a:masterClrMapping/>
  </p:clrMapOvr>
  <p:timing>
    <p:tnLst>
      <p:par>
        <p:cTn id="1" dur="indefinite" restart="never" nodeType="tmRoot"/>
      </p:par>
    </p:tnLst>
  </p:timing>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JACINTH</a:t>
            </a:r>
            <a:r>
              <a:rPr lang="en-US" sz="3600" dirty="0" smtClean="0">
                <a:effectLst/>
              </a:rPr>
              <a:t>: </a:t>
            </a:r>
            <a:r>
              <a:rPr lang="en-US" sz="3600" dirty="0">
                <a:effectLst/>
              </a:rPr>
              <a:t>It is the same word as </a:t>
            </a:r>
            <a:r>
              <a:rPr lang="en-US" sz="3600" dirty="0" smtClean="0">
                <a:effectLst/>
              </a:rPr>
              <a:t>hyacinth &amp; </a:t>
            </a:r>
            <a:r>
              <a:rPr lang="en-US" sz="3600" dirty="0">
                <a:effectLst/>
              </a:rPr>
              <a:t>denotes properly the well-known flower of that name, usually of a deep purple or reddish blue. Here it denotes a gem of this </a:t>
            </a:r>
            <a:r>
              <a:rPr lang="en-US" sz="3600" dirty="0" smtClean="0">
                <a:effectLst/>
              </a:rPr>
              <a:t>colour. </a:t>
            </a:r>
            <a:endParaRPr lang="en-US" sz="3600" dirty="0">
              <a:effectLst/>
            </a:endParaRP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5362" name="Picture 2" descr="Image result for image of jacinth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825087"/>
            <a:ext cx="5676093" cy="390231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image of jacinth s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863" y="3050275"/>
            <a:ext cx="3451937" cy="345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472502"/>
      </p:ext>
    </p:extLst>
  </p:cSld>
  <p:clrMapOvr>
    <a:masterClrMapping/>
  </p:clrMapOvr>
  <p:timing>
    <p:tnLst>
      <p:par>
        <p:cTn id="1" dur="indefinite" restart="never" nodeType="tmRoot"/>
      </p:par>
    </p:tnLst>
  </p:timing>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21:19-20</a:t>
            </a:r>
            <a:endParaRPr lang="en-US" dirty="0">
              <a:solidFill>
                <a:srgbClr val="00B0F0"/>
              </a:solidFill>
            </a:endParaRPr>
          </a:p>
        </p:txBody>
      </p:sp>
      <p:sp>
        <p:nvSpPr>
          <p:cNvPr id="5" name="Content Placeholder 2"/>
          <p:cNvSpPr>
            <a:spLocks noGrp="1"/>
          </p:cNvSpPr>
          <p:nvPr>
            <p:ph idx="1"/>
          </p:nvPr>
        </p:nvSpPr>
        <p:spPr>
          <a:xfrm>
            <a:off x="109181" y="996287"/>
            <a:ext cx="11859904" cy="5732060"/>
          </a:xfrm>
        </p:spPr>
        <p:txBody>
          <a:bodyPr>
            <a:noAutofit/>
          </a:bodyPr>
          <a:lstStyle/>
          <a:p>
            <a:pPr marL="0" indent="0">
              <a:buNone/>
            </a:pPr>
            <a:r>
              <a:rPr lang="en-US" sz="3600" dirty="0" smtClean="0">
                <a:solidFill>
                  <a:srgbClr val="FFFF00"/>
                </a:solidFill>
                <a:effectLst/>
              </a:rPr>
              <a:t>AMETHYST</a:t>
            </a:r>
            <a:r>
              <a:rPr lang="en-US" sz="3600" dirty="0">
                <a:effectLst/>
              </a:rPr>
              <a:t>: </a:t>
            </a:r>
            <a:r>
              <a:rPr lang="en-US" sz="3600" dirty="0" smtClean="0">
                <a:effectLst/>
              </a:rPr>
              <a:t>A </a:t>
            </a:r>
            <a:r>
              <a:rPr lang="en-US" sz="3600" dirty="0">
                <a:effectLst/>
              </a:rPr>
              <a:t>gem generally of a purple or violet colour, composed of a strong blue and deep red. </a:t>
            </a:r>
          </a:p>
          <a:p>
            <a:pPr marL="0" indent="0">
              <a:buNone/>
            </a:pPr>
            <a:endParaRPr lang="en-US" sz="3600" i="1" dirty="0">
              <a:solidFill>
                <a:srgbClr val="00FFFF"/>
              </a:solidFill>
              <a:effectLst/>
            </a:endParaRPr>
          </a:p>
        </p:txBody>
      </p:sp>
      <p:sp>
        <p:nvSpPr>
          <p:cNvPr id="3" name="AutoShape 2" descr="Image result for image of sapph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4" descr="Image result for image of sapph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6" descr="Image result for image of sapphi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6386" name="Picture 2" descr="Image result for image of amethyst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361063"/>
            <a:ext cx="4699414" cy="402387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823" y="2494347"/>
            <a:ext cx="4070225" cy="407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045190"/>
      </p:ext>
    </p:extLst>
  </p:cSld>
  <p:clrMapOvr>
    <a:masterClrMapping/>
  </p:clrMapOvr>
  <p:timing>
    <p:tnLst>
      <p:par>
        <p:cTn id="1" dur="indefinite" restart="never" nodeType="tmRoot"/>
      </p:par>
    </p:tnLst>
  </p:timing>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ages of revelation 21: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594" y="95534"/>
            <a:ext cx="9799093" cy="671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52503"/>
      </p:ext>
    </p:extLst>
  </p:cSld>
  <p:clrMapOvr>
    <a:masterClrMapping/>
  </p:clrMapOvr>
  <p:timing>
    <p:tnLst>
      <p:par>
        <p:cTn id="1" dur="indefinite" restart="never" nodeType="tmRoot"/>
      </p:par>
    </p:tnLst>
  </p:timing>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21:21</a:t>
            </a:r>
            <a:endParaRPr lang="en-US" dirty="0">
              <a:solidFill>
                <a:srgbClr val="00B0F0"/>
              </a:solidFill>
            </a:endParaRPr>
          </a:p>
        </p:txBody>
      </p:sp>
      <p:sp>
        <p:nvSpPr>
          <p:cNvPr id="5" name="Content Placeholder 2"/>
          <p:cNvSpPr>
            <a:spLocks noGrp="1"/>
          </p:cNvSpPr>
          <p:nvPr>
            <p:ph idx="1"/>
          </p:nvPr>
        </p:nvSpPr>
        <p:spPr>
          <a:xfrm>
            <a:off x="109181" y="941697"/>
            <a:ext cx="11859904" cy="5677468"/>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twelve gates were twelve pearls, each of the gates made of a single pearl, and the street of the city was pure gold, transparent as glass</a:t>
            </a:r>
            <a:r>
              <a:rPr lang="en-US" sz="3600" i="1" dirty="0" smtClean="0">
                <a:solidFill>
                  <a:srgbClr val="FFFF00"/>
                </a:solidFill>
                <a:effectLst/>
              </a:rPr>
              <a:t>.”</a:t>
            </a:r>
          </a:p>
          <a:p>
            <a:pPr marL="0" indent="0">
              <a:buNone/>
            </a:pPr>
            <a:endParaRPr lang="en-US" sz="3600" i="1" dirty="0" smtClean="0">
              <a:solidFill>
                <a:srgbClr val="FFFF00"/>
              </a:solidFill>
              <a:effectLst/>
            </a:endParaRPr>
          </a:p>
          <a:p>
            <a:pPr marL="0" indent="0">
              <a:buNone/>
            </a:pPr>
            <a:r>
              <a:rPr lang="en-US" sz="3600" i="1" dirty="0" smtClean="0">
                <a:solidFill>
                  <a:srgbClr val="FFFF00"/>
                </a:solidFill>
                <a:effectLst/>
              </a:rPr>
              <a:t>“The </a:t>
            </a:r>
            <a:r>
              <a:rPr lang="en-US" sz="3600" i="1" dirty="0">
                <a:solidFill>
                  <a:srgbClr val="FFFF00"/>
                </a:solidFill>
                <a:effectLst/>
              </a:rPr>
              <a:t>twelve gates were twelve pearls. Each one of the gates was made of one pearl. The street of the city was pure gold, like transparent glass</a:t>
            </a:r>
            <a:r>
              <a:rPr lang="en-US" sz="3600" i="1" dirty="0" smtClean="0">
                <a:solidFill>
                  <a:srgbClr val="FFFF00"/>
                </a:solidFill>
                <a:effectLst/>
              </a:rPr>
              <a:t>.”</a:t>
            </a:r>
            <a:endParaRPr lang="en-US" sz="3600" i="1" dirty="0">
              <a:solidFill>
                <a:srgbClr val="FFFF00"/>
              </a:solidFill>
              <a:effectLst/>
            </a:endParaRPr>
          </a:p>
          <a:p>
            <a:pPr marL="0" indent="0">
              <a:buNone/>
            </a:pPr>
            <a:endParaRPr lang="en-US" sz="3200" i="1" dirty="0" smtClean="0">
              <a:solidFill>
                <a:srgbClr val="FFFF00"/>
              </a:solidFill>
              <a:effectLst/>
            </a:endParaRPr>
          </a:p>
          <a:p>
            <a:pPr marL="0" indent="0">
              <a:buNone/>
            </a:pPr>
            <a:endParaRPr lang="en-US" sz="3600" i="1" dirty="0">
              <a:solidFill>
                <a:srgbClr val="00FFFF"/>
              </a:solidFill>
              <a:effectLst/>
            </a:endParaRPr>
          </a:p>
        </p:txBody>
      </p:sp>
    </p:spTree>
    <p:extLst>
      <p:ext uri="{BB962C8B-B14F-4D97-AF65-F5344CB8AC3E}">
        <p14:creationId xmlns:p14="http://schemas.microsoft.com/office/powerpoint/2010/main" val="1519465607"/>
      </p:ext>
    </p:extLst>
  </p:cSld>
  <p:clrMapOvr>
    <a:masterClrMapping/>
  </p:clrMapOvr>
  <p:timing>
    <p:tnLst>
      <p:par>
        <p:cTn id="1" dur="indefinite" restart="never" nodeType="tmRoot"/>
      </p:par>
    </p:tnLst>
  </p:timing>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Image result for image of revelation 2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399" y="91320"/>
            <a:ext cx="6995852" cy="676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0074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672469"/>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2:20-21</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criticism</a:t>
            </a:r>
          </a:p>
          <a:p>
            <a:pPr marL="0" indent="0" algn="ctr">
              <a:buNone/>
            </a:pPr>
            <a:endParaRPr lang="en-US" sz="3200" dirty="0">
              <a:solidFill>
                <a:schemeClr val="accent5">
                  <a:lumMod val="40000"/>
                  <a:lumOff val="60000"/>
                </a:schemeClr>
              </a:solidFill>
            </a:endParaRPr>
          </a:p>
          <a:p>
            <a:pPr marL="0" indent="0" algn="ctr">
              <a:buNone/>
            </a:pPr>
            <a:r>
              <a:rPr lang="en-US" sz="3200" dirty="0">
                <a:solidFill>
                  <a:schemeClr val="accent5">
                    <a:lumMod val="40000"/>
                    <a:lumOff val="60000"/>
                  </a:schemeClr>
                </a:solidFill>
              </a:rPr>
              <a:t>COMPARISON:</a:t>
            </a:r>
          </a:p>
          <a:p>
            <a:pPr marL="0" indent="0">
              <a:buNone/>
            </a:pPr>
            <a:r>
              <a:rPr lang="en-US" sz="3200" i="1" dirty="0">
                <a:solidFill>
                  <a:schemeClr val="accent5">
                    <a:lumMod val="40000"/>
                    <a:lumOff val="60000"/>
                  </a:schemeClr>
                </a:solidFill>
              </a:rPr>
              <a:t>Thyatira was just the reverse of Ephesus. Ephesus had much zeal for orthodoxy (doctrine), but little love; while Thyatira was active in faith and love, but insufficient zeal for godly discipline and doctrine. </a:t>
            </a:r>
          </a:p>
        </p:txBody>
      </p:sp>
    </p:spTree>
    <p:extLst>
      <p:ext uri="{BB962C8B-B14F-4D97-AF65-F5344CB8AC3E}">
        <p14:creationId xmlns:p14="http://schemas.microsoft.com/office/powerpoint/2010/main" val="4101990174"/>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477" y="0"/>
            <a:ext cx="8933834" cy="680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27718"/>
      </p:ext>
    </p:extLst>
  </p:cSld>
  <p:clrMapOvr>
    <a:masterClrMapping/>
  </p:clrMapOvr>
  <p:timing>
    <p:tnLst>
      <p:par>
        <p:cTn id="1" dur="indefinite" restart="never" nodeType="tmRoot"/>
      </p:par>
    </p:tnLst>
  </p:timing>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ages of the pearly gates of heav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464" y="0"/>
            <a:ext cx="8961129" cy="672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15635"/>
      </p:ext>
    </p:extLst>
  </p:cSld>
  <p:clrMapOvr>
    <a:masterClrMapping/>
  </p:clrMapOvr>
  <p:timing>
    <p:tnLst>
      <p:par>
        <p:cTn id="1" dur="indefinite" restart="never" nodeType="tmRoot"/>
      </p:par>
    </p:tnLst>
  </p:timing>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054" y="85971"/>
            <a:ext cx="9029369" cy="677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328559"/>
      </p:ext>
    </p:extLst>
  </p:cSld>
  <p:clrMapOvr>
    <a:masterClrMapping/>
  </p:clrMapOvr>
  <p:timing>
    <p:tnLst>
      <p:par>
        <p:cTn id="1" dur="indefinite" restart="never" nodeType="tmRoot"/>
      </p:par>
    </p:tnLst>
  </p:timing>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886" y="80961"/>
            <a:ext cx="8824652" cy="6651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471295"/>
      </p:ext>
    </p:extLst>
  </p:cSld>
  <p:clrMapOvr>
    <a:masterClrMapping/>
  </p:clrMapOvr>
  <p:timing>
    <p:tnLst>
      <p:par>
        <p:cTn id="1" dur="indefinite" restart="never" nodeType="tmRoot"/>
      </p:par>
    </p:tnLst>
  </p:timing>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20"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3214" b="4991"/>
          <a:stretch/>
        </p:blipFill>
        <p:spPr bwMode="auto">
          <a:xfrm>
            <a:off x="2060812" y="185455"/>
            <a:ext cx="8021519" cy="5642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2830" y="6032310"/>
            <a:ext cx="11859904" cy="646331"/>
          </a:xfrm>
          <a:prstGeom prst="rect">
            <a:avLst/>
          </a:prstGeom>
          <a:noFill/>
        </p:spPr>
        <p:txBody>
          <a:bodyPr wrap="square" rtlCol="0">
            <a:spAutoFit/>
          </a:bodyPr>
          <a:lstStyle/>
          <a:p>
            <a:r>
              <a:rPr lang="en-US" sz="3600" b="1" dirty="0" smtClean="0">
                <a:solidFill>
                  <a:srgbClr val="FFFF00"/>
                </a:solidFill>
              </a:rPr>
              <a:t>DOES THIS IMAGE REMIND YOU OF SOMETHING?</a:t>
            </a:r>
            <a:endParaRPr lang="en-US" sz="3600" b="1" dirty="0">
              <a:solidFill>
                <a:srgbClr val="FFFF00"/>
              </a:solidFill>
            </a:endParaRPr>
          </a:p>
        </p:txBody>
      </p:sp>
    </p:spTree>
    <p:extLst>
      <p:ext uri="{BB962C8B-B14F-4D97-AF65-F5344CB8AC3E}">
        <p14:creationId xmlns:p14="http://schemas.microsoft.com/office/powerpoint/2010/main" val="1270594037"/>
      </p:ext>
    </p:extLst>
  </p:cSld>
  <p:clrMapOvr>
    <a:masterClrMapping/>
  </p:clrMapOvr>
  <p:timing>
    <p:tnLst>
      <p:par>
        <p:cTn id="1" dur="indefinite" restart="never" nodeType="tmRoot"/>
      </p:par>
    </p:tnLst>
  </p:timing>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477" y="0"/>
            <a:ext cx="8933834" cy="680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331062"/>
      </p:ext>
    </p:extLst>
  </p:cSld>
  <p:clrMapOvr>
    <a:masterClrMapping/>
  </p:clrMapOvr>
  <p:timing>
    <p:tnLst>
      <p:par>
        <p:cTn id="1" dur="indefinite" restart="never" nodeType="tmRoot"/>
      </p:par>
    </p:tnLst>
  </p:timing>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images of the open tomb of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011"/>
            <a:ext cx="12192000" cy="637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255616"/>
      </p:ext>
    </p:extLst>
  </p:cSld>
  <p:clrMapOvr>
    <a:masterClrMapping/>
  </p:clrMapOvr>
  <p:timing>
    <p:tnLst>
      <p:par>
        <p:cTn id="1" dur="indefinite" restart="never" nodeType="tmRoot"/>
      </p:par>
    </p:tnLst>
  </p:timing>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6992"/>
          <a:stretch/>
        </p:blipFill>
        <p:spPr bwMode="auto">
          <a:xfrm>
            <a:off x="900752" y="0"/>
            <a:ext cx="10167582" cy="678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401078"/>
      </p:ext>
    </p:extLst>
  </p:cSld>
  <p:clrMapOvr>
    <a:masterClrMapping/>
  </p:clrMapOvr>
  <p:timing>
    <p:tnLst>
      <p:par>
        <p:cTn id="1" dur="indefinite" restart="never" nodeType="tmRoot"/>
      </p:par>
    </p:tnLst>
  </p:timing>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Image result for images of the open tomb of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378" y="111432"/>
            <a:ext cx="8925636" cy="6694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31742"/>
      </p:ext>
    </p:extLst>
  </p:cSld>
  <p:clrMapOvr>
    <a:masterClrMapping/>
  </p:clrMapOvr>
  <p:timing>
    <p:tnLst>
      <p:par>
        <p:cTn id="1" dur="indefinite" restart="never" nodeType="tmRoot"/>
      </p:par>
    </p:tnLst>
  </p:timing>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2"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9491"/>
          <a:stretch/>
        </p:blipFill>
        <p:spPr bwMode="auto">
          <a:xfrm>
            <a:off x="1323832" y="102855"/>
            <a:ext cx="9717206" cy="667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408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6623"/>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2:20-21</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criticism</a:t>
            </a:r>
          </a:p>
          <a:p>
            <a:pPr marL="0" indent="0">
              <a:buNone/>
            </a:pPr>
            <a:r>
              <a:rPr lang="en-US" sz="3200" dirty="0"/>
              <a:t>(Vs. 21) </a:t>
            </a:r>
            <a:r>
              <a:rPr lang="en-US" sz="3200" i="1" dirty="0">
                <a:solidFill>
                  <a:srgbClr val="FFFF00"/>
                </a:solidFill>
              </a:rPr>
              <a:t>“I gave her space to repent”  </a:t>
            </a:r>
            <a:r>
              <a:rPr lang="en-US" sz="3200" dirty="0"/>
              <a:t>This alludes to the history of Jezebel. God first sent Elijah to Ahab to pronounce a severe judgment upon him; upon which Ahab showed tokens of repentance, and so God put off his punishment. By the same means punishment pronounced against Jezebel was also put off. Thus God gave her time to repent, which she did not, but instead of that, seduced her sons to the same sins. </a:t>
            </a:r>
            <a:endParaRPr lang="en-US" sz="3200" dirty="0">
              <a:solidFill>
                <a:srgbClr val="FFFF00"/>
              </a:solidFill>
            </a:endParaRPr>
          </a:p>
          <a:p>
            <a:pPr marL="0" indent="0">
              <a:buNone/>
            </a:pPr>
            <a:endParaRPr lang="en-US" sz="3200" dirty="0"/>
          </a:p>
        </p:txBody>
      </p:sp>
    </p:spTree>
    <p:extLst>
      <p:ext uri="{BB962C8B-B14F-4D97-AF65-F5344CB8AC3E}">
        <p14:creationId xmlns:p14="http://schemas.microsoft.com/office/powerpoint/2010/main" val="2654074318"/>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14" y="127616"/>
            <a:ext cx="8551696" cy="666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113432"/>
      </p:ext>
    </p:extLst>
  </p:cSld>
  <p:clrMapOvr>
    <a:masterClrMapping/>
  </p:clrMapOvr>
  <p:timing>
    <p:tnLst>
      <p:par>
        <p:cTn id="1" dur="indefinite" restart="never" nodeType="tmRoot"/>
      </p:par>
    </p:tnLst>
  </p:timing>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10"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279" y="116375"/>
            <a:ext cx="8270542" cy="661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455398"/>
      </p:ext>
    </p:extLst>
  </p:cSld>
  <p:clrMapOvr>
    <a:masterClrMapping/>
  </p:clrMapOvr>
  <p:timing>
    <p:tnLst>
      <p:par>
        <p:cTn id="1" dur="indefinite" restart="never" nodeType="tmRoot"/>
      </p:par>
    </p:tnLst>
  </p:timing>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734" y="76199"/>
            <a:ext cx="6714699" cy="671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779928"/>
      </p:ext>
    </p:extLst>
  </p:cSld>
  <p:clrMapOvr>
    <a:masterClrMapping/>
  </p:clrMapOvr>
  <p:timing>
    <p:tnLst>
      <p:par>
        <p:cTn id="1" dur="indefinite" restart="never" nodeType="tmRoot"/>
      </p:par>
    </p:tnLst>
  </p:timing>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21:22</a:t>
            </a:r>
            <a:endParaRPr lang="en-US" dirty="0">
              <a:solidFill>
                <a:srgbClr val="00B0F0"/>
              </a:solidFill>
            </a:endParaRPr>
          </a:p>
        </p:txBody>
      </p:sp>
      <p:sp>
        <p:nvSpPr>
          <p:cNvPr id="5" name="Content Placeholder 2"/>
          <p:cNvSpPr>
            <a:spLocks noGrp="1"/>
          </p:cNvSpPr>
          <p:nvPr>
            <p:ph idx="1"/>
          </p:nvPr>
        </p:nvSpPr>
        <p:spPr>
          <a:xfrm>
            <a:off x="109181" y="859810"/>
            <a:ext cx="11859904" cy="5800298"/>
          </a:xfrm>
        </p:spPr>
        <p:txBody>
          <a:bodyPr>
            <a:noAutofit/>
          </a:bodyPr>
          <a:lstStyle/>
          <a:p>
            <a:pPr marL="0" indent="0">
              <a:buNone/>
            </a:pPr>
            <a:r>
              <a:rPr lang="en-US" sz="3600" i="1" dirty="0">
                <a:solidFill>
                  <a:srgbClr val="FFFF00"/>
                </a:solidFill>
                <a:effectLst/>
              </a:rPr>
              <a:t>“And I saw no temple </a:t>
            </a:r>
            <a:r>
              <a:rPr lang="en-US" sz="3600" i="1" dirty="0" smtClean="0">
                <a:solidFill>
                  <a:srgbClr val="FFFF00"/>
                </a:solidFill>
                <a:effectLst/>
              </a:rPr>
              <a:t>therein….”</a:t>
            </a:r>
            <a:r>
              <a:rPr lang="en-US" sz="3600" i="1" dirty="0">
                <a:solidFill>
                  <a:srgbClr val="FFFF00"/>
                </a:solidFill>
                <a:effectLst/>
              </a:rPr>
              <a:t> </a:t>
            </a:r>
            <a:r>
              <a:rPr lang="en-US" sz="3600" i="1" dirty="0" smtClean="0">
                <a:solidFill>
                  <a:srgbClr val="FFFF00"/>
                </a:solidFill>
                <a:effectLst/>
              </a:rPr>
              <a:t> </a:t>
            </a:r>
            <a:r>
              <a:rPr lang="en-US" sz="3600" dirty="0" smtClean="0">
                <a:effectLst/>
              </a:rPr>
              <a:t>There was no specific structure erected &amp; designated </a:t>
            </a:r>
            <a:r>
              <a:rPr lang="en-US" sz="3600" dirty="0">
                <a:effectLst/>
              </a:rPr>
              <a:t>for the worship of </a:t>
            </a:r>
            <a:r>
              <a:rPr lang="en-US" sz="3600" dirty="0" smtClean="0">
                <a:effectLst/>
              </a:rPr>
              <a:t>God in this city. Because the city was </a:t>
            </a:r>
            <a:r>
              <a:rPr lang="en-US" sz="3600" dirty="0">
                <a:effectLst/>
              </a:rPr>
              <a:t>all one great </a:t>
            </a:r>
            <a:r>
              <a:rPr lang="en-US" sz="3600" dirty="0" smtClean="0">
                <a:effectLst/>
              </a:rPr>
              <a:t>temple built </a:t>
            </a:r>
            <a:r>
              <a:rPr lang="en-US" sz="3600" dirty="0">
                <a:effectLst/>
              </a:rPr>
              <a:t>in honour of </a:t>
            </a:r>
            <a:r>
              <a:rPr lang="en-US" sz="3600" dirty="0" smtClean="0">
                <a:effectLst/>
              </a:rPr>
              <a:t>God’s </a:t>
            </a:r>
            <a:r>
              <a:rPr lang="en-US" sz="3600" dirty="0">
                <a:effectLst/>
              </a:rPr>
              <a:t>name</a:t>
            </a:r>
            <a:r>
              <a:rPr lang="en-US" sz="3600" dirty="0" smtClean="0">
                <a:effectLst/>
              </a:rPr>
              <a:t>, </a:t>
            </a:r>
            <a:r>
              <a:rPr lang="en-US" sz="3600" dirty="0">
                <a:effectLst/>
              </a:rPr>
              <a:t>where worship ascended from every part of it. </a:t>
            </a:r>
            <a:r>
              <a:rPr lang="en-US" sz="3600" dirty="0" smtClean="0">
                <a:effectLst/>
              </a:rPr>
              <a:t>The saints </a:t>
            </a:r>
            <a:r>
              <a:rPr lang="en-US" sz="3600" dirty="0">
                <a:effectLst/>
              </a:rPr>
              <a:t>in glory </a:t>
            </a:r>
            <a:r>
              <a:rPr lang="en-US" sz="3600" dirty="0" smtClean="0">
                <a:effectLst/>
              </a:rPr>
              <a:t>will need </a:t>
            </a:r>
            <a:r>
              <a:rPr lang="en-US" sz="3600" dirty="0">
                <a:effectLst/>
              </a:rPr>
              <a:t>no particular place or time </a:t>
            </a:r>
            <a:r>
              <a:rPr lang="en-US" sz="3600" dirty="0" smtClean="0">
                <a:effectLst/>
              </a:rPr>
              <a:t>consecrated </a:t>
            </a:r>
            <a:r>
              <a:rPr lang="en-US" sz="3600" dirty="0">
                <a:effectLst/>
              </a:rPr>
              <a:t>to the worship of </a:t>
            </a:r>
            <a:r>
              <a:rPr lang="en-US" sz="3600" dirty="0" smtClean="0">
                <a:effectLst/>
              </a:rPr>
              <a:t>God; because everywhere will be a place of worship… </a:t>
            </a:r>
            <a:r>
              <a:rPr lang="en-US" sz="3600" dirty="0" smtClean="0">
                <a:solidFill>
                  <a:srgbClr val="00FFFF"/>
                </a:solidFill>
                <a:effectLst/>
              </a:rPr>
              <a:t>Uninterrupted</a:t>
            </a:r>
            <a:r>
              <a:rPr lang="en-US" sz="3600" dirty="0">
                <a:solidFill>
                  <a:srgbClr val="00FFFF"/>
                </a:solidFill>
                <a:effectLst/>
              </a:rPr>
              <a:t>, immediate, </a:t>
            </a:r>
            <a:r>
              <a:rPr lang="en-US" sz="3600" dirty="0" smtClean="0">
                <a:solidFill>
                  <a:srgbClr val="00FFFF"/>
                </a:solidFill>
                <a:effectLst/>
              </a:rPr>
              <a:t>direct </a:t>
            </a:r>
            <a:r>
              <a:rPr lang="en-US" sz="3600" dirty="0">
                <a:solidFill>
                  <a:srgbClr val="00FFFF"/>
                </a:solidFill>
                <a:effectLst/>
              </a:rPr>
              <a:t>communion with </a:t>
            </a:r>
            <a:r>
              <a:rPr lang="en-US" sz="3600" dirty="0" smtClean="0">
                <a:solidFill>
                  <a:srgbClr val="00FFFF"/>
                </a:solidFill>
                <a:effectLst/>
              </a:rPr>
              <a:t>God </a:t>
            </a:r>
            <a:r>
              <a:rPr lang="en-US" sz="3600" dirty="0">
                <a:solidFill>
                  <a:srgbClr val="00FFFF"/>
                </a:solidFill>
                <a:effectLst/>
              </a:rPr>
              <a:t>and the Lamb </a:t>
            </a:r>
            <a:r>
              <a:rPr lang="en-US" sz="3600" dirty="0" smtClean="0">
                <a:solidFill>
                  <a:srgbClr val="00FFFF"/>
                </a:solidFill>
                <a:effectLst/>
              </a:rPr>
              <a:t>will </a:t>
            </a:r>
            <a:r>
              <a:rPr lang="en-US" sz="3600" dirty="0">
                <a:solidFill>
                  <a:srgbClr val="00FFFF"/>
                </a:solidFill>
                <a:effectLst/>
              </a:rPr>
              <a:t>supersede </a:t>
            </a:r>
            <a:r>
              <a:rPr lang="en-US" sz="3600" dirty="0" smtClean="0">
                <a:solidFill>
                  <a:srgbClr val="00FFFF"/>
                </a:solidFill>
                <a:effectLst/>
              </a:rPr>
              <a:t>all </a:t>
            </a:r>
            <a:r>
              <a:rPr lang="en-US" sz="3600" dirty="0">
                <a:solidFill>
                  <a:srgbClr val="00FFFF"/>
                </a:solidFill>
                <a:effectLst/>
              </a:rPr>
              <a:t>ordinances.</a:t>
            </a:r>
            <a:endParaRPr lang="en-US" sz="3600" i="1" dirty="0">
              <a:solidFill>
                <a:srgbClr val="00FFFF"/>
              </a:solidFill>
              <a:effectLst/>
            </a:endParaRPr>
          </a:p>
        </p:txBody>
      </p:sp>
    </p:spTree>
    <p:extLst>
      <p:ext uri="{BB962C8B-B14F-4D97-AF65-F5344CB8AC3E}">
        <p14:creationId xmlns:p14="http://schemas.microsoft.com/office/powerpoint/2010/main" val="619321613"/>
      </p:ext>
    </p:extLst>
  </p:cSld>
  <p:clrMapOvr>
    <a:masterClrMapping/>
  </p:clrMapOvr>
  <p:timing>
    <p:tnLst>
      <p:par>
        <p:cTn id="1" dur="indefinite" restart="never" nodeType="tmRoot"/>
      </p:par>
    </p:tnLst>
  </p:timing>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21:22</a:t>
            </a:r>
            <a:endParaRPr lang="en-US" dirty="0">
              <a:solidFill>
                <a:srgbClr val="00B0F0"/>
              </a:solidFill>
            </a:endParaRPr>
          </a:p>
        </p:txBody>
      </p:sp>
      <p:sp>
        <p:nvSpPr>
          <p:cNvPr id="5" name="Content Placeholder 2"/>
          <p:cNvSpPr>
            <a:spLocks noGrp="1"/>
          </p:cNvSpPr>
          <p:nvPr>
            <p:ph idx="1"/>
          </p:nvPr>
        </p:nvSpPr>
        <p:spPr>
          <a:xfrm>
            <a:off x="109181" y="818866"/>
            <a:ext cx="11859904" cy="6039134"/>
          </a:xfrm>
        </p:spPr>
        <p:txBody>
          <a:bodyPr>
            <a:noAutofit/>
          </a:bodyPr>
          <a:lstStyle/>
          <a:p>
            <a:pPr marL="0" indent="0">
              <a:buNone/>
            </a:pPr>
            <a:r>
              <a:rPr lang="en-US" sz="3600" i="1" dirty="0">
                <a:solidFill>
                  <a:srgbClr val="FFFF00"/>
                </a:solidFill>
                <a:effectLst/>
              </a:rPr>
              <a:t>“…. The Lord God and the Lamb are the temple of it”</a:t>
            </a:r>
            <a:endParaRPr lang="en-US" sz="3600" i="1" dirty="0" smtClean="0">
              <a:solidFill>
                <a:srgbClr val="FFFF00"/>
              </a:solidFill>
              <a:effectLst/>
            </a:endParaRPr>
          </a:p>
          <a:p>
            <a:pPr marL="0" indent="0">
              <a:buNone/>
            </a:pPr>
            <a:r>
              <a:rPr lang="en-US" sz="3600" dirty="0">
                <a:effectLst/>
              </a:rPr>
              <a:t>God and the Lamb were present in </a:t>
            </a:r>
            <a:r>
              <a:rPr lang="en-US" sz="3600" dirty="0" smtClean="0">
                <a:effectLst/>
              </a:rPr>
              <a:t>the city….. everywhere </a:t>
            </a:r>
            <a:r>
              <a:rPr lang="en-US" sz="3600" dirty="0">
                <a:effectLst/>
              </a:rPr>
              <a:t>and every spot was holy. The </a:t>
            </a:r>
            <a:r>
              <a:rPr lang="en-US" sz="3600" dirty="0" smtClean="0">
                <a:effectLst/>
              </a:rPr>
              <a:t>Father &amp; Son will be all-sufficient to surround </a:t>
            </a:r>
            <a:r>
              <a:rPr lang="en-US" sz="3600" dirty="0">
                <a:effectLst/>
              </a:rPr>
              <a:t>the city and </a:t>
            </a:r>
            <a:r>
              <a:rPr lang="en-US" sz="3600" dirty="0" smtClean="0">
                <a:effectLst/>
              </a:rPr>
              <a:t>sanctify it </a:t>
            </a:r>
            <a:r>
              <a:rPr lang="en-US" sz="3600" dirty="0">
                <a:effectLst/>
              </a:rPr>
              <a:t>and all that are </a:t>
            </a:r>
            <a:r>
              <a:rPr lang="en-US" sz="3600" dirty="0" smtClean="0">
                <a:effectLst/>
              </a:rPr>
              <a:t>inside.  God </a:t>
            </a:r>
            <a:r>
              <a:rPr lang="en-US" sz="3600" dirty="0">
                <a:effectLst/>
              </a:rPr>
              <a:t>is </a:t>
            </a:r>
            <a:r>
              <a:rPr lang="en-US" sz="3600" dirty="0" smtClean="0">
                <a:effectLst/>
              </a:rPr>
              <a:t>“all </a:t>
            </a:r>
            <a:r>
              <a:rPr lang="en-US" sz="3600" dirty="0">
                <a:effectLst/>
              </a:rPr>
              <a:t>in </a:t>
            </a:r>
            <a:r>
              <a:rPr lang="en-US" sz="3600" dirty="0" smtClean="0">
                <a:effectLst/>
              </a:rPr>
              <a:t>all.”  The </a:t>
            </a:r>
            <a:r>
              <a:rPr lang="en-US" sz="3600" dirty="0">
                <a:effectLst/>
              </a:rPr>
              <a:t>whole of the New Jerusalem will be an abode </a:t>
            </a:r>
            <a:r>
              <a:rPr lang="en-US" sz="3600" dirty="0" smtClean="0">
                <a:effectLst/>
              </a:rPr>
              <a:t>of </a:t>
            </a:r>
            <a:r>
              <a:rPr lang="en-US" sz="3600" dirty="0">
                <a:effectLst/>
              </a:rPr>
              <a:t>praise. No particular portion </a:t>
            </a:r>
            <a:r>
              <a:rPr lang="en-US" sz="3600" dirty="0" smtClean="0">
                <a:effectLst/>
              </a:rPr>
              <a:t>will </a:t>
            </a:r>
            <a:r>
              <a:rPr lang="en-US" sz="3600" dirty="0">
                <a:effectLst/>
              </a:rPr>
              <a:t>be set apart for </a:t>
            </a:r>
            <a:r>
              <a:rPr lang="en-US" sz="3600" dirty="0" smtClean="0">
                <a:effectLst/>
              </a:rPr>
              <a:t>public </a:t>
            </a:r>
            <a:r>
              <a:rPr lang="en-US" sz="3600" dirty="0">
                <a:effectLst/>
              </a:rPr>
              <a:t>worship, but in all places God </a:t>
            </a:r>
            <a:r>
              <a:rPr lang="en-US" sz="3600" dirty="0" smtClean="0">
                <a:effectLst/>
              </a:rPr>
              <a:t>will </a:t>
            </a:r>
            <a:r>
              <a:rPr lang="en-US" sz="3600" dirty="0">
                <a:effectLst/>
              </a:rPr>
              <a:t>be adored, and every portion of it devoted to </a:t>
            </a:r>
            <a:r>
              <a:rPr lang="en-US" sz="3600" dirty="0" smtClean="0">
                <a:effectLst/>
              </a:rPr>
              <a:t>God.</a:t>
            </a:r>
            <a:endParaRPr lang="en-US" sz="3600" i="1" dirty="0">
              <a:solidFill>
                <a:srgbClr val="00FFFF"/>
              </a:solidFill>
              <a:effectLst/>
            </a:endParaRPr>
          </a:p>
        </p:txBody>
      </p:sp>
    </p:spTree>
    <p:extLst>
      <p:ext uri="{BB962C8B-B14F-4D97-AF65-F5344CB8AC3E}">
        <p14:creationId xmlns:p14="http://schemas.microsoft.com/office/powerpoint/2010/main" val="2853180874"/>
      </p:ext>
    </p:extLst>
  </p:cSld>
  <p:clrMapOvr>
    <a:masterClrMapping/>
  </p:clrMapOvr>
  <p:timing>
    <p:tnLst>
      <p:par>
        <p:cTn id="1" dur="indefinite" restart="never" nodeType="tmRoot"/>
      </p:par>
    </p:tnLst>
  </p:timing>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21:23</a:t>
            </a:r>
            <a:endParaRPr lang="en-US" dirty="0">
              <a:solidFill>
                <a:srgbClr val="00B0F0"/>
              </a:solidFill>
            </a:endParaRPr>
          </a:p>
        </p:txBody>
      </p:sp>
      <p:sp>
        <p:nvSpPr>
          <p:cNvPr id="5" name="Content Placeholder 2"/>
          <p:cNvSpPr>
            <a:spLocks noGrp="1"/>
          </p:cNvSpPr>
          <p:nvPr>
            <p:ph idx="1"/>
          </p:nvPr>
        </p:nvSpPr>
        <p:spPr>
          <a:xfrm>
            <a:off x="109181" y="982638"/>
            <a:ext cx="11859904" cy="5745707"/>
          </a:xfrm>
        </p:spPr>
        <p:txBody>
          <a:bodyPr>
            <a:noAutofit/>
          </a:bodyPr>
          <a:lstStyle/>
          <a:p>
            <a:pPr marL="0" indent="0">
              <a:buNone/>
            </a:pPr>
            <a:r>
              <a:rPr lang="en-US" sz="3600" i="1" dirty="0">
                <a:solidFill>
                  <a:srgbClr val="FFFF00"/>
                </a:solidFill>
                <a:effectLst/>
              </a:rPr>
              <a:t>“…. </a:t>
            </a:r>
            <a:r>
              <a:rPr lang="en-US" sz="3600" i="1" dirty="0" smtClean="0">
                <a:solidFill>
                  <a:srgbClr val="FFFF00"/>
                </a:solidFill>
                <a:effectLst/>
              </a:rPr>
              <a:t>NO SUN… NO MOON… ”</a:t>
            </a:r>
          </a:p>
          <a:p>
            <a:pPr marL="0" indent="0">
              <a:buNone/>
            </a:pPr>
            <a:r>
              <a:rPr lang="en-US" sz="3600" dirty="0" smtClean="0">
                <a:effectLst/>
              </a:rPr>
              <a:t>The </a:t>
            </a:r>
            <a:r>
              <a:rPr lang="en-US" sz="3600" dirty="0">
                <a:effectLst/>
              </a:rPr>
              <a:t>glory of the Father and Son is all the illumination that is needed. T</a:t>
            </a:r>
            <a:r>
              <a:rPr lang="en-US" sz="3600" dirty="0" smtClean="0">
                <a:effectLst/>
              </a:rPr>
              <a:t>he </a:t>
            </a:r>
            <a:r>
              <a:rPr lang="en-US" sz="3600" dirty="0">
                <a:effectLst/>
              </a:rPr>
              <a:t>visible splendour of God’s </a:t>
            </a:r>
            <a:r>
              <a:rPr lang="en-US" sz="3600" dirty="0" smtClean="0">
                <a:effectLst/>
              </a:rPr>
              <a:t>glory will make </a:t>
            </a:r>
            <a:r>
              <a:rPr lang="en-US" sz="3600" i="1" dirty="0" smtClean="0">
                <a:solidFill>
                  <a:srgbClr val="FFC000"/>
                </a:solidFill>
                <a:effectLst/>
              </a:rPr>
              <a:t>one perfect </a:t>
            </a:r>
            <a:r>
              <a:rPr lang="en-US" sz="3600" i="1" dirty="0">
                <a:solidFill>
                  <a:srgbClr val="FFC000"/>
                </a:solidFill>
                <a:effectLst/>
              </a:rPr>
              <a:t>eternal day</a:t>
            </a:r>
            <a:r>
              <a:rPr lang="en-US" sz="3600" dirty="0">
                <a:effectLst/>
              </a:rPr>
              <a:t>. The direct light of </a:t>
            </a:r>
            <a:r>
              <a:rPr lang="en-US" sz="3600" dirty="0" smtClean="0">
                <a:effectLst/>
              </a:rPr>
              <a:t>God the Father and God </a:t>
            </a:r>
            <a:r>
              <a:rPr lang="en-US" sz="3600" dirty="0">
                <a:effectLst/>
              </a:rPr>
              <a:t>the </a:t>
            </a:r>
            <a:r>
              <a:rPr lang="en-US" sz="3600" dirty="0" smtClean="0">
                <a:effectLst/>
              </a:rPr>
              <a:t>Son will </a:t>
            </a:r>
            <a:r>
              <a:rPr lang="en-US" sz="3600" dirty="0">
                <a:effectLst/>
              </a:rPr>
              <a:t>make the saints independent of </a:t>
            </a:r>
            <a:r>
              <a:rPr lang="en-US" sz="3600" dirty="0" smtClean="0">
                <a:effectLst/>
              </a:rPr>
              <a:t>the </a:t>
            </a:r>
            <a:r>
              <a:rPr lang="en-US" sz="3600" dirty="0">
                <a:effectLst/>
              </a:rPr>
              <a:t>sun and moon. </a:t>
            </a:r>
            <a:r>
              <a:rPr lang="en-US" sz="3600" dirty="0">
                <a:solidFill>
                  <a:srgbClr val="00FFFF"/>
                </a:solidFill>
                <a:effectLst/>
              </a:rPr>
              <a:t>The glory of </a:t>
            </a:r>
            <a:r>
              <a:rPr lang="en-US" sz="3600" dirty="0" smtClean="0">
                <a:solidFill>
                  <a:srgbClr val="00FFFF"/>
                </a:solidFill>
                <a:effectLst/>
              </a:rPr>
              <a:t>God is infinitely </a:t>
            </a:r>
            <a:r>
              <a:rPr lang="en-US" sz="3600" dirty="0">
                <a:solidFill>
                  <a:srgbClr val="00FFFF"/>
                </a:solidFill>
                <a:effectLst/>
              </a:rPr>
              <a:t>brighter than the shining of the sun. </a:t>
            </a:r>
            <a:endParaRPr lang="en-US" sz="3600" dirty="0" smtClean="0">
              <a:solidFill>
                <a:srgbClr val="00FFFF"/>
              </a:solidFill>
              <a:effectLst/>
            </a:endParaRPr>
          </a:p>
          <a:p>
            <a:pPr marL="0" indent="0" algn="ctr">
              <a:buNone/>
            </a:pPr>
            <a:r>
              <a:rPr lang="en-US" sz="3600" i="1" dirty="0" smtClean="0">
                <a:solidFill>
                  <a:srgbClr val="FFFF00"/>
                </a:solidFill>
                <a:effectLst/>
              </a:rPr>
              <a:t>(Isaiah 60:19-20; Rev</a:t>
            </a:r>
            <a:r>
              <a:rPr lang="en-US" sz="3600" i="1" dirty="0">
                <a:solidFill>
                  <a:srgbClr val="FFFF00"/>
                </a:solidFill>
                <a:effectLst/>
              </a:rPr>
              <a:t>. 22:5)</a:t>
            </a:r>
          </a:p>
        </p:txBody>
      </p:sp>
    </p:spTree>
    <p:extLst>
      <p:ext uri="{BB962C8B-B14F-4D97-AF65-F5344CB8AC3E}">
        <p14:creationId xmlns:p14="http://schemas.microsoft.com/office/powerpoint/2010/main" val="4066588615"/>
      </p:ext>
    </p:extLst>
  </p:cSld>
  <p:clrMapOvr>
    <a:masterClrMapping/>
  </p:clrMapOvr>
  <p:timing>
    <p:tnLst>
      <p:par>
        <p:cTn id="1" dur="indefinite" restart="never" nodeType="tmRoot"/>
      </p:par>
    </p:tnLst>
  </p:timing>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1600"/>
            <a:ext cx="11881750" cy="668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292926"/>
      </p:ext>
    </p:extLst>
  </p:cSld>
  <p:clrMapOvr>
    <a:masterClrMapping/>
  </p:clrMapOvr>
  <p:timing>
    <p:tnLst>
      <p:par>
        <p:cTn id="1" dur="indefinite" restart="never" nodeType="tmRoot"/>
      </p:par>
    </p:tnLst>
  </p:timing>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859809"/>
          </a:xfrm>
        </p:spPr>
        <p:txBody>
          <a:bodyPr/>
          <a:lstStyle/>
          <a:p>
            <a:r>
              <a:rPr lang="en-US" u="sng" dirty="0">
                <a:solidFill>
                  <a:srgbClr val="FFFF00"/>
                </a:solidFill>
              </a:rPr>
              <a:t>Revelation </a:t>
            </a:r>
            <a:r>
              <a:rPr lang="en-US" u="sng" dirty="0" smtClean="0">
                <a:solidFill>
                  <a:srgbClr val="FFFF00"/>
                </a:solidFill>
              </a:rPr>
              <a:t>21:24</a:t>
            </a:r>
            <a:endParaRPr lang="en-US" dirty="0">
              <a:solidFill>
                <a:srgbClr val="00B0F0"/>
              </a:solidFill>
            </a:endParaRPr>
          </a:p>
        </p:txBody>
      </p:sp>
      <p:sp>
        <p:nvSpPr>
          <p:cNvPr id="5" name="Content Placeholder 2"/>
          <p:cNvSpPr>
            <a:spLocks noGrp="1"/>
          </p:cNvSpPr>
          <p:nvPr>
            <p:ph idx="1"/>
          </p:nvPr>
        </p:nvSpPr>
        <p:spPr>
          <a:xfrm>
            <a:off x="109181" y="777922"/>
            <a:ext cx="11859904" cy="5950424"/>
          </a:xfrm>
        </p:spPr>
        <p:txBody>
          <a:bodyPr>
            <a:noAutofit/>
          </a:bodyPr>
          <a:lstStyle/>
          <a:p>
            <a:pPr marL="0" indent="0">
              <a:buNone/>
            </a:pPr>
            <a:r>
              <a:rPr lang="en-US" sz="3600" i="1" dirty="0">
                <a:solidFill>
                  <a:srgbClr val="FFFF00"/>
                </a:solidFill>
                <a:effectLst/>
              </a:rPr>
              <a:t>“And the nations of them which are saved… </a:t>
            </a:r>
            <a:r>
              <a:rPr lang="en-US" sz="3600" i="1" dirty="0" smtClean="0">
                <a:solidFill>
                  <a:srgbClr val="FFFF00"/>
                </a:solidFill>
                <a:effectLst/>
              </a:rPr>
              <a:t>”</a:t>
            </a:r>
          </a:p>
          <a:p>
            <a:pPr marL="0" indent="0">
              <a:buNone/>
            </a:pPr>
            <a:r>
              <a:rPr lang="en-US" sz="3600" dirty="0" smtClean="0">
                <a:effectLst/>
              </a:rPr>
              <a:t>It represents all the saints from all the tribes and nations who make up the people of God. The redeemed of all nations will enjoy the light of the city.  </a:t>
            </a:r>
            <a:r>
              <a:rPr lang="en-US" sz="3600" dirty="0" smtClean="0">
                <a:solidFill>
                  <a:srgbClr val="00FFFF"/>
                </a:solidFill>
                <a:effectLst/>
              </a:rPr>
              <a:t>This is a very significant phrase as it represents the composition of people who will be in heaven. It accounts for the fact that anyone from anywhere can be saved and having been saved; they will all be in heaven</a:t>
            </a:r>
            <a:r>
              <a:rPr lang="en-US" sz="3600" dirty="0" smtClean="0">
                <a:effectLst/>
              </a:rPr>
              <a:t>.                                     			</a:t>
            </a:r>
            <a:r>
              <a:rPr lang="en-US" sz="3600" i="1" dirty="0" smtClean="0">
                <a:solidFill>
                  <a:srgbClr val="FFFF00"/>
                </a:solidFill>
                <a:effectLst/>
              </a:rPr>
              <a:t>(Rev. 5:9; 7:9-10, </a:t>
            </a:r>
            <a:r>
              <a:rPr lang="en-US" sz="3600" i="1" dirty="0" smtClean="0">
                <a:solidFill>
                  <a:srgbClr val="FFC000"/>
                </a:solidFill>
                <a:effectLst/>
              </a:rPr>
              <a:t>14:6</a:t>
            </a:r>
            <a:r>
              <a:rPr lang="en-US" sz="3600" i="1" dirty="0" smtClean="0">
                <a:solidFill>
                  <a:srgbClr val="FFFF00"/>
                </a:solidFill>
                <a:effectLst/>
              </a:rPr>
              <a:t>)</a:t>
            </a:r>
            <a:endParaRPr lang="en-US" sz="3600" i="1" dirty="0">
              <a:solidFill>
                <a:srgbClr val="00FFFF"/>
              </a:solidFill>
              <a:effectLst/>
            </a:endParaRPr>
          </a:p>
        </p:txBody>
      </p:sp>
    </p:spTree>
    <p:extLst>
      <p:ext uri="{BB962C8B-B14F-4D97-AF65-F5344CB8AC3E}">
        <p14:creationId xmlns:p14="http://schemas.microsoft.com/office/powerpoint/2010/main" val="2272619295"/>
      </p:ext>
    </p:extLst>
  </p:cSld>
  <p:clrMapOvr>
    <a:masterClrMapping/>
  </p:clrMapOvr>
  <p:timing>
    <p:tnLst>
      <p:par>
        <p:cTn id="1" dur="indefinite" restart="never" nodeType="tmRoot"/>
      </p:par>
    </p:tnLst>
  </p:timing>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21:24</a:t>
            </a:r>
            <a:endParaRPr lang="en-US" dirty="0">
              <a:solidFill>
                <a:srgbClr val="00B0F0"/>
              </a:solidFill>
            </a:endParaRPr>
          </a:p>
        </p:txBody>
      </p:sp>
      <p:sp>
        <p:nvSpPr>
          <p:cNvPr id="5" name="Content Placeholder 2"/>
          <p:cNvSpPr>
            <a:spLocks noGrp="1"/>
          </p:cNvSpPr>
          <p:nvPr>
            <p:ph idx="1"/>
          </p:nvPr>
        </p:nvSpPr>
        <p:spPr>
          <a:xfrm>
            <a:off x="109181" y="1228298"/>
            <a:ext cx="11859904" cy="5500047"/>
          </a:xfrm>
        </p:spPr>
        <p:txBody>
          <a:bodyPr>
            <a:noAutofit/>
          </a:bodyPr>
          <a:lstStyle/>
          <a:p>
            <a:pPr marL="0" indent="0">
              <a:buNone/>
            </a:pPr>
            <a:r>
              <a:rPr lang="en-US" sz="3000" i="1" dirty="0" smtClean="0">
                <a:solidFill>
                  <a:srgbClr val="FFFF00"/>
                </a:solidFill>
                <a:effectLst/>
              </a:rPr>
              <a:t>“…and </a:t>
            </a:r>
            <a:r>
              <a:rPr lang="en-US" sz="3000" i="1" dirty="0">
                <a:solidFill>
                  <a:srgbClr val="FFFF00"/>
                </a:solidFill>
                <a:effectLst/>
              </a:rPr>
              <a:t>the kings of the earth do bring their glory and honour into </a:t>
            </a:r>
            <a:r>
              <a:rPr lang="en-US" sz="3000" i="1" dirty="0" smtClean="0">
                <a:solidFill>
                  <a:srgbClr val="FFFF00"/>
                </a:solidFill>
                <a:effectLst/>
              </a:rPr>
              <a:t>it”</a:t>
            </a:r>
          </a:p>
          <a:p>
            <a:pPr marL="0" indent="0">
              <a:buNone/>
            </a:pPr>
            <a:r>
              <a:rPr lang="en-US" sz="3600" dirty="0" smtClean="0">
                <a:effectLst/>
              </a:rPr>
              <a:t>All </a:t>
            </a:r>
            <a:r>
              <a:rPr lang="en-US" sz="3600" dirty="0">
                <a:effectLst/>
              </a:rPr>
              <a:t>the kings of the earth who once had regard only to their glory, </a:t>
            </a:r>
            <a:r>
              <a:rPr lang="en-US" sz="3600" i="1" dirty="0">
                <a:solidFill>
                  <a:srgbClr val="FFFF00"/>
                </a:solidFill>
                <a:effectLst/>
              </a:rPr>
              <a:t>having been converted</a:t>
            </a:r>
            <a:r>
              <a:rPr lang="en-US" sz="3600" dirty="0">
                <a:effectLst/>
              </a:rPr>
              <a:t>, now in the new </a:t>
            </a:r>
            <a:r>
              <a:rPr lang="en-US" sz="3600" dirty="0" smtClean="0">
                <a:effectLst/>
              </a:rPr>
              <a:t>Jerusalem, will </a:t>
            </a:r>
            <a:r>
              <a:rPr lang="en-US" sz="3600" dirty="0">
                <a:effectLst/>
              </a:rPr>
              <a:t>bring their glory into </a:t>
            </a:r>
            <a:r>
              <a:rPr lang="en-US" sz="3600" dirty="0" smtClean="0">
                <a:effectLst/>
              </a:rPr>
              <a:t>it &amp; bestow upon the Almighty all the glory due to Him. </a:t>
            </a:r>
            <a:r>
              <a:rPr lang="en-US" sz="3600" dirty="0">
                <a:effectLst/>
              </a:rPr>
              <a:t>The idea </a:t>
            </a:r>
            <a:r>
              <a:rPr lang="en-US" sz="3600" dirty="0" smtClean="0">
                <a:effectLst/>
              </a:rPr>
              <a:t>is </a:t>
            </a:r>
            <a:r>
              <a:rPr lang="en-US" sz="3600" dirty="0">
                <a:effectLst/>
              </a:rPr>
              <a:t>that all the </a:t>
            </a:r>
            <a:r>
              <a:rPr lang="en-US" sz="3600" i="1" dirty="0">
                <a:solidFill>
                  <a:srgbClr val="FFFF00"/>
                </a:solidFill>
                <a:effectLst/>
              </a:rPr>
              <a:t>“saved” </a:t>
            </a:r>
            <a:r>
              <a:rPr lang="en-US" sz="3600" dirty="0">
                <a:effectLst/>
              </a:rPr>
              <a:t> leaders or kings will give honor to the king of kings. </a:t>
            </a:r>
            <a:r>
              <a:rPr lang="en-US" sz="3600" dirty="0" smtClean="0">
                <a:effectLst/>
              </a:rPr>
              <a:t>All </a:t>
            </a:r>
            <a:r>
              <a:rPr lang="en-US" sz="3600" dirty="0">
                <a:effectLst/>
              </a:rPr>
              <a:t>who were earthly dignitaries shall give honor to God in the New Jerusalem.</a:t>
            </a:r>
            <a:endParaRPr lang="en-US" sz="3600" i="1" dirty="0">
              <a:solidFill>
                <a:srgbClr val="00FFFF"/>
              </a:solidFill>
              <a:effectLst/>
            </a:endParaRPr>
          </a:p>
          <a:p>
            <a:pPr marL="0" indent="0">
              <a:buNone/>
            </a:pPr>
            <a:endParaRPr lang="en-US" sz="3600" i="1" dirty="0">
              <a:solidFill>
                <a:srgbClr val="00FFFF"/>
              </a:solidFill>
              <a:effectLst/>
            </a:endParaRPr>
          </a:p>
        </p:txBody>
      </p:sp>
    </p:spTree>
    <p:extLst>
      <p:ext uri="{BB962C8B-B14F-4D97-AF65-F5344CB8AC3E}">
        <p14:creationId xmlns:p14="http://schemas.microsoft.com/office/powerpoint/2010/main" val="2259295283"/>
      </p:ext>
    </p:extLst>
  </p:cSld>
  <p:clrMapOvr>
    <a:masterClrMapping/>
  </p:clrMapOvr>
  <p:timing>
    <p:tnLst>
      <p:par>
        <p:cTn id="1" dur="indefinite" restart="never" nodeType="tmRoot"/>
      </p:par>
    </p:tnLst>
  </p:timing>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21:25</a:t>
            </a:r>
            <a:endParaRPr lang="en-US" dirty="0">
              <a:solidFill>
                <a:srgbClr val="00B0F0"/>
              </a:solidFill>
            </a:endParaRPr>
          </a:p>
        </p:txBody>
      </p:sp>
      <p:sp>
        <p:nvSpPr>
          <p:cNvPr id="5" name="Content Placeholder 2"/>
          <p:cNvSpPr>
            <a:spLocks noGrp="1"/>
          </p:cNvSpPr>
          <p:nvPr>
            <p:ph idx="1"/>
          </p:nvPr>
        </p:nvSpPr>
        <p:spPr>
          <a:xfrm>
            <a:off x="109181" y="1187354"/>
            <a:ext cx="11859904" cy="5540991"/>
          </a:xfrm>
        </p:spPr>
        <p:txBody>
          <a:bodyPr>
            <a:noAutofit/>
          </a:bodyPr>
          <a:lstStyle/>
          <a:p>
            <a:pPr marL="0" indent="0">
              <a:buNone/>
            </a:pPr>
            <a:r>
              <a:rPr lang="en-US" sz="3600" i="1" dirty="0">
                <a:solidFill>
                  <a:srgbClr val="FFFF00"/>
                </a:solidFill>
                <a:effectLst/>
              </a:rPr>
              <a:t>The gates </a:t>
            </a:r>
            <a:r>
              <a:rPr lang="en-US" sz="3600" i="1" dirty="0" smtClean="0">
                <a:solidFill>
                  <a:srgbClr val="FFFF00"/>
                </a:solidFill>
                <a:effectLst/>
              </a:rPr>
              <a:t>are </a:t>
            </a:r>
            <a:r>
              <a:rPr lang="en-US" sz="3600" i="1" dirty="0">
                <a:solidFill>
                  <a:srgbClr val="FFFF00"/>
                </a:solidFill>
                <a:effectLst/>
              </a:rPr>
              <a:t>never </a:t>
            </a:r>
            <a:r>
              <a:rPr lang="en-US" sz="3600" i="1" dirty="0" smtClean="0">
                <a:solidFill>
                  <a:srgbClr val="FFFF00"/>
                </a:solidFill>
                <a:effectLst/>
              </a:rPr>
              <a:t>shut</a:t>
            </a:r>
            <a:r>
              <a:rPr lang="en-US" sz="3600" dirty="0" smtClean="0">
                <a:effectLst/>
              </a:rPr>
              <a:t>… </a:t>
            </a:r>
            <a:r>
              <a:rPr lang="en-US" sz="3600" dirty="0">
                <a:solidFill>
                  <a:srgbClr val="00FFFF"/>
                </a:solidFill>
                <a:effectLst/>
              </a:rPr>
              <a:t>This implies, first, that the city has no fear of any foes</a:t>
            </a:r>
            <a:r>
              <a:rPr lang="en-US" sz="3600" dirty="0">
                <a:effectLst/>
              </a:rPr>
              <a:t>. These have all been conquered and subdued. The struggles </a:t>
            </a:r>
            <a:r>
              <a:rPr lang="en-US" sz="3600" dirty="0" smtClean="0">
                <a:effectLst/>
              </a:rPr>
              <a:t>have </a:t>
            </a:r>
            <a:r>
              <a:rPr lang="en-US" sz="3600" dirty="0">
                <a:effectLst/>
              </a:rPr>
              <a:t>ended forever and no enemies remain to invade </a:t>
            </a:r>
            <a:r>
              <a:rPr lang="en-US" sz="3600" dirty="0" smtClean="0">
                <a:effectLst/>
              </a:rPr>
              <a:t>this </a:t>
            </a:r>
            <a:r>
              <a:rPr lang="en-US" sz="3600" dirty="0">
                <a:effectLst/>
              </a:rPr>
              <a:t>happy </a:t>
            </a:r>
            <a:r>
              <a:rPr lang="en-US" sz="3600" dirty="0" smtClean="0">
                <a:effectLst/>
              </a:rPr>
              <a:t>home. </a:t>
            </a:r>
            <a:r>
              <a:rPr lang="en-US" sz="3600" dirty="0">
                <a:solidFill>
                  <a:srgbClr val="00FFFF"/>
                </a:solidFill>
                <a:effectLst/>
              </a:rPr>
              <a:t>It </a:t>
            </a:r>
            <a:r>
              <a:rPr lang="en-US" sz="3600" dirty="0" smtClean="0">
                <a:solidFill>
                  <a:srgbClr val="00FFFF"/>
                </a:solidFill>
                <a:effectLst/>
              </a:rPr>
              <a:t>also implies</a:t>
            </a:r>
            <a:r>
              <a:rPr lang="en-US" sz="3600" dirty="0">
                <a:solidFill>
                  <a:srgbClr val="00FFFF"/>
                </a:solidFill>
                <a:effectLst/>
              </a:rPr>
              <a:t>, in the second place, that </a:t>
            </a:r>
            <a:r>
              <a:rPr lang="en-US" sz="3600" dirty="0" smtClean="0">
                <a:solidFill>
                  <a:srgbClr val="00FFFF"/>
                </a:solidFill>
                <a:effectLst/>
              </a:rPr>
              <a:t>the saints can </a:t>
            </a:r>
            <a:r>
              <a:rPr lang="en-US" sz="3600" dirty="0">
                <a:solidFill>
                  <a:srgbClr val="00FFFF"/>
                </a:solidFill>
                <a:effectLst/>
              </a:rPr>
              <a:t>always enter</a:t>
            </a:r>
            <a:r>
              <a:rPr lang="en-US" sz="3600" dirty="0">
                <a:effectLst/>
              </a:rPr>
              <a:t>. There is always </a:t>
            </a:r>
            <a:r>
              <a:rPr lang="en-US" sz="3600" dirty="0" smtClean="0">
                <a:effectLst/>
              </a:rPr>
              <a:t>free admittance to </a:t>
            </a:r>
            <a:r>
              <a:rPr lang="en-US" sz="3600" dirty="0">
                <a:effectLst/>
              </a:rPr>
              <a:t>those </a:t>
            </a:r>
            <a:r>
              <a:rPr lang="en-US" sz="3600" dirty="0" smtClean="0">
                <a:effectLst/>
              </a:rPr>
              <a:t>who </a:t>
            </a:r>
            <a:r>
              <a:rPr lang="en-US" sz="3600" dirty="0">
                <a:effectLst/>
              </a:rPr>
              <a:t>have the right to enter in through the gate into the </a:t>
            </a:r>
            <a:r>
              <a:rPr lang="en-US" sz="3600" dirty="0" smtClean="0">
                <a:effectLst/>
              </a:rPr>
              <a:t>city</a:t>
            </a:r>
            <a:r>
              <a:rPr lang="en-US" sz="3600" dirty="0">
                <a:effectLst/>
              </a:rPr>
              <a:t>.</a:t>
            </a:r>
            <a:endParaRPr lang="en-US" sz="3600" i="1" dirty="0">
              <a:solidFill>
                <a:srgbClr val="00FFFF"/>
              </a:solidFill>
              <a:effectLst/>
            </a:endParaRPr>
          </a:p>
        </p:txBody>
      </p:sp>
    </p:spTree>
    <p:extLst>
      <p:ext uri="{BB962C8B-B14F-4D97-AF65-F5344CB8AC3E}">
        <p14:creationId xmlns:p14="http://schemas.microsoft.com/office/powerpoint/2010/main" val="31990625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6623"/>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2:20-21</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criticism</a:t>
            </a:r>
          </a:p>
          <a:p>
            <a:pPr marL="0" indent="0">
              <a:buNone/>
            </a:pPr>
            <a:r>
              <a:rPr lang="en-US" sz="3200" dirty="0"/>
              <a:t>Pertaining to the woman at Thyatira… Christ probably gave her some direct and solemn warning of the evil of her course. The error and sin had been of long standing, but He now resolved to bear with it no longer. It is true of almost every great sinner, that sufficient time is given for repentance, and that vengeance is delayed after crime is committed. </a:t>
            </a:r>
          </a:p>
          <a:p>
            <a:pPr marL="0" indent="0">
              <a:buNone/>
            </a:pPr>
            <a:r>
              <a:rPr lang="en-US" sz="3200" dirty="0"/>
              <a:t>Since she did not repent and showed no disposition to abandon her course; it was justified that Christ should rise in his anger and cut her down. </a:t>
            </a:r>
          </a:p>
          <a:p>
            <a:pPr marL="0" indent="0">
              <a:buNone/>
            </a:pPr>
            <a:endParaRPr lang="en-US" sz="3200" dirty="0"/>
          </a:p>
        </p:txBody>
      </p:sp>
    </p:spTree>
    <p:extLst>
      <p:ext uri="{BB962C8B-B14F-4D97-AF65-F5344CB8AC3E}">
        <p14:creationId xmlns:p14="http://schemas.microsoft.com/office/powerpoint/2010/main" val="962265805"/>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21:25</a:t>
            </a:r>
            <a:endParaRPr lang="en-US" dirty="0">
              <a:solidFill>
                <a:srgbClr val="00B0F0"/>
              </a:solidFill>
            </a:endParaRPr>
          </a:p>
        </p:txBody>
      </p:sp>
      <p:sp>
        <p:nvSpPr>
          <p:cNvPr id="5" name="Content Placeholder 2"/>
          <p:cNvSpPr>
            <a:spLocks noGrp="1"/>
          </p:cNvSpPr>
          <p:nvPr>
            <p:ph idx="1"/>
          </p:nvPr>
        </p:nvSpPr>
        <p:spPr>
          <a:xfrm>
            <a:off x="109181" y="1351128"/>
            <a:ext cx="11859904" cy="5377218"/>
          </a:xfrm>
        </p:spPr>
        <p:txBody>
          <a:bodyPr>
            <a:noAutofit/>
          </a:bodyPr>
          <a:lstStyle/>
          <a:p>
            <a:pPr marL="0" indent="0">
              <a:buNone/>
            </a:pPr>
            <a:r>
              <a:rPr lang="en-US" sz="3600" dirty="0">
                <a:effectLst/>
              </a:rPr>
              <a:t>W</a:t>
            </a:r>
            <a:r>
              <a:rPr lang="en-US" sz="3600" dirty="0" smtClean="0">
                <a:effectLst/>
              </a:rPr>
              <a:t>hile the city </a:t>
            </a:r>
            <a:r>
              <a:rPr lang="en-US" sz="3600" dirty="0">
                <a:effectLst/>
              </a:rPr>
              <a:t>will be their permanent </a:t>
            </a:r>
            <a:r>
              <a:rPr lang="en-US" sz="3600" dirty="0" smtClean="0">
                <a:effectLst/>
              </a:rPr>
              <a:t>dwelling place, the </a:t>
            </a:r>
            <a:r>
              <a:rPr lang="en-US" sz="3600" dirty="0">
                <a:effectLst/>
              </a:rPr>
              <a:t>dwellers </a:t>
            </a:r>
            <a:r>
              <a:rPr lang="en-US" sz="3600" dirty="0" smtClean="0">
                <a:effectLst/>
              </a:rPr>
              <a:t>will </a:t>
            </a:r>
            <a:r>
              <a:rPr lang="en-US" sz="3600" dirty="0">
                <a:effectLst/>
              </a:rPr>
              <a:t>not be prisoners. The universe will be open to them. They will be permitted to go forth and visit </a:t>
            </a:r>
            <a:r>
              <a:rPr lang="en-US" sz="3600" dirty="0" smtClean="0">
                <a:effectLst/>
              </a:rPr>
              <a:t>other places in God’s new creation of heaven &amp; earth… </a:t>
            </a:r>
            <a:r>
              <a:rPr lang="en-US" sz="3600" dirty="0">
                <a:effectLst/>
              </a:rPr>
              <a:t>and survey the works of God in all parts of his dominions. Gates are for protection from enemies.  The perpetually open gates symbolize perfect safety.</a:t>
            </a:r>
            <a:endParaRPr lang="en-US" sz="3600" i="1" dirty="0">
              <a:solidFill>
                <a:srgbClr val="00FFFF"/>
              </a:solidFill>
              <a:effectLst/>
            </a:endParaRPr>
          </a:p>
        </p:txBody>
      </p:sp>
    </p:spTree>
    <p:extLst>
      <p:ext uri="{BB962C8B-B14F-4D97-AF65-F5344CB8AC3E}">
        <p14:creationId xmlns:p14="http://schemas.microsoft.com/office/powerpoint/2010/main" val="2875521453"/>
      </p:ext>
    </p:extLst>
  </p:cSld>
  <p:clrMapOvr>
    <a:masterClrMapping/>
  </p:clrMapOvr>
  <p:timing>
    <p:tnLst>
      <p:par>
        <p:cTn id="1" dur="indefinite" restart="never" nodeType="tmRoot"/>
      </p:par>
    </p:tnLst>
  </p:timing>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21:25</a:t>
            </a:r>
            <a:endParaRPr lang="en-US" dirty="0">
              <a:solidFill>
                <a:srgbClr val="00B0F0"/>
              </a:solidFill>
            </a:endParaRPr>
          </a:p>
        </p:txBody>
      </p:sp>
      <p:sp>
        <p:nvSpPr>
          <p:cNvPr id="5" name="Content Placeholder 2"/>
          <p:cNvSpPr>
            <a:spLocks noGrp="1"/>
          </p:cNvSpPr>
          <p:nvPr>
            <p:ph idx="1"/>
          </p:nvPr>
        </p:nvSpPr>
        <p:spPr>
          <a:xfrm>
            <a:off x="109181" y="1269242"/>
            <a:ext cx="11859904" cy="5459104"/>
          </a:xfrm>
        </p:spPr>
        <p:txBody>
          <a:bodyPr>
            <a:noAutofit/>
          </a:bodyPr>
          <a:lstStyle/>
          <a:p>
            <a:pPr marL="0" indent="0">
              <a:buNone/>
            </a:pPr>
            <a:r>
              <a:rPr lang="en-US" sz="4400" dirty="0" smtClean="0">
                <a:solidFill>
                  <a:srgbClr val="00FFFF"/>
                </a:solidFill>
                <a:effectLst/>
              </a:rPr>
              <a:t>It will </a:t>
            </a:r>
            <a:r>
              <a:rPr lang="en-US" sz="4400" dirty="0">
                <a:solidFill>
                  <a:srgbClr val="00FFFF"/>
                </a:solidFill>
                <a:effectLst/>
              </a:rPr>
              <a:t>be all </a:t>
            </a:r>
            <a:r>
              <a:rPr lang="en-US" sz="4400" dirty="0" smtClean="0">
                <a:solidFill>
                  <a:srgbClr val="00FFFF"/>
                </a:solidFill>
                <a:effectLst/>
              </a:rPr>
              <a:t>day…all </a:t>
            </a:r>
            <a:r>
              <a:rPr lang="en-US" sz="4400" dirty="0">
                <a:solidFill>
                  <a:srgbClr val="00FFFF"/>
                </a:solidFill>
                <a:effectLst/>
              </a:rPr>
              <a:t>splendour. </a:t>
            </a:r>
            <a:r>
              <a:rPr lang="en-US" sz="4400" dirty="0" smtClean="0">
                <a:solidFill>
                  <a:srgbClr val="00FFFF"/>
                </a:solidFill>
                <a:effectLst/>
              </a:rPr>
              <a:t>When </a:t>
            </a:r>
            <a:r>
              <a:rPr lang="en-US" sz="4400" dirty="0">
                <a:solidFill>
                  <a:srgbClr val="00FFFF"/>
                </a:solidFill>
                <a:effectLst/>
              </a:rPr>
              <a:t>it is said that there would be no night there, it </a:t>
            </a:r>
            <a:r>
              <a:rPr lang="en-US" sz="4400" dirty="0" smtClean="0">
                <a:solidFill>
                  <a:srgbClr val="00FFFF"/>
                </a:solidFill>
                <a:effectLst/>
              </a:rPr>
              <a:t>means </a:t>
            </a:r>
            <a:r>
              <a:rPr lang="en-US" sz="4400" dirty="0">
                <a:solidFill>
                  <a:srgbClr val="00FFFF"/>
                </a:solidFill>
                <a:effectLst/>
              </a:rPr>
              <a:t>that there </a:t>
            </a:r>
            <a:r>
              <a:rPr lang="en-US" sz="4400" dirty="0" smtClean="0">
                <a:solidFill>
                  <a:srgbClr val="00FFFF"/>
                </a:solidFill>
                <a:effectLst/>
              </a:rPr>
              <a:t>will </a:t>
            </a:r>
            <a:r>
              <a:rPr lang="en-US" sz="4400" dirty="0">
                <a:solidFill>
                  <a:srgbClr val="00FFFF"/>
                </a:solidFill>
                <a:effectLst/>
              </a:rPr>
              <a:t>be no literal </a:t>
            </a:r>
            <a:r>
              <a:rPr lang="en-US" sz="4400" dirty="0" smtClean="0">
                <a:solidFill>
                  <a:srgbClr val="00FFFF"/>
                </a:solidFill>
                <a:effectLst/>
              </a:rPr>
              <a:t>darkness </a:t>
            </a:r>
            <a:r>
              <a:rPr lang="en-US" sz="4400" dirty="0">
                <a:solidFill>
                  <a:srgbClr val="00FFFF"/>
                </a:solidFill>
                <a:effectLst/>
              </a:rPr>
              <a:t>and nothing </a:t>
            </a:r>
            <a:r>
              <a:rPr lang="en-US" sz="4400" dirty="0" smtClean="0">
                <a:solidFill>
                  <a:srgbClr val="00FFFF"/>
                </a:solidFill>
                <a:effectLst/>
              </a:rPr>
              <a:t>which represents dark or night: </a:t>
            </a:r>
            <a:r>
              <a:rPr lang="en-US" sz="4400" dirty="0">
                <a:solidFill>
                  <a:srgbClr val="00FFFF"/>
                </a:solidFill>
                <a:effectLst/>
              </a:rPr>
              <a:t>no calamity, no sorrow</a:t>
            </a:r>
            <a:r>
              <a:rPr lang="en-US" sz="4400" dirty="0" smtClean="0">
                <a:solidFill>
                  <a:srgbClr val="00FFFF"/>
                </a:solidFill>
                <a:effectLst/>
              </a:rPr>
              <a:t>, no worries, </a:t>
            </a:r>
            <a:r>
              <a:rPr lang="en-US" sz="4400" dirty="0">
                <a:solidFill>
                  <a:srgbClr val="00FFFF"/>
                </a:solidFill>
                <a:effectLst/>
              </a:rPr>
              <a:t>no </a:t>
            </a:r>
            <a:r>
              <a:rPr lang="en-US" sz="4400" dirty="0" smtClean="0">
                <a:solidFill>
                  <a:srgbClr val="00FFFF"/>
                </a:solidFill>
                <a:effectLst/>
              </a:rPr>
              <a:t>bereavement, no fear, no evil and no death.</a:t>
            </a:r>
            <a:endParaRPr lang="en-US" sz="4400" i="1" dirty="0">
              <a:solidFill>
                <a:srgbClr val="00FFFF"/>
              </a:solidFill>
              <a:effectLst/>
            </a:endParaRPr>
          </a:p>
        </p:txBody>
      </p:sp>
    </p:spTree>
    <p:extLst>
      <p:ext uri="{BB962C8B-B14F-4D97-AF65-F5344CB8AC3E}">
        <p14:creationId xmlns:p14="http://schemas.microsoft.com/office/powerpoint/2010/main" val="1663095565"/>
      </p:ext>
    </p:extLst>
  </p:cSld>
  <p:clrMapOvr>
    <a:masterClrMapping/>
  </p:clrMapOvr>
  <p:timing>
    <p:tnLst>
      <p:par>
        <p:cTn id="1" dur="indefinite" restart="never" nodeType="tmRoot"/>
      </p:par>
    </p:tnLst>
  </p:timing>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21:26</a:t>
            </a:r>
            <a:endParaRPr lang="en-US" dirty="0">
              <a:solidFill>
                <a:srgbClr val="00B0F0"/>
              </a:solidFill>
            </a:endParaRPr>
          </a:p>
        </p:txBody>
      </p:sp>
      <p:sp>
        <p:nvSpPr>
          <p:cNvPr id="5" name="Content Placeholder 2"/>
          <p:cNvSpPr>
            <a:spLocks noGrp="1"/>
          </p:cNvSpPr>
          <p:nvPr>
            <p:ph idx="1"/>
          </p:nvPr>
        </p:nvSpPr>
        <p:spPr>
          <a:xfrm>
            <a:off x="109181" y="1146412"/>
            <a:ext cx="11859904" cy="5581934"/>
          </a:xfrm>
        </p:spPr>
        <p:txBody>
          <a:bodyPr>
            <a:noAutofit/>
          </a:bodyPr>
          <a:lstStyle/>
          <a:p>
            <a:pPr marL="0" indent="0">
              <a:buNone/>
            </a:pPr>
            <a:r>
              <a:rPr lang="en-US" sz="3600" dirty="0" smtClean="0">
                <a:effectLst/>
              </a:rPr>
              <a:t>All </a:t>
            </a:r>
            <a:r>
              <a:rPr lang="en-US" sz="3600" dirty="0">
                <a:effectLst/>
              </a:rPr>
              <a:t>that was truly glorious and excellent in the </a:t>
            </a:r>
            <a:r>
              <a:rPr lang="en-US" sz="3600" dirty="0" smtClean="0">
                <a:effectLst/>
              </a:rPr>
              <a:t>earth… the converted nations, </a:t>
            </a:r>
            <a:r>
              <a:rPr lang="en-US" sz="3600" dirty="0">
                <a:effectLst/>
              </a:rPr>
              <a:t>shall be gathered </a:t>
            </a:r>
            <a:r>
              <a:rPr lang="en-US" sz="3600" dirty="0" smtClean="0">
                <a:effectLst/>
              </a:rPr>
              <a:t>in the city; </a:t>
            </a:r>
            <a:r>
              <a:rPr lang="en-US" sz="3600" dirty="0">
                <a:effectLst/>
              </a:rPr>
              <a:t>and </a:t>
            </a:r>
            <a:r>
              <a:rPr lang="en-US" sz="3600" dirty="0" smtClean="0">
                <a:effectLst/>
              </a:rPr>
              <a:t>will form </a:t>
            </a:r>
            <a:r>
              <a:rPr lang="en-US" sz="3600" dirty="0">
                <a:effectLst/>
              </a:rPr>
              <a:t>one </a:t>
            </a:r>
            <a:r>
              <a:rPr lang="en-US" sz="3600" dirty="0" smtClean="0">
                <a:effectLst/>
              </a:rPr>
              <a:t>Bride…one </a:t>
            </a:r>
            <a:r>
              <a:rPr lang="en-US" sz="3600" dirty="0">
                <a:effectLst/>
              </a:rPr>
              <a:t>great big family. </a:t>
            </a:r>
            <a:r>
              <a:rPr lang="en-US" sz="3600" dirty="0" smtClean="0">
                <a:effectLst/>
              </a:rPr>
              <a:t>All </a:t>
            </a:r>
            <a:r>
              <a:rPr lang="en-US" sz="3600" dirty="0">
                <a:effectLst/>
              </a:rPr>
              <a:t>which can contribute to </a:t>
            </a:r>
            <a:r>
              <a:rPr lang="en-US" sz="3600" dirty="0" smtClean="0">
                <a:effectLst/>
              </a:rPr>
              <a:t>making </a:t>
            </a:r>
            <a:r>
              <a:rPr lang="en-US" sz="3600" dirty="0">
                <a:effectLst/>
              </a:rPr>
              <a:t>this city honourable and glorious shall be found in </a:t>
            </a:r>
            <a:r>
              <a:rPr lang="en-US" sz="3600" dirty="0" smtClean="0">
                <a:effectLst/>
              </a:rPr>
              <a:t>it… that is, the precious saints of God. </a:t>
            </a:r>
            <a:r>
              <a:rPr lang="en-US" sz="3600" dirty="0">
                <a:effectLst/>
              </a:rPr>
              <a:t>All nations are represented as contributing to increase its glory. The City of God will have the best of all the </a:t>
            </a:r>
            <a:r>
              <a:rPr lang="en-US" sz="3600" dirty="0" smtClean="0">
                <a:effectLst/>
              </a:rPr>
              <a:t>nations.</a:t>
            </a:r>
            <a:endParaRPr lang="en-US" sz="3600" i="1" dirty="0">
              <a:solidFill>
                <a:srgbClr val="00FFFF"/>
              </a:solidFill>
              <a:effectLst/>
            </a:endParaRPr>
          </a:p>
        </p:txBody>
      </p:sp>
    </p:spTree>
    <p:extLst>
      <p:ext uri="{BB962C8B-B14F-4D97-AF65-F5344CB8AC3E}">
        <p14:creationId xmlns:p14="http://schemas.microsoft.com/office/powerpoint/2010/main" val="512816202"/>
      </p:ext>
    </p:extLst>
  </p:cSld>
  <p:clrMapOvr>
    <a:masterClrMapping/>
  </p:clrMapOvr>
  <p:timing>
    <p:tnLst>
      <p:par>
        <p:cTn id="1" dur="indefinite" restart="never" nodeType="tmRoot"/>
      </p:par>
    </p:tnLst>
  </p:timing>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images of revelation 21: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14" y="167777"/>
            <a:ext cx="11745273" cy="66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19959"/>
      </p:ext>
    </p:extLst>
  </p:cSld>
  <p:clrMapOvr>
    <a:masterClrMapping/>
  </p:clrMapOvr>
  <p:timing>
    <p:tnLst>
      <p:par>
        <p:cTn id="1" dur="indefinite" restart="never" nodeType="tmRoot"/>
      </p:par>
    </p:tnLst>
  </p:timing>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21:27</a:t>
            </a:r>
            <a:endParaRPr lang="en-US" dirty="0">
              <a:solidFill>
                <a:srgbClr val="00B0F0"/>
              </a:solidFill>
            </a:endParaRPr>
          </a:p>
        </p:txBody>
      </p:sp>
      <p:sp>
        <p:nvSpPr>
          <p:cNvPr id="5" name="Content Placeholder 2"/>
          <p:cNvSpPr>
            <a:spLocks noGrp="1"/>
          </p:cNvSpPr>
          <p:nvPr>
            <p:ph idx="1"/>
          </p:nvPr>
        </p:nvSpPr>
        <p:spPr>
          <a:xfrm>
            <a:off x="109181" y="941696"/>
            <a:ext cx="11859904" cy="5786650"/>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there shall in no wise enter into </a:t>
            </a:r>
            <a:r>
              <a:rPr lang="en-US" sz="3600" i="1" dirty="0" smtClean="0">
                <a:solidFill>
                  <a:srgbClr val="FFFF00"/>
                </a:solidFill>
                <a:effectLst/>
              </a:rPr>
              <a:t>it…” </a:t>
            </a:r>
            <a:r>
              <a:rPr lang="en-US" sz="3600" dirty="0" smtClean="0">
                <a:effectLst/>
              </a:rPr>
              <a:t> </a:t>
            </a:r>
          </a:p>
          <a:p>
            <a:pPr marL="0" indent="0">
              <a:buNone/>
            </a:pPr>
            <a:r>
              <a:rPr lang="en-US" sz="3600" dirty="0" smtClean="0">
                <a:effectLst/>
              </a:rPr>
              <a:t>This </a:t>
            </a:r>
            <a:r>
              <a:rPr lang="en-US" sz="3600" dirty="0">
                <a:effectLst/>
              </a:rPr>
              <a:t>strong language denotes the absolute exclusion of all that is specified in the verse. It means here that nothing will be found in that blessed abode which is unholy or sinful. It will be a pure world. This </a:t>
            </a:r>
            <a:r>
              <a:rPr lang="en-US" sz="3600" dirty="0" smtClean="0">
                <a:effectLst/>
              </a:rPr>
              <a:t>heavenly blessedness will be enjoyed only by saved people; and </a:t>
            </a:r>
            <a:r>
              <a:rPr lang="en-US" sz="3600" dirty="0">
                <a:effectLst/>
              </a:rPr>
              <a:t>as such, they are registered </a:t>
            </a:r>
            <a:r>
              <a:rPr lang="en-US" sz="3600" dirty="0" smtClean="0">
                <a:effectLst/>
              </a:rPr>
              <a:t>or recorded in the Lamb’s book of life as those </a:t>
            </a:r>
            <a:r>
              <a:rPr lang="en-US" sz="3600" dirty="0">
                <a:effectLst/>
              </a:rPr>
              <a:t>who are to inherit eternal life.</a:t>
            </a:r>
            <a:endParaRPr lang="en-US" sz="3600" i="1" dirty="0">
              <a:solidFill>
                <a:srgbClr val="00FFFF"/>
              </a:solidFill>
              <a:effectLst/>
            </a:endParaRPr>
          </a:p>
        </p:txBody>
      </p:sp>
    </p:spTree>
    <p:extLst>
      <p:ext uri="{BB962C8B-B14F-4D97-AF65-F5344CB8AC3E}">
        <p14:creationId xmlns:p14="http://schemas.microsoft.com/office/powerpoint/2010/main" val="148917060"/>
      </p:ext>
    </p:extLst>
  </p:cSld>
  <p:clrMapOvr>
    <a:masterClrMapping/>
  </p:clrMapOvr>
  <p:timing>
    <p:tnLst>
      <p:par>
        <p:cTn id="1" dur="indefinite" restart="never" nodeType="tmRoot"/>
      </p:par>
    </p:tnLst>
  </p:timing>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s of revelation 2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414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786419" y="4530767"/>
            <a:ext cx="8900614" cy="1578591"/>
          </a:xfrm>
          <a:solidFill>
            <a:srgbClr val="FF6699"/>
          </a:solidFill>
        </p:spPr>
        <p:txBody>
          <a:bodyPr>
            <a:noAutofit/>
          </a:bodyPr>
          <a:lstStyle/>
          <a:p>
            <a:r>
              <a:rPr lang="en-US" sz="9600" b="1" dirty="0" smtClean="0"/>
              <a:t>CHAPTER 22</a:t>
            </a:r>
            <a:endParaRPr lang="en-US" sz="9600" b="1" dirty="0"/>
          </a:p>
        </p:txBody>
      </p:sp>
    </p:spTree>
    <p:extLst>
      <p:ext uri="{BB962C8B-B14F-4D97-AF65-F5344CB8AC3E}">
        <p14:creationId xmlns:p14="http://schemas.microsoft.com/office/powerpoint/2010/main" val="2995563950"/>
      </p:ext>
    </p:extLst>
  </p:cSld>
  <p:clrMapOvr>
    <a:masterClrMapping/>
  </p:clrMapOvr>
  <p:timing>
    <p:tnLst>
      <p:par>
        <p:cTn id="1" dur="indefinite" restart="never" nodeType="tmRoot"/>
      </p:par>
    </p:tnLst>
  </p:timing>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a:t>
            </a:r>
            <a:endParaRPr lang="en-US" dirty="0">
              <a:solidFill>
                <a:srgbClr val="00B0F0"/>
              </a:solidFill>
            </a:endParaRPr>
          </a:p>
        </p:txBody>
      </p:sp>
      <p:sp>
        <p:nvSpPr>
          <p:cNvPr id="5" name="Content Placeholder 2"/>
          <p:cNvSpPr>
            <a:spLocks noGrp="1"/>
          </p:cNvSpPr>
          <p:nvPr>
            <p:ph idx="1"/>
          </p:nvPr>
        </p:nvSpPr>
        <p:spPr>
          <a:xfrm>
            <a:off x="204716" y="832513"/>
            <a:ext cx="11859904" cy="5895833"/>
          </a:xfrm>
        </p:spPr>
        <p:txBody>
          <a:bodyPr>
            <a:noAutofit/>
          </a:bodyPr>
          <a:lstStyle/>
          <a:p>
            <a:pPr marL="0" indent="0">
              <a:buNone/>
            </a:pPr>
            <a:r>
              <a:rPr lang="en-US" sz="3600" dirty="0" smtClean="0">
                <a:effectLst/>
              </a:rPr>
              <a:t>The </a:t>
            </a:r>
            <a:r>
              <a:rPr lang="en-US" sz="3600" dirty="0">
                <a:effectLst/>
              </a:rPr>
              <a:t>phrase </a:t>
            </a:r>
            <a:r>
              <a:rPr lang="en-US" sz="3600" i="1" dirty="0">
                <a:solidFill>
                  <a:srgbClr val="FFFF00"/>
                </a:solidFill>
                <a:effectLst/>
              </a:rPr>
              <a:t>"water of </a:t>
            </a:r>
            <a:r>
              <a:rPr lang="en-US" sz="3600" i="1" dirty="0" smtClean="0">
                <a:solidFill>
                  <a:srgbClr val="FFFF00"/>
                </a:solidFill>
                <a:effectLst/>
              </a:rPr>
              <a:t>life"</a:t>
            </a:r>
            <a:r>
              <a:rPr lang="en-US" sz="3600" dirty="0" smtClean="0">
                <a:effectLst/>
              </a:rPr>
              <a:t> </a:t>
            </a:r>
            <a:r>
              <a:rPr lang="en-US" sz="3600" dirty="0">
                <a:effectLst/>
              </a:rPr>
              <a:t>means </a:t>
            </a:r>
            <a:r>
              <a:rPr lang="en-US" sz="3600" dirty="0">
                <a:solidFill>
                  <a:srgbClr val="FFFF00"/>
                </a:solidFill>
                <a:effectLst/>
              </a:rPr>
              <a:t>living or running water</a:t>
            </a:r>
            <a:r>
              <a:rPr lang="en-US" sz="3600" dirty="0">
                <a:effectLst/>
              </a:rPr>
              <a:t>, like a spring or fountain, as contrasted with a stagnant pool. </a:t>
            </a:r>
            <a:r>
              <a:rPr lang="en-US" sz="3600" dirty="0" smtClean="0">
                <a:effectLst/>
              </a:rPr>
              <a:t>The </a:t>
            </a:r>
            <a:r>
              <a:rPr lang="en-US" sz="3600" dirty="0">
                <a:effectLst/>
              </a:rPr>
              <a:t>allusion here is </a:t>
            </a:r>
            <a:r>
              <a:rPr lang="en-US" sz="3600" dirty="0" smtClean="0">
                <a:effectLst/>
              </a:rPr>
              <a:t>probably </a:t>
            </a:r>
            <a:r>
              <a:rPr lang="en-US" sz="3600" dirty="0">
                <a:effectLst/>
              </a:rPr>
              <a:t>to the first Eden, where a river watered the </a:t>
            </a:r>
            <a:r>
              <a:rPr lang="en-US" sz="3600" dirty="0" smtClean="0">
                <a:effectLst/>
              </a:rPr>
              <a:t>garden </a:t>
            </a:r>
            <a:r>
              <a:rPr lang="en-US" sz="3600" dirty="0" smtClean="0">
                <a:solidFill>
                  <a:srgbClr val="FFFF00"/>
                </a:solidFill>
                <a:effectLst/>
              </a:rPr>
              <a:t>(Gen. 2:10)</a:t>
            </a:r>
            <a:r>
              <a:rPr lang="en-US" sz="3600" dirty="0" smtClean="0">
                <a:effectLst/>
              </a:rPr>
              <a:t> </a:t>
            </a:r>
            <a:r>
              <a:rPr lang="en-US" sz="3600" dirty="0">
                <a:effectLst/>
              </a:rPr>
              <a:t>and </a:t>
            </a:r>
            <a:r>
              <a:rPr lang="en-US" sz="3600" dirty="0" smtClean="0">
                <a:effectLst/>
              </a:rPr>
              <a:t>so this </a:t>
            </a:r>
            <a:r>
              <a:rPr lang="en-US" sz="3600" dirty="0">
                <a:effectLst/>
              </a:rPr>
              <a:t>is a description of Eden </a:t>
            </a:r>
            <a:r>
              <a:rPr lang="en-US" sz="3600" dirty="0" smtClean="0">
                <a:effectLst/>
              </a:rPr>
              <a:t>recovered or </a:t>
            </a:r>
            <a:r>
              <a:rPr lang="en-US" sz="3600" dirty="0">
                <a:effectLst/>
              </a:rPr>
              <a:t>Paradise regained. </a:t>
            </a:r>
            <a:r>
              <a:rPr lang="en-US" sz="3600" dirty="0" smtClean="0">
                <a:effectLst/>
              </a:rPr>
              <a:t>The river </a:t>
            </a:r>
            <a:r>
              <a:rPr lang="en-US" sz="3600" dirty="0">
                <a:effectLst/>
              </a:rPr>
              <a:t>does not spring </a:t>
            </a:r>
            <a:r>
              <a:rPr lang="en-US" sz="3600" dirty="0" smtClean="0">
                <a:effectLst/>
              </a:rPr>
              <a:t>up </a:t>
            </a:r>
            <a:r>
              <a:rPr lang="en-US" sz="3600" dirty="0">
                <a:effectLst/>
              </a:rPr>
              <a:t>from the ground, but flows from the throne of God and the Lamb. </a:t>
            </a:r>
            <a:r>
              <a:rPr lang="en-US" sz="3600" dirty="0" smtClean="0">
                <a:effectLst/>
              </a:rPr>
              <a:t>The </a:t>
            </a:r>
            <a:r>
              <a:rPr lang="en-US" sz="3600" dirty="0">
                <a:effectLst/>
              </a:rPr>
              <a:t>essential thought in its flowing from the throne </a:t>
            </a:r>
            <a:r>
              <a:rPr lang="en-US" sz="3600" dirty="0" smtClean="0">
                <a:effectLst/>
              </a:rPr>
              <a:t>is </a:t>
            </a:r>
            <a:r>
              <a:rPr lang="en-US" sz="3600" dirty="0">
                <a:effectLst/>
              </a:rPr>
              <a:t>that all the </a:t>
            </a:r>
            <a:r>
              <a:rPr lang="en-US" sz="3600" dirty="0" smtClean="0">
                <a:effectLst/>
              </a:rPr>
              <a:t>happiness &amp; peace </a:t>
            </a:r>
            <a:r>
              <a:rPr lang="en-US" sz="3600" dirty="0">
                <a:effectLst/>
              </a:rPr>
              <a:t>of heaven proceeds from God.</a:t>
            </a:r>
            <a:endParaRPr lang="en-US" sz="3600" i="1" dirty="0">
              <a:solidFill>
                <a:srgbClr val="00FFFF"/>
              </a:solidFill>
              <a:effectLst/>
            </a:endParaRPr>
          </a:p>
        </p:txBody>
      </p:sp>
    </p:spTree>
    <p:extLst>
      <p:ext uri="{BB962C8B-B14F-4D97-AF65-F5344CB8AC3E}">
        <p14:creationId xmlns:p14="http://schemas.microsoft.com/office/powerpoint/2010/main" val="2207750915"/>
      </p:ext>
    </p:extLst>
  </p:cSld>
  <p:clrMapOvr>
    <a:masterClrMapping/>
  </p:clrMapOvr>
  <p:timing>
    <p:tnLst>
      <p:par>
        <p:cTn id="1" dur="indefinite" restart="never" nodeType="tmRoot"/>
      </p:par>
    </p:tnLst>
  </p:timing>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a:t>
            </a:r>
            <a:endParaRPr lang="en-US" dirty="0">
              <a:solidFill>
                <a:srgbClr val="00B0F0"/>
              </a:solidFill>
            </a:endParaRPr>
          </a:p>
        </p:txBody>
      </p:sp>
      <p:sp>
        <p:nvSpPr>
          <p:cNvPr id="5" name="Content Placeholder 2"/>
          <p:cNvSpPr>
            <a:spLocks noGrp="1"/>
          </p:cNvSpPr>
          <p:nvPr>
            <p:ph idx="1"/>
          </p:nvPr>
        </p:nvSpPr>
        <p:spPr>
          <a:xfrm>
            <a:off x="204716" y="1405719"/>
            <a:ext cx="11859904" cy="5322626"/>
          </a:xfrm>
        </p:spPr>
        <p:txBody>
          <a:bodyPr>
            <a:noAutofit/>
          </a:bodyPr>
          <a:lstStyle/>
          <a:p>
            <a:pPr marL="0" indent="0">
              <a:buNone/>
            </a:pPr>
            <a:r>
              <a:rPr lang="en-US" sz="3600" i="1" dirty="0" smtClean="0">
                <a:solidFill>
                  <a:srgbClr val="FFFF00"/>
                </a:solidFill>
                <a:effectLst/>
              </a:rPr>
              <a:t>A </a:t>
            </a:r>
            <a:r>
              <a:rPr lang="en-US" sz="3600" i="1" dirty="0">
                <a:solidFill>
                  <a:srgbClr val="FFFF00"/>
                </a:solidFill>
                <a:effectLst/>
              </a:rPr>
              <a:t>pure river of water of </a:t>
            </a:r>
            <a:r>
              <a:rPr lang="en-US" sz="3600" i="1" dirty="0" smtClean="0">
                <a:solidFill>
                  <a:srgbClr val="FFFF00"/>
                </a:solidFill>
                <a:effectLst/>
              </a:rPr>
              <a:t>life</a:t>
            </a:r>
            <a:r>
              <a:rPr lang="en-US" sz="3600" dirty="0" smtClean="0">
                <a:effectLst/>
              </a:rPr>
              <a:t>: This </a:t>
            </a:r>
            <a:r>
              <a:rPr lang="en-US" sz="3600" dirty="0">
                <a:effectLst/>
              </a:rPr>
              <a:t>representation </a:t>
            </a:r>
            <a:r>
              <a:rPr lang="en-US" sz="3600" dirty="0" smtClean="0">
                <a:effectLst/>
              </a:rPr>
              <a:t>signifies </a:t>
            </a:r>
            <a:r>
              <a:rPr lang="en-US" sz="3600" dirty="0">
                <a:effectLst/>
              </a:rPr>
              <a:t>the pure, abundant, everlasting blessings which God, through Christ, will bestow upon his people in heaven. </a:t>
            </a:r>
            <a:endParaRPr lang="en-US" sz="3600" dirty="0" smtClean="0">
              <a:effectLst/>
            </a:endParaRPr>
          </a:p>
          <a:p>
            <a:pPr marL="0" indent="0">
              <a:buNone/>
            </a:pPr>
            <a:r>
              <a:rPr lang="en-US" sz="3600" i="1" dirty="0" smtClean="0">
                <a:solidFill>
                  <a:srgbClr val="FFFF00"/>
                </a:solidFill>
                <a:effectLst/>
              </a:rPr>
              <a:t>Out </a:t>
            </a:r>
            <a:r>
              <a:rPr lang="en-US" sz="3600" i="1" dirty="0">
                <a:solidFill>
                  <a:srgbClr val="FFFF00"/>
                </a:solidFill>
                <a:effectLst/>
              </a:rPr>
              <a:t>of the throne of God and of the </a:t>
            </a:r>
            <a:r>
              <a:rPr lang="en-US" sz="3600" i="1" dirty="0" smtClean="0">
                <a:solidFill>
                  <a:srgbClr val="FFFF00"/>
                </a:solidFill>
                <a:effectLst/>
              </a:rPr>
              <a:t>Lamb</a:t>
            </a:r>
            <a:r>
              <a:rPr lang="en-US" sz="3600" dirty="0" smtClean="0">
                <a:effectLst/>
              </a:rPr>
              <a:t>: This signifies </a:t>
            </a:r>
            <a:r>
              <a:rPr lang="en-US" sz="3600" dirty="0">
                <a:effectLst/>
              </a:rPr>
              <a:t>that the blessedness of the righteous in heaven comes immediately from God and Christ, and is therefore unfailing and everlasting. </a:t>
            </a:r>
            <a:endParaRPr lang="en-US" sz="3600" i="1" dirty="0">
              <a:solidFill>
                <a:srgbClr val="00FFFF"/>
              </a:solidFill>
              <a:effectLst/>
            </a:endParaRPr>
          </a:p>
        </p:txBody>
      </p:sp>
    </p:spTree>
    <p:extLst>
      <p:ext uri="{BB962C8B-B14F-4D97-AF65-F5344CB8AC3E}">
        <p14:creationId xmlns:p14="http://schemas.microsoft.com/office/powerpoint/2010/main" val="3014744663"/>
      </p:ext>
    </p:extLst>
  </p:cSld>
  <p:clrMapOvr>
    <a:masterClrMapping/>
  </p:clrMapOvr>
  <p:timing>
    <p:tnLst>
      <p:par>
        <p:cTn id="1" dur="indefinite" restart="never" nodeType="tmRoot"/>
      </p:par>
    </p:tnLst>
  </p:timing>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a:t>
            </a:r>
            <a:endParaRPr lang="en-US" dirty="0">
              <a:solidFill>
                <a:srgbClr val="00B0F0"/>
              </a:solidFill>
            </a:endParaRPr>
          </a:p>
        </p:txBody>
      </p:sp>
      <p:sp>
        <p:nvSpPr>
          <p:cNvPr id="5" name="Content Placeholder 2"/>
          <p:cNvSpPr>
            <a:spLocks noGrp="1"/>
          </p:cNvSpPr>
          <p:nvPr>
            <p:ph idx="1"/>
          </p:nvPr>
        </p:nvSpPr>
        <p:spPr>
          <a:xfrm>
            <a:off x="204716" y="1405719"/>
            <a:ext cx="11859904" cy="5322626"/>
          </a:xfrm>
        </p:spPr>
        <p:txBody>
          <a:bodyPr>
            <a:noAutofit/>
          </a:bodyPr>
          <a:lstStyle/>
          <a:p>
            <a:pPr marL="0" indent="0">
              <a:buNone/>
            </a:pPr>
            <a:r>
              <a:rPr lang="en-US" sz="3600" dirty="0" smtClean="0">
                <a:effectLst/>
              </a:rPr>
              <a:t>The water </a:t>
            </a:r>
            <a:r>
              <a:rPr lang="en-US" sz="3600" dirty="0">
                <a:effectLst/>
              </a:rPr>
              <a:t>of </a:t>
            </a:r>
            <a:r>
              <a:rPr lang="en-US" sz="3600" dirty="0" smtClean="0">
                <a:effectLst/>
              </a:rPr>
              <a:t>life </a:t>
            </a:r>
            <a:r>
              <a:rPr lang="en-US" sz="3600" dirty="0">
                <a:effectLst/>
              </a:rPr>
              <a:t>symbolizes the uninterrupted continuance of life </a:t>
            </a:r>
            <a:r>
              <a:rPr lang="en-US" sz="3600" dirty="0" smtClean="0">
                <a:effectLst/>
              </a:rPr>
              <a:t>which </a:t>
            </a:r>
            <a:r>
              <a:rPr lang="en-US" sz="3600" dirty="0">
                <a:effectLst/>
              </a:rPr>
              <a:t>the </a:t>
            </a:r>
            <a:r>
              <a:rPr lang="en-US" sz="3600" dirty="0" smtClean="0">
                <a:effectLst/>
              </a:rPr>
              <a:t>saints </a:t>
            </a:r>
            <a:r>
              <a:rPr lang="en-US" sz="3600" dirty="0">
                <a:effectLst/>
              </a:rPr>
              <a:t>will receive. </a:t>
            </a:r>
            <a:r>
              <a:rPr lang="en-US" sz="3600" dirty="0" smtClean="0">
                <a:effectLst/>
              </a:rPr>
              <a:t>It is a </a:t>
            </a:r>
            <a:r>
              <a:rPr lang="en-US" sz="3600" dirty="0">
                <a:effectLst/>
              </a:rPr>
              <a:t>symbol of the eternal life flowing from the Son of God as a fountain, which has been bestowed upon all who dwell in the heavenly city.  </a:t>
            </a:r>
            <a:r>
              <a:rPr lang="en-US" sz="3600" dirty="0" smtClean="0">
                <a:effectLst/>
              </a:rPr>
              <a:t>It is </a:t>
            </a:r>
            <a:r>
              <a:rPr lang="en-US" sz="3600" dirty="0">
                <a:effectLst/>
              </a:rPr>
              <a:t>ever </a:t>
            </a:r>
            <a:r>
              <a:rPr lang="en-US" sz="3600" dirty="0" smtClean="0">
                <a:effectLst/>
              </a:rPr>
              <a:t>fresh </a:t>
            </a:r>
            <a:r>
              <a:rPr lang="en-US" sz="3600" dirty="0">
                <a:effectLst/>
              </a:rPr>
              <a:t>from </a:t>
            </a:r>
            <a:r>
              <a:rPr lang="en-US" sz="3600" dirty="0" smtClean="0">
                <a:effectLst/>
              </a:rPr>
              <a:t>God… it’s life is fullness </a:t>
            </a:r>
            <a:r>
              <a:rPr lang="en-US" sz="3600" dirty="0">
                <a:effectLst/>
              </a:rPr>
              <a:t>of joy, as well as perpetual vitality. </a:t>
            </a:r>
            <a:r>
              <a:rPr lang="en-US" sz="3600" dirty="0" smtClean="0">
                <a:effectLst/>
              </a:rPr>
              <a:t>It is like </a:t>
            </a:r>
            <a:r>
              <a:rPr lang="en-US" sz="3600" dirty="0">
                <a:effectLst/>
              </a:rPr>
              <a:t>pure crystal, </a:t>
            </a:r>
            <a:r>
              <a:rPr lang="en-US" sz="3600" dirty="0" smtClean="0">
                <a:effectLst/>
              </a:rPr>
              <a:t>free </a:t>
            </a:r>
            <a:r>
              <a:rPr lang="en-US" sz="3600" dirty="0">
                <a:effectLst/>
              </a:rPr>
              <a:t>from every </a:t>
            </a:r>
            <a:r>
              <a:rPr lang="en-US" sz="3600" dirty="0" smtClean="0">
                <a:effectLst/>
              </a:rPr>
              <a:t>taint and corruption. </a:t>
            </a:r>
            <a:endParaRPr lang="en-US" sz="3600" i="1" dirty="0">
              <a:solidFill>
                <a:srgbClr val="00FFFF"/>
              </a:solidFill>
              <a:effectLst/>
            </a:endParaRPr>
          </a:p>
        </p:txBody>
      </p:sp>
    </p:spTree>
    <p:extLst>
      <p:ext uri="{BB962C8B-B14F-4D97-AF65-F5344CB8AC3E}">
        <p14:creationId xmlns:p14="http://schemas.microsoft.com/office/powerpoint/2010/main" val="3649700907"/>
      </p:ext>
    </p:extLst>
  </p:cSld>
  <p:clrMapOvr>
    <a:masterClrMapping/>
  </p:clrMapOvr>
  <p:timing>
    <p:tnLst>
      <p:par>
        <p:cTn id="1" dur="indefinite" restart="never" nodeType="tmRoot"/>
      </p:par>
    </p:tnLst>
  </p:timing>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22:2</a:t>
            </a:r>
            <a:endParaRPr lang="en-US" dirty="0">
              <a:solidFill>
                <a:srgbClr val="00B0F0"/>
              </a:solidFill>
            </a:endParaRPr>
          </a:p>
        </p:txBody>
      </p:sp>
      <p:sp>
        <p:nvSpPr>
          <p:cNvPr id="5" name="Content Placeholder 2"/>
          <p:cNvSpPr>
            <a:spLocks noGrp="1"/>
          </p:cNvSpPr>
          <p:nvPr>
            <p:ph idx="1"/>
          </p:nvPr>
        </p:nvSpPr>
        <p:spPr>
          <a:xfrm>
            <a:off x="204716" y="1160060"/>
            <a:ext cx="11859904" cy="5568285"/>
          </a:xfrm>
        </p:spPr>
        <p:txBody>
          <a:bodyPr>
            <a:noAutofit/>
          </a:bodyPr>
          <a:lstStyle/>
          <a:p>
            <a:pPr marL="0" indent="0">
              <a:buNone/>
            </a:pPr>
            <a:r>
              <a:rPr lang="en-US" sz="3600" i="1" dirty="0" smtClean="0">
                <a:solidFill>
                  <a:srgbClr val="FFFF00"/>
                </a:solidFill>
                <a:effectLst/>
              </a:rPr>
              <a:t>“In </a:t>
            </a:r>
            <a:r>
              <a:rPr lang="en-US" sz="3600" i="1" dirty="0">
                <a:solidFill>
                  <a:srgbClr val="FFFF00"/>
                </a:solidFill>
                <a:effectLst/>
              </a:rPr>
              <a:t>the midst of the street of </a:t>
            </a:r>
            <a:r>
              <a:rPr lang="en-US" sz="3600" i="1" dirty="0" smtClean="0">
                <a:solidFill>
                  <a:srgbClr val="FFFF00"/>
                </a:solidFill>
                <a:effectLst/>
              </a:rPr>
              <a:t>it…”</a:t>
            </a:r>
            <a:r>
              <a:rPr lang="en-US" sz="3600" dirty="0" smtClean="0">
                <a:effectLst/>
              </a:rPr>
              <a:t> </a:t>
            </a:r>
          </a:p>
          <a:p>
            <a:pPr marL="0" indent="0">
              <a:buNone/>
            </a:pPr>
            <a:r>
              <a:rPr lang="en-US" sz="3600" dirty="0" smtClean="0">
                <a:effectLst/>
              </a:rPr>
              <a:t>The </a:t>
            </a:r>
            <a:r>
              <a:rPr lang="en-US" sz="3600" i="1" dirty="0" smtClean="0">
                <a:solidFill>
                  <a:srgbClr val="FFFF00"/>
                </a:solidFill>
                <a:effectLst/>
              </a:rPr>
              <a:t>“it” </a:t>
            </a:r>
            <a:r>
              <a:rPr lang="en-US" sz="3600" dirty="0" smtClean="0">
                <a:effectLst/>
              </a:rPr>
              <a:t>here is referring to </a:t>
            </a:r>
            <a:r>
              <a:rPr lang="en-US" sz="3600" dirty="0">
                <a:effectLst/>
              </a:rPr>
              <a:t>the city which was described in the </a:t>
            </a:r>
            <a:r>
              <a:rPr lang="en-US" sz="3600" dirty="0" smtClean="0">
                <a:effectLst/>
              </a:rPr>
              <a:t>previous </a:t>
            </a:r>
            <a:r>
              <a:rPr lang="en-US" sz="3600" dirty="0">
                <a:effectLst/>
              </a:rPr>
              <a:t>chapter. </a:t>
            </a:r>
            <a:r>
              <a:rPr lang="en-US" sz="3600" dirty="0" smtClean="0">
                <a:effectLst/>
              </a:rPr>
              <a:t>Hence the statement could be read: </a:t>
            </a:r>
            <a:r>
              <a:rPr lang="en-US" sz="3600" dirty="0" smtClean="0">
                <a:solidFill>
                  <a:srgbClr val="00FFFF"/>
                </a:solidFill>
                <a:effectLst/>
              </a:rPr>
              <a:t>In </a:t>
            </a:r>
            <a:r>
              <a:rPr lang="en-US" sz="3600" dirty="0">
                <a:solidFill>
                  <a:srgbClr val="00FFFF"/>
                </a:solidFill>
                <a:effectLst/>
              </a:rPr>
              <a:t>the </a:t>
            </a:r>
            <a:r>
              <a:rPr lang="en-US" sz="3600" dirty="0" smtClean="0">
                <a:solidFill>
                  <a:srgbClr val="00FFFF"/>
                </a:solidFill>
                <a:effectLst/>
              </a:rPr>
              <a:t>middle of the street </a:t>
            </a:r>
            <a:r>
              <a:rPr lang="en-US" sz="3600" dirty="0">
                <a:solidFill>
                  <a:srgbClr val="00FFFF"/>
                </a:solidFill>
                <a:effectLst/>
              </a:rPr>
              <a:t>of the </a:t>
            </a:r>
            <a:r>
              <a:rPr lang="en-US" sz="3600" dirty="0" smtClean="0">
                <a:solidFill>
                  <a:srgbClr val="00FFFF"/>
                </a:solidFill>
                <a:effectLst/>
              </a:rPr>
              <a:t>city there was a river where the </a:t>
            </a:r>
            <a:r>
              <a:rPr lang="en-US" sz="3600" dirty="0">
                <a:solidFill>
                  <a:srgbClr val="00FFFF"/>
                </a:solidFill>
                <a:effectLst/>
              </a:rPr>
              <a:t>tree of life was </a:t>
            </a:r>
            <a:r>
              <a:rPr lang="en-US" sz="3600" dirty="0" smtClean="0">
                <a:solidFill>
                  <a:srgbClr val="00FFFF"/>
                </a:solidFill>
                <a:effectLst/>
              </a:rPr>
              <a:t>situated. </a:t>
            </a:r>
          </a:p>
          <a:p>
            <a:pPr marL="0" indent="0">
              <a:buNone/>
            </a:pPr>
            <a:r>
              <a:rPr lang="en-US" sz="3600" dirty="0" smtClean="0">
                <a:effectLst/>
              </a:rPr>
              <a:t>The </a:t>
            </a:r>
            <a:r>
              <a:rPr lang="en-US" sz="3600" dirty="0">
                <a:effectLst/>
              </a:rPr>
              <a:t>city </a:t>
            </a:r>
            <a:r>
              <a:rPr lang="en-US" sz="3600" dirty="0" smtClean="0">
                <a:effectLst/>
              </a:rPr>
              <a:t>did </a:t>
            </a:r>
            <a:r>
              <a:rPr lang="en-US" sz="3600" dirty="0">
                <a:effectLst/>
              </a:rPr>
              <a:t>not </a:t>
            </a:r>
            <a:r>
              <a:rPr lang="en-US" sz="3600" dirty="0" smtClean="0">
                <a:effectLst/>
              </a:rPr>
              <a:t>only have </a:t>
            </a:r>
            <a:r>
              <a:rPr lang="en-US" sz="3600" dirty="0">
                <a:effectLst/>
              </a:rPr>
              <a:t>a river passing through it, but it was pervaded by streets. </a:t>
            </a:r>
            <a:endParaRPr lang="en-US" sz="3600" i="1" dirty="0">
              <a:solidFill>
                <a:srgbClr val="00FFFF"/>
              </a:solidFill>
              <a:effectLst/>
            </a:endParaRPr>
          </a:p>
        </p:txBody>
      </p:sp>
    </p:spTree>
    <p:extLst>
      <p:ext uri="{BB962C8B-B14F-4D97-AF65-F5344CB8AC3E}">
        <p14:creationId xmlns:p14="http://schemas.microsoft.com/office/powerpoint/2010/main" val="5126009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6623"/>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2:22</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counsel</a:t>
            </a:r>
          </a:p>
          <a:p>
            <a:pPr marL="0" indent="0">
              <a:buNone/>
            </a:pPr>
            <a:r>
              <a:rPr lang="en-US" sz="3200" i="1" dirty="0">
                <a:solidFill>
                  <a:srgbClr val="FFFF00"/>
                </a:solidFill>
              </a:rPr>
              <a:t>“I will throw her &amp; her followers into a bed of tribulation”… (suffering, affliction, anguish, persecution or trouble." </a:t>
            </a:r>
          </a:p>
          <a:p>
            <a:pPr marL="0" indent="0">
              <a:buNone/>
            </a:pPr>
            <a:r>
              <a:rPr lang="en-US" sz="3200" dirty="0"/>
              <a:t>This is ironically related to her bed of adultery (teachings about immorality)… </a:t>
            </a:r>
            <a:r>
              <a:rPr lang="en-US" sz="3200" i="1" dirty="0"/>
              <a:t>In contrast to her bed of pleasure; she will be in a bed of pain.</a:t>
            </a:r>
            <a:endParaRPr lang="en-US" sz="3200" dirty="0"/>
          </a:p>
          <a:p>
            <a:pPr marL="0" indent="0">
              <a:buNone/>
            </a:pPr>
            <a:r>
              <a:rPr lang="en-US" sz="3200" i="1" dirty="0"/>
              <a:t>“Except they repent of their deeds.” </a:t>
            </a:r>
            <a:r>
              <a:rPr lang="en-US" sz="3200" dirty="0"/>
              <a:t>It is only by repentance that they could escape such judgment… Once again, the mercies of God is extended even when judgment is pronounced.</a:t>
            </a:r>
          </a:p>
        </p:txBody>
      </p:sp>
    </p:spTree>
    <p:extLst>
      <p:ext uri="{BB962C8B-B14F-4D97-AF65-F5344CB8AC3E}">
        <p14:creationId xmlns:p14="http://schemas.microsoft.com/office/powerpoint/2010/main" val="2596385554"/>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6" name="Picture 4" descr="Image result for images of the new jerusalem stre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577" y="168914"/>
            <a:ext cx="8797357" cy="659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568987"/>
      </p:ext>
    </p:extLst>
  </p:cSld>
  <p:clrMapOvr>
    <a:masterClrMapping/>
  </p:clrMapOvr>
  <p:timing>
    <p:tnLst>
      <p:par>
        <p:cTn id="1" dur="indefinite" restart="never" nodeType="tmRoot"/>
      </p:par>
    </p:tnLst>
  </p:timing>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images of the new jerusalem stre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719" y="108966"/>
            <a:ext cx="8338782" cy="666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07965"/>
      </p:ext>
    </p:extLst>
  </p:cSld>
  <p:clrMapOvr>
    <a:masterClrMapping/>
  </p:clrMapOvr>
  <p:timing>
    <p:tnLst>
      <p:par>
        <p:cTn id="1" dur="indefinite" restart="never" nodeType="tmRoot"/>
      </p:par>
    </p:tnLst>
  </p:timing>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477" y="150124"/>
            <a:ext cx="9776071" cy="659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891952"/>
      </p:ext>
    </p:extLst>
  </p:cSld>
  <p:clrMapOvr>
    <a:masterClrMapping/>
  </p:clrMapOvr>
  <p:timing>
    <p:tnLst>
      <p:par>
        <p:cTn id="1" dur="indefinite" restart="never" nodeType="tmRoot"/>
      </p:par>
    </p:tnLst>
  </p:timing>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22:2</a:t>
            </a:r>
            <a:endParaRPr lang="en-US" dirty="0">
              <a:solidFill>
                <a:srgbClr val="00B0F0"/>
              </a:solidFill>
            </a:endParaRPr>
          </a:p>
        </p:txBody>
      </p:sp>
      <p:sp>
        <p:nvSpPr>
          <p:cNvPr id="5" name="Content Placeholder 2"/>
          <p:cNvSpPr>
            <a:spLocks noGrp="1"/>
          </p:cNvSpPr>
          <p:nvPr>
            <p:ph idx="1"/>
          </p:nvPr>
        </p:nvSpPr>
        <p:spPr>
          <a:xfrm>
            <a:off x="204716" y="1310185"/>
            <a:ext cx="11859904" cy="5418160"/>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on either side of the </a:t>
            </a:r>
            <a:r>
              <a:rPr lang="en-US" sz="3600" i="1" dirty="0" smtClean="0">
                <a:solidFill>
                  <a:srgbClr val="FFFF00"/>
                </a:solidFill>
                <a:effectLst/>
              </a:rPr>
              <a:t>river was the tree of life…”</a:t>
            </a:r>
            <a:r>
              <a:rPr lang="en-US" sz="3600" dirty="0" smtClean="0">
                <a:effectLst/>
              </a:rPr>
              <a:t> </a:t>
            </a:r>
          </a:p>
          <a:p>
            <a:pPr marL="0" indent="0">
              <a:buNone/>
            </a:pPr>
            <a:r>
              <a:rPr lang="en-US" sz="3600" dirty="0" smtClean="0">
                <a:effectLst/>
              </a:rPr>
              <a:t>This tree of life</a:t>
            </a:r>
            <a:r>
              <a:rPr lang="en-US" sz="3600" dirty="0">
                <a:effectLst/>
              </a:rPr>
              <a:t> </a:t>
            </a:r>
            <a:r>
              <a:rPr lang="en-US" sz="3600" dirty="0" smtClean="0">
                <a:effectLst/>
              </a:rPr>
              <a:t>was </a:t>
            </a:r>
            <a:r>
              <a:rPr lang="en-US" sz="3600" b="1" dirty="0" smtClean="0">
                <a:solidFill>
                  <a:srgbClr val="FFFF00"/>
                </a:solidFill>
                <a:effectLst/>
              </a:rPr>
              <a:t>EITHER</a:t>
            </a:r>
            <a:r>
              <a:rPr lang="en-US" sz="3600" dirty="0" smtClean="0">
                <a:effectLst/>
              </a:rPr>
              <a:t> </a:t>
            </a:r>
            <a:r>
              <a:rPr lang="en-US" sz="3600" dirty="0" smtClean="0">
                <a:solidFill>
                  <a:srgbClr val="00FFFF"/>
                </a:solidFill>
                <a:effectLst/>
              </a:rPr>
              <a:t>a</a:t>
            </a:r>
            <a:r>
              <a:rPr lang="en-US" sz="3600" dirty="0" smtClean="0">
                <a:effectLst/>
              </a:rPr>
              <a:t> </a:t>
            </a:r>
            <a:r>
              <a:rPr lang="en-US" sz="3600" dirty="0" smtClean="0">
                <a:solidFill>
                  <a:srgbClr val="00FFFF"/>
                </a:solidFill>
                <a:effectLst/>
              </a:rPr>
              <a:t>specially shaped tree with a trunk that is shaped like an arch</a:t>
            </a:r>
            <a:r>
              <a:rPr lang="en-US" sz="3600" dirty="0" smtClean="0">
                <a:effectLst/>
              </a:rPr>
              <a:t>; in order to be on either side of the river. </a:t>
            </a:r>
            <a:r>
              <a:rPr lang="en-US" sz="3600" b="1" dirty="0" smtClean="0">
                <a:solidFill>
                  <a:srgbClr val="FFFF00"/>
                </a:solidFill>
                <a:effectLst/>
              </a:rPr>
              <a:t>OR</a:t>
            </a:r>
            <a:r>
              <a:rPr lang="en-US" sz="3600" dirty="0" smtClean="0">
                <a:effectLst/>
              </a:rPr>
              <a:t> </a:t>
            </a:r>
            <a:r>
              <a:rPr lang="en-US" sz="3600" dirty="0" smtClean="0">
                <a:solidFill>
                  <a:srgbClr val="00FFFF"/>
                </a:solidFill>
                <a:effectLst/>
              </a:rPr>
              <a:t>the trunk was situated in the middle of the river</a:t>
            </a:r>
            <a:r>
              <a:rPr lang="en-US" sz="3600" dirty="0" smtClean="0">
                <a:effectLst/>
              </a:rPr>
              <a:t> which still makes the tree on either side of the river. It all depends on your perspective of the statement </a:t>
            </a:r>
            <a:r>
              <a:rPr lang="en-US" sz="3600" i="1" dirty="0" smtClean="0">
                <a:solidFill>
                  <a:srgbClr val="FFFF00"/>
                </a:solidFill>
                <a:effectLst/>
              </a:rPr>
              <a:t>“on either side of the river.”</a:t>
            </a:r>
            <a:endParaRPr lang="en-US" sz="3600" i="1" dirty="0">
              <a:solidFill>
                <a:srgbClr val="FFFF00"/>
              </a:solidFill>
              <a:effectLst/>
            </a:endParaRPr>
          </a:p>
        </p:txBody>
      </p:sp>
    </p:spTree>
    <p:extLst>
      <p:ext uri="{BB962C8B-B14F-4D97-AF65-F5344CB8AC3E}">
        <p14:creationId xmlns:p14="http://schemas.microsoft.com/office/powerpoint/2010/main" val="3684807830"/>
      </p:ext>
    </p:extLst>
  </p:cSld>
  <p:clrMapOvr>
    <a:masterClrMapping/>
  </p:clrMapOvr>
  <p:timing>
    <p:tnLst>
      <p:par>
        <p:cTn id="1" dur="indefinite" restart="never" nodeType="tmRoot"/>
      </p:par>
    </p:tnLst>
  </p:timing>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53" y="78240"/>
            <a:ext cx="4967784" cy="66096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223" y="0"/>
            <a:ext cx="4458613" cy="668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70055"/>
      </p:ext>
    </p:extLst>
  </p:cSld>
  <p:clrMapOvr>
    <a:masterClrMapping/>
  </p:clrMapOvr>
  <p:timing>
    <p:tnLst>
      <p:par>
        <p:cTn id="1" dur="indefinite" restart="never" nodeType="tmRoot"/>
      </p:par>
    </p:tnLst>
  </p:timing>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617361"/>
      </p:ext>
    </p:extLst>
  </p:cSld>
  <p:clrMapOvr>
    <a:masterClrMapping/>
  </p:clrMapOvr>
  <p:timing>
    <p:tnLst>
      <p:par>
        <p:cTn id="1" dur="indefinite" restart="never" nodeType="tmRoot"/>
      </p:par>
    </p:tnLst>
  </p:timing>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22:2</a:t>
            </a:r>
            <a:endParaRPr lang="en-US" dirty="0">
              <a:solidFill>
                <a:srgbClr val="00B0F0"/>
              </a:solidFill>
            </a:endParaRPr>
          </a:p>
        </p:txBody>
      </p:sp>
      <p:sp>
        <p:nvSpPr>
          <p:cNvPr id="5" name="Content Placeholder 2"/>
          <p:cNvSpPr>
            <a:spLocks noGrp="1"/>
          </p:cNvSpPr>
          <p:nvPr>
            <p:ph idx="1"/>
          </p:nvPr>
        </p:nvSpPr>
        <p:spPr>
          <a:xfrm>
            <a:off x="204716" y="1351129"/>
            <a:ext cx="11859904" cy="5377216"/>
          </a:xfrm>
        </p:spPr>
        <p:txBody>
          <a:bodyPr>
            <a:noAutofit/>
          </a:bodyPr>
          <a:lstStyle/>
          <a:p>
            <a:pPr marL="0" indent="0">
              <a:buNone/>
            </a:pPr>
            <a:r>
              <a:rPr lang="en-US" sz="4400" dirty="0" smtClean="0">
                <a:solidFill>
                  <a:srgbClr val="00FFFF"/>
                </a:solidFill>
                <a:effectLst/>
              </a:rPr>
              <a:t>Nevertheless, if we are not sure of the visual effects of the tree of life… this one thing is sure… The tree of life is </a:t>
            </a:r>
            <a:r>
              <a:rPr lang="en-US" sz="4400" dirty="0">
                <a:solidFill>
                  <a:srgbClr val="00FFFF"/>
                </a:solidFill>
                <a:effectLst/>
              </a:rPr>
              <a:t>the </a:t>
            </a:r>
            <a:r>
              <a:rPr lang="en-US" sz="4400" dirty="0" smtClean="0">
                <a:solidFill>
                  <a:srgbClr val="00FFFF"/>
                </a:solidFill>
                <a:effectLst/>
              </a:rPr>
              <a:t>central </a:t>
            </a:r>
            <a:r>
              <a:rPr lang="en-US" sz="4400" dirty="0">
                <a:solidFill>
                  <a:srgbClr val="00FFFF"/>
                </a:solidFill>
                <a:effectLst/>
              </a:rPr>
              <a:t>tree in this blessed </a:t>
            </a:r>
            <a:r>
              <a:rPr lang="en-US" sz="4400" dirty="0" smtClean="0">
                <a:solidFill>
                  <a:srgbClr val="00FFFF"/>
                </a:solidFill>
                <a:effectLst/>
              </a:rPr>
              <a:t>Paradise, of </a:t>
            </a:r>
            <a:r>
              <a:rPr lang="en-US" sz="4400" dirty="0">
                <a:solidFill>
                  <a:srgbClr val="00FFFF"/>
                </a:solidFill>
                <a:effectLst/>
              </a:rPr>
              <a:t>which all </a:t>
            </a:r>
            <a:r>
              <a:rPr lang="en-US" sz="4400" dirty="0" smtClean="0">
                <a:solidFill>
                  <a:srgbClr val="00FFFF"/>
                </a:solidFill>
                <a:effectLst/>
              </a:rPr>
              <a:t>saints can partake… and it is </a:t>
            </a:r>
            <a:r>
              <a:rPr lang="en-US" sz="4400" dirty="0">
                <a:solidFill>
                  <a:srgbClr val="00FFFF"/>
                </a:solidFill>
                <a:effectLst/>
              </a:rPr>
              <a:t>the </a:t>
            </a:r>
            <a:r>
              <a:rPr lang="en-US" sz="4400" dirty="0" smtClean="0">
                <a:solidFill>
                  <a:srgbClr val="00FFFF"/>
                </a:solidFill>
                <a:effectLst/>
              </a:rPr>
              <a:t>emblem or symbol </a:t>
            </a:r>
            <a:r>
              <a:rPr lang="en-US" sz="4400" dirty="0">
                <a:solidFill>
                  <a:srgbClr val="00FFFF"/>
                </a:solidFill>
                <a:effectLst/>
              </a:rPr>
              <a:t>of </a:t>
            </a:r>
            <a:r>
              <a:rPr lang="en-US" sz="4400" dirty="0" smtClean="0">
                <a:solidFill>
                  <a:srgbClr val="00FFFF"/>
                </a:solidFill>
                <a:effectLst/>
              </a:rPr>
              <a:t>immortality.</a:t>
            </a:r>
            <a:endParaRPr lang="en-US" sz="4400" i="1" dirty="0">
              <a:solidFill>
                <a:srgbClr val="00FFFF"/>
              </a:solidFill>
              <a:effectLst/>
            </a:endParaRPr>
          </a:p>
        </p:txBody>
      </p:sp>
    </p:spTree>
    <p:extLst>
      <p:ext uri="{BB962C8B-B14F-4D97-AF65-F5344CB8AC3E}">
        <p14:creationId xmlns:p14="http://schemas.microsoft.com/office/powerpoint/2010/main" val="3613081449"/>
      </p:ext>
    </p:extLst>
  </p:cSld>
  <p:clrMapOvr>
    <a:masterClrMapping/>
  </p:clrMapOvr>
  <p:timing>
    <p:tnLst>
      <p:par>
        <p:cTn id="1" dur="indefinite" restart="never" nodeType="tmRoot"/>
      </p:par>
    </p:tnLst>
  </p:timing>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22:2</a:t>
            </a:r>
            <a:endParaRPr lang="en-US" dirty="0">
              <a:solidFill>
                <a:srgbClr val="00B0F0"/>
              </a:solidFill>
            </a:endParaRPr>
          </a:p>
        </p:txBody>
      </p:sp>
      <p:sp>
        <p:nvSpPr>
          <p:cNvPr id="5" name="Content Placeholder 2"/>
          <p:cNvSpPr>
            <a:spLocks noGrp="1"/>
          </p:cNvSpPr>
          <p:nvPr>
            <p:ph idx="1"/>
          </p:nvPr>
        </p:nvSpPr>
        <p:spPr>
          <a:xfrm>
            <a:off x="204716" y="818866"/>
            <a:ext cx="11859904" cy="5909479"/>
          </a:xfrm>
        </p:spPr>
        <p:txBody>
          <a:bodyPr>
            <a:noAutofit/>
          </a:bodyPr>
          <a:lstStyle/>
          <a:p>
            <a:pPr marL="0" indent="0">
              <a:buNone/>
            </a:pPr>
            <a:r>
              <a:rPr lang="en-US" sz="3600" i="1" dirty="0" smtClean="0">
                <a:solidFill>
                  <a:srgbClr val="FFFF00"/>
                </a:solidFill>
                <a:effectLst/>
              </a:rPr>
              <a:t>“…which </a:t>
            </a:r>
            <a:r>
              <a:rPr lang="en-US" sz="3600" i="1" dirty="0">
                <a:solidFill>
                  <a:srgbClr val="FFFF00"/>
                </a:solidFill>
                <a:effectLst/>
              </a:rPr>
              <a:t>bare twelve manner of </a:t>
            </a:r>
            <a:r>
              <a:rPr lang="en-US" sz="3600" i="1" dirty="0" smtClean="0">
                <a:solidFill>
                  <a:srgbClr val="FFFF00"/>
                </a:solidFill>
                <a:effectLst/>
              </a:rPr>
              <a:t>fruits…”</a:t>
            </a:r>
            <a:r>
              <a:rPr lang="en-US" sz="3600" dirty="0" smtClean="0">
                <a:effectLst/>
              </a:rPr>
              <a:t> </a:t>
            </a:r>
          </a:p>
          <a:p>
            <a:pPr marL="0" indent="0">
              <a:buNone/>
            </a:pPr>
            <a:r>
              <a:rPr lang="en-US" sz="3600" dirty="0" smtClean="0">
                <a:effectLst/>
              </a:rPr>
              <a:t>The idea is not that there are twelve kinds of fruit on the same tree, for that is not implied in the language used by John. The literal rendering is, </a:t>
            </a:r>
            <a:r>
              <a:rPr lang="en-US" sz="3600" i="1" dirty="0" smtClean="0">
                <a:solidFill>
                  <a:srgbClr val="00FFFF"/>
                </a:solidFill>
                <a:effectLst/>
              </a:rPr>
              <a:t>“producing twelve fruits.”  </a:t>
            </a:r>
            <a:r>
              <a:rPr lang="en-US" sz="3600" dirty="0" smtClean="0">
                <a:effectLst/>
              </a:rPr>
              <a:t>The phrase </a:t>
            </a:r>
            <a:r>
              <a:rPr lang="en-US" sz="3600" i="1" dirty="0" smtClean="0">
                <a:solidFill>
                  <a:srgbClr val="FFFF00"/>
                </a:solidFill>
                <a:effectLst/>
              </a:rPr>
              <a:t>"manner of" </a:t>
            </a:r>
            <a:r>
              <a:rPr lang="en-US" sz="3600" dirty="0" smtClean="0">
                <a:effectLst/>
              </a:rPr>
              <a:t>has been introduced by the translators without authority. The idea is, that the tree bore every month in the </a:t>
            </a:r>
            <a:r>
              <a:rPr lang="en-US" sz="3600" dirty="0">
                <a:effectLst/>
              </a:rPr>
              <a:t>year, </a:t>
            </a:r>
            <a:r>
              <a:rPr lang="en-US" sz="3600" dirty="0" smtClean="0">
                <a:effectLst/>
              </a:rPr>
              <a:t>or bore fruit </a:t>
            </a:r>
            <a:r>
              <a:rPr lang="en-US" sz="3600" dirty="0">
                <a:effectLst/>
              </a:rPr>
              <a:t>twelve times a year, every </a:t>
            </a:r>
            <a:r>
              <a:rPr lang="en-US" sz="3600" dirty="0" smtClean="0">
                <a:effectLst/>
              </a:rPr>
              <a:t>month, so that there were twelve fruit-harvests. </a:t>
            </a:r>
            <a:endParaRPr lang="en-US" sz="3600" dirty="0">
              <a:effectLst/>
            </a:endParaRPr>
          </a:p>
        </p:txBody>
      </p:sp>
    </p:spTree>
    <p:extLst>
      <p:ext uri="{BB962C8B-B14F-4D97-AF65-F5344CB8AC3E}">
        <p14:creationId xmlns:p14="http://schemas.microsoft.com/office/powerpoint/2010/main" val="3039294196"/>
      </p:ext>
    </p:extLst>
  </p:cSld>
  <p:clrMapOvr>
    <a:masterClrMapping/>
  </p:clrMapOvr>
  <p:timing>
    <p:tnLst>
      <p:par>
        <p:cTn id="1" dur="indefinite" restart="never" nodeType="tmRoot"/>
      </p:par>
    </p:tnLst>
  </p:timing>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22:2</a:t>
            </a:r>
            <a:endParaRPr lang="en-US" dirty="0">
              <a:solidFill>
                <a:srgbClr val="00B0F0"/>
              </a:solidFill>
            </a:endParaRPr>
          </a:p>
        </p:txBody>
      </p:sp>
      <p:sp>
        <p:nvSpPr>
          <p:cNvPr id="5" name="Content Placeholder 2"/>
          <p:cNvSpPr>
            <a:spLocks noGrp="1"/>
          </p:cNvSpPr>
          <p:nvPr>
            <p:ph idx="1"/>
          </p:nvPr>
        </p:nvSpPr>
        <p:spPr>
          <a:xfrm>
            <a:off x="204716" y="1023582"/>
            <a:ext cx="11859904" cy="5704763"/>
          </a:xfrm>
        </p:spPr>
        <p:txBody>
          <a:bodyPr>
            <a:noAutofit/>
          </a:bodyPr>
          <a:lstStyle/>
          <a:p>
            <a:pPr marL="0" indent="0">
              <a:buNone/>
            </a:pPr>
            <a:r>
              <a:rPr lang="en-US" sz="3600" dirty="0">
                <a:effectLst/>
              </a:rPr>
              <a:t>It was not like a tree that bears but once a </a:t>
            </a:r>
            <a:r>
              <a:rPr lang="en-US" sz="3600" dirty="0" smtClean="0">
                <a:effectLst/>
              </a:rPr>
              <a:t>year </a:t>
            </a:r>
            <a:r>
              <a:rPr lang="en-US" sz="3600" dirty="0">
                <a:effectLst/>
              </a:rPr>
              <a:t>or in one season only, but it constantly bore fruit--it bore every month. The idea is that of abundance, not variety. The supply never fails; the tree is never barren. The tree </a:t>
            </a:r>
            <a:r>
              <a:rPr lang="en-US" sz="3600" dirty="0" smtClean="0">
                <a:effectLst/>
              </a:rPr>
              <a:t>is </a:t>
            </a:r>
            <a:r>
              <a:rPr lang="en-US" sz="3600" dirty="0">
                <a:effectLst/>
              </a:rPr>
              <a:t>constantly producing fruit. The proper translation </a:t>
            </a:r>
            <a:r>
              <a:rPr lang="en-US" sz="3600" dirty="0" smtClean="0">
                <a:effectLst/>
              </a:rPr>
              <a:t>is </a:t>
            </a:r>
            <a:r>
              <a:rPr lang="en-US" sz="3600" i="1" dirty="0">
                <a:solidFill>
                  <a:srgbClr val="FFFF00"/>
                </a:solidFill>
                <a:effectLst/>
              </a:rPr>
              <a:t>"producing twelve fruits, yielding or rendering its fruit in each month." </a:t>
            </a:r>
            <a:r>
              <a:rPr lang="en-US" sz="3600" i="1" dirty="0" smtClean="0">
                <a:solidFill>
                  <a:srgbClr val="FFFF00"/>
                </a:solidFill>
                <a:effectLst/>
              </a:rPr>
              <a:t> </a:t>
            </a:r>
            <a:r>
              <a:rPr lang="en-US" sz="3600" dirty="0" smtClean="0">
                <a:effectLst/>
              </a:rPr>
              <a:t>Thus </a:t>
            </a:r>
            <a:r>
              <a:rPr lang="en-US" sz="3600" dirty="0">
                <a:effectLst/>
              </a:rPr>
              <a:t>there is indeed a succession of fruit-crops, but it is the same kind of fruit.</a:t>
            </a:r>
          </a:p>
        </p:txBody>
      </p:sp>
    </p:spTree>
    <p:extLst>
      <p:ext uri="{BB962C8B-B14F-4D97-AF65-F5344CB8AC3E}">
        <p14:creationId xmlns:p14="http://schemas.microsoft.com/office/powerpoint/2010/main" val="1634894670"/>
      </p:ext>
    </p:extLst>
  </p:cSld>
  <p:clrMapOvr>
    <a:masterClrMapping/>
  </p:clrMapOvr>
  <p:timing>
    <p:tnLst>
      <p:par>
        <p:cTn id="1" dur="indefinite" restart="never" nodeType="tmRoot"/>
      </p:par>
    </p:tnLst>
  </p:timing>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22:2</a:t>
            </a:r>
            <a:endParaRPr lang="en-US" dirty="0">
              <a:solidFill>
                <a:srgbClr val="00B0F0"/>
              </a:solidFill>
            </a:endParaRPr>
          </a:p>
        </p:txBody>
      </p:sp>
      <p:sp>
        <p:nvSpPr>
          <p:cNvPr id="5" name="Content Placeholder 2"/>
          <p:cNvSpPr>
            <a:spLocks noGrp="1"/>
          </p:cNvSpPr>
          <p:nvPr>
            <p:ph idx="1"/>
          </p:nvPr>
        </p:nvSpPr>
        <p:spPr>
          <a:xfrm>
            <a:off x="204716" y="1023582"/>
            <a:ext cx="11859904" cy="5704763"/>
          </a:xfrm>
        </p:spPr>
        <p:txBody>
          <a:bodyPr>
            <a:noAutofit/>
          </a:bodyPr>
          <a:lstStyle/>
          <a:p>
            <a:pPr marL="0" indent="0">
              <a:buNone/>
            </a:pPr>
            <a:r>
              <a:rPr lang="en-US" sz="3200" i="1" dirty="0" smtClean="0">
                <a:solidFill>
                  <a:srgbClr val="FFFF00"/>
                </a:solidFill>
                <a:effectLst/>
              </a:rPr>
              <a:t>“and </a:t>
            </a:r>
            <a:r>
              <a:rPr lang="en-US" sz="3200" i="1" dirty="0">
                <a:solidFill>
                  <a:srgbClr val="FFFF00"/>
                </a:solidFill>
                <a:effectLst/>
              </a:rPr>
              <a:t>the leaves of the tree were for the healing of the nations”</a:t>
            </a:r>
            <a:r>
              <a:rPr lang="en-US" sz="3200" dirty="0" smtClean="0">
                <a:effectLst/>
              </a:rPr>
              <a:t> </a:t>
            </a:r>
          </a:p>
          <a:p>
            <a:pPr marL="0" indent="0">
              <a:buNone/>
            </a:pPr>
            <a:r>
              <a:rPr lang="en-US" sz="3600" dirty="0" smtClean="0">
                <a:effectLst/>
              </a:rPr>
              <a:t>We </a:t>
            </a:r>
            <a:r>
              <a:rPr lang="en-US" sz="3600" dirty="0">
                <a:effectLst/>
              </a:rPr>
              <a:t>are not to suppose that there will be </a:t>
            </a:r>
            <a:r>
              <a:rPr lang="en-US" sz="3600" dirty="0" smtClean="0">
                <a:effectLst/>
              </a:rPr>
              <a:t>sickness </a:t>
            </a:r>
            <a:r>
              <a:rPr lang="en-US" sz="3600" dirty="0">
                <a:effectLst/>
              </a:rPr>
              <a:t>and a healing process in </a:t>
            </a:r>
            <a:r>
              <a:rPr lang="en-US" sz="3600" dirty="0" smtClean="0">
                <a:effectLst/>
              </a:rPr>
              <a:t>heaven </a:t>
            </a:r>
            <a:r>
              <a:rPr lang="en-US" sz="3600" dirty="0">
                <a:effectLst/>
              </a:rPr>
              <a:t>for that idea is expressly excluded in </a:t>
            </a:r>
            <a:r>
              <a:rPr lang="en-US" sz="3600" i="1" dirty="0" smtClean="0">
                <a:solidFill>
                  <a:srgbClr val="FFFF00"/>
                </a:solidFill>
                <a:effectLst/>
              </a:rPr>
              <a:t>Rev 21:4</a:t>
            </a:r>
            <a:r>
              <a:rPr lang="en-US" sz="3600" dirty="0" smtClean="0">
                <a:effectLst/>
              </a:rPr>
              <a:t>. Since there will be no curse there will be no need for a cure. Hence the idea being expressed here is that the tree of life indicates or symbolizes abundant blessing of </a:t>
            </a:r>
            <a:r>
              <a:rPr lang="en-US" sz="3600" dirty="0">
                <a:effectLst/>
              </a:rPr>
              <a:t>some sort. </a:t>
            </a:r>
            <a:r>
              <a:rPr lang="en-US" sz="3600" dirty="0" smtClean="0">
                <a:effectLst/>
              </a:rPr>
              <a:t>It represents their </a:t>
            </a:r>
            <a:r>
              <a:rPr lang="en-US" sz="3600" dirty="0">
                <a:effectLst/>
              </a:rPr>
              <a:t>continuing </a:t>
            </a:r>
            <a:r>
              <a:rPr lang="en-US" sz="3600" dirty="0" smtClean="0">
                <a:effectLst/>
              </a:rPr>
              <a:t>health</a:t>
            </a:r>
            <a:r>
              <a:rPr lang="en-US" sz="3600" dirty="0">
                <a:effectLst/>
              </a:rPr>
              <a:t>, not </a:t>
            </a:r>
            <a:r>
              <a:rPr lang="en-US" sz="3600" dirty="0" smtClean="0">
                <a:effectLst/>
              </a:rPr>
              <a:t>restoring of it.</a:t>
            </a:r>
            <a:endParaRPr lang="en-US" sz="3600" dirty="0">
              <a:effectLst/>
            </a:endParaRPr>
          </a:p>
        </p:txBody>
      </p:sp>
    </p:spTree>
    <p:extLst>
      <p:ext uri="{BB962C8B-B14F-4D97-AF65-F5344CB8AC3E}">
        <p14:creationId xmlns:p14="http://schemas.microsoft.com/office/powerpoint/2010/main" val="92424707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6623"/>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2:23</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counsel</a:t>
            </a:r>
          </a:p>
          <a:p>
            <a:pPr marL="0" indent="0">
              <a:buNone/>
            </a:pPr>
            <a:r>
              <a:rPr lang="en-US" sz="3200" i="1" dirty="0">
                <a:solidFill>
                  <a:srgbClr val="FFFF00"/>
                </a:solidFill>
              </a:rPr>
              <a:t>“And I will kill her children” </a:t>
            </a:r>
            <a:r>
              <a:rPr lang="en-US" sz="3200" i="1" dirty="0"/>
              <a:t>- </a:t>
            </a:r>
            <a:r>
              <a:rPr lang="en-US" sz="3200" dirty="0"/>
              <a:t>This does not refer to literal children, but to her followers.</a:t>
            </a:r>
          </a:p>
          <a:p>
            <a:pPr marL="0" indent="0">
              <a:buNone/>
            </a:pPr>
            <a:r>
              <a:rPr lang="en-US" sz="3200" i="1" dirty="0">
                <a:solidFill>
                  <a:srgbClr val="FFFF00"/>
                </a:solidFill>
              </a:rPr>
              <a:t>“…and all the churches will know” </a:t>
            </a:r>
            <a:r>
              <a:rPr lang="en-US" sz="3200" dirty="0"/>
              <a:t>- This shows that the seven letters were to be read and the truth applied to all the churches, then and now.</a:t>
            </a:r>
          </a:p>
          <a:p>
            <a:pPr marL="0" indent="0">
              <a:buNone/>
            </a:pPr>
            <a:r>
              <a:rPr lang="en-US" sz="3200" i="1" dirty="0">
                <a:solidFill>
                  <a:srgbClr val="FFFF00"/>
                </a:solidFill>
              </a:rPr>
              <a:t>"I am He who searches the minds and hearts"</a:t>
            </a:r>
            <a:r>
              <a:rPr lang="en-US" sz="3200" i="1" dirty="0"/>
              <a:t> </a:t>
            </a:r>
            <a:r>
              <a:rPr lang="en-US" sz="3200" dirty="0"/>
              <a:t>- Christ knows the motives and thoughts of all humans</a:t>
            </a:r>
          </a:p>
          <a:p>
            <a:pPr marL="0" indent="0">
              <a:buNone/>
            </a:pPr>
            <a:r>
              <a:rPr lang="en-US" sz="3200" i="1" dirty="0">
                <a:solidFill>
                  <a:srgbClr val="FFFF00"/>
                </a:solidFill>
              </a:rPr>
              <a:t>"and I will give to each one of you according to your deeds" </a:t>
            </a:r>
            <a:r>
              <a:rPr lang="en-US" sz="3200" dirty="0"/>
              <a:t>Everyone will get what they deserve… We reap what we sow.  </a:t>
            </a:r>
          </a:p>
        </p:txBody>
      </p:sp>
    </p:spTree>
    <p:extLst>
      <p:ext uri="{BB962C8B-B14F-4D97-AF65-F5344CB8AC3E}">
        <p14:creationId xmlns:p14="http://schemas.microsoft.com/office/powerpoint/2010/main" val="68383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22:2</a:t>
            </a:r>
            <a:endParaRPr lang="en-US" dirty="0">
              <a:solidFill>
                <a:srgbClr val="00B0F0"/>
              </a:solidFill>
            </a:endParaRPr>
          </a:p>
        </p:txBody>
      </p:sp>
      <p:sp>
        <p:nvSpPr>
          <p:cNvPr id="5" name="Content Placeholder 2"/>
          <p:cNvSpPr>
            <a:spLocks noGrp="1"/>
          </p:cNvSpPr>
          <p:nvPr>
            <p:ph idx="1"/>
          </p:nvPr>
        </p:nvSpPr>
        <p:spPr>
          <a:xfrm>
            <a:off x="204716" y="1555845"/>
            <a:ext cx="11859904" cy="5172500"/>
          </a:xfrm>
        </p:spPr>
        <p:txBody>
          <a:bodyPr>
            <a:noAutofit/>
          </a:bodyPr>
          <a:lstStyle/>
          <a:p>
            <a:pPr marL="0" indent="0">
              <a:buNone/>
            </a:pPr>
            <a:r>
              <a:rPr lang="en-US" sz="4000" dirty="0" smtClean="0">
                <a:solidFill>
                  <a:srgbClr val="00FFFF"/>
                </a:solidFill>
                <a:effectLst/>
              </a:rPr>
              <a:t>The </a:t>
            </a:r>
            <a:r>
              <a:rPr lang="en-US" sz="4000" dirty="0">
                <a:solidFill>
                  <a:srgbClr val="00FFFF"/>
                </a:solidFill>
                <a:effectLst/>
              </a:rPr>
              <a:t>river and the tree are symbols of the life bestowed by the grace of God. The river flows from the throne of God and the Lamb; from the fountain </a:t>
            </a:r>
            <a:r>
              <a:rPr lang="en-US" sz="4000" dirty="0" smtClean="0">
                <a:solidFill>
                  <a:srgbClr val="00FFFF"/>
                </a:solidFill>
                <a:effectLst/>
              </a:rPr>
              <a:t>where </a:t>
            </a:r>
            <a:r>
              <a:rPr lang="en-US" sz="4000" dirty="0">
                <a:solidFill>
                  <a:srgbClr val="00FFFF"/>
                </a:solidFill>
                <a:effectLst/>
              </a:rPr>
              <a:t>life and immortality come. The tree </a:t>
            </a:r>
            <a:r>
              <a:rPr lang="en-US" sz="4000" dirty="0" smtClean="0">
                <a:solidFill>
                  <a:srgbClr val="00FFFF"/>
                </a:solidFill>
                <a:effectLst/>
              </a:rPr>
              <a:t>bears </a:t>
            </a:r>
            <a:r>
              <a:rPr lang="en-US" sz="4000" dirty="0">
                <a:solidFill>
                  <a:srgbClr val="00FFFF"/>
                </a:solidFill>
                <a:effectLst/>
              </a:rPr>
              <a:t>its fruit at all times, so that the supply never fails. Everything about the tree is </a:t>
            </a:r>
            <a:r>
              <a:rPr lang="en-US" sz="4000" dirty="0" smtClean="0">
                <a:solidFill>
                  <a:srgbClr val="00FFFF"/>
                </a:solidFill>
                <a:effectLst/>
              </a:rPr>
              <a:t>healthy.</a:t>
            </a:r>
            <a:endParaRPr lang="en-US" sz="4000" dirty="0">
              <a:solidFill>
                <a:srgbClr val="00FFFF"/>
              </a:solidFill>
              <a:effectLst/>
            </a:endParaRPr>
          </a:p>
        </p:txBody>
      </p:sp>
    </p:spTree>
    <p:extLst>
      <p:ext uri="{BB962C8B-B14F-4D97-AF65-F5344CB8AC3E}">
        <p14:creationId xmlns:p14="http://schemas.microsoft.com/office/powerpoint/2010/main" val="1394501480"/>
      </p:ext>
    </p:extLst>
  </p:cSld>
  <p:clrMapOvr>
    <a:masterClrMapping/>
  </p:clrMapOvr>
  <p:timing>
    <p:tnLst>
      <p:par>
        <p:cTn id="1" dur="indefinite" restart="never" nodeType="tmRoot"/>
      </p:par>
    </p:tnLst>
  </p:timing>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22:3</a:t>
            </a:r>
            <a:endParaRPr lang="en-US" dirty="0">
              <a:solidFill>
                <a:srgbClr val="00B0F0"/>
              </a:solidFill>
            </a:endParaRPr>
          </a:p>
        </p:txBody>
      </p:sp>
      <p:sp>
        <p:nvSpPr>
          <p:cNvPr id="5" name="Content Placeholder 2"/>
          <p:cNvSpPr>
            <a:spLocks noGrp="1"/>
          </p:cNvSpPr>
          <p:nvPr>
            <p:ph idx="1"/>
          </p:nvPr>
        </p:nvSpPr>
        <p:spPr>
          <a:xfrm>
            <a:off x="204716" y="1023582"/>
            <a:ext cx="11859904" cy="5704763"/>
          </a:xfrm>
        </p:spPr>
        <p:txBody>
          <a:bodyPr>
            <a:noAutofit/>
          </a:bodyPr>
          <a:lstStyle/>
          <a:p>
            <a:pPr marL="0" indent="0">
              <a:buNone/>
            </a:pPr>
            <a:r>
              <a:rPr lang="en-US" sz="4000" dirty="0">
                <a:solidFill>
                  <a:srgbClr val="FFFF00"/>
                </a:solidFill>
                <a:effectLst/>
              </a:rPr>
              <a:t>As there shall be no more sinning against God, so there shall be no more curse of God upon the people; for they shall be all his servants, and serve him. Our first parents came under the curse by sinning against their Maker in paradise; these shall never </a:t>
            </a:r>
            <a:r>
              <a:rPr lang="en-US" sz="4000" dirty="0" smtClean="0">
                <a:solidFill>
                  <a:srgbClr val="FFFF00"/>
                </a:solidFill>
                <a:effectLst/>
              </a:rPr>
              <a:t>transgress against God, </a:t>
            </a:r>
            <a:r>
              <a:rPr lang="en-US" sz="4000" dirty="0">
                <a:solidFill>
                  <a:srgbClr val="FFFF00"/>
                </a:solidFill>
                <a:effectLst/>
              </a:rPr>
              <a:t>therefore neither they nor the earth shall be </a:t>
            </a:r>
            <a:r>
              <a:rPr lang="en-US" sz="4000" dirty="0" smtClean="0">
                <a:solidFill>
                  <a:srgbClr val="FFFF00"/>
                </a:solidFill>
                <a:effectLst/>
              </a:rPr>
              <a:t>cursed.</a:t>
            </a:r>
            <a:endParaRPr lang="en-US" sz="4000" dirty="0">
              <a:solidFill>
                <a:srgbClr val="FFFF00"/>
              </a:solidFill>
              <a:effectLst/>
            </a:endParaRPr>
          </a:p>
        </p:txBody>
      </p:sp>
    </p:spTree>
    <p:extLst>
      <p:ext uri="{BB962C8B-B14F-4D97-AF65-F5344CB8AC3E}">
        <p14:creationId xmlns:p14="http://schemas.microsoft.com/office/powerpoint/2010/main" val="465467808"/>
      </p:ext>
    </p:extLst>
  </p:cSld>
  <p:clrMapOvr>
    <a:masterClrMapping/>
  </p:clrMapOvr>
  <p:timing>
    <p:tnLst>
      <p:par>
        <p:cTn id="1" dur="indefinite" restart="never" nodeType="tmRoot"/>
      </p:par>
    </p:tnLst>
  </p:timing>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22:4</a:t>
            </a:r>
            <a:endParaRPr lang="en-US" dirty="0">
              <a:solidFill>
                <a:srgbClr val="00B0F0"/>
              </a:solidFill>
            </a:endParaRPr>
          </a:p>
        </p:txBody>
      </p:sp>
      <p:sp>
        <p:nvSpPr>
          <p:cNvPr id="5" name="Content Placeholder 2"/>
          <p:cNvSpPr>
            <a:spLocks noGrp="1"/>
          </p:cNvSpPr>
          <p:nvPr>
            <p:ph idx="1"/>
          </p:nvPr>
        </p:nvSpPr>
        <p:spPr>
          <a:xfrm>
            <a:off x="204716" y="1023582"/>
            <a:ext cx="11859904" cy="5704763"/>
          </a:xfrm>
        </p:spPr>
        <p:txBody>
          <a:bodyPr>
            <a:noAutofit/>
          </a:bodyPr>
          <a:lstStyle/>
          <a:p>
            <a:pPr marL="0" indent="0">
              <a:buNone/>
            </a:pPr>
            <a:r>
              <a:rPr lang="en-US" sz="3600" dirty="0">
                <a:effectLst/>
              </a:rPr>
              <a:t>They </a:t>
            </a:r>
            <a:r>
              <a:rPr lang="en-US" sz="3600" dirty="0" smtClean="0">
                <a:effectLst/>
              </a:rPr>
              <a:t>will </a:t>
            </a:r>
            <a:r>
              <a:rPr lang="en-US" sz="3600" dirty="0">
                <a:effectLst/>
              </a:rPr>
              <a:t>be constantly in his </a:t>
            </a:r>
            <a:r>
              <a:rPr lang="en-US" sz="3600" dirty="0" smtClean="0">
                <a:effectLst/>
              </a:rPr>
              <a:t>presence </a:t>
            </a:r>
            <a:r>
              <a:rPr lang="en-US" sz="3600" dirty="0">
                <a:effectLst/>
              </a:rPr>
              <a:t>and be permitted continually to behold his glory. </a:t>
            </a:r>
            <a:r>
              <a:rPr lang="en-US" sz="3600" dirty="0" smtClean="0">
                <a:effectLst/>
              </a:rPr>
              <a:t>Saints shall dwell </a:t>
            </a:r>
            <a:r>
              <a:rPr lang="en-US" sz="3600" dirty="0">
                <a:effectLst/>
              </a:rPr>
              <a:t>in </a:t>
            </a:r>
            <a:r>
              <a:rPr lang="en-US" sz="3600" dirty="0" smtClean="0">
                <a:effectLst/>
              </a:rPr>
              <a:t>God’s presence and </a:t>
            </a:r>
            <a:r>
              <a:rPr lang="en-US" sz="3600" dirty="0">
                <a:effectLst/>
              </a:rPr>
              <a:t>have free, constant, and blissful access to </a:t>
            </a:r>
            <a:r>
              <a:rPr lang="en-US" sz="3600" dirty="0" smtClean="0">
                <a:effectLst/>
              </a:rPr>
              <a:t>Him… and have </a:t>
            </a:r>
            <a:r>
              <a:rPr lang="en-US" sz="3600" dirty="0">
                <a:effectLst/>
              </a:rPr>
              <a:t>communion with him.  </a:t>
            </a:r>
            <a:r>
              <a:rPr lang="en-US" sz="3600" i="1" dirty="0">
                <a:solidFill>
                  <a:srgbClr val="FFFF00"/>
                </a:solidFill>
                <a:effectLst/>
              </a:rPr>
              <a:t>His name--in their </a:t>
            </a:r>
            <a:r>
              <a:rPr lang="en-US" sz="3600" i="1" dirty="0" smtClean="0">
                <a:solidFill>
                  <a:srgbClr val="FFFF00"/>
                </a:solidFill>
                <a:effectLst/>
              </a:rPr>
              <a:t>foreheads</a:t>
            </a:r>
            <a:r>
              <a:rPr lang="en-US" sz="3600" dirty="0" smtClean="0">
                <a:effectLst/>
              </a:rPr>
              <a:t>: Christ’s name will be seen </a:t>
            </a:r>
            <a:r>
              <a:rPr lang="en-US" sz="3600" dirty="0">
                <a:effectLst/>
              </a:rPr>
              <a:t>and known of all </a:t>
            </a:r>
            <a:r>
              <a:rPr lang="en-US" sz="3600" dirty="0" smtClean="0">
                <a:effectLst/>
              </a:rPr>
              <a:t>who are </a:t>
            </a:r>
            <a:r>
              <a:rPr lang="en-US" sz="3600" dirty="0">
                <a:effectLst/>
              </a:rPr>
              <a:t>his chosen, called, justified, and glorified people. Each of them shall be openly acknowledged as God's own </a:t>
            </a:r>
            <a:r>
              <a:rPr lang="en-US" sz="3600" dirty="0" smtClean="0">
                <a:effectLst/>
              </a:rPr>
              <a:t>property.</a:t>
            </a:r>
            <a:endParaRPr lang="en-US" sz="3600" dirty="0">
              <a:effectLst/>
            </a:endParaRPr>
          </a:p>
        </p:txBody>
      </p:sp>
    </p:spTree>
    <p:extLst>
      <p:ext uri="{BB962C8B-B14F-4D97-AF65-F5344CB8AC3E}">
        <p14:creationId xmlns:p14="http://schemas.microsoft.com/office/powerpoint/2010/main" val="3066928267"/>
      </p:ext>
    </p:extLst>
  </p:cSld>
  <p:clrMapOvr>
    <a:masterClrMapping/>
  </p:clrMapOvr>
  <p:timing>
    <p:tnLst>
      <p:par>
        <p:cTn id="1" dur="indefinite" restart="never" nodeType="tmRoot"/>
      </p:par>
    </p:tnLst>
  </p:timing>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22:5</a:t>
            </a:r>
            <a:endParaRPr lang="en-US" dirty="0">
              <a:solidFill>
                <a:srgbClr val="00B0F0"/>
              </a:solidFill>
            </a:endParaRPr>
          </a:p>
        </p:txBody>
      </p:sp>
      <p:sp>
        <p:nvSpPr>
          <p:cNvPr id="5" name="Content Placeholder 2"/>
          <p:cNvSpPr>
            <a:spLocks noGrp="1"/>
          </p:cNvSpPr>
          <p:nvPr>
            <p:ph idx="1"/>
          </p:nvPr>
        </p:nvSpPr>
        <p:spPr>
          <a:xfrm>
            <a:off x="204716" y="1173707"/>
            <a:ext cx="11859904" cy="5554638"/>
          </a:xfrm>
        </p:spPr>
        <p:txBody>
          <a:bodyPr>
            <a:noAutofit/>
          </a:bodyPr>
          <a:lstStyle/>
          <a:p>
            <a:pPr marL="0" indent="0">
              <a:buNone/>
            </a:pPr>
            <a:r>
              <a:rPr lang="en-US" sz="3600" dirty="0" smtClean="0">
                <a:effectLst/>
              </a:rPr>
              <a:t>God </a:t>
            </a:r>
            <a:r>
              <a:rPr lang="en-US" sz="3600" dirty="0">
                <a:effectLst/>
              </a:rPr>
              <a:t>will be to them </a:t>
            </a:r>
            <a:r>
              <a:rPr lang="en-US" sz="3600" dirty="0" smtClean="0">
                <a:effectLst/>
              </a:rPr>
              <a:t>all </a:t>
            </a:r>
            <a:r>
              <a:rPr lang="en-US" sz="3600" dirty="0">
                <a:effectLst/>
              </a:rPr>
              <a:t>in all, </a:t>
            </a:r>
            <a:r>
              <a:rPr lang="en-US" sz="3600" dirty="0" smtClean="0">
                <a:effectLst/>
              </a:rPr>
              <a:t>and </a:t>
            </a:r>
            <a:r>
              <a:rPr lang="en-US" sz="3600" dirty="0">
                <a:effectLst/>
              </a:rPr>
              <a:t>in him they have all, enjoy all, and expect all for ever and ever</a:t>
            </a:r>
            <a:r>
              <a:rPr lang="en-US" sz="3600" dirty="0" smtClean="0">
                <a:effectLst/>
              </a:rPr>
              <a:t>. God will be the light, as His glory will shine like the sun. </a:t>
            </a:r>
            <a:r>
              <a:rPr lang="en-US" sz="3600" i="1" dirty="0" smtClean="0">
                <a:solidFill>
                  <a:srgbClr val="FFFF00"/>
                </a:solidFill>
                <a:effectLst/>
              </a:rPr>
              <a:t>(Rev. 21:23)</a:t>
            </a:r>
          </a:p>
          <a:p>
            <a:pPr marL="0" indent="0">
              <a:buNone/>
            </a:pPr>
            <a:endParaRPr lang="en-US" sz="800" i="1" dirty="0" smtClean="0">
              <a:solidFill>
                <a:srgbClr val="FFFF00"/>
              </a:solidFill>
              <a:effectLst/>
            </a:endParaRPr>
          </a:p>
          <a:p>
            <a:pPr marL="0" indent="0">
              <a:buNone/>
            </a:pPr>
            <a:r>
              <a:rPr lang="en-US" sz="3600" i="1" dirty="0" smtClean="0">
                <a:solidFill>
                  <a:srgbClr val="FFFF00"/>
                </a:solidFill>
                <a:effectLst/>
              </a:rPr>
              <a:t>….They </a:t>
            </a:r>
            <a:r>
              <a:rPr lang="en-US" sz="3600" i="1" dirty="0">
                <a:solidFill>
                  <a:srgbClr val="FFFF00"/>
                </a:solidFill>
                <a:effectLst/>
              </a:rPr>
              <a:t>shall reign forever and ever. </a:t>
            </a:r>
            <a:endParaRPr lang="en-US" sz="3600" i="1" dirty="0" smtClean="0">
              <a:solidFill>
                <a:srgbClr val="FFFF00"/>
              </a:solidFill>
              <a:effectLst/>
            </a:endParaRPr>
          </a:p>
          <a:p>
            <a:pPr marL="0" indent="0">
              <a:buNone/>
            </a:pPr>
            <a:r>
              <a:rPr lang="en-US" sz="3600" dirty="0" smtClean="0">
                <a:effectLst/>
              </a:rPr>
              <a:t>They </a:t>
            </a:r>
            <a:r>
              <a:rPr lang="en-US" sz="3600" dirty="0">
                <a:effectLst/>
              </a:rPr>
              <a:t>shall be Christ's assistants in the rule of the glorified </a:t>
            </a:r>
            <a:r>
              <a:rPr lang="en-US" sz="3600" dirty="0" smtClean="0">
                <a:effectLst/>
              </a:rPr>
              <a:t>earth forever.</a:t>
            </a:r>
            <a:endParaRPr lang="en-US" sz="3600" dirty="0">
              <a:effectLst/>
            </a:endParaRPr>
          </a:p>
        </p:txBody>
      </p:sp>
    </p:spTree>
    <p:extLst>
      <p:ext uri="{BB962C8B-B14F-4D97-AF65-F5344CB8AC3E}">
        <p14:creationId xmlns:p14="http://schemas.microsoft.com/office/powerpoint/2010/main" val="4287832671"/>
      </p:ext>
    </p:extLst>
  </p:cSld>
  <p:clrMapOvr>
    <a:masterClrMapping/>
  </p:clrMapOvr>
  <p:timing>
    <p:tnLst>
      <p:par>
        <p:cTn id="1" dur="indefinite" restart="never" nodeType="tmRoot"/>
      </p:par>
    </p:tnLst>
  </p:timing>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22:6</a:t>
            </a:r>
            <a:endParaRPr lang="en-US" dirty="0">
              <a:solidFill>
                <a:srgbClr val="00B0F0"/>
              </a:solidFill>
            </a:endParaRPr>
          </a:p>
        </p:txBody>
      </p:sp>
      <p:sp>
        <p:nvSpPr>
          <p:cNvPr id="5" name="Content Placeholder 2"/>
          <p:cNvSpPr>
            <a:spLocks noGrp="1"/>
          </p:cNvSpPr>
          <p:nvPr>
            <p:ph idx="1"/>
          </p:nvPr>
        </p:nvSpPr>
        <p:spPr>
          <a:xfrm>
            <a:off x="204716" y="1173707"/>
            <a:ext cx="11859904" cy="5554638"/>
          </a:xfrm>
        </p:spPr>
        <p:txBody>
          <a:bodyPr>
            <a:noAutofit/>
          </a:bodyPr>
          <a:lstStyle/>
          <a:p>
            <a:pPr marL="0" indent="0">
              <a:buNone/>
            </a:pPr>
            <a:r>
              <a:rPr lang="en-US" sz="3600" dirty="0">
                <a:effectLst/>
              </a:rPr>
              <a:t>The book is now being </a:t>
            </a:r>
            <a:r>
              <a:rPr lang="en-US" sz="3600" dirty="0" smtClean="0">
                <a:effectLst/>
              </a:rPr>
              <a:t>concluded, hence from verse 6 </a:t>
            </a:r>
            <a:r>
              <a:rPr lang="en-US" sz="3600" dirty="0">
                <a:effectLst/>
              </a:rPr>
              <a:t>to the end of the chapter is </a:t>
            </a:r>
            <a:r>
              <a:rPr lang="en-US" sz="3600" dirty="0" smtClean="0">
                <a:effectLst/>
              </a:rPr>
              <a:t>regarded as </a:t>
            </a:r>
            <a:r>
              <a:rPr lang="en-US" sz="3600" dirty="0">
                <a:effectLst/>
              </a:rPr>
              <a:t>the </a:t>
            </a:r>
            <a:r>
              <a:rPr lang="en-US" sz="3600" dirty="0" smtClean="0">
                <a:effectLst/>
              </a:rPr>
              <a:t>epilogue.  </a:t>
            </a:r>
            <a:r>
              <a:rPr lang="en-US" sz="3600" dirty="0">
                <a:solidFill>
                  <a:srgbClr val="FFFF00"/>
                </a:solidFill>
                <a:effectLst/>
                <a:sym typeface="Wingdings"/>
              </a:rPr>
              <a:t></a:t>
            </a:r>
            <a:r>
              <a:rPr lang="en-US" sz="3600" dirty="0" smtClean="0">
                <a:solidFill>
                  <a:srgbClr val="FFFF00"/>
                </a:solidFill>
                <a:effectLst/>
              </a:rPr>
              <a:t> </a:t>
            </a:r>
            <a:r>
              <a:rPr lang="en-US" sz="3600" dirty="0">
                <a:solidFill>
                  <a:srgbClr val="FFFF00"/>
                </a:solidFill>
                <a:effectLst/>
              </a:rPr>
              <a:t>The angel affirms the truth of all that had been </a:t>
            </a:r>
            <a:r>
              <a:rPr lang="en-US" sz="3600" dirty="0" smtClean="0">
                <a:solidFill>
                  <a:srgbClr val="FFFF00"/>
                </a:solidFill>
                <a:effectLst/>
              </a:rPr>
              <a:t>spoken</a:t>
            </a:r>
            <a:r>
              <a:rPr lang="en-US" sz="3600" dirty="0">
                <a:solidFill>
                  <a:srgbClr val="FFFF00"/>
                </a:solidFill>
                <a:effectLst/>
              </a:rPr>
              <a:t> </a:t>
            </a:r>
            <a:r>
              <a:rPr lang="en-US" sz="3600" dirty="0" smtClean="0">
                <a:solidFill>
                  <a:srgbClr val="FFFF00"/>
                </a:solidFill>
                <a:effectLst/>
              </a:rPr>
              <a:t>(6-11). </a:t>
            </a:r>
            <a:r>
              <a:rPr lang="en-US" sz="3600" dirty="0">
                <a:solidFill>
                  <a:srgbClr val="FFFF00"/>
                </a:solidFill>
                <a:effectLst/>
                <a:sym typeface="Wingdings"/>
              </a:rPr>
              <a:t></a:t>
            </a:r>
            <a:r>
              <a:rPr lang="en-US" sz="3600" dirty="0" smtClean="0">
                <a:solidFill>
                  <a:srgbClr val="FFFF00"/>
                </a:solidFill>
                <a:effectLst/>
              </a:rPr>
              <a:t> </a:t>
            </a:r>
            <a:r>
              <a:rPr lang="en-US" sz="3600" dirty="0">
                <a:solidFill>
                  <a:srgbClr val="FFFF00"/>
                </a:solidFill>
                <a:effectLst/>
              </a:rPr>
              <a:t>Jesus Christ confirms what has been affirmed, and pledges himself for the </a:t>
            </a:r>
            <a:r>
              <a:rPr lang="en-US" sz="3600" dirty="0" smtClean="0">
                <a:solidFill>
                  <a:srgbClr val="FFFF00"/>
                </a:solidFill>
                <a:effectLst/>
              </a:rPr>
              <a:t>fulfillment </a:t>
            </a:r>
            <a:r>
              <a:rPr lang="en-US" sz="3600" dirty="0">
                <a:solidFill>
                  <a:srgbClr val="FFFF00"/>
                </a:solidFill>
                <a:effectLst/>
              </a:rPr>
              <a:t>of all the prophecies contained in </a:t>
            </a:r>
            <a:r>
              <a:rPr lang="en-US" sz="3600" dirty="0" smtClean="0">
                <a:solidFill>
                  <a:srgbClr val="FFFF00"/>
                </a:solidFill>
                <a:effectLst/>
              </a:rPr>
              <a:t>it  (12-17). </a:t>
            </a:r>
            <a:r>
              <a:rPr lang="en-US" sz="3600" dirty="0" smtClean="0">
                <a:solidFill>
                  <a:srgbClr val="FFFF00"/>
                </a:solidFill>
                <a:effectLst/>
                <a:sym typeface="Wingdings"/>
              </a:rPr>
              <a:t></a:t>
            </a:r>
            <a:r>
              <a:rPr lang="en-US" sz="3600" dirty="0" smtClean="0">
                <a:solidFill>
                  <a:srgbClr val="FFFF00"/>
                </a:solidFill>
                <a:effectLst/>
              </a:rPr>
              <a:t> </a:t>
            </a:r>
            <a:r>
              <a:rPr lang="en-US" sz="3600" dirty="0">
                <a:solidFill>
                  <a:srgbClr val="FFFF00"/>
                </a:solidFill>
                <a:effectLst/>
              </a:rPr>
              <a:t>John cautions his readers against adding or diminishing, and concludes with the </a:t>
            </a:r>
            <a:r>
              <a:rPr lang="en-US" sz="3600" dirty="0" smtClean="0">
                <a:solidFill>
                  <a:srgbClr val="FFFF00"/>
                </a:solidFill>
                <a:effectLst/>
              </a:rPr>
              <a:t>apostolic blessing (18-21). </a:t>
            </a:r>
            <a:endParaRPr lang="en-US" sz="3600" dirty="0">
              <a:solidFill>
                <a:srgbClr val="FFFF00"/>
              </a:solidFill>
              <a:effectLst/>
            </a:endParaRPr>
          </a:p>
        </p:txBody>
      </p:sp>
    </p:spTree>
    <p:extLst>
      <p:ext uri="{BB962C8B-B14F-4D97-AF65-F5344CB8AC3E}">
        <p14:creationId xmlns:p14="http://schemas.microsoft.com/office/powerpoint/2010/main" val="2000840857"/>
      </p:ext>
    </p:extLst>
  </p:cSld>
  <p:clrMapOvr>
    <a:masterClrMapping/>
  </p:clrMapOvr>
  <p:timing>
    <p:tnLst>
      <p:par>
        <p:cTn id="1" dur="indefinite" restart="never" nodeType="tmRoot"/>
      </p:par>
    </p:tnLst>
  </p:timing>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22:6</a:t>
            </a:r>
            <a:endParaRPr lang="en-US" dirty="0">
              <a:solidFill>
                <a:srgbClr val="00B0F0"/>
              </a:solidFill>
            </a:endParaRPr>
          </a:p>
        </p:txBody>
      </p:sp>
      <p:sp>
        <p:nvSpPr>
          <p:cNvPr id="5" name="Content Placeholder 2"/>
          <p:cNvSpPr>
            <a:spLocks noGrp="1"/>
          </p:cNvSpPr>
          <p:nvPr>
            <p:ph idx="1"/>
          </p:nvPr>
        </p:nvSpPr>
        <p:spPr>
          <a:xfrm>
            <a:off x="204716" y="1173707"/>
            <a:ext cx="11859904" cy="5554638"/>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he said unto </a:t>
            </a:r>
            <a:r>
              <a:rPr lang="en-US" sz="3600" i="1" dirty="0" smtClean="0">
                <a:solidFill>
                  <a:srgbClr val="FFFF00"/>
                </a:solidFill>
                <a:effectLst/>
              </a:rPr>
              <a:t>me…” </a:t>
            </a:r>
          </a:p>
          <a:p>
            <a:pPr marL="0" indent="0">
              <a:buNone/>
            </a:pPr>
            <a:r>
              <a:rPr lang="en-US" sz="3600" dirty="0" smtClean="0">
                <a:effectLst/>
              </a:rPr>
              <a:t>…Which is the angel </a:t>
            </a:r>
            <a:r>
              <a:rPr lang="en-US" sz="3600" dirty="0">
                <a:effectLst/>
              </a:rPr>
              <a:t>who had showed John the vision of the New </a:t>
            </a:r>
            <a:r>
              <a:rPr lang="en-US" sz="3600" dirty="0" smtClean="0">
                <a:effectLst/>
              </a:rPr>
              <a:t>Jerusalem. </a:t>
            </a:r>
            <a:r>
              <a:rPr lang="en-US" sz="3600" dirty="0">
                <a:effectLst/>
              </a:rPr>
              <a:t>As these visions </a:t>
            </a:r>
            <a:r>
              <a:rPr lang="en-US" sz="3600" dirty="0" smtClean="0">
                <a:effectLst/>
              </a:rPr>
              <a:t>are </a:t>
            </a:r>
            <a:r>
              <a:rPr lang="en-US" sz="3600" dirty="0">
                <a:effectLst/>
              </a:rPr>
              <a:t>now at an end, the angel comes to John directly, and assures him that all these things are true--that there has been no deception of </a:t>
            </a:r>
            <a:r>
              <a:rPr lang="en-US" sz="3600" dirty="0" smtClean="0">
                <a:effectLst/>
              </a:rPr>
              <a:t>the </a:t>
            </a:r>
            <a:r>
              <a:rPr lang="en-US" sz="3600" dirty="0">
                <a:effectLst/>
              </a:rPr>
              <a:t>senses in these visions, but that they were really Divine disclosures of what would soon and certainly occur</a:t>
            </a:r>
            <a:r>
              <a:rPr lang="en-US" sz="3600" dirty="0" smtClean="0">
                <a:effectLst/>
              </a:rPr>
              <a:t>. </a:t>
            </a:r>
            <a:endParaRPr lang="en-US" sz="3600" dirty="0">
              <a:effectLst/>
            </a:endParaRPr>
          </a:p>
        </p:txBody>
      </p:sp>
    </p:spTree>
    <p:extLst>
      <p:ext uri="{BB962C8B-B14F-4D97-AF65-F5344CB8AC3E}">
        <p14:creationId xmlns:p14="http://schemas.microsoft.com/office/powerpoint/2010/main" val="2091953806"/>
      </p:ext>
    </p:extLst>
  </p:cSld>
  <p:clrMapOvr>
    <a:masterClrMapping/>
  </p:clrMapOvr>
  <p:timing>
    <p:tnLst>
      <p:par>
        <p:cTn id="1" dur="indefinite" restart="never" nodeType="tmRoot"/>
      </p:par>
    </p:tnLst>
  </p:timing>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22:6</a:t>
            </a:r>
            <a:endParaRPr lang="en-US" dirty="0">
              <a:solidFill>
                <a:srgbClr val="00B0F0"/>
              </a:solidFill>
            </a:endParaRPr>
          </a:p>
        </p:txBody>
      </p:sp>
      <p:sp>
        <p:nvSpPr>
          <p:cNvPr id="5" name="Content Placeholder 2"/>
          <p:cNvSpPr>
            <a:spLocks noGrp="1"/>
          </p:cNvSpPr>
          <p:nvPr>
            <p:ph idx="1"/>
          </p:nvPr>
        </p:nvSpPr>
        <p:spPr>
          <a:xfrm>
            <a:off x="204716" y="1091821"/>
            <a:ext cx="11859904" cy="5554638"/>
          </a:xfrm>
        </p:spPr>
        <p:txBody>
          <a:bodyPr>
            <a:noAutofit/>
          </a:bodyPr>
          <a:lstStyle/>
          <a:p>
            <a:pPr marL="0" indent="0">
              <a:buNone/>
            </a:pPr>
            <a:r>
              <a:rPr lang="en-US" sz="3600" i="1" dirty="0" smtClean="0">
                <a:solidFill>
                  <a:srgbClr val="FFFF00"/>
                </a:solidFill>
                <a:effectLst/>
              </a:rPr>
              <a:t>“…These </a:t>
            </a:r>
            <a:r>
              <a:rPr lang="en-US" sz="3600" i="1" dirty="0">
                <a:solidFill>
                  <a:srgbClr val="FFFF00"/>
                </a:solidFill>
                <a:effectLst/>
              </a:rPr>
              <a:t>sayings are faithful and </a:t>
            </a:r>
            <a:r>
              <a:rPr lang="en-US" sz="3600" i="1" dirty="0" smtClean="0">
                <a:solidFill>
                  <a:srgbClr val="FFFF00"/>
                </a:solidFill>
                <a:effectLst/>
              </a:rPr>
              <a:t>true...”</a:t>
            </a:r>
            <a:r>
              <a:rPr lang="en-US" sz="3600" dirty="0" smtClean="0">
                <a:effectLst/>
              </a:rPr>
              <a:t>  </a:t>
            </a:r>
            <a:r>
              <a:rPr lang="en-US" sz="3200" dirty="0" smtClean="0">
                <a:solidFill>
                  <a:srgbClr val="00FFFF"/>
                </a:solidFill>
                <a:effectLst/>
              </a:rPr>
              <a:t>(3 times in Rev)</a:t>
            </a:r>
            <a:r>
              <a:rPr lang="en-US" sz="3600" dirty="0" smtClean="0">
                <a:effectLst/>
              </a:rPr>
              <a:t> </a:t>
            </a:r>
          </a:p>
          <a:p>
            <a:pPr marL="0" indent="0">
              <a:buNone/>
            </a:pPr>
            <a:r>
              <a:rPr lang="en-US" sz="3600" dirty="0" smtClean="0">
                <a:effectLst/>
              </a:rPr>
              <a:t>These communications… all </a:t>
            </a:r>
            <a:r>
              <a:rPr lang="en-US" sz="3600" dirty="0">
                <a:effectLst/>
              </a:rPr>
              <a:t>that has been disclosed to you by </a:t>
            </a:r>
            <a:r>
              <a:rPr lang="en-US" sz="3600" dirty="0" smtClean="0">
                <a:effectLst/>
              </a:rPr>
              <a:t>symbols </a:t>
            </a:r>
            <a:r>
              <a:rPr lang="en-US" sz="3600" dirty="0">
                <a:effectLst/>
              </a:rPr>
              <a:t>or in direct </a:t>
            </a:r>
            <a:r>
              <a:rPr lang="en-US" sz="3600" dirty="0" smtClean="0">
                <a:effectLst/>
              </a:rPr>
              <a:t>language; I can attest to the fact that they are accurate and reliable.</a:t>
            </a:r>
          </a:p>
          <a:p>
            <a:pPr marL="0" indent="0">
              <a:buNone/>
            </a:pPr>
            <a:r>
              <a:rPr lang="en-US" sz="3600" i="1" dirty="0" smtClean="0">
                <a:solidFill>
                  <a:srgbClr val="FFFF00"/>
                </a:solidFill>
                <a:effectLst/>
              </a:rPr>
              <a:t>“…And </a:t>
            </a:r>
            <a:r>
              <a:rPr lang="en-US" sz="3600" i="1" dirty="0">
                <a:solidFill>
                  <a:srgbClr val="FFFF00"/>
                </a:solidFill>
                <a:effectLst/>
              </a:rPr>
              <a:t>the Lord God of the holy </a:t>
            </a:r>
            <a:r>
              <a:rPr lang="en-US" sz="3600" i="1" dirty="0" smtClean="0">
                <a:solidFill>
                  <a:srgbClr val="FFFF00"/>
                </a:solidFill>
                <a:effectLst/>
              </a:rPr>
              <a:t>prophets…”  </a:t>
            </a:r>
          </a:p>
          <a:p>
            <a:pPr marL="0" indent="0">
              <a:buNone/>
            </a:pPr>
            <a:r>
              <a:rPr lang="en-US" sz="3600" dirty="0" smtClean="0">
                <a:effectLst/>
              </a:rPr>
              <a:t>The </a:t>
            </a:r>
            <a:r>
              <a:rPr lang="en-US" sz="3600" dirty="0">
                <a:effectLst/>
              </a:rPr>
              <a:t>same God who inspired the ancient </a:t>
            </a:r>
            <a:r>
              <a:rPr lang="en-US" sz="3600" dirty="0" smtClean="0">
                <a:effectLst/>
              </a:rPr>
              <a:t>prophets is the same God who has sent me (an angel) to declare to you John (his servant) these prophetic revelations.</a:t>
            </a:r>
            <a:endParaRPr lang="en-US" sz="3600" dirty="0">
              <a:effectLst/>
            </a:endParaRPr>
          </a:p>
        </p:txBody>
      </p:sp>
    </p:spTree>
    <p:extLst>
      <p:ext uri="{BB962C8B-B14F-4D97-AF65-F5344CB8AC3E}">
        <p14:creationId xmlns:p14="http://schemas.microsoft.com/office/powerpoint/2010/main" val="1668104677"/>
      </p:ext>
    </p:extLst>
  </p:cSld>
  <p:clrMapOvr>
    <a:masterClrMapping/>
  </p:clrMapOvr>
  <p:timing>
    <p:tnLst>
      <p:par>
        <p:cTn id="1" dur="indefinite" restart="never" nodeType="tmRoot"/>
      </p:par>
    </p:tnLst>
  </p:timing>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22:6</a:t>
            </a:r>
            <a:endParaRPr lang="en-US" dirty="0">
              <a:solidFill>
                <a:srgbClr val="00B0F0"/>
              </a:solidFill>
            </a:endParaRPr>
          </a:p>
        </p:txBody>
      </p:sp>
      <p:sp>
        <p:nvSpPr>
          <p:cNvPr id="5" name="Content Placeholder 2"/>
          <p:cNvSpPr>
            <a:spLocks noGrp="1"/>
          </p:cNvSpPr>
          <p:nvPr>
            <p:ph idx="1"/>
          </p:nvPr>
        </p:nvSpPr>
        <p:spPr>
          <a:xfrm>
            <a:off x="204716" y="846161"/>
            <a:ext cx="11859904" cy="5909480"/>
          </a:xfrm>
        </p:spPr>
        <p:txBody>
          <a:bodyPr>
            <a:noAutofit/>
          </a:bodyPr>
          <a:lstStyle/>
          <a:p>
            <a:pPr marL="0" indent="0">
              <a:buNone/>
            </a:pPr>
            <a:r>
              <a:rPr lang="en-US" sz="3600" i="1" dirty="0" smtClean="0">
                <a:solidFill>
                  <a:srgbClr val="FFFF00"/>
                </a:solidFill>
                <a:effectLst/>
              </a:rPr>
              <a:t>“…To </a:t>
            </a:r>
            <a:r>
              <a:rPr lang="en-US" sz="3600" i="1" dirty="0">
                <a:solidFill>
                  <a:srgbClr val="FFFF00"/>
                </a:solidFill>
                <a:effectLst/>
              </a:rPr>
              <a:t>show unto his </a:t>
            </a:r>
            <a:r>
              <a:rPr lang="en-US" sz="3600" i="1" dirty="0" smtClean="0">
                <a:solidFill>
                  <a:srgbClr val="FFFF00"/>
                </a:solidFill>
                <a:effectLst/>
              </a:rPr>
              <a:t>servants...”  </a:t>
            </a:r>
            <a:r>
              <a:rPr lang="en-US" sz="3600" dirty="0" smtClean="0">
                <a:effectLst/>
              </a:rPr>
              <a:t>To </a:t>
            </a:r>
            <a:r>
              <a:rPr lang="en-US" sz="3600" dirty="0">
                <a:effectLst/>
              </a:rPr>
              <a:t>all his servants, that is, to all his people, </a:t>
            </a:r>
            <a:r>
              <a:rPr lang="en-US" sz="3600" dirty="0" smtClean="0">
                <a:effectLst/>
              </a:rPr>
              <a:t>by using John as the medium to communicate it to the rest of the saints. </a:t>
            </a:r>
            <a:r>
              <a:rPr lang="en-US" sz="3600" dirty="0">
                <a:effectLst/>
              </a:rPr>
              <a:t>The revelation was made to </a:t>
            </a:r>
            <a:r>
              <a:rPr lang="en-US" sz="3600" dirty="0" smtClean="0">
                <a:effectLst/>
              </a:rPr>
              <a:t>John and </a:t>
            </a:r>
            <a:r>
              <a:rPr lang="en-US" sz="3600" dirty="0">
                <a:effectLst/>
              </a:rPr>
              <a:t>he was to record it for the good of the whole church. </a:t>
            </a:r>
            <a:r>
              <a:rPr lang="en-US" sz="3600" dirty="0" smtClean="0">
                <a:effectLst/>
              </a:rPr>
              <a:t>                                                           </a:t>
            </a:r>
            <a:r>
              <a:rPr lang="en-US" sz="3600" dirty="0" smtClean="0">
                <a:solidFill>
                  <a:srgbClr val="FFFF00"/>
                </a:solidFill>
                <a:effectLst/>
              </a:rPr>
              <a:t>“…</a:t>
            </a:r>
            <a:r>
              <a:rPr lang="en-US" sz="3600" i="1" dirty="0" smtClean="0">
                <a:solidFill>
                  <a:srgbClr val="FFFF00"/>
                </a:solidFill>
                <a:effectLst/>
              </a:rPr>
              <a:t>The </a:t>
            </a:r>
            <a:r>
              <a:rPr lang="en-US" sz="3600" i="1" dirty="0">
                <a:solidFill>
                  <a:srgbClr val="FFFF00"/>
                </a:solidFill>
                <a:effectLst/>
              </a:rPr>
              <a:t>things which must shortly be done</a:t>
            </a:r>
            <a:r>
              <a:rPr lang="en-US" sz="3600" i="1" dirty="0" smtClean="0">
                <a:solidFill>
                  <a:srgbClr val="FFFF00"/>
                </a:solidFill>
                <a:effectLst/>
              </a:rPr>
              <a:t>.”                    </a:t>
            </a:r>
            <a:r>
              <a:rPr lang="en-US" sz="3600" i="1" dirty="0" smtClean="0">
                <a:solidFill>
                  <a:srgbClr val="00FFFF"/>
                </a:solidFill>
                <a:effectLst/>
              </a:rPr>
              <a:t>The </a:t>
            </a:r>
            <a:r>
              <a:rPr lang="en-US" sz="3600" i="1" dirty="0">
                <a:solidFill>
                  <a:srgbClr val="00FFFF"/>
                </a:solidFill>
                <a:effectLst/>
              </a:rPr>
              <a:t>beginning of which must soon </a:t>
            </a:r>
            <a:r>
              <a:rPr lang="en-US" sz="3600" i="1" dirty="0" smtClean="0">
                <a:solidFill>
                  <a:srgbClr val="00FFFF"/>
                </a:solidFill>
                <a:effectLst/>
              </a:rPr>
              <a:t>occur</a:t>
            </a:r>
            <a:r>
              <a:rPr lang="en-US" sz="3600" dirty="0" smtClean="0">
                <a:effectLst/>
              </a:rPr>
              <a:t>… because </a:t>
            </a:r>
            <a:r>
              <a:rPr lang="en-US" sz="3600" dirty="0">
                <a:effectLst/>
              </a:rPr>
              <a:t>the series of events extended into distant </a:t>
            </a:r>
            <a:r>
              <a:rPr lang="en-US" sz="3600" dirty="0" smtClean="0">
                <a:effectLst/>
              </a:rPr>
              <a:t>ages and </a:t>
            </a:r>
            <a:r>
              <a:rPr lang="en-US" sz="3600" dirty="0">
                <a:effectLst/>
              </a:rPr>
              <a:t>even into eternity.</a:t>
            </a:r>
          </a:p>
        </p:txBody>
      </p:sp>
    </p:spTree>
    <p:extLst>
      <p:ext uri="{BB962C8B-B14F-4D97-AF65-F5344CB8AC3E}">
        <p14:creationId xmlns:p14="http://schemas.microsoft.com/office/powerpoint/2010/main" val="1949936919"/>
      </p:ext>
    </p:extLst>
  </p:cSld>
  <p:clrMapOvr>
    <a:masterClrMapping/>
  </p:clrMapOvr>
  <p:timing>
    <p:tnLst>
      <p:par>
        <p:cTn id="1" dur="indefinite" restart="never" nodeType="tmRoot"/>
      </p:par>
    </p:tnLst>
  </p:timing>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22:7</a:t>
            </a:r>
            <a:endParaRPr lang="en-US" dirty="0">
              <a:solidFill>
                <a:srgbClr val="00B0F0"/>
              </a:solidFill>
            </a:endParaRPr>
          </a:p>
        </p:txBody>
      </p:sp>
      <p:sp>
        <p:nvSpPr>
          <p:cNvPr id="5" name="Content Placeholder 2"/>
          <p:cNvSpPr>
            <a:spLocks noGrp="1"/>
          </p:cNvSpPr>
          <p:nvPr>
            <p:ph idx="1"/>
          </p:nvPr>
        </p:nvSpPr>
        <p:spPr>
          <a:xfrm>
            <a:off x="204716" y="941695"/>
            <a:ext cx="11859904" cy="5813945"/>
          </a:xfrm>
        </p:spPr>
        <p:txBody>
          <a:bodyPr>
            <a:noAutofit/>
          </a:bodyPr>
          <a:lstStyle/>
          <a:p>
            <a:pPr marL="0" indent="0">
              <a:buNone/>
            </a:pPr>
            <a:r>
              <a:rPr lang="en-US" sz="3200" i="1" dirty="0" smtClean="0">
                <a:solidFill>
                  <a:srgbClr val="FFFF00"/>
                </a:solidFill>
                <a:effectLst/>
              </a:rPr>
              <a:t>“Behold</a:t>
            </a:r>
            <a:r>
              <a:rPr lang="en-US" sz="3200" i="1" dirty="0">
                <a:solidFill>
                  <a:srgbClr val="FFFF00"/>
                </a:solidFill>
                <a:effectLst/>
              </a:rPr>
              <a:t>, I come </a:t>
            </a:r>
            <a:r>
              <a:rPr lang="en-US" sz="3200" i="1" dirty="0" smtClean="0">
                <a:solidFill>
                  <a:srgbClr val="FFFF00"/>
                </a:solidFill>
                <a:effectLst/>
              </a:rPr>
              <a:t>quickly, blessed is he that keeps the sayings…” </a:t>
            </a:r>
          </a:p>
          <a:p>
            <a:pPr marL="0" indent="0">
              <a:buNone/>
            </a:pPr>
            <a:r>
              <a:rPr lang="en-US" sz="3600" dirty="0" smtClean="0">
                <a:effectLst/>
              </a:rPr>
              <a:t>The </a:t>
            </a:r>
            <a:r>
              <a:rPr lang="en-US" sz="3600" dirty="0">
                <a:effectLst/>
              </a:rPr>
              <a:t>words here used are undoubtedly the words of </a:t>
            </a:r>
            <a:r>
              <a:rPr lang="en-US" sz="3600" dirty="0" smtClean="0">
                <a:effectLst/>
              </a:rPr>
              <a:t>Jesus Christ, </a:t>
            </a:r>
            <a:r>
              <a:rPr lang="en-US" sz="3600" dirty="0">
                <a:effectLst/>
              </a:rPr>
              <a:t>although they are apparently repeated by the angel</a:t>
            </a:r>
            <a:r>
              <a:rPr lang="en-US" sz="3600" dirty="0" smtClean="0">
                <a:effectLst/>
              </a:rPr>
              <a:t>. Jesus used similar statements in </a:t>
            </a:r>
            <a:r>
              <a:rPr lang="en-US" sz="3600" i="1" dirty="0" smtClean="0">
                <a:solidFill>
                  <a:srgbClr val="FFFF00"/>
                </a:solidFill>
                <a:effectLst/>
              </a:rPr>
              <a:t>Rev. 1:3; 3:11; 22:12, 20</a:t>
            </a:r>
            <a:r>
              <a:rPr lang="en-US" sz="3600" dirty="0" smtClean="0">
                <a:effectLst/>
              </a:rPr>
              <a:t>….  </a:t>
            </a:r>
            <a:r>
              <a:rPr lang="en-US" sz="3600" dirty="0">
                <a:effectLst/>
              </a:rPr>
              <a:t>The </a:t>
            </a:r>
            <a:r>
              <a:rPr lang="en-US" sz="3600" dirty="0" smtClean="0">
                <a:effectLst/>
              </a:rPr>
              <a:t>obvious sense, is </a:t>
            </a:r>
            <a:r>
              <a:rPr lang="en-US" sz="3600" dirty="0">
                <a:effectLst/>
              </a:rPr>
              <a:t>that they were used by the angel as the words of </a:t>
            </a:r>
            <a:r>
              <a:rPr lang="en-US" sz="3600" dirty="0" smtClean="0">
                <a:effectLst/>
              </a:rPr>
              <a:t>Jesus. The angel was an appointed messenger who was speaking on behalf of Christ who commissioned him. </a:t>
            </a:r>
            <a:r>
              <a:rPr lang="en-US" sz="3600" i="1" dirty="0" smtClean="0">
                <a:solidFill>
                  <a:srgbClr val="FFFF00"/>
                </a:solidFill>
                <a:effectLst/>
              </a:rPr>
              <a:t>(22:16)</a:t>
            </a:r>
            <a:endParaRPr lang="en-US" sz="3600" i="1" dirty="0">
              <a:solidFill>
                <a:srgbClr val="FFFF00"/>
              </a:solidFill>
              <a:effectLst/>
            </a:endParaRPr>
          </a:p>
        </p:txBody>
      </p:sp>
    </p:spTree>
    <p:extLst>
      <p:ext uri="{BB962C8B-B14F-4D97-AF65-F5344CB8AC3E}">
        <p14:creationId xmlns:p14="http://schemas.microsoft.com/office/powerpoint/2010/main" val="3529485551"/>
      </p:ext>
    </p:extLst>
  </p:cSld>
  <p:clrMapOvr>
    <a:masterClrMapping/>
  </p:clrMapOvr>
  <p:timing>
    <p:tnLst>
      <p:par>
        <p:cTn id="1" dur="indefinite" restart="never" nodeType="tmRoot"/>
      </p:par>
    </p:tnLst>
  </p:timing>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22:8</a:t>
            </a:r>
            <a:endParaRPr lang="en-US" dirty="0">
              <a:solidFill>
                <a:srgbClr val="00B0F0"/>
              </a:solidFill>
            </a:endParaRPr>
          </a:p>
        </p:txBody>
      </p:sp>
      <p:sp>
        <p:nvSpPr>
          <p:cNvPr id="5" name="Content Placeholder 2"/>
          <p:cNvSpPr>
            <a:spLocks noGrp="1"/>
          </p:cNvSpPr>
          <p:nvPr>
            <p:ph idx="1"/>
          </p:nvPr>
        </p:nvSpPr>
        <p:spPr>
          <a:xfrm>
            <a:off x="204716" y="941695"/>
            <a:ext cx="11859904" cy="5813945"/>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 John saw these things, and heard </a:t>
            </a:r>
            <a:r>
              <a:rPr lang="en-US" sz="3600" i="1" dirty="0" smtClean="0">
                <a:solidFill>
                  <a:srgbClr val="FFFF00"/>
                </a:solidFill>
                <a:effectLst/>
              </a:rPr>
              <a:t>them…”</a:t>
            </a:r>
            <a:endParaRPr lang="en-US" sz="3600" i="1" dirty="0">
              <a:solidFill>
                <a:srgbClr val="FFFF00"/>
              </a:solidFill>
              <a:effectLst/>
            </a:endParaRPr>
          </a:p>
          <a:p>
            <a:pPr marL="0" indent="0">
              <a:buNone/>
            </a:pPr>
            <a:r>
              <a:rPr lang="en-US" sz="3600" dirty="0" smtClean="0">
                <a:effectLst/>
              </a:rPr>
              <a:t>John was testifying and attesting to the fact that he </a:t>
            </a:r>
            <a:r>
              <a:rPr lang="en-US" sz="3600" dirty="0">
                <a:effectLst/>
              </a:rPr>
              <a:t>saw </a:t>
            </a:r>
            <a:r>
              <a:rPr lang="en-US" sz="3600" dirty="0" smtClean="0">
                <a:effectLst/>
              </a:rPr>
              <a:t>all the revelations </a:t>
            </a:r>
            <a:r>
              <a:rPr lang="en-US" sz="3600" dirty="0">
                <a:effectLst/>
              </a:rPr>
              <a:t>that were disclosed by pictures, visions and </a:t>
            </a:r>
            <a:r>
              <a:rPr lang="en-US" sz="3600" dirty="0" smtClean="0">
                <a:effectLst/>
              </a:rPr>
              <a:t>symbols; and that he </a:t>
            </a:r>
            <a:r>
              <a:rPr lang="en-US" sz="3600" dirty="0">
                <a:effectLst/>
              </a:rPr>
              <a:t>heard </a:t>
            </a:r>
            <a:r>
              <a:rPr lang="en-US" sz="3600" dirty="0" smtClean="0">
                <a:effectLst/>
              </a:rPr>
              <a:t>all the </a:t>
            </a:r>
            <a:r>
              <a:rPr lang="en-US" sz="3600" dirty="0">
                <a:effectLst/>
              </a:rPr>
              <a:t>parts that were communicated by direct revelation. </a:t>
            </a:r>
            <a:r>
              <a:rPr lang="en-US" sz="3600" dirty="0" smtClean="0">
                <a:effectLst/>
              </a:rPr>
              <a:t>And as </a:t>
            </a:r>
            <a:r>
              <a:rPr lang="en-US" sz="3600" dirty="0">
                <a:effectLst/>
              </a:rPr>
              <a:t>he had done on a former </a:t>
            </a:r>
            <a:r>
              <a:rPr lang="en-US" sz="3600" dirty="0" smtClean="0">
                <a:effectLst/>
              </a:rPr>
              <a:t>occasion </a:t>
            </a:r>
            <a:r>
              <a:rPr lang="en-US" sz="3600" dirty="0">
                <a:solidFill>
                  <a:srgbClr val="FFFF00"/>
                </a:solidFill>
                <a:effectLst/>
              </a:rPr>
              <a:t>(</a:t>
            </a:r>
            <a:r>
              <a:rPr lang="en-US" sz="3600" dirty="0" smtClean="0">
                <a:solidFill>
                  <a:srgbClr val="FFFF00"/>
                </a:solidFill>
                <a:effectLst/>
              </a:rPr>
              <a:t>Rev 19:10)</a:t>
            </a:r>
            <a:r>
              <a:rPr lang="en-US" sz="3600" dirty="0" smtClean="0">
                <a:effectLst/>
              </a:rPr>
              <a:t>; John attempts to worship an angel, being </a:t>
            </a:r>
            <a:r>
              <a:rPr lang="en-US" sz="3600" dirty="0">
                <a:effectLst/>
              </a:rPr>
              <a:t>entirely overcome by the extraordinary nature of the revelations made to </a:t>
            </a:r>
            <a:r>
              <a:rPr lang="en-US" sz="3600" dirty="0" smtClean="0">
                <a:effectLst/>
              </a:rPr>
              <a:t>him.</a:t>
            </a:r>
            <a:endParaRPr lang="en-US" sz="3600" i="1" dirty="0">
              <a:solidFill>
                <a:srgbClr val="FFFF00"/>
              </a:solidFill>
              <a:effectLst/>
            </a:endParaRPr>
          </a:p>
        </p:txBody>
      </p:sp>
    </p:spTree>
    <p:extLst>
      <p:ext uri="{BB962C8B-B14F-4D97-AF65-F5344CB8AC3E}">
        <p14:creationId xmlns:p14="http://schemas.microsoft.com/office/powerpoint/2010/main" val="369528430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777977"/>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2:24-25</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compensation</a:t>
            </a:r>
          </a:p>
          <a:p>
            <a:pPr marL="0" indent="0">
              <a:buNone/>
            </a:pPr>
            <a:r>
              <a:rPr lang="en-US" sz="3200" i="1" dirty="0">
                <a:solidFill>
                  <a:srgbClr val="FFFF00"/>
                </a:solidFill>
              </a:rPr>
              <a:t>“But to you, the rest of you in Thyatira, all who do not hold this teaching and are not the people who have learnt the deep things, as they call them the deep things of Satan -- to you I say that I lay no other burden on you.”</a:t>
            </a:r>
            <a:r>
              <a:rPr lang="en-US" sz="3200" i="1" dirty="0"/>
              <a:t>….</a:t>
            </a:r>
            <a:r>
              <a:rPr lang="en-US" sz="3200" dirty="0"/>
              <a:t> To all the members of the church; who have not entertained these satanic doctrines; I will not oppose you nor put upon you any new doctrine, but charge you to hold fast the old apostolic doctrine which you have received; persevere until I come to relieve you, and to release you from your persecutions, which will soon be at an end… </a:t>
            </a:r>
            <a:r>
              <a:rPr lang="en-US" sz="3200" i="1" dirty="0">
                <a:solidFill>
                  <a:srgbClr val="FFFF00"/>
                </a:solidFill>
              </a:rPr>
              <a:t>“Hold fast till I come.” </a:t>
            </a:r>
          </a:p>
          <a:p>
            <a:pPr marL="0" indent="0">
              <a:buNone/>
            </a:pPr>
            <a:endParaRPr lang="en-US" sz="3200" dirty="0"/>
          </a:p>
        </p:txBody>
      </p:sp>
    </p:spTree>
    <p:extLst>
      <p:ext uri="{BB962C8B-B14F-4D97-AF65-F5344CB8AC3E}">
        <p14:creationId xmlns:p14="http://schemas.microsoft.com/office/powerpoint/2010/main" val="221392595"/>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22:8</a:t>
            </a:r>
            <a:endParaRPr lang="en-US" dirty="0">
              <a:solidFill>
                <a:srgbClr val="00B0F0"/>
              </a:solidFill>
            </a:endParaRPr>
          </a:p>
        </p:txBody>
      </p:sp>
      <p:sp>
        <p:nvSpPr>
          <p:cNvPr id="5" name="Content Placeholder 2"/>
          <p:cNvSpPr>
            <a:spLocks noGrp="1"/>
          </p:cNvSpPr>
          <p:nvPr>
            <p:ph idx="1"/>
          </p:nvPr>
        </p:nvSpPr>
        <p:spPr>
          <a:xfrm>
            <a:off x="204716" y="1310184"/>
            <a:ext cx="11859904" cy="5445455"/>
          </a:xfrm>
        </p:spPr>
        <p:txBody>
          <a:bodyPr>
            <a:noAutofit/>
          </a:bodyPr>
          <a:lstStyle/>
          <a:p>
            <a:pPr marL="0" indent="0">
              <a:buNone/>
            </a:pPr>
            <a:r>
              <a:rPr lang="en-US" sz="3600" dirty="0" smtClean="0">
                <a:effectLst/>
              </a:rPr>
              <a:t>John </a:t>
            </a:r>
            <a:r>
              <a:rPr lang="en-US" sz="3600" dirty="0" smtClean="0">
                <a:solidFill>
                  <a:srgbClr val="FFFF00"/>
                </a:solidFill>
                <a:effectLst/>
              </a:rPr>
              <a:t>perhaps</a:t>
            </a:r>
            <a:r>
              <a:rPr lang="en-US" sz="3600" dirty="0" smtClean="0">
                <a:effectLst/>
              </a:rPr>
              <a:t> fell down to worship the angel as a </a:t>
            </a:r>
            <a:r>
              <a:rPr lang="en-US" sz="3600" dirty="0">
                <a:effectLst/>
              </a:rPr>
              <a:t>superior being, to express </a:t>
            </a:r>
            <a:r>
              <a:rPr lang="en-US" sz="3600" dirty="0" smtClean="0">
                <a:effectLst/>
              </a:rPr>
              <a:t>his gratitude </a:t>
            </a:r>
            <a:r>
              <a:rPr lang="en-US" sz="3600" dirty="0">
                <a:effectLst/>
              </a:rPr>
              <a:t>and give him thanks for the communications he had made to </a:t>
            </a:r>
            <a:r>
              <a:rPr lang="en-US" sz="3600" dirty="0" smtClean="0">
                <a:effectLst/>
              </a:rPr>
              <a:t>him.</a:t>
            </a:r>
          </a:p>
          <a:p>
            <a:pPr marL="0" indent="0">
              <a:buNone/>
            </a:pPr>
            <a:endParaRPr lang="en-US" sz="800" dirty="0" smtClean="0">
              <a:effectLst/>
            </a:endParaRPr>
          </a:p>
          <a:p>
            <a:pPr marL="0" indent="0">
              <a:buNone/>
            </a:pPr>
            <a:r>
              <a:rPr lang="en-US" sz="3600" dirty="0" smtClean="0">
                <a:solidFill>
                  <a:srgbClr val="FFFF00"/>
                </a:solidFill>
                <a:effectLst/>
              </a:rPr>
              <a:t>Or</a:t>
            </a:r>
            <a:r>
              <a:rPr lang="en-US" sz="3600" i="1" dirty="0" smtClean="0">
                <a:solidFill>
                  <a:srgbClr val="FFFF00"/>
                </a:solidFill>
                <a:effectLst/>
              </a:rPr>
              <a:t> </a:t>
            </a:r>
            <a:r>
              <a:rPr lang="en-US" sz="3600" dirty="0" smtClean="0">
                <a:effectLst/>
              </a:rPr>
              <a:t>could it be that John began to think that this was another manifestation of Jesus Christ (because the angel had said… </a:t>
            </a:r>
            <a:r>
              <a:rPr lang="en-US" sz="3600" i="1" dirty="0" smtClean="0">
                <a:solidFill>
                  <a:srgbClr val="FFFF00"/>
                </a:solidFill>
                <a:effectLst/>
              </a:rPr>
              <a:t>“behold I come quickly”</a:t>
            </a:r>
            <a:r>
              <a:rPr lang="en-US" sz="3600" dirty="0" smtClean="0">
                <a:effectLst/>
              </a:rPr>
              <a:t>)???</a:t>
            </a:r>
            <a:endParaRPr lang="en-US" sz="3600" dirty="0">
              <a:effectLst/>
            </a:endParaRPr>
          </a:p>
        </p:txBody>
      </p:sp>
    </p:spTree>
    <p:extLst>
      <p:ext uri="{BB962C8B-B14F-4D97-AF65-F5344CB8AC3E}">
        <p14:creationId xmlns:p14="http://schemas.microsoft.com/office/powerpoint/2010/main" val="2903827993"/>
      </p:ext>
    </p:extLst>
  </p:cSld>
  <p:clrMapOvr>
    <a:masterClrMapping/>
  </p:clrMapOvr>
  <p:timing>
    <p:tnLst>
      <p:par>
        <p:cTn id="1" dur="indefinite" restart="never" nodeType="tmRoot"/>
      </p:par>
    </p:tnLst>
  </p:timing>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22:9</a:t>
            </a:r>
            <a:endParaRPr lang="en-US" dirty="0">
              <a:solidFill>
                <a:srgbClr val="00B0F0"/>
              </a:solidFill>
            </a:endParaRPr>
          </a:p>
        </p:txBody>
      </p:sp>
      <p:sp>
        <p:nvSpPr>
          <p:cNvPr id="5" name="Content Placeholder 2"/>
          <p:cNvSpPr>
            <a:spLocks noGrp="1"/>
          </p:cNvSpPr>
          <p:nvPr>
            <p:ph idx="1"/>
          </p:nvPr>
        </p:nvSpPr>
        <p:spPr>
          <a:xfrm>
            <a:off x="204716" y="1132765"/>
            <a:ext cx="11859904" cy="5554636"/>
          </a:xfrm>
        </p:spPr>
        <p:txBody>
          <a:bodyPr>
            <a:noAutofit/>
          </a:bodyPr>
          <a:lstStyle/>
          <a:p>
            <a:pPr marL="0" indent="0">
              <a:buNone/>
            </a:pPr>
            <a:r>
              <a:rPr lang="en-US" sz="3600" i="1" dirty="0">
                <a:solidFill>
                  <a:srgbClr val="FFFF00"/>
                </a:solidFill>
                <a:effectLst/>
              </a:rPr>
              <a:t>I am thy fellow servant. </a:t>
            </a:r>
            <a:endParaRPr lang="en-US" sz="3600" i="1" dirty="0" smtClean="0">
              <a:solidFill>
                <a:srgbClr val="FFFF00"/>
              </a:solidFill>
              <a:effectLst/>
            </a:endParaRPr>
          </a:p>
          <a:p>
            <a:pPr marL="0" indent="0">
              <a:buNone/>
            </a:pPr>
            <a:r>
              <a:rPr lang="en-US" sz="3600" dirty="0" smtClean="0">
                <a:effectLst/>
              </a:rPr>
              <a:t>Evidently </a:t>
            </a:r>
            <a:r>
              <a:rPr lang="en-US" sz="3600" dirty="0">
                <a:effectLst/>
              </a:rPr>
              <a:t>this was an </a:t>
            </a:r>
            <a:r>
              <a:rPr lang="en-US" sz="3600" dirty="0" smtClean="0">
                <a:effectLst/>
              </a:rPr>
              <a:t>angel </a:t>
            </a:r>
            <a:r>
              <a:rPr lang="en-US" sz="3600" dirty="0">
                <a:effectLst/>
              </a:rPr>
              <a:t>and yet he </a:t>
            </a:r>
            <a:r>
              <a:rPr lang="en-US" sz="3600" dirty="0" smtClean="0">
                <a:effectLst/>
              </a:rPr>
              <a:t>speaks </a:t>
            </a:r>
            <a:r>
              <a:rPr lang="en-US" sz="3600" dirty="0">
                <a:effectLst/>
              </a:rPr>
              <a:t>of himself as a "fellow-servant" of John. That is, he was engaged in the service of the same God; he was endeavouring to advance the same cause, and to honour the same Redeemer</a:t>
            </a:r>
            <a:r>
              <a:rPr lang="en-US" sz="3600" dirty="0" smtClean="0">
                <a:effectLst/>
              </a:rPr>
              <a:t>. This angel demonstrated humility that he was a messenger &amp; servant of Jesus Christ just like John. </a:t>
            </a:r>
            <a:endParaRPr lang="en-US" sz="3600" dirty="0">
              <a:effectLst/>
            </a:endParaRPr>
          </a:p>
        </p:txBody>
      </p:sp>
    </p:spTree>
    <p:extLst>
      <p:ext uri="{BB962C8B-B14F-4D97-AF65-F5344CB8AC3E}">
        <p14:creationId xmlns:p14="http://schemas.microsoft.com/office/powerpoint/2010/main" val="197459211"/>
      </p:ext>
    </p:extLst>
  </p:cSld>
  <p:clrMapOvr>
    <a:masterClrMapping/>
  </p:clrMapOvr>
  <p:timing>
    <p:tnLst>
      <p:par>
        <p:cTn id="1" dur="indefinite" restart="never" nodeType="tmRoot"/>
      </p:par>
    </p:tnLst>
  </p:timing>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22:9</a:t>
            </a:r>
            <a:endParaRPr lang="en-US" dirty="0">
              <a:solidFill>
                <a:srgbClr val="00B0F0"/>
              </a:solidFill>
            </a:endParaRPr>
          </a:p>
        </p:txBody>
      </p:sp>
      <p:sp>
        <p:nvSpPr>
          <p:cNvPr id="5" name="Content Placeholder 2"/>
          <p:cNvSpPr>
            <a:spLocks noGrp="1"/>
          </p:cNvSpPr>
          <p:nvPr>
            <p:ph idx="1"/>
          </p:nvPr>
        </p:nvSpPr>
        <p:spPr>
          <a:xfrm>
            <a:off x="204716" y="1132765"/>
            <a:ext cx="11859904" cy="5554636"/>
          </a:xfrm>
        </p:spPr>
        <p:txBody>
          <a:bodyPr>
            <a:noAutofit/>
          </a:bodyPr>
          <a:lstStyle/>
          <a:p>
            <a:pPr marL="0" indent="0">
              <a:buNone/>
            </a:pPr>
            <a:r>
              <a:rPr lang="en-US" sz="3600" dirty="0" smtClean="0">
                <a:effectLst/>
              </a:rPr>
              <a:t>Here </a:t>
            </a:r>
            <a:r>
              <a:rPr lang="en-US" sz="3600" dirty="0">
                <a:effectLst/>
              </a:rPr>
              <a:t>the angel says </a:t>
            </a:r>
            <a:r>
              <a:rPr lang="en-US" sz="3600" dirty="0" smtClean="0">
                <a:effectLst/>
              </a:rPr>
              <a:t>that he </a:t>
            </a:r>
            <a:r>
              <a:rPr lang="en-US" sz="3600" dirty="0">
                <a:effectLst/>
              </a:rPr>
              <a:t>belonged to the general rank of the </a:t>
            </a:r>
            <a:r>
              <a:rPr lang="en-US" sz="3600" dirty="0" smtClean="0">
                <a:effectLst/>
              </a:rPr>
              <a:t>prophets </a:t>
            </a:r>
            <a:r>
              <a:rPr lang="en-US" sz="3600" dirty="0">
                <a:effectLst/>
              </a:rPr>
              <a:t>and was no more entitled to worship than any of the prophets had been. Like them, he had </a:t>
            </a:r>
            <a:r>
              <a:rPr lang="en-US" sz="3600" dirty="0" smtClean="0">
                <a:effectLst/>
              </a:rPr>
              <a:t>been commissioned </a:t>
            </a:r>
            <a:r>
              <a:rPr lang="en-US" sz="3600" dirty="0">
                <a:effectLst/>
              </a:rPr>
              <a:t>to disclose important truths in regard to the future; but as the prophets, even the most eminent of them, were not regarded as entitled to worship on account of the communications which they had </a:t>
            </a:r>
            <a:r>
              <a:rPr lang="en-US" sz="3600" dirty="0" smtClean="0">
                <a:effectLst/>
              </a:rPr>
              <a:t>made… and no </a:t>
            </a:r>
            <a:r>
              <a:rPr lang="en-US" sz="3600" dirty="0">
                <a:effectLst/>
              </a:rPr>
              <a:t>more was </a:t>
            </a:r>
            <a:r>
              <a:rPr lang="en-US" sz="3600" dirty="0" smtClean="0">
                <a:effectLst/>
              </a:rPr>
              <a:t>he as an angel.</a:t>
            </a:r>
            <a:endParaRPr lang="en-US" sz="3600" dirty="0">
              <a:effectLst/>
            </a:endParaRPr>
          </a:p>
        </p:txBody>
      </p:sp>
    </p:spTree>
    <p:extLst>
      <p:ext uri="{BB962C8B-B14F-4D97-AF65-F5344CB8AC3E}">
        <p14:creationId xmlns:p14="http://schemas.microsoft.com/office/powerpoint/2010/main" val="489265282"/>
      </p:ext>
    </p:extLst>
  </p:cSld>
  <p:clrMapOvr>
    <a:masterClrMapping/>
  </p:clrMapOvr>
  <p:timing>
    <p:tnLst>
      <p:par>
        <p:cTn id="1" dur="indefinite" restart="never" nodeType="tmRoot"/>
      </p:par>
    </p:tnLst>
  </p:timing>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22:10</a:t>
            </a:r>
            <a:endParaRPr lang="en-US" dirty="0">
              <a:solidFill>
                <a:srgbClr val="00B0F0"/>
              </a:solidFill>
            </a:endParaRPr>
          </a:p>
        </p:txBody>
      </p:sp>
      <p:sp>
        <p:nvSpPr>
          <p:cNvPr id="5" name="Content Placeholder 2"/>
          <p:cNvSpPr>
            <a:spLocks noGrp="1"/>
          </p:cNvSpPr>
          <p:nvPr>
            <p:ph idx="1"/>
          </p:nvPr>
        </p:nvSpPr>
        <p:spPr>
          <a:xfrm>
            <a:off x="204716" y="1323833"/>
            <a:ext cx="11859904" cy="5363568"/>
          </a:xfrm>
        </p:spPr>
        <p:txBody>
          <a:bodyPr>
            <a:noAutofit/>
          </a:bodyPr>
          <a:lstStyle/>
          <a:p>
            <a:pPr marL="0" indent="0">
              <a:buNone/>
            </a:pPr>
            <a:r>
              <a:rPr lang="en-US" sz="3600" dirty="0" smtClean="0">
                <a:solidFill>
                  <a:srgbClr val="00FFFF"/>
                </a:solidFill>
                <a:effectLst/>
              </a:rPr>
              <a:t>The idea of sealing of some prophecies meant that they </a:t>
            </a:r>
            <a:r>
              <a:rPr lang="en-US" sz="3600" dirty="0">
                <a:solidFill>
                  <a:srgbClr val="00FFFF"/>
                </a:solidFill>
                <a:effectLst/>
              </a:rPr>
              <a:t>should make the record sure and unchangeable; that they should finish it, and </a:t>
            </a:r>
            <a:r>
              <a:rPr lang="en-US" sz="3600" dirty="0" smtClean="0">
                <a:solidFill>
                  <a:srgbClr val="00FFFF"/>
                </a:solidFill>
                <a:effectLst/>
              </a:rPr>
              <a:t>store </a:t>
            </a:r>
            <a:r>
              <a:rPr lang="en-US" sz="3600" dirty="0">
                <a:solidFill>
                  <a:srgbClr val="00FFFF"/>
                </a:solidFill>
                <a:effectLst/>
              </a:rPr>
              <a:t>it </a:t>
            </a:r>
            <a:r>
              <a:rPr lang="en-US" sz="3600" dirty="0" smtClean="0">
                <a:solidFill>
                  <a:srgbClr val="00FFFF"/>
                </a:solidFill>
                <a:effectLst/>
              </a:rPr>
              <a:t>away </a:t>
            </a:r>
            <a:r>
              <a:rPr lang="en-US" sz="3600" dirty="0">
                <a:solidFill>
                  <a:srgbClr val="00FFFF"/>
                </a:solidFill>
                <a:effectLst/>
              </a:rPr>
              <a:t>for future </a:t>
            </a:r>
            <a:r>
              <a:rPr lang="en-US" sz="3600" dirty="0" smtClean="0">
                <a:solidFill>
                  <a:srgbClr val="00FFFF"/>
                </a:solidFill>
                <a:effectLst/>
              </a:rPr>
              <a:t>ages to be recalled; </a:t>
            </a:r>
            <a:r>
              <a:rPr lang="en-US" sz="3600" dirty="0">
                <a:solidFill>
                  <a:srgbClr val="00FFFF"/>
                </a:solidFill>
                <a:effectLst/>
              </a:rPr>
              <a:t>so </a:t>
            </a:r>
            <a:r>
              <a:rPr lang="en-US" sz="3600" dirty="0" smtClean="0">
                <a:solidFill>
                  <a:srgbClr val="00FFFF"/>
                </a:solidFill>
                <a:effectLst/>
              </a:rPr>
              <a:t>that in distant times when the events were fulfilled, they could </a:t>
            </a:r>
            <a:r>
              <a:rPr lang="en-US" sz="3600" dirty="0">
                <a:solidFill>
                  <a:srgbClr val="00FFFF"/>
                </a:solidFill>
                <a:effectLst/>
              </a:rPr>
              <a:t>be compared with the </a:t>
            </a:r>
            <a:r>
              <a:rPr lang="en-US" sz="3600" dirty="0" smtClean="0">
                <a:solidFill>
                  <a:srgbClr val="00FFFF"/>
                </a:solidFill>
                <a:effectLst/>
              </a:rPr>
              <a:t>prophecy</a:t>
            </a:r>
            <a:r>
              <a:rPr lang="en-US" sz="3600" dirty="0">
                <a:solidFill>
                  <a:srgbClr val="00FFFF"/>
                </a:solidFill>
                <a:effectLst/>
              </a:rPr>
              <a:t>;</a:t>
            </a:r>
            <a:r>
              <a:rPr lang="en-US" sz="3600" dirty="0" smtClean="0">
                <a:solidFill>
                  <a:srgbClr val="00FFFF"/>
                </a:solidFill>
                <a:effectLst/>
              </a:rPr>
              <a:t> that it could </a:t>
            </a:r>
            <a:r>
              <a:rPr lang="en-US" sz="3600" dirty="0">
                <a:solidFill>
                  <a:srgbClr val="00FFFF"/>
                </a:solidFill>
                <a:effectLst/>
              </a:rPr>
              <a:t>be </a:t>
            </a:r>
            <a:r>
              <a:rPr lang="en-US" sz="3600" dirty="0" smtClean="0">
                <a:solidFill>
                  <a:srgbClr val="00FFFF"/>
                </a:solidFill>
                <a:effectLst/>
              </a:rPr>
              <a:t>verified </a:t>
            </a:r>
            <a:r>
              <a:rPr lang="en-US" sz="3600" dirty="0">
                <a:solidFill>
                  <a:srgbClr val="00FFFF"/>
                </a:solidFill>
                <a:effectLst/>
              </a:rPr>
              <a:t>that there was exact correspondence between the prophecy and the </a:t>
            </a:r>
            <a:r>
              <a:rPr lang="en-US" sz="3600" dirty="0" smtClean="0">
                <a:solidFill>
                  <a:srgbClr val="00FFFF"/>
                </a:solidFill>
                <a:effectLst/>
              </a:rPr>
              <a:t>fulfillment of it.</a:t>
            </a:r>
            <a:endParaRPr lang="en-US" sz="3600" dirty="0">
              <a:solidFill>
                <a:srgbClr val="00FFFF"/>
              </a:solidFill>
              <a:effectLst/>
            </a:endParaRPr>
          </a:p>
        </p:txBody>
      </p:sp>
    </p:spTree>
    <p:extLst>
      <p:ext uri="{BB962C8B-B14F-4D97-AF65-F5344CB8AC3E}">
        <p14:creationId xmlns:p14="http://schemas.microsoft.com/office/powerpoint/2010/main" val="697530453"/>
      </p:ext>
    </p:extLst>
  </p:cSld>
  <p:clrMapOvr>
    <a:masterClrMapping/>
  </p:clrMapOvr>
  <p:timing>
    <p:tnLst>
      <p:par>
        <p:cTn id="1" dur="indefinite" restart="never" nodeType="tmRoot"/>
      </p:par>
    </p:tnLst>
  </p:timing>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22:10</a:t>
            </a:r>
            <a:endParaRPr lang="en-US" dirty="0">
              <a:solidFill>
                <a:srgbClr val="00B0F0"/>
              </a:solidFill>
            </a:endParaRPr>
          </a:p>
        </p:txBody>
      </p:sp>
      <p:sp>
        <p:nvSpPr>
          <p:cNvPr id="5" name="Content Placeholder 2"/>
          <p:cNvSpPr>
            <a:spLocks noGrp="1"/>
          </p:cNvSpPr>
          <p:nvPr>
            <p:ph idx="1"/>
          </p:nvPr>
        </p:nvSpPr>
        <p:spPr>
          <a:xfrm>
            <a:off x="204716" y="1132765"/>
            <a:ext cx="11859904" cy="5554636"/>
          </a:xfrm>
        </p:spPr>
        <p:txBody>
          <a:bodyPr>
            <a:noAutofit/>
          </a:bodyPr>
          <a:lstStyle/>
          <a:p>
            <a:pPr marL="0" indent="0">
              <a:buNone/>
            </a:pPr>
            <a:r>
              <a:rPr lang="en-US" sz="3600" dirty="0" smtClean="0">
                <a:solidFill>
                  <a:srgbClr val="00FFFF"/>
                </a:solidFill>
                <a:effectLst/>
              </a:rPr>
              <a:t>These prophecies </a:t>
            </a:r>
            <a:r>
              <a:rPr lang="en-US" sz="3600" dirty="0">
                <a:solidFill>
                  <a:srgbClr val="00FFFF"/>
                </a:solidFill>
                <a:effectLst/>
              </a:rPr>
              <a:t>would not be immediately </a:t>
            </a:r>
            <a:r>
              <a:rPr lang="en-US" sz="3600" dirty="0" smtClean="0">
                <a:solidFill>
                  <a:srgbClr val="00FFFF"/>
                </a:solidFill>
                <a:effectLst/>
              </a:rPr>
              <a:t>produced until needed, </a:t>
            </a:r>
            <a:r>
              <a:rPr lang="en-US" sz="3600" dirty="0">
                <a:solidFill>
                  <a:srgbClr val="00FFFF"/>
                </a:solidFill>
                <a:effectLst/>
              </a:rPr>
              <a:t>but would pertain </a:t>
            </a:r>
            <a:r>
              <a:rPr lang="en-US" sz="3600" dirty="0" smtClean="0">
                <a:solidFill>
                  <a:srgbClr val="00FFFF"/>
                </a:solidFill>
                <a:effectLst/>
              </a:rPr>
              <a:t>to &amp; be used by </a:t>
            </a:r>
            <a:r>
              <a:rPr lang="en-US" sz="3600" dirty="0">
                <a:solidFill>
                  <a:srgbClr val="00FFFF"/>
                </a:solidFill>
                <a:effectLst/>
              </a:rPr>
              <a:t>future ages. </a:t>
            </a:r>
            <a:r>
              <a:rPr lang="en-US" sz="3600" i="1" dirty="0" smtClean="0">
                <a:solidFill>
                  <a:srgbClr val="FFC000"/>
                </a:solidFill>
                <a:effectLst/>
              </a:rPr>
              <a:t>(Daniel 8:26; 12:4,9; Rev. 10:4)</a:t>
            </a:r>
          </a:p>
          <a:p>
            <a:pPr marL="0" indent="0">
              <a:buNone/>
            </a:pPr>
            <a:r>
              <a:rPr lang="en-US" sz="3600" dirty="0" smtClean="0">
                <a:solidFill>
                  <a:srgbClr val="FFFF00"/>
                </a:solidFill>
                <a:effectLst/>
              </a:rPr>
              <a:t>On </a:t>
            </a:r>
            <a:r>
              <a:rPr lang="en-US" sz="3600" dirty="0">
                <a:solidFill>
                  <a:srgbClr val="FFFF00"/>
                </a:solidFill>
                <a:effectLst/>
              </a:rPr>
              <a:t>the other hand, </a:t>
            </a:r>
            <a:r>
              <a:rPr lang="en-US" sz="3600" dirty="0" smtClean="0">
                <a:solidFill>
                  <a:srgbClr val="FFFF00"/>
                </a:solidFill>
                <a:effectLst/>
              </a:rPr>
              <a:t>most prophecies </a:t>
            </a:r>
            <a:r>
              <a:rPr lang="en-US" sz="3600" dirty="0">
                <a:solidFill>
                  <a:srgbClr val="FFFF00"/>
                </a:solidFill>
                <a:effectLst/>
              </a:rPr>
              <a:t>which John had </a:t>
            </a:r>
            <a:r>
              <a:rPr lang="en-US" sz="3600" dirty="0" smtClean="0">
                <a:solidFill>
                  <a:srgbClr val="FFFF00"/>
                </a:solidFill>
                <a:effectLst/>
              </a:rPr>
              <a:t>received, </a:t>
            </a:r>
            <a:r>
              <a:rPr lang="en-US" sz="3600" dirty="0">
                <a:solidFill>
                  <a:srgbClr val="FFFF00"/>
                </a:solidFill>
                <a:effectLst/>
              </a:rPr>
              <a:t>though </a:t>
            </a:r>
            <a:r>
              <a:rPr lang="en-US" sz="3600" dirty="0" smtClean="0">
                <a:solidFill>
                  <a:srgbClr val="FFFF00"/>
                </a:solidFill>
                <a:effectLst/>
              </a:rPr>
              <a:t>they were futuristic prophecies which extended </a:t>
            </a:r>
            <a:r>
              <a:rPr lang="en-US" sz="3600" dirty="0">
                <a:solidFill>
                  <a:srgbClr val="FFFF00"/>
                </a:solidFill>
                <a:effectLst/>
              </a:rPr>
              <a:t>to the end of the </a:t>
            </a:r>
            <a:r>
              <a:rPr lang="en-US" sz="3600" dirty="0" smtClean="0">
                <a:solidFill>
                  <a:srgbClr val="FFFF00"/>
                </a:solidFill>
                <a:effectLst/>
              </a:rPr>
              <a:t>world and </a:t>
            </a:r>
            <a:r>
              <a:rPr lang="en-US" sz="3600" dirty="0">
                <a:solidFill>
                  <a:srgbClr val="FFFF00"/>
                </a:solidFill>
                <a:effectLst/>
              </a:rPr>
              <a:t>even into </a:t>
            </a:r>
            <a:r>
              <a:rPr lang="en-US" sz="3600" dirty="0" smtClean="0">
                <a:solidFill>
                  <a:srgbClr val="FFFF00"/>
                </a:solidFill>
                <a:effectLst/>
              </a:rPr>
              <a:t>eternity; they </a:t>
            </a:r>
            <a:r>
              <a:rPr lang="en-US" sz="3600" dirty="0">
                <a:solidFill>
                  <a:srgbClr val="FFFF00"/>
                </a:solidFill>
                <a:effectLst/>
              </a:rPr>
              <a:t>were </a:t>
            </a:r>
            <a:r>
              <a:rPr lang="en-US" sz="3600" dirty="0" smtClean="0">
                <a:solidFill>
                  <a:srgbClr val="FFFF00"/>
                </a:solidFill>
                <a:effectLst/>
              </a:rPr>
              <a:t>to be revealed so that they could be of </a:t>
            </a:r>
            <a:r>
              <a:rPr lang="en-US" sz="3600" dirty="0">
                <a:solidFill>
                  <a:srgbClr val="FFFF00"/>
                </a:solidFill>
                <a:effectLst/>
              </a:rPr>
              <a:t>immediate use in consoling </a:t>
            </a:r>
            <a:r>
              <a:rPr lang="en-US" sz="3600" dirty="0" smtClean="0">
                <a:solidFill>
                  <a:srgbClr val="FFFF00"/>
                </a:solidFill>
                <a:effectLst/>
              </a:rPr>
              <a:t>the saints.</a:t>
            </a:r>
            <a:endParaRPr lang="en-US" sz="3600" dirty="0">
              <a:solidFill>
                <a:srgbClr val="FFFF00"/>
              </a:solidFill>
              <a:effectLst/>
            </a:endParaRPr>
          </a:p>
        </p:txBody>
      </p:sp>
    </p:spTree>
    <p:extLst>
      <p:ext uri="{BB962C8B-B14F-4D97-AF65-F5344CB8AC3E}">
        <p14:creationId xmlns:p14="http://schemas.microsoft.com/office/powerpoint/2010/main" val="3301789288"/>
      </p:ext>
    </p:extLst>
  </p:cSld>
  <p:clrMapOvr>
    <a:masterClrMapping/>
  </p:clrMapOvr>
  <p:timing>
    <p:tnLst>
      <p:par>
        <p:cTn id="1" dur="indefinite" restart="never" nodeType="tmRoot"/>
      </p:par>
    </p:tnLst>
  </p:timing>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22:10</a:t>
            </a:r>
            <a:endParaRPr lang="en-US" dirty="0">
              <a:solidFill>
                <a:srgbClr val="00B0F0"/>
              </a:solidFill>
            </a:endParaRPr>
          </a:p>
        </p:txBody>
      </p:sp>
      <p:sp>
        <p:nvSpPr>
          <p:cNvPr id="5" name="Content Placeholder 2"/>
          <p:cNvSpPr>
            <a:spLocks noGrp="1"/>
          </p:cNvSpPr>
          <p:nvPr>
            <p:ph idx="1"/>
          </p:nvPr>
        </p:nvSpPr>
        <p:spPr>
          <a:xfrm>
            <a:off x="204716" y="846161"/>
            <a:ext cx="11859904" cy="5841240"/>
          </a:xfrm>
        </p:spPr>
        <p:txBody>
          <a:bodyPr>
            <a:noAutofit/>
          </a:bodyPr>
          <a:lstStyle/>
          <a:p>
            <a:pPr marL="0" indent="0">
              <a:buNone/>
            </a:pPr>
            <a:r>
              <a:rPr lang="en-US" sz="3600" dirty="0" smtClean="0">
                <a:solidFill>
                  <a:srgbClr val="FFFF00"/>
                </a:solidFill>
                <a:effectLst/>
              </a:rPr>
              <a:t>John therefore </a:t>
            </a:r>
            <a:r>
              <a:rPr lang="en-US" sz="3600" dirty="0">
                <a:solidFill>
                  <a:srgbClr val="FFFF00"/>
                </a:solidFill>
                <a:effectLst/>
              </a:rPr>
              <a:t>was directed not to seal up </a:t>
            </a:r>
            <a:r>
              <a:rPr lang="en-US" sz="3600" dirty="0" smtClean="0">
                <a:solidFill>
                  <a:srgbClr val="FFFF00"/>
                </a:solidFill>
                <a:effectLst/>
              </a:rPr>
              <a:t>the prophecies; he was not </a:t>
            </a:r>
            <a:r>
              <a:rPr lang="en-US" sz="3600" dirty="0">
                <a:solidFill>
                  <a:srgbClr val="FFFF00"/>
                </a:solidFill>
                <a:effectLst/>
              </a:rPr>
              <a:t>to </a:t>
            </a:r>
            <a:r>
              <a:rPr lang="en-US" sz="3600" dirty="0" smtClean="0">
                <a:solidFill>
                  <a:srgbClr val="FFFF00"/>
                </a:solidFill>
                <a:effectLst/>
              </a:rPr>
              <a:t>store </a:t>
            </a:r>
            <a:r>
              <a:rPr lang="en-US" sz="3600" dirty="0">
                <a:solidFill>
                  <a:srgbClr val="FFFF00"/>
                </a:solidFill>
                <a:effectLst/>
              </a:rPr>
              <a:t>them away </a:t>
            </a:r>
            <a:r>
              <a:rPr lang="en-US" sz="3600" dirty="0" smtClean="0">
                <a:solidFill>
                  <a:srgbClr val="FFFF00"/>
                </a:solidFill>
                <a:effectLst/>
              </a:rPr>
              <a:t>for them to be opened later </a:t>
            </a:r>
            <a:r>
              <a:rPr lang="en-US" sz="3600" dirty="0">
                <a:solidFill>
                  <a:srgbClr val="FFFF00"/>
                </a:solidFill>
                <a:effectLst/>
              </a:rPr>
              <a:t>in distant ages; but to leave them open, so </a:t>
            </a:r>
            <a:r>
              <a:rPr lang="en-US" sz="3600" dirty="0" smtClean="0">
                <a:solidFill>
                  <a:srgbClr val="FFFF00"/>
                </a:solidFill>
                <a:effectLst/>
              </a:rPr>
              <a:t>that </a:t>
            </a:r>
            <a:r>
              <a:rPr lang="en-US" sz="3600" dirty="0">
                <a:solidFill>
                  <a:srgbClr val="FFFF00"/>
                </a:solidFill>
                <a:effectLst/>
              </a:rPr>
              <a:t>persecuted </a:t>
            </a:r>
            <a:r>
              <a:rPr lang="en-US" sz="3600" dirty="0" smtClean="0">
                <a:solidFill>
                  <a:srgbClr val="FFFF00"/>
                </a:solidFill>
                <a:effectLst/>
              </a:rPr>
              <a:t>saints </a:t>
            </a:r>
            <a:r>
              <a:rPr lang="en-US" sz="3600" dirty="0">
                <a:solidFill>
                  <a:srgbClr val="FFFF00"/>
                </a:solidFill>
                <a:effectLst/>
              </a:rPr>
              <a:t>might have access to them, and might in times of persecution and trial have the assurance that the principles of their </a:t>
            </a:r>
            <a:r>
              <a:rPr lang="en-US" sz="3600" dirty="0" smtClean="0">
                <a:solidFill>
                  <a:srgbClr val="FFFF00"/>
                </a:solidFill>
                <a:effectLst/>
              </a:rPr>
              <a:t>faith </a:t>
            </a:r>
            <a:r>
              <a:rPr lang="en-US" sz="3600" dirty="0">
                <a:solidFill>
                  <a:srgbClr val="FFFF00"/>
                </a:solidFill>
                <a:effectLst/>
              </a:rPr>
              <a:t>would finally </a:t>
            </a:r>
            <a:r>
              <a:rPr lang="en-US" sz="3600" dirty="0" smtClean="0">
                <a:solidFill>
                  <a:srgbClr val="FFFF00"/>
                </a:solidFill>
                <a:effectLst/>
              </a:rPr>
              <a:t>triumph… In other words John was told: </a:t>
            </a:r>
            <a:r>
              <a:rPr lang="en-US" sz="3600" i="1" dirty="0" smtClean="0">
                <a:solidFill>
                  <a:srgbClr val="00FFFF"/>
                </a:solidFill>
                <a:effectLst/>
              </a:rPr>
              <a:t>“Do not seal this as </a:t>
            </a:r>
            <a:r>
              <a:rPr lang="en-US" sz="3600" i="1" dirty="0">
                <a:solidFill>
                  <a:srgbClr val="00FFFF"/>
                </a:solidFill>
                <a:effectLst/>
              </a:rPr>
              <a:t>something to be reserved for future use, but publish them for the present benefit of all</a:t>
            </a:r>
            <a:r>
              <a:rPr lang="en-US" sz="3600" i="1" dirty="0" smtClean="0">
                <a:solidFill>
                  <a:srgbClr val="00FFFF"/>
                </a:solidFill>
                <a:effectLst/>
              </a:rPr>
              <a:t>.”</a:t>
            </a:r>
            <a:endParaRPr lang="en-US" sz="3600" i="1" dirty="0">
              <a:solidFill>
                <a:srgbClr val="00FFFF"/>
              </a:solidFill>
              <a:effectLst/>
            </a:endParaRPr>
          </a:p>
        </p:txBody>
      </p:sp>
    </p:spTree>
    <p:extLst>
      <p:ext uri="{BB962C8B-B14F-4D97-AF65-F5344CB8AC3E}">
        <p14:creationId xmlns:p14="http://schemas.microsoft.com/office/powerpoint/2010/main" val="3369638111"/>
      </p:ext>
    </p:extLst>
  </p:cSld>
  <p:clrMapOvr>
    <a:masterClrMapping/>
  </p:clrMapOvr>
  <p:timing>
    <p:tnLst>
      <p:par>
        <p:cTn id="1" dur="indefinite" restart="never" nodeType="tmRoot"/>
      </p:par>
    </p:tnLst>
  </p:timing>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22:10</a:t>
            </a:r>
            <a:endParaRPr lang="en-US" dirty="0">
              <a:solidFill>
                <a:srgbClr val="00B0F0"/>
              </a:solidFill>
            </a:endParaRPr>
          </a:p>
        </p:txBody>
      </p:sp>
      <p:sp>
        <p:nvSpPr>
          <p:cNvPr id="5" name="Content Placeholder 2"/>
          <p:cNvSpPr>
            <a:spLocks noGrp="1"/>
          </p:cNvSpPr>
          <p:nvPr>
            <p:ph idx="1"/>
          </p:nvPr>
        </p:nvSpPr>
        <p:spPr>
          <a:xfrm>
            <a:off x="204716" y="1214651"/>
            <a:ext cx="11859904" cy="5472750"/>
          </a:xfrm>
        </p:spPr>
        <p:txBody>
          <a:bodyPr>
            <a:noAutofit/>
          </a:bodyPr>
          <a:lstStyle/>
          <a:p>
            <a:pPr marL="0" indent="0">
              <a:buNone/>
            </a:pPr>
            <a:r>
              <a:rPr lang="en-US" sz="3600" i="1" dirty="0" smtClean="0">
                <a:solidFill>
                  <a:srgbClr val="FFFF00"/>
                </a:solidFill>
                <a:effectLst/>
              </a:rPr>
              <a:t>“…For </a:t>
            </a:r>
            <a:r>
              <a:rPr lang="en-US" sz="3600" i="1" dirty="0">
                <a:solidFill>
                  <a:srgbClr val="FFFF00"/>
                </a:solidFill>
                <a:effectLst/>
              </a:rPr>
              <a:t>the time is at </a:t>
            </a:r>
            <a:r>
              <a:rPr lang="en-US" sz="3600" i="1" dirty="0" smtClean="0">
                <a:solidFill>
                  <a:srgbClr val="FFFF00"/>
                </a:solidFill>
                <a:effectLst/>
              </a:rPr>
              <a:t>hand…” </a:t>
            </a:r>
          </a:p>
          <a:p>
            <a:pPr marL="0" indent="0">
              <a:buNone/>
            </a:pPr>
            <a:r>
              <a:rPr lang="en-US" sz="3600" dirty="0" smtClean="0">
                <a:solidFill>
                  <a:srgbClr val="00FFFF"/>
                </a:solidFill>
                <a:effectLst/>
              </a:rPr>
              <a:t>That </a:t>
            </a:r>
            <a:r>
              <a:rPr lang="en-US" sz="3600" dirty="0">
                <a:solidFill>
                  <a:srgbClr val="00FFFF"/>
                </a:solidFill>
                <a:effectLst/>
              </a:rPr>
              <a:t>is, they are soon to commence. It is not implied that they would be soon completed</a:t>
            </a:r>
            <a:r>
              <a:rPr lang="en-US" sz="3600" dirty="0">
                <a:effectLst/>
              </a:rPr>
              <a:t>. The idea </a:t>
            </a:r>
            <a:r>
              <a:rPr lang="en-US" sz="3600" dirty="0" smtClean="0">
                <a:effectLst/>
              </a:rPr>
              <a:t>is that, </a:t>
            </a:r>
            <a:r>
              <a:rPr lang="en-US" sz="3600" dirty="0">
                <a:effectLst/>
              </a:rPr>
              <a:t>as the scenes of persecution were soon to open upon the church, it was important that the church should have access to these prophecies </a:t>
            </a:r>
            <a:r>
              <a:rPr lang="en-US" sz="3600" dirty="0" smtClean="0">
                <a:effectLst/>
              </a:rPr>
              <a:t>to </a:t>
            </a:r>
            <a:r>
              <a:rPr lang="en-US" sz="3600" dirty="0">
                <a:effectLst/>
              </a:rPr>
              <a:t>sustain it in its </a:t>
            </a:r>
            <a:r>
              <a:rPr lang="en-US" sz="3600" dirty="0" smtClean="0">
                <a:effectLst/>
              </a:rPr>
              <a:t>trials and to give it a blessed hope. </a:t>
            </a:r>
            <a:endParaRPr lang="en-US" sz="3600" dirty="0">
              <a:effectLst/>
            </a:endParaRPr>
          </a:p>
        </p:txBody>
      </p:sp>
    </p:spTree>
    <p:extLst>
      <p:ext uri="{BB962C8B-B14F-4D97-AF65-F5344CB8AC3E}">
        <p14:creationId xmlns:p14="http://schemas.microsoft.com/office/powerpoint/2010/main" val="42530361"/>
      </p:ext>
    </p:extLst>
  </p:cSld>
  <p:clrMapOvr>
    <a:masterClrMapping/>
  </p:clrMapOvr>
  <p:timing>
    <p:tnLst>
      <p:par>
        <p:cTn id="1" dur="indefinite" restart="never" nodeType="tmRoot"/>
      </p:par>
    </p:tnLst>
  </p:timing>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22:11</a:t>
            </a:r>
            <a:endParaRPr lang="en-US" dirty="0">
              <a:solidFill>
                <a:srgbClr val="00B0F0"/>
              </a:solidFill>
            </a:endParaRPr>
          </a:p>
        </p:txBody>
      </p:sp>
      <p:sp>
        <p:nvSpPr>
          <p:cNvPr id="5" name="Content Placeholder 2"/>
          <p:cNvSpPr>
            <a:spLocks noGrp="1"/>
          </p:cNvSpPr>
          <p:nvPr>
            <p:ph idx="1"/>
          </p:nvPr>
        </p:nvSpPr>
        <p:spPr>
          <a:xfrm>
            <a:off x="204716" y="1255593"/>
            <a:ext cx="11859904" cy="5431807"/>
          </a:xfrm>
        </p:spPr>
        <p:txBody>
          <a:bodyPr>
            <a:noAutofit/>
          </a:bodyPr>
          <a:lstStyle/>
          <a:p>
            <a:pPr marL="0" indent="0">
              <a:buNone/>
            </a:pPr>
            <a:r>
              <a:rPr lang="en-US" sz="3600" i="1" dirty="0" smtClean="0">
                <a:solidFill>
                  <a:srgbClr val="FFFF00"/>
                </a:solidFill>
                <a:effectLst/>
              </a:rPr>
              <a:t>“Let </a:t>
            </a:r>
            <a:r>
              <a:rPr lang="en-US" sz="3600" i="1" dirty="0">
                <a:solidFill>
                  <a:srgbClr val="FFFF00"/>
                </a:solidFill>
                <a:effectLst/>
              </a:rPr>
              <a:t>the wrong-doer continue to do wrong; the filthy-minded man continue to be filthy; the righteous man continue to act righteously; and the holy-minded man continue to be holy</a:t>
            </a:r>
            <a:r>
              <a:rPr lang="en-US" sz="3600" i="1" dirty="0" smtClean="0">
                <a:solidFill>
                  <a:srgbClr val="FFFF00"/>
                </a:solidFill>
                <a:effectLst/>
              </a:rPr>
              <a:t>.” </a:t>
            </a:r>
          </a:p>
          <a:p>
            <a:pPr marL="0" indent="0">
              <a:buNone/>
            </a:pPr>
            <a:endParaRPr lang="en-US" sz="800" dirty="0" smtClean="0">
              <a:solidFill>
                <a:srgbClr val="00FFFF"/>
              </a:solidFill>
              <a:effectLst/>
            </a:endParaRPr>
          </a:p>
          <a:p>
            <a:pPr marL="0" indent="0" algn="ctr">
              <a:buNone/>
            </a:pPr>
            <a:r>
              <a:rPr lang="en-US" sz="4400" dirty="0" smtClean="0">
                <a:solidFill>
                  <a:srgbClr val="00FFFF"/>
                </a:solidFill>
                <a:effectLst/>
              </a:rPr>
              <a:t>THERE ARE TWO (2) SCHOOLS OF THOUGHT REGARDING THIS VERSE</a:t>
            </a:r>
          </a:p>
        </p:txBody>
      </p:sp>
    </p:spTree>
    <p:extLst>
      <p:ext uri="{BB962C8B-B14F-4D97-AF65-F5344CB8AC3E}">
        <p14:creationId xmlns:p14="http://schemas.microsoft.com/office/powerpoint/2010/main" val="3164591923"/>
      </p:ext>
    </p:extLst>
  </p:cSld>
  <p:clrMapOvr>
    <a:masterClrMapping/>
  </p:clrMapOvr>
  <p:timing>
    <p:tnLst>
      <p:par>
        <p:cTn id="1" dur="indefinite" restart="never" nodeType="tmRoot"/>
      </p:par>
    </p:tnLst>
  </p:timing>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22:11</a:t>
            </a:r>
            <a:endParaRPr lang="en-US" dirty="0">
              <a:solidFill>
                <a:srgbClr val="00B0F0"/>
              </a:solidFill>
            </a:endParaRPr>
          </a:p>
        </p:txBody>
      </p:sp>
      <p:sp>
        <p:nvSpPr>
          <p:cNvPr id="5" name="Content Placeholder 2"/>
          <p:cNvSpPr>
            <a:spLocks noGrp="1"/>
          </p:cNvSpPr>
          <p:nvPr>
            <p:ph idx="1"/>
          </p:nvPr>
        </p:nvSpPr>
        <p:spPr>
          <a:xfrm>
            <a:off x="204716" y="1187355"/>
            <a:ext cx="11859904" cy="5500046"/>
          </a:xfrm>
        </p:spPr>
        <p:txBody>
          <a:bodyPr>
            <a:noAutofit/>
          </a:bodyPr>
          <a:lstStyle/>
          <a:p>
            <a:pPr marL="0" indent="0">
              <a:buNone/>
            </a:pPr>
            <a:r>
              <a:rPr lang="en-US" sz="3600" dirty="0" smtClean="0">
                <a:solidFill>
                  <a:srgbClr val="00FFFF"/>
                </a:solidFill>
                <a:effectLst/>
              </a:rPr>
              <a:t>This </a:t>
            </a:r>
            <a:r>
              <a:rPr lang="en-US" sz="3600" dirty="0">
                <a:solidFill>
                  <a:srgbClr val="00FFFF"/>
                </a:solidFill>
                <a:effectLst/>
              </a:rPr>
              <a:t>verse stands between the two announcements: </a:t>
            </a:r>
            <a:r>
              <a:rPr lang="en-US" sz="3600" dirty="0">
                <a:solidFill>
                  <a:srgbClr val="FFFF00"/>
                </a:solidFill>
                <a:effectLst/>
              </a:rPr>
              <a:t>"The time is at hand," </a:t>
            </a:r>
            <a:r>
              <a:rPr lang="en-US" sz="3600" dirty="0">
                <a:solidFill>
                  <a:srgbClr val="00FFFF"/>
                </a:solidFill>
                <a:effectLst/>
              </a:rPr>
              <a:t>and </a:t>
            </a:r>
            <a:r>
              <a:rPr lang="en-US" sz="3600" dirty="0">
                <a:solidFill>
                  <a:srgbClr val="FFFF00"/>
                </a:solidFill>
                <a:effectLst/>
              </a:rPr>
              <a:t>"Behold, I come quickly."  </a:t>
            </a:r>
            <a:r>
              <a:rPr lang="en-US" sz="3600" dirty="0" smtClean="0">
                <a:solidFill>
                  <a:srgbClr val="FFFF00"/>
                </a:solidFill>
                <a:effectLst/>
              </a:rPr>
              <a:t>     </a:t>
            </a:r>
            <a:r>
              <a:rPr lang="en-US" sz="3600" dirty="0" smtClean="0">
                <a:solidFill>
                  <a:srgbClr val="00FFFF"/>
                </a:solidFill>
                <a:effectLst/>
              </a:rPr>
              <a:t>It can be understood </a:t>
            </a:r>
            <a:r>
              <a:rPr lang="en-US" sz="3600" dirty="0">
                <a:solidFill>
                  <a:srgbClr val="00FFFF"/>
                </a:solidFill>
                <a:effectLst/>
              </a:rPr>
              <a:t>as a solemn </a:t>
            </a:r>
            <a:r>
              <a:rPr lang="en-US" sz="3600" dirty="0" smtClean="0">
                <a:solidFill>
                  <a:srgbClr val="00FFFF"/>
                </a:solidFill>
                <a:effectLst/>
              </a:rPr>
              <a:t>admonition or warning; to mean… If </a:t>
            </a:r>
            <a:r>
              <a:rPr lang="en-US" sz="3600" dirty="0">
                <a:solidFill>
                  <a:srgbClr val="00FFFF"/>
                </a:solidFill>
                <a:effectLst/>
              </a:rPr>
              <a:t>after all these </a:t>
            </a:r>
            <a:r>
              <a:rPr lang="en-US" sz="3600" dirty="0" smtClean="0">
                <a:solidFill>
                  <a:srgbClr val="00FFFF"/>
                </a:solidFill>
                <a:effectLst/>
              </a:rPr>
              <a:t>revelations, some choose to continue </a:t>
            </a:r>
            <a:r>
              <a:rPr lang="en-US" sz="3600" dirty="0">
                <a:solidFill>
                  <a:srgbClr val="00FFFF"/>
                </a:solidFill>
                <a:effectLst/>
              </a:rPr>
              <a:t>in sin, let </a:t>
            </a:r>
            <a:r>
              <a:rPr lang="en-US" sz="3600" dirty="0" smtClean="0">
                <a:solidFill>
                  <a:srgbClr val="00FFFF"/>
                </a:solidFill>
                <a:effectLst/>
              </a:rPr>
              <a:t>them </a:t>
            </a:r>
            <a:r>
              <a:rPr lang="en-US" sz="3600" dirty="0">
                <a:solidFill>
                  <a:srgbClr val="00FFFF"/>
                </a:solidFill>
                <a:effectLst/>
              </a:rPr>
              <a:t>do so.  But let the righteous persevere in </a:t>
            </a:r>
            <a:r>
              <a:rPr lang="en-US" sz="3600" dirty="0" smtClean="0">
                <a:solidFill>
                  <a:srgbClr val="00FFFF"/>
                </a:solidFill>
                <a:effectLst/>
              </a:rPr>
              <a:t>living righteously… for </a:t>
            </a:r>
            <a:r>
              <a:rPr lang="en-US" sz="3600" dirty="0">
                <a:solidFill>
                  <a:srgbClr val="00FFFF"/>
                </a:solidFill>
                <a:effectLst/>
              </a:rPr>
              <a:t>the day is at hand when </a:t>
            </a:r>
            <a:r>
              <a:rPr lang="en-US" sz="3600" dirty="0" smtClean="0">
                <a:solidFill>
                  <a:srgbClr val="00FFFF"/>
                </a:solidFill>
                <a:effectLst/>
              </a:rPr>
              <a:t>Jesus shall </a:t>
            </a:r>
            <a:r>
              <a:rPr lang="en-US" sz="3600" dirty="0">
                <a:solidFill>
                  <a:srgbClr val="00FFFF"/>
                </a:solidFill>
                <a:effectLst/>
              </a:rPr>
              <a:t>come to reward every one according to </a:t>
            </a:r>
            <a:r>
              <a:rPr lang="en-US" sz="3600" dirty="0" smtClean="0">
                <a:solidFill>
                  <a:srgbClr val="00FFFF"/>
                </a:solidFill>
                <a:effectLst/>
              </a:rPr>
              <a:t>their </a:t>
            </a:r>
            <a:r>
              <a:rPr lang="en-US" sz="3600" dirty="0">
                <a:solidFill>
                  <a:srgbClr val="00FFFF"/>
                </a:solidFill>
                <a:effectLst/>
              </a:rPr>
              <a:t>works.</a:t>
            </a:r>
            <a:endParaRPr lang="en-US" sz="3600" dirty="0" smtClean="0">
              <a:solidFill>
                <a:srgbClr val="00FFFF"/>
              </a:solidFill>
              <a:effectLst/>
            </a:endParaRPr>
          </a:p>
        </p:txBody>
      </p:sp>
    </p:spTree>
    <p:extLst>
      <p:ext uri="{BB962C8B-B14F-4D97-AF65-F5344CB8AC3E}">
        <p14:creationId xmlns:p14="http://schemas.microsoft.com/office/powerpoint/2010/main" val="1423728362"/>
      </p:ext>
    </p:extLst>
  </p:cSld>
  <p:clrMapOvr>
    <a:masterClrMapping/>
  </p:clrMapOvr>
  <p:timing>
    <p:tnLst>
      <p:par>
        <p:cTn id="1" dur="indefinite" restart="never" nodeType="tmRoot"/>
      </p:par>
    </p:tnLst>
  </p:timing>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22:11</a:t>
            </a:r>
            <a:endParaRPr lang="en-US" dirty="0">
              <a:solidFill>
                <a:srgbClr val="00B0F0"/>
              </a:solidFill>
            </a:endParaRPr>
          </a:p>
        </p:txBody>
      </p:sp>
      <p:sp>
        <p:nvSpPr>
          <p:cNvPr id="5" name="Content Placeholder 2"/>
          <p:cNvSpPr>
            <a:spLocks noGrp="1"/>
          </p:cNvSpPr>
          <p:nvPr>
            <p:ph idx="1"/>
          </p:nvPr>
        </p:nvSpPr>
        <p:spPr>
          <a:xfrm>
            <a:off x="204716" y="1351128"/>
            <a:ext cx="11859904" cy="5049669"/>
          </a:xfrm>
        </p:spPr>
        <p:txBody>
          <a:bodyPr>
            <a:noAutofit/>
          </a:bodyPr>
          <a:lstStyle/>
          <a:p>
            <a:pPr marL="0" indent="0">
              <a:buNone/>
            </a:pPr>
            <a:r>
              <a:rPr lang="en-US" sz="3600" dirty="0" smtClean="0">
                <a:solidFill>
                  <a:srgbClr val="00FFFF"/>
                </a:solidFill>
                <a:effectLst/>
              </a:rPr>
              <a:t>The statement is therefore not an imperative, </a:t>
            </a:r>
            <a:r>
              <a:rPr lang="en-US" sz="3600" dirty="0">
                <a:solidFill>
                  <a:srgbClr val="00FFFF"/>
                </a:solidFill>
                <a:effectLst/>
              </a:rPr>
              <a:t>but a </a:t>
            </a:r>
            <a:r>
              <a:rPr lang="en-US" sz="3600" dirty="0" smtClean="0">
                <a:solidFill>
                  <a:srgbClr val="00FFFF"/>
                </a:solidFill>
                <a:effectLst/>
              </a:rPr>
              <a:t>warning to any recipient in their present dispensation …</a:t>
            </a:r>
            <a:r>
              <a:rPr lang="en-US" sz="3600" i="1" dirty="0" smtClean="0">
                <a:solidFill>
                  <a:srgbClr val="FFC000"/>
                </a:solidFill>
                <a:effectLst/>
              </a:rPr>
              <a:t>before the judgment period</a:t>
            </a:r>
            <a:r>
              <a:rPr lang="en-US" sz="3600" dirty="0" smtClean="0">
                <a:solidFill>
                  <a:srgbClr val="00FFFF"/>
                </a:solidFill>
                <a:effectLst/>
              </a:rPr>
              <a:t>. Therefore he </a:t>
            </a:r>
            <a:r>
              <a:rPr lang="en-US" sz="3600" dirty="0">
                <a:solidFill>
                  <a:srgbClr val="00FFFF"/>
                </a:solidFill>
                <a:effectLst/>
              </a:rPr>
              <a:t>that is fixed in injustice and unrighteousness, let him go </a:t>
            </a:r>
            <a:r>
              <a:rPr lang="en-US" sz="3600" dirty="0" smtClean="0">
                <a:solidFill>
                  <a:srgbClr val="00FFFF"/>
                </a:solidFill>
                <a:effectLst/>
              </a:rPr>
              <a:t>on; for in the </a:t>
            </a:r>
            <a:r>
              <a:rPr lang="en-US" sz="3600" dirty="0">
                <a:solidFill>
                  <a:srgbClr val="00FFFF"/>
                </a:solidFill>
                <a:effectLst/>
              </a:rPr>
              <a:t>future </a:t>
            </a:r>
            <a:r>
              <a:rPr lang="en-US" sz="3600" dirty="0" smtClean="0">
                <a:solidFill>
                  <a:srgbClr val="00FFFF"/>
                </a:solidFill>
                <a:effectLst/>
              </a:rPr>
              <a:t>judgment he </a:t>
            </a:r>
            <a:r>
              <a:rPr lang="en-US" sz="3600" dirty="0">
                <a:solidFill>
                  <a:srgbClr val="00FFFF"/>
                </a:solidFill>
                <a:effectLst/>
              </a:rPr>
              <a:t>shall reap </a:t>
            </a:r>
            <a:r>
              <a:rPr lang="en-US" sz="3600" dirty="0" smtClean="0">
                <a:solidFill>
                  <a:srgbClr val="00FFFF"/>
                </a:solidFill>
                <a:effectLst/>
              </a:rPr>
              <a:t>what </a:t>
            </a:r>
            <a:r>
              <a:rPr lang="en-US" sz="3600" dirty="0">
                <a:solidFill>
                  <a:srgbClr val="00FFFF"/>
                </a:solidFill>
                <a:effectLst/>
              </a:rPr>
              <a:t>he has sown. But the holy and true, let them be encouraged to press on; </a:t>
            </a:r>
            <a:r>
              <a:rPr lang="en-US" sz="3600" dirty="0" smtClean="0">
                <a:solidFill>
                  <a:srgbClr val="00FFFF"/>
                </a:solidFill>
                <a:effectLst/>
              </a:rPr>
              <a:t>they will be rewarded for their faithfulness.</a:t>
            </a:r>
          </a:p>
        </p:txBody>
      </p:sp>
    </p:spTree>
    <p:extLst>
      <p:ext uri="{BB962C8B-B14F-4D97-AF65-F5344CB8AC3E}">
        <p14:creationId xmlns:p14="http://schemas.microsoft.com/office/powerpoint/2010/main" val="19144784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777977"/>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2:26</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compensation</a:t>
            </a:r>
          </a:p>
          <a:p>
            <a:pPr marL="0" indent="0">
              <a:buNone/>
            </a:pPr>
            <a:r>
              <a:rPr lang="en-US" sz="3200" dirty="0"/>
              <a:t>In the coming period when Christ shall rule all kingdoms; the saints who overcome shall share Christ’s authority. The evident meaning of what is said here, is that in accordance with the promise made to believers in the New Testament, they will partake in the final triumph and glory of the Saviour and be associated with Christ. Christ assures his servants of their privileged status to one day share in the reign &amp; dominion of his kingdom. </a:t>
            </a:r>
          </a:p>
        </p:txBody>
      </p:sp>
    </p:spTree>
    <p:extLst>
      <p:ext uri="{BB962C8B-B14F-4D97-AF65-F5344CB8AC3E}">
        <p14:creationId xmlns:p14="http://schemas.microsoft.com/office/powerpoint/2010/main" val="3184787736"/>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22:11</a:t>
            </a:r>
            <a:endParaRPr lang="en-US" dirty="0">
              <a:solidFill>
                <a:srgbClr val="00B0F0"/>
              </a:solidFill>
            </a:endParaRPr>
          </a:p>
        </p:txBody>
      </p:sp>
      <p:sp>
        <p:nvSpPr>
          <p:cNvPr id="5" name="Content Placeholder 2"/>
          <p:cNvSpPr>
            <a:spLocks noGrp="1"/>
          </p:cNvSpPr>
          <p:nvPr>
            <p:ph idx="1"/>
          </p:nvPr>
        </p:nvSpPr>
        <p:spPr>
          <a:xfrm>
            <a:off x="204716" y="982639"/>
            <a:ext cx="11859904" cy="5704762"/>
          </a:xfrm>
        </p:spPr>
        <p:txBody>
          <a:bodyPr>
            <a:noAutofit/>
          </a:bodyPr>
          <a:lstStyle/>
          <a:p>
            <a:pPr marL="0" indent="0">
              <a:buNone/>
            </a:pPr>
            <a:r>
              <a:rPr lang="en-US" sz="3200" i="1" dirty="0" smtClean="0">
                <a:solidFill>
                  <a:srgbClr val="FFFF00"/>
                </a:solidFill>
                <a:effectLst/>
              </a:rPr>
              <a:t>“Let </a:t>
            </a:r>
            <a:r>
              <a:rPr lang="en-US" sz="3200" i="1" dirty="0">
                <a:solidFill>
                  <a:srgbClr val="FFFF00"/>
                </a:solidFill>
                <a:effectLst/>
              </a:rPr>
              <a:t>the wrong-doer continue to do wrong; the filthy-minded man continue to be filthy; the righteous man continue to act righteously; and the holy-minded man continue to be holy</a:t>
            </a:r>
            <a:r>
              <a:rPr lang="en-US" sz="3200" i="1" dirty="0" smtClean="0">
                <a:solidFill>
                  <a:srgbClr val="FFFF00"/>
                </a:solidFill>
                <a:effectLst/>
              </a:rPr>
              <a:t>.”</a:t>
            </a:r>
          </a:p>
          <a:p>
            <a:pPr marL="0" indent="0">
              <a:buNone/>
            </a:pPr>
            <a:endParaRPr lang="en-US" sz="800" dirty="0" smtClean="0">
              <a:effectLst/>
            </a:endParaRPr>
          </a:p>
          <a:p>
            <a:pPr marL="0" indent="0">
              <a:buNone/>
            </a:pPr>
            <a:r>
              <a:rPr lang="en-US" sz="3600" dirty="0" smtClean="0">
                <a:effectLst/>
              </a:rPr>
              <a:t>Many</a:t>
            </a:r>
            <a:r>
              <a:rPr lang="en-US" sz="3600" dirty="0">
                <a:effectLst/>
              </a:rPr>
              <a:t>, however, prefer to understand the verse as announcing the unchangeable condition of men's character </a:t>
            </a:r>
            <a:r>
              <a:rPr lang="en-US" sz="3600" i="1" dirty="0">
                <a:solidFill>
                  <a:srgbClr val="FFC000"/>
                </a:solidFill>
                <a:effectLst/>
              </a:rPr>
              <a:t>after the day of judgment</a:t>
            </a:r>
            <a:r>
              <a:rPr lang="en-US" sz="3600" dirty="0">
                <a:effectLst/>
              </a:rPr>
              <a:t>. The time of </a:t>
            </a:r>
            <a:r>
              <a:rPr lang="en-US" sz="3600" dirty="0" smtClean="0">
                <a:effectLst/>
              </a:rPr>
              <a:t>fulfillment </a:t>
            </a:r>
            <a:r>
              <a:rPr lang="en-US" sz="3600" dirty="0">
                <a:effectLst/>
              </a:rPr>
              <a:t>will come so suddenly that there will be </a:t>
            </a:r>
            <a:r>
              <a:rPr lang="en-US" sz="3600" dirty="0" smtClean="0">
                <a:effectLst/>
              </a:rPr>
              <a:t>no opportunity </a:t>
            </a:r>
            <a:r>
              <a:rPr lang="en-US" sz="3600" dirty="0">
                <a:effectLst/>
              </a:rPr>
              <a:t>for repentance and </a:t>
            </a:r>
            <a:r>
              <a:rPr lang="en-US" sz="3600" dirty="0" smtClean="0">
                <a:effectLst/>
              </a:rPr>
              <a:t>change. </a:t>
            </a:r>
            <a:endParaRPr lang="en-US" sz="3600" dirty="0">
              <a:effectLst/>
            </a:endParaRPr>
          </a:p>
        </p:txBody>
      </p:sp>
    </p:spTree>
    <p:extLst>
      <p:ext uri="{BB962C8B-B14F-4D97-AF65-F5344CB8AC3E}">
        <p14:creationId xmlns:p14="http://schemas.microsoft.com/office/powerpoint/2010/main" val="3347997501"/>
      </p:ext>
    </p:extLst>
  </p:cSld>
  <p:clrMapOvr>
    <a:masterClrMapping/>
  </p:clrMapOvr>
  <p:timing>
    <p:tnLst>
      <p:par>
        <p:cTn id="1" dur="indefinite" restart="never" nodeType="tmRoot"/>
      </p:par>
    </p:tnLst>
  </p:timing>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22:11</a:t>
            </a:r>
            <a:endParaRPr lang="en-US" dirty="0">
              <a:solidFill>
                <a:srgbClr val="00B0F0"/>
              </a:solidFill>
            </a:endParaRPr>
          </a:p>
        </p:txBody>
      </p:sp>
      <p:sp>
        <p:nvSpPr>
          <p:cNvPr id="5" name="Content Placeholder 2"/>
          <p:cNvSpPr>
            <a:spLocks noGrp="1"/>
          </p:cNvSpPr>
          <p:nvPr>
            <p:ph idx="1"/>
          </p:nvPr>
        </p:nvSpPr>
        <p:spPr>
          <a:xfrm>
            <a:off x="382136" y="1392072"/>
            <a:ext cx="11491415" cy="5022376"/>
          </a:xfrm>
        </p:spPr>
        <p:txBody>
          <a:bodyPr>
            <a:noAutofit/>
          </a:bodyPr>
          <a:lstStyle/>
          <a:p>
            <a:pPr marL="0" indent="0">
              <a:buNone/>
            </a:pPr>
            <a:r>
              <a:rPr lang="en-US" sz="4000" dirty="0">
                <a:effectLst/>
              </a:rPr>
              <a:t>This </a:t>
            </a:r>
            <a:r>
              <a:rPr lang="en-US" sz="4000" dirty="0" smtClean="0">
                <a:effectLst/>
              </a:rPr>
              <a:t>perhaps refers </a:t>
            </a:r>
            <a:r>
              <a:rPr lang="en-US" sz="4000" dirty="0">
                <a:effectLst/>
              </a:rPr>
              <a:t>to the scenes </a:t>
            </a:r>
            <a:r>
              <a:rPr lang="en-US" sz="4000" dirty="0" smtClean="0">
                <a:effectLst/>
              </a:rPr>
              <a:t>after </a:t>
            </a:r>
            <a:r>
              <a:rPr lang="en-US" sz="4000" dirty="0">
                <a:effectLst/>
              </a:rPr>
              <a:t>the judgment, and </a:t>
            </a:r>
            <a:r>
              <a:rPr lang="en-US" sz="4000" dirty="0" smtClean="0">
                <a:effectLst/>
              </a:rPr>
              <a:t>must </a:t>
            </a:r>
            <a:r>
              <a:rPr lang="en-US" sz="4000" dirty="0">
                <a:effectLst/>
              </a:rPr>
              <a:t>be intended to affirm an important truth in regard to the condition of men in the future state. </a:t>
            </a:r>
            <a:r>
              <a:rPr lang="en-US" sz="4000" dirty="0" smtClean="0">
                <a:effectLst/>
              </a:rPr>
              <a:t>It is more than likely alluding to the eternal state of mankind which will be set in one direction or the other after judgment.</a:t>
            </a:r>
            <a:endParaRPr lang="en-US" sz="4000" dirty="0">
              <a:effectLst/>
            </a:endParaRPr>
          </a:p>
        </p:txBody>
      </p:sp>
    </p:spTree>
    <p:extLst>
      <p:ext uri="{BB962C8B-B14F-4D97-AF65-F5344CB8AC3E}">
        <p14:creationId xmlns:p14="http://schemas.microsoft.com/office/powerpoint/2010/main" val="2723429254"/>
      </p:ext>
    </p:extLst>
  </p:cSld>
  <p:clrMapOvr>
    <a:masterClrMapping/>
  </p:clrMapOvr>
  <p:timing>
    <p:tnLst>
      <p:par>
        <p:cTn id="1" dur="indefinite" restart="never" nodeType="tmRoot"/>
      </p:par>
    </p:tnLst>
  </p:timing>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22:11</a:t>
            </a:r>
            <a:endParaRPr lang="en-US" dirty="0">
              <a:solidFill>
                <a:srgbClr val="00B0F0"/>
              </a:solidFill>
            </a:endParaRPr>
          </a:p>
        </p:txBody>
      </p:sp>
      <p:sp>
        <p:nvSpPr>
          <p:cNvPr id="5" name="Content Placeholder 2"/>
          <p:cNvSpPr>
            <a:spLocks noGrp="1"/>
          </p:cNvSpPr>
          <p:nvPr>
            <p:ph idx="1"/>
          </p:nvPr>
        </p:nvSpPr>
        <p:spPr>
          <a:xfrm>
            <a:off x="204716" y="996287"/>
            <a:ext cx="11859904" cy="5691114"/>
          </a:xfrm>
        </p:spPr>
        <p:txBody>
          <a:bodyPr>
            <a:noAutofit/>
          </a:bodyPr>
          <a:lstStyle/>
          <a:p>
            <a:pPr marL="0" indent="0">
              <a:buNone/>
            </a:pPr>
            <a:r>
              <a:rPr lang="en-US" sz="3600" dirty="0" smtClean="0">
                <a:effectLst/>
              </a:rPr>
              <a:t>When </a:t>
            </a:r>
            <a:r>
              <a:rPr lang="en-US" sz="3600" dirty="0">
                <a:effectLst/>
              </a:rPr>
              <a:t>these </a:t>
            </a:r>
            <a:r>
              <a:rPr lang="en-US" sz="3600" dirty="0" smtClean="0">
                <a:effectLst/>
              </a:rPr>
              <a:t>end time events are consummated, </a:t>
            </a:r>
            <a:r>
              <a:rPr lang="en-US" sz="3600" dirty="0">
                <a:effectLst/>
              </a:rPr>
              <a:t>everything </a:t>
            </a:r>
            <a:r>
              <a:rPr lang="en-US" sz="3600" dirty="0" smtClean="0">
                <a:effectLst/>
              </a:rPr>
              <a:t>will </a:t>
            </a:r>
            <a:r>
              <a:rPr lang="en-US" sz="3600" dirty="0">
                <a:effectLst/>
              </a:rPr>
              <a:t>be fixed and unchanging; that all who were then found to be righteous would remain so for ever; and </a:t>
            </a:r>
            <a:r>
              <a:rPr lang="en-US" sz="3600" dirty="0" smtClean="0">
                <a:effectLst/>
              </a:rPr>
              <a:t>those </a:t>
            </a:r>
            <a:r>
              <a:rPr lang="en-US" sz="3600" dirty="0">
                <a:effectLst/>
              </a:rPr>
              <a:t>who were impenitent, </a:t>
            </a:r>
            <a:r>
              <a:rPr lang="en-US" sz="3600" dirty="0" smtClean="0">
                <a:effectLst/>
              </a:rPr>
              <a:t>impure </a:t>
            </a:r>
            <a:r>
              <a:rPr lang="en-US" sz="3600" dirty="0">
                <a:effectLst/>
              </a:rPr>
              <a:t>and wicked, </a:t>
            </a:r>
            <a:r>
              <a:rPr lang="en-US" sz="3600" dirty="0" smtClean="0">
                <a:effectLst/>
              </a:rPr>
              <a:t>will never </a:t>
            </a:r>
            <a:r>
              <a:rPr lang="en-US" sz="3600" dirty="0">
                <a:effectLst/>
              </a:rPr>
              <a:t>change their character or </a:t>
            </a:r>
            <a:r>
              <a:rPr lang="en-US" sz="3600" dirty="0" smtClean="0">
                <a:effectLst/>
              </a:rPr>
              <a:t>condition; as it will be too late… </a:t>
            </a:r>
          </a:p>
          <a:p>
            <a:pPr marL="0" indent="0">
              <a:buNone/>
            </a:pPr>
            <a:r>
              <a:rPr lang="en-US" sz="4400" dirty="0" smtClean="0">
                <a:solidFill>
                  <a:srgbClr val="00FFFF"/>
                </a:solidFill>
                <a:effectLst/>
              </a:rPr>
              <a:t>No turning back for the saints and no turn around for the sinners.</a:t>
            </a:r>
            <a:endParaRPr lang="en-US" sz="4400" dirty="0">
              <a:solidFill>
                <a:srgbClr val="00FFFF"/>
              </a:solidFill>
              <a:effectLst/>
            </a:endParaRPr>
          </a:p>
        </p:txBody>
      </p:sp>
    </p:spTree>
    <p:extLst>
      <p:ext uri="{BB962C8B-B14F-4D97-AF65-F5344CB8AC3E}">
        <p14:creationId xmlns:p14="http://schemas.microsoft.com/office/powerpoint/2010/main" val="1238808864"/>
      </p:ext>
    </p:extLst>
  </p:cSld>
  <p:clrMapOvr>
    <a:masterClrMapping/>
  </p:clrMapOvr>
  <p:timing>
    <p:tnLst>
      <p:par>
        <p:cTn id="1" dur="indefinite" restart="never" nodeType="tmRoot"/>
      </p:par>
    </p:tnLst>
  </p:timing>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22:12</a:t>
            </a:r>
            <a:endParaRPr lang="en-US" dirty="0">
              <a:solidFill>
                <a:srgbClr val="00B0F0"/>
              </a:solidFill>
            </a:endParaRPr>
          </a:p>
        </p:txBody>
      </p:sp>
      <p:sp>
        <p:nvSpPr>
          <p:cNvPr id="5" name="Content Placeholder 2"/>
          <p:cNvSpPr>
            <a:spLocks noGrp="1"/>
          </p:cNvSpPr>
          <p:nvPr>
            <p:ph idx="1"/>
          </p:nvPr>
        </p:nvSpPr>
        <p:spPr>
          <a:xfrm>
            <a:off x="204716" y="1405719"/>
            <a:ext cx="11859904" cy="5281682"/>
          </a:xfrm>
        </p:spPr>
        <p:txBody>
          <a:bodyPr>
            <a:noAutofit/>
          </a:bodyPr>
          <a:lstStyle/>
          <a:p>
            <a:pPr marL="0" indent="0">
              <a:buNone/>
            </a:pPr>
            <a:r>
              <a:rPr lang="en-US" sz="3600" i="1" dirty="0" smtClean="0">
                <a:solidFill>
                  <a:srgbClr val="FFFF00"/>
                </a:solidFill>
                <a:effectLst/>
              </a:rPr>
              <a:t>“Behold</a:t>
            </a:r>
            <a:r>
              <a:rPr lang="en-US" sz="3600" i="1" dirty="0">
                <a:solidFill>
                  <a:srgbClr val="FFFF00"/>
                </a:solidFill>
                <a:effectLst/>
              </a:rPr>
              <a:t>, I come </a:t>
            </a:r>
            <a:r>
              <a:rPr lang="en-US" sz="3600" i="1" dirty="0" smtClean="0">
                <a:solidFill>
                  <a:srgbClr val="FFFF00"/>
                </a:solidFill>
                <a:effectLst/>
              </a:rPr>
              <a:t>quickly…” </a:t>
            </a:r>
          </a:p>
          <a:p>
            <a:pPr marL="0" indent="0">
              <a:buNone/>
            </a:pPr>
            <a:r>
              <a:rPr lang="en-US" sz="3600" dirty="0" smtClean="0">
                <a:effectLst/>
              </a:rPr>
              <a:t>I Jesus will return </a:t>
            </a:r>
            <a:r>
              <a:rPr lang="en-US" sz="3600" dirty="0">
                <a:effectLst/>
              </a:rPr>
              <a:t>to establish m</a:t>
            </a:r>
            <a:r>
              <a:rPr lang="en-US" sz="3600" dirty="0" smtClean="0">
                <a:effectLst/>
              </a:rPr>
              <a:t>y </a:t>
            </a:r>
            <a:r>
              <a:rPr lang="en-US" sz="3600" dirty="0">
                <a:effectLst/>
              </a:rPr>
              <a:t>cause, </a:t>
            </a:r>
            <a:r>
              <a:rPr lang="en-US" sz="3600" dirty="0" smtClean="0">
                <a:effectLst/>
              </a:rPr>
              <a:t>to comfort, support &amp; reward </a:t>
            </a:r>
            <a:r>
              <a:rPr lang="en-US" sz="3600" dirty="0">
                <a:effectLst/>
              </a:rPr>
              <a:t>my </a:t>
            </a:r>
            <a:r>
              <a:rPr lang="en-US" sz="3600" dirty="0" smtClean="0">
                <a:effectLst/>
              </a:rPr>
              <a:t>followers… </a:t>
            </a:r>
            <a:r>
              <a:rPr lang="en-US" sz="3600" dirty="0">
                <a:effectLst/>
              </a:rPr>
              <a:t>and </a:t>
            </a:r>
            <a:r>
              <a:rPr lang="en-US" sz="3600" dirty="0" smtClean="0">
                <a:effectLst/>
              </a:rPr>
              <a:t>to punish </a:t>
            </a:r>
            <a:r>
              <a:rPr lang="en-US" sz="3600" dirty="0">
                <a:effectLst/>
              </a:rPr>
              <a:t>the wicked. The design of this </a:t>
            </a:r>
            <a:r>
              <a:rPr lang="en-US" sz="3600" dirty="0" smtClean="0">
                <a:effectLst/>
              </a:rPr>
              <a:t>verse seems </a:t>
            </a:r>
            <a:r>
              <a:rPr lang="en-US" sz="3600" dirty="0">
                <a:effectLst/>
              </a:rPr>
              <a:t>to be to impress on the mind the solemnity of the truth that the condition hereafter will soon be fixed, and to lead men to prepare for it. </a:t>
            </a:r>
            <a:endParaRPr lang="en-US" sz="4400" dirty="0">
              <a:solidFill>
                <a:srgbClr val="00FFFF"/>
              </a:solidFill>
              <a:effectLst/>
            </a:endParaRPr>
          </a:p>
        </p:txBody>
      </p:sp>
    </p:spTree>
    <p:extLst>
      <p:ext uri="{BB962C8B-B14F-4D97-AF65-F5344CB8AC3E}">
        <p14:creationId xmlns:p14="http://schemas.microsoft.com/office/powerpoint/2010/main" val="3972829474"/>
      </p:ext>
    </p:extLst>
  </p:cSld>
  <p:clrMapOvr>
    <a:masterClrMapping/>
  </p:clrMapOvr>
  <p:timing>
    <p:tnLst>
      <p:par>
        <p:cTn id="1" dur="indefinite" restart="never" nodeType="tmRoot"/>
      </p:par>
    </p:tnLst>
  </p:timing>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22:13</a:t>
            </a:r>
            <a:endParaRPr lang="en-US" dirty="0">
              <a:solidFill>
                <a:srgbClr val="00B0F0"/>
              </a:solidFill>
            </a:endParaRPr>
          </a:p>
        </p:txBody>
      </p:sp>
      <p:sp>
        <p:nvSpPr>
          <p:cNvPr id="5" name="Content Placeholder 2"/>
          <p:cNvSpPr>
            <a:spLocks noGrp="1"/>
          </p:cNvSpPr>
          <p:nvPr>
            <p:ph idx="1"/>
          </p:nvPr>
        </p:nvSpPr>
        <p:spPr>
          <a:xfrm>
            <a:off x="204716" y="873457"/>
            <a:ext cx="11859904" cy="5813944"/>
          </a:xfrm>
        </p:spPr>
        <p:txBody>
          <a:bodyPr>
            <a:noAutofit/>
          </a:bodyPr>
          <a:lstStyle/>
          <a:p>
            <a:pPr marL="0" indent="0">
              <a:buNone/>
            </a:pPr>
            <a:r>
              <a:rPr lang="en-US" sz="3600" dirty="0">
                <a:effectLst/>
              </a:rPr>
              <a:t>The idea here </a:t>
            </a:r>
            <a:r>
              <a:rPr lang="en-US" sz="3600" dirty="0" smtClean="0">
                <a:effectLst/>
              </a:rPr>
              <a:t>is that, Jesus Christ will </a:t>
            </a:r>
            <a:r>
              <a:rPr lang="en-US" sz="3600" dirty="0">
                <a:effectLst/>
              </a:rPr>
              <a:t>show that </a:t>
            </a:r>
            <a:r>
              <a:rPr lang="en-US" sz="3600" dirty="0" smtClean="0">
                <a:effectLst/>
              </a:rPr>
              <a:t>He </a:t>
            </a:r>
            <a:r>
              <a:rPr lang="en-US" sz="3600" dirty="0">
                <a:effectLst/>
              </a:rPr>
              <a:t>is the first and the </a:t>
            </a:r>
            <a:r>
              <a:rPr lang="en-US" sz="3600" dirty="0" smtClean="0">
                <a:effectLst/>
              </a:rPr>
              <a:t>last </a:t>
            </a:r>
            <a:r>
              <a:rPr lang="en-US" sz="3600" dirty="0">
                <a:effectLst/>
              </a:rPr>
              <a:t>--the beginning and the end. He originated the whole plan of </a:t>
            </a:r>
            <a:r>
              <a:rPr lang="en-US" sz="3600" dirty="0" smtClean="0">
                <a:effectLst/>
              </a:rPr>
              <a:t>salvation so He </a:t>
            </a:r>
            <a:r>
              <a:rPr lang="en-US" sz="3600" dirty="0">
                <a:effectLst/>
              </a:rPr>
              <a:t>will determine its </a:t>
            </a:r>
            <a:r>
              <a:rPr lang="en-US" sz="3600" dirty="0" smtClean="0">
                <a:effectLst/>
              </a:rPr>
              <a:t>closure. He </a:t>
            </a:r>
            <a:r>
              <a:rPr lang="en-US" sz="3600" dirty="0">
                <a:effectLst/>
              </a:rPr>
              <a:t>formed the </a:t>
            </a:r>
            <a:r>
              <a:rPr lang="en-US" sz="3600" dirty="0" smtClean="0">
                <a:effectLst/>
              </a:rPr>
              <a:t>world </a:t>
            </a:r>
            <a:r>
              <a:rPr lang="en-US" sz="3600" dirty="0">
                <a:effectLst/>
              </a:rPr>
              <a:t>and </a:t>
            </a:r>
            <a:r>
              <a:rPr lang="en-US" sz="3600" dirty="0" smtClean="0">
                <a:effectLst/>
              </a:rPr>
              <a:t>He </a:t>
            </a:r>
            <a:r>
              <a:rPr lang="en-US" sz="3600" dirty="0">
                <a:effectLst/>
              </a:rPr>
              <a:t>will </a:t>
            </a:r>
            <a:r>
              <a:rPr lang="en-US" sz="3600" dirty="0" smtClean="0">
                <a:effectLst/>
              </a:rPr>
              <a:t>conclude </a:t>
            </a:r>
            <a:r>
              <a:rPr lang="en-US" sz="3600" dirty="0">
                <a:effectLst/>
              </a:rPr>
              <a:t>its affairs. </a:t>
            </a:r>
            <a:r>
              <a:rPr lang="en-US" sz="3600" dirty="0" smtClean="0">
                <a:effectLst/>
              </a:rPr>
              <a:t>From </a:t>
            </a:r>
            <a:r>
              <a:rPr lang="en-US" sz="3600" dirty="0">
                <a:effectLst/>
              </a:rPr>
              <a:t>the </a:t>
            </a:r>
            <a:r>
              <a:rPr lang="en-US" sz="3600" dirty="0" smtClean="0">
                <a:effectLst/>
              </a:rPr>
              <a:t>beginning thru to </a:t>
            </a:r>
            <a:r>
              <a:rPr lang="en-US" sz="3600" dirty="0">
                <a:effectLst/>
              </a:rPr>
              <a:t>the </a:t>
            </a:r>
            <a:r>
              <a:rPr lang="en-US" sz="3600" dirty="0" smtClean="0">
                <a:effectLst/>
              </a:rPr>
              <a:t>end; Christ </a:t>
            </a:r>
            <a:r>
              <a:rPr lang="en-US" sz="3600" dirty="0">
                <a:effectLst/>
              </a:rPr>
              <a:t>will be </a:t>
            </a:r>
            <a:r>
              <a:rPr lang="en-US" sz="3600" dirty="0" smtClean="0">
                <a:effectLst/>
              </a:rPr>
              <a:t>recognized </a:t>
            </a:r>
            <a:r>
              <a:rPr lang="en-US" sz="3600" dirty="0">
                <a:effectLst/>
              </a:rPr>
              <a:t>as the </a:t>
            </a:r>
            <a:r>
              <a:rPr lang="en-US" sz="3600" dirty="0" smtClean="0">
                <a:effectLst/>
              </a:rPr>
              <a:t>same supreme God who was, is &amp; will be </a:t>
            </a:r>
            <a:r>
              <a:rPr lang="en-US" sz="3600" dirty="0">
                <a:effectLst/>
              </a:rPr>
              <a:t>presiding over </a:t>
            </a:r>
            <a:r>
              <a:rPr lang="en-US" sz="3600" dirty="0" smtClean="0">
                <a:effectLst/>
              </a:rPr>
              <a:t>all things and </a:t>
            </a:r>
            <a:r>
              <a:rPr lang="en-US" sz="3600" dirty="0">
                <a:effectLst/>
              </a:rPr>
              <a:t>controlling </a:t>
            </a:r>
            <a:r>
              <a:rPr lang="en-US" sz="3600" dirty="0" smtClean="0">
                <a:effectLst/>
              </a:rPr>
              <a:t>all beings. </a:t>
            </a:r>
            <a:r>
              <a:rPr lang="en-US" sz="3600" dirty="0" smtClean="0">
                <a:solidFill>
                  <a:srgbClr val="00FFFF"/>
                </a:solidFill>
                <a:effectLst/>
              </a:rPr>
              <a:t>Christ is the </a:t>
            </a:r>
            <a:r>
              <a:rPr lang="en-US" sz="3600" dirty="0">
                <a:solidFill>
                  <a:srgbClr val="00FFFF"/>
                </a:solidFill>
                <a:effectLst/>
              </a:rPr>
              <a:t>self-existent, independent, </a:t>
            </a:r>
            <a:r>
              <a:rPr lang="en-US" sz="3600" dirty="0" smtClean="0">
                <a:solidFill>
                  <a:srgbClr val="00FFFF"/>
                </a:solidFill>
                <a:effectLst/>
              </a:rPr>
              <a:t>unchanging &amp; eternal </a:t>
            </a:r>
            <a:r>
              <a:rPr lang="en-US" sz="3600" dirty="0">
                <a:solidFill>
                  <a:srgbClr val="00FFFF"/>
                </a:solidFill>
                <a:effectLst/>
              </a:rPr>
              <a:t>God.</a:t>
            </a:r>
            <a:endParaRPr lang="en-US" sz="4400" dirty="0">
              <a:solidFill>
                <a:srgbClr val="00FFFF"/>
              </a:solidFill>
              <a:effectLst/>
            </a:endParaRPr>
          </a:p>
        </p:txBody>
      </p:sp>
    </p:spTree>
    <p:extLst>
      <p:ext uri="{BB962C8B-B14F-4D97-AF65-F5344CB8AC3E}">
        <p14:creationId xmlns:p14="http://schemas.microsoft.com/office/powerpoint/2010/main" val="684782842"/>
      </p:ext>
    </p:extLst>
  </p:cSld>
  <p:clrMapOvr>
    <a:masterClrMapping/>
  </p:clrMapOvr>
  <p:timing>
    <p:tnLst>
      <p:par>
        <p:cTn id="1" dur="indefinite" restart="never" nodeType="tmRoot"/>
      </p:par>
    </p:tnLst>
  </p:timing>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22:14</a:t>
            </a:r>
            <a:endParaRPr lang="en-US" dirty="0">
              <a:solidFill>
                <a:srgbClr val="00B0F0"/>
              </a:solidFill>
            </a:endParaRPr>
          </a:p>
        </p:txBody>
      </p:sp>
      <p:sp>
        <p:nvSpPr>
          <p:cNvPr id="5" name="Content Placeholder 2"/>
          <p:cNvSpPr>
            <a:spLocks noGrp="1"/>
          </p:cNvSpPr>
          <p:nvPr>
            <p:ph idx="1"/>
          </p:nvPr>
        </p:nvSpPr>
        <p:spPr>
          <a:xfrm>
            <a:off x="259306" y="1310184"/>
            <a:ext cx="11737075" cy="5268037"/>
          </a:xfrm>
        </p:spPr>
        <p:txBody>
          <a:bodyPr>
            <a:noAutofit/>
          </a:bodyPr>
          <a:lstStyle/>
          <a:p>
            <a:pPr marL="0" indent="0">
              <a:buNone/>
            </a:pPr>
            <a:r>
              <a:rPr lang="en-US" sz="3600" i="1" dirty="0" smtClean="0">
                <a:solidFill>
                  <a:srgbClr val="FFFF00"/>
                </a:solidFill>
                <a:effectLst/>
              </a:rPr>
              <a:t>…That </a:t>
            </a:r>
            <a:r>
              <a:rPr lang="en-US" sz="3600" i="1" dirty="0">
                <a:solidFill>
                  <a:srgbClr val="FFFF00"/>
                </a:solidFill>
                <a:effectLst/>
              </a:rPr>
              <a:t>they may have </a:t>
            </a:r>
            <a:r>
              <a:rPr lang="en-US" sz="3600" i="1" dirty="0" smtClean="0">
                <a:solidFill>
                  <a:srgbClr val="FFFF00"/>
                </a:solidFill>
                <a:effectLst/>
              </a:rPr>
              <a:t>right to the tree of life… </a:t>
            </a:r>
          </a:p>
          <a:p>
            <a:pPr marL="0" indent="0">
              <a:buNone/>
            </a:pPr>
            <a:r>
              <a:rPr lang="en-US" sz="3600" dirty="0" smtClean="0">
                <a:effectLst/>
              </a:rPr>
              <a:t>That </a:t>
            </a:r>
            <a:r>
              <a:rPr lang="en-US" sz="3600" dirty="0">
                <a:effectLst/>
              </a:rPr>
              <a:t>they may be entitled to approach the tree of life; that this privilege may be granted to them. It is not a right in the sense that they have merited it, but in the sense that the privilege is conferred on them as one of the rewards of </a:t>
            </a:r>
            <a:r>
              <a:rPr lang="en-US" sz="3600" dirty="0" smtClean="0">
                <a:effectLst/>
              </a:rPr>
              <a:t>God… that </a:t>
            </a:r>
            <a:r>
              <a:rPr lang="en-US" sz="3600" dirty="0">
                <a:effectLst/>
              </a:rPr>
              <a:t>they will be entitled to this honour.</a:t>
            </a:r>
            <a:endParaRPr lang="en-US" sz="4400" dirty="0">
              <a:solidFill>
                <a:srgbClr val="00FFFF"/>
              </a:solidFill>
              <a:effectLst/>
            </a:endParaRPr>
          </a:p>
        </p:txBody>
      </p:sp>
    </p:spTree>
    <p:extLst>
      <p:ext uri="{BB962C8B-B14F-4D97-AF65-F5344CB8AC3E}">
        <p14:creationId xmlns:p14="http://schemas.microsoft.com/office/powerpoint/2010/main" val="3371852903"/>
      </p:ext>
    </p:extLst>
  </p:cSld>
  <p:clrMapOvr>
    <a:masterClrMapping/>
  </p:clrMapOvr>
  <p:timing>
    <p:tnLst>
      <p:par>
        <p:cTn id="1" dur="indefinite" restart="never" nodeType="tmRoot"/>
      </p:par>
    </p:tnLst>
  </p:timing>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22:14</a:t>
            </a:r>
            <a:endParaRPr lang="en-US" dirty="0">
              <a:solidFill>
                <a:srgbClr val="00B0F0"/>
              </a:solidFill>
            </a:endParaRPr>
          </a:p>
        </p:txBody>
      </p:sp>
      <p:sp>
        <p:nvSpPr>
          <p:cNvPr id="5" name="Content Placeholder 2"/>
          <p:cNvSpPr>
            <a:spLocks noGrp="1"/>
          </p:cNvSpPr>
          <p:nvPr>
            <p:ph idx="1"/>
          </p:nvPr>
        </p:nvSpPr>
        <p:spPr>
          <a:xfrm>
            <a:off x="259306" y="1323832"/>
            <a:ext cx="11737075" cy="5418161"/>
          </a:xfrm>
        </p:spPr>
        <p:txBody>
          <a:bodyPr>
            <a:noAutofit/>
          </a:bodyPr>
          <a:lstStyle/>
          <a:p>
            <a:pPr marL="0" indent="0">
              <a:buNone/>
            </a:pPr>
            <a:r>
              <a:rPr lang="en-US" sz="3600" i="1" dirty="0" smtClean="0">
                <a:solidFill>
                  <a:srgbClr val="FFFF00"/>
                </a:solidFill>
                <a:effectLst/>
              </a:rPr>
              <a:t>…That </a:t>
            </a:r>
            <a:r>
              <a:rPr lang="en-US" sz="3600" i="1" dirty="0">
                <a:solidFill>
                  <a:srgbClr val="FFFF00"/>
                </a:solidFill>
                <a:effectLst/>
              </a:rPr>
              <a:t>they may have </a:t>
            </a:r>
            <a:r>
              <a:rPr lang="en-US" sz="3600" i="1" dirty="0" smtClean="0">
                <a:solidFill>
                  <a:srgbClr val="00FFFF"/>
                </a:solidFill>
                <a:effectLst/>
              </a:rPr>
              <a:t>right</a:t>
            </a:r>
            <a:r>
              <a:rPr lang="en-US" sz="3600" i="1" dirty="0" smtClean="0">
                <a:solidFill>
                  <a:srgbClr val="FFFF00"/>
                </a:solidFill>
                <a:effectLst/>
              </a:rPr>
              <a:t> to the tree of life… </a:t>
            </a:r>
          </a:p>
          <a:p>
            <a:pPr marL="0" indent="0">
              <a:buNone/>
            </a:pPr>
            <a:r>
              <a:rPr lang="en-US" sz="3600" dirty="0" smtClean="0">
                <a:effectLst/>
              </a:rPr>
              <a:t>The </a:t>
            </a:r>
            <a:r>
              <a:rPr lang="en-US" sz="3600" dirty="0">
                <a:effectLst/>
              </a:rPr>
              <a:t>word </a:t>
            </a:r>
            <a:r>
              <a:rPr lang="en-US" sz="3600" dirty="0" smtClean="0">
                <a:solidFill>
                  <a:srgbClr val="00FFFF"/>
                </a:solidFill>
                <a:effectLst/>
              </a:rPr>
              <a:t>‘</a:t>
            </a:r>
            <a:r>
              <a:rPr lang="en-US" sz="3600" i="1" dirty="0" smtClean="0">
                <a:solidFill>
                  <a:srgbClr val="00FFFF"/>
                </a:solidFill>
                <a:effectLst/>
              </a:rPr>
              <a:t>right’ </a:t>
            </a:r>
            <a:r>
              <a:rPr lang="en-US" sz="3600" dirty="0">
                <a:effectLst/>
              </a:rPr>
              <a:t> </a:t>
            </a:r>
            <a:r>
              <a:rPr lang="en-US" sz="3600" dirty="0" smtClean="0">
                <a:effectLst/>
              </a:rPr>
              <a:t>used here is </a:t>
            </a:r>
            <a:r>
              <a:rPr lang="en-US" sz="3600" i="1" dirty="0" smtClean="0">
                <a:solidFill>
                  <a:srgbClr val="FFFF00"/>
                </a:solidFill>
                <a:effectLst/>
              </a:rPr>
              <a:t>‘</a:t>
            </a:r>
            <a:r>
              <a:rPr lang="en-US" sz="3600" i="1" dirty="0" err="1" smtClean="0">
                <a:solidFill>
                  <a:srgbClr val="FFFF00"/>
                </a:solidFill>
                <a:effectLst/>
              </a:rPr>
              <a:t>exousia</a:t>
            </a:r>
            <a:r>
              <a:rPr lang="en-US" sz="3600" i="1" dirty="0" smtClean="0">
                <a:solidFill>
                  <a:srgbClr val="FFFF00"/>
                </a:solidFill>
                <a:effectLst/>
              </a:rPr>
              <a:t>’</a:t>
            </a:r>
            <a:r>
              <a:rPr lang="en-US" sz="3600" dirty="0" smtClean="0">
                <a:effectLst/>
              </a:rPr>
              <a:t>-- rendered power</a:t>
            </a:r>
            <a:r>
              <a:rPr lang="en-US" sz="3600" dirty="0">
                <a:effectLst/>
              </a:rPr>
              <a:t>; which </a:t>
            </a:r>
            <a:r>
              <a:rPr lang="en-US" sz="3600" dirty="0" smtClean="0">
                <a:effectLst/>
              </a:rPr>
              <a:t>means: </a:t>
            </a:r>
            <a:r>
              <a:rPr lang="en-US" sz="3600" i="1" dirty="0">
                <a:solidFill>
                  <a:srgbClr val="FFFF00"/>
                </a:solidFill>
                <a:effectLst/>
              </a:rPr>
              <a:t>authority, jurisdiction, liberty</a:t>
            </a:r>
            <a:r>
              <a:rPr lang="en-US" sz="3600" dirty="0">
                <a:effectLst/>
              </a:rPr>
              <a:t> </a:t>
            </a:r>
            <a:r>
              <a:rPr lang="en-US" sz="3600" i="1" dirty="0" smtClean="0">
                <a:solidFill>
                  <a:srgbClr val="FFFF00"/>
                </a:solidFill>
                <a:effectLst/>
              </a:rPr>
              <a:t>(John 1:12</a:t>
            </a:r>
            <a:r>
              <a:rPr lang="en-US" sz="3600" i="1" dirty="0">
                <a:solidFill>
                  <a:srgbClr val="FFFF00"/>
                </a:solidFill>
                <a:effectLst/>
              </a:rPr>
              <a:t>)</a:t>
            </a:r>
            <a:r>
              <a:rPr lang="en-US" sz="3600" dirty="0" smtClean="0">
                <a:effectLst/>
              </a:rPr>
              <a:t>. In </a:t>
            </a:r>
            <a:r>
              <a:rPr lang="en-US" sz="3600" dirty="0">
                <a:effectLst/>
              </a:rPr>
              <a:t>this case it is by </a:t>
            </a:r>
            <a:r>
              <a:rPr lang="en-US" sz="3600" dirty="0" smtClean="0">
                <a:effectLst/>
              </a:rPr>
              <a:t>grace</a:t>
            </a:r>
            <a:r>
              <a:rPr lang="en-US" sz="3600" dirty="0">
                <a:effectLst/>
              </a:rPr>
              <a:t> </a:t>
            </a:r>
            <a:r>
              <a:rPr lang="en-US" sz="3600" dirty="0" smtClean="0">
                <a:effectLst/>
              </a:rPr>
              <a:t>that one would have such liberty… </a:t>
            </a:r>
            <a:r>
              <a:rPr lang="en-US" sz="3600" dirty="0">
                <a:effectLst/>
              </a:rPr>
              <a:t>all the right which they have to the tree of life is founded on the fact that God has been pleased graciously to confer it on them. </a:t>
            </a:r>
            <a:endParaRPr lang="en-US" sz="4400" dirty="0">
              <a:solidFill>
                <a:srgbClr val="00FFFF"/>
              </a:solidFill>
              <a:effectLst/>
            </a:endParaRPr>
          </a:p>
        </p:txBody>
      </p:sp>
    </p:spTree>
    <p:extLst>
      <p:ext uri="{BB962C8B-B14F-4D97-AF65-F5344CB8AC3E}">
        <p14:creationId xmlns:p14="http://schemas.microsoft.com/office/powerpoint/2010/main" val="996581753"/>
      </p:ext>
    </p:extLst>
  </p:cSld>
  <p:clrMapOvr>
    <a:masterClrMapping/>
  </p:clrMapOvr>
  <p:timing>
    <p:tnLst>
      <p:par>
        <p:cTn id="1" dur="indefinite" restart="never" nodeType="tmRoot"/>
      </p:par>
    </p:tnLst>
  </p:timing>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22:14</a:t>
            </a:r>
            <a:endParaRPr lang="en-US" dirty="0">
              <a:solidFill>
                <a:srgbClr val="00B0F0"/>
              </a:solidFill>
            </a:endParaRPr>
          </a:p>
        </p:txBody>
      </p:sp>
      <p:sp>
        <p:nvSpPr>
          <p:cNvPr id="5" name="Content Placeholder 2"/>
          <p:cNvSpPr>
            <a:spLocks noGrp="1"/>
          </p:cNvSpPr>
          <p:nvPr>
            <p:ph idx="1"/>
          </p:nvPr>
        </p:nvSpPr>
        <p:spPr>
          <a:xfrm>
            <a:off x="259306" y="1050878"/>
            <a:ext cx="11737075" cy="5595582"/>
          </a:xfrm>
        </p:spPr>
        <p:txBody>
          <a:bodyPr>
            <a:noAutofit/>
          </a:bodyPr>
          <a:lstStyle/>
          <a:p>
            <a:pPr marL="0" indent="0">
              <a:buNone/>
            </a:pPr>
            <a:r>
              <a:rPr lang="en-US" sz="3600" dirty="0">
                <a:effectLst/>
              </a:rPr>
              <a:t>When Adam broke </a:t>
            </a:r>
            <a:r>
              <a:rPr lang="en-US" sz="3600" dirty="0" smtClean="0">
                <a:effectLst/>
              </a:rPr>
              <a:t>the </a:t>
            </a:r>
            <a:r>
              <a:rPr lang="en-US" sz="3600" dirty="0">
                <a:effectLst/>
              </a:rPr>
              <a:t>commandment, he was driven from the tree of life.  They who "keep his commandments" shall eat thereof. They would not be forbidden to approach that tree as Adam was, but would be permitted always to partake of </a:t>
            </a:r>
            <a:r>
              <a:rPr lang="en-US" sz="3600" dirty="0" smtClean="0">
                <a:effectLst/>
              </a:rPr>
              <a:t>it.</a:t>
            </a:r>
          </a:p>
          <a:p>
            <a:pPr marL="0" indent="0">
              <a:buNone/>
            </a:pPr>
            <a:r>
              <a:rPr lang="en-US" sz="3600" i="1" dirty="0">
                <a:solidFill>
                  <a:srgbClr val="FFFF00"/>
                </a:solidFill>
                <a:effectLst/>
              </a:rPr>
              <a:t>And may enter in through the gates into the </a:t>
            </a:r>
            <a:r>
              <a:rPr lang="en-US" sz="3600" i="1" dirty="0" smtClean="0">
                <a:solidFill>
                  <a:srgbClr val="FFFF00"/>
                </a:solidFill>
                <a:effectLst/>
              </a:rPr>
              <a:t>city</a:t>
            </a:r>
            <a:r>
              <a:rPr lang="en-US" sz="3600" dirty="0" smtClean="0">
                <a:effectLst/>
              </a:rPr>
              <a:t>: </a:t>
            </a:r>
            <a:r>
              <a:rPr lang="en-US" sz="3600" dirty="0">
                <a:effectLst/>
              </a:rPr>
              <a:t>The New </a:t>
            </a:r>
            <a:r>
              <a:rPr lang="en-US" sz="3600" dirty="0" smtClean="0">
                <a:effectLst/>
              </a:rPr>
              <a:t>Jerusalem…They </a:t>
            </a:r>
            <a:r>
              <a:rPr lang="en-US" sz="3600" dirty="0">
                <a:effectLst/>
              </a:rPr>
              <a:t>would have free access there; they would be permitted to abide there </a:t>
            </a:r>
            <a:r>
              <a:rPr lang="en-US" sz="3600" dirty="0" smtClean="0">
                <a:effectLst/>
              </a:rPr>
              <a:t>forever</a:t>
            </a:r>
            <a:r>
              <a:rPr lang="en-US" sz="3600" dirty="0">
                <a:effectLst/>
              </a:rPr>
              <a:t>.</a:t>
            </a:r>
          </a:p>
        </p:txBody>
      </p:sp>
    </p:spTree>
    <p:extLst>
      <p:ext uri="{BB962C8B-B14F-4D97-AF65-F5344CB8AC3E}">
        <p14:creationId xmlns:p14="http://schemas.microsoft.com/office/powerpoint/2010/main" val="4086040423"/>
      </p:ext>
    </p:extLst>
  </p:cSld>
  <p:clrMapOvr>
    <a:masterClrMapping/>
  </p:clrMapOvr>
  <p:timing>
    <p:tnLst>
      <p:par>
        <p:cTn id="1" dur="indefinite" restart="never" nodeType="tmRoot"/>
      </p:par>
    </p:tnLst>
  </p:timing>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22:15</a:t>
            </a:r>
            <a:endParaRPr lang="en-US" dirty="0">
              <a:solidFill>
                <a:srgbClr val="00B0F0"/>
              </a:solidFill>
            </a:endParaRPr>
          </a:p>
        </p:txBody>
      </p:sp>
      <p:sp>
        <p:nvSpPr>
          <p:cNvPr id="5" name="Content Placeholder 2"/>
          <p:cNvSpPr>
            <a:spLocks noGrp="1"/>
          </p:cNvSpPr>
          <p:nvPr>
            <p:ph idx="1"/>
          </p:nvPr>
        </p:nvSpPr>
        <p:spPr>
          <a:xfrm>
            <a:off x="259306" y="928048"/>
            <a:ext cx="11737075" cy="5718412"/>
          </a:xfrm>
        </p:spPr>
        <p:txBody>
          <a:bodyPr>
            <a:noAutofit/>
          </a:bodyPr>
          <a:lstStyle/>
          <a:p>
            <a:pPr marL="0" indent="0">
              <a:buNone/>
            </a:pPr>
            <a:r>
              <a:rPr lang="en-US" sz="3200" i="1" dirty="0" smtClean="0">
                <a:solidFill>
                  <a:srgbClr val="FFFF00"/>
                </a:solidFill>
                <a:effectLst/>
              </a:rPr>
              <a:t>“Outside </a:t>
            </a:r>
            <a:r>
              <a:rPr lang="en-US" sz="3200" i="1" dirty="0">
                <a:solidFill>
                  <a:srgbClr val="FFFF00"/>
                </a:solidFill>
                <a:effectLst/>
              </a:rPr>
              <a:t>are the dogs, and those who make use of evil powers, those who make themselves unclean, and the takers of life, and those who give worship to images, and everyone whose delight is in what is false</a:t>
            </a:r>
            <a:r>
              <a:rPr lang="en-US" sz="3200" i="1" dirty="0" smtClean="0">
                <a:solidFill>
                  <a:srgbClr val="FFFF00"/>
                </a:solidFill>
                <a:effectLst/>
              </a:rPr>
              <a:t>.”</a:t>
            </a:r>
          </a:p>
          <a:p>
            <a:pPr marL="0" indent="0">
              <a:buNone/>
            </a:pPr>
            <a:r>
              <a:rPr lang="en-US" sz="3600" dirty="0">
                <a:effectLst/>
              </a:rPr>
              <a:t>The word </a:t>
            </a:r>
            <a:r>
              <a:rPr lang="en-US" sz="3600" i="1" dirty="0">
                <a:solidFill>
                  <a:srgbClr val="FFFF00"/>
                </a:solidFill>
                <a:effectLst/>
              </a:rPr>
              <a:t>"without" </a:t>
            </a:r>
            <a:r>
              <a:rPr lang="en-US" sz="3600" dirty="0">
                <a:effectLst/>
              </a:rPr>
              <a:t>means that they would not be admitted into the heavenly </a:t>
            </a:r>
            <a:r>
              <a:rPr lang="en-US" sz="3600" dirty="0" smtClean="0">
                <a:effectLst/>
              </a:rPr>
              <a:t>city. </a:t>
            </a:r>
            <a:r>
              <a:rPr lang="en-US" sz="3600" dirty="0">
                <a:effectLst/>
              </a:rPr>
              <a:t>All these characters are specified in </a:t>
            </a:r>
            <a:r>
              <a:rPr lang="en-US" sz="3600" i="1" dirty="0" smtClean="0">
                <a:solidFill>
                  <a:srgbClr val="FFFF00"/>
                </a:solidFill>
                <a:effectLst/>
              </a:rPr>
              <a:t>Rev 21:8</a:t>
            </a:r>
            <a:r>
              <a:rPr lang="en-US" sz="3600" dirty="0" smtClean="0">
                <a:effectLst/>
              </a:rPr>
              <a:t> </a:t>
            </a:r>
            <a:r>
              <a:rPr lang="en-US" sz="3600" dirty="0">
                <a:effectLst/>
              </a:rPr>
              <a:t>as excluded from </a:t>
            </a:r>
            <a:r>
              <a:rPr lang="en-US" sz="3600" dirty="0" smtClean="0">
                <a:effectLst/>
              </a:rPr>
              <a:t>heaven. The </a:t>
            </a:r>
            <a:r>
              <a:rPr lang="en-US" sz="3600" dirty="0">
                <a:effectLst/>
              </a:rPr>
              <a:t>only change </a:t>
            </a:r>
            <a:r>
              <a:rPr lang="en-US" sz="3600" dirty="0" smtClean="0">
                <a:effectLst/>
              </a:rPr>
              <a:t>is </a:t>
            </a:r>
            <a:r>
              <a:rPr lang="en-US" sz="3600" dirty="0">
                <a:effectLst/>
              </a:rPr>
              <a:t>that those who </a:t>
            </a:r>
            <a:r>
              <a:rPr lang="en-US" sz="3600" i="1" dirty="0">
                <a:solidFill>
                  <a:srgbClr val="FFFF00"/>
                </a:solidFill>
                <a:effectLst/>
              </a:rPr>
              <a:t>"love and make a lie"</a:t>
            </a:r>
            <a:r>
              <a:rPr lang="en-US" sz="3600" dirty="0">
                <a:effectLst/>
              </a:rPr>
              <a:t> are added to the </a:t>
            </a:r>
            <a:r>
              <a:rPr lang="en-US" sz="3600" dirty="0" smtClean="0">
                <a:effectLst/>
              </a:rPr>
              <a:t>list.</a:t>
            </a:r>
            <a:endParaRPr lang="en-US" sz="3600" dirty="0">
              <a:effectLst/>
            </a:endParaRPr>
          </a:p>
        </p:txBody>
      </p:sp>
    </p:spTree>
    <p:extLst>
      <p:ext uri="{BB962C8B-B14F-4D97-AF65-F5344CB8AC3E}">
        <p14:creationId xmlns:p14="http://schemas.microsoft.com/office/powerpoint/2010/main" val="3589056962"/>
      </p:ext>
    </p:extLst>
  </p:cSld>
  <p:clrMapOvr>
    <a:masterClrMapping/>
  </p:clrMapOvr>
  <p:timing>
    <p:tnLst>
      <p:par>
        <p:cTn id="1" dur="indefinite" restart="never" nodeType="tmRoot"/>
      </p:par>
    </p:tnLst>
  </p:timing>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22:15</a:t>
            </a:r>
            <a:endParaRPr lang="en-US" dirty="0">
              <a:solidFill>
                <a:srgbClr val="00B0F0"/>
              </a:solidFill>
            </a:endParaRPr>
          </a:p>
        </p:txBody>
      </p:sp>
      <p:sp>
        <p:nvSpPr>
          <p:cNvPr id="5" name="Content Placeholder 2"/>
          <p:cNvSpPr>
            <a:spLocks noGrp="1"/>
          </p:cNvSpPr>
          <p:nvPr>
            <p:ph idx="1"/>
          </p:nvPr>
        </p:nvSpPr>
        <p:spPr>
          <a:xfrm>
            <a:off x="259306" y="1323833"/>
            <a:ext cx="11737075" cy="5322626"/>
          </a:xfrm>
        </p:spPr>
        <p:txBody>
          <a:bodyPr>
            <a:noAutofit/>
          </a:bodyPr>
          <a:lstStyle/>
          <a:p>
            <a:pPr marL="0" indent="0">
              <a:buNone/>
            </a:pPr>
            <a:r>
              <a:rPr lang="en-US" sz="3600" dirty="0" smtClean="0">
                <a:solidFill>
                  <a:srgbClr val="00FFFF"/>
                </a:solidFill>
                <a:effectLst/>
              </a:rPr>
              <a:t>Outside </a:t>
            </a:r>
            <a:r>
              <a:rPr lang="en-US" sz="3600" dirty="0">
                <a:solidFill>
                  <a:srgbClr val="00FFFF"/>
                </a:solidFill>
                <a:effectLst/>
              </a:rPr>
              <a:t>the gates of the city of the New Jerusalem, are all filthy and unclean sinners, all cruel and bloody persecutors, all idolaters and all liars; </a:t>
            </a:r>
            <a:r>
              <a:rPr lang="en-US" sz="3600" dirty="0" smtClean="0">
                <a:solidFill>
                  <a:srgbClr val="00FFFF"/>
                </a:solidFill>
                <a:effectLst/>
              </a:rPr>
              <a:t>all </a:t>
            </a:r>
            <a:r>
              <a:rPr lang="en-US" sz="3600" dirty="0">
                <a:solidFill>
                  <a:srgbClr val="00FFFF"/>
                </a:solidFill>
                <a:effectLst/>
              </a:rPr>
              <a:t>raging and furious enemies </a:t>
            </a:r>
            <a:r>
              <a:rPr lang="en-US" sz="3600" dirty="0" smtClean="0">
                <a:solidFill>
                  <a:srgbClr val="00FFFF"/>
                </a:solidFill>
                <a:effectLst/>
              </a:rPr>
              <a:t>of Christ… these </a:t>
            </a:r>
            <a:r>
              <a:rPr lang="en-US" sz="3600" dirty="0">
                <a:solidFill>
                  <a:srgbClr val="00FFFF"/>
                </a:solidFill>
                <a:effectLst/>
              </a:rPr>
              <a:t>shall be shut out of </a:t>
            </a:r>
            <a:r>
              <a:rPr lang="en-US" sz="3600" dirty="0" smtClean="0">
                <a:solidFill>
                  <a:srgbClr val="00FFFF"/>
                </a:solidFill>
                <a:effectLst/>
              </a:rPr>
              <a:t>heaven </a:t>
            </a:r>
            <a:r>
              <a:rPr lang="en-US" sz="3600" dirty="0">
                <a:solidFill>
                  <a:srgbClr val="00FFFF"/>
                </a:solidFill>
                <a:effectLst/>
              </a:rPr>
              <a:t>as dogs are shut out of the house; and shut into </a:t>
            </a:r>
            <a:r>
              <a:rPr lang="en-US" sz="3600" dirty="0" smtClean="0">
                <a:solidFill>
                  <a:srgbClr val="00FFFF"/>
                </a:solidFill>
                <a:effectLst/>
              </a:rPr>
              <a:t>hell </a:t>
            </a:r>
            <a:r>
              <a:rPr lang="en-US" sz="3600" dirty="0">
                <a:solidFill>
                  <a:srgbClr val="00FFFF"/>
                </a:solidFill>
                <a:effectLst/>
              </a:rPr>
              <a:t>to be imprisoned with devils and damned </a:t>
            </a:r>
            <a:r>
              <a:rPr lang="en-US" sz="3600" dirty="0" smtClean="0">
                <a:solidFill>
                  <a:srgbClr val="00FFFF"/>
                </a:solidFill>
                <a:effectLst/>
              </a:rPr>
              <a:t>spirits to </a:t>
            </a:r>
            <a:r>
              <a:rPr lang="en-US" sz="3600" dirty="0">
                <a:solidFill>
                  <a:srgbClr val="00FFFF"/>
                </a:solidFill>
                <a:effectLst/>
              </a:rPr>
              <a:t>lie for ever in that </a:t>
            </a:r>
            <a:r>
              <a:rPr lang="en-US" sz="3600" dirty="0" smtClean="0">
                <a:solidFill>
                  <a:srgbClr val="00FFFF"/>
                </a:solidFill>
                <a:effectLst/>
              </a:rPr>
              <a:t>everlasting lake of fire</a:t>
            </a:r>
            <a:r>
              <a:rPr lang="en-US" sz="3600" dirty="0">
                <a:solidFill>
                  <a:srgbClr val="00FFFF"/>
                </a:solidFill>
                <a:effectLst/>
              </a:rPr>
              <a:t>.</a:t>
            </a:r>
          </a:p>
        </p:txBody>
      </p:sp>
    </p:spTree>
    <p:extLst>
      <p:ext uri="{BB962C8B-B14F-4D97-AF65-F5344CB8AC3E}">
        <p14:creationId xmlns:p14="http://schemas.microsoft.com/office/powerpoint/2010/main" val="16849812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777977"/>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compensation</a:t>
            </a:r>
          </a:p>
          <a:p>
            <a:pPr marL="0" indent="0">
              <a:buNone/>
            </a:pPr>
            <a:r>
              <a:rPr lang="en-US" sz="3200" dirty="0"/>
              <a:t>“</a:t>
            </a:r>
            <a:r>
              <a:rPr lang="en-US" sz="3200" i="1" dirty="0">
                <a:solidFill>
                  <a:srgbClr val="FFFF00"/>
                </a:solidFill>
              </a:rPr>
              <a:t>And he shall rule them with a rod of iron</a:t>
            </a:r>
            <a:r>
              <a:rPr lang="en-US" sz="3200" dirty="0"/>
              <a:t>….”  This whole verse is an allusion to Psalm 2:6-9: "</a:t>
            </a:r>
            <a:r>
              <a:rPr lang="en-US" sz="3200" i="1" dirty="0"/>
              <a:t>Thou shalt break them with a rod of iron; thou shalt dash them in pieces like a potter's vessel..</a:t>
            </a:r>
            <a:r>
              <a:rPr lang="en-US" sz="3200" dirty="0"/>
              <a:t>." The allusion in Psalm 2:9 is to the Messiah as reigning triumphantly over the nations, or subduing them under him, and the idea here in Rev. 2:27, as in the previous verse (26), is that his redeemed people will be associated with him in this dominion.</a:t>
            </a:r>
          </a:p>
        </p:txBody>
      </p:sp>
    </p:spTree>
    <p:extLst>
      <p:ext uri="{BB962C8B-B14F-4D97-AF65-F5344CB8AC3E}">
        <p14:creationId xmlns:p14="http://schemas.microsoft.com/office/powerpoint/2010/main" val="3030304562"/>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22:16</a:t>
            </a:r>
            <a:endParaRPr lang="en-US" dirty="0">
              <a:solidFill>
                <a:srgbClr val="00B0F0"/>
              </a:solidFill>
            </a:endParaRPr>
          </a:p>
        </p:txBody>
      </p:sp>
      <p:sp>
        <p:nvSpPr>
          <p:cNvPr id="5" name="Content Placeholder 2"/>
          <p:cNvSpPr>
            <a:spLocks noGrp="1"/>
          </p:cNvSpPr>
          <p:nvPr>
            <p:ph idx="1"/>
          </p:nvPr>
        </p:nvSpPr>
        <p:spPr>
          <a:xfrm>
            <a:off x="259306" y="1146412"/>
            <a:ext cx="11737075" cy="5500048"/>
          </a:xfrm>
        </p:spPr>
        <p:txBody>
          <a:bodyPr>
            <a:noAutofit/>
          </a:bodyPr>
          <a:lstStyle/>
          <a:p>
            <a:pPr marL="0" indent="0">
              <a:buNone/>
            </a:pPr>
            <a:r>
              <a:rPr lang="en-US" sz="3600" i="1" dirty="0" smtClean="0">
                <a:solidFill>
                  <a:srgbClr val="FFFF00"/>
                </a:solidFill>
                <a:effectLst/>
              </a:rPr>
              <a:t>“I Jesus have sent mine angel...” </a:t>
            </a:r>
          </a:p>
          <a:p>
            <a:pPr marL="0" indent="0">
              <a:buNone/>
            </a:pPr>
            <a:r>
              <a:rPr lang="en-US" sz="3200" dirty="0" smtClean="0">
                <a:effectLst/>
              </a:rPr>
              <a:t>Here </a:t>
            </a:r>
            <a:r>
              <a:rPr lang="en-US" sz="3200" dirty="0">
                <a:effectLst/>
              </a:rPr>
              <a:t>the Saviour appears expressly as the speaker-- ratifying and confirming all that had been communicated by </a:t>
            </a:r>
            <a:r>
              <a:rPr lang="en-US" sz="3200" dirty="0" smtClean="0">
                <a:effectLst/>
              </a:rPr>
              <a:t>using the angel as His messenger.</a:t>
            </a:r>
          </a:p>
          <a:p>
            <a:pPr marL="0" indent="0">
              <a:buNone/>
            </a:pPr>
            <a:r>
              <a:rPr lang="en-US" sz="3600" i="1" dirty="0" smtClean="0">
                <a:solidFill>
                  <a:srgbClr val="FFFF00"/>
                </a:solidFill>
                <a:effectLst/>
              </a:rPr>
              <a:t>“…to testify…in </a:t>
            </a:r>
            <a:r>
              <a:rPr lang="en-US" sz="3600" i="1" dirty="0">
                <a:solidFill>
                  <a:srgbClr val="FFFF00"/>
                </a:solidFill>
                <a:effectLst/>
              </a:rPr>
              <a:t>the </a:t>
            </a:r>
            <a:r>
              <a:rPr lang="en-US" sz="3600" i="1" dirty="0" smtClean="0">
                <a:solidFill>
                  <a:srgbClr val="FFFF00"/>
                </a:solidFill>
                <a:effectLst/>
              </a:rPr>
              <a:t>churches...”  </a:t>
            </a:r>
            <a:r>
              <a:rPr lang="en-US" sz="3600" dirty="0" smtClean="0">
                <a:effectLst/>
              </a:rPr>
              <a:t>- To testify </a:t>
            </a:r>
            <a:r>
              <a:rPr lang="en-US" sz="3600" dirty="0" smtClean="0">
                <a:solidFill>
                  <a:srgbClr val="00FFFF"/>
                </a:solidFill>
                <a:effectLst/>
              </a:rPr>
              <a:t>directly </a:t>
            </a:r>
            <a:r>
              <a:rPr lang="en-US" sz="3600" dirty="0">
                <a:solidFill>
                  <a:srgbClr val="00FFFF"/>
                </a:solidFill>
                <a:effectLst/>
              </a:rPr>
              <a:t>and immediately to the seven churches in Asia </a:t>
            </a:r>
            <a:r>
              <a:rPr lang="en-US" sz="3600" dirty="0" smtClean="0">
                <a:solidFill>
                  <a:srgbClr val="00FFFF"/>
                </a:solidFill>
                <a:effectLst/>
              </a:rPr>
              <a:t>Minor</a:t>
            </a:r>
            <a:r>
              <a:rPr lang="en-US" sz="3600" dirty="0" smtClean="0">
                <a:effectLst/>
              </a:rPr>
              <a:t>… And then </a:t>
            </a:r>
            <a:r>
              <a:rPr lang="en-US" sz="3600" dirty="0" smtClean="0">
                <a:solidFill>
                  <a:srgbClr val="00FFFF"/>
                </a:solidFill>
                <a:effectLst/>
              </a:rPr>
              <a:t>remotely </a:t>
            </a:r>
            <a:r>
              <a:rPr lang="en-US" sz="3600" dirty="0">
                <a:solidFill>
                  <a:srgbClr val="00FFFF"/>
                </a:solidFill>
                <a:effectLst/>
              </a:rPr>
              <a:t>and ultimately to all churches to the end of time</a:t>
            </a:r>
            <a:r>
              <a:rPr lang="en-US" sz="3600" dirty="0">
                <a:effectLst/>
              </a:rPr>
              <a:t>. </a:t>
            </a:r>
          </a:p>
        </p:txBody>
      </p:sp>
    </p:spTree>
    <p:extLst>
      <p:ext uri="{BB962C8B-B14F-4D97-AF65-F5344CB8AC3E}">
        <p14:creationId xmlns:p14="http://schemas.microsoft.com/office/powerpoint/2010/main" val="2610184745"/>
      </p:ext>
    </p:extLst>
  </p:cSld>
  <p:clrMapOvr>
    <a:masterClrMapping/>
  </p:clrMapOvr>
  <p:timing>
    <p:tnLst>
      <p:par>
        <p:cTn id="1" dur="indefinite" restart="never" nodeType="tmRoot"/>
      </p:par>
    </p:tnLst>
  </p:timing>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805218"/>
          </a:xfrm>
        </p:spPr>
        <p:txBody>
          <a:bodyPr/>
          <a:lstStyle/>
          <a:p>
            <a:r>
              <a:rPr lang="en-US" u="sng" dirty="0">
                <a:solidFill>
                  <a:srgbClr val="FFFF00"/>
                </a:solidFill>
              </a:rPr>
              <a:t>Revelation </a:t>
            </a:r>
            <a:r>
              <a:rPr lang="en-US" u="sng" dirty="0" smtClean="0">
                <a:solidFill>
                  <a:srgbClr val="FFFF00"/>
                </a:solidFill>
              </a:rPr>
              <a:t>22:16</a:t>
            </a:r>
            <a:endParaRPr lang="en-US" dirty="0">
              <a:solidFill>
                <a:srgbClr val="00B0F0"/>
              </a:solidFill>
            </a:endParaRPr>
          </a:p>
        </p:txBody>
      </p:sp>
      <p:sp>
        <p:nvSpPr>
          <p:cNvPr id="5" name="Content Placeholder 2"/>
          <p:cNvSpPr>
            <a:spLocks noGrp="1"/>
          </p:cNvSpPr>
          <p:nvPr>
            <p:ph idx="1"/>
          </p:nvPr>
        </p:nvSpPr>
        <p:spPr>
          <a:xfrm>
            <a:off x="259306" y="641446"/>
            <a:ext cx="11737075" cy="6005014"/>
          </a:xfrm>
        </p:spPr>
        <p:txBody>
          <a:bodyPr>
            <a:noAutofit/>
          </a:bodyPr>
          <a:lstStyle/>
          <a:p>
            <a:pPr marL="0" indent="0">
              <a:buNone/>
            </a:pPr>
            <a:r>
              <a:rPr lang="en-US" sz="3600" i="1" dirty="0">
                <a:solidFill>
                  <a:srgbClr val="FFFF00"/>
                </a:solidFill>
                <a:effectLst/>
              </a:rPr>
              <a:t> </a:t>
            </a:r>
            <a:r>
              <a:rPr lang="en-US" sz="3200" i="1" dirty="0">
                <a:solidFill>
                  <a:srgbClr val="FFFF00"/>
                </a:solidFill>
                <a:effectLst/>
              </a:rPr>
              <a:t>I am the </a:t>
            </a:r>
            <a:r>
              <a:rPr lang="en-US" sz="3200" i="1" dirty="0" smtClean="0">
                <a:solidFill>
                  <a:srgbClr val="FFFF00"/>
                </a:solidFill>
                <a:effectLst/>
              </a:rPr>
              <a:t>root and the offspring of David. </a:t>
            </a:r>
          </a:p>
          <a:p>
            <a:pPr marL="0" indent="0">
              <a:buNone/>
            </a:pPr>
            <a:r>
              <a:rPr lang="en-US" sz="3600" dirty="0">
                <a:effectLst/>
              </a:rPr>
              <a:t>Christ is the offspring of David in relation to </a:t>
            </a:r>
            <a:r>
              <a:rPr lang="en-US" sz="3600" dirty="0" smtClean="0">
                <a:effectLst/>
              </a:rPr>
              <a:t>His </a:t>
            </a:r>
            <a:r>
              <a:rPr lang="en-US" sz="3600" dirty="0">
                <a:effectLst/>
              </a:rPr>
              <a:t>human nature. Christ is the seed of David according to the flesh. Jesus took of the stock of David, becoming heir to the Jewish throne. </a:t>
            </a:r>
            <a:r>
              <a:rPr lang="en-US" sz="3600" dirty="0" smtClean="0">
                <a:effectLst/>
              </a:rPr>
              <a:t>Jesus </a:t>
            </a:r>
            <a:r>
              <a:rPr lang="en-US" sz="3600" dirty="0">
                <a:effectLst/>
              </a:rPr>
              <a:t>was the offspring of </a:t>
            </a:r>
            <a:r>
              <a:rPr lang="en-US" sz="3600" dirty="0" smtClean="0">
                <a:effectLst/>
              </a:rPr>
              <a:t>David </a:t>
            </a:r>
            <a:r>
              <a:rPr lang="en-US" sz="3600" dirty="0">
                <a:effectLst/>
              </a:rPr>
              <a:t>according to the promise in the </a:t>
            </a:r>
            <a:r>
              <a:rPr lang="en-US" sz="3600" dirty="0" smtClean="0">
                <a:effectLst/>
              </a:rPr>
              <a:t>Scripture that </a:t>
            </a:r>
            <a:r>
              <a:rPr lang="en-US" sz="3600" dirty="0">
                <a:effectLst/>
              </a:rPr>
              <a:t>the Messiah should be descended from David. </a:t>
            </a:r>
            <a:r>
              <a:rPr lang="en-US" sz="3600" i="1" dirty="0" smtClean="0">
                <a:solidFill>
                  <a:srgbClr val="FFFF00"/>
                </a:solidFill>
                <a:effectLst/>
              </a:rPr>
              <a:t>(Isaiah 11:1-5,10; Jeremiah 23:5; Mathew </a:t>
            </a:r>
            <a:r>
              <a:rPr lang="en-US" sz="3600" i="1" dirty="0">
                <a:solidFill>
                  <a:srgbClr val="FFFF00"/>
                </a:solidFill>
                <a:effectLst/>
              </a:rPr>
              <a:t>1:6, 16-17; Luke 1:32; Romans 1:3</a:t>
            </a:r>
            <a:r>
              <a:rPr lang="en-US" sz="3600" i="1" dirty="0" smtClean="0">
                <a:solidFill>
                  <a:srgbClr val="FFFF00"/>
                </a:solidFill>
                <a:effectLst/>
              </a:rPr>
              <a:t>; </a:t>
            </a:r>
            <a:r>
              <a:rPr lang="en-US" sz="3600" i="1" dirty="0">
                <a:solidFill>
                  <a:srgbClr val="FFFF00"/>
                </a:solidFill>
                <a:effectLst/>
              </a:rPr>
              <a:t>Hebrews 7:14-17</a:t>
            </a:r>
            <a:r>
              <a:rPr lang="en-US" sz="3600" i="1" dirty="0" smtClean="0">
                <a:solidFill>
                  <a:srgbClr val="FFFF00"/>
                </a:solidFill>
                <a:effectLst/>
              </a:rPr>
              <a:t>; Revelation </a:t>
            </a:r>
            <a:r>
              <a:rPr lang="en-US" sz="3600" i="1" dirty="0">
                <a:solidFill>
                  <a:srgbClr val="FFFF00"/>
                </a:solidFill>
                <a:effectLst/>
              </a:rPr>
              <a:t>5:5)</a:t>
            </a: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3508818340"/>
      </p:ext>
    </p:extLst>
  </p:cSld>
  <p:clrMapOvr>
    <a:masterClrMapping/>
  </p:clrMapOvr>
  <p:timing>
    <p:tnLst>
      <p:par>
        <p:cTn id="1" dur="indefinite" restart="never" nodeType="tmRoot"/>
      </p:par>
    </p:tnLst>
  </p:timing>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22:16</a:t>
            </a:r>
            <a:endParaRPr lang="en-US" dirty="0">
              <a:solidFill>
                <a:srgbClr val="00B0F0"/>
              </a:solidFill>
            </a:endParaRPr>
          </a:p>
        </p:txBody>
      </p:sp>
      <p:sp>
        <p:nvSpPr>
          <p:cNvPr id="5" name="Content Placeholder 2"/>
          <p:cNvSpPr>
            <a:spLocks noGrp="1"/>
          </p:cNvSpPr>
          <p:nvPr>
            <p:ph idx="1"/>
          </p:nvPr>
        </p:nvSpPr>
        <p:spPr>
          <a:xfrm>
            <a:off x="259306" y="968990"/>
            <a:ext cx="11737075" cy="5677469"/>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bright and morning star</a:t>
            </a:r>
            <a:r>
              <a:rPr lang="en-US" sz="3600" i="1" dirty="0" smtClean="0">
                <a:solidFill>
                  <a:srgbClr val="FFFF00"/>
                </a:solidFill>
                <a:effectLst/>
              </a:rPr>
              <a:t>.”</a:t>
            </a:r>
          </a:p>
          <a:p>
            <a:pPr marL="0" indent="0">
              <a:buNone/>
            </a:pPr>
            <a:r>
              <a:rPr lang="en-US" sz="3600" dirty="0" smtClean="0">
                <a:effectLst/>
              </a:rPr>
              <a:t>It </a:t>
            </a:r>
            <a:r>
              <a:rPr lang="en-US" sz="3600" dirty="0">
                <a:effectLst/>
              </a:rPr>
              <a:t>is not uncommon to compare a prince, a leader, a teacher, with that </a:t>
            </a:r>
            <a:r>
              <a:rPr lang="en-US" sz="3600" dirty="0" smtClean="0">
                <a:effectLst/>
              </a:rPr>
              <a:t>of a bright </a:t>
            </a:r>
            <a:r>
              <a:rPr lang="en-US" sz="3600" dirty="0">
                <a:effectLst/>
              </a:rPr>
              <a:t>and beautiful </a:t>
            </a:r>
            <a:r>
              <a:rPr lang="en-US" sz="3600" dirty="0" smtClean="0">
                <a:effectLst/>
              </a:rPr>
              <a:t>star</a:t>
            </a:r>
            <a:r>
              <a:rPr lang="en-US" sz="3600" dirty="0">
                <a:effectLst/>
              </a:rPr>
              <a:t>. </a:t>
            </a:r>
            <a:r>
              <a:rPr lang="en-US" sz="3600" dirty="0" smtClean="0">
                <a:effectLst/>
              </a:rPr>
              <a:t>Jesus perhaps was referring to himself as </a:t>
            </a:r>
            <a:r>
              <a:rPr lang="en-US" sz="3600" i="1" dirty="0" smtClean="0">
                <a:solidFill>
                  <a:srgbClr val="FFFF00"/>
                </a:solidFill>
                <a:effectLst/>
              </a:rPr>
              <a:t>“the </a:t>
            </a:r>
            <a:r>
              <a:rPr lang="en-US" sz="3600" i="1" dirty="0">
                <a:solidFill>
                  <a:srgbClr val="FFFF00"/>
                </a:solidFill>
                <a:effectLst/>
              </a:rPr>
              <a:t>star out of </a:t>
            </a:r>
            <a:r>
              <a:rPr lang="en-US" sz="3600" i="1" dirty="0" smtClean="0">
                <a:solidFill>
                  <a:srgbClr val="FFFF00"/>
                </a:solidFill>
                <a:effectLst/>
              </a:rPr>
              <a:t>Jacob"</a:t>
            </a:r>
            <a:r>
              <a:rPr lang="en-US" sz="3600" dirty="0" smtClean="0">
                <a:effectLst/>
              </a:rPr>
              <a:t> </a:t>
            </a:r>
            <a:r>
              <a:rPr lang="en-US" sz="3600" i="1" dirty="0" smtClean="0">
                <a:solidFill>
                  <a:srgbClr val="FFFF00"/>
                </a:solidFill>
                <a:effectLst/>
              </a:rPr>
              <a:t>(Numbers 24:17)</a:t>
            </a:r>
            <a:r>
              <a:rPr lang="en-US" sz="3600" dirty="0" smtClean="0">
                <a:effectLst/>
              </a:rPr>
              <a:t>. Christ is like </a:t>
            </a:r>
            <a:r>
              <a:rPr lang="en-US" sz="3600" dirty="0">
                <a:effectLst/>
              </a:rPr>
              <a:t>the bright morning star, who </a:t>
            </a:r>
            <a:r>
              <a:rPr lang="en-US" sz="3600" dirty="0" smtClean="0">
                <a:effectLst/>
              </a:rPr>
              <a:t>will put </a:t>
            </a:r>
            <a:r>
              <a:rPr lang="en-US" sz="3600" dirty="0">
                <a:effectLst/>
              </a:rPr>
              <a:t>an end to the night of ignorance, </a:t>
            </a:r>
            <a:r>
              <a:rPr lang="en-US" sz="3600" dirty="0" smtClean="0">
                <a:effectLst/>
              </a:rPr>
              <a:t>sin and sorrow… and usher </a:t>
            </a:r>
            <a:r>
              <a:rPr lang="en-US" sz="3600" dirty="0">
                <a:effectLst/>
              </a:rPr>
              <a:t>in an eternal day of light, purity, and joy.</a:t>
            </a:r>
            <a:endParaRPr lang="en-US" sz="3600" i="1" dirty="0" smtClean="0">
              <a:solidFill>
                <a:srgbClr val="FFFF00"/>
              </a:solidFill>
              <a:effectLst/>
            </a:endParaRPr>
          </a:p>
        </p:txBody>
      </p:sp>
    </p:spTree>
    <p:extLst>
      <p:ext uri="{BB962C8B-B14F-4D97-AF65-F5344CB8AC3E}">
        <p14:creationId xmlns:p14="http://schemas.microsoft.com/office/powerpoint/2010/main" val="2808098567"/>
      </p:ext>
    </p:extLst>
  </p:cSld>
  <p:clrMapOvr>
    <a:masterClrMapping/>
  </p:clrMapOvr>
  <p:timing>
    <p:tnLst>
      <p:par>
        <p:cTn id="1" dur="indefinite" restart="never" nodeType="tmRoot"/>
      </p:par>
    </p:tnLst>
  </p:timing>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22:17</a:t>
            </a:r>
            <a:endParaRPr lang="en-US" dirty="0">
              <a:solidFill>
                <a:srgbClr val="00B0F0"/>
              </a:solidFill>
            </a:endParaRPr>
          </a:p>
        </p:txBody>
      </p:sp>
      <p:sp>
        <p:nvSpPr>
          <p:cNvPr id="5" name="Content Placeholder 2"/>
          <p:cNvSpPr>
            <a:spLocks noGrp="1"/>
          </p:cNvSpPr>
          <p:nvPr>
            <p:ph idx="1"/>
          </p:nvPr>
        </p:nvSpPr>
        <p:spPr>
          <a:xfrm>
            <a:off x="259306" y="832514"/>
            <a:ext cx="11737075" cy="5909480"/>
          </a:xfrm>
        </p:spPr>
        <p:txBody>
          <a:bodyPr>
            <a:noAutofit/>
          </a:bodyPr>
          <a:lstStyle/>
          <a:p>
            <a:pPr marL="0" indent="0">
              <a:buNone/>
            </a:pPr>
            <a:r>
              <a:rPr lang="en-US" sz="3300" dirty="0">
                <a:solidFill>
                  <a:srgbClr val="00FFFF"/>
                </a:solidFill>
                <a:effectLst/>
              </a:rPr>
              <a:t>This verse is called </a:t>
            </a:r>
            <a:r>
              <a:rPr lang="en-US" sz="3300" i="1" dirty="0">
                <a:solidFill>
                  <a:srgbClr val="00FFFF"/>
                </a:solidFill>
                <a:effectLst/>
              </a:rPr>
              <a:t>'the great </a:t>
            </a:r>
            <a:r>
              <a:rPr lang="en-US" sz="3300" i="1" dirty="0" smtClean="0">
                <a:solidFill>
                  <a:srgbClr val="00FFFF"/>
                </a:solidFill>
                <a:effectLst/>
              </a:rPr>
              <a:t>invitation'</a:t>
            </a:r>
            <a:r>
              <a:rPr lang="en-US" sz="3300" dirty="0" smtClean="0">
                <a:solidFill>
                  <a:srgbClr val="00FFFF"/>
                </a:solidFill>
                <a:effectLst/>
              </a:rPr>
              <a:t> because </a:t>
            </a:r>
            <a:r>
              <a:rPr lang="en-US" sz="3300" dirty="0">
                <a:solidFill>
                  <a:srgbClr val="00FFFF"/>
                </a:solidFill>
                <a:effectLst/>
              </a:rPr>
              <a:t>of its great offer, its </a:t>
            </a:r>
            <a:r>
              <a:rPr lang="en-US" sz="3300" dirty="0" smtClean="0">
                <a:solidFill>
                  <a:srgbClr val="00FFFF"/>
                </a:solidFill>
                <a:effectLst/>
              </a:rPr>
              <a:t>mercy and </a:t>
            </a:r>
            <a:r>
              <a:rPr lang="en-US" sz="3300" dirty="0">
                <a:solidFill>
                  <a:srgbClr val="00FFFF"/>
                </a:solidFill>
                <a:effectLst/>
              </a:rPr>
              <a:t>its universality</a:t>
            </a:r>
            <a:r>
              <a:rPr lang="en-US" sz="3300" dirty="0" smtClean="0">
                <a:solidFill>
                  <a:srgbClr val="00FFFF"/>
                </a:solidFill>
                <a:effectLst/>
              </a:rPr>
              <a:t>. The </a:t>
            </a:r>
            <a:r>
              <a:rPr lang="en-US" sz="3300" dirty="0">
                <a:solidFill>
                  <a:srgbClr val="00FFFF"/>
                </a:solidFill>
                <a:effectLst/>
              </a:rPr>
              <a:t>design of </a:t>
            </a:r>
            <a:r>
              <a:rPr lang="en-US" sz="3300" dirty="0" smtClean="0">
                <a:solidFill>
                  <a:srgbClr val="00FFFF"/>
                </a:solidFill>
                <a:effectLst/>
              </a:rPr>
              <a:t>this </a:t>
            </a:r>
            <a:r>
              <a:rPr lang="en-US" sz="3300" dirty="0">
                <a:solidFill>
                  <a:srgbClr val="00FFFF"/>
                </a:solidFill>
                <a:effectLst/>
              </a:rPr>
              <a:t>verse </a:t>
            </a:r>
            <a:r>
              <a:rPr lang="en-US" sz="3300" dirty="0" smtClean="0">
                <a:solidFill>
                  <a:srgbClr val="00FFFF"/>
                </a:solidFill>
                <a:effectLst/>
              </a:rPr>
              <a:t>is  </a:t>
            </a:r>
            <a:r>
              <a:rPr lang="en-US" sz="3300" dirty="0">
                <a:solidFill>
                  <a:srgbClr val="00FFFF"/>
                </a:solidFill>
                <a:effectLst/>
              </a:rPr>
              <a:t>to </a:t>
            </a:r>
            <a:r>
              <a:rPr lang="en-US" sz="3300" dirty="0" smtClean="0">
                <a:solidFill>
                  <a:srgbClr val="00FFFF"/>
                </a:solidFill>
                <a:effectLst/>
              </a:rPr>
              <a:t>give the offer </a:t>
            </a:r>
            <a:r>
              <a:rPr lang="en-US" sz="3300" dirty="0">
                <a:solidFill>
                  <a:srgbClr val="00FFFF"/>
                </a:solidFill>
                <a:effectLst/>
              </a:rPr>
              <a:t>of </a:t>
            </a:r>
            <a:r>
              <a:rPr lang="en-US" sz="3300" dirty="0" smtClean="0">
                <a:solidFill>
                  <a:srgbClr val="00FFFF"/>
                </a:solidFill>
                <a:effectLst/>
              </a:rPr>
              <a:t>salvation. It contains the </a:t>
            </a:r>
            <a:r>
              <a:rPr lang="en-US" sz="3300" dirty="0">
                <a:solidFill>
                  <a:srgbClr val="00FFFF"/>
                </a:solidFill>
                <a:effectLst/>
              </a:rPr>
              <a:t>invitations of mercy to mankind; </a:t>
            </a:r>
            <a:r>
              <a:rPr lang="en-US" sz="3300" dirty="0" smtClean="0">
                <a:solidFill>
                  <a:srgbClr val="00FFFF"/>
                </a:solidFill>
                <a:effectLst/>
              </a:rPr>
              <a:t>and leaves </a:t>
            </a:r>
            <a:r>
              <a:rPr lang="en-US" sz="3300" dirty="0">
                <a:solidFill>
                  <a:srgbClr val="00FFFF"/>
                </a:solidFill>
                <a:effectLst/>
              </a:rPr>
              <a:t>on the mind at the close of the </a:t>
            </a:r>
            <a:r>
              <a:rPr lang="en-US" sz="3300" dirty="0" smtClean="0">
                <a:solidFill>
                  <a:srgbClr val="00FFFF"/>
                </a:solidFill>
                <a:effectLst/>
              </a:rPr>
              <a:t>book, </a:t>
            </a:r>
            <a:r>
              <a:rPr lang="en-US" sz="3300" dirty="0">
                <a:solidFill>
                  <a:srgbClr val="00FFFF"/>
                </a:solidFill>
                <a:effectLst/>
              </a:rPr>
              <a:t>a deep impression of the ample provision which has been made for the salvation of a fallen race. </a:t>
            </a:r>
            <a:r>
              <a:rPr lang="en-US" sz="3300" dirty="0" smtClean="0">
                <a:solidFill>
                  <a:srgbClr val="00FFFF"/>
                </a:solidFill>
                <a:effectLst/>
              </a:rPr>
              <a:t>Nothing could </a:t>
            </a:r>
            <a:r>
              <a:rPr lang="en-US" sz="3300" dirty="0">
                <a:solidFill>
                  <a:srgbClr val="00FFFF"/>
                </a:solidFill>
                <a:effectLst/>
              </a:rPr>
              <a:t>be more appropriate at the close of this book, and at the close of the whole </a:t>
            </a:r>
            <a:r>
              <a:rPr lang="en-US" sz="3300" dirty="0" smtClean="0">
                <a:solidFill>
                  <a:srgbClr val="00FFFF"/>
                </a:solidFill>
                <a:effectLst/>
              </a:rPr>
              <a:t>Bible, </a:t>
            </a:r>
            <a:r>
              <a:rPr lang="en-US" sz="3300" dirty="0">
                <a:solidFill>
                  <a:srgbClr val="00FFFF"/>
                </a:solidFill>
                <a:effectLst/>
              </a:rPr>
              <a:t>than to </a:t>
            </a:r>
            <a:r>
              <a:rPr lang="en-US" sz="3300" dirty="0" smtClean="0">
                <a:solidFill>
                  <a:srgbClr val="00FFFF"/>
                </a:solidFill>
                <a:effectLst/>
              </a:rPr>
              <a:t>announce that </a:t>
            </a:r>
            <a:r>
              <a:rPr lang="en-US" sz="3300" dirty="0">
                <a:solidFill>
                  <a:srgbClr val="00FFFF"/>
                </a:solidFill>
                <a:effectLst/>
              </a:rPr>
              <a:t>salvation is free to </a:t>
            </a:r>
            <a:r>
              <a:rPr lang="en-US" sz="3300" dirty="0" smtClean="0">
                <a:solidFill>
                  <a:srgbClr val="00FFFF"/>
                </a:solidFill>
                <a:effectLst/>
              </a:rPr>
              <a:t>all &amp; </a:t>
            </a:r>
            <a:r>
              <a:rPr lang="en-US" sz="3300" dirty="0">
                <a:solidFill>
                  <a:srgbClr val="00FFFF"/>
                </a:solidFill>
                <a:effectLst/>
              </a:rPr>
              <a:t>that whosoever </a:t>
            </a:r>
            <a:r>
              <a:rPr lang="en-US" sz="3300" dirty="0" smtClean="0">
                <a:solidFill>
                  <a:srgbClr val="00FFFF"/>
                </a:solidFill>
                <a:effectLst/>
              </a:rPr>
              <a:t>will come to the Savior can </a:t>
            </a:r>
            <a:r>
              <a:rPr lang="en-US" sz="3300" dirty="0">
                <a:solidFill>
                  <a:srgbClr val="00FFFF"/>
                </a:solidFill>
                <a:effectLst/>
              </a:rPr>
              <a:t>be </a:t>
            </a:r>
            <a:r>
              <a:rPr lang="en-US" sz="3300" dirty="0" smtClean="0">
                <a:solidFill>
                  <a:srgbClr val="00FFFF"/>
                </a:solidFill>
                <a:effectLst/>
              </a:rPr>
              <a:t>saved.</a:t>
            </a:r>
            <a:endParaRPr lang="en-US" sz="3300" i="1" dirty="0" smtClean="0">
              <a:solidFill>
                <a:srgbClr val="00FFFF"/>
              </a:solidFill>
              <a:effectLst/>
            </a:endParaRPr>
          </a:p>
        </p:txBody>
      </p:sp>
    </p:spTree>
    <p:extLst>
      <p:ext uri="{BB962C8B-B14F-4D97-AF65-F5344CB8AC3E}">
        <p14:creationId xmlns:p14="http://schemas.microsoft.com/office/powerpoint/2010/main" val="951128090"/>
      </p:ext>
    </p:extLst>
  </p:cSld>
  <p:clrMapOvr>
    <a:masterClrMapping/>
  </p:clrMapOvr>
  <p:timing>
    <p:tnLst>
      <p:par>
        <p:cTn id="1" dur="indefinite" restart="never" nodeType="tmRoot"/>
      </p:par>
    </p:tnLst>
  </p:timing>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22:17</a:t>
            </a:r>
            <a:endParaRPr lang="en-US" dirty="0">
              <a:solidFill>
                <a:srgbClr val="00B0F0"/>
              </a:solidFill>
            </a:endParaRPr>
          </a:p>
        </p:txBody>
      </p:sp>
      <p:sp>
        <p:nvSpPr>
          <p:cNvPr id="5" name="Content Placeholder 2"/>
          <p:cNvSpPr>
            <a:spLocks noGrp="1"/>
          </p:cNvSpPr>
          <p:nvPr>
            <p:ph idx="1"/>
          </p:nvPr>
        </p:nvSpPr>
        <p:spPr>
          <a:xfrm>
            <a:off x="259306" y="1009934"/>
            <a:ext cx="11737075" cy="5663821"/>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Spirit and the </a:t>
            </a:r>
            <a:r>
              <a:rPr lang="en-US" sz="3600" i="1" dirty="0" smtClean="0">
                <a:solidFill>
                  <a:srgbClr val="FFFF00"/>
                </a:solidFill>
                <a:effectLst/>
              </a:rPr>
              <a:t>bride say come…” </a:t>
            </a:r>
          </a:p>
          <a:p>
            <a:pPr marL="0" indent="0">
              <a:buNone/>
            </a:pPr>
            <a:r>
              <a:rPr lang="en-US" sz="3600" dirty="0">
                <a:effectLst/>
              </a:rPr>
              <a:t>T</a:t>
            </a:r>
            <a:r>
              <a:rPr lang="en-US" sz="3600" dirty="0" smtClean="0">
                <a:effectLst/>
              </a:rPr>
              <a:t>he Spirit is to be understood as </a:t>
            </a:r>
            <a:r>
              <a:rPr lang="en-US" sz="3600" dirty="0">
                <a:effectLst/>
              </a:rPr>
              <a:t>the Holy </a:t>
            </a:r>
            <a:r>
              <a:rPr lang="en-US" sz="3600" dirty="0" smtClean="0">
                <a:effectLst/>
              </a:rPr>
              <a:t>Ghost and </a:t>
            </a:r>
            <a:r>
              <a:rPr lang="en-US" sz="3600" dirty="0">
                <a:effectLst/>
              </a:rPr>
              <a:t>the bride </a:t>
            </a:r>
            <a:r>
              <a:rPr lang="en-US" sz="3600" dirty="0" smtClean="0">
                <a:effectLst/>
              </a:rPr>
              <a:t>should be understood as the church </a:t>
            </a:r>
            <a:r>
              <a:rPr lang="en-US" sz="3600" dirty="0">
                <a:effectLst/>
              </a:rPr>
              <a:t>in </a:t>
            </a:r>
            <a:r>
              <a:rPr lang="en-US" sz="3600" dirty="0" smtClean="0">
                <a:effectLst/>
              </a:rPr>
              <a:t>general… every </a:t>
            </a:r>
            <a:r>
              <a:rPr lang="en-US" sz="3600" dirty="0">
                <a:effectLst/>
              </a:rPr>
              <a:t>true believer in </a:t>
            </a:r>
            <a:r>
              <a:rPr lang="en-US" sz="3600" dirty="0" smtClean="0">
                <a:effectLst/>
              </a:rPr>
              <a:t>particular.</a:t>
            </a:r>
          </a:p>
          <a:p>
            <a:pPr marL="0" indent="0">
              <a:buNone/>
            </a:pPr>
            <a:r>
              <a:rPr lang="en-US" sz="3600" i="1" dirty="0" smtClean="0">
                <a:solidFill>
                  <a:srgbClr val="FFFF00"/>
                </a:solidFill>
                <a:effectLst/>
              </a:rPr>
              <a:t>“…And </a:t>
            </a:r>
            <a:r>
              <a:rPr lang="en-US" sz="3600" i="1" dirty="0">
                <a:solidFill>
                  <a:srgbClr val="FFFF00"/>
                </a:solidFill>
                <a:effectLst/>
              </a:rPr>
              <a:t>let him that </a:t>
            </a:r>
            <a:r>
              <a:rPr lang="en-US" sz="3600" i="1" dirty="0" err="1">
                <a:solidFill>
                  <a:srgbClr val="FFFF00"/>
                </a:solidFill>
                <a:effectLst/>
              </a:rPr>
              <a:t>heareth</a:t>
            </a:r>
            <a:r>
              <a:rPr lang="en-US" sz="3600" i="1" dirty="0">
                <a:solidFill>
                  <a:srgbClr val="FFFF00"/>
                </a:solidFill>
                <a:effectLst/>
              </a:rPr>
              <a:t> say, c</a:t>
            </a:r>
            <a:r>
              <a:rPr lang="en-US" sz="3600" i="1" dirty="0" smtClean="0">
                <a:solidFill>
                  <a:srgbClr val="FFFF00"/>
                </a:solidFill>
                <a:effectLst/>
              </a:rPr>
              <a:t>ome…”</a:t>
            </a:r>
          </a:p>
          <a:p>
            <a:pPr marL="0" indent="0">
              <a:buNone/>
            </a:pPr>
            <a:r>
              <a:rPr lang="en-US" sz="3600" dirty="0">
                <a:effectLst/>
              </a:rPr>
              <a:t>Let all who are privileged with reading and hearing the word of </a:t>
            </a:r>
            <a:r>
              <a:rPr lang="en-US" sz="3600" dirty="0" smtClean="0">
                <a:effectLst/>
              </a:rPr>
              <a:t>God, say come. </a:t>
            </a:r>
            <a:r>
              <a:rPr lang="en-US" sz="3600" dirty="0" smtClean="0">
                <a:solidFill>
                  <a:srgbClr val="00FFFF"/>
                </a:solidFill>
                <a:effectLst/>
              </a:rPr>
              <a:t>Hearers can become believers &amp; believers can become witnesses. </a:t>
            </a:r>
          </a:p>
        </p:txBody>
      </p:sp>
    </p:spTree>
    <p:extLst>
      <p:ext uri="{BB962C8B-B14F-4D97-AF65-F5344CB8AC3E}">
        <p14:creationId xmlns:p14="http://schemas.microsoft.com/office/powerpoint/2010/main" val="3528762107"/>
      </p:ext>
    </p:extLst>
  </p:cSld>
  <p:clrMapOvr>
    <a:masterClrMapping/>
  </p:clrMapOvr>
  <p:timing>
    <p:tnLst>
      <p:par>
        <p:cTn id="1" dur="indefinite" restart="never" nodeType="tmRoot"/>
      </p:par>
    </p:tnLst>
  </p:timing>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22:17</a:t>
            </a:r>
            <a:endParaRPr lang="en-US" dirty="0">
              <a:solidFill>
                <a:srgbClr val="00B0F0"/>
              </a:solidFill>
            </a:endParaRPr>
          </a:p>
        </p:txBody>
      </p:sp>
      <p:sp>
        <p:nvSpPr>
          <p:cNvPr id="5" name="Content Placeholder 2"/>
          <p:cNvSpPr>
            <a:spLocks noGrp="1"/>
          </p:cNvSpPr>
          <p:nvPr>
            <p:ph idx="1"/>
          </p:nvPr>
        </p:nvSpPr>
        <p:spPr>
          <a:xfrm>
            <a:off x="259306" y="1009934"/>
            <a:ext cx="11737075" cy="566382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let him that is athirst </a:t>
            </a:r>
            <a:r>
              <a:rPr lang="en-US" sz="3600" i="1" dirty="0" smtClean="0">
                <a:solidFill>
                  <a:srgbClr val="FFFF00"/>
                </a:solidFill>
                <a:effectLst/>
              </a:rPr>
              <a:t>come.  And whosoever will...” </a:t>
            </a:r>
          </a:p>
          <a:p>
            <a:pPr marL="0" indent="0">
              <a:buNone/>
            </a:pPr>
            <a:r>
              <a:rPr lang="en-US" sz="3600" dirty="0" smtClean="0">
                <a:effectLst/>
              </a:rPr>
              <a:t>This is a definite invitation to </a:t>
            </a:r>
            <a:r>
              <a:rPr lang="en-US" sz="3600" dirty="0">
                <a:effectLst/>
              </a:rPr>
              <a:t>salvation. Whoever desires salvation, as the weary </a:t>
            </a:r>
            <a:r>
              <a:rPr lang="en-US" sz="3600" dirty="0" smtClean="0">
                <a:effectLst/>
              </a:rPr>
              <a:t>traveller </a:t>
            </a:r>
            <a:r>
              <a:rPr lang="en-US" sz="3600" dirty="0">
                <a:effectLst/>
              </a:rPr>
              <a:t>desires a cooling fountain to </a:t>
            </a:r>
            <a:r>
              <a:rPr lang="en-US" sz="3600" dirty="0" smtClean="0">
                <a:effectLst/>
              </a:rPr>
              <a:t>quench </a:t>
            </a:r>
            <a:r>
              <a:rPr lang="en-US" sz="3600" dirty="0">
                <a:effectLst/>
              </a:rPr>
              <a:t>his thirst, let him come as freely to the gospel as that </a:t>
            </a:r>
            <a:r>
              <a:rPr lang="en-US" sz="3600" dirty="0" smtClean="0">
                <a:effectLst/>
              </a:rPr>
              <a:t>thirsty pilgrim </a:t>
            </a:r>
            <a:r>
              <a:rPr lang="en-US" sz="3600" dirty="0">
                <a:effectLst/>
              </a:rPr>
              <a:t>would stoop down at the fountain and drink. </a:t>
            </a:r>
            <a:r>
              <a:rPr lang="en-US" sz="3600" dirty="0" smtClean="0">
                <a:effectLst/>
              </a:rPr>
              <a:t>Everyone who </a:t>
            </a:r>
            <a:r>
              <a:rPr lang="en-US" sz="3600" dirty="0">
                <a:effectLst/>
              </a:rPr>
              <a:t>is </a:t>
            </a:r>
            <a:r>
              <a:rPr lang="en-US" sz="3600" dirty="0" smtClean="0">
                <a:effectLst/>
              </a:rPr>
              <a:t>inclined </a:t>
            </a:r>
            <a:r>
              <a:rPr lang="en-US" sz="3600" dirty="0">
                <a:effectLst/>
              </a:rPr>
              <a:t>to come, </a:t>
            </a:r>
            <a:r>
              <a:rPr lang="en-US" sz="3600" dirty="0" smtClean="0">
                <a:effectLst/>
              </a:rPr>
              <a:t>anyone who </a:t>
            </a:r>
            <a:r>
              <a:rPr lang="en-US" sz="3600" dirty="0">
                <a:effectLst/>
              </a:rPr>
              <a:t>has </a:t>
            </a:r>
            <a:r>
              <a:rPr lang="en-US" sz="3600" dirty="0" smtClean="0">
                <a:effectLst/>
              </a:rPr>
              <a:t>a </a:t>
            </a:r>
            <a:r>
              <a:rPr lang="en-US" sz="3600" dirty="0">
                <a:effectLst/>
              </a:rPr>
              <a:t>sincere wish to be saved, is assured that he may </a:t>
            </a:r>
            <a:r>
              <a:rPr lang="en-US" sz="3600" dirty="0" smtClean="0">
                <a:effectLst/>
              </a:rPr>
              <a:t>have eternal life.</a:t>
            </a:r>
            <a:endParaRPr lang="en-US" sz="3600" dirty="0" smtClean="0">
              <a:solidFill>
                <a:srgbClr val="00FFFF"/>
              </a:solidFill>
              <a:effectLst/>
            </a:endParaRPr>
          </a:p>
        </p:txBody>
      </p:sp>
    </p:spTree>
    <p:extLst>
      <p:ext uri="{BB962C8B-B14F-4D97-AF65-F5344CB8AC3E}">
        <p14:creationId xmlns:p14="http://schemas.microsoft.com/office/powerpoint/2010/main" val="977009922"/>
      </p:ext>
    </p:extLst>
  </p:cSld>
  <p:clrMapOvr>
    <a:masterClrMapping/>
  </p:clrMapOvr>
  <p:timing>
    <p:tnLst>
      <p:par>
        <p:cTn id="1" dur="indefinite" restart="never" nodeType="tmRoot"/>
      </p:par>
    </p:tnLst>
  </p:timing>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22:18-19</a:t>
            </a:r>
            <a:endParaRPr lang="en-US" dirty="0">
              <a:solidFill>
                <a:srgbClr val="00B0F0"/>
              </a:solidFill>
            </a:endParaRPr>
          </a:p>
        </p:txBody>
      </p:sp>
      <p:sp>
        <p:nvSpPr>
          <p:cNvPr id="5" name="Content Placeholder 2"/>
          <p:cNvSpPr>
            <a:spLocks noGrp="1"/>
          </p:cNvSpPr>
          <p:nvPr>
            <p:ph idx="1"/>
          </p:nvPr>
        </p:nvSpPr>
        <p:spPr>
          <a:xfrm>
            <a:off x="204715" y="1201002"/>
            <a:ext cx="11737075" cy="5534167"/>
          </a:xfrm>
        </p:spPr>
        <p:txBody>
          <a:bodyPr>
            <a:noAutofit/>
          </a:bodyPr>
          <a:lstStyle/>
          <a:p>
            <a:pPr marL="0" indent="0">
              <a:buNone/>
            </a:pPr>
            <a:r>
              <a:rPr lang="en-US" sz="4000" dirty="0" smtClean="0">
                <a:solidFill>
                  <a:srgbClr val="00FFFF"/>
                </a:solidFill>
                <a:effectLst/>
              </a:rPr>
              <a:t>The </a:t>
            </a:r>
            <a:r>
              <a:rPr lang="en-US" sz="4000" dirty="0">
                <a:solidFill>
                  <a:srgbClr val="00FFFF"/>
                </a:solidFill>
                <a:effectLst/>
              </a:rPr>
              <a:t>object </a:t>
            </a:r>
            <a:r>
              <a:rPr lang="en-US" sz="4000" dirty="0" smtClean="0">
                <a:solidFill>
                  <a:srgbClr val="00FFFF"/>
                </a:solidFill>
                <a:effectLst/>
              </a:rPr>
              <a:t>of verses 18-19 is </a:t>
            </a:r>
            <a:r>
              <a:rPr lang="en-US" sz="4000" dirty="0">
                <a:solidFill>
                  <a:srgbClr val="00FFFF"/>
                </a:solidFill>
                <a:effectLst/>
              </a:rPr>
              <a:t>to guard </a:t>
            </a:r>
            <a:r>
              <a:rPr lang="en-US" sz="4000" dirty="0" smtClean="0">
                <a:solidFill>
                  <a:srgbClr val="00FFFF"/>
                </a:solidFill>
                <a:effectLst/>
              </a:rPr>
              <a:t>the </a:t>
            </a:r>
            <a:r>
              <a:rPr lang="en-US" sz="4000" dirty="0">
                <a:solidFill>
                  <a:srgbClr val="00FFFF"/>
                </a:solidFill>
                <a:effectLst/>
              </a:rPr>
              <a:t>book against being corrupted by any </a:t>
            </a:r>
            <a:r>
              <a:rPr lang="en-US" sz="4000" dirty="0" smtClean="0">
                <a:solidFill>
                  <a:srgbClr val="00FFFF"/>
                </a:solidFill>
                <a:effectLst/>
              </a:rPr>
              <a:t>change</a:t>
            </a:r>
            <a:r>
              <a:rPr lang="en-US" sz="4000" dirty="0">
                <a:solidFill>
                  <a:srgbClr val="00FFFF"/>
                </a:solidFill>
                <a:effectLst/>
              </a:rPr>
              <a:t>. It would seem </a:t>
            </a:r>
            <a:r>
              <a:rPr lang="en-US" sz="4000" dirty="0" smtClean="0">
                <a:solidFill>
                  <a:srgbClr val="00FFFF"/>
                </a:solidFill>
                <a:effectLst/>
              </a:rPr>
              <a:t>that </a:t>
            </a:r>
            <a:r>
              <a:rPr lang="en-US" sz="4000" dirty="0">
                <a:solidFill>
                  <a:srgbClr val="00FFFF"/>
                </a:solidFill>
                <a:effectLst/>
              </a:rPr>
              <a:t>as early as the time of </a:t>
            </a:r>
            <a:r>
              <a:rPr lang="en-US" sz="4000" dirty="0" smtClean="0">
                <a:solidFill>
                  <a:srgbClr val="00FFFF"/>
                </a:solidFill>
                <a:effectLst/>
              </a:rPr>
              <a:t>John; </a:t>
            </a:r>
            <a:r>
              <a:rPr lang="en-US" sz="4000" dirty="0">
                <a:solidFill>
                  <a:srgbClr val="00FFFF"/>
                </a:solidFill>
                <a:effectLst/>
              </a:rPr>
              <a:t>books were liable to be corrupted by additions or omissions, or that at least there was felt to be great danger that mistakes might be made by the carelessness of transcribers.</a:t>
            </a:r>
            <a:endParaRPr lang="en-US" sz="4000" dirty="0" smtClean="0">
              <a:solidFill>
                <a:srgbClr val="00FFFF"/>
              </a:solidFill>
              <a:effectLst/>
            </a:endParaRPr>
          </a:p>
        </p:txBody>
      </p:sp>
    </p:spTree>
    <p:extLst>
      <p:ext uri="{BB962C8B-B14F-4D97-AF65-F5344CB8AC3E}">
        <p14:creationId xmlns:p14="http://schemas.microsoft.com/office/powerpoint/2010/main" val="22237970"/>
      </p:ext>
    </p:extLst>
  </p:cSld>
  <p:clrMapOvr>
    <a:masterClrMapping/>
  </p:clrMapOvr>
  <p:timing>
    <p:tnLst>
      <p:par>
        <p:cTn id="1" dur="indefinite" restart="never" nodeType="tmRoot"/>
      </p:par>
    </p:tnLst>
  </p:timing>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22:18-19</a:t>
            </a:r>
            <a:endParaRPr lang="en-US" dirty="0">
              <a:solidFill>
                <a:srgbClr val="00B0F0"/>
              </a:solidFill>
            </a:endParaRPr>
          </a:p>
        </p:txBody>
      </p:sp>
      <p:sp>
        <p:nvSpPr>
          <p:cNvPr id="5" name="Content Placeholder 2"/>
          <p:cNvSpPr>
            <a:spLocks noGrp="1"/>
          </p:cNvSpPr>
          <p:nvPr>
            <p:ph idx="1"/>
          </p:nvPr>
        </p:nvSpPr>
        <p:spPr>
          <a:xfrm>
            <a:off x="204715" y="1187355"/>
            <a:ext cx="11737075" cy="5547815"/>
          </a:xfrm>
        </p:spPr>
        <p:txBody>
          <a:bodyPr>
            <a:noAutofit/>
          </a:bodyPr>
          <a:lstStyle/>
          <a:p>
            <a:pPr marL="0" indent="0">
              <a:buNone/>
            </a:pPr>
            <a:r>
              <a:rPr lang="en-US" sz="3200" dirty="0" smtClean="0">
                <a:solidFill>
                  <a:srgbClr val="00FFFF"/>
                </a:solidFill>
                <a:effectLst/>
              </a:rPr>
              <a:t>The </a:t>
            </a:r>
            <a:r>
              <a:rPr lang="en-US" sz="3200" dirty="0">
                <a:solidFill>
                  <a:srgbClr val="00FFFF"/>
                </a:solidFill>
                <a:effectLst/>
              </a:rPr>
              <a:t>reference here is to the book of Revelation only--for at that time the books that now constitute </a:t>
            </a:r>
            <a:r>
              <a:rPr lang="en-US" sz="3200" dirty="0" smtClean="0">
                <a:solidFill>
                  <a:srgbClr val="00FFFF"/>
                </a:solidFill>
                <a:effectLst/>
              </a:rPr>
              <a:t>the </a:t>
            </a:r>
            <a:r>
              <a:rPr lang="en-US" sz="3200" dirty="0">
                <a:solidFill>
                  <a:srgbClr val="00FFFF"/>
                </a:solidFill>
                <a:effectLst/>
              </a:rPr>
              <a:t>Bible were not collected into a single volume. This </a:t>
            </a:r>
            <a:r>
              <a:rPr lang="en-US" sz="3200" dirty="0" smtClean="0">
                <a:solidFill>
                  <a:srgbClr val="00FFFF"/>
                </a:solidFill>
                <a:effectLst/>
              </a:rPr>
              <a:t>passage therefore </a:t>
            </a:r>
            <a:r>
              <a:rPr lang="en-US" sz="3200" dirty="0">
                <a:solidFill>
                  <a:srgbClr val="00FFFF"/>
                </a:solidFill>
                <a:effectLst/>
              </a:rPr>
              <a:t>should not be </a:t>
            </a:r>
            <a:r>
              <a:rPr lang="en-US" sz="3200" dirty="0" smtClean="0">
                <a:solidFill>
                  <a:srgbClr val="00FFFF"/>
                </a:solidFill>
                <a:effectLst/>
              </a:rPr>
              <a:t>implied </a:t>
            </a:r>
            <a:r>
              <a:rPr lang="en-US" sz="3200" dirty="0">
                <a:solidFill>
                  <a:srgbClr val="00FFFF"/>
                </a:solidFill>
                <a:effectLst/>
              </a:rPr>
              <a:t>as referring to the whole of the sacred Scriptures.  </a:t>
            </a:r>
            <a:r>
              <a:rPr lang="en-US" sz="3200" dirty="0" smtClean="0">
                <a:solidFill>
                  <a:srgbClr val="00FFFF"/>
                </a:solidFill>
                <a:effectLst/>
              </a:rPr>
              <a:t>However, the </a:t>
            </a:r>
            <a:r>
              <a:rPr lang="en-US" sz="3200" dirty="0">
                <a:solidFill>
                  <a:srgbClr val="00FFFF"/>
                </a:solidFill>
                <a:effectLst/>
              </a:rPr>
              <a:t>principle </a:t>
            </a:r>
            <a:r>
              <a:rPr lang="en-US" sz="3200" dirty="0" smtClean="0">
                <a:solidFill>
                  <a:srgbClr val="00FFFF"/>
                </a:solidFill>
                <a:effectLst/>
              </a:rPr>
              <a:t>is applicable to the entire Bible (as supported by other passages). No </a:t>
            </a:r>
            <a:r>
              <a:rPr lang="en-US" sz="3200" dirty="0">
                <a:solidFill>
                  <a:srgbClr val="00FFFF"/>
                </a:solidFill>
                <a:effectLst/>
              </a:rPr>
              <a:t>one has a right to change any part of a revelation which God makes to man; to presume to add to it, or to take from it, or in any way to modify </a:t>
            </a:r>
            <a:r>
              <a:rPr lang="en-US" sz="3200" dirty="0" smtClean="0">
                <a:solidFill>
                  <a:srgbClr val="00FFFF"/>
                </a:solidFill>
                <a:effectLst/>
              </a:rPr>
              <a:t>it. </a:t>
            </a:r>
            <a:r>
              <a:rPr lang="en-US" sz="3200" dirty="0" smtClean="0">
                <a:solidFill>
                  <a:srgbClr val="FFFF00"/>
                </a:solidFill>
                <a:effectLst/>
              </a:rPr>
              <a:t>(Duet. 4:2; 12:32; Prov. 30:5-6; Psalm 12:6-7; Matt. 5:18-19)</a:t>
            </a:r>
          </a:p>
        </p:txBody>
      </p:sp>
    </p:spTree>
    <p:extLst>
      <p:ext uri="{BB962C8B-B14F-4D97-AF65-F5344CB8AC3E}">
        <p14:creationId xmlns:p14="http://schemas.microsoft.com/office/powerpoint/2010/main" val="2195041983"/>
      </p:ext>
    </p:extLst>
  </p:cSld>
  <p:clrMapOvr>
    <a:masterClrMapping/>
  </p:clrMapOvr>
  <p:timing>
    <p:tnLst>
      <p:par>
        <p:cTn id="1" dur="indefinite" restart="never" nodeType="tmRoot"/>
      </p:par>
    </p:tnLst>
  </p:timing>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22:18-19</a:t>
            </a:r>
            <a:endParaRPr lang="en-US" dirty="0">
              <a:solidFill>
                <a:srgbClr val="00B0F0"/>
              </a:solidFill>
            </a:endParaRPr>
          </a:p>
        </p:txBody>
      </p:sp>
      <p:sp>
        <p:nvSpPr>
          <p:cNvPr id="5" name="Content Placeholder 2"/>
          <p:cNvSpPr>
            <a:spLocks noGrp="1"/>
          </p:cNvSpPr>
          <p:nvPr>
            <p:ph idx="1"/>
          </p:nvPr>
        </p:nvSpPr>
        <p:spPr>
          <a:xfrm>
            <a:off x="204715" y="846161"/>
            <a:ext cx="11737075" cy="5882185"/>
          </a:xfrm>
        </p:spPr>
        <p:txBody>
          <a:bodyPr>
            <a:noAutofit/>
          </a:bodyPr>
          <a:lstStyle/>
          <a:p>
            <a:pPr marL="0" indent="0">
              <a:buNone/>
            </a:pPr>
            <a:r>
              <a:rPr lang="en-US" sz="3600" dirty="0" smtClean="0">
                <a:solidFill>
                  <a:srgbClr val="00FFFF"/>
                </a:solidFill>
                <a:effectLst/>
              </a:rPr>
              <a:t>It was </a:t>
            </a:r>
            <a:r>
              <a:rPr lang="en-US" sz="3600" dirty="0">
                <a:solidFill>
                  <a:srgbClr val="00FFFF"/>
                </a:solidFill>
                <a:effectLst/>
              </a:rPr>
              <a:t>a common literary practice of the </a:t>
            </a:r>
            <a:r>
              <a:rPr lang="en-US" sz="3600" dirty="0" smtClean="0">
                <a:solidFill>
                  <a:srgbClr val="00FFFF"/>
                </a:solidFill>
                <a:effectLst/>
              </a:rPr>
              <a:t>O.T. </a:t>
            </a:r>
            <a:r>
              <a:rPr lang="en-US" sz="3600" dirty="0">
                <a:solidFill>
                  <a:srgbClr val="00FFFF"/>
                </a:solidFill>
                <a:effectLst/>
              </a:rPr>
              <a:t>to </a:t>
            </a:r>
            <a:r>
              <a:rPr lang="en-US" sz="3600" dirty="0" smtClean="0">
                <a:solidFill>
                  <a:srgbClr val="00FFFF"/>
                </a:solidFill>
                <a:effectLst/>
              </a:rPr>
              <a:t>have </a:t>
            </a:r>
            <a:r>
              <a:rPr lang="en-US" sz="3600" dirty="0">
                <a:solidFill>
                  <a:srgbClr val="00FFFF"/>
                </a:solidFill>
                <a:effectLst/>
              </a:rPr>
              <a:t>severe warnings addressed to those who might be tempted to tamper with God's </a:t>
            </a:r>
            <a:r>
              <a:rPr lang="en-US" sz="3600" dirty="0" smtClean="0">
                <a:solidFill>
                  <a:srgbClr val="00FFFF"/>
                </a:solidFill>
                <a:effectLst/>
              </a:rPr>
              <a:t>word.  Some say… this passage was </a:t>
            </a:r>
            <a:r>
              <a:rPr lang="en-US" sz="3600" dirty="0">
                <a:solidFill>
                  <a:srgbClr val="00FFFF"/>
                </a:solidFill>
                <a:effectLst/>
              </a:rPr>
              <a:t>not meant to be taken </a:t>
            </a:r>
            <a:r>
              <a:rPr lang="en-US" sz="3600" dirty="0" smtClean="0">
                <a:solidFill>
                  <a:srgbClr val="00FFFF"/>
                </a:solidFill>
                <a:effectLst/>
              </a:rPr>
              <a:t>literally as it </a:t>
            </a:r>
            <a:r>
              <a:rPr lang="en-US" sz="3600" dirty="0">
                <a:solidFill>
                  <a:srgbClr val="00FFFF"/>
                </a:solidFill>
                <a:effectLst/>
              </a:rPr>
              <a:t>is </a:t>
            </a:r>
            <a:r>
              <a:rPr lang="en-US" sz="3600" dirty="0" smtClean="0">
                <a:solidFill>
                  <a:srgbClr val="00FFFF"/>
                </a:solidFill>
                <a:effectLst/>
              </a:rPr>
              <a:t>more of a </a:t>
            </a:r>
            <a:r>
              <a:rPr lang="en-US" sz="3600" dirty="0">
                <a:solidFill>
                  <a:srgbClr val="00FFFF"/>
                </a:solidFill>
                <a:effectLst/>
              </a:rPr>
              <a:t>strong </a:t>
            </a:r>
            <a:r>
              <a:rPr lang="en-US" sz="3600" dirty="0" smtClean="0">
                <a:solidFill>
                  <a:srgbClr val="00FFFF"/>
                </a:solidFill>
                <a:effectLst/>
              </a:rPr>
              <a:t>overstatement </a:t>
            </a:r>
            <a:r>
              <a:rPr lang="en-US" sz="3600" dirty="0">
                <a:solidFill>
                  <a:srgbClr val="00FFFF"/>
                </a:solidFill>
                <a:effectLst/>
              </a:rPr>
              <a:t>of the seriousness of altering God's message. </a:t>
            </a:r>
            <a:r>
              <a:rPr lang="en-US" sz="3600" dirty="0" smtClean="0">
                <a:solidFill>
                  <a:srgbClr val="00FFFF"/>
                </a:solidFill>
                <a:effectLst/>
              </a:rPr>
              <a:t>It </a:t>
            </a:r>
            <a:r>
              <a:rPr lang="en-US" sz="3600" dirty="0">
                <a:solidFill>
                  <a:srgbClr val="00FFFF"/>
                </a:solidFill>
                <a:effectLst/>
              </a:rPr>
              <a:t>does not refer to believing interpreters or scribes who pray earnestly and seek God's will, but </a:t>
            </a:r>
            <a:r>
              <a:rPr lang="en-US" sz="3600" dirty="0" smtClean="0">
                <a:solidFill>
                  <a:srgbClr val="00FFFF"/>
                </a:solidFill>
                <a:effectLst/>
              </a:rPr>
              <a:t>it </a:t>
            </a:r>
            <a:r>
              <a:rPr lang="en-US" sz="3600" dirty="0">
                <a:solidFill>
                  <a:srgbClr val="00FFFF"/>
                </a:solidFill>
                <a:effectLst/>
              </a:rPr>
              <a:t>referred to false teachers who add, change, or delete the words of </a:t>
            </a:r>
            <a:r>
              <a:rPr lang="en-US" sz="3600" dirty="0" smtClean="0">
                <a:solidFill>
                  <a:srgbClr val="00FFFF"/>
                </a:solidFill>
                <a:effectLst/>
              </a:rPr>
              <a:t>Scripture.</a:t>
            </a:r>
          </a:p>
        </p:txBody>
      </p:sp>
    </p:spTree>
    <p:extLst>
      <p:ext uri="{BB962C8B-B14F-4D97-AF65-F5344CB8AC3E}">
        <p14:creationId xmlns:p14="http://schemas.microsoft.com/office/powerpoint/2010/main" val="883615879"/>
      </p:ext>
    </p:extLst>
  </p:cSld>
  <p:clrMapOvr>
    <a:masterClrMapping/>
  </p:clrMapOvr>
  <p:timing>
    <p:tnLst>
      <p:par>
        <p:cTn id="1" dur="indefinite" restart="never" nodeType="tmRoot"/>
      </p:par>
    </p:tnLst>
  </p:timing>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22:18</a:t>
            </a:r>
            <a:endParaRPr lang="en-US" dirty="0">
              <a:solidFill>
                <a:srgbClr val="00B0F0"/>
              </a:solidFill>
            </a:endParaRPr>
          </a:p>
        </p:txBody>
      </p:sp>
      <p:sp>
        <p:nvSpPr>
          <p:cNvPr id="5" name="Content Placeholder 2"/>
          <p:cNvSpPr>
            <a:spLocks noGrp="1"/>
          </p:cNvSpPr>
          <p:nvPr>
            <p:ph idx="1"/>
          </p:nvPr>
        </p:nvSpPr>
        <p:spPr>
          <a:xfrm>
            <a:off x="259306" y="873457"/>
            <a:ext cx="11737075" cy="5882185"/>
          </a:xfrm>
        </p:spPr>
        <p:txBody>
          <a:bodyPr>
            <a:noAutofit/>
          </a:bodyPr>
          <a:lstStyle/>
          <a:p>
            <a:pPr marL="0" indent="0">
              <a:buNone/>
            </a:pPr>
            <a:r>
              <a:rPr lang="en-US" sz="3200" i="1" dirty="0">
                <a:solidFill>
                  <a:srgbClr val="FFFF00"/>
                </a:solidFill>
                <a:effectLst/>
              </a:rPr>
              <a:t>“.. If any man shall add unto these things, God shall add unto him the plagues that are written in this book” </a:t>
            </a:r>
            <a:endParaRPr lang="en-US" sz="3200" i="1" dirty="0" smtClean="0">
              <a:solidFill>
                <a:srgbClr val="FFFF00"/>
              </a:solidFill>
              <a:effectLst/>
            </a:endParaRPr>
          </a:p>
          <a:p>
            <a:pPr marL="0" indent="0">
              <a:buNone/>
            </a:pPr>
            <a:r>
              <a:rPr lang="en-US" sz="3600" dirty="0" smtClean="0">
                <a:effectLst/>
              </a:rPr>
              <a:t>If anyone shall </a:t>
            </a:r>
            <a:r>
              <a:rPr lang="en-US" sz="3600" dirty="0">
                <a:effectLst/>
              </a:rPr>
              <a:t>give any other meaning to these </a:t>
            </a:r>
            <a:r>
              <a:rPr lang="en-US" sz="3600" dirty="0" smtClean="0">
                <a:effectLst/>
              </a:rPr>
              <a:t>prophecies </a:t>
            </a:r>
            <a:r>
              <a:rPr lang="en-US" sz="3600" dirty="0">
                <a:effectLst/>
              </a:rPr>
              <a:t>or any other </a:t>
            </a:r>
            <a:r>
              <a:rPr lang="en-US" sz="3600" dirty="0" smtClean="0">
                <a:effectLst/>
              </a:rPr>
              <a:t>application </a:t>
            </a:r>
            <a:r>
              <a:rPr lang="en-US" sz="3600" dirty="0">
                <a:effectLst/>
              </a:rPr>
              <a:t>than God </a:t>
            </a:r>
            <a:r>
              <a:rPr lang="en-US" sz="3600" dirty="0" smtClean="0">
                <a:effectLst/>
              </a:rPr>
              <a:t>intends; that person </a:t>
            </a:r>
            <a:r>
              <a:rPr lang="en-US" sz="3600" dirty="0">
                <a:effectLst/>
              </a:rPr>
              <a:t>shall have the plagues </a:t>
            </a:r>
            <a:r>
              <a:rPr lang="en-US" sz="3600" dirty="0" smtClean="0">
                <a:effectLst/>
              </a:rPr>
              <a:t>mentioned </a:t>
            </a:r>
            <a:r>
              <a:rPr lang="en-US" sz="3600" dirty="0">
                <a:effectLst/>
              </a:rPr>
              <a:t>in this </a:t>
            </a:r>
            <a:r>
              <a:rPr lang="en-US" sz="3600" dirty="0" smtClean="0">
                <a:effectLst/>
              </a:rPr>
              <a:t>book, as their </a:t>
            </a:r>
            <a:r>
              <a:rPr lang="en-US" sz="3600" dirty="0">
                <a:effectLst/>
              </a:rPr>
              <a:t>judgment. He that </a:t>
            </a:r>
            <a:r>
              <a:rPr lang="en-US" sz="3600" dirty="0" smtClean="0">
                <a:effectLst/>
              </a:rPr>
              <a:t>adds to this book, then plagues </a:t>
            </a:r>
            <a:r>
              <a:rPr lang="en-US" sz="3600" dirty="0">
                <a:effectLst/>
              </a:rPr>
              <a:t>shall be added to </a:t>
            </a:r>
            <a:r>
              <a:rPr lang="en-US" sz="3600" dirty="0" smtClean="0">
                <a:effectLst/>
              </a:rPr>
              <a:t>him</a:t>
            </a:r>
            <a:r>
              <a:rPr lang="en-US" sz="3600" dirty="0">
                <a:effectLst/>
              </a:rPr>
              <a:t>. </a:t>
            </a:r>
            <a:r>
              <a:rPr lang="en-US" sz="3600" dirty="0" smtClean="0">
                <a:effectLst/>
              </a:rPr>
              <a:t>These </a:t>
            </a:r>
            <a:r>
              <a:rPr lang="en-US" sz="3600" dirty="0">
                <a:effectLst/>
              </a:rPr>
              <a:t>"plagues" refer to the numerous methods described in this book </a:t>
            </a:r>
            <a:r>
              <a:rPr lang="en-US" sz="3600" dirty="0" smtClean="0">
                <a:effectLst/>
              </a:rPr>
              <a:t>in which </a:t>
            </a:r>
            <a:r>
              <a:rPr lang="en-US" sz="3600" dirty="0">
                <a:effectLst/>
              </a:rPr>
              <a:t>God </a:t>
            </a:r>
            <a:r>
              <a:rPr lang="en-US" sz="3600" dirty="0" smtClean="0">
                <a:effectLst/>
              </a:rPr>
              <a:t>would use to </a:t>
            </a:r>
            <a:r>
              <a:rPr lang="en-US" sz="3600" dirty="0">
                <a:effectLst/>
              </a:rPr>
              <a:t>bring severe </a:t>
            </a:r>
            <a:r>
              <a:rPr lang="en-US" sz="3600" dirty="0" smtClean="0">
                <a:effectLst/>
              </a:rPr>
              <a:t>judgment.</a:t>
            </a:r>
            <a:endParaRPr lang="en-US" sz="3600" dirty="0" smtClean="0">
              <a:solidFill>
                <a:srgbClr val="00FFFF"/>
              </a:solidFill>
              <a:effectLst/>
            </a:endParaRPr>
          </a:p>
        </p:txBody>
      </p:sp>
    </p:spTree>
    <p:extLst>
      <p:ext uri="{BB962C8B-B14F-4D97-AF65-F5344CB8AC3E}">
        <p14:creationId xmlns:p14="http://schemas.microsoft.com/office/powerpoint/2010/main" val="36242398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777977"/>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compensation</a:t>
            </a:r>
          </a:p>
          <a:p>
            <a:pPr marL="0" indent="0">
              <a:buNone/>
            </a:pPr>
            <a:endParaRPr lang="en-US" sz="3200" dirty="0"/>
          </a:p>
          <a:p>
            <a:pPr marL="0" indent="0">
              <a:buNone/>
            </a:pPr>
            <a:r>
              <a:rPr lang="en-US" sz="3200" dirty="0"/>
              <a:t>To rule with a scepter of iron, is not to rule in a harsh and tyrannical way, but with power that is firm and invincible. It denotes a government of strength, or one that cannot be overthrown; one in which the subjects are effectively subdued.</a:t>
            </a:r>
          </a:p>
          <a:p>
            <a:pPr marL="0" indent="0">
              <a:buNone/>
            </a:pPr>
            <a:r>
              <a:rPr lang="en-US" sz="3200" dirty="0"/>
              <a:t> A scepter of iron means a firm and enduring power. Christ shall rule as a shepherd is the meaning of the Greek word [</a:t>
            </a:r>
            <a:r>
              <a:rPr lang="en-US" sz="3200" dirty="0" err="1"/>
              <a:t>Poimaino</a:t>
            </a:r>
            <a:r>
              <a:rPr lang="en-US" sz="3200" dirty="0"/>
              <a:t>]. Thus his rule will not be cruel, but a guardian rule. </a:t>
            </a:r>
          </a:p>
        </p:txBody>
      </p:sp>
    </p:spTree>
    <p:extLst>
      <p:ext uri="{BB962C8B-B14F-4D97-AF65-F5344CB8AC3E}">
        <p14:creationId xmlns:p14="http://schemas.microsoft.com/office/powerpoint/2010/main" val="378541206"/>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22:19</a:t>
            </a:r>
            <a:endParaRPr lang="en-US" dirty="0">
              <a:solidFill>
                <a:srgbClr val="00B0F0"/>
              </a:solidFill>
            </a:endParaRPr>
          </a:p>
        </p:txBody>
      </p:sp>
      <p:sp>
        <p:nvSpPr>
          <p:cNvPr id="5" name="Content Placeholder 2"/>
          <p:cNvSpPr>
            <a:spLocks noGrp="1"/>
          </p:cNvSpPr>
          <p:nvPr>
            <p:ph idx="1"/>
          </p:nvPr>
        </p:nvSpPr>
        <p:spPr>
          <a:xfrm>
            <a:off x="259306" y="873457"/>
            <a:ext cx="11737075" cy="5882185"/>
          </a:xfrm>
        </p:spPr>
        <p:txBody>
          <a:bodyPr>
            <a:noAutofit/>
          </a:bodyPr>
          <a:lstStyle/>
          <a:p>
            <a:pPr marL="0" indent="0">
              <a:buNone/>
            </a:pPr>
            <a:r>
              <a:rPr lang="en-US" sz="3200" i="1" dirty="0" smtClean="0">
                <a:solidFill>
                  <a:srgbClr val="FFFF00"/>
                </a:solidFill>
                <a:effectLst/>
              </a:rPr>
              <a:t>“if </a:t>
            </a:r>
            <a:r>
              <a:rPr lang="en-US" sz="3200" i="1" dirty="0">
                <a:solidFill>
                  <a:srgbClr val="FFFF00"/>
                </a:solidFill>
                <a:effectLst/>
              </a:rPr>
              <a:t>any man shall take away from the words of the </a:t>
            </a:r>
            <a:r>
              <a:rPr lang="en-US" sz="3200" i="1" dirty="0" smtClean="0">
                <a:solidFill>
                  <a:srgbClr val="FFFF00"/>
                </a:solidFill>
                <a:effectLst/>
              </a:rPr>
              <a:t>book…” </a:t>
            </a:r>
          </a:p>
          <a:p>
            <a:pPr marL="0" indent="0">
              <a:buNone/>
            </a:pPr>
            <a:r>
              <a:rPr lang="en-US" sz="3600" dirty="0">
                <a:effectLst/>
              </a:rPr>
              <a:t>If any man shall lessen this meaning, </a:t>
            </a:r>
            <a:r>
              <a:rPr lang="en-US" sz="3600" dirty="0" smtClean="0">
                <a:effectLst/>
              </a:rPr>
              <a:t>curtail the sense, reduce </a:t>
            </a:r>
            <a:r>
              <a:rPr lang="en-US" sz="3600" dirty="0">
                <a:effectLst/>
              </a:rPr>
              <a:t>the </a:t>
            </a:r>
            <a:r>
              <a:rPr lang="en-US" sz="3600" dirty="0" smtClean="0">
                <a:effectLst/>
              </a:rPr>
              <a:t>content or omit some portions of </a:t>
            </a:r>
            <a:r>
              <a:rPr lang="en-US" sz="3600" dirty="0">
                <a:effectLst/>
              </a:rPr>
              <a:t>these </a:t>
            </a:r>
            <a:r>
              <a:rPr lang="en-US" sz="3600" dirty="0" smtClean="0">
                <a:effectLst/>
              </a:rPr>
              <a:t>prophecies</a:t>
            </a:r>
            <a:r>
              <a:rPr lang="en-US" sz="3600" dirty="0">
                <a:effectLst/>
              </a:rPr>
              <a:t>; </a:t>
            </a:r>
            <a:r>
              <a:rPr lang="en-US" sz="3600" dirty="0" smtClean="0">
                <a:effectLst/>
              </a:rPr>
              <a:t>then God </a:t>
            </a:r>
            <a:r>
              <a:rPr lang="en-US" sz="3600" dirty="0">
                <a:effectLst/>
              </a:rPr>
              <a:t>shall take away his part out of the book of </a:t>
            </a:r>
            <a:r>
              <a:rPr lang="en-US" sz="3600" dirty="0" smtClean="0">
                <a:effectLst/>
              </a:rPr>
              <a:t>life</a:t>
            </a:r>
            <a:r>
              <a:rPr lang="en-US" sz="3600" dirty="0">
                <a:effectLst/>
              </a:rPr>
              <a:t>. This </a:t>
            </a:r>
            <a:r>
              <a:rPr lang="en-US" sz="3600" dirty="0" smtClean="0">
                <a:effectLst/>
              </a:rPr>
              <a:t>could also include denying </a:t>
            </a:r>
            <a:r>
              <a:rPr lang="en-US" sz="3600" dirty="0">
                <a:effectLst/>
              </a:rPr>
              <a:t>or explaining away the words of prophecy. To do either is a deadly sin. T</a:t>
            </a:r>
            <a:r>
              <a:rPr lang="en-US" sz="3600" dirty="0" smtClean="0">
                <a:effectLst/>
              </a:rPr>
              <a:t>o </a:t>
            </a:r>
            <a:r>
              <a:rPr lang="en-US" sz="3600" dirty="0">
                <a:effectLst/>
              </a:rPr>
              <a:t>tamper with the Divine word in any way is sinful. He that takes </a:t>
            </a:r>
            <a:r>
              <a:rPr lang="en-US" sz="3600" dirty="0" smtClean="0">
                <a:effectLst/>
              </a:rPr>
              <a:t>away from this book, then </a:t>
            </a:r>
            <a:r>
              <a:rPr lang="en-US" sz="3600" dirty="0">
                <a:effectLst/>
              </a:rPr>
              <a:t>blessings shall be </a:t>
            </a:r>
            <a:r>
              <a:rPr lang="en-US" sz="3600" dirty="0" smtClean="0">
                <a:effectLst/>
              </a:rPr>
              <a:t>taken away </a:t>
            </a:r>
            <a:r>
              <a:rPr lang="en-US" sz="3600" dirty="0">
                <a:effectLst/>
              </a:rPr>
              <a:t>from him</a:t>
            </a:r>
            <a:r>
              <a:rPr lang="en-US" sz="3600" dirty="0" smtClean="0">
                <a:effectLst/>
              </a:rPr>
              <a:t>. </a:t>
            </a:r>
            <a:endParaRPr lang="en-US" sz="3600" i="1" dirty="0" smtClean="0">
              <a:solidFill>
                <a:srgbClr val="FFFF00"/>
              </a:solidFill>
              <a:effectLst/>
            </a:endParaRPr>
          </a:p>
        </p:txBody>
      </p:sp>
    </p:spTree>
    <p:extLst>
      <p:ext uri="{BB962C8B-B14F-4D97-AF65-F5344CB8AC3E}">
        <p14:creationId xmlns:p14="http://schemas.microsoft.com/office/powerpoint/2010/main" val="1113602881"/>
      </p:ext>
    </p:extLst>
  </p:cSld>
  <p:clrMapOvr>
    <a:masterClrMapping/>
  </p:clrMapOvr>
  <p:timing>
    <p:tnLst>
      <p:par>
        <p:cTn id="1" dur="indefinite" restart="never" nodeType="tmRoot"/>
      </p:par>
    </p:tnLst>
  </p:timing>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22:19</a:t>
            </a:r>
            <a:endParaRPr lang="en-US" dirty="0">
              <a:solidFill>
                <a:srgbClr val="00B0F0"/>
              </a:solidFill>
            </a:endParaRPr>
          </a:p>
        </p:txBody>
      </p:sp>
      <p:sp>
        <p:nvSpPr>
          <p:cNvPr id="5" name="Content Placeholder 2"/>
          <p:cNvSpPr>
            <a:spLocks noGrp="1"/>
          </p:cNvSpPr>
          <p:nvPr>
            <p:ph idx="1"/>
          </p:nvPr>
        </p:nvSpPr>
        <p:spPr>
          <a:xfrm>
            <a:off x="259306" y="1119116"/>
            <a:ext cx="11737075" cy="5636526"/>
          </a:xfrm>
        </p:spPr>
        <p:txBody>
          <a:bodyPr>
            <a:noAutofit/>
          </a:bodyPr>
          <a:lstStyle/>
          <a:p>
            <a:pPr marL="0" indent="0">
              <a:buNone/>
            </a:pPr>
            <a:r>
              <a:rPr lang="en-US" sz="3200" i="1" dirty="0" smtClean="0">
                <a:solidFill>
                  <a:srgbClr val="FFFF00"/>
                </a:solidFill>
                <a:effectLst/>
              </a:rPr>
              <a:t>“…God </a:t>
            </a:r>
            <a:r>
              <a:rPr lang="en-US" sz="3200" i="1" dirty="0">
                <a:solidFill>
                  <a:srgbClr val="FFFF00"/>
                </a:solidFill>
                <a:effectLst/>
              </a:rPr>
              <a:t>shall take away his part out of the book of </a:t>
            </a:r>
            <a:r>
              <a:rPr lang="en-US" sz="3200" i="1" dirty="0" smtClean="0">
                <a:solidFill>
                  <a:srgbClr val="FFFF00"/>
                </a:solidFill>
                <a:effectLst/>
              </a:rPr>
              <a:t>life…” </a:t>
            </a:r>
          </a:p>
          <a:p>
            <a:pPr marL="0" indent="0">
              <a:buNone/>
            </a:pPr>
            <a:r>
              <a:rPr lang="en-US" sz="3600" dirty="0" smtClean="0">
                <a:effectLst/>
              </a:rPr>
              <a:t>Perhaps </a:t>
            </a:r>
            <a:r>
              <a:rPr lang="en-US" sz="3600" dirty="0">
                <a:effectLst/>
              </a:rPr>
              <a:t>there is </a:t>
            </a:r>
            <a:r>
              <a:rPr lang="en-US" sz="3600" dirty="0" smtClean="0">
                <a:effectLst/>
              </a:rPr>
              <a:t>a hidden implication here </a:t>
            </a:r>
            <a:r>
              <a:rPr lang="en-US" sz="3600" dirty="0">
                <a:effectLst/>
              </a:rPr>
              <a:t>that </a:t>
            </a:r>
            <a:r>
              <a:rPr lang="en-US" sz="3600" dirty="0" smtClean="0">
                <a:effectLst/>
              </a:rPr>
              <a:t>those who take away from Scriptures are </a:t>
            </a:r>
            <a:r>
              <a:rPr lang="en-US" sz="3600" dirty="0">
                <a:effectLst/>
              </a:rPr>
              <a:t>most </a:t>
            </a:r>
            <a:r>
              <a:rPr lang="en-US" sz="3600" dirty="0" smtClean="0">
                <a:effectLst/>
              </a:rPr>
              <a:t>likely, persons </a:t>
            </a:r>
            <a:r>
              <a:rPr lang="en-US" sz="3600" dirty="0">
                <a:effectLst/>
              </a:rPr>
              <a:t>who </a:t>
            </a:r>
            <a:r>
              <a:rPr lang="en-US" sz="3600" dirty="0">
                <a:solidFill>
                  <a:srgbClr val="FFFF00"/>
                </a:solidFill>
                <a:effectLst/>
              </a:rPr>
              <a:t>professed</a:t>
            </a:r>
            <a:r>
              <a:rPr lang="en-US" sz="3600" dirty="0">
                <a:effectLst/>
              </a:rPr>
              <a:t> to be Christians, and </a:t>
            </a:r>
            <a:r>
              <a:rPr lang="en-US" sz="3600" dirty="0" smtClean="0">
                <a:solidFill>
                  <a:srgbClr val="FFFF00"/>
                </a:solidFill>
                <a:effectLst/>
              </a:rPr>
              <a:t>supposed</a:t>
            </a:r>
            <a:r>
              <a:rPr lang="en-US" sz="3600" dirty="0" smtClean="0">
                <a:effectLst/>
              </a:rPr>
              <a:t> </a:t>
            </a:r>
            <a:r>
              <a:rPr lang="en-US" sz="3600" dirty="0">
                <a:effectLst/>
              </a:rPr>
              <a:t>that their names were in the book of life. In fact, most of the corruptions of the sacred Scriptures have been attempted by those who have </a:t>
            </a:r>
            <a:r>
              <a:rPr lang="en-US" sz="3600" dirty="0">
                <a:solidFill>
                  <a:srgbClr val="FFFF00"/>
                </a:solidFill>
                <a:effectLst/>
              </a:rPr>
              <a:t>professed some form of </a:t>
            </a:r>
            <a:r>
              <a:rPr lang="en-US" sz="3600" dirty="0" smtClean="0">
                <a:solidFill>
                  <a:srgbClr val="FFFF00"/>
                </a:solidFill>
                <a:effectLst/>
              </a:rPr>
              <a:t>Christianity but are not in actuality, born again</a:t>
            </a:r>
            <a:r>
              <a:rPr lang="en-US" sz="3600" dirty="0" smtClean="0">
                <a:effectLst/>
              </a:rPr>
              <a:t>. </a:t>
            </a:r>
            <a:endParaRPr lang="en-US" sz="3600" i="1" dirty="0" smtClean="0">
              <a:solidFill>
                <a:srgbClr val="FFFF00"/>
              </a:solidFill>
              <a:effectLst/>
            </a:endParaRPr>
          </a:p>
        </p:txBody>
      </p:sp>
    </p:spTree>
    <p:extLst>
      <p:ext uri="{BB962C8B-B14F-4D97-AF65-F5344CB8AC3E}">
        <p14:creationId xmlns:p14="http://schemas.microsoft.com/office/powerpoint/2010/main" val="2771041309"/>
      </p:ext>
    </p:extLst>
  </p:cSld>
  <p:clrMapOvr>
    <a:masterClrMapping/>
  </p:clrMapOvr>
  <p:timing>
    <p:tnLst>
      <p:par>
        <p:cTn id="1" dur="indefinite" restart="never" nodeType="tmRoot"/>
      </p:par>
    </p:tnLst>
  </p:timing>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22:19</a:t>
            </a:r>
            <a:endParaRPr lang="en-US" dirty="0">
              <a:solidFill>
                <a:srgbClr val="00B0F0"/>
              </a:solidFill>
            </a:endParaRPr>
          </a:p>
        </p:txBody>
      </p:sp>
      <p:sp>
        <p:nvSpPr>
          <p:cNvPr id="5" name="Content Placeholder 2"/>
          <p:cNvSpPr>
            <a:spLocks noGrp="1"/>
          </p:cNvSpPr>
          <p:nvPr>
            <p:ph idx="1"/>
          </p:nvPr>
        </p:nvSpPr>
        <p:spPr>
          <a:xfrm>
            <a:off x="259306" y="873457"/>
            <a:ext cx="11737075" cy="5882185"/>
          </a:xfrm>
        </p:spPr>
        <p:txBody>
          <a:bodyPr>
            <a:noAutofit/>
          </a:bodyPr>
          <a:lstStyle/>
          <a:p>
            <a:pPr marL="0" indent="0">
              <a:buNone/>
            </a:pPr>
            <a:r>
              <a:rPr lang="en-US" sz="3200" i="1" dirty="0" smtClean="0">
                <a:solidFill>
                  <a:srgbClr val="FFFF00"/>
                </a:solidFill>
                <a:effectLst/>
              </a:rPr>
              <a:t>“…God </a:t>
            </a:r>
            <a:r>
              <a:rPr lang="en-US" sz="3200" i="1" dirty="0">
                <a:solidFill>
                  <a:srgbClr val="FFFF00"/>
                </a:solidFill>
                <a:effectLst/>
              </a:rPr>
              <a:t>shall take away his part out of the book of </a:t>
            </a:r>
            <a:r>
              <a:rPr lang="en-US" sz="3200" i="1" dirty="0" smtClean="0">
                <a:solidFill>
                  <a:srgbClr val="FFFF00"/>
                </a:solidFill>
                <a:effectLst/>
              </a:rPr>
              <a:t>life…” </a:t>
            </a:r>
          </a:p>
          <a:p>
            <a:pPr marL="0" indent="0">
              <a:buNone/>
            </a:pPr>
            <a:r>
              <a:rPr lang="en-US" sz="3600" dirty="0" smtClean="0">
                <a:effectLst/>
              </a:rPr>
              <a:t>Perhaps the meaning </a:t>
            </a:r>
            <a:r>
              <a:rPr lang="en-US" sz="3600" dirty="0">
                <a:effectLst/>
              </a:rPr>
              <a:t>is not that </a:t>
            </a:r>
            <a:r>
              <a:rPr lang="en-US" sz="3600" dirty="0" smtClean="0">
                <a:effectLst/>
              </a:rPr>
              <a:t>their names </a:t>
            </a:r>
            <a:r>
              <a:rPr lang="en-US" sz="3600" dirty="0">
                <a:effectLst/>
              </a:rPr>
              <a:t>had been written in </a:t>
            </a:r>
            <a:r>
              <a:rPr lang="en-US" sz="3600" dirty="0" smtClean="0">
                <a:effectLst/>
              </a:rPr>
              <a:t>the book of life in the first instance, </a:t>
            </a:r>
            <a:r>
              <a:rPr lang="en-US" sz="3600" dirty="0">
                <a:effectLst/>
              </a:rPr>
              <a:t>but that </a:t>
            </a:r>
            <a:r>
              <a:rPr lang="en-US" sz="3600" dirty="0" smtClean="0">
                <a:effectLst/>
              </a:rPr>
              <a:t>God </a:t>
            </a:r>
            <a:r>
              <a:rPr lang="en-US" sz="3600" dirty="0">
                <a:effectLst/>
              </a:rPr>
              <a:t>would take away the part </a:t>
            </a:r>
            <a:r>
              <a:rPr lang="en-US" sz="3600" dirty="0" smtClean="0">
                <a:effectLst/>
              </a:rPr>
              <a:t>which persons </a:t>
            </a:r>
            <a:r>
              <a:rPr lang="en-US" sz="3600" dirty="0">
                <a:effectLst/>
              </a:rPr>
              <a:t>might </a:t>
            </a:r>
            <a:r>
              <a:rPr lang="en-US" sz="3600" dirty="0" smtClean="0">
                <a:effectLst/>
              </a:rPr>
              <a:t>have </a:t>
            </a:r>
            <a:r>
              <a:rPr lang="en-US" sz="3600" i="1" dirty="0" smtClean="0">
                <a:solidFill>
                  <a:srgbClr val="FFFF00"/>
                </a:solidFill>
                <a:effectLst/>
              </a:rPr>
              <a:t>“thought they had”</a:t>
            </a:r>
            <a:r>
              <a:rPr lang="en-US" sz="3600" dirty="0" smtClean="0">
                <a:effectLst/>
              </a:rPr>
              <a:t>, </a:t>
            </a:r>
            <a:r>
              <a:rPr lang="en-US" sz="3600" dirty="0">
                <a:effectLst/>
              </a:rPr>
              <a:t>or which t</a:t>
            </a:r>
            <a:r>
              <a:rPr lang="en-US" sz="3600" dirty="0" smtClean="0">
                <a:effectLst/>
              </a:rPr>
              <a:t>hey </a:t>
            </a:r>
            <a:r>
              <a:rPr lang="en-US" sz="3600" i="1" dirty="0" smtClean="0">
                <a:solidFill>
                  <a:srgbClr val="FFFF00"/>
                </a:solidFill>
                <a:effectLst/>
              </a:rPr>
              <a:t>professed </a:t>
            </a:r>
            <a:r>
              <a:rPr lang="en-US" sz="3600" i="1" dirty="0">
                <a:solidFill>
                  <a:srgbClr val="FFFF00"/>
                </a:solidFill>
                <a:effectLst/>
              </a:rPr>
              <a:t>to have</a:t>
            </a:r>
            <a:r>
              <a:rPr lang="en-US" sz="3600" dirty="0">
                <a:effectLst/>
              </a:rPr>
              <a:t> in that book. Such corruption of the Divine </a:t>
            </a:r>
            <a:r>
              <a:rPr lang="en-US" sz="3600" dirty="0" smtClean="0">
                <a:effectLst/>
              </a:rPr>
              <a:t>Scriptures </a:t>
            </a:r>
            <a:r>
              <a:rPr lang="en-US" sz="3600" dirty="0">
                <a:effectLst/>
              </a:rPr>
              <a:t>would show that they had no true </a:t>
            </a:r>
            <a:r>
              <a:rPr lang="en-US" sz="3600" dirty="0" smtClean="0">
                <a:effectLst/>
              </a:rPr>
              <a:t>conversion in the first place </a:t>
            </a:r>
            <a:r>
              <a:rPr lang="en-US" sz="3600" dirty="0">
                <a:effectLst/>
              </a:rPr>
              <a:t>and </a:t>
            </a:r>
            <a:r>
              <a:rPr lang="en-US" sz="3600" dirty="0" smtClean="0">
                <a:effectLst/>
              </a:rPr>
              <a:t>they would </a:t>
            </a:r>
            <a:r>
              <a:rPr lang="en-US" sz="3600" dirty="0">
                <a:effectLst/>
              </a:rPr>
              <a:t>be excluded from </a:t>
            </a:r>
            <a:r>
              <a:rPr lang="en-US" sz="3600" dirty="0" smtClean="0">
                <a:effectLst/>
              </a:rPr>
              <a:t>heaven. </a:t>
            </a:r>
            <a:endParaRPr lang="en-US" sz="3600" i="1" dirty="0" smtClean="0">
              <a:solidFill>
                <a:srgbClr val="FFFF00"/>
              </a:solidFill>
              <a:effectLst/>
            </a:endParaRPr>
          </a:p>
        </p:txBody>
      </p:sp>
    </p:spTree>
    <p:extLst>
      <p:ext uri="{BB962C8B-B14F-4D97-AF65-F5344CB8AC3E}">
        <p14:creationId xmlns:p14="http://schemas.microsoft.com/office/powerpoint/2010/main" val="1161502752"/>
      </p:ext>
    </p:extLst>
  </p:cSld>
  <p:clrMapOvr>
    <a:masterClrMapping/>
  </p:clrMapOvr>
  <p:timing>
    <p:tnLst>
      <p:par>
        <p:cTn id="1" dur="indefinite" restart="never" nodeType="tmRoot"/>
      </p:par>
    </p:tnLst>
  </p:timing>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22:19</a:t>
            </a:r>
            <a:endParaRPr lang="en-US" dirty="0">
              <a:solidFill>
                <a:srgbClr val="00B0F0"/>
              </a:solidFill>
            </a:endParaRPr>
          </a:p>
        </p:txBody>
      </p:sp>
      <p:sp>
        <p:nvSpPr>
          <p:cNvPr id="5" name="Content Placeholder 2"/>
          <p:cNvSpPr>
            <a:spLocks noGrp="1"/>
          </p:cNvSpPr>
          <p:nvPr>
            <p:ph idx="1"/>
          </p:nvPr>
        </p:nvSpPr>
        <p:spPr>
          <a:xfrm>
            <a:off x="259306" y="873457"/>
            <a:ext cx="11737075" cy="5882185"/>
          </a:xfrm>
        </p:spPr>
        <p:txBody>
          <a:bodyPr>
            <a:noAutofit/>
          </a:bodyPr>
          <a:lstStyle/>
          <a:p>
            <a:pPr marL="0" indent="0">
              <a:buNone/>
            </a:pPr>
            <a:r>
              <a:rPr lang="en-US" sz="3200" i="1" dirty="0" smtClean="0">
                <a:solidFill>
                  <a:srgbClr val="FFFF00"/>
                </a:solidFill>
                <a:effectLst/>
              </a:rPr>
              <a:t>“…God </a:t>
            </a:r>
            <a:r>
              <a:rPr lang="en-US" sz="3200" i="1" dirty="0">
                <a:solidFill>
                  <a:srgbClr val="FFFF00"/>
                </a:solidFill>
                <a:effectLst/>
              </a:rPr>
              <a:t>shall take away his part out of the book of </a:t>
            </a:r>
            <a:r>
              <a:rPr lang="en-US" sz="3200" i="1" dirty="0" smtClean="0">
                <a:solidFill>
                  <a:srgbClr val="FFFF00"/>
                </a:solidFill>
                <a:effectLst/>
              </a:rPr>
              <a:t>life…” </a:t>
            </a:r>
          </a:p>
          <a:p>
            <a:pPr marL="0" indent="0">
              <a:buNone/>
            </a:pPr>
            <a:r>
              <a:rPr lang="en-US" sz="3600" b="1" dirty="0" smtClean="0">
                <a:effectLst/>
              </a:rPr>
              <a:t>OR</a:t>
            </a:r>
            <a:r>
              <a:rPr lang="en-US" sz="3600" dirty="0" smtClean="0">
                <a:effectLst/>
              </a:rPr>
              <a:t> </a:t>
            </a:r>
            <a:r>
              <a:rPr lang="en-US" sz="3600" dirty="0" smtClean="0">
                <a:solidFill>
                  <a:srgbClr val="00FFFF"/>
                </a:solidFill>
                <a:effectLst/>
              </a:rPr>
              <a:t>maybe the book of life could be understood as a birth register containing all the names of every living soul from the beginning of humanity to its end and those who accept Christ as Savior remain enlisted while those who reject Christ and His Word are blotted out of the book??</a:t>
            </a:r>
            <a:r>
              <a:rPr lang="en-US" sz="3600" dirty="0" smtClean="0">
                <a:effectLst/>
              </a:rPr>
              <a:t> </a:t>
            </a:r>
            <a:r>
              <a:rPr lang="en-US" sz="3600" dirty="0" smtClean="0">
                <a:solidFill>
                  <a:srgbClr val="FFFF00"/>
                </a:solidFill>
                <a:effectLst/>
              </a:rPr>
              <a:t>(See verses referring to blotting out)</a:t>
            </a:r>
            <a:r>
              <a:rPr lang="en-US" sz="3600" i="1" dirty="0">
                <a:solidFill>
                  <a:srgbClr val="FFFF00"/>
                </a:solidFill>
                <a:effectLst/>
              </a:rPr>
              <a:t> </a:t>
            </a:r>
            <a:r>
              <a:rPr lang="en-US" sz="3600" dirty="0" err="1" smtClean="0">
                <a:solidFill>
                  <a:srgbClr val="FFFF00"/>
                </a:solidFill>
                <a:effectLst/>
              </a:rPr>
              <a:t>Exo</a:t>
            </a:r>
            <a:r>
              <a:rPr lang="en-US" sz="3600" dirty="0" smtClean="0">
                <a:solidFill>
                  <a:srgbClr val="FFFF00"/>
                </a:solidFill>
                <a:effectLst/>
              </a:rPr>
              <a:t>. 32:32-33; Deut. 29:20; Psalm 9:5; 69:28; Rev. 3:5</a:t>
            </a:r>
            <a:endParaRPr lang="en-US" sz="3600" dirty="0" smtClean="0">
              <a:effectLst/>
            </a:endParaRPr>
          </a:p>
        </p:txBody>
      </p:sp>
    </p:spTree>
    <p:extLst>
      <p:ext uri="{BB962C8B-B14F-4D97-AF65-F5344CB8AC3E}">
        <p14:creationId xmlns:p14="http://schemas.microsoft.com/office/powerpoint/2010/main" val="1462892355"/>
      </p:ext>
    </p:extLst>
  </p:cSld>
  <p:clrMapOvr>
    <a:masterClrMapping/>
  </p:clrMapOvr>
  <p:timing>
    <p:tnLst>
      <p:par>
        <p:cTn id="1" dur="indefinite" restart="never" nodeType="tmRoot"/>
      </p:par>
    </p:tnLst>
  </p:timing>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22:19</a:t>
            </a:r>
            <a:endParaRPr lang="en-US" dirty="0">
              <a:solidFill>
                <a:srgbClr val="00B0F0"/>
              </a:solidFill>
            </a:endParaRPr>
          </a:p>
        </p:txBody>
      </p:sp>
      <p:sp>
        <p:nvSpPr>
          <p:cNvPr id="5" name="Content Placeholder 2"/>
          <p:cNvSpPr>
            <a:spLocks noGrp="1"/>
          </p:cNvSpPr>
          <p:nvPr>
            <p:ph idx="1"/>
          </p:nvPr>
        </p:nvSpPr>
        <p:spPr>
          <a:xfrm>
            <a:off x="259306" y="777923"/>
            <a:ext cx="11737075" cy="5977720"/>
          </a:xfrm>
        </p:spPr>
        <p:txBody>
          <a:bodyPr>
            <a:noAutofit/>
          </a:bodyPr>
          <a:lstStyle/>
          <a:p>
            <a:pPr marL="0" indent="0">
              <a:buNone/>
            </a:pPr>
            <a:r>
              <a:rPr lang="en-US" sz="3200" i="1" dirty="0" smtClean="0">
                <a:solidFill>
                  <a:srgbClr val="FFFF00"/>
                </a:solidFill>
                <a:effectLst/>
              </a:rPr>
              <a:t>“…and </a:t>
            </a:r>
            <a:r>
              <a:rPr lang="en-US" sz="3200" i="1" dirty="0">
                <a:solidFill>
                  <a:srgbClr val="FFFF00"/>
                </a:solidFill>
                <a:effectLst/>
              </a:rPr>
              <a:t>out of the holy city, and from the things which are written in this book” </a:t>
            </a:r>
            <a:endParaRPr lang="en-US" sz="3200" i="1" dirty="0" smtClean="0">
              <a:solidFill>
                <a:srgbClr val="FFFF00"/>
              </a:solidFill>
              <a:effectLst/>
            </a:endParaRPr>
          </a:p>
          <a:p>
            <a:pPr marL="0" indent="0">
              <a:buNone/>
            </a:pPr>
            <a:r>
              <a:rPr lang="en-US" sz="3600" dirty="0" smtClean="0">
                <a:effectLst/>
              </a:rPr>
              <a:t>The one who tampers with the Bible </a:t>
            </a:r>
            <a:r>
              <a:rPr lang="en-US" sz="3600" dirty="0">
                <a:effectLst/>
              </a:rPr>
              <a:t>would not be permitted to enter that </a:t>
            </a:r>
            <a:r>
              <a:rPr lang="en-US" sz="3600" dirty="0" smtClean="0">
                <a:effectLst/>
              </a:rPr>
              <a:t>new Jerusalem city</a:t>
            </a:r>
            <a:r>
              <a:rPr lang="en-US" sz="3600" dirty="0">
                <a:effectLst/>
              </a:rPr>
              <a:t>; he </a:t>
            </a:r>
            <a:r>
              <a:rPr lang="en-US" sz="3600" dirty="0" smtClean="0">
                <a:effectLst/>
              </a:rPr>
              <a:t>will </a:t>
            </a:r>
            <a:r>
              <a:rPr lang="en-US" sz="3600" dirty="0">
                <a:effectLst/>
              </a:rPr>
              <a:t>have no part among the redeemed. </a:t>
            </a:r>
            <a:r>
              <a:rPr lang="en-US" sz="3600" dirty="0" smtClean="0">
                <a:effectLst/>
              </a:rPr>
              <a:t>The </a:t>
            </a:r>
            <a:r>
              <a:rPr lang="en-US" sz="3600" dirty="0">
                <a:effectLst/>
              </a:rPr>
              <a:t>promises that are </a:t>
            </a:r>
            <a:r>
              <a:rPr lang="en-US" sz="3600" dirty="0" smtClean="0">
                <a:effectLst/>
              </a:rPr>
              <a:t>made, the blessings that are in store and </a:t>
            </a:r>
            <a:r>
              <a:rPr lang="en-US" sz="3600" dirty="0">
                <a:effectLst/>
              </a:rPr>
              <a:t>the glories that are </a:t>
            </a:r>
            <a:r>
              <a:rPr lang="en-US" sz="3600" dirty="0" smtClean="0">
                <a:effectLst/>
              </a:rPr>
              <a:t>described in this book; will not be bestowed on anyone who attempts to corrupt the Word of </a:t>
            </a:r>
            <a:r>
              <a:rPr lang="en-US" sz="3600" dirty="0">
                <a:effectLst/>
              </a:rPr>
              <a:t>God. </a:t>
            </a:r>
            <a:r>
              <a:rPr lang="en-US" sz="3600" dirty="0" smtClean="0">
                <a:effectLst/>
              </a:rPr>
              <a:t>  </a:t>
            </a:r>
            <a:r>
              <a:rPr lang="en-US" sz="3600" b="1" dirty="0" smtClean="0">
                <a:solidFill>
                  <a:srgbClr val="00FFFF"/>
                </a:solidFill>
                <a:effectLst/>
              </a:rPr>
              <a:t>Such </a:t>
            </a:r>
            <a:r>
              <a:rPr lang="en-US" sz="3600" b="1" dirty="0">
                <a:solidFill>
                  <a:srgbClr val="00FFFF"/>
                </a:solidFill>
                <a:effectLst/>
              </a:rPr>
              <a:t>a </a:t>
            </a:r>
            <a:r>
              <a:rPr lang="en-US" sz="3600" b="1" dirty="0" smtClean="0">
                <a:solidFill>
                  <a:srgbClr val="00FFFF"/>
                </a:solidFill>
                <a:effectLst/>
              </a:rPr>
              <a:t>person </a:t>
            </a:r>
            <a:r>
              <a:rPr lang="en-US" sz="3600" b="1" dirty="0">
                <a:solidFill>
                  <a:srgbClr val="00FFFF"/>
                </a:solidFill>
                <a:effectLst/>
              </a:rPr>
              <a:t>is unworthy of </a:t>
            </a:r>
            <a:r>
              <a:rPr lang="en-US" sz="3600" b="1" dirty="0" smtClean="0">
                <a:solidFill>
                  <a:srgbClr val="00FFFF"/>
                </a:solidFill>
                <a:effectLst/>
              </a:rPr>
              <a:t>any inheritance!!</a:t>
            </a:r>
          </a:p>
        </p:txBody>
      </p:sp>
    </p:spTree>
    <p:extLst>
      <p:ext uri="{BB962C8B-B14F-4D97-AF65-F5344CB8AC3E}">
        <p14:creationId xmlns:p14="http://schemas.microsoft.com/office/powerpoint/2010/main" val="1275481341"/>
      </p:ext>
    </p:extLst>
  </p:cSld>
  <p:clrMapOvr>
    <a:masterClrMapping/>
  </p:clrMapOvr>
  <p:timing>
    <p:tnLst>
      <p:par>
        <p:cTn id="1" dur="indefinite" restart="never" nodeType="tmRoot"/>
      </p:par>
    </p:tnLst>
  </p:timing>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22:20-21</a:t>
            </a:r>
            <a:endParaRPr lang="en-US" dirty="0">
              <a:solidFill>
                <a:srgbClr val="00B0F0"/>
              </a:solidFill>
            </a:endParaRPr>
          </a:p>
        </p:txBody>
      </p:sp>
      <p:sp>
        <p:nvSpPr>
          <p:cNvPr id="5" name="Content Placeholder 2"/>
          <p:cNvSpPr>
            <a:spLocks noGrp="1"/>
          </p:cNvSpPr>
          <p:nvPr>
            <p:ph idx="1"/>
          </p:nvPr>
        </p:nvSpPr>
        <p:spPr>
          <a:xfrm>
            <a:off x="259306" y="1323832"/>
            <a:ext cx="11737075" cy="5431809"/>
          </a:xfrm>
        </p:spPr>
        <p:txBody>
          <a:bodyPr>
            <a:noAutofit/>
          </a:bodyPr>
          <a:lstStyle/>
          <a:p>
            <a:pPr marL="0" indent="0">
              <a:buNone/>
            </a:pPr>
            <a:r>
              <a:rPr lang="en-US" sz="4000" dirty="0" smtClean="0">
                <a:effectLst/>
              </a:rPr>
              <a:t>Verse 20 is a </a:t>
            </a:r>
            <a:r>
              <a:rPr lang="en-US" sz="4000" dirty="0">
                <a:effectLst/>
              </a:rPr>
              <a:t>divine confirmation </a:t>
            </a:r>
            <a:r>
              <a:rPr lang="en-US" sz="4000" dirty="0" smtClean="0">
                <a:effectLst/>
              </a:rPr>
              <a:t>from </a:t>
            </a:r>
            <a:r>
              <a:rPr lang="en-US" sz="4000" dirty="0">
                <a:effectLst/>
              </a:rPr>
              <a:t>Christ </a:t>
            </a:r>
            <a:r>
              <a:rPr lang="en-US" sz="4000" dirty="0" smtClean="0">
                <a:effectLst/>
              </a:rPr>
              <a:t>who both authenticates the veracity of the book and affirms his “soon-coming-return”… Then John himself</a:t>
            </a:r>
            <a:r>
              <a:rPr lang="en-US" sz="4000" dirty="0">
                <a:effectLst/>
              </a:rPr>
              <a:t> </a:t>
            </a:r>
            <a:r>
              <a:rPr lang="en-US" sz="4000" dirty="0" smtClean="0">
                <a:effectLst/>
              </a:rPr>
              <a:t>responds to Christ’s statement as an affirmative. John then closes the book of Revelation in verse 21,with a benediction of blessing to all.</a:t>
            </a:r>
            <a:endParaRPr lang="en-US" sz="4000" b="1" dirty="0" smtClean="0">
              <a:solidFill>
                <a:srgbClr val="00FFFF"/>
              </a:solidFill>
              <a:effectLst/>
            </a:endParaRPr>
          </a:p>
        </p:txBody>
      </p:sp>
    </p:spTree>
    <p:extLst>
      <p:ext uri="{BB962C8B-B14F-4D97-AF65-F5344CB8AC3E}">
        <p14:creationId xmlns:p14="http://schemas.microsoft.com/office/powerpoint/2010/main" val="416851403"/>
      </p:ext>
    </p:extLst>
  </p:cSld>
  <p:clrMapOvr>
    <a:masterClrMapping/>
  </p:clrMapOvr>
  <p:timing>
    <p:tnLst>
      <p:par>
        <p:cTn id="1" dur="indefinite" restart="never" nodeType="tmRoot"/>
      </p:par>
    </p:tnLst>
  </p:timing>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atholic-resources.org/Images/rev-image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541565" cy="6837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41564" y="2040541"/>
            <a:ext cx="2650436" cy="1938992"/>
          </a:xfrm>
          <a:prstGeom prst="rect">
            <a:avLst/>
          </a:prstGeom>
          <a:noFill/>
        </p:spPr>
        <p:txBody>
          <a:bodyPr wrap="square" rtlCol="0">
            <a:spAutoFit/>
          </a:bodyPr>
          <a:lstStyle/>
          <a:p>
            <a:r>
              <a:rPr lang="en-US" sz="6000" dirty="0" smtClean="0">
                <a:solidFill>
                  <a:srgbClr val="FFFF00"/>
                </a:solidFill>
                <a:effectLst>
                  <a:outerShdw blurRad="38100" dist="38100" dir="2700000" algn="tl">
                    <a:srgbClr val="000000">
                      <a:alpha val="43137"/>
                    </a:srgbClr>
                  </a:outerShdw>
                </a:effectLst>
              </a:rPr>
              <a:t>THE</a:t>
            </a:r>
          </a:p>
          <a:p>
            <a:r>
              <a:rPr lang="en-US" sz="6000" dirty="0" smtClean="0">
                <a:solidFill>
                  <a:srgbClr val="FFFF00"/>
                </a:solidFill>
                <a:effectLst>
                  <a:outerShdw blurRad="38100" dist="38100" dir="2700000" algn="tl">
                    <a:srgbClr val="000000">
                      <a:alpha val="43137"/>
                    </a:srgbClr>
                  </a:outerShdw>
                </a:effectLst>
              </a:rPr>
              <a:t>END…</a:t>
            </a:r>
            <a:endParaRPr lang="en-US" sz="6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131822"/>
      </p:ext>
    </p:extLst>
  </p:cSld>
  <p:clrMapOvr>
    <a:masterClrMapping/>
  </p:clrMapOvr>
  <p:timing>
    <p:tnLst>
      <p:par>
        <p:cTn id="1" dur="indefinite" restart="never" nodeType="tmRoot"/>
      </p:par>
    </p:tnLst>
  </p:timing>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Image result for image of jesus christ the returning 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 of jesus christ the returning k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image of jesus christ the returning 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12738"/>
            <a:ext cx="8224150" cy="616128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txBox="1">
            <a:spLocks noGrp="1"/>
          </p:cNvSpPr>
          <p:nvPr>
            <p:ph idx="1"/>
          </p:nvPr>
        </p:nvSpPr>
        <p:spPr>
          <a:xfrm>
            <a:off x="8543499" y="1057844"/>
            <a:ext cx="3648501" cy="4909036"/>
          </a:xfrm>
          <a:prstGeom prst="rect">
            <a:avLst/>
          </a:prstGeom>
          <a:noFill/>
        </p:spPr>
        <p:txBody>
          <a:bodyPr wrap="square" rtlCol="0">
            <a:spAutoFit/>
          </a:bodyPr>
          <a:lstStyle/>
          <a:p>
            <a:pPr marL="0" indent="0" algn="ctr">
              <a:buNone/>
            </a:pPr>
            <a:r>
              <a:rPr lang="en-US" sz="4800" dirty="0" smtClean="0">
                <a:solidFill>
                  <a:srgbClr val="FFFF00"/>
                </a:solidFill>
                <a:effectLst>
                  <a:outerShdw blurRad="38100" dist="38100" dir="2700000" algn="tl">
                    <a:srgbClr val="000000">
                      <a:alpha val="43137"/>
                    </a:srgbClr>
                  </a:outerShdw>
                </a:effectLst>
              </a:rPr>
              <a:t>…OR</a:t>
            </a:r>
          </a:p>
          <a:p>
            <a:pPr marL="0" indent="0" algn="ctr">
              <a:buNone/>
            </a:pPr>
            <a:r>
              <a:rPr lang="en-US" sz="4800" dirty="0" smtClean="0">
                <a:solidFill>
                  <a:srgbClr val="FFFF00"/>
                </a:solidFill>
                <a:effectLst>
                  <a:outerShdw blurRad="38100" dist="38100" dir="2700000" algn="tl">
                    <a:srgbClr val="000000">
                      <a:alpha val="43137"/>
                    </a:srgbClr>
                  </a:outerShdw>
                </a:effectLst>
              </a:rPr>
              <a:t> IS IT </a:t>
            </a:r>
          </a:p>
          <a:p>
            <a:pPr marL="0" indent="0" algn="ctr">
              <a:buNone/>
            </a:pPr>
            <a:r>
              <a:rPr lang="en-US" sz="4800" dirty="0" smtClean="0">
                <a:solidFill>
                  <a:srgbClr val="FFFF00"/>
                </a:solidFill>
                <a:effectLst>
                  <a:outerShdw blurRad="38100" dist="38100" dir="2700000" algn="tl">
                    <a:srgbClr val="000000">
                      <a:alpha val="43137"/>
                    </a:srgbClr>
                  </a:outerShdw>
                </a:effectLst>
              </a:rPr>
              <a:t>JUST </a:t>
            </a:r>
          </a:p>
          <a:p>
            <a:pPr marL="0" indent="0" algn="ctr">
              <a:buNone/>
            </a:pPr>
            <a:r>
              <a:rPr lang="en-US" sz="4800" dirty="0" smtClean="0">
                <a:solidFill>
                  <a:srgbClr val="FFFF00"/>
                </a:solidFill>
                <a:effectLst>
                  <a:outerShdw blurRad="38100" dist="38100" dir="2700000" algn="tl">
                    <a:srgbClr val="000000">
                      <a:alpha val="43137"/>
                    </a:srgbClr>
                  </a:outerShdw>
                </a:effectLst>
              </a:rPr>
              <a:t>THE BEGINNING</a:t>
            </a:r>
            <a:endParaRPr lang="en-US" sz="4800" dirty="0">
              <a:solidFill>
                <a:srgbClr val="FFFF00"/>
              </a:solidFill>
              <a:effectLst>
                <a:outerShdw blurRad="38100" dist="38100" dir="2700000" algn="tl">
                  <a:srgbClr val="000000">
                    <a:alpha val="43137"/>
                  </a:srgbClr>
                </a:outerShdw>
              </a:effectLst>
            </a:endParaRPr>
          </a:p>
        </p:txBody>
      </p:sp>
      <p:pic>
        <p:nvPicPr>
          <p:cNvPr id="1026" name="Picture 2" descr="Image result for images of revelation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528" y="1563090"/>
            <a:ext cx="3671248" cy="4254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27846" y="1378424"/>
            <a:ext cx="2115402" cy="369332"/>
          </a:xfrm>
          <a:prstGeom prst="rect">
            <a:avLst/>
          </a:prstGeom>
          <a:solidFill>
            <a:srgbClr val="0000FF"/>
          </a:solidFill>
        </p:spPr>
        <p:txBody>
          <a:bodyPr wrap="square" rtlCol="0">
            <a:spAutoFit/>
          </a:bodyPr>
          <a:lstStyle/>
          <a:p>
            <a:pPr algn="ctr"/>
            <a:r>
              <a:rPr lang="en-US" b="1" dirty="0" smtClean="0"/>
              <a:t>Revelation 1:7</a:t>
            </a:r>
            <a:endParaRPr lang="en-US" b="1" dirty="0"/>
          </a:p>
        </p:txBody>
      </p:sp>
    </p:spTree>
    <p:extLst>
      <p:ext uri="{BB962C8B-B14F-4D97-AF65-F5344CB8AC3E}">
        <p14:creationId xmlns:p14="http://schemas.microsoft.com/office/powerpoint/2010/main" val="3440449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 1:5</a:t>
            </a:r>
          </a:p>
          <a:p>
            <a:pPr marL="0" indent="0">
              <a:buNone/>
            </a:pPr>
            <a:r>
              <a:rPr lang="en-US" sz="3200" u="sng" dirty="0">
                <a:effectLst/>
              </a:rPr>
              <a:t>A description of Jesus Christ</a:t>
            </a:r>
            <a:r>
              <a:rPr lang="en-US" sz="3200" dirty="0">
                <a:effectLst/>
              </a:rPr>
              <a:t>:</a:t>
            </a:r>
          </a:p>
          <a:p>
            <a:r>
              <a:rPr lang="en-US" sz="3200" dirty="0">
                <a:effectLst/>
              </a:rPr>
              <a:t>“</a:t>
            </a:r>
            <a:r>
              <a:rPr lang="en-US" sz="3200" dirty="0">
                <a:solidFill>
                  <a:srgbClr val="FFFF00"/>
                </a:solidFill>
                <a:effectLst/>
              </a:rPr>
              <a:t>First begotten of the dead</a:t>
            </a:r>
            <a:r>
              <a:rPr lang="en-US" sz="3200" dirty="0">
                <a:effectLst/>
              </a:rPr>
              <a:t>” – Jesus was the first person who rose to die no more, and the leader and head of all who shall be raised from the dead to eternal life.</a:t>
            </a:r>
          </a:p>
          <a:p>
            <a:r>
              <a:rPr lang="en-US" sz="3200" dirty="0">
                <a:effectLst/>
              </a:rPr>
              <a:t>“</a:t>
            </a:r>
            <a:r>
              <a:rPr lang="en-US" sz="3200" dirty="0">
                <a:solidFill>
                  <a:srgbClr val="FFFF00"/>
                </a:solidFill>
                <a:effectLst/>
              </a:rPr>
              <a:t>Prince of the kings of the earth</a:t>
            </a:r>
            <a:r>
              <a:rPr lang="en-US" sz="3200" dirty="0">
                <a:effectLst/>
              </a:rPr>
              <a:t>” – Jesus is the </a:t>
            </a:r>
            <a:r>
              <a:rPr lang="en-US" sz="3200" i="1" u="sng" dirty="0">
                <a:effectLst/>
              </a:rPr>
              <a:t>chief ruler</a:t>
            </a:r>
            <a:r>
              <a:rPr lang="en-US" sz="3200" dirty="0">
                <a:effectLst/>
              </a:rPr>
              <a:t> or </a:t>
            </a:r>
            <a:r>
              <a:rPr lang="en-US" sz="3200" i="1" u="sng" dirty="0">
                <a:effectLst/>
              </a:rPr>
              <a:t>head</a:t>
            </a:r>
            <a:r>
              <a:rPr lang="en-US" sz="3200" dirty="0">
                <a:effectLst/>
              </a:rPr>
              <a:t>, of all earthly powers &amp; authorities; and has them all under his dominion and control. He is the Ruler of rulers; the King of kings.</a:t>
            </a:r>
          </a:p>
          <a:p>
            <a:pPr marL="0" indent="0">
              <a:buNone/>
            </a:pPr>
            <a:r>
              <a:rPr lang="en-US" sz="3600" b="1" dirty="0">
                <a:solidFill>
                  <a:srgbClr val="FFFF00"/>
                </a:solidFill>
              </a:rPr>
              <a:t> </a:t>
            </a:r>
            <a:endParaRPr lang="en-US" sz="3600" b="1" dirty="0"/>
          </a:p>
        </p:txBody>
      </p:sp>
    </p:spTree>
    <p:extLst>
      <p:ext uri="{BB962C8B-B14F-4D97-AF65-F5344CB8AC3E}">
        <p14:creationId xmlns:p14="http://schemas.microsoft.com/office/powerpoint/2010/main" val="42521471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777977"/>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compensation</a:t>
            </a:r>
          </a:p>
          <a:p>
            <a:pPr marL="0" indent="0">
              <a:buNone/>
            </a:pPr>
            <a:r>
              <a:rPr lang="en-US" sz="3200" i="1" dirty="0"/>
              <a:t>“</a:t>
            </a:r>
            <a:r>
              <a:rPr lang="en-US" sz="3200" i="1" dirty="0">
                <a:solidFill>
                  <a:srgbClr val="FFFF00"/>
                </a:solidFill>
              </a:rPr>
              <a:t>…As the vessels of a potter shall they be broken to shivers</a:t>
            </a:r>
            <a:r>
              <a:rPr lang="en-US" sz="3200" dirty="0"/>
              <a:t>.” </a:t>
            </a:r>
          </a:p>
          <a:p>
            <a:pPr marL="0" indent="0">
              <a:buNone/>
            </a:pPr>
            <a:r>
              <a:rPr lang="en-US" sz="3200" dirty="0"/>
              <a:t>The image here is that of the vessel of a potter--a fragile vessel of clay --struck with a rod of iron, and broken into fragments. That is, as applied to the nations, there would be no power to oppose Christ’s rule; the enemies of his government would be destroyed. Instead of remaining firm and compacted together, they would be broken like the clay vessel of a potter when struck with a rod of iron. So the nations shall be broken in pieces and all become one under the rule of Christ.</a:t>
            </a:r>
          </a:p>
          <a:p>
            <a:pPr marL="0" indent="0">
              <a:buNone/>
            </a:pPr>
            <a:r>
              <a:rPr lang="en-US" sz="3200" dirty="0"/>
              <a:t> </a:t>
            </a:r>
          </a:p>
        </p:txBody>
      </p:sp>
    </p:spTree>
    <p:extLst>
      <p:ext uri="{BB962C8B-B14F-4D97-AF65-F5344CB8AC3E}">
        <p14:creationId xmlns:p14="http://schemas.microsoft.com/office/powerpoint/2010/main" val="26419999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777977"/>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2:28</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compensation</a:t>
            </a:r>
          </a:p>
          <a:p>
            <a:pPr marL="0" indent="0">
              <a:buNone/>
            </a:pPr>
            <a:r>
              <a:rPr lang="en-US" sz="3200" i="1" dirty="0">
                <a:solidFill>
                  <a:srgbClr val="FFFF00"/>
                </a:solidFill>
              </a:rPr>
              <a:t>“And I will give him the morning star" </a:t>
            </a:r>
          </a:p>
          <a:p>
            <a:pPr marL="0" indent="0">
              <a:buNone/>
            </a:pPr>
            <a:r>
              <a:rPr lang="en-US" sz="3200" dirty="0"/>
              <a:t>There have been several possible interpretations of this phrase:</a:t>
            </a:r>
          </a:p>
          <a:p>
            <a:pPr marL="0" indent="0">
              <a:buNone/>
            </a:pPr>
            <a:r>
              <a:rPr lang="en-US" sz="3200" dirty="0"/>
              <a:t>1. It was a metaphor for Christ (Rev. 22:16)…Christ himself</a:t>
            </a:r>
          </a:p>
          <a:p>
            <a:pPr marL="0" indent="0">
              <a:buNone/>
            </a:pPr>
            <a:r>
              <a:rPr lang="en-US" sz="3200" dirty="0"/>
              <a:t>2. It could be a token of reward… a really precious gem</a:t>
            </a:r>
          </a:p>
          <a:p>
            <a:pPr marL="0" indent="0">
              <a:buNone/>
            </a:pPr>
            <a:r>
              <a:rPr lang="en-US" sz="3200" dirty="0"/>
              <a:t>3. It could be a the brightest planet -- Venus</a:t>
            </a:r>
          </a:p>
        </p:txBody>
      </p:sp>
    </p:spTree>
    <p:extLst>
      <p:ext uri="{BB962C8B-B14F-4D97-AF65-F5344CB8AC3E}">
        <p14:creationId xmlns:p14="http://schemas.microsoft.com/office/powerpoint/2010/main" val="33910649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777977"/>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2:28</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compensation</a:t>
            </a:r>
          </a:p>
          <a:p>
            <a:pPr marL="0" indent="0">
              <a:buNone/>
            </a:pPr>
            <a:r>
              <a:rPr lang="en-US" sz="3200" i="1" dirty="0">
                <a:solidFill>
                  <a:srgbClr val="FFFF00"/>
                </a:solidFill>
              </a:rPr>
              <a:t>“And I will give him the morning star" </a:t>
            </a:r>
          </a:p>
          <a:p>
            <a:pPr marL="0" indent="0">
              <a:buNone/>
            </a:pPr>
            <a:r>
              <a:rPr lang="en-US" sz="3200" dirty="0"/>
              <a:t>It should be observed that it is </a:t>
            </a:r>
            <a:r>
              <a:rPr lang="en-US" sz="3200" b="1" dirty="0">
                <a:solidFill>
                  <a:srgbClr val="FFFF00"/>
                </a:solidFill>
              </a:rPr>
              <a:t>NOT</a:t>
            </a:r>
            <a:r>
              <a:rPr lang="en-US" sz="3200" dirty="0"/>
              <a:t> said that he would </a:t>
            </a:r>
            <a:r>
              <a:rPr lang="en-US" sz="3200" u="sng" dirty="0">
                <a:solidFill>
                  <a:srgbClr val="FFFF00"/>
                </a:solidFill>
              </a:rPr>
              <a:t>make him like</a:t>
            </a:r>
            <a:r>
              <a:rPr lang="en-US" sz="3200" dirty="0">
                <a:solidFill>
                  <a:srgbClr val="FFFF00"/>
                </a:solidFill>
              </a:rPr>
              <a:t> </a:t>
            </a:r>
            <a:r>
              <a:rPr lang="en-US" sz="3200" dirty="0"/>
              <a:t>the morning star, as in Dan. 12:3; nor that he would be </a:t>
            </a:r>
            <a:r>
              <a:rPr lang="en-US" sz="3200" u="sng" dirty="0">
                <a:solidFill>
                  <a:srgbClr val="FFFF00"/>
                </a:solidFill>
              </a:rPr>
              <a:t>compared with</a:t>
            </a:r>
            <a:r>
              <a:rPr lang="en-US" sz="3200" dirty="0"/>
              <a:t> the morning star, like the king of Babylon in Isa. 14:12; nor that he would </a:t>
            </a:r>
            <a:r>
              <a:rPr lang="en-US" sz="3200" u="sng" dirty="0">
                <a:solidFill>
                  <a:srgbClr val="FFFF00"/>
                </a:solidFill>
              </a:rPr>
              <a:t>resemble a star</a:t>
            </a:r>
            <a:r>
              <a:rPr lang="en-US" sz="3200" dirty="0"/>
              <a:t> which Balaam says he saw in the distant future in Num. 24:17.  The idea seems to be, that the Saviour </a:t>
            </a:r>
            <a:r>
              <a:rPr lang="en-US" sz="3200" b="1" u="sng" dirty="0">
                <a:solidFill>
                  <a:srgbClr val="00B0F0"/>
                </a:solidFill>
              </a:rPr>
              <a:t>would give him something</a:t>
            </a:r>
            <a:r>
              <a:rPr lang="en-US" sz="3200" dirty="0"/>
              <a:t> that would resemble that morning star in beauty and splendor…</a:t>
            </a:r>
          </a:p>
        </p:txBody>
      </p:sp>
    </p:spTree>
    <p:extLst>
      <p:ext uri="{BB962C8B-B14F-4D97-AF65-F5344CB8AC3E}">
        <p14:creationId xmlns:p14="http://schemas.microsoft.com/office/powerpoint/2010/main" val="32494345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777977"/>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2:28</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THYATIRA’s compensation</a:t>
            </a:r>
          </a:p>
          <a:p>
            <a:pPr marL="0" indent="0">
              <a:buNone/>
            </a:pPr>
            <a:r>
              <a:rPr lang="en-US" sz="3200" i="1" dirty="0">
                <a:solidFill>
                  <a:srgbClr val="FFFF00"/>
                </a:solidFill>
              </a:rPr>
              <a:t>“And I will give him the morning star" </a:t>
            </a:r>
          </a:p>
          <a:p>
            <a:pPr marL="0" indent="0">
              <a:buNone/>
            </a:pPr>
            <a:r>
              <a:rPr lang="en-US" sz="3200" dirty="0"/>
              <a:t>…It would seem to denote a bright and brilliant ornament; something which he who "overcame" would be adorned, resembling the bright star of the morning. Perhaps meaning that it would be placed as a gem in his crown and would sparkle bearing some relation to Christ the bright and morning star. </a:t>
            </a:r>
          </a:p>
        </p:txBody>
      </p:sp>
    </p:spTree>
    <p:extLst>
      <p:ext uri="{BB962C8B-B14F-4D97-AF65-F5344CB8AC3E}">
        <p14:creationId xmlns:p14="http://schemas.microsoft.com/office/powerpoint/2010/main" val="38586482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C000"/>
                </a:solidFill>
                <a:effectLst>
                  <a:outerShdw blurRad="38100" dist="38100" dir="2700000" algn="tl">
                    <a:srgbClr val="000000">
                      <a:alpha val="43137"/>
                    </a:srgbClr>
                  </a:outerShdw>
                </a:effectLst>
              </a:rPr>
              <a:t>THYATIRA</a:t>
            </a:r>
            <a:r>
              <a:rPr lang="en-US" sz="3600" b="1" dirty="0">
                <a:solidFill>
                  <a:srgbClr val="00B0F0"/>
                </a:solidFill>
                <a:effectLst/>
              </a:rPr>
              <a:t> </a:t>
            </a:r>
            <a:r>
              <a:rPr lang="en-US" sz="3600" b="1" dirty="0">
                <a:effectLst/>
              </a:rPr>
              <a:t>is now </a:t>
            </a:r>
            <a:r>
              <a:rPr lang="en-US" sz="3600" dirty="0" err="1">
                <a:effectLst/>
              </a:rPr>
              <a:t>Akhisar</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1026" name="Picture 2" descr="Thyatira - Mound with ancient ruins of 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45" y="2447779"/>
            <a:ext cx="5155986" cy="2672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4.picsearch.com/is?ZxJPtizKtHzvbrOlqnahhls6recZdgZJcKpTMLzQPZI&amp;height=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140" y="1548939"/>
            <a:ext cx="5586974" cy="434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6456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C000"/>
                </a:solidFill>
                <a:effectLst>
                  <a:outerShdw blurRad="38100" dist="38100" dir="2700000" algn="tl">
                    <a:srgbClr val="000000">
                      <a:alpha val="43137"/>
                    </a:srgbClr>
                  </a:outerShdw>
                </a:effectLst>
              </a:rPr>
              <a:t>THYATIRA</a:t>
            </a:r>
            <a:r>
              <a:rPr lang="en-US" sz="3600" b="1" dirty="0">
                <a:solidFill>
                  <a:srgbClr val="00B0F0"/>
                </a:solidFill>
                <a:effectLst/>
              </a:rPr>
              <a:t> </a:t>
            </a:r>
            <a:r>
              <a:rPr lang="en-US" sz="3600" b="1" dirty="0">
                <a:effectLst/>
              </a:rPr>
              <a:t>is now </a:t>
            </a:r>
            <a:r>
              <a:rPr lang="en-US" sz="3600" dirty="0" err="1">
                <a:effectLst/>
              </a:rPr>
              <a:t>Akhisar</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2052" name="Picture 4" descr="http://media1.picsearch.com/is?l5fb1vgBepdgCQwc8NHm9xumf1uPQrKsCmROxMQqsiE&amp;height=2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019" y="1045976"/>
            <a:ext cx="7773026" cy="542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4582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C000"/>
                </a:solidFill>
                <a:effectLst>
                  <a:outerShdw blurRad="38100" dist="38100" dir="2700000" algn="tl">
                    <a:srgbClr val="000000">
                      <a:alpha val="43137"/>
                    </a:srgbClr>
                  </a:outerShdw>
                </a:effectLst>
              </a:rPr>
              <a:t>THYATIRA</a:t>
            </a:r>
            <a:r>
              <a:rPr lang="en-US" sz="3600" b="1" dirty="0">
                <a:solidFill>
                  <a:srgbClr val="00B0F0"/>
                </a:solidFill>
                <a:effectLst/>
              </a:rPr>
              <a:t> </a:t>
            </a:r>
            <a:r>
              <a:rPr lang="en-US" sz="3600" b="1" dirty="0">
                <a:effectLst/>
              </a:rPr>
              <a:t>is now </a:t>
            </a:r>
            <a:r>
              <a:rPr lang="en-US" sz="3600" dirty="0" err="1">
                <a:effectLst/>
              </a:rPr>
              <a:t>Akhisar</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2050" name="Picture 2" descr="http://media2.picsearch.com/is?DB9accG3HssDlLe_uqH1OB6UVXy8VV0760MiKEoKbrc&amp;height=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62" y="1681691"/>
            <a:ext cx="4240808" cy="42408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media3.picsearch.com/is?BofzzGb8VxYGFNGF77XJw0fhoFQQ8yOB96-0f74ZMgg&amp;height=2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471" y="1681691"/>
            <a:ext cx="5671041" cy="424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2032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C000"/>
                </a:solidFill>
                <a:effectLst>
                  <a:outerShdw blurRad="38100" dist="38100" dir="2700000" algn="tl">
                    <a:srgbClr val="000000">
                      <a:alpha val="43137"/>
                    </a:srgbClr>
                  </a:outerShdw>
                </a:effectLst>
              </a:rPr>
              <a:t>THYATIRA</a:t>
            </a:r>
            <a:r>
              <a:rPr lang="en-US" sz="3600" b="1" dirty="0">
                <a:solidFill>
                  <a:srgbClr val="00B0F0"/>
                </a:solidFill>
                <a:effectLst/>
              </a:rPr>
              <a:t> </a:t>
            </a:r>
            <a:r>
              <a:rPr lang="en-US" sz="3600" b="1" dirty="0">
                <a:effectLst/>
              </a:rPr>
              <a:t>is now </a:t>
            </a:r>
            <a:r>
              <a:rPr lang="en-US" sz="3600" dirty="0" err="1">
                <a:effectLst/>
              </a:rPr>
              <a:t>Akhisar</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4098" name="Picture 2" descr="http://media2.picsearch.com/is?JKKJiUDXcdtezymnjv32M27SeGRemF1iDgLowxGnjC0&amp;height=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36" y="1524142"/>
            <a:ext cx="5103422" cy="38163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edia3.picsearch.com/is?OUafPLU_X-WVppAOmK_DYkpUKFkEnxVeIa7sqlQFpEc&amp;height=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392" y="1524142"/>
            <a:ext cx="5099714" cy="381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558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C000"/>
                </a:solidFill>
                <a:effectLst>
                  <a:outerShdw blurRad="38100" dist="38100" dir="2700000" algn="tl">
                    <a:srgbClr val="000000">
                      <a:alpha val="43137"/>
                    </a:srgbClr>
                  </a:outerShdw>
                </a:effectLst>
              </a:rPr>
              <a:t>THYATIRA</a:t>
            </a:r>
            <a:r>
              <a:rPr lang="en-US" sz="3600" b="1" dirty="0">
                <a:solidFill>
                  <a:srgbClr val="00B0F0"/>
                </a:solidFill>
                <a:effectLst/>
              </a:rPr>
              <a:t> </a:t>
            </a:r>
            <a:r>
              <a:rPr lang="en-US" sz="3600" b="1" dirty="0">
                <a:effectLst/>
              </a:rPr>
              <a:t>is now </a:t>
            </a:r>
            <a:r>
              <a:rPr lang="en-US" sz="3600" dirty="0" err="1">
                <a:effectLst/>
              </a:rPr>
              <a:t>Akhisar</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5122" name="Picture 2" descr="http://media3.picsearch.com/is?CntlvjfKGM5lp4SzYxueJ6KbmbAjjVnZNYhatSDN55E&amp;height=2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237" y="924238"/>
            <a:ext cx="7324365" cy="575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4946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C000"/>
                </a:solidFill>
                <a:effectLst>
                  <a:outerShdw blurRad="38100" dist="38100" dir="2700000" algn="tl">
                    <a:srgbClr val="000000">
                      <a:alpha val="43137"/>
                    </a:srgbClr>
                  </a:outerShdw>
                </a:effectLst>
              </a:rPr>
              <a:t>THYATIRA</a:t>
            </a:r>
            <a:r>
              <a:rPr lang="en-US" sz="3600" b="1" dirty="0">
                <a:solidFill>
                  <a:srgbClr val="00B0F0"/>
                </a:solidFill>
                <a:effectLst/>
              </a:rPr>
              <a:t> </a:t>
            </a:r>
            <a:r>
              <a:rPr lang="en-US" sz="3600" b="1" dirty="0">
                <a:effectLst/>
              </a:rPr>
              <a:t>is now </a:t>
            </a:r>
            <a:r>
              <a:rPr lang="en-US" sz="3600" dirty="0" err="1">
                <a:effectLst/>
              </a:rPr>
              <a:t>Akhisar</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6146" name="Picture 2" descr="http://media4.picsearch.com/is?Hbntt5Z2bVvx_DVOSrPuwsUZKJLXbhZWxX9sPEmFjfM&amp;height=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240" y="869299"/>
            <a:ext cx="7622771" cy="570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666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 1:5</a:t>
            </a:r>
          </a:p>
          <a:p>
            <a:pPr marL="0" indent="0">
              <a:buNone/>
            </a:pPr>
            <a:r>
              <a:rPr lang="en-US" sz="3200" u="sng" dirty="0">
                <a:effectLst/>
              </a:rPr>
              <a:t>A description of Jesus Christ</a:t>
            </a:r>
            <a:r>
              <a:rPr lang="en-US" sz="3200" dirty="0">
                <a:effectLst/>
              </a:rPr>
              <a:t>:</a:t>
            </a:r>
          </a:p>
          <a:p>
            <a:r>
              <a:rPr lang="en-US" sz="3200" dirty="0">
                <a:effectLst/>
              </a:rPr>
              <a:t>“</a:t>
            </a:r>
            <a:r>
              <a:rPr lang="en-US" sz="3200" dirty="0">
                <a:solidFill>
                  <a:srgbClr val="FFFF00"/>
                </a:solidFill>
                <a:effectLst/>
              </a:rPr>
              <a:t>Him that loved us</a:t>
            </a:r>
            <a:r>
              <a:rPr lang="en-US" sz="3200" dirty="0">
                <a:effectLst/>
              </a:rPr>
              <a:t>” – Love is Jesus’ ever-continuing character He loves us, and shall forever love us. His love rests evermore on His people.</a:t>
            </a:r>
          </a:p>
          <a:p>
            <a:r>
              <a:rPr lang="en-US" sz="3200" dirty="0">
                <a:effectLst/>
              </a:rPr>
              <a:t>“</a:t>
            </a:r>
            <a:r>
              <a:rPr lang="en-US" sz="3200" dirty="0">
                <a:solidFill>
                  <a:srgbClr val="FFFF00"/>
                </a:solidFill>
                <a:effectLst/>
              </a:rPr>
              <a:t>Him that washed us from our sins…</a:t>
            </a:r>
            <a:r>
              <a:rPr lang="en-US" sz="3200" dirty="0">
                <a:effectLst/>
              </a:rPr>
              <a:t>” – Jesus removed the pollution of sin from our souls by his blood; his blood has been applied to cleanse us from sin. Christ has redeemed the soul, with forgiveness of sins and purification from unrighteousness.</a:t>
            </a:r>
          </a:p>
          <a:p>
            <a:pPr marL="0" indent="0">
              <a:buNone/>
            </a:pPr>
            <a:r>
              <a:rPr lang="en-US" sz="3600" b="1" dirty="0">
                <a:solidFill>
                  <a:srgbClr val="FFFF00"/>
                </a:solidFill>
              </a:rPr>
              <a:t> </a:t>
            </a:r>
            <a:endParaRPr lang="en-US" sz="3600" b="1" dirty="0"/>
          </a:p>
        </p:txBody>
      </p:sp>
    </p:spTree>
    <p:extLst>
      <p:ext uri="{BB962C8B-B14F-4D97-AF65-F5344CB8AC3E}">
        <p14:creationId xmlns:p14="http://schemas.microsoft.com/office/powerpoint/2010/main" val="27216790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endParaRPr lang="en-US" sz="3200" dirty="0">
              <a:effectLst/>
            </a:endParaRPr>
          </a:p>
        </p:txBody>
      </p:sp>
    </p:spTree>
    <p:extLst>
      <p:ext uri="{BB962C8B-B14F-4D97-AF65-F5344CB8AC3E}">
        <p14:creationId xmlns:p14="http://schemas.microsoft.com/office/powerpoint/2010/main" val="27999113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3:1-6</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The Church at SARDIS</a:t>
            </a:r>
            <a:endParaRPr lang="en-US" sz="3200" i="1" u="sng" dirty="0">
              <a:solidFill>
                <a:srgbClr val="00B0F0"/>
              </a:solidFill>
              <a:effectLst>
                <a:outerShdw blurRad="38100" dist="38100" dir="2700000" algn="tl">
                  <a:srgbClr val="000000">
                    <a:alpha val="43137"/>
                  </a:srgbClr>
                </a:outerShdw>
              </a:effectLst>
            </a:endParaRPr>
          </a:p>
          <a:p>
            <a:r>
              <a:rPr lang="en-US" sz="3200" dirty="0"/>
              <a:t>Sardis means: “</a:t>
            </a:r>
            <a:r>
              <a:rPr lang="en-US" sz="3200" i="1" dirty="0"/>
              <a:t>Rest</a:t>
            </a:r>
            <a:r>
              <a:rPr lang="en-US" sz="3200" dirty="0"/>
              <a:t>” or “</a:t>
            </a:r>
            <a:r>
              <a:rPr lang="en-US" sz="3200" i="1" dirty="0"/>
              <a:t>Remnant</a:t>
            </a:r>
            <a:r>
              <a:rPr lang="en-US" sz="3200" dirty="0"/>
              <a:t>”</a:t>
            </a:r>
          </a:p>
          <a:p>
            <a:r>
              <a:rPr lang="en-US" sz="3200" dirty="0"/>
              <a:t>Sardis was about 30 miles south of Thyatira</a:t>
            </a:r>
          </a:p>
          <a:p>
            <a:r>
              <a:rPr lang="en-US" sz="3200" dirty="0"/>
              <a:t>It was noted for its dyed wool products; the process was invented there, so they claimed</a:t>
            </a:r>
          </a:p>
          <a:p>
            <a:r>
              <a:rPr lang="en-US" sz="3200" dirty="0"/>
              <a:t>It was a large, wealthy ancient city &amp; the capital of Lydia</a:t>
            </a:r>
          </a:p>
          <a:p>
            <a:r>
              <a:rPr lang="en-US" sz="3200" dirty="0"/>
              <a:t>It was the center of the worship of Cybele, the mother goddess</a:t>
            </a:r>
          </a:p>
          <a:p>
            <a:r>
              <a:rPr lang="en-US" sz="3200" dirty="0"/>
              <a:t>The city was characterized by a loose &amp; luxurious lifestyle</a:t>
            </a:r>
          </a:p>
          <a:p>
            <a:endParaRPr lang="en-US" sz="3200" dirty="0">
              <a:effectLst/>
            </a:endParaRPr>
          </a:p>
        </p:txBody>
      </p:sp>
    </p:spTree>
    <p:extLst>
      <p:ext uri="{BB962C8B-B14F-4D97-AF65-F5344CB8AC3E}">
        <p14:creationId xmlns:p14="http://schemas.microsoft.com/office/powerpoint/2010/main" val="33243395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3:1-6</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The Church at SARDIS</a:t>
            </a:r>
            <a:endParaRPr lang="en-US" sz="3200" i="1" u="sng" dirty="0">
              <a:solidFill>
                <a:srgbClr val="00B0F0"/>
              </a:solidFill>
              <a:effectLst>
                <a:outerShdw blurRad="38100" dist="38100" dir="2700000" algn="tl">
                  <a:srgbClr val="000000">
                    <a:alpha val="43137"/>
                  </a:srgbClr>
                </a:outerShdw>
              </a:effectLst>
            </a:endParaRPr>
          </a:p>
          <a:p>
            <a:r>
              <a:rPr lang="en-US" sz="3200" dirty="0"/>
              <a:t>Sardis was thought to be impenetrable because of its superb military position, 1500ft up on a mountain spur.  But Cyrus the Great Persian king captured the city by following a secret path up the cliff.</a:t>
            </a:r>
          </a:p>
          <a:p>
            <a:r>
              <a:rPr lang="en-US" sz="3200" dirty="0">
                <a:effectLst/>
              </a:rPr>
              <a:t>The city of Sardis </a:t>
            </a:r>
            <a:r>
              <a:rPr lang="en-US" sz="3200" dirty="0"/>
              <a:t>had greatly declined by the time this letter was written to the church.</a:t>
            </a:r>
            <a:endParaRPr lang="en-US" sz="3200" dirty="0">
              <a:effectLst/>
            </a:endParaRPr>
          </a:p>
        </p:txBody>
      </p:sp>
    </p:spTree>
    <p:extLst>
      <p:ext uri="{BB962C8B-B14F-4D97-AF65-F5344CB8AC3E}">
        <p14:creationId xmlns:p14="http://schemas.microsoft.com/office/powerpoint/2010/main" val="21650524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The Church at SARDIS</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dirty="0"/>
              <a:t>Verse 1 opens with a combination description of Jesus found in Chapter 1:4 &amp; 1:16. Jesus is described as the one who has the “</a:t>
            </a:r>
            <a:r>
              <a:rPr lang="en-US" sz="3200" dirty="0">
                <a:solidFill>
                  <a:srgbClr val="00B0F0"/>
                </a:solidFill>
              </a:rPr>
              <a:t>*</a:t>
            </a:r>
            <a:r>
              <a:rPr lang="en-US" sz="3200" i="1" dirty="0">
                <a:solidFill>
                  <a:srgbClr val="00B0F0"/>
                </a:solidFill>
              </a:rPr>
              <a:t>seven Spirits of God</a:t>
            </a:r>
            <a:r>
              <a:rPr lang="en-US" sz="3200" dirty="0"/>
              <a:t>” and the “</a:t>
            </a:r>
            <a:r>
              <a:rPr lang="en-US" sz="3200" dirty="0">
                <a:solidFill>
                  <a:srgbClr val="FFFF00"/>
                </a:solidFill>
              </a:rPr>
              <a:t>seven stars</a:t>
            </a:r>
            <a:r>
              <a:rPr lang="en-US" sz="3200" dirty="0"/>
              <a:t>”…. </a:t>
            </a:r>
            <a:r>
              <a:rPr lang="en-US" sz="3200" dirty="0">
                <a:solidFill>
                  <a:srgbClr val="FFFF00"/>
                </a:solidFill>
              </a:rPr>
              <a:t>We already know from chapter 1:20 that the seven stars represent the 7 angels or messengers. Therefore Jesus is being described as the one who has entire control over the messengers of the churches and they are subordinate to Him</a:t>
            </a:r>
            <a:r>
              <a:rPr lang="en-US" sz="3200" dirty="0"/>
              <a:t>.</a:t>
            </a:r>
          </a:p>
          <a:p>
            <a:pPr marL="0" indent="0">
              <a:buNone/>
            </a:pPr>
            <a:r>
              <a:rPr lang="en-US" sz="3200" dirty="0">
                <a:solidFill>
                  <a:srgbClr val="00B0F0"/>
                </a:solidFill>
                <a:effectLst/>
              </a:rPr>
              <a:t>* The seven Spirits were discussed in chapter 1; let’s revisit it…</a:t>
            </a:r>
          </a:p>
        </p:txBody>
      </p:sp>
    </p:spTree>
    <p:extLst>
      <p:ext uri="{BB962C8B-B14F-4D97-AF65-F5344CB8AC3E}">
        <p14:creationId xmlns:p14="http://schemas.microsoft.com/office/powerpoint/2010/main" val="32134884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035" y="92766"/>
            <a:ext cx="11767931" cy="6617524"/>
          </a:xfrm>
        </p:spPr>
        <p:txBody>
          <a:bodyPr>
            <a:noAutofit/>
          </a:bodyPr>
          <a:lstStyle/>
          <a:p>
            <a:pPr marL="0" indent="0">
              <a:buNone/>
            </a:pPr>
            <a:endParaRPr lang="en-US" sz="3600" dirty="0">
              <a:solidFill>
                <a:srgbClr val="00B0F0"/>
              </a:solidFill>
              <a:effectLst/>
            </a:endParaRPr>
          </a:p>
          <a:p>
            <a:pPr marL="0" indent="0">
              <a:buNone/>
            </a:pPr>
            <a:r>
              <a:rPr lang="en-US" sz="3600" dirty="0">
                <a:solidFill>
                  <a:srgbClr val="00B0F0"/>
                </a:solidFill>
                <a:effectLst/>
              </a:rPr>
              <a:t>…The Seven Spirits</a:t>
            </a:r>
            <a:r>
              <a:rPr lang="en-US" sz="3600" dirty="0">
                <a:effectLst/>
              </a:rPr>
              <a:t> - </a:t>
            </a:r>
            <a:r>
              <a:rPr lang="en-US" sz="3200" dirty="0">
                <a:effectLst/>
              </a:rPr>
              <a:t>Seven was a sacred number in the Jewish church: but it did not always imply a precise number.  It sometimes is to be taken figuratively, to denote </a:t>
            </a:r>
            <a:r>
              <a:rPr lang="en-US" sz="3200" u="sng" dirty="0">
                <a:effectLst/>
              </a:rPr>
              <a:t>completeness</a:t>
            </a:r>
            <a:r>
              <a:rPr lang="en-US" sz="3200" dirty="0">
                <a:effectLst/>
              </a:rPr>
              <a:t> or </a:t>
            </a:r>
            <a:r>
              <a:rPr lang="en-US" sz="3200" u="sng" dirty="0">
                <a:effectLst/>
              </a:rPr>
              <a:t>perfection</a:t>
            </a:r>
            <a:r>
              <a:rPr lang="en-US" sz="3200" dirty="0">
                <a:effectLst/>
              </a:rPr>
              <a:t>. </a:t>
            </a:r>
            <a:r>
              <a:rPr lang="en-US" sz="3200" b="1" dirty="0">
                <a:solidFill>
                  <a:srgbClr val="FFFF00"/>
                </a:solidFill>
                <a:effectLst>
                  <a:outerShdw blurRad="38100" dist="38100" dir="2700000" algn="tl">
                    <a:srgbClr val="000000">
                      <a:alpha val="43137"/>
                    </a:srgbClr>
                  </a:outerShdw>
                </a:effectLst>
              </a:rPr>
              <a:t>The 7 Spirits most likely represent the Holy Spirit </a:t>
            </a:r>
            <a:r>
              <a:rPr lang="en-US" sz="3200" dirty="0">
                <a:effectLst/>
              </a:rPr>
              <a:t>&amp; </a:t>
            </a:r>
            <a:r>
              <a:rPr lang="en-US" sz="3200" u="sng" dirty="0">
                <a:solidFill>
                  <a:srgbClr val="00B0F0"/>
                </a:solidFill>
                <a:effectLst/>
              </a:rPr>
              <a:t>not 7 angels</a:t>
            </a:r>
            <a:r>
              <a:rPr lang="en-US" sz="3200" dirty="0">
                <a:solidFill>
                  <a:srgbClr val="00B0F0"/>
                </a:solidFill>
                <a:effectLst/>
              </a:rPr>
              <a:t> in Rev. 3:1</a:t>
            </a:r>
            <a:r>
              <a:rPr lang="en-US" sz="3200" dirty="0">
                <a:effectLst/>
              </a:rPr>
              <a:t>.  The angels are never termed spirits in this book.  Notice in heaven when all the angels stand up, &amp; the 4 living creatures &amp; the 24 elders worship him that sat on the throne, the 7 spirits neither stand up nor worship </a:t>
            </a:r>
            <a:r>
              <a:rPr lang="en-US" sz="3200" dirty="0">
                <a:solidFill>
                  <a:srgbClr val="FFFF00"/>
                </a:solidFill>
                <a:effectLst/>
              </a:rPr>
              <a:t>(Rev. 4:5, 8,10; Rev. 5:6). </a:t>
            </a:r>
            <a:endParaRPr lang="en-US" sz="3200" b="1" dirty="0">
              <a:solidFill>
                <a:srgbClr val="FFFF00"/>
              </a:solidFill>
            </a:endParaRPr>
          </a:p>
        </p:txBody>
      </p:sp>
    </p:spTree>
    <p:extLst>
      <p:ext uri="{BB962C8B-B14F-4D97-AF65-F5344CB8AC3E}">
        <p14:creationId xmlns:p14="http://schemas.microsoft.com/office/powerpoint/2010/main" val="13102164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The Church at SARDIS</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i="1" dirty="0">
                <a:solidFill>
                  <a:srgbClr val="FFFF00"/>
                </a:solidFill>
              </a:rPr>
              <a:t>“I know your works, that you have a reputation of being alive, but you are dead.”…. </a:t>
            </a:r>
            <a:r>
              <a:rPr lang="en-US" sz="3200" b="1" dirty="0">
                <a:solidFill>
                  <a:srgbClr val="00B0F0"/>
                </a:solidFill>
              </a:rPr>
              <a:t>An early CRITICISM!</a:t>
            </a:r>
          </a:p>
          <a:p>
            <a:pPr marL="0" indent="0">
              <a:buNone/>
            </a:pPr>
            <a:r>
              <a:rPr lang="en-US" sz="3200" dirty="0"/>
              <a:t>Sardis was famed among the churches for spiritual vitality; yet the Heart-searcher, who sees not as man sees, pronounced the Church to be dead. This was a devastating revelation. They thought they were right with God &amp; spiritually pleasing to Him; but they were not! This Church had a fair reputation, a good outside appearance. But the Spirit saw right through them and every empty appearance vanished before him.</a:t>
            </a: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21652148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The Church at SARDIS</a:t>
            </a:r>
            <a:endParaRPr lang="en-US" sz="3200" i="1" u="sng" dirty="0">
              <a:solidFill>
                <a:srgbClr val="00B0F0"/>
              </a:solidFill>
              <a:effectLst>
                <a:outerShdw blurRad="38100" dist="38100" dir="2700000" algn="tl">
                  <a:srgbClr val="000000">
                    <a:alpha val="43137"/>
                  </a:srgbClr>
                </a:outerShdw>
              </a:effectLst>
            </a:endParaRPr>
          </a:p>
          <a:p>
            <a:pPr marL="0" indent="0">
              <a:buNone/>
            </a:pPr>
            <a:endParaRPr lang="en-US" sz="3200" dirty="0"/>
          </a:p>
          <a:p>
            <a:pPr marL="0" indent="0">
              <a:buNone/>
            </a:pPr>
            <a:r>
              <a:rPr lang="en-US" sz="3200" dirty="0">
                <a:solidFill>
                  <a:srgbClr val="00B0F0"/>
                </a:solidFill>
              </a:rPr>
              <a:t>Persons may be regular in the outward form of religion and yet destitute of God’s Spirit. The bulk of the members were formalists and hypocrites, yet the church kept up its reputation.  How beautiful may a fruit appear on the outside and yet be rotten within.  It is possible for professing people to be alive in their own eyes and in the eyes of others; and yet be dead or dying in God's account.</a:t>
            </a: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13012951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3:2</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Counsel</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b="1" u="sng" dirty="0">
                <a:solidFill>
                  <a:srgbClr val="00B0F0"/>
                </a:solidFill>
              </a:rPr>
              <a:t>Be watchful</a:t>
            </a:r>
            <a:r>
              <a:rPr lang="en-US" sz="3200" dirty="0"/>
              <a:t>:  You have lost ground by carelessness and inattention…Wake up, and stay awake!</a:t>
            </a:r>
          </a:p>
          <a:p>
            <a:pPr marL="0" indent="0">
              <a:buNone/>
            </a:pPr>
            <a:endParaRPr lang="en-US" sz="3200" dirty="0"/>
          </a:p>
          <a:p>
            <a:pPr marL="0" indent="0">
              <a:buNone/>
            </a:pPr>
            <a:r>
              <a:rPr lang="en-US" sz="3200" b="1" u="sng" dirty="0">
                <a:solidFill>
                  <a:srgbClr val="00B0F0"/>
                </a:solidFill>
              </a:rPr>
              <a:t>Strengthen the things which remain</a:t>
            </a:r>
            <a:r>
              <a:rPr lang="en-US" sz="3200" dirty="0"/>
              <a:t>:  Whatever graces and Christian life remained… Whatever convictions and good intentions still existed… Whatever measure of the fear of God or a good conscience remained… Then nurture and strengthen them before they disappear entirely. </a:t>
            </a: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23780717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3:2</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Counsel</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i="1" dirty="0">
                <a:solidFill>
                  <a:srgbClr val="FFFF00"/>
                </a:solidFill>
              </a:rPr>
              <a:t>For I have not found thy works perfect before God…</a:t>
            </a:r>
          </a:p>
          <a:p>
            <a:pPr marL="0" indent="0">
              <a:buNone/>
            </a:pPr>
            <a:r>
              <a:rPr lang="en-US" sz="3200" dirty="0"/>
              <a:t>I have not found your deeds complete or full. Their works fell short of what was required. They performed duties of all kinds, but no duty was completed. They were constantly beginning, but never brought any thing to a proper end. Their resolutions were empty promises, their strength was feeble, and their light was dim.  They probably maintained their reputation before men, but their works were not perfect before God.</a:t>
            </a:r>
          </a:p>
          <a:p>
            <a:pPr marL="0" indent="0">
              <a:buNone/>
            </a:pPr>
            <a:r>
              <a:rPr lang="en-US" sz="3200" dirty="0"/>
              <a:t> </a:t>
            </a: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882497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3:3</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Counsel</a:t>
            </a:r>
            <a:endParaRPr lang="en-US" sz="3200" i="1" u="sng" dirty="0">
              <a:solidFill>
                <a:srgbClr val="00B0F0"/>
              </a:solidFill>
              <a:effectLst>
                <a:outerShdw blurRad="38100" dist="38100" dir="2700000" algn="tl">
                  <a:srgbClr val="000000">
                    <a:alpha val="43137"/>
                  </a:srgbClr>
                </a:outerShdw>
              </a:effectLst>
            </a:endParaRPr>
          </a:p>
          <a:p>
            <a:pPr marL="0" indent="0">
              <a:buNone/>
            </a:pPr>
            <a:endParaRPr lang="en-US" sz="3200" dirty="0"/>
          </a:p>
          <a:p>
            <a:pPr marL="0" indent="0">
              <a:buNone/>
            </a:pPr>
            <a:r>
              <a:rPr lang="en-US" sz="4000" dirty="0">
                <a:solidFill>
                  <a:srgbClr val="FFFF00"/>
                </a:solidFill>
              </a:rPr>
              <a:t>Keep in mind, the teaching which was given to you, and hold on to it and have a change of heart….REPENT.  If you do not keep watch, I will come like a thief, and you will have no knowledge of the hour when I will come on you.</a:t>
            </a:r>
          </a:p>
          <a:p>
            <a:pPr marL="0" indent="0">
              <a:buNone/>
            </a:pPr>
            <a:endParaRPr lang="en-US" sz="3200" dirty="0"/>
          </a:p>
          <a:p>
            <a:pPr marL="0" indent="0">
              <a:buNone/>
            </a:pPr>
            <a:r>
              <a:rPr lang="en-US" sz="3200" dirty="0"/>
              <a:t> </a:t>
            </a: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2299803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 1:6</a:t>
            </a:r>
          </a:p>
          <a:p>
            <a:pPr marL="0" indent="0">
              <a:buNone/>
            </a:pPr>
            <a:r>
              <a:rPr lang="en-US" sz="3200" dirty="0">
                <a:effectLst/>
              </a:rPr>
              <a:t>The word </a:t>
            </a:r>
            <a:r>
              <a:rPr lang="en-US" sz="3200" i="1" dirty="0">
                <a:solidFill>
                  <a:srgbClr val="FFFF00"/>
                </a:solidFill>
                <a:effectLst/>
              </a:rPr>
              <a:t>kings</a:t>
            </a:r>
            <a:r>
              <a:rPr lang="en-US" sz="3200" dirty="0">
                <a:effectLst/>
              </a:rPr>
              <a:t> refers to the exalted rank and dignity which believers will have in common with their Saviour. They will reign triumphant over all enemies. The word </a:t>
            </a:r>
            <a:r>
              <a:rPr lang="en-US" sz="3200" i="1" dirty="0">
                <a:solidFill>
                  <a:srgbClr val="FFFF00"/>
                </a:solidFill>
                <a:effectLst/>
              </a:rPr>
              <a:t>priests</a:t>
            </a:r>
            <a:r>
              <a:rPr lang="en-US" sz="3200" dirty="0">
                <a:effectLst/>
              </a:rPr>
              <a:t> refers to the fact that believers are engaged in the holy service of God or that they offer to him acceptable worship… a kingdom of priests or a royal priesthood. </a:t>
            </a:r>
            <a:r>
              <a:rPr lang="en-US" sz="3200" dirty="0">
                <a:solidFill>
                  <a:srgbClr val="FFFF00"/>
                </a:solidFill>
                <a:effectLst/>
              </a:rPr>
              <a:t>In other words; Christians are exalted to royalty of a king, and are invested with the office of a priest. </a:t>
            </a:r>
            <a:r>
              <a:rPr lang="en-US" sz="3200" i="1" dirty="0">
                <a:effectLst/>
              </a:rPr>
              <a:t>Because of that; all glory &amp; praise, power &amp; authority belongs to Jesus for what he has done for the saints.</a:t>
            </a:r>
            <a:endParaRPr lang="en-US" sz="3600" i="1" dirty="0"/>
          </a:p>
        </p:txBody>
      </p:sp>
    </p:spTree>
    <p:extLst>
      <p:ext uri="{BB962C8B-B14F-4D97-AF65-F5344CB8AC3E}">
        <p14:creationId xmlns:p14="http://schemas.microsoft.com/office/powerpoint/2010/main" val="30755390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672469"/>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3:4</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Compensation</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dirty="0"/>
              <a:t>Some believers had not compromised with pagan culture. There were a few persons who had kept themselves free from contamination and moral corruption. They had not defiled themselves by coming in contact with the profane and the polluted. In most cases, when error and sin prevail, there may be found a few who are worthy of the Divine commendation; a few who show that true religion may exist even when the masses are evil. They were like persons clothed in white walking in the midst of the defiled, yet keeping their garment from being soiled. </a:t>
            </a:r>
          </a:p>
          <a:p>
            <a:pPr marL="0" indent="0">
              <a:buNone/>
            </a:pPr>
            <a:r>
              <a:rPr lang="en-US" sz="3200" dirty="0"/>
              <a:t> </a:t>
            </a: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41599421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510691"/>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3:4</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Compensation</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i="1" dirty="0">
                <a:solidFill>
                  <a:srgbClr val="FFFF00"/>
                </a:solidFill>
              </a:rPr>
              <a:t>And they shall walk with me in white</a:t>
            </a:r>
            <a:r>
              <a:rPr lang="en-US" sz="3200" dirty="0"/>
              <a:t>. White is the emblem of innocence &amp; purity, and is appropriately represented as the colour of the garment of the heavenly inhabitants. The persons here referred to had kept their garments uncontaminated on the earth, and as an appropriate reward it is said that they will appear in white garments, walking with Christ in heaven. </a:t>
            </a:r>
          </a:p>
          <a:p>
            <a:pPr marL="0" indent="0">
              <a:buNone/>
            </a:pPr>
            <a:r>
              <a:rPr lang="en-US" sz="3200" i="1" dirty="0">
                <a:solidFill>
                  <a:srgbClr val="FFFF00"/>
                </a:solidFill>
              </a:rPr>
              <a:t>For they are worthy</a:t>
            </a:r>
            <a:r>
              <a:rPr lang="en-US" sz="3200" dirty="0"/>
              <a:t>. They have shown themselves worthy to be regarded as followers of the Lamb; or, they have a character that is befitting of heaven.</a:t>
            </a:r>
          </a:p>
          <a:p>
            <a:pPr marL="0" indent="0">
              <a:buNone/>
            </a:pPr>
            <a:r>
              <a:rPr lang="en-US" sz="3200" dirty="0"/>
              <a:t> </a:t>
            </a: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21371249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510691"/>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3:5</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Compensation</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i="1" dirty="0">
                <a:solidFill>
                  <a:srgbClr val="FFFF00"/>
                </a:solidFill>
              </a:rPr>
              <a:t>The same shall be clothed in white raiment</a:t>
            </a:r>
            <a:r>
              <a:rPr lang="en-US" sz="3200" dirty="0"/>
              <a:t>. </a:t>
            </a:r>
          </a:p>
          <a:p>
            <a:pPr marL="0" indent="0">
              <a:buNone/>
            </a:pPr>
            <a:r>
              <a:rPr lang="en-US" sz="3200" dirty="0"/>
              <a:t>Whosoever he may be that shall overcome sin and the temptations of this world, shall be admitted to this glorious reward.  </a:t>
            </a:r>
            <a:r>
              <a:rPr lang="en-US" sz="3200" i="1" dirty="0">
                <a:solidFill>
                  <a:srgbClr val="FFFF00"/>
                </a:solidFill>
              </a:rPr>
              <a:t>The promise is made not only to those in Sardis who should be victorious, but to all in every age and every land. The hope that is held out before us, is that of appearing with the Redeemer in his kingdom, dressed in robes expressive of holiness and joy. </a:t>
            </a:r>
          </a:p>
          <a:p>
            <a:pPr marL="0" indent="0">
              <a:buNone/>
            </a:pPr>
            <a:r>
              <a:rPr lang="en-US" sz="3200" dirty="0"/>
              <a:t> </a:t>
            </a: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33463173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510691"/>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3:5</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Compensation</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i="1" dirty="0">
                <a:solidFill>
                  <a:srgbClr val="FFFF00"/>
                </a:solidFill>
              </a:rPr>
              <a:t>I will not blot his name out of the book of life</a:t>
            </a:r>
            <a:r>
              <a:rPr lang="en-US" sz="3200" dirty="0"/>
              <a:t>: That is, they shall be enrolled in it and certainly saved… </a:t>
            </a:r>
            <a:r>
              <a:rPr lang="en-US" sz="3200" dirty="0">
                <a:solidFill>
                  <a:srgbClr val="00B0F0"/>
                </a:solidFill>
              </a:rPr>
              <a:t>The names of God’s people are thus represented as enrolled in a book which he keeps a register of those who will live forever. The expression </a:t>
            </a:r>
            <a:r>
              <a:rPr lang="en-US" sz="3200" i="1" dirty="0">
                <a:solidFill>
                  <a:srgbClr val="FFFF00"/>
                </a:solidFill>
              </a:rPr>
              <a:t>"I will not blot out" </a:t>
            </a:r>
            <a:r>
              <a:rPr lang="en-US" sz="3200" dirty="0">
                <a:solidFill>
                  <a:srgbClr val="00B0F0"/>
                </a:solidFill>
              </a:rPr>
              <a:t>means that; </a:t>
            </a:r>
            <a:r>
              <a:rPr lang="en-US" sz="3200" dirty="0">
                <a:solidFill>
                  <a:srgbClr val="FFFF00"/>
                </a:solidFill>
              </a:rPr>
              <a:t>the names would be found there on the great day of final account, and would be found there for ever</a:t>
            </a:r>
            <a:r>
              <a:rPr lang="en-US" sz="3200" dirty="0">
                <a:solidFill>
                  <a:srgbClr val="00B0F0"/>
                </a:solidFill>
              </a:rPr>
              <a:t>. The statement </a:t>
            </a:r>
            <a:r>
              <a:rPr lang="en-US" sz="3200" dirty="0"/>
              <a:t>does not threaten the loss of salvation</a:t>
            </a:r>
            <a:r>
              <a:rPr lang="en-US" sz="3200" dirty="0">
                <a:solidFill>
                  <a:srgbClr val="00B0F0"/>
                </a:solidFill>
              </a:rPr>
              <a:t> but </a:t>
            </a:r>
            <a:r>
              <a:rPr lang="en-US" sz="3200" dirty="0"/>
              <a:t>rather promises assurance of salvation</a:t>
            </a:r>
            <a:r>
              <a:rPr lang="en-US" sz="3200" dirty="0">
                <a:solidFill>
                  <a:srgbClr val="00B0F0"/>
                </a:solidFill>
              </a:rPr>
              <a:t>, that the overcoming believer will never lose it.</a:t>
            </a: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40922412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672469"/>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3:5</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Compensation</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dirty="0"/>
              <a:t>The Lord Jesus keeps a book or register with records of the names of all who shall obtain everlasting life. </a:t>
            </a:r>
            <a:r>
              <a:rPr lang="en-US" sz="3200" dirty="0">
                <a:solidFill>
                  <a:srgbClr val="FFFF00"/>
                </a:solidFill>
              </a:rPr>
              <a:t>(Dan. 12:1; Luke 10:20; Phil. 4:3; Rev. 13:8; Rev. 21:27)</a:t>
            </a:r>
            <a:r>
              <a:rPr lang="en-US" sz="3200" b="1" dirty="0">
                <a:solidFill>
                  <a:srgbClr val="FFFF00"/>
                </a:solidFill>
              </a:rPr>
              <a:t> </a:t>
            </a:r>
          </a:p>
          <a:p>
            <a:pPr marL="0" indent="0">
              <a:buNone/>
            </a:pPr>
            <a:r>
              <a:rPr lang="en-US" sz="3200" dirty="0"/>
              <a:t>A register was kept in ancient cities of their citizens and the names of the dead were then erased.  Likewise, those whose names appeared in the book at physical birth (life) but never received eternal life (spiritually dead);</a:t>
            </a:r>
            <a:r>
              <a:rPr lang="en-US" sz="3200" dirty="0">
                <a:solidFill>
                  <a:srgbClr val="FFFF00"/>
                </a:solidFill>
              </a:rPr>
              <a:t> are blotted out, </a:t>
            </a:r>
            <a:r>
              <a:rPr lang="en-US" sz="3200" dirty="0">
                <a:solidFill>
                  <a:srgbClr val="00B0F0"/>
                </a:solidFill>
              </a:rPr>
              <a:t>or in other words, “</a:t>
            </a:r>
            <a:r>
              <a:rPr lang="en-US" sz="3200" b="1" u="sng" dirty="0">
                <a:solidFill>
                  <a:srgbClr val="00B0F0"/>
                </a:solidFill>
              </a:rPr>
              <a:t>not written</a:t>
            </a:r>
            <a:r>
              <a:rPr lang="en-US" sz="3200" dirty="0">
                <a:solidFill>
                  <a:srgbClr val="00B0F0"/>
                </a:solidFill>
              </a:rPr>
              <a:t>” </a:t>
            </a:r>
            <a:r>
              <a:rPr lang="en-US" sz="3200" dirty="0">
                <a:solidFill>
                  <a:srgbClr val="FFFF00"/>
                </a:solidFill>
              </a:rPr>
              <a:t>in God’s book of heavenly citizens. </a:t>
            </a:r>
            <a:endParaRPr lang="en-US" sz="3200" dirty="0">
              <a:solidFill>
                <a:srgbClr val="00B0F0"/>
              </a:solidFill>
              <a:effectLst/>
            </a:endParaRPr>
          </a:p>
        </p:txBody>
      </p:sp>
    </p:spTree>
    <p:extLst>
      <p:ext uri="{BB962C8B-B14F-4D97-AF65-F5344CB8AC3E}">
        <p14:creationId xmlns:p14="http://schemas.microsoft.com/office/powerpoint/2010/main" val="226236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672469"/>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3:5</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Compensation</a:t>
            </a:r>
            <a:endParaRPr lang="en-US" sz="3200" i="1" u="sng" dirty="0">
              <a:solidFill>
                <a:srgbClr val="00B0F0"/>
              </a:solidFill>
              <a:effectLst>
                <a:outerShdw blurRad="38100" dist="38100" dir="2700000" algn="tl">
                  <a:srgbClr val="000000">
                    <a:alpha val="43137"/>
                  </a:srgbClr>
                </a:outerShdw>
              </a:effectLst>
            </a:endParaRPr>
          </a:p>
          <a:p>
            <a:pPr marL="0" indent="0">
              <a:buNone/>
            </a:pPr>
            <a:r>
              <a:rPr lang="en-US" sz="3200" dirty="0"/>
              <a:t>Not that in God's electing decree they were ever in His book of life; but according to human conceptions, the religious supposed their names were in the book.   </a:t>
            </a:r>
            <a:r>
              <a:rPr lang="en-US" sz="3200" b="1" dirty="0">
                <a:solidFill>
                  <a:srgbClr val="00B0F0"/>
                </a:solidFill>
              </a:rPr>
              <a:t>(</a:t>
            </a:r>
            <a:r>
              <a:rPr lang="en-US" sz="3200" dirty="0">
                <a:solidFill>
                  <a:srgbClr val="00B0F0"/>
                </a:solidFill>
              </a:rPr>
              <a:t>*See </a:t>
            </a:r>
            <a:r>
              <a:rPr lang="en-US" sz="3200" b="1" dirty="0">
                <a:solidFill>
                  <a:srgbClr val="00B0F0"/>
                </a:solidFill>
              </a:rPr>
              <a:t>Rev. 17:8)</a:t>
            </a:r>
          </a:p>
          <a:p>
            <a:pPr marL="0" indent="0">
              <a:buNone/>
            </a:pPr>
            <a:r>
              <a:rPr lang="en-US" sz="3200" dirty="0"/>
              <a:t> </a:t>
            </a:r>
            <a:endParaRPr lang="en-US" sz="3200" b="1" dirty="0">
              <a:solidFill>
                <a:srgbClr val="00B0F0"/>
              </a:solidFill>
            </a:endParaRPr>
          </a:p>
          <a:p>
            <a:pPr marL="0" indent="0">
              <a:buNone/>
            </a:pPr>
            <a:r>
              <a:rPr lang="en-US" sz="3200" dirty="0">
                <a:solidFill>
                  <a:srgbClr val="00B0F0"/>
                </a:solidFill>
              </a:rPr>
              <a:t>* Rev. 17:8 seems to indicate that certain names were </a:t>
            </a:r>
            <a:r>
              <a:rPr lang="en-US" sz="3200" dirty="0">
                <a:solidFill>
                  <a:srgbClr val="00B0F0"/>
                </a:solidFill>
                <a:highlight>
                  <a:srgbClr val="FFFF00"/>
                </a:highlight>
              </a:rPr>
              <a:t>NEVER</a:t>
            </a:r>
            <a:r>
              <a:rPr lang="en-US" sz="3200" dirty="0">
                <a:solidFill>
                  <a:srgbClr val="00B0F0"/>
                </a:solidFill>
              </a:rPr>
              <a:t> written in the book even from the foundations of the world </a:t>
            </a:r>
            <a:endParaRPr lang="en-US" sz="3200" dirty="0">
              <a:solidFill>
                <a:srgbClr val="00B0F0"/>
              </a:solidFill>
              <a:effectLst/>
            </a:endParaRPr>
          </a:p>
          <a:p>
            <a:pPr marL="0" indent="0">
              <a:buNone/>
            </a:pPr>
            <a:endParaRPr lang="en-US" sz="800" b="1" dirty="0">
              <a:solidFill>
                <a:srgbClr val="FFC000"/>
              </a:solidFill>
            </a:endParaRPr>
          </a:p>
          <a:p>
            <a:pPr marL="0" indent="0">
              <a:buNone/>
            </a:pPr>
            <a:r>
              <a:rPr lang="en-US" sz="3200" b="1" dirty="0">
                <a:solidFill>
                  <a:srgbClr val="FFC000"/>
                </a:solidFill>
              </a:rPr>
              <a:t>“Many are enrolled on the list of the call to salvation, but shall not be found in the book of the chosen.”</a:t>
            </a:r>
            <a:endParaRPr lang="en-US" sz="3200" dirty="0">
              <a:solidFill>
                <a:srgbClr val="FFC000"/>
              </a:solidFill>
            </a:endParaRPr>
          </a:p>
        </p:txBody>
      </p:sp>
    </p:spTree>
    <p:extLst>
      <p:ext uri="{BB962C8B-B14F-4D97-AF65-F5344CB8AC3E}">
        <p14:creationId xmlns:p14="http://schemas.microsoft.com/office/powerpoint/2010/main" val="388000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calcmode="lin" valueType="num">
                                      <p:cBhvr additive="base">
                                        <p:cTn id="1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2"/>
            <a:ext cx="11887200" cy="627154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3:5</a:t>
            </a:r>
            <a:r>
              <a:rPr lang="en-US" sz="3600" b="1" dirty="0">
                <a:solidFill>
                  <a:srgbClr val="FFFF00"/>
                </a:solidFill>
                <a:effectLst/>
              </a:rPr>
              <a:t>:   </a:t>
            </a:r>
            <a:r>
              <a:rPr lang="en-US" sz="3600" dirty="0">
                <a:solidFill>
                  <a:srgbClr val="00B0F0"/>
                </a:solidFill>
                <a:effectLst/>
                <a:sym typeface="Wingdings" panose="05000000000000000000" pitchFamily="2" charset="2"/>
              </a:rPr>
              <a:t></a:t>
            </a:r>
            <a:r>
              <a:rPr lang="en-US" sz="3600" b="1" dirty="0">
                <a:solidFill>
                  <a:srgbClr val="00B0F0"/>
                </a:solidFill>
                <a:effectLst/>
              </a:rPr>
              <a:t> SARDIS’ Compensation</a:t>
            </a:r>
            <a:endParaRPr lang="en-US" sz="3200" i="1" u="sng" dirty="0">
              <a:solidFill>
                <a:srgbClr val="00B0F0"/>
              </a:solidFill>
              <a:effectLst>
                <a:outerShdw blurRad="38100" dist="38100" dir="2700000" algn="tl">
                  <a:srgbClr val="000000">
                    <a:alpha val="43137"/>
                  </a:srgbClr>
                </a:outerShdw>
              </a:effectLst>
            </a:endParaRPr>
          </a:p>
          <a:p>
            <a:pPr marL="0" indent="0">
              <a:buNone/>
            </a:pPr>
            <a:endParaRPr lang="en-US" sz="3200" i="1" dirty="0">
              <a:solidFill>
                <a:srgbClr val="FFFF00"/>
              </a:solidFill>
            </a:endParaRPr>
          </a:p>
          <a:p>
            <a:pPr marL="0" indent="0">
              <a:buNone/>
            </a:pPr>
            <a:r>
              <a:rPr lang="en-US" sz="3200" i="1" dirty="0">
                <a:solidFill>
                  <a:srgbClr val="FFFF00"/>
                </a:solidFill>
              </a:rPr>
              <a:t>I will confess his name</a:t>
            </a:r>
            <a:r>
              <a:rPr lang="en-US" sz="3200" dirty="0">
                <a:solidFill>
                  <a:srgbClr val="FFFF00"/>
                </a:solidFill>
              </a:rPr>
              <a:t>… </a:t>
            </a:r>
            <a:r>
              <a:rPr lang="en-US" sz="3200" dirty="0"/>
              <a:t>I will acknowledge that this person is my true disciple, that this is one of my faithful servants and soldiers; and a member of my body. </a:t>
            </a:r>
          </a:p>
          <a:p>
            <a:pPr marL="0" indent="0">
              <a:buNone/>
            </a:pPr>
            <a:endParaRPr lang="en-US" sz="3200" b="1" dirty="0">
              <a:solidFill>
                <a:srgbClr val="00B0F0"/>
              </a:solidFill>
            </a:endParaRPr>
          </a:p>
          <a:p>
            <a:pPr marL="0" indent="0">
              <a:buNone/>
            </a:pPr>
            <a:r>
              <a:rPr lang="en-US" sz="3200" b="1" dirty="0">
                <a:solidFill>
                  <a:srgbClr val="00B0F0"/>
                </a:solidFill>
              </a:rPr>
              <a:t>Jesus will acknowledge his saints in the presence of the Father and the angels of Father God </a:t>
            </a:r>
            <a:r>
              <a:rPr lang="en-US" sz="3200" dirty="0">
                <a:solidFill>
                  <a:srgbClr val="FFFF00"/>
                </a:solidFill>
              </a:rPr>
              <a:t>(Matt 10:32, Luke 12:8)</a:t>
            </a:r>
            <a:endParaRPr lang="en-US" sz="3200" i="1" dirty="0">
              <a:solidFill>
                <a:srgbClr val="FFFF00"/>
              </a:solidFill>
            </a:endParaRPr>
          </a:p>
          <a:p>
            <a:pPr marL="0" indent="0">
              <a:buNone/>
            </a:pPr>
            <a:endParaRPr lang="en-US" sz="3200" dirty="0">
              <a:solidFill>
                <a:srgbClr val="00B0F0"/>
              </a:solidFill>
              <a:effectLst/>
            </a:endParaRPr>
          </a:p>
        </p:txBody>
      </p:sp>
    </p:spTree>
    <p:extLst>
      <p:ext uri="{BB962C8B-B14F-4D97-AF65-F5344CB8AC3E}">
        <p14:creationId xmlns:p14="http://schemas.microsoft.com/office/powerpoint/2010/main" val="27593204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in ruins</a:t>
            </a:r>
          </a:p>
          <a:p>
            <a:pPr marL="0" indent="0">
              <a:buNone/>
            </a:pPr>
            <a:endParaRPr lang="en-US" sz="3200" dirty="0">
              <a:effectLst/>
            </a:endParaRPr>
          </a:p>
        </p:txBody>
      </p:sp>
      <p:pic>
        <p:nvPicPr>
          <p:cNvPr id="2050" name="Picture 2" descr="https://upload.wikimedia.org/wikipedia/commons/f/fe/SardisByzantineShops1February2003.JPG">
            <a:extLst>
              <a:ext uri="{FF2B5EF4-FFF2-40B4-BE49-F238E27FC236}">
                <a16:creationId xmlns="" xmlns:a16="http://schemas.microsoft.com/office/drawing/2014/main" id="{EA23EF45-588A-4141-A7A2-E764969F2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808" y="1009356"/>
            <a:ext cx="7036191" cy="527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2829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in ruins</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3074" name="Picture 2" descr="https://upload.wikimedia.org/wikipedia/commons/thumb/3/34/Temple_of_Artemis_Sardis_Turkey4.jpg/1024px-Temple_of_Artemis_Sardis_Turkey4.jpg">
            <a:extLst>
              <a:ext uri="{FF2B5EF4-FFF2-40B4-BE49-F238E27FC236}">
                <a16:creationId xmlns="" xmlns:a16="http://schemas.microsoft.com/office/drawing/2014/main" id="{5A16F100-615F-42F8-81B1-432C42D08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168" y="903845"/>
            <a:ext cx="8651631" cy="5787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2230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in ruins</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4098" name="Picture 2" descr="The Bath-Gymnasium complex at Sardis, late 2nd - early 3rd century AD, Sardis, Turkey (17098680002).jpg">
            <a:extLst>
              <a:ext uri="{FF2B5EF4-FFF2-40B4-BE49-F238E27FC236}">
                <a16:creationId xmlns="" xmlns:a16="http://schemas.microsoft.com/office/drawing/2014/main" id="{743F1413-8F62-4ECF-BC4F-FE4524851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17" y="1861721"/>
            <a:ext cx="6746525" cy="44735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media5.picsearch.com/is?BgFdnZTRz2o4meZ7eI3hyEd_AO3bRNh4Q6tl__KnfXU&amp;height=255">
            <a:extLst>
              <a:ext uri="{FF2B5EF4-FFF2-40B4-BE49-F238E27FC236}">
                <a16:creationId xmlns="" xmlns:a16="http://schemas.microsoft.com/office/drawing/2014/main" id="{DA696D73-5434-4BF7-8CD3-FA2012312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012" y="2439984"/>
            <a:ext cx="4435673" cy="33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388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 1:7</a:t>
            </a:r>
          </a:p>
          <a:p>
            <a:pPr marL="0" indent="0">
              <a:buNone/>
            </a:pPr>
            <a:r>
              <a:rPr lang="en-US" sz="3200" dirty="0">
                <a:effectLst/>
              </a:rPr>
              <a:t>The Lord Jesus when he returns will come accompanied with </a:t>
            </a:r>
            <a:r>
              <a:rPr lang="en-US" sz="3200" i="1" dirty="0">
                <a:solidFill>
                  <a:srgbClr val="FFFF00"/>
                </a:solidFill>
                <a:effectLst/>
              </a:rPr>
              <a:t>clouds</a:t>
            </a:r>
            <a:r>
              <a:rPr lang="en-US" sz="3200" dirty="0">
                <a:effectLst/>
              </a:rPr>
              <a:t>. This is in accordance with the uniform representation pertaining to the return of the Lord &amp; Saviour</a:t>
            </a:r>
            <a:r>
              <a:rPr lang="en-US" sz="3200" i="1" dirty="0">
                <a:effectLst/>
              </a:rPr>
              <a:t>. </a:t>
            </a:r>
            <a:r>
              <a:rPr lang="en-US" sz="3200" dirty="0">
                <a:solidFill>
                  <a:srgbClr val="FFFF00"/>
                </a:solidFill>
                <a:effectLst/>
              </a:rPr>
              <a:t>Clouds</a:t>
            </a:r>
            <a:r>
              <a:rPr lang="en-US" sz="3200" dirty="0">
                <a:effectLst/>
              </a:rPr>
              <a:t> are appropriate symbols of majesty, and God is often represented as appearing in that manner. Even among the heathen, it was common to represent their divinities as appearing clothed with a cloud… </a:t>
            </a:r>
            <a:r>
              <a:rPr lang="en-US" sz="3200" i="1" dirty="0">
                <a:solidFill>
                  <a:srgbClr val="FFFF00"/>
                </a:solidFill>
                <a:effectLst/>
              </a:rPr>
              <a:t>And every eye shall see him</a:t>
            </a:r>
            <a:r>
              <a:rPr lang="en-US" sz="3200" dirty="0">
                <a:effectLst/>
              </a:rPr>
              <a:t>… Christ will be made visible in his glory to all that dwell upon the earth at that time of His return.</a:t>
            </a:r>
          </a:p>
        </p:txBody>
      </p:sp>
    </p:spTree>
    <p:extLst>
      <p:ext uri="{BB962C8B-B14F-4D97-AF65-F5344CB8AC3E}">
        <p14:creationId xmlns:p14="http://schemas.microsoft.com/office/powerpoint/2010/main" val="33564853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in ruins</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5122" name="Picture 2" descr="https://upload.wikimedia.org/wikipedia/commons/thumb/f/f5/Sardis_Synagogue%2C_late_3rd_century_AD%2C_Sardis%2C_Lydia%2C_Turkey_%2819331773400%29.jpg/1024px-Sardis_Synagogue%2C_late_3rd_century_AD%2C_Sardis%2C_Lydia%2C_Turkey_%2819331773400%29.jpg">
            <a:extLst>
              <a:ext uri="{FF2B5EF4-FFF2-40B4-BE49-F238E27FC236}">
                <a16:creationId xmlns="" xmlns:a16="http://schemas.microsoft.com/office/drawing/2014/main" id="{9DFFE5FF-525B-40F0-BDC1-828173124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394" y="975922"/>
            <a:ext cx="8553157" cy="567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5166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in ruins</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5124" name="Picture 4" descr="http://media1.picsearch.com/is?MsdYR7iuR_cel-IsUbHOIF2jb5N65RYdl2CYKfTXnbI&amp;height=286">
            <a:extLst>
              <a:ext uri="{FF2B5EF4-FFF2-40B4-BE49-F238E27FC236}">
                <a16:creationId xmlns="" xmlns:a16="http://schemas.microsoft.com/office/drawing/2014/main" id="{9F1E0970-D295-4213-8410-159CAF524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5064" y="891404"/>
            <a:ext cx="6944571" cy="582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4991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is now </a:t>
            </a:r>
            <a:r>
              <a:rPr lang="en-US" sz="3600" b="1" i="1" dirty="0">
                <a:solidFill>
                  <a:srgbClr val="FFFF00"/>
                </a:solidFill>
                <a:effectLst/>
              </a:rPr>
              <a:t>SART</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6148" name="Picture 4" descr="http://media1.picsearch.com/is?l5fb1vgBepdgCQwc8NHm9xumf1uPQrKsCmROxMQqsiE&amp;height=238">
            <a:extLst>
              <a:ext uri="{FF2B5EF4-FFF2-40B4-BE49-F238E27FC236}">
                <a16:creationId xmlns="" xmlns:a16="http://schemas.microsoft.com/office/drawing/2014/main" id="{3109C766-BDA5-430F-8E76-0FF4F3A74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664" y="967787"/>
            <a:ext cx="8088923" cy="564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3772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is now </a:t>
            </a:r>
            <a:r>
              <a:rPr lang="en-US" sz="3600" b="1" i="1" dirty="0">
                <a:solidFill>
                  <a:srgbClr val="FFFF00"/>
                </a:solidFill>
                <a:effectLst/>
              </a:rPr>
              <a:t>SART</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8196" name="Picture 4" descr="http://media5.picsearch.com/is?8mMlbXYlT_IJTjaGXNoenzC1KePqOOFNxvjmAa0QXR4&amp;height=200">
            <a:extLst>
              <a:ext uri="{FF2B5EF4-FFF2-40B4-BE49-F238E27FC236}">
                <a16:creationId xmlns="" xmlns:a16="http://schemas.microsoft.com/office/drawing/2014/main" id="{CCC4F574-96F9-4012-BCB2-0DB74CCA8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936" y="1164568"/>
            <a:ext cx="8160240" cy="4786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1611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is now </a:t>
            </a:r>
            <a:r>
              <a:rPr lang="en-US" sz="3600" b="1" i="1" dirty="0">
                <a:solidFill>
                  <a:srgbClr val="FFFF00"/>
                </a:solidFill>
                <a:effectLst/>
              </a:rPr>
              <a:t>SART</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6146" name="Picture 2" descr="http://media2.picsearch.com/is?DB9accG3HssDlLe_uqH1OB6UVXy8VV0760MiKEoKbrc&amp;height=341">
            <a:extLst>
              <a:ext uri="{FF2B5EF4-FFF2-40B4-BE49-F238E27FC236}">
                <a16:creationId xmlns="" xmlns:a16="http://schemas.microsoft.com/office/drawing/2014/main" id="{21D70808-2A66-4387-835C-724833483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726" y="1664311"/>
            <a:ext cx="4314458" cy="431445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media4.picsearch.com/is?1y9p9RMHQrsL_JdXjjyUzRK5Jog7tGo1jAcK6vMrl_Y&amp;height=255">
            <a:extLst>
              <a:ext uri="{FF2B5EF4-FFF2-40B4-BE49-F238E27FC236}">
                <a16:creationId xmlns="" xmlns:a16="http://schemas.microsoft.com/office/drawing/2014/main" id="{E8944865-0D78-444C-A18B-43D4D1681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268" y="1664311"/>
            <a:ext cx="5769530" cy="4314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6475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is now </a:t>
            </a:r>
            <a:r>
              <a:rPr lang="en-US" sz="3600" b="1" i="1" dirty="0">
                <a:solidFill>
                  <a:srgbClr val="FFFF00"/>
                </a:solidFill>
                <a:effectLst/>
              </a:rPr>
              <a:t>SART</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9218" name="Picture 2" descr="http://media2.picsearch.com/is?QmQS07gvrEqqp8tiBoClrIykJohytDI1QGdw84TfcJI&amp;height=255">
            <a:extLst>
              <a:ext uri="{FF2B5EF4-FFF2-40B4-BE49-F238E27FC236}">
                <a16:creationId xmlns="" xmlns:a16="http://schemas.microsoft.com/office/drawing/2014/main" id="{1C89832F-6B0A-479A-8BD0-5A9F22BAC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898" y="971816"/>
            <a:ext cx="7297559" cy="545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60243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SARDIS</a:t>
            </a:r>
            <a:r>
              <a:rPr lang="en-US" sz="3600" b="1" dirty="0">
                <a:solidFill>
                  <a:srgbClr val="00B0F0"/>
                </a:solidFill>
                <a:effectLst/>
              </a:rPr>
              <a:t> </a:t>
            </a:r>
            <a:r>
              <a:rPr lang="en-US" sz="3600" b="1" dirty="0">
                <a:effectLst/>
              </a:rPr>
              <a:t>is now </a:t>
            </a:r>
            <a:r>
              <a:rPr lang="en-US" sz="3600" b="1" i="1" dirty="0">
                <a:solidFill>
                  <a:srgbClr val="FFFF00"/>
                </a:solidFill>
                <a:effectLst/>
              </a:rPr>
              <a:t>SART</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10242" name="Picture 2" descr="http://media5.picsearch.com/is?zniId2K2_wlW7SPa1dTCN8QdHjnSlFMXLGlUHwKuHH4&amp;height=227">
            <a:extLst>
              <a:ext uri="{FF2B5EF4-FFF2-40B4-BE49-F238E27FC236}">
                <a16:creationId xmlns="" xmlns:a16="http://schemas.microsoft.com/office/drawing/2014/main" id="{8DE6EBC2-2A22-442B-BF6E-E6457934D6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550" y="1066220"/>
            <a:ext cx="8328407" cy="554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6269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endParaRPr lang="en-US" sz="3200" dirty="0">
              <a:effectLst/>
            </a:endParaRPr>
          </a:p>
        </p:txBody>
      </p:sp>
    </p:spTree>
    <p:extLst>
      <p:ext uri="{BB962C8B-B14F-4D97-AF65-F5344CB8AC3E}">
        <p14:creationId xmlns:p14="http://schemas.microsoft.com/office/powerpoint/2010/main" val="36415928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3:7-13</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The Church at Philadelphia</a:t>
            </a:r>
            <a:endParaRPr lang="en-US" sz="3200" i="1" u="sng" dirty="0">
              <a:solidFill>
                <a:srgbClr val="FFC000"/>
              </a:solidFill>
              <a:effectLst>
                <a:outerShdw blurRad="38100" dist="38100" dir="2700000" algn="tl">
                  <a:srgbClr val="000000">
                    <a:alpha val="43137"/>
                  </a:srgbClr>
                </a:outerShdw>
              </a:effectLst>
            </a:endParaRPr>
          </a:p>
          <a:p>
            <a:r>
              <a:rPr lang="en-US" sz="3200" dirty="0"/>
              <a:t>Philadelphia was the youngest (newest) of the seven cities</a:t>
            </a:r>
          </a:p>
          <a:p>
            <a:r>
              <a:rPr lang="en-US" sz="3200" dirty="0"/>
              <a:t>Its name means ‘brotherly love’</a:t>
            </a:r>
          </a:p>
          <a:p>
            <a:r>
              <a:rPr lang="en-US" sz="3200" dirty="0"/>
              <a:t>The city’s founder, </a:t>
            </a:r>
            <a:r>
              <a:rPr lang="en-US" sz="3200" dirty="0" err="1"/>
              <a:t>Attalus</a:t>
            </a:r>
            <a:r>
              <a:rPr lang="en-US" sz="3200" dirty="0"/>
              <a:t> II, named it after his favourite brother </a:t>
            </a:r>
            <a:r>
              <a:rPr lang="en-US" sz="3200" dirty="0" err="1"/>
              <a:t>Eumenes</a:t>
            </a:r>
            <a:r>
              <a:rPr lang="en-US" sz="3200" dirty="0"/>
              <a:t>. He established Philadelphia to spread the Greek language and way of life</a:t>
            </a:r>
          </a:p>
          <a:p>
            <a:r>
              <a:rPr lang="en-US" sz="3200" dirty="0"/>
              <a:t>The city was susceptible to severe earthquakes, hence many of its inhabitants lived outside the city limits.</a:t>
            </a:r>
          </a:p>
          <a:p>
            <a:r>
              <a:rPr lang="en-US" sz="3200" dirty="0"/>
              <a:t>Many gods were worshipped there, but its chief god was Dionysus, the god of wine</a:t>
            </a:r>
          </a:p>
        </p:txBody>
      </p:sp>
    </p:spTree>
    <p:extLst>
      <p:ext uri="{BB962C8B-B14F-4D97-AF65-F5344CB8AC3E}">
        <p14:creationId xmlns:p14="http://schemas.microsoft.com/office/powerpoint/2010/main" val="31636014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3:7-13</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The Church at Philadelphia</a:t>
            </a:r>
            <a:endParaRPr lang="en-US" sz="3200" i="1" u="sng" dirty="0">
              <a:solidFill>
                <a:srgbClr val="FFC000"/>
              </a:solidFill>
              <a:effectLst>
                <a:outerShdw blurRad="38100" dist="38100" dir="2700000" algn="tl">
                  <a:srgbClr val="000000">
                    <a:alpha val="43137"/>
                  </a:srgbClr>
                </a:outerShdw>
              </a:effectLst>
            </a:endParaRPr>
          </a:p>
          <a:p>
            <a:r>
              <a:rPr lang="en-US" sz="3200" dirty="0"/>
              <a:t>Philadelphia was located on a plateau and was protected by water.  This made it a highly desirable military position</a:t>
            </a:r>
          </a:p>
          <a:p>
            <a:r>
              <a:rPr lang="en-US" sz="3200" dirty="0"/>
              <a:t> It was located on a major trade route to Sardis and it was flourishing</a:t>
            </a:r>
          </a:p>
          <a:p>
            <a:r>
              <a:rPr lang="en-US" sz="3200" dirty="0"/>
              <a:t>It was located in a fine agriculture area, especially for grapes</a:t>
            </a:r>
          </a:p>
          <a:p>
            <a:r>
              <a:rPr lang="en-US" sz="3200" dirty="0"/>
              <a:t>It was also a center for the Emperor's cult which was possibly the source of much of the Churches' persecution in the provinces.</a:t>
            </a:r>
          </a:p>
        </p:txBody>
      </p:sp>
    </p:spTree>
    <p:extLst>
      <p:ext uri="{BB962C8B-B14F-4D97-AF65-F5344CB8AC3E}">
        <p14:creationId xmlns:p14="http://schemas.microsoft.com/office/powerpoint/2010/main" val="1756498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 1:7</a:t>
            </a:r>
          </a:p>
          <a:p>
            <a:pPr marL="0" indent="0">
              <a:buNone/>
            </a:pPr>
            <a:r>
              <a:rPr lang="en-US" sz="3200" i="1" dirty="0">
                <a:solidFill>
                  <a:srgbClr val="FFFF00"/>
                </a:solidFill>
                <a:effectLst/>
              </a:rPr>
              <a:t>“And they also which pierced him…”</a:t>
            </a:r>
            <a:r>
              <a:rPr lang="en-US" sz="3200" dirty="0">
                <a:effectLst/>
              </a:rPr>
              <a:t>  … </a:t>
            </a:r>
          </a:p>
          <a:p>
            <a:pPr marL="0" indent="0">
              <a:buNone/>
            </a:pPr>
            <a:r>
              <a:rPr lang="en-US" sz="3200" u="sng" dirty="0">
                <a:effectLst/>
              </a:rPr>
              <a:t>Particularly</a:t>
            </a:r>
            <a:r>
              <a:rPr lang="en-US" sz="3200" dirty="0">
                <a:effectLst/>
              </a:rPr>
              <a:t> this phrase </a:t>
            </a:r>
            <a:r>
              <a:rPr lang="en-US" sz="3200" b="1" dirty="0">
                <a:solidFill>
                  <a:srgbClr val="FFFF00"/>
                </a:solidFill>
                <a:effectLst/>
              </a:rPr>
              <a:t>primarily refers to the Jews</a:t>
            </a:r>
            <a:r>
              <a:rPr lang="en-US" sz="3200" dirty="0">
                <a:effectLst/>
              </a:rPr>
              <a:t>, who were responsible for Christ’s death. They crucified Him.</a:t>
            </a:r>
          </a:p>
          <a:p>
            <a:pPr marL="0" indent="0">
              <a:buNone/>
            </a:pPr>
            <a:r>
              <a:rPr lang="en-US" sz="3200" u="sng" dirty="0">
                <a:effectLst/>
              </a:rPr>
              <a:t>Secondarily</a:t>
            </a:r>
            <a:r>
              <a:rPr lang="en-US" sz="3200" dirty="0">
                <a:effectLst/>
              </a:rPr>
              <a:t>, the phrase speaks to the </a:t>
            </a:r>
            <a:r>
              <a:rPr lang="en-US" sz="3200" b="1" dirty="0">
                <a:solidFill>
                  <a:srgbClr val="FFFF00"/>
                </a:solidFill>
                <a:effectLst/>
              </a:rPr>
              <a:t>general judgment of all the ungodly</a:t>
            </a:r>
            <a:r>
              <a:rPr lang="en-US" sz="3200" dirty="0">
                <a:effectLst/>
              </a:rPr>
              <a:t>, not only those who actually pierced Him, but those who did so by their sins, shall look with trembling upon Him.</a:t>
            </a:r>
          </a:p>
        </p:txBody>
      </p:sp>
    </p:spTree>
    <p:extLst>
      <p:ext uri="{BB962C8B-B14F-4D97-AF65-F5344CB8AC3E}">
        <p14:creationId xmlns:p14="http://schemas.microsoft.com/office/powerpoint/2010/main" val="3542754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3:7-13</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The Church at Philadelphia</a:t>
            </a:r>
          </a:p>
          <a:p>
            <a:pPr marL="0" indent="0">
              <a:buNone/>
            </a:pPr>
            <a:endParaRPr lang="en-US" sz="3200" i="1" u="sng" dirty="0">
              <a:solidFill>
                <a:srgbClr val="FFC000"/>
              </a:solidFill>
              <a:effectLst>
                <a:outerShdw blurRad="38100" dist="38100" dir="2700000" algn="tl">
                  <a:srgbClr val="000000">
                    <a:alpha val="43137"/>
                  </a:srgbClr>
                </a:outerShdw>
              </a:effectLst>
            </a:endParaRPr>
          </a:p>
          <a:p>
            <a:r>
              <a:rPr lang="en-US" sz="3200" dirty="0"/>
              <a:t>Philadelphia was destroyed by a huge earthquake in 17(A.D.) which also destroyed ten other major cities of the area. However, the after-shocks continued in this area and the population moved to the surrounding countryside.</a:t>
            </a:r>
          </a:p>
        </p:txBody>
      </p:sp>
    </p:spTree>
    <p:extLst>
      <p:ext uri="{BB962C8B-B14F-4D97-AF65-F5344CB8AC3E}">
        <p14:creationId xmlns:p14="http://schemas.microsoft.com/office/powerpoint/2010/main" val="300237662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3:7</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The Church at Philadelphia</a:t>
            </a:r>
            <a:endParaRPr lang="en-US" sz="3200" i="1" u="sng" dirty="0">
              <a:solidFill>
                <a:srgbClr val="FFC000"/>
              </a:solidFill>
              <a:effectLst>
                <a:outerShdw blurRad="38100" dist="38100" dir="2700000" algn="tl">
                  <a:srgbClr val="000000">
                    <a:alpha val="43137"/>
                  </a:srgbClr>
                </a:outerShdw>
              </a:effectLst>
            </a:endParaRPr>
          </a:p>
          <a:p>
            <a:pPr marL="0" indent="0" algn="ctr">
              <a:buNone/>
            </a:pPr>
            <a:r>
              <a:rPr lang="en-US" sz="3200" u="sng" dirty="0"/>
              <a:t>Description of Jesus not identical to verses in Chapter one</a:t>
            </a:r>
          </a:p>
          <a:p>
            <a:pPr marL="0" indent="0">
              <a:buNone/>
            </a:pPr>
            <a:r>
              <a:rPr lang="en-US" sz="3200" i="1" dirty="0">
                <a:solidFill>
                  <a:srgbClr val="FFFF00"/>
                </a:solidFill>
              </a:rPr>
              <a:t>He that is holy</a:t>
            </a:r>
            <a:r>
              <a:rPr lang="en-US" sz="3200" dirty="0"/>
              <a:t>: In whom holiness dwells, and from whom all holiness is derived. </a:t>
            </a:r>
          </a:p>
          <a:p>
            <a:pPr marL="0" indent="0">
              <a:buNone/>
            </a:pPr>
            <a:r>
              <a:rPr lang="en-US" sz="3200" dirty="0"/>
              <a:t> </a:t>
            </a:r>
            <a:r>
              <a:rPr lang="en-US" sz="3200" i="1" dirty="0">
                <a:solidFill>
                  <a:srgbClr val="FFFF00"/>
                </a:solidFill>
              </a:rPr>
              <a:t>He that is true</a:t>
            </a:r>
            <a:r>
              <a:rPr lang="en-US" sz="3200" dirty="0"/>
              <a:t>: He who is the fountain of truth; who cannot lie; from whom all truth proceeds</a:t>
            </a:r>
          </a:p>
          <a:p>
            <a:pPr marL="0" indent="0">
              <a:buNone/>
            </a:pPr>
            <a:r>
              <a:rPr lang="en-US" sz="3200" i="1" dirty="0">
                <a:solidFill>
                  <a:srgbClr val="FFFF00"/>
                </a:solidFill>
              </a:rPr>
              <a:t>He that has the key of David</a:t>
            </a:r>
            <a:r>
              <a:rPr lang="en-US" sz="3200" dirty="0"/>
              <a:t>: A key is the emblem of authority and knowledge; the key of David is the regal right or authority of David.</a:t>
            </a:r>
            <a:endParaRPr lang="en-US" sz="3200" dirty="0">
              <a:solidFill>
                <a:srgbClr val="FFFF00"/>
              </a:solidFill>
            </a:endParaRPr>
          </a:p>
          <a:p>
            <a:pPr marL="0" indent="0">
              <a:buNone/>
            </a:pPr>
            <a:endParaRPr lang="en-US" sz="3200" dirty="0"/>
          </a:p>
        </p:txBody>
      </p:sp>
    </p:spTree>
    <p:extLst>
      <p:ext uri="{BB962C8B-B14F-4D97-AF65-F5344CB8AC3E}">
        <p14:creationId xmlns:p14="http://schemas.microsoft.com/office/powerpoint/2010/main" val="24349183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3:7</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The Church at Philadelphia</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i="1" dirty="0">
                <a:solidFill>
                  <a:srgbClr val="FFFF00"/>
                </a:solidFill>
              </a:rPr>
              <a:t>He that has the key of David</a:t>
            </a:r>
            <a:r>
              <a:rPr lang="en-US" sz="3200" dirty="0"/>
              <a:t>:  The language is that which properly denotes authority or control--as when one has the key of a house, and has unlimited access to it; and the meaning here is, that as David is represented as the king of Israel residing in a palace, so Christ who has the key to His palace has regal authority. Compare </a:t>
            </a:r>
            <a:r>
              <a:rPr lang="en-US" sz="3200" i="1" dirty="0">
                <a:solidFill>
                  <a:srgbClr val="FFFF00"/>
                </a:solidFill>
              </a:rPr>
              <a:t>Isaiah 22:22 </a:t>
            </a:r>
            <a:r>
              <a:rPr lang="en-US" sz="3200" dirty="0"/>
              <a:t>from which passage the language is borrowed, but with a far higher application. To have the key of David's house, is to exercise supreme dominion there.</a:t>
            </a:r>
          </a:p>
        </p:txBody>
      </p:sp>
    </p:spTree>
    <p:extLst>
      <p:ext uri="{BB962C8B-B14F-4D97-AF65-F5344CB8AC3E}">
        <p14:creationId xmlns:p14="http://schemas.microsoft.com/office/powerpoint/2010/main" val="29537363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3:7</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The Church at Philadelphia</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i="1" dirty="0">
                <a:solidFill>
                  <a:srgbClr val="FFFF00"/>
                </a:solidFill>
              </a:rPr>
              <a:t>…the key of David, he that opens…and shuts..</a:t>
            </a:r>
            <a:r>
              <a:rPr lang="en-US" sz="3200" dirty="0"/>
              <a:t> A master of a family, or a prince, has one or more keys, where he can open and shut all the doors of his house or palace.  So did King David have a key, a token of right and sovereignty.  Even more so does King Jesus, the Son of David, have the key of the spiritual city of David, the New Jerusalem; the supreme right, power, authority, ownership and access to his own mansions… </a:t>
            </a:r>
            <a:r>
              <a:rPr lang="en-US" sz="3200" b="1" dirty="0">
                <a:solidFill>
                  <a:srgbClr val="FFFF00"/>
                </a:solidFill>
              </a:rPr>
              <a:t>Hence only Christ opens and shuts the door, or determines who shall enter in, or be shut out… because he is the key master.</a:t>
            </a:r>
          </a:p>
        </p:txBody>
      </p:sp>
    </p:spTree>
    <p:extLst>
      <p:ext uri="{BB962C8B-B14F-4D97-AF65-F5344CB8AC3E}">
        <p14:creationId xmlns:p14="http://schemas.microsoft.com/office/powerpoint/2010/main" val="37488405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3:7</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The Church at Philadelphia</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i="1" dirty="0">
                <a:solidFill>
                  <a:srgbClr val="FFFF00"/>
                </a:solidFill>
              </a:rPr>
              <a:t>…the key of David, he that opens…and shuts… </a:t>
            </a:r>
            <a:r>
              <a:rPr lang="en-US" sz="3200" b="1" dirty="0">
                <a:solidFill>
                  <a:srgbClr val="0000FF"/>
                </a:solidFill>
                <a:highlight>
                  <a:srgbClr val="FF00FF"/>
                </a:highlight>
              </a:rPr>
              <a:t>APPLICATION</a:t>
            </a:r>
          </a:p>
          <a:p>
            <a:pPr marL="0" indent="0">
              <a:buNone/>
            </a:pPr>
            <a:r>
              <a:rPr lang="en-US" sz="3200" dirty="0"/>
              <a:t>The house of David represents the Church, and the continual promise of David's kingdom belongs to Christ.  The church of which David was a type now presents Christ as the head of the church who has absolute power over the church, because he is Lord of it… </a:t>
            </a:r>
            <a:r>
              <a:rPr lang="en-US" sz="3200" b="1" dirty="0">
                <a:solidFill>
                  <a:srgbClr val="FFFF00"/>
                </a:solidFill>
              </a:rPr>
              <a:t>and having this key of the church in his own hand, Christ opens, and none can shut it; and shuts it and none can open it: that is, he can open and shut it, when he wills.</a:t>
            </a:r>
          </a:p>
        </p:txBody>
      </p:sp>
    </p:spTree>
    <p:extLst>
      <p:ext uri="{BB962C8B-B14F-4D97-AF65-F5344CB8AC3E}">
        <p14:creationId xmlns:p14="http://schemas.microsoft.com/office/powerpoint/2010/main" val="25898044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3:8</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commendation</a:t>
            </a:r>
            <a:endParaRPr lang="en-US" sz="3200" i="1" u="sng" dirty="0">
              <a:solidFill>
                <a:srgbClr val="FFC000"/>
              </a:solidFill>
              <a:effectLst>
                <a:outerShdw blurRad="38100" dist="38100" dir="2700000" algn="tl">
                  <a:srgbClr val="000000">
                    <a:alpha val="43137"/>
                  </a:srgbClr>
                </a:outerShdw>
              </a:effectLst>
            </a:endParaRPr>
          </a:p>
          <a:p>
            <a:r>
              <a:rPr lang="en-US" sz="3200" dirty="0"/>
              <a:t>They kept God’s Word</a:t>
            </a:r>
          </a:p>
          <a:p>
            <a:r>
              <a:rPr lang="en-US" sz="3200" dirty="0"/>
              <a:t>They kept Christ’s name: remained loyal &amp; true to Jesus</a:t>
            </a:r>
          </a:p>
          <a:p>
            <a:pPr marL="0" indent="0">
              <a:buNone/>
            </a:pPr>
            <a:r>
              <a:rPr lang="en-US" sz="3200" dirty="0">
                <a:solidFill>
                  <a:srgbClr val="00B0F0"/>
                </a:solidFill>
              </a:rPr>
              <a:t>* “They had a little </a:t>
            </a:r>
            <a:r>
              <a:rPr lang="en-US" sz="3200" u="sng" dirty="0">
                <a:solidFill>
                  <a:srgbClr val="FFC000"/>
                </a:solidFill>
              </a:rPr>
              <a:t>strength</a:t>
            </a:r>
            <a:r>
              <a:rPr lang="en-US" sz="3200" dirty="0"/>
              <a:t>” </a:t>
            </a:r>
            <a:r>
              <a:rPr lang="en-US" sz="3200" dirty="0">
                <a:solidFill>
                  <a:srgbClr val="FFC000"/>
                </a:solidFill>
              </a:rPr>
              <a:t>(</a:t>
            </a:r>
            <a:r>
              <a:rPr lang="en-US" sz="3200" u="sng" dirty="0" err="1">
                <a:solidFill>
                  <a:srgbClr val="FFC000"/>
                </a:solidFill>
              </a:rPr>
              <a:t>Dunamis</a:t>
            </a:r>
            <a:r>
              <a:rPr lang="en-US" sz="3200" u="sng" dirty="0">
                <a:solidFill>
                  <a:srgbClr val="FFC000"/>
                </a:solidFill>
              </a:rPr>
              <a:t>: Miraculous power, might</a:t>
            </a:r>
            <a:r>
              <a:rPr lang="en-US" sz="3200" dirty="0">
                <a:solidFill>
                  <a:srgbClr val="FFC000"/>
                </a:solidFill>
              </a:rPr>
              <a:t>)</a:t>
            </a:r>
            <a:r>
              <a:rPr lang="en-US" sz="3200" dirty="0"/>
              <a:t>… The little strength may be saying they were few in numbers, or that they had little authority or influence, or not much vigor or energy, or little outward human strength… </a:t>
            </a:r>
            <a:r>
              <a:rPr lang="en-US" sz="3200" dirty="0">
                <a:solidFill>
                  <a:srgbClr val="FFFF00"/>
                </a:solidFill>
              </a:rPr>
              <a:t>Hence he gave them an open door of opportunities</a:t>
            </a:r>
            <a:r>
              <a:rPr lang="en-US" dirty="0">
                <a:solidFill>
                  <a:srgbClr val="FFFF00"/>
                </a:solidFill>
                <a:effectLst/>
              </a:rPr>
              <a:t> </a:t>
            </a:r>
            <a:r>
              <a:rPr lang="en-US" sz="3200" dirty="0">
                <a:solidFill>
                  <a:srgbClr val="FFFF00"/>
                </a:solidFill>
                <a:effectLst/>
              </a:rPr>
              <a:t>for ministry, communion with God, access to the heavenly palace, blessings, </a:t>
            </a:r>
            <a:r>
              <a:rPr lang="en-US" sz="3200" dirty="0" err="1">
                <a:solidFill>
                  <a:srgbClr val="FFFF00"/>
                </a:solidFill>
                <a:effectLst/>
              </a:rPr>
              <a:t>etc</a:t>
            </a:r>
            <a:r>
              <a:rPr lang="en-US" sz="3200" dirty="0">
                <a:solidFill>
                  <a:srgbClr val="FFFF00"/>
                </a:solidFill>
                <a:effectLst/>
              </a:rPr>
              <a:t>… it was like God gave them a blank cheque!</a:t>
            </a:r>
            <a:endParaRPr lang="en-US" sz="3200" dirty="0">
              <a:solidFill>
                <a:srgbClr val="FFFF00"/>
              </a:solidFill>
            </a:endParaRPr>
          </a:p>
        </p:txBody>
      </p:sp>
    </p:spTree>
    <p:extLst>
      <p:ext uri="{BB962C8B-B14F-4D97-AF65-F5344CB8AC3E}">
        <p14:creationId xmlns:p14="http://schemas.microsoft.com/office/powerpoint/2010/main" val="30478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3:9</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i="1" dirty="0">
                <a:solidFill>
                  <a:srgbClr val="FFFF00"/>
                </a:solidFill>
              </a:rPr>
              <a:t>Behold, I will make them. </a:t>
            </a:r>
            <a:r>
              <a:rPr lang="en-US" sz="3200" dirty="0"/>
              <a:t>That is, I will arrange matters so that this shall occur. The phrase implies that he had power to do this and will compel them.</a:t>
            </a:r>
          </a:p>
          <a:p>
            <a:pPr marL="0" indent="0">
              <a:buNone/>
            </a:pPr>
            <a:r>
              <a:rPr lang="en-US" sz="3200" i="1" dirty="0">
                <a:solidFill>
                  <a:srgbClr val="FFFF00"/>
                </a:solidFill>
              </a:rPr>
              <a:t>Them of the synagogue of Satan, which say they are Jews</a:t>
            </a:r>
            <a:r>
              <a:rPr lang="en-US" sz="3200" dirty="0"/>
              <a:t>…Who profess to be Jews, but are really of the synagogue of Satan </a:t>
            </a:r>
            <a:r>
              <a:rPr lang="en-US" sz="3200" dirty="0">
                <a:solidFill>
                  <a:srgbClr val="FFFF00"/>
                </a:solidFill>
              </a:rPr>
              <a:t>(Rev. 2:9)</a:t>
            </a:r>
            <a:r>
              <a:rPr lang="en-US" sz="3200" dirty="0"/>
              <a:t>. The </a:t>
            </a:r>
            <a:r>
              <a:rPr lang="en-US" sz="3200"/>
              <a:t>meaning is </a:t>
            </a:r>
            <a:r>
              <a:rPr lang="en-US" sz="3200" dirty="0"/>
              <a:t>that, though they were of Jewish affiliation and boasted much of being Jews, they were really under the influence of Satan, and their assembly deserved to be called his "synagogue." </a:t>
            </a:r>
            <a:endParaRPr lang="en-US" sz="3200" b="1" dirty="0">
              <a:solidFill>
                <a:srgbClr val="FFFF00"/>
              </a:solidFill>
            </a:endParaRPr>
          </a:p>
        </p:txBody>
      </p:sp>
    </p:spTree>
    <p:extLst>
      <p:ext uri="{BB962C8B-B14F-4D97-AF65-F5344CB8AC3E}">
        <p14:creationId xmlns:p14="http://schemas.microsoft.com/office/powerpoint/2010/main" val="40767160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3:9</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i="1" dirty="0">
                <a:solidFill>
                  <a:srgbClr val="FFFF00"/>
                </a:solidFill>
              </a:rPr>
              <a:t>Behold, I will make them to come and worship before thy feet</a:t>
            </a:r>
            <a:r>
              <a:rPr lang="en-US" sz="3200" dirty="0"/>
              <a:t>. The word rendered worship here, means properly to fall prostrate; and then to pay respect, or to worship in the proper sense, as this was commonly done by falling prostrate.</a:t>
            </a:r>
          </a:p>
          <a:p>
            <a:pPr marL="0" indent="0">
              <a:buNone/>
            </a:pPr>
            <a:endParaRPr lang="en-US" sz="3200" dirty="0"/>
          </a:p>
          <a:p>
            <a:pPr marL="0" indent="0">
              <a:buNone/>
            </a:pPr>
            <a:r>
              <a:rPr lang="en-US" sz="3200" dirty="0"/>
              <a:t>If it is used here in the sense of Divine worship, it means that the opposers would be constrained to come and worship God "before them (Philadelphia saints)," or in their very presence. </a:t>
            </a:r>
            <a:endParaRPr lang="en-US" sz="3200" b="1" dirty="0">
              <a:solidFill>
                <a:srgbClr val="FFFF00"/>
              </a:solidFill>
            </a:endParaRPr>
          </a:p>
        </p:txBody>
      </p:sp>
    </p:spTree>
    <p:extLst>
      <p:ext uri="{BB962C8B-B14F-4D97-AF65-F5344CB8AC3E}">
        <p14:creationId xmlns:p14="http://schemas.microsoft.com/office/powerpoint/2010/main" val="6702710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0"/>
            <a:ext cx="11887200" cy="685800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3:9</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i="1" dirty="0">
                <a:solidFill>
                  <a:srgbClr val="FFFF00"/>
                </a:solidFill>
              </a:rPr>
              <a:t>Behold, I will make them to come and worship before thy feet</a:t>
            </a:r>
            <a:r>
              <a:rPr lang="en-US" sz="3200" dirty="0"/>
              <a:t>. </a:t>
            </a:r>
          </a:p>
          <a:p>
            <a:pPr marL="0" indent="0">
              <a:buNone/>
            </a:pPr>
            <a:r>
              <a:rPr lang="en-US" sz="3200" dirty="0"/>
              <a:t>If it is used in the more general sense of paying respect, then it means that the opposers would be constrained to show the saints honor and respect. They would be constrained to acknowledge that they were the children of God, or that God regarded them with his favour. </a:t>
            </a:r>
            <a:r>
              <a:rPr lang="en-US" sz="3200" dirty="0">
                <a:solidFill>
                  <a:srgbClr val="FFFF00"/>
                </a:solidFill>
              </a:rPr>
              <a:t>God can at any time humble the most bitter persecutors of his people, and make them their servants.</a:t>
            </a:r>
            <a:r>
              <a:rPr lang="en-US" sz="3200" dirty="0"/>
              <a:t> So that the opposers will know that God loves his church &amp; he has not forsaken them. </a:t>
            </a:r>
            <a:r>
              <a:rPr lang="en-US" sz="3200" i="1" dirty="0">
                <a:solidFill>
                  <a:srgbClr val="00B0F0"/>
                </a:solidFill>
              </a:rPr>
              <a:t>Those whom God loves, their bitterest foes shall be compelled to honor.</a:t>
            </a:r>
            <a:endParaRPr lang="en-US" sz="3200" b="1" i="1" dirty="0">
              <a:solidFill>
                <a:srgbClr val="00B0F0"/>
              </a:solidFill>
            </a:endParaRPr>
          </a:p>
        </p:txBody>
      </p:sp>
    </p:spTree>
    <p:extLst>
      <p:ext uri="{BB962C8B-B14F-4D97-AF65-F5344CB8AC3E}">
        <p14:creationId xmlns:p14="http://schemas.microsoft.com/office/powerpoint/2010/main" val="13378940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140677"/>
            <a:ext cx="11887200" cy="658368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3:10</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i="1" dirty="0">
                <a:solidFill>
                  <a:srgbClr val="FFFF00"/>
                </a:solidFill>
              </a:rPr>
              <a:t>Because thou hast kept the word of my patience</a:t>
            </a:r>
            <a:r>
              <a:rPr lang="en-US" sz="3200" dirty="0"/>
              <a:t>… “</a:t>
            </a:r>
            <a:r>
              <a:rPr lang="en-US" sz="3200" i="1" dirty="0"/>
              <a:t>Because you have kept my command or instructions to persevere… Because you have shown the patience which I required… I will keep you from or protect you in the midst of a world-wide judgment.” </a:t>
            </a:r>
          </a:p>
          <a:p>
            <a:r>
              <a:rPr lang="en-US" sz="3200" dirty="0">
                <a:solidFill>
                  <a:srgbClr val="FFFF00"/>
                </a:solidFill>
              </a:rPr>
              <a:t>The Philadelphia church  had endured their trials; hence Jesus promised them that in return He will keep them in the future trials that shall come upon the world. </a:t>
            </a:r>
            <a:r>
              <a:rPr lang="en-US" sz="3200" dirty="0"/>
              <a:t>It will be a time of trial; but the promise of being </a:t>
            </a:r>
            <a:r>
              <a:rPr lang="en-US" sz="3200" i="1" dirty="0"/>
              <a:t>kept</a:t>
            </a:r>
            <a:r>
              <a:rPr lang="en-US" sz="3200" dirty="0"/>
              <a:t> in it is made, and the hope of being </a:t>
            </a:r>
            <a:r>
              <a:rPr lang="en-US" sz="3200" i="1" dirty="0"/>
              <a:t>delivered out of it</a:t>
            </a:r>
            <a:r>
              <a:rPr lang="en-US" sz="3200" dirty="0"/>
              <a:t> is given.</a:t>
            </a:r>
            <a:endParaRPr lang="en-US" sz="3200" b="1" i="1" dirty="0">
              <a:solidFill>
                <a:srgbClr val="FFFF00"/>
              </a:solidFill>
            </a:endParaRPr>
          </a:p>
        </p:txBody>
      </p:sp>
    </p:spTree>
    <p:extLst>
      <p:ext uri="{BB962C8B-B14F-4D97-AF65-F5344CB8AC3E}">
        <p14:creationId xmlns:p14="http://schemas.microsoft.com/office/powerpoint/2010/main" val="2244225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 1:7</a:t>
            </a:r>
          </a:p>
          <a:p>
            <a:pPr marL="0" indent="0">
              <a:buNone/>
            </a:pPr>
            <a:r>
              <a:rPr lang="en-US" sz="3200" i="1" dirty="0">
                <a:solidFill>
                  <a:srgbClr val="FFFF00"/>
                </a:solidFill>
                <a:effectLst/>
              </a:rPr>
              <a:t>“And they also which pierced him…”</a:t>
            </a:r>
          </a:p>
          <a:p>
            <a:pPr marL="0" indent="0">
              <a:buNone/>
            </a:pPr>
            <a:r>
              <a:rPr lang="en-US" sz="3200" i="1" dirty="0">
                <a:effectLst/>
              </a:rPr>
              <a:t>The design seems to be, to show that the coming of the Saviour will be an event of great interest to all mankind. None can be indifferent to it, for all will see him.  All who were engaged in putting him to death, and all who in any manner have pierced his heart by sin and ingratitude, unless they have repented, will have occasion of bitter lamentation when Christ returns.</a:t>
            </a:r>
          </a:p>
        </p:txBody>
      </p:sp>
    </p:spTree>
    <p:extLst>
      <p:ext uri="{BB962C8B-B14F-4D97-AF65-F5344CB8AC3E}">
        <p14:creationId xmlns:p14="http://schemas.microsoft.com/office/powerpoint/2010/main" val="293257506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140677"/>
            <a:ext cx="11887200" cy="658368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3:10</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endParaRPr lang="en-US" sz="800" b="1" dirty="0">
              <a:solidFill>
                <a:srgbClr val="FFFF00"/>
              </a:solidFill>
            </a:endParaRPr>
          </a:p>
          <a:p>
            <a:pPr marL="0" indent="0">
              <a:buNone/>
            </a:pPr>
            <a:r>
              <a:rPr lang="en-US" sz="3200" b="1" dirty="0">
                <a:solidFill>
                  <a:srgbClr val="FFFF00"/>
                </a:solidFill>
              </a:rPr>
              <a:t>“THE HOUR OF TEMPTATION…”</a:t>
            </a:r>
          </a:p>
          <a:p>
            <a:pPr marL="0" indent="0">
              <a:buNone/>
            </a:pPr>
            <a:r>
              <a:rPr lang="en-US" sz="3200" i="1" dirty="0">
                <a:solidFill>
                  <a:srgbClr val="FFFF00"/>
                </a:solidFill>
              </a:rPr>
              <a:t>The hour </a:t>
            </a:r>
            <a:r>
              <a:rPr lang="en-US" sz="3200" dirty="0"/>
              <a:t>denotes the short time of its duration but does not mean a literal hour.</a:t>
            </a:r>
          </a:p>
          <a:p>
            <a:pPr marL="0" indent="0">
              <a:buNone/>
            </a:pPr>
            <a:r>
              <a:rPr lang="en-US" sz="3200" dirty="0"/>
              <a:t>It refers to a season or time of fiery trial, apparently in the shape of severe persecution… An appointed season of affliction and temptation… Some great crisis of trial and sorrow which should come on all the world. </a:t>
            </a:r>
          </a:p>
        </p:txBody>
      </p:sp>
    </p:spTree>
    <p:extLst>
      <p:ext uri="{BB962C8B-B14F-4D97-AF65-F5344CB8AC3E}">
        <p14:creationId xmlns:p14="http://schemas.microsoft.com/office/powerpoint/2010/main" val="15760647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140677"/>
            <a:ext cx="11887200" cy="658368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3:10</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endParaRPr lang="en-US" sz="800" b="1" dirty="0">
              <a:solidFill>
                <a:srgbClr val="FFFF00"/>
              </a:solidFill>
            </a:endParaRPr>
          </a:p>
          <a:p>
            <a:pPr marL="0" indent="0">
              <a:buNone/>
            </a:pPr>
            <a:r>
              <a:rPr lang="en-US" sz="3200" b="1" dirty="0">
                <a:solidFill>
                  <a:srgbClr val="FFFF00"/>
                </a:solidFill>
              </a:rPr>
              <a:t>“THE HOUR OF TEMPTATION…”</a:t>
            </a:r>
          </a:p>
          <a:p>
            <a:r>
              <a:rPr lang="en-US" sz="3600" b="1" dirty="0"/>
              <a:t>The hour of temptation may refer to the outpouring of God’s wrath on the world. The Believers will be spiritually protected from various demonic attacks and plagues (Rev. 9:4) and those who persevere will obtain eternal life (Rev. 14:12–13).</a:t>
            </a:r>
            <a:endParaRPr lang="en-US" sz="3600" dirty="0"/>
          </a:p>
        </p:txBody>
      </p:sp>
    </p:spTree>
    <p:extLst>
      <p:ext uri="{BB962C8B-B14F-4D97-AF65-F5344CB8AC3E}">
        <p14:creationId xmlns:p14="http://schemas.microsoft.com/office/powerpoint/2010/main" val="33789998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140677"/>
            <a:ext cx="11887200" cy="658368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3:10</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endParaRPr lang="en-US" sz="800" b="1" dirty="0">
              <a:solidFill>
                <a:srgbClr val="FFFF00"/>
              </a:solidFill>
            </a:endParaRPr>
          </a:p>
          <a:p>
            <a:pPr marL="0" indent="0">
              <a:buNone/>
            </a:pPr>
            <a:r>
              <a:rPr lang="en-US" sz="3200" b="1" dirty="0">
                <a:solidFill>
                  <a:srgbClr val="FFFF00"/>
                </a:solidFill>
              </a:rPr>
              <a:t>“THE HOUR OF TEMPTATION…”</a:t>
            </a:r>
          </a:p>
          <a:p>
            <a:r>
              <a:rPr lang="en-US" sz="3600" b="1" dirty="0"/>
              <a:t>It may refer to the </a:t>
            </a:r>
            <a:r>
              <a:rPr lang="en-US" sz="3600" b="1" dirty="0">
                <a:solidFill>
                  <a:srgbClr val="FFFF00"/>
                </a:solidFill>
              </a:rPr>
              <a:t>great tribulation </a:t>
            </a:r>
            <a:r>
              <a:rPr lang="en-US" sz="3600" b="1" dirty="0"/>
              <a:t>period because it describes an event that the whole world will go through. </a:t>
            </a:r>
            <a:r>
              <a:rPr lang="en-US" sz="3600" b="1" dirty="0">
                <a:solidFill>
                  <a:srgbClr val="FFFF00"/>
                </a:solidFill>
              </a:rPr>
              <a:t>Revelation chapters 6-18</a:t>
            </a:r>
            <a:r>
              <a:rPr lang="en-US" sz="3600" dirty="0">
                <a:solidFill>
                  <a:srgbClr val="FFFF00"/>
                </a:solidFill>
              </a:rPr>
              <a:t> </a:t>
            </a:r>
          </a:p>
          <a:p>
            <a:r>
              <a:rPr lang="en-US" sz="3600" dirty="0"/>
              <a:t>(Zeph. 1:14-18; Rev. 7:13-14)</a:t>
            </a:r>
          </a:p>
        </p:txBody>
      </p:sp>
    </p:spTree>
    <p:extLst>
      <p:ext uri="{BB962C8B-B14F-4D97-AF65-F5344CB8AC3E}">
        <p14:creationId xmlns:p14="http://schemas.microsoft.com/office/powerpoint/2010/main" val="18984617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140677"/>
            <a:ext cx="11887200" cy="658368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3:10</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endParaRPr lang="en-US" sz="800" b="1" dirty="0">
              <a:solidFill>
                <a:srgbClr val="FFFF00"/>
              </a:solidFill>
            </a:endParaRPr>
          </a:p>
          <a:p>
            <a:pPr marL="0" indent="0">
              <a:buNone/>
            </a:pPr>
            <a:r>
              <a:rPr lang="en-US" sz="3200" b="1" dirty="0">
                <a:solidFill>
                  <a:srgbClr val="FFFF00"/>
                </a:solidFill>
              </a:rPr>
              <a:t>Specifically</a:t>
            </a:r>
            <a:r>
              <a:rPr lang="en-US" sz="3200" dirty="0"/>
              <a:t> referring to the Philadelphia Church; Christ kept them from the great tribulation by taking them out of this world thru </a:t>
            </a:r>
            <a:r>
              <a:rPr lang="en-US" sz="3200" b="1" u="sng" dirty="0">
                <a:solidFill>
                  <a:srgbClr val="FFFF00"/>
                </a:solidFill>
              </a:rPr>
              <a:t>death</a:t>
            </a:r>
            <a:r>
              <a:rPr lang="en-US" sz="3200" dirty="0"/>
              <a:t> unto their restful home in heaven (</a:t>
            </a:r>
            <a:r>
              <a:rPr lang="en-US" sz="3200" dirty="0">
                <a:solidFill>
                  <a:srgbClr val="FFFF00"/>
                </a:solidFill>
              </a:rPr>
              <a:t>Rev. 14:12-13</a:t>
            </a:r>
            <a:r>
              <a:rPr lang="en-US" sz="3200" dirty="0"/>
              <a:t>).</a:t>
            </a:r>
          </a:p>
          <a:p>
            <a:pPr marL="0" indent="0">
              <a:buNone/>
            </a:pPr>
            <a:endParaRPr lang="en-US" sz="3200" b="1" dirty="0">
              <a:solidFill>
                <a:srgbClr val="FFFF00"/>
              </a:solidFill>
            </a:endParaRPr>
          </a:p>
          <a:p>
            <a:pPr marL="0" indent="0">
              <a:buNone/>
            </a:pPr>
            <a:r>
              <a:rPr lang="en-US" sz="3200" b="1" dirty="0">
                <a:solidFill>
                  <a:srgbClr val="FFFF00"/>
                </a:solidFill>
              </a:rPr>
              <a:t>Generally</a:t>
            </a:r>
            <a:r>
              <a:rPr lang="en-US" sz="3200" b="1" dirty="0"/>
              <a:t> </a:t>
            </a:r>
            <a:r>
              <a:rPr lang="en-US" sz="3200" dirty="0"/>
              <a:t>referring</a:t>
            </a:r>
            <a:r>
              <a:rPr lang="en-US" sz="3200" b="1" dirty="0"/>
              <a:t> </a:t>
            </a:r>
            <a:r>
              <a:rPr lang="en-US" sz="3200" dirty="0"/>
              <a:t>to the entire Church; Christ is going to keep his church from the wrath to come by taking us out of this world thru the </a:t>
            </a:r>
            <a:r>
              <a:rPr lang="en-US" sz="3200" b="1" u="sng" dirty="0">
                <a:solidFill>
                  <a:srgbClr val="FFFF00"/>
                </a:solidFill>
              </a:rPr>
              <a:t>rapture</a:t>
            </a:r>
            <a:r>
              <a:rPr lang="en-US" sz="3200" dirty="0"/>
              <a:t> unto our restful home in heaven            (</a:t>
            </a:r>
            <a:r>
              <a:rPr lang="en-US" sz="3200" dirty="0">
                <a:solidFill>
                  <a:srgbClr val="FFFF00"/>
                </a:solidFill>
              </a:rPr>
              <a:t>1 Thess. 4:14 – 1 Thess. 5:11</a:t>
            </a:r>
            <a:r>
              <a:rPr lang="en-US" sz="3200" dirty="0"/>
              <a:t>).</a:t>
            </a:r>
            <a:endParaRPr lang="en-US" sz="3200" dirty="0">
              <a:solidFill>
                <a:srgbClr val="FFFF00"/>
              </a:solidFill>
            </a:endParaRPr>
          </a:p>
        </p:txBody>
      </p:sp>
    </p:spTree>
    <p:extLst>
      <p:ext uri="{BB962C8B-B14F-4D97-AF65-F5344CB8AC3E}">
        <p14:creationId xmlns:p14="http://schemas.microsoft.com/office/powerpoint/2010/main" val="11303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140677"/>
            <a:ext cx="11887200" cy="658368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3:10</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dirty="0"/>
              <a:t>"</a:t>
            </a:r>
            <a:r>
              <a:rPr lang="en-US" sz="3200" i="1" dirty="0">
                <a:solidFill>
                  <a:srgbClr val="FFFF00"/>
                </a:solidFill>
              </a:rPr>
              <a:t>to test those who </a:t>
            </a:r>
            <a:r>
              <a:rPr lang="en-US" sz="3200" i="1" u="sng" dirty="0">
                <a:solidFill>
                  <a:srgbClr val="FFFF00"/>
                </a:solidFill>
              </a:rPr>
              <a:t>dwell on the earth</a:t>
            </a:r>
            <a:r>
              <a:rPr lang="en-US" sz="3200" dirty="0"/>
              <a:t>"  That is, such persecutions will be the means of trying and proving those who profess Christianity, and showing who were sound and thorough Christians and who were not. This phrase is used to refer to a settled state of unbelievers…those who are of earth, (earthy, worldly). "Dwell" implies that their home is earth, not heaven. </a:t>
            </a:r>
          </a:p>
          <a:p>
            <a:pPr marL="0" indent="0">
              <a:buNone/>
            </a:pPr>
            <a:r>
              <a:rPr lang="en-US" sz="3200" dirty="0">
                <a:solidFill>
                  <a:srgbClr val="FFFF00"/>
                </a:solidFill>
              </a:rPr>
              <a:t>These earth-dwellers are repeatedly mentioned in the book of Revelation. (Rev. 6:10; 8:13; 11:10; 13:8, 12, 14; 17:8). </a:t>
            </a:r>
          </a:p>
        </p:txBody>
      </p:sp>
    </p:spTree>
    <p:extLst>
      <p:ext uri="{BB962C8B-B14F-4D97-AF65-F5344CB8AC3E}">
        <p14:creationId xmlns:p14="http://schemas.microsoft.com/office/powerpoint/2010/main" val="17218043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140677"/>
            <a:ext cx="11887200" cy="658368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3:11</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i="1" dirty="0">
                <a:solidFill>
                  <a:srgbClr val="FFFF00"/>
                </a:solidFill>
              </a:rPr>
              <a:t>"I am coming quickly" </a:t>
            </a:r>
            <a:r>
              <a:rPr lang="en-US" sz="3200" dirty="0"/>
              <a:t>- This is a continuing emphasis upon the immediacy of the Lord's coming </a:t>
            </a:r>
            <a:r>
              <a:rPr lang="en-US" sz="3200" dirty="0">
                <a:solidFill>
                  <a:srgbClr val="FFFF00"/>
                </a:solidFill>
              </a:rPr>
              <a:t>(Rev. 1:1, 3; 2:16; 22:7,12,20). </a:t>
            </a:r>
            <a:r>
              <a:rPr lang="en-US" sz="3200" dirty="0"/>
              <a:t>The early church expected the immediate return of the Lord</a:t>
            </a:r>
          </a:p>
          <a:p>
            <a:pPr marL="0" indent="0">
              <a:buNone/>
            </a:pPr>
            <a:r>
              <a:rPr lang="en-US" sz="3200" i="1" dirty="0">
                <a:solidFill>
                  <a:srgbClr val="FFFF00"/>
                </a:solidFill>
              </a:rPr>
              <a:t>"crown" </a:t>
            </a:r>
            <a:r>
              <a:rPr lang="en-US" sz="3200" dirty="0"/>
              <a:t>This is another reference to the </a:t>
            </a:r>
            <a:r>
              <a:rPr lang="en-US" sz="3200" i="1" dirty="0"/>
              <a:t>stephanos</a:t>
            </a:r>
            <a:r>
              <a:rPr lang="en-US" sz="3200" dirty="0"/>
              <a:t> crown mentioned to Smyrna in Rev. 2:10. It was a reward for faithfulness. The truth which is taught here is, that by negligence or unfaithfulness in duty we may be deprived of the glory which we might have obtained if we had been faithful to our God and Saviour.</a:t>
            </a:r>
            <a:endParaRPr lang="en-US" sz="3200" dirty="0">
              <a:solidFill>
                <a:srgbClr val="FFFF00"/>
              </a:solidFill>
            </a:endParaRPr>
          </a:p>
        </p:txBody>
      </p:sp>
    </p:spTree>
    <p:extLst>
      <p:ext uri="{BB962C8B-B14F-4D97-AF65-F5344CB8AC3E}">
        <p14:creationId xmlns:p14="http://schemas.microsoft.com/office/powerpoint/2010/main" val="297711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140677"/>
            <a:ext cx="11887200" cy="658368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3:12</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dirty="0"/>
              <a:t>Philadelphia was in an earthquake area; the metaphor of a pillar conveyed the </a:t>
            </a:r>
            <a:r>
              <a:rPr lang="en-US" sz="3200" dirty="0">
                <a:solidFill>
                  <a:srgbClr val="FFFF00"/>
                </a:solidFill>
              </a:rPr>
              <a:t>concept of stability</a:t>
            </a:r>
            <a:r>
              <a:rPr lang="en-US" sz="3200" dirty="0"/>
              <a:t>. Prominent citizens' names were inscribed on the pillars of the temples in Philadelphia. The term "temple" here is a term (</a:t>
            </a:r>
            <a:r>
              <a:rPr lang="en-US" sz="3200" i="1" dirty="0"/>
              <a:t>naos</a:t>
            </a:r>
            <a:r>
              <a:rPr lang="en-US" sz="3200" dirty="0"/>
              <a:t>) from the verb "to dwell" and was used of the place where deity's very presence dwelt.  The overcoming believers will </a:t>
            </a:r>
            <a:r>
              <a:rPr lang="en-US" sz="3200" dirty="0">
                <a:solidFill>
                  <a:srgbClr val="FFFF00"/>
                </a:solidFill>
              </a:rPr>
              <a:t>never have to leave God's presence</a:t>
            </a:r>
            <a:r>
              <a:rPr lang="en-US" sz="3200" dirty="0"/>
              <a:t>… This may be a metaphor because apparently there will be no temple in the new age (Rev. 21:22).</a:t>
            </a:r>
          </a:p>
        </p:txBody>
      </p:sp>
    </p:spTree>
    <p:extLst>
      <p:ext uri="{BB962C8B-B14F-4D97-AF65-F5344CB8AC3E}">
        <p14:creationId xmlns:p14="http://schemas.microsoft.com/office/powerpoint/2010/main" val="6370526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958" y="140677"/>
            <a:ext cx="11887200" cy="6583680"/>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3:12</a:t>
            </a:r>
            <a:r>
              <a:rPr lang="en-US" sz="3600" b="1" dirty="0">
                <a:solidFill>
                  <a:srgbClr val="FFFF00"/>
                </a:solidFill>
                <a:effectLst/>
              </a:rPr>
              <a:t>:   </a:t>
            </a:r>
            <a:r>
              <a:rPr lang="en-US" sz="3600" b="1" dirty="0">
                <a:solidFill>
                  <a:srgbClr val="FFC000"/>
                </a:solidFill>
                <a:effectLst/>
                <a:sym typeface="Wingdings" panose="05000000000000000000" pitchFamily="2" charset="2"/>
              </a:rPr>
              <a:t></a:t>
            </a:r>
            <a:r>
              <a:rPr lang="en-US" sz="3600" b="1" dirty="0">
                <a:solidFill>
                  <a:srgbClr val="FFC000"/>
                </a:solidFill>
                <a:effectLst/>
              </a:rPr>
              <a:t> Philadelphia’s compensation</a:t>
            </a:r>
            <a:endParaRPr lang="en-US" sz="3200" i="1" u="sng" dirty="0">
              <a:solidFill>
                <a:srgbClr val="FFC000"/>
              </a:solidFill>
              <a:effectLst>
                <a:outerShdw blurRad="38100" dist="38100" dir="2700000" algn="tl">
                  <a:srgbClr val="000000">
                    <a:alpha val="43137"/>
                  </a:srgbClr>
                </a:outerShdw>
              </a:effectLst>
            </a:endParaRPr>
          </a:p>
          <a:p>
            <a:pPr marL="0" indent="0">
              <a:buNone/>
            </a:pPr>
            <a:r>
              <a:rPr lang="en-US" sz="3200" i="1" dirty="0">
                <a:solidFill>
                  <a:srgbClr val="FFFF00"/>
                </a:solidFill>
              </a:rPr>
              <a:t>“write upon him the name of my God”</a:t>
            </a:r>
            <a:r>
              <a:rPr lang="en-US" sz="3200" dirty="0"/>
              <a:t>– As in belonging to God in a peculiar sense. So that the nature and image of God shall appear visibly upon him. </a:t>
            </a:r>
          </a:p>
          <a:p>
            <a:pPr marL="0" indent="0">
              <a:buNone/>
            </a:pPr>
            <a:r>
              <a:rPr lang="en-US" sz="3200" i="1" dirty="0">
                <a:solidFill>
                  <a:srgbClr val="FFFF00"/>
                </a:solidFill>
              </a:rPr>
              <a:t>“name of the city of my God” </a:t>
            </a:r>
            <a:r>
              <a:rPr lang="en-US" sz="3200" dirty="0"/>
              <a:t>-- As in one of heaven’s citizens… Perhaps a land title to dwell in the New Jerusalem. </a:t>
            </a:r>
          </a:p>
          <a:p>
            <a:pPr marL="0" indent="0">
              <a:buNone/>
            </a:pPr>
            <a:r>
              <a:rPr lang="en-US" sz="3200" i="1" dirty="0">
                <a:solidFill>
                  <a:srgbClr val="FFFF00"/>
                </a:solidFill>
              </a:rPr>
              <a:t>“my new name” </a:t>
            </a:r>
            <a:r>
              <a:rPr lang="en-US" sz="3200" dirty="0"/>
              <a:t>– As in belonging to Christ but a name only known to God that would be hereafter revealed and made the believer's own. Christ's name written on him denotes he shall belong to Christ alone. </a:t>
            </a:r>
          </a:p>
        </p:txBody>
      </p:sp>
    </p:spTree>
    <p:extLst>
      <p:ext uri="{BB962C8B-B14F-4D97-AF65-F5344CB8AC3E}">
        <p14:creationId xmlns:p14="http://schemas.microsoft.com/office/powerpoint/2010/main" val="18686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Philadelphia</a:t>
            </a:r>
            <a:r>
              <a:rPr lang="en-US" sz="3600" b="1" dirty="0">
                <a:solidFill>
                  <a:srgbClr val="00B0F0"/>
                </a:solidFill>
                <a:effectLst/>
              </a:rPr>
              <a:t> </a:t>
            </a:r>
            <a:r>
              <a:rPr lang="en-US" sz="3600" b="1" dirty="0">
                <a:effectLst/>
              </a:rPr>
              <a:t>is now </a:t>
            </a:r>
            <a:r>
              <a:rPr lang="en-US" sz="3600" b="1" i="1" dirty="0">
                <a:solidFill>
                  <a:srgbClr val="FFFF00"/>
                </a:solidFill>
                <a:effectLst/>
              </a:rPr>
              <a:t>ALASEHIR</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1030" name="Picture 6" descr="Alasehir Turkey. Alaşehir, in Antiquity and the Middle Ages known as Philadelphia, i.e. &quot; brotherly love&quot; is a town and district of Manisa Province in the Aegean region of Turkey.">
            <a:extLst>
              <a:ext uri="{FF2B5EF4-FFF2-40B4-BE49-F238E27FC236}">
                <a16:creationId xmlns="" xmlns:a16="http://schemas.microsoft.com/office/drawing/2014/main" id="{FC25FA7C-1898-4D2C-89AE-6590EDAF7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123" y="1081454"/>
            <a:ext cx="70104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21300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Philadelphia</a:t>
            </a:r>
            <a:r>
              <a:rPr lang="en-US" sz="3600" b="1" dirty="0">
                <a:solidFill>
                  <a:srgbClr val="00B0F0"/>
                </a:solidFill>
                <a:effectLst/>
              </a:rPr>
              <a:t> </a:t>
            </a:r>
            <a:r>
              <a:rPr lang="en-US" sz="3600" b="1" dirty="0">
                <a:effectLst/>
              </a:rPr>
              <a:t>is now </a:t>
            </a:r>
            <a:r>
              <a:rPr lang="en-US" sz="3600" b="1" i="1" dirty="0">
                <a:solidFill>
                  <a:srgbClr val="FFFF00"/>
                </a:solidFill>
                <a:effectLst/>
              </a:rPr>
              <a:t>ALASEHIR</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7170" name="Picture 2" descr="Church at Philadelphia (Revelation 1:11; 3:7-13). All the Churches are in Turkey.">
            <a:extLst>
              <a:ext uri="{FF2B5EF4-FFF2-40B4-BE49-F238E27FC236}">
                <a16:creationId xmlns="" xmlns:a16="http://schemas.microsoft.com/office/drawing/2014/main" id="{235E8E0F-8242-41CF-AC50-6E9776E68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951" y="1697145"/>
            <a:ext cx="5105123" cy="374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819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 1:7</a:t>
            </a:r>
          </a:p>
          <a:p>
            <a:pPr marL="0" indent="0">
              <a:buNone/>
            </a:pPr>
            <a:r>
              <a:rPr lang="en-US" sz="3200" i="1" dirty="0">
                <a:solidFill>
                  <a:srgbClr val="FFFF00"/>
                </a:solidFill>
                <a:effectLst/>
              </a:rPr>
              <a:t>“…all kindreds of the earth shall wail because of him …”</a:t>
            </a:r>
          </a:p>
          <a:p>
            <a:pPr marL="0" indent="0">
              <a:buNone/>
            </a:pPr>
            <a:r>
              <a:rPr lang="en-US" sz="3200" dirty="0">
                <a:effectLst/>
              </a:rPr>
              <a:t>All that dwell on the face of the earth shall </a:t>
            </a:r>
            <a:r>
              <a:rPr lang="en-US" sz="3200" b="1" i="1" dirty="0">
                <a:solidFill>
                  <a:srgbClr val="FFFF00"/>
                </a:solidFill>
                <a:effectLst/>
              </a:rPr>
              <a:t>wail</a:t>
            </a:r>
            <a:r>
              <a:rPr lang="en-US" sz="3200" dirty="0">
                <a:effectLst/>
              </a:rPr>
              <a:t> because of him. On account of their treatment of Jesus. The word rendered </a:t>
            </a:r>
            <a:r>
              <a:rPr lang="en-US" sz="3200" dirty="0">
                <a:solidFill>
                  <a:srgbClr val="FFFF00"/>
                </a:solidFill>
                <a:effectLst/>
              </a:rPr>
              <a:t>wail</a:t>
            </a:r>
            <a:r>
              <a:rPr lang="en-US" sz="3200" dirty="0">
                <a:effectLst/>
              </a:rPr>
              <a:t> means properly </a:t>
            </a:r>
            <a:r>
              <a:rPr lang="en-US" sz="3200" dirty="0">
                <a:solidFill>
                  <a:srgbClr val="FFFF00"/>
                </a:solidFill>
                <a:effectLst/>
              </a:rPr>
              <a:t>to beat, to cut; then to beat or cut one's self in the breast as an expression of sorrow; and then to lament, to cry aloud in intense grief</a:t>
            </a:r>
            <a:r>
              <a:rPr lang="en-US" sz="3200" dirty="0">
                <a:effectLst/>
              </a:rPr>
              <a:t>… (a) because it will be an event which will call the sins of men to remembrance (b) because they will be overwhelmed with the awareness of the wrath to come.</a:t>
            </a:r>
          </a:p>
        </p:txBody>
      </p:sp>
    </p:spTree>
    <p:extLst>
      <p:ext uri="{BB962C8B-B14F-4D97-AF65-F5344CB8AC3E}">
        <p14:creationId xmlns:p14="http://schemas.microsoft.com/office/powerpoint/2010/main" val="56869015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Philadelphia</a:t>
            </a:r>
            <a:r>
              <a:rPr lang="en-US" sz="3600" b="1" dirty="0">
                <a:solidFill>
                  <a:srgbClr val="00B0F0"/>
                </a:solidFill>
                <a:effectLst/>
              </a:rPr>
              <a:t> </a:t>
            </a:r>
            <a:r>
              <a:rPr lang="en-US" sz="3600" b="1" dirty="0">
                <a:effectLst/>
              </a:rPr>
              <a:t>is now </a:t>
            </a:r>
            <a:r>
              <a:rPr lang="en-US" sz="3600" b="1" i="1" dirty="0">
                <a:solidFill>
                  <a:srgbClr val="FFFF00"/>
                </a:solidFill>
                <a:effectLst/>
              </a:rPr>
              <a:t>ALASEHIR</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1026" name="Picture 2" descr="http://media2.picsearch.com/is?-i19v5L8uoGsV6Bsi4RPuwDE0bnsyCfTDRGg-qhSXlQ&amp;height=255">
            <a:extLst>
              <a:ext uri="{FF2B5EF4-FFF2-40B4-BE49-F238E27FC236}">
                <a16:creationId xmlns="" xmlns:a16="http://schemas.microsoft.com/office/drawing/2014/main" id="{B3F6773A-56F7-4B5A-9732-E405F0E1C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6" y="1662962"/>
            <a:ext cx="5075287" cy="3795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5.picsearch.com/is?U3uvDiwnwIKbMJ37snBfT_e12PHUWflXv7LbFiExknc&amp;height=144">
            <a:extLst>
              <a:ext uri="{FF2B5EF4-FFF2-40B4-BE49-F238E27FC236}">
                <a16:creationId xmlns="" xmlns:a16="http://schemas.microsoft.com/office/drawing/2014/main" id="{632E6CA4-E742-44E5-B0AD-577F2F3A9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979" y="2060712"/>
            <a:ext cx="5165348" cy="408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6585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Philadelphia</a:t>
            </a:r>
            <a:r>
              <a:rPr lang="en-US" sz="3600" b="1" dirty="0">
                <a:solidFill>
                  <a:srgbClr val="00B0F0"/>
                </a:solidFill>
                <a:effectLst/>
              </a:rPr>
              <a:t> </a:t>
            </a:r>
            <a:r>
              <a:rPr lang="en-US" sz="3600" b="1" dirty="0">
                <a:effectLst/>
              </a:rPr>
              <a:t>is now </a:t>
            </a:r>
            <a:r>
              <a:rPr lang="en-US" sz="3600" b="1" i="1" dirty="0">
                <a:solidFill>
                  <a:srgbClr val="FFFF00"/>
                </a:solidFill>
                <a:effectLst/>
              </a:rPr>
              <a:t>ALASEHIR</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2050" name="Picture 2" descr="http://media2.picsearch.com/is?oPRSkjXLuJU-5DKTaXWSFRsiZlunZDccmAlD3ZvGqvk&amp;height=272">
            <a:extLst>
              <a:ext uri="{FF2B5EF4-FFF2-40B4-BE49-F238E27FC236}">
                <a16:creationId xmlns="" xmlns:a16="http://schemas.microsoft.com/office/drawing/2014/main" id="{5E7980FE-EC93-4ABF-8EAE-E7C14976F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254" y="1275472"/>
            <a:ext cx="6585220" cy="52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69581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Philadelphia</a:t>
            </a:r>
            <a:r>
              <a:rPr lang="en-US" sz="3600" b="1" dirty="0">
                <a:solidFill>
                  <a:srgbClr val="00B0F0"/>
                </a:solidFill>
                <a:effectLst/>
              </a:rPr>
              <a:t> </a:t>
            </a:r>
            <a:r>
              <a:rPr lang="en-US" sz="3600" b="1" dirty="0">
                <a:effectLst/>
              </a:rPr>
              <a:t>is now </a:t>
            </a:r>
            <a:r>
              <a:rPr lang="en-US" sz="3600" b="1" i="1" dirty="0">
                <a:solidFill>
                  <a:srgbClr val="FFFF00"/>
                </a:solidFill>
                <a:effectLst/>
              </a:rPr>
              <a:t>ALASEHIR</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3078" name="Picture 6" descr="Church (The Arch at Philadelphia) Philadelphia, Turkey">
            <a:extLst>
              <a:ext uri="{FF2B5EF4-FFF2-40B4-BE49-F238E27FC236}">
                <a16:creationId xmlns="" xmlns:a16="http://schemas.microsoft.com/office/drawing/2014/main" id="{0B2D99BE-DA47-42DC-9EB8-8E23712AC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400" y="1140876"/>
            <a:ext cx="5044148" cy="540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002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Philadelphia</a:t>
            </a:r>
            <a:r>
              <a:rPr lang="en-US" sz="3600" b="1" dirty="0">
                <a:solidFill>
                  <a:srgbClr val="00B0F0"/>
                </a:solidFill>
                <a:effectLst/>
              </a:rPr>
              <a:t> </a:t>
            </a:r>
            <a:r>
              <a:rPr lang="en-US" sz="3600" b="1" dirty="0">
                <a:effectLst/>
              </a:rPr>
              <a:t>is now </a:t>
            </a:r>
            <a:r>
              <a:rPr lang="en-US" sz="3600" b="1" i="1" dirty="0">
                <a:solidFill>
                  <a:srgbClr val="FFFF00"/>
                </a:solidFill>
                <a:effectLst/>
              </a:rPr>
              <a:t>ALASEHIR</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4098" name="Picture 2" descr="http://media1.picsearch.com/is?f7M2glrqccsJ_SZwgBFoTAovc7o4sdVjtlAIIpfEu60&amp;height=221">
            <a:extLst>
              <a:ext uri="{FF2B5EF4-FFF2-40B4-BE49-F238E27FC236}">
                <a16:creationId xmlns="" xmlns:a16="http://schemas.microsoft.com/office/drawing/2014/main" id="{E0E8BDEE-1E53-49E7-AADB-1AF264956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591" y="1490223"/>
            <a:ext cx="4451252" cy="2884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edia4.picsearch.com/is?d8St_ZTtDoWNdmjCz5Yw0EWihqRD0-_Hn59kWxkfX1k&amp;height=247">
            <a:extLst>
              <a:ext uri="{FF2B5EF4-FFF2-40B4-BE49-F238E27FC236}">
                <a16:creationId xmlns="" xmlns:a16="http://schemas.microsoft.com/office/drawing/2014/main" id="{75E87F07-A8C9-4618-8981-2ADC48FB6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264" y="1756299"/>
            <a:ext cx="5291237" cy="391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7534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4">
                    <a:lumMod val="60000"/>
                    <a:lumOff val="40000"/>
                  </a:schemeClr>
                </a:solidFill>
                <a:effectLst>
                  <a:outerShdw blurRad="38100" dist="38100" dir="2700000" algn="tl">
                    <a:srgbClr val="000000">
                      <a:alpha val="43137"/>
                    </a:srgbClr>
                  </a:outerShdw>
                </a:effectLst>
              </a:rPr>
              <a:t>Philadelphia</a:t>
            </a:r>
            <a:r>
              <a:rPr lang="en-US" sz="3600" b="1" dirty="0">
                <a:solidFill>
                  <a:srgbClr val="00B0F0"/>
                </a:solidFill>
                <a:effectLst/>
              </a:rPr>
              <a:t> </a:t>
            </a:r>
            <a:r>
              <a:rPr lang="en-US" sz="3600" b="1" dirty="0">
                <a:effectLst/>
              </a:rPr>
              <a:t>is now </a:t>
            </a:r>
            <a:r>
              <a:rPr lang="en-US" sz="3600" b="1" i="1" dirty="0">
                <a:solidFill>
                  <a:srgbClr val="FFFF00"/>
                </a:solidFill>
                <a:effectLst/>
              </a:rPr>
              <a:t>ALASEHIR</a:t>
            </a:r>
            <a:r>
              <a:rPr lang="en-US" sz="3600" dirty="0">
                <a:effectLst/>
              </a:rPr>
              <a:t>, Turkey</a:t>
            </a:r>
            <a:endParaRPr lang="en-US" sz="3600" b="1" dirty="0">
              <a:solidFill>
                <a:schemeClr val="accent1">
                  <a:lumMod val="20000"/>
                  <a:lumOff val="80000"/>
                </a:schemeClr>
              </a:solidFill>
              <a:effectLst/>
            </a:endParaRPr>
          </a:p>
          <a:p>
            <a:pPr marL="0" indent="0">
              <a:buNone/>
            </a:pPr>
            <a:endParaRPr lang="en-US" sz="3200" dirty="0">
              <a:effectLst/>
            </a:endParaRPr>
          </a:p>
        </p:txBody>
      </p:sp>
      <p:pic>
        <p:nvPicPr>
          <p:cNvPr id="5122" name="Picture 2" descr="http://media5.picsearch.com/is?8z4z1AHEFoBG2GneAZAxjt59vXwcbqqptdRKfZZkmvU&amp;height=227">
            <a:extLst>
              <a:ext uri="{FF2B5EF4-FFF2-40B4-BE49-F238E27FC236}">
                <a16:creationId xmlns="" xmlns:a16="http://schemas.microsoft.com/office/drawing/2014/main" id="{1957D8DF-C72B-4F0B-8E4B-7EC118BA7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50" y="1391310"/>
            <a:ext cx="4820305" cy="32088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edia2.picsearch.com/is?vLRTi6oiEq1vIHsLQMf89ps-dtwiDmRte0lho3M0JG8&amp;height=192">
            <a:extLst>
              <a:ext uri="{FF2B5EF4-FFF2-40B4-BE49-F238E27FC236}">
                <a16:creationId xmlns="" xmlns:a16="http://schemas.microsoft.com/office/drawing/2014/main" id="{52A45AA6-8B3B-4A20-B3EB-7886F7298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855" y="2081322"/>
            <a:ext cx="5027784" cy="377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12489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3:14-22</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Church at Laodicea</a:t>
            </a:r>
            <a:endParaRPr lang="en-US" sz="3200" i="1" u="sng" dirty="0">
              <a:solidFill>
                <a:srgbClr val="0000FF"/>
              </a:solidFill>
              <a:effectLst>
                <a:outerShdw blurRad="38100" dist="38100" dir="2700000" algn="tl">
                  <a:srgbClr val="000000">
                    <a:alpha val="43137"/>
                  </a:srgbClr>
                </a:outerShdw>
              </a:effectLst>
            </a:endParaRPr>
          </a:p>
          <a:p>
            <a:r>
              <a:rPr lang="en-US" sz="3200" dirty="0"/>
              <a:t>Laodicea was one of three cities in the </a:t>
            </a:r>
            <a:r>
              <a:rPr lang="en-US" sz="3200" dirty="0" err="1"/>
              <a:t>Lychus</a:t>
            </a:r>
            <a:r>
              <a:rPr lang="en-US" sz="3200" dirty="0"/>
              <a:t> River valley (the other cities were Colossae and Hierapolis)</a:t>
            </a:r>
          </a:p>
          <a:p>
            <a:r>
              <a:rPr lang="en-US" sz="3200" dirty="0"/>
              <a:t>Churches were founded in each of these three cities, probably by Paul's convert, Epaphras.</a:t>
            </a:r>
          </a:p>
          <a:p>
            <a:r>
              <a:rPr lang="en-US" sz="3200" dirty="0"/>
              <a:t>Laodicea was founded by the Seleucid ruler, Antiochus II, who named it after his wife, </a:t>
            </a:r>
            <a:r>
              <a:rPr lang="en-US" sz="3200" dirty="0" err="1"/>
              <a:t>Laodice</a:t>
            </a:r>
            <a:r>
              <a:rPr lang="en-US" sz="3200" dirty="0"/>
              <a:t> in 250 </a:t>
            </a:r>
            <a:r>
              <a:rPr lang="en-US" sz="3200" dirty="0" err="1"/>
              <a:t>b.c.</a:t>
            </a:r>
            <a:r>
              <a:rPr lang="en-US" sz="3200" dirty="0"/>
              <a:t> </a:t>
            </a:r>
          </a:p>
          <a:p>
            <a:r>
              <a:rPr lang="en-US" sz="3200" dirty="0"/>
              <a:t>It was located on a militarily defensible site; on a major east/west trade route.</a:t>
            </a:r>
          </a:p>
        </p:txBody>
      </p:sp>
    </p:spTree>
    <p:extLst>
      <p:ext uri="{BB962C8B-B14F-4D97-AF65-F5344CB8AC3E}">
        <p14:creationId xmlns:p14="http://schemas.microsoft.com/office/powerpoint/2010/main" val="19105313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3:14-22</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Church at Laodicea</a:t>
            </a:r>
            <a:endParaRPr lang="en-US" sz="3200" i="1" u="sng" dirty="0">
              <a:solidFill>
                <a:srgbClr val="0000FF"/>
              </a:solidFill>
              <a:effectLst>
                <a:outerShdw blurRad="38100" dist="38100" dir="2700000" algn="tl">
                  <a:srgbClr val="000000">
                    <a:alpha val="43137"/>
                  </a:srgbClr>
                </a:outerShdw>
              </a:effectLst>
            </a:endParaRPr>
          </a:p>
          <a:p>
            <a:r>
              <a:rPr lang="en-US" sz="3200" dirty="0"/>
              <a:t>Laodicea was noted as a banking center.</a:t>
            </a:r>
          </a:p>
          <a:p>
            <a:r>
              <a:rPr lang="en-US" sz="3200" dirty="0"/>
              <a:t>It was located in a fertile agricultural region, especially suited for raising a special black sheep for which it became famous worldwide. </a:t>
            </a:r>
          </a:p>
          <a:p>
            <a:r>
              <a:rPr lang="en-US" sz="3200" dirty="0"/>
              <a:t>It mass-produced a black outer garment called a "</a:t>
            </a:r>
            <a:r>
              <a:rPr lang="en-US" sz="3200" i="1" dirty="0" err="1"/>
              <a:t>trimeta</a:t>
            </a:r>
            <a:r>
              <a:rPr lang="en-US" sz="3200" dirty="0"/>
              <a:t>.“</a:t>
            </a:r>
          </a:p>
          <a:p>
            <a:r>
              <a:rPr lang="en-US" sz="3200" dirty="0"/>
              <a:t>It had a very large Jewish population.</a:t>
            </a:r>
          </a:p>
          <a:p>
            <a:r>
              <a:rPr lang="en-US" sz="3200" dirty="0"/>
              <a:t>The city was the site of a medical school which was noted for its ear ointment and eye powder.</a:t>
            </a:r>
          </a:p>
        </p:txBody>
      </p:sp>
    </p:spTree>
    <p:extLst>
      <p:ext uri="{BB962C8B-B14F-4D97-AF65-F5344CB8AC3E}">
        <p14:creationId xmlns:p14="http://schemas.microsoft.com/office/powerpoint/2010/main" val="250946555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3:14-22</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Church at Laodicea</a:t>
            </a:r>
            <a:endParaRPr lang="en-US" sz="3200" i="1" u="sng" dirty="0">
              <a:solidFill>
                <a:srgbClr val="0000FF"/>
              </a:solidFill>
              <a:effectLst>
                <a:outerShdw blurRad="38100" dist="38100" dir="2700000" algn="tl">
                  <a:srgbClr val="000000">
                    <a:alpha val="43137"/>
                  </a:srgbClr>
                </a:outerShdw>
              </a:effectLst>
            </a:endParaRPr>
          </a:p>
          <a:p>
            <a:r>
              <a:rPr lang="en-US" sz="3000" dirty="0"/>
              <a:t>Laodicea was a wealthy city and was able to rebuild itself in AD 60 without the help of Rome.</a:t>
            </a:r>
          </a:p>
          <a:p>
            <a:r>
              <a:rPr lang="en-US" sz="3000" dirty="0"/>
              <a:t>The name of the town means “</a:t>
            </a:r>
            <a:r>
              <a:rPr lang="en-US" sz="3000" i="1" dirty="0"/>
              <a:t>judgment of the people.</a:t>
            </a:r>
            <a:r>
              <a:rPr lang="en-US" sz="3000" dirty="0"/>
              <a:t>”</a:t>
            </a:r>
          </a:p>
          <a:p>
            <a:r>
              <a:rPr lang="en-US" sz="3000" dirty="0"/>
              <a:t>The church was like the city who put its trust in material things instead of spiritual things.</a:t>
            </a:r>
          </a:p>
          <a:p>
            <a:r>
              <a:rPr lang="en-US" sz="3000" dirty="0"/>
              <a:t>The city was a center for the worship of the healing god Asclepios.</a:t>
            </a:r>
          </a:p>
          <a:p>
            <a:r>
              <a:rPr lang="en-US" sz="3000" dirty="0"/>
              <a:t>Near Laodicea were hot mineral springs whose water could be drunk only when hot; because when lukewarm it was nauseating</a:t>
            </a:r>
          </a:p>
          <a:p>
            <a:endParaRPr lang="en-US" sz="3200" dirty="0"/>
          </a:p>
        </p:txBody>
      </p:sp>
    </p:spTree>
    <p:extLst>
      <p:ext uri="{BB962C8B-B14F-4D97-AF65-F5344CB8AC3E}">
        <p14:creationId xmlns:p14="http://schemas.microsoft.com/office/powerpoint/2010/main" val="36321247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3:14</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Church at Laodicea</a:t>
            </a:r>
            <a:endParaRPr lang="en-US" sz="3200" i="1" u="sng" dirty="0">
              <a:solidFill>
                <a:srgbClr val="0000FF"/>
              </a:solidFill>
              <a:effectLst>
                <a:outerShdw blurRad="38100" dist="38100" dir="2700000" algn="tl">
                  <a:srgbClr val="000000">
                    <a:alpha val="43137"/>
                  </a:srgbClr>
                </a:outerShdw>
              </a:effectLst>
            </a:endParaRPr>
          </a:p>
          <a:p>
            <a:pPr marL="0" indent="0">
              <a:buNone/>
            </a:pPr>
            <a:r>
              <a:rPr lang="en-US" sz="3200" dirty="0">
                <a:solidFill>
                  <a:srgbClr val="FFFF00"/>
                </a:solidFill>
              </a:rPr>
              <a:t>These things </a:t>
            </a:r>
            <a:r>
              <a:rPr lang="en-US" sz="3200" dirty="0" err="1">
                <a:solidFill>
                  <a:srgbClr val="FFFF00"/>
                </a:solidFill>
              </a:rPr>
              <a:t>saith</a:t>
            </a:r>
            <a:r>
              <a:rPr lang="en-US" sz="3200" dirty="0">
                <a:solidFill>
                  <a:srgbClr val="FFFF00"/>
                </a:solidFill>
              </a:rPr>
              <a:t> the </a:t>
            </a:r>
            <a:r>
              <a:rPr lang="en-US" sz="3200" b="1" dirty="0">
                <a:solidFill>
                  <a:srgbClr val="FFFF00"/>
                </a:solidFill>
              </a:rPr>
              <a:t>Amen - </a:t>
            </a:r>
            <a:r>
              <a:rPr lang="en-US" sz="3200" u="sng" dirty="0">
                <a:effectLst>
                  <a:outerShdw blurRad="38100" dist="38100" dir="2700000" algn="tl">
                    <a:srgbClr val="000000">
                      <a:alpha val="43137"/>
                    </a:srgbClr>
                  </a:outerShdw>
                </a:effectLst>
              </a:rPr>
              <a:t>firm</a:t>
            </a:r>
            <a:r>
              <a:rPr lang="en-US" sz="3200" dirty="0"/>
              <a:t>; </a:t>
            </a:r>
            <a:r>
              <a:rPr lang="en-US" sz="3200" u="sng" dirty="0"/>
              <a:t>sure</a:t>
            </a:r>
            <a:r>
              <a:rPr lang="en-US" sz="3200" dirty="0"/>
              <a:t> … The term "Amen" is a form of the OT word for "believe" or "faith". It usually emphasizes faithfulness or </a:t>
            </a:r>
            <a:r>
              <a:rPr lang="en-US" sz="3200" u="sng" dirty="0"/>
              <a:t>trustworthiness</a:t>
            </a:r>
            <a:r>
              <a:rPr lang="en-US" sz="3200" dirty="0"/>
              <a:t>.</a:t>
            </a:r>
          </a:p>
          <a:p>
            <a:pPr marL="0" indent="0">
              <a:buNone/>
            </a:pPr>
            <a:endParaRPr lang="en-US" sz="3200" b="1" dirty="0">
              <a:solidFill>
                <a:srgbClr val="FFFF00"/>
              </a:solidFill>
            </a:endParaRPr>
          </a:p>
          <a:p>
            <a:pPr marL="0" indent="0">
              <a:buNone/>
            </a:pPr>
            <a:r>
              <a:rPr lang="en-US" sz="3200" b="1" dirty="0">
                <a:solidFill>
                  <a:srgbClr val="FFFF00"/>
                </a:solidFill>
              </a:rPr>
              <a:t>“the faithful and true witness” - </a:t>
            </a:r>
            <a:r>
              <a:rPr lang="en-US" sz="3200" dirty="0">
                <a:effectLst/>
              </a:rPr>
              <a:t>This is presenting the idea implied in the word Amen in a more complete form, but substantially the same thing is being referred; that Christ is a witness for God and he is true &amp; faithful (</a:t>
            </a:r>
            <a:r>
              <a:rPr lang="en-US" sz="3200" dirty="0">
                <a:solidFill>
                  <a:srgbClr val="FFFF00"/>
                </a:solidFill>
                <a:effectLst/>
              </a:rPr>
              <a:t>Reference from Rev. 1:5</a:t>
            </a:r>
            <a:r>
              <a:rPr lang="en-US" sz="3200" dirty="0">
                <a:effectLst/>
              </a:rPr>
              <a:t>).</a:t>
            </a:r>
          </a:p>
        </p:txBody>
      </p:sp>
    </p:spTree>
    <p:extLst>
      <p:ext uri="{BB962C8B-B14F-4D97-AF65-F5344CB8AC3E}">
        <p14:creationId xmlns:p14="http://schemas.microsoft.com/office/powerpoint/2010/main" val="34065044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3:14</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Church at Laodicea</a:t>
            </a:r>
            <a:endParaRPr lang="en-US" sz="3200" i="1" u="sng" dirty="0">
              <a:solidFill>
                <a:srgbClr val="0000FF"/>
              </a:solidFill>
              <a:effectLst>
                <a:outerShdw blurRad="38100" dist="38100" dir="2700000" algn="tl">
                  <a:srgbClr val="000000">
                    <a:alpha val="43137"/>
                  </a:srgbClr>
                </a:outerShdw>
              </a:effectLst>
            </a:endParaRPr>
          </a:p>
          <a:p>
            <a:pPr marL="0" indent="0">
              <a:buNone/>
            </a:pPr>
            <a:r>
              <a:rPr lang="en-US" sz="3200" b="1" dirty="0">
                <a:solidFill>
                  <a:srgbClr val="FFFF00"/>
                </a:solidFill>
              </a:rPr>
              <a:t>…“the beginning of the creation of God”…</a:t>
            </a:r>
          </a:p>
          <a:p>
            <a:pPr marL="0" indent="0">
              <a:buNone/>
            </a:pPr>
            <a:r>
              <a:rPr lang="en-US" sz="3200" dirty="0"/>
              <a:t>The term "beginning" (Greek, </a:t>
            </a:r>
            <a:r>
              <a:rPr lang="en-US" sz="3200" i="1" dirty="0" err="1"/>
              <a:t>archē</a:t>
            </a:r>
            <a:r>
              <a:rPr lang="en-US" sz="3200" dirty="0"/>
              <a:t>) has two connotations: (1) start or (2) origin, source. Meaning that Christ was the Beginner of all creation, the originating instrument; he caused the universe to exist -- that is, he was the author of all things. Christ is the head and governor of all creatures: the king of the creation. Jesus is the origin and first cause by which all creatures, beings and things had their beginning.</a:t>
            </a:r>
            <a:endParaRPr lang="en-US" sz="3200" dirty="0">
              <a:effectLst/>
            </a:endParaRPr>
          </a:p>
        </p:txBody>
      </p:sp>
    </p:spTree>
    <p:extLst>
      <p:ext uri="{BB962C8B-B14F-4D97-AF65-F5344CB8AC3E}">
        <p14:creationId xmlns:p14="http://schemas.microsoft.com/office/powerpoint/2010/main" val="4050223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1:8</a:t>
            </a:r>
            <a:r>
              <a:rPr lang="en-US" sz="3600" dirty="0">
                <a:solidFill>
                  <a:srgbClr val="FFFF00"/>
                </a:solidFill>
                <a:effectLst/>
              </a:rPr>
              <a:t>  </a:t>
            </a:r>
            <a:r>
              <a:rPr lang="en-US" sz="3200" dirty="0">
                <a:effectLst/>
              </a:rPr>
              <a:t>The obvious interpretation here would be to apply this to the Lord Jesus; for (a) it is he who is spoken of in the verses before, and (b) there can be no doubt that the same language is applied to him in </a:t>
            </a:r>
            <a:r>
              <a:rPr lang="en-US" sz="3200" dirty="0">
                <a:solidFill>
                  <a:srgbClr val="FFFF00"/>
                </a:solidFill>
                <a:effectLst/>
              </a:rPr>
              <a:t>Rev. 1:11</a:t>
            </a:r>
            <a:r>
              <a:rPr lang="en-US" sz="3200" dirty="0">
                <a:effectLst/>
              </a:rPr>
              <a:t>. Christ shows that he is the cause and end of all things. It is a description of Christ as Jehovah, self-existent, unchangeable, and eternal. Christ calling himself the first and the last, that is, the first cause and the last end, (as nothing began before him, so nothing can outlast him,) </a:t>
            </a:r>
            <a:r>
              <a:rPr lang="en-US" sz="3200" b="1" dirty="0">
                <a:solidFill>
                  <a:srgbClr val="FFFF00"/>
                </a:solidFill>
                <a:effectLst/>
              </a:rPr>
              <a:t>does hereby unveil his divinity/deity</a:t>
            </a:r>
            <a:r>
              <a:rPr lang="en-US" sz="3200" dirty="0">
                <a:effectLst/>
              </a:rPr>
              <a:t>… Making himself equal with God the Father (Compare with vs. 4)</a:t>
            </a:r>
          </a:p>
        </p:txBody>
      </p:sp>
    </p:spTree>
    <p:extLst>
      <p:ext uri="{BB962C8B-B14F-4D97-AF65-F5344CB8AC3E}">
        <p14:creationId xmlns:p14="http://schemas.microsoft.com/office/powerpoint/2010/main" val="180379211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3:15-16</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Criticisms</a:t>
            </a:r>
            <a:endParaRPr lang="en-US" sz="3200" i="1" u="sng" dirty="0">
              <a:solidFill>
                <a:srgbClr val="0000FF"/>
              </a:solidFill>
              <a:effectLst>
                <a:outerShdw blurRad="38100" dist="38100" dir="2700000" algn="tl">
                  <a:srgbClr val="000000">
                    <a:alpha val="43137"/>
                  </a:srgbClr>
                </a:outerShdw>
              </a:effectLst>
            </a:endParaRPr>
          </a:p>
          <a:p>
            <a:pPr marL="0" indent="0">
              <a:buNone/>
            </a:pPr>
            <a:r>
              <a:rPr lang="en-US" sz="3200" dirty="0"/>
              <a:t>"</a:t>
            </a:r>
            <a:r>
              <a:rPr lang="en-US" sz="3200" i="1" dirty="0">
                <a:solidFill>
                  <a:srgbClr val="FFFF00"/>
                </a:solidFill>
              </a:rPr>
              <a:t>you are neither cold nor hot</a:t>
            </a:r>
            <a:r>
              <a:rPr lang="en-US" sz="3200" dirty="0"/>
              <a:t>" This may be an allusion to the lukewarm water that the people of this city had to drink because of the local hot springs. </a:t>
            </a:r>
            <a:r>
              <a:rPr lang="en-US" sz="3200" dirty="0">
                <a:effectLst/>
              </a:rPr>
              <a:t>They were a “</a:t>
            </a:r>
            <a:r>
              <a:rPr lang="en-US" sz="3200" dirty="0">
                <a:solidFill>
                  <a:srgbClr val="FFFF00"/>
                </a:solidFill>
                <a:effectLst/>
              </a:rPr>
              <a:t>lukewarm</a:t>
            </a:r>
            <a:r>
              <a:rPr lang="en-US" sz="3200" dirty="0">
                <a:effectLst/>
              </a:rPr>
              <a:t>” Church. They were neither heathens nor Christians---neither good nor evil---neither led away by false doctrine, nor thoroughly addicted to that which is true.</a:t>
            </a:r>
          </a:p>
          <a:p>
            <a:pPr marL="0" indent="0">
              <a:buNone/>
            </a:pPr>
            <a:r>
              <a:rPr lang="en-US" sz="3200" i="1" dirty="0">
                <a:solidFill>
                  <a:srgbClr val="FFFF00"/>
                </a:solidFill>
                <a:effectLst/>
              </a:rPr>
              <a:t>“I would thou wert cold or hot</a:t>
            </a:r>
            <a:r>
              <a:rPr lang="en-US" sz="3200" dirty="0">
                <a:solidFill>
                  <a:srgbClr val="FFFF00"/>
                </a:solidFill>
                <a:effectLst/>
              </a:rPr>
              <a:t>” </a:t>
            </a:r>
            <a:r>
              <a:rPr lang="en-US" sz="3200" dirty="0">
                <a:effectLst/>
              </a:rPr>
              <a:t> That is, you should be decided; I wish you would choose a side. Which side are you on?</a:t>
            </a:r>
          </a:p>
        </p:txBody>
      </p:sp>
    </p:spTree>
    <p:extLst>
      <p:ext uri="{BB962C8B-B14F-4D97-AF65-F5344CB8AC3E}">
        <p14:creationId xmlns:p14="http://schemas.microsoft.com/office/powerpoint/2010/main" val="7031619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3:15-16</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Criticisms</a:t>
            </a:r>
            <a:endParaRPr lang="en-US" sz="3200" i="1" u="sng" dirty="0">
              <a:solidFill>
                <a:srgbClr val="0000FF"/>
              </a:solidFill>
              <a:effectLst>
                <a:outerShdw blurRad="38100" dist="38100" dir="2700000" algn="tl">
                  <a:srgbClr val="000000">
                    <a:alpha val="43137"/>
                  </a:srgbClr>
                </a:outerShdw>
              </a:effectLst>
            </a:endParaRPr>
          </a:p>
          <a:p>
            <a:pPr marL="0" indent="0">
              <a:buNone/>
            </a:pPr>
            <a:endParaRPr lang="en-US" sz="3200" i="1" dirty="0">
              <a:solidFill>
                <a:srgbClr val="FFFF00"/>
              </a:solidFill>
              <a:effectLst/>
            </a:endParaRPr>
          </a:p>
          <a:p>
            <a:pPr marL="0" indent="0">
              <a:buNone/>
            </a:pPr>
            <a:r>
              <a:rPr lang="en-US" sz="3200" i="1" dirty="0">
                <a:solidFill>
                  <a:srgbClr val="FFFF00"/>
                </a:solidFill>
                <a:effectLst/>
              </a:rPr>
              <a:t>“So then because thou art lukewarm” </a:t>
            </a:r>
            <a:r>
              <a:rPr lang="en-US" sz="3200" dirty="0">
                <a:effectLst/>
              </a:rPr>
              <a:t>Alluding to the fact that lukewarm water nauseates. This </a:t>
            </a:r>
            <a:r>
              <a:rPr lang="en-US" sz="3200" dirty="0" err="1">
                <a:effectLst/>
              </a:rPr>
              <a:t>luke</a:t>
            </a:r>
            <a:r>
              <a:rPr lang="en-US" sz="3200" dirty="0">
                <a:effectLst/>
              </a:rPr>
              <a:t>-warmness was most offensive to Christ, and hence the Lord declares that they shall be rejected like nauseous food or insipid water. </a:t>
            </a:r>
            <a:r>
              <a:rPr lang="en-US" sz="3200" dirty="0"/>
              <a:t>This is not the loss of salvation, but the loss of effective ministry or the church could even cease to exist. </a:t>
            </a:r>
            <a:r>
              <a:rPr lang="en-US" sz="3200" dirty="0">
                <a:effectLst/>
              </a:rPr>
              <a:t> </a:t>
            </a:r>
          </a:p>
        </p:txBody>
      </p:sp>
    </p:spTree>
    <p:extLst>
      <p:ext uri="{BB962C8B-B14F-4D97-AF65-F5344CB8AC3E}">
        <p14:creationId xmlns:p14="http://schemas.microsoft.com/office/powerpoint/2010/main" val="403893548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3:17-18</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Criticisms</a:t>
            </a:r>
            <a:endParaRPr lang="en-US" sz="3200" i="1" u="sng" dirty="0">
              <a:solidFill>
                <a:srgbClr val="0000FF"/>
              </a:solidFill>
              <a:effectLst>
                <a:outerShdw blurRad="38100" dist="38100" dir="2700000" algn="tl">
                  <a:srgbClr val="000000">
                    <a:alpha val="43137"/>
                  </a:srgbClr>
                </a:outerShdw>
              </a:effectLst>
            </a:endParaRPr>
          </a:p>
          <a:p>
            <a:pPr marL="0" indent="0">
              <a:buNone/>
            </a:pPr>
            <a:r>
              <a:rPr lang="en-US" sz="3200" dirty="0"/>
              <a:t>Verses 17 and 18 are a historical allusion to Laodicea as a center of banking, a center for dyed wool, and a center for eye salve. The tragedy of their prosperity was that they thought they had so much when they had so little.</a:t>
            </a:r>
          </a:p>
          <a:p>
            <a:r>
              <a:rPr lang="en-US" sz="3200" dirty="0">
                <a:solidFill>
                  <a:srgbClr val="FFFF00"/>
                </a:solidFill>
              </a:rPr>
              <a:t>You think you are rich (banking) BUT I say you are poor </a:t>
            </a:r>
          </a:p>
          <a:p>
            <a:r>
              <a:rPr lang="en-US" sz="3200" dirty="0">
                <a:solidFill>
                  <a:srgbClr val="FFFF00"/>
                </a:solidFill>
              </a:rPr>
              <a:t>You think you are can see (eye salve) BUT I say you are blind</a:t>
            </a:r>
          </a:p>
          <a:p>
            <a:r>
              <a:rPr lang="en-US" sz="3200" dirty="0">
                <a:solidFill>
                  <a:srgbClr val="FFFF00"/>
                </a:solidFill>
              </a:rPr>
              <a:t>You think you are clothed (textile) BUT I say you are naked </a:t>
            </a:r>
            <a:endParaRPr lang="en-US" sz="3200" dirty="0">
              <a:solidFill>
                <a:srgbClr val="FFFF00"/>
              </a:solidFill>
              <a:effectLst/>
            </a:endParaRPr>
          </a:p>
          <a:p>
            <a:endParaRPr lang="en-US" sz="3200" dirty="0">
              <a:effectLst/>
            </a:endParaRPr>
          </a:p>
        </p:txBody>
      </p:sp>
    </p:spTree>
    <p:extLst>
      <p:ext uri="{BB962C8B-B14F-4D97-AF65-F5344CB8AC3E}">
        <p14:creationId xmlns:p14="http://schemas.microsoft.com/office/powerpoint/2010/main" val="317947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3:18</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COUNSEL</a:t>
            </a:r>
            <a:endParaRPr lang="en-US" sz="3200" i="1" u="sng" dirty="0">
              <a:solidFill>
                <a:srgbClr val="0000FF"/>
              </a:solidFill>
              <a:effectLst>
                <a:outerShdw blurRad="38100" dist="38100" dir="2700000" algn="tl">
                  <a:srgbClr val="000000">
                    <a:alpha val="43137"/>
                  </a:srgbClr>
                </a:outerShdw>
              </a:effectLst>
            </a:endParaRPr>
          </a:p>
          <a:p>
            <a:pPr marL="0" indent="0">
              <a:buNone/>
            </a:pPr>
            <a:r>
              <a:rPr lang="en-US" sz="3200" i="1" dirty="0">
                <a:solidFill>
                  <a:srgbClr val="FFFF00"/>
                </a:solidFill>
              </a:rPr>
              <a:t>To buy of me </a:t>
            </a:r>
            <a:r>
              <a:rPr lang="en-US" sz="3200" dirty="0"/>
              <a:t>- Without money or price. </a:t>
            </a:r>
          </a:p>
          <a:p>
            <a:pPr marL="0" indent="0">
              <a:buNone/>
            </a:pPr>
            <a:r>
              <a:rPr lang="en-US" sz="3200" i="1" dirty="0">
                <a:solidFill>
                  <a:srgbClr val="FFFF00"/>
                </a:solidFill>
              </a:rPr>
              <a:t>Gold purified in the fire </a:t>
            </a:r>
            <a:r>
              <a:rPr lang="en-US" sz="3200" dirty="0"/>
              <a:t>- True, living faith, which is purified in the furnace of affliction. Faith that shall stand in every trial: so gold tried in the fire is here understood. But it may also mean pure and undefiled religion</a:t>
            </a:r>
          </a:p>
          <a:p>
            <a:pPr marL="0" indent="0">
              <a:buNone/>
            </a:pPr>
            <a:r>
              <a:rPr lang="en-US" sz="3200" i="1" dirty="0">
                <a:solidFill>
                  <a:srgbClr val="FFFF00"/>
                </a:solidFill>
              </a:rPr>
              <a:t>White raiment </a:t>
            </a:r>
            <a:r>
              <a:rPr lang="en-US" sz="3200" dirty="0"/>
              <a:t>- True holiness; Holiness of heart and life.  </a:t>
            </a:r>
          </a:p>
          <a:p>
            <a:pPr marL="0" indent="0">
              <a:buNone/>
            </a:pPr>
            <a:r>
              <a:rPr lang="en-US" sz="3200" i="1" dirty="0">
                <a:solidFill>
                  <a:srgbClr val="FFFF00"/>
                </a:solidFill>
              </a:rPr>
              <a:t>Eye salve </a:t>
            </a:r>
            <a:r>
              <a:rPr lang="en-US" sz="3200" dirty="0"/>
              <a:t>- Spiritual illumination; that ye may receive the enlightening influences of my Spirit, that ye may be convinced of your true state.</a:t>
            </a:r>
            <a:r>
              <a:rPr lang="en-US" sz="3200" dirty="0">
                <a:effectLst/>
              </a:rPr>
              <a:t> </a:t>
            </a:r>
          </a:p>
        </p:txBody>
      </p:sp>
    </p:spTree>
    <p:extLst>
      <p:ext uri="{BB962C8B-B14F-4D97-AF65-F5344CB8AC3E}">
        <p14:creationId xmlns:p14="http://schemas.microsoft.com/office/powerpoint/2010/main" val="247172045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3:19</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COUNSEL</a:t>
            </a:r>
            <a:endParaRPr lang="en-US" sz="3200" i="1" u="sng" dirty="0">
              <a:solidFill>
                <a:srgbClr val="0000FF"/>
              </a:solidFill>
              <a:effectLst>
                <a:outerShdw blurRad="38100" dist="38100" dir="2700000" algn="tl">
                  <a:srgbClr val="000000">
                    <a:alpha val="43137"/>
                  </a:srgbClr>
                </a:outerShdw>
              </a:effectLst>
            </a:endParaRPr>
          </a:p>
          <a:p>
            <a:pPr marL="0" indent="0">
              <a:buNone/>
            </a:pPr>
            <a:r>
              <a:rPr lang="en-US" sz="3200" i="1" dirty="0">
                <a:solidFill>
                  <a:srgbClr val="FFFF00"/>
                </a:solidFill>
              </a:rPr>
              <a:t>As many as I love</a:t>
            </a:r>
            <a:r>
              <a:rPr lang="en-US" sz="3200" dirty="0"/>
              <a:t>… So it was the love that Christ still had for them that induced him  to reprimand them and to counsel them. </a:t>
            </a:r>
            <a:r>
              <a:rPr lang="en-US" sz="3200" dirty="0">
                <a:effectLst/>
              </a:rPr>
              <a:t> </a:t>
            </a:r>
          </a:p>
          <a:p>
            <a:pPr marL="0" indent="0">
              <a:buNone/>
            </a:pPr>
            <a:r>
              <a:rPr lang="en-US" sz="3200" i="1" dirty="0">
                <a:solidFill>
                  <a:srgbClr val="FFFF00"/>
                </a:solidFill>
                <a:effectLst/>
              </a:rPr>
              <a:t>Be zealous therefore, and repent</a:t>
            </a:r>
            <a:r>
              <a:rPr lang="en-US" sz="3200" dirty="0">
                <a:effectLst/>
              </a:rPr>
              <a:t>… Be earnest, strenuous, ardent in your purpose to exercise true repentance, and to turn from the error of your ways. Lose no time; spare no </a:t>
            </a:r>
            <a:r>
              <a:rPr lang="en-US" sz="3200" dirty="0" err="1">
                <a:effectLst/>
              </a:rPr>
              <a:t>labour</a:t>
            </a:r>
            <a:r>
              <a:rPr lang="en-US" sz="3200" dirty="0">
                <a:effectLst/>
              </a:rPr>
              <a:t>, that you may obtain mercy that it shall not be necessary to bring upon you severe discipline.</a:t>
            </a:r>
          </a:p>
        </p:txBody>
      </p:sp>
    </p:spTree>
    <p:extLst>
      <p:ext uri="{BB962C8B-B14F-4D97-AF65-F5344CB8AC3E}">
        <p14:creationId xmlns:p14="http://schemas.microsoft.com/office/powerpoint/2010/main" val="278622933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3:19</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COUNSEL</a:t>
            </a:r>
            <a:endParaRPr lang="en-US" sz="3200" i="1" u="sng" dirty="0">
              <a:solidFill>
                <a:srgbClr val="0000FF"/>
              </a:solidFill>
              <a:effectLst>
                <a:outerShdw blurRad="38100" dist="38100" dir="2700000" algn="tl">
                  <a:srgbClr val="000000">
                    <a:alpha val="43137"/>
                  </a:srgbClr>
                </a:outerShdw>
              </a:effectLst>
            </a:endParaRPr>
          </a:p>
          <a:p>
            <a:pPr marL="0" indent="0">
              <a:buNone/>
            </a:pPr>
            <a:r>
              <a:rPr lang="en-US" sz="3600" dirty="0">
                <a:solidFill>
                  <a:srgbClr val="FFFF00"/>
                </a:solidFill>
                <a:effectLst/>
              </a:rPr>
              <a:t>The truth taught here is that, when the professed followers of Christ have become lukewarm in his service, they should </a:t>
            </a:r>
            <a:r>
              <a:rPr lang="en-US" sz="3600" dirty="0" smtClean="0">
                <a:solidFill>
                  <a:srgbClr val="FFFF00"/>
                </a:solidFill>
                <a:effectLst/>
              </a:rPr>
              <a:t>waste </a:t>
            </a:r>
            <a:r>
              <a:rPr lang="en-US" sz="3600" dirty="0">
                <a:solidFill>
                  <a:srgbClr val="FFFF00"/>
                </a:solidFill>
                <a:effectLst/>
              </a:rPr>
              <a:t>no time in returning to him, and seeking his favour again. As sure as he has any true love for them, if this is not done, he will bring upon them some heavy calamity, to rebuke them for their errors, and to recover them to himself. But if they were never genuine they will be turned away from Christ.</a:t>
            </a:r>
          </a:p>
        </p:txBody>
      </p:sp>
    </p:spTree>
    <p:extLst>
      <p:ext uri="{BB962C8B-B14F-4D97-AF65-F5344CB8AC3E}">
        <p14:creationId xmlns:p14="http://schemas.microsoft.com/office/powerpoint/2010/main" val="110786291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3:20</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Counsel &amp; COMPENSATION</a:t>
            </a:r>
            <a:endParaRPr lang="en-US" sz="3200" i="1" u="sng" dirty="0">
              <a:solidFill>
                <a:srgbClr val="0000FF"/>
              </a:solidFill>
              <a:effectLst>
                <a:outerShdw blurRad="38100" dist="38100" dir="2700000" algn="tl">
                  <a:srgbClr val="000000">
                    <a:alpha val="43137"/>
                  </a:srgbClr>
                </a:outerShdw>
              </a:effectLst>
            </a:endParaRPr>
          </a:p>
          <a:p>
            <a:pPr marL="0" indent="0">
              <a:buNone/>
            </a:pPr>
            <a:r>
              <a:rPr lang="en-US" sz="3000" dirty="0">
                <a:solidFill>
                  <a:srgbClr val="FFFF00"/>
                </a:solidFill>
                <a:effectLst/>
              </a:rPr>
              <a:t>To see the real force of this language, we must remember how disgusting and offensive their conduct had been to Christ. And yet he was willing, notwithstanding this, to receive them to his favour; more so, he stood and pleaded with them that he might be received with the hospitality that would be shown to a friend or stranger. It is taken from an act when we approach a dwelling, and, by a well-understood sign--knocking--announce our presence, and ask for admission. </a:t>
            </a:r>
            <a:r>
              <a:rPr lang="en-US" sz="3000" dirty="0">
                <a:effectLst/>
              </a:rPr>
              <a:t>The act of knocking implies two things: (a) That Christ desires admittance; and (b) that we who own the house have the liberty to open the door or not, as we please</a:t>
            </a:r>
          </a:p>
        </p:txBody>
      </p:sp>
    </p:spTree>
    <p:extLst>
      <p:ext uri="{BB962C8B-B14F-4D97-AF65-F5344CB8AC3E}">
        <p14:creationId xmlns:p14="http://schemas.microsoft.com/office/powerpoint/2010/main" val="21515641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3:20</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Counsel &amp; COMPENSATION</a:t>
            </a:r>
            <a:endParaRPr lang="en-US" sz="3200" i="1" u="sng" dirty="0">
              <a:solidFill>
                <a:srgbClr val="0000FF"/>
              </a:solidFill>
              <a:effectLst>
                <a:outerShdw blurRad="38100" dist="38100" dir="2700000" algn="tl">
                  <a:srgbClr val="000000">
                    <a:alpha val="43137"/>
                  </a:srgbClr>
                </a:outerShdw>
              </a:effectLst>
            </a:endParaRPr>
          </a:p>
          <a:p>
            <a:pPr marL="0" indent="0">
              <a:buNone/>
            </a:pPr>
            <a:endParaRPr lang="en-US" sz="3200" dirty="0">
              <a:effectLst/>
            </a:endParaRPr>
          </a:p>
          <a:p>
            <a:pPr marL="0" indent="0">
              <a:buNone/>
            </a:pPr>
            <a:r>
              <a:rPr lang="en-US" sz="3200" dirty="0">
                <a:effectLst/>
              </a:rPr>
              <a:t>Christ desires to be admitted to our friendship; and he recognizes our freedom in the matter. He does not impose himself upon us, nor does he employ force to find admission to the heart. If admitted, he comes and communes with us; if rejected, he turns quietly away--perhaps to return and knock again, or perhaps never to come back. </a:t>
            </a:r>
          </a:p>
        </p:txBody>
      </p:sp>
    </p:spTree>
    <p:extLst>
      <p:ext uri="{BB962C8B-B14F-4D97-AF65-F5344CB8AC3E}">
        <p14:creationId xmlns:p14="http://schemas.microsoft.com/office/powerpoint/2010/main" val="34253033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3:21</a:t>
            </a:r>
            <a:r>
              <a:rPr lang="en-US" sz="3600" b="1" dirty="0">
                <a:solidFill>
                  <a:srgbClr val="FFFF00"/>
                </a:solidFill>
                <a:effectLst/>
              </a:rPr>
              <a:t>:   </a:t>
            </a:r>
            <a:r>
              <a:rPr lang="en-US" sz="3600" b="1" dirty="0">
                <a:solidFill>
                  <a:srgbClr val="0000FF"/>
                </a:solidFill>
                <a:effectLst/>
                <a:sym typeface="Wingdings" panose="05000000000000000000" pitchFamily="2" charset="2"/>
              </a:rPr>
              <a:t></a:t>
            </a:r>
            <a:r>
              <a:rPr lang="en-US" sz="3600" b="1" dirty="0">
                <a:solidFill>
                  <a:srgbClr val="0000FF"/>
                </a:solidFill>
                <a:effectLst/>
              </a:rPr>
              <a:t> The COMPENSATION</a:t>
            </a:r>
            <a:endParaRPr lang="en-US" sz="3200" i="1" u="sng" dirty="0">
              <a:solidFill>
                <a:srgbClr val="0000FF"/>
              </a:solidFill>
              <a:effectLst>
                <a:outerShdw blurRad="38100" dist="38100" dir="2700000" algn="tl">
                  <a:srgbClr val="000000">
                    <a:alpha val="43137"/>
                  </a:srgbClr>
                </a:outerShdw>
              </a:effectLst>
            </a:endParaRPr>
          </a:p>
          <a:p>
            <a:pPr marL="0" indent="0">
              <a:buNone/>
            </a:pPr>
            <a:r>
              <a:rPr lang="en-US" sz="3200" dirty="0">
                <a:effectLst/>
              </a:rPr>
              <a:t> </a:t>
            </a:r>
            <a:r>
              <a:rPr lang="en-US" sz="3200" dirty="0">
                <a:solidFill>
                  <a:srgbClr val="FFFF00"/>
                </a:solidFill>
                <a:effectLst/>
              </a:rPr>
              <a:t>Will I grant to sit with me in my throne</a:t>
            </a:r>
            <a:r>
              <a:rPr lang="en-US" sz="3200" dirty="0">
                <a:effectLst/>
              </a:rPr>
              <a:t>…That is, they will share his honours and his triumphs. They shall reign with Christ. </a:t>
            </a:r>
          </a:p>
          <a:p>
            <a:pPr marL="0" indent="0">
              <a:buNone/>
            </a:pPr>
            <a:r>
              <a:rPr lang="en-US" sz="3200" dirty="0">
                <a:solidFill>
                  <a:srgbClr val="FFFF00"/>
                </a:solidFill>
                <a:effectLst/>
              </a:rPr>
              <a:t>To sit with me…</a:t>
            </a:r>
            <a:r>
              <a:rPr lang="en-US" sz="3200" dirty="0">
                <a:effectLst/>
              </a:rPr>
              <a:t>in a state of high and eternal exaltation and blessedness.</a:t>
            </a:r>
          </a:p>
          <a:p>
            <a:pPr marL="0" indent="0">
              <a:buNone/>
            </a:pPr>
            <a:r>
              <a:rPr lang="en-US" sz="3200" dirty="0">
                <a:effectLst/>
              </a:rPr>
              <a:t>The result of Christ overcoming the Father was that he was </a:t>
            </a:r>
            <a:r>
              <a:rPr lang="en-US" sz="3200">
                <a:effectLst/>
              </a:rPr>
              <a:t>exalted to </a:t>
            </a:r>
            <a:r>
              <a:rPr lang="en-US" sz="3200" dirty="0">
                <a:effectLst/>
              </a:rPr>
              <a:t>be a Prince and a Savior [</a:t>
            </a:r>
            <a:r>
              <a:rPr lang="en-US" sz="3200" dirty="0">
                <a:solidFill>
                  <a:srgbClr val="FFFF00"/>
                </a:solidFill>
                <a:effectLst/>
              </a:rPr>
              <a:t>Acts 5:31</a:t>
            </a:r>
            <a:r>
              <a:rPr lang="en-US" sz="3200" dirty="0">
                <a:effectLst/>
              </a:rPr>
              <a:t>], and to sit at the right hand of the Majesty of the heavens [</a:t>
            </a:r>
            <a:r>
              <a:rPr lang="en-US" sz="3200" dirty="0">
                <a:solidFill>
                  <a:srgbClr val="FFFF00"/>
                </a:solidFill>
                <a:effectLst/>
              </a:rPr>
              <a:t>Heb. 8:1</a:t>
            </a:r>
            <a:r>
              <a:rPr lang="en-US" sz="3200" dirty="0">
                <a:effectLst/>
              </a:rPr>
              <a:t>].  </a:t>
            </a:r>
            <a:r>
              <a:rPr lang="en-US" sz="3200" dirty="0">
                <a:solidFill>
                  <a:srgbClr val="FFFF00"/>
                </a:solidFill>
                <a:effectLst/>
              </a:rPr>
              <a:t>As Christ was exalted, so he will exalt all his saints who win the victory over sin and temptation</a:t>
            </a:r>
          </a:p>
        </p:txBody>
      </p:sp>
    </p:spTree>
    <p:extLst>
      <p:ext uri="{BB962C8B-B14F-4D97-AF65-F5344CB8AC3E}">
        <p14:creationId xmlns:p14="http://schemas.microsoft.com/office/powerpoint/2010/main" val="162222985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2359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701285" y="4081411"/>
            <a:ext cx="9001462" cy="1100189"/>
          </a:xfrm>
        </p:spPr>
        <p:txBody>
          <a:bodyPr>
            <a:normAutofit/>
          </a:bodyPr>
          <a:lstStyle/>
          <a:p>
            <a:r>
              <a:rPr lang="en-US" sz="4400" b="1" dirty="0">
                <a:latin typeface="Bradley Hand ITC" panose="03070402050302030203" pitchFamily="66" charset="0"/>
              </a:rPr>
              <a:t>“COMMITTED TO THE END”</a:t>
            </a:r>
          </a:p>
        </p:txBody>
      </p:sp>
    </p:spTree>
    <p:extLst>
      <p:ext uri="{BB962C8B-B14F-4D97-AF65-F5344CB8AC3E}">
        <p14:creationId xmlns:p14="http://schemas.microsoft.com/office/powerpoint/2010/main" val="1376159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501" y="278295"/>
            <a:ext cx="10353761" cy="1326321"/>
          </a:xfrm>
        </p:spPr>
        <p:txBody>
          <a:bodyPr>
            <a:normAutofit/>
          </a:bodyPr>
          <a:lstStyle/>
          <a:p>
            <a:r>
              <a:rPr lang="en-US" sz="4800" dirty="0">
                <a:solidFill>
                  <a:srgbClr val="FFFF00"/>
                </a:solidFill>
              </a:rPr>
              <a:t>BACKGROUND</a:t>
            </a:r>
          </a:p>
        </p:txBody>
      </p:sp>
      <p:sp>
        <p:nvSpPr>
          <p:cNvPr id="3" name="Content Placeholder 2"/>
          <p:cNvSpPr>
            <a:spLocks noGrp="1"/>
          </p:cNvSpPr>
          <p:nvPr>
            <p:ph idx="1"/>
          </p:nvPr>
        </p:nvSpPr>
        <p:spPr>
          <a:xfrm>
            <a:off x="437320" y="1511849"/>
            <a:ext cx="11410121" cy="5087733"/>
          </a:xfrm>
        </p:spPr>
        <p:txBody>
          <a:bodyPr>
            <a:noAutofit/>
          </a:bodyPr>
          <a:lstStyle/>
          <a:p>
            <a:r>
              <a:rPr lang="en-US" sz="2800" dirty="0">
                <a:solidFill>
                  <a:srgbClr val="FFFF00"/>
                </a:solidFill>
              </a:rPr>
              <a:t>DATE WRITTEN</a:t>
            </a:r>
            <a:r>
              <a:rPr lang="en-US" sz="2800" dirty="0"/>
              <a:t>: </a:t>
            </a:r>
            <a:r>
              <a:rPr lang="en-US" sz="2800" dirty="0">
                <a:solidFill>
                  <a:srgbClr val="00B0F0"/>
                </a:solidFill>
              </a:rPr>
              <a:t>A.D. 94-96</a:t>
            </a:r>
          </a:p>
          <a:p>
            <a:r>
              <a:rPr lang="en-US" sz="2800" dirty="0">
                <a:solidFill>
                  <a:srgbClr val="FFFF00"/>
                </a:solidFill>
              </a:rPr>
              <a:t>AUTHOR</a:t>
            </a:r>
            <a:r>
              <a:rPr lang="en-US" sz="2800" dirty="0"/>
              <a:t>: </a:t>
            </a:r>
            <a:r>
              <a:rPr lang="en-US" sz="2800" dirty="0">
                <a:solidFill>
                  <a:srgbClr val="00B0F0"/>
                </a:solidFill>
              </a:rPr>
              <a:t>John</a:t>
            </a:r>
            <a:r>
              <a:rPr lang="en-US" sz="2800" dirty="0"/>
              <a:t> (1:4, 9; 22:8)</a:t>
            </a:r>
          </a:p>
          <a:p>
            <a:r>
              <a:rPr lang="en-US" sz="2800" dirty="0">
                <a:solidFill>
                  <a:srgbClr val="FFFF00"/>
                </a:solidFill>
              </a:rPr>
              <a:t>SETTING</a:t>
            </a:r>
            <a:r>
              <a:rPr lang="en-US" sz="2800" dirty="0"/>
              <a:t>: </a:t>
            </a:r>
            <a:r>
              <a:rPr lang="en-US" sz="2800" dirty="0">
                <a:solidFill>
                  <a:srgbClr val="00B0F0"/>
                </a:solidFill>
              </a:rPr>
              <a:t>Isle of Patmos </a:t>
            </a:r>
            <a:r>
              <a:rPr lang="en-US" sz="2800" dirty="0"/>
              <a:t>(a small island off the coast of Ephesus)   By this time John is the soul survivor of the original 12 disciples. He was now an elderly man, he has been banished to Patmos for the preaching of the gospel. While on Patmos, John receives a series of visions which describe the history &amp; future of the world.  The visions reveal Jesus as the Shepherd, the sacrificial Lamb, the righteous Judge and the triumphant King.</a:t>
            </a:r>
          </a:p>
        </p:txBody>
      </p:sp>
    </p:spTree>
    <p:extLst>
      <p:ext uri="{BB962C8B-B14F-4D97-AF65-F5344CB8AC3E}">
        <p14:creationId xmlns:p14="http://schemas.microsoft.com/office/powerpoint/2010/main" val="3043731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2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61918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3" y="318051"/>
            <a:ext cx="10353761" cy="981765"/>
          </a:xfrm>
        </p:spPr>
        <p:txBody>
          <a:bodyPr/>
          <a:lstStyle/>
          <a:p>
            <a:r>
              <a:rPr lang="en-US" u="sng" dirty="0">
                <a:solidFill>
                  <a:srgbClr val="FFFF00"/>
                </a:solidFill>
              </a:rPr>
              <a:t>OUTLINE OF REVELATION</a:t>
            </a:r>
          </a:p>
        </p:txBody>
      </p:sp>
      <p:sp>
        <p:nvSpPr>
          <p:cNvPr id="3" name="Content Placeholder 2"/>
          <p:cNvSpPr>
            <a:spLocks noGrp="1"/>
          </p:cNvSpPr>
          <p:nvPr>
            <p:ph idx="1"/>
          </p:nvPr>
        </p:nvSpPr>
        <p:spPr>
          <a:xfrm>
            <a:off x="689113" y="1617867"/>
            <a:ext cx="11225892" cy="4875697"/>
          </a:xfrm>
        </p:spPr>
        <p:txBody>
          <a:bodyPr/>
          <a:lstStyle/>
          <a:p>
            <a:pPr marL="0" indent="0">
              <a:buNone/>
            </a:pPr>
            <a:r>
              <a:rPr lang="en-US" dirty="0">
                <a:sym typeface="Wingdings" panose="05000000000000000000" pitchFamily="2" charset="2"/>
              </a:rPr>
              <a:t></a:t>
            </a:r>
            <a:r>
              <a:rPr lang="en-US" dirty="0"/>
              <a:t> </a:t>
            </a:r>
            <a:r>
              <a:rPr lang="en-US" dirty="0">
                <a:solidFill>
                  <a:srgbClr val="FFFF00"/>
                </a:solidFill>
              </a:rPr>
              <a:t>THE THINGS WHICH YOU HAVE SEEN </a:t>
            </a:r>
            <a:r>
              <a:rPr lang="en-US" dirty="0"/>
              <a:t>(Chap. 1)</a:t>
            </a:r>
          </a:p>
          <a:p>
            <a:pPr marL="0" indent="0">
              <a:buNone/>
            </a:pPr>
            <a:r>
              <a:rPr lang="en-US" dirty="0"/>
              <a:t>	- The risen Christ</a:t>
            </a:r>
          </a:p>
          <a:p>
            <a:pPr>
              <a:buFont typeface="Wingdings" panose="05000000000000000000" pitchFamily="2" charset="2"/>
              <a:buChar char=""/>
            </a:pPr>
            <a:r>
              <a:rPr lang="en-US" dirty="0">
                <a:sym typeface="Wingdings" panose="05000000000000000000" pitchFamily="2" charset="2"/>
              </a:rPr>
              <a:t> </a:t>
            </a:r>
            <a:r>
              <a:rPr lang="en-US" dirty="0">
                <a:solidFill>
                  <a:srgbClr val="FFFF00"/>
                </a:solidFill>
                <a:sym typeface="Wingdings" panose="05000000000000000000" pitchFamily="2" charset="2"/>
              </a:rPr>
              <a:t>THE THINGS WHICH ARE </a:t>
            </a:r>
            <a:r>
              <a:rPr lang="en-US" dirty="0">
                <a:sym typeface="Wingdings" panose="05000000000000000000" pitchFamily="2" charset="2"/>
              </a:rPr>
              <a:t>(Chap. 2-3)</a:t>
            </a:r>
          </a:p>
          <a:p>
            <a:pPr marL="0" indent="0">
              <a:buNone/>
            </a:pPr>
            <a:r>
              <a:rPr lang="en-US" dirty="0"/>
              <a:t>	- The letters to the seven Churches</a:t>
            </a:r>
          </a:p>
          <a:p>
            <a:pPr>
              <a:buFont typeface="Wingdings" panose="05000000000000000000" pitchFamily="2" charset="2"/>
              <a:buChar char=""/>
            </a:pPr>
            <a:r>
              <a:rPr lang="en-US" dirty="0">
                <a:sym typeface="Wingdings" panose="05000000000000000000" pitchFamily="2" charset="2"/>
              </a:rPr>
              <a:t> </a:t>
            </a:r>
            <a:r>
              <a:rPr lang="en-US" dirty="0">
                <a:solidFill>
                  <a:srgbClr val="FFFF00"/>
                </a:solidFill>
                <a:sym typeface="Wingdings" panose="05000000000000000000" pitchFamily="2" charset="2"/>
              </a:rPr>
              <a:t>THE THINGS WHICH SHALL BE </a:t>
            </a:r>
            <a:r>
              <a:rPr lang="en-US" dirty="0">
                <a:sym typeface="Wingdings" panose="05000000000000000000" pitchFamily="2" charset="2"/>
              </a:rPr>
              <a:t>(Chap. 4-22)</a:t>
            </a:r>
          </a:p>
          <a:p>
            <a:pPr marL="0" indent="0">
              <a:buNone/>
            </a:pPr>
            <a:r>
              <a:rPr lang="en-US" dirty="0"/>
              <a:t>	- </a:t>
            </a:r>
            <a:r>
              <a:rPr lang="en-US" dirty="0">
                <a:solidFill>
                  <a:srgbClr val="00B0F0"/>
                </a:solidFill>
              </a:rPr>
              <a:t>Tribulation</a:t>
            </a:r>
            <a:r>
              <a:rPr lang="en-US" dirty="0"/>
              <a:t>	- Throne in heaven	- Scroll in heaven	- </a:t>
            </a:r>
            <a:r>
              <a:rPr lang="en-US" dirty="0">
                <a:solidFill>
                  <a:srgbClr val="FFFF00"/>
                </a:solidFill>
              </a:rPr>
              <a:t>SEALS</a:t>
            </a:r>
          </a:p>
          <a:p>
            <a:pPr marL="0" indent="0">
              <a:buNone/>
            </a:pPr>
            <a:r>
              <a:rPr lang="en-US" dirty="0"/>
              <a:t>	- The saints	- </a:t>
            </a:r>
            <a:r>
              <a:rPr lang="en-US" dirty="0">
                <a:solidFill>
                  <a:srgbClr val="FFFF00"/>
                </a:solidFill>
              </a:rPr>
              <a:t>TRUMPETS</a:t>
            </a:r>
            <a:r>
              <a:rPr lang="en-US" dirty="0"/>
              <a:t>		- The little scroll	- Two Witnesses</a:t>
            </a:r>
          </a:p>
          <a:p>
            <a:pPr marL="0" indent="0">
              <a:buNone/>
            </a:pPr>
            <a:r>
              <a:rPr lang="en-US" dirty="0"/>
              <a:t>	- Antichrist &amp; False prophet		- </a:t>
            </a:r>
            <a:r>
              <a:rPr lang="en-US" dirty="0">
                <a:solidFill>
                  <a:srgbClr val="FFFF00"/>
                </a:solidFill>
              </a:rPr>
              <a:t>BOWLS</a:t>
            </a:r>
            <a:r>
              <a:rPr lang="en-US" dirty="0"/>
              <a:t>		- Babylon</a:t>
            </a:r>
          </a:p>
          <a:p>
            <a:pPr marL="0" indent="0">
              <a:buNone/>
            </a:pPr>
            <a:r>
              <a:rPr lang="en-US" dirty="0"/>
              <a:t>	- </a:t>
            </a:r>
            <a:r>
              <a:rPr lang="en-US" dirty="0">
                <a:solidFill>
                  <a:srgbClr val="FFFF00"/>
                </a:solidFill>
              </a:rPr>
              <a:t>CHRIST’S COMING</a:t>
            </a:r>
            <a:r>
              <a:rPr lang="en-US" dirty="0"/>
              <a:t>			- Millennium		- </a:t>
            </a:r>
            <a:r>
              <a:rPr lang="en-US" dirty="0">
                <a:solidFill>
                  <a:srgbClr val="00B0F0"/>
                </a:solidFill>
              </a:rPr>
              <a:t>Eternal state</a:t>
            </a:r>
          </a:p>
        </p:txBody>
      </p:sp>
    </p:spTree>
    <p:extLst>
      <p:ext uri="{BB962C8B-B14F-4D97-AF65-F5344CB8AC3E}">
        <p14:creationId xmlns:p14="http://schemas.microsoft.com/office/powerpoint/2010/main" val="11110993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546" y="130933"/>
            <a:ext cx="9440412" cy="664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27892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966" y="923498"/>
            <a:ext cx="10353761" cy="1792406"/>
          </a:xfrm>
        </p:spPr>
        <p:txBody>
          <a:bodyPr>
            <a:normAutofit fontScale="90000"/>
          </a:bodyPr>
          <a:lstStyle/>
          <a:p>
            <a:r>
              <a:rPr lang="en-US" sz="7300" b="0" dirty="0">
                <a:solidFill>
                  <a:srgbClr val="FFC000"/>
                </a:solidFill>
                <a:latin typeface="Bernard MT Condensed" pitchFamily="18" charset="0"/>
              </a:rPr>
              <a:t>Revelation Chapter </a:t>
            </a:r>
            <a:r>
              <a:rPr lang="en-US" sz="7300" b="0" dirty="0" smtClean="0">
                <a:solidFill>
                  <a:srgbClr val="FFC000"/>
                </a:solidFill>
                <a:latin typeface="Bernard MT Condensed" pitchFamily="18" charset="0"/>
              </a:rPr>
              <a:t>4</a:t>
            </a:r>
            <a:br>
              <a:rPr lang="en-US" sz="7300" b="0" dirty="0" smtClean="0">
                <a:solidFill>
                  <a:srgbClr val="FFC000"/>
                </a:solidFill>
                <a:latin typeface="Bernard MT Condensed" pitchFamily="18" charset="0"/>
              </a:rPr>
            </a:br>
            <a:r>
              <a:rPr lang="en-US" sz="3600" dirty="0" smtClean="0">
                <a:solidFill>
                  <a:srgbClr val="FF0000"/>
                </a:solidFill>
                <a:latin typeface="Bernard MT Condensed" pitchFamily="18" charset="0"/>
              </a:rPr>
              <a:t/>
            </a:r>
            <a:br>
              <a:rPr lang="en-US" sz="3600" dirty="0" smtClean="0">
                <a:solidFill>
                  <a:srgbClr val="FF0000"/>
                </a:solidFill>
                <a:latin typeface="Bernard MT Condensed" pitchFamily="18" charset="0"/>
              </a:rPr>
            </a:br>
            <a:r>
              <a:rPr lang="en-US" sz="5300" b="0" u="sng" dirty="0">
                <a:solidFill>
                  <a:srgbClr val="00B0F0"/>
                </a:solidFill>
                <a:latin typeface="Algerian" pitchFamily="82" charset="0"/>
              </a:rPr>
              <a:t>God’s Throne Room</a:t>
            </a:r>
            <a:r>
              <a:rPr lang="en-US" sz="5300" b="0" u="sng" dirty="0">
                <a:solidFill>
                  <a:srgbClr val="00B050"/>
                </a:solidFill>
                <a:latin typeface="Algerian" pitchFamily="82" charset="0"/>
              </a:rPr>
              <a:t/>
            </a:r>
            <a:br>
              <a:rPr lang="en-US" sz="5300" b="0" u="sng" dirty="0">
                <a:solidFill>
                  <a:srgbClr val="00B050"/>
                </a:solidFill>
                <a:latin typeface="Algerian" pitchFamily="82" charset="0"/>
              </a:rPr>
            </a:br>
            <a:endParaRPr lang="en-US" sz="5300" b="0" dirty="0"/>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233" y="2580434"/>
            <a:ext cx="7410734" cy="414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8839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56" y="227464"/>
            <a:ext cx="10353761" cy="1123666"/>
          </a:xfrm>
        </p:spPr>
        <p:txBody>
          <a:bodyPr/>
          <a:lstStyle/>
          <a:p>
            <a:r>
              <a:rPr lang="en-US" u="sng" dirty="0">
                <a:solidFill>
                  <a:srgbClr val="FFFF00"/>
                </a:solidFill>
              </a:rPr>
              <a:t>Revelation 4:1</a:t>
            </a:r>
            <a:endParaRPr lang="en-US" dirty="0">
              <a:solidFill>
                <a:srgbClr val="FFFF00"/>
              </a:solidFill>
            </a:endParaRPr>
          </a:p>
        </p:txBody>
      </p:sp>
      <p:sp>
        <p:nvSpPr>
          <p:cNvPr id="3" name="Content Placeholder 2"/>
          <p:cNvSpPr>
            <a:spLocks noGrp="1"/>
          </p:cNvSpPr>
          <p:nvPr>
            <p:ph idx="1"/>
          </p:nvPr>
        </p:nvSpPr>
        <p:spPr>
          <a:xfrm>
            <a:off x="300252" y="1351127"/>
            <a:ext cx="11655188" cy="5213445"/>
          </a:xfrm>
        </p:spPr>
        <p:txBody>
          <a:bodyPr>
            <a:noAutofit/>
          </a:bodyPr>
          <a:lstStyle/>
          <a:p>
            <a:pPr marL="0" indent="0">
              <a:buNone/>
            </a:pPr>
            <a:r>
              <a:rPr lang="en-US" sz="3200" b="1" i="1" dirty="0"/>
              <a:t>“</a:t>
            </a:r>
            <a:r>
              <a:rPr lang="en-US" sz="3200" b="1" i="1" dirty="0">
                <a:solidFill>
                  <a:srgbClr val="FFFF00"/>
                </a:solidFill>
              </a:rPr>
              <a:t>After this</a:t>
            </a:r>
            <a:r>
              <a:rPr lang="en-US" sz="3200" b="1" i="1" dirty="0"/>
              <a:t>”</a:t>
            </a:r>
            <a:r>
              <a:rPr lang="en-US" sz="3200" i="1" dirty="0"/>
              <a:t>…</a:t>
            </a:r>
            <a:r>
              <a:rPr lang="en-US" sz="3200" dirty="0"/>
              <a:t> After these things; that is, after what John had seen, and after what he had been directed to record in the preceding chapters… How long after these things this occurred, he does not say--whether on the same day, or at some subsequent time. The scene, however, is changed. Instead of seeing the Saviour standing before him (chapter 1) the scene is transferred to heaven, and he is permitted to look in upon the throne of God, and upon the worshippers there. </a:t>
            </a:r>
          </a:p>
          <a:p>
            <a:pPr marL="0" indent="0">
              <a:buNone/>
            </a:pPr>
            <a:endParaRPr lang="en-US" dirty="0"/>
          </a:p>
        </p:txBody>
      </p:sp>
    </p:spTree>
    <p:extLst>
      <p:ext uri="{BB962C8B-B14F-4D97-AF65-F5344CB8AC3E}">
        <p14:creationId xmlns:p14="http://schemas.microsoft.com/office/powerpoint/2010/main" val="318077623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56" y="227464"/>
            <a:ext cx="10353761" cy="1123666"/>
          </a:xfrm>
        </p:spPr>
        <p:txBody>
          <a:bodyPr/>
          <a:lstStyle/>
          <a:p>
            <a:r>
              <a:rPr lang="en-US" u="sng" dirty="0">
                <a:solidFill>
                  <a:srgbClr val="FFFF00"/>
                </a:solidFill>
              </a:rPr>
              <a:t>Revelation 4:1</a:t>
            </a:r>
            <a:endParaRPr lang="en-US" dirty="0">
              <a:solidFill>
                <a:srgbClr val="FFFF00"/>
              </a:solidFill>
            </a:endParaRPr>
          </a:p>
        </p:txBody>
      </p:sp>
      <p:sp>
        <p:nvSpPr>
          <p:cNvPr id="3" name="Content Placeholder 2"/>
          <p:cNvSpPr>
            <a:spLocks noGrp="1"/>
          </p:cNvSpPr>
          <p:nvPr>
            <p:ph idx="1"/>
          </p:nvPr>
        </p:nvSpPr>
        <p:spPr>
          <a:xfrm>
            <a:off x="300252" y="1351127"/>
            <a:ext cx="11655188" cy="5213445"/>
          </a:xfrm>
        </p:spPr>
        <p:txBody>
          <a:bodyPr>
            <a:noAutofit/>
          </a:bodyPr>
          <a:lstStyle/>
          <a:p>
            <a:pPr marL="0" indent="0">
              <a:buNone/>
            </a:pPr>
            <a:r>
              <a:rPr lang="en-US" sz="3200" b="1" dirty="0" smtClean="0"/>
              <a:t>“</a:t>
            </a:r>
            <a:r>
              <a:rPr lang="en-US" sz="3200" b="1" i="1" dirty="0">
                <a:solidFill>
                  <a:srgbClr val="FFFF00"/>
                </a:solidFill>
              </a:rPr>
              <a:t>A door was opened</a:t>
            </a:r>
            <a:r>
              <a:rPr lang="en-US" sz="3200" b="1" i="1" dirty="0"/>
              <a:t>”</a:t>
            </a:r>
            <a:r>
              <a:rPr lang="en-US" sz="3200" i="1" dirty="0"/>
              <a:t>…</a:t>
            </a:r>
            <a:r>
              <a:rPr lang="en-US" sz="3200" dirty="0"/>
              <a:t> That is, there was apparently an opening in the sky, like a door, so that he could look into heaven. </a:t>
            </a:r>
          </a:p>
          <a:p>
            <a:pPr marL="0" indent="0">
              <a:buNone/>
            </a:pPr>
            <a:r>
              <a:rPr lang="en-US" sz="3200" b="1" i="1" dirty="0"/>
              <a:t>“</a:t>
            </a:r>
            <a:r>
              <a:rPr lang="en-US" sz="3200" b="1" i="1" dirty="0">
                <a:solidFill>
                  <a:srgbClr val="FFFF00"/>
                </a:solidFill>
              </a:rPr>
              <a:t>And the first voice which I heard</a:t>
            </a:r>
            <a:r>
              <a:rPr lang="en-US" sz="3200" b="1" dirty="0"/>
              <a:t>”</a:t>
            </a:r>
            <a:r>
              <a:rPr lang="en-US" sz="3200" dirty="0"/>
              <a:t>... That is, the first sound which he heard was a command to come up and see the glories of that world. It resembled the former voice of Jesus in Rev. 1:10 in that it was "like the sound of a trumpet."</a:t>
            </a:r>
          </a:p>
          <a:p>
            <a:pPr marL="0" indent="0">
              <a:buNone/>
            </a:pPr>
            <a:endParaRPr lang="en-US" dirty="0"/>
          </a:p>
        </p:txBody>
      </p:sp>
    </p:spTree>
    <p:extLst>
      <p:ext uri="{BB962C8B-B14F-4D97-AF65-F5344CB8AC3E}">
        <p14:creationId xmlns:p14="http://schemas.microsoft.com/office/powerpoint/2010/main" val="400578867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56" y="227464"/>
            <a:ext cx="10353761" cy="1123666"/>
          </a:xfrm>
        </p:spPr>
        <p:txBody>
          <a:bodyPr/>
          <a:lstStyle/>
          <a:p>
            <a:r>
              <a:rPr lang="en-US" u="sng" dirty="0">
                <a:solidFill>
                  <a:srgbClr val="FFFF00"/>
                </a:solidFill>
              </a:rPr>
              <a:t>Revelation 4:1</a:t>
            </a:r>
            <a:endParaRPr lang="en-US" dirty="0">
              <a:solidFill>
                <a:srgbClr val="FFFF00"/>
              </a:solidFill>
            </a:endParaRPr>
          </a:p>
        </p:txBody>
      </p:sp>
      <p:sp>
        <p:nvSpPr>
          <p:cNvPr id="3" name="Content Placeholder 2"/>
          <p:cNvSpPr>
            <a:spLocks noGrp="1"/>
          </p:cNvSpPr>
          <p:nvPr>
            <p:ph idx="1"/>
          </p:nvPr>
        </p:nvSpPr>
        <p:spPr>
          <a:xfrm>
            <a:off x="300252" y="1351127"/>
            <a:ext cx="11655188" cy="5213445"/>
          </a:xfrm>
        </p:spPr>
        <p:txBody>
          <a:bodyPr>
            <a:noAutofit/>
          </a:bodyPr>
          <a:lstStyle/>
          <a:p>
            <a:pPr marL="0" indent="0">
              <a:buNone/>
            </a:pPr>
            <a:r>
              <a:rPr lang="en-US" sz="3200" b="1" i="1" dirty="0"/>
              <a:t>“</a:t>
            </a:r>
            <a:r>
              <a:rPr lang="en-US" sz="3200" b="1" i="1" dirty="0">
                <a:solidFill>
                  <a:srgbClr val="FFFF00"/>
                </a:solidFill>
              </a:rPr>
              <a:t>Come up hither</a:t>
            </a:r>
            <a:r>
              <a:rPr lang="en-US" sz="3200" b="1" i="1" dirty="0"/>
              <a:t>”... </a:t>
            </a:r>
            <a:r>
              <a:rPr lang="en-US" sz="3200" dirty="0"/>
              <a:t>To the place where the voice seemed to proceed; that is heaven. </a:t>
            </a:r>
            <a:r>
              <a:rPr lang="en-US" sz="3200" dirty="0">
                <a:solidFill>
                  <a:srgbClr val="FFFF00"/>
                </a:solidFill>
              </a:rPr>
              <a:t>(A similar call was later given to the 2 witnesses in Rev. 11:12)</a:t>
            </a:r>
          </a:p>
          <a:p>
            <a:pPr marL="0" indent="0">
              <a:buNone/>
            </a:pPr>
            <a:endParaRPr lang="en-US" sz="1000" b="1" i="1" dirty="0"/>
          </a:p>
          <a:p>
            <a:pPr marL="0" indent="0">
              <a:buNone/>
            </a:pPr>
            <a:r>
              <a:rPr lang="en-US" sz="3200" b="1" i="1" dirty="0"/>
              <a:t>“</a:t>
            </a:r>
            <a:r>
              <a:rPr lang="en-US" sz="3200" b="1" i="1" dirty="0">
                <a:solidFill>
                  <a:srgbClr val="FFFF00"/>
                </a:solidFill>
              </a:rPr>
              <a:t>And I will show you things which must be hereafter</a:t>
            </a:r>
            <a:r>
              <a:rPr lang="en-US" sz="3200" b="1" i="1" dirty="0"/>
              <a:t>." </a:t>
            </a:r>
          </a:p>
          <a:p>
            <a:pPr marL="0" indent="0">
              <a:buNone/>
            </a:pPr>
            <a:r>
              <a:rPr lang="en-US" sz="3200" dirty="0"/>
              <a:t>The reference is to future events; and the meaning is, that there would be disclosed to John, events that were to occur at some future period.</a:t>
            </a:r>
          </a:p>
          <a:p>
            <a:pPr marL="0" indent="0">
              <a:buNone/>
            </a:pPr>
            <a:endParaRPr lang="en-US" sz="3200" dirty="0"/>
          </a:p>
        </p:txBody>
      </p:sp>
    </p:spTree>
    <p:extLst>
      <p:ext uri="{BB962C8B-B14F-4D97-AF65-F5344CB8AC3E}">
        <p14:creationId xmlns:p14="http://schemas.microsoft.com/office/powerpoint/2010/main" val="234443146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56" y="227464"/>
            <a:ext cx="10353761" cy="1123666"/>
          </a:xfrm>
        </p:spPr>
        <p:txBody>
          <a:bodyPr/>
          <a:lstStyle/>
          <a:p>
            <a:r>
              <a:rPr lang="en-US" u="sng" dirty="0">
                <a:solidFill>
                  <a:srgbClr val="FFFF00"/>
                </a:solidFill>
              </a:rPr>
              <a:t>Revelation </a:t>
            </a:r>
            <a:r>
              <a:rPr lang="en-US" u="sng" dirty="0" smtClean="0">
                <a:solidFill>
                  <a:srgbClr val="FFFF00"/>
                </a:solidFill>
              </a:rPr>
              <a:t>4:2</a:t>
            </a:r>
            <a:endParaRPr lang="en-US" dirty="0">
              <a:solidFill>
                <a:srgbClr val="FFFF00"/>
              </a:solidFill>
            </a:endParaRPr>
          </a:p>
        </p:txBody>
      </p:sp>
      <p:sp>
        <p:nvSpPr>
          <p:cNvPr id="3" name="Content Placeholder 2"/>
          <p:cNvSpPr>
            <a:spLocks noGrp="1"/>
          </p:cNvSpPr>
          <p:nvPr>
            <p:ph idx="1"/>
          </p:nvPr>
        </p:nvSpPr>
        <p:spPr>
          <a:xfrm>
            <a:off x="300252" y="1351127"/>
            <a:ext cx="11655188" cy="5213445"/>
          </a:xfrm>
        </p:spPr>
        <p:txBody>
          <a:bodyPr>
            <a:noAutofit/>
          </a:bodyPr>
          <a:lstStyle/>
          <a:p>
            <a:pPr marL="0" indent="0">
              <a:buNone/>
            </a:pPr>
            <a:r>
              <a:rPr lang="en-US" sz="3200" b="1" i="1" dirty="0"/>
              <a:t>“</a:t>
            </a:r>
            <a:r>
              <a:rPr lang="en-US" sz="3200" b="1" i="1" dirty="0">
                <a:solidFill>
                  <a:srgbClr val="FFFF00"/>
                </a:solidFill>
              </a:rPr>
              <a:t>I was in the spirit</a:t>
            </a:r>
            <a:r>
              <a:rPr lang="en-US" sz="3200" b="1" i="1" dirty="0"/>
              <a:t>”… </a:t>
            </a:r>
            <a:r>
              <a:rPr lang="en-US" sz="3200" dirty="0"/>
              <a:t>John became a spirit and had an out of body experience </a:t>
            </a:r>
            <a:r>
              <a:rPr lang="en-US" sz="3200" dirty="0">
                <a:solidFill>
                  <a:srgbClr val="00B0F0"/>
                </a:solidFill>
              </a:rPr>
              <a:t>(see Rev. 1:10; 17:3; 21:10)</a:t>
            </a:r>
            <a:r>
              <a:rPr lang="en-US" sz="3200" dirty="0"/>
              <a:t>: John was completely raptured in vision into the heavenly world.</a:t>
            </a:r>
          </a:p>
          <a:p>
            <a:pPr marL="0" indent="0">
              <a:buNone/>
            </a:pPr>
            <a:endParaRPr lang="en-US" sz="800" b="1" i="1" dirty="0"/>
          </a:p>
          <a:p>
            <a:pPr marL="0" indent="0">
              <a:buNone/>
            </a:pPr>
            <a:r>
              <a:rPr lang="en-US" sz="3200" b="1" i="1" dirty="0"/>
              <a:t>“… </a:t>
            </a:r>
            <a:r>
              <a:rPr lang="en-US" sz="3200" b="1" i="1" dirty="0">
                <a:solidFill>
                  <a:srgbClr val="FFFF00"/>
                </a:solidFill>
              </a:rPr>
              <a:t>a throne was set in heaven</a:t>
            </a:r>
            <a:r>
              <a:rPr lang="en-US" sz="3200" b="1" i="1" dirty="0"/>
              <a:t>” </a:t>
            </a:r>
            <a:r>
              <a:rPr lang="en-US" sz="3200" dirty="0"/>
              <a:t>– not placed, but was situated, the word set literally means "lay.“</a:t>
            </a:r>
          </a:p>
          <a:p>
            <a:pPr marL="0" indent="0">
              <a:buNone/>
            </a:pPr>
            <a:endParaRPr lang="en-US" sz="1400" dirty="0"/>
          </a:p>
          <a:p>
            <a:pPr marL="0" indent="0">
              <a:buNone/>
            </a:pPr>
            <a:r>
              <a:rPr lang="en-US" sz="3200" b="1" i="1" dirty="0"/>
              <a:t>“…</a:t>
            </a:r>
            <a:r>
              <a:rPr lang="en-US" sz="3200" b="1" i="1" dirty="0">
                <a:solidFill>
                  <a:srgbClr val="FFFF00"/>
                </a:solidFill>
              </a:rPr>
              <a:t>one sat on the throne</a:t>
            </a:r>
            <a:r>
              <a:rPr lang="en-US" sz="3200" b="1" i="1" dirty="0"/>
              <a:t>” </a:t>
            </a:r>
            <a:r>
              <a:rPr lang="en-US" sz="3200" dirty="0"/>
              <a:t>– </a:t>
            </a:r>
            <a:r>
              <a:rPr lang="en-US" sz="3200" dirty="0">
                <a:solidFill>
                  <a:srgbClr val="00B0F0"/>
                </a:solidFill>
              </a:rPr>
              <a:t>Who is it that sat on the throne… God the Father or God the Son?  </a:t>
            </a:r>
          </a:p>
          <a:p>
            <a:pPr marL="0" indent="0">
              <a:buNone/>
            </a:pPr>
            <a:endParaRPr lang="en-US" sz="3200" dirty="0"/>
          </a:p>
        </p:txBody>
      </p:sp>
    </p:spTree>
    <p:extLst>
      <p:ext uri="{BB962C8B-B14F-4D97-AF65-F5344CB8AC3E}">
        <p14:creationId xmlns:p14="http://schemas.microsoft.com/office/powerpoint/2010/main" val="177383145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4:2</a:t>
            </a:r>
            <a:endParaRPr lang="en-US" dirty="0">
              <a:solidFill>
                <a:srgbClr val="FFFF00"/>
              </a:solidFill>
            </a:endParaRPr>
          </a:p>
        </p:txBody>
      </p:sp>
      <p:sp>
        <p:nvSpPr>
          <p:cNvPr id="3" name="Content Placeholder 2"/>
          <p:cNvSpPr>
            <a:spLocks noGrp="1"/>
          </p:cNvSpPr>
          <p:nvPr>
            <p:ph idx="1"/>
          </p:nvPr>
        </p:nvSpPr>
        <p:spPr>
          <a:xfrm>
            <a:off x="300252" y="1187354"/>
            <a:ext cx="11655188" cy="5540992"/>
          </a:xfrm>
        </p:spPr>
        <p:txBody>
          <a:bodyPr>
            <a:noAutofit/>
          </a:bodyPr>
          <a:lstStyle/>
          <a:p>
            <a:pPr marL="0" indent="0">
              <a:buNone/>
            </a:pPr>
            <a:r>
              <a:rPr lang="en-US" sz="3200" b="1" dirty="0">
                <a:solidFill>
                  <a:srgbClr val="00B0F0"/>
                </a:solidFill>
              </a:rPr>
              <a:t>It was God the Father on the throne:</a:t>
            </a:r>
          </a:p>
          <a:p>
            <a:pPr marL="0" indent="0">
              <a:buNone/>
            </a:pPr>
            <a:r>
              <a:rPr lang="en-US" sz="3200" dirty="0"/>
              <a:t>When the Son, "the Lamb," is introduced in Rev. 5:5-9, a new song is sung which distinguishes the Sitter on the throne from the Lamb, "Thou hast redeemed us to God." Rev. 5:13 shows the distinction of 2 being worshipped “…Unto </a:t>
            </a:r>
            <a:r>
              <a:rPr lang="en-US" sz="3200" u="sng" dirty="0"/>
              <a:t>Him that sits upon the throne</a:t>
            </a:r>
            <a:r>
              <a:rPr lang="en-US" sz="3200" dirty="0"/>
              <a:t>, and </a:t>
            </a:r>
            <a:r>
              <a:rPr lang="en-US" sz="3200" u="sng" dirty="0"/>
              <a:t>unto the Lamb</a:t>
            </a:r>
            <a:r>
              <a:rPr lang="en-US" sz="3200" dirty="0"/>
              <a:t>.”</a:t>
            </a:r>
          </a:p>
          <a:p>
            <a:pPr marL="0" indent="0">
              <a:buNone/>
            </a:pPr>
            <a:r>
              <a:rPr lang="en-US" sz="3200" dirty="0"/>
              <a:t>Jesus actually makes his grand entrance in chapter 5 (not chap. 4) as the one who was worthy to open the book and loose the seals.</a:t>
            </a:r>
          </a:p>
          <a:p>
            <a:pPr marL="0" indent="0">
              <a:buNone/>
            </a:pPr>
            <a:endParaRPr lang="en-US" sz="3200" dirty="0"/>
          </a:p>
        </p:txBody>
      </p:sp>
    </p:spTree>
    <p:extLst>
      <p:ext uri="{BB962C8B-B14F-4D97-AF65-F5344CB8AC3E}">
        <p14:creationId xmlns:p14="http://schemas.microsoft.com/office/powerpoint/2010/main" val="238748023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4:3</a:t>
            </a:r>
            <a:endParaRPr lang="en-US" dirty="0">
              <a:solidFill>
                <a:srgbClr val="FFFF00"/>
              </a:solidFill>
            </a:endParaRPr>
          </a:p>
        </p:txBody>
      </p:sp>
      <p:sp>
        <p:nvSpPr>
          <p:cNvPr id="3" name="Content Placeholder 2"/>
          <p:cNvSpPr>
            <a:spLocks noGrp="1"/>
          </p:cNvSpPr>
          <p:nvPr>
            <p:ph idx="1"/>
          </p:nvPr>
        </p:nvSpPr>
        <p:spPr>
          <a:xfrm>
            <a:off x="300252" y="1187354"/>
            <a:ext cx="11655188" cy="5540992"/>
          </a:xfrm>
        </p:spPr>
        <p:txBody>
          <a:bodyPr>
            <a:noAutofit/>
          </a:bodyPr>
          <a:lstStyle/>
          <a:p>
            <a:pPr marL="0" indent="0">
              <a:buNone/>
            </a:pPr>
            <a:r>
              <a:rPr lang="en-US" sz="3200" dirty="0"/>
              <a:t>There is no description of the Divine Being, to point out any likeness, shape or dimensions. The description rather aims to point out the surrounding glory and splendor of the almighty Father</a:t>
            </a:r>
          </a:p>
          <a:p>
            <a:pPr marL="0" indent="0">
              <a:buNone/>
            </a:pPr>
            <a:r>
              <a:rPr lang="en-US" sz="3200" b="1" dirty="0"/>
              <a:t>He who was seated on the throne had an appearance like a </a:t>
            </a:r>
            <a:r>
              <a:rPr lang="en-US" sz="3200" b="1" dirty="0">
                <a:solidFill>
                  <a:schemeClr val="accent2">
                    <a:lumMod val="75000"/>
                  </a:schemeClr>
                </a:solidFill>
              </a:rPr>
              <a:t>jasper</a:t>
            </a:r>
            <a:r>
              <a:rPr lang="en-US" sz="3200" b="1" dirty="0"/>
              <a:t> and </a:t>
            </a:r>
            <a:r>
              <a:rPr lang="en-US" sz="3200" b="1" dirty="0">
                <a:solidFill>
                  <a:srgbClr val="FF0000"/>
                </a:solidFill>
              </a:rPr>
              <a:t>sardine</a:t>
            </a:r>
            <a:r>
              <a:rPr lang="en-US" sz="3200" b="1" dirty="0"/>
              <a:t> stone; and around or encircling the throne there was a rainbow of the color of an </a:t>
            </a:r>
            <a:r>
              <a:rPr lang="en-US" sz="3200" b="1" dirty="0">
                <a:solidFill>
                  <a:srgbClr val="00B050"/>
                </a:solidFill>
              </a:rPr>
              <a:t>emerald</a:t>
            </a:r>
            <a:r>
              <a:rPr lang="en-US" sz="3200" b="1" dirty="0"/>
              <a:t>.</a:t>
            </a:r>
          </a:p>
          <a:p>
            <a:pPr marL="0" indent="0">
              <a:buNone/>
            </a:pPr>
            <a:endParaRPr lang="en-US" sz="3200" dirty="0"/>
          </a:p>
        </p:txBody>
      </p:sp>
    </p:spTree>
    <p:extLst>
      <p:ext uri="{BB962C8B-B14F-4D97-AF65-F5344CB8AC3E}">
        <p14:creationId xmlns:p14="http://schemas.microsoft.com/office/powerpoint/2010/main" val="1597261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mages of revelation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805" y="130790"/>
            <a:ext cx="6545239" cy="654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127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1:9</a:t>
            </a:r>
            <a:r>
              <a:rPr lang="en-US" sz="3600" dirty="0">
                <a:solidFill>
                  <a:srgbClr val="FFFF00"/>
                </a:solidFill>
                <a:effectLst/>
              </a:rPr>
              <a:t>  </a:t>
            </a:r>
          </a:p>
          <a:p>
            <a:pPr marL="0" indent="0">
              <a:buNone/>
            </a:pPr>
            <a:r>
              <a:rPr lang="en-US" sz="3200" dirty="0">
                <a:effectLst/>
              </a:rPr>
              <a:t>This narration, opens the way by declaring the authority and calling of John for this particular revelation, and to give credibility to this prophecy.  The proposition shows who was called to this revelation, in what place and why he was there…. Hence the verse declares that John is the author and he received this revelation on the Island of Patmos. He was exiled to Patmos for preaching the Word and for asserting himself as a follower of Jesus Christ.</a:t>
            </a:r>
          </a:p>
        </p:txBody>
      </p:sp>
    </p:spTree>
    <p:extLst>
      <p:ext uri="{BB962C8B-B14F-4D97-AF65-F5344CB8AC3E}">
        <p14:creationId xmlns:p14="http://schemas.microsoft.com/office/powerpoint/2010/main" val="51918058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images of revelation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48" y="192206"/>
            <a:ext cx="11755391" cy="661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59988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images of revelation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641" y="122830"/>
            <a:ext cx="8839200" cy="663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37079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50" y="1029836"/>
            <a:ext cx="11906452" cy="478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9805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4:4</a:t>
            </a:r>
            <a:endParaRPr lang="en-US" dirty="0">
              <a:solidFill>
                <a:srgbClr val="FFFF00"/>
              </a:solidFill>
            </a:endParaRPr>
          </a:p>
        </p:txBody>
      </p:sp>
      <p:sp>
        <p:nvSpPr>
          <p:cNvPr id="3" name="Content Placeholder 2"/>
          <p:cNvSpPr>
            <a:spLocks noGrp="1"/>
          </p:cNvSpPr>
          <p:nvPr>
            <p:ph idx="1"/>
          </p:nvPr>
        </p:nvSpPr>
        <p:spPr>
          <a:xfrm>
            <a:off x="300252" y="1187354"/>
            <a:ext cx="11655188" cy="5540992"/>
          </a:xfrm>
        </p:spPr>
        <p:txBody>
          <a:bodyPr>
            <a:noAutofit/>
          </a:bodyPr>
          <a:lstStyle/>
          <a:p>
            <a:pPr marL="0" indent="0">
              <a:buNone/>
            </a:pPr>
            <a:r>
              <a:rPr lang="en-US" sz="3200" dirty="0" smtClean="0"/>
              <a:t>“</a:t>
            </a:r>
            <a:r>
              <a:rPr lang="en-US" sz="3200" i="1" dirty="0" smtClean="0">
                <a:solidFill>
                  <a:srgbClr val="FFFF00"/>
                </a:solidFill>
              </a:rPr>
              <a:t>And </a:t>
            </a:r>
            <a:r>
              <a:rPr lang="en-US" sz="3200" i="1" dirty="0">
                <a:solidFill>
                  <a:srgbClr val="FFFF00"/>
                </a:solidFill>
              </a:rPr>
              <a:t>upon the seats I saw four and twenty elders </a:t>
            </a:r>
            <a:r>
              <a:rPr lang="en-US" sz="3200" i="1" dirty="0" smtClean="0">
                <a:solidFill>
                  <a:srgbClr val="FFFF00"/>
                </a:solidFill>
              </a:rPr>
              <a:t>sitting</a:t>
            </a:r>
            <a:r>
              <a:rPr lang="en-US" sz="3200" dirty="0" smtClean="0"/>
              <a:t>”... </a:t>
            </a:r>
          </a:p>
          <a:p>
            <a:pPr marL="0" indent="0">
              <a:buNone/>
            </a:pPr>
            <a:r>
              <a:rPr lang="en-US" sz="3200" dirty="0" smtClean="0"/>
              <a:t>Many </a:t>
            </a:r>
            <a:r>
              <a:rPr lang="en-US" sz="3200" dirty="0"/>
              <a:t>various opinions have been entertained in respect to </a:t>
            </a:r>
            <a:r>
              <a:rPr lang="en-US" sz="3200" dirty="0" smtClean="0"/>
              <a:t>who these 24 elders were, who </a:t>
            </a:r>
            <a:r>
              <a:rPr lang="en-US" sz="3200" dirty="0"/>
              <a:t>appeared sitting around the throne, and </a:t>
            </a:r>
            <a:r>
              <a:rPr lang="en-US" sz="3200" dirty="0" smtClean="0"/>
              <a:t>to </a:t>
            </a:r>
            <a:r>
              <a:rPr lang="en-US" sz="3200" dirty="0"/>
              <a:t>question why the number twenty-four is mentioned. Instead of examining those opinions at length, it will be better to present, in a summary manner, what seems to be probable in regard to the intended </a:t>
            </a:r>
            <a:r>
              <a:rPr lang="en-US" sz="3200" dirty="0" smtClean="0"/>
              <a:t>reference….</a:t>
            </a:r>
            <a:endParaRPr lang="en-US" sz="3200" dirty="0"/>
          </a:p>
        </p:txBody>
      </p:sp>
    </p:spTree>
    <p:extLst>
      <p:ext uri="{BB962C8B-B14F-4D97-AF65-F5344CB8AC3E}">
        <p14:creationId xmlns:p14="http://schemas.microsoft.com/office/powerpoint/2010/main" val="419423708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4:4</a:t>
            </a:r>
            <a:endParaRPr lang="en-US" dirty="0">
              <a:solidFill>
                <a:srgbClr val="FFFF00"/>
              </a:solidFill>
            </a:endParaRPr>
          </a:p>
        </p:txBody>
      </p:sp>
      <p:sp>
        <p:nvSpPr>
          <p:cNvPr id="3" name="Content Placeholder 2"/>
          <p:cNvSpPr>
            <a:spLocks noGrp="1"/>
          </p:cNvSpPr>
          <p:nvPr>
            <p:ph idx="1"/>
          </p:nvPr>
        </p:nvSpPr>
        <p:spPr>
          <a:xfrm>
            <a:off x="300252" y="1187354"/>
            <a:ext cx="11655188" cy="5540992"/>
          </a:xfrm>
        </p:spPr>
        <p:txBody>
          <a:bodyPr>
            <a:noAutofit/>
          </a:bodyPr>
          <a:lstStyle/>
          <a:p>
            <a:pPr marL="0" indent="0">
              <a:buNone/>
            </a:pPr>
            <a:r>
              <a:rPr lang="en-US" sz="3200" dirty="0"/>
              <a:t>These elders have a regal character, or are of a kingly order. This is apparent because they are represented as sitting on "thrones," and because they have on their heads "crowns of gold</a:t>
            </a:r>
            <a:r>
              <a:rPr lang="en-US" sz="3200" dirty="0" smtClean="0"/>
              <a:t>.”  They </a:t>
            </a:r>
            <a:r>
              <a:rPr lang="en-US" sz="3200" dirty="0"/>
              <a:t>are designed to symbolize or represent some class of persons. They are </a:t>
            </a:r>
            <a:r>
              <a:rPr lang="en-US" sz="3200" dirty="0" smtClean="0"/>
              <a:t>most likely human </a:t>
            </a:r>
            <a:r>
              <a:rPr lang="en-US" sz="3200" dirty="0"/>
              <a:t>beings, and are designed to have some relation to the race of </a:t>
            </a:r>
            <a:r>
              <a:rPr lang="en-US" sz="3200" dirty="0" smtClean="0"/>
              <a:t>mankind, </a:t>
            </a:r>
            <a:r>
              <a:rPr lang="en-US" sz="3200" dirty="0"/>
              <a:t>and somehow to connect the human race with the worship of heaven.</a:t>
            </a:r>
          </a:p>
        </p:txBody>
      </p:sp>
    </p:spTree>
    <p:extLst>
      <p:ext uri="{BB962C8B-B14F-4D97-AF65-F5344CB8AC3E}">
        <p14:creationId xmlns:p14="http://schemas.microsoft.com/office/powerpoint/2010/main" val="3004807577"/>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4:4</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b="1" dirty="0" smtClean="0">
                <a:solidFill>
                  <a:srgbClr val="FFFF00"/>
                </a:solidFill>
              </a:rPr>
              <a:t>The 24 </a:t>
            </a:r>
            <a:r>
              <a:rPr lang="en-US" sz="3200" b="1" dirty="0">
                <a:solidFill>
                  <a:srgbClr val="FFFF00"/>
                </a:solidFill>
              </a:rPr>
              <a:t>elders could be: </a:t>
            </a:r>
            <a:endParaRPr lang="en-US" sz="3200" b="1" dirty="0" smtClean="0">
              <a:solidFill>
                <a:srgbClr val="FFFF00"/>
              </a:solidFill>
            </a:endParaRPr>
          </a:p>
          <a:p>
            <a:pPr marL="514350" indent="-514350">
              <a:buAutoNum type="arabicParenBoth"/>
            </a:pPr>
            <a:r>
              <a:rPr lang="en-US" sz="3200" dirty="0" smtClean="0">
                <a:effectLst/>
              </a:rPr>
              <a:t>T</a:t>
            </a:r>
            <a:r>
              <a:rPr lang="en-US" sz="3200" dirty="0" smtClean="0"/>
              <a:t>he </a:t>
            </a:r>
            <a:r>
              <a:rPr lang="en-US" sz="3200" dirty="0"/>
              <a:t>representatives of God's people under the Old and New Testament dispensations, twelve for each, answering to the twelve tribes of Israel, and the twelve apostles of Christ</a:t>
            </a:r>
            <a:r>
              <a:rPr lang="en-US" sz="3200" dirty="0" smtClean="0"/>
              <a:t>.</a:t>
            </a:r>
          </a:p>
          <a:p>
            <a:pPr marL="514350" indent="-514350">
              <a:buAutoNum type="arabicParenBoth"/>
            </a:pPr>
            <a:r>
              <a:rPr lang="en-US" sz="3200" dirty="0"/>
              <a:t>The most holy of all the former ages, </a:t>
            </a:r>
            <a:r>
              <a:rPr lang="en-US" sz="3200" dirty="0" smtClean="0"/>
              <a:t>representing </a:t>
            </a:r>
            <a:r>
              <a:rPr lang="en-US" sz="3200" dirty="0"/>
              <a:t>the whole body of the saints</a:t>
            </a:r>
            <a:r>
              <a:rPr lang="en-US" sz="3200" dirty="0" smtClean="0"/>
              <a:t>.</a:t>
            </a:r>
          </a:p>
          <a:p>
            <a:pPr marL="514350" indent="-514350">
              <a:buAutoNum type="arabicParenBoth"/>
            </a:pPr>
            <a:r>
              <a:rPr lang="en-US" sz="3200" dirty="0"/>
              <a:t>There were </a:t>
            </a:r>
            <a:r>
              <a:rPr lang="en-US" sz="3200" dirty="0" smtClean="0"/>
              <a:t>24 </a:t>
            </a:r>
            <a:r>
              <a:rPr lang="en-US" sz="3200" dirty="0"/>
              <a:t>courses of </a:t>
            </a:r>
            <a:r>
              <a:rPr lang="en-US" sz="3200" dirty="0" smtClean="0"/>
              <a:t>Jewish priests;  so possibly representing Israel</a:t>
            </a:r>
            <a:endParaRPr lang="en-US" sz="3200" dirty="0"/>
          </a:p>
        </p:txBody>
      </p:sp>
    </p:spTree>
    <p:extLst>
      <p:ext uri="{BB962C8B-B14F-4D97-AF65-F5344CB8AC3E}">
        <p14:creationId xmlns:p14="http://schemas.microsoft.com/office/powerpoint/2010/main" val="316094613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4:4</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b="1" dirty="0" smtClean="0">
                <a:solidFill>
                  <a:srgbClr val="FFFF00"/>
                </a:solidFill>
              </a:rPr>
              <a:t>The 24 </a:t>
            </a:r>
            <a:r>
              <a:rPr lang="en-US" sz="3200" b="1" dirty="0">
                <a:solidFill>
                  <a:srgbClr val="FFFF00"/>
                </a:solidFill>
              </a:rPr>
              <a:t>elders could be: </a:t>
            </a:r>
          </a:p>
          <a:p>
            <a:pPr marL="0" indent="0">
              <a:buNone/>
            </a:pPr>
            <a:r>
              <a:rPr lang="en-US" sz="3200" dirty="0">
                <a:effectLst/>
              </a:rPr>
              <a:t>(4) </a:t>
            </a:r>
            <a:r>
              <a:rPr lang="en-US" sz="3200" dirty="0" smtClean="0">
                <a:effectLst/>
              </a:rPr>
              <a:t>Representatives of the </a:t>
            </a:r>
            <a:r>
              <a:rPr lang="en-US" sz="3200" dirty="0">
                <a:effectLst/>
              </a:rPr>
              <a:t>church glorified in heaven.  Royal ones, for they are crowned; priestly ones, and therefore clothed in white. Like the elders in the synagogues and in the early assemblies of Christians, these 'older men' are in some way representative of the church.</a:t>
            </a:r>
            <a:endParaRPr lang="en-US" sz="3200" dirty="0"/>
          </a:p>
        </p:txBody>
      </p:sp>
    </p:spTree>
    <p:extLst>
      <p:ext uri="{BB962C8B-B14F-4D97-AF65-F5344CB8AC3E}">
        <p14:creationId xmlns:p14="http://schemas.microsoft.com/office/powerpoint/2010/main" val="421724277"/>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50" y="1029836"/>
            <a:ext cx="11906452" cy="478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59179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206" y="0"/>
            <a:ext cx="5247563" cy="672764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485545" y="-96983"/>
            <a:ext cx="10353761" cy="848643"/>
          </a:xfrm>
        </p:spPr>
        <p:txBody>
          <a:bodyPr/>
          <a:lstStyle/>
          <a:p>
            <a:r>
              <a:rPr lang="en-US" dirty="0">
                <a:solidFill>
                  <a:srgbClr val="FFFF00"/>
                </a:solidFill>
              </a:rPr>
              <a:t>Revelation </a:t>
            </a:r>
            <a:r>
              <a:rPr lang="en-US" dirty="0" smtClean="0">
                <a:solidFill>
                  <a:srgbClr val="FFFF00"/>
                </a:solidFill>
              </a:rPr>
              <a:t>4:5</a:t>
            </a:r>
            <a:endParaRPr lang="en-US" dirty="0">
              <a:solidFill>
                <a:srgbClr val="FFFF00"/>
              </a:solidFill>
            </a:endParaRPr>
          </a:p>
        </p:txBody>
      </p:sp>
    </p:spTree>
    <p:extLst>
      <p:ext uri="{BB962C8B-B14F-4D97-AF65-F5344CB8AC3E}">
        <p14:creationId xmlns:p14="http://schemas.microsoft.com/office/powerpoint/2010/main" val="219954476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4:5</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images of revelation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51837"/>
            <a:ext cx="7686320" cy="575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7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55" y="101125"/>
            <a:ext cx="11887200" cy="675687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1:10</a:t>
            </a:r>
            <a:r>
              <a:rPr lang="en-US" sz="3600" dirty="0">
                <a:solidFill>
                  <a:srgbClr val="FFFF00"/>
                </a:solidFill>
                <a:effectLst/>
              </a:rPr>
              <a:t> </a:t>
            </a:r>
            <a:r>
              <a:rPr lang="en-US" sz="3200" dirty="0">
                <a:effectLst/>
              </a:rPr>
              <a:t>This is a holy trance which the prophets were entranced and being carried out of the world to converse with God. In other words; John received the Spirit of prophecy, and was under its influence when the first vision was exhibited.</a:t>
            </a:r>
          </a:p>
          <a:p>
            <a:pPr marL="0" indent="0">
              <a:buNone/>
            </a:pPr>
            <a:r>
              <a:rPr lang="en-US" sz="3200" dirty="0">
                <a:effectLst/>
              </a:rPr>
              <a:t>“</a:t>
            </a:r>
            <a:r>
              <a:rPr lang="en-US" sz="3200" dirty="0">
                <a:solidFill>
                  <a:srgbClr val="FFFF00"/>
                </a:solidFill>
                <a:effectLst/>
              </a:rPr>
              <a:t>The Lord's day</a:t>
            </a:r>
            <a:r>
              <a:rPr lang="en-US" sz="3200" dirty="0">
                <a:effectLst/>
              </a:rPr>
              <a:t>”- It properly means “pertaining to the Lord;” and so it might mean </a:t>
            </a:r>
            <a:r>
              <a:rPr lang="en-US" sz="3200" i="1" dirty="0">
                <a:effectLst/>
              </a:rPr>
              <a:t>a day pertaining to the Lord in any sense or for any reason</a:t>
            </a:r>
            <a:r>
              <a:rPr lang="en-US" sz="3200" dirty="0">
                <a:effectLst/>
              </a:rPr>
              <a:t>-either because he claimed it as his own and had set it apart for his own service; or because it was designed to commemorate some important event pertaining to him; or because it was observed in honor of him.</a:t>
            </a:r>
          </a:p>
        </p:txBody>
      </p:sp>
    </p:spTree>
    <p:extLst>
      <p:ext uri="{BB962C8B-B14F-4D97-AF65-F5344CB8AC3E}">
        <p14:creationId xmlns:p14="http://schemas.microsoft.com/office/powerpoint/2010/main" val="329955365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4:5</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images of revelation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72" y="1087150"/>
            <a:ext cx="9795163" cy="550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425713"/>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335" y="49501"/>
            <a:ext cx="10353761" cy="874904"/>
          </a:xfrm>
        </p:spPr>
        <p:txBody>
          <a:bodyPr/>
          <a:lstStyle/>
          <a:p>
            <a:r>
              <a:rPr lang="en-US" dirty="0">
                <a:solidFill>
                  <a:srgbClr val="FFFF00"/>
                </a:solidFill>
              </a:rPr>
              <a:t>Revelation </a:t>
            </a:r>
            <a:r>
              <a:rPr lang="en-US" dirty="0" smtClean="0">
                <a:solidFill>
                  <a:srgbClr val="FFFF00"/>
                </a:solidFill>
              </a:rPr>
              <a:t>4:5</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843" y="706582"/>
            <a:ext cx="8201890" cy="615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70526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4:6</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Image result for images of revelation 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574" y="1028267"/>
            <a:ext cx="7561407" cy="567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73747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50" y="1029836"/>
            <a:ext cx="11906452" cy="478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75852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4:7</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Image result for images of 4 creatures in revelation 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683" y="1079211"/>
            <a:ext cx="9725021" cy="5543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77358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680" y="7937"/>
            <a:ext cx="10353761" cy="987188"/>
          </a:xfrm>
        </p:spPr>
        <p:txBody>
          <a:bodyPr/>
          <a:lstStyle/>
          <a:p>
            <a:r>
              <a:rPr lang="en-US" u="sng" dirty="0">
                <a:solidFill>
                  <a:srgbClr val="FFFF00"/>
                </a:solidFill>
              </a:rPr>
              <a:t>Revelation </a:t>
            </a:r>
            <a:r>
              <a:rPr lang="en-US" u="sng" dirty="0" smtClean="0">
                <a:solidFill>
                  <a:srgbClr val="FFFF00"/>
                </a:solidFill>
              </a:rPr>
              <a:t>4:7</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358" y="784803"/>
            <a:ext cx="6290406" cy="586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8757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680" y="7937"/>
            <a:ext cx="10353761" cy="987188"/>
          </a:xfrm>
        </p:spPr>
        <p:txBody>
          <a:bodyPr/>
          <a:lstStyle/>
          <a:p>
            <a:r>
              <a:rPr lang="en-US" u="sng" dirty="0">
                <a:solidFill>
                  <a:srgbClr val="FFFF00"/>
                </a:solidFill>
              </a:rPr>
              <a:t>Revelation </a:t>
            </a:r>
            <a:r>
              <a:rPr lang="en-US" u="sng" dirty="0" smtClean="0">
                <a:solidFill>
                  <a:srgbClr val="FFFF00"/>
                </a:solidFill>
              </a:rPr>
              <a:t>4:7</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466" y="881782"/>
            <a:ext cx="7242752" cy="586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48260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4:7</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images of the 4 creatures in Rev. 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094" y="997526"/>
            <a:ext cx="7244542" cy="5756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5656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4:7</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993" y="937203"/>
            <a:ext cx="6816936" cy="571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1661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4:7-8</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61" y="1468582"/>
            <a:ext cx="10040723" cy="4904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3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1:10</a:t>
            </a:r>
            <a:r>
              <a:rPr lang="en-US" sz="3600" dirty="0">
                <a:solidFill>
                  <a:srgbClr val="FFFF00"/>
                </a:solidFill>
                <a:effectLst/>
              </a:rPr>
              <a:t>  </a:t>
            </a:r>
          </a:p>
          <a:p>
            <a:pPr marL="0" indent="0">
              <a:buNone/>
            </a:pPr>
            <a:r>
              <a:rPr lang="en-US" sz="3200" dirty="0">
                <a:effectLst/>
              </a:rPr>
              <a:t>“</a:t>
            </a:r>
            <a:r>
              <a:rPr lang="en-US" sz="3200" dirty="0">
                <a:solidFill>
                  <a:srgbClr val="FFFF00"/>
                </a:solidFill>
                <a:effectLst/>
              </a:rPr>
              <a:t>The Lord's day</a:t>
            </a:r>
            <a:r>
              <a:rPr lang="en-US" sz="3200" dirty="0">
                <a:effectLst/>
              </a:rPr>
              <a:t>”- Some have simply declared it as the first day of the week… </a:t>
            </a:r>
            <a:r>
              <a:rPr lang="en-US" sz="3200" dirty="0">
                <a:solidFill>
                  <a:srgbClr val="FFFF00"/>
                </a:solidFill>
                <a:effectLst/>
              </a:rPr>
              <a:t>Sunday</a:t>
            </a:r>
            <a:r>
              <a:rPr lang="en-US" sz="3200" dirty="0">
                <a:effectLst/>
              </a:rPr>
              <a:t>; which is observed as the Christian Sabbath for many, because on Sunday Jesus Christ rose from the dead; therefore it was called the Lord's day. In addition, the early church began to assemble on a Sunday. </a:t>
            </a:r>
          </a:p>
          <a:p>
            <a:pPr marL="0" indent="0">
              <a:buNone/>
            </a:pPr>
            <a:r>
              <a:rPr lang="en-US" sz="3200" dirty="0">
                <a:solidFill>
                  <a:srgbClr val="FFFF00"/>
                </a:solidFill>
                <a:effectLst/>
              </a:rPr>
              <a:t>John heard a loud voice</a:t>
            </a:r>
            <a:r>
              <a:rPr lang="en-US" sz="3200" dirty="0">
                <a:effectLst/>
              </a:rPr>
              <a:t>. This was of course sudden, and took him by surprise… </a:t>
            </a:r>
            <a:r>
              <a:rPr lang="en-US" sz="3200" dirty="0">
                <a:solidFill>
                  <a:srgbClr val="FFFF00"/>
                </a:solidFill>
                <a:effectLst/>
              </a:rPr>
              <a:t>As loud as a trumpet</a:t>
            </a:r>
            <a:r>
              <a:rPr lang="en-US" sz="3200" dirty="0">
                <a:effectLst/>
              </a:rPr>
              <a:t>. It does not mean that the tone of the voice resembled a trumpet, but only that it was clear, loud, and distinct like a trumpet.</a:t>
            </a:r>
          </a:p>
        </p:txBody>
      </p:sp>
    </p:spTree>
    <p:extLst>
      <p:ext uri="{BB962C8B-B14F-4D97-AF65-F5344CB8AC3E}">
        <p14:creationId xmlns:p14="http://schemas.microsoft.com/office/powerpoint/2010/main" val="29002171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a:solidFill>
                  <a:srgbClr val="FFFF00"/>
                </a:solidFill>
              </a:rPr>
              <a:t>Revelation </a:t>
            </a:r>
            <a:r>
              <a:rPr lang="en-US" u="sng" smtClean="0">
                <a:solidFill>
                  <a:srgbClr val="FFFF00"/>
                </a:solidFill>
              </a:rPr>
              <a:t>4:9</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160" y="997526"/>
            <a:ext cx="7679942" cy="5759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14270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4:10-11</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007" y="706582"/>
            <a:ext cx="8187033" cy="615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39444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4:10-11</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Image result for images of the 24 elders in Rev. 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859151"/>
            <a:ext cx="11305104" cy="566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10310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966" y="923498"/>
            <a:ext cx="10353761" cy="1792406"/>
          </a:xfrm>
        </p:spPr>
        <p:txBody>
          <a:bodyPr>
            <a:normAutofit fontScale="90000"/>
          </a:bodyPr>
          <a:lstStyle/>
          <a:p>
            <a:r>
              <a:rPr lang="en-US" sz="7300" b="0" dirty="0">
                <a:solidFill>
                  <a:srgbClr val="FFFF00"/>
                </a:solidFill>
                <a:latin typeface="Bernard MT Condensed" pitchFamily="18" charset="0"/>
              </a:rPr>
              <a:t>Revelation Chapter 5</a:t>
            </a:r>
            <a:r>
              <a:rPr lang="en-US" sz="7300" b="0" dirty="0" smtClean="0">
                <a:solidFill>
                  <a:srgbClr val="FFFF00"/>
                </a:solidFill>
                <a:latin typeface="Bernard MT Condensed" pitchFamily="18" charset="0"/>
              </a:rPr>
              <a:t/>
            </a:r>
            <a:br>
              <a:rPr lang="en-US" sz="7300" b="0" dirty="0" smtClean="0">
                <a:solidFill>
                  <a:srgbClr val="FFFF00"/>
                </a:solidFill>
                <a:latin typeface="Bernard MT Condensed" pitchFamily="18" charset="0"/>
              </a:rPr>
            </a:br>
            <a:r>
              <a:rPr lang="en-US" sz="3600" dirty="0" smtClean="0">
                <a:solidFill>
                  <a:srgbClr val="FFFF00"/>
                </a:solidFill>
                <a:latin typeface="Bernard MT Condensed" pitchFamily="18" charset="0"/>
              </a:rPr>
              <a:t/>
            </a:r>
            <a:br>
              <a:rPr lang="en-US" sz="3600" dirty="0" smtClean="0">
                <a:solidFill>
                  <a:srgbClr val="FFFF00"/>
                </a:solidFill>
                <a:latin typeface="Bernard MT Condensed" pitchFamily="18" charset="0"/>
              </a:rPr>
            </a:br>
            <a:r>
              <a:rPr lang="en-US" sz="5300" b="0" u="sng" dirty="0">
                <a:solidFill>
                  <a:srgbClr val="00B0F0"/>
                </a:solidFill>
                <a:latin typeface="Algerian" pitchFamily="82" charset="0"/>
              </a:rPr>
              <a:t>God’s Throne Room</a:t>
            </a:r>
            <a:r>
              <a:rPr lang="en-US" sz="5300" b="0" u="sng" dirty="0">
                <a:solidFill>
                  <a:srgbClr val="00B050"/>
                </a:solidFill>
                <a:latin typeface="Algerian" pitchFamily="82" charset="0"/>
              </a:rPr>
              <a:t/>
            </a:r>
            <a:br>
              <a:rPr lang="en-US" sz="5300" b="0" u="sng" dirty="0">
                <a:solidFill>
                  <a:srgbClr val="00B050"/>
                </a:solidFill>
                <a:latin typeface="Algerian" pitchFamily="82" charset="0"/>
              </a:rPr>
            </a:br>
            <a:endParaRPr lang="en-US" sz="5300" b="0" dirty="0"/>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233" y="2580434"/>
            <a:ext cx="7410734" cy="414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59368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5:1</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i="1" dirty="0">
                <a:solidFill>
                  <a:srgbClr val="FFFF00"/>
                </a:solidFill>
                <a:effectLst/>
              </a:rPr>
              <a:t>A book written within and on the back </a:t>
            </a:r>
            <a:r>
              <a:rPr lang="en-US" sz="3200" i="1" dirty="0" smtClean="0">
                <a:solidFill>
                  <a:srgbClr val="FFFF00"/>
                </a:solidFill>
                <a:effectLst/>
              </a:rPr>
              <a:t>side</a:t>
            </a:r>
            <a:r>
              <a:rPr lang="en-US" sz="3200" dirty="0" smtClean="0">
                <a:effectLst/>
              </a:rPr>
              <a:t>: </a:t>
            </a:r>
            <a:r>
              <a:rPr lang="en-US" sz="3200" dirty="0">
                <a:effectLst/>
              </a:rPr>
              <a:t>That is, the book was full of solemn contents within, but it was sealed; and on the back side was </a:t>
            </a:r>
            <a:r>
              <a:rPr lang="en-US" sz="3200" dirty="0" smtClean="0">
                <a:effectLst/>
              </a:rPr>
              <a:t>more contents</a:t>
            </a:r>
            <a:r>
              <a:rPr lang="en-US" sz="3200" dirty="0">
                <a:effectLst/>
              </a:rPr>
              <a:t>. It </a:t>
            </a:r>
            <a:r>
              <a:rPr lang="en-US" sz="3200" dirty="0" smtClean="0">
                <a:effectLst/>
              </a:rPr>
              <a:t>might have been a labeled </a:t>
            </a:r>
            <a:r>
              <a:rPr lang="en-US" sz="3200" dirty="0">
                <a:effectLst/>
              </a:rPr>
              <a:t>book, or one written on each side of the </a:t>
            </a:r>
            <a:r>
              <a:rPr lang="en-US" sz="3200" dirty="0" smtClean="0">
                <a:effectLst/>
              </a:rPr>
              <a:t>skin; </a:t>
            </a:r>
            <a:r>
              <a:rPr lang="en-US" sz="3200" dirty="0">
                <a:effectLst/>
              </a:rPr>
              <a:t>which was not usual. </a:t>
            </a:r>
            <a:r>
              <a:rPr lang="en-US" sz="3200" dirty="0" smtClean="0">
                <a:effectLst/>
              </a:rPr>
              <a:t>It </a:t>
            </a:r>
            <a:r>
              <a:rPr lang="en-US" sz="3200" dirty="0">
                <a:effectLst/>
              </a:rPr>
              <a:t>was customary to write only on one side of the paper or vellum, for the sake of convenience in reading the volume as it was unrolled. </a:t>
            </a:r>
            <a:r>
              <a:rPr lang="en-US" sz="3200" dirty="0" smtClean="0">
                <a:effectLst/>
              </a:rPr>
              <a:t>This book was more likely a </a:t>
            </a:r>
            <a:r>
              <a:rPr lang="en-US" sz="3200" dirty="0">
                <a:effectLst/>
              </a:rPr>
              <a:t>scroll, written on both sides to denote the </a:t>
            </a:r>
            <a:r>
              <a:rPr lang="en-US" sz="3200" dirty="0" smtClean="0">
                <a:effectLst/>
              </a:rPr>
              <a:t>fullness </a:t>
            </a:r>
            <a:r>
              <a:rPr lang="en-US" sz="3200" dirty="0">
                <a:effectLst/>
              </a:rPr>
              <a:t>of its contents, rolled up and sealed with seven seals. </a:t>
            </a:r>
            <a:endParaRPr lang="en-US" sz="3200" dirty="0"/>
          </a:p>
        </p:txBody>
      </p:sp>
    </p:spTree>
    <p:extLst>
      <p:ext uri="{BB962C8B-B14F-4D97-AF65-F5344CB8AC3E}">
        <p14:creationId xmlns:p14="http://schemas.microsoft.com/office/powerpoint/2010/main" val="86086934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5:1</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images of scoll book in Revelation 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815" y="955964"/>
            <a:ext cx="7462980" cy="559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15238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5:1</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images of scoll book in Revelation 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945" y="751735"/>
            <a:ext cx="10615165" cy="573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214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5:1</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94" y="1066800"/>
            <a:ext cx="11581300" cy="536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822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5:2</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538" y="160337"/>
            <a:ext cx="8885381" cy="666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4412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5:5</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i="1" dirty="0">
                <a:solidFill>
                  <a:srgbClr val="FFFF00"/>
                </a:solidFill>
                <a:effectLst/>
              </a:rPr>
              <a:t>The Lion of the tribe of </a:t>
            </a:r>
            <a:r>
              <a:rPr lang="en-US" sz="3200" i="1" dirty="0" smtClean="0">
                <a:solidFill>
                  <a:srgbClr val="FFFF00"/>
                </a:solidFill>
                <a:effectLst/>
              </a:rPr>
              <a:t>Judah</a:t>
            </a:r>
            <a:r>
              <a:rPr lang="en-US" sz="3200" dirty="0" smtClean="0">
                <a:effectLst/>
              </a:rPr>
              <a:t>… </a:t>
            </a:r>
            <a:r>
              <a:rPr lang="en-US" sz="3200" dirty="0">
                <a:effectLst/>
              </a:rPr>
              <a:t>Jesus Christ, who sprang from this tribe, as his genealogy </a:t>
            </a:r>
            <a:r>
              <a:rPr lang="en-US" sz="3200" dirty="0" smtClean="0">
                <a:effectLst/>
              </a:rPr>
              <a:t>proves.</a:t>
            </a:r>
          </a:p>
          <a:p>
            <a:pPr marL="0" indent="0">
              <a:buNone/>
            </a:pPr>
            <a:r>
              <a:rPr lang="en-US" sz="3200" i="1" dirty="0">
                <a:solidFill>
                  <a:srgbClr val="FFFF00"/>
                </a:solidFill>
                <a:effectLst/>
              </a:rPr>
              <a:t>The Root of David</a:t>
            </a:r>
            <a:r>
              <a:rPr lang="en-US" sz="3200" dirty="0">
                <a:effectLst/>
              </a:rPr>
              <a:t>: This expression </a:t>
            </a:r>
            <a:r>
              <a:rPr lang="en-US" sz="3200" dirty="0" smtClean="0">
                <a:effectLst/>
              </a:rPr>
              <a:t>connects Jesus </a:t>
            </a:r>
            <a:r>
              <a:rPr lang="en-US" sz="3200" dirty="0">
                <a:effectLst/>
              </a:rPr>
              <a:t>directly </a:t>
            </a:r>
            <a:r>
              <a:rPr lang="en-US" sz="3200" dirty="0" smtClean="0">
                <a:effectLst/>
              </a:rPr>
              <a:t>as a descendant </a:t>
            </a:r>
            <a:r>
              <a:rPr lang="en-US" sz="3200" dirty="0">
                <a:effectLst/>
              </a:rPr>
              <a:t>from </a:t>
            </a:r>
            <a:r>
              <a:rPr lang="en-US" sz="3200" dirty="0" smtClean="0">
                <a:effectLst/>
              </a:rPr>
              <a:t>David who was the </a:t>
            </a:r>
            <a:r>
              <a:rPr lang="en-US" sz="3200" dirty="0">
                <a:effectLst/>
              </a:rPr>
              <a:t>great and glorious monarch of Israel, and </a:t>
            </a:r>
            <a:r>
              <a:rPr lang="en-US" sz="3200" dirty="0" smtClean="0">
                <a:effectLst/>
              </a:rPr>
              <a:t>Jesus now </a:t>
            </a:r>
            <a:r>
              <a:rPr lang="en-US" sz="3200" dirty="0">
                <a:effectLst/>
              </a:rPr>
              <a:t>having </a:t>
            </a:r>
            <a:r>
              <a:rPr lang="en-US" sz="3200" dirty="0" smtClean="0">
                <a:effectLst/>
              </a:rPr>
              <a:t>the </a:t>
            </a:r>
            <a:r>
              <a:rPr lang="en-US" sz="3200" dirty="0">
                <a:effectLst/>
              </a:rPr>
              <a:t>right to occupy his </a:t>
            </a:r>
            <a:r>
              <a:rPr lang="en-US" sz="3200" dirty="0" smtClean="0">
                <a:effectLst/>
              </a:rPr>
              <a:t>throne as </a:t>
            </a:r>
            <a:r>
              <a:rPr lang="en-US" sz="3200" dirty="0">
                <a:effectLst/>
              </a:rPr>
              <a:t>one </a:t>
            </a:r>
            <a:r>
              <a:rPr lang="en-US" sz="3200" dirty="0" smtClean="0">
                <a:effectLst/>
              </a:rPr>
              <a:t>who rules </a:t>
            </a:r>
            <a:r>
              <a:rPr lang="en-US" sz="3200" dirty="0">
                <a:effectLst/>
              </a:rPr>
              <a:t>over the people of God. </a:t>
            </a:r>
            <a:r>
              <a:rPr lang="en-US" sz="3200" dirty="0" smtClean="0">
                <a:effectLst/>
              </a:rPr>
              <a:t>Also included is </a:t>
            </a:r>
            <a:r>
              <a:rPr lang="en-US" sz="3200" dirty="0">
                <a:effectLst/>
              </a:rPr>
              <a:t>the idea of </a:t>
            </a:r>
            <a:r>
              <a:rPr lang="en-US" sz="3200" dirty="0" smtClean="0">
                <a:effectLst/>
              </a:rPr>
              <a:t>Christ </a:t>
            </a:r>
            <a:r>
              <a:rPr lang="en-US" sz="3200" dirty="0">
                <a:effectLst/>
              </a:rPr>
              <a:t>being </a:t>
            </a:r>
            <a:r>
              <a:rPr lang="en-US" sz="3200" dirty="0" smtClean="0">
                <a:effectLst/>
              </a:rPr>
              <a:t>the </a:t>
            </a:r>
            <a:r>
              <a:rPr lang="en-US" sz="3200" dirty="0">
                <a:effectLst/>
              </a:rPr>
              <a:t>root and origin of David. </a:t>
            </a:r>
            <a:r>
              <a:rPr lang="en-US" sz="3200" dirty="0" smtClean="0">
                <a:effectLst/>
              </a:rPr>
              <a:t>Christ </a:t>
            </a:r>
            <a:r>
              <a:rPr lang="en-US" sz="3200" dirty="0">
                <a:effectLst/>
              </a:rPr>
              <a:t>is </a:t>
            </a:r>
            <a:r>
              <a:rPr lang="en-US" sz="3200" dirty="0" smtClean="0">
                <a:effectLst/>
              </a:rPr>
              <a:t>both </a:t>
            </a:r>
            <a:r>
              <a:rPr lang="en-US" sz="3200" dirty="0">
                <a:effectLst/>
              </a:rPr>
              <a:t>"the branch" of David, and "the root" of </a:t>
            </a:r>
            <a:r>
              <a:rPr lang="en-US" sz="3200" dirty="0" smtClean="0">
                <a:effectLst/>
              </a:rPr>
              <a:t>David… David's descendant </a:t>
            </a:r>
            <a:r>
              <a:rPr lang="en-US" sz="3200" dirty="0">
                <a:effectLst/>
              </a:rPr>
              <a:t>and David's </a:t>
            </a:r>
            <a:r>
              <a:rPr lang="en-US" sz="3200" dirty="0" smtClean="0">
                <a:effectLst/>
              </a:rPr>
              <a:t>Lord.  </a:t>
            </a:r>
            <a:endParaRPr lang="en-US" sz="3200" dirty="0"/>
          </a:p>
        </p:txBody>
      </p:sp>
    </p:spTree>
    <p:extLst>
      <p:ext uri="{BB962C8B-B14F-4D97-AF65-F5344CB8AC3E}">
        <p14:creationId xmlns:p14="http://schemas.microsoft.com/office/powerpoint/2010/main" val="1389021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1:11</a:t>
            </a:r>
            <a:r>
              <a:rPr lang="en-US" sz="3600" dirty="0">
                <a:solidFill>
                  <a:srgbClr val="FFFF00"/>
                </a:solidFill>
                <a:effectLst/>
              </a:rPr>
              <a:t>  </a:t>
            </a:r>
          </a:p>
          <a:p>
            <a:pPr marL="0" indent="0">
              <a:buNone/>
            </a:pPr>
            <a:r>
              <a:rPr lang="en-US" sz="3200" dirty="0">
                <a:effectLst/>
              </a:rPr>
              <a:t>The voice, in addition to the declaration "I am Alpha and Omega" gave this direction that John should record what he saw. Make a fair record of it all--evidently meaning that he should describe things as they occurred, and implying that the vision would be held so long before the eye of his mind that he would be able to transfer it to the "book.“… Then John was to send it to the seven churches in Asia….</a:t>
            </a:r>
          </a:p>
        </p:txBody>
      </p:sp>
    </p:spTree>
    <p:extLst>
      <p:ext uri="{BB962C8B-B14F-4D97-AF65-F5344CB8AC3E}">
        <p14:creationId xmlns:p14="http://schemas.microsoft.com/office/powerpoint/2010/main" val="24375235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5:6</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727" y="972070"/>
            <a:ext cx="6331528" cy="569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05802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5:6</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Image result for images of lamb in Revelation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473" y="146600"/>
            <a:ext cx="8951842" cy="661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76713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5:7</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Image result for images of lamb in Revelation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073" y="896755"/>
            <a:ext cx="6982581" cy="572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79257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5:7</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94" y="1066800"/>
            <a:ext cx="11581300" cy="536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20327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5:8</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146" y="813701"/>
            <a:ext cx="9403068" cy="569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269887"/>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53" y="0"/>
            <a:ext cx="10353761" cy="987188"/>
          </a:xfrm>
        </p:spPr>
        <p:txBody>
          <a:bodyPr/>
          <a:lstStyle/>
          <a:p>
            <a:r>
              <a:rPr lang="en-US" dirty="0">
                <a:solidFill>
                  <a:srgbClr val="FFFF00"/>
                </a:solidFill>
              </a:rPr>
              <a:t>Revelation </a:t>
            </a:r>
            <a:r>
              <a:rPr lang="en-US" dirty="0" smtClean="0">
                <a:solidFill>
                  <a:srgbClr val="FFFF00"/>
                </a:solidFill>
              </a:rPr>
              <a:t>5:8</a:t>
            </a:r>
            <a:endParaRPr lang="en-US" dirty="0">
              <a:solidFill>
                <a:srgbClr val="FFFF00"/>
              </a:solidFill>
            </a:endParaRPr>
          </a:p>
        </p:txBody>
      </p:sp>
      <p:sp>
        <p:nvSpPr>
          <p:cNvPr id="4" name="AutoShape 2" descr="Image result for images of revelation 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 name="AutoShape 4" descr="Image result for images of revelation 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647" y="931284"/>
            <a:ext cx="7977044" cy="5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806951"/>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5:9</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endParaRPr lang="en-US" sz="3200" i="1" dirty="0" smtClean="0">
              <a:solidFill>
                <a:srgbClr val="FFFF00"/>
              </a:solidFill>
              <a:effectLst/>
            </a:endParaRPr>
          </a:p>
          <a:p>
            <a:pPr marL="0" indent="0">
              <a:buNone/>
            </a:pPr>
            <a:r>
              <a:rPr lang="en-US" sz="3200" i="1" dirty="0" smtClean="0">
                <a:solidFill>
                  <a:srgbClr val="FFFF00"/>
                </a:solidFill>
                <a:effectLst/>
              </a:rPr>
              <a:t>Thou-hast </a:t>
            </a:r>
            <a:r>
              <a:rPr lang="en-US" sz="3200" i="1" dirty="0">
                <a:solidFill>
                  <a:srgbClr val="FFFF00"/>
                </a:solidFill>
                <a:effectLst/>
              </a:rPr>
              <a:t>redeemed us to God-out of </a:t>
            </a:r>
            <a:r>
              <a:rPr lang="en-US" sz="3200" i="1" dirty="0" smtClean="0">
                <a:solidFill>
                  <a:srgbClr val="FFFF00"/>
                </a:solidFill>
                <a:effectLst/>
              </a:rPr>
              <a:t>every-nation</a:t>
            </a:r>
            <a:r>
              <a:rPr lang="en-US" sz="3200" dirty="0" smtClean="0">
                <a:solidFill>
                  <a:srgbClr val="FFFF00"/>
                </a:solidFill>
                <a:effectLst/>
              </a:rPr>
              <a:t>:</a:t>
            </a:r>
            <a:r>
              <a:rPr lang="en-US" sz="3200" dirty="0" smtClean="0">
                <a:effectLst/>
              </a:rPr>
              <a:t> </a:t>
            </a:r>
            <a:r>
              <a:rPr lang="en-US" sz="3200" dirty="0">
                <a:effectLst/>
              </a:rPr>
              <a:t>It appears, therefore, that the living creatures and the elders represent the aggregate of the followers of God; or the Christian Church in all nations, and among all kinds of people, and perhaps through the whole compass of time: and all these are said to be redeemed by Christ's blood, plainly showing that his life was a sacrificial offering for the sins of mankind</a:t>
            </a:r>
            <a:r>
              <a:rPr lang="en-US" sz="3200" dirty="0" smtClean="0">
                <a:effectLst/>
              </a:rPr>
              <a:t>.  </a:t>
            </a:r>
            <a:endParaRPr lang="en-US" sz="3200" dirty="0"/>
          </a:p>
        </p:txBody>
      </p:sp>
    </p:spTree>
    <p:extLst>
      <p:ext uri="{BB962C8B-B14F-4D97-AF65-F5344CB8AC3E}">
        <p14:creationId xmlns:p14="http://schemas.microsoft.com/office/powerpoint/2010/main" val="322637212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5:10</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i="1" dirty="0" smtClean="0">
                <a:solidFill>
                  <a:srgbClr val="FFFF00"/>
                </a:solidFill>
                <a:effectLst/>
              </a:rPr>
              <a:t>Christ has made us </a:t>
            </a:r>
            <a:r>
              <a:rPr lang="en-US" sz="3200" i="1" dirty="0">
                <a:solidFill>
                  <a:srgbClr val="FFFF00"/>
                </a:solidFill>
                <a:effectLst/>
              </a:rPr>
              <a:t>a Kingdom of Priests in the service of our God, and </a:t>
            </a:r>
            <a:r>
              <a:rPr lang="en-US" sz="3200" i="1" dirty="0" smtClean="0">
                <a:solidFill>
                  <a:srgbClr val="FFFF00"/>
                </a:solidFill>
                <a:effectLst/>
              </a:rPr>
              <a:t>we shall reign </a:t>
            </a:r>
            <a:r>
              <a:rPr lang="en-US" sz="3200" i="1" dirty="0">
                <a:solidFill>
                  <a:srgbClr val="FFFF00"/>
                </a:solidFill>
                <a:effectLst/>
              </a:rPr>
              <a:t>upon the earth</a:t>
            </a:r>
            <a:r>
              <a:rPr lang="en-US" sz="3200" i="1" dirty="0" smtClean="0">
                <a:solidFill>
                  <a:srgbClr val="FFFF00"/>
                </a:solidFill>
                <a:effectLst/>
              </a:rPr>
              <a:t>.</a:t>
            </a:r>
            <a:endParaRPr lang="en-US" sz="3200" i="1" dirty="0">
              <a:solidFill>
                <a:srgbClr val="FFFF00"/>
              </a:solidFill>
              <a:effectLst/>
            </a:endParaRPr>
          </a:p>
          <a:p>
            <a:pPr marL="0" indent="0">
              <a:buNone/>
            </a:pPr>
            <a:r>
              <a:rPr lang="en-US" sz="3200" dirty="0" smtClean="0">
                <a:effectLst/>
              </a:rPr>
              <a:t>The </a:t>
            </a:r>
            <a:r>
              <a:rPr lang="en-US" sz="3200" dirty="0">
                <a:effectLst/>
              </a:rPr>
              <a:t>idea clearly is, in accordance with what is so frequently said in the Scriptures, that the dominion on the earth will be given to the saints; that is, that there will be such a prevalence of true religion, and the redeemed will </a:t>
            </a:r>
            <a:r>
              <a:rPr lang="en-US" sz="3200" dirty="0" smtClean="0">
                <a:effectLst/>
              </a:rPr>
              <a:t>be in </a:t>
            </a:r>
            <a:r>
              <a:rPr lang="en-US" sz="3200" dirty="0" err="1" smtClean="0">
                <a:effectLst/>
              </a:rPr>
              <a:t>rulership</a:t>
            </a:r>
            <a:r>
              <a:rPr lang="en-US" sz="3200" dirty="0" smtClean="0">
                <a:effectLst/>
              </a:rPr>
              <a:t> with Christ, </a:t>
            </a:r>
            <a:r>
              <a:rPr lang="en-US" sz="3200" dirty="0">
                <a:effectLst/>
              </a:rPr>
              <a:t>that the affairs of the nations will be in their hands</a:t>
            </a:r>
            <a:r>
              <a:rPr lang="en-US" sz="3200" dirty="0" smtClean="0">
                <a:effectLst/>
              </a:rPr>
              <a:t>.  </a:t>
            </a:r>
          </a:p>
          <a:p>
            <a:pPr marL="0" indent="0">
              <a:buNone/>
            </a:pPr>
            <a:r>
              <a:rPr lang="en-US" sz="3200" dirty="0" smtClean="0">
                <a:solidFill>
                  <a:srgbClr val="FFFF00"/>
                </a:solidFill>
                <a:effectLst/>
              </a:rPr>
              <a:t>(Rev. 1:6; 20:6)</a:t>
            </a:r>
            <a:endParaRPr lang="en-US" sz="3200" dirty="0">
              <a:solidFill>
                <a:srgbClr val="FFFF00"/>
              </a:solidFill>
            </a:endParaRPr>
          </a:p>
        </p:txBody>
      </p:sp>
    </p:spTree>
    <p:extLst>
      <p:ext uri="{BB962C8B-B14F-4D97-AF65-F5344CB8AC3E}">
        <p14:creationId xmlns:p14="http://schemas.microsoft.com/office/powerpoint/2010/main" val="185078765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5:11</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dirty="0">
                <a:effectLst/>
              </a:rPr>
              <a:t> </a:t>
            </a:r>
            <a:r>
              <a:rPr lang="en-US" sz="3200" dirty="0" smtClean="0">
                <a:effectLst/>
              </a:rPr>
              <a:t>These angels </a:t>
            </a:r>
            <a:r>
              <a:rPr lang="en-US" sz="3200" dirty="0">
                <a:effectLst/>
              </a:rPr>
              <a:t>are represented as joining in the chorus with redeemed mortals. </a:t>
            </a:r>
          </a:p>
          <a:p>
            <a:pPr marL="0" indent="0">
              <a:buNone/>
            </a:pPr>
            <a:r>
              <a:rPr lang="en-US" sz="3200" i="1" dirty="0" smtClean="0">
                <a:solidFill>
                  <a:srgbClr val="FFFF00"/>
                </a:solidFill>
                <a:effectLst/>
              </a:rPr>
              <a:t>…and </a:t>
            </a:r>
            <a:r>
              <a:rPr lang="en-US" sz="3200" i="1" dirty="0">
                <a:solidFill>
                  <a:srgbClr val="FFFF00"/>
                </a:solidFill>
                <a:effectLst/>
              </a:rPr>
              <a:t>the number of them was ten thousand times ten thousand, and thousands of </a:t>
            </a:r>
            <a:r>
              <a:rPr lang="en-US" sz="3200" i="1" dirty="0" smtClean="0">
                <a:solidFill>
                  <a:srgbClr val="FFFF00"/>
                </a:solidFill>
                <a:effectLst/>
              </a:rPr>
              <a:t>thousands</a:t>
            </a:r>
            <a:r>
              <a:rPr lang="en-US" sz="3200" dirty="0" smtClean="0">
                <a:effectLst/>
              </a:rPr>
              <a:t>: that </a:t>
            </a:r>
            <a:r>
              <a:rPr lang="en-US" sz="3200" dirty="0">
                <a:effectLst/>
              </a:rPr>
              <a:t>is, an infinite or innumerable </a:t>
            </a:r>
            <a:r>
              <a:rPr lang="en-US" sz="3200" dirty="0" smtClean="0">
                <a:effectLst/>
              </a:rPr>
              <a:t>multitude</a:t>
            </a:r>
          </a:p>
          <a:p>
            <a:pPr marL="0" indent="0">
              <a:buNone/>
            </a:pPr>
            <a:r>
              <a:rPr lang="en-US" sz="3200" b="1" dirty="0" smtClean="0">
                <a:solidFill>
                  <a:srgbClr val="FFFF00"/>
                </a:solidFill>
                <a:effectLst/>
              </a:rPr>
              <a:t>Ten thousand times ten thousand is already one hundred million; plus thousands of thousands added to it; makes it many, many angels!</a:t>
            </a:r>
            <a:endParaRPr lang="en-US" sz="3200" b="1" dirty="0">
              <a:solidFill>
                <a:srgbClr val="FFFF00"/>
              </a:solidFill>
            </a:endParaRPr>
          </a:p>
        </p:txBody>
      </p:sp>
    </p:spTree>
    <p:extLst>
      <p:ext uri="{BB962C8B-B14F-4D97-AF65-F5344CB8AC3E}">
        <p14:creationId xmlns:p14="http://schemas.microsoft.com/office/powerpoint/2010/main" val="1335410137"/>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5:12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dirty="0">
                <a:effectLst/>
              </a:rPr>
              <a:t> </a:t>
            </a:r>
            <a:endParaRPr lang="en-US" sz="3200" b="1" dirty="0">
              <a:solidFill>
                <a:srgbClr val="FFFF00"/>
              </a:solidFill>
            </a:endParaRPr>
          </a:p>
        </p:txBody>
      </p:sp>
      <p:pic>
        <p:nvPicPr>
          <p:cNvPr id="112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655" y="876372"/>
            <a:ext cx="7827818" cy="587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141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effangiegoh.com/wp-content/uploads/2011/08/SevenChurch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22" y="59006"/>
            <a:ext cx="10198491" cy="679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68448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5:13</a:t>
            </a:r>
            <a:endParaRPr lang="en-US" dirty="0">
              <a:solidFill>
                <a:srgbClr val="FFFF00"/>
              </a:solidFill>
            </a:endParaRPr>
          </a:p>
        </p:txBody>
      </p:sp>
      <p:sp>
        <p:nvSpPr>
          <p:cNvPr id="3" name="Content Placeholder 2"/>
          <p:cNvSpPr>
            <a:spLocks noGrp="1"/>
          </p:cNvSpPr>
          <p:nvPr>
            <p:ph idx="1"/>
          </p:nvPr>
        </p:nvSpPr>
        <p:spPr>
          <a:xfrm>
            <a:off x="272750" y="939626"/>
            <a:ext cx="11655188" cy="5918373"/>
          </a:xfrm>
        </p:spPr>
        <p:txBody>
          <a:bodyPr>
            <a:noAutofit/>
          </a:bodyPr>
          <a:lstStyle/>
          <a:p>
            <a:pPr marL="0" indent="0">
              <a:buNone/>
            </a:pPr>
            <a:r>
              <a:rPr lang="en-US" sz="3200" dirty="0">
                <a:effectLst/>
              </a:rPr>
              <a:t> </a:t>
            </a:r>
            <a:r>
              <a:rPr lang="en-US" sz="3200" dirty="0" smtClean="0">
                <a:effectLst/>
              </a:rPr>
              <a:t>All </a:t>
            </a:r>
            <a:r>
              <a:rPr lang="en-US" sz="3200" dirty="0">
                <a:effectLst/>
              </a:rPr>
              <a:t>parts of the creation, animate and inanimate, are represented </a:t>
            </a:r>
            <a:r>
              <a:rPr lang="en-US" sz="3200" dirty="0" smtClean="0">
                <a:effectLst/>
              </a:rPr>
              <a:t>here as </a:t>
            </a:r>
            <a:r>
              <a:rPr lang="en-US" sz="3200" dirty="0">
                <a:effectLst/>
              </a:rPr>
              <a:t>giving praise to the Lord Jesus, because by him all things were created. We find the whole creation gives precisely the same praise, and in the same terms, to Jesus Christ, who is undoubtedly meant here by the Lamb just slain as they give to GOD who sits upon the throne. With these four regions of the world, agrees the fourfold word of praise.  What is in </a:t>
            </a:r>
            <a:r>
              <a:rPr lang="en-US" sz="3200" dirty="0">
                <a:solidFill>
                  <a:srgbClr val="FFFF00"/>
                </a:solidFill>
                <a:effectLst/>
              </a:rPr>
              <a:t>heaven</a:t>
            </a:r>
            <a:r>
              <a:rPr lang="en-US" sz="3200" dirty="0">
                <a:effectLst/>
              </a:rPr>
              <a:t>, says blessing; what is on </a:t>
            </a:r>
            <a:r>
              <a:rPr lang="en-US" sz="3200" dirty="0">
                <a:solidFill>
                  <a:srgbClr val="FFFF00"/>
                </a:solidFill>
                <a:effectLst/>
              </a:rPr>
              <a:t>earth</a:t>
            </a:r>
            <a:r>
              <a:rPr lang="en-US" sz="3200" dirty="0">
                <a:effectLst/>
              </a:rPr>
              <a:t>, honour; what is </a:t>
            </a:r>
            <a:r>
              <a:rPr lang="en-US" sz="3200" dirty="0">
                <a:solidFill>
                  <a:srgbClr val="FFFF00"/>
                </a:solidFill>
                <a:effectLst/>
              </a:rPr>
              <a:t>under the earth</a:t>
            </a:r>
            <a:r>
              <a:rPr lang="en-US" sz="3200" dirty="0">
                <a:effectLst/>
              </a:rPr>
              <a:t>, glory: what is on the </a:t>
            </a:r>
            <a:r>
              <a:rPr lang="en-US" sz="3200" dirty="0">
                <a:solidFill>
                  <a:srgbClr val="FFFF00"/>
                </a:solidFill>
                <a:effectLst/>
              </a:rPr>
              <a:t>sea</a:t>
            </a:r>
            <a:r>
              <a:rPr lang="en-US" sz="3200" dirty="0">
                <a:effectLst/>
              </a:rPr>
              <a:t>, strength; is unto him.</a:t>
            </a:r>
            <a:endParaRPr lang="en-US" sz="3200" b="1" dirty="0">
              <a:solidFill>
                <a:srgbClr val="FFFF00"/>
              </a:solidFill>
            </a:endParaRPr>
          </a:p>
        </p:txBody>
      </p:sp>
    </p:spTree>
    <p:extLst>
      <p:ext uri="{BB962C8B-B14F-4D97-AF65-F5344CB8AC3E}">
        <p14:creationId xmlns:p14="http://schemas.microsoft.com/office/powerpoint/2010/main" val="1432337633"/>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5:13-14</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4000" b="1" dirty="0" smtClean="0">
                <a:solidFill>
                  <a:schemeClr val="accent4">
                    <a:lumMod val="60000"/>
                    <a:lumOff val="40000"/>
                  </a:schemeClr>
                </a:solidFill>
                <a:effectLst/>
              </a:rPr>
              <a:t>The </a:t>
            </a:r>
            <a:r>
              <a:rPr lang="en-US" sz="4000" b="1" dirty="0">
                <a:solidFill>
                  <a:schemeClr val="accent4">
                    <a:lumMod val="60000"/>
                    <a:lumOff val="40000"/>
                  </a:schemeClr>
                </a:solidFill>
                <a:effectLst/>
              </a:rPr>
              <a:t>song of adoration that began with the living creatures and elders, and was then taken up by the angels, now spreads itself through the whole created universe; and as the echo of it comes back to the throne of God, the living creatures say, Amen, and the elders fall down and worship.</a:t>
            </a:r>
            <a:endParaRPr lang="en-US" sz="4000" b="1" dirty="0">
              <a:solidFill>
                <a:schemeClr val="accent4">
                  <a:lumMod val="60000"/>
                  <a:lumOff val="40000"/>
                </a:schemeClr>
              </a:solidFill>
            </a:endParaRPr>
          </a:p>
        </p:txBody>
      </p:sp>
    </p:spTree>
    <p:extLst>
      <p:ext uri="{BB962C8B-B14F-4D97-AF65-F5344CB8AC3E}">
        <p14:creationId xmlns:p14="http://schemas.microsoft.com/office/powerpoint/2010/main" val="171635751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mage of white horse rider in revelation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882" y="955343"/>
            <a:ext cx="1143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79009" y="112905"/>
            <a:ext cx="8340436" cy="987188"/>
          </a:xfrm>
        </p:spPr>
        <p:txBody>
          <a:bodyPr>
            <a:noAutofit/>
          </a:bodyPr>
          <a:lstStyle/>
          <a:p>
            <a:r>
              <a:rPr lang="en-US" sz="4400" dirty="0" smtClean="0">
                <a:solidFill>
                  <a:srgbClr val="FFFF00"/>
                </a:solidFill>
              </a:rPr>
              <a:t>Revelation Chapter </a:t>
            </a:r>
            <a:r>
              <a:rPr lang="en-US" sz="4400" dirty="0">
                <a:solidFill>
                  <a:srgbClr val="FFFF00"/>
                </a:solidFill>
              </a:rPr>
              <a:t>6</a:t>
            </a:r>
          </a:p>
        </p:txBody>
      </p:sp>
    </p:spTree>
    <p:extLst>
      <p:ext uri="{BB962C8B-B14F-4D97-AF65-F5344CB8AC3E}">
        <p14:creationId xmlns:p14="http://schemas.microsoft.com/office/powerpoint/2010/main" val="206662421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310" y="193964"/>
            <a:ext cx="7467600" cy="987188"/>
          </a:xfrm>
        </p:spPr>
        <p:txBody>
          <a:bodyPr/>
          <a:lstStyle/>
          <a:p>
            <a:r>
              <a:rPr lang="en-US" u="sng" dirty="0" smtClean="0">
                <a:solidFill>
                  <a:srgbClr val="FFFF00"/>
                </a:solidFill>
              </a:rPr>
              <a:t>Revelation Chapter </a:t>
            </a:r>
            <a:r>
              <a:rPr lang="en-US" u="sng" dirty="0">
                <a:solidFill>
                  <a:srgbClr val="FFFF00"/>
                </a:solidFill>
              </a:rPr>
              <a:t>6</a:t>
            </a:r>
          </a:p>
        </p:txBody>
      </p:sp>
      <p:sp>
        <p:nvSpPr>
          <p:cNvPr id="6" name="Rectangle 5"/>
          <p:cNvSpPr/>
          <p:nvPr/>
        </p:nvSpPr>
        <p:spPr>
          <a:xfrm>
            <a:off x="300252" y="1413161"/>
            <a:ext cx="11382232" cy="4832092"/>
          </a:xfrm>
          <a:prstGeom prst="rect">
            <a:avLst/>
          </a:prstGeom>
        </p:spPr>
        <p:txBody>
          <a:bodyPr wrap="square">
            <a:spAutoFit/>
          </a:bodyPr>
          <a:lstStyle/>
          <a:p>
            <a:pPr marL="274320" lvl="0" indent="-274320" algn="ctr" defTabSz="914400">
              <a:spcBef>
                <a:spcPts val="600"/>
              </a:spcBef>
              <a:buClr>
                <a:schemeClr val="accent2"/>
              </a:buClr>
              <a:buSzPct val="85000"/>
              <a:defRPr/>
            </a:pPr>
            <a:r>
              <a:rPr lang="en-US" sz="4000" b="1" dirty="0" smtClean="0">
                <a:solidFill>
                  <a:srgbClr val="00B0F0"/>
                </a:solidFill>
              </a:rPr>
              <a:t>THE SIX SEALS </a:t>
            </a:r>
            <a:r>
              <a:rPr lang="en-US" sz="4000" b="1" dirty="0" smtClean="0">
                <a:solidFill>
                  <a:srgbClr val="FFFF00"/>
                </a:solidFill>
              </a:rPr>
              <a:t>(Tribulation period)</a:t>
            </a:r>
            <a:r>
              <a:rPr lang="en-US" sz="4000" b="1" dirty="0" smtClean="0"/>
              <a:t> </a:t>
            </a:r>
          </a:p>
          <a:p>
            <a:pPr marL="274320" lvl="0" indent="-274320" algn="ctr" defTabSz="914400">
              <a:spcBef>
                <a:spcPts val="600"/>
              </a:spcBef>
              <a:buClr>
                <a:schemeClr val="accent2"/>
              </a:buClr>
              <a:buSzPct val="85000"/>
              <a:defRPr/>
            </a:pPr>
            <a:endParaRPr lang="en-US" sz="800" b="1" u="sng" dirty="0">
              <a:effectLst>
                <a:outerShdw blurRad="38100" dist="38100" dir="2700000" algn="tl">
                  <a:srgbClr val="000000">
                    <a:alpha val="43137"/>
                  </a:srgbClr>
                </a:outerShdw>
              </a:effectLst>
            </a:endParaRPr>
          </a:p>
          <a:p>
            <a:pPr marL="640080" lvl="1" indent="-274320" defTabSz="914400">
              <a:spcBef>
                <a:spcPts val="300"/>
              </a:spcBef>
              <a:buClr>
                <a:schemeClr val="accent2">
                  <a:shade val="75000"/>
                </a:schemeClr>
              </a:buClr>
              <a:buSzPct val="85000"/>
              <a:defRPr/>
            </a:pPr>
            <a:r>
              <a:rPr lang="en-US" sz="4000" b="1" dirty="0"/>
              <a:t>1.  White </a:t>
            </a:r>
            <a:r>
              <a:rPr lang="en-US" sz="4000" b="1" dirty="0" smtClean="0"/>
              <a:t>Horse of cold war </a:t>
            </a:r>
            <a:r>
              <a:rPr lang="en-US" sz="4000" b="1" dirty="0" smtClean="0">
                <a:solidFill>
                  <a:srgbClr val="FFFF00"/>
                </a:solidFill>
              </a:rPr>
              <a:t>(Vs.1-2</a:t>
            </a:r>
            <a:r>
              <a:rPr lang="en-US" sz="4000" b="1" dirty="0">
                <a:solidFill>
                  <a:srgbClr val="FFFF00"/>
                </a:solidFill>
              </a:rPr>
              <a:t>)</a:t>
            </a:r>
          </a:p>
          <a:p>
            <a:pPr marL="640080" lvl="1" indent="-274320" defTabSz="914400">
              <a:spcBef>
                <a:spcPts val="300"/>
              </a:spcBef>
              <a:buClr>
                <a:schemeClr val="accent2">
                  <a:shade val="75000"/>
                </a:schemeClr>
              </a:buClr>
              <a:buSzPct val="85000"/>
              <a:defRPr/>
            </a:pPr>
            <a:r>
              <a:rPr lang="en-US" sz="4000" b="1" dirty="0"/>
              <a:t>2.  Red Horse of war </a:t>
            </a:r>
            <a:r>
              <a:rPr lang="en-US" sz="4000" b="1" dirty="0" smtClean="0">
                <a:solidFill>
                  <a:srgbClr val="FFFF00"/>
                </a:solidFill>
              </a:rPr>
              <a:t>(Vs. 3-4</a:t>
            </a:r>
            <a:r>
              <a:rPr lang="en-US" sz="4000" b="1" dirty="0">
                <a:solidFill>
                  <a:srgbClr val="FFFF00"/>
                </a:solidFill>
              </a:rPr>
              <a:t>)</a:t>
            </a:r>
          </a:p>
          <a:p>
            <a:pPr marL="640080" lvl="1" indent="-274320" defTabSz="914400">
              <a:spcBef>
                <a:spcPts val="300"/>
              </a:spcBef>
              <a:buClr>
                <a:schemeClr val="accent2">
                  <a:shade val="75000"/>
                </a:schemeClr>
              </a:buClr>
              <a:buSzPct val="85000"/>
              <a:defRPr/>
            </a:pPr>
            <a:r>
              <a:rPr lang="en-US" sz="4000" b="1" dirty="0"/>
              <a:t>3.  Black Horse of famine </a:t>
            </a:r>
            <a:r>
              <a:rPr lang="en-US" sz="4000" b="1" dirty="0" smtClean="0">
                <a:solidFill>
                  <a:srgbClr val="FFFF00"/>
                </a:solidFill>
              </a:rPr>
              <a:t>(Vs. 5-6</a:t>
            </a:r>
            <a:r>
              <a:rPr lang="en-US" sz="4000" b="1" dirty="0">
                <a:solidFill>
                  <a:srgbClr val="FFFF00"/>
                </a:solidFill>
              </a:rPr>
              <a:t>)</a:t>
            </a:r>
          </a:p>
          <a:p>
            <a:pPr marL="640080" lvl="1" indent="-274320" defTabSz="914400">
              <a:spcBef>
                <a:spcPts val="300"/>
              </a:spcBef>
              <a:buClr>
                <a:schemeClr val="accent2">
                  <a:shade val="75000"/>
                </a:schemeClr>
              </a:buClr>
              <a:buSzPct val="85000"/>
              <a:defRPr/>
            </a:pPr>
            <a:r>
              <a:rPr lang="en-US" sz="4000" b="1" dirty="0"/>
              <a:t>4.  Pale Horse of death </a:t>
            </a:r>
            <a:r>
              <a:rPr lang="en-US" sz="4000" b="1" dirty="0" smtClean="0">
                <a:solidFill>
                  <a:srgbClr val="FFFF00"/>
                </a:solidFill>
              </a:rPr>
              <a:t>(Vs. 7-8</a:t>
            </a:r>
            <a:r>
              <a:rPr lang="en-US" sz="4000" b="1" dirty="0">
                <a:solidFill>
                  <a:srgbClr val="FFFF00"/>
                </a:solidFill>
              </a:rPr>
              <a:t>)</a:t>
            </a:r>
          </a:p>
          <a:p>
            <a:pPr marL="640080" lvl="1" indent="-274320" defTabSz="914400">
              <a:spcBef>
                <a:spcPts val="300"/>
              </a:spcBef>
              <a:buClr>
                <a:schemeClr val="accent2">
                  <a:shade val="75000"/>
                </a:schemeClr>
              </a:buClr>
              <a:buSzPct val="85000"/>
              <a:defRPr/>
            </a:pPr>
            <a:r>
              <a:rPr lang="en-US" sz="4000" b="1" dirty="0"/>
              <a:t>5.  Martyred </a:t>
            </a:r>
            <a:r>
              <a:rPr lang="en-US" sz="4000" b="1" dirty="0" smtClean="0"/>
              <a:t>Saints </a:t>
            </a:r>
            <a:r>
              <a:rPr lang="en-US" sz="4000" b="1" dirty="0" smtClean="0">
                <a:solidFill>
                  <a:srgbClr val="FFFF00"/>
                </a:solidFill>
              </a:rPr>
              <a:t>(Vs. 9-11</a:t>
            </a:r>
            <a:r>
              <a:rPr lang="en-US" sz="4000" b="1" dirty="0">
                <a:solidFill>
                  <a:srgbClr val="FFFF00"/>
                </a:solidFill>
              </a:rPr>
              <a:t>)</a:t>
            </a:r>
          </a:p>
          <a:p>
            <a:pPr marL="640080" lvl="1" indent="-274320" defTabSz="914400">
              <a:spcBef>
                <a:spcPts val="300"/>
              </a:spcBef>
              <a:buClr>
                <a:schemeClr val="accent2">
                  <a:shade val="75000"/>
                </a:schemeClr>
              </a:buClr>
              <a:buSzPct val="85000"/>
              <a:defRPr/>
            </a:pPr>
            <a:r>
              <a:rPr lang="en-US" sz="4000" b="1" dirty="0"/>
              <a:t>6.  Cosmic Disturbances </a:t>
            </a:r>
            <a:r>
              <a:rPr lang="en-US" sz="4000" b="1" dirty="0" smtClean="0">
                <a:solidFill>
                  <a:srgbClr val="FFFF00"/>
                </a:solidFill>
              </a:rPr>
              <a:t>(Vs. 12-17</a:t>
            </a:r>
            <a:r>
              <a:rPr lang="en-US" sz="4000" b="1" dirty="0">
                <a:solidFill>
                  <a:srgbClr val="FFFF00"/>
                </a:solidFill>
              </a:rPr>
              <a:t>)</a:t>
            </a:r>
            <a:endParaRPr lang="en-US" sz="4000" dirty="0">
              <a:solidFill>
                <a:srgbClr val="FFFF00"/>
              </a:solidFill>
            </a:endParaRPr>
          </a:p>
        </p:txBody>
      </p:sp>
    </p:spTree>
    <p:extLst>
      <p:ext uri="{BB962C8B-B14F-4D97-AF65-F5344CB8AC3E}">
        <p14:creationId xmlns:p14="http://schemas.microsoft.com/office/powerpoint/2010/main" val="325091454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6:1</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dirty="0">
                <a:effectLst/>
              </a:rPr>
              <a:t>The former chapter acquainted us with </a:t>
            </a:r>
            <a:r>
              <a:rPr lang="en-US" sz="3200" dirty="0" smtClean="0">
                <a:effectLst/>
              </a:rPr>
              <a:t>Christ receiving </a:t>
            </a:r>
            <a:r>
              <a:rPr lang="en-US" sz="3200" dirty="0">
                <a:effectLst/>
              </a:rPr>
              <a:t>the sealed </a:t>
            </a:r>
            <a:r>
              <a:rPr lang="en-US" sz="3200" dirty="0" smtClean="0">
                <a:effectLst/>
              </a:rPr>
              <a:t>book. Now in chapter 6 Christ (The Lamb) was going to open the book… seal </a:t>
            </a:r>
            <a:r>
              <a:rPr lang="en-US" sz="3200" dirty="0">
                <a:effectLst/>
              </a:rPr>
              <a:t>by seal. Christ reveals unto </a:t>
            </a:r>
            <a:r>
              <a:rPr lang="en-US" sz="3200" dirty="0" smtClean="0">
                <a:effectLst/>
              </a:rPr>
              <a:t>John </a:t>
            </a:r>
            <a:r>
              <a:rPr lang="en-US" sz="3200" dirty="0">
                <a:effectLst/>
              </a:rPr>
              <a:t>the deep counsels of </a:t>
            </a:r>
            <a:r>
              <a:rPr lang="en-US" sz="3200" dirty="0" smtClean="0">
                <a:effectLst/>
              </a:rPr>
              <a:t>God</a:t>
            </a:r>
            <a:r>
              <a:rPr lang="en-US" sz="3200" dirty="0">
                <a:effectLst/>
              </a:rPr>
              <a:t>. The preparation made for </a:t>
            </a:r>
            <a:r>
              <a:rPr lang="en-US" sz="3200" dirty="0" smtClean="0">
                <a:effectLst/>
              </a:rPr>
              <a:t>John's </a:t>
            </a:r>
            <a:r>
              <a:rPr lang="en-US" sz="3200" dirty="0">
                <a:effectLst/>
              </a:rPr>
              <a:t>vision of the </a:t>
            </a:r>
            <a:r>
              <a:rPr lang="en-US" sz="3200" dirty="0" smtClean="0">
                <a:effectLst/>
              </a:rPr>
              <a:t>seals was that he was standing </a:t>
            </a:r>
            <a:r>
              <a:rPr lang="en-US" sz="3200" dirty="0">
                <a:effectLst/>
              </a:rPr>
              <a:t>afar off </a:t>
            </a:r>
            <a:r>
              <a:rPr lang="en-US" sz="3200" dirty="0" smtClean="0">
                <a:effectLst/>
              </a:rPr>
              <a:t>and </a:t>
            </a:r>
            <a:r>
              <a:rPr lang="en-US" sz="3200" dirty="0">
                <a:effectLst/>
              </a:rPr>
              <a:t>heard a voice like thunder proceeding out of the mouth of one of the four beasts, who performed the office of a public crier, </a:t>
            </a:r>
            <a:r>
              <a:rPr lang="en-US" sz="3200" dirty="0" smtClean="0">
                <a:effectLst/>
              </a:rPr>
              <a:t>saying… “</a:t>
            </a:r>
            <a:r>
              <a:rPr lang="en-US" sz="3200" i="1" dirty="0" smtClean="0">
                <a:solidFill>
                  <a:srgbClr val="FFFF00"/>
                </a:solidFill>
                <a:effectLst/>
              </a:rPr>
              <a:t>come </a:t>
            </a:r>
            <a:r>
              <a:rPr lang="en-US" sz="3200" i="1" dirty="0">
                <a:solidFill>
                  <a:srgbClr val="FFFF00"/>
                </a:solidFill>
                <a:effectLst/>
              </a:rPr>
              <a:t>and see</a:t>
            </a:r>
            <a:r>
              <a:rPr lang="en-US" sz="3200" dirty="0" smtClean="0">
                <a:effectLst/>
              </a:rPr>
              <a:t>.”   </a:t>
            </a:r>
          </a:p>
        </p:txBody>
      </p:sp>
    </p:spTree>
    <p:extLst>
      <p:ext uri="{BB962C8B-B14F-4D97-AF65-F5344CB8AC3E}">
        <p14:creationId xmlns:p14="http://schemas.microsoft.com/office/powerpoint/2010/main" val="183711182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r>
              <a:rPr lang="en-US" dirty="0" smtClean="0">
                <a:solidFill>
                  <a:srgbClr val="FFFF00"/>
                </a:solidFill>
              </a:rPr>
              <a:t> - </a:t>
            </a:r>
            <a:r>
              <a:rPr lang="en-US" dirty="0" smtClean="0"/>
              <a:t>“first seal”</a:t>
            </a:r>
            <a:endParaRPr lang="en-US" dirty="0"/>
          </a:p>
        </p:txBody>
      </p:sp>
      <p:pic>
        <p:nvPicPr>
          <p:cNvPr id="2050" name="Picture 2" descr="Image result for image of white horse rider in revelation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75" y="1034458"/>
            <a:ext cx="11087526" cy="554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53310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dirty="0" smtClean="0">
                <a:effectLst/>
              </a:rPr>
              <a:t>There </a:t>
            </a:r>
            <a:r>
              <a:rPr lang="en-US" sz="3200" dirty="0">
                <a:effectLst/>
              </a:rPr>
              <a:t>are several features of the </a:t>
            </a:r>
            <a:r>
              <a:rPr lang="en-US" sz="3200" dirty="0" smtClean="0">
                <a:effectLst/>
              </a:rPr>
              <a:t>1</a:t>
            </a:r>
            <a:r>
              <a:rPr lang="en-US" sz="3200" baseline="30000" dirty="0" smtClean="0">
                <a:effectLst/>
              </a:rPr>
              <a:t>st</a:t>
            </a:r>
            <a:r>
              <a:rPr lang="en-US" sz="3200" dirty="0" smtClean="0">
                <a:effectLst/>
              </a:rPr>
              <a:t> rider that grab </a:t>
            </a:r>
            <a:r>
              <a:rPr lang="en-US" sz="3200" dirty="0">
                <a:effectLst/>
              </a:rPr>
              <a:t>our attention: </a:t>
            </a:r>
            <a:endParaRPr lang="en-US" sz="3200" dirty="0" smtClean="0">
              <a:effectLst/>
            </a:endParaRPr>
          </a:p>
          <a:p>
            <a:pPr marL="0" indent="0">
              <a:buNone/>
            </a:pPr>
            <a:r>
              <a:rPr lang="en-US" sz="3200" dirty="0" smtClean="0">
                <a:solidFill>
                  <a:srgbClr val="00B0F0"/>
                </a:solidFill>
                <a:effectLst/>
              </a:rPr>
              <a:t>1. The horse… </a:t>
            </a:r>
            <a:r>
              <a:rPr lang="en-US" sz="3200" dirty="0">
                <a:solidFill>
                  <a:srgbClr val="FFFF00"/>
                </a:solidFill>
                <a:effectLst/>
              </a:rPr>
              <a:t>2. His white </a:t>
            </a:r>
            <a:r>
              <a:rPr lang="en-US" sz="3200" dirty="0" smtClean="0">
                <a:solidFill>
                  <a:srgbClr val="FFFF00"/>
                </a:solidFill>
                <a:effectLst/>
              </a:rPr>
              <a:t>color…</a:t>
            </a:r>
            <a:r>
              <a:rPr lang="en-US" sz="3200" dirty="0" smtClean="0">
                <a:effectLst/>
              </a:rPr>
              <a:t> </a:t>
            </a:r>
            <a:r>
              <a:rPr lang="en-US" sz="3200" dirty="0">
                <a:solidFill>
                  <a:srgbClr val="92D050"/>
                </a:solidFill>
                <a:effectLst/>
              </a:rPr>
              <a:t>3. The </a:t>
            </a:r>
            <a:r>
              <a:rPr lang="en-US" sz="3200" dirty="0" smtClean="0">
                <a:solidFill>
                  <a:srgbClr val="92D050"/>
                </a:solidFill>
                <a:effectLst/>
              </a:rPr>
              <a:t>rider…</a:t>
            </a:r>
            <a:r>
              <a:rPr lang="en-US" sz="3200" dirty="0" smtClean="0">
                <a:effectLst/>
              </a:rPr>
              <a:t> </a:t>
            </a:r>
            <a:r>
              <a:rPr lang="en-US" sz="3200" dirty="0">
                <a:solidFill>
                  <a:srgbClr val="FF0000"/>
                </a:solidFill>
                <a:effectLst/>
              </a:rPr>
              <a:t>4. His </a:t>
            </a:r>
            <a:r>
              <a:rPr lang="en-US" sz="3200" dirty="0" smtClean="0">
                <a:solidFill>
                  <a:srgbClr val="FF0000"/>
                </a:solidFill>
                <a:effectLst/>
              </a:rPr>
              <a:t>crown</a:t>
            </a:r>
            <a:r>
              <a:rPr lang="en-US" sz="3200" dirty="0" smtClean="0">
                <a:effectLst/>
              </a:rPr>
              <a:t> </a:t>
            </a:r>
            <a:r>
              <a:rPr lang="en-US" sz="3200" dirty="0">
                <a:solidFill>
                  <a:schemeClr val="tx2"/>
                </a:solidFill>
                <a:effectLst/>
              </a:rPr>
              <a:t>5. His </a:t>
            </a:r>
            <a:r>
              <a:rPr lang="en-US" sz="3200" dirty="0" smtClean="0">
                <a:solidFill>
                  <a:schemeClr val="tx2"/>
                </a:solidFill>
                <a:effectLst/>
              </a:rPr>
              <a:t>bow</a:t>
            </a:r>
            <a:r>
              <a:rPr lang="en-US" sz="3200" dirty="0" smtClean="0">
                <a:effectLst/>
              </a:rPr>
              <a:t> &amp;… </a:t>
            </a:r>
            <a:r>
              <a:rPr lang="en-US" sz="3200" dirty="0" smtClean="0">
                <a:solidFill>
                  <a:schemeClr val="accent4"/>
                </a:solidFill>
                <a:effectLst/>
              </a:rPr>
              <a:t>6</a:t>
            </a:r>
            <a:r>
              <a:rPr lang="en-US" sz="3200" dirty="0">
                <a:solidFill>
                  <a:schemeClr val="accent4"/>
                </a:solidFill>
                <a:effectLst/>
              </a:rPr>
              <a:t>. His mission</a:t>
            </a:r>
            <a:r>
              <a:rPr lang="en-US" sz="3200" dirty="0">
                <a:effectLst/>
              </a:rPr>
              <a:t>. </a:t>
            </a:r>
            <a:endParaRPr lang="en-US" sz="3200" dirty="0" smtClean="0">
              <a:effectLst/>
            </a:endParaRPr>
          </a:p>
          <a:p>
            <a:pPr marL="0" indent="0">
              <a:buNone/>
            </a:pPr>
            <a:r>
              <a:rPr lang="en-US" sz="3200" dirty="0" smtClean="0">
                <a:effectLst/>
              </a:rPr>
              <a:t>It </a:t>
            </a:r>
            <a:r>
              <a:rPr lang="en-US" sz="3200" dirty="0">
                <a:effectLst/>
              </a:rPr>
              <a:t>is certain that none of these features would have been named if they did not possess a significance. </a:t>
            </a:r>
            <a:endParaRPr lang="en-US" sz="3200" dirty="0" smtClean="0">
              <a:effectLst/>
            </a:endParaRPr>
          </a:p>
          <a:p>
            <a:pPr marL="0" indent="0">
              <a:buNone/>
            </a:pPr>
            <a:r>
              <a:rPr lang="en-US" sz="3200" dirty="0" smtClean="0">
                <a:effectLst/>
              </a:rPr>
              <a:t>What </a:t>
            </a:r>
            <a:r>
              <a:rPr lang="en-US" sz="3200" dirty="0">
                <a:effectLst/>
              </a:rPr>
              <a:t>do each of these symbols mean? </a:t>
            </a:r>
            <a:endParaRPr lang="en-US" sz="3200" dirty="0" smtClean="0">
              <a:effectLst/>
            </a:endParaRPr>
          </a:p>
        </p:txBody>
      </p:sp>
    </p:spTree>
    <p:extLst>
      <p:ext uri="{BB962C8B-B14F-4D97-AF65-F5344CB8AC3E}">
        <p14:creationId xmlns:p14="http://schemas.microsoft.com/office/powerpoint/2010/main" val="420039385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dirty="0" smtClean="0">
                <a:solidFill>
                  <a:srgbClr val="00B0F0"/>
                </a:solidFill>
                <a:effectLst/>
              </a:rPr>
              <a:t>(1</a:t>
            </a:r>
            <a:r>
              <a:rPr lang="en-US" sz="3200" dirty="0">
                <a:solidFill>
                  <a:srgbClr val="00B0F0"/>
                </a:solidFill>
                <a:effectLst/>
              </a:rPr>
              <a:t>) The </a:t>
            </a:r>
            <a:r>
              <a:rPr lang="en-US" sz="3200" dirty="0" smtClean="0">
                <a:solidFill>
                  <a:srgbClr val="00B0F0"/>
                </a:solidFill>
                <a:effectLst/>
              </a:rPr>
              <a:t>horse:</a:t>
            </a:r>
            <a:r>
              <a:rPr lang="en-US" sz="3200" dirty="0" smtClean="0">
                <a:effectLst/>
              </a:rPr>
              <a:t>  The horse was not normally </a:t>
            </a:r>
            <a:r>
              <a:rPr lang="en-US" sz="3200" dirty="0">
                <a:effectLst/>
              </a:rPr>
              <a:t>used by the Jews or Orientals as </a:t>
            </a:r>
            <a:r>
              <a:rPr lang="en-US" sz="3200" dirty="0" smtClean="0">
                <a:effectLst/>
              </a:rPr>
              <a:t>an animal </a:t>
            </a:r>
            <a:r>
              <a:rPr lang="en-US" sz="3200" dirty="0">
                <a:effectLst/>
              </a:rPr>
              <a:t>of burden. The ox and the ass were devoted to that office, </a:t>
            </a:r>
            <a:r>
              <a:rPr lang="en-US" sz="3200" dirty="0" smtClean="0">
                <a:effectLst/>
              </a:rPr>
              <a:t>while </a:t>
            </a:r>
            <a:r>
              <a:rPr lang="en-US" sz="3200" dirty="0">
                <a:effectLst/>
              </a:rPr>
              <a:t>the horse was reserved for war. Whenever the horse is mentioned by the prophets it will be found in connection with war-like employments. Hence this symbol points to a period of war, though </a:t>
            </a:r>
            <a:r>
              <a:rPr lang="en-US" sz="3200" dirty="0" smtClean="0">
                <a:effectLst/>
              </a:rPr>
              <a:t>it </a:t>
            </a:r>
            <a:r>
              <a:rPr lang="en-US" sz="3200" dirty="0">
                <a:effectLst/>
              </a:rPr>
              <a:t>does not declare whether the conflict is carnal or spiritual, </a:t>
            </a:r>
            <a:r>
              <a:rPr lang="en-US" sz="3200" dirty="0" smtClean="0">
                <a:effectLst/>
              </a:rPr>
              <a:t>or whether it is peaceful </a:t>
            </a:r>
            <a:r>
              <a:rPr lang="en-US" sz="3200" dirty="0">
                <a:effectLst/>
              </a:rPr>
              <a:t>or disastrous. </a:t>
            </a:r>
            <a:endParaRPr lang="en-US" sz="3200" dirty="0" smtClean="0">
              <a:effectLst/>
            </a:endParaRPr>
          </a:p>
        </p:txBody>
      </p:sp>
    </p:spTree>
    <p:extLst>
      <p:ext uri="{BB962C8B-B14F-4D97-AF65-F5344CB8AC3E}">
        <p14:creationId xmlns:p14="http://schemas.microsoft.com/office/powerpoint/2010/main" val="351042392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dirty="0" smtClean="0">
                <a:solidFill>
                  <a:srgbClr val="00B0F0"/>
                </a:solidFill>
                <a:effectLst/>
              </a:rPr>
              <a:t>(</a:t>
            </a:r>
            <a:r>
              <a:rPr lang="en-US" sz="3200" dirty="0">
                <a:solidFill>
                  <a:srgbClr val="00B0F0"/>
                </a:solidFill>
                <a:effectLst/>
              </a:rPr>
              <a:t>2) The white </a:t>
            </a:r>
            <a:r>
              <a:rPr lang="en-US" sz="3200" dirty="0" smtClean="0">
                <a:solidFill>
                  <a:srgbClr val="00B0F0"/>
                </a:solidFill>
                <a:effectLst/>
              </a:rPr>
              <a:t>color:  </a:t>
            </a:r>
            <a:r>
              <a:rPr lang="en-US" sz="3200" dirty="0" smtClean="0">
                <a:effectLst/>
              </a:rPr>
              <a:t>As </a:t>
            </a:r>
            <a:r>
              <a:rPr lang="en-US" sz="3200" dirty="0">
                <a:effectLst/>
              </a:rPr>
              <a:t>there are three more horses in succession under the three following seals, each </a:t>
            </a:r>
            <a:r>
              <a:rPr lang="en-US" sz="3200" dirty="0" smtClean="0">
                <a:effectLst/>
              </a:rPr>
              <a:t>has a </a:t>
            </a:r>
            <a:r>
              <a:rPr lang="en-US" sz="3200" dirty="0">
                <a:effectLst/>
              </a:rPr>
              <a:t>different </a:t>
            </a:r>
            <a:r>
              <a:rPr lang="en-US" sz="3200" dirty="0" smtClean="0">
                <a:effectLst/>
              </a:rPr>
              <a:t>color,  thus the </a:t>
            </a:r>
            <a:r>
              <a:rPr lang="en-US" sz="3200" dirty="0">
                <a:effectLst/>
              </a:rPr>
              <a:t>color must have a meaning. White must have a different significance from red, or black, or pale. </a:t>
            </a:r>
            <a:r>
              <a:rPr lang="en-US" sz="3200" dirty="0" smtClean="0">
                <a:solidFill>
                  <a:srgbClr val="FFFF00"/>
                </a:solidFill>
                <a:effectLst/>
              </a:rPr>
              <a:t>White </a:t>
            </a:r>
            <a:r>
              <a:rPr lang="en-US" sz="3200" dirty="0">
                <a:solidFill>
                  <a:srgbClr val="FFFF00"/>
                </a:solidFill>
                <a:effectLst/>
              </a:rPr>
              <a:t>is the color of prosperity, of happiness, and triumph.</a:t>
            </a:r>
            <a:endParaRPr lang="en-US" sz="3200" dirty="0" smtClean="0">
              <a:solidFill>
                <a:srgbClr val="FFFF00"/>
              </a:solidFill>
              <a:effectLst/>
            </a:endParaRPr>
          </a:p>
        </p:txBody>
      </p:sp>
    </p:spTree>
    <p:extLst>
      <p:ext uri="{BB962C8B-B14F-4D97-AF65-F5344CB8AC3E}">
        <p14:creationId xmlns:p14="http://schemas.microsoft.com/office/powerpoint/2010/main" val="148951227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dirty="0" smtClean="0">
                <a:solidFill>
                  <a:srgbClr val="00B0F0"/>
                </a:solidFill>
                <a:effectLst/>
              </a:rPr>
              <a:t>(3) </a:t>
            </a:r>
            <a:r>
              <a:rPr lang="en-US" sz="3200" dirty="0">
                <a:solidFill>
                  <a:srgbClr val="00B0F0"/>
                </a:solidFill>
                <a:effectLst/>
              </a:rPr>
              <a:t>The </a:t>
            </a:r>
            <a:r>
              <a:rPr lang="en-US" sz="3200" dirty="0" smtClean="0">
                <a:solidFill>
                  <a:srgbClr val="00B0F0"/>
                </a:solidFill>
                <a:effectLst/>
              </a:rPr>
              <a:t>crown: </a:t>
            </a:r>
            <a:r>
              <a:rPr lang="en-US" sz="3200" dirty="0">
                <a:effectLst/>
              </a:rPr>
              <a:t>"There was a crown given to him." This crown is not "the diadem" (diadema) but the "garland crown" (stephanos). The </a:t>
            </a:r>
            <a:r>
              <a:rPr lang="en-US" sz="3200" dirty="0" smtClean="0">
                <a:effectLst/>
              </a:rPr>
              <a:t>garland or wreath crown was </a:t>
            </a:r>
            <a:r>
              <a:rPr lang="en-US" sz="3200" dirty="0">
                <a:effectLst/>
              </a:rPr>
              <a:t>given as a reward for victory in battle, for great achievements or for victory in games. </a:t>
            </a:r>
            <a:r>
              <a:rPr lang="en-US" sz="3200" dirty="0" smtClean="0">
                <a:effectLst/>
              </a:rPr>
              <a:t>Jesus makes appearances in both crowns at different occasions.  In Rev. 14:14 He will wear a golden garland crown </a:t>
            </a:r>
            <a:r>
              <a:rPr lang="en-US" sz="3200" dirty="0">
                <a:effectLst/>
              </a:rPr>
              <a:t>(stephanos) </a:t>
            </a:r>
            <a:r>
              <a:rPr lang="en-US" sz="3200" dirty="0" smtClean="0">
                <a:effectLst/>
              </a:rPr>
              <a:t>&amp; then in Rev. 19:12 He will wear </a:t>
            </a:r>
            <a:r>
              <a:rPr lang="en-US" sz="3200" dirty="0">
                <a:effectLst/>
              </a:rPr>
              <a:t>many </a:t>
            </a:r>
            <a:r>
              <a:rPr lang="en-US" sz="3200" dirty="0" smtClean="0">
                <a:effectLst/>
              </a:rPr>
              <a:t>kingly </a:t>
            </a:r>
            <a:r>
              <a:rPr lang="en-US" sz="3200" dirty="0">
                <a:effectLst/>
              </a:rPr>
              <a:t>crowns (diadema</a:t>
            </a:r>
            <a:r>
              <a:rPr lang="en-US" sz="3200" dirty="0" smtClean="0">
                <a:effectLst/>
              </a:rPr>
              <a:t>).</a:t>
            </a:r>
          </a:p>
        </p:txBody>
      </p:sp>
    </p:spTree>
    <p:extLst>
      <p:ext uri="{BB962C8B-B14F-4D97-AF65-F5344CB8AC3E}">
        <p14:creationId xmlns:p14="http://schemas.microsoft.com/office/powerpoint/2010/main" val="11773887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bible-history.com/new-testament/seven-churches-asi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95250"/>
            <a:ext cx="101727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43104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oempromo.com/upload/Prod_446/Roman-Laurel-Wreath-Crown_25033825.jpg"/>
          <p:cNvPicPr>
            <a:picLocks noChangeAspect="1" noChangeArrowheads="1"/>
          </p:cNvPicPr>
          <p:nvPr/>
        </p:nvPicPr>
        <p:blipFill>
          <a:blip r:embed="rId2" cstate="print"/>
          <a:srcRect/>
          <a:stretch>
            <a:fillRect/>
          </a:stretch>
        </p:blipFill>
        <p:spPr bwMode="auto">
          <a:xfrm>
            <a:off x="3596185" y="228600"/>
            <a:ext cx="6324600" cy="6324600"/>
          </a:xfrm>
          <a:prstGeom prst="rect">
            <a:avLst/>
          </a:prstGeom>
          <a:noFill/>
        </p:spPr>
      </p:pic>
      <p:sp>
        <p:nvSpPr>
          <p:cNvPr id="7" name="TextBox 6"/>
          <p:cNvSpPr txBox="1"/>
          <p:nvPr/>
        </p:nvSpPr>
        <p:spPr>
          <a:xfrm>
            <a:off x="4929685" y="568656"/>
            <a:ext cx="3657600" cy="707886"/>
          </a:xfrm>
          <a:prstGeom prst="rect">
            <a:avLst/>
          </a:prstGeom>
          <a:no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rPr>
              <a:t>STEPHANOS</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674045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s.123rf.com/400wm/400/400/derocz/derocz0612/derocz061200187/652007-royal-crowns-vol-3.jpg"/>
          <p:cNvPicPr>
            <a:picLocks noChangeAspect="1" noChangeArrowheads="1"/>
          </p:cNvPicPr>
          <p:nvPr/>
        </p:nvPicPr>
        <p:blipFill>
          <a:blip r:embed="rId2" cstate="print"/>
          <a:srcRect/>
          <a:stretch>
            <a:fillRect/>
          </a:stretch>
        </p:blipFill>
        <p:spPr bwMode="auto">
          <a:xfrm>
            <a:off x="2765946" y="318448"/>
            <a:ext cx="6324600" cy="6248400"/>
          </a:xfrm>
          <a:prstGeom prst="rect">
            <a:avLst/>
          </a:prstGeom>
          <a:noFill/>
        </p:spPr>
      </p:pic>
      <p:sp>
        <p:nvSpPr>
          <p:cNvPr id="5" name="TextBox 4"/>
          <p:cNvSpPr txBox="1"/>
          <p:nvPr/>
        </p:nvSpPr>
        <p:spPr>
          <a:xfrm>
            <a:off x="5432946" y="5791200"/>
            <a:ext cx="3657600" cy="707886"/>
          </a:xfrm>
          <a:prstGeom prst="rect">
            <a:avLst/>
          </a:prstGeom>
          <a:solidFill>
            <a:srgbClr val="FFFF00"/>
          </a:solid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DIADEMA</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5092465"/>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gn="ctr">
              <a:lnSpc>
                <a:spcPct val="100000"/>
              </a:lnSpc>
              <a:spcBef>
                <a:spcPts val="600"/>
              </a:spcBef>
              <a:buClr>
                <a:schemeClr val="accent2"/>
              </a:buClr>
              <a:buSzPct val="85000"/>
              <a:buNone/>
              <a:defRPr/>
            </a:pPr>
            <a:endParaRPr lang="en-US" sz="3200" dirty="0" smtClean="0">
              <a:solidFill>
                <a:srgbClr val="00B0F0"/>
              </a:solidFill>
              <a:effectLst/>
            </a:endParaRPr>
          </a:p>
          <a:p>
            <a:pPr marL="0" lvl="0" indent="0">
              <a:lnSpc>
                <a:spcPct val="100000"/>
              </a:lnSpc>
              <a:spcBef>
                <a:spcPts val="600"/>
              </a:spcBef>
              <a:buClr>
                <a:schemeClr val="accent2"/>
              </a:buClr>
              <a:buSzPct val="85000"/>
              <a:buNone/>
              <a:defRPr/>
            </a:pPr>
            <a:r>
              <a:rPr lang="en-US" sz="3200" dirty="0" smtClean="0">
                <a:solidFill>
                  <a:srgbClr val="00B0F0"/>
                </a:solidFill>
                <a:effectLst/>
              </a:rPr>
              <a:t>(</a:t>
            </a:r>
            <a:r>
              <a:rPr lang="en-US" sz="3200" dirty="0">
                <a:solidFill>
                  <a:srgbClr val="00B0F0"/>
                </a:solidFill>
                <a:effectLst/>
              </a:rPr>
              <a:t>4</a:t>
            </a:r>
            <a:r>
              <a:rPr lang="en-US" sz="3200" dirty="0" smtClean="0">
                <a:solidFill>
                  <a:srgbClr val="00B0F0"/>
                </a:solidFill>
                <a:effectLst/>
              </a:rPr>
              <a:t>) </a:t>
            </a:r>
            <a:r>
              <a:rPr lang="en-US" sz="3200" dirty="0">
                <a:solidFill>
                  <a:srgbClr val="00B0F0"/>
                </a:solidFill>
                <a:effectLst/>
              </a:rPr>
              <a:t>The </a:t>
            </a:r>
            <a:r>
              <a:rPr lang="en-US" sz="3200" dirty="0" smtClean="0">
                <a:solidFill>
                  <a:srgbClr val="00B0F0"/>
                </a:solidFill>
                <a:effectLst/>
              </a:rPr>
              <a:t>rider:  </a:t>
            </a:r>
            <a:r>
              <a:rPr lang="en-US" sz="3200" dirty="0" smtClean="0">
                <a:effectLst/>
              </a:rPr>
              <a:t>His </a:t>
            </a:r>
            <a:r>
              <a:rPr lang="en-US" sz="3200" dirty="0">
                <a:effectLst/>
              </a:rPr>
              <a:t>significance is due to his arms, his crown, and the white horse he rides. It is enough to state here that </a:t>
            </a:r>
            <a:r>
              <a:rPr lang="en-US" sz="3200" dirty="0" smtClean="0">
                <a:effectLst/>
              </a:rPr>
              <a:t>he represents </a:t>
            </a:r>
            <a:r>
              <a:rPr lang="en-US" sz="3200" dirty="0">
                <a:effectLst/>
              </a:rPr>
              <a:t>either some conqueror, or a conquering </a:t>
            </a:r>
            <a:r>
              <a:rPr lang="en-US" sz="3200" dirty="0" smtClean="0">
                <a:effectLst/>
              </a:rPr>
              <a:t>age.  A major debate is determining who the rider is?</a:t>
            </a:r>
          </a:p>
        </p:txBody>
      </p:sp>
    </p:spTree>
    <p:extLst>
      <p:ext uri="{BB962C8B-B14F-4D97-AF65-F5344CB8AC3E}">
        <p14:creationId xmlns:p14="http://schemas.microsoft.com/office/powerpoint/2010/main" val="1194985184"/>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gn="ctr">
              <a:lnSpc>
                <a:spcPct val="100000"/>
              </a:lnSpc>
              <a:spcBef>
                <a:spcPts val="600"/>
              </a:spcBef>
              <a:buClr>
                <a:schemeClr val="accent2"/>
              </a:buClr>
              <a:buSzPct val="85000"/>
              <a:buNone/>
              <a:defRPr/>
            </a:pPr>
            <a:r>
              <a:rPr lang="en-US" sz="3600" b="1" u="sng" dirty="0" smtClean="0">
                <a:solidFill>
                  <a:srgbClr val="FFFF00"/>
                </a:solidFill>
                <a:effectLst>
                  <a:outerShdw blurRad="38100" dist="38100" dir="2700000" algn="tl">
                    <a:srgbClr val="000000">
                      <a:alpha val="43137"/>
                    </a:srgbClr>
                  </a:outerShdw>
                </a:effectLst>
              </a:rPr>
              <a:t>Who </a:t>
            </a:r>
            <a:r>
              <a:rPr lang="en-US" sz="3600" b="1" u="sng" dirty="0">
                <a:solidFill>
                  <a:srgbClr val="FFFF00"/>
                </a:solidFill>
                <a:effectLst>
                  <a:outerShdw blurRad="38100" dist="38100" dir="2700000" algn="tl">
                    <a:srgbClr val="000000">
                      <a:alpha val="43137"/>
                    </a:srgbClr>
                  </a:outerShdw>
                </a:effectLst>
              </a:rPr>
              <a:t>is the rider?</a:t>
            </a:r>
          </a:p>
          <a:p>
            <a:pPr marL="0" lvl="0" indent="0">
              <a:lnSpc>
                <a:spcPct val="100000"/>
              </a:lnSpc>
              <a:spcBef>
                <a:spcPts val="600"/>
              </a:spcBef>
              <a:buClr>
                <a:schemeClr val="accent2"/>
              </a:buClr>
              <a:buSzPct val="85000"/>
              <a:buNone/>
              <a:defRPr/>
            </a:pPr>
            <a:r>
              <a:rPr lang="en-US" sz="3200" b="1" dirty="0">
                <a:effectLst/>
              </a:rPr>
              <a:t>Some say: </a:t>
            </a:r>
            <a:r>
              <a:rPr lang="en-US" sz="3200" b="1" dirty="0" smtClean="0">
                <a:solidFill>
                  <a:srgbClr val="00B0F0"/>
                </a:solidFill>
                <a:effectLst/>
              </a:rPr>
              <a:t>Jesus</a:t>
            </a:r>
            <a:r>
              <a:rPr lang="en-US" sz="3200" b="1" dirty="0" smtClean="0">
                <a:effectLst/>
              </a:rPr>
              <a:t> </a:t>
            </a:r>
            <a:r>
              <a:rPr lang="en-US" sz="3200" b="1" dirty="0" smtClean="0">
                <a:solidFill>
                  <a:srgbClr val="00B0F0"/>
                </a:solidFill>
                <a:effectLst/>
              </a:rPr>
              <a:t>Christ</a:t>
            </a:r>
            <a:r>
              <a:rPr lang="en-US" sz="3200" b="1" dirty="0" smtClean="0">
                <a:effectLst/>
              </a:rPr>
              <a:t>  or  </a:t>
            </a:r>
            <a:r>
              <a:rPr lang="en-US" sz="3200" b="1" dirty="0">
                <a:solidFill>
                  <a:srgbClr val="FF0000"/>
                </a:solidFill>
                <a:effectLst/>
              </a:rPr>
              <a:t>Anti-</a:t>
            </a:r>
            <a:r>
              <a:rPr lang="en-US" sz="3200" b="1" dirty="0">
                <a:solidFill>
                  <a:srgbClr val="FF0000"/>
                </a:solidFill>
              </a:rPr>
              <a:t>C</a:t>
            </a:r>
            <a:r>
              <a:rPr lang="en-US" sz="3200" b="1" dirty="0">
                <a:solidFill>
                  <a:srgbClr val="FF0000"/>
                </a:solidFill>
                <a:effectLst/>
              </a:rPr>
              <a:t>hrist</a:t>
            </a:r>
            <a:r>
              <a:rPr lang="en-US" sz="3200" b="1" dirty="0">
                <a:effectLst/>
              </a:rPr>
              <a:t> </a:t>
            </a:r>
            <a:r>
              <a:rPr lang="en-US" sz="3200" b="1" dirty="0" smtClean="0">
                <a:effectLst/>
              </a:rPr>
              <a:t> or </a:t>
            </a:r>
            <a:r>
              <a:rPr lang="en-US" sz="3200" b="1" dirty="0">
                <a:effectLst/>
              </a:rPr>
              <a:t>an </a:t>
            </a:r>
            <a:r>
              <a:rPr lang="en-US" sz="3200" b="1" dirty="0">
                <a:solidFill>
                  <a:srgbClr val="92D050"/>
                </a:solidFill>
                <a:effectLst/>
              </a:rPr>
              <a:t>angel</a:t>
            </a:r>
            <a:r>
              <a:rPr lang="en-US" sz="3200" b="1" dirty="0">
                <a:effectLst/>
              </a:rPr>
              <a:t> </a:t>
            </a:r>
            <a:endParaRPr lang="en-US" sz="3200" b="1" dirty="0"/>
          </a:p>
          <a:p>
            <a:pPr marL="0" lvl="0" indent="0">
              <a:lnSpc>
                <a:spcPct val="100000"/>
              </a:lnSpc>
              <a:spcBef>
                <a:spcPts val="600"/>
              </a:spcBef>
              <a:buClr>
                <a:schemeClr val="accent2"/>
              </a:buClr>
              <a:buSzPct val="85000"/>
              <a:buNone/>
              <a:defRPr/>
            </a:pPr>
            <a:r>
              <a:rPr lang="en-US" sz="3200" b="1" dirty="0">
                <a:effectLst/>
              </a:rPr>
              <a:t>Verdict:</a:t>
            </a:r>
            <a:r>
              <a:rPr lang="en-US" sz="3200" b="1" dirty="0">
                <a:solidFill>
                  <a:schemeClr val="bg1"/>
                </a:solidFill>
                <a:effectLst/>
              </a:rPr>
              <a:t> </a:t>
            </a:r>
            <a:r>
              <a:rPr lang="en-US" sz="3200" b="1" dirty="0" smtClean="0">
                <a:solidFill>
                  <a:srgbClr val="FFFF00"/>
                </a:solidFill>
                <a:effectLst/>
              </a:rPr>
              <a:t>UNCERTAIN</a:t>
            </a:r>
            <a:endParaRPr lang="en-US" sz="3200" b="1" dirty="0" smtClean="0">
              <a:solidFill>
                <a:srgbClr val="FFFF00"/>
              </a:solidFill>
            </a:endParaRPr>
          </a:p>
          <a:p>
            <a:pPr marL="0" lvl="0" indent="0">
              <a:lnSpc>
                <a:spcPct val="100000"/>
              </a:lnSpc>
              <a:spcBef>
                <a:spcPts val="600"/>
              </a:spcBef>
              <a:buClr>
                <a:schemeClr val="accent2"/>
              </a:buClr>
              <a:buSzPct val="85000"/>
              <a:buNone/>
              <a:defRPr/>
            </a:pPr>
            <a:endParaRPr lang="en-US" sz="3200" b="1" dirty="0" smtClean="0"/>
          </a:p>
          <a:p>
            <a:pPr marL="0" lvl="0" indent="0">
              <a:lnSpc>
                <a:spcPct val="100000"/>
              </a:lnSpc>
              <a:spcBef>
                <a:spcPts val="600"/>
              </a:spcBef>
              <a:buClr>
                <a:schemeClr val="accent2"/>
              </a:buClr>
              <a:buSzPct val="85000"/>
              <a:buNone/>
              <a:defRPr/>
            </a:pPr>
            <a:r>
              <a:rPr lang="en-US" sz="3200" b="1" dirty="0" smtClean="0">
                <a:solidFill>
                  <a:srgbClr val="FFFF00"/>
                </a:solidFill>
              </a:rPr>
              <a:t>Why </a:t>
            </a:r>
            <a:r>
              <a:rPr lang="en-US" sz="3200" b="1" dirty="0">
                <a:solidFill>
                  <a:srgbClr val="FFFF00"/>
                </a:solidFill>
              </a:rPr>
              <a:t>Christ? </a:t>
            </a:r>
            <a:r>
              <a:rPr lang="en-US" sz="3200" b="1" dirty="0" smtClean="0"/>
              <a:t>He rides a white horse in </a:t>
            </a:r>
            <a:r>
              <a:rPr lang="en-US" sz="3200" b="1" dirty="0"/>
              <a:t>Rev. 19:11</a:t>
            </a:r>
          </a:p>
          <a:p>
            <a:pPr marL="0" lvl="0" indent="0">
              <a:lnSpc>
                <a:spcPct val="100000"/>
              </a:lnSpc>
              <a:spcBef>
                <a:spcPts val="600"/>
              </a:spcBef>
              <a:buClr>
                <a:schemeClr val="accent2"/>
              </a:buClr>
              <a:buSzPct val="85000"/>
              <a:buNone/>
              <a:defRPr/>
            </a:pPr>
            <a:endParaRPr lang="en-US" sz="3200" b="1" dirty="0" smtClean="0">
              <a:solidFill>
                <a:srgbClr val="FFFF00"/>
              </a:solidFill>
            </a:endParaRPr>
          </a:p>
          <a:p>
            <a:pPr marL="0" lvl="0" indent="0">
              <a:lnSpc>
                <a:spcPct val="100000"/>
              </a:lnSpc>
              <a:spcBef>
                <a:spcPts val="600"/>
              </a:spcBef>
              <a:buClr>
                <a:schemeClr val="accent2"/>
              </a:buClr>
              <a:buSzPct val="85000"/>
              <a:buNone/>
              <a:defRPr/>
            </a:pPr>
            <a:r>
              <a:rPr lang="en-US" sz="3200" b="1" dirty="0" smtClean="0">
                <a:solidFill>
                  <a:srgbClr val="FFFF00"/>
                </a:solidFill>
              </a:rPr>
              <a:t>Uncertainty </a:t>
            </a:r>
            <a:r>
              <a:rPr lang="en-US" sz="3200" b="1" dirty="0">
                <a:solidFill>
                  <a:srgbClr val="FFFF00"/>
                </a:solidFill>
              </a:rPr>
              <a:t>of Christ</a:t>
            </a:r>
            <a:r>
              <a:rPr lang="en-US" sz="3200" b="1" dirty="0"/>
              <a:t>: 1) </a:t>
            </a:r>
            <a:r>
              <a:rPr lang="en-US" sz="3200" b="1" dirty="0" smtClean="0"/>
              <a:t>Christ’s role in chapter 6 was that of opening the seals &amp; He was seen in heaven during the seal revelations </a:t>
            </a:r>
            <a:r>
              <a:rPr lang="en-US" sz="3200" b="1" dirty="0" smtClean="0">
                <a:solidFill>
                  <a:srgbClr val="FFFF00"/>
                </a:solidFill>
              </a:rPr>
              <a:t>(6:14-16)</a:t>
            </a:r>
            <a:r>
              <a:rPr lang="en-US" sz="3200" b="1" dirty="0" smtClean="0"/>
              <a:t>  </a:t>
            </a:r>
            <a:r>
              <a:rPr lang="en-US" sz="3200" b="1" dirty="0"/>
              <a:t>2) </a:t>
            </a:r>
            <a:r>
              <a:rPr lang="en-US" sz="3200" b="1" dirty="0" smtClean="0"/>
              <a:t>He wears two </a:t>
            </a:r>
            <a:r>
              <a:rPr lang="en-US" sz="3200" b="1" dirty="0"/>
              <a:t>different crowns (6:2) “Stephanos” but (19:11) “diadema”</a:t>
            </a:r>
          </a:p>
          <a:p>
            <a:pPr marL="0" indent="0">
              <a:buNone/>
            </a:pPr>
            <a:endParaRPr lang="en-US" sz="3200" dirty="0" smtClean="0">
              <a:effectLst/>
            </a:endParaRPr>
          </a:p>
        </p:txBody>
      </p:sp>
    </p:spTree>
    <p:extLst>
      <p:ext uri="{BB962C8B-B14F-4D97-AF65-F5344CB8AC3E}">
        <p14:creationId xmlns:p14="http://schemas.microsoft.com/office/powerpoint/2010/main" val="8975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nSpc>
                <a:spcPct val="100000"/>
              </a:lnSpc>
              <a:spcBef>
                <a:spcPts val="600"/>
              </a:spcBef>
              <a:buClr>
                <a:schemeClr val="accent2"/>
              </a:buClr>
              <a:buSzPct val="85000"/>
              <a:buNone/>
              <a:defRPr/>
            </a:pPr>
            <a:r>
              <a:rPr lang="en-US" sz="3200" b="1" dirty="0" smtClean="0">
                <a:solidFill>
                  <a:srgbClr val="FFFF00"/>
                </a:solidFill>
                <a:effectLst>
                  <a:outerShdw blurRad="38100" dist="38100" dir="2700000" algn="tl">
                    <a:srgbClr val="000000">
                      <a:alpha val="43137"/>
                    </a:srgbClr>
                  </a:outerShdw>
                </a:effectLst>
              </a:rPr>
              <a:t>Why </a:t>
            </a:r>
            <a:r>
              <a:rPr lang="en-US" sz="3200" b="1" dirty="0">
                <a:solidFill>
                  <a:srgbClr val="FFFF00"/>
                </a:solidFill>
                <a:effectLst>
                  <a:outerShdw blurRad="38100" dist="38100" dir="2700000" algn="tl">
                    <a:srgbClr val="000000">
                      <a:alpha val="43137"/>
                    </a:srgbClr>
                  </a:outerShdw>
                </a:effectLst>
              </a:rPr>
              <a:t>Anti-Christ</a:t>
            </a:r>
            <a:r>
              <a:rPr lang="en-US" sz="3200" b="1" dirty="0">
                <a:solidFill>
                  <a:srgbClr val="FFFF00"/>
                </a:solidFill>
              </a:rPr>
              <a:t>? </a:t>
            </a:r>
            <a:r>
              <a:rPr lang="en-US" sz="3200" dirty="0"/>
              <a:t>He will rise to power &amp; prominence during that period &amp; have the same motive to </a:t>
            </a:r>
            <a:r>
              <a:rPr lang="en-US" sz="3200" dirty="0" smtClean="0"/>
              <a:t>conquer. The method of conquest does not seem to be open hostilities; because peace is not removed from the earth until the 2</a:t>
            </a:r>
            <a:r>
              <a:rPr lang="en-US" sz="3200" baseline="30000" dirty="0" smtClean="0"/>
              <a:t>nd</a:t>
            </a:r>
            <a:r>
              <a:rPr lang="en-US" sz="3200" dirty="0" smtClean="0"/>
              <a:t> seal is opened. That’s why it is labeled the </a:t>
            </a:r>
            <a:r>
              <a:rPr lang="en-US" sz="3200" dirty="0" smtClean="0">
                <a:solidFill>
                  <a:srgbClr val="FFFF00"/>
                </a:solidFill>
              </a:rPr>
              <a:t>cold war</a:t>
            </a:r>
            <a:r>
              <a:rPr lang="en-US" sz="3200" dirty="0" smtClean="0"/>
              <a:t> because it corresponds with the delusion of peace &amp; safety that the Anti-Christ will bring at the beginning of the tribulation.</a:t>
            </a:r>
          </a:p>
          <a:p>
            <a:pPr marL="0" lvl="0" indent="0">
              <a:lnSpc>
                <a:spcPct val="100000"/>
              </a:lnSpc>
              <a:spcBef>
                <a:spcPts val="600"/>
              </a:spcBef>
              <a:buClr>
                <a:schemeClr val="accent2"/>
              </a:buClr>
              <a:buSzPct val="85000"/>
              <a:buNone/>
              <a:defRPr/>
            </a:pPr>
            <a:r>
              <a:rPr lang="en-US" sz="3200" b="1" dirty="0" smtClean="0">
                <a:solidFill>
                  <a:srgbClr val="FFFF00"/>
                </a:solidFill>
                <a:effectLst>
                  <a:outerShdw blurRad="38100" dist="38100" dir="2700000" algn="tl">
                    <a:srgbClr val="000000">
                      <a:alpha val="43137"/>
                    </a:srgbClr>
                  </a:outerShdw>
                </a:effectLst>
              </a:rPr>
              <a:t>Uncertainty of Anti-Christ</a:t>
            </a:r>
            <a:r>
              <a:rPr lang="en-US" sz="3200" b="1" dirty="0" smtClean="0">
                <a:solidFill>
                  <a:srgbClr val="FFFF00"/>
                </a:solidFill>
              </a:rPr>
              <a:t>: </a:t>
            </a:r>
            <a:r>
              <a:rPr lang="en-US" sz="3200" dirty="0" smtClean="0"/>
              <a:t>Why white? Who crowns him? </a:t>
            </a:r>
          </a:p>
          <a:p>
            <a:pPr marL="0" lvl="0" indent="0">
              <a:lnSpc>
                <a:spcPct val="100000"/>
              </a:lnSpc>
              <a:spcBef>
                <a:spcPts val="600"/>
              </a:spcBef>
              <a:buClr>
                <a:schemeClr val="accent2"/>
              </a:buClr>
              <a:buSzPct val="85000"/>
              <a:buNone/>
              <a:defRPr/>
            </a:pPr>
            <a:endParaRPr lang="en-US" sz="3200" b="1" dirty="0" smtClean="0">
              <a:solidFill>
                <a:srgbClr val="00B0F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200" b="1" dirty="0" smtClean="0">
                <a:solidFill>
                  <a:srgbClr val="00B0F0"/>
                </a:solidFill>
                <a:effectLst>
                  <a:outerShdw blurRad="38100" dist="38100" dir="2700000" algn="tl">
                    <a:srgbClr val="000000">
                      <a:alpha val="43137"/>
                    </a:srgbClr>
                  </a:outerShdw>
                </a:effectLst>
              </a:rPr>
              <a:t>When all other identities are uncertain; it could very well be an </a:t>
            </a:r>
            <a:r>
              <a:rPr lang="en-US" sz="3200" b="1" dirty="0" smtClean="0">
                <a:solidFill>
                  <a:srgbClr val="FFC000"/>
                </a:solidFill>
                <a:effectLst>
                  <a:outerShdw blurRad="38100" dist="38100" dir="2700000" algn="tl">
                    <a:srgbClr val="000000">
                      <a:alpha val="43137"/>
                    </a:srgbClr>
                  </a:outerShdw>
                </a:effectLst>
              </a:rPr>
              <a:t>ANGEL</a:t>
            </a:r>
            <a:r>
              <a:rPr lang="en-US" sz="3200" b="1" dirty="0" smtClean="0">
                <a:solidFill>
                  <a:srgbClr val="00B0F0"/>
                </a:solidFill>
                <a:effectLst>
                  <a:outerShdw blurRad="38100" dist="38100" dir="2700000" algn="tl">
                    <a:srgbClr val="000000">
                      <a:alpha val="43137"/>
                    </a:srgbClr>
                  </a:outerShdw>
                </a:effectLst>
              </a:rPr>
              <a:t>!</a:t>
            </a:r>
          </a:p>
          <a:p>
            <a:pPr marL="640080" lvl="1" indent="-274320">
              <a:lnSpc>
                <a:spcPct val="100000"/>
              </a:lnSpc>
              <a:spcBef>
                <a:spcPts val="300"/>
              </a:spcBef>
              <a:buClr>
                <a:schemeClr val="accent2">
                  <a:shade val="75000"/>
                </a:schemeClr>
              </a:buClr>
              <a:buSzPct val="85000"/>
              <a:defRPr/>
            </a:pPr>
            <a:endParaRPr lang="en-US" sz="1100" b="1" u="sng"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3200" dirty="0"/>
          </a:p>
          <a:p>
            <a:pPr marL="274320" lvl="0" indent="-274320">
              <a:lnSpc>
                <a:spcPct val="100000"/>
              </a:lnSpc>
              <a:spcBef>
                <a:spcPts val="600"/>
              </a:spcBef>
              <a:buClr>
                <a:schemeClr val="accent2"/>
              </a:buClr>
              <a:buSzPct val="85000"/>
              <a:defRPr/>
            </a:pPr>
            <a:endParaRPr lang="en-US" sz="3200" b="1" dirty="0">
              <a:solidFill>
                <a:schemeClr val="bg1"/>
              </a:solidFill>
            </a:endParaRPr>
          </a:p>
          <a:p>
            <a:pPr marL="0" indent="0">
              <a:buNone/>
            </a:pPr>
            <a:endParaRPr lang="en-US" sz="3200" dirty="0" smtClean="0">
              <a:effectLst/>
            </a:endParaRPr>
          </a:p>
        </p:txBody>
      </p:sp>
    </p:spTree>
    <p:extLst>
      <p:ext uri="{BB962C8B-B14F-4D97-AF65-F5344CB8AC3E}">
        <p14:creationId xmlns:p14="http://schemas.microsoft.com/office/powerpoint/2010/main" val="272782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buNone/>
            </a:pPr>
            <a:r>
              <a:rPr lang="en-US" sz="3200" dirty="0" smtClean="0">
                <a:solidFill>
                  <a:srgbClr val="00B0F0"/>
                </a:solidFill>
                <a:effectLst/>
              </a:rPr>
              <a:t>(</a:t>
            </a:r>
            <a:r>
              <a:rPr lang="en-US" sz="3200" dirty="0">
                <a:solidFill>
                  <a:srgbClr val="00B0F0"/>
                </a:solidFill>
                <a:effectLst/>
              </a:rPr>
              <a:t>5) The </a:t>
            </a:r>
            <a:r>
              <a:rPr lang="en-US" sz="3200" dirty="0" smtClean="0">
                <a:solidFill>
                  <a:srgbClr val="00B0F0"/>
                </a:solidFill>
                <a:effectLst/>
              </a:rPr>
              <a:t>bow:</a:t>
            </a:r>
            <a:r>
              <a:rPr lang="en-US" sz="3200" dirty="0" smtClean="0">
                <a:effectLst/>
              </a:rPr>
              <a:t>  He </a:t>
            </a:r>
            <a:r>
              <a:rPr lang="en-US" sz="3200" dirty="0">
                <a:effectLst/>
              </a:rPr>
              <a:t>is armed with a usual weapon of war in that age. </a:t>
            </a:r>
            <a:r>
              <a:rPr lang="en-US" sz="3200" dirty="0" smtClean="0">
                <a:effectLst/>
              </a:rPr>
              <a:t>The bow was a</a:t>
            </a:r>
            <a:r>
              <a:rPr lang="en-US" sz="3200" b="1" dirty="0" smtClean="0">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rPr>
              <a:t>weapon of war; a symbol of military might &amp; </a:t>
            </a:r>
            <a:r>
              <a:rPr lang="en-US" sz="3200" b="1" dirty="0" smtClean="0">
                <a:effectLst>
                  <a:outerShdw blurRad="38100" dist="38100" dir="2700000" algn="tl">
                    <a:srgbClr val="000000">
                      <a:alpha val="43137"/>
                    </a:srgbClr>
                  </a:outerShdw>
                </a:effectLst>
              </a:rPr>
              <a:t>power. </a:t>
            </a:r>
            <a:r>
              <a:rPr lang="en-US" sz="3200" dirty="0" smtClean="0">
                <a:effectLst/>
              </a:rPr>
              <a:t>The </a:t>
            </a:r>
            <a:r>
              <a:rPr lang="en-US" sz="3200" dirty="0">
                <a:effectLst/>
              </a:rPr>
              <a:t>bow may simply signify that the rider is a great, warlike figure, or there may be a special significance in the fact that he is armed with a bow instead of a sword or </a:t>
            </a:r>
            <a:r>
              <a:rPr lang="en-US" sz="3200" dirty="0" smtClean="0">
                <a:effectLst/>
              </a:rPr>
              <a:t>spear.</a:t>
            </a:r>
          </a:p>
        </p:txBody>
      </p:sp>
    </p:spTree>
    <p:extLst>
      <p:ext uri="{BB962C8B-B14F-4D97-AF65-F5344CB8AC3E}">
        <p14:creationId xmlns:p14="http://schemas.microsoft.com/office/powerpoint/2010/main" val="58754292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6:2</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buNone/>
            </a:pPr>
            <a:r>
              <a:rPr lang="en-US" sz="3200" dirty="0" smtClean="0">
                <a:solidFill>
                  <a:srgbClr val="00B0F0"/>
                </a:solidFill>
                <a:effectLst/>
              </a:rPr>
              <a:t>(6) His mission:</a:t>
            </a:r>
            <a:r>
              <a:rPr lang="en-US" sz="3200" dirty="0">
                <a:effectLst/>
              </a:rPr>
              <a:t> </a:t>
            </a:r>
            <a:r>
              <a:rPr lang="en-US" sz="3200" dirty="0" smtClean="0">
                <a:effectLst/>
              </a:rPr>
              <a:t> </a:t>
            </a:r>
            <a:r>
              <a:rPr lang="en-US" sz="3200" i="1" dirty="0" smtClean="0">
                <a:solidFill>
                  <a:srgbClr val="FFFF00"/>
                </a:solidFill>
                <a:effectLst/>
              </a:rPr>
              <a:t>“And </a:t>
            </a:r>
            <a:r>
              <a:rPr lang="en-US" sz="3200" i="1" dirty="0">
                <a:solidFill>
                  <a:srgbClr val="FFFF00"/>
                </a:solidFill>
                <a:effectLst/>
              </a:rPr>
              <a:t>he went forth conquering and to </a:t>
            </a:r>
            <a:r>
              <a:rPr lang="en-US" sz="3200" i="1" dirty="0" smtClean="0">
                <a:solidFill>
                  <a:srgbClr val="FFFF00"/>
                </a:solidFill>
                <a:effectLst/>
              </a:rPr>
              <a:t>conquer”</a:t>
            </a:r>
            <a:r>
              <a:rPr lang="en-US" sz="3200" dirty="0" smtClean="0">
                <a:effectLst/>
              </a:rPr>
              <a:t> - That is</a:t>
            </a:r>
            <a:r>
              <a:rPr lang="en-US" sz="3200" dirty="0">
                <a:effectLst/>
              </a:rPr>
              <a:t>;</a:t>
            </a:r>
            <a:r>
              <a:rPr lang="en-US" sz="3200" dirty="0" smtClean="0">
                <a:effectLst/>
              </a:rPr>
              <a:t> </a:t>
            </a:r>
            <a:r>
              <a:rPr lang="en-US" sz="3200" dirty="0">
                <a:effectLst/>
              </a:rPr>
              <a:t>He aimed at nothing else; he lived only to </a:t>
            </a:r>
            <a:r>
              <a:rPr lang="en-US" sz="3200" dirty="0" smtClean="0">
                <a:effectLst/>
              </a:rPr>
              <a:t>conquer and to rule </a:t>
            </a:r>
            <a:r>
              <a:rPr lang="en-US" sz="3200" dirty="0">
                <a:effectLst/>
              </a:rPr>
              <a:t>over people. </a:t>
            </a:r>
            <a:r>
              <a:rPr lang="en-US" sz="3200" dirty="0" smtClean="0">
                <a:effectLst/>
              </a:rPr>
              <a:t>This rider </a:t>
            </a:r>
            <a:r>
              <a:rPr lang="en-US" sz="3200" dirty="0">
                <a:effectLst/>
              </a:rPr>
              <a:t>went out with </a:t>
            </a:r>
            <a:r>
              <a:rPr lang="en-US" sz="3200" dirty="0" smtClean="0">
                <a:effectLst/>
              </a:rPr>
              <a:t>the intention </a:t>
            </a:r>
            <a:r>
              <a:rPr lang="en-US" sz="3200" dirty="0">
                <a:effectLst/>
              </a:rPr>
              <a:t>to </a:t>
            </a:r>
            <a:r>
              <a:rPr lang="en-US" sz="3200" dirty="0" smtClean="0">
                <a:effectLst/>
              </a:rPr>
              <a:t>defeat, subdue and to set up a kingdom on the earth. </a:t>
            </a:r>
            <a:r>
              <a:rPr lang="en-US" sz="3200" b="1" dirty="0">
                <a:effectLst>
                  <a:outerShdw blurRad="38100" dist="38100" dir="2700000" algn="tl">
                    <a:srgbClr val="000000">
                      <a:alpha val="43137"/>
                    </a:srgbClr>
                  </a:outerShdw>
                </a:effectLst>
              </a:rPr>
              <a:t>No warfare is described so it would seem like a </a:t>
            </a:r>
            <a:r>
              <a:rPr lang="en-US" sz="3200" b="1" dirty="0" smtClean="0">
                <a:effectLst>
                  <a:outerShdw blurRad="38100" dist="38100" dir="2700000" algn="tl">
                    <a:srgbClr val="000000">
                      <a:alpha val="43137"/>
                    </a:srgbClr>
                  </a:outerShdw>
                </a:effectLst>
              </a:rPr>
              <a:t>silent, </a:t>
            </a:r>
            <a:r>
              <a:rPr lang="en-US" sz="3200" b="1" dirty="0">
                <a:effectLst>
                  <a:outerShdw blurRad="38100" dist="38100" dir="2700000" algn="tl">
                    <a:srgbClr val="000000">
                      <a:alpha val="43137"/>
                    </a:srgbClr>
                  </a:outerShdw>
                </a:effectLst>
              </a:rPr>
              <a:t>one-sided kind of war. </a:t>
            </a:r>
            <a:endParaRPr lang="en-US" sz="3200" b="1" dirty="0"/>
          </a:p>
          <a:p>
            <a:pPr marL="0" indent="0">
              <a:buNone/>
            </a:pPr>
            <a:endParaRPr lang="en-US" sz="3200" dirty="0">
              <a:effectLst/>
            </a:endParaRPr>
          </a:p>
          <a:p>
            <a:pPr marL="0" indent="0">
              <a:buNone/>
            </a:pPr>
            <a:endParaRPr lang="en-US" sz="3200" dirty="0" smtClean="0">
              <a:effectLst/>
            </a:endParaRPr>
          </a:p>
        </p:txBody>
      </p:sp>
    </p:spTree>
    <p:extLst>
      <p:ext uri="{BB962C8B-B14F-4D97-AF65-F5344CB8AC3E}">
        <p14:creationId xmlns:p14="http://schemas.microsoft.com/office/powerpoint/2010/main" val="2012565075"/>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6:3-4</a:t>
            </a:r>
            <a:r>
              <a:rPr lang="en-US" dirty="0" smtClean="0">
                <a:solidFill>
                  <a:srgbClr val="FFFF00"/>
                </a:solidFill>
              </a:rPr>
              <a:t> - </a:t>
            </a:r>
            <a:r>
              <a:rPr lang="en-US" dirty="0" smtClean="0">
                <a:solidFill>
                  <a:srgbClr val="FF0000"/>
                </a:solidFill>
              </a:rPr>
              <a:t>“SECOND seal”</a:t>
            </a:r>
            <a:endParaRPr lang="en-US" dirty="0">
              <a:solidFill>
                <a:srgbClr val="FF0000"/>
              </a:solidFill>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045" y="1168566"/>
            <a:ext cx="4858603" cy="557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21923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6:3-4</a:t>
            </a:r>
            <a:r>
              <a:rPr lang="en-US" dirty="0" smtClean="0">
                <a:solidFill>
                  <a:srgbClr val="FFFF00"/>
                </a:solidFill>
              </a:rPr>
              <a:t> - </a:t>
            </a:r>
            <a:r>
              <a:rPr lang="en-US" dirty="0" smtClean="0">
                <a:solidFill>
                  <a:srgbClr val="FF0000"/>
                </a:solidFill>
              </a:rPr>
              <a:t>“SECOND seal”</a:t>
            </a:r>
            <a:endParaRPr lang="en-US" dirty="0">
              <a:solidFill>
                <a:srgbClr val="FF0000"/>
              </a:solidFill>
            </a:endParaRPr>
          </a:p>
        </p:txBody>
      </p:sp>
      <p:pic>
        <p:nvPicPr>
          <p:cNvPr id="4" name="Picture 6" descr="http://prophesite.files.wordpress.com/2011/06/the-red-horse.jpg"/>
          <p:cNvPicPr>
            <a:picLocks noChangeAspect="1" noChangeArrowheads="1"/>
          </p:cNvPicPr>
          <p:nvPr/>
        </p:nvPicPr>
        <p:blipFill>
          <a:blip r:embed="rId2" cstate="print"/>
          <a:srcRect/>
          <a:stretch>
            <a:fillRect/>
          </a:stretch>
        </p:blipFill>
        <p:spPr bwMode="auto">
          <a:xfrm>
            <a:off x="2661313" y="1023598"/>
            <a:ext cx="7574507" cy="5720925"/>
          </a:xfrm>
          <a:prstGeom prst="rect">
            <a:avLst/>
          </a:prstGeom>
          <a:noFill/>
        </p:spPr>
      </p:pic>
    </p:spTree>
    <p:extLst>
      <p:ext uri="{BB962C8B-B14F-4D97-AF65-F5344CB8AC3E}">
        <p14:creationId xmlns:p14="http://schemas.microsoft.com/office/powerpoint/2010/main" val="661853585"/>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6:4</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nSpc>
                <a:spcPct val="100000"/>
              </a:lnSpc>
              <a:spcBef>
                <a:spcPts val="600"/>
              </a:spcBef>
              <a:buClr>
                <a:schemeClr val="accent2"/>
              </a:buClr>
              <a:buSzPct val="85000"/>
              <a:buNone/>
              <a:defRPr/>
            </a:pPr>
            <a:r>
              <a:rPr lang="en-US" sz="3600" b="1" dirty="0">
                <a:effectLst>
                  <a:outerShdw blurRad="38100" dist="38100" dir="2700000" algn="tl">
                    <a:srgbClr val="000000">
                      <a:alpha val="43137"/>
                    </a:srgbClr>
                  </a:outerShdw>
                </a:effectLst>
              </a:rPr>
              <a:t>What did the rider come on?</a:t>
            </a:r>
          </a:p>
          <a:p>
            <a:pPr marL="274320" lvl="0" indent="-274320">
              <a:lnSpc>
                <a:spcPct val="100000"/>
              </a:lnSpc>
              <a:spcBef>
                <a:spcPts val="600"/>
              </a:spcBef>
              <a:buClr>
                <a:schemeClr val="accent2"/>
              </a:buClr>
              <a:buSzPct val="85000"/>
              <a:defRPr/>
            </a:pPr>
            <a:endParaRPr lang="en-US" sz="1000" b="1"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600" b="1" dirty="0">
                <a:solidFill>
                  <a:srgbClr val="FFFF00"/>
                </a:solidFill>
                <a:effectLst>
                  <a:outerShdw blurRad="38100" dist="38100" dir="2700000" algn="tl">
                    <a:srgbClr val="000000">
                      <a:alpha val="43137"/>
                    </a:srgbClr>
                  </a:outerShdw>
                </a:effectLst>
              </a:rPr>
              <a:t>A </a:t>
            </a:r>
            <a:r>
              <a:rPr lang="en-US" sz="3600" b="1" dirty="0">
                <a:solidFill>
                  <a:srgbClr val="FF3300"/>
                </a:solidFill>
                <a:effectLst>
                  <a:outerShdw blurRad="38100" dist="38100" dir="2700000" algn="tl">
                    <a:srgbClr val="000000">
                      <a:alpha val="43137"/>
                    </a:srgbClr>
                  </a:outerShdw>
                </a:effectLst>
              </a:rPr>
              <a:t>RED</a:t>
            </a:r>
            <a:r>
              <a:rPr lang="en-US" sz="3600" b="1" dirty="0">
                <a:solidFill>
                  <a:srgbClr val="FFFF00"/>
                </a:solidFill>
                <a:effectLst>
                  <a:outerShdw blurRad="38100" dist="38100" dir="2700000" algn="tl">
                    <a:srgbClr val="000000">
                      <a:alpha val="43137"/>
                    </a:srgbClr>
                  </a:outerShdw>
                </a:effectLst>
              </a:rPr>
              <a:t> HORSE!</a:t>
            </a:r>
          </a:p>
          <a:p>
            <a:pPr marL="274320" lvl="0" indent="-274320">
              <a:lnSpc>
                <a:spcPct val="100000"/>
              </a:lnSpc>
              <a:spcBef>
                <a:spcPts val="600"/>
              </a:spcBef>
              <a:buClr>
                <a:schemeClr val="accent2"/>
              </a:buClr>
              <a:buSzPct val="85000"/>
              <a:defRPr/>
            </a:pPr>
            <a:endParaRPr lang="en-US" sz="1000" b="1" u="sng"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smtClean="0">
                <a:solidFill>
                  <a:srgbClr val="FF3300"/>
                </a:solidFill>
                <a:effectLst>
                  <a:outerShdw blurRad="38100" dist="38100" dir="2700000" algn="tl">
                    <a:srgbClr val="000000">
                      <a:alpha val="43137"/>
                    </a:srgbClr>
                  </a:outerShdw>
                </a:effectLst>
              </a:rPr>
              <a:t>RED</a:t>
            </a:r>
            <a:r>
              <a:rPr lang="en-US" sz="3200" b="1" dirty="0" smtClean="0">
                <a:solidFill>
                  <a:srgbClr val="FFFF00"/>
                </a:solidFill>
                <a:effectLst>
                  <a:outerShdw blurRad="38100" dist="38100" dir="2700000" algn="tl">
                    <a:srgbClr val="000000">
                      <a:alpha val="43137"/>
                    </a:srgbClr>
                  </a:outerShdw>
                </a:effectLst>
              </a:rPr>
              <a:t>: Representing bloodshed </a:t>
            </a:r>
            <a:endParaRPr lang="en-US" sz="3200" b="1"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endParaRPr lang="en-US" sz="3200" b="1" dirty="0" smtClean="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smtClean="0">
                <a:effectLst>
                  <a:outerShdw blurRad="38100" dist="38100" dir="2700000" algn="tl">
                    <a:srgbClr val="000000">
                      <a:alpha val="43137"/>
                    </a:srgbClr>
                  </a:outerShdw>
                </a:effectLst>
              </a:rPr>
              <a:t>What </a:t>
            </a:r>
            <a:r>
              <a:rPr lang="en-US" sz="3200" b="1" dirty="0">
                <a:effectLst>
                  <a:outerShdw blurRad="38100" dist="38100" dir="2700000" algn="tl">
                    <a:srgbClr val="000000">
                      <a:alpha val="43137"/>
                    </a:srgbClr>
                  </a:outerShdw>
                </a:effectLst>
              </a:rPr>
              <a:t>did the rider carry?</a:t>
            </a:r>
          </a:p>
          <a:p>
            <a:pPr marL="274320" lvl="0" indent="-274320">
              <a:spcBef>
                <a:spcPts val="600"/>
              </a:spcBef>
              <a:buClr>
                <a:schemeClr val="accent2"/>
              </a:buClr>
              <a:buSzPct val="85000"/>
              <a:defRPr/>
            </a:pPr>
            <a:endParaRPr lang="en-US" sz="900" b="1"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A GREAT SWORD!</a:t>
            </a:r>
          </a:p>
          <a:p>
            <a:pPr marL="274320" lvl="0" indent="-274320">
              <a:spcBef>
                <a:spcPts val="600"/>
              </a:spcBef>
              <a:buClr>
                <a:schemeClr val="accent2"/>
              </a:buClr>
              <a:buSzPct val="85000"/>
              <a:defRPr/>
            </a:pPr>
            <a:endParaRPr lang="en-US" sz="900" b="1" u="sng"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2800" b="1" dirty="0">
                <a:solidFill>
                  <a:srgbClr val="FFFF00"/>
                </a:solidFill>
                <a:effectLst>
                  <a:outerShdw blurRad="38100" dist="38100" dir="2700000" algn="tl">
                    <a:srgbClr val="000000">
                      <a:alpha val="43137"/>
                    </a:srgbClr>
                  </a:outerShdw>
                </a:effectLst>
              </a:rPr>
              <a:t>SWORD: </a:t>
            </a:r>
            <a:r>
              <a:rPr lang="en-US" sz="2800" b="1" dirty="0" smtClean="0">
                <a:solidFill>
                  <a:srgbClr val="FFFF00"/>
                </a:solidFill>
                <a:effectLst>
                  <a:outerShdw blurRad="38100" dist="38100" dir="2700000" algn="tl">
                    <a:srgbClr val="000000">
                      <a:alpha val="43137"/>
                    </a:srgbClr>
                  </a:outerShdw>
                </a:effectLst>
              </a:rPr>
              <a:t>Symbolizing death</a:t>
            </a:r>
            <a:r>
              <a:rPr lang="en-US" sz="2800" b="1" dirty="0">
                <a:solidFill>
                  <a:srgbClr val="FFFF00"/>
                </a:solidFill>
                <a:effectLst>
                  <a:outerShdw blurRad="38100" dist="38100" dir="2700000" algn="tl">
                    <a:srgbClr val="000000">
                      <a:alpha val="43137"/>
                    </a:srgbClr>
                  </a:outerShdw>
                </a:effectLst>
              </a:rPr>
              <a:t>, murder, carnage</a:t>
            </a:r>
            <a:endParaRPr lang="en-US" sz="3200" b="1" dirty="0">
              <a:solidFill>
                <a:srgbClr val="FFFF00"/>
              </a:solidFill>
              <a:effectLst>
                <a:outerShdw blurRad="38100" dist="38100" dir="2700000" algn="tl">
                  <a:srgbClr val="000000">
                    <a:alpha val="43137"/>
                  </a:srgbClr>
                </a:outerShdw>
              </a:effectLst>
            </a:endParaRPr>
          </a:p>
          <a:p>
            <a:pPr marL="0" lvl="0" indent="0">
              <a:buNone/>
            </a:pPr>
            <a:r>
              <a:rPr lang="en-US" sz="3200" b="1" dirty="0" smtClean="0">
                <a:effectLst>
                  <a:outerShdw blurRad="38100" dist="38100" dir="2700000" algn="tl">
                    <a:srgbClr val="000000">
                      <a:alpha val="43137"/>
                    </a:srgbClr>
                  </a:outerShdw>
                </a:effectLst>
              </a:rPr>
              <a:t> </a:t>
            </a:r>
            <a:endParaRPr lang="en-US" sz="3200" b="1" dirty="0"/>
          </a:p>
          <a:p>
            <a:pPr marL="0" indent="0">
              <a:buNone/>
            </a:pPr>
            <a:endParaRPr lang="en-US" sz="3200" dirty="0">
              <a:effectLst/>
            </a:endParaRPr>
          </a:p>
          <a:p>
            <a:pPr marL="0" indent="0">
              <a:buNone/>
            </a:pPr>
            <a:endParaRPr lang="en-US" sz="3200" dirty="0" smtClean="0">
              <a:effectLst/>
            </a:endParaRPr>
          </a:p>
        </p:txBody>
      </p:sp>
    </p:spTree>
    <p:extLst>
      <p:ext uri="{BB962C8B-B14F-4D97-AF65-F5344CB8AC3E}">
        <p14:creationId xmlns:p14="http://schemas.microsoft.com/office/powerpoint/2010/main" val="19730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1:12</a:t>
            </a:r>
            <a:r>
              <a:rPr lang="en-US" sz="3600" dirty="0">
                <a:solidFill>
                  <a:srgbClr val="FFFF00"/>
                </a:solidFill>
                <a:effectLst/>
              </a:rPr>
              <a:t>  </a:t>
            </a:r>
          </a:p>
          <a:p>
            <a:pPr marL="0" indent="0" algn="ctr">
              <a:buNone/>
            </a:pPr>
            <a:endParaRPr lang="en-US" sz="3200" dirty="0">
              <a:effectLst/>
            </a:endParaRPr>
          </a:p>
        </p:txBody>
      </p:sp>
      <p:pic>
        <p:nvPicPr>
          <p:cNvPr id="3074" name="Picture 2" descr="http://www.trackingbibleprophecy.org/images/menorahchurc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421" y="461490"/>
            <a:ext cx="4885051" cy="57423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c.pics.livejournal.com/weinz_belardo/23432362/104990/104990_9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8" y="1774409"/>
            <a:ext cx="6513635" cy="406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9182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6:4</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nSpc>
                <a:spcPct val="100000"/>
              </a:lnSpc>
              <a:spcBef>
                <a:spcPts val="600"/>
              </a:spcBef>
              <a:buClr>
                <a:schemeClr val="accent2"/>
              </a:buClr>
              <a:buSzPct val="85000"/>
              <a:buNone/>
              <a:defRPr/>
            </a:pPr>
            <a:endParaRPr lang="en-US" sz="3200" b="1" dirty="0" smtClean="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4400" b="1" dirty="0" smtClean="0">
                <a:effectLst>
                  <a:outerShdw blurRad="38100" dist="38100" dir="2700000" algn="tl">
                    <a:srgbClr val="000000">
                      <a:alpha val="43137"/>
                    </a:srgbClr>
                  </a:outerShdw>
                </a:effectLst>
              </a:rPr>
              <a:t>What </a:t>
            </a:r>
            <a:r>
              <a:rPr lang="en-US" sz="4400" b="1" dirty="0">
                <a:effectLst>
                  <a:outerShdw blurRad="38100" dist="38100" dir="2700000" algn="tl">
                    <a:srgbClr val="000000">
                      <a:alpha val="43137"/>
                    </a:srgbClr>
                  </a:outerShdw>
                </a:effectLst>
              </a:rPr>
              <a:t>did the rider do?</a:t>
            </a:r>
          </a:p>
          <a:p>
            <a:pPr marL="274320" lvl="0" indent="-274320">
              <a:lnSpc>
                <a:spcPct val="100000"/>
              </a:lnSpc>
              <a:spcBef>
                <a:spcPts val="600"/>
              </a:spcBef>
              <a:buClr>
                <a:schemeClr val="accent2"/>
              </a:buClr>
              <a:buSzPct val="85000"/>
              <a:defRPr/>
            </a:pPr>
            <a:endParaRPr lang="en-US" sz="4400" b="1"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4400" b="1" dirty="0">
                <a:solidFill>
                  <a:srgbClr val="FFFF00"/>
                </a:solidFill>
                <a:effectLst>
                  <a:outerShdw blurRad="38100" dist="38100" dir="2700000" algn="tl">
                    <a:srgbClr val="000000">
                      <a:alpha val="43137"/>
                    </a:srgbClr>
                  </a:outerShdw>
                </a:effectLst>
              </a:rPr>
              <a:t>He removes peace from the earth &amp; people will begin to war against each other. People will </a:t>
            </a:r>
            <a:r>
              <a:rPr lang="en-US" sz="4400" b="1" dirty="0" smtClean="0">
                <a:solidFill>
                  <a:srgbClr val="FFFF00"/>
                </a:solidFill>
                <a:effectLst>
                  <a:outerShdw blurRad="38100" dist="38100" dir="2700000" algn="tl">
                    <a:srgbClr val="000000">
                      <a:alpha val="43137"/>
                    </a:srgbClr>
                  </a:outerShdw>
                </a:effectLst>
              </a:rPr>
              <a:t>literally slaughter </a:t>
            </a:r>
            <a:r>
              <a:rPr lang="en-US" sz="4400" b="1" dirty="0">
                <a:solidFill>
                  <a:srgbClr val="FFFF00"/>
                </a:solidFill>
                <a:effectLst>
                  <a:outerShdw blurRad="38100" dist="38100" dir="2700000" algn="tl">
                    <a:srgbClr val="000000">
                      <a:alpha val="43137"/>
                    </a:srgbClr>
                  </a:outerShdw>
                </a:effectLst>
              </a:rPr>
              <a:t>each other.</a:t>
            </a:r>
          </a:p>
          <a:p>
            <a:pPr marL="0" lvl="0" indent="0">
              <a:lnSpc>
                <a:spcPct val="100000"/>
              </a:lnSpc>
              <a:spcBef>
                <a:spcPts val="600"/>
              </a:spcBef>
              <a:buClr>
                <a:schemeClr val="accent2"/>
              </a:buClr>
              <a:buSzPct val="85000"/>
              <a:buNone/>
              <a:defRPr/>
            </a:pPr>
            <a:endParaRPr lang="en-US" sz="3200" b="1" dirty="0"/>
          </a:p>
          <a:p>
            <a:pPr marL="0" indent="0">
              <a:buNone/>
            </a:pPr>
            <a:endParaRPr lang="en-US" sz="3200" dirty="0">
              <a:effectLst/>
            </a:endParaRPr>
          </a:p>
          <a:p>
            <a:pPr marL="0" indent="0">
              <a:buNone/>
            </a:pPr>
            <a:endParaRPr lang="en-US" sz="3200" dirty="0" smtClean="0">
              <a:effectLst/>
            </a:endParaRPr>
          </a:p>
        </p:txBody>
      </p:sp>
    </p:spTree>
    <p:extLst>
      <p:ext uri="{BB962C8B-B14F-4D97-AF65-F5344CB8AC3E}">
        <p14:creationId xmlns:p14="http://schemas.microsoft.com/office/powerpoint/2010/main" val="7641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6:4</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nSpc>
                <a:spcPct val="100000"/>
              </a:lnSpc>
              <a:spcBef>
                <a:spcPts val="600"/>
              </a:spcBef>
              <a:buClr>
                <a:schemeClr val="accent2"/>
              </a:buClr>
              <a:buSzPct val="85000"/>
              <a:buNone/>
              <a:defRPr/>
            </a:pPr>
            <a:r>
              <a:rPr lang="en-US" sz="3200" i="1" dirty="0" smtClean="0">
                <a:solidFill>
                  <a:srgbClr val="FFFF00"/>
                </a:solidFill>
                <a:effectLst>
                  <a:outerShdw blurRad="38100" dist="38100" dir="2700000" algn="tl">
                    <a:srgbClr val="000000">
                      <a:alpha val="43137"/>
                    </a:srgbClr>
                  </a:outerShdw>
                </a:effectLst>
              </a:rPr>
              <a:t>“…power </a:t>
            </a:r>
            <a:r>
              <a:rPr lang="en-US" sz="3200" i="1" dirty="0">
                <a:solidFill>
                  <a:srgbClr val="FFFF00"/>
                </a:solidFill>
                <a:effectLst>
                  <a:outerShdw blurRad="38100" dist="38100" dir="2700000" algn="tl">
                    <a:srgbClr val="000000">
                      <a:alpha val="43137"/>
                    </a:srgbClr>
                  </a:outerShdw>
                </a:effectLst>
              </a:rPr>
              <a:t>was given to him that sat thereon to take peace from the earth, and that they should kill one </a:t>
            </a:r>
            <a:r>
              <a:rPr lang="en-US" sz="3200" i="1" dirty="0" smtClean="0">
                <a:solidFill>
                  <a:srgbClr val="FFFF00"/>
                </a:solidFill>
                <a:effectLst>
                  <a:outerShdw blurRad="38100" dist="38100" dir="2700000" algn="tl">
                    <a:srgbClr val="000000">
                      <a:alpha val="43137"/>
                    </a:srgbClr>
                  </a:outerShdw>
                </a:effectLst>
              </a:rPr>
              <a:t>another…” </a:t>
            </a:r>
          </a:p>
          <a:p>
            <a:pPr marL="0" lvl="0" indent="0">
              <a:lnSpc>
                <a:spcPct val="100000"/>
              </a:lnSpc>
              <a:spcBef>
                <a:spcPts val="600"/>
              </a:spcBef>
              <a:buClr>
                <a:schemeClr val="accent2"/>
              </a:buClr>
              <a:buSzPct val="85000"/>
              <a:buNone/>
              <a:defRPr/>
            </a:pPr>
            <a:r>
              <a:rPr lang="en-US" sz="3200" dirty="0" smtClean="0">
                <a:effectLst>
                  <a:outerShdw blurRad="38100" dist="38100" dir="2700000" algn="tl">
                    <a:srgbClr val="000000">
                      <a:alpha val="43137"/>
                    </a:srgbClr>
                  </a:outerShdw>
                </a:effectLst>
              </a:rPr>
              <a:t>This </a:t>
            </a:r>
            <a:r>
              <a:rPr lang="en-US" sz="3200" dirty="0">
                <a:effectLst>
                  <a:outerShdw blurRad="38100" dist="38100" dir="2700000" algn="tl">
                    <a:srgbClr val="000000">
                      <a:alpha val="43137"/>
                    </a:srgbClr>
                  </a:outerShdw>
                </a:effectLst>
              </a:rPr>
              <a:t>would seem to indicate that peace and </a:t>
            </a:r>
            <a:r>
              <a:rPr lang="en-US" sz="3200" dirty="0" smtClean="0">
                <a:effectLst>
                  <a:outerShdw blurRad="38100" dist="38100" dir="2700000" algn="tl">
                    <a:srgbClr val="000000">
                      <a:alpha val="43137"/>
                    </a:srgbClr>
                  </a:outerShdw>
                </a:effectLst>
              </a:rPr>
              <a:t>tranquility </a:t>
            </a:r>
            <a:r>
              <a:rPr lang="en-US" sz="3200" dirty="0">
                <a:effectLst>
                  <a:outerShdw blurRad="38100" dist="38100" dir="2700000" algn="tl">
                    <a:srgbClr val="000000">
                      <a:alpha val="43137"/>
                    </a:srgbClr>
                  </a:outerShdw>
                </a:effectLst>
              </a:rPr>
              <a:t>existed before &amp; that such peace and </a:t>
            </a:r>
            <a:r>
              <a:rPr lang="en-US" sz="3200" dirty="0" smtClean="0">
                <a:effectLst>
                  <a:outerShdw blurRad="38100" dist="38100" dir="2700000" algn="tl">
                    <a:srgbClr val="000000">
                      <a:alpha val="43137"/>
                    </a:srgbClr>
                  </a:outerShdw>
                </a:effectLst>
              </a:rPr>
              <a:t>tranquility </a:t>
            </a:r>
            <a:r>
              <a:rPr lang="en-US" sz="3200" dirty="0">
                <a:effectLst>
                  <a:outerShdw blurRad="38100" dist="38100" dir="2700000" algn="tl">
                    <a:srgbClr val="000000">
                      <a:alpha val="43137"/>
                    </a:srgbClr>
                  </a:outerShdw>
                </a:effectLst>
              </a:rPr>
              <a:t>were now taken away, and were succeeded by confusion and bloodshed; and that the particular form of that confusion was civil </a:t>
            </a:r>
            <a:r>
              <a:rPr lang="en-US" sz="3200" dirty="0" smtClean="0">
                <a:effectLst>
                  <a:outerShdw blurRad="38100" dist="38100" dir="2700000" algn="tl">
                    <a:srgbClr val="000000">
                      <a:alpha val="43137"/>
                    </a:srgbClr>
                  </a:outerShdw>
                </a:effectLst>
              </a:rPr>
              <a:t>unrest, </a:t>
            </a:r>
            <a:r>
              <a:rPr lang="en-US" sz="3200" dirty="0">
                <a:effectLst>
                  <a:outerShdw blurRad="38100" dist="38100" dir="2700000" algn="tl">
                    <a:srgbClr val="000000">
                      <a:alpha val="43137"/>
                    </a:srgbClr>
                  </a:outerShdw>
                </a:effectLst>
              </a:rPr>
              <a:t>producing mutual slaughter. The sword is an emblem of war, of </a:t>
            </a:r>
            <a:r>
              <a:rPr lang="en-US" sz="3200" dirty="0" smtClean="0">
                <a:effectLst>
                  <a:outerShdw blurRad="38100" dist="38100" dir="2700000" algn="tl">
                    <a:srgbClr val="000000">
                      <a:alpha val="43137"/>
                    </a:srgbClr>
                  </a:outerShdw>
                </a:effectLst>
              </a:rPr>
              <a:t>slaughter &amp; </a:t>
            </a:r>
            <a:r>
              <a:rPr lang="en-US" sz="3200" dirty="0">
                <a:effectLst>
                  <a:outerShdw blurRad="38100" dist="38100" dir="2700000" algn="tl">
                    <a:srgbClr val="000000">
                      <a:alpha val="43137"/>
                    </a:srgbClr>
                  </a:outerShdw>
                </a:effectLst>
              </a:rPr>
              <a:t>of </a:t>
            </a:r>
            <a:r>
              <a:rPr lang="en-US" sz="3200" dirty="0" smtClean="0">
                <a:effectLst>
                  <a:outerShdw blurRad="38100" dist="38100" dir="2700000" algn="tl">
                    <a:srgbClr val="000000">
                      <a:alpha val="43137"/>
                    </a:srgbClr>
                  </a:outerShdw>
                </a:effectLst>
              </a:rPr>
              <a:t>authority </a:t>
            </a:r>
            <a:r>
              <a:rPr lang="en-US" sz="3200" dirty="0">
                <a:effectLst>
                  <a:outerShdw blurRad="38100" dist="38100" dir="2700000" algn="tl">
                    <a:srgbClr val="000000">
                      <a:alpha val="43137"/>
                    </a:srgbClr>
                  </a:outerShdw>
                </a:effectLst>
              </a:rPr>
              <a:t>and is here used as signifying that that period would be characterized by carnage. </a:t>
            </a:r>
            <a:endParaRPr lang="en-US" sz="3200" dirty="0"/>
          </a:p>
          <a:p>
            <a:pPr marL="0" indent="0">
              <a:buNone/>
            </a:pPr>
            <a:endParaRPr lang="en-US" sz="3200" dirty="0">
              <a:effectLst/>
            </a:endParaRPr>
          </a:p>
          <a:p>
            <a:pPr marL="0" indent="0">
              <a:buNone/>
            </a:pPr>
            <a:endParaRPr lang="en-US" sz="3200" dirty="0" smtClean="0">
              <a:effectLst/>
            </a:endParaRPr>
          </a:p>
        </p:txBody>
      </p:sp>
    </p:spTree>
    <p:extLst>
      <p:ext uri="{BB962C8B-B14F-4D97-AF65-F5344CB8AC3E}">
        <p14:creationId xmlns:p14="http://schemas.microsoft.com/office/powerpoint/2010/main" val="4157967834"/>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a:solidFill>
            <a:schemeClr val="tx1"/>
          </a:solidFill>
        </p:spPr>
        <p:txBody>
          <a:bodyPr/>
          <a:lstStyle/>
          <a:p>
            <a:r>
              <a:rPr lang="en-US" u="sng" dirty="0">
                <a:solidFill>
                  <a:srgbClr val="C00000"/>
                </a:solidFill>
              </a:rPr>
              <a:t>Revelation </a:t>
            </a:r>
            <a:r>
              <a:rPr lang="en-US" u="sng" dirty="0" smtClean="0">
                <a:solidFill>
                  <a:srgbClr val="C00000"/>
                </a:solidFill>
              </a:rPr>
              <a:t>6:5-6</a:t>
            </a:r>
            <a:r>
              <a:rPr lang="en-US" dirty="0" smtClean="0">
                <a:solidFill>
                  <a:srgbClr val="C00000"/>
                </a:solidFill>
              </a:rPr>
              <a:t> - </a:t>
            </a:r>
            <a:r>
              <a:rPr lang="en-US" dirty="0" smtClean="0">
                <a:solidFill>
                  <a:schemeClr val="bg1"/>
                </a:solidFill>
              </a:rPr>
              <a:t>“THIRD seal”</a:t>
            </a:r>
            <a:endParaRPr lang="en-US" dirty="0">
              <a:solidFill>
                <a:schemeClr val="bg1"/>
              </a:solidFill>
            </a:endParaRPr>
          </a:p>
        </p:txBody>
      </p:sp>
      <p:pic>
        <p:nvPicPr>
          <p:cNvPr id="2052" name="Picture 4" descr="Image result for images of black horse rider in Revelation 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3827" y="1324377"/>
            <a:ext cx="4885898" cy="541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97671"/>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687" y="162648"/>
            <a:ext cx="7507168" cy="659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36417"/>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6:5</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nSpc>
                <a:spcPct val="100000"/>
              </a:lnSpc>
              <a:spcBef>
                <a:spcPts val="600"/>
              </a:spcBef>
              <a:buClr>
                <a:schemeClr val="accent2"/>
              </a:buClr>
              <a:buSzPct val="85000"/>
              <a:buNone/>
              <a:defRPr/>
            </a:pPr>
            <a:r>
              <a:rPr lang="en-US" sz="3600" b="1" dirty="0">
                <a:effectLst>
                  <a:outerShdw blurRad="38100" dist="38100" dir="2700000" algn="tl">
                    <a:srgbClr val="000000">
                      <a:alpha val="43137"/>
                    </a:srgbClr>
                  </a:outerShdw>
                </a:effectLst>
              </a:rPr>
              <a:t>What did the rider come on?</a:t>
            </a:r>
          </a:p>
          <a:p>
            <a:pPr marL="274320" lvl="0" indent="-274320">
              <a:lnSpc>
                <a:spcPct val="100000"/>
              </a:lnSpc>
              <a:spcBef>
                <a:spcPts val="600"/>
              </a:spcBef>
              <a:buClr>
                <a:schemeClr val="accent2"/>
              </a:buClr>
              <a:buSzPct val="85000"/>
              <a:defRPr/>
            </a:pPr>
            <a:endParaRPr lang="en-US" sz="1000" b="1"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600" b="1" dirty="0">
                <a:solidFill>
                  <a:srgbClr val="FFFF00"/>
                </a:solidFill>
                <a:effectLst>
                  <a:outerShdw blurRad="38100" dist="38100" dir="2700000" algn="tl">
                    <a:srgbClr val="000000">
                      <a:alpha val="43137"/>
                    </a:srgbClr>
                  </a:outerShdw>
                </a:effectLst>
              </a:rPr>
              <a:t>A </a:t>
            </a:r>
            <a:r>
              <a:rPr lang="en-US" sz="3600" b="1" dirty="0" smtClean="0">
                <a:solidFill>
                  <a:schemeClr val="tx1">
                    <a:lumMod val="65000"/>
                  </a:schemeClr>
                </a:solidFill>
                <a:effectLst>
                  <a:outerShdw blurRad="38100" dist="38100" dir="2700000" algn="tl">
                    <a:srgbClr val="000000">
                      <a:alpha val="43137"/>
                    </a:srgbClr>
                  </a:outerShdw>
                </a:effectLst>
              </a:rPr>
              <a:t>BLACK</a:t>
            </a:r>
            <a:r>
              <a:rPr lang="en-US" sz="3600" b="1" dirty="0" smtClean="0">
                <a:solidFill>
                  <a:srgbClr val="FFFF00"/>
                </a:solidFill>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HORSE!</a:t>
            </a:r>
          </a:p>
          <a:p>
            <a:pPr marL="274320" lvl="0" indent="-274320">
              <a:lnSpc>
                <a:spcPct val="100000"/>
              </a:lnSpc>
              <a:spcBef>
                <a:spcPts val="600"/>
              </a:spcBef>
              <a:buClr>
                <a:schemeClr val="accent2"/>
              </a:buClr>
              <a:buSzPct val="85000"/>
              <a:defRPr/>
            </a:pPr>
            <a:endParaRPr lang="en-US" sz="1000" b="1" u="sng"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smtClean="0">
                <a:solidFill>
                  <a:schemeClr val="tx1">
                    <a:lumMod val="65000"/>
                  </a:schemeClr>
                </a:solidFill>
                <a:effectLst>
                  <a:outerShdw blurRad="38100" dist="38100" dir="2700000" algn="tl">
                    <a:srgbClr val="000000">
                      <a:alpha val="43137"/>
                    </a:srgbClr>
                  </a:outerShdw>
                </a:effectLst>
              </a:rPr>
              <a:t>BLACK</a:t>
            </a:r>
            <a:r>
              <a:rPr lang="en-US" sz="3200" b="1" dirty="0" smtClean="0">
                <a:solidFill>
                  <a:srgbClr val="FFFF00"/>
                </a:solidFill>
                <a:effectLst>
                  <a:outerShdw blurRad="38100" dist="38100" dir="2700000" algn="tl">
                    <a:srgbClr val="000000">
                      <a:alpha val="43137"/>
                    </a:srgbClr>
                  </a:outerShdw>
                </a:effectLst>
              </a:rPr>
              <a:t>: Representing - Distress, Calamity, </a:t>
            </a:r>
            <a:r>
              <a:rPr lang="en-US" sz="3200" b="1" dirty="0">
                <a:solidFill>
                  <a:srgbClr val="FFFF00"/>
                </a:solidFill>
                <a:effectLst>
                  <a:outerShdw blurRad="38100" dist="38100" dir="2700000" algn="tl">
                    <a:srgbClr val="000000">
                      <a:alpha val="43137"/>
                    </a:srgbClr>
                  </a:outerShdw>
                </a:effectLst>
              </a:rPr>
              <a:t>Hardships</a:t>
            </a:r>
            <a:r>
              <a:rPr lang="en-US" sz="3200" b="1" dirty="0" smtClean="0">
                <a:solidFill>
                  <a:srgbClr val="FFFF00"/>
                </a:solidFill>
                <a:effectLst>
                  <a:outerShdw blurRad="38100" dist="38100" dir="2700000" algn="tl">
                    <a:srgbClr val="000000">
                      <a:alpha val="43137"/>
                    </a:srgbClr>
                  </a:outerShdw>
                </a:effectLst>
              </a:rPr>
              <a:t> </a:t>
            </a:r>
            <a:endParaRPr lang="en-US" sz="3200" b="1"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endParaRPr lang="en-US" sz="3200" b="1" dirty="0" smtClean="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smtClean="0">
                <a:effectLst>
                  <a:outerShdw blurRad="38100" dist="38100" dir="2700000" algn="tl">
                    <a:srgbClr val="000000">
                      <a:alpha val="43137"/>
                    </a:srgbClr>
                  </a:outerShdw>
                </a:effectLst>
              </a:rPr>
              <a:t>What </a:t>
            </a:r>
            <a:r>
              <a:rPr lang="en-US" sz="3200" b="1" dirty="0">
                <a:effectLst>
                  <a:outerShdw blurRad="38100" dist="38100" dir="2700000" algn="tl">
                    <a:srgbClr val="000000">
                      <a:alpha val="43137"/>
                    </a:srgbClr>
                  </a:outerShdw>
                </a:effectLst>
              </a:rPr>
              <a:t>did the rider carry?</a:t>
            </a:r>
          </a:p>
          <a:p>
            <a:pPr marL="274320" lvl="0" indent="-274320">
              <a:spcBef>
                <a:spcPts val="600"/>
              </a:spcBef>
              <a:buClr>
                <a:schemeClr val="accent2"/>
              </a:buClr>
              <a:buSzPct val="85000"/>
              <a:defRPr/>
            </a:pPr>
            <a:endParaRPr lang="en-US" sz="900" b="1"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a:solidFill>
                  <a:srgbClr val="FFFF00"/>
                </a:solidFill>
                <a:effectLst>
                  <a:outerShdw blurRad="38100" dist="38100" dir="2700000" algn="tl">
                    <a:srgbClr val="000000">
                      <a:alpha val="43137"/>
                    </a:srgbClr>
                  </a:outerShdw>
                </a:effectLst>
              </a:rPr>
              <a:t>A </a:t>
            </a:r>
            <a:r>
              <a:rPr lang="en-US" sz="3200" b="1" dirty="0" smtClean="0">
                <a:solidFill>
                  <a:srgbClr val="FFFF00"/>
                </a:solidFill>
                <a:effectLst>
                  <a:outerShdw blurRad="38100" dist="38100" dir="2700000" algn="tl">
                    <a:srgbClr val="000000">
                      <a:alpha val="43137"/>
                    </a:srgbClr>
                  </a:outerShdw>
                </a:effectLst>
              </a:rPr>
              <a:t>SCALE!</a:t>
            </a:r>
            <a:endParaRPr lang="en-US" sz="3200" b="1" dirty="0">
              <a:solidFill>
                <a:srgbClr val="FFFF00"/>
              </a:solidFill>
              <a:effectLst>
                <a:outerShdw blurRad="38100" dist="38100" dir="2700000" algn="tl">
                  <a:srgbClr val="000000">
                    <a:alpha val="43137"/>
                  </a:srgbClr>
                </a:outerShdw>
              </a:effectLst>
            </a:endParaRPr>
          </a:p>
          <a:p>
            <a:pPr marL="274320" lvl="0" indent="-274320">
              <a:spcBef>
                <a:spcPts val="600"/>
              </a:spcBef>
              <a:buClr>
                <a:schemeClr val="accent2"/>
              </a:buClr>
              <a:buSzPct val="85000"/>
              <a:defRPr/>
            </a:pPr>
            <a:endParaRPr lang="en-US" sz="900" b="1" u="sng"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2800" b="1" dirty="0" smtClean="0">
                <a:solidFill>
                  <a:srgbClr val="FFFF00"/>
                </a:solidFill>
                <a:effectLst>
                  <a:outerShdw blurRad="38100" dist="38100" dir="2700000" algn="tl">
                    <a:srgbClr val="000000">
                      <a:alpha val="43137"/>
                    </a:srgbClr>
                  </a:outerShdw>
                </a:effectLst>
              </a:rPr>
              <a:t>SCALE: Symbolizing - </a:t>
            </a:r>
            <a:r>
              <a:rPr lang="en-US" sz="3200" b="1" dirty="0" smtClean="0">
                <a:solidFill>
                  <a:srgbClr val="FFFF00"/>
                </a:solidFill>
                <a:effectLst>
                  <a:outerShdw blurRad="38100" dist="38100" dir="2700000" algn="tl">
                    <a:srgbClr val="000000">
                      <a:alpha val="43137"/>
                    </a:srgbClr>
                  </a:outerShdw>
                </a:effectLst>
              </a:rPr>
              <a:t>Scarcity, Harsh economy, Starvation</a:t>
            </a:r>
            <a:endParaRPr lang="en-US" sz="3200" b="1" dirty="0">
              <a:solidFill>
                <a:srgbClr val="FFFF00"/>
              </a:solidFill>
              <a:effectLst>
                <a:outerShdw blurRad="38100" dist="38100" dir="2700000" algn="tl">
                  <a:srgbClr val="000000">
                    <a:alpha val="43137"/>
                  </a:srgbClr>
                </a:outerShdw>
              </a:effectLst>
            </a:endParaRPr>
          </a:p>
          <a:p>
            <a:pPr marL="0" lvl="0" indent="0">
              <a:buNone/>
            </a:pPr>
            <a:r>
              <a:rPr lang="en-US" sz="3200" b="1" dirty="0" smtClean="0">
                <a:effectLst>
                  <a:outerShdw blurRad="38100" dist="38100" dir="2700000" algn="tl">
                    <a:srgbClr val="000000">
                      <a:alpha val="43137"/>
                    </a:srgbClr>
                  </a:outerShdw>
                </a:effectLst>
              </a:rPr>
              <a:t> </a:t>
            </a:r>
            <a:endParaRPr lang="en-US" sz="3200" b="1" dirty="0"/>
          </a:p>
          <a:p>
            <a:pPr marL="0" indent="0">
              <a:buNone/>
            </a:pPr>
            <a:endParaRPr lang="en-US" sz="3200" dirty="0">
              <a:effectLst/>
            </a:endParaRPr>
          </a:p>
          <a:p>
            <a:pPr marL="0" indent="0">
              <a:buNone/>
            </a:pPr>
            <a:endParaRPr lang="en-US" sz="3200" dirty="0" smtClean="0">
              <a:effectLst/>
            </a:endParaRPr>
          </a:p>
        </p:txBody>
      </p:sp>
    </p:spTree>
    <p:extLst>
      <p:ext uri="{BB962C8B-B14F-4D97-AF65-F5344CB8AC3E}">
        <p14:creationId xmlns:p14="http://schemas.microsoft.com/office/powerpoint/2010/main" val="272853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6:6</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nSpc>
                <a:spcPct val="100000"/>
              </a:lnSpc>
              <a:spcBef>
                <a:spcPts val="600"/>
              </a:spcBef>
              <a:buClr>
                <a:schemeClr val="accent2"/>
              </a:buClr>
              <a:buSzPct val="85000"/>
              <a:buNone/>
              <a:defRPr/>
            </a:pPr>
            <a:r>
              <a:rPr lang="en-US" sz="3200" b="1" dirty="0" smtClean="0">
                <a:effectLst>
                  <a:outerShdw blurRad="38100" dist="38100" dir="2700000" algn="tl">
                    <a:srgbClr val="000000">
                      <a:alpha val="43137"/>
                    </a:srgbClr>
                  </a:outerShdw>
                </a:effectLst>
              </a:rPr>
              <a:t>What </a:t>
            </a:r>
            <a:r>
              <a:rPr lang="en-US" sz="3200" b="1" dirty="0">
                <a:effectLst>
                  <a:outerShdw blurRad="38100" dist="38100" dir="2700000" algn="tl">
                    <a:srgbClr val="000000">
                      <a:alpha val="43137"/>
                    </a:srgbClr>
                  </a:outerShdw>
                </a:effectLst>
              </a:rPr>
              <a:t>did the rider do?</a:t>
            </a:r>
          </a:p>
          <a:p>
            <a:pPr marL="0" lvl="0" indent="0">
              <a:lnSpc>
                <a:spcPct val="100000"/>
              </a:lnSpc>
              <a:spcBef>
                <a:spcPts val="600"/>
              </a:spcBef>
              <a:buClr>
                <a:schemeClr val="accent2"/>
              </a:buClr>
              <a:buSzPct val="85000"/>
              <a:buNone/>
              <a:defRPr/>
            </a:pPr>
            <a:endParaRPr lang="en-US" sz="800" b="1"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200" b="1" dirty="0" smtClean="0">
                <a:solidFill>
                  <a:srgbClr val="FFFF00"/>
                </a:solidFill>
                <a:effectLst>
                  <a:outerShdw blurRad="38100" dist="38100" dir="2700000" algn="tl">
                    <a:srgbClr val="000000">
                      <a:alpha val="43137"/>
                    </a:srgbClr>
                  </a:outerShdw>
                </a:effectLst>
              </a:rPr>
              <a:t>He </a:t>
            </a:r>
            <a:r>
              <a:rPr lang="en-US" sz="3200" b="1" dirty="0">
                <a:solidFill>
                  <a:srgbClr val="FFFF00"/>
                </a:solidFill>
                <a:effectLst>
                  <a:outerShdw blurRad="38100" dist="38100" dir="2700000" algn="tl">
                    <a:srgbClr val="000000">
                      <a:alpha val="43137"/>
                    </a:srgbClr>
                  </a:outerShdw>
                </a:effectLst>
              </a:rPr>
              <a:t>brings </a:t>
            </a:r>
            <a:r>
              <a:rPr lang="en-US" sz="3200" b="1" dirty="0" smtClean="0">
                <a:solidFill>
                  <a:srgbClr val="FFFF00"/>
                </a:solidFill>
                <a:effectLst>
                  <a:outerShdw blurRad="38100" dist="38100" dir="2700000" algn="tl">
                    <a:srgbClr val="000000">
                      <a:alpha val="43137"/>
                    </a:srgbClr>
                  </a:outerShdw>
                </a:effectLst>
              </a:rPr>
              <a:t>scarcity </a:t>
            </a:r>
            <a:r>
              <a:rPr lang="en-US" sz="3200" b="1" dirty="0">
                <a:solidFill>
                  <a:srgbClr val="FFFF00"/>
                </a:solidFill>
                <a:effectLst>
                  <a:outerShdw blurRad="38100" dist="38100" dir="2700000" algn="tl">
                    <a:srgbClr val="000000">
                      <a:alpha val="43137"/>
                    </a:srgbClr>
                  </a:outerShdw>
                </a:effectLst>
              </a:rPr>
              <a:t>to the </a:t>
            </a:r>
            <a:r>
              <a:rPr lang="en-US" sz="3200" b="1" dirty="0" smtClean="0">
                <a:solidFill>
                  <a:srgbClr val="FFFF00"/>
                </a:solidFill>
                <a:effectLst>
                  <a:outerShdw blurRad="38100" dist="38100" dir="2700000" algn="tl">
                    <a:srgbClr val="000000">
                      <a:alpha val="43137"/>
                    </a:srgbClr>
                  </a:outerShdw>
                </a:effectLst>
              </a:rPr>
              <a:t>land; </a:t>
            </a:r>
            <a:r>
              <a:rPr lang="en-US" sz="3200" b="1" dirty="0">
                <a:solidFill>
                  <a:srgbClr val="FFFF00"/>
                </a:solidFill>
                <a:effectLst>
                  <a:outerShdw blurRad="38100" dist="38100" dir="2700000" algn="tl">
                    <a:srgbClr val="000000">
                      <a:alpha val="43137"/>
                    </a:srgbClr>
                  </a:outerShdw>
                </a:effectLst>
              </a:rPr>
              <a:t>which normally follows war. An announcement is made of how food will be rationed. The word translated measure, was a Grecian measure, nearly equal </a:t>
            </a:r>
            <a:r>
              <a:rPr lang="en-US" sz="3200" b="1" dirty="0" smtClean="0">
                <a:solidFill>
                  <a:srgbClr val="FFFF00"/>
                </a:solidFill>
                <a:effectLst>
                  <a:outerShdw blurRad="38100" dist="38100" dir="2700000" algn="tl">
                    <a:srgbClr val="000000">
                      <a:alpha val="43137"/>
                    </a:srgbClr>
                  </a:outerShdw>
                </a:effectLst>
              </a:rPr>
              <a:t>to a quart. Normally </a:t>
            </a:r>
            <a:r>
              <a:rPr lang="en-US" sz="3200" b="1" dirty="0">
                <a:solidFill>
                  <a:srgbClr val="FFFF00"/>
                </a:solidFill>
                <a:effectLst>
                  <a:outerShdw blurRad="38100" dist="38100" dir="2700000" algn="tl">
                    <a:srgbClr val="000000">
                      <a:alpha val="43137"/>
                    </a:srgbClr>
                  </a:outerShdw>
                </a:effectLst>
              </a:rPr>
              <a:t>a </a:t>
            </a:r>
            <a:r>
              <a:rPr lang="en-US" sz="3200" b="1" dirty="0" smtClean="0">
                <a:solidFill>
                  <a:srgbClr val="FFFF00"/>
                </a:solidFill>
                <a:effectLst>
                  <a:outerShdw blurRad="38100" dist="38100" dir="2700000" algn="tl">
                    <a:srgbClr val="000000">
                      <a:alpha val="43137"/>
                    </a:srgbClr>
                  </a:outerShdw>
                </a:effectLst>
              </a:rPr>
              <a:t>penny </a:t>
            </a:r>
            <a:r>
              <a:rPr lang="en-US" sz="3200" b="1" dirty="0">
                <a:solidFill>
                  <a:srgbClr val="FFFF00"/>
                </a:solidFill>
                <a:effectLst>
                  <a:outerShdw blurRad="38100" dist="38100" dir="2700000" algn="tl">
                    <a:srgbClr val="000000">
                      <a:alpha val="43137"/>
                    </a:srgbClr>
                  </a:outerShdw>
                </a:effectLst>
              </a:rPr>
              <a:t>was a day’s </a:t>
            </a:r>
            <a:r>
              <a:rPr lang="en-US" sz="3200" b="1" dirty="0" smtClean="0">
                <a:solidFill>
                  <a:srgbClr val="FFFF00"/>
                </a:solidFill>
                <a:effectLst>
                  <a:outerShdw blurRad="38100" dist="38100" dir="2700000" algn="tl">
                    <a:srgbClr val="000000">
                      <a:alpha val="43137"/>
                    </a:srgbClr>
                  </a:outerShdw>
                </a:effectLst>
              </a:rPr>
              <a:t>wage </a:t>
            </a:r>
            <a:r>
              <a:rPr lang="en-US" sz="3200" b="1" dirty="0">
                <a:solidFill>
                  <a:srgbClr val="FFFF00"/>
                </a:solidFill>
                <a:effectLst>
                  <a:outerShdw blurRad="38100" dist="38100" dir="2700000" algn="tl">
                    <a:srgbClr val="000000">
                      <a:alpha val="43137"/>
                    </a:srgbClr>
                  </a:outerShdw>
                </a:effectLst>
              </a:rPr>
              <a:t>for a rural worker &amp; it could </a:t>
            </a:r>
            <a:r>
              <a:rPr lang="en-US" sz="3200" b="1" dirty="0" smtClean="0">
                <a:solidFill>
                  <a:srgbClr val="FFFF00"/>
                </a:solidFill>
                <a:effectLst>
                  <a:outerShdw blurRad="38100" dist="38100" dir="2700000" algn="tl">
                    <a:srgbClr val="000000">
                      <a:alpha val="43137"/>
                    </a:srgbClr>
                  </a:outerShdw>
                </a:effectLst>
              </a:rPr>
              <a:t>buy about </a:t>
            </a:r>
            <a:r>
              <a:rPr lang="en-US" sz="3200" b="1" dirty="0">
                <a:solidFill>
                  <a:srgbClr val="FFFF00"/>
                </a:solidFill>
                <a:effectLst>
                  <a:outerShdw blurRad="38100" dist="38100" dir="2700000" algn="tl">
                    <a:srgbClr val="000000">
                      <a:alpha val="43137"/>
                    </a:srgbClr>
                  </a:outerShdw>
                </a:effectLst>
              </a:rPr>
              <a:t>10 quarts of wheat or 30 quarts of barley</a:t>
            </a:r>
            <a:r>
              <a:rPr lang="en-US" sz="3200" b="1" dirty="0" smtClean="0">
                <a:solidFill>
                  <a:srgbClr val="FFFF00"/>
                </a:solidFill>
                <a:effectLst>
                  <a:outerShdw blurRad="38100" dist="38100" dir="2700000" algn="tl">
                    <a:srgbClr val="000000">
                      <a:alpha val="43137"/>
                    </a:srgbClr>
                  </a:outerShdw>
                </a:effectLst>
              </a:rPr>
              <a:t>). </a:t>
            </a:r>
            <a:r>
              <a:rPr lang="en-US" sz="3200" b="1" dirty="0">
                <a:solidFill>
                  <a:srgbClr val="FFFF00"/>
                </a:solidFill>
                <a:effectLst>
                  <a:outerShdw blurRad="38100" dist="38100" dir="2700000" algn="tl">
                    <a:srgbClr val="000000">
                      <a:alpha val="43137"/>
                    </a:srgbClr>
                  </a:outerShdw>
                </a:effectLst>
              </a:rPr>
              <a:t>Under these </a:t>
            </a:r>
            <a:r>
              <a:rPr lang="en-US" sz="3200" b="1" dirty="0" smtClean="0">
                <a:solidFill>
                  <a:srgbClr val="FFFF00"/>
                </a:solidFill>
                <a:effectLst>
                  <a:outerShdw blurRad="38100" dist="38100" dir="2700000" algn="tl">
                    <a:srgbClr val="000000">
                      <a:alpha val="43137"/>
                    </a:srgbClr>
                  </a:outerShdw>
                </a:effectLst>
              </a:rPr>
              <a:t>scarce </a:t>
            </a:r>
            <a:r>
              <a:rPr lang="en-US" sz="3200" b="1" dirty="0">
                <a:solidFill>
                  <a:srgbClr val="FFFF00"/>
                </a:solidFill>
                <a:effectLst>
                  <a:outerShdw blurRad="38100" dist="38100" dir="2700000" algn="tl">
                    <a:srgbClr val="000000">
                      <a:alpha val="43137"/>
                    </a:srgbClr>
                  </a:outerShdw>
                </a:effectLst>
              </a:rPr>
              <a:t>conditions the same wage will buy only 1 quart of wheat &amp; 3 quarts of barley.) There will be one tenth the normal supply of food. </a:t>
            </a:r>
          </a:p>
          <a:p>
            <a:pPr marL="0" indent="0">
              <a:lnSpc>
                <a:spcPct val="100000"/>
              </a:lnSpc>
              <a:spcBef>
                <a:spcPts val="600"/>
              </a:spcBef>
              <a:buClr>
                <a:schemeClr val="accent2"/>
              </a:buClr>
              <a:buSzPct val="85000"/>
              <a:buNone/>
              <a:defRPr/>
            </a:pPr>
            <a:endParaRPr lang="en-US" sz="36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3200" b="1" dirty="0"/>
          </a:p>
          <a:p>
            <a:pPr marL="0" indent="0">
              <a:buNone/>
            </a:pPr>
            <a:endParaRPr lang="en-US" sz="3200" dirty="0">
              <a:effectLst/>
            </a:endParaRPr>
          </a:p>
          <a:p>
            <a:pPr marL="0" indent="0">
              <a:buNone/>
            </a:pPr>
            <a:endParaRPr lang="en-US" sz="3200" dirty="0" smtClean="0">
              <a:effectLst/>
            </a:endParaRPr>
          </a:p>
        </p:txBody>
      </p:sp>
    </p:spTree>
    <p:extLst>
      <p:ext uri="{BB962C8B-B14F-4D97-AF65-F5344CB8AC3E}">
        <p14:creationId xmlns:p14="http://schemas.microsoft.com/office/powerpoint/2010/main" val="280632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6:6</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indent="0">
              <a:lnSpc>
                <a:spcPct val="100000"/>
              </a:lnSpc>
              <a:spcBef>
                <a:spcPts val="600"/>
              </a:spcBef>
              <a:buClr>
                <a:schemeClr val="accent2"/>
              </a:buClr>
              <a:buSzPct val="85000"/>
              <a:buNone/>
              <a:defRPr/>
            </a:pPr>
            <a:r>
              <a:rPr lang="en-US" sz="3600" b="1" i="1" dirty="0">
                <a:solidFill>
                  <a:srgbClr val="FFFF00"/>
                </a:solidFill>
                <a:effectLst>
                  <a:outerShdw blurRad="38100" dist="38100" dir="2700000" algn="tl">
                    <a:srgbClr val="000000">
                      <a:alpha val="43137"/>
                    </a:srgbClr>
                  </a:outerShdw>
                </a:effectLst>
              </a:rPr>
              <a:t>“</a:t>
            </a:r>
            <a:r>
              <a:rPr lang="en-US" sz="3600" i="1" dirty="0">
                <a:solidFill>
                  <a:srgbClr val="FFFF00"/>
                </a:solidFill>
                <a:effectLst>
                  <a:outerShdw blurRad="38100" dist="38100" dir="2700000" algn="tl">
                    <a:srgbClr val="000000">
                      <a:alpha val="43137"/>
                    </a:srgbClr>
                  </a:outerShdw>
                </a:effectLst>
              </a:rPr>
              <a:t>Hurt not the oil &amp; wine</a:t>
            </a:r>
            <a:r>
              <a:rPr lang="en-US" sz="3600" i="1" dirty="0" smtClean="0">
                <a:solidFill>
                  <a:srgbClr val="FFFF00"/>
                </a:solidFill>
                <a:effectLst>
                  <a:outerShdw blurRad="38100" dist="38100" dir="2700000" algn="tl">
                    <a:srgbClr val="000000">
                      <a:alpha val="43137"/>
                    </a:srgbClr>
                  </a:outerShdw>
                </a:effectLst>
              </a:rPr>
              <a:t>”… </a:t>
            </a:r>
          </a:p>
          <a:p>
            <a:pPr marL="0" indent="0">
              <a:lnSpc>
                <a:spcPct val="100000"/>
              </a:lnSpc>
              <a:spcBef>
                <a:spcPts val="600"/>
              </a:spcBef>
              <a:buClr>
                <a:schemeClr val="accent2"/>
              </a:buClr>
              <a:buSzPct val="85000"/>
              <a:buNone/>
              <a:defRPr/>
            </a:pPr>
            <a:endParaRPr lang="en-US" sz="3600" b="1" dirty="0" smtClean="0">
              <a:effectLst>
                <a:outerShdw blurRad="38100" dist="38100" dir="2700000" algn="tl">
                  <a:srgbClr val="000000">
                    <a:alpha val="43137"/>
                  </a:srgbClr>
                </a:outerShdw>
              </a:effectLst>
            </a:endParaRPr>
          </a:p>
          <a:p>
            <a:pPr marL="0" indent="0">
              <a:lnSpc>
                <a:spcPct val="100000"/>
              </a:lnSpc>
              <a:spcBef>
                <a:spcPts val="600"/>
              </a:spcBef>
              <a:buClr>
                <a:schemeClr val="accent2"/>
              </a:buClr>
              <a:buSzPct val="85000"/>
              <a:buNone/>
              <a:defRPr/>
            </a:pPr>
            <a:r>
              <a:rPr lang="en-US" sz="3600" b="1" dirty="0" smtClean="0">
                <a:effectLst>
                  <a:outerShdw blurRad="38100" dist="38100" dir="2700000" algn="tl">
                    <a:srgbClr val="000000">
                      <a:alpha val="43137"/>
                    </a:srgbClr>
                  </a:outerShdw>
                </a:effectLst>
              </a:rPr>
              <a:t>This was a commandment </a:t>
            </a:r>
            <a:r>
              <a:rPr lang="en-US" sz="3600" b="1" dirty="0">
                <a:effectLst>
                  <a:outerShdw blurRad="38100" dist="38100" dir="2700000" algn="tl">
                    <a:srgbClr val="000000">
                      <a:alpha val="43137"/>
                    </a:srgbClr>
                  </a:outerShdw>
                </a:effectLst>
              </a:rPr>
              <a:t>to spare these items from </a:t>
            </a:r>
            <a:r>
              <a:rPr lang="en-US" sz="3600" b="1" dirty="0" smtClean="0">
                <a:effectLst>
                  <a:outerShdw blurRad="38100" dist="38100" dir="2700000" algn="tl">
                    <a:srgbClr val="000000">
                      <a:alpha val="43137"/>
                    </a:srgbClr>
                  </a:outerShdw>
                </a:effectLst>
              </a:rPr>
              <a:t>scarcity… to </a:t>
            </a:r>
            <a:r>
              <a:rPr lang="en-US" sz="3600" b="1" dirty="0">
                <a:effectLst>
                  <a:outerShdw blurRad="38100" dist="38100" dir="2700000" algn="tl">
                    <a:srgbClr val="000000">
                      <a:alpha val="43137"/>
                    </a:srgbClr>
                  </a:outerShdw>
                </a:effectLst>
              </a:rPr>
              <a:t>not include them on the </a:t>
            </a:r>
            <a:r>
              <a:rPr lang="en-US" sz="3600" b="1" dirty="0" smtClean="0">
                <a:effectLst>
                  <a:outerShdw blurRad="38100" dist="38100" dir="2700000" algn="tl">
                    <a:srgbClr val="000000">
                      <a:alpha val="43137"/>
                    </a:srgbClr>
                  </a:outerShdw>
                </a:effectLst>
              </a:rPr>
              <a:t>ration list. </a:t>
            </a:r>
            <a:r>
              <a:rPr lang="en-US" sz="3600" i="1" dirty="0">
                <a:solidFill>
                  <a:srgbClr val="FFFF00"/>
                </a:solidFill>
                <a:effectLst>
                  <a:outerShdw blurRad="38100" dist="38100" dir="2700000" algn="tl">
                    <a:srgbClr val="000000">
                      <a:alpha val="43137"/>
                    </a:srgbClr>
                  </a:outerShdw>
                </a:effectLst>
              </a:rPr>
              <a:t>(Example of similar </a:t>
            </a:r>
            <a:r>
              <a:rPr lang="en-US" sz="3600" i="1" dirty="0" smtClean="0">
                <a:solidFill>
                  <a:srgbClr val="FFFF00"/>
                </a:solidFill>
                <a:effectLst>
                  <a:outerShdw blurRad="38100" dist="38100" dir="2700000" algn="tl">
                    <a:srgbClr val="000000">
                      <a:alpha val="43137"/>
                    </a:srgbClr>
                  </a:outerShdw>
                </a:effectLst>
              </a:rPr>
              <a:t>phrase Rev. </a:t>
            </a:r>
            <a:r>
              <a:rPr lang="en-US" sz="3600" i="1" dirty="0">
                <a:solidFill>
                  <a:srgbClr val="FFFF00"/>
                </a:solidFill>
                <a:effectLst>
                  <a:outerShdw blurRad="38100" dist="38100" dir="2700000" algn="tl">
                    <a:srgbClr val="000000">
                      <a:alpha val="43137"/>
                    </a:srgbClr>
                  </a:outerShdw>
                </a:effectLst>
              </a:rPr>
              <a:t>9:4)</a:t>
            </a:r>
            <a:r>
              <a:rPr lang="en-US" sz="3600" b="1" dirty="0">
                <a:effectLst>
                  <a:outerShdw blurRad="38100" dist="38100" dir="2700000" algn="tl">
                    <a:srgbClr val="000000">
                      <a:alpha val="43137"/>
                    </a:srgbClr>
                  </a:outerShdw>
                </a:effectLst>
              </a:rPr>
              <a:t> Even though these items were not to be items affected by the </a:t>
            </a:r>
            <a:r>
              <a:rPr lang="en-US" sz="3600" b="1" dirty="0" smtClean="0">
                <a:effectLst>
                  <a:outerShdw blurRad="38100" dist="38100" dir="2700000" algn="tl">
                    <a:srgbClr val="000000">
                      <a:alpha val="43137"/>
                    </a:srgbClr>
                  </a:outerShdw>
                </a:effectLst>
              </a:rPr>
              <a:t>scarcity, </a:t>
            </a:r>
            <a:r>
              <a:rPr lang="en-US" sz="3600" b="1" dirty="0">
                <a:effectLst>
                  <a:outerShdw blurRad="38100" dist="38100" dir="2700000" algn="tl">
                    <a:srgbClr val="000000">
                      <a:alpha val="43137"/>
                    </a:srgbClr>
                  </a:outerShdw>
                </a:effectLst>
              </a:rPr>
              <a:t>they may very well become scarce commodities due to poor distribution &amp; hoarding</a:t>
            </a:r>
            <a:r>
              <a:rPr lang="en-US" sz="3600" b="1" dirty="0" smtClean="0">
                <a:effectLst>
                  <a:outerShdw blurRad="38100" dist="38100" dir="2700000" algn="tl">
                    <a:srgbClr val="000000">
                      <a:alpha val="43137"/>
                    </a:srgbClr>
                  </a:outerShdw>
                </a:effectLst>
              </a:rPr>
              <a:t>.</a:t>
            </a:r>
            <a:endParaRPr lang="en-US" sz="3200" b="1" dirty="0">
              <a:effectLst>
                <a:outerShdw blurRad="38100" dist="38100" dir="2700000" algn="tl">
                  <a:srgbClr val="000000">
                    <a:alpha val="43137"/>
                  </a:srgbClr>
                </a:outerShdw>
              </a:effectLst>
            </a:endParaRPr>
          </a:p>
          <a:p>
            <a:pPr marL="0" indent="0">
              <a:lnSpc>
                <a:spcPct val="100000"/>
              </a:lnSpc>
              <a:spcBef>
                <a:spcPts val="600"/>
              </a:spcBef>
              <a:buClr>
                <a:schemeClr val="accent2"/>
              </a:buClr>
              <a:buSzPct val="85000"/>
              <a:buNone/>
              <a:defRPr/>
            </a:pPr>
            <a:endParaRPr lang="en-US" sz="36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3200" b="1" dirty="0"/>
          </a:p>
          <a:p>
            <a:pPr marL="0" indent="0">
              <a:buNone/>
            </a:pPr>
            <a:endParaRPr lang="en-US" sz="3200" dirty="0">
              <a:effectLst/>
            </a:endParaRPr>
          </a:p>
          <a:p>
            <a:pPr marL="0" indent="0">
              <a:buNone/>
            </a:pPr>
            <a:endParaRPr lang="en-US" sz="3200" dirty="0" smtClean="0">
              <a:effectLst/>
            </a:endParaRPr>
          </a:p>
        </p:txBody>
      </p:sp>
    </p:spTree>
    <p:extLst>
      <p:ext uri="{BB962C8B-B14F-4D97-AF65-F5344CB8AC3E}">
        <p14:creationId xmlns:p14="http://schemas.microsoft.com/office/powerpoint/2010/main" val="18321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6:7-8</a:t>
            </a:r>
            <a:r>
              <a:rPr lang="en-US" dirty="0" smtClean="0">
                <a:solidFill>
                  <a:srgbClr val="FFFF00"/>
                </a:solidFill>
              </a:rPr>
              <a:t> - </a:t>
            </a:r>
            <a:r>
              <a:rPr lang="en-US" dirty="0" smtClean="0">
                <a:solidFill>
                  <a:srgbClr val="CCFF99"/>
                </a:solidFill>
              </a:rPr>
              <a:t>“FOURTH seal”</a:t>
            </a:r>
            <a:endParaRPr lang="en-US" dirty="0">
              <a:solidFill>
                <a:srgbClr val="CCFF99"/>
              </a:solidFill>
            </a:endParaRPr>
          </a:p>
        </p:txBody>
      </p:sp>
      <p:pic>
        <p:nvPicPr>
          <p:cNvPr id="4098" name="Picture 2" descr="Image result for images of pale horse rider in Revelation 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977" y="1215194"/>
            <a:ext cx="7528115" cy="537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664364"/>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6:7-8</a:t>
            </a:r>
            <a:r>
              <a:rPr lang="en-US" dirty="0" smtClean="0">
                <a:solidFill>
                  <a:srgbClr val="FFFF00"/>
                </a:solidFill>
              </a:rPr>
              <a:t> - </a:t>
            </a:r>
            <a:r>
              <a:rPr lang="en-US" dirty="0" smtClean="0">
                <a:solidFill>
                  <a:srgbClr val="CCFF99"/>
                </a:solidFill>
              </a:rPr>
              <a:t>“FOURTH seal”</a:t>
            </a:r>
            <a:endParaRPr lang="en-US" dirty="0">
              <a:solidFill>
                <a:srgbClr val="CCFF99"/>
              </a:solidFill>
            </a:endParaRPr>
          </a:p>
        </p:txBody>
      </p:sp>
      <p:pic>
        <p:nvPicPr>
          <p:cNvPr id="512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660" y="1214650"/>
            <a:ext cx="7620000" cy="515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28539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6:8</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nSpc>
                <a:spcPct val="100000"/>
              </a:lnSpc>
              <a:spcBef>
                <a:spcPts val="600"/>
              </a:spcBef>
              <a:buClr>
                <a:schemeClr val="accent2"/>
              </a:buClr>
              <a:buSzPct val="85000"/>
              <a:buNone/>
              <a:defRPr/>
            </a:pPr>
            <a:r>
              <a:rPr lang="en-US" sz="3600" b="1" dirty="0">
                <a:effectLst>
                  <a:outerShdw blurRad="38100" dist="38100" dir="2700000" algn="tl">
                    <a:srgbClr val="000000">
                      <a:alpha val="43137"/>
                    </a:srgbClr>
                  </a:outerShdw>
                </a:effectLst>
              </a:rPr>
              <a:t>What did the rider come on?</a:t>
            </a:r>
          </a:p>
          <a:p>
            <a:pPr marL="274320" lvl="0" indent="-274320">
              <a:lnSpc>
                <a:spcPct val="100000"/>
              </a:lnSpc>
              <a:spcBef>
                <a:spcPts val="600"/>
              </a:spcBef>
              <a:buClr>
                <a:schemeClr val="accent2"/>
              </a:buClr>
              <a:buSzPct val="85000"/>
              <a:defRPr/>
            </a:pPr>
            <a:endParaRPr lang="en-US" sz="1000" b="1" dirty="0">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600" b="1" dirty="0">
                <a:solidFill>
                  <a:srgbClr val="FFFF00"/>
                </a:solidFill>
                <a:effectLst>
                  <a:outerShdw blurRad="38100" dist="38100" dir="2700000" algn="tl">
                    <a:srgbClr val="000000">
                      <a:alpha val="43137"/>
                    </a:srgbClr>
                  </a:outerShdw>
                </a:effectLst>
              </a:rPr>
              <a:t>A </a:t>
            </a:r>
            <a:r>
              <a:rPr lang="en-US" sz="3600" b="1" dirty="0" smtClean="0">
                <a:solidFill>
                  <a:srgbClr val="CCFF99"/>
                </a:solidFill>
                <a:effectLst>
                  <a:outerShdw blurRad="38100" dist="38100" dir="2700000" algn="tl">
                    <a:srgbClr val="000000">
                      <a:alpha val="43137"/>
                    </a:srgbClr>
                  </a:outerShdw>
                </a:effectLst>
              </a:rPr>
              <a:t>PALE</a:t>
            </a:r>
            <a:r>
              <a:rPr lang="en-US" sz="3600" b="1" dirty="0" smtClean="0">
                <a:solidFill>
                  <a:srgbClr val="FFFF00"/>
                </a:solidFill>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HORSE!</a:t>
            </a:r>
          </a:p>
          <a:p>
            <a:pPr marL="274320" lvl="0" indent="-274320">
              <a:lnSpc>
                <a:spcPct val="100000"/>
              </a:lnSpc>
              <a:spcBef>
                <a:spcPts val="600"/>
              </a:spcBef>
              <a:buClr>
                <a:schemeClr val="accent2"/>
              </a:buClr>
              <a:buSzPct val="85000"/>
              <a:defRPr/>
            </a:pPr>
            <a:endParaRPr lang="en-US" sz="1000" b="1" u="sng"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smtClean="0">
                <a:solidFill>
                  <a:srgbClr val="CCFF99"/>
                </a:solidFill>
                <a:effectLst>
                  <a:outerShdw blurRad="38100" dist="38100" dir="2700000" algn="tl">
                    <a:srgbClr val="000000">
                      <a:alpha val="43137"/>
                    </a:srgbClr>
                  </a:outerShdw>
                </a:effectLst>
              </a:rPr>
              <a:t>PALE</a:t>
            </a:r>
            <a:r>
              <a:rPr lang="en-US" sz="3200" b="1" dirty="0">
                <a:solidFill>
                  <a:srgbClr val="CCFF99"/>
                </a:solidFill>
                <a:effectLst>
                  <a:outerShdw blurRad="38100" dist="38100" dir="2700000" algn="tl">
                    <a:srgbClr val="000000">
                      <a:alpha val="43137"/>
                    </a:srgbClr>
                  </a:outerShdw>
                </a:effectLst>
              </a:rPr>
              <a:t> (Pale green)</a:t>
            </a:r>
            <a:r>
              <a:rPr lang="en-US" sz="3200" b="1" dirty="0">
                <a:solidFill>
                  <a:srgbClr val="FFFF00"/>
                </a:solidFill>
                <a:effectLst>
                  <a:outerShdw blurRad="38100" dist="38100" dir="2700000" algn="tl">
                    <a:srgbClr val="000000">
                      <a:alpha val="43137"/>
                    </a:srgbClr>
                  </a:outerShdw>
                </a:effectLst>
              </a:rPr>
              <a:t>:</a:t>
            </a:r>
            <a:r>
              <a:rPr lang="en-US" sz="3200" b="1" dirty="0">
                <a:solidFill>
                  <a:schemeClr val="bg2">
                    <a:lumMod val="40000"/>
                    <a:lumOff val="60000"/>
                  </a:schemeClr>
                </a:solidFill>
                <a:effectLst>
                  <a:outerShdw blurRad="38100" dist="38100" dir="2700000" algn="tl">
                    <a:srgbClr val="000000">
                      <a:alpha val="43137"/>
                    </a:srgbClr>
                  </a:outerShdw>
                </a:effectLst>
              </a:rPr>
              <a:t> </a:t>
            </a:r>
            <a:r>
              <a:rPr lang="en-US" sz="3200" b="1" dirty="0">
                <a:solidFill>
                  <a:srgbClr val="FFFF00"/>
                </a:solidFill>
                <a:effectLst>
                  <a:outerShdw blurRad="38100" dist="38100" dir="2700000" algn="tl">
                    <a:srgbClr val="000000">
                      <a:alpha val="43137"/>
                    </a:srgbClr>
                  </a:outerShdw>
                </a:effectLst>
              </a:rPr>
              <a:t>corpse, death</a:t>
            </a:r>
            <a:r>
              <a:rPr lang="en-US" sz="3200" b="1" dirty="0" smtClean="0">
                <a:solidFill>
                  <a:srgbClr val="FFFF00"/>
                </a:solidFill>
                <a:effectLst>
                  <a:outerShdw blurRad="38100" dist="38100" dir="2700000" algn="tl">
                    <a:srgbClr val="000000">
                      <a:alpha val="43137"/>
                    </a:srgbClr>
                  </a:outerShdw>
                </a:effectLst>
              </a:rPr>
              <a:t> </a:t>
            </a:r>
            <a:endParaRPr lang="en-US" sz="3200" b="1" dirty="0">
              <a:solidFill>
                <a:srgbClr val="FFFF00"/>
              </a:solidFill>
              <a:effectLst>
                <a:outerShdw blurRad="38100" dist="38100" dir="2700000" algn="tl">
                  <a:srgbClr val="000000">
                    <a:alpha val="43137"/>
                  </a:srgbClr>
                </a:outerShdw>
              </a:effectLst>
            </a:endParaRPr>
          </a:p>
          <a:p>
            <a:pPr marL="0" lvl="0" indent="0">
              <a:spcBef>
                <a:spcPts val="600"/>
              </a:spcBef>
              <a:buClr>
                <a:schemeClr val="accent2"/>
              </a:buClr>
              <a:buSzPct val="85000"/>
              <a:buNone/>
              <a:defRPr/>
            </a:pPr>
            <a:endParaRPr lang="en-US" sz="3200" b="1" dirty="0" smtClean="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smtClean="0">
                <a:effectLst>
                  <a:outerShdw blurRad="38100" dist="38100" dir="2700000" algn="tl">
                    <a:srgbClr val="000000">
                      <a:alpha val="43137"/>
                    </a:srgbClr>
                  </a:outerShdw>
                </a:effectLst>
              </a:rPr>
              <a:t>What </a:t>
            </a:r>
            <a:r>
              <a:rPr lang="en-US" sz="3200" b="1" dirty="0">
                <a:effectLst>
                  <a:outerShdw blurRad="38100" dist="38100" dir="2700000" algn="tl">
                    <a:srgbClr val="000000">
                      <a:alpha val="43137"/>
                    </a:srgbClr>
                  </a:outerShdw>
                </a:effectLst>
              </a:rPr>
              <a:t>did the rider </a:t>
            </a:r>
            <a:r>
              <a:rPr lang="en-US" sz="3200" b="1" dirty="0" smtClean="0">
                <a:effectLst>
                  <a:outerShdw blurRad="38100" dist="38100" dir="2700000" algn="tl">
                    <a:srgbClr val="000000">
                      <a:alpha val="43137"/>
                    </a:srgbClr>
                  </a:outerShdw>
                </a:effectLst>
              </a:rPr>
              <a:t>come with?</a:t>
            </a:r>
            <a:endParaRPr lang="en-US" sz="3200" b="1" dirty="0">
              <a:effectLst>
                <a:outerShdw blurRad="38100" dist="38100" dir="2700000" algn="tl">
                  <a:srgbClr val="000000">
                    <a:alpha val="43137"/>
                  </a:srgbClr>
                </a:outerShdw>
              </a:effectLst>
            </a:endParaRPr>
          </a:p>
          <a:p>
            <a:pPr marL="0" lvl="0" indent="0">
              <a:spcBef>
                <a:spcPts val="600"/>
              </a:spcBef>
              <a:buClr>
                <a:schemeClr val="accent2"/>
              </a:buClr>
              <a:buSzPct val="85000"/>
              <a:buNone/>
              <a:defRPr/>
            </a:pPr>
            <a:r>
              <a:rPr lang="en-US" sz="3200" b="1" dirty="0" smtClean="0">
                <a:solidFill>
                  <a:srgbClr val="FFFF00"/>
                </a:solidFill>
                <a:effectLst>
                  <a:outerShdw blurRad="38100" dist="38100" dir="2700000" algn="tl">
                    <a:srgbClr val="000000">
                      <a:alpha val="43137"/>
                    </a:srgbClr>
                  </a:outerShdw>
                </a:effectLst>
              </a:rPr>
              <a:t>He </a:t>
            </a:r>
            <a:r>
              <a:rPr lang="en-US" sz="3200" b="1" dirty="0">
                <a:solidFill>
                  <a:srgbClr val="FFFF00"/>
                </a:solidFill>
                <a:effectLst>
                  <a:outerShdw blurRad="38100" dist="38100" dir="2700000" algn="tl">
                    <a:srgbClr val="000000">
                      <a:alpha val="43137"/>
                    </a:srgbClr>
                  </a:outerShdw>
                </a:effectLst>
              </a:rPr>
              <a:t>had the name of </a:t>
            </a:r>
            <a:r>
              <a:rPr lang="en-US" sz="3200" b="1" dirty="0" smtClean="0">
                <a:solidFill>
                  <a:srgbClr val="FFFF00"/>
                </a:solidFill>
                <a:effectLst>
                  <a:outerShdw blurRad="38100" dist="38100" dir="2700000" algn="tl">
                    <a:srgbClr val="000000">
                      <a:alpha val="43137"/>
                    </a:srgbClr>
                  </a:outerShdw>
                </a:effectLst>
              </a:rPr>
              <a:t>death</a:t>
            </a:r>
          </a:p>
          <a:p>
            <a:pPr marL="0" lvl="0" indent="0">
              <a:spcBef>
                <a:spcPts val="600"/>
              </a:spcBef>
              <a:buClr>
                <a:schemeClr val="accent2"/>
              </a:buClr>
              <a:buSzPct val="85000"/>
              <a:buNone/>
              <a:defRPr/>
            </a:pPr>
            <a:r>
              <a:rPr lang="en-US" sz="3200" b="1" dirty="0" smtClean="0">
                <a:solidFill>
                  <a:srgbClr val="FFFF00"/>
                </a:solidFill>
                <a:effectLst>
                  <a:outerShdw blurRad="38100" dist="38100" dir="2700000" algn="tl">
                    <a:srgbClr val="000000">
                      <a:alpha val="43137"/>
                    </a:srgbClr>
                  </a:outerShdw>
                </a:effectLst>
              </a:rPr>
              <a:t>Hell </a:t>
            </a:r>
            <a:r>
              <a:rPr lang="en-US" sz="3200" b="1" dirty="0">
                <a:solidFill>
                  <a:srgbClr val="FFFF00"/>
                </a:solidFill>
                <a:effectLst>
                  <a:outerShdw blurRad="38100" dist="38100" dir="2700000" algn="tl">
                    <a:srgbClr val="000000">
                      <a:alpha val="43137"/>
                    </a:srgbClr>
                  </a:outerShdw>
                </a:effectLst>
              </a:rPr>
              <a:t>came with him</a:t>
            </a:r>
          </a:p>
          <a:p>
            <a:pPr marL="0" lvl="0" indent="0">
              <a:buNone/>
            </a:pPr>
            <a:r>
              <a:rPr lang="en-US" sz="3200" b="1" dirty="0" smtClean="0">
                <a:effectLst>
                  <a:outerShdw blurRad="38100" dist="38100" dir="2700000" algn="tl">
                    <a:srgbClr val="000000">
                      <a:alpha val="43137"/>
                    </a:srgbClr>
                  </a:outerShdw>
                </a:effectLst>
              </a:rPr>
              <a:t> </a:t>
            </a:r>
            <a:endParaRPr lang="en-US" sz="3200" b="1" dirty="0"/>
          </a:p>
          <a:p>
            <a:pPr marL="0" indent="0">
              <a:buNone/>
            </a:pPr>
            <a:endParaRPr lang="en-US" sz="3200" dirty="0">
              <a:effectLst/>
            </a:endParaRPr>
          </a:p>
          <a:p>
            <a:pPr marL="0" indent="0">
              <a:buNone/>
            </a:pPr>
            <a:endParaRPr lang="en-US" sz="3200" dirty="0" smtClean="0">
              <a:effectLst/>
            </a:endParaRPr>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973" y="958908"/>
            <a:ext cx="4103471" cy="563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6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1:13-16</a:t>
            </a:r>
            <a:r>
              <a:rPr lang="en-US" sz="3600" dirty="0">
                <a:solidFill>
                  <a:srgbClr val="FFFF00"/>
                </a:solidFill>
                <a:effectLst/>
              </a:rPr>
              <a:t>  </a:t>
            </a:r>
          </a:p>
          <a:p>
            <a:pPr marL="0" indent="0" algn="ctr">
              <a:buNone/>
            </a:pPr>
            <a:endParaRPr lang="en-US" sz="3200" dirty="0">
              <a:effectLst/>
            </a:endParaRPr>
          </a:p>
        </p:txBody>
      </p:sp>
      <p:pic>
        <p:nvPicPr>
          <p:cNvPr id="4100" name="Picture 4" descr="http://www.bibleinfo.com/sites/default/files/u77/seven-stars2-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79" y="978407"/>
            <a:ext cx="9224891" cy="553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0763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6:8</a:t>
            </a:r>
            <a:endParaRPr lang="en-US" dirty="0">
              <a:solidFill>
                <a:srgbClr val="FFFF00"/>
              </a:solidFill>
            </a:endParaRPr>
          </a:p>
        </p:txBody>
      </p:sp>
      <p:sp>
        <p:nvSpPr>
          <p:cNvPr id="3" name="Content Placeholder 2"/>
          <p:cNvSpPr>
            <a:spLocks noGrp="1"/>
          </p:cNvSpPr>
          <p:nvPr>
            <p:ph idx="1"/>
          </p:nvPr>
        </p:nvSpPr>
        <p:spPr>
          <a:xfrm>
            <a:off x="286604" y="1078172"/>
            <a:ext cx="11655188" cy="5670646"/>
          </a:xfrm>
        </p:spPr>
        <p:txBody>
          <a:bodyPr>
            <a:noAutofit/>
          </a:bodyPr>
          <a:lstStyle/>
          <a:p>
            <a:pPr marL="0" lvl="0" indent="0">
              <a:lnSpc>
                <a:spcPct val="100000"/>
              </a:lnSpc>
              <a:spcBef>
                <a:spcPts val="600"/>
              </a:spcBef>
              <a:buClr>
                <a:schemeClr val="accent2"/>
              </a:buClr>
              <a:buSzPct val="85000"/>
              <a:buNone/>
              <a:defRPr/>
            </a:pPr>
            <a:r>
              <a:rPr lang="en-US" sz="3600" b="1" dirty="0" smtClean="0">
                <a:effectLst>
                  <a:outerShdw blurRad="38100" dist="38100" dir="2700000" algn="tl">
                    <a:srgbClr val="000000">
                      <a:alpha val="43137"/>
                    </a:srgbClr>
                  </a:outerShdw>
                </a:effectLst>
              </a:rPr>
              <a:t>What </a:t>
            </a:r>
            <a:r>
              <a:rPr lang="en-US" sz="3600" b="1" dirty="0">
                <a:effectLst>
                  <a:outerShdw blurRad="38100" dist="38100" dir="2700000" algn="tl">
                    <a:srgbClr val="000000">
                      <a:alpha val="43137"/>
                    </a:srgbClr>
                  </a:outerShdw>
                </a:effectLst>
              </a:rPr>
              <a:t>did the rider </a:t>
            </a:r>
            <a:r>
              <a:rPr lang="en-US" sz="3600" b="1" dirty="0" smtClean="0">
                <a:effectLst>
                  <a:outerShdw blurRad="38100" dist="38100" dir="2700000" algn="tl">
                    <a:srgbClr val="000000">
                      <a:alpha val="43137"/>
                    </a:srgbClr>
                  </a:outerShdw>
                </a:effectLst>
              </a:rPr>
              <a:t>do?</a:t>
            </a:r>
          </a:p>
          <a:p>
            <a:pPr marL="0" lvl="0" indent="0">
              <a:lnSpc>
                <a:spcPct val="100000"/>
              </a:lnSpc>
              <a:spcBef>
                <a:spcPts val="600"/>
              </a:spcBef>
              <a:buClr>
                <a:schemeClr val="accent2"/>
              </a:buClr>
              <a:buSzPct val="85000"/>
              <a:buNone/>
              <a:defRPr/>
            </a:pPr>
            <a:endParaRPr lang="en-US" sz="3200" b="1" dirty="0">
              <a:solidFill>
                <a:schemeClr val="bg2">
                  <a:lumMod val="40000"/>
                  <a:lumOff val="60000"/>
                </a:schemeClr>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r>
              <a:rPr lang="en-US" sz="3600" b="1" dirty="0" smtClean="0">
                <a:solidFill>
                  <a:srgbClr val="FFFF00"/>
                </a:solidFill>
                <a:effectLst>
                  <a:outerShdw blurRad="38100" dist="38100" dir="2700000" algn="tl">
                    <a:srgbClr val="000000">
                      <a:alpha val="43137"/>
                    </a:srgbClr>
                  </a:outerShdw>
                </a:effectLst>
              </a:rPr>
              <a:t>Destroy </a:t>
            </a:r>
            <a:r>
              <a:rPr lang="en-US" sz="3600" b="1" dirty="0">
                <a:solidFill>
                  <a:srgbClr val="FFFF00"/>
                </a:solidFill>
                <a:effectLst>
                  <a:outerShdw blurRad="38100" dist="38100" dir="2700000" algn="tl">
                    <a:srgbClr val="000000">
                      <a:alpha val="43137"/>
                    </a:srgbClr>
                  </a:outerShdw>
                </a:effectLst>
              </a:rPr>
              <a:t>one-fourth of the earth with:</a:t>
            </a:r>
          </a:p>
          <a:p>
            <a:pPr marL="742950" lvl="0" indent="-742950">
              <a:lnSpc>
                <a:spcPct val="100000"/>
              </a:lnSpc>
              <a:spcBef>
                <a:spcPts val="600"/>
              </a:spcBef>
              <a:buClr>
                <a:schemeClr val="accent2"/>
              </a:buClr>
              <a:buSzPct val="85000"/>
              <a:buAutoNum type="arabicPeriod"/>
              <a:defRPr/>
            </a:pPr>
            <a:r>
              <a:rPr lang="en-US" sz="3600" b="1" dirty="0">
                <a:solidFill>
                  <a:srgbClr val="FFFF00"/>
                </a:solidFill>
                <a:effectLst>
                  <a:outerShdw blurRad="38100" dist="38100" dir="2700000" algn="tl">
                    <a:srgbClr val="000000">
                      <a:alpha val="43137"/>
                    </a:srgbClr>
                  </a:outerShdw>
                </a:effectLst>
              </a:rPr>
              <a:t>Sword (probably  war)</a:t>
            </a:r>
          </a:p>
          <a:p>
            <a:pPr marL="742950" lvl="0" indent="-742950">
              <a:lnSpc>
                <a:spcPct val="100000"/>
              </a:lnSpc>
              <a:spcBef>
                <a:spcPts val="600"/>
              </a:spcBef>
              <a:buClr>
                <a:schemeClr val="accent2"/>
              </a:buClr>
              <a:buSzPct val="85000"/>
              <a:buAutoNum type="arabicPeriod"/>
              <a:defRPr/>
            </a:pPr>
            <a:r>
              <a:rPr lang="en-US" sz="3600" b="1" dirty="0">
                <a:solidFill>
                  <a:srgbClr val="FFFF00"/>
                </a:solidFill>
                <a:effectLst>
                  <a:outerShdw blurRad="38100" dist="38100" dir="2700000" algn="tl">
                    <a:srgbClr val="000000">
                      <a:alpha val="43137"/>
                    </a:srgbClr>
                  </a:outerShdw>
                </a:effectLst>
              </a:rPr>
              <a:t>Hunger  (famine &amp; starvation)</a:t>
            </a:r>
          </a:p>
          <a:p>
            <a:pPr marL="742950" lvl="0" indent="-742950">
              <a:lnSpc>
                <a:spcPct val="100000"/>
              </a:lnSpc>
              <a:spcBef>
                <a:spcPts val="600"/>
              </a:spcBef>
              <a:buClr>
                <a:schemeClr val="accent2"/>
              </a:buClr>
              <a:buSzPct val="85000"/>
              <a:buAutoNum type="arabicPeriod"/>
              <a:defRPr/>
            </a:pPr>
            <a:r>
              <a:rPr lang="en-US" sz="3600" b="1" dirty="0">
                <a:solidFill>
                  <a:srgbClr val="FFFF00"/>
                </a:solidFill>
                <a:effectLst>
                  <a:outerShdw blurRad="38100" dist="38100" dir="2700000" algn="tl">
                    <a:srgbClr val="000000">
                      <a:alpha val="43137"/>
                    </a:srgbClr>
                  </a:outerShdw>
                </a:effectLst>
              </a:rPr>
              <a:t>Death (probably plagues, diseases)</a:t>
            </a:r>
          </a:p>
          <a:p>
            <a:pPr marL="742950" lvl="0" indent="-742950">
              <a:lnSpc>
                <a:spcPct val="100000"/>
              </a:lnSpc>
              <a:spcBef>
                <a:spcPts val="600"/>
              </a:spcBef>
              <a:buClr>
                <a:schemeClr val="accent2"/>
              </a:buClr>
              <a:buSzPct val="85000"/>
              <a:buAutoNum type="arabicPeriod"/>
              <a:defRPr/>
            </a:pPr>
            <a:r>
              <a:rPr lang="en-US" sz="3600" b="1" dirty="0">
                <a:solidFill>
                  <a:srgbClr val="FFFF00"/>
                </a:solidFill>
                <a:effectLst>
                  <a:outerShdw blurRad="38100" dist="38100" dir="2700000" algn="tl">
                    <a:srgbClr val="000000">
                      <a:alpha val="43137"/>
                    </a:srgbClr>
                  </a:outerShdw>
                </a:effectLst>
              </a:rPr>
              <a:t>Beasts (wild animals on earth)</a:t>
            </a:r>
          </a:p>
          <a:p>
            <a:pPr marL="0" lvl="0" indent="0">
              <a:lnSpc>
                <a:spcPct val="100000"/>
              </a:lnSpc>
              <a:spcBef>
                <a:spcPts val="600"/>
              </a:spcBef>
              <a:buClr>
                <a:schemeClr val="accent2"/>
              </a:buClr>
              <a:buSzPct val="85000"/>
              <a:buNone/>
              <a:defRPr/>
            </a:pPr>
            <a:endParaRPr lang="en-US" sz="3200" b="1" dirty="0">
              <a:solidFill>
                <a:srgbClr val="FFFF00"/>
              </a:solidFill>
              <a:effectLst>
                <a:outerShdw blurRad="38100" dist="38100" dir="2700000" algn="tl">
                  <a:srgbClr val="000000">
                    <a:alpha val="43137"/>
                  </a:srgbClr>
                </a:outerShdw>
              </a:effectLst>
            </a:endParaRPr>
          </a:p>
          <a:p>
            <a:pPr marL="0" indent="0">
              <a:lnSpc>
                <a:spcPct val="100000"/>
              </a:lnSpc>
              <a:spcBef>
                <a:spcPts val="600"/>
              </a:spcBef>
              <a:buClr>
                <a:schemeClr val="accent2"/>
              </a:buClr>
              <a:buSzPct val="85000"/>
              <a:buNone/>
              <a:defRPr/>
            </a:pPr>
            <a:endParaRPr lang="en-US" sz="36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3200" b="1" dirty="0"/>
          </a:p>
          <a:p>
            <a:pPr marL="0" indent="0">
              <a:buNone/>
            </a:pPr>
            <a:endParaRPr lang="en-US" sz="3200" dirty="0">
              <a:effectLst/>
            </a:endParaRPr>
          </a:p>
          <a:p>
            <a:pPr marL="0" indent="0">
              <a:buNone/>
            </a:pPr>
            <a:endParaRPr lang="en-US" sz="3200" dirty="0" smtClean="0">
              <a:effectLst/>
            </a:endParaRPr>
          </a:p>
        </p:txBody>
      </p:sp>
    </p:spTree>
    <p:extLst>
      <p:ext uri="{BB962C8B-B14F-4D97-AF65-F5344CB8AC3E}">
        <p14:creationId xmlns:p14="http://schemas.microsoft.com/office/powerpoint/2010/main" val="91018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6:8</a:t>
            </a:r>
            <a:endParaRPr lang="en-US" dirty="0">
              <a:solidFill>
                <a:srgbClr val="FFFF00"/>
              </a:solidFill>
            </a:endParaRPr>
          </a:p>
        </p:txBody>
      </p:sp>
      <p:sp>
        <p:nvSpPr>
          <p:cNvPr id="3" name="Content Placeholder 2"/>
          <p:cNvSpPr>
            <a:spLocks noGrp="1"/>
          </p:cNvSpPr>
          <p:nvPr>
            <p:ph idx="1"/>
          </p:nvPr>
        </p:nvSpPr>
        <p:spPr>
          <a:xfrm>
            <a:off x="286604" y="1487606"/>
            <a:ext cx="11655188" cy="5261211"/>
          </a:xfrm>
        </p:spPr>
        <p:txBody>
          <a:bodyPr>
            <a:noAutofit/>
          </a:bodyPr>
          <a:lstStyle/>
          <a:p>
            <a:pPr marL="0" lvl="0" indent="0" algn="ctr">
              <a:lnSpc>
                <a:spcPct val="100000"/>
              </a:lnSpc>
              <a:spcBef>
                <a:spcPts val="600"/>
              </a:spcBef>
              <a:buClr>
                <a:schemeClr val="accent2"/>
              </a:buClr>
              <a:buSzPct val="85000"/>
              <a:buNone/>
              <a:defRPr/>
            </a:pPr>
            <a:r>
              <a:rPr lang="en-US" sz="3600" b="1" i="1" dirty="0">
                <a:effectLst>
                  <a:outerShdw blurRad="38100" dist="38100" dir="2700000" algn="tl">
                    <a:srgbClr val="000000">
                      <a:alpha val="43137"/>
                    </a:srgbClr>
                  </a:outerShdw>
                </a:effectLst>
              </a:rPr>
              <a:t>“DEATH &amp; HELL</a:t>
            </a:r>
            <a:r>
              <a:rPr lang="en-US" sz="3600" b="1" i="1" dirty="0" smtClean="0">
                <a:effectLst>
                  <a:outerShdw blurRad="38100" dist="38100" dir="2700000" algn="tl">
                    <a:srgbClr val="000000">
                      <a:alpha val="43137"/>
                    </a:srgbClr>
                  </a:outerShdw>
                </a:effectLst>
              </a:rPr>
              <a:t>”</a:t>
            </a:r>
          </a:p>
          <a:p>
            <a:pPr marL="0" lvl="0" indent="0" algn="ctr">
              <a:lnSpc>
                <a:spcPct val="100000"/>
              </a:lnSpc>
              <a:spcBef>
                <a:spcPts val="600"/>
              </a:spcBef>
              <a:buClr>
                <a:schemeClr val="accent2"/>
              </a:buClr>
              <a:buSzPct val="85000"/>
              <a:buNone/>
              <a:defRPr/>
            </a:pPr>
            <a:endParaRPr lang="en-US" sz="3600" b="1" dirty="0">
              <a:solidFill>
                <a:srgbClr val="FFFF00"/>
              </a:solidFill>
              <a:effectLst>
                <a:outerShdw blurRad="38100" dist="38100" dir="2700000" algn="tl">
                  <a:srgbClr val="000000">
                    <a:alpha val="43137"/>
                  </a:srgbClr>
                </a:outerShdw>
              </a:effectLst>
            </a:endParaRPr>
          </a:p>
          <a:p>
            <a:pPr marL="274320" lvl="0" indent="-274320">
              <a:lnSpc>
                <a:spcPct val="100000"/>
              </a:lnSpc>
              <a:spcBef>
                <a:spcPts val="600"/>
              </a:spcBef>
              <a:buClr>
                <a:schemeClr val="accent2"/>
              </a:buClr>
              <a:buSzPct val="85000"/>
              <a:defRPr/>
            </a:pPr>
            <a:r>
              <a:rPr lang="en-US" sz="3600" b="1" i="1" dirty="0">
                <a:solidFill>
                  <a:srgbClr val="CCFF99"/>
                </a:solidFill>
                <a:effectLst>
                  <a:outerShdw blurRad="38100" dist="38100" dir="2700000" algn="tl">
                    <a:srgbClr val="000000">
                      <a:alpha val="43137"/>
                    </a:srgbClr>
                  </a:outerShdw>
                </a:effectLst>
              </a:rPr>
              <a:t>Death</a:t>
            </a:r>
            <a:r>
              <a:rPr lang="en-US" sz="3600" b="1" dirty="0">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claims the physical or material part of the persons.</a:t>
            </a:r>
          </a:p>
          <a:p>
            <a:pPr marL="274320" lvl="0" indent="-274320">
              <a:lnSpc>
                <a:spcPct val="100000"/>
              </a:lnSpc>
              <a:spcBef>
                <a:spcPts val="600"/>
              </a:spcBef>
              <a:buClr>
                <a:schemeClr val="accent2"/>
              </a:buClr>
              <a:buSzPct val="85000"/>
              <a:defRPr/>
            </a:pPr>
            <a:endParaRPr lang="en-US" sz="3600" b="1" dirty="0">
              <a:effectLst>
                <a:outerShdw blurRad="38100" dist="38100" dir="2700000" algn="tl">
                  <a:srgbClr val="000000">
                    <a:alpha val="43137"/>
                  </a:srgbClr>
                </a:outerShdw>
              </a:effectLst>
            </a:endParaRPr>
          </a:p>
          <a:p>
            <a:pPr marL="274320" lvl="0" indent="-274320">
              <a:lnSpc>
                <a:spcPct val="100000"/>
              </a:lnSpc>
              <a:spcBef>
                <a:spcPts val="600"/>
              </a:spcBef>
              <a:buClr>
                <a:schemeClr val="accent2"/>
              </a:buClr>
              <a:buSzPct val="85000"/>
              <a:defRPr/>
            </a:pPr>
            <a:r>
              <a:rPr lang="en-US" sz="3600" b="1" i="1" dirty="0">
                <a:solidFill>
                  <a:srgbClr val="CCFF99"/>
                </a:solidFill>
                <a:effectLst>
                  <a:outerShdw blurRad="38100" dist="38100" dir="2700000" algn="tl">
                    <a:srgbClr val="000000">
                      <a:alpha val="43137"/>
                    </a:srgbClr>
                  </a:outerShdw>
                </a:effectLst>
              </a:rPr>
              <a:t>Hell</a:t>
            </a:r>
            <a:r>
              <a:rPr lang="en-US" sz="3600" b="1" dirty="0">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claims the spiritual or immaterial part of the persons</a:t>
            </a:r>
            <a:endParaRPr lang="en-US" sz="3200" b="1" dirty="0">
              <a:solidFill>
                <a:srgbClr val="FFFF00"/>
              </a:solidFill>
              <a:effectLst>
                <a:outerShdw blurRad="38100" dist="38100" dir="2700000" algn="tl">
                  <a:srgbClr val="000000">
                    <a:alpha val="43137"/>
                  </a:srgbClr>
                </a:outerShdw>
              </a:effectLst>
            </a:endParaRPr>
          </a:p>
          <a:p>
            <a:pPr marL="0" indent="0">
              <a:lnSpc>
                <a:spcPct val="100000"/>
              </a:lnSpc>
              <a:spcBef>
                <a:spcPts val="600"/>
              </a:spcBef>
              <a:buClr>
                <a:schemeClr val="accent2"/>
              </a:buClr>
              <a:buSzPct val="85000"/>
              <a:buNone/>
              <a:defRPr/>
            </a:pPr>
            <a:endParaRPr lang="en-US" sz="3600" b="1" dirty="0">
              <a:solidFill>
                <a:srgbClr val="FFFF00"/>
              </a:solidFill>
              <a:effectLst>
                <a:outerShdw blurRad="38100" dist="38100" dir="2700000" algn="tl">
                  <a:srgbClr val="000000">
                    <a:alpha val="43137"/>
                  </a:srgbClr>
                </a:outerShdw>
              </a:effectLst>
            </a:endParaRPr>
          </a:p>
          <a:p>
            <a:pPr marL="0" lvl="0" indent="0">
              <a:lnSpc>
                <a:spcPct val="100000"/>
              </a:lnSpc>
              <a:spcBef>
                <a:spcPts val="600"/>
              </a:spcBef>
              <a:buClr>
                <a:schemeClr val="accent2"/>
              </a:buClr>
              <a:buSzPct val="85000"/>
              <a:buNone/>
              <a:defRPr/>
            </a:pPr>
            <a:endParaRPr lang="en-US" sz="3200" b="1" dirty="0"/>
          </a:p>
          <a:p>
            <a:pPr marL="0" indent="0">
              <a:buNone/>
            </a:pPr>
            <a:endParaRPr lang="en-US" sz="3200" dirty="0">
              <a:effectLst/>
            </a:endParaRPr>
          </a:p>
          <a:p>
            <a:pPr marL="0" indent="0">
              <a:buNone/>
            </a:pPr>
            <a:endParaRPr lang="en-US" sz="3200" dirty="0" smtClean="0">
              <a:effectLst/>
            </a:endParaRPr>
          </a:p>
        </p:txBody>
      </p:sp>
    </p:spTree>
    <p:extLst>
      <p:ext uri="{BB962C8B-B14F-4D97-AF65-F5344CB8AC3E}">
        <p14:creationId xmlns:p14="http://schemas.microsoft.com/office/powerpoint/2010/main" val="410287276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6:9-11</a:t>
            </a:r>
            <a:r>
              <a:rPr lang="en-US" dirty="0" smtClean="0">
                <a:solidFill>
                  <a:srgbClr val="FFFF00"/>
                </a:solidFill>
              </a:rPr>
              <a:t>- </a:t>
            </a:r>
            <a:r>
              <a:rPr lang="en-US" dirty="0" smtClean="0"/>
              <a:t>“FIFTH seal”</a:t>
            </a:r>
            <a:endParaRPr lang="en-US" dirty="0"/>
          </a:p>
        </p:txBody>
      </p:sp>
      <p:pic>
        <p:nvPicPr>
          <p:cNvPr id="2050" name="Picture 2" descr="Image result for images of saints under altar in revelation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118" y="1021129"/>
            <a:ext cx="7579957" cy="568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8975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6:9-11</a:t>
            </a:r>
            <a:r>
              <a:rPr lang="en-US" dirty="0" smtClean="0">
                <a:solidFill>
                  <a:srgbClr val="FFFF00"/>
                </a:solidFill>
              </a:rPr>
              <a:t>- </a:t>
            </a:r>
            <a:r>
              <a:rPr lang="en-US" dirty="0" smtClean="0"/>
              <a:t>“FIFTH seal”</a:t>
            </a:r>
            <a:endParaRPr lang="en-US" dirty="0"/>
          </a:p>
        </p:txBody>
      </p:sp>
      <p:sp>
        <p:nvSpPr>
          <p:cNvPr id="6" name="TextBox 5"/>
          <p:cNvSpPr txBox="1"/>
          <p:nvPr/>
        </p:nvSpPr>
        <p:spPr>
          <a:xfrm>
            <a:off x="354843" y="1417092"/>
            <a:ext cx="11450470" cy="4401205"/>
          </a:xfrm>
          <a:prstGeom prst="rect">
            <a:avLst/>
          </a:prstGeom>
          <a:noFill/>
        </p:spPr>
        <p:txBody>
          <a:bodyPr wrap="square" rtlCol="0">
            <a:spAutoFit/>
          </a:bodyPr>
          <a:lstStyle/>
          <a:p>
            <a:r>
              <a:rPr lang="en-US" sz="4000" b="1" dirty="0" smtClean="0"/>
              <a:t>The 5</a:t>
            </a:r>
            <a:r>
              <a:rPr lang="en-US" sz="4000" b="1" baseline="30000" dirty="0" smtClean="0"/>
              <a:t>th</a:t>
            </a:r>
            <a:r>
              <a:rPr lang="en-US" sz="4000" b="1" dirty="0" smtClean="0"/>
              <a:t> seal depicts actions in heaven that result from certain happenings on earth. There are a group of martyrs in heaven who were martyred on the earth.  They are most likely saints who were saved in the early part of tribulation when the judgment of the 4 seals were being poured out.</a:t>
            </a:r>
            <a:endParaRPr lang="en-US" sz="4000" b="1" dirty="0"/>
          </a:p>
        </p:txBody>
      </p:sp>
    </p:spTree>
    <p:extLst>
      <p:ext uri="{BB962C8B-B14F-4D97-AF65-F5344CB8AC3E}">
        <p14:creationId xmlns:p14="http://schemas.microsoft.com/office/powerpoint/2010/main" val="3119216419"/>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6:9-11</a:t>
            </a:r>
            <a:r>
              <a:rPr lang="en-US" dirty="0" smtClean="0">
                <a:solidFill>
                  <a:srgbClr val="FFFF00"/>
                </a:solidFill>
              </a:rPr>
              <a:t>- </a:t>
            </a:r>
            <a:r>
              <a:rPr lang="en-US" dirty="0" smtClean="0"/>
              <a:t>“FIFTH seal”</a:t>
            </a:r>
            <a:endParaRPr lang="en-US" dirty="0"/>
          </a:p>
        </p:txBody>
      </p:sp>
      <p:sp>
        <p:nvSpPr>
          <p:cNvPr id="5" name="TextBox 4"/>
          <p:cNvSpPr txBox="1"/>
          <p:nvPr/>
        </p:nvSpPr>
        <p:spPr>
          <a:xfrm>
            <a:off x="195617" y="1166844"/>
            <a:ext cx="11623344" cy="5016758"/>
          </a:xfrm>
          <a:prstGeom prst="rect">
            <a:avLst/>
          </a:prstGeom>
          <a:noFill/>
        </p:spPr>
        <p:txBody>
          <a:bodyPr wrap="square" rtlCol="0">
            <a:spAutoFit/>
          </a:bodyPr>
          <a:lstStyle/>
          <a:p>
            <a:r>
              <a:rPr lang="en-US" sz="3200" dirty="0" smtClean="0">
                <a:solidFill>
                  <a:srgbClr val="FFFF00"/>
                </a:solidFill>
              </a:rPr>
              <a:t>The </a:t>
            </a:r>
            <a:r>
              <a:rPr lang="en-US" sz="3200" dirty="0">
                <a:solidFill>
                  <a:srgbClr val="FFFF00"/>
                </a:solidFill>
              </a:rPr>
              <a:t>state of things represented here would seem to be, that there </a:t>
            </a:r>
            <a:r>
              <a:rPr lang="en-US" sz="3200" dirty="0" smtClean="0">
                <a:solidFill>
                  <a:srgbClr val="FFFF00"/>
                </a:solidFill>
              </a:rPr>
              <a:t>was </a:t>
            </a:r>
            <a:r>
              <a:rPr lang="en-US" sz="3200" dirty="0">
                <a:solidFill>
                  <a:srgbClr val="FFFF00"/>
                </a:solidFill>
              </a:rPr>
              <a:t>persecution raging on the earth. Many </a:t>
            </a:r>
            <a:r>
              <a:rPr lang="en-US" sz="3200" dirty="0" smtClean="0">
                <a:solidFill>
                  <a:srgbClr val="FFFF00"/>
                </a:solidFill>
              </a:rPr>
              <a:t>saints had </a:t>
            </a:r>
            <a:r>
              <a:rPr lang="en-US" sz="3200" dirty="0">
                <a:solidFill>
                  <a:srgbClr val="FFFF00"/>
                </a:solidFill>
              </a:rPr>
              <a:t>been put to death, and their souls had </a:t>
            </a:r>
            <a:r>
              <a:rPr lang="en-US" sz="3200" dirty="0" smtClean="0">
                <a:solidFill>
                  <a:srgbClr val="FFFF00"/>
                </a:solidFill>
              </a:rPr>
              <a:t>gone </a:t>
            </a:r>
            <a:r>
              <a:rPr lang="en-US" sz="3200" dirty="0">
                <a:solidFill>
                  <a:srgbClr val="FFFF00"/>
                </a:solidFill>
              </a:rPr>
              <a:t>to heaven, where they pleaded that their cause might be vindicated, and that their oppressors and persecutors might be punished. </a:t>
            </a:r>
            <a:r>
              <a:rPr lang="en-US" sz="3200" dirty="0" smtClean="0">
                <a:solidFill>
                  <a:srgbClr val="FFFF00"/>
                </a:solidFill>
              </a:rPr>
              <a:t> To </a:t>
            </a:r>
            <a:r>
              <a:rPr lang="en-US" sz="3200" dirty="0">
                <a:solidFill>
                  <a:srgbClr val="FFFF00"/>
                </a:solidFill>
              </a:rPr>
              <a:t>this the </a:t>
            </a:r>
            <a:r>
              <a:rPr lang="en-US" sz="3200" dirty="0" smtClean="0">
                <a:solidFill>
                  <a:srgbClr val="FFFF00"/>
                </a:solidFill>
              </a:rPr>
              <a:t>answer from God was that:  </a:t>
            </a:r>
            <a:r>
              <a:rPr lang="en-US" sz="3200" i="1" dirty="0" smtClean="0"/>
              <a:t>“vindication </a:t>
            </a:r>
            <a:r>
              <a:rPr lang="en-US" sz="3200" i="1" dirty="0"/>
              <a:t>could not </a:t>
            </a:r>
            <a:r>
              <a:rPr lang="en-US" sz="3200" i="1" dirty="0" smtClean="0"/>
              <a:t>occur immediately because there </a:t>
            </a:r>
            <a:r>
              <a:rPr lang="en-US" sz="3200" i="1" dirty="0"/>
              <a:t>were others who </a:t>
            </a:r>
            <a:r>
              <a:rPr lang="en-US" sz="3200" i="1" dirty="0" smtClean="0"/>
              <a:t>were </a:t>
            </a:r>
            <a:r>
              <a:rPr lang="en-US" sz="3200" i="1" dirty="0"/>
              <a:t>yet be called to suffer as they </a:t>
            </a:r>
            <a:r>
              <a:rPr lang="en-US" sz="3200" i="1" dirty="0" smtClean="0"/>
              <a:t>did, </a:t>
            </a:r>
            <a:r>
              <a:rPr lang="en-US" sz="3200" i="1" dirty="0"/>
              <a:t>and they must wait until all that number was completed</a:t>
            </a:r>
            <a:r>
              <a:rPr lang="en-US" sz="3200" i="1" dirty="0" smtClean="0"/>
              <a:t>.”</a:t>
            </a:r>
            <a:r>
              <a:rPr lang="en-US" sz="3200" dirty="0" smtClean="0">
                <a:solidFill>
                  <a:srgbClr val="FFFF00"/>
                </a:solidFill>
              </a:rPr>
              <a:t>  But in </a:t>
            </a:r>
            <a:r>
              <a:rPr lang="en-US" sz="3200" dirty="0">
                <a:solidFill>
                  <a:srgbClr val="FFFF00"/>
                </a:solidFill>
              </a:rPr>
              <a:t>token of </a:t>
            </a:r>
            <a:r>
              <a:rPr lang="en-US" sz="3200" dirty="0" smtClean="0">
                <a:solidFill>
                  <a:srgbClr val="FFFF00"/>
                </a:solidFill>
              </a:rPr>
              <a:t>God’s approval, </a:t>
            </a:r>
            <a:r>
              <a:rPr lang="en-US" sz="3200" dirty="0">
                <a:solidFill>
                  <a:srgbClr val="FFFF00"/>
                </a:solidFill>
              </a:rPr>
              <a:t>they should be clothed in white </a:t>
            </a:r>
            <a:r>
              <a:rPr lang="en-US" sz="3200" dirty="0" smtClean="0">
                <a:solidFill>
                  <a:srgbClr val="FFFF00"/>
                </a:solidFill>
              </a:rPr>
              <a:t>robes.</a:t>
            </a:r>
            <a:endParaRPr lang="en-US" sz="3200" dirty="0">
              <a:solidFill>
                <a:srgbClr val="FFFF00"/>
              </a:solidFill>
            </a:endParaRPr>
          </a:p>
        </p:txBody>
      </p:sp>
    </p:spTree>
    <p:extLst>
      <p:ext uri="{BB962C8B-B14F-4D97-AF65-F5344CB8AC3E}">
        <p14:creationId xmlns:p14="http://schemas.microsoft.com/office/powerpoint/2010/main" val="68295379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26" y="370891"/>
            <a:ext cx="9579463" cy="6341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432038"/>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6:9-11</a:t>
            </a:r>
            <a:r>
              <a:rPr lang="en-US" dirty="0" smtClean="0">
                <a:solidFill>
                  <a:srgbClr val="FFFF00"/>
                </a:solidFill>
              </a:rPr>
              <a:t>- </a:t>
            </a:r>
            <a:r>
              <a:rPr lang="en-US" dirty="0" smtClean="0"/>
              <a:t>“FIFTH seal”</a:t>
            </a:r>
            <a:endParaRPr lang="en-US" dirty="0"/>
          </a:p>
        </p:txBody>
      </p:sp>
      <p:sp>
        <p:nvSpPr>
          <p:cNvPr id="4" name="TextBox 3"/>
          <p:cNvSpPr txBox="1"/>
          <p:nvPr/>
        </p:nvSpPr>
        <p:spPr>
          <a:xfrm>
            <a:off x="457200" y="1444388"/>
            <a:ext cx="11293522" cy="4524315"/>
          </a:xfrm>
          <a:prstGeom prst="rect">
            <a:avLst/>
          </a:prstGeom>
          <a:noFill/>
        </p:spPr>
        <p:txBody>
          <a:bodyPr wrap="square" rtlCol="0">
            <a:spAutoFit/>
          </a:bodyPr>
          <a:lstStyle/>
          <a:p>
            <a:r>
              <a:rPr lang="en-US" sz="3600" b="1" dirty="0" smtClean="0">
                <a:solidFill>
                  <a:srgbClr val="FFFF00"/>
                </a:solidFill>
              </a:rPr>
              <a:t>Vs. 9:  </a:t>
            </a:r>
            <a:r>
              <a:rPr lang="en-US" sz="3600" b="1" dirty="0" smtClean="0"/>
              <a:t>The reason they were killed was because of their belief in God &amp; His Word and for taking a stand for their faith.  They were faithful witnesses during the tribulation in the face of opposition.  As soon as they died they were received into heaven &amp; they were pictured as under an altar maybe because they had sacrificed their lives for the cause of Christ.</a:t>
            </a:r>
            <a:endParaRPr lang="en-US" sz="3600" b="1" dirty="0"/>
          </a:p>
        </p:txBody>
      </p:sp>
    </p:spTree>
    <p:extLst>
      <p:ext uri="{BB962C8B-B14F-4D97-AF65-F5344CB8AC3E}">
        <p14:creationId xmlns:p14="http://schemas.microsoft.com/office/powerpoint/2010/main" val="3527976047"/>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6:9-11</a:t>
            </a:r>
            <a:r>
              <a:rPr lang="en-US" dirty="0" smtClean="0">
                <a:solidFill>
                  <a:srgbClr val="FFFF00"/>
                </a:solidFill>
              </a:rPr>
              <a:t>- </a:t>
            </a:r>
            <a:r>
              <a:rPr lang="en-US" dirty="0" smtClean="0"/>
              <a:t>“FIFTH seal”</a:t>
            </a:r>
            <a:endParaRPr lang="en-US" dirty="0"/>
          </a:p>
        </p:txBody>
      </p:sp>
      <p:sp>
        <p:nvSpPr>
          <p:cNvPr id="5" name="TextBox 4"/>
          <p:cNvSpPr txBox="1"/>
          <p:nvPr/>
        </p:nvSpPr>
        <p:spPr>
          <a:xfrm>
            <a:off x="304799" y="1102057"/>
            <a:ext cx="11623344" cy="5509200"/>
          </a:xfrm>
          <a:prstGeom prst="rect">
            <a:avLst/>
          </a:prstGeom>
          <a:noFill/>
        </p:spPr>
        <p:txBody>
          <a:bodyPr wrap="square" rtlCol="0">
            <a:spAutoFit/>
          </a:bodyPr>
          <a:lstStyle/>
          <a:p>
            <a:r>
              <a:rPr lang="en-US" sz="3200" b="1" dirty="0" smtClean="0">
                <a:solidFill>
                  <a:srgbClr val="FFFF00"/>
                </a:solidFill>
              </a:rPr>
              <a:t>Vs. 10</a:t>
            </a:r>
            <a:r>
              <a:rPr lang="en-US" sz="3200" b="1" dirty="0">
                <a:solidFill>
                  <a:srgbClr val="FFFF00"/>
                </a:solidFill>
              </a:rPr>
              <a:t>:  </a:t>
            </a:r>
            <a:r>
              <a:rPr lang="en-US" sz="3200" i="1" dirty="0">
                <a:solidFill>
                  <a:srgbClr val="FFFF00"/>
                </a:solidFill>
              </a:rPr>
              <a:t>John heard, a loud cry, saying, How long</a:t>
            </a:r>
            <a:r>
              <a:rPr lang="en-US" sz="3200" i="1" dirty="0" smtClean="0">
                <a:solidFill>
                  <a:srgbClr val="FFFF00"/>
                </a:solidFill>
              </a:rPr>
              <a:t>? </a:t>
            </a:r>
          </a:p>
          <a:p>
            <a:endParaRPr lang="en-US" sz="3200" dirty="0" smtClean="0"/>
          </a:p>
          <a:p>
            <a:r>
              <a:rPr lang="en-US" sz="3200" dirty="0" smtClean="0"/>
              <a:t>They were crying out to God for justice, for him to vindicate them in the eyes of those who took their lives</a:t>
            </a:r>
            <a:r>
              <a:rPr lang="en-US" sz="3200" dirty="0"/>
              <a:t>. </a:t>
            </a:r>
            <a:r>
              <a:rPr lang="en-US" sz="3200" dirty="0" smtClean="0"/>
              <a:t>This </a:t>
            </a:r>
            <a:r>
              <a:rPr lang="en-US" sz="3200" dirty="0"/>
              <a:t>cry </a:t>
            </a:r>
            <a:r>
              <a:rPr lang="en-US" sz="3200" dirty="0" smtClean="0"/>
              <a:t>implies a </a:t>
            </a:r>
            <a:r>
              <a:rPr lang="en-US" sz="3200" dirty="0"/>
              <a:t>zeal for the glory of God, </a:t>
            </a:r>
            <a:r>
              <a:rPr lang="en-US" sz="3200" dirty="0" smtClean="0"/>
              <a:t>a </a:t>
            </a:r>
            <a:r>
              <a:rPr lang="en-US" sz="3200" dirty="0"/>
              <a:t>desire that God would clear their </a:t>
            </a:r>
            <a:r>
              <a:rPr lang="en-US" sz="3200" dirty="0" smtClean="0"/>
              <a:t>innocence, </a:t>
            </a:r>
            <a:r>
              <a:rPr lang="en-US" sz="3200" dirty="0"/>
              <a:t>and make known his justice among </a:t>
            </a:r>
            <a:r>
              <a:rPr lang="en-US" sz="3200" dirty="0" smtClean="0"/>
              <a:t>men. That </a:t>
            </a:r>
            <a:r>
              <a:rPr lang="en-US" sz="3200" dirty="0"/>
              <a:t>he would abolish the kingdom of Satan, and consummate the kingdom of Christ, making all his enemies to become his </a:t>
            </a:r>
            <a:r>
              <a:rPr lang="en-US" sz="3200" dirty="0" smtClean="0"/>
              <a:t>footstool.  Their cry here was a desire for vindication </a:t>
            </a:r>
            <a:r>
              <a:rPr lang="en-US" sz="3200" dirty="0"/>
              <a:t>of God's </a:t>
            </a:r>
            <a:r>
              <a:rPr lang="en-US" sz="3200" dirty="0" smtClean="0"/>
              <a:t>holiness, truth &amp; justice </a:t>
            </a:r>
            <a:r>
              <a:rPr lang="en-US" sz="3200" dirty="0"/>
              <a:t>which he himself had promised. </a:t>
            </a:r>
            <a:endParaRPr lang="en-US" sz="3200" b="1" dirty="0" smtClean="0"/>
          </a:p>
        </p:txBody>
      </p:sp>
    </p:spTree>
    <p:extLst>
      <p:ext uri="{BB962C8B-B14F-4D97-AF65-F5344CB8AC3E}">
        <p14:creationId xmlns:p14="http://schemas.microsoft.com/office/powerpoint/2010/main" val="352862793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6:9-11</a:t>
            </a:r>
            <a:r>
              <a:rPr lang="en-US" dirty="0" smtClean="0">
                <a:solidFill>
                  <a:srgbClr val="FFFF00"/>
                </a:solidFill>
              </a:rPr>
              <a:t>- </a:t>
            </a:r>
            <a:r>
              <a:rPr lang="en-US" dirty="0" smtClean="0"/>
              <a:t>“FIFTH seal”</a:t>
            </a:r>
            <a:endParaRPr lang="en-US" dirty="0"/>
          </a:p>
        </p:txBody>
      </p:sp>
      <p:sp>
        <p:nvSpPr>
          <p:cNvPr id="5" name="TextBox 4"/>
          <p:cNvSpPr txBox="1"/>
          <p:nvPr/>
        </p:nvSpPr>
        <p:spPr>
          <a:xfrm>
            <a:off x="304799" y="1170295"/>
            <a:ext cx="11623344" cy="5016758"/>
          </a:xfrm>
          <a:prstGeom prst="rect">
            <a:avLst/>
          </a:prstGeom>
          <a:noFill/>
        </p:spPr>
        <p:txBody>
          <a:bodyPr wrap="square" rtlCol="0">
            <a:spAutoFit/>
          </a:bodyPr>
          <a:lstStyle/>
          <a:p>
            <a:r>
              <a:rPr lang="en-US" sz="3200" b="1" dirty="0" smtClean="0">
                <a:solidFill>
                  <a:srgbClr val="FFFF00"/>
                </a:solidFill>
              </a:rPr>
              <a:t>Vs. 11:</a:t>
            </a:r>
            <a:r>
              <a:rPr lang="en-US" sz="3200" b="1" dirty="0" smtClean="0"/>
              <a:t> </a:t>
            </a:r>
            <a:r>
              <a:rPr lang="en-US" sz="3200" dirty="0"/>
              <a:t>God </a:t>
            </a:r>
            <a:r>
              <a:rPr lang="en-US" sz="3200" dirty="0" smtClean="0"/>
              <a:t>responds by saying they will have to wait for a little while until others die and His program be </a:t>
            </a:r>
            <a:r>
              <a:rPr lang="en-US" sz="3200" dirty="0"/>
              <a:t>fulfilled. That is, till these persecutions were passed through, and the number of the martyrs was complete</a:t>
            </a:r>
            <a:r>
              <a:rPr lang="en-US" sz="3200" dirty="0" smtClean="0"/>
              <a:t>.  However, they are given white robes to signify their redeemed &amp; glorified state. </a:t>
            </a:r>
            <a:r>
              <a:rPr lang="en-US" sz="3200" dirty="0"/>
              <a:t>W</a:t>
            </a:r>
            <a:r>
              <a:rPr lang="en-US" sz="3200" dirty="0" smtClean="0"/>
              <a:t>hite </a:t>
            </a:r>
            <a:r>
              <a:rPr lang="en-US" sz="3200" dirty="0"/>
              <a:t>robes were given </a:t>
            </a:r>
            <a:r>
              <a:rPr lang="en-US" sz="3200" dirty="0" smtClean="0"/>
              <a:t>to </a:t>
            </a:r>
            <a:r>
              <a:rPr lang="en-US" sz="3200" dirty="0"/>
              <a:t>every one of </a:t>
            </a:r>
            <a:r>
              <a:rPr lang="en-US" sz="3200" dirty="0" smtClean="0"/>
              <a:t>them as </a:t>
            </a:r>
            <a:r>
              <a:rPr lang="en-US" sz="3200" dirty="0"/>
              <a:t>the reward of their sufferings and </a:t>
            </a:r>
            <a:r>
              <a:rPr lang="en-US" sz="3200" dirty="0" smtClean="0"/>
              <a:t>services…it’s as </a:t>
            </a:r>
            <a:r>
              <a:rPr lang="en-US" sz="3200" dirty="0"/>
              <a:t>if God </a:t>
            </a:r>
            <a:r>
              <a:rPr lang="en-US" sz="3200" dirty="0" smtClean="0"/>
              <a:t>said</a:t>
            </a:r>
            <a:r>
              <a:rPr lang="en-US" sz="3200" dirty="0"/>
              <a:t>, "</a:t>
            </a:r>
            <a:r>
              <a:rPr lang="en-US" sz="3200" i="1" dirty="0">
                <a:solidFill>
                  <a:srgbClr val="FFFF00"/>
                </a:solidFill>
              </a:rPr>
              <a:t>Though the time </a:t>
            </a:r>
            <a:r>
              <a:rPr lang="en-US" sz="3200" i="1" dirty="0" smtClean="0">
                <a:solidFill>
                  <a:srgbClr val="FFFF00"/>
                </a:solidFill>
              </a:rPr>
              <a:t>is </a:t>
            </a:r>
            <a:r>
              <a:rPr lang="en-US" sz="3200" i="1" dirty="0">
                <a:solidFill>
                  <a:srgbClr val="FFFF00"/>
                </a:solidFill>
              </a:rPr>
              <a:t>not yet come to satisfy your desires in the final ruin of Satan's kingdom, yet it shall </a:t>
            </a:r>
            <a:r>
              <a:rPr lang="en-US" sz="3200" i="1" dirty="0" smtClean="0">
                <a:solidFill>
                  <a:srgbClr val="FFFF00"/>
                </a:solidFill>
              </a:rPr>
              <a:t>be </a:t>
            </a:r>
            <a:r>
              <a:rPr lang="en-US" sz="3200" i="1" dirty="0">
                <a:solidFill>
                  <a:srgbClr val="FFFF00"/>
                </a:solidFill>
              </a:rPr>
              <a:t>well with you in the mean time, you shall walk with me in white, and enjoy my glory in heaven</a:t>
            </a:r>
            <a:r>
              <a:rPr lang="en-US" sz="3200" dirty="0"/>
              <a:t>."</a:t>
            </a:r>
          </a:p>
        </p:txBody>
      </p:sp>
    </p:spTree>
    <p:extLst>
      <p:ext uri="{BB962C8B-B14F-4D97-AF65-F5344CB8AC3E}">
        <p14:creationId xmlns:p14="http://schemas.microsoft.com/office/powerpoint/2010/main" val="4013993319"/>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6:12-17</a:t>
            </a:r>
            <a:r>
              <a:rPr lang="en-US" dirty="0" smtClean="0">
                <a:solidFill>
                  <a:srgbClr val="FFFF00"/>
                </a:solidFill>
              </a:rPr>
              <a:t> - </a:t>
            </a:r>
            <a:r>
              <a:rPr lang="en-US" dirty="0" smtClean="0">
                <a:solidFill>
                  <a:srgbClr val="00B0F0"/>
                </a:solidFill>
              </a:rPr>
              <a:t>“sixth seal”</a:t>
            </a:r>
            <a:endParaRPr lang="en-US" dirty="0">
              <a:solidFill>
                <a:srgbClr val="00B0F0"/>
              </a:solidFill>
            </a:endParaRPr>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18" y="1239819"/>
            <a:ext cx="8157857" cy="50995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49174" y="1978926"/>
            <a:ext cx="3542825" cy="3046988"/>
          </a:xfrm>
          <a:prstGeom prst="rect">
            <a:avLst/>
          </a:prstGeom>
          <a:noFill/>
        </p:spPr>
        <p:txBody>
          <a:bodyPr wrap="square" rtlCol="0">
            <a:spAutoFit/>
          </a:bodyPr>
          <a:lstStyle/>
          <a:p>
            <a:pPr algn="ctr"/>
            <a:r>
              <a:rPr lang="en-US" sz="3200" b="1" dirty="0" smtClean="0">
                <a:solidFill>
                  <a:srgbClr val="00B0F0"/>
                </a:solidFill>
              </a:rPr>
              <a:t>COSMIC DISTURBANCES</a:t>
            </a:r>
          </a:p>
          <a:p>
            <a:pPr algn="ctr"/>
            <a:r>
              <a:rPr lang="en-US" sz="3200" b="1" dirty="0" smtClean="0"/>
              <a:t>Of the</a:t>
            </a:r>
          </a:p>
          <a:p>
            <a:pPr algn="ctr"/>
            <a:r>
              <a:rPr lang="en-US" sz="3200" b="1" dirty="0" smtClean="0"/>
              <a:t>Earth</a:t>
            </a:r>
          </a:p>
          <a:p>
            <a:pPr algn="ctr"/>
            <a:r>
              <a:rPr lang="en-US" sz="3200" b="1" dirty="0" smtClean="0"/>
              <a:t>&amp;</a:t>
            </a:r>
          </a:p>
          <a:p>
            <a:pPr algn="ctr"/>
            <a:r>
              <a:rPr lang="en-US" sz="3200" b="1" dirty="0" smtClean="0"/>
              <a:t>Galaxies</a:t>
            </a:r>
          </a:p>
        </p:txBody>
      </p:sp>
    </p:spTree>
    <p:extLst>
      <p:ext uri="{BB962C8B-B14F-4D97-AF65-F5344CB8AC3E}">
        <p14:creationId xmlns:p14="http://schemas.microsoft.com/office/powerpoint/2010/main" val="597139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1:13-16</a:t>
            </a:r>
            <a:r>
              <a:rPr lang="en-US" sz="3600" dirty="0">
                <a:solidFill>
                  <a:srgbClr val="FFFF00"/>
                </a:solidFill>
                <a:effectLst/>
              </a:rPr>
              <a:t>  </a:t>
            </a:r>
          </a:p>
          <a:p>
            <a:pPr marL="0" indent="0" algn="ctr">
              <a:buNone/>
            </a:pPr>
            <a:endParaRPr lang="en-US" sz="3200" dirty="0">
              <a:effectLst/>
            </a:endParaRPr>
          </a:p>
        </p:txBody>
      </p:sp>
      <p:pic>
        <p:nvPicPr>
          <p:cNvPr id="6146" name="Picture 2" descr="http://restlesspilgrim.net/blog/wp-content/uploads/2013/10/Revela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360" y="355910"/>
            <a:ext cx="8527297" cy="639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1831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27" y="3541594"/>
            <a:ext cx="4421875" cy="3316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ts2.mm.bing.net/th?id=I.4902585677972017&amp;pid=1.9"/>
          <p:cNvPicPr>
            <a:picLocks noChangeAspect="1" noChangeArrowheads="1"/>
          </p:cNvPicPr>
          <p:nvPr/>
        </p:nvPicPr>
        <p:blipFill>
          <a:blip r:embed="rId3" cstate="print"/>
          <a:srcRect/>
          <a:stretch>
            <a:fillRect/>
          </a:stretch>
        </p:blipFill>
        <p:spPr bwMode="auto">
          <a:xfrm>
            <a:off x="3923591" y="136477"/>
            <a:ext cx="3814795" cy="3166281"/>
          </a:xfrm>
          <a:prstGeom prst="rect">
            <a:avLst/>
          </a:prstGeom>
          <a:noFill/>
        </p:spPr>
      </p:pic>
      <p:sp>
        <p:nvSpPr>
          <p:cNvPr id="2" name="TextBox 1"/>
          <p:cNvSpPr txBox="1"/>
          <p:nvPr/>
        </p:nvSpPr>
        <p:spPr>
          <a:xfrm>
            <a:off x="232012" y="194215"/>
            <a:ext cx="3691579" cy="3108543"/>
          </a:xfrm>
          <a:prstGeom prst="rect">
            <a:avLst/>
          </a:prstGeom>
          <a:noFill/>
        </p:spPr>
        <p:txBody>
          <a:bodyPr wrap="square" rtlCol="0">
            <a:spAutoFit/>
          </a:bodyPr>
          <a:lstStyle/>
          <a:p>
            <a:pPr marL="742950" lvl="0" indent="-742950" defTabSz="914400">
              <a:spcBef>
                <a:spcPts val="600"/>
              </a:spcBef>
              <a:buClr>
                <a:schemeClr val="accent2"/>
              </a:buClr>
              <a:buSzPct val="85000"/>
              <a:buAutoNum type="arabicPeriod"/>
              <a:defRPr/>
            </a:pPr>
            <a:r>
              <a:rPr lang="en-US" sz="2800" b="1" dirty="0">
                <a:effectLst>
                  <a:outerShdw blurRad="38100" dist="38100" dir="2700000" algn="tl">
                    <a:srgbClr val="000000">
                      <a:alpha val="43137"/>
                    </a:srgbClr>
                  </a:outerShdw>
                </a:effectLst>
              </a:rPr>
              <a:t>Great earthquake</a:t>
            </a:r>
          </a:p>
          <a:p>
            <a:pPr marL="742950" lvl="0" indent="-742950" defTabSz="914400">
              <a:spcBef>
                <a:spcPts val="600"/>
              </a:spcBef>
              <a:buClr>
                <a:schemeClr val="accent2"/>
              </a:buClr>
              <a:buSzPct val="85000"/>
              <a:buAutoNum type="arabicPeriod"/>
              <a:defRPr/>
            </a:pPr>
            <a:r>
              <a:rPr lang="en-US" sz="2800" b="1" dirty="0">
                <a:effectLst>
                  <a:outerShdw blurRad="38100" dist="38100" dir="2700000" algn="tl">
                    <a:srgbClr val="000000">
                      <a:alpha val="43137"/>
                    </a:srgbClr>
                  </a:outerShdw>
                </a:effectLst>
              </a:rPr>
              <a:t>Sun became black</a:t>
            </a:r>
          </a:p>
          <a:p>
            <a:pPr marL="742950" lvl="0" indent="-742950" defTabSz="914400">
              <a:spcBef>
                <a:spcPts val="600"/>
              </a:spcBef>
              <a:buClr>
                <a:schemeClr val="accent2"/>
              </a:buClr>
              <a:buSzPct val="85000"/>
              <a:buAutoNum type="arabicPeriod"/>
              <a:defRPr/>
            </a:pPr>
            <a:r>
              <a:rPr lang="en-US" sz="2800" b="1" dirty="0">
                <a:effectLst>
                  <a:outerShdw blurRad="38100" dist="38100" dir="2700000" algn="tl">
                    <a:srgbClr val="000000">
                      <a:alpha val="43137"/>
                    </a:srgbClr>
                  </a:outerShdw>
                </a:effectLst>
              </a:rPr>
              <a:t>Moon became red</a:t>
            </a:r>
          </a:p>
          <a:p>
            <a:endParaRPr lang="en-US" dirty="0"/>
          </a:p>
        </p:txBody>
      </p:sp>
      <p:sp>
        <p:nvSpPr>
          <p:cNvPr id="3" name="TextBox 2"/>
          <p:cNvSpPr txBox="1"/>
          <p:nvPr/>
        </p:nvSpPr>
        <p:spPr>
          <a:xfrm>
            <a:off x="5066714" y="4534820"/>
            <a:ext cx="1852702" cy="646331"/>
          </a:xfrm>
          <a:prstGeom prst="rect">
            <a:avLst/>
          </a:prstGeom>
          <a:noFill/>
        </p:spPr>
        <p:txBody>
          <a:bodyPr wrap="square" rtlCol="0">
            <a:spAutoFit/>
          </a:bodyPr>
          <a:lstStyle/>
          <a:p>
            <a:r>
              <a:rPr lang="en-US" sz="3600" b="1" dirty="0" smtClean="0">
                <a:solidFill>
                  <a:srgbClr val="FFFF00"/>
                </a:solidFill>
              </a:rPr>
              <a:t>Vs. 12</a:t>
            </a:r>
            <a:endParaRPr lang="en-US" sz="3600" b="1" dirty="0">
              <a:solidFill>
                <a:srgbClr val="FFFF00"/>
              </a:solidFill>
            </a:endParaRPr>
          </a:p>
        </p:txBody>
      </p:sp>
      <p:pic>
        <p:nvPicPr>
          <p:cNvPr id="8"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836" y="3386361"/>
            <a:ext cx="4995164" cy="347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094716"/>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images of stars falling in revelation 6: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699" y="182562"/>
            <a:ext cx="6780630" cy="508547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images of stars falling in revelation 6: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787" y="2171711"/>
            <a:ext cx="3978142" cy="44201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0937" y="5754974"/>
            <a:ext cx="2238233" cy="646331"/>
          </a:xfrm>
          <a:prstGeom prst="rect">
            <a:avLst/>
          </a:prstGeom>
          <a:noFill/>
        </p:spPr>
        <p:txBody>
          <a:bodyPr wrap="square" rtlCol="0">
            <a:spAutoFit/>
          </a:bodyPr>
          <a:lstStyle/>
          <a:p>
            <a:r>
              <a:rPr lang="en-US" sz="3600" b="1" dirty="0" smtClean="0">
                <a:solidFill>
                  <a:srgbClr val="FFFF00"/>
                </a:solidFill>
              </a:rPr>
              <a:t>Vs. 13</a:t>
            </a:r>
            <a:endParaRPr lang="en-US" sz="3600" b="1" dirty="0">
              <a:solidFill>
                <a:srgbClr val="FFFF00"/>
              </a:solidFill>
            </a:endParaRPr>
          </a:p>
        </p:txBody>
      </p:sp>
      <p:sp>
        <p:nvSpPr>
          <p:cNvPr id="2" name="TextBox 1"/>
          <p:cNvSpPr txBox="1"/>
          <p:nvPr/>
        </p:nvSpPr>
        <p:spPr>
          <a:xfrm>
            <a:off x="7465325" y="941696"/>
            <a:ext cx="4572000" cy="584775"/>
          </a:xfrm>
          <a:prstGeom prst="rect">
            <a:avLst/>
          </a:prstGeom>
          <a:noFill/>
        </p:spPr>
        <p:txBody>
          <a:bodyPr wrap="square" rtlCol="0">
            <a:spAutoFit/>
          </a:bodyPr>
          <a:lstStyle/>
          <a:p>
            <a:pPr lvl="0" algn="ctr"/>
            <a:r>
              <a:rPr lang="en-US" sz="3200" b="1" dirty="0">
                <a:solidFill>
                  <a:srgbClr val="FFC000"/>
                </a:solidFill>
                <a:effectLst>
                  <a:outerShdw blurRad="38100" dist="38100" dir="2700000" algn="tl">
                    <a:srgbClr val="000000">
                      <a:alpha val="43137"/>
                    </a:srgbClr>
                  </a:outerShdw>
                </a:effectLst>
              </a:rPr>
              <a:t>Stars </a:t>
            </a:r>
            <a:r>
              <a:rPr lang="en-US" sz="3200" b="1" dirty="0" smtClean="0">
                <a:solidFill>
                  <a:srgbClr val="FFC000"/>
                </a:solidFill>
                <a:effectLst>
                  <a:outerShdw blurRad="38100" dist="38100" dir="2700000" algn="tl">
                    <a:srgbClr val="000000">
                      <a:alpha val="43137"/>
                    </a:srgbClr>
                  </a:outerShdw>
                </a:effectLst>
              </a:rPr>
              <a:t>fall </a:t>
            </a:r>
            <a:r>
              <a:rPr lang="en-US" sz="3200" b="1" dirty="0">
                <a:solidFill>
                  <a:srgbClr val="FFC000"/>
                </a:solidFill>
                <a:effectLst>
                  <a:outerShdw blurRad="38100" dist="38100" dir="2700000" algn="tl">
                    <a:srgbClr val="000000">
                      <a:alpha val="43137"/>
                    </a:srgbClr>
                  </a:outerShdw>
                </a:effectLst>
              </a:rPr>
              <a:t>to the </a:t>
            </a:r>
            <a:r>
              <a:rPr lang="en-US" sz="3200" b="1" dirty="0" smtClean="0">
                <a:solidFill>
                  <a:srgbClr val="FFC000"/>
                </a:solidFill>
                <a:effectLst>
                  <a:outerShdw blurRad="38100" dist="38100" dir="2700000" algn="tl">
                    <a:srgbClr val="000000">
                      <a:alpha val="43137"/>
                    </a:srgbClr>
                  </a:outerShdw>
                </a:effectLst>
              </a:rPr>
              <a:t>earth</a:t>
            </a:r>
            <a:endParaRPr lang="en-US" sz="32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6318072"/>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images of stars falling in revelation 6: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82" y="168316"/>
            <a:ext cx="10457835" cy="65361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10937" y="5754974"/>
            <a:ext cx="2238233" cy="646331"/>
          </a:xfrm>
          <a:prstGeom prst="rect">
            <a:avLst/>
          </a:prstGeom>
          <a:noFill/>
        </p:spPr>
        <p:txBody>
          <a:bodyPr wrap="square" rtlCol="0">
            <a:spAutoFit/>
          </a:bodyPr>
          <a:lstStyle/>
          <a:p>
            <a:r>
              <a:rPr lang="en-US" sz="3600" b="1" dirty="0" smtClean="0">
                <a:solidFill>
                  <a:srgbClr val="FFFF00"/>
                </a:solidFill>
              </a:rPr>
              <a:t>Vs. 13</a:t>
            </a:r>
            <a:endParaRPr lang="en-US" sz="3600" b="1" dirty="0">
              <a:solidFill>
                <a:srgbClr val="FFFF00"/>
              </a:solidFill>
            </a:endParaRPr>
          </a:p>
        </p:txBody>
      </p:sp>
    </p:spTree>
    <p:extLst>
      <p:ext uri="{BB962C8B-B14F-4D97-AF65-F5344CB8AC3E}">
        <p14:creationId xmlns:p14="http://schemas.microsoft.com/office/powerpoint/2010/main" val="2787882746"/>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images of heaven opening in revelation 6: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64" y="1212851"/>
            <a:ext cx="7997588" cy="5387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91820" y="282222"/>
            <a:ext cx="2238233" cy="646331"/>
          </a:xfrm>
          <a:prstGeom prst="rect">
            <a:avLst/>
          </a:prstGeom>
          <a:noFill/>
        </p:spPr>
        <p:txBody>
          <a:bodyPr wrap="square" rtlCol="0">
            <a:spAutoFit/>
          </a:bodyPr>
          <a:lstStyle/>
          <a:p>
            <a:r>
              <a:rPr lang="en-US" sz="3600" b="1" dirty="0" smtClean="0">
                <a:solidFill>
                  <a:srgbClr val="FFFF00"/>
                </a:solidFill>
              </a:rPr>
              <a:t>Vs. 14</a:t>
            </a:r>
            <a:endParaRPr lang="en-US" sz="3600" b="1" dirty="0">
              <a:solidFill>
                <a:srgbClr val="FFFF00"/>
              </a:solidFill>
            </a:endParaRPr>
          </a:p>
        </p:txBody>
      </p:sp>
      <p:sp>
        <p:nvSpPr>
          <p:cNvPr id="2" name="TextBox 1"/>
          <p:cNvSpPr txBox="1"/>
          <p:nvPr/>
        </p:nvSpPr>
        <p:spPr>
          <a:xfrm>
            <a:off x="8366078" y="1501254"/>
            <a:ext cx="3411940" cy="2939266"/>
          </a:xfrm>
          <a:prstGeom prst="rect">
            <a:avLst/>
          </a:prstGeom>
          <a:noFill/>
        </p:spPr>
        <p:txBody>
          <a:bodyPr wrap="square" rtlCol="0">
            <a:spAutoFit/>
          </a:bodyPr>
          <a:lstStyle/>
          <a:p>
            <a:pPr marL="742950" lvl="0" indent="-742950" defTabSz="914400">
              <a:spcBef>
                <a:spcPts val="600"/>
              </a:spcBef>
              <a:buClr>
                <a:schemeClr val="accent2"/>
              </a:buClr>
              <a:buSzPct val="85000"/>
              <a:buAutoNum type="arabicPeriod"/>
              <a:defRPr/>
            </a:pPr>
            <a:r>
              <a:rPr lang="en-US" sz="3600" b="1" dirty="0">
                <a:effectLst>
                  <a:outerShdw blurRad="38100" dist="38100" dir="2700000" algn="tl">
                    <a:srgbClr val="000000">
                      <a:alpha val="43137"/>
                    </a:srgbClr>
                  </a:outerShdw>
                </a:effectLst>
              </a:rPr>
              <a:t>Sky rolled back</a:t>
            </a:r>
          </a:p>
          <a:p>
            <a:pPr marL="742950" lvl="0" indent="-742950" defTabSz="914400">
              <a:spcBef>
                <a:spcPts val="600"/>
              </a:spcBef>
              <a:buClr>
                <a:schemeClr val="accent2"/>
              </a:buClr>
              <a:buSzPct val="85000"/>
              <a:buAutoNum type="arabicPeriod"/>
              <a:defRPr/>
            </a:pPr>
            <a:r>
              <a:rPr lang="en-US" sz="3600" b="1" dirty="0">
                <a:effectLst>
                  <a:outerShdw blurRad="38100" dist="38100" dir="2700000" algn="tl">
                    <a:srgbClr val="000000">
                      <a:alpha val="43137"/>
                    </a:srgbClr>
                  </a:outerShdw>
                </a:effectLst>
              </a:rPr>
              <a:t>Mountains &amp; islands dislocated</a:t>
            </a:r>
            <a:endParaRPr lang="en-US" sz="3600" dirty="0"/>
          </a:p>
        </p:txBody>
      </p:sp>
    </p:spTree>
    <p:extLst>
      <p:ext uri="{BB962C8B-B14F-4D97-AF65-F5344CB8AC3E}">
        <p14:creationId xmlns:p14="http://schemas.microsoft.com/office/powerpoint/2010/main" val="1291425992"/>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128" y="1106032"/>
            <a:ext cx="9949217" cy="560184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Related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2115402" y="5818832"/>
            <a:ext cx="2238233" cy="646331"/>
          </a:xfrm>
          <a:prstGeom prst="rect">
            <a:avLst/>
          </a:prstGeom>
          <a:noFill/>
        </p:spPr>
        <p:txBody>
          <a:bodyPr wrap="square" rtlCol="0">
            <a:spAutoFit/>
          </a:bodyPr>
          <a:lstStyle/>
          <a:p>
            <a:r>
              <a:rPr lang="en-US" sz="3600" b="1" dirty="0" smtClean="0">
                <a:solidFill>
                  <a:srgbClr val="FFFF00"/>
                </a:solidFill>
              </a:rPr>
              <a:t>Vs. 15-17</a:t>
            </a:r>
            <a:endParaRPr lang="en-US" sz="3600" b="1" dirty="0">
              <a:solidFill>
                <a:srgbClr val="FFFF00"/>
              </a:solidFill>
            </a:endParaRPr>
          </a:p>
        </p:txBody>
      </p:sp>
      <p:sp>
        <p:nvSpPr>
          <p:cNvPr id="5" name="TextBox 4"/>
          <p:cNvSpPr txBox="1"/>
          <p:nvPr/>
        </p:nvSpPr>
        <p:spPr>
          <a:xfrm>
            <a:off x="2736375" y="160337"/>
            <a:ext cx="7513094" cy="830997"/>
          </a:xfrm>
          <a:prstGeom prst="rect">
            <a:avLst/>
          </a:prstGeom>
          <a:noFill/>
        </p:spPr>
        <p:txBody>
          <a:bodyPr wrap="square" rtlCol="0">
            <a:spAutoFit/>
          </a:bodyPr>
          <a:lstStyle/>
          <a:p>
            <a:pPr lvl="0" algn="ctr"/>
            <a:r>
              <a:rPr lang="en-US" sz="4800" b="1" dirty="0">
                <a:solidFill>
                  <a:srgbClr val="FFFF00"/>
                </a:solidFill>
                <a:effectLst>
                  <a:outerShdw blurRad="38100" dist="38100" dir="2700000" algn="tl">
                    <a:srgbClr val="000000">
                      <a:alpha val="43137"/>
                    </a:srgbClr>
                  </a:outerShdw>
                </a:effectLst>
              </a:rPr>
              <a:t>Everyone hides in </a:t>
            </a:r>
            <a:r>
              <a:rPr lang="en-US" sz="4800" b="1" dirty="0" smtClean="0">
                <a:solidFill>
                  <a:srgbClr val="FFFF00"/>
                </a:solidFill>
                <a:effectLst>
                  <a:outerShdw blurRad="38100" dist="38100" dir="2700000" algn="tl">
                    <a:srgbClr val="000000">
                      <a:alpha val="43137"/>
                    </a:srgbClr>
                  </a:outerShdw>
                </a:effectLst>
              </a:rPr>
              <a:t>fear</a:t>
            </a:r>
            <a:endParaRPr lang="en-US" sz="4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0381981"/>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49" y="814318"/>
            <a:ext cx="10353761" cy="1110018"/>
          </a:xfrm>
        </p:spPr>
        <p:txBody>
          <a:bodyPr>
            <a:normAutofit fontScale="90000"/>
          </a:bodyPr>
          <a:lstStyle/>
          <a:p>
            <a:r>
              <a:rPr lang="en-US" sz="7300" b="0" dirty="0">
                <a:solidFill>
                  <a:schemeClr val="accent5">
                    <a:lumMod val="60000"/>
                    <a:lumOff val="40000"/>
                  </a:schemeClr>
                </a:solidFill>
                <a:latin typeface="Bernard MT Condensed" pitchFamily="18" charset="0"/>
              </a:rPr>
              <a:t>Revelation Chapter </a:t>
            </a:r>
            <a:r>
              <a:rPr lang="en-US" sz="7300" b="0" dirty="0" smtClean="0">
                <a:solidFill>
                  <a:schemeClr val="accent5">
                    <a:lumMod val="60000"/>
                    <a:lumOff val="40000"/>
                  </a:schemeClr>
                </a:solidFill>
                <a:latin typeface="Bernard MT Condensed" pitchFamily="18" charset="0"/>
              </a:rPr>
              <a:t>7</a:t>
            </a:r>
            <a:br>
              <a:rPr lang="en-US" sz="7300" b="0" dirty="0" smtClean="0">
                <a:solidFill>
                  <a:schemeClr val="accent5">
                    <a:lumMod val="60000"/>
                    <a:lumOff val="40000"/>
                  </a:schemeClr>
                </a:solidFill>
                <a:latin typeface="Bernard MT Condensed" pitchFamily="18" charset="0"/>
              </a:rPr>
            </a:br>
            <a:r>
              <a:rPr lang="en-US" sz="3600" dirty="0" smtClean="0">
                <a:solidFill>
                  <a:schemeClr val="accent5">
                    <a:lumMod val="60000"/>
                    <a:lumOff val="40000"/>
                  </a:schemeClr>
                </a:solidFill>
                <a:latin typeface="Bernard MT Condensed" pitchFamily="18" charset="0"/>
              </a:rPr>
              <a:t/>
            </a:r>
            <a:br>
              <a:rPr lang="en-US" sz="3600" dirty="0" smtClean="0">
                <a:solidFill>
                  <a:schemeClr val="accent5">
                    <a:lumMod val="60000"/>
                    <a:lumOff val="40000"/>
                  </a:schemeClr>
                </a:solidFill>
                <a:latin typeface="Bernard MT Condensed" pitchFamily="18" charset="0"/>
              </a:rPr>
            </a:br>
            <a:endParaRPr lang="en-US" sz="5300" b="0" dirty="0">
              <a:solidFill>
                <a:schemeClr val="accent5">
                  <a:lumMod val="60000"/>
                  <a:lumOff val="40000"/>
                </a:schemeClr>
              </a:solidFill>
            </a:endParaRPr>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16" y="1719618"/>
            <a:ext cx="8290395" cy="463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932454"/>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a:t>
            </a:r>
            <a:endParaRPr lang="en-US" dirty="0">
              <a:solidFill>
                <a:srgbClr val="FFFF00"/>
              </a:solidFill>
            </a:endParaRPr>
          </a:p>
        </p:txBody>
      </p:sp>
      <p:sp>
        <p:nvSpPr>
          <p:cNvPr id="3" name="Content Placeholder 2"/>
          <p:cNvSpPr>
            <a:spLocks noGrp="1"/>
          </p:cNvSpPr>
          <p:nvPr>
            <p:ph idx="1"/>
          </p:nvPr>
        </p:nvSpPr>
        <p:spPr>
          <a:xfrm>
            <a:off x="272956" y="846160"/>
            <a:ext cx="11655188" cy="5882186"/>
          </a:xfrm>
        </p:spPr>
        <p:txBody>
          <a:bodyPr>
            <a:noAutofit/>
          </a:bodyPr>
          <a:lstStyle/>
          <a:p>
            <a:pPr marL="0" indent="0">
              <a:buNone/>
            </a:pPr>
            <a:r>
              <a:rPr lang="en-US" sz="3200" dirty="0" smtClean="0"/>
              <a:t>John saw 4 </a:t>
            </a:r>
            <a:r>
              <a:rPr lang="en-US" sz="3200" dirty="0"/>
              <a:t>angels standing in the four quarters of the earth, and holding the winds and the storms that they should not blow on the earth, until the servants of God should be sealed in their foreheads. The idea is that of sudden destruction about to burst on the world, which, if unrestrained, would apparently bring on </a:t>
            </a:r>
            <a:r>
              <a:rPr lang="en-US" sz="3200" dirty="0" smtClean="0"/>
              <a:t>destruction </a:t>
            </a:r>
            <a:r>
              <a:rPr lang="en-US" sz="3200" dirty="0"/>
              <a:t>of all </a:t>
            </a:r>
            <a:r>
              <a:rPr lang="en-US" sz="3200" dirty="0" smtClean="0"/>
              <a:t>things. But this judgment </a:t>
            </a:r>
            <a:r>
              <a:rPr lang="en-US" sz="3200" dirty="0"/>
              <a:t>is held back until </a:t>
            </a:r>
            <a:r>
              <a:rPr lang="en-US" sz="3200" dirty="0" smtClean="0"/>
              <a:t>those </a:t>
            </a:r>
            <a:r>
              <a:rPr lang="en-US" sz="3200" dirty="0"/>
              <a:t>who are the true servants of God shall be designated by sealing. This </a:t>
            </a:r>
            <a:r>
              <a:rPr lang="en-US" sz="3200" dirty="0" smtClean="0"/>
              <a:t>also discloses </a:t>
            </a:r>
            <a:r>
              <a:rPr lang="en-US" sz="3200" dirty="0"/>
              <a:t>those who will be </a:t>
            </a:r>
            <a:r>
              <a:rPr lang="en-US" sz="3200" dirty="0" smtClean="0"/>
              <a:t>saved </a:t>
            </a:r>
            <a:r>
              <a:rPr lang="en-US" sz="3200" dirty="0"/>
              <a:t>among the Jews and the Gentiles. </a:t>
            </a:r>
          </a:p>
        </p:txBody>
      </p:sp>
    </p:spTree>
    <p:extLst>
      <p:ext uri="{BB962C8B-B14F-4D97-AF65-F5344CB8AC3E}">
        <p14:creationId xmlns:p14="http://schemas.microsoft.com/office/powerpoint/2010/main" val="1600793797"/>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7:1</a:t>
            </a:r>
            <a:endParaRPr lang="en-US" dirty="0">
              <a:solidFill>
                <a:srgbClr val="FFFF00"/>
              </a:solidFill>
            </a:endParaRPr>
          </a:p>
        </p:txBody>
      </p:sp>
      <p:pic>
        <p:nvPicPr>
          <p:cNvPr id="1026" name="Picture 2" descr="Image result for images of 4 angels in Revelation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796" y="896200"/>
            <a:ext cx="7773774" cy="583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587000"/>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a:t>
            </a:r>
            <a:endParaRPr lang="en-US" dirty="0">
              <a:solidFill>
                <a:srgbClr val="FFFF00"/>
              </a:solidFill>
            </a:endParaRPr>
          </a:p>
        </p:txBody>
      </p:sp>
      <p:sp>
        <p:nvSpPr>
          <p:cNvPr id="3" name="Content Placeholder 2"/>
          <p:cNvSpPr>
            <a:spLocks noGrp="1"/>
          </p:cNvSpPr>
          <p:nvPr>
            <p:ph idx="1"/>
          </p:nvPr>
        </p:nvSpPr>
        <p:spPr>
          <a:xfrm>
            <a:off x="272956" y="846160"/>
            <a:ext cx="11655188" cy="5882186"/>
          </a:xfrm>
        </p:spPr>
        <p:txBody>
          <a:bodyPr>
            <a:noAutofit/>
          </a:bodyPr>
          <a:lstStyle/>
          <a:p>
            <a:pPr marL="0" indent="0">
              <a:buNone/>
            </a:pPr>
            <a:r>
              <a:rPr lang="en-US" sz="3200" i="1" dirty="0" smtClean="0">
                <a:solidFill>
                  <a:srgbClr val="FFFF00"/>
                </a:solidFill>
              </a:rPr>
              <a:t>…Standing </a:t>
            </a:r>
            <a:r>
              <a:rPr lang="en-US" sz="3200" i="1" dirty="0">
                <a:solidFill>
                  <a:srgbClr val="FFFF00"/>
                </a:solidFill>
              </a:rPr>
              <a:t>on the four corners of the </a:t>
            </a:r>
            <a:r>
              <a:rPr lang="en-US" sz="3200" i="1" dirty="0" smtClean="0">
                <a:solidFill>
                  <a:srgbClr val="FFFF00"/>
                </a:solidFill>
              </a:rPr>
              <a:t>earth…  </a:t>
            </a:r>
            <a:r>
              <a:rPr lang="en-US" sz="3200" dirty="0"/>
              <a:t>This language is, of </a:t>
            </a:r>
            <a:r>
              <a:rPr lang="en-US" sz="3200" dirty="0" smtClean="0"/>
              <a:t>course a </a:t>
            </a:r>
            <a:r>
              <a:rPr lang="en-US" sz="3200" dirty="0"/>
              <a:t>mode of speaking of the </a:t>
            </a:r>
            <a:r>
              <a:rPr lang="en-US" sz="3200" dirty="0" smtClean="0"/>
              <a:t>earth. </a:t>
            </a:r>
            <a:r>
              <a:rPr lang="en-US" sz="3200" dirty="0"/>
              <a:t>It was a common method </a:t>
            </a:r>
            <a:r>
              <a:rPr lang="en-US" sz="3200" dirty="0" smtClean="0"/>
              <a:t>to </a:t>
            </a:r>
            <a:r>
              <a:rPr lang="en-US" sz="3200" dirty="0"/>
              <a:t>describe </a:t>
            </a:r>
            <a:r>
              <a:rPr lang="en-US" sz="3200" dirty="0" smtClean="0"/>
              <a:t>the earth </a:t>
            </a:r>
            <a:r>
              <a:rPr lang="en-US" sz="3200" dirty="0"/>
              <a:t>as a vast plain, having four corners, those corners being the </a:t>
            </a:r>
            <a:r>
              <a:rPr lang="en-US" sz="3200" dirty="0" smtClean="0"/>
              <a:t>cardinal </a:t>
            </a:r>
            <a:r>
              <a:rPr lang="en-US" sz="3200" dirty="0"/>
              <a:t>points--north, south, east, and west</a:t>
            </a:r>
            <a:r>
              <a:rPr lang="en-US" sz="3200" dirty="0" smtClean="0"/>
              <a:t>.</a:t>
            </a:r>
          </a:p>
          <a:p>
            <a:pPr marL="0" indent="0">
              <a:buNone/>
            </a:pPr>
            <a:r>
              <a:rPr lang="en-US" sz="3200" i="1" dirty="0" smtClean="0">
                <a:solidFill>
                  <a:srgbClr val="FFFF00"/>
                </a:solidFill>
              </a:rPr>
              <a:t>…Holding </a:t>
            </a:r>
            <a:r>
              <a:rPr lang="en-US" sz="3200" i="1" dirty="0">
                <a:solidFill>
                  <a:srgbClr val="FFFF00"/>
                </a:solidFill>
              </a:rPr>
              <a:t>the four winds of the earth… </a:t>
            </a:r>
            <a:r>
              <a:rPr lang="en-US" sz="3200" dirty="0"/>
              <a:t>The angels here are represented as "holding" the </a:t>
            </a:r>
            <a:r>
              <a:rPr lang="en-US" sz="3200" dirty="0" smtClean="0"/>
              <a:t>winds. They </a:t>
            </a:r>
            <a:r>
              <a:rPr lang="en-US" sz="3200" dirty="0"/>
              <a:t>held them back </a:t>
            </a:r>
            <a:r>
              <a:rPr lang="en-US" sz="3200" dirty="0" smtClean="0"/>
              <a:t>before it sweeps </a:t>
            </a:r>
            <a:r>
              <a:rPr lang="en-US" sz="3200" dirty="0"/>
              <a:t>over the </a:t>
            </a:r>
            <a:r>
              <a:rPr lang="en-US" sz="3200" dirty="0" smtClean="0"/>
              <a:t>earth</a:t>
            </a:r>
            <a:r>
              <a:rPr lang="en-US" sz="3200" dirty="0"/>
              <a:t> </a:t>
            </a:r>
            <a:r>
              <a:rPr lang="en-US" sz="3200" dirty="0" smtClean="0"/>
              <a:t>&amp; produces </a:t>
            </a:r>
            <a:r>
              <a:rPr lang="en-US" sz="3200" dirty="0"/>
              <a:t>far- spread </a:t>
            </a:r>
            <a:r>
              <a:rPr lang="en-US" sz="3200" dirty="0" smtClean="0"/>
              <a:t>destruction</a:t>
            </a:r>
            <a:r>
              <a:rPr lang="en-US" sz="3200" dirty="0"/>
              <a:t>. </a:t>
            </a:r>
          </a:p>
        </p:txBody>
      </p:sp>
    </p:spTree>
    <p:extLst>
      <p:ext uri="{BB962C8B-B14F-4D97-AF65-F5344CB8AC3E}">
        <p14:creationId xmlns:p14="http://schemas.microsoft.com/office/powerpoint/2010/main" val="2995368424"/>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a:t>
            </a:r>
            <a:endParaRPr lang="en-US" dirty="0">
              <a:solidFill>
                <a:srgbClr val="FFFF00"/>
              </a:solidFill>
            </a:endParaRPr>
          </a:p>
        </p:txBody>
      </p:sp>
      <p:sp>
        <p:nvSpPr>
          <p:cNvPr id="3" name="Content Placeholder 2"/>
          <p:cNvSpPr>
            <a:spLocks noGrp="1"/>
          </p:cNvSpPr>
          <p:nvPr>
            <p:ph idx="1"/>
          </p:nvPr>
        </p:nvSpPr>
        <p:spPr>
          <a:xfrm>
            <a:off x="327547" y="1678673"/>
            <a:ext cx="11655188" cy="4176216"/>
          </a:xfrm>
        </p:spPr>
        <p:txBody>
          <a:bodyPr>
            <a:noAutofit/>
          </a:bodyPr>
          <a:lstStyle/>
          <a:p>
            <a:pPr marL="0" indent="0">
              <a:buNone/>
            </a:pPr>
            <a:r>
              <a:rPr lang="en-US" sz="3200" i="1" dirty="0" smtClean="0">
                <a:solidFill>
                  <a:srgbClr val="FFFF00"/>
                </a:solidFill>
              </a:rPr>
              <a:t>…Holding </a:t>
            </a:r>
            <a:r>
              <a:rPr lang="en-US" sz="3200" i="1" dirty="0">
                <a:solidFill>
                  <a:srgbClr val="FFFF00"/>
                </a:solidFill>
              </a:rPr>
              <a:t>the four winds of the earth… </a:t>
            </a:r>
            <a:r>
              <a:rPr lang="en-US" sz="3200" dirty="0" smtClean="0"/>
              <a:t>It </a:t>
            </a:r>
            <a:r>
              <a:rPr lang="en-US" sz="3200" dirty="0"/>
              <a:t>is not suggested that the angels had </a:t>
            </a:r>
            <a:r>
              <a:rPr lang="en-US" sz="3200" dirty="0" smtClean="0"/>
              <a:t>caused or created the wind, </a:t>
            </a:r>
            <a:r>
              <a:rPr lang="en-US" sz="3200" dirty="0"/>
              <a:t>but only that they now restrained and controlled it. The essential idea is, that they had power over those winds, and that they were now exercising that power by keeping them back when they were about to spread desolation over the earth. </a:t>
            </a:r>
          </a:p>
        </p:txBody>
      </p:sp>
    </p:spTree>
    <p:extLst>
      <p:ext uri="{BB962C8B-B14F-4D97-AF65-F5344CB8AC3E}">
        <p14:creationId xmlns:p14="http://schemas.microsoft.com/office/powerpoint/2010/main" val="3193819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atholic-resources.org/Images/rev-image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541565" cy="6837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41564" y="784947"/>
            <a:ext cx="2650436" cy="4832092"/>
          </a:xfrm>
          <a:prstGeom prst="rect">
            <a:avLst/>
          </a:prstGeom>
          <a:noFill/>
        </p:spPr>
        <p:txBody>
          <a:bodyPr wrap="square" rtlCol="0">
            <a:spAutoFit/>
          </a:bodyPr>
          <a:lstStyle/>
          <a:p>
            <a:pPr algn="ctr"/>
            <a:r>
              <a:rPr lang="en-US" sz="2800" u="sng" dirty="0">
                <a:solidFill>
                  <a:srgbClr val="FFFF00"/>
                </a:solidFill>
              </a:rPr>
              <a:t>THEME</a:t>
            </a:r>
          </a:p>
          <a:p>
            <a:pPr algn="ctr"/>
            <a:endParaRPr lang="en-US" sz="2800" dirty="0"/>
          </a:p>
          <a:p>
            <a:pPr algn="ctr"/>
            <a:r>
              <a:rPr lang="en-US" sz="4400" dirty="0">
                <a:effectLst>
                  <a:outerShdw blurRad="38100" dist="38100" dir="2700000" algn="tl">
                    <a:srgbClr val="000000">
                      <a:alpha val="43137"/>
                    </a:srgbClr>
                  </a:outerShdw>
                </a:effectLst>
              </a:rPr>
              <a:t>The</a:t>
            </a:r>
          </a:p>
          <a:p>
            <a:pPr algn="ctr"/>
            <a:r>
              <a:rPr lang="en-US" sz="4400" dirty="0">
                <a:effectLst>
                  <a:outerShdw blurRad="38100" dist="38100" dir="2700000" algn="tl">
                    <a:srgbClr val="000000">
                      <a:alpha val="43137"/>
                    </a:srgbClr>
                  </a:outerShdw>
                </a:effectLst>
              </a:rPr>
              <a:t>Unveiling</a:t>
            </a:r>
          </a:p>
          <a:p>
            <a:pPr algn="ctr"/>
            <a:r>
              <a:rPr lang="en-US" sz="3200" dirty="0">
                <a:effectLst>
                  <a:outerShdw blurRad="38100" dist="38100" dir="2700000" algn="tl">
                    <a:srgbClr val="000000">
                      <a:alpha val="43137"/>
                    </a:srgbClr>
                  </a:outerShdw>
                </a:effectLst>
              </a:rPr>
              <a:t>(Revelation)</a:t>
            </a:r>
          </a:p>
          <a:p>
            <a:pPr algn="ctr"/>
            <a:r>
              <a:rPr lang="en-US" sz="4400" dirty="0">
                <a:effectLst>
                  <a:outerShdw blurRad="38100" dist="38100" dir="2700000" algn="tl">
                    <a:srgbClr val="000000">
                      <a:alpha val="43137"/>
                    </a:srgbClr>
                  </a:outerShdw>
                </a:effectLst>
              </a:rPr>
              <a:t>of</a:t>
            </a:r>
          </a:p>
          <a:p>
            <a:pPr algn="ctr"/>
            <a:r>
              <a:rPr lang="en-US" sz="4400" dirty="0">
                <a:effectLst>
                  <a:outerShdw blurRad="38100" dist="38100" dir="2700000" algn="tl">
                    <a:srgbClr val="000000">
                      <a:alpha val="43137"/>
                    </a:srgbClr>
                  </a:outerShdw>
                </a:effectLst>
              </a:rPr>
              <a:t>Jesus</a:t>
            </a:r>
          </a:p>
          <a:p>
            <a:pPr algn="ctr"/>
            <a:r>
              <a:rPr lang="en-US" sz="4400" dirty="0">
                <a:effectLst>
                  <a:outerShdw blurRad="38100" dist="38100" dir="2700000" algn="tl">
                    <a:srgbClr val="000000">
                      <a:alpha val="43137"/>
                    </a:srgbClr>
                  </a:outerShdw>
                </a:effectLst>
              </a:rPr>
              <a:t>Christ</a:t>
            </a:r>
          </a:p>
        </p:txBody>
      </p:sp>
    </p:spTree>
    <p:extLst>
      <p:ext uri="{BB962C8B-B14F-4D97-AF65-F5344CB8AC3E}">
        <p14:creationId xmlns:p14="http://schemas.microsoft.com/office/powerpoint/2010/main" val="1524455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1:13-16</a:t>
            </a:r>
            <a:r>
              <a:rPr lang="en-US" sz="3600" dirty="0">
                <a:solidFill>
                  <a:srgbClr val="FFFF00"/>
                </a:solidFill>
                <a:effectLst/>
              </a:rPr>
              <a:t>  </a:t>
            </a:r>
          </a:p>
          <a:p>
            <a:pPr marL="0" indent="0" algn="ctr">
              <a:buNone/>
            </a:pPr>
            <a:endParaRPr lang="en-US" sz="3200" dirty="0">
              <a:effectLst/>
            </a:endParaRPr>
          </a:p>
        </p:txBody>
      </p:sp>
      <p:pic>
        <p:nvPicPr>
          <p:cNvPr id="4098" name="Picture 2" descr="http://images.rapgenius.com/5bf675c415ce7401077ec613ee0652b2.500x710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47625"/>
            <a:ext cx="4762500" cy="676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27788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a:t>
            </a:r>
            <a:endParaRPr lang="en-US" dirty="0">
              <a:solidFill>
                <a:srgbClr val="FFFF00"/>
              </a:solidFill>
            </a:endParaRPr>
          </a:p>
        </p:txBody>
      </p:sp>
      <p:sp>
        <p:nvSpPr>
          <p:cNvPr id="3" name="Content Placeholder 2"/>
          <p:cNvSpPr>
            <a:spLocks noGrp="1"/>
          </p:cNvSpPr>
          <p:nvPr>
            <p:ph idx="1"/>
          </p:nvPr>
        </p:nvSpPr>
        <p:spPr>
          <a:xfrm>
            <a:off x="272956" y="846160"/>
            <a:ext cx="11655188" cy="5882186"/>
          </a:xfrm>
        </p:spPr>
        <p:txBody>
          <a:bodyPr>
            <a:noAutofit/>
          </a:bodyPr>
          <a:lstStyle/>
          <a:p>
            <a:pPr marL="0" indent="0">
              <a:buNone/>
            </a:pPr>
            <a:r>
              <a:rPr lang="en-US" sz="3200" i="1" dirty="0">
                <a:solidFill>
                  <a:srgbClr val="FFFF00"/>
                </a:solidFill>
              </a:rPr>
              <a:t>…that the wind should not blow on the earth, nor on the sea, nor on any tree</a:t>
            </a:r>
            <a:r>
              <a:rPr lang="en-US" sz="3200" i="1" dirty="0" smtClean="0">
                <a:solidFill>
                  <a:srgbClr val="FFFF00"/>
                </a:solidFill>
              </a:rPr>
              <a:t>…</a:t>
            </a:r>
          </a:p>
          <a:p>
            <a:pPr marL="0" indent="0">
              <a:buNone/>
            </a:pPr>
            <a:r>
              <a:rPr lang="en-US" sz="3200" dirty="0" smtClean="0">
                <a:effectLst>
                  <a:outerShdw blurRad="38100" dist="38100" dir="2700000" algn="tl">
                    <a:srgbClr val="000000">
                      <a:alpha val="43137"/>
                    </a:srgbClr>
                  </a:outerShdw>
                </a:effectLst>
              </a:rPr>
              <a:t>The angels were preventing </a:t>
            </a:r>
            <a:r>
              <a:rPr lang="en-US" sz="3200" dirty="0">
                <a:effectLst>
                  <a:outerShdw blurRad="38100" dist="38100" dir="2700000" algn="tl">
                    <a:srgbClr val="000000">
                      <a:alpha val="43137"/>
                    </a:srgbClr>
                  </a:outerShdw>
                </a:effectLst>
              </a:rPr>
              <a:t>evil from every </a:t>
            </a:r>
            <a:r>
              <a:rPr lang="en-US" sz="3200" dirty="0" smtClean="0">
                <a:effectLst>
                  <a:outerShdw blurRad="38100" dist="38100" dir="2700000" algn="tl">
                    <a:srgbClr val="000000">
                      <a:alpha val="43137"/>
                    </a:srgbClr>
                  </a:outerShdw>
                </a:effectLst>
              </a:rPr>
              <a:t>quarter… earth, sea &amp; tree</a:t>
            </a:r>
            <a:r>
              <a:rPr lang="en-US" sz="3200" dirty="0">
                <a:effectLst>
                  <a:outerShdw blurRad="38100" dist="38100" dir="2700000" algn="tl">
                    <a:srgbClr val="000000">
                      <a:alpha val="43137"/>
                    </a:srgbClr>
                  </a:outerShdw>
                </a:effectLst>
              </a:rPr>
              <a:t>; keeping the whole of the land free from evil. The </a:t>
            </a:r>
            <a:r>
              <a:rPr lang="en-US" sz="3200" i="1" dirty="0">
                <a:solidFill>
                  <a:srgbClr val="FFFF00"/>
                </a:solidFill>
                <a:effectLst>
                  <a:outerShdw blurRad="38100" dist="38100" dir="2700000" algn="tl">
                    <a:srgbClr val="000000">
                      <a:alpha val="43137"/>
                    </a:srgbClr>
                  </a:outerShdw>
                </a:effectLst>
              </a:rPr>
              <a:t>sea and the land </a:t>
            </a:r>
            <a:r>
              <a:rPr lang="en-US" sz="3200" dirty="0">
                <a:effectLst>
                  <a:outerShdw blurRad="38100" dist="38100" dir="2700000" algn="tl">
                    <a:srgbClr val="000000">
                      <a:alpha val="43137"/>
                    </a:srgbClr>
                  </a:outerShdw>
                </a:effectLst>
              </a:rPr>
              <a:t>constitute the surface of the globe, and the language </a:t>
            </a:r>
            <a:r>
              <a:rPr lang="en-US" sz="3200" dirty="0" smtClean="0">
                <a:effectLst>
                  <a:outerShdw blurRad="38100" dist="38100" dir="2700000" algn="tl">
                    <a:srgbClr val="000000">
                      <a:alpha val="43137"/>
                    </a:srgbClr>
                  </a:outerShdw>
                </a:effectLst>
              </a:rPr>
              <a:t>here denotes </a:t>
            </a:r>
            <a:r>
              <a:rPr lang="en-US" sz="3200" dirty="0">
                <a:effectLst>
                  <a:outerShdw blurRad="38100" dist="38100" dir="2700000" algn="tl">
                    <a:srgbClr val="000000">
                      <a:alpha val="43137"/>
                    </a:srgbClr>
                  </a:outerShdw>
                </a:effectLst>
              </a:rPr>
              <a:t>that there would be a universal calm. </a:t>
            </a:r>
            <a:r>
              <a:rPr lang="en-US" sz="3200" dirty="0" smtClean="0">
                <a:solidFill>
                  <a:srgbClr val="FFFF00"/>
                </a:solidFill>
                <a:effectLst>
                  <a:outerShdw blurRad="38100" dist="38100" dir="2700000" algn="tl">
                    <a:srgbClr val="000000">
                      <a:alpha val="43137"/>
                    </a:srgbClr>
                  </a:outerShdw>
                </a:effectLst>
              </a:rPr>
              <a:t>…</a:t>
            </a:r>
            <a:r>
              <a:rPr lang="en-US" sz="3200" i="1" dirty="0" smtClean="0">
                <a:solidFill>
                  <a:srgbClr val="FFFF00"/>
                </a:solidFill>
                <a:effectLst>
                  <a:outerShdw blurRad="38100" dist="38100" dir="2700000" algn="tl">
                    <a:srgbClr val="000000">
                      <a:alpha val="43137"/>
                    </a:srgbClr>
                  </a:outerShdw>
                </a:effectLst>
              </a:rPr>
              <a:t>nor </a:t>
            </a:r>
            <a:r>
              <a:rPr lang="en-US" sz="3200" i="1" dirty="0">
                <a:solidFill>
                  <a:srgbClr val="FFFF00"/>
                </a:solidFill>
                <a:effectLst>
                  <a:outerShdw blurRad="38100" dist="38100" dir="2700000" algn="tl">
                    <a:srgbClr val="000000">
                      <a:alpha val="43137"/>
                    </a:srgbClr>
                  </a:outerShdw>
                </a:effectLst>
              </a:rPr>
              <a:t>on any </a:t>
            </a:r>
            <a:r>
              <a:rPr lang="en-US" sz="3200" i="1" dirty="0" smtClean="0">
                <a:solidFill>
                  <a:srgbClr val="FFFF00"/>
                </a:solidFill>
                <a:effectLst>
                  <a:outerShdw blurRad="38100" dist="38100" dir="2700000" algn="tl">
                    <a:srgbClr val="000000">
                      <a:alpha val="43137"/>
                    </a:srgbClr>
                  </a:outerShdw>
                </a:effectLst>
              </a:rPr>
              <a:t>tree</a:t>
            </a:r>
            <a:r>
              <a:rPr lang="en-US" sz="3200" dirty="0" smtClean="0">
                <a:solidFill>
                  <a:srgbClr val="FFFF00"/>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To injure it. The language here used </a:t>
            </a:r>
            <a:r>
              <a:rPr lang="en-US" sz="3200" dirty="0" smtClean="0">
                <a:effectLst>
                  <a:outerShdw blurRad="38100" dist="38100" dir="2700000" algn="tl">
                    <a:srgbClr val="000000">
                      <a:alpha val="43137"/>
                    </a:srgbClr>
                  </a:outerShdw>
                </a:effectLst>
              </a:rPr>
              <a:t>connotes </a:t>
            </a:r>
            <a:r>
              <a:rPr lang="en-US" sz="3200" dirty="0">
                <a:effectLst>
                  <a:outerShdw blurRad="38100" dist="38100" dir="2700000" algn="tl">
                    <a:srgbClr val="000000">
                      <a:alpha val="43137"/>
                    </a:srgbClr>
                  </a:outerShdw>
                </a:effectLst>
              </a:rPr>
              <a:t>a state of profound quiet; as when we say that</a:t>
            </a:r>
            <a:r>
              <a:rPr lang="en-US" sz="3200" i="1" dirty="0">
                <a:effectLst>
                  <a:outerShdw blurRad="38100" dist="38100" dir="2700000" algn="tl">
                    <a:srgbClr val="000000">
                      <a:alpha val="43137"/>
                    </a:srgbClr>
                  </a:outerShdw>
                </a:effectLst>
              </a:rPr>
              <a:t> </a:t>
            </a:r>
            <a:r>
              <a:rPr lang="en-US" sz="3200" i="1" dirty="0" smtClean="0">
                <a:effectLst>
                  <a:outerShdw blurRad="38100" dist="38100" dir="2700000" algn="tl">
                    <a:srgbClr val="000000">
                      <a:alpha val="43137"/>
                    </a:srgbClr>
                  </a:outerShdw>
                </a:effectLst>
              </a:rPr>
              <a:t>“it </a:t>
            </a:r>
            <a:r>
              <a:rPr lang="en-US" sz="3200" i="1" dirty="0">
                <a:effectLst>
                  <a:outerShdw blurRad="38100" dist="38100" dir="2700000" algn="tl">
                    <a:srgbClr val="000000">
                      <a:alpha val="43137"/>
                    </a:srgbClr>
                  </a:outerShdw>
                </a:effectLst>
              </a:rPr>
              <a:t>is so still that not a leaf of the trees moves</a:t>
            </a:r>
            <a:r>
              <a:rPr lang="en-US" sz="3200" dirty="0" smtClean="0">
                <a:effectLst>
                  <a:outerShdw blurRad="38100" dist="38100" dir="2700000" algn="tl">
                    <a:srgbClr val="000000">
                      <a:alpha val="43137"/>
                    </a:srgbClr>
                  </a:outerShdw>
                </a:effectLst>
              </a:rPr>
              <a:t>.” </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2861132"/>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a:t>
            </a:r>
            <a:endParaRPr lang="en-US" dirty="0">
              <a:solidFill>
                <a:srgbClr val="FFFF00"/>
              </a:solidFill>
            </a:endParaRPr>
          </a:p>
        </p:txBody>
      </p:sp>
      <p:sp>
        <p:nvSpPr>
          <p:cNvPr id="3" name="Content Placeholder 2"/>
          <p:cNvSpPr>
            <a:spLocks noGrp="1"/>
          </p:cNvSpPr>
          <p:nvPr>
            <p:ph idx="1"/>
          </p:nvPr>
        </p:nvSpPr>
        <p:spPr>
          <a:xfrm>
            <a:off x="286603" y="1651378"/>
            <a:ext cx="11655188" cy="4121625"/>
          </a:xfrm>
        </p:spPr>
        <p:txBody>
          <a:bodyPr>
            <a:noAutofit/>
          </a:bodyPr>
          <a:lstStyle/>
          <a:p>
            <a:pPr marL="0" indent="0">
              <a:buNone/>
            </a:pPr>
            <a:r>
              <a:rPr lang="en-US" sz="4000" i="1" dirty="0" smtClean="0">
                <a:solidFill>
                  <a:srgbClr val="FFFF00"/>
                </a:solidFill>
              </a:rPr>
              <a:t>“No </a:t>
            </a:r>
            <a:r>
              <a:rPr lang="en-US" sz="4000" i="1" dirty="0">
                <a:solidFill>
                  <a:srgbClr val="FFFF00"/>
                </a:solidFill>
              </a:rPr>
              <a:t>leaf shall stir, nor ripple rise, until the redeemed are sealed and saved.  The agencies of destruction shall lie down like lions in their dens till the elect are secure, and then they will leap forth to destroy the ungodly</a:t>
            </a:r>
            <a:r>
              <a:rPr lang="en-US" sz="4000" i="1" dirty="0" smtClean="0">
                <a:solidFill>
                  <a:srgbClr val="FFFF00"/>
                </a:solidFill>
              </a:rPr>
              <a:t>.” </a:t>
            </a:r>
            <a:r>
              <a:rPr lang="en-US" sz="4000" dirty="0" smtClean="0"/>
              <a:t>– Charles Spurgeon</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4907091"/>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7:2-3</a:t>
            </a:r>
            <a:endParaRPr lang="en-US" dirty="0">
              <a:solidFill>
                <a:srgbClr val="FFFF00"/>
              </a:solidFill>
            </a:endParaRPr>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729" y="1023582"/>
            <a:ext cx="10608164" cy="533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04364"/>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7:2</a:t>
            </a:r>
            <a:endParaRPr lang="en-US" dirty="0">
              <a:solidFill>
                <a:srgbClr val="FFFF00"/>
              </a:solidFill>
            </a:endParaRPr>
          </a:p>
        </p:txBody>
      </p:sp>
      <p:sp>
        <p:nvSpPr>
          <p:cNvPr id="3" name="Content Placeholder 2"/>
          <p:cNvSpPr>
            <a:spLocks noGrp="1"/>
          </p:cNvSpPr>
          <p:nvPr>
            <p:ph idx="1"/>
          </p:nvPr>
        </p:nvSpPr>
        <p:spPr>
          <a:xfrm>
            <a:off x="272956" y="928048"/>
            <a:ext cx="11655188" cy="5800298"/>
          </a:xfrm>
        </p:spPr>
        <p:txBody>
          <a:bodyPr>
            <a:noAutofit/>
          </a:bodyPr>
          <a:lstStyle/>
          <a:p>
            <a:pPr marL="0" indent="0">
              <a:buNone/>
            </a:pPr>
            <a:r>
              <a:rPr lang="en-US" sz="3200" dirty="0" smtClean="0"/>
              <a:t>This </a:t>
            </a:r>
            <a:r>
              <a:rPr lang="en-US" sz="3200" dirty="0"/>
              <a:t>angel </a:t>
            </a:r>
            <a:r>
              <a:rPr lang="en-US" sz="3200" dirty="0" smtClean="0"/>
              <a:t>can be seen </a:t>
            </a:r>
            <a:r>
              <a:rPr lang="en-US" sz="3200" dirty="0"/>
              <a:t>as the </a:t>
            </a:r>
            <a:r>
              <a:rPr lang="en-US" sz="3200" dirty="0" smtClean="0"/>
              <a:t>chancellor or official representative of </a:t>
            </a:r>
            <a:r>
              <a:rPr lang="en-US" sz="3200" dirty="0"/>
              <a:t>the supreme King, </a:t>
            </a:r>
            <a:r>
              <a:rPr lang="en-US" sz="3200" dirty="0" smtClean="0"/>
              <a:t>and ascends </a:t>
            </a:r>
            <a:r>
              <a:rPr lang="en-US" sz="3200" dirty="0"/>
              <a:t>from the </a:t>
            </a:r>
            <a:r>
              <a:rPr lang="en-US" sz="3200" dirty="0" smtClean="0"/>
              <a:t>east… from </a:t>
            </a:r>
            <a:r>
              <a:rPr lang="en-US" sz="3200" dirty="0"/>
              <a:t>the rising of the </a:t>
            </a:r>
            <a:r>
              <a:rPr lang="en-US" sz="3200" dirty="0" smtClean="0"/>
              <a:t>sun. This angel comes with the authentic &amp; authoritative seal of God and is under direct orders to administrate the duties of the other 4 angels.</a:t>
            </a:r>
          </a:p>
          <a:p>
            <a:pPr marL="0" indent="0">
              <a:buNone/>
            </a:pPr>
            <a:r>
              <a:rPr lang="en-US" sz="3200" dirty="0">
                <a:effectLst>
                  <a:outerShdw blurRad="38100" dist="38100" dir="2700000" algn="tl">
                    <a:srgbClr val="000000">
                      <a:alpha val="43137"/>
                    </a:srgbClr>
                  </a:outerShdw>
                </a:effectLst>
              </a:rPr>
              <a:t>And he cried with a loud </a:t>
            </a:r>
            <a:r>
              <a:rPr lang="en-US" sz="3200" dirty="0" smtClean="0">
                <a:effectLst>
                  <a:outerShdw blurRad="38100" dist="38100" dir="2700000" algn="tl">
                    <a:srgbClr val="000000">
                      <a:alpha val="43137"/>
                    </a:srgbClr>
                  </a:outerShdw>
                </a:effectLst>
              </a:rPr>
              <a:t>voice as </a:t>
            </a:r>
            <a:r>
              <a:rPr lang="en-US" sz="3200" dirty="0">
                <a:effectLst>
                  <a:outerShdw blurRad="38100" dist="38100" dir="2700000" algn="tl">
                    <a:srgbClr val="000000">
                      <a:alpha val="43137"/>
                    </a:srgbClr>
                  </a:outerShdw>
                </a:effectLst>
              </a:rPr>
              <a:t>if he had authority to command, and as if the four winds were about to be let forth upon the world. </a:t>
            </a:r>
          </a:p>
        </p:txBody>
      </p:sp>
    </p:spTree>
    <p:extLst>
      <p:ext uri="{BB962C8B-B14F-4D97-AF65-F5344CB8AC3E}">
        <p14:creationId xmlns:p14="http://schemas.microsoft.com/office/powerpoint/2010/main" val="1816553431"/>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7:2</a:t>
            </a:r>
            <a:endParaRPr lang="en-US" dirty="0">
              <a:solidFill>
                <a:srgbClr val="FFFF00"/>
              </a:solidFill>
            </a:endParaRPr>
          </a:p>
        </p:txBody>
      </p:sp>
      <p:sp>
        <p:nvSpPr>
          <p:cNvPr id="3" name="Content Placeholder 2"/>
          <p:cNvSpPr>
            <a:spLocks noGrp="1"/>
          </p:cNvSpPr>
          <p:nvPr>
            <p:ph idx="1"/>
          </p:nvPr>
        </p:nvSpPr>
        <p:spPr>
          <a:xfrm>
            <a:off x="272956" y="928048"/>
            <a:ext cx="11655188" cy="5800298"/>
          </a:xfrm>
        </p:spPr>
        <p:txBody>
          <a:bodyPr>
            <a:noAutofit/>
          </a:bodyPr>
          <a:lstStyle/>
          <a:p>
            <a:pPr marL="0" indent="0">
              <a:buNone/>
            </a:pPr>
            <a:r>
              <a:rPr lang="en-US" sz="3200" dirty="0" smtClean="0"/>
              <a:t>The </a:t>
            </a:r>
            <a:r>
              <a:rPr lang="en-US" sz="3200" dirty="0"/>
              <a:t>seal was a mark of ownership</a:t>
            </a:r>
            <a:r>
              <a:rPr lang="en-US" sz="3200" dirty="0" smtClean="0"/>
              <a:t>.  </a:t>
            </a:r>
            <a:r>
              <a:rPr lang="en-US" sz="3200" dirty="0"/>
              <a:t>Some understand it </a:t>
            </a:r>
            <a:r>
              <a:rPr lang="en-US" sz="3200" dirty="0" smtClean="0"/>
              <a:t>to be an </a:t>
            </a:r>
            <a:r>
              <a:rPr lang="en-US" sz="3200" dirty="0"/>
              <a:t>external visible sealing, by setting a mark upon their foreheads for preservation. </a:t>
            </a:r>
            <a:r>
              <a:rPr lang="en-US" sz="3200" dirty="0" smtClean="0"/>
              <a:t>While others understand </a:t>
            </a:r>
            <a:r>
              <a:rPr lang="en-US" sz="3200" dirty="0"/>
              <a:t>this seal to be </a:t>
            </a:r>
            <a:r>
              <a:rPr lang="en-US" sz="3200" dirty="0" smtClean="0"/>
              <a:t>internal by </a:t>
            </a:r>
            <a:r>
              <a:rPr lang="en-US" sz="3200" dirty="0"/>
              <a:t>sanctification; </a:t>
            </a:r>
            <a:r>
              <a:rPr lang="en-US" sz="3200" dirty="0" smtClean="0"/>
              <a:t> an inward </a:t>
            </a:r>
            <a:r>
              <a:rPr lang="en-US" sz="3200" dirty="0"/>
              <a:t>holiness </a:t>
            </a:r>
            <a:r>
              <a:rPr lang="en-US" sz="3200" dirty="0" smtClean="0"/>
              <a:t>which guards </a:t>
            </a:r>
            <a:r>
              <a:rPr lang="en-US" sz="3200" dirty="0"/>
              <a:t>against temporal or spiritual judgments. </a:t>
            </a:r>
            <a:r>
              <a:rPr lang="en-US" sz="3200" dirty="0" smtClean="0"/>
              <a:t> </a:t>
            </a:r>
          </a:p>
          <a:p>
            <a:pPr marL="0" indent="0">
              <a:buNone/>
            </a:pPr>
            <a:r>
              <a:rPr lang="en-US" sz="3200" dirty="0">
                <a:effectLst>
                  <a:outerShdw blurRad="38100" dist="38100" dir="2700000" algn="tl">
                    <a:srgbClr val="000000">
                      <a:alpha val="43137"/>
                    </a:srgbClr>
                  </a:outerShdw>
                </a:effectLst>
              </a:rPr>
              <a:t>The seal </a:t>
            </a:r>
            <a:r>
              <a:rPr lang="en-US" sz="3200" dirty="0" smtClean="0">
                <a:effectLst>
                  <a:outerShdw blurRad="38100" dist="38100" dir="2700000" algn="tl">
                    <a:srgbClr val="000000">
                      <a:alpha val="43137"/>
                    </a:srgbClr>
                  </a:outerShdw>
                </a:effectLst>
              </a:rPr>
              <a:t>imports </a:t>
            </a:r>
            <a:r>
              <a:rPr lang="en-US" sz="3200" dirty="0">
                <a:effectLst>
                  <a:outerShdw blurRad="38100" dist="38100" dir="2700000" algn="tl">
                    <a:srgbClr val="000000">
                      <a:alpha val="43137"/>
                    </a:srgbClr>
                  </a:outerShdw>
                </a:effectLst>
              </a:rPr>
              <a:t>preservation and security from </a:t>
            </a:r>
            <a:r>
              <a:rPr lang="en-US" sz="3200" dirty="0" smtClean="0">
                <a:effectLst>
                  <a:outerShdw blurRad="38100" dist="38100" dir="2700000" algn="tl">
                    <a:srgbClr val="000000">
                      <a:alpha val="43137"/>
                    </a:srgbClr>
                  </a:outerShdw>
                </a:effectLst>
              </a:rPr>
              <a:t>danger. </a:t>
            </a:r>
            <a:r>
              <a:rPr lang="en-US" sz="3200" dirty="0">
                <a:effectLst>
                  <a:outerShdw blurRad="38100" dist="38100" dir="2700000" algn="tl">
                    <a:srgbClr val="000000">
                      <a:alpha val="43137"/>
                    </a:srgbClr>
                  </a:outerShdw>
                </a:effectLst>
              </a:rPr>
              <a:t>God </a:t>
            </a:r>
            <a:r>
              <a:rPr lang="en-US" sz="3200" dirty="0" smtClean="0">
                <a:effectLst>
                  <a:outerShdw blurRad="38100" dist="38100" dir="2700000" algn="tl">
                    <a:srgbClr val="000000">
                      <a:alpha val="43137"/>
                    </a:srgbClr>
                  </a:outerShdw>
                </a:effectLst>
              </a:rPr>
              <a:t>will seal </a:t>
            </a:r>
            <a:r>
              <a:rPr lang="en-US" sz="3200" dirty="0">
                <a:effectLst>
                  <a:outerShdw blurRad="38100" dist="38100" dir="2700000" algn="tl">
                    <a:srgbClr val="000000">
                      <a:alpha val="43137"/>
                    </a:srgbClr>
                  </a:outerShdw>
                </a:effectLst>
              </a:rPr>
              <a:t>his </a:t>
            </a:r>
            <a:r>
              <a:rPr lang="en-US" sz="3200" dirty="0" smtClean="0">
                <a:effectLst>
                  <a:outerShdw blurRad="38100" dist="38100" dir="2700000" algn="tl">
                    <a:srgbClr val="000000">
                      <a:alpha val="43137"/>
                    </a:srgbClr>
                  </a:outerShdw>
                </a:effectLst>
              </a:rPr>
              <a:t>servants </a:t>
            </a:r>
            <a:r>
              <a:rPr lang="en-US" sz="3200" dirty="0">
                <a:effectLst>
                  <a:outerShdw blurRad="38100" dist="38100" dir="2700000" algn="tl">
                    <a:srgbClr val="000000">
                      <a:alpha val="43137"/>
                    </a:srgbClr>
                  </a:outerShdw>
                </a:effectLst>
              </a:rPr>
              <a:t>that the destruction coming upon others may escape </a:t>
            </a:r>
            <a:r>
              <a:rPr lang="en-US" sz="3200" dirty="0" smtClean="0">
                <a:effectLst>
                  <a:outerShdw blurRad="38100" dist="38100" dir="2700000" algn="tl">
                    <a:srgbClr val="000000">
                      <a:alpha val="43137"/>
                    </a:srgbClr>
                  </a:outerShdw>
                </a:effectLst>
              </a:rPr>
              <a:t>them; that </a:t>
            </a:r>
            <a:r>
              <a:rPr lang="en-US" sz="3200" dirty="0">
                <a:effectLst>
                  <a:outerShdw blurRad="38100" dist="38100" dir="2700000" algn="tl">
                    <a:srgbClr val="000000">
                      <a:alpha val="43137"/>
                    </a:srgbClr>
                  </a:outerShdw>
                </a:effectLst>
              </a:rPr>
              <a:t>they </a:t>
            </a:r>
            <a:r>
              <a:rPr lang="en-US" sz="3200" dirty="0" smtClean="0">
                <a:effectLst>
                  <a:outerShdw blurRad="38100" dist="38100" dir="2700000" algn="tl">
                    <a:srgbClr val="000000">
                      <a:alpha val="43137"/>
                    </a:srgbClr>
                  </a:outerShdw>
                </a:effectLst>
              </a:rPr>
              <a:t>will be kept from </a:t>
            </a:r>
            <a:r>
              <a:rPr lang="en-US" sz="3200" dirty="0">
                <a:effectLst>
                  <a:outerShdw blurRad="38100" dist="38100" dir="2700000" algn="tl">
                    <a:srgbClr val="000000">
                      <a:alpha val="43137"/>
                    </a:srgbClr>
                  </a:outerShdw>
                </a:effectLst>
              </a:rPr>
              <a:t>judgment and </a:t>
            </a:r>
            <a:r>
              <a:rPr lang="en-US" sz="3200" dirty="0" smtClean="0">
                <a:effectLst>
                  <a:outerShdw blurRad="38100" dist="38100" dir="2700000" algn="tl">
                    <a:srgbClr val="000000">
                      <a:alpha val="43137"/>
                    </a:srgbClr>
                  </a:outerShdw>
                </a:effectLst>
              </a:rPr>
              <a:t>danger.</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1678419"/>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7:3</a:t>
            </a:r>
            <a:endParaRPr lang="en-US" dirty="0">
              <a:solidFill>
                <a:srgbClr val="FFFF00"/>
              </a:solidFill>
            </a:endParaRPr>
          </a:p>
        </p:txBody>
      </p:sp>
      <p:sp>
        <p:nvSpPr>
          <p:cNvPr id="3" name="Content Placeholder 2"/>
          <p:cNvSpPr>
            <a:spLocks noGrp="1"/>
          </p:cNvSpPr>
          <p:nvPr>
            <p:ph idx="1"/>
          </p:nvPr>
        </p:nvSpPr>
        <p:spPr>
          <a:xfrm>
            <a:off x="272956" y="832514"/>
            <a:ext cx="11655188" cy="6025486"/>
          </a:xfrm>
        </p:spPr>
        <p:txBody>
          <a:bodyPr>
            <a:noAutofit/>
          </a:bodyPr>
          <a:lstStyle/>
          <a:p>
            <a:pPr marL="0" indent="0">
              <a:buNone/>
            </a:pPr>
            <a:r>
              <a:rPr lang="en-US" sz="3200" i="1" dirty="0" smtClean="0">
                <a:solidFill>
                  <a:srgbClr val="FFFF00"/>
                </a:solidFill>
              </a:rPr>
              <a:t>Hurt </a:t>
            </a:r>
            <a:r>
              <a:rPr lang="en-US" sz="3200" i="1" dirty="0">
                <a:solidFill>
                  <a:srgbClr val="FFFF00"/>
                </a:solidFill>
              </a:rPr>
              <a:t>not the earth, neither the </a:t>
            </a:r>
            <a:r>
              <a:rPr lang="en-US" sz="3200" i="1" dirty="0" smtClean="0">
                <a:solidFill>
                  <a:srgbClr val="FFFF00"/>
                </a:solidFill>
              </a:rPr>
              <a:t>sea…</a:t>
            </a:r>
            <a:r>
              <a:rPr lang="en-US" sz="3200" dirty="0" smtClean="0"/>
              <a:t> </a:t>
            </a:r>
            <a:r>
              <a:rPr lang="en-US" sz="3200" dirty="0"/>
              <a:t>Let the winds be restrained until what is here designated shall be done. These destroying angels were commanded to suspend the work of destruction </a:t>
            </a:r>
            <a:r>
              <a:rPr lang="en-US" sz="3200" dirty="0" smtClean="0"/>
              <a:t>until </a:t>
            </a:r>
            <a:r>
              <a:rPr lang="en-US" sz="3200" dirty="0"/>
              <a:t>the servants of God could be rendered secure</a:t>
            </a:r>
            <a:r>
              <a:rPr lang="en-US" sz="3200" dirty="0" smtClean="0"/>
              <a:t>.</a:t>
            </a:r>
          </a:p>
          <a:p>
            <a:pPr marL="0" indent="0">
              <a:buNone/>
            </a:pPr>
            <a:r>
              <a:rPr lang="en-US" sz="3200" i="1" dirty="0">
                <a:solidFill>
                  <a:srgbClr val="FFFF00"/>
                </a:solidFill>
              </a:rPr>
              <a:t>Till we have sealed the servants of our God</a:t>
            </a:r>
            <a:r>
              <a:rPr lang="en-US" sz="3200" dirty="0"/>
              <a:t>. The use of the plural "we" seems to denote that he did not expect to do it alone. Who were to be associated </a:t>
            </a:r>
            <a:r>
              <a:rPr lang="en-US" sz="3200" dirty="0" smtClean="0"/>
              <a:t>with </a:t>
            </a:r>
            <a:r>
              <a:rPr lang="en-US" sz="3200" dirty="0"/>
              <a:t>him, </a:t>
            </a:r>
            <a:r>
              <a:rPr lang="en-US" sz="3200" dirty="0" smtClean="0"/>
              <a:t>we do not know; </a:t>
            </a:r>
            <a:r>
              <a:rPr lang="en-US" sz="3200" dirty="0"/>
              <a:t>but the work was evidently such that it demanded the agency of more than one.  </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7442630"/>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7:3</a:t>
            </a:r>
            <a:endParaRPr lang="en-US" dirty="0">
              <a:solidFill>
                <a:srgbClr val="FFFF00"/>
              </a:solidFill>
            </a:endParaRPr>
          </a:p>
        </p:txBody>
      </p:sp>
      <p:sp>
        <p:nvSpPr>
          <p:cNvPr id="3" name="Content Placeholder 2"/>
          <p:cNvSpPr>
            <a:spLocks noGrp="1"/>
          </p:cNvSpPr>
          <p:nvPr>
            <p:ph idx="1"/>
          </p:nvPr>
        </p:nvSpPr>
        <p:spPr>
          <a:xfrm>
            <a:off x="272956" y="928048"/>
            <a:ext cx="11655188" cy="5800298"/>
          </a:xfrm>
        </p:spPr>
        <p:txBody>
          <a:bodyPr>
            <a:noAutofit/>
          </a:bodyPr>
          <a:lstStyle/>
          <a:p>
            <a:pPr marL="0" indent="0">
              <a:buNone/>
            </a:pPr>
            <a:r>
              <a:rPr lang="en-US" sz="3200" i="1" dirty="0" smtClean="0">
                <a:solidFill>
                  <a:srgbClr val="FFFF00"/>
                </a:solidFill>
              </a:rPr>
              <a:t>In </a:t>
            </a:r>
            <a:r>
              <a:rPr lang="en-US" sz="3200" i="1" dirty="0">
                <a:solidFill>
                  <a:srgbClr val="FFFF00"/>
                </a:solidFill>
              </a:rPr>
              <a:t>their </a:t>
            </a:r>
            <a:r>
              <a:rPr lang="en-US" sz="3200" i="1" dirty="0" smtClean="0">
                <a:solidFill>
                  <a:srgbClr val="FFFF00"/>
                </a:solidFill>
              </a:rPr>
              <a:t>foreheads…</a:t>
            </a:r>
            <a:r>
              <a:rPr lang="en-US" sz="3200" dirty="0" smtClean="0"/>
              <a:t>  A </a:t>
            </a:r>
            <a:r>
              <a:rPr lang="en-US" sz="3200" dirty="0"/>
              <a:t>mark </a:t>
            </a:r>
            <a:r>
              <a:rPr lang="en-US" sz="3200" dirty="0" smtClean="0"/>
              <a:t>placed </a:t>
            </a:r>
            <a:r>
              <a:rPr lang="en-US" sz="3200" dirty="0"/>
              <a:t>on the forehead would be </a:t>
            </a:r>
            <a:r>
              <a:rPr lang="en-US" sz="3200" dirty="0" smtClean="0"/>
              <a:t>easily seen </a:t>
            </a:r>
            <a:r>
              <a:rPr lang="en-US" sz="3200" dirty="0"/>
              <a:t>and would be something which could at once be </a:t>
            </a:r>
            <a:r>
              <a:rPr lang="en-US" sz="3200" dirty="0" smtClean="0"/>
              <a:t>recognized </a:t>
            </a:r>
            <a:r>
              <a:rPr lang="en-US" sz="3200" dirty="0"/>
              <a:t>if destruction should spread over the world</a:t>
            </a:r>
            <a:r>
              <a:rPr lang="en-US" sz="3200" dirty="0" smtClean="0"/>
              <a:t>. </a:t>
            </a:r>
            <a:r>
              <a:rPr lang="en-US" sz="3200" i="1" dirty="0" smtClean="0">
                <a:solidFill>
                  <a:srgbClr val="FFFF00"/>
                </a:solidFill>
              </a:rPr>
              <a:t>It </a:t>
            </a:r>
            <a:r>
              <a:rPr lang="en-US" sz="3200" i="1" dirty="0">
                <a:solidFill>
                  <a:srgbClr val="FFFF00"/>
                </a:solidFill>
              </a:rPr>
              <a:t>was a custom in the east, and indeed in the west too, to stamp with a hot iron the name of the owner upon the forehead or shoulder of his slave. </a:t>
            </a:r>
            <a:endParaRPr lang="en-US" sz="3200" i="1" dirty="0" smtClean="0">
              <a:solidFill>
                <a:srgbClr val="FFFF00"/>
              </a:solidFill>
            </a:endParaRPr>
          </a:p>
          <a:p>
            <a:pPr marL="0" indent="0">
              <a:buNone/>
            </a:pPr>
            <a:r>
              <a:rPr lang="en-US" sz="3200" b="1" dirty="0" smtClean="0">
                <a:effectLst>
                  <a:outerShdw blurRad="38100" dist="38100" dir="2700000" algn="tl">
                    <a:srgbClr val="000000">
                      <a:alpha val="43137"/>
                    </a:srgbClr>
                  </a:outerShdw>
                </a:effectLst>
              </a:rPr>
              <a:t>The seal was most likely an actual, literal mark on their foreheads </a:t>
            </a:r>
            <a:r>
              <a:rPr lang="en-US" sz="3200" b="1" dirty="0" smtClean="0">
                <a:solidFill>
                  <a:srgbClr val="FFFF00"/>
                </a:solidFill>
                <a:effectLst>
                  <a:outerShdw blurRad="38100" dist="38100" dir="2700000" algn="tl">
                    <a:srgbClr val="000000">
                      <a:alpha val="43137"/>
                    </a:srgbClr>
                  </a:outerShdw>
                </a:effectLst>
              </a:rPr>
              <a:t>(Ezek. 9:4-6; Rev. 9:4; 14:1; 22;4)</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7948002"/>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7:4-8</a:t>
            </a:r>
            <a:endParaRPr lang="en-US" dirty="0">
              <a:solidFill>
                <a:srgbClr val="FFFF00"/>
              </a:solidFill>
            </a:endParaRPr>
          </a:p>
        </p:txBody>
      </p:sp>
      <p:sp>
        <p:nvSpPr>
          <p:cNvPr id="3" name="Content Placeholder 2"/>
          <p:cNvSpPr>
            <a:spLocks noGrp="1"/>
          </p:cNvSpPr>
          <p:nvPr>
            <p:ph idx="1"/>
          </p:nvPr>
        </p:nvSpPr>
        <p:spPr>
          <a:xfrm>
            <a:off x="272956" y="1064524"/>
            <a:ext cx="11655188" cy="5663821"/>
          </a:xfrm>
        </p:spPr>
        <p:txBody>
          <a:bodyPr>
            <a:noAutofit/>
          </a:bodyPr>
          <a:lstStyle/>
          <a:p>
            <a:pPr marL="0" indent="0">
              <a:buNone/>
            </a:pPr>
            <a:r>
              <a:rPr lang="en-US" sz="4400" dirty="0" smtClean="0"/>
              <a:t>And </a:t>
            </a:r>
            <a:r>
              <a:rPr lang="en-US" sz="4400" dirty="0"/>
              <a:t>there were sealed an hundred and forty and four </a:t>
            </a:r>
            <a:r>
              <a:rPr lang="en-US" sz="4400" dirty="0" smtClean="0"/>
              <a:t>thousand </a:t>
            </a:r>
            <a:r>
              <a:rPr lang="en-US" sz="4400" dirty="0" smtClean="0">
                <a:solidFill>
                  <a:srgbClr val="FFFF00"/>
                </a:solidFill>
              </a:rPr>
              <a:t>(144,000) </a:t>
            </a:r>
            <a:r>
              <a:rPr lang="en-US" sz="4400" dirty="0"/>
              <a:t>of all the tribes of the children of Israel. In regard to this number, </a:t>
            </a:r>
            <a:r>
              <a:rPr lang="en-US" sz="4400" dirty="0" smtClean="0"/>
              <a:t>the </a:t>
            </a:r>
            <a:r>
              <a:rPr lang="en-US" sz="4400" dirty="0"/>
              <a:t>main question is, whether it is meant </a:t>
            </a:r>
            <a:r>
              <a:rPr lang="en-US" sz="4400" dirty="0" smtClean="0"/>
              <a:t>to </a:t>
            </a:r>
            <a:r>
              <a:rPr lang="en-US" sz="4400" dirty="0"/>
              <a:t>be the </a:t>
            </a:r>
            <a:r>
              <a:rPr lang="en-US" sz="4400" dirty="0">
                <a:solidFill>
                  <a:srgbClr val="FFFF00"/>
                </a:solidFill>
              </a:rPr>
              <a:t>literal </a:t>
            </a:r>
            <a:r>
              <a:rPr lang="en-US" sz="4400" dirty="0" smtClean="0">
                <a:solidFill>
                  <a:srgbClr val="FFFF00"/>
                </a:solidFill>
              </a:rPr>
              <a:t>number</a:t>
            </a:r>
            <a:r>
              <a:rPr lang="en-US" sz="4400" dirty="0" smtClean="0"/>
              <a:t> </a:t>
            </a:r>
            <a:r>
              <a:rPr lang="en-US" sz="4400" dirty="0"/>
              <a:t>or whether it was </a:t>
            </a:r>
            <a:r>
              <a:rPr lang="en-US" sz="4400" dirty="0" smtClean="0">
                <a:solidFill>
                  <a:srgbClr val="FFFF00"/>
                </a:solidFill>
              </a:rPr>
              <a:t>symbolic????????</a:t>
            </a:r>
            <a:endParaRPr lang="en-US" sz="4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5668426"/>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49" y="814318"/>
            <a:ext cx="10353761" cy="1110018"/>
          </a:xfrm>
        </p:spPr>
        <p:txBody>
          <a:bodyPr>
            <a:normAutofit fontScale="90000"/>
          </a:bodyPr>
          <a:lstStyle/>
          <a:p>
            <a:r>
              <a:rPr lang="en-US" sz="7300" b="0" dirty="0">
                <a:solidFill>
                  <a:schemeClr val="accent5">
                    <a:lumMod val="60000"/>
                    <a:lumOff val="40000"/>
                  </a:schemeClr>
                </a:solidFill>
                <a:latin typeface="Bernard MT Condensed" pitchFamily="18" charset="0"/>
              </a:rPr>
              <a:t>Revelation Chapter </a:t>
            </a:r>
            <a:r>
              <a:rPr lang="en-US" sz="7300" b="0" dirty="0" smtClean="0">
                <a:solidFill>
                  <a:schemeClr val="accent5">
                    <a:lumMod val="60000"/>
                    <a:lumOff val="40000"/>
                  </a:schemeClr>
                </a:solidFill>
                <a:latin typeface="Bernard MT Condensed" pitchFamily="18" charset="0"/>
              </a:rPr>
              <a:t>7</a:t>
            </a:r>
            <a:br>
              <a:rPr lang="en-US" sz="7300" b="0" dirty="0" smtClean="0">
                <a:solidFill>
                  <a:schemeClr val="accent5">
                    <a:lumMod val="60000"/>
                    <a:lumOff val="40000"/>
                  </a:schemeClr>
                </a:solidFill>
                <a:latin typeface="Bernard MT Condensed" pitchFamily="18" charset="0"/>
              </a:rPr>
            </a:br>
            <a:r>
              <a:rPr lang="en-US" sz="3600" dirty="0" smtClean="0">
                <a:solidFill>
                  <a:schemeClr val="accent5">
                    <a:lumMod val="60000"/>
                    <a:lumOff val="40000"/>
                  </a:schemeClr>
                </a:solidFill>
                <a:latin typeface="Bernard MT Condensed" pitchFamily="18" charset="0"/>
              </a:rPr>
              <a:t/>
            </a:r>
            <a:br>
              <a:rPr lang="en-US" sz="3600" dirty="0" smtClean="0">
                <a:solidFill>
                  <a:schemeClr val="accent5">
                    <a:lumMod val="60000"/>
                    <a:lumOff val="40000"/>
                  </a:schemeClr>
                </a:solidFill>
                <a:latin typeface="Bernard MT Condensed" pitchFamily="18" charset="0"/>
              </a:rPr>
            </a:br>
            <a:endParaRPr lang="en-US" sz="5300" b="0" dirty="0">
              <a:solidFill>
                <a:schemeClr val="accent5">
                  <a:lumMod val="60000"/>
                  <a:lumOff val="40000"/>
                </a:schemeClr>
              </a:solidFill>
            </a:endParaRPr>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16" y="1719618"/>
            <a:ext cx="8290395" cy="463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32217"/>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7:9</a:t>
            </a:r>
            <a:endParaRPr lang="en-US" dirty="0">
              <a:solidFill>
                <a:srgbClr val="FFFF00"/>
              </a:solidFill>
            </a:endParaRPr>
          </a:p>
        </p:txBody>
      </p:sp>
      <p:sp>
        <p:nvSpPr>
          <p:cNvPr id="3" name="Content Placeholder 2"/>
          <p:cNvSpPr>
            <a:spLocks noGrp="1"/>
          </p:cNvSpPr>
          <p:nvPr>
            <p:ph idx="1"/>
          </p:nvPr>
        </p:nvSpPr>
        <p:spPr>
          <a:xfrm>
            <a:off x="272956" y="1064524"/>
            <a:ext cx="11655188" cy="5663821"/>
          </a:xfrm>
        </p:spPr>
        <p:txBody>
          <a:bodyPr>
            <a:noAutofit/>
          </a:bodyPr>
          <a:lstStyle/>
          <a:p>
            <a:pPr marL="0" indent="0">
              <a:buNone/>
            </a:pPr>
            <a:r>
              <a:rPr lang="en-US" sz="3200" dirty="0" smtClean="0"/>
              <a:t>“</a:t>
            </a:r>
            <a:r>
              <a:rPr lang="en-US" sz="3200" i="1" dirty="0" smtClean="0">
                <a:solidFill>
                  <a:srgbClr val="FFFF00"/>
                </a:solidFill>
              </a:rPr>
              <a:t>After </a:t>
            </a:r>
            <a:r>
              <a:rPr lang="en-US" sz="3200" i="1" dirty="0">
                <a:solidFill>
                  <a:srgbClr val="FFFF00"/>
                </a:solidFill>
              </a:rPr>
              <a:t>these things</a:t>
            </a:r>
            <a:r>
              <a:rPr lang="en-US" sz="3200" dirty="0" smtClean="0"/>
              <a:t>"--that </a:t>
            </a:r>
            <a:r>
              <a:rPr lang="en-US" sz="3200" dirty="0"/>
              <a:t>is, after I saw </a:t>
            </a:r>
            <a:r>
              <a:rPr lang="en-US" sz="3200" dirty="0" smtClean="0"/>
              <a:t>the vision of the 144,000 Jews; </a:t>
            </a:r>
            <a:r>
              <a:rPr lang="en-US" sz="3200" dirty="0"/>
              <a:t>I had another vision. As a matter of fact, the vision seems to be transferred from earth to heaven--for the multitudes which he saw appeared "before the </a:t>
            </a:r>
            <a:r>
              <a:rPr lang="en-US" sz="3200" dirty="0" smtClean="0"/>
              <a:t>throne" </a:t>
            </a:r>
            <a:r>
              <a:rPr lang="en-US" sz="3200" dirty="0"/>
              <a:t>of God in heaven. The object of </a:t>
            </a:r>
            <a:r>
              <a:rPr lang="en-US" sz="3200" dirty="0" smtClean="0"/>
              <a:t>this </a:t>
            </a:r>
            <a:r>
              <a:rPr lang="en-US" sz="3200" dirty="0"/>
              <a:t>vision is </a:t>
            </a:r>
            <a:r>
              <a:rPr lang="en-US" sz="3200" dirty="0" smtClean="0"/>
              <a:t>to encourage saints </a:t>
            </a:r>
            <a:r>
              <a:rPr lang="en-US" sz="3200" dirty="0"/>
              <a:t>who are </a:t>
            </a:r>
            <a:r>
              <a:rPr lang="en-US" sz="3200" dirty="0" smtClean="0"/>
              <a:t>despairing </a:t>
            </a:r>
            <a:r>
              <a:rPr lang="en-US" sz="3200" dirty="0"/>
              <a:t>in </a:t>
            </a:r>
            <a:r>
              <a:rPr lang="en-US" sz="3200" dirty="0" smtClean="0"/>
              <a:t>seasons </a:t>
            </a:r>
            <a:r>
              <a:rPr lang="en-US" sz="3200" dirty="0"/>
              <a:t>of persecution, and when the number of true Christians seems to be </a:t>
            </a:r>
            <a:r>
              <a:rPr lang="en-US" sz="3200" dirty="0" smtClean="0"/>
              <a:t>small; the </a:t>
            </a:r>
            <a:r>
              <a:rPr lang="en-US" sz="3200" dirty="0"/>
              <a:t>assurance </a:t>
            </a:r>
            <a:r>
              <a:rPr lang="en-US" sz="3200" dirty="0" smtClean="0"/>
              <a:t>is that </a:t>
            </a:r>
            <a:r>
              <a:rPr lang="en-US" sz="3200" dirty="0"/>
              <a:t>an immense host </a:t>
            </a:r>
            <a:r>
              <a:rPr lang="en-US" sz="3200" dirty="0" smtClean="0"/>
              <a:t>will </a:t>
            </a:r>
            <a:r>
              <a:rPr lang="en-US" sz="3200" dirty="0"/>
              <a:t>be redeemed from our world, and be gathered triumphant before the throne.</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59120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1:13-16</a:t>
            </a:r>
            <a:r>
              <a:rPr lang="en-US" sz="3600" dirty="0">
                <a:solidFill>
                  <a:srgbClr val="FFFF00"/>
                </a:solidFill>
                <a:effectLst/>
              </a:rPr>
              <a:t>  </a:t>
            </a:r>
          </a:p>
          <a:p>
            <a:pPr marL="0" indent="0" algn="ctr">
              <a:buNone/>
            </a:pPr>
            <a:endParaRPr lang="en-US" sz="3200" dirty="0">
              <a:effectLst/>
            </a:endParaRPr>
          </a:p>
        </p:txBody>
      </p:sp>
      <p:pic>
        <p:nvPicPr>
          <p:cNvPr id="8194" name="Picture 2" descr="http://3.bp.blogspot.com/_RVSaFCxdhNU/TG0zL0NMNGI/AAAAAAAAAZU/Pj9yBemTAR4/s1600/revelation-of-jesus-christ-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808" y="886265"/>
            <a:ext cx="10616418" cy="597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39566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7:9</a:t>
            </a:r>
            <a:endParaRPr lang="en-US" dirty="0">
              <a:solidFill>
                <a:srgbClr val="FFFF00"/>
              </a:solidFill>
            </a:endParaRPr>
          </a:p>
        </p:txBody>
      </p:sp>
      <p:sp>
        <p:nvSpPr>
          <p:cNvPr id="3" name="Content Placeholder 2"/>
          <p:cNvSpPr>
            <a:spLocks noGrp="1"/>
          </p:cNvSpPr>
          <p:nvPr>
            <p:ph idx="1"/>
          </p:nvPr>
        </p:nvSpPr>
        <p:spPr>
          <a:xfrm>
            <a:off x="218365" y="818864"/>
            <a:ext cx="11655188" cy="6039135"/>
          </a:xfrm>
        </p:spPr>
        <p:txBody>
          <a:bodyPr>
            <a:noAutofit/>
          </a:bodyPr>
          <a:lstStyle/>
          <a:p>
            <a:pPr marL="0" indent="0">
              <a:buNone/>
            </a:pPr>
            <a:r>
              <a:rPr lang="en-US" sz="3200" dirty="0" smtClean="0"/>
              <a:t>These innumerable saints were saved </a:t>
            </a:r>
            <a:r>
              <a:rPr lang="en-US" sz="3200" dirty="0"/>
              <a:t>through the </a:t>
            </a:r>
            <a:r>
              <a:rPr lang="en-US" sz="3200" dirty="0" smtClean="0">
                <a:solidFill>
                  <a:srgbClr val="FFFF00"/>
                </a:solidFill>
              </a:rPr>
              <a:t>*</a:t>
            </a:r>
            <a:r>
              <a:rPr lang="en-US" sz="3200" dirty="0" smtClean="0"/>
              <a:t>preaching </a:t>
            </a:r>
            <a:r>
              <a:rPr lang="en-US" sz="3200" dirty="0"/>
              <a:t>of the gospel, not from among the Jews only, but from all nations; showing the spiritual progress of the gospel during </a:t>
            </a:r>
            <a:r>
              <a:rPr lang="en-US" sz="3200" dirty="0" smtClean="0"/>
              <a:t>the </a:t>
            </a:r>
            <a:r>
              <a:rPr lang="en-US" sz="3200" dirty="0"/>
              <a:t>events that have </a:t>
            </a:r>
            <a:r>
              <a:rPr lang="en-US" sz="3200" dirty="0" smtClean="0"/>
              <a:t>been </a:t>
            </a:r>
            <a:r>
              <a:rPr lang="en-US" sz="3200" dirty="0"/>
              <a:t>set </a:t>
            </a:r>
            <a:r>
              <a:rPr lang="en-US" sz="3200" dirty="0" smtClean="0"/>
              <a:t>forth.</a:t>
            </a:r>
          </a:p>
          <a:p>
            <a:pPr marL="0" indent="0">
              <a:buNone/>
            </a:pPr>
            <a:r>
              <a:rPr lang="en-US" sz="3200" b="1" dirty="0" smtClean="0">
                <a:solidFill>
                  <a:srgbClr val="FFFF00"/>
                </a:solidFill>
                <a:effectLst>
                  <a:outerShdw blurRad="38100" dist="38100" dir="2700000" algn="tl">
                    <a:srgbClr val="000000">
                      <a:alpha val="43137"/>
                    </a:srgbClr>
                  </a:outerShdw>
                </a:effectLst>
              </a:rPr>
              <a:t>* </a:t>
            </a:r>
            <a:r>
              <a:rPr lang="en-US" sz="3200" dirty="0" smtClean="0">
                <a:solidFill>
                  <a:srgbClr val="FFFF00"/>
                </a:solidFill>
                <a:effectLst>
                  <a:outerShdw blurRad="38100" dist="38100" dir="2700000" algn="tl">
                    <a:srgbClr val="000000">
                      <a:alpha val="43137"/>
                    </a:srgbClr>
                  </a:outerShdw>
                </a:effectLst>
              </a:rPr>
              <a:t>The gospel will be spread in various ways &amp; by various persons such as: 144,000 Jews; 2 witnesses (11:3) an angel (14:6) any form of writing or literature available (bible, tracts, books etc.)… any form of electronic device (cellphone, computer, tablet)… any form of social media/recordings (YouTube, DVD)</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65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7:9</a:t>
            </a:r>
            <a:endParaRPr lang="en-US" dirty="0">
              <a:solidFill>
                <a:srgbClr val="FFFF00"/>
              </a:solidFill>
            </a:endParaRPr>
          </a:p>
        </p:txBody>
      </p:sp>
      <p:sp>
        <p:nvSpPr>
          <p:cNvPr id="3" name="Content Placeholder 2"/>
          <p:cNvSpPr>
            <a:spLocks noGrp="1"/>
          </p:cNvSpPr>
          <p:nvPr>
            <p:ph idx="1"/>
          </p:nvPr>
        </p:nvSpPr>
        <p:spPr>
          <a:xfrm>
            <a:off x="272956" y="1064524"/>
            <a:ext cx="11655188" cy="5663821"/>
          </a:xfrm>
        </p:spPr>
        <p:txBody>
          <a:bodyPr>
            <a:noAutofit/>
          </a:bodyPr>
          <a:lstStyle/>
          <a:p>
            <a:pPr marL="0" indent="0" algn="ctr">
              <a:buNone/>
            </a:pPr>
            <a:r>
              <a:rPr lang="en-US" sz="3200" b="1" dirty="0" smtClean="0">
                <a:solidFill>
                  <a:srgbClr val="FFFF00"/>
                </a:solidFill>
              </a:rPr>
              <a:t>John saw…</a:t>
            </a:r>
          </a:p>
          <a:p>
            <a:r>
              <a:rPr lang="en-US" sz="3200" b="1" i="1" dirty="0" smtClean="0">
                <a:solidFill>
                  <a:srgbClr val="FFFF00"/>
                </a:solidFill>
              </a:rPr>
              <a:t>“A </a:t>
            </a:r>
            <a:r>
              <a:rPr lang="en-US" sz="3200" b="1" i="1" dirty="0">
                <a:solidFill>
                  <a:srgbClr val="FFFF00"/>
                </a:solidFill>
              </a:rPr>
              <a:t>great </a:t>
            </a:r>
            <a:r>
              <a:rPr lang="en-US" sz="3200" b="1" i="1" dirty="0" smtClean="0">
                <a:solidFill>
                  <a:srgbClr val="FFFF00"/>
                </a:solidFill>
              </a:rPr>
              <a:t>multitude”</a:t>
            </a:r>
            <a:r>
              <a:rPr lang="en-US" sz="3200" dirty="0" smtClean="0"/>
              <a:t>: a crowd of people;  a large company</a:t>
            </a:r>
            <a:r>
              <a:rPr lang="en-US" sz="3200" dirty="0"/>
              <a:t>, </a:t>
            </a:r>
            <a:r>
              <a:rPr lang="en-US" sz="3200" dirty="0" smtClean="0"/>
              <a:t>a great number of people</a:t>
            </a:r>
          </a:p>
          <a:p>
            <a:r>
              <a:rPr lang="en-US" sz="3200" b="1" i="1" dirty="0" smtClean="0">
                <a:solidFill>
                  <a:srgbClr val="FFFF00"/>
                </a:solidFill>
              </a:rPr>
              <a:t>“Which no man </a:t>
            </a:r>
            <a:r>
              <a:rPr lang="en-US" sz="3200" b="1" i="1" dirty="0">
                <a:solidFill>
                  <a:srgbClr val="FFFF00"/>
                </a:solidFill>
              </a:rPr>
              <a:t>could </a:t>
            </a:r>
            <a:r>
              <a:rPr lang="en-US" sz="3200" b="1" i="1" dirty="0" smtClean="0">
                <a:solidFill>
                  <a:srgbClr val="FFFF00"/>
                </a:solidFill>
              </a:rPr>
              <a:t>number”</a:t>
            </a:r>
            <a:r>
              <a:rPr lang="en-US" sz="3200" dirty="0" smtClean="0"/>
              <a:t>: ‘innumerable’ or ‘numberless’ ... It </a:t>
            </a:r>
            <a:r>
              <a:rPr lang="en-US" sz="3200" dirty="0"/>
              <a:t>would appear to be a number beyond </a:t>
            </a:r>
            <a:r>
              <a:rPr lang="en-US" sz="3200" dirty="0" smtClean="0"/>
              <a:t>computation</a:t>
            </a:r>
            <a:r>
              <a:rPr lang="en-US" sz="3200" dirty="0"/>
              <a:t>. This representation is in strong contrast with a very common opinion that only a few will be saved.</a:t>
            </a:r>
          </a:p>
          <a:p>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435136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7:9</a:t>
            </a:r>
            <a:endParaRPr lang="en-US" dirty="0">
              <a:solidFill>
                <a:srgbClr val="FFFF00"/>
              </a:solidFill>
            </a:endParaRPr>
          </a:p>
        </p:txBody>
      </p:sp>
      <p:sp>
        <p:nvSpPr>
          <p:cNvPr id="3" name="Content Placeholder 2"/>
          <p:cNvSpPr>
            <a:spLocks noGrp="1"/>
          </p:cNvSpPr>
          <p:nvPr>
            <p:ph idx="1"/>
          </p:nvPr>
        </p:nvSpPr>
        <p:spPr>
          <a:xfrm>
            <a:off x="272956" y="1064524"/>
            <a:ext cx="11655188" cy="5663821"/>
          </a:xfrm>
        </p:spPr>
        <p:txBody>
          <a:bodyPr>
            <a:noAutofit/>
          </a:bodyPr>
          <a:lstStyle/>
          <a:p>
            <a:pPr marL="0" indent="0" algn="ctr">
              <a:buNone/>
            </a:pPr>
            <a:r>
              <a:rPr lang="en-US" sz="3200" b="1" dirty="0" smtClean="0">
                <a:solidFill>
                  <a:srgbClr val="FFFF00"/>
                </a:solidFill>
              </a:rPr>
              <a:t>John saw…</a:t>
            </a:r>
          </a:p>
          <a:p>
            <a:r>
              <a:rPr lang="en-US" sz="3200" b="1" i="1" dirty="0" smtClean="0">
                <a:solidFill>
                  <a:srgbClr val="FFFF00"/>
                </a:solidFill>
              </a:rPr>
              <a:t>“Of </a:t>
            </a:r>
            <a:r>
              <a:rPr lang="en-US" sz="3200" b="1" i="1" dirty="0">
                <a:solidFill>
                  <a:srgbClr val="FFFF00"/>
                </a:solidFill>
              </a:rPr>
              <a:t>all </a:t>
            </a:r>
            <a:r>
              <a:rPr lang="en-US" sz="3200" b="1" i="1" dirty="0" smtClean="0">
                <a:solidFill>
                  <a:srgbClr val="FFFF00"/>
                </a:solidFill>
              </a:rPr>
              <a:t>nations”</a:t>
            </a:r>
            <a:r>
              <a:rPr lang="en-US" sz="3200" dirty="0"/>
              <a:t>: </a:t>
            </a:r>
            <a:r>
              <a:rPr lang="en-US" sz="3200" dirty="0" smtClean="0"/>
              <a:t>(</a:t>
            </a:r>
            <a:r>
              <a:rPr lang="en-US" sz="3200" i="1" dirty="0" smtClean="0"/>
              <a:t>ETHNOS</a:t>
            </a:r>
            <a:r>
              <a:rPr lang="en-US" sz="3200" dirty="0" smtClean="0"/>
              <a:t>) </a:t>
            </a:r>
            <a:r>
              <a:rPr lang="en-US" sz="3200" dirty="0"/>
              <a:t>- </a:t>
            </a:r>
            <a:r>
              <a:rPr lang="en-US" sz="3200" dirty="0" smtClean="0"/>
              <a:t>races, tribes, especially </a:t>
            </a:r>
            <a:r>
              <a:rPr lang="en-US" sz="3200" dirty="0"/>
              <a:t>foreign (non-Jewish) </a:t>
            </a:r>
            <a:r>
              <a:rPr lang="en-US" sz="3200" dirty="0" smtClean="0"/>
              <a:t>races… usually</a:t>
            </a:r>
            <a:r>
              <a:rPr lang="en-US" sz="3200" dirty="0"/>
              <a:t>, by </a:t>
            </a:r>
            <a:r>
              <a:rPr lang="en-US" sz="3200" dirty="0" smtClean="0"/>
              <a:t>implication pagans-Gentiles, heathens. </a:t>
            </a:r>
          </a:p>
          <a:p>
            <a:pPr marL="0" indent="0">
              <a:buNone/>
            </a:pPr>
            <a:r>
              <a:rPr lang="en-US" sz="3200" dirty="0">
                <a:solidFill>
                  <a:srgbClr val="FFFF00"/>
                </a:solidFill>
                <a:effectLst>
                  <a:outerShdw blurRad="38100" dist="38100" dir="2700000" algn="tl">
                    <a:srgbClr val="000000">
                      <a:alpha val="43137"/>
                    </a:srgbClr>
                  </a:outerShdw>
                </a:effectLst>
              </a:rPr>
              <a:t>This implies two things</a:t>
            </a:r>
            <a:r>
              <a:rPr lang="en-US" sz="3200" b="1" dirty="0">
                <a:effectLst>
                  <a:outerShdw blurRad="38100" dist="38100" dir="2700000" algn="tl">
                    <a:srgbClr val="000000">
                      <a:alpha val="43137"/>
                    </a:srgbClr>
                  </a:outerShdw>
                </a:effectLst>
              </a:rPr>
              <a:t>: </a:t>
            </a:r>
            <a:endParaRPr lang="en-US" sz="3200" b="1" dirty="0" smtClean="0">
              <a:effectLst>
                <a:outerShdw blurRad="38100" dist="38100" dir="2700000" algn="tl">
                  <a:srgbClr val="000000">
                    <a:alpha val="43137"/>
                  </a:srgbClr>
                </a:outerShdw>
              </a:effectLst>
            </a:endParaRPr>
          </a:p>
          <a:p>
            <a:pPr marL="514350" indent="-514350">
              <a:buAutoNum type="alphaLcParenBoth"/>
            </a:pPr>
            <a:r>
              <a:rPr lang="en-US" sz="3200" dirty="0" smtClean="0">
                <a:effectLst>
                  <a:outerShdw blurRad="38100" dist="38100" dir="2700000" algn="tl">
                    <a:srgbClr val="000000">
                      <a:alpha val="43137"/>
                    </a:srgbClr>
                  </a:outerShdw>
                </a:effectLst>
              </a:rPr>
              <a:t> That </a:t>
            </a:r>
            <a:r>
              <a:rPr lang="en-US" sz="3200" dirty="0">
                <a:effectLst>
                  <a:outerShdw blurRad="38100" dist="38100" dir="2700000" algn="tl">
                    <a:srgbClr val="000000">
                      <a:alpha val="43137"/>
                    </a:srgbClr>
                  </a:outerShdw>
                </a:effectLst>
              </a:rPr>
              <a:t>the gospel would be preached among all </a:t>
            </a:r>
            <a:r>
              <a:rPr lang="en-US" sz="3200" dirty="0" smtClean="0">
                <a:effectLst>
                  <a:outerShdw blurRad="38100" dist="38100" dir="2700000" algn="tl">
                    <a:srgbClr val="000000">
                      <a:alpha val="43137"/>
                    </a:srgbClr>
                  </a:outerShdw>
                </a:effectLst>
              </a:rPr>
              <a:t>nations &amp;</a:t>
            </a:r>
          </a:p>
          <a:p>
            <a:pPr marL="514350" indent="-514350">
              <a:buAutoNum type="alphaLcParenBoth"/>
            </a:pPr>
            <a:r>
              <a:rPr lang="en-US" sz="3200" dirty="0">
                <a:effectLst>
                  <a:outerShdw blurRad="38100" dist="38100" dir="2700000" algn="tl">
                    <a:srgbClr val="000000">
                      <a:alpha val="43137"/>
                    </a:srgbClr>
                  </a:outerShdw>
                </a:effectLst>
              </a:rPr>
              <a:t> T</a:t>
            </a:r>
            <a:r>
              <a:rPr lang="en-US" sz="3200" dirty="0" smtClean="0">
                <a:effectLst>
                  <a:outerShdw blurRad="38100" dist="38100" dir="2700000" algn="tl">
                    <a:srgbClr val="000000">
                      <a:alpha val="43137"/>
                    </a:srgbClr>
                  </a:outerShdw>
                </a:effectLst>
              </a:rPr>
              <a:t>hat </a:t>
            </a:r>
            <a:r>
              <a:rPr lang="en-US" sz="3200" dirty="0">
                <a:effectLst>
                  <a:outerShdw blurRad="38100" dist="38100" dir="2700000" algn="tl">
                    <a:srgbClr val="000000">
                      <a:alpha val="43137"/>
                    </a:srgbClr>
                  </a:outerShdw>
                </a:effectLst>
              </a:rPr>
              <a:t>even when </a:t>
            </a:r>
            <a:r>
              <a:rPr lang="en-US" sz="3200" dirty="0" smtClean="0">
                <a:effectLst>
                  <a:outerShdw blurRad="38100" dist="38100" dir="2700000" algn="tl">
                    <a:srgbClr val="000000">
                      <a:alpha val="43137"/>
                    </a:srgbClr>
                  </a:outerShdw>
                </a:effectLst>
              </a:rPr>
              <a:t>they accept God they </a:t>
            </a:r>
            <a:r>
              <a:rPr lang="en-US" sz="3200" dirty="0">
                <a:effectLst>
                  <a:outerShdw blurRad="38100" dist="38100" dir="2700000" algn="tl">
                    <a:srgbClr val="000000">
                      <a:alpha val="43137"/>
                    </a:srgbClr>
                  </a:outerShdw>
                </a:effectLst>
              </a:rPr>
              <a:t>would </a:t>
            </a:r>
            <a:r>
              <a:rPr lang="en-US" sz="3200" dirty="0" smtClean="0">
                <a:effectLst>
                  <a:outerShdw blurRad="38100" dist="38100" dir="2700000" algn="tl">
                    <a:srgbClr val="000000">
                      <a:alpha val="43137"/>
                    </a:srgbClr>
                  </a:outerShdw>
                </a:effectLst>
              </a:rPr>
              <a:t>retain </a:t>
            </a:r>
            <a:r>
              <a:rPr lang="en-US" sz="3200" dirty="0">
                <a:effectLst>
                  <a:outerShdw blurRad="38100" dist="38100" dir="2700000" algn="tl">
                    <a:srgbClr val="000000">
                      <a:alpha val="43137"/>
                    </a:srgbClr>
                  </a:outerShdw>
                </a:effectLst>
              </a:rPr>
              <a:t>their national characteristics</a:t>
            </a:r>
          </a:p>
        </p:txBody>
      </p:sp>
    </p:spTree>
    <p:extLst>
      <p:ext uri="{BB962C8B-B14F-4D97-AF65-F5344CB8AC3E}">
        <p14:creationId xmlns:p14="http://schemas.microsoft.com/office/powerpoint/2010/main" val="1138564878"/>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7:9</a:t>
            </a:r>
            <a:endParaRPr lang="en-US" dirty="0">
              <a:solidFill>
                <a:srgbClr val="FFFF00"/>
              </a:solidFill>
            </a:endParaRPr>
          </a:p>
        </p:txBody>
      </p:sp>
      <p:sp>
        <p:nvSpPr>
          <p:cNvPr id="3" name="Content Placeholder 2"/>
          <p:cNvSpPr>
            <a:spLocks noGrp="1"/>
          </p:cNvSpPr>
          <p:nvPr>
            <p:ph idx="1"/>
          </p:nvPr>
        </p:nvSpPr>
        <p:spPr>
          <a:xfrm>
            <a:off x="272956" y="1064524"/>
            <a:ext cx="11655188" cy="5663821"/>
          </a:xfrm>
        </p:spPr>
        <p:txBody>
          <a:bodyPr>
            <a:noAutofit/>
          </a:bodyPr>
          <a:lstStyle/>
          <a:p>
            <a:pPr marL="0" indent="0" algn="ctr">
              <a:buNone/>
            </a:pPr>
            <a:r>
              <a:rPr lang="en-US" sz="3200" b="1" dirty="0" smtClean="0">
                <a:solidFill>
                  <a:srgbClr val="FFFF00"/>
                </a:solidFill>
              </a:rPr>
              <a:t>John saw…</a:t>
            </a:r>
          </a:p>
          <a:p>
            <a:r>
              <a:rPr lang="en-US" sz="3200" b="1" i="1" dirty="0" smtClean="0">
                <a:solidFill>
                  <a:srgbClr val="FFFF00"/>
                </a:solidFill>
              </a:rPr>
              <a:t>“Kindreds”</a:t>
            </a:r>
            <a:r>
              <a:rPr lang="en-US" sz="3200" dirty="0"/>
              <a:t>: </a:t>
            </a:r>
            <a:r>
              <a:rPr lang="en-US" sz="3200" dirty="0" smtClean="0"/>
              <a:t> This </a:t>
            </a:r>
            <a:r>
              <a:rPr lang="en-US" sz="3200" dirty="0"/>
              <a:t>word properly refers to those </a:t>
            </a:r>
            <a:r>
              <a:rPr lang="en-US" sz="3200" dirty="0" smtClean="0"/>
              <a:t>who </a:t>
            </a:r>
            <a:r>
              <a:rPr lang="en-US" sz="3200" dirty="0"/>
              <a:t>descended from a common ancestry, and hence denotes a </a:t>
            </a:r>
            <a:r>
              <a:rPr lang="en-US" sz="3200" dirty="0" smtClean="0"/>
              <a:t>race </a:t>
            </a:r>
            <a:r>
              <a:rPr lang="en-US" sz="3200" dirty="0"/>
              <a:t>or lineage…an </a:t>
            </a:r>
            <a:r>
              <a:rPr lang="en-US" sz="3200" dirty="0" smtClean="0"/>
              <a:t>offshoot from race </a:t>
            </a:r>
            <a:r>
              <a:rPr lang="en-US" sz="3200" dirty="0"/>
              <a:t>or </a:t>
            </a:r>
            <a:r>
              <a:rPr lang="en-US" sz="3200" dirty="0" smtClean="0"/>
              <a:t>clan…a clan or </a:t>
            </a:r>
            <a:r>
              <a:rPr lang="en-US" sz="3200" dirty="0"/>
              <a:t>division </a:t>
            </a:r>
            <a:r>
              <a:rPr lang="en-US" sz="3200" dirty="0" smtClean="0"/>
              <a:t>within </a:t>
            </a:r>
            <a:r>
              <a:rPr lang="en-US" sz="3200" dirty="0"/>
              <a:t>a </a:t>
            </a:r>
            <a:r>
              <a:rPr lang="en-US" sz="3200" dirty="0" smtClean="0"/>
              <a:t>nation</a:t>
            </a:r>
            <a:r>
              <a:rPr lang="en-US" sz="3200" dirty="0"/>
              <a:t>. Here it would seem to refer to a smaller class than a nation--the different clans of which a nation might be composed.</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598619"/>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7:9</a:t>
            </a:r>
            <a:endParaRPr lang="en-US" dirty="0">
              <a:solidFill>
                <a:srgbClr val="FFFF00"/>
              </a:solidFill>
            </a:endParaRPr>
          </a:p>
        </p:txBody>
      </p:sp>
      <p:sp>
        <p:nvSpPr>
          <p:cNvPr id="3" name="Content Placeholder 2"/>
          <p:cNvSpPr>
            <a:spLocks noGrp="1"/>
          </p:cNvSpPr>
          <p:nvPr>
            <p:ph idx="1"/>
          </p:nvPr>
        </p:nvSpPr>
        <p:spPr>
          <a:xfrm>
            <a:off x="272956" y="1064524"/>
            <a:ext cx="11655188" cy="5663821"/>
          </a:xfrm>
        </p:spPr>
        <p:txBody>
          <a:bodyPr>
            <a:noAutofit/>
          </a:bodyPr>
          <a:lstStyle/>
          <a:p>
            <a:pPr marL="0" indent="0" algn="ctr">
              <a:buNone/>
            </a:pPr>
            <a:r>
              <a:rPr lang="en-US" sz="3200" b="1" dirty="0" smtClean="0">
                <a:solidFill>
                  <a:srgbClr val="FFFF00"/>
                </a:solidFill>
              </a:rPr>
              <a:t>John saw…</a:t>
            </a:r>
          </a:p>
          <a:p>
            <a:r>
              <a:rPr lang="en-US" sz="3200" b="1" i="1" dirty="0" smtClean="0">
                <a:solidFill>
                  <a:srgbClr val="FFFF00"/>
                </a:solidFill>
              </a:rPr>
              <a:t>“People”</a:t>
            </a:r>
            <a:r>
              <a:rPr lang="en-US" sz="3200" dirty="0"/>
              <a:t>: </a:t>
            </a:r>
            <a:r>
              <a:rPr lang="en-US" sz="3200" dirty="0" smtClean="0"/>
              <a:t>This </a:t>
            </a:r>
            <a:r>
              <a:rPr lang="en-US" sz="3200" dirty="0"/>
              <a:t>word refers properly </a:t>
            </a:r>
            <a:r>
              <a:rPr lang="en-US" sz="3200" dirty="0" smtClean="0"/>
              <a:t>to </a:t>
            </a:r>
            <a:r>
              <a:rPr lang="en-US" sz="3200" dirty="0"/>
              <a:t>people or </a:t>
            </a:r>
            <a:r>
              <a:rPr lang="en-US" sz="3200" dirty="0" smtClean="0"/>
              <a:t>a community </a:t>
            </a:r>
            <a:r>
              <a:rPr lang="en-US" sz="3200" dirty="0"/>
              <a:t>as a mass, without reference to its origin or any of its divisions. </a:t>
            </a:r>
            <a:r>
              <a:rPr lang="en-US" sz="3200" dirty="0" smtClean="0"/>
              <a:t>This </a:t>
            </a:r>
            <a:r>
              <a:rPr lang="en-US" sz="3200" dirty="0"/>
              <a:t>word would be used by one who should look on </a:t>
            </a:r>
            <a:r>
              <a:rPr lang="en-US" sz="3200" dirty="0" smtClean="0"/>
              <a:t>an </a:t>
            </a:r>
            <a:r>
              <a:rPr lang="en-US" sz="3200" dirty="0"/>
              <a:t>assembled </a:t>
            </a:r>
            <a:r>
              <a:rPr lang="en-US" sz="3200" dirty="0" smtClean="0"/>
              <a:t>group of people </a:t>
            </a:r>
            <a:r>
              <a:rPr lang="en-US" sz="3200" dirty="0"/>
              <a:t>as a mere mass of human beings, with no reference to their difference of clanship, </a:t>
            </a:r>
            <a:r>
              <a:rPr lang="en-US" sz="3200" dirty="0" smtClean="0"/>
              <a:t>origin </a:t>
            </a:r>
            <a:r>
              <a:rPr lang="en-US" sz="3200" dirty="0"/>
              <a:t>or language. </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21037"/>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7:9</a:t>
            </a:r>
            <a:endParaRPr lang="en-US" dirty="0">
              <a:solidFill>
                <a:srgbClr val="FFFF00"/>
              </a:solidFill>
            </a:endParaRPr>
          </a:p>
        </p:txBody>
      </p:sp>
      <p:sp>
        <p:nvSpPr>
          <p:cNvPr id="3" name="Content Placeholder 2"/>
          <p:cNvSpPr>
            <a:spLocks noGrp="1"/>
          </p:cNvSpPr>
          <p:nvPr>
            <p:ph idx="1"/>
          </p:nvPr>
        </p:nvSpPr>
        <p:spPr>
          <a:xfrm>
            <a:off x="272956" y="1064524"/>
            <a:ext cx="11655188" cy="5663821"/>
          </a:xfrm>
        </p:spPr>
        <p:txBody>
          <a:bodyPr>
            <a:noAutofit/>
          </a:bodyPr>
          <a:lstStyle/>
          <a:p>
            <a:pPr marL="0" indent="0" algn="ctr">
              <a:buNone/>
            </a:pPr>
            <a:r>
              <a:rPr lang="en-US" sz="3200" b="1" dirty="0" smtClean="0">
                <a:solidFill>
                  <a:srgbClr val="FFFF00"/>
                </a:solidFill>
              </a:rPr>
              <a:t>John saw…</a:t>
            </a:r>
          </a:p>
          <a:p>
            <a:r>
              <a:rPr lang="en-US" sz="3200" b="1" i="1" dirty="0" smtClean="0">
                <a:solidFill>
                  <a:srgbClr val="FFFF00"/>
                </a:solidFill>
              </a:rPr>
              <a:t>“Tongues”</a:t>
            </a:r>
            <a:r>
              <a:rPr lang="en-US" sz="3200" dirty="0"/>
              <a:t>:  </a:t>
            </a:r>
            <a:r>
              <a:rPr lang="en-US" sz="3200" dirty="0" smtClean="0"/>
              <a:t>Various languages</a:t>
            </a:r>
            <a:r>
              <a:rPr lang="en-US" sz="3200" dirty="0"/>
              <a:t>. This word would refer also to the inhabitants of the </a:t>
            </a:r>
            <a:r>
              <a:rPr lang="en-US" sz="3200" dirty="0" smtClean="0"/>
              <a:t>earth with </a:t>
            </a:r>
            <a:r>
              <a:rPr lang="en-US" sz="3200" dirty="0"/>
              <a:t>respect to the fact that they speak different languages. </a:t>
            </a:r>
            <a:r>
              <a:rPr lang="en-US" sz="3200" dirty="0" smtClean="0"/>
              <a:t>The </a:t>
            </a:r>
            <a:r>
              <a:rPr lang="en-US" sz="3200" dirty="0"/>
              <a:t>use of the word tongues or languages, would be, not as divided into nations; not with reference to their </a:t>
            </a:r>
            <a:r>
              <a:rPr lang="en-US" sz="3200" dirty="0" smtClean="0"/>
              <a:t>lineage but </a:t>
            </a:r>
            <a:r>
              <a:rPr lang="en-US" sz="3200" dirty="0"/>
              <a:t>as divided by speech</a:t>
            </a:r>
            <a:r>
              <a:rPr lang="en-US" sz="3200" dirty="0" smtClean="0"/>
              <a:t>.</a:t>
            </a:r>
          </a:p>
          <a:p>
            <a:pPr marL="0" indent="0">
              <a:buNone/>
            </a:pPr>
            <a:r>
              <a:rPr lang="en-US" sz="3200" b="1" dirty="0">
                <a:solidFill>
                  <a:srgbClr val="FFFF00"/>
                </a:solidFill>
                <a:effectLst>
                  <a:outerShdw blurRad="38100" dist="38100" dir="2700000" algn="tl">
                    <a:srgbClr val="000000">
                      <a:alpha val="43137"/>
                    </a:srgbClr>
                  </a:outerShdw>
                </a:effectLst>
              </a:rPr>
              <a:t>The meaning of the </a:t>
            </a:r>
            <a:r>
              <a:rPr lang="en-US" sz="3200" b="1" dirty="0" smtClean="0">
                <a:solidFill>
                  <a:srgbClr val="FFFF00"/>
                </a:solidFill>
                <a:effectLst>
                  <a:outerShdw blurRad="38100" dist="38100" dir="2700000" algn="tl">
                    <a:srgbClr val="000000">
                      <a:alpha val="43137"/>
                    </a:srgbClr>
                  </a:outerShdw>
                </a:effectLst>
              </a:rPr>
              <a:t>whole, is that; </a:t>
            </a:r>
            <a:r>
              <a:rPr lang="en-US" sz="3200" b="1" dirty="0">
                <a:solidFill>
                  <a:srgbClr val="FFFF00"/>
                </a:solidFill>
                <a:effectLst>
                  <a:outerShdw blurRad="38100" dist="38100" dir="2700000" algn="tl">
                    <a:srgbClr val="000000">
                      <a:alpha val="43137"/>
                    </a:srgbClr>
                  </a:outerShdw>
                </a:effectLst>
              </a:rPr>
              <a:t>persons from all parts of the </a:t>
            </a:r>
            <a:r>
              <a:rPr lang="en-US" sz="3200" b="1" dirty="0" smtClean="0">
                <a:solidFill>
                  <a:srgbClr val="FFFF00"/>
                </a:solidFill>
                <a:effectLst>
                  <a:outerShdw blurRad="38100" dist="38100" dir="2700000" algn="tl">
                    <a:srgbClr val="000000">
                      <a:alpha val="43137"/>
                    </a:srgbClr>
                  </a:outerShdw>
                </a:effectLst>
              </a:rPr>
              <a:t>earth will </a:t>
            </a:r>
            <a:r>
              <a:rPr lang="en-US" sz="3200" b="1" dirty="0">
                <a:solidFill>
                  <a:srgbClr val="FFFF00"/>
                </a:solidFill>
                <a:effectLst>
                  <a:outerShdw blurRad="38100" dist="38100" dir="2700000" algn="tl">
                    <a:srgbClr val="000000">
                      <a:alpha val="43137"/>
                    </a:srgbClr>
                  </a:outerShdw>
                </a:effectLst>
              </a:rPr>
              <a:t>be among the redeemed.</a:t>
            </a:r>
          </a:p>
        </p:txBody>
      </p:sp>
    </p:spTree>
    <p:extLst>
      <p:ext uri="{BB962C8B-B14F-4D97-AF65-F5344CB8AC3E}">
        <p14:creationId xmlns:p14="http://schemas.microsoft.com/office/powerpoint/2010/main" val="1753525562"/>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7:9</a:t>
            </a:r>
            <a:endParaRPr lang="en-US" dirty="0">
              <a:solidFill>
                <a:srgbClr val="FFFF00"/>
              </a:solidFill>
            </a:endParaRPr>
          </a:p>
        </p:txBody>
      </p:sp>
      <p:sp>
        <p:nvSpPr>
          <p:cNvPr id="3" name="Content Placeholder 2"/>
          <p:cNvSpPr>
            <a:spLocks noGrp="1"/>
          </p:cNvSpPr>
          <p:nvPr>
            <p:ph idx="1"/>
          </p:nvPr>
        </p:nvSpPr>
        <p:spPr>
          <a:xfrm>
            <a:off x="272956" y="1569493"/>
            <a:ext cx="11655188" cy="5158852"/>
          </a:xfrm>
        </p:spPr>
        <p:txBody>
          <a:bodyPr>
            <a:noAutofit/>
          </a:bodyPr>
          <a:lstStyle/>
          <a:p>
            <a:r>
              <a:rPr lang="en-US" sz="3200" dirty="0" smtClean="0"/>
              <a:t>These saints stood before God the </a:t>
            </a:r>
            <a:r>
              <a:rPr lang="en-US" sz="3200" dirty="0"/>
              <a:t>F</a:t>
            </a:r>
            <a:r>
              <a:rPr lang="en-US" sz="3200" dirty="0" smtClean="0"/>
              <a:t>ather </a:t>
            </a:r>
            <a:r>
              <a:rPr lang="en-US" sz="3200" dirty="0"/>
              <a:t>&amp;</a:t>
            </a:r>
            <a:r>
              <a:rPr lang="en-US" sz="3200" dirty="0" smtClean="0"/>
              <a:t> the Son</a:t>
            </a:r>
          </a:p>
          <a:p>
            <a:r>
              <a:rPr lang="en-US" sz="3200" dirty="0" smtClean="0">
                <a:effectLst>
                  <a:outerShdw blurRad="38100" dist="38100" dir="2700000" algn="tl">
                    <a:srgbClr val="000000">
                      <a:alpha val="43137"/>
                    </a:srgbClr>
                  </a:outerShdw>
                </a:effectLst>
              </a:rPr>
              <a:t>They were clothed </a:t>
            </a:r>
            <a:r>
              <a:rPr lang="en-US" sz="3200" dirty="0">
                <a:effectLst>
                  <a:outerShdw blurRad="38100" dist="38100" dir="2700000" algn="tl">
                    <a:srgbClr val="000000">
                      <a:alpha val="43137"/>
                    </a:srgbClr>
                  </a:outerShdw>
                </a:effectLst>
              </a:rPr>
              <a:t>in white robes: </a:t>
            </a:r>
            <a:r>
              <a:rPr lang="en-US" sz="3200" dirty="0" smtClean="0">
                <a:effectLst>
                  <a:outerShdw blurRad="38100" dist="38100" dir="2700000" algn="tl">
                    <a:srgbClr val="000000">
                      <a:alpha val="43137"/>
                    </a:srgbClr>
                  </a:outerShdw>
                </a:effectLst>
              </a:rPr>
              <a:t> </a:t>
            </a:r>
            <a:r>
              <a:rPr lang="en-US" sz="3200" dirty="0" smtClean="0">
                <a:solidFill>
                  <a:srgbClr val="FFFF00"/>
                </a:solidFill>
                <a:effectLst>
                  <a:outerShdw blurRad="38100" dist="38100" dir="2700000" algn="tl">
                    <a:srgbClr val="000000">
                      <a:alpha val="43137"/>
                    </a:srgbClr>
                  </a:outerShdw>
                </a:effectLst>
              </a:rPr>
              <a:t>The </a:t>
            </a:r>
            <a:r>
              <a:rPr lang="en-US" sz="3200" dirty="0">
                <a:solidFill>
                  <a:srgbClr val="FFFF00"/>
                </a:solidFill>
                <a:effectLst>
                  <a:outerShdw blurRad="38100" dist="38100" dir="2700000" algn="tl">
                    <a:srgbClr val="000000">
                      <a:alpha val="43137"/>
                    </a:srgbClr>
                  </a:outerShdw>
                </a:effectLst>
              </a:rPr>
              <a:t>emblems of innocence &amp;</a:t>
            </a:r>
            <a:r>
              <a:rPr lang="en-US" sz="3200" dirty="0" smtClean="0">
                <a:solidFill>
                  <a:srgbClr val="FFFF00"/>
                </a:solidFill>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righteousness, uniformly represented as the </a:t>
            </a:r>
            <a:r>
              <a:rPr lang="en-US" sz="3200" dirty="0" smtClean="0">
                <a:solidFill>
                  <a:srgbClr val="FFFF00"/>
                </a:solidFill>
                <a:effectLst>
                  <a:outerShdw blurRad="38100" dist="38100" dir="2700000" algn="tl">
                    <a:srgbClr val="000000">
                      <a:alpha val="43137"/>
                    </a:srgbClr>
                  </a:outerShdw>
                </a:effectLst>
              </a:rPr>
              <a:t>garments </a:t>
            </a:r>
            <a:r>
              <a:rPr lang="en-US" sz="3200" dirty="0">
                <a:solidFill>
                  <a:srgbClr val="FFFF00"/>
                </a:solidFill>
                <a:effectLst>
                  <a:outerShdw blurRad="38100" dist="38100" dir="2700000" algn="tl">
                    <a:srgbClr val="000000">
                      <a:alpha val="43137"/>
                    </a:srgbClr>
                  </a:outerShdw>
                </a:effectLst>
              </a:rPr>
              <a:t>of the inhabitants of heaven</a:t>
            </a:r>
            <a:r>
              <a:rPr lang="en-US" sz="3200" dirty="0" smtClean="0">
                <a:solidFill>
                  <a:srgbClr val="FFFF00"/>
                </a:solidFill>
                <a:effectLst>
                  <a:outerShdw blurRad="38100" dist="38100" dir="2700000" algn="tl">
                    <a:srgbClr val="000000">
                      <a:alpha val="43137"/>
                    </a:srgbClr>
                  </a:outerShdw>
                </a:effectLst>
              </a:rPr>
              <a:t>.</a:t>
            </a:r>
          </a:p>
          <a:p>
            <a:r>
              <a:rPr lang="en-US" sz="3200" dirty="0" smtClean="0">
                <a:effectLst>
                  <a:outerShdw blurRad="38100" dist="38100" dir="2700000" algn="tl">
                    <a:srgbClr val="000000">
                      <a:alpha val="43137"/>
                    </a:srgbClr>
                  </a:outerShdw>
                </a:effectLst>
              </a:rPr>
              <a:t>They had palms in </a:t>
            </a:r>
            <a:r>
              <a:rPr lang="en-US" sz="3200" dirty="0">
                <a:effectLst>
                  <a:outerShdw blurRad="38100" dist="38100" dir="2700000" algn="tl">
                    <a:srgbClr val="000000">
                      <a:alpha val="43137"/>
                    </a:srgbClr>
                  </a:outerShdw>
                </a:effectLst>
              </a:rPr>
              <a:t>their hands: </a:t>
            </a:r>
            <a:r>
              <a:rPr lang="en-US" sz="3200" dirty="0" smtClean="0">
                <a:solidFill>
                  <a:srgbClr val="FFFF00"/>
                </a:solidFill>
                <a:effectLst>
                  <a:outerShdw blurRad="38100" dist="38100" dir="2700000" algn="tl">
                    <a:srgbClr val="000000">
                      <a:alpha val="43137"/>
                    </a:srgbClr>
                  </a:outerShdw>
                </a:effectLst>
              </a:rPr>
              <a:t>Palms </a:t>
            </a:r>
            <a:r>
              <a:rPr lang="en-US" sz="3200" dirty="0">
                <a:solidFill>
                  <a:srgbClr val="FFFF00"/>
                </a:solidFill>
                <a:effectLst>
                  <a:outerShdw blurRad="38100" dist="38100" dir="2700000" algn="tl">
                    <a:srgbClr val="000000">
                      <a:alpha val="43137"/>
                    </a:srgbClr>
                  </a:outerShdw>
                </a:effectLst>
              </a:rPr>
              <a:t>are symbols of joy &amp; victory. </a:t>
            </a:r>
            <a:r>
              <a:rPr lang="en-US" sz="3200" dirty="0" smtClean="0">
                <a:solidFill>
                  <a:srgbClr val="FFFF00"/>
                </a:solidFill>
                <a:effectLst>
                  <a:outerShdw blurRad="38100" dist="38100" dir="2700000" algn="tl">
                    <a:srgbClr val="000000">
                      <a:alpha val="43137"/>
                    </a:srgbClr>
                  </a:outerShdw>
                </a:effectLst>
              </a:rPr>
              <a:t>It was </a:t>
            </a:r>
            <a:r>
              <a:rPr lang="en-US" sz="3200" dirty="0">
                <a:solidFill>
                  <a:srgbClr val="FFFF00"/>
                </a:solidFill>
                <a:effectLst>
                  <a:outerShdw blurRad="38100" dist="38100" dir="2700000" algn="tl">
                    <a:srgbClr val="000000">
                      <a:alpha val="43137"/>
                    </a:srgbClr>
                  </a:outerShdw>
                </a:effectLst>
              </a:rPr>
              <a:t>an </a:t>
            </a:r>
            <a:r>
              <a:rPr lang="en-US" sz="3200" dirty="0" smtClean="0">
                <a:solidFill>
                  <a:srgbClr val="FFFF00"/>
                </a:solidFill>
                <a:effectLst>
                  <a:outerShdw blurRad="38100" dist="38100" dir="2700000" algn="tl">
                    <a:srgbClr val="000000">
                      <a:alpha val="43137"/>
                    </a:srgbClr>
                  </a:outerShdw>
                </a:effectLst>
              </a:rPr>
              <a:t>emblem </a:t>
            </a:r>
            <a:r>
              <a:rPr lang="en-US" sz="3200" dirty="0">
                <a:solidFill>
                  <a:srgbClr val="FFFF00"/>
                </a:solidFill>
                <a:effectLst>
                  <a:outerShdw blurRad="38100" dist="38100" dir="2700000" algn="tl">
                    <a:srgbClr val="000000">
                      <a:alpha val="43137"/>
                    </a:srgbClr>
                  </a:outerShdw>
                </a:effectLst>
              </a:rPr>
              <a:t>of triumph over </a:t>
            </a:r>
            <a:r>
              <a:rPr lang="en-US" sz="3200" dirty="0" smtClean="0">
                <a:solidFill>
                  <a:srgbClr val="FFFF00"/>
                </a:solidFill>
                <a:effectLst>
                  <a:outerShdw blurRad="38100" dist="38100" dir="2700000" algn="tl">
                    <a:srgbClr val="000000">
                      <a:alpha val="43137"/>
                    </a:srgbClr>
                  </a:outerShdw>
                </a:effectLst>
              </a:rPr>
              <a:t>sin</a:t>
            </a:r>
            <a:r>
              <a:rPr lang="en-US" sz="3200" dirty="0">
                <a:solidFill>
                  <a:srgbClr val="FFFF00"/>
                </a:solidFill>
                <a:effectLst>
                  <a:outerShdw blurRad="38100" dist="38100" dir="2700000" algn="tl">
                    <a:srgbClr val="000000">
                      <a:alpha val="43137"/>
                    </a:srgbClr>
                  </a:outerShdw>
                </a:effectLst>
              </a:rPr>
              <a:t>, Satan, </a:t>
            </a:r>
            <a:r>
              <a:rPr lang="en-US" sz="3200" dirty="0" smtClean="0">
                <a:solidFill>
                  <a:srgbClr val="FFFF00"/>
                </a:solidFill>
                <a:effectLst>
                  <a:outerShdw blurRad="38100" dist="38100" dir="2700000" algn="tl">
                    <a:srgbClr val="000000">
                      <a:alpha val="43137"/>
                    </a:srgbClr>
                  </a:outerShdw>
                </a:effectLst>
              </a:rPr>
              <a:t>the </a:t>
            </a:r>
            <a:r>
              <a:rPr lang="en-US" sz="3200" dirty="0">
                <a:solidFill>
                  <a:srgbClr val="FFFF00"/>
                </a:solidFill>
                <a:effectLst>
                  <a:outerShdw blurRad="38100" dist="38100" dir="2700000" algn="tl">
                    <a:srgbClr val="000000">
                      <a:alpha val="43137"/>
                    </a:srgbClr>
                  </a:outerShdw>
                </a:effectLst>
              </a:rPr>
              <a:t>world, and the whole host of spiritual enemies. </a:t>
            </a:r>
          </a:p>
        </p:txBody>
      </p:sp>
    </p:spTree>
    <p:extLst>
      <p:ext uri="{BB962C8B-B14F-4D97-AF65-F5344CB8AC3E}">
        <p14:creationId xmlns:p14="http://schemas.microsoft.com/office/powerpoint/2010/main" val="4044103023"/>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7:10</a:t>
            </a:r>
            <a:endParaRPr lang="en-US" dirty="0">
              <a:solidFill>
                <a:srgbClr val="FFFF00"/>
              </a:solidFill>
            </a:endParaRPr>
          </a:p>
        </p:txBody>
      </p:sp>
      <p:sp>
        <p:nvSpPr>
          <p:cNvPr id="3" name="Content Placeholder 2"/>
          <p:cNvSpPr>
            <a:spLocks noGrp="1"/>
          </p:cNvSpPr>
          <p:nvPr>
            <p:ph idx="1"/>
          </p:nvPr>
        </p:nvSpPr>
        <p:spPr>
          <a:xfrm>
            <a:off x="272956" y="1801504"/>
            <a:ext cx="11655188" cy="4189863"/>
          </a:xfrm>
        </p:spPr>
        <p:txBody>
          <a:bodyPr>
            <a:noAutofit/>
          </a:bodyPr>
          <a:lstStyle/>
          <a:p>
            <a:pPr marL="0" indent="0">
              <a:buNone/>
            </a:pPr>
            <a:r>
              <a:rPr lang="en-US" sz="3200" dirty="0" smtClean="0"/>
              <a:t>In </a:t>
            </a:r>
            <a:r>
              <a:rPr lang="en-US" sz="3200" dirty="0"/>
              <a:t>loud voices they were exclaiming, "It is to our God who is seated on the throne, and to the Lamb, that we owe our salvation!"</a:t>
            </a:r>
          </a:p>
          <a:p>
            <a:pPr marL="0" indent="0">
              <a:buNone/>
            </a:pPr>
            <a:r>
              <a:rPr lang="en-US" sz="3200" dirty="0" smtClean="0">
                <a:solidFill>
                  <a:srgbClr val="FFFF00"/>
                </a:solidFill>
              </a:rPr>
              <a:t>Here </a:t>
            </a:r>
            <a:r>
              <a:rPr lang="en-US" sz="3200" dirty="0">
                <a:solidFill>
                  <a:srgbClr val="FFFF00"/>
                </a:solidFill>
              </a:rPr>
              <a:t>the idea </a:t>
            </a:r>
            <a:r>
              <a:rPr lang="en-US" sz="3200" dirty="0" smtClean="0">
                <a:solidFill>
                  <a:srgbClr val="FFFF00"/>
                </a:solidFill>
              </a:rPr>
              <a:t>is that; </a:t>
            </a:r>
            <a:r>
              <a:rPr lang="en-US" sz="3200" dirty="0">
                <a:solidFill>
                  <a:srgbClr val="FFFF00"/>
                </a:solidFill>
              </a:rPr>
              <a:t>their deliverance from sin, danger, persecution, and death, was to be ascribed </a:t>
            </a:r>
            <a:r>
              <a:rPr lang="en-US" sz="3200" dirty="0" smtClean="0">
                <a:solidFill>
                  <a:srgbClr val="FFFF00"/>
                </a:solidFill>
              </a:rPr>
              <a:t>only </a:t>
            </a:r>
            <a:r>
              <a:rPr lang="en-US" sz="3200" dirty="0">
                <a:solidFill>
                  <a:srgbClr val="FFFF00"/>
                </a:solidFill>
              </a:rPr>
              <a:t>to God. </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377173"/>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7:11-12</a:t>
            </a:r>
            <a:endParaRPr lang="en-US" dirty="0">
              <a:solidFill>
                <a:srgbClr val="FFFF00"/>
              </a:solidFill>
            </a:endParaRPr>
          </a:p>
        </p:txBody>
      </p:sp>
      <p:sp>
        <p:nvSpPr>
          <p:cNvPr id="3" name="Content Placeholder 2"/>
          <p:cNvSpPr>
            <a:spLocks noGrp="1"/>
          </p:cNvSpPr>
          <p:nvPr>
            <p:ph idx="1"/>
          </p:nvPr>
        </p:nvSpPr>
        <p:spPr>
          <a:xfrm>
            <a:off x="218365" y="928046"/>
            <a:ext cx="11655188" cy="5929954"/>
          </a:xfrm>
        </p:spPr>
        <p:txBody>
          <a:bodyPr>
            <a:noAutofit/>
          </a:bodyPr>
          <a:lstStyle/>
          <a:p>
            <a:pPr marL="0" indent="0">
              <a:buNone/>
            </a:pPr>
            <a:r>
              <a:rPr lang="en-US" sz="3200" dirty="0" smtClean="0"/>
              <a:t>All </a:t>
            </a:r>
            <a:r>
              <a:rPr lang="en-US" sz="3200" dirty="0"/>
              <a:t>the angels were standing in a circle </a:t>
            </a:r>
            <a:r>
              <a:rPr lang="en-US" sz="3200" dirty="0" smtClean="0"/>
              <a:t>around </a:t>
            </a:r>
            <a:r>
              <a:rPr lang="en-US" sz="3200" dirty="0"/>
              <a:t>the throne and </a:t>
            </a:r>
            <a:r>
              <a:rPr lang="en-US" sz="3200" dirty="0" smtClean="0"/>
              <a:t>around </a:t>
            </a:r>
            <a:r>
              <a:rPr lang="en-US" sz="3200" dirty="0"/>
              <a:t>the Elders and the four living creatures, and they fell on their faces in front of the throne and worshipped God. </a:t>
            </a:r>
            <a:r>
              <a:rPr lang="en-US" sz="3200" dirty="0" smtClean="0"/>
              <a:t>Here, all </a:t>
            </a:r>
            <a:r>
              <a:rPr lang="en-US" sz="3200" dirty="0"/>
              <a:t>are named, </a:t>
            </a:r>
            <a:r>
              <a:rPr lang="en-US" sz="3200" dirty="0" smtClean="0"/>
              <a:t>but specifically, the </a:t>
            </a:r>
            <a:r>
              <a:rPr lang="en-US" sz="3200" dirty="0"/>
              <a:t>angels worship and join in praising God for the blessed scene they have just </a:t>
            </a:r>
            <a:r>
              <a:rPr lang="en-US" sz="3200" dirty="0" smtClean="0"/>
              <a:t>beheld.  </a:t>
            </a:r>
            <a:r>
              <a:rPr lang="en-US" sz="3200" dirty="0" smtClean="0">
                <a:solidFill>
                  <a:srgbClr val="FFFF00"/>
                </a:solidFill>
              </a:rPr>
              <a:t>The </a:t>
            </a:r>
            <a:r>
              <a:rPr lang="en-US" sz="3200" dirty="0">
                <a:solidFill>
                  <a:srgbClr val="FFFF00"/>
                </a:solidFill>
              </a:rPr>
              <a:t>meaning is, that the angels stood in the outer circle, or outside of the elders and the four living creatures. The angels </a:t>
            </a:r>
            <a:r>
              <a:rPr lang="en-US" sz="3200" dirty="0" smtClean="0">
                <a:solidFill>
                  <a:srgbClr val="FFFF00"/>
                </a:solidFill>
              </a:rPr>
              <a:t>rejoice </a:t>
            </a:r>
            <a:r>
              <a:rPr lang="en-US" sz="3200" dirty="0">
                <a:solidFill>
                  <a:srgbClr val="FFFF00"/>
                </a:solidFill>
              </a:rPr>
              <a:t>with the triumphant </a:t>
            </a:r>
            <a:r>
              <a:rPr lang="en-US" sz="3200" dirty="0" smtClean="0">
                <a:solidFill>
                  <a:srgbClr val="FFFF00"/>
                </a:solidFill>
              </a:rPr>
              <a:t>saints </a:t>
            </a:r>
            <a:r>
              <a:rPr lang="en-US" sz="3200" dirty="0">
                <a:solidFill>
                  <a:srgbClr val="FFFF00"/>
                </a:solidFill>
              </a:rPr>
              <a:t>and they now appropriately unite with </a:t>
            </a:r>
            <a:r>
              <a:rPr lang="en-US" sz="3200" dirty="0" smtClean="0">
                <a:solidFill>
                  <a:srgbClr val="FFFF00"/>
                </a:solidFill>
              </a:rPr>
              <a:t>the redeemed </a:t>
            </a:r>
            <a:r>
              <a:rPr lang="en-US" sz="3200" dirty="0">
                <a:solidFill>
                  <a:srgbClr val="FFFF00"/>
                </a:solidFill>
              </a:rPr>
              <a:t>in adoring and praising God. </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7947954"/>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7:13</a:t>
            </a:r>
            <a:endParaRPr lang="en-US" dirty="0">
              <a:solidFill>
                <a:srgbClr val="FFFF00"/>
              </a:solidFill>
            </a:endParaRPr>
          </a:p>
        </p:txBody>
      </p:sp>
      <p:sp>
        <p:nvSpPr>
          <p:cNvPr id="3" name="Content Placeholder 2"/>
          <p:cNvSpPr>
            <a:spLocks noGrp="1"/>
          </p:cNvSpPr>
          <p:nvPr>
            <p:ph idx="1"/>
          </p:nvPr>
        </p:nvSpPr>
        <p:spPr>
          <a:xfrm>
            <a:off x="204717" y="1009934"/>
            <a:ext cx="11655188" cy="5513696"/>
          </a:xfrm>
        </p:spPr>
        <p:txBody>
          <a:bodyPr>
            <a:noAutofit/>
          </a:bodyPr>
          <a:lstStyle/>
          <a:p>
            <a:pPr marL="0" indent="0">
              <a:buNone/>
            </a:pPr>
            <a:r>
              <a:rPr lang="en-US" sz="3200" dirty="0" smtClean="0"/>
              <a:t>“</a:t>
            </a:r>
            <a:r>
              <a:rPr lang="en-US" sz="3200" i="1" dirty="0" smtClean="0">
                <a:solidFill>
                  <a:srgbClr val="FFFF00"/>
                </a:solidFill>
              </a:rPr>
              <a:t>One </a:t>
            </a:r>
            <a:r>
              <a:rPr lang="en-US" sz="3200" i="1" dirty="0">
                <a:solidFill>
                  <a:srgbClr val="FFFF00"/>
                </a:solidFill>
              </a:rPr>
              <a:t>of the elders </a:t>
            </a:r>
            <a:r>
              <a:rPr lang="en-US" sz="3200" i="1" u="sng" dirty="0" smtClean="0">
                <a:solidFill>
                  <a:srgbClr val="FFFF00"/>
                </a:solidFill>
              </a:rPr>
              <a:t>answered</a:t>
            </a:r>
            <a:r>
              <a:rPr lang="en-US" sz="3200" dirty="0"/>
              <a:t>” …The word </a:t>
            </a:r>
            <a:r>
              <a:rPr lang="en-US" sz="3200" dirty="0" smtClean="0"/>
              <a:t>answer usually </a:t>
            </a:r>
            <a:r>
              <a:rPr lang="en-US" sz="3200" dirty="0"/>
              <a:t>means to reply to something which has been said. </a:t>
            </a:r>
            <a:r>
              <a:rPr lang="en-US" sz="3200" dirty="0" smtClean="0"/>
              <a:t> In </a:t>
            </a:r>
            <a:r>
              <a:rPr lang="en-US" sz="3200" dirty="0"/>
              <a:t>the Bible, however, the word is </a:t>
            </a:r>
            <a:r>
              <a:rPr lang="en-US" sz="3200" dirty="0" smtClean="0"/>
              <a:t>used </a:t>
            </a:r>
            <a:r>
              <a:rPr lang="en-US" sz="3200" dirty="0"/>
              <a:t>in the beginning of a speech, where nothing has been said--as if it were a reply to something that might be said on the subject; or to something that is passing through the mind of another.  </a:t>
            </a:r>
            <a:r>
              <a:rPr lang="en-US" sz="3200" dirty="0" smtClean="0"/>
              <a:t>The </a:t>
            </a:r>
            <a:r>
              <a:rPr lang="en-US" sz="3200" dirty="0"/>
              <a:t>question is </a:t>
            </a:r>
            <a:r>
              <a:rPr lang="en-US" sz="3200" dirty="0" smtClean="0"/>
              <a:t>asked</a:t>
            </a:r>
            <a:r>
              <a:rPr lang="en-US" sz="3200" dirty="0"/>
              <a:t>, that the </a:t>
            </a:r>
            <a:r>
              <a:rPr lang="en-US" sz="3200" dirty="0" smtClean="0"/>
              <a:t>proposer (the elder) </a:t>
            </a:r>
            <a:r>
              <a:rPr lang="en-US" sz="3200" dirty="0"/>
              <a:t>may have the opportunity of answering </a:t>
            </a:r>
            <a:r>
              <a:rPr lang="en-US" sz="3200" dirty="0" smtClean="0"/>
              <a:t>it… </a:t>
            </a:r>
            <a:r>
              <a:rPr lang="en-US" sz="3200" b="1" i="1" dirty="0">
                <a:solidFill>
                  <a:srgbClr val="FFFF00"/>
                </a:solidFill>
              </a:rPr>
              <a:t>"Who are these people clothed in the long white robes? And where have they come from?"</a:t>
            </a:r>
          </a:p>
          <a:p>
            <a:pPr marL="0" indent="0">
              <a:buNone/>
            </a:pP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0295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1:13-16</a:t>
            </a:r>
            <a:r>
              <a:rPr lang="en-US" sz="3600" dirty="0">
                <a:solidFill>
                  <a:srgbClr val="FFFF00"/>
                </a:solidFill>
                <a:effectLst/>
              </a:rPr>
              <a:t>  </a:t>
            </a:r>
          </a:p>
          <a:p>
            <a:pPr marL="0" indent="0" algn="ctr">
              <a:buNone/>
            </a:pPr>
            <a:endParaRPr lang="en-US" sz="3200" dirty="0">
              <a:effectLst/>
            </a:endParaRPr>
          </a:p>
        </p:txBody>
      </p:sp>
      <p:pic>
        <p:nvPicPr>
          <p:cNvPr id="5122" name="Picture 2" descr="http://www.wrightpublications.org/storage/Lampstand%20Picture.jpg?__SQUARESPACE_CACHEVERSION=12541501469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363" y="0"/>
            <a:ext cx="4865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6906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7:14</a:t>
            </a:r>
            <a:endParaRPr lang="en-US" dirty="0">
              <a:solidFill>
                <a:srgbClr val="FFFF00"/>
              </a:solidFill>
            </a:endParaRPr>
          </a:p>
        </p:txBody>
      </p:sp>
      <p:sp>
        <p:nvSpPr>
          <p:cNvPr id="3" name="Content Placeholder 2"/>
          <p:cNvSpPr>
            <a:spLocks noGrp="1"/>
          </p:cNvSpPr>
          <p:nvPr>
            <p:ph idx="1"/>
          </p:nvPr>
        </p:nvSpPr>
        <p:spPr>
          <a:xfrm>
            <a:off x="204717" y="1009934"/>
            <a:ext cx="11655188" cy="5513696"/>
          </a:xfrm>
        </p:spPr>
        <p:txBody>
          <a:bodyPr>
            <a:noAutofit/>
          </a:bodyPr>
          <a:lstStyle/>
          <a:p>
            <a:pPr marL="0" indent="0">
              <a:buNone/>
            </a:pPr>
            <a:r>
              <a:rPr lang="en-US" sz="3200" i="1" dirty="0" smtClean="0">
                <a:solidFill>
                  <a:srgbClr val="FFFF00"/>
                </a:solidFill>
              </a:rPr>
              <a:t>And </a:t>
            </a:r>
            <a:r>
              <a:rPr lang="en-US" sz="3200" i="1" dirty="0">
                <a:solidFill>
                  <a:srgbClr val="FFFF00"/>
                </a:solidFill>
              </a:rPr>
              <a:t>I said to him, </a:t>
            </a:r>
            <a:r>
              <a:rPr lang="en-US" sz="3200" i="1" dirty="0" smtClean="0">
                <a:solidFill>
                  <a:srgbClr val="FFFF00"/>
                </a:solidFill>
              </a:rPr>
              <a:t>“My lord, </a:t>
            </a:r>
            <a:r>
              <a:rPr lang="en-US" sz="3200" i="1" dirty="0">
                <a:solidFill>
                  <a:srgbClr val="FFFF00"/>
                </a:solidFill>
              </a:rPr>
              <a:t>you know." So he said to me, "These are the ones who </a:t>
            </a:r>
            <a:r>
              <a:rPr lang="en-US" sz="3200" i="1" dirty="0" smtClean="0">
                <a:solidFill>
                  <a:srgbClr val="FFFF00"/>
                </a:solidFill>
              </a:rPr>
              <a:t>came </a:t>
            </a:r>
            <a:r>
              <a:rPr lang="en-US" sz="3200" i="1" dirty="0">
                <a:solidFill>
                  <a:srgbClr val="FFFF00"/>
                </a:solidFill>
              </a:rPr>
              <a:t>out of the great tribulation, and washed their robes and made them white in the blood of the </a:t>
            </a:r>
            <a:r>
              <a:rPr lang="en-US" sz="3200" i="1" dirty="0" smtClean="0">
                <a:solidFill>
                  <a:srgbClr val="FFFF00"/>
                </a:solidFill>
              </a:rPr>
              <a:t>Lamb.</a:t>
            </a:r>
          </a:p>
          <a:p>
            <a:pPr marL="0" indent="0">
              <a:buNone/>
            </a:pPr>
            <a:r>
              <a:rPr lang="en-US" sz="3200" dirty="0">
                <a:effectLst>
                  <a:outerShdw blurRad="38100" dist="38100" dir="2700000" algn="tl">
                    <a:srgbClr val="000000">
                      <a:alpha val="43137"/>
                    </a:srgbClr>
                  </a:outerShdw>
                </a:effectLst>
              </a:rPr>
              <a:t>The simple meaning of the phrase "thou </a:t>
            </a:r>
            <a:r>
              <a:rPr lang="en-US" sz="3200" dirty="0" err="1">
                <a:effectLst>
                  <a:outerShdw blurRad="38100" dist="38100" dir="2700000" algn="tl">
                    <a:srgbClr val="000000">
                      <a:alpha val="43137"/>
                    </a:srgbClr>
                  </a:outerShdw>
                </a:effectLst>
              </a:rPr>
              <a:t>knowest</a:t>
            </a: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is that; </a:t>
            </a:r>
            <a:r>
              <a:rPr lang="en-US" sz="3200" dirty="0">
                <a:effectLst>
                  <a:outerShdw blurRad="38100" dist="38100" dir="2700000" algn="tl">
                    <a:srgbClr val="000000">
                      <a:alpha val="43137"/>
                    </a:srgbClr>
                  </a:outerShdw>
                </a:effectLst>
              </a:rPr>
              <a:t>he who had asked the question must be better informed </a:t>
            </a:r>
            <a:r>
              <a:rPr lang="en-US" sz="3200" dirty="0" smtClean="0">
                <a:effectLst>
                  <a:outerShdw blurRad="38100" dist="38100" dir="2700000" algn="tl">
                    <a:srgbClr val="000000">
                      <a:alpha val="43137"/>
                    </a:srgbClr>
                  </a:outerShdw>
                </a:effectLst>
              </a:rPr>
              <a:t>than the person to </a:t>
            </a:r>
            <a:r>
              <a:rPr lang="en-US" sz="3200" dirty="0">
                <a:effectLst>
                  <a:outerShdw blurRad="38100" dist="38100" dir="2700000" algn="tl">
                    <a:srgbClr val="000000">
                      <a:alpha val="43137"/>
                    </a:srgbClr>
                  </a:outerShdw>
                </a:effectLst>
              </a:rPr>
              <a:t>whom he had proposed it. </a:t>
            </a:r>
            <a:r>
              <a:rPr lang="en-US" sz="3200" dirty="0" smtClean="0">
                <a:effectLst>
                  <a:outerShdw blurRad="38100" dist="38100" dir="2700000" algn="tl">
                    <a:srgbClr val="000000">
                      <a:alpha val="43137"/>
                    </a:srgbClr>
                  </a:outerShdw>
                </a:effectLst>
              </a:rPr>
              <a:t> It </a:t>
            </a:r>
            <a:r>
              <a:rPr lang="en-US" sz="3200" dirty="0">
                <a:effectLst>
                  <a:outerShdw blurRad="38100" dist="38100" dir="2700000" algn="tl">
                    <a:srgbClr val="000000">
                      <a:alpha val="43137"/>
                    </a:srgbClr>
                  </a:outerShdw>
                </a:effectLst>
              </a:rPr>
              <a:t>is, on the part of </a:t>
            </a:r>
            <a:r>
              <a:rPr lang="en-US" sz="3200" dirty="0" smtClean="0">
                <a:effectLst>
                  <a:outerShdw blurRad="38100" dist="38100" dir="2700000" algn="tl">
                    <a:srgbClr val="000000">
                      <a:alpha val="43137"/>
                    </a:srgbClr>
                  </a:outerShdw>
                </a:effectLst>
              </a:rPr>
              <a:t>John; </a:t>
            </a:r>
            <a:r>
              <a:rPr lang="en-US" sz="3200" dirty="0">
                <a:effectLst>
                  <a:outerShdw blurRad="38100" dist="38100" dir="2700000" algn="tl">
                    <a:srgbClr val="000000">
                      <a:alpha val="43137"/>
                    </a:srgbClr>
                  </a:outerShdw>
                </a:effectLst>
              </a:rPr>
              <a:t>a modest confession that he did not </a:t>
            </a:r>
            <a:r>
              <a:rPr lang="en-US" sz="3200" dirty="0" smtClean="0">
                <a:effectLst>
                  <a:outerShdw blurRad="38100" dist="38100" dir="2700000" algn="tl">
                    <a:srgbClr val="000000">
                      <a:alpha val="43137"/>
                    </a:srgbClr>
                  </a:outerShdw>
                </a:effectLst>
              </a:rPr>
              <a:t>know and that he was about to find out from the elder who had that knowledge.</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0573680"/>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7:14</a:t>
            </a:r>
            <a:endParaRPr lang="en-US" dirty="0">
              <a:solidFill>
                <a:srgbClr val="FFFF00"/>
              </a:solidFill>
            </a:endParaRPr>
          </a:p>
        </p:txBody>
      </p:sp>
      <p:sp>
        <p:nvSpPr>
          <p:cNvPr id="3" name="Content Placeholder 2"/>
          <p:cNvSpPr>
            <a:spLocks noGrp="1"/>
          </p:cNvSpPr>
          <p:nvPr>
            <p:ph idx="1"/>
          </p:nvPr>
        </p:nvSpPr>
        <p:spPr>
          <a:xfrm>
            <a:off x="204717" y="1009934"/>
            <a:ext cx="11655188" cy="5513696"/>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“These </a:t>
            </a:r>
            <a:r>
              <a:rPr lang="en-US" sz="3200" i="1" dirty="0">
                <a:solidFill>
                  <a:srgbClr val="FFFF00"/>
                </a:solidFill>
                <a:effectLst>
                  <a:outerShdw blurRad="38100" dist="38100" dir="2700000" algn="tl">
                    <a:srgbClr val="000000">
                      <a:alpha val="43137"/>
                    </a:srgbClr>
                  </a:outerShdw>
                </a:effectLst>
              </a:rPr>
              <a:t>are they which came out of great </a:t>
            </a:r>
            <a:r>
              <a:rPr lang="en-US" sz="3200" i="1" dirty="0" smtClean="0">
                <a:solidFill>
                  <a:srgbClr val="FFFF00"/>
                </a:solidFill>
                <a:effectLst>
                  <a:outerShdw blurRad="38100" dist="38100" dir="2700000" algn="tl">
                    <a:srgbClr val="000000">
                      <a:alpha val="43137"/>
                    </a:srgbClr>
                  </a:outerShdw>
                </a:effectLst>
              </a:rPr>
              <a:t>tribulation” </a:t>
            </a:r>
            <a:r>
              <a:rPr lang="en-US" sz="3200" dirty="0" smtClean="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The word rendered </a:t>
            </a:r>
            <a:r>
              <a:rPr lang="en-US" sz="3200" dirty="0" smtClean="0">
                <a:effectLst>
                  <a:outerShdw blurRad="38100" dist="38100" dir="2700000" algn="tl">
                    <a:srgbClr val="000000">
                      <a:alpha val="43137"/>
                    </a:srgbClr>
                  </a:outerShdw>
                </a:effectLst>
              </a:rPr>
              <a:t>“tribulation” is </a:t>
            </a:r>
            <a:r>
              <a:rPr lang="en-US" sz="3200" dirty="0">
                <a:effectLst>
                  <a:outerShdw blurRad="38100" dist="38100" dir="2700000" algn="tl">
                    <a:srgbClr val="000000">
                      <a:alpha val="43137"/>
                    </a:srgbClr>
                  </a:outerShdw>
                </a:effectLst>
              </a:rPr>
              <a:t>a word of general character, meaning affliction, though perhaps there is here an allusion to </a:t>
            </a:r>
            <a:r>
              <a:rPr lang="en-US" sz="3200" dirty="0" smtClean="0">
                <a:effectLst>
                  <a:outerShdw blurRad="38100" dist="38100" dir="2700000" algn="tl">
                    <a:srgbClr val="000000">
                      <a:alpha val="43137"/>
                    </a:srgbClr>
                  </a:outerShdw>
                </a:effectLst>
              </a:rPr>
              <a:t>persecutions </a:t>
            </a:r>
            <a:r>
              <a:rPr lang="en-US" sz="3200" dirty="0">
                <a:effectLst>
                  <a:outerShdw blurRad="38100" dist="38100" dir="2700000" algn="tl">
                    <a:srgbClr val="000000">
                      <a:alpha val="43137"/>
                    </a:srgbClr>
                  </a:outerShdw>
                </a:effectLst>
              </a:rPr>
              <a:t>of every kind. </a:t>
            </a:r>
            <a:r>
              <a:rPr lang="en-US" sz="3200" dirty="0" smtClean="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The sense, however, would be better expressed by the phrase great </a:t>
            </a:r>
            <a:r>
              <a:rPr lang="en-US" sz="3200" dirty="0" smtClean="0">
                <a:effectLst>
                  <a:outerShdw blurRad="38100" dist="38100" dir="2700000" algn="tl">
                    <a:srgbClr val="000000">
                      <a:alpha val="43137"/>
                    </a:srgbClr>
                  </a:outerShdw>
                </a:effectLst>
              </a:rPr>
              <a:t>trials. It most likely refers to the Tribulation period </a:t>
            </a:r>
            <a:r>
              <a:rPr lang="en-US" sz="3200" dirty="0" smtClean="0">
                <a:solidFill>
                  <a:srgbClr val="FFFF00"/>
                </a:solidFill>
                <a:effectLst>
                  <a:outerShdw blurRad="38100" dist="38100" dir="2700000" algn="tl">
                    <a:srgbClr val="000000">
                      <a:alpha val="43137"/>
                    </a:srgbClr>
                  </a:outerShdw>
                </a:effectLst>
              </a:rPr>
              <a:t>(Matt. 24:21-29; Dan.12:1-2)</a:t>
            </a:r>
          </a:p>
          <a:p>
            <a:pPr marL="0" indent="0">
              <a:buNone/>
            </a:pPr>
            <a:r>
              <a:rPr lang="en-US" sz="3200" i="1" dirty="0" smtClean="0">
                <a:solidFill>
                  <a:srgbClr val="FFFF00"/>
                </a:solidFill>
                <a:effectLst>
                  <a:outerShdw blurRad="38100" dist="38100" dir="2700000" algn="tl">
                    <a:srgbClr val="000000">
                      <a:alpha val="43137"/>
                    </a:srgbClr>
                  </a:outerShdw>
                </a:effectLst>
              </a:rPr>
              <a:t>“And </a:t>
            </a:r>
            <a:r>
              <a:rPr lang="en-US" sz="3200" i="1" dirty="0">
                <a:solidFill>
                  <a:srgbClr val="FFFF00"/>
                </a:solidFill>
                <a:effectLst>
                  <a:outerShdw blurRad="38100" dist="38100" dir="2700000" algn="tl">
                    <a:srgbClr val="000000">
                      <a:alpha val="43137"/>
                    </a:srgbClr>
                  </a:outerShdw>
                </a:effectLst>
              </a:rPr>
              <a:t>have washed their </a:t>
            </a:r>
            <a:r>
              <a:rPr lang="en-US" sz="3200" i="1" dirty="0" smtClean="0">
                <a:solidFill>
                  <a:srgbClr val="FFFF00"/>
                </a:solidFill>
                <a:effectLst>
                  <a:outerShdw blurRad="38100" dist="38100" dir="2700000" algn="tl">
                    <a:srgbClr val="000000">
                      <a:alpha val="43137"/>
                    </a:srgbClr>
                  </a:outerShdw>
                </a:effectLst>
              </a:rPr>
              <a:t>robes…” </a:t>
            </a:r>
            <a:r>
              <a:rPr lang="en-US" sz="3200" dirty="0" smtClean="0">
                <a:effectLst>
                  <a:outerShdw blurRad="38100" dist="38100" dir="2700000" algn="tl">
                    <a:srgbClr val="000000">
                      <a:alpha val="43137"/>
                    </a:srgbClr>
                  </a:outerShdw>
                </a:effectLst>
              </a:rPr>
              <a:t> They obtained </a:t>
            </a:r>
            <a:r>
              <a:rPr lang="en-US" sz="3200" dirty="0">
                <a:effectLst>
                  <a:outerShdw blurRad="38100" dist="38100" dir="2700000" algn="tl">
                    <a:srgbClr val="000000">
                      <a:alpha val="43137"/>
                    </a:srgbClr>
                  </a:outerShdw>
                </a:effectLst>
              </a:rPr>
              <a:t>their pardon and purity, through the blood of the Lamb. </a:t>
            </a:r>
          </a:p>
        </p:txBody>
      </p:sp>
    </p:spTree>
    <p:extLst>
      <p:ext uri="{BB962C8B-B14F-4D97-AF65-F5344CB8AC3E}">
        <p14:creationId xmlns:p14="http://schemas.microsoft.com/office/powerpoint/2010/main" val="4191393129"/>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7:15</a:t>
            </a:r>
            <a:endParaRPr lang="en-US" dirty="0">
              <a:solidFill>
                <a:srgbClr val="FFFF00"/>
              </a:solidFill>
            </a:endParaRPr>
          </a:p>
        </p:txBody>
      </p:sp>
      <p:sp>
        <p:nvSpPr>
          <p:cNvPr id="3" name="Content Placeholder 2"/>
          <p:cNvSpPr>
            <a:spLocks noGrp="1"/>
          </p:cNvSpPr>
          <p:nvPr>
            <p:ph idx="1"/>
          </p:nvPr>
        </p:nvSpPr>
        <p:spPr>
          <a:xfrm>
            <a:off x="204717" y="1009934"/>
            <a:ext cx="11655188" cy="5513696"/>
          </a:xfrm>
        </p:spPr>
        <p:txBody>
          <a:bodyPr>
            <a:noAutofit/>
          </a:bodyPr>
          <a:lstStyle/>
          <a:p>
            <a:pPr marL="0" indent="0">
              <a:buNone/>
            </a:pPr>
            <a:r>
              <a:rPr lang="en-US" sz="3200" dirty="0">
                <a:effectLst>
                  <a:outerShdw blurRad="38100" dist="38100" dir="2700000" algn="tl">
                    <a:srgbClr val="000000">
                      <a:alpha val="43137"/>
                    </a:srgbClr>
                  </a:outerShdw>
                </a:effectLst>
              </a:rPr>
              <a:t>Because they are washed in the blood of the Lamb, </a:t>
            </a:r>
            <a:r>
              <a:rPr lang="en-US" sz="3200" dirty="0" smtClean="0">
                <a:effectLst>
                  <a:outerShdw blurRad="38100" dist="38100" dir="2700000" algn="tl">
                    <a:srgbClr val="000000">
                      <a:alpha val="43137"/>
                    </a:srgbClr>
                  </a:outerShdw>
                </a:effectLst>
              </a:rPr>
              <a:t>they are before </a:t>
            </a:r>
            <a:r>
              <a:rPr lang="en-US" sz="3200" dirty="0">
                <a:effectLst>
                  <a:outerShdw blurRad="38100" dist="38100" dir="2700000" algn="tl">
                    <a:srgbClr val="000000">
                      <a:alpha val="43137"/>
                    </a:srgbClr>
                  </a:outerShdw>
                </a:effectLst>
              </a:rPr>
              <a:t>the </a:t>
            </a:r>
            <a:r>
              <a:rPr lang="en-US" sz="3200" dirty="0" smtClean="0">
                <a:effectLst>
                  <a:outerShdw blurRad="38100" dist="38100" dir="2700000" algn="tl">
                    <a:srgbClr val="000000">
                      <a:alpha val="43137"/>
                    </a:srgbClr>
                  </a:outerShdw>
                </a:effectLst>
              </a:rPr>
              <a:t>throne…admitted </a:t>
            </a:r>
            <a:r>
              <a:rPr lang="en-US" sz="3200" dirty="0">
                <a:effectLst>
                  <a:outerShdw blurRad="38100" dist="38100" dir="2700000" algn="tl">
                    <a:srgbClr val="000000">
                      <a:alpha val="43137"/>
                    </a:srgbClr>
                  </a:outerShdw>
                </a:effectLst>
              </a:rPr>
              <a:t>to the immediate </a:t>
            </a:r>
            <a:r>
              <a:rPr lang="en-US" sz="3200" dirty="0" smtClean="0">
                <a:effectLst>
                  <a:outerShdw blurRad="38100" dist="38100" dir="2700000" algn="tl">
                    <a:srgbClr val="000000">
                      <a:alpha val="43137"/>
                    </a:srgbClr>
                  </a:outerShdw>
                </a:effectLst>
              </a:rPr>
              <a:t>presence </a:t>
            </a:r>
            <a:r>
              <a:rPr lang="en-US" sz="3200" dirty="0">
                <a:effectLst>
                  <a:outerShdw blurRad="38100" dist="38100" dir="2700000" algn="tl">
                    <a:srgbClr val="000000">
                      <a:alpha val="43137"/>
                    </a:srgbClr>
                  </a:outerShdw>
                </a:effectLst>
              </a:rPr>
              <a:t>of God. </a:t>
            </a:r>
          </a:p>
          <a:p>
            <a:pPr marL="0" indent="0">
              <a:buNone/>
            </a:pPr>
            <a:r>
              <a:rPr lang="en-US" sz="3200" i="1" dirty="0" smtClean="0">
                <a:solidFill>
                  <a:srgbClr val="FFFF00"/>
                </a:solidFill>
                <a:effectLst>
                  <a:outerShdw blurRad="38100" dist="38100" dir="2700000" algn="tl">
                    <a:srgbClr val="000000">
                      <a:alpha val="43137"/>
                    </a:srgbClr>
                  </a:outerShdw>
                </a:effectLst>
              </a:rPr>
              <a:t>“And </a:t>
            </a:r>
            <a:r>
              <a:rPr lang="en-US" sz="3200" i="1" dirty="0">
                <a:solidFill>
                  <a:srgbClr val="FFFF00"/>
                </a:solidFill>
                <a:effectLst>
                  <a:outerShdw blurRad="38100" dist="38100" dir="2700000" algn="tl">
                    <a:srgbClr val="000000">
                      <a:alpha val="43137"/>
                    </a:srgbClr>
                  </a:outerShdw>
                </a:effectLst>
              </a:rPr>
              <a:t>serve him day and night in his </a:t>
            </a:r>
            <a:r>
              <a:rPr lang="en-US" sz="3200" i="1" dirty="0" smtClean="0">
                <a:solidFill>
                  <a:srgbClr val="FFFF00"/>
                </a:solidFill>
                <a:effectLst>
                  <a:outerShdw blurRad="38100" dist="38100" dir="2700000" algn="tl">
                    <a:srgbClr val="000000">
                      <a:alpha val="43137"/>
                    </a:srgbClr>
                  </a:outerShdw>
                </a:effectLst>
              </a:rPr>
              <a:t>temple”</a:t>
            </a: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That is, </a:t>
            </a:r>
            <a:r>
              <a:rPr lang="en-US" sz="3200" dirty="0" smtClean="0">
                <a:effectLst>
                  <a:outerShdw blurRad="38100" dist="38100" dir="2700000" algn="tl">
                    <a:srgbClr val="000000">
                      <a:alpha val="43137"/>
                    </a:srgbClr>
                  </a:outerShdw>
                </a:effectLst>
              </a:rPr>
              <a:t>they serve God continually </a:t>
            </a:r>
            <a:r>
              <a:rPr lang="en-US" sz="3200" dirty="0">
                <a:effectLst>
                  <a:outerShdw blurRad="38100" dist="38100" dir="2700000" algn="tl">
                    <a:srgbClr val="000000">
                      <a:alpha val="43137"/>
                    </a:srgbClr>
                  </a:outerShdw>
                </a:effectLst>
              </a:rPr>
              <a:t>or constantly. Day and night constitute the whole of time, and this expression, </a:t>
            </a:r>
            <a:r>
              <a:rPr lang="en-US" sz="3200" dirty="0" smtClean="0">
                <a:effectLst>
                  <a:outerShdw blurRad="38100" dist="38100" dir="2700000" algn="tl">
                    <a:srgbClr val="000000">
                      <a:alpha val="43137"/>
                    </a:srgbClr>
                  </a:outerShdw>
                </a:effectLst>
              </a:rPr>
              <a:t>therefore </a:t>
            </a:r>
            <a:r>
              <a:rPr lang="en-US" sz="3200" dirty="0">
                <a:effectLst>
                  <a:outerShdw blurRad="38100" dist="38100" dir="2700000" algn="tl">
                    <a:srgbClr val="000000">
                      <a:alpha val="43137"/>
                    </a:srgbClr>
                  </a:outerShdw>
                </a:effectLst>
              </a:rPr>
              <a:t>denotes constant and uninterrupted service. The phrase "</a:t>
            </a:r>
            <a:r>
              <a:rPr lang="en-US" sz="3200" i="1" dirty="0">
                <a:solidFill>
                  <a:srgbClr val="FFFF00"/>
                </a:solidFill>
                <a:effectLst>
                  <a:outerShdw blurRad="38100" dist="38100" dir="2700000" algn="tl">
                    <a:srgbClr val="000000">
                      <a:alpha val="43137"/>
                    </a:srgbClr>
                  </a:outerShdw>
                </a:effectLst>
              </a:rPr>
              <a:t>to serve him in his temple</a:t>
            </a:r>
            <a:r>
              <a:rPr lang="en-US" sz="3200" dirty="0">
                <a:effectLst>
                  <a:outerShdw blurRad="38100" dist="38100" dir="2700000" algn="tl">
                    <a:srgbClr val="000000">
                      <a:alpha val="43137"/>
                    </a:srgbClr>
                  </a:outerShdw>
                </a:effectLst>
              </a:rPr>
              <a:t>" refers undoubtedly to heaven, regarded as the temple or holy dwelling-place of God.</a:t>
            </a:r>
          </a:p>
        </p:txBody>
      </p:sp>
    </p:spTree>
    <p:extLst>
      <p:ext uri="{BB962C8B-B14F-4D97-AF65-F5344CB8AC3E}">
        <p14:creationId xmlns:p14="http://schemas.microsoft.com/office/powerpoint/2010/main" val="2105241298"/>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7:15</a:t>
            </a:r>
            <a:endParaRPr lang="en-US" dirty="0">
              <a:solidFill>
                <a:srgbClr val="FFFF00"/>
              </a:solidFill>
            </a:endParaRPr>
          </a:p>
        </p:txBody>
      </p:sp>
      <p:sp>
        <p:nvSpPr>
          <p:cNvPr id="3" name="Content Placeholder 2"/>
          <p:cNvSpPr>
            <a:spLocks noGrp="1"/>
          </p:cNvSpPr>
          <p:nvPr>
            <p:ph idx="1"/>
          </p:nvPr>
        </p:nvSpPr>
        <p:spPr>
          <a:xfrm>
            <a:off x="204717" y="1501254"/>
            <a:ext cx="11655188" cy="5022376"/>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“Shall </a:t>
            </a:r>
            <a:r>
              <a:rPr lang="en-US" sz="3200" i="1" dirty="0">
                <a:solidFill>
                  <a:srgbClr val="FFFF00"/>
                </a:solidFill>
                <a:effectLst>
                  <a:outerShdw blurRad="38100" dist="38100" dir="2700000" algn="tl">
                    <a:srgbClr val="000000">
                      <a:alpha val="43137"/>
                    </a:srgbClr>
                  </a:outerShdw>
                </a:effectLst>
              </a:rPr>
              <a:t>dwell among </a:t>
            </a:r>
            <a:r>
              <a:rPr lang="en-US" sz="3200" i="1" dirty="0" smtClean="0">
                <a:solidFill>
                  <a:srgbClr val="FFFF00"/>
                </a:solidFill>
                <a:effectLst>
                  <a:outerShdw blurRad="38100" dist="38100" dir="2700000" algn="tl">
                    <a:srgbClr val="000000">
                      <a:alpha val="43137"/>
                    </a:srgbClr>
                  </a:outerShdw>
                </a:effectLst>
              </a:rPr>
              <a:t>them”</a:t>
            </a:r>
            <a:r>
              <a:rPr lang="en-US" sz="3200" dirty="0" smtClean="0">
                <a:effectLst>
                  <a:outerShdw blurRad="38100" dist="38100" dir="2700000" algn="tl">
                    <a:srgbClr val="000000">
                      <a:alpha val="43137"/>
                    </a:srgbClr>
                  </a:outerShdw>
                </a:effectLst>
              </a:rPr>
              <a:t>:  This </a:t>
            </a:r>
            <a:r>
              <a:rPr lang="en-US" sz="3200" dirty="0">
                <a:effectLst>
                  <a:outerShdw blurRad="38100" dist="38100" dir="2700000" algn="tl">
                    <a:srgbClr val="000000">
                      <a:alpha val="43137"/>
                    </a:srgbClr>
                  </a:outerShdw>
                </a:effectLst>
              </a:rPr>
              <a:t>word properly </a:t>
            </a:r>
            <a:r>
              <a:rPr lang="en-US" sz="3200" dirty="0" smtClean="0">
                <a:effectLst>
                  <a:outerShdw blurRad="38100" dist="38100" dir="2700000" algn="tl">
                    <a:srgbClr val="000000">
                      <a:alpha val="43137"/>
                    </a:srgbClr>
                  </a:outerShdw>
                </a:effectLst>
              </a:rPr>
              <a:t>means </a:t>
            </a:r>
            <a:r>
              <a:rPr lang="en-US" sz="3200" dirty="0">
                <a:effectLst>
                  <a:outerShdw blurRad="38100" dist="38100" dir="2700000" algn="tl">
                    <a:srgbClr val="000000">
                      <a:alpha val="43137"/>
                    </a:srgbClr>
                  </a:outerShdw>
                </a:effectLst>
              </a:rPr>
              <a:t>to </a:t>
            </a:r>
            <a:r>
              <a:rPr lang="en-US" sz="3200" dirty="0" smtClean="0">
                <a:effectLst>
                  <a:outerShdw blurRad="38100" dist="38100" dir="2700000" algn="tl">
                    <a:srgbClr val="000000">
                      <a:alpha val="43137"/>
                    </a:srgbClr>
                  </a:outerShdw>
                </a:effectLst>
              </a:rPr>
              <a:t>tent or </a:t>
            </a:r>
            <a:r>
              <a:rPr lang="en-US" sz="3200" dirty="0">
                <a:effectLst>
                  <a:outerShdw blurRad="38100" dist="38100" dir="2700000" algn="tl">
                    <a:srgbClr val="000000">
                      <a:alpha val="43137"/>
                    </a:srgbClr>
                  </a:outerShdw>
                </a:effectLst>
              </a:rPr>
              <a:t>to pitch a tent; </a:t>
            </a:r>
            <a:r>
              <a:rPr lang="en-US" sz="3200" dirty="0" smtClean="0">
                <a:effectLst>
                  <a:outerShdw blurRad="38100" dist="38100" dir="2700000" algn="tl">
                    <a:srgbClr val="000000">
                      <a:alpha val="43137"/>
                    </a:srgbClr>
                  </a:outerShdw>
                </a:effectLst>
              </a:rPr>
              <a:t>and </a:t>
            </a:r>
            <a:r>
              <a:rPr lang="en-US" sz="3200" dirty="0">
                <a:effectLst>
                  <a:outerShdw blurRad="38100" dist="38100" dir="2700000" algn="tl">
                    <a:srgbClr val="000000">
                      <a:alpha val="43137"/>
                    </a:srgbClr>
                  </a:outerShdw>
                </a:effectLst>
              </a:rPr>
              <a:t>in the New Testament, to dwell as in tents. The meaning here is, that God would dwell among them as in a tent, or would have his abode with them. So in </a:t>
            </a:r>
            <a:r>
              <a:rPr lang="en-US" sz="3200" dirty="0" smtClean="0">
                <a:effectLst>
                  <a:outerShdw blurRad="38100" dist="38100" dir="2700000" algn="tl">
                    <a:srgbClr val="000000">
                      <a:alpha val="43137"/>
                    </a:srgbClr>
                  </a:outerShdw>
                </a:effectLst>
              </a:rPr>
              <a:t>heaven there </a:t>
            </a:r>
            <a:r>
              <a:rPr lang="en-US" sz="3200" dirty="0">
                <a:effectLst>
                  <a:outerShdw blurRad="38100" dist="38100" dir="2700000" algn="tl">
                    <a:srgbClr val="000000">
                      <a:alpha val="43137"/>
                    </a:srgbClr>
                  </a:outerShdw>
                </a:effectLst>
              </a:rPr>
              <a:t>will be the consciousness always that God dwells there among his people, and that the redeemed are gathered around him in his own house</a:t>
            </a:r>
            <a:r>
              <a:rPr lang="en-US" sz="32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7026563"/>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7:16</a:t>
            </a:r>
            <a:endParaRPr lang="en-US" dirty="0">
              <a:solidFill>
                <a:srgbClr val="FFFF00"/>
              </a:solidFill>
            </a:endParaRPr>
          </a:p>
        </p:txBody>
      </p:sp>
      <p:sp>
        <p:nvSpPr>
          <p:cNvPr id="3" name="Content Placeholder 2"/>
          <p:cNvSpPr>
            <a:spLocks noGrp="1"/>
          </p:cNvSpPr>
          <p:nvPr>
            <p:ph idx="1"/>
          </p:nvPr>
        </p:nvSpPr>
        <p:spPr>
          <a:xfrm>
            <a:off x="204717" y="1214650"/>
            <a:ext cx="11655188" cy="5308979"/>
          </a:xfrm>
        </p:spPr>
        <p:txBody>
          <a:bodyPr>
            <a:noAutofit/>
          </a:bodyPr>
          <a:lstStyle/>
          <a:p>
            <a:pPr marL="0" indent="0">
              <a:buNone/>
            </a:pPr>
            <a:r>
              <a:rPr lang="en-US" sz="3200" dirty="0">
                <a:effectLst>
                  <a:outerShdw blurRad="38100" dist="38100" dir="2700000" algn="tl">
                    <a:srgbClr val="000000">
                      <a:alpha val="43137"/>
                    </a:srgbClr>
                  </a:outerShdw>
                </a:effectLst>
              </a:rPr>
              <a:t>In heaven, they </a:t>
            </a:r>
            <a:r>
              <a:rPr lang="en-US" sz="3200" dirty="0" smtClean="0">
                <a:effectLst>
                  <a:outerShdw blurRad="38100" dist="38100" dir="2700000" algn="tl">
                    <a:srgbClr val="000000">
                      <a:alpha val="43137"/>
                    </a:srgbClr>
                  </a:outerShdw>
                </a:effectLst>
              </a:rPr>
              <a:t>will not </a:t>
            </a:r>
            <a:r>
              <a:rPr lang="en-US" sz="3200" dirty="0">
                <a:effectLst>
                  <a:outerShdw blurRad="38100" dist="38100" dir="2700000" algn="tl">
                    <a:srgbClr val="000000">
                      <a:alpha val="43137"/>
                    </a:srgbClr>
                  </a:outerShdw>
                </a:effectLst>
              </a:rPr>
              <a:t>be subjected to </a:t>
            </a:r>
            <a:r>
              <a:rPr lang="en-US" sz="3200" dirty="0" smtClean="0">
                <a:effectLst>
                  <a:outerShdw blurRad="38100" dist="38100" dir="2700000" algn="tl">
                    <a:srgbClr val="000000">
                      <a:alpha val="43137"/>
                    </a:srgbClr>
                  </a:outerShdw>
                </a:effectLst>
              </a:rPr>
              <a:t>hunger &amp; thirst anymore</a:t>
            </a:r>
            <a:r>
              <a:rPr lang="en-US" sz="3200" dirty="0">
                <a:effectLst>
                  <a:outerShdw blurRad="38100" dist="38100" dir="2700000" algn="tl">
                    <a:srgbClr val="000000">
                      <a:alpha val="43137"/>
                    </a:srgbClr>
                  </a:outerShdw>
                </a:effectLst>
              </a:rPr>
              <a:t>, for there will be no want that will not </a:t>
            </a:r>
            <a:r>
              <a:rPr lang="en-US" sz="3200" dirty="0" smtClean="0">
                <a:effectLst>
                  <a:outerShdw blurRad="38100" dist="38100" dir="2700000" algn="tl">
                    <a:srgbClr val="000000">
                      <a:alpha val="43137"/>
                    </a:srgbClr>
                  </a:outerShdw>
                </a:effectLst>
              </a:rPr>
              <a:t>be supplied.</a:t>
            </a:r>
          </a:p>
          <a:p>
            <a:pPr marL="0" indent="0">
              <a:buNone/>
            </a:pPr>
            <a:r>
              <a:rPr lang="en-US" sz="3200" i="1" dirty="0" smtClean="0">
                <a:solidFill>
                  <a:srgbClr val="FFFF00"/>
                </a:solidFill>
                <a:effectLst>
                  <a:outerShdw blurRad="38100" dist="38100" dir="2700000" algn="tl">
                    <a:srgbClr val="000000">
                      <a:alpha val="43137"/>
                    </a:srgbClr>
                  </a:outerShdw>
                </a:effectLst>
              </a:rPr>
              <a:t>“Neither </a:t>
            </a:r>
            <a:r>
              <a:rPr lang="en-US" sz="3200" i="1" dirty="0">
                <a:solidFill>
                  <a:srgbClr val="FFFF00"/>
                </a:solidFill>
                <a:effectLst>
                  <a:outerShdw blurRad="38100" dist="38100" dir="2700000" algn="tl">
                    <a:srgbClr val="000000">
                      <a:alpha val="43137"/>
                    </a:srgbClr>
                  </a:outerShdw>
                </a:effectLst>
              </a:rPr>
              <a:t>shall the sun </a:t>
            </a:r>
            <a:r>
              <a:rPr lang="en-US" sz="3200" i="1" u="sng" dirty="0">
                <a:solidFill>
                  <a:srgbClr val="FFFF00"/>
                </a:solidFill>
                <a:effectLst>
                  <a:outerShdw blurRad="38100" dist="38100" dir="2700000" algn="tl">
                    <a:srgbClr val="000000">
                      <a:alpha val="43137"/>
                    </a:srgbClr>
                  </a:outerShdw>
                </a:effectLst>
              </a:rPr>
              <a:t>light</a:t>
            </a:r>
            <a:r>
              <a:rPr lang="en-US" sz="3200" i="1" dirty="0">
                <a:solidFill>
                  <a:srgbClr val="FFFF00"/>
                </a:solidFill>
                <a:effectLst>
                  <a:outerShdw blurRad="38100" dist="38100" dir="2700000" algn="tl">
                    <a:srgbClr val="000000">
                      <a:alpha val="43137"/>
                    </a:srgbClr>
                  </a:outerShdw>
                </a:effectLst>
              </a:rPr>
              <a:t> on </a:t>
            </a:r>
            <a:r>
              <a:rPr lang="en-US" sz="3200" i="1" dirty="0" smtClean="0">
                <a:solidFill>
                  <a:srgbClr val="FFFF00"/>
                </a:solidFill>
                <a:effectLst>
                  <a:outerShdw blurRad="38100" dist="38100" dir="2700000" algn="tl">
                    <a:srgbClr val="000000">
                      <a:alpha val="43137"/>
                    </a:srgbClr>
                  </a:outerShdw>
                </a:effectLst>
              </a:rPr>
              <a:t>them”  </a:t>
            </a:r>
            <a:r>
              <a:rPr lang="en-US" sz="3200" dirty="0" smtClean="0">
                <a:effectLst>
                  <a:outerShdw blurRad="38100" dist="38100" dir="2700000" algn="tl">
                    <a:srgbClr val="000000">
                      <a:alpha val="43137"/>
                    </a:srgbClr>
                  </a:outerShdw>
                </a:effectLst>
              </a:rPr>
              <a:t>The word “</a:t>
            </a:r>
            <a:r>
              <a:rPr lang="en-US" sz="3200" i="1" u="sng" dirty="0" smtClean="0">
                <a:solidFill>
                  <a:srgbClr val="FFFF00"/>
                </a:solidFill>
                <a:effectLst>
                  <a:outerShdw blurRad="38100" dist="38100" dir="2700000" algn="tl">
                    <a:srgbClr val="000000">
                      <a:alpha val="43137"/>
                    </a:srgbClr>
                  </a:outerShdw>
                </a:effectLst>
              </a:rPr>
              <a:t>light</a:t>
            </a:r>
            <a:r>
              <a:rPr lang="en-US" sz="3200" dirty="0" smtClean="0">
                <a:effectLst>
                  <a:outerShdw blurRad="38100" dist="38100" dir="2700000" algn="tl">
                    <a:srgbClr val="000000">
                      <a:alpha val="43137"/>
                    </a:srgbClr>
                  </a:outerShdw>
                </a:effectLst>
              </a:rPr>
              <a:t>” means “</a:t>
            </a:r>
            <a:r>
              <a:rPr lang="en-US" sz="3200" i="1" dirty="0" smtClean="0">
                <a:solidFill>
                  <a:srgbClr val="FFFF00"/>
                </a:solidFill>
                <a:effectLst>
                  <a:outerShdw blurRad="38100" dist="38100" dir="2700000" algn="tl">
                    <a:srgbClr val="000000">
                      <a:alpha val="43137"/>
                    </a:srgbClr>
                  </a:outerShdw>
                </a:effectLst>
              </a:rPr>
              <a:t>fall on</a:t>
            </a:r>
            <a:r>
              <a:rPr lang="en-US" sz="3200" dirty="0" smtClean="0">
                <a:effectLst>
                  <a:outerShdw blurRad="38100" dist="38100" dir="2700000" algn="tl">
                    <a:srgbClr val="000000">
                      <a:alpha val="43137"/>
                    </a:srgbClr>
                  </a:outerShdw>
                </a:effectLst>
              </a:rPr>
              <a:t>” and </a:t>
            </a:r>
            <a:r>
              <a:rPr lang="en-US" sz="3200" dirty="0">
                <a:effectLst>
                  <a:outerShdw blurRad="38100" dist="38100" dir="2700000" algn="tl">
                    <a:srgbClr val="000000">
                      <a:alpha val="43137"/>
                    </a:srgbClr>
                  </a:outerShdw>
                </a:effectLst>
              </a:rPr>
              <a:t>the </a:t>
            </a:r>
            <a:r>
              <a:rPr lang="en-US" sz="3200" dirty="0" smtClean="0">
                <a:effectLst>
                  <a:outerShdw blurRad="38100" dist="38100" dir="2700000" algn="tl">
                    <a:srgbClr val="000000">
                      <a:alpha val="43137"/>
                    </a:srgbClr>
                  </a:outerShdw>
                </a:effectLst>
              </a:rPr>
              <a:t>reference is </a:t>
            </a:r>
            <a:r>
              <a:rPr lang="en-US" sz="3200" dirty="0">
                <a:effectLst>
                  <a:outerShdw blurRad="38100" dist="38100" dir="2700000" algn="tl">
                    <a:srgbClr val="000000">
                      <a:alpha val="43137"/>
                    </a:srgbClr>
                  </a:outerShdw>
                </a:effectLst>
              </a:rPr>
              <a:t>to the intense and burning heat of the </a:t>
            </a:r>
            <a:r>
              <a:rPr lang="en-US" sz="3200" dirty="0" smtClean="0">
                <a:effectLst>
                  <a:outerShdw blurRad="38100" dist="38100" dir="2700000" algn="tl">
                    <a:srgbClr val="000000">
                      <a:alpha val="43137"/>
                    </a:srgbClr>
                  </a:outerShdw>
                </a:effectLst>
              </a:rPr>
              <a:t>sun. </a:t>
            </a:r>
            <a:r>
              <a:rPr lang="en-US" sz="3200" dirty="0">
                <a:effectLst>
                  <a:outerShdw blurRad="38100" dist="38100" dir="2700000" algn="tl">
                    <a:srgbClr val="000000">
                      <a:alpha val="43137"/>
                    </a:srgbClr>
                  </a:outerShdw>
                </a:effectLst>
              </a:rPr>
              <a:t>Excessive heat of the sun, </a:t>
            </a:r>
            <a:r>
              <a:rPr lang="en-US" sz="3200" dirty="0" smtClean="0">
                <a:effectLst>
                  <a:outerShdw blurRad="38100" dist="38100" dir="2700000" algn="tl">
                    <a:srgbClr val="000000">
                      <a:alpha val="43137"/>
                    </a:srgbClr>
                  </a:outerShdw>
                </a:effectLst>
              </a:rPr>
              <a:t>can cause </a:t>
            </a:r>
            <a:r>
              <a:rPr lang="en-US" sz="3200" dirty="0">
                <a:effectLst>
                  <a:outerShdw blurRad="38100" dist="38100" dir="2700000" algn="tl">
                    <a:srgbClr val="000000">
                      <a:alpha val="43137"/>
                    </a:srgbClr>
                  </a:outerShdw>
                </a:effectLst>
              </a:rPr>
              <a:t>great pain or sudden </a:t>
            </a:r>
            <a:r>
              <a:rPr lang="en-US" sz="3200" dirty="0" smtClean="0">
                <a:effectLst>
                  <a:outerShdw blurRad="38100" dist="38100" dir="2700000" algn="tl">
                    <a:srgbClr val="000000">
                      <a:alpha val="43137"/>
                    </a:srgbClr>
                  </a:outerShdw>
                </a:effectLst>
              </a:rPr>
              <a:t>death (sun stroke). Therefore they are being encouraged that the </a:t>
            </a:r>
            <a:r>
              <a:rPr lang="en-US" sz="3200" dirty="0">
                <a:effectLst>
                  <a:outerShdw blurRad="38100" dist="38100" dir="2700000" algn="tl">
                    <a:srgbClr val="000000">
                      <a:alpha val="43137"/>
                    </a:srgbClr>
                  </a:outerShdw>
                </a:effectLst>
              </a:rPr>
              <a:t>scorching heat of </a:t>
            </a:r>
            <a:r>
              <a:rPr lang="en-US" sz="3200" dirty="0" smtClean="0">
                <a:effectLst>
                  <a:outerShdw blurRad="38100" dist="38100" dir="2700000" algn="tl">
                    <a:srgbClr val="000000">
                      <a:alpha val="43137"/>
                    </a:srgbClr>
                  </a:outerShdw>
                </a:effectLst>
              </a:rPr>
              <a:t>the sun, will never </a:t>
            </a:r>
            <a:r>
              <a:rPr lang="en-US" sz="3200" dirty="0">
                <a:effectLst>
                  <a:outerShdw blurRad="38100" dist="38100" dir="2700000" algn="tl">
                    <a:srgbClr val="000000">
                      <a:alpha val="43137"/>
                    </a:srgbClr>
                  </a:outerShdw>
                </a:effectLst>
              </a:rPr>
              <a:t>affect or afflict them </a:t>
            </a:r>
            <a:r>
              <a:rPr lang="en-US" sz="3200" dirty="0" smtClean="0">
                <a:effectLst>
                  <a:outerShdw blurRad="38100" dist="38100" dir="2700000" algn="tl">
                    <a:srgbClr val="000000">
                      <a:alpha val="43137"/>
                    </a:srgbClr>
                  </a:outerShdw>
                </a:effectLst>
              </a:rPr>
              <a:t>in heaven.</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7241234"/>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7:17</a:t>
            </a:r>
            <a:endParaRPr lang="en-US" dirty="0">
              <a:solidFill>
                <a:srgbClr val="FFFF00"/>
              </a:solidFill>
            </a:endParaRPr>
          </a:p>
        </p:txBody>
      </p:sp>
      <p:sp>
        <p:nvSpPr>
          <p:cNvPr id="3" name="Content Placeholder 2"/>
          <p:cNvSpPr>
            <a:spLocks noGrp="1"/>
          </p:cNvSpPr>
          <p:nvPr>
            <p:ph idx="1"/>
          </p:nvPr>
        </p:nvSpPr>
        <p:spPr>
          <a:xfrm>
            <a:off x="204717" y="1378424"/>
            <a:ext cx="11655188" cy="5145206"/>
          </a:xfrm>
        </p:spPr>
        <p:txBody>
          <a:bodyPr>
            <a:noAutofit/>
          </a:bodyPr>
          <a:lstStyle/>
          <a:p>
            <a:r>
              <a:rPr lang="en-US" sz="3200" dirty="0" smtClean="0">
                <a:effectLst>
                  <a:outerShdw blurRad="38100" dist="38100" dir="2700000" algn="tl">
                    <a:srgbClr val="000000">
                      <a:alpha val="43137"/>
                    </a:srgbClr>
                  </a:outerShdw>
                </a:effectLst>
              </a:rPr>
              <a:t>Instead of hunger &amp; starvation, Jesus shall feed his saints</a:t>
            </a:r>
          </a:p>
          <a:p>
            <a:r>
              <a:rPr lang="en-US" sz="3200" dirty="0" smtClean="0">
                <a:effectLst>
                  <a:outerShdw blurRad="38100" dist="38100" dir="2700000" algn="tl">
                    <a:srgbClr val="000000">
                      <a:alpha val="43137"/>
                    </a:srgbClr>
                  </a:outerShdw>
                </a:effectLst>
              </a:rPr>
              <a:t>Instead of dying of thirst, Jesus shall give his saints living waters to drink</a:t>
            </a:r>
          </a:p>
          <a:p>
            <a:r>
              <a:rPr lang="en-US" sz="3200" dirty="0" smtClean="0">
                <a:effectLst>
                  <a:outerShdw blurRad="38100" dist="38100" dir="2700000" algn="tl">
                    <a:srgbClr val="000000">
                      <a:alpha val="43137"/>
                    </a:srgbClr>
                  </a:outerShdw>
                </a:effectLst>
              </a:rPr>
              <a:t>Instead of sweltering heat, sweat &amp; tears, Jesus will wipe away all sweat &amp; tears and give his saints comfort</a:t>
            </a:r>
          </a:p>
          <a:p>
            <a:r>
              <a:rPr lang="en-US" sz="3200" dirty="0">
                <a:effectLst>
                  <a:outerShdw blurRad="38100" dist="38100" dir="2700000" algn="tl">
                    <a:srgbClr val="000000">
                      <a:alpha val="43137"/>
                    </a:srgbClr>
                  </a:outerShdw>
                </a:effectLst>
              </a:rPr>
              <a:t>In </a:t>
            </a:r>
            <a:r>
              <a:rPr lang="en-US" sz="3200" dirty="0" smtClean="0">
                <a:effectLst>
                  <a:outerShdw blurRad="38100" dist="38100" dir="2700000" algn="tl">
                    <a:srgbClr val="000000">
                      <a:alpha val="43137"/>
                    </a:srgbClr>
                  </a:outerShdw>
                </a:effectLst>
              </a:rPr>
              <a:t>heaven Jesus will </a:t>
            </a:r>
            <a:r>
              <a:rPr lang="en-US" sz="3200" dirty="0">
                <a:effectLst>
                  <a:outerShdw blurRad="38100" dist="38100" dir="2700000" algn="tl">
                    <a:srgbClr val="000000">
                      <a:alpha val="43137"/>
                    </a:srgbClr>
                  </a:outerShdw>
                </a:effectLst>
              </a:rPr>
              <a:t>remove all sorrows</a:t>
            </a:r>
            <a:r>
              <a:rPr lang="en-US" sz="3200" dirty="0" smtClean="0">
                <a:effectLst>
                  <a:outerShdw blurRad="38100" dist="38100" dir="2700000" algn="tl">
                    <a:srgbClr val="000000">
                      <a:alpha val="43137"/>
                    </a:srgbClr>
                  </a:outerShdw>
                </a:effectLst>
              </a:rPr>
              <a:t>, pain &amp; discomfort </a:t>
            </a:r>
            <a:r>
              <a:rPr lang="en-US" sz="3200" dirty="0">
                <a:effectLst>
                  <a:outerShdw blurRad="38100" dist="38100" dir="2700000" algn="tl">
                    <a:srgbClr val="000000">
                      <a:alpha val="43137"/>
                    </a:srgbClr>
                  </a:outerShdw>
                </a:effectLst>
              </a:rPr>
              <a:t>and fill </a:t>
            </a:r>
            <a:r>
              <a:rPr lang="en-US" sz="3200" dirty="0" smtClean="0">
                <a:effectLst>
                  <a:outerShdw blurRad="38100" dist="38100" dir="2700000" algn="tl">
                    <a:srgbClr val="000000">
                      <a:alpha val="43137"/>
                    </a:srgbClr>
                  </a:outerShdw>
                </a:effectLst>
              </a:rPr>
              <a:t>his saints </a:t>
            </a:r>
            <a:r>
              <a:rPr lang="en-US" sz="3200" dirty="0">
                <a:effectLst>
                  <a:outerShdw blurRad="38100" dist="38100" dir="2700000" algn="tl">
                    <a:srgbClr val="000000">
                      <a:alpha val="43137"/>
                    </a:srgbClr>
                  </a:outerShdw>
                </a:effectLst>
              </a:rPr>
              <a:t>with perfect joy for ever.</a:t>
            </a:r>
          </a:p>
        </p:txBody>
      </p:sp>
    </p:spTree>
    <p:extLst>
      <p:ext uri="{BB962C8B-B14F-4D97-AF65-F5344CB8AC3E}">
        <p14:creationId xmlns:p14="http://schemas.microsoft.com/office/powerpoint/2010/main" val="685840503"/>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49" y="814318"/>
            <a:ext cx="10353761" cy="1110018"/>
          </a:xfrm>
        </p:spPr>
        <p:txBody>
          <a:bodyPr>
            <a:normAutofit fontScale="90000"/>
          </a:bodyPr>
          <a:lstStyle/>
          <a:p>
            <a:r>
              <a:rPr lang="en-US" sz="7300" b="0" dirty="0">
                <a:latin typeface="Bernard MT Condensed" pitchFamily="18" charset="0"/>
              </a:rPr>
              <a:t>Revelation Chapter 8</a:t>
            </a:r>
            <a:r>
              <a:rPr lang="en-US" sz="7300" b="0" dirty="0" smtClean="0">
                <a:latin typeface="Bernard MT Condensed" pitchFamily="18" charset="0"/>
              </a:rPr>
              <a:t/>
            </a:r>
            <a:br>
              <a:rPr lang="en-US" sz="7300" b="0" dirty="0" smtClean="0">
                <a:latin typeface="Bernard MT Condensed" pitchFamily="18" charset="0"/>
              </a:rPr>
            </a:br>
            <a:r>
              <a:rPr lang="en-US" sz="3600" dirty="0" smtClean="0">
                <a:latin typeface="Bernard MT Condensed" pitchFamily="18" charset="0"/>
              </a:rPr>
              <a:t/>
            </a:r>
            <a:br>
              <a:rPr lang="en-US" sz="3600" dirty="0" smtClean="0">
                <a:latin typeface="Bernard MT Condensed" pitchFamily="18" charset="0"/>
              </a:rPr>
            </a:br>
            <a:endParaRPr lang="en-US" sz="5300" b="0" dirty="0"/>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16" y="1719618"/>
            <a:ext cx="8290395" cy="463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673177"/>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8:1</a:t>
            </a:r>
            <a:endParaRPr lang="en-US" dirty="0">
              <a:solidFill>
                <a:srgbClr val="FFFF00"/>
              </a:solidFill>
            </a:endParaRPr>
          </a:p>
        </p:txBody>
      </p:sp>
      <p:sp>
        <p:nvSpPr>
          <p:cNvPr id="3" name="Content Placeholder 2"/>
          <p:cNvSpPr>
            <a:spLocks noGrp="1"/>
          </p:cNvSpPr>
          <p:nvPr>
            <p:ph idx="1"/>
          </p:nvPr>
        </p:nvSpPr>
        <p:spPr>
          <a:xfrm>
            <a:off x="204717" y="1214650"/>
            <a:ext cx="11655188" cy="5308979"/>
          </a:xfrm>
        </p:spPr>
        <p:txBody>
          <a:bodyPr>
            <a:noAutofit/>
          </a:bodyPr>
          <a:lstStyle/>
          <a:p>
            <a:pPr marL="0" indent="0">
              <a:buNone/>
            </a:pPr>
            <a:r>
              <a:rPr lang="en-US" sz="3600" dirty="0">
                <a:effectLst>
                  <a:outerShdw blurRad="38100" dist="38100" dir="2700000" algn="tl">
                    <a:srgbClr val="000000">
                      <a:alpha val="43137"/>
                    </a:srgbClr>
                  </a:outerShdw>
                </a:effectLst>
              </a:rPr>
              <a:t>This verse concludes the record of the </a:t>
            </a:r>
            <a:r>
              <a:rPr lang="en-US" sz="3600" dirty="0" smtClean="0">
                <a:effectLst>
                  <a:outerShdw blurRad="38100" dist="38100" dir="2700000" algn="tl">
                    <a:srgbClr val="000000">
                      <a:alpha val="43137"/>
                    </a:srgbClr>
                  </a:outerShdw>
                </a:effectLst>
              </a:rPr>
              <a:t>opening </a:t>
            </a:r>
            <a:r>
              <a:rPr lang="en-US" sz="3600" dirty="0">
                <a:effectLst>
                  <a:outerShdw blurRad="38100" dist="38100" dir="2700000" algn="tl">
                    <a:srgbClr val="000000">
                      <a:alpha val="43137"/>
                    </a:srgbClr>
                  </a:outerShdw>
                </a:effectLst>
              </a:rPr>
              <a:t>of the seals</a:t>
            </a:r>
            <a:r>
              <a:rPr lang="en-US" sz="3600" dirty="0" smtClean="0">
                <a:effectLst>
                  <a:outerShdw blurRad="38100" dist="38100" dir="2700000" algn="tl">
                    <a:srgbClr val="000000">
                      <a:alpha val="43137"/>
                    </a:srgbClr>
                  </a:outerShdw>
                </a:effectLst>
              </a:rPr>
              <a:t>.  The 7</a:t>
            </a:r>
            <a:r>
              <a:rPr lang="en-US" sz="3600" baseline="30000" dirty="0" smtClean="0">
                <a:effectLst>
                  <a:outerShdw blurRad="38100" dist="38100" dir="2700000" algn="tl">
                    <a:srgbClr val="000000">
                      <a:alpha val="43137"/>
                    </a:srgbClr>
                  </a:outerShdw>
                </a:effectLst>
              </a:rPr>
              <a:t>th</a:t>
            </a:r>
            <a:r>
              <a:rPr lang="en-US" sz="3600" dirty="0" smtClean="0">
                <a:effectLst>
                  <a:outerShdw blurRad="38100" dist="38100" dir="2700000" algn="tl">
                    <a:srgbClr val="000000">
                      <a:alpha val="43137"/>
                    </a:srgbClr>
                  </a:outerShdw>
                </a:effectLst>
              </a:rPr>
              <a:t> &amp; final seal was now open; which was about to usher in the 7 trumpets.</a:t>
            </a:r>
          </a:p>
          <a:p>
            <a:pPr marL="0" indent="0">
              <a:buNone/>
            </a:pPr>
            <a:endParaRPr lang="en-US" sz="3200" dirty="0" smtClean="0">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Silence </a:t>
            </a:r>
            <a:r>
              <a:rPr lang="en-US" sz="3600" i="1" dirty="0">
                <a:solidFill>
                  <a:srgbClr val="FFFF00"/>
                </a:solidFill>
                <a:effectLst>
                  <a:outerShdw blurRad="38100" dist="38100" dir="2700000" algn="tl">
                    <a:srgbClr val="000000">
                      <a:alpha val="43137"/>
                    </a:srgbClr>
                  </a:outerShdw>
                </a:effectLst>
              </a:rPr>
              <a:t>in </a:t>
            </a:r>
            <a:r>
              <a:rPr lang="en-US" sz="3600" i="1" dirty="0" smtClean="0">
                <a:solidFill>
                  <a:srgbClr val="FFFF00"/>
                </a:solidFill>
                <a:effectLst>
                  <a:outerShdw blurRad="38100" dist="38100" dir="2700000" algn="tl">
                    <a:srgbClr val="000000">
                      <a:alpha val="43137"/>
                    </a:srgbClr>
                  </a:outerShdw>
                </a:effectLst>
              </a:rPr>
              <a:t>heaven for half </a:t>
            </a:r>
            <a:r>
              <a:rPr lang="en-US" sz="3600" i="1" dirty="0">
                <a:solidFill>
                  <a:srgbClr val="FFFF00"/>
                </a:solidFill>
                <a:effectLst>
                  <a:outerShdw blurRad="38100" dist="38100" dir="2700000" algn="tl">
                    <a:srgbClr val="000000">
                      <a:alpha val="43137"/>
                    </a:srgbClr>
                  </a:outerShdw>
                </a:effectLst>
              </a:rPr>
              <a:t>an </a:t>
            </a:r>
            <a:r>
              <a:rPr lang="en-US" sz="3600" i="1" dirty="0" smtClean="0">
                <a:solidFill>
                  <a:srgbClr val="FFFF00"/>
                </a:solidFill>
                <a:effectLst>
                  <a:outerShdw blurRad="38100" dist="38100" dir="2700000" algn="tl">
                    <a:srgbClr val="000000">
                      <a:alpha val="43137"/>
                    </a:srgbClr>
                  </a:outerShdw>
                </a:effectLst>
              </a:rPr>
              <a:t>hour</a:t>
            </a:r>
            <a:r>
              <a:rPr lang="en-US" sz="3600" dirty="0" smtClean="0">
                <a:effectLst>
                  <a:outerShdw blurRad="38100" dist="38100" dir="2700000" algn="tl">
                    <a:srgbClr val="000000">
                      <a:alpha val="43137"/>
                    </a:srgbClr>
                  </a:outerShdw>
                </a:effectLst>
              </a:rPr>
              <a:t>: Indicating </a:t>
            </a:r>
            <a:r>
              <a:rPr lang="en-US" sz="3600" dirty="0">
                <a:effectLst>
                  <a:outerShdw blurRad="38100" dist="38100" dir="2700000" algn="tl">
                    <a:srgbClr val="000000">
                      <a:alpha val="43137"/>
                    </a:srgbClr>
                  </a:outerShdw>
                </a:effectLst>
              </a:rPr>
              <a:t>quiet for a short </a:t>
            </a:r>
            <a:r>
              <a:rPr lang="en-US" sz="3600" dirty="0" smtClean="0">
                <a:effectLst>
                  <a:outerShdw blurRad="38100" dist="38100" dir="2700000" algn="tl">
                    <a:srgbClr val="000000">
                      <a:alpha val="43137"/>
                    </a:srgbClr>
                  </a:outerShdw>
                </a:effectLst>
              </a:rPr>
              <a:t>time… an eager </a:t>
            </a:r>
            <a:r>
              <a:rPr lang="en-US" sz="3600" dirty="0">
                <a:effectLst>
                  <a:outerShdw blurRad="38100" dist="38100" dir="2700000" algn="tl">
                    <a:srgbClr val="000000">
                      <a:alpha val="43137"/>
                    </a:srgbClr>
                  </a:outerShdw>
                </a:effectLst>
              </a:rPr>
              <a:t>expectation of what was to </a:t>
            </a:r>
            <a:r>
              <a:rPr lang="en-US" sz="3600" dirty="0" smtClean="0">
                <a:effectLst>
                  <a:outerShdw blurRad="38100" dist="38100" dir="2700000" algn="tl">
                    <a:srgbClr val="000000">
                      <a:alpha val="43137"/>
                    </a:srgbClr>
                  </a:outerShdw>
                </a:effectLst>
              </a:rPr>
              <a:t>follow.</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0649097"/>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8:2</a:t>
            </a:r>
            <a:endParaRPr lang="en-US" dirty="0">
              <a:solidFill>
                <a:srgbClr val="FFFF00"/>
              </a:solidFill>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329" y="987141"/>
            <a:ext cx="7132330" cy="571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628794"/>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8:2</a:t>
            </a:r>
            <a:endParaRPr lang="en-US" dirty="0">
              <a:solidFill>
                <a:srgbClr val="FFFF00"/>
              </a:solidFill>
            </a:endParaRPr>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064" y="914401"/>
            <a:ext cx="10408817" cy="5843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397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1:18</a:t>
            </a:r>
            <a:r>
              <a:rPr lang="en-US" sz="3600" b="1" dirty="0">
                <a:solidFill>
                  <a:srgbClr val="FFFF00"/>
                </a:solidFill>
                <a:effectLst/>
              </a:rPr>
              <a:t> </a:t>
            </a:r>
            <a:r>
              <a:rPr lang="en-US" sz="3200" i="1" dirty="0">
                <a:effectLst/>
              </a:rPr>
              <a:t>I am Jesus the Saviour, who died for mankind; and being raised from the dead I shall die no more, the great sacrifice being consummated…I was indeed once dead, but now I live, and shall continue to live for ever.</a:t>
            </a:r>
          </a:p>
          <a:p>
            <a:pPr marL="0" indent="0">
              <a:buNone/>
            </a:pPr>
            <a:r>
              <a:rPr lang="en-US" sz="3200" i="1" dirty="0">
                <a:solidFill>
                  <a:srgbClr val="FFFF00"/>
                </a:solidFill>
                <a:effectLst/>
              </a:rPr>
              <a:t>And have the keys of death and hell</a:t>
            </a:r>
            <a:r>
              <a:rPr lang="en-US" sz="3200" dirty="0">
                <a:effectLst/>
              </a:rPr>
              <a:t>:  The key here signifies the power and authority over life, death, the grave and hell. To hold the key was to hold the power over the invisible world. It was fitting that Jesus had this authority, as he had himself been raised from the dead by his own power, thus showing that the dominion over this dark world was entrusted to him. </a:t>
            </a:r>
          </a:p>
        </p:txBody>
      </p:sp>
    </p:spTree>
    <p:extLst>
      <p:ext uri="{BB962C8B-B14F-4D97-AF65-F5344CB8AC3E}">
        <p14:creationId xmlns:p14="http://schemas.microsoft.com/office/powerpoint/2010/main" val="346075834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8:2</a:t>
            </a:r>
            <a:endParaRPr lang="en-US" dirty="0">
              <a:solidFill>
                <a:srgbClr val="FFFF00"/>
              </a:solidFill>
            </a:endParaRPr>
          </a:p>
        </p:txBody>
      </p:sp>
      <p:sp>
        <p:nvSpPr>
          <p:cNvPr id="3" name="Content Placeholder 2"/>
          <p:cNvSpPr>
            <a:spLocks noGrp="1"/>
          </p:cNvSpPr>
          <p:nvPr>
            <p:ph idx="1"/>
          </p:nvPr>
        </p:nvSpPr>
        <p:spPr>
          <a:xfrm>
            <a:off x="204717" y="1214650"/>
            <a:ext cx="11655188" cy="5308979"/>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The Seven angels</a:t>
            </a:r>
            <a:r>
              <a:rPr lang="en-US" sz="3200" dirty="0" smtClean="0">
                <a:effectLst>
                  <a:outerShdw blurRad="38100" dist="38100" dir="2700000" algn="tl">
                    <a:srgbClr val="000000">
                      <a:alpha val="43137"/>
                    </a:srgbClr>
                  </a:outerShdw>
                </a:effectLst>
              </a:rPr>
              <a:t>: Messengers </a:t>
            </a:r>
            <a:r>
              <a:rPr lang="en-US" sz="3200" dirty="0">
                <a:effectLst>
                  <a:outerShdw blurRad="38100" dist="38100" dir="2700000" algn="tl">
                    <a:srgbClr val="000000">
                      <a:alpha val="43137"/>
                    </a:srgbClr>
                  </a:outerShdw>
                </a:effectLst>
              </a:rPr>
              <a:t>prepared to do the will of God. </a:t>
            </a:r>
            <a:r>
              <a:rPr lang="en-US" sz="3200" dirty="0" smtClean="0">
                <a:effectLst>
                  <a:outerShdw blurRad="38100" dist="38100" dir="2700000" algn="tl">
                    <a:srgbClr val="000000">
                      <a:alpha val="43137"/>
                    </a:srgbClr>
                  </a:outerShdw>
                </a:effectLst>
              </a:rPr>
              <a:t>The </a:t>
            </a:r>
            <a:r>
              <a:rPr lang="en-US" sz="3200" dirty="0">
                <a:effectLst>
                  <a:outerShdw blurRad="38100" dist="38100" dir="2700000" algn="tl">
                    <a:srgbClr val="000000">
                      <a:alpha val="43137"/>
                    </a:srgbClr>
                  </a:outerShdw>
                </a:effectLst>
              </a:rPr>
              <a:t>angels who act as </a:t>
            </a:r>
            <a:r>
              <a:rPr lang="en-US" sz="3200" dirty="0" smtClean="0">
                <a:effectLst>
                  <a:outerShdw blurRad="38100" dist="38100" dir="2700000" algn="tl">
                    <a:srgbClr val="000000">
                      <a:alpha val="43137"/>
                    </a:srgbClr>
                  </a:outerShdw>
                </a:effectLst>
              </a:rPr>
              <a:t>God’s </a:t>
            </a:r>
            <a:r>
              <a:rPr lang="en-US" sz="3200" dirty="0">
                <a:effectLst>
                  <a:outerShdw blurRad="38100" dist="38100" dir="2700000" algn="tl">
                    <a:srgbClr val="000000">
                      <a:alpha val="43137"/>
                    </a:srgbClr>
                  </a:outerShdw>
                </a:effectLst>
              </a:rPr>
              <a:t>immediate ministering </a:t>
            </a:r>
            <a:r>
              <a:rPr lang="en-US" sz="3200" dirty="0" smtClean="0">
                <a:effectLst>
                  <a:outerShdw blurRad="38100" dist="38100" dir="2700000" algn="tl">
                    <a:srgbClr val="000000">
                      <a:alpha val="43137"/>
                    </a:srgbClr>
                  </a:outerShdw>
                </a:effectLst>
              </a:rPr>
              <a:t>servants. They apparently stand in the presence of God ready to do His bidding (</a:t>
            </a:r>
            <a:r>
              <a:rPr lang="en-US" sz="3200" dirty="0" smtClean="0">
                <a:solidFill>
                  <a:srgbClr val="FFFF00"/>
                </a:solidFill>
                <a:effectLst>
                  <a:outerShdw blurRad="38100" dist="38100" dir="2700000" algn="tl">
                    <a:srgbClr val="000000">
                      <a:alpha val="43137"/>
                    </a:srgbClr>
                  </a:outerShdw>
                </a:effectLst>
              </a:rPr>
              <a:t>Matt. 18:10; Luke 1:19</a:t>
            </a:r>
            <a:r>
              <a:rPr lang="en-US" sz="3200" dirty="0" smtClean="0">
                <a:effectLst>
                  <a:outerShdw blurRad="38100" dist="38100" dir="2700000" algn="tl">
                    <a:srgbClr val="000000">
                      <a:alpha val="43137"/>
                    </a:srgbClr>
                  </a:outerShdw>
                </a:effectLst>
              </a:rPr>
              <a:t>) </a:t>
            </a:r>
          </a:p>
          <a:p>
            <a:pPr marL="0" indent="0">
              <a:buNone/>
            </a:pPr>
            <a:endParaRPr lang="en-US" sz="3200" i="1" dirty="0" smtClean="0">
              <a:solidFill>
                <a:srgbClr val="FFFF00"/>
              </a:solidFill>
              <a:effectLst>
                <a:outerShdw blurRad="38100" dist="38100" dir="2700000" algn="tl">
                  <a:srgbClr val="000000">
                    <a:alpha val="43137"/>
                  </a:srgbClr>
                </a:outerShdw>
              </a:effectLst>
            </a:endParaRPr>
          </a:p>
          <a:p>
            <a:pPr marL="0" indent="0">
              <a:buNone/>
            </a:pPr>
            <a:r>
              <a:rPr lang="en-US" sz="3200" i="1" dirty="0" smtClean="0">
                <a:solidFill>
                  <a:srgbClr val="FFFF00"/>
                </a:solidFill>
                <a:effectLst>
                  <a:outerShdw blurRad="38100" dist="38100" dir="2700000" algn="tl">
                    <a:srgbClr val="000000">
                      <a:alpha val="43137"/>
                    </a:srgbClr>
                  </a:outerShdw>
                </a:effectLst>
              </a:rPr>
              <a:t>Seven trumpets</a:t>
            </a:r>
            <a:r>
              <a:rPr lang="en-US" sz="3200" dirty="0" smtClean="0">
                <a:effectLst>
                  <a:outerShdw blurRad="38100" dist="38100" dir="2700000" algn="tl">
                    <a:srgbClr val="000000">
                      <a:alpha val="43137"/>
                    </a:srgbClr>
                  </a:outerShdw>
                </a:effectLst>
              </a:rPr>
              <a:t>: Instruments </a:t>
            </a:r>
            <a:r>
              <a:rPr lang="en-US" sz="3200" dirty="0">
                <a:effectLst>
                  <a:outerShdw blurRad="38100" dist="38100" dir="2700000" algn="tl">
                    <a:srgbClr val="000000">
                      <a:alpha val="43137"/>
                    </a:srgbClr>
                  </a:outerShdw>
                </a:effectLst>
              </a:rPr>
              <a:t>of </a:t>
            </a:r>
            <a:r>
              <a:rPr lang="en-US" sz="3200" dirty="0" smtClean="0">
                <a:effectLst>
                  <a:outerShdw blurRad="38100" dist="38100" dir="2700000" algn="tl">
                    <a:srgbClr val="000000">
                      <a:alpha val="43137"/>
                    </a:srgbClr>
                  </a:outerShdw>
                </a:effectLst>
              </a:rPr>
              <a:t>alarm &amp; proclamation, </a:t>
            </a:r>
            <a:r>
              <a:rPr lang="en-US" sz="3200" dirty="0">
                <a:effectLst>
                  <a:outerShdw blurRad="38100" dist="38100" dir="2700000" algn="tl">
                    <a:srgbClr val="000000">
                      <a:alpha val="43137"/>
                    </a:srgbClr>
                  </a:outerShdw>
                </a:effectLst>
              </a:rPr>
              <a:t>and indications of approaching wars and desolations.</a:t>
            </a:r>
          </a:p>
        </p:txBody>
      </p:sp>
    </p:spTree>
    <p:extLst>
      <p:ext uri="{BB962C8B-B14F-4D97-AF65-F5344CB8AC3E}">
        <p14:creationId xmlns:p14="http://schemas.microsoft.com/office/powerpoint/2010/main" val="3649616080"/>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8:3</a:t>
            </a:r>
            <a:endParaRPr lang="en-US" dirty="0">
              <a:solidFill>
                <a:srgbClr val="FFFF00"/>
              </a:solidFill>
            </a:endParaRPr>
          </a:p>
        </p:txBody>
      </p:sp>
      <p:pic>
        <p:nvPicPr>
          <p:cNvPr id="3074" name="Picture 2" descr="Image result for image of angel with golden censer in Revelation 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901" y="130344"/>
            <a:ext cx="8958381" cy="6718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074737"/>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8:3</a:t>
            </a:r>
            <a:endParaRPr lang="en-US" dirty="0">
              <a:solidFill>
                <a:srgbClr val="FFFF00"/>
              </a:solidFill>
            </a:endParaRPr>
          </a:p>
        </p:txBody>
      </p:sp>
      <p:sp>
        <p:nvSpPr>
          <p:cNvPr id="3" name="Content Placeholder 2"/>
          <p:cNvSpPr>
            <a:spLocks noGrp="1"/>
          </p:cNvSpPr>
          <p:nvPr>
            <p:ph idx="1"/>
          </p:nvPr>
        </p:nvSpPr>
        <p:spPr>
          <a:xfrm>
            <a:off x="204717" y="1214650"/>
            <a:ext cx="11655188" cy="5308979"/>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“And </a:t>
            </a:r>
            <a:r>
              <a:rPr lang="en-US" sz="3200" i="1" dirty="0">
                <a:solidFill>
                  <a:srgbClr val="FFFF00"/>
                </a:solidFill>
                <a:effectLst>
                  <a:outerShdw blurRad="38100" dist="38100" dir="2700000" algn="tl">
                    <a:srgbClr val="000000">
                      <a:alpha val="43137"/>
                    </a:srgbClr>
                  </a:outerShdw>
                </a:effectLst>
              </a:rPr>
              <a:t>another angel came and </a:t>
            </a:r>
            <a:r>
              <a:rPr lang="en-US" sz="3200" i="1" dirty="0" smtClean="0">
                <a:solidFill>
                  <a:srgbClr val="FFFF00"/>
                </a:solidFill>
                <a:effectLst>
                  <a:outerShdw blurRad="38100" dist="38100" dir="2700000" algn="tl">
                    <a:srgbClr val="000000">
                      <a:alpha val="43137"/>
                    </a:srgbClr>
                  </a:outerShdw>
                </a:effectLst>
              </a:rPr>
              <a:t>stood </a:t>
            </a:r>
            <a:r>
              <a:rPr lang="en-US" sz="3200" i="1" dirty="0">
                <a:solidFill>
                  <a:srgbClr val="FFFF00"/>
                </a:solidFill>
                <a:effectLst>
                  <a:outerShdw blurRad="38100" dist="38100" dir="2700000" algn="tl">
                    <a:srgbClr val="000000">
                      <a:alpha val="43137"/>
                    </a:srgbClr>
                  </a:outerShdw>
                </a:effectLst>
              </a:rPr>
              <a:t>at the altar, having a </a:t>
            </a:r>
            <a:r>
              <a:rPr lang="en-US" sz="3200" i="1" dirty="0" smtClean="0">
                <a:solidFill>
                  <a:srgbClr val="FFFF00"/>
                </a:solidFill>
                <a:effectLst>
                  <a:outerShdw blurRad="38100" dist="38100" dir="2700000" algn="tl">
                    <a:srgbClr val="000000">
                      <a:alpha val="43137"/>
                    </a:srgbClr>
                  </a:outerShdw>
                </a:effectLst>
              </a:rPr>
              <a:t>golden </a:t>
            </a:r>
            <a:r>
              <a:rPr lang="en-US" sz="3200" i="1" dirty="0">
                <a:solidFill>
                  <a:srgbClr val="FFFF00"/>
                </a:solidFill>
                <a:effectLst>
                  <a:outerShdw blurRad="38100" dist="38100" dir="2700000" algn="tl">
                    <a:srgbClr val="000000">
                      <a:alpha val="43137"/>
                    </a:srgbClr>
                  </a:outerShdw>
                </a:effectLst>
              </a:rPr>
              <a:t>vessel for burning </a:t>
            </a:r>
            <a:r>
              <a:rPr lang="en-US" sz="3200" i="1" dirty="0" smtClean="0">
                <a:solidFill>
                  <a:srgbClr val="FFFF00"/>
                </a:solidFill>
                <a:effectLst>
                  <a:outerShdw blurRad="38100" dist="38100" dir="2700000" algn="tl">
                    <a:srgbClr val="000000">
                      <a:alpha val="43137"/>
                    </a:srgbClr>
                  </a:outerShdw>
                </a:effectLst>
              </a:rPr>
              <a:t>incense (perfume); </a:t>
            </a:r>
            <a:r>
              <a:rPr lang="en-US" sz="3200" i="1" dirty="0">
                <a:solidFill>
                  <a:srgbClr val="FFFF00"/>
                </a:solidFill>
                <a:effectLst>
                  <a:outerShdw blurRad="38100" dist="38100" dir="2700000" algn="tl">
                    <a:srgbClr val="000000">
                      <a:alpha val="43137"/>
                    </a:srgbClr>
                  </a:outerShdw>
                </a:effectLst>
              </a:rPr>
              <a:t>and there was given to him much perfume, so that he might put it with the prayers of all the saints on the </a:t>
            </a:r>
            <a:r>
              <a:rPr lang="en-US" sz="3200" i="1" dirty="0" smtClean="0">
                <a:solidFill>
                  <a:srgbClr val="FFFF00"/>
                </a:solidFill>
                <a:effectLst>
                  <a:outerShdw blurRad="38100" dist="38100" dir="2700000" algn="tl">
                    <a:srgbClr val="000000">
                      <a:alpha val="43137"/>
                    </a:srgbClr>
                  </a:outerShdw>
                </a:effectLst>
              </a:rPr>
              <a:t>golden </a:t>
            </a:r>
            <a:r>
              <a:rPr lang="en-US" sz="3200" i="1" dirty="0">
                <a:solidFill>
                  <a:srgbClr val="FFFF00"/>
                </a:solidFill>
                <a:effectLst>
                  <a:outerShdw blurRad="38100" dist="38100" dir="2700000" algn="tl">
                    <a:srgbClr val="000000">
                      <a:alpha val="43137"/>
                    </a:srgbClr>
                  </a:outerShdw>
                </a:effectLst>
              </a:rPr>
              <a:t>altar which was before the </a:t>
            </a:r>
            <a:r>
              <a:rPr lang="en-US" sz="3200" i="1" dirty="0" smtClean="0">
                <a:solidFill>
                  <a:srgbClr val="FFFF00"/>
                </a:solidFill>
                <a:effectLst>
                  <a:outerShdw blurRad="38100" dist="38100" dir="2700000" algn="tl">
                    <a:srgbClr val="000000">
                      <a:alpha val="43137"/>
                    </a:srgbClr>
                  </a:outerShdw>
                </a:effectLst>
              </a:rPr>
              <a:t>throne.”</a:t>
            </a:r>
          </a:p>
          <a:p>
            <a:pPr marL="0" indent="0">
              <a:buNone/>
            </a:pPr>
            <a:endParaRPr lang="en-US" sz="3200" dirty="0" smtClean="0">
              <a:effectLst>
                <a:outerShdw blurRad="38100" dist="38100" dir="2700000" algn="tl">
                  <a:srgbClr val="000000">
                    <a:alpha val="43137"/>
                  </a:srgbClr>
                </a:outerShdw>
              </a:effectLst>
            </a:endParaRPr>
          </a:p>
          <a:p>
            <a:pPr marL="0" indent="0">
              <a:buNone/>
            </a:pPr>
            <a:r>
              <a:rPr lang="en-US" sz="3200" dirty="0" smtClean="0">
                <a:effectLst>
                  <a:outerShdw blurRad="38100" dist="38100" dir="2700000" algn="tl">
                    <a:srgbClr val="000000">
                      <a:alpha val="43137"/>
                    </a:srgbClr>
                  </a:outerShdw>
                </a:effectLst>
              </a:rPr>
              <a:t>“</a:t>
            </a:r>
            <a:r>
              <a:rPr lang="en-US" sz="3200" dirty="0" smtClean="0">
                <a:solidFill>
                  <a:srgbClr val="FFFF00"/>
                </a:solidFill>
                <a:effectLst>
                  <a:outerShdw blurRad="38100" dist="38100" dir="2700000" algn="tl">
                    <a:srgbClr val="000000">
                      <a:alpha val="43137"/>
                    </a:srgbClr>
                  </a:outerShdw>
                </a:effectLst>
              </a:rPr>
              <a:t>golden censer</a:t>
            </a:r>
            <a:r>
              <a:rPr lang="en-US" sz="3200" dirty="0" smtClean="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The fire-pan, made for the purpose of carrying fire, on which to burn incense in time of worship. </a:t>
            </a:r>
            <a:endParaRPr lang="en-US" sz="3200" dirty="0" smtClean="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5285659"/>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8:3</a:t>
            </a:r>
            <a:endParaRPr lang="en-US" dirty="0">
              <a:solidFill>
                <a:srgbClr val="FFFF00"/>
              </a:solidFill>
            </a:endParaRPr>
          </a:p>
        </p:txBody>
      </p:sp>
      <p:sp>
        <p:nvSpPr>
          <p:cNvPr id="3" name="Content Placeholder 2"/>
          <p:cNvSpPr>
            <a:spLocks noGrp="1"/>
          </p:cNvSpPr>
          <p:nvPr>
            <p:ph idx="1"/>
          </p:nvPr>
        </p:nvSpPr>
        <p:spPr>
          <a:xfrm>
            <a:off x="204717" y="1214650"/>
            <a:ext cx="11655188" cy="5308979"/>
          </a:xfrm>
        </p:spPr>
        <p:txBody>
          <a:bodyPr>
            <a:noAutofit/>
          </a:bodyPr>
          <a:lstStyle/>
          <a:p>
            <a:pPr marL="0" indent="0">
              <a:buNone/>
            </a:pPr>
            <a:r>
              <a:rPr lang="en-US" sz="3200" dirty="0">
                <a:effectLst>
                  <a:outerShdw blurRad="38100" dist="38100" dir="2700000" algn="tl">
                    <a:srgbClr val="000000">
                      <a:alpha val="43137"/>
                    </a:srgbClr>
                  </a:outerShdw>
                </a:effectLst>
              </a:rPr>
              <a:t>There seems </a:t>
            </a:r>
            <a:r>
              <a:rPr lang="en-US" sz="3200" dirty="0" smtClean="0">
                <a:effectLst>
                  <a:outerShdw blurRad="38100" dist="38100" dir="2700000" algn="tl">
                    <a:srgbClr val="000000">
                      <a:alpha val="43137"/>
                    </a:srgbClr>
                  </a:outerShdw>
                </a:effectLst>
              </a:rPr>
              <a:t>to be a reason </a:t>
            </a:r>
            <a:r>
              <a:rPr lang="en-US" sz="3200" dirty="0">
                <a:effectLst>
                  <a:outerShdw blurRad="38100" dist="38100" dir="2700000" algn="tl">
                    <a:srgbClr val="000000">
                      <a:alpha val="43137"/>
                    </a:srgbClr>
                  </a:outerShdw>
                </a:effectLst>
              </a:rPr>
              <a:t>to suppose that the incense that was offered in the ancient worship was designed to be </a:t>
            </a:r>
            <a:r>
              <a:rPr lang="en-US" sz="3200" dirty="0" smtClean="0">
                <a:effectLst>
                  <a:outerShdw blurRad="38100" dist="38100" dir="2700000" algn="tl">
                    <a:srgbClr val="000000">
                      <a:alpha val="43137"/>
                    </a:srgbClr>
                  </a:outerShdw>
                </a:effectLst>
              </a:rPr>
              <a:t>a symbolic representation </a:t>
            </a:r>
            <a:r>
              <a:rPr lang="en-US" sz="3200" dirty="0">
                <a:effectLst>
                  <a:outerShdw blurRad="38100" dist="38100" dir="2700000" algn="tl">
                    <a:srgbClr val="000000">
                      <a:alpha val="43137"/>
                    </a:srgbClr>
                  </a:outerShdw>
                </a:effectLst>
              </a:rPr>
              <a:t>of the prayers of saints, for it was the custom for worshippers to be engaged in prayer at the time the incense was offered by the priest. </a:t>
            </a:r>
            <a:r>
              <a:rPr lang="en-US" sz="3200" dirty="0" smtClean="0">
                <a:effectLst>
                  <a:outerShdw blurRad="38100" dist="38100" dir="2700000" algn="tl">
                    <a:srgbClr val="000000">
                      <a:alpha val="43137"/>
                    </a:srgbClr>
                  </a:outerShdw>
                </a:effectLst>
              </a:rPr>
              <a:t> </a:t>
            </a:r>
          </a:p>
          <a:p>
            <a:pPr marL="0" indent="0">
              <a:buNone/>
            </a:pPr>
            <a:r>
              <a:rPr lang="en-US" sz="3200" i="1" dirty="0" smtClean="0">
                <a:solidFill>
                  <a:srgbClr val="FFFF00"/>
                </a:solidFill>
                <a:effectLst>
                  <a:outerShdw blurRad="38100" dist="38100" dir="2700000" algn="tl">
                    <a:srgbClr val="000000">
                      <a:alpha val="43137"/>
                    </a:srgbClr>
                  </a:outerShdw>
                </a:effectLst>
              </a:rPr>
              <a:t>And </a:t>
            </a:r>
            <a:r>
              <a:rPr lang="en-US" sz="3200" i="1" dirty="0">
                <a:solidFill>
                  <a:srgbClr val="FFFF00"/>
                </a:solidFill>
                <a:effectLst>
                  <a:outerShdw blurRad="38100" dist="38100" dir="2700000" algn="tl">
                    <a:srgbClr val="000000">
                      <a:alpha val="43137"/>
                    </a:srgbClr>
                  </a:outerShdw>
                </a:effectLst>
              </a:rPr>
              <a:t>there was given unto him much </a:t>
            </a:r>
            <a:r>
              <a:rPr lang="en-US" sz="3200" i="1" dirty="0" smtClean="0">
                <a:solidFill>
                  <a:srgbClr val="FFFF00"/>
                </a:solidFill>
                <a:effectLst>
                  <a:outerShdw blurRad="38100" dist="38100" dir="2700000" algn="tl">
                    <a:srgbClr val="000000">
                      <a:alpha val="43137"/>
                    </a:srgbClr>
                  </a:outerShdw>
                </a:effectLst>
              </a:rPr>
              <a:t>incense</a:t>
            </a:r>
            <a:r>
              <a:rPr lang="en-US" sz="3200" dirty="0" smtClean="0">
                <a:effectLst>
                  <a:outerShdw blurRad="38100" dist="38100" dir="2700000" algn="tl">
                    <a:srgbClr val="000000">
                      <a:alpha val="43137"/>
                    </a:srgbClr>
                  </a:outerShdw>
                </a:effectLst>
              </a:rPr>
              <a:t>: A </a:t>
            </a:r>
            <a:r>
              <a:rPr lang="en-US" sz="3200" dirty="0">
                <a:effectLst>
                  <a:outerShdw blurRad="38100" dist="38100" dir="2700000" algn="tl">
                    <a:srgbClr val="000000">
                      <a:alpha val="43137"/>
                    </a:srgbClr>
                  </a:outerShdw>
                </a:effectLst>
              </a:rPr>
              <a:t>large quantity was </a:t>
            </a:r>
            <a:r>
              <a:rPr lang="en-US" sz="3200" dirty="0" smtClean="0">
                <a:effectLst>
                  <a:outerShdw blurRad="38100" dist="38100" dir="2700000" algn="tl">
                    <a:srgbClr val="000000">
                      <a:alpha val="43137"/>
                    </a:srgbClr>
                  </a:outerShdw>
                </a:effectLst>
              </a:rPr>
              <a:t>given </a:t>
            </a:r>
            <a:r>
              <a:rPr lang="en-US" sz="3200" dirty="0">
                <a:effectLst>
                  <a:outerShdw blurRad="38100" dist="38100" dir="2700000" algn="tl">
                    <a:srgbClr val="000000">
                      <a:alpha val="43137"/>
                    </a:srgbClr>
                  </a:outerShdw>
                </a:effectLst>
              </a:rPr>
              <a:t>to him, because the occasion was one on which many prayers might be expected to be offered. </a:t>
            </a:r>
            <a:endParaRPr lang="en-US" sz="3200" dirty="0" smtClean="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2303725"/>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8:3</a:t>
            </a:r>
            <a:endParaRPr lang="en-US" dirty="0">
              <a:solidFill>
                <a:srgbClr val="FFFF00"/>
              </a:solidFill>
            </a:endParaRPr>
          </a:p>
        </p:txBody>
      </p:sp>
      <p:sp>
        <p:nvSpPr>
          <p:cNvPr id="3" name="Content Placeholder 2"/>
          <p:cNvSpPr>
            <a:spLocks noGrp="1"/>
          </p:cNvSpPr>
          <p:nvPr>
            <p:ph idx="1"/>
          </p:nvPr>
        </p:nvSpPr>
        <p:spPr>
          <a:xfrm>
            <a:off x="204717" y="1214650"/>
            <a:ext cx="11655188" cy="5308979"/>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“That </a:t>
            </a:r>
            <a:r>
              <a:rPr lang="en-US" sz="3200" i="1" dirty="0">
                <a:solidFill>
                  <a:srgbClr val="FFFF00"/>
                </a:solidFill>
                <a:effectLst>
                  <a:outerShdw blurRad="38100" dist="38100" dir="2700000" algn="tl">
                    <a:srgbClr val="000000">
                      <a:alpha val="43137"/>
                    </a:srgbClr>
                  </a:outerShdw>
                </a:effectLst>
              </a:rPr>
              <a:t>he should </a:t>
            </a:r>
            <a:r>
              <a:rPr lang="en-US" sz="3200" i="1" u="sng" dirty="0">
                <a:solidFill>
                  <a:srgbClr val="FFFF00"/>
                </a:solidFill>
                <a:effectLst>
                  <a:outerShdw blurRad="38100" dist="38100" dir="2700000" algn="tl">
                    <a:srgbClr val="000000">
                      <a:alpha val="43137"/>
                    </a:srgbClr>
                  </a:outerShdw>
                </a:effectLst>
              </a:rPr>
              <a:t>offer it with</a:t>
            </a:r>
            <a:r>
              <a:rPr lang="en-US" sz="3200" i="1" dirty="0">
                <a:solidFill>
                  <a:srgbClr val="FFFF00"/>
                </a:solidFill>
                <a:effectLst>
                  <a:outerShdw blurRad="38100" dist="38100" dir="2700000" algn="tl">
                    <a:srgbClr val="000000">
                      <a:alpha val="43137"/>
                    </a:srgbClr>
                  </a:outerShdw>
                </a:effectLst>
              </a:rPr>
              <a:t> the </a:t>
            </a:r>
            <a:r>
              <a:rPr lang="en-US" sz="3200" i="1" dirty="0" smtClean="0">
                <a:solidFill>
                  <a:srgbClr val="FFFF00"/>
                </a:solidFill>
                <a:effectLst>
                  <a:outerShdw blurRad="38100" dist="38100" dir="2700000" algn="tl">
                    <a:srgbClr val="000000">
                      <a:alpha val="43137"/>
                    </a:srgbClr>
                  </a:outerShdw>
                </a:effectLst>
              </a:rPr>
              <a:t>prayers”</a:t>
            </a:r>
            <a:r>
              <a:rPr lang="en-US" sz="3200" dirty="0" smtClean="0">
                <a:effectLst>
                  <a:outerShdw blurRad="38100" dist="38100" dir="2700000" algn="tl">
                    <a:srgbClr val="000000">
                      <a:alpha val="43137"/>
                    </a:srgbClr>
                  </a:outerShdw>
                </a:effectLst>
              </a:rPr>
              <a:t>. "</a:t>
            </a:r>
            <a:r>
              <a:rPr lang="en-US" sz="3200" i="1" u="sng" dirty="0">
                <a:solidFill>
                  <a:srgbClr val="00B0F0"/>
                </a:solidFill>
                <a:effectLst>
                  <a:outerShdw blurRad="38100" dist="38100" dir="2700000" algn="tl">
                    <a:srgbClr val="000000">
                      <a:alpha val="43137"/>
                    </a:srgbClr>
                  </a:outerShdw>
                </a:effectLst>
              </a:rPr>
              <a:t>add it to</a:t>
            </a: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OR </a:t>
            </a:r>
            <a:r>
              <a:rPr lang="en-US" sz="3200" dirty="0">
                <a:effectLst>
                  <a:outerShdw blurRad="38100" dist="38100" dir="2700000" algn="tl">
                    <a:srgbClr val="000000">
                      <a:alpha val="43137"/>
                    </a:srgbClr>
                  </a:outerShdw>
                </a:effectLst>
              </a:rPr>
              <a:t>"</a:t>
            </a:r>
            <a:r>
              <a:rPr lang="en-US" sz="3200" i="1" u="sng" dirty="0">
                <a:solidFill>
                  <a:srgbClr val="00B0F0"/>
                </a:solidFill>
                <a:effectLst>
                  <a:outerShdw blurRad="38100" dist="38100" dir="2700000" algn="tl">
                    <a:srgbClr val="000000">
                      <a:alpha val="43137"/>
                    </a:srgbClr>
                  </a:outerShdw>
                </a:effectLst>
              </a:rPr>
              <a:t>that he should give it with</a:t>
            </a:r>
            <a:r>
              <a:rPr lang="en-US" sz="3200" dirty="0" smtClean="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The idea </a:t>
            </a:r>
            <a:r>
              <a:rPr lang="en-US" sz="3200" dirty="0" smtClean="0">
                <a:effectLst>
                  <a:outerShdw blurRad="38100" dist="38100" dir="2700000" algn="tl">
                    <a:srgbClr val="000000">
                      <a:alpha val="43137"/>
                    </a:srgbClr>
                  </a:outerShdw>
                </a:effectLst>
              </a:rPr>
              <a:t>is </a:t>
            </a:r>
            <a:r>
              <a:rPr lang="en-US" sz="3200" dirty="0">
                <a:effectLst>
                  <a:outerShdw blurRad="38100" dist="38100" dir="2700000" algn="tl">
                    <a:srgbClr val="000000">
                      <a:alpha val="43137"/>
                    </a:srgbClr>
                  </a:outerShdw>
                </a:effectLst>
              </a:rPr>
              <a:t>that, when the prayers of the saints ascended, </a:t>
            </a:r>
            <a:r>
              <a:rPr lang="en-US" sz="3200" dirty="0" smtClean="0">
                <a:effectLst>
                  <a:outerShdw blurRad="38100" dist="38100" dir="2700000" algn="tl">
                    <a:srgbClr val="000000">
                      <a:alpha val="43137"/>
                    </a:srgbClr>
                  </a:outerShdw>
                </a:effectLst>
              </a:rPr>
              <a:t>the angel </a:t>
            </a:r>
            <a:r>
              <a:rPr lang="en-US" sz="3200" dirty="0">
                <a:effectLst>
                  <a:outerShdw blurRad="38100" dist="38100" dir="2700000" algn="tl">
                    <a:srgbClr val="000000">
                      <a:alpha val="43137"/>
                    </a:srgbClr>
                  </a:outerShdw>
                </a:effectLst>
              </a:rPr>
              <a:t>would also burn the incense, that it might go up at the same </a:t>
            </a:r>
            <a:r>
              <a:rPr lang="en-US" sz="3200" dirty="0" smtClean="0">
                <a:effectLst>
                  <a:outerShdw blurRad="38100" dist="38100" dir="2700000" algn="tl">
                    <a:srgbClr val="000000">
                      <a:alpha val="43137"/>
                    </a:srgbClr>
                  </a:outerShdw>
                </a:effectLst>
              </a:rPr>
              <a:t>moment </a:t>
            </a:r>
            <a:r>
              <a:rPr lang="en-US" sz="3200" dirty="0">
                <a:effectLst>
                  <a:outerShdw blurRad="38100" dist="38100" dir="2700000" algn="tl">
                    <a:srgbClr val="000000">
                      <a:alpha val="43137"/>
                    </a:srgbClr>
                  </a:outerShdw>
                </a:effectLst>
              </a:rPr>
              <a:t>and be </a:t>
            </a:r>
            <a:r>
              <a:rPr lang="en-US" sz="3200" dirty="0" smtClean="0">
                <a:effectLst>
                  <a:outerShdw blurRad="38100" dist="38100" dir="2700000" algn="tl">
                    <a:srgbClr val="000000">
                      <a:alpha val="43137"/>
                    </a:srgbClr>
                  </a:outerShdw>
                </a:effectLst>
              </a:rPr>
              <a:t>symbolic </a:t>
            </a:r>
            <a:r>
              <a:rPr lang="en-US" sz="3200" dirty="0">
                <a:effectLst>
                  <a:outerShdw blurRad="38100" dist="38100" dir="2700000" algn="tl">
                    <a:srgbClr val="000000">
                      <a:alpha val="43137"/>
                    </a:srgbClr>
                  </a:outerShdw>
                </a:effectLst>
              </a:rPr>
              <a:t>of </a:t>
            </a:r>
            <a:r>
              <a:rPr lang="en-US" sz="3200" dirty="0" smtClean="0">
                <a:effectLst>
                  <a:outerShdw blurRad="38100" dist="38100" dir="2700000" algn="tl">
                    <a:srgbClr val="000000">
                      <a:alpha val="43137"/>
                    </a:srgbClr>
                  </a:outerShdw>
                </a:effectLst>
              </a:rPr>
              <a:t>the saints’ prayers -- </a:t>
            </a:r>
            <a:r>
              <a:rPr lang="en-US" sz="3200" dirty="0" smtClean="0">
                <a:solidFill>
                  <a:srgbClr val="FFFF00"/>
                </a:solidFill>
                <a:effectLst>
                  <a:outerShdw blurRad="38100" dist="38100" dir="2700000" algn="tl">
                    <a:srgbClr val="000000">
                      <a:alpha val="43137"/>
                    </a:srgbClr>
                  </a:outerShdw>
                </a:effectLst>
              </a:rPr>
              <a:t>All </a:t>
            </a:r>
            <a:r>
              <a:rPr lang="en-US" sz="3200" dirty="0">
                <a:solidFill>
                  <a:srgbClr val="FFFF00"/>
                </a:solidFill>
                <a:effectLst>
                  <a:outerShdw blurRad="38100" dist="38100" dir="2700000" algn="tl">
                    <a:srgbClr val="000000">
                      <a:alpha val="43137"/>
                    </a:srgbClr>
                  </a:outerShdw>
                </a:effectLst>
              </a:rPr>
              <a:t>t</a:t>
            </a:r>
            <a:r>
              <a:rPr lang="en-US" sz="3200" dirty="0" smtClean="0">
                <a:solidFill>
                  <a:srgbClr val="FFFF00"/>
                </a:solidFill>
                <a:effectLst>
                  <a:outerShdw blurRad="38100" dist="38100" dir="2700000" algn="tl">
                    <a:srgbClr val="000000">
                      <a:alpha val="43137"/>
                    </a:srgbClr>
                  </a:outerShdw>
                </a:effectLst>
              </a:rPr>
              <a:t>his </a:t>
            </a:r>
            <a:r>
              <a:rPr lang="en-US" sz="3200" dirty="0">
                <a:solidFill>
                  <a:srgbClr val="FFFF00"/>
                </a:solidFill>
                <a:effectLst>
                  <a:outerShdw blurRad="38100" dist="38100" dir="2700000" algn="tl">
                    <a:srgbClr val="000000">
                      <a:alpha val="43137"/>
                    </a:srgbClr>
                  </a:outerShdw>
                </a:effectLst>
              </a:rPr>
              <a:t>is represented as a </a:t>
            </a:r>
            <a:r>
              <a:rPr lang="en-US" sz="3200" dirty="0" smtClean="0">
                <a:solidFill>
                  <a:srgbClr val="FFFF00"/>
                </a:solidFill>
                <a:effectLst>
                  <a:outerShdw blurRad="38100" dist="38100" dir="2700000" algn="tl">
                    <a:srgbClr val="000000">
                      <a:alpha val="43137"/>
                    </a:srgbClr>
                  </a:outerShdw>
                </a:effectLst>
              </a:rPr>
              <a:t>temple service</a:t>
            </a:r>
            <a:r>
              <a:rPr lang="en-US" sz="3200" dirty="0">
                <a:solidFill>
                  <a:srgbClr val="FFFF00"/>
                </a:solidFill>
                <a:effectLst>
                  <a:outerShdw blurRad="38100" dist="38100" dir="2700000" algn="tl">
                    <a:srgbClr val="000000">
                      <a:alpha val="43137"/>
                    </a:srgbClr>
                  </a:outerShdw>
                </a:effectLst>
              </a:rPr>
              <a:t>, and the altar of incense </a:t>
            </a:r>
            <a:r>
              <a:rPr lang="en-US" sz="3200" dirty="0" smtClean="0">
                <a:solidFill>
                  <a:srgbClr val="FFFF00"/>
                </a:solidFill>
                <a:effectLst>
                  <a:outerShdw blurRad="38100" dist="38100" dir="2700000" algn="tl">
                    <a:srgbClr val="000000">
                      <a:alpha val="43137"/>
                    </a:srgbClr>
                  </a:outerShdw>
                </a:effectLst>
              </a:rPr>
              <a:t>is placed </a:t>
            </a:r>
            <a:r>
              <a:rPr lang="en-US" sz="3200" dirty="0">
                <a:solidFill>
                  <a:srgbClr val="FFFF00"/>
                </a:solidFill>
                <a:effectLst>
                  <a:outerShdw blurRad="38100" dist="38100" dir="2700000" algn="tl">
                    <a:srgbClr val="000000">
                      <a:alpha val="43137"/>
                    </a:srgbClr>
                  </a:outerShdw>
                </a:effectLst>
              </a:rPr>
              <a:t>before </a:t>
            </a:r>
            <a:r>
              <a:rPr lang="en-US" sz="3200" dirty="0" smtClean="0">
                <a:solidFill>
                  <a:srgbClr val="FFFF00"/>
                </a:solidFill>
                <a:effectLst>
                  <a:outerShdw blurRad="38100" dist="38100" dir="2700000" algn="tl">
                    <a:srgbClr val="000000">
                      <a:alpha val="43137"/>
                    </a:srgbClr>
                  </a:outerShdw>
                </a:effectLst>
              </a:rPr>
              <a:t>God’s throne</a:t>
            </a:r>
            <a:r>
              <a:rPr lang="en-US" sz="3200" dirty="0">
                <a:solidFill>
                  <a:srgbClr val="FFFF00"/>
                </a:solidFill>
                <a:effectLst>
                  <a:outerShdw blurRad="38100" dist="38100" dir="2700000" algn="tl">
                    <a:srgbClr val="000000">
                      <a:alpha val="43137"/>
                    </a:srgbClr>
                  </a:outerShdw>
                </a:effectLst>
              </a:rPr>
              <a:t>, as it was in the tabernacle and temple. </a:t>
            </a:r>
            <a:r>
              <a:rPr lang="en-US" sz="3200" dirty="0" smtClean="0">
                <a:solidFill>
                  <a:srgbClr val="FFFF00"/>
                </a:solidFill>
                <a:effectLst>
                  <a:outerShdw blurRad="38100" dist="38100" dir="2700000" algn="tl">
                    <a:srgbClr val="000000">
                      <a:alpha val="43137"/>
                    </a:srgbClr>
                  </a:outerShdw>
                </a:effectLst>
              </a:rPr>
              <a:t>God </a:t>
            </a:r>
            <a:r>
              <a:rPr lang="en-US" sz="3200" dirty="0">
                <a:solidFill>
                  <a:srgbClr val="FFFF00"/>
                </a:solidFill>
                <a:effectLst>
                  <a:outerShdw blurRad="38100" dist="38100" dir="2700000" algn="tl">
                    <a:srgbClr val="000000">
                      <a:alpha val="43137"/>
                    </a:srgbClr>
                  </a:outerShdw>
                </a:effectLst>
              </a:rPr>
              <a:t>is represented as occupying the mercy-seat in the holy of holies, and the altar of incense is in the holy </a:t>
            </a:r>
            <a:r>
              <a:rPr lang="en-US" sz="3200" dirty="0" smtClean="0">
                <a:solidFill>
                  <a:srgbClr val="FFFF00"/>
                </a:solidFill>
                <a:effectLst>
                  <a:outerShdw blurRad="38100" dist="38100" dir="2700000" algn="tl">
                    <a:srgbClr val="000000">
                      <a:alpha val="43137"/>
                    </a:srgbClr>
                  </a:outerShdw>
                </a:effectLst>
              </a:rPr>
              <a:t>place.</a:t>
            </a:r>
            <a:endParaRPr lang="en-US" sz="3200" dirty="0">
              <a:solidFill>
                <a:srgbClr val="FFFF00"/>
              </a:solidFill>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1121234"/>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8:4</a:t>
            </a:r>
            <a:endParaRPr lang="en-US" dirty="0">
              <a:solidFill>
                <a:srgbClr val="FFFF00"/>
              </a:solidFill>
            </a:endParaRPr>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5629" y="799506"/>
            <a:ext cx="4943250" cy="592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562089"/>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8:5</a:t>
            </a:r>
            <a:endParaRPr lang="en-US" dirty="0">
              <a:solidFill>
                <a:srgbClr val="FFFF00"/>
              </a:solidFill>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Angel offering the Prayers of the Sa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427" y="986571"/>
            <a:ext cx="7342495" cy="550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34107"/>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8:5</a:t>
            </a:r>
            <a:endParaRPr lang="en-US" dirty="0">
              <a:solidFill>
                <a:srgbClr val="FFFF00"/>
              </a:solidFill>
            </a:endParaRPr>
          </a:p>
        </p:txBody>
      </p:sp>
      <p:sp>
        <p:nvSpPr>
          <p:cNvPr id="3" name="Content Placeholder 2"/>
          <p:cNvSpPr>
            <a:spLocks noGrp="1"/>
          </p:cNvSpPr>
          <p:nvPr>
            <p:ph idx="1"/>
          </p:nvPr>
        </p:nvSpPr>
        <p:spPr>
          <a:xfrm>
            <a:off x="204717" y="1214650"/>
            <a:ext cx="11655188" cy="5308979"/>
          </a:xfrm>
        </p:spPr>
        <p:txBody>
          <a:bodyPr>
            <a:noAutofit/>
          </a:bodyPr>
          <a:lstStyle/>
          <a:p>
            <a:pPr marL="0" indent="0">
              <a:buNone/>
            </a:pPr>
            <a:r>
              <a:rPr lang="en-US" sz="3200" dirty="0" smtClean="0">
                <a:effectLst>
                  <a:outerShdw blurRad="38100" dist="38100" dir="2700000" algn="tl">
                    <a:srgbClr val="000000">
                      <a:alpha val="43137"/>
                    </a:srgbClr>
                  </a:outerShdw>
                </a:effectLst>
              </a:rPr>
              <a:t>The angel’s action in this verse is </a:t>
            </a:r>
            <a:r>
              <a:rPr lang="en-US" sz="3200" dirty="0">
                <a:effectLst>
                  <a:outerShdw blurRad="38100" dist="38100" dir="2700000" algn="tl">
                    <a:srgbClr val="000000">
                      <a:alpha val="43137"/>
                    </a:srgbClr>
                  </a:outerShdw>
                </a:effectLst>
              </a:rPr>
              <a:t>designed to show that, notwithstanding the </a:t>
            </a:r>
            <a:r>
              <a:rPr lang="en-US" sz="3200" dirty="0" smtClean="0">
                <a:effectLst>
                  <a:outerShdw blurRad="38100" dist="38100" dir="2700000" algn="tl">
                    <a:srgbClr val="000000">
                      <a:alpha val="43137"/>
                    </a:srgbClr>
                  </a:outerShdw>
                </a:effectLst>
              </a:rPr>
              <a:t>prayers </a:t>
            </a:r>
            <a:r>
              <a:rPr lang="en-US" sz="3200" dirty="0">
                <a:effectLst>
                  <a:outerShdw blurRad="38100" dist="38100" dir="2700000" algn="tl">
                    <a:srgbClr val="000000">
                      <a:alpha val="43137"/>
                    </a:srgbClr>
                  </a:outerShdw>
                </a:effectLst>
              </a:rPr>
              <a:t>that would be </a:t>
            </a:r>
            <a:r>
              <a:rPr lang="en-US" sz="3200" dirty="0" smtClean="0">
                <a:effectLst>
                  <a:outerShdw blurRad="38100" dist="38100" dir="2700000" algn="tl">
                    <a:srgbClr val="000000">
                      <a:alpha val="43137"/>
                    </a:srgbClr>
                  </a:outerShdw>
                </a:effectLst>
              </a:rPr>
              <a:t>offered; </a:t>
            </a:r>
            <a:r>
              <a:rPr lang="en-US" sz="3200" dirty="0">
                <a:effectLst>
                  <a:outerShdw blurRad="38100" dist="38100" dir="2700000" algn="tl">
                    <a:srgbClr val="000000">
                      <a:alpha val="43137"/>
                    </a:srgbClr>
                  </a:outerShdw>
                </a:effectLst>
              </a:rPr>
              <a:t>great and fearful calamities would come upon the </a:t>
            </a:r>
            <a:r>
              <a:rPr lang="en-US" sz="3200" dirty="0" smtClean="0">
                <a:effectLst>
                  <a:outerShdw blurRad="38100" dist="38100" dir="2700000" algn="tl">
                    <a:srgbClr val="000000">
                      <a:alpha val="43137"/>
                    </a:srgbClr>
                  </a:outerShdw>
                </a:effectLst>
              </a:rPr>
              <a:t>earth; which was </a:t>
            </a:r>
            <a:r>
              <a:rPr lang="en-US" sz="3200" dirty="0">
                <a:effectLst>
                  <a:outerShdw blurRad="38100" dist="38100" dir="2700000" algn="tl">
                    <a:srgbClr val="000000">
                      <a:alpha val="43137"/>
                    </a:srgbClr>
                  </a:outerShdw>
                </a:effectLst>
              </a:rPr>
              <a:t>symbolized by casting the censer </a:t>
            </a:r>
            <a:r>
              <a:rPr lang="en-US" sz="3200" dirty="0" smtClean="0">
                <a:effectLst>
                  <a:outerShdw blurRad="38100" dist="38100" dir="2700000" algn="tl">
                    <a:srgbClr val="000000">
                      <a:alpha val="43137"/>
                    </a:srgbClr>
                  </a:outerShdw>
                </a:effectLst>
              </a:rPr>
              <a:t>on </a:t>
            </a:r>
            <a:r>
              <a:rPr lang="en-US" sz="3200" dirty="0">
                <a:effectLst>
                  <a:outerShdw blurRad="38100" dist="38100" dir="2700000" algn="tl">
                    <a:srgbClr val="000000">
                      <a:alpha val="43137"/>
                    </a:srgbClr>
                  </a:outerShdw>
                </a:effectLst>
              </a:rPr>
              <a:t>the earth. </a:t>
            </a:r>
            <a:r>
              <a:rPr lang="en-US" sz="3200" dirty="0" smtClean="0">
                <a:effectLst>
                  <a:outerShdw blurRad="38100" dist="38100" dir="2700000" algn="tl">
                    <a:srgbClr val="000000">
                      <a:alpha val="43137"/>
                    </a:srgbClr>
                  </a:outerShdw>
                </a:effectLst>
              </a:rPr>
              <a:t>The </a:t>
            </a:r>
            <a:r>
              <a:rPr lang="en-US" sz="3200" dirty="0">
                <a:effectLst>
                  <a:outerShdw blurRad="38100" dist="38100" dir="2700000" algn="tl">
                    <a:srgbClr val="000000">
                      <a:alpha val="43137"/>
                    </a:srgbClr>
                  </a:outerShdw>
                </a:effectLst>
              </a:rPr>
              <a:t>symbol of the scattered </a:t>
            </a:r>
            <a:r>
              <a:rPr lang="en-US" sz="3200" dirty="0" smtClean="0">
                <a:effectLst>
                  <a:outerShdw blurRad="38100" dist="38100" dir="2700000" algn="tl">
                    <a:srgbClr val="000000">
                      <a:alpha val="43137"/>
                    </a:srgbClr>
                  </a:outerShdw>
                </a:effectLst>
              </a:rPr>
              <a:t>ashes/coals </a:t>
            </a:r>
            <a:r>
              <a:rPr lang="en-US" sz="3200" dirty="0">
                <a:effectLst>
                  <a:outerShdw blurRad="38100" dist="38100" dir="2700000" algn="tl">
                    <a:srgbClr val="000000">
                      <a:alpha val="43137"/>
                    </a:srgbClr>
                  </a:outerShdw>
                </a:effectLst>
              </a:rPr>
              <a:t>indicated that terrible judgments were about to come upon the world. </a:t>
            </a:r>
            <a:r>
              <a:rPr lang="en-US" sz="3200" dirty="0">
                <a:solidFill>
                  <a:srgbClr val="FFFF00"/>
                </a:solidFill>
                <a:effectLst>
                  <a:outerShdw blurRad="38100" dist="38100" dir="2700000" algn="tl">
                    <a:srgbClr val="000000">
                      <a:alpha val="43137"/>
                    </a:srgbClr>
                  </a:outerShdw>
                </a:effectLst>
              </a:rPr>
              <a:t>Voices--earthquake</a:t>
            </a: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were all </a:t>
            </a:r>
            <a:r>
              <a:rPr lang="en-US" sz="3200" dirty="0">
                <a:effectLst>
                  <a:outerShdw blurRad="38100" dist="38100" dir="2700000" algn="tl">
                    <a:srgbClr val="000000">
                      <a:alpha val="43137"/>
                    </a:srgbClr>
                  </a:outerShdw>
                </a:effectLst>
              </a:rPr>
              <a:t>symbols and precursors of the coming judgments</a:t>
            </a:r>
            <a:r>
              <a:rPr lang="en-US" sz="3200" dirty="0" smtClean="0">
                <a:effectLst>
                  <a:outerShdw blurRad="38100" dist="38100" dir="2700000" algn="tl">
                    <a:srgbClr val="000000">
                      <a:alpha val="43137"/>
                    </a:srgbClr>
                  </a:outerShdw>
                </a:effectLst>
              </a:rPr>
              <a:t>… They were emblems </a:t>
            </a:r>
            <a:r>
              <a:rPr lang="en-US" sz="3200" dirty="0">
                <a:effectLst>
                  <a:outerShdw blurRad="38100" dist="38100" dir="2700000" algn="tl">
                    <a:srgbClr val="000000">
                      <a:alpha val="43137"/>
                    </a:srgbClr>
                  </a:outerShdw>
                </a:effectLst>
              </a:rPr>
              <a:t>of God's dreadful judgments, which are immediately to follow.</a:t>
            </a:r>
            <a:endParaRPr lang="en-US" sz="3200" dirty="0" smtClean="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947431"/>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8:6</a:t>
            </a:r>
            <a:endParaRPr lang="en-US" dirty="0">
              <a:solidFill>
                <a:srgbClr val="FFFF00"/>
              </a:solidFill>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Image result for image of  7 angels with trumpets in Revelation 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2739" y="968991"/>
            <a:ext cx="7664592" cy="574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61723"/>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8:7 – </a:t>
            </a:r>
            <a:r>
              <a:rPr lang="en-US" u="sng" dirty="0" smtClean="0">
                <a:solidFill>
                  <a:srgbClr val="00B0F0"/>
                </a:solidFill>
              </a:rPr>
              <a:t>1</a:t>
            </a:r>
            <a:r>
              <a:rPr lang="en-US" u="sng" baseline="30000" dirty="0" smtClean="0">
                <a:solidFill>
                  <a:srgbClr val="00B0F0"/>
                </a:solidFill>
              </a:rPr>
              <a:t>st</a:t>
            </a:r>
            <a:r>
              <a:rPr lang="en-US" u="sng" dirty="0" smtClean="0">
                <a:solidFill>
                  <a:srgbClr val="00B0F0"/>
                </a:solidFill>
              </a:rPr>
              <a:t> TRUMPET</a:t>
            </a:r>
            <a:endParaRPr lang="en-US" dirty="0">
              <a:solidFill>
                <a:srgbClr val="00B0F0"/>
              </a:solidFill>
            </a:endParaRPr>
          </a:p>
        </p:txBody>
      </p:sp>
      <p:pic>
        <p:nvPicPr>
          <p:cNvPr id="5"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156" y="1605285"/>
            <a:ext cx="6584462" cy="493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66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1:18</a:t>
            </a:r>
            <a:r>
              <a:rPr lang="en-US" sz="3600" b="1" dirty="0">
                <a:solidFill>
                  <a:srgbClr val="FFFF00"/>
                </a:solidFill>
                <a:effectLst/>
              </a:rPr>
              <a:t> </a:t>
            </a:r>
            <a:endParaRPr lang="en-US" sz="3200" i="1" dirty="0">
              <a:effectLst/>
            </a:endParaRPr>
          </a:p>
          <a:p>
            <a:pPr marL="0" indent="0">
              <a:buNone/>
            </a:pPr>
            <a:r>
              <a:rPr lang="en-US" sz="3200" i="1" dirty="0">
                <a:solidFill>
                  <a:srgbClr val="FFFF00"/>
                </a:solidFill>
                <a:effectLst/>
              </a:rPr>
              <a:t>And of death</a:t>
            </a:r>
            <a:r>
              <a:rPr lang="en-US" sz="3200" dirty="0">
                <a:effectLst/>
              </a:rPr>
              <a:t>. This was a personification. Death reigns in the underworld. But the Saviour holds the key, and can have access to this empire when he pleases, releasing all whom he chooses, and confining those as he pleases. </a:t>
            </a:r>
          </a:p>
        </p:txBody>
      </p:sp>
    </p:spTree>
    <p:extLst>
      <p:ext uri="{BB962C8B-B14F-4D97-AF65-F5344CB8AC3E}">
        <p14:creationId xmlns:p14="http://schemas.microsoft.com/office/powerpoint/2010/main" val="246640551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907" y="1221496"/>
            <a:ext cx="8052179" cy="53282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8:7</a:t>
            </a:r>
            <a:endParaRPr lang="en-US" dirty="0">
              <a:solidFill>
                <a:srgbClr val="FFFF00"/>
              </a:solidFill>
            </a:endParaRPr>
          </a:p>
        </p:txBody>
      </p:sp>
      <p:sp>
        <p:nvSpPr>
          <p:cNvPr id="3" name="Content Placeholder 2"/>
          <p:cNvSpPr>
            <a:spLocks noGrp="1"/>
          </p:cNvSpPr>
          <p:nvPr>
            <p:ph idx="1"/>
          </p:nvPr>
        </p:nvSpPr>
        <p:spPr>
          <a:xfrm>
            <a:off x="163773" y="2074458"/>
            <a:ext cx="3616656" cy="2156347"/>
          </a:xfrm>
        </p:spPr>
        <p:txBody>
          <a:bodyPr>
            <a:noAutofit/>
          </a:bodyPr>
          <a:lstStyle/>
          <a:p>
            <a:pPr marL="0" lvl="0" indent="0">
              <a:lnSpc>
                <a:spcPct val="100000"/>
              </a:lnSpc>
              <a:spcBef>
                <a:spcPts val="600"/>
              </a:spcBef>
              <a:buClr>
                <a:schemeClr val="accent2"/>
              </a:buClr>
              <a:buSzPct val="85000"/>
              <a:buNone/>
              <a:defRPr/>
            </a:pPr>
            <a:r>
              <a:rPr lang="en-US" sz="4400" b="1" dirty="0" smtClean="0">
                <a:solidFill>
                  <a:srgbClr val="FFFF00"/>
                </a:solidFill>
                <a:effectLst>
                  <a:outerShdw blurRad="38100" dist="38100" dir="2700000" algn="tl">
                    <a:srgbClr val="000000">
                      <a:alpha val="43137"/>
                    </a:srgbClr>
                  </a:outerShdw>
                </a:effectLst>
              </a:rPr>
              <a:t>Hail </a:t>
            </a:r>
            <a:r>
              <a:rPr lang="en-US" sz="4400" b="1" dirty="0">
                <a:solidFill>
                  <a:srgbClr val="FFFF00"/>
                </a:solidFill>
                <a:effectLst>
                  <a:outerShdw blurRad="38100" dist="38100" dir="2700000" algn="tl">
                    <a:srgbClr val="000000">
                      <a:alpha val="43137"/>
                    </a:srgbClr>
                  </a:outerShdw>
                </a:effectLst>
              </a:rPr>
              <a:t>storm mixed with fire &amp; blood</a:t>
            </a:r>
          </a:p>
          <a:p>
            <a:pPr marL="274320" lvl="0" indent="-274320">
              <a:lnSpc>
                <a:spcPct val="100000"/>
              </a:lnSpc>
              <a:spcBef>
                <a:spcPts val="600"/>
              </a:spcBef>
              <a:buClr>
                <a:schemeClr val="accent2"/>
              </a:buClr>
              <a:buSzPct val="85000"/>
              <a:defRPr/>
            </a:pPr>
            <a:endParaRPr lang="en-US" sz="900" b="1" u="sng" dirty="0">
              <a:solidFill>
                <a:schemeClr val="bg2">
                  <a:lumMod val="40000"/>
                  <a:lumOff val="60000"/>
                </a:schemeClr>
              </a:solidFill>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2848200"/>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8:7 – </a:t>
            </a:r>
            <a:r>
              <a:rPr lang="en-US" u="sng" dirty="0" smtClean="0">
                <a:solidFill>
                  <a:srgbClr val="00B0F0"/>
                </a:solidFill>
              </a:rPr>
              <a:t>1</a:t>
            </a:r>
            <a:r>
              <a:rPr lang="en-US" u="sng" baseline="30000" dirty="0" smtClean="0">
                <a:solidFill>
                  <a:srgbClr val="00B0F0"/>
                </a:solidFill>
              </a:rPr>
              <a:t>st</a:t>
            </a:r>
            <a:r>
              <a:rPr lang="en-US" u="sng" dirty="0" smtClean="0">
                <a:solidFill>
                  <a:srgbClr val="00B0F0"/>
                </a:solidFill>
              </a:rPr>
              <a:t> TRUMPET</a:t>
            </a:r>
            <a:endParaRPr lang="en-US" dirty="0">
              <a:solidFill>
                <a:srgbClr val="00B0F0"/>
              </a:solidFill>
            </a:endParaRPr>
          </a:p>
        </p:txBody>
      </p:sp>
      <p:pic>
        <p:nvPicPr>
          <p:cNvPr id="1026" name="Picture 2" descr="Image result for image of  1st trumpet in Revelation 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7" y="117711"/>
            <a:ext cx="11618794" cy="653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452490"/>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8:7 – </a:t>
            </a:r>
            <a:r>
              <a:rPr lang="en-US" u="sng" dirty="0" smtClean="0">
                <a:solidFill>
                  <a:srgbClr val="00B0F0"/>
                </a:solidFill>
              </a:rPr>
              <a:t>1</a:t>
            </a:r>
            <a:r>
              <a:rPr lang="en-US" u="sng" baseline="30000" dirty="0" smtClean="0">
                <a:solidFill>
                  <a:srgbClr val="00B0F0"/>
                </a:solidFill>
              </a:rPr>
              <a:t>st</a:t>
            </a:r>
            <a:r>
              <a:rPr lang="en-US" u="sng" dirty="0" smtClean="0">
                <a:solidFill>
                  <a:srgbClr val="00B0F0"/>
                </a:solidFill>
              </a:rPr>
              <a:t> TRUMPET</a:t>
            </a:r>
            <a:endParaRPr lang="en-US" dirty="0">
              <a:solidFill>
                <a:srgbClr val="00B0F0"/>
              </a:solidFill>
            </a:endParaRPr>
          </a:p>
        </p:txBody>
      </p:sp>
      <p:pic>
        <p:nvPicPr>
          <p:cNvPr id="2050" name="Picture 2" descr="Image result for image of  1st trumpet in Revelation 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82" y="138113"/>
            <a:ext cx="11741624" cy="660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34614"/>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8:8-9 – </a:t>
            </a:r>
            <a:r>
              <a:rPr lang="en-US" u="sng" dirty="0" smtClean="0">
                <a:solidFill>
                  <a:srgbClr val="00B0F0"/>
                </a:solidFill>
              </a:rPr>
              <a:t>2</a:t>
            </a:r>
            <a:r>
              <a:rPr lang="en-US" u="sng" baseline="30000" dirty="0" smtClean="0">
                <a:solidFill>
                  <a:srgbClr val="00B0F0"/>
                </a:solidFill>
              </a:rPr>
              <a:t>nd</a:t>
            </a:r>
            <a:r>
              <a:rPr lang="en-US" u="sng" dirty="0" smtClean="0">
                <a:solidFill>
                  <a:srgbClr val="00B0F0"/>
                </a:solidFill>
              </a:rPr>
              <a:t> TRUMPET</a:t>
            </a:r>
            <a:endParaRPr lang="en-US" dirty="0">
              <a:solidFill>
                <a:srgbClr val="00B0F0"/>
              </a:solidFill>
            </a:endParaRPr>
          </a:p>
        </p:txBody>
      </p:sp>
      <p:pic>
        <p:nvPicPr>
          <p:cNvPr id="5"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156" y="1605285"/>
            <a:ext cx="6584462" cy="493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4995"/>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8:8-9 – </a:t>
            </a:r>
            <a:r>
              <a:rPr lang="en-US" u="sng" dirty="0" smtClean="0">
                <a:solidFill>
                  <a:srgbClr val="00B0F0"/>
                </a:solidFill>
              </a:rPr>
              <a:t>2</a:t>
            </a:r>
            <a:r>
              <a:rPr lang="en-US" u="sng" baseline="30000" dirty="0" smtClean="0">
                <a:solidFill>
                  <a:srgbClr val="00B0F0"/>
                </a:solidFill>
              </a:rPr>
              <a:t>nd</a:t>
            </a:r>
            <a:r>
              <a:rPr lang="en-US" u="sng" dirty="0" smtClean="0">
                <a:solidFill>
                  <a:srgbClr val="00B0F0"/>
                </a:solidFill>
              </a:rPr>
              <a:t> TRUMPET</a:t>
            </a:r>
            <a:endParaRPr lang="en-US" dirty="0">
              <a:solidFill>
                <a:srgbClr val="00B0F0"/>
              </a:solidFill>
            </a:endParaRPr>
          </a:p>
        </p:txBody>
      </p:sp>
      <p:pic>
        <p:nvPicPr>
          <p:cNvPr id="4" name="Picture 6" descr="Fiery mountain hurled to the Earth's seas!"/>
          <p:cNvPicPr>
            <a:picLocks noChangeAspect="1" noChangeArrowheads="1"/>
          </p:cNvPicPr>
          <p:nvPr/>
        </p:nvPicPr>
        <p:blipFill>
          <a:blip r:embed="rId2" cstate="print"/>
          <a:srcRect/>
          <a:stretch>
            <a:fillRect/>
          </a:stretch>
        </p:blipFill>
        <p:spPr bwMode="auto">
          <a:xfrm>
            <a:off x="6892120" y="2992327"/>
            <a:ext cx="5061006" cy="3763312"/>
          </a:xfrm>
          <a:prstGeom prst="rect">
            <a:avLst/>
          </a:prstGeom>
          <a:noFill/>
        </p:spPr>
      </p:pic>
      <p:sp>
        <p:nvSpPr>
          <p:cNvPr id="3" name="Rectangle 2"/>
          <p:cNvSpPr/>
          <p:nvPr/>
        </p:nvSpPr>
        <p:spPr>
          <a:xfrm>
            <a:off x="341193" y="1282258"/>
            <a:ext cx="7287905" cy="4201150"/>
          </a:xfrm>
          <a:prstGeom prst="rect">
            <a:avLst/>
          </a:prstGeom>
        </p:spPr>
        <p:txBody>
          <a:bodyPr wrap="square">
            <a:spAutoFit/>
          </a:bodyPr>
          <a:lstStyle/>
          <a:p>
            <a:pPr marL="742950" lvl="0" indent="-742950" defTabSz="914400">
              <a:spcBef>
                <a:spcPts val="600"/>
              </a:spcBef>
              <a:buClr>
                <a:schemeClr val="accent2"/>
              </a:buClr>
              <a:buSzPct val="85000"/>
              <a:buAutoNum type="arabicPeriod"/>
              <a:defRPr/>
            </a:pPr>
            <a:r>
              <a:rPr lang="en-US" sz="3600" b="1" dirty="0">
                <a:solidFill>
                  <a:srgbClr val="66FF33"/>
                </a:solidFill>
                <a:effectLst>
                  <a:outerShdw blurRad="38100" dist="38100" dir="2700000" algn="tl">
                    <a:srgbClr val="000000">
                      <a:alpha val="43137"/>
                    </a:srgbClr>
                  </a:outerShdw>
                </a:effectLst>
              </a:rPr>
              <a:t>A huge fiery mountain cast into sea</a:t>
            </a:r>
          </a:p>
          <a:p>
            <a:pPr marL="742950" lvl="0" indent="-742950" defTabSz="914400">
              <a:spcBef>
                <a:spcPts val="600"/>
              </a:spcBef>
              <a:buClr>
                <a:schemeClr val="accent2"/>
              </a:buClr>
              <a:buSzPct val="85000"/>
              <a:buAutoNum type="arabicPeriod"/>
              <a:defRPr/>
            </a:pPr>
            <a:r>
              <a:rPr lang="en-US" sz="3600" b="1" dirty="0">
                <a:solidFill>
                  <a:srgbClr val="66FF33"/>
                </a:solidFill>
                <a:effectLst>
                  <a:outerShdw blurRad="38100" dist="38100" dir="2700000" algn="tl">
                    <a:srgbClr val="000000">
                      <a:alpha val="43137"/>
                    </a:srgbClr>
                  </a:outerShdw>
                </a:effectLst>
              </a:rPr>
              <a:t>A third of the sea becomes blood</a:t>
            </a:r>
          </a:p>
          <a:p>
            <a:pPr marL="742950" lvl="0" indent="-742950" defTabSz="914400">
              <a:spcBef>
                <a:spcPts val="600"/>
              </a:spcBef>
              <a:buClr>
                <a:schemeClr val="accent2"/>
              </a:buClr>
              <a:buSzPct val="85000"/>
              <a:buAutoNum type="arabicPeriod"/>
              <a:defRPr/>
            </a:pPr>
            <a:r>
              <a:rPr lang="en-US" sz="3600" b="1" dirty="0">
                <a:solidFill>
                  <a:srgbClr val="66FF33"/>
                </a:solidFill>
                <a:effectLst>
                  <a:outerShdw blurRad="38100" dist="38100" dir="2700000" algn="tl">
                    <a:srgbClr val="000000">
                      <a:alpha val="43137"/>
                    </a:srgbClr>
                  </a:outerShdw>
                </a:effectLst>
              </a:rPr>
              <a:t>A third of sea creatures died</a:t>
            </a:r>
          </a:p>
          <a:p>
            <a:pPr marL="742950" lvl="0" indent="-742950" defTabSz="914400">
              <a:spcBef>
                <a:spcPts val="600"/>
              </a:spcBef>
              <a:buClr>
                <a:schemeClr val="accent2"/>
              </a:buClr>
              <a:buSzPct val="85000"/>
              <a:buAutoNum type="arabicPeriod"/>
              <a:defRPr/>
            </a:pPr>
            <a:r>
              <a:rPr lang="en-US" sz="3600" b="1" dirty="0">
                <a:solidFill>
                  <a:srgbClr val="66FF33"/>
                </a:solidFill>
                <a:effectLst>
                  <a:outerShdw blurRad="38100" dist="38100" dir="2700000" algn="tl">
                    <a:srgbClr val="000000">
                      <a:alpha val="43137"/>
                    </a:srgbClr>
                  </a:outerShdw>
                </a:effectLst>
              </a:rPr>
              <a:t>A third of sea vessels destroyed</a:t>
            </a:r>
          </a:p>
        </p:txBody>
      </p:sp>
    </p:spTree>
    <p:extLst>
      <p:ext uri="{BB962C8B-B14F-4D97-AF65-F5344CB8AC3E}">
        <p14:creationId xmlns:p14="http://schemas.microsoft.com/office/powerpoint/2010/main" val="2326325072"/>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8:8-9 – </a:t>
            </a:r>
            <a:r>
              <a:rPr lang="en-US" u="sng" dirty="0" smtClean="0">
                <a:solidFill>
                  <a:srgbClr val="00B0F0"/>
                </a:solidFill>
              </a:rPr>
              <a:t>2</a:t>
            </a:r>
            <a:r>
              <a:rPr lang="en-US" u="sng" baseline="30000" dirty="0" smtClean="0">
                <a:solidFill>
                  <a:srgbClr val="00B0F0"/>
                </a:solidFill>
              </a:rPr>
              <a:t>nd</a:t>
            </a:r>
            <a:r>
              <a:rPr lang="en-US" u="sng" dirty="0" smtClean="0">
                <a:solidFill>
                  <a:srgbClr val="00B0F0"/>
                </a:solidFill>
              </a:rPr>
              <a:t> TRUMPET</a:t>
            </a:r>
            <a:endParaRPr lang="en-US" dirty="0">
              <a:solidFill>
                <a:srgbClr val="00B0F0"/>
              </a:solidFill>
            </a:endParaRPr>
          </a:p>
        </p:txBody>
      </p:sp>
      <p:pic>
        <p:nvPicPr>
          <p:cNvPr id="3076" name="Picture 4" descr="Image result for image of  2nd trumpet in Revelation 8: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73" y="92122"/>
            <a:ext cx="11741624" cy="660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400066"/>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8:10-11 – </a:t>
            </a:r>
            <a:r>
              <a:rPr lang="en-US" u="sng" dirty="0" smtClean="0">
                <a:solidFill>
                  <a:srgbClr val="00B0F0"/>
                </a:solidFill>
              </a:rPr>
              <a:t>3</a:t>
            </a:r>
            <a:r>
              <a:rPr lang="en-US" u="sng" baseline="30000" dirty="0" smtClean="0">
                <a:solidFill>
                  <a:srgbClr val="00B0F0"/>
                </a:solidFill>
              </a:rPr>
              <a:t>rd</a:t>
            </a:r>
            <a:r>
              <a:rPr lang="en-US" u="sng" dirty="0">
                <a:solidFill>
                  <a:srgbClr val="00B0F0"/>
                </a:solidFill>
              </a:rPr>
              <a:t> </a:t>
            </a:r>
            <a:r>
              <a:rPr lang="en-US" u="sng" dirty="0" smtClean="0">
                <a:solidFill>
                  <a:srgbClr val="00B0F0"/>
                </a:solidFill>
              </a:rPr>
              <a:t>TRUMPET</a:t>
            </a:r>
            <a:endParaRPr lang="en-US" dirty="0">
              <a:solidFill>
                <a:srgbClr val="00B0F0"/>
              </a:solidFill>
            </a:endParaRPr>
          </a:p>
        </p:txBody>
      </p:sp>
      <p:pic>
        <p:nvPicPr>
          <p:cNvPr id="4" name="Picture 3"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723" y="1345978"/>
            <a:ext cx="6584462" cy="493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320545"/>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8:10-11 – </a:t>
            </a:r>
            <a:r>
              <a:rPr lang="en-US" u="sng" dirty="0" smtClean="0">
                <a:solidFill>
                  <a:srgbClr val="00B0F0"/>
                </a:solidFill>
              </a:rPr>
              <a:t>3</a:t>
            </a:r>
            <a:r>
              <a:rPr lang="en-US" u="sng" baseline="30000" dirty="0" smtClean="0">
                <a:solidFill>
                  <a:srgbClr val="00B0F0"/>
                </a:solidFill>
              </a:rPr>
              <a:t>rd</a:t>
            </a:r>
            <a:r>
              <a:rPr lang="en-US" u="sng" dirty="0">
                <a:solidFill>
                  <a:srgbClr val="00B0F0"/>
                </a:solidFill>
              </a:rPr>
              <a:t> </a:t>
            </a:r>
            <a:r>
              <a:rPr lang="en-US" u="sng" dirty="0" smtClean="0">
                <a:solidFill>
                  <a:srgbClr val="00B0F0"/>
                </a:solidFill>
              </a:rPr>
              <a:t>TRUMPET</a:t>
            </a:r>
            <a:endParaRPr lang="en-US" dirty="0">
              <a:solidFill>
                <a:srgbClr val="00B0F0"/>
              </a:solidFill>
            </a:endParaRPr>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603" y="1371977"/>
            <a:ext cx="7071577" cy="5049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0209" y="1423046"/>
            <a:ext cx="7010400" cy="2631490"/>
          </a:xfrm>
          <a:prstGeom prst="rect">
            <a:avLst/>
          </a:prstGeom>
        </p:spPr>
        <p:txBody>
          <a:bodyPr wrap="square">
            <a:spAutoFit/>
          </a:bodyPr>
          <a:lstStyle/>
          <a:p>
            <a:pPr marL="742950" lvl="0" indent="-742950" defTabSz="914400">
              <a:spcBef>
                <a:spcPts val="600"/>
              </a:spcBef>
              <a:buClr>
                <a:schemeClr val="accent2"/>
              </a:buClr>
              <a:buSzPct val="85000"/>
              <a:buAutoNum type="arabicPeriod"/>
              <a:defRPr/>
            </a:pPr>
            <a:r>
              <a:rPr lang="en-US" sz="3200" b="1" dirty="0">
                <a:solidFill>
                  <a:srgbClr val="FFFF00"/>
                </a:solidFill>
                <a:effectLst>
                  <a:outerShdw blurRad="38100" dist="38100" dir="2700000" algn="tl">
                    <a:srgbClr val="000000">
                      <a:alpha val="43137"/>
                    </a:srgbClr>
                  </a:outerShdw>
                </a:effectLst>
              </a:rPr>
              <a:t>A huge fiery star cast into the fresh waters (rivers, streams, </a:t>
            </a:r>
            <a:r>
              <a:rPr lang="en-US" sz="3200" b="1" dirty="0" smtClean="0">
                <a:solidFill>
                  <a:srgbClr val="FFFF00"/>
                </a:solidFill>
                <a:effectLst>
                  <a:outerShdw blurRad="38100" dist="38100" dir="2700000" algn="tl">
                    <a:srgbClr val="000000">
                      <a:alpha val="43137"/>
                    </a:srgbClr>
                  </a:outerShdw>
                </a:effectLst>
              </a:rPr>
              <a:t>fountains; etc</a:t>
            </a:r>
            <a:r>
              <a:rPr lang="en-US" sz="3200" b="1" dirty="0">
                <a:solidFill>
                  <a:srgbClr val="FFFF00"/>
                </a:solidFill>
                <a:effectLst>
                  <a:outerShdw blurRad="38100" dist="38100" dir="2700000" algn="tl">
                    <a:srgbClr val="000000">
                      <a:alpha val="43137"/>
                    </a:srgbClr>
                  </a:outerShdw>
                </a:effectLst>
              </a:rPr>
              <a:t>.)</a:t>
            </a:r>
          </a:p>
          <a:p>
            <a:pPr marL="742950" lvl="0" indent="-742950" defTabSz="914400">
              <a:spcBef>
                <a:spcPts val="600"/>
              </a:spcBef>
              <a:buClr>
                <a:schemeClr val="accent2"/>
              </a:buClr>
              <a:buSzPct val="85000"/>
              <a:buAutoNum type="arabicPeriod"/>
              <a:defRPr/>
            </a:pPr>
            <a:r>
              <a:rPr lang="en-US" sz="3200" b="1" dirty="0">
                <a:solidFill>
                  <a:srgbClr val="FFFF00"/>
                </a:solidFill>
                <a:effectLst>
                  <a:outerShdw blurRad="38100" dist="38100" dir="2700000" algn="tl">
                    <a:srgbClr val="000000">
                      <a:alpha val="43137"/>
                    </a:srgbClr>
                  </a:outerShdw>
                </a:effectLst>
              </a:rPr>
              <a:t>A third of the waters become </a:t>
            </a:r>
            <a:r>
              <a:rPr lang="en-US" sz="3200" b="1" dirty="0" smtClean="0">
                <a:solidFill>
                  <a:srgbClr val="FFFF00"/>
                </a:solidFill>
                <a:effectLst>
                  <a:outerShdw blurRad="38100" dist="38100" dir="2700000" algn="tl">
                    <a:srgbClr val="000000">
                      <a:alpha val="43137"/>
                    </a:srgbClr>
                  </a:outerShdw>
                </a:effectLst>
              </a:rPr>
              <a:t>bitter (toxic or poisonous)</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1787461"/>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8:12 – </a:t>
            </a:r>
            <a:r>
              <a:rPr lang="en-US" u="sng" dirty="0" smtClean="0">
                <a:solidFill>
                  <a:srgbClr val="00B0F0"/>
                </a:solidFill>
              </a:rPr>
              <a:t>4</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4" name="Picture 3"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723" y="1345978"/>
            <a:ext cx="6584462" cy="493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836135"/>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8:12 – </a:t>
            </a:r>
            <a:r>
              <a:rPr lang="en-US" u="sng" dirty="0" smtClean="0">
                <a:solidFill>
                  <a:srgbClr val="00B0F0"/>
                </a:solidFill>
              </a:rPr>
              <a:t>4</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6150" name="Picture 6" descr="Image result for image of  4th trumpet in Revelation 8: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238" y="1937981"/>
            <a:ext cx="7705032" cy="42997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0980" y="1591076"/>
            <a:ext cx="3903258" cy="1938992"/>
          </a:xfrm>
          <a:prstGeom prst="rect">
            <a:avLst/>
          </a:prstGeom>
        </p:spPr>
        <p:txBody>
          <a:bodyPr wrap="square">
            <a:spAutoFit/>
          </a:bodyPr>
          <a:lstStyle/>
          <a:p>
            <a:pPr lvl="0" defTabSz="914400">
              <a:spcBef>
                <a:spcPts val="600"/>
              </a:spcBef>
              <a:buClr>
                <a:schemeClr val="accent2"/>
              </a:buClr>
              <a:buSzPct val="85000"/>
              <a:defRPr/>
            </a:pPr>
            <a:r>
              <a:rPr lang="en-US" sz="4000" b="1" dirty="0">
                <a:solidFill>
                  <a:srgbClr val="66FF33"/>
                </a:solidFill>
                <a:effectLst>
                  <a:outerShdw blurRad="38100" dist="38100" dir="2700000" algn="tl">
                    <a:srgbClr val="000000">
                      <a:alpha val="43137"/>
                    </a:srgbClr>
                  </a:outerShdw>
                </a:effectLst>
              </a:rPr>
              <a:t>A third of the sun, moon &amp; stars darkened</a:t>
            </a:r>
          </a:p>
        </p:txBody>
      </p:sp>
    </p:spTree>
    <p:extLst>
      <p:ext uri="{BB962C8B-B14F-4D97-AF65-F5344CB8AC3E}">
        <p14:creationId xmlns:p14="http://schemas.microsoft.com/office/powerpoint/2010/main" val="2746262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1:19</a:t>
            </a:r>
            <a:r>
              <a:rPr lang="en-US" sz="3600" b="1" dirty="0">
                <a:solidFill>
                  <a:srgbClr val="FFFF00"/>
                </a:solidFill>
                <a:effectLst/>
              </a:rPr>
              <a:t> </a:t>
            </a:r>
            <a:endParaRPr lang="en-US" sz="3200" i="1" dirty="0">
              <a:effectLst/>
            </a:endParaRPr>
          </a:p>
          <a:p>
            <a:pPr marL="0" indent="0">
              <a:buNone/>
            </a:pPr>
            <a:endParaRPr lang="en-US" sz="3200" dirty="0">
              <a:effectLst/>
            </a:endParaRPr>
          </a:p>
        </p:txBody>
      </p:sp>
      <p:sp>
        <p:nvSpPr>
          <p:cNvPr id="4" name="Content Placeholder 2"/>
          <p:cNvSpPr txBox="1">
            <a:spLocks/>
          </p:cNvSpPr>
          <p:nvPr/>
        </p:nvSpPr>
        <p:spPr>
          <a:xfrm>
            <a:off x="604706" y="1280242"/>
            <a:ext cx="11225892" cy="487569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Font typeface="Arial" panose="020B0604020202020204" pitchFamily="34" charset="0"/>
              <a:buNone/>
            </a:pPr>
            <a:r>
              <a:rPr lang="en-US" sz="3200" dirty="0">
                <a:solidFill>
                  <a:srgbClr val="FFFF00"/>
                </a:solidFill>
              </a:rPr>
              <a:t>THE THINGS WHICH YOU HAVE SEEN </a:t>
            </a:r>
            <a:r>
              <a:rPr lang="en-US" sz="3200" dirty="0"/>
              <a:t>(Chap. 1)</a:t>
            </a:r>
          </a:p>
          <a:p>
            <a:pPr marL="0" indent="0">
              <a:buFont typeface="Arial" panose="020B0604020202020204" pitchFamily="34" charset="0"/>
              <a:buNone/>
            </a:pPr>
            <a:r>
              <a:rPr lang="en-US" sz="3200" dirty="0"/>
              <a:t>	- The risen Christ</a:t>
            </a:r>
          </a:p>
          <a:p>
            <a:pPr marL="0" indent="0">
              <a:buNone/>
            </a:pPr>
            <a:r>
              <a:rPr lang="en-US" sz="3200" dirty="0">
                <a:solidFill>
                  <a:srgbClr val="FFFF00"/>
                </a:solidFill>
                <a:sym typeface="Wingdings" panose="05000000000000000000" pitchFamily="2" charset="2"/>
              </a:rPr>
              <a:t>THE THINGS WHICH ARE </a:t>
            </a:r>
            <a:r>
              <a:rPr lang="en-US" sz="3200" dirty="0">
                <a:sym typeface="Wingdings" panose="05000000000000000000" pitchFamily="2" charset="2"/>
              </a:rPr>
              <a:t>(Chap. 2-3)</a:t>
            </a:r>
          </a:p>
          <a:p>
            <a:pPr marL="0" indent="0">
              <a:buFont typeface="Arial" panose="020B0604020202020204" pitchFamily="34" charset="0"/>
              <a:buNone/>
            </a:pPr>
            <a:r>
              <a:rPr lang="en-US" sz="3200" dirty="0"/>
              <a:t>	- The letters to the seven Churches</a:t>
            </a:r>
          </a:p>
          <a:p>
            <a:pPr marL="0" indent="0">
              <a:buNone/>
            </a:pPr>
            <a:r>
              <a:rPr lang="en-US" sz="3200" dirty="0">
                <a:solidFill>
                  <a:srgbClr val="FFFF00"/>
                </a:solidFill>
                <a:sym typeface="Wingdings" panose="05000000000000000000" pitchFamily="2" charset="2"/>
              </a:rPr>
              <a:t>THE THINGS WHICH SHALL BE </a:t>
            </a:r>
            <a:r>
              <a:rPr lang="en-US" sz="3200" dirty="0">
                <a:sym typeface="Wingdings" panose="05000000000000000000" pitchFamily="2" charset="2"/>
              </a:rPr>
              <a:t>(Chap. 4-22)</a:t>
            </a:r>
          </a:p>
          <a:p>
            <a:pPr marL="0" indent="0">
              <a:buFont typeface="Arial" panose="020B0604020202020204" pitchFamily="34" charset="0"/>
              <a:buNone/>
            </a:pPr>
            <a:r>
              <a:rPr lang="en-US" sz="3200" dirty="0"/>
              <a:t>	- The future events</a:t>
            </a:r>
            <a:endParaRPr lang="en-US" sz="3200" dirty="0">
              <a:solidFill>
                <a:srgbClr val="00B0F0"/>
              </a:solidFill>
            </a:endParaRPr>
          </a:p>
        </p:txBody>
      </p:sp>
    </p:spTree>
    <p:extLst>
      <p:ext uri="{BB962C8B-B14F-4D97-AF65-F5344CB8AC3E}">
        <p14:creationId xmlns:p14="http://schemas.microsoft.com/office/powerpoint/2010/main" val="316633529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8:12 – </a:t>
            </a:r>
            <a:r>
              <a:rPr lang="en-US" u="sng" dirty="0" smtClean="0">
                <a:solidFill>
                  <a:srgbClr val="00B0F0"/>
                </a:solidFill>
              </a:rPr>
              <a:t>4</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200" i="1" dirty="0" smtClean="0">
                <a:solidFill>
                  <a:srgbClr val="00B0F0"/>
                </a:solidFill>
                <a:effectLst>
                  <a:outerShdw blurRad="38100" dist="38100" dir="2700000" algn="tl">
                    <a:srgbClr val="000000">
                      <a:alpha val="43137"/>
                    </a:srgbClr>
                  </a:outerShdw>
                </a:effectLst>
              </a:rPr>
              <a:t>And </a:t>
            </a:r>
            <a:r>
              <a:rPr lang="en-US" sz="3200" i="1" dirty="0">
                <a:solidFill>
                  <a:srgbClr val="00B0F0"/>
                </a:solidFill>
                <a:effectLst>
                  <a:outerShdw blurRad="38100" dist="38100" dir="2700000" algn="tl">
                    <a:srgbClr val="000000">
                      <a:alpha val="43137"/>
                    </a:srgbClr>
                  </a:outerShdw>
                </a:effectLst>
              </a:rPr>
              <a:t>at the sounding of the fourth angel, a third part of the sun, and of the moon, and of the stars was made dark, so that there was no light for a third part of the day and of the night</a:t>
            </a:r>
            <a:r>
              <a:rPr lang="en-US" sz="3200" i="1" dirty="0" smtClean="0">
                <a:solidFill>
                  <a:srgbClr val="00B0F0"/>
                </a:solidFill>
                <a:effectLst>
                  <a:outerShdw blurRad="38100" dist="38100" dir="2700000" algn="tl">
                    <a:srgbClr val="000000">
                      <a:alpha val="43137"/>
                    </a:srgbClr>
                  </a:outerShdw>
                </a:effectLst>
              </a:rPr>
              <a:t>.</a:t>
            </a:r>
          </a:p>
          <a:p>
            <a:pPr marL="0" indent="0">
              <a:buNone/>
            </a:pPr>
            <a:endParaRPr lang="en-US" sz="3200" i="1" dirty="0">
              <a:effectLst>
                <a:outerShdw blurRad="38100" dist="38100" dir="2700000" algn="tl">
                  <a:srgbClr val="000000">
                    <a:alpha val="43137"/>
                  </a:srgbClr>
                </a:outerShdw>
              </a:effectLst>
            </a:endParaRPr>
          </a:p>
          <a:p>
            <a:pPr marL="0" indent="0">
              <a:buNone/>
            </a:pPr>
            <a:r>
              <a:rPr lang="en-US" sz="3200" i="1" dirty="0" smtClean="0">
                <a:solidFill>
                  <a:srgbClr val="FFFF00"/>
                </a:solidFill>
                <a:effectLst>
                  <a:outerShdw blurRad="38100" dist="38100" dir="2700000" algn="tl">
                    <a:srgbClr val="000000">
                      <a:alpha val="43137"/>
                    </a:srgbClr>
                  </a:outerShdw>
                </a:effectLst>
              </a:rPr>
              <a:t>Then </a:t>
            </a:r>
            <a:r>
              <a:rPr lang="en-US" sz="3200" i="1" dirty="0">
                <a:solidFill>
                  <a:srgbClr val="FFFF00"/>
                </a:solidFill>
                <a:effectLst>
                  <a:outerShdw blurRad="38100" dist="38100" dir="2700000" algn="tl">
                    <a:srgbClr val="000000">
                      <a:alpha val="43137"/>
                    </a:srgbClr>
                  </a:outerShdw>
                </a:effectLst>
              </a:rPr>
              <a:t>the fourth angel blew; and a third of the sun and a third of the moon and a third of the stars were </a:t>
            </a:r>
            <a:r>
              <a:rPr lang="en-US" sz="3200" i="1" dirty="0" smtClean="0">
                <a:solidFill>
                  <a:srgbClr val="FFFF00"/>
                </a:solidFill>
                <a:effectLst>
                  <a:outerShdw blurRad="38100" dist="38100" dir="2700000" algn="tl">
                    <a:srgbClr val="000000">
                      <a:alpha val="43137"/>
                    </a:srgbClr>
                  </a:outerShdw>
                </a:effectLst>
              </a:rPr>
              <a:t>darkened, </a:t>
            </a:r>
            <a:r>
              <a:rPr lang="en-US" sz="3200" i="1" dirty="0">
                <a:solidFill>
                  <a:srgbClr val="FFFF00"/>
                </a:solidFill>
                <a:effectLst>
                  <a:outerShdw blurRad="38100" dist="38100" dir="2700000" algn="tl">
                    <a:srgbClr val="000000">
                      <a:alpha val="43137"/>
                    </a:srgbClr>
                  </a:outerShdw>
                </a:effectLst>
              </a:rPr>
              <a:t>so that a third of them was eclipsed, and for a third part of the day there was no light, and at night it was the same.</a:t>
            </a:r>
          </a:p>
          <a:p>
            <a:pPr marL="0" indent="0">
              <a:buNone/>
            </a:pPr>
            <a:endParaRPr lang="en-US" sz="3200" dirty="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9180222"/>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8:12 – </a:t>
            </a:r>
            <a:r>
              <a:rPr lang="en-US" u="sng" dirty="0" smtClean="0">
                <a:solidFill>
                  <a:srgbClr val="00B0F0"/>
                </a:solidFill>
              </a:rPr>
              <a:t>4</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lgn="ctr">
              <a:buNone/>
            </a:pPr>
            <a:r>
              <a:rPr lang="en-US" sz="3600" dirty="0" smtClean="0">
                <a:effectLst>
                  <a:outerShdw blurRad="38100" dist="38100" dir="2700000" algn="tl">
                    <a:srgbClr val="000000">
                      <a:alpha val="43137"/>
                    </a:srgbClr>
                  </a:outerShdw>
                </a:effectLst>
              </a:rPr>
              <a:t>This probably meant:</a:t>
            </a:r>
            <a:endParaRPr lang="en-US" sz="3600" dirty="0" smtClean="0">
              <a:solidFill>
                <a:srgbClr val="FFFF00"/>
              </a:solidFill>
              <a:effectLst>
                <a:outerShdw blurRad="38100" dist="38100" dir="2700000" algn="tl">
                  <a:srgbClr val="000000">
                    <a:alpha val="43137"/>
                  </a:srgbClr>
                </a:outerShdw>
              </a:effectLst>
            </a:endParaRPr>
          </a:p>
          <a:p>
            <a:pPr marL="514350" indent="-514350">
              <a:buAutoNum type="arabicParenR"/>
            </a:pPr>
            <a:r>
              <a:rPr lang="en-US" sz="4000" dirty="0" smtClean="0">
                <a:solidFill>
                  <a:srgbClr val="FFFF00"/>
                </a:solidFill>
                <a:effectLst>
                  <a:outerShdw blurRad="38100" dist="38100" dir="2700000" algn="tl">
                    <a:srgbClr val="000000">
                      <a:alpha val="43137"/>
                    </a:srgbClr>
                  </a:outerShdw>
                </a:effectLst>
              </a:rPr>
              <a:t>The output, display (brightness) or power of the sun, moon and stars will be reduced by one-third… like a partial eclipse</a:t>
            </a:r>
          </a:p>
          <a:p>
            <a:pPr marL="514350" indent="-514350">
              <a:buAutoNum type="arabicParenR"/>
            </a:pPr>
            <a:r>
              <a:rPr lang="en-US" sz="4000" dirty="0" smtClean="0">
                <a:solidFill>
                  <a:srgbClr val="FFFF00"/>
                </a:solidFill>
                <a:effectLst>
                  <a:outerShdw blurRad="38100" dist="38100" dir="2700000" algn="tl">
                    <a:srgbClr val="000000">
                      <a:alpha val="43137"/>
                    </a:srgbClr>
                  </a:outerShdw>
                </a:effectLst>
              </a:rPr>
              <a:t>One third or a part of the day and night will be dark due to the partial eclipse</a:t>
            </a:r>
            <a:endParaRPr lang="en-US" sz="4000" dirty="0" smtClean="0">
              <a:solidFill>
                <a:srgbClr val="00B0F0"/>
              </a:solidFill>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0969401"/>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8:13</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4400" b="1" dirty="0" smtClean="0">
                <a:solidFill>
                  <a:srgbClr val="FFFF00"/>
                </a:solidFill>
                <a:effectLst>
                  <a:outerShdw blurRad="38100" dist="38100" dir="2700000" algn="tl">
                    <a:srgbClr val="000000">
                      <a:alpha val="43137"/>
                    </a:srgbClr>
                  </a:outerShdw>
                </a:effectLst>
              </a:rPr>
              <a:t>And </a:t>
            </a:r>
            <a:r>
              <a:rPr lang="en-US" sz="4400" b="1" dirty="0">
                <a:solidFill>
                  <a:srgbClr val="FFFF00"/>
                </a:solidFill>
                <a:effectLst>
                  <a:outerShdw blurRad="38100" dist="38100" dir="2700000" algn="tl">
                    <a:srgbClr val="000000">
                      <a:alpha val="43137"/>
                    </a:srgbClr>
                  </a:outerShdw>
                </a:effectLst>
              </a:rPr>
              <a:t>I saw, and I heard </a:t>
            </a:r>
            <a:r>
              <a:rPr lang="en-US" sz="4400" b="1" dirty="0" smtClean="0">
                <a:solidFill>
                  <a:srgbClr val="FFFF00"/>
                </a:solidFill>
                <a:effectLst>
                  <a:outerShdw blurRad="38100" dist="38100" dir="2700000" algn="tl">
                    <a:srgbClr val="000000">
                      <a:alpha val="43137"/>
                    </a:srgbClr>
                  </a:outerShdw>
                </a:effectLst>
              </a:rPr>
              <a:t>an angel </a:t>
            </a:r>
            <a:r>
              <a:rPr lang="en-US" sz="4400" b="1" dirty="0">
                <a:solidFill>
                  <a:srgbClr val="FFFF00"/>
                </a:solidFill>
                <a:effectLst>
                  <a:outerShdw blurRad="38100" dist="38100" dir="2700000" algn="tl">
                    <a:srgbClr val="000000">
                      <a:alpha val="43137"/>
                    </a:srgbClr>
                  </a:outerShdw>
                </a:effectLst>
              </a:rPr>
              <a:t>flying in the </a:t>
            </a:r>
            <a:r>
              <a:rPr lang="en-US" sz="4400" b="1" dirty="0" smtClean="0">
                <a:solidFill>
                  <a:srgbClr val="FFFF00"/>
                </a:solidFill>
                <a:effectLst>
                  <a:outerShdw blurRad="38100" dist="38100" dir="2700000" algn="tl">
                    <a:srgbClr val="000000">
                      <a:alpha val="43137"/>
                    </a:srgbClr>
                  </a:outerShdw>
                </a:effectLst>
              </a:rPr>
              <a:t>middle of heaven</a:t>
            </a:r>
            <a:r>
              <a:rPr lang="en-US" sz="4400" b="1" dirty="0">
                <a:solidFill>
                  <a:srgbClr val="FFFF00"/>
                </a:solidFill>
                <a:effectLst>
                  <a:outerShdw blurRad="38100" dist="38100" dir="2700000" algn="tl">
                    <a:srgbClr val="000000">
                      <a:alpha val="43137"/>
                    </a:srgbClr>
                  </a:outerShdw>
                </a:effectLst>
              </a:rPr>
              <a:t>, saying with a great voice, </a:t>
            </a:r>
            <a:r>
              <a:rPr lang="en-US" sz="4400" b="1" dirty="0" smtClean="0">
                <a:solidFill>
                  <a:srgbClr val="00B0F0"/>
                </a:solidFill>
                <a:effectLst>
                  <a:outerShdw blurRad="38100" dist="38100" dir="2700000" algn="tl">
                    <a:srgbClr val="000000">
                      <a:alpha val="43137"/>
                    </a:srgbClr>
                  </a:outerShdw>
                </a:effectLst>
              </a:rPr>
              <a:t>“Woe</a:t>
            </a:r>
            <a:r>
              <a:rPr lang="en-US" sz="4400" b="1" dirty="0">
                <a:solidFill>
                  <a:srgbClr val="00B0F0"/>
                </a:solidFill>
                <a:effectLst>
                  <a:outerShdw blurRad="38100" dist="38100" dir="2700000" algn="tl">
                    <a:srgbClr val="000000">
                      <a:alpha val="43137"/>
                    </a:srgbClr>
                  </a:outerShdw>
                </a:effectLst>
              </a:rPr>
              <a:t>, woe, woe, to those dwelling </a:t>
            </a:r>
            <a:r>
              <a:rPr lang="en-US" sz="4400" b="1" dirty="0" smtClean="0">
                <a:solidFill>
                  <a:srgbClr val="00B0F0"/>
                </a:solidFill>
                <a:effectLst>
                  <a:outerShdw blurRad="38100" dist="38100" dir="2700000" algn="tl">
                    <a:srgbClr val="000000">
                      <a:alpha val="43137"/>
                    </a:srgbClr>
                  </a:outerShdw>
                </a:effectLst>
              </a:rPr>
              <a:t>on </a:t>
            </a:r>
            <a:r>
              <a:rPr lang="en-US" sz="4400" b="1" dirty="0">
                <a:solidFill>
                  <a:srgbClr val="00B0F0"/>
                </a:solidFill>
                <a:effectLst>
                  <a:outerShdw blurRad="38100" dist="38100" dir="2700000" algn="tl">
                    <a:srgbClr val="000000">
                      <a:alpha val="43137"/>
                    </a:srgbClr>
                  </a:outerShdw>
                </a:effectLst>
              </a:rPr>
              <a:t>the land from the rest of the voices of the trumpet of the three messengers who are about to sound</a:t>
            </a:r>
            <a:r>
              <a:rPr lang="en-US" sz="4400" b="1" dirty="0" smtClean="0">
                <a:solidFill>
                  <a:srgbClr val="00B0F0"/>
                </a:solidFill>
                <a:effectLst>
                  <a:outerShdw blurRad="38100" dist="38100" dir="2700000" algn="tl">
                    <a:srgbClr val="000000">
                      <a:alpha val="43137"/>
                    </a:srgbClr>
                  </a:outerShdw>
                </a:effectLst>
              </a:rPr>
              <a:t>.”</a:t>
            </a:r>
            <a:endParaRPr lang="en-US" sz="4400" b="1" dirty="0">
              <a:solidFill>
                <a:srgbClr val="00B0F0"/>
              </a:solidFill>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5600097"/>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49" y="814318"/>
            <a:ext cx="10353761" cy="1110018"/>
          </a:xfrm>
        </p:spPr>
        <p:txBody>
          <a:bodyPr>
            <a:normAutofit fontScale="90000"/>
          </a:bodyPr>
          <a:lstStyle/>
          <a:p>
            <a:r>
              <a:rPr lang="en-US" sz="7300" b="0" dirty="0">
                <a:solidFill>
                  <a:srgbClr val="FFFF00"/>
                </a:solidFill>
                <a:latin typeface="Bernard MT Condensed" pitchFamily="18" charset="0"/>
              </a:rPr>
              <a:t>Revelation Chapter </a:t>
            </a:r>
            <a:r>
              <a:rPr lang="en-US" sz="7300" b="0" dirty="0" smtClean="0">
                <a:solidFill>
                  <a:srgbClr val="FFFF00"/>
                </a:solidFill>
                <a:latin typeface="Bernard MT Condensed" pitchFamily="18" charset="0"/>
              </a:rPr>
              <a:t>9</a:t>
            </a:r>
            <a:br>
              <a:rPr lang="en-US" sz="7300" b="0" dirty="0" smtClean="0">
                <a:solidFill>
                  <a:srgbClr val="FFFF00"/>
                </a:solidFill>
                <a:latin typeface="Bernard MT Condensed" pitchFamily="18" charset="0"/>
              </a:rPr>
            </a:br>
            <a:r>
              <a:rPr lang="en-US" sz="3600" dirty="0" smtClean="0">
                <a:solidFill>
                  <a:srgbClr val="FFFF00"/>
                </a:solidFill>
                <a:latin typeface="Bernard MT Condensed" pitchFamily="18" charset="0"/>
              </a:rPr>
              <a:t/>
            </a:r>
            <a:br>
              <a:rPr lang="en-US" sz="3600" dirty="0" smtClean="0">
                <a:solidFill>
                  <a:srgbClr val="FFFF00"/>
                </a:solidFill>
                <a:latin typeface="Bernard MT Condensed" pitchFamily="18" charset="0"/>
              </a:rPr>
            </a:br>
            <a:endParaRPr lang="en-US" sz="5300" b="0" dirty="0">
              <a:solidFill>
                <a:srgbClr val="FFFF00"/>
              </a:solidFill>
            </a:endParaRPr>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16" y="1719618"/>
            <a:ext cx="8290395" cy="463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854278"/>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4" name="Picture 3"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723" y="1345978"/>
            <a:ext cx="6584462" cy="493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213810"/>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“a star from heaven”</a:t>
            </a:r>
            <a:r>
              <a:rPr lang="en-US" sz="3600" dirty="0">
                <a:effectLst>
                  <a:outerShdw blurRad="38100" dist="38100" dir="2700000" algn="tl">
                    <a:srgbClr val="000000">
                      <a:alpha val="43137"/>
                    </a:srgbClr>
                  </a:outerShdw>
                </a:effectLst>
              </a:rPr>
              <a:t>: A star is a symbol of a leader. </a:t>
            </a:r>
            <a:r>
              <a:rPr lang="en-US" sz="3600" dirty="0" smtClean="0">
                <a:effectLst>
                  <a:outerShdw blurRad="38100" dist="38100" dir="2700000" algn="tl">
                    <a:srgbClr val="000000">
                      <a:alpha val="43137"/>
                    </a:srgbClr>
                  </a:outerShdw>
                </a:effectLst>
              </a:rPr>
              <a:t>It is referring </a:t>
            </a:r>
            <a:r>
              <a:rPr lang="en-US" sz="3600" dirty="0">
                <a:effectLst>
                  <a:outerShdw blurRad="38100" dist="38100" dir="2700000" algn="tl">
                    <a:srgbClr val="000000">
                      <a:alpha val="43137"/>
                    </a:srgbClr>
                  </a:outerShdw>
                </a:effectLst>
              </a:rPr>
              <a:t>to s</a:t>
            </a:r>
            <a:r>
              <a:rPr lang="en-US" sz="3600" dirty="0" smtClean="0">
                <a:effectLst>
                  <a:outerShdw blurRad="38100" dist="38100" dir="2700000" algn="tl">
                    <a:srgbClr val="000000">
                      <a:alpha val="43137"/>
                    </a:srgbClr>
                  </a:outerShdw>
                </a:effectLst>
              </a:rPr>
              <a:t>ome kind of </a:t>
            </a:r>
            <a:r>
              <a:rPr lang="en-US" sz="3600" dirty="0">
                <a:effectLst>
                  <a:outerShdw blurRad="38100" dist="38100" dir="2700000" algn="tl">
                    <a:srgbClr val="000000">
                      <a:alpha val="43137"/>
                    </a:srgbClr>
                  </a:outerShdw>
                </a:effectLst>
              </a:rPr>
              <a:t>intelligent being of </a:t>
            </a:r>
            <a:r>
              <a:rPr lang="en-US" sz="3600" dirty="0" smtClean="0">
                <a:effectLst>
                  <a:outerShdw blurRad="38100" dist="38100" dir="2700000" algn="tl">
                    <a:srgbClr val="000000">
                      <a:alpha val="43137"/>
                    </a:srgbClr>
                  </a:outerShdw>
                </a:effectLst>
              </a:rPr>
              <a:t>rank and influence…. </a:t>
            </a:r>
            <a:r>
              <a:rPr lang="en-US" sz="3600" dirty="0">
                <a:solidFill>
                  <a:srgbClr val="FFFF00"/>
                </a:solidFill>
                <a:effectLst>
                  <a:outerShdw blurRad="38100" dist="38100" dir="2700000" algn="tl">
                    <a:srgbClr val="000000">
                      <a:alpha val="43137"/>
                    </a:srgbClr>
                  </a:outerShdw>
                </a:effectLst>
              </a:rPr>
              <a:t>good</a:t>
            </a:r>
            <a:r>
              <a:rPr lang="en-US" sz="3600" dirty="0">
                <a:effectLst>
                  <a:outerShdw blurRad="38100" dist="38100" dir="2700000" algn="tl">
                    <a:srgbClr val="000000">
                      <a:alpha val="43137"/>
                    </a:srgbClr>
                  </a:outerShdw>
                </a:effectLst>
              </a:rPr>
              <a:t> and </a:t>
            </a:r>
            <a:r>
              <a:rPr lang="en-US" sz="3600" dirty="0">
                <a:solidFill>
                  <a:srgbClr val="00B0F0"/>
                </a:solidFill>
                <a:effectLst>
                  <a:outerShdw blurRad="38100" dist="38100" dir="2700000" algn="tl">
                    <a:srgbClr val="000000">
                      <a:alpha val="43137"/>
                    </a:srgbClr>
                  </a:outerShdw>
                </a:effectLst>
              </a:rPr>
              <a:t>bad</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angels </a:t>
            </a:r>
            <a:r>
              <a:rPr lang="en-US" sz="3600" dirty="0">
                <a:effectLst>
                  <a:outerShdw blurRad="38100" dist="38100" dir="2700000" algn="tl">
                    <a:srgbClr val="000000">
                      <a:alpha val="43137"/>
                    </a:srgbClr>
                  </a:outerShdw>
                </a:effectLst>
              </a:rPr>
              <a:t>are </a:t>
            </a:r>
            <a:r>
              <a:rPr lang="en-US" sz="3600" dirty="0" smtClean="0">
                <a:effectLst>
                  <a:outerShdw blurRad="38100" dist="38100" dir="2700000" algn="tl">
                    <a:srgbClr val="000000">
                      <a:alpha val="43137"/>
                    </a:srgbClr>
                  </a:outerShdw>
                </a:effectLst>
              </a:rPr>
              <a:t>sometimes </a:t>
            </a:r>
            <a:r>
              <a:rPr lang="en-US" sz="3600" dirty="0">
                <a:effectLst>
                  <a:outerShdw blurRad="38100" dist="38100" dir="2700000" algn="tl">
                    <a:srgbClr val="000000">
                      <a:alpha val="43137"/>
                    </a:srgbClr>
                  </a:outerShdw>
                </a:effectLst>
              </a:rPr>
              <a:t>called </a:t>
            </a:r>
            <a:r>
              <a:rPr lang="en-US" sz="3600" dirty="0" smtClean="0">
                <a:effectLst>
                  <a:outerShdw blurRad="38100" dist="38100" dir="2700000" algn="tl">
                    <a:srgbClr val="000000">
                      <a:alpha val="43137"/>
                    </a:srgbClr>
                  </a:outerShdw>
                </a:effectLst>
              </a:rPr>
              <a:t>stars (</a:t>
            </a:r>
            <a:r>
              <a:rPr lang="en-US" sz="3600" dirty="0" smtClean="0">
                <a:solidFill>
                  <a:srgbClr val="FFFF00"/>
                </a:solidFill>
                <a:effectLst>
                  <a:outerShdw blurRad="38100" dist="38100" dir="2700000" algn="tl">
                    <a:srgbClr val="000000">
                      <a:alpha val="43137"/>
                    </a:srgbClr>
                  </a:outerShdw>
                </a:effectLst>
              </a:rPr>
              <a:t>Job 38:7</a:t>
            </a:r>
            <a:r>
              <a:rPr lang="en-US" sz="3600" dirty="0" smtClean="0">
                <a:effectLst>
                  <a:outerShdw blurRad="38100" dist="38100" dir="2700000" algn="tl">
                    <a:srgbClr val="000000">
                      <a:alpha val="43137"/>
                    </a:srgbClr>
                  </a:outerShdw>
                </a:effectLst>
              </a:rPr>
              <a:t>; </a:t>
            </a:r>
            <a:r>
              <a:rPr lang="en-US" sz="3600" dirty="0" smtClean="0">
                <a:solidFill>
                  <a:srgbClr val="00B0F0"/>
                </a:solidFill>
                <a:effectLst>
                  <a:outerShdw blurRad="38100" dist="38100" dir="2700000" algn="tl">
                    <a:srgbClr val="000000">
                      <a:alpha val="43137"/>
                    </a:srgbClr>
                  </a:outerShdw>
                </a:effectLst>
              </a:rPr>
              <a:t>Isa. 14:12</a:t>
            </a:r>
            <a:r>
              <a:rPr lang="en-US" sz="3600" dirty="0" smtClean="0">
                <a:effectLst>
                  <a:outerShdw blurRad="38100" dist="38100" dir="2700000" algn="tl">
                    <a:srgbClr val="000000">
                      <a:alpha val="43137"/>
                    </a:srgbClr>
                  </a:outerShdw>
                </a:effectLst>
              </a:rPr>
              <a:t>)  A star is a </a:t>
            </a:r>
            <a:r>
              <a:rPr lang="en-US" sz="3600" dirty="0">
                <a:effectLst>
                  <a:outerShdw blurRad="38100" dist="38100" dir="2700000" algn="tl">
                    <a:srgbClr val="000000">
                      <a:alpha val="43137"/>
                    </a:srgbClr>
                  </a:outerShdw>
                </a:effectLst>
              </a:rPr>
              <a:t>personification of an angel, supposed by some scholars to be a </a:t>
            </a:r>
            <a:r>
              <a:rPr lang="en-US" sz="3600" dirty="0">
                <a:solidFill>
                  <a:srgbClr val="00B0F0"/>
                </a:solidFill>
                <a:effectLst>
                  <a:outerShdw blurRad="38100" dist="38100" dir="2700000" algn="tl">
                    <a:srgbClr val="000000">
                      <a:alpha val="43137"/>
                    </a:srgbClr>
                  </a:outerShdw>
                </a:effectLst>
              </a:rPr>
              <a:t>fallen </a:t>
            </a:r>
            <a:r>
              <a:rPr lang="en-US" sz="3600" dirty="0" smtClean="0">
                <a:solidFill>
                  <a:srgbClr val="00B0F0"/>
                </a:solidFill>
                <a:effectLst>
                  <a:outerShdw blurRad="38100" dist="38100" dir="2700000" algn="tl">
                    <a:srgbClr val="000000">
                      <a:alpha val="43137"/>
                    </a:srgbClr>
                  </a:outerShdw>
                </a:effectLst>
              </a:rPr>
              <a:t>angel</a:t>
            </a:r>
            <a:r>
              <a:rPr lang="en-US" sz="3600" dirty="0" smtClean="0">
                <a:effectLst>
                  <a:outerShdw blurRad="38100" dist="38100" dir="2700000" algn="tl">
                    <a:srgbClr val="000000">
                      <a:alpha val="43137"/>
                    </a:srgbClr>
                  </a:outerShdw>
                </a:effectLst>
              </a:rPr>
              <a:t>… </a:t>
            </a:r>
            <a:r>
              <a:rPr lang="en-US" sz="3600" dirty="0" smtClean="0">
                <a:solidFill>
                  <a:srgbClr val="00B0F0"/>
                </a:solidFill>
                <a:effectLst>
                  <a:outerShdw blurRad="38100" dist="38100" dir="2700000" algn="tl">
                    <a:srgbClr val="000000">
                      <a:alpha val="43137"/>
                    </a:srgbClr>
                  </a:outerShdw>
                </a:effectLst>
              </a:rPr>
              <a:t>Satan</a:t>
            </a:r>
            <a:r>
              <a:rPr lang="en-US" sz="3600" dirty="0" smtClean="0">
                <a:effectLst>
                  <a:outerShdw blurRad="38100" dist="38100" dir="2700000" algn="tl">
                    <a:srgbClr val="000000">
                      <a:alpha val="43137"/>
                    </a:srgbClr>
                  </a:outerShdw>
                </a:effectLst>
              </a:rPr>
              <a:t>? </a:t>
            </a:r>
            <a:r>
              <a:rPr lang="en-US" sz="3600" dirty="0" smtClean="0">
                <a:solidFill>
                  <a:srgbClr val="00B0F0"/>
                </a:solidFill>
                <a:effectLst>
                  <a:outerShdw blurRad="38100" dist="38100" dir="2700000" algn="tl">
                    <a:srgbClr val="000000">
                      <a:alpha val="43137"/>
                    </a:srgbClr>
                  </a:outerShdw>
                </a:effectLst>
              </a:rPr>
              <a:t>(Luke 10:18) </a:t>
            </a:r>
            <a:r>
              <a:rPr lang="en-US" sz="3600" dirty="0" smtClean="0">
                <a:effectLst>
                  <a:outerShdw blurRad="38100" dist="38100" dir="2700000" algn="tl">
                    <a:srgbClr val="000000">
                      <a:alpha val="43137"/>
                    </a:srgbClr>
                  </a:outerShdw>
                </a:effectLst>
              </a:rPr>
              <a:t>Or by others a </a:t>
            </a:r>
            <a:r>
              <a:rPr lang="en-US" sz="3600" dirty="0" smtClean="0">
                <a:solidFill>
                  <a:srgbClr val="FFFF00"/>
                </a:solidFill>
                <a:effectLst>
                  <a:outerShdw blurRad="38100" dist="38100" dir="2700000" algn="tl">
                    <a:srgbClr val="000000">
                      <a:alpha val="43137"/>
                    </a:srgbClr>
                  </a:outerShdw>
                </a:effectLst>
              </a:rPr>
              <a:t>good angel </a:t>
            </a:r>
            <a:r>
              <a:rPr lang="en-US" sz="3600" dirty="0" smtClean="0">
                <a:solidFill>
                  <a:srgbClr val="FFFF00"/>
                </a:solidFill>
                <a:effectLst>
                  <a:outerShdw blurRad="38100" dist="38100" dir="2700000" algn="tl">
                    <a:srgbClr val="000000">
                      <a:alpha val="43137"/>
                    </a:srgbClr>
                  </a:outerShdw>
                </a:effectLst>
                <a:sym typeface="Wingdings"/>
              </a:rPr>
              <a:t></a:t>
            </a:r>
            <a:r>
              <a:rPr lang="en-US" sz="3600" dirty="0" smtClean="0">
                <a:solidFill>
                  <a:srgbClr val="FFFF00"/>
                </a:solidFill>
                <a:effectLst>
                  <a:outerShdw blurRad="38100" dist="38100" dir="2700000" algn="tl">
                    <a:srgbClr val="000000">
                      <a:alpha val="43137"/>
                    </a:srgbClr>
                  </a:outerShdw>
                </a:effectLst>
              </a:rPr>
              <a:t> (Rev. 20:1)</a:t>
            </a:r>
            <a:endParaRPr lang="en-US" sz="3200" dirty="0">
              <a:solidFill>
                <a:srgbClr val="FFFF00"/>
              </a:solidFill>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5766091"/>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“key of the bottomless pit”</a:t>
            </a:r>
            <a:r>
              <a:rPr lang="en-US" sz="3600" dirty="0">
                <a:effectLst>
                  <a:outerShdw blurRad="38100" dist="38100" dir="2700000" algn="tl">
                    <a:srgbClr val="000000">
                      <a:alpha val="43137"/>
                    </a:srgbClr>
                  </a:outerShdw>
                </a:effectLst>
              </a:rPr>
              <a:t>: The word </a:t>
            </a:r>
            <a:r>
              <a:rPr lang="en-US" sz="3600" dirty="0" smtClean="0">
                <a:solidFill>
                  <a:srgbClr val="FFFF00"/>
                </a:solidFill>
                <a:effectLst>
                  <a:outerShdw blurRad="38100" dist="38100" dir="2700000" algn="tl">
                    <a:srgbClr val="000000">
                      <a:alpha val="43137"/>
                    </a:srgbClr>
                  </a:outerShdw>
                </a:effectLst>
              </a:rPr>
              <a:t>bottomless</a:t>
            </a:r>
            <a:r>
              <a:rPr lang="en-US" sz="3600" dirty="0" smtClean="0">
                <a:effectLst>
                  <a:outerShdw blurRad="38100" dist="38100" dir="2700000" algn="tl">
                    <a:srgbClr val="000000">
                      <a:alpha val="43137"/>
                    </a:srgbClr>
                  </a:outerShdw>
                </a:effectLst>
              </a:rPr>
              <a:t> – “</a:t>
            </a:r>
            <a:r>
              <a:rPr lang="en-US" sz="3600" dirty="0" err="1" smtClean="0">
                <a:effectLst>
                  <a:outerShdw blurRad="38100" dist="38100" dir="2700000" algn="tl">
                    <a:srgbClr val="000000">
                      <a:alpha val="43137"/>
                    </a:srgbClr>
                  </a:outerShdw>
                </a:effectLst>
              </a:rPr>
              <a:t>abussos</a:t>
            </a:r>
            <a:r>
              <a:rPr lang="en-US" sz="3600" dirty="0" smtClean="0">
                <a:effectLst>
                  <a:outerShdw blurRad="38100" dist="38100" dir="2700000" algn="tl">
                    <a:srgbClr val="000000">
                      <a:alpha val="43137"/>
                    </a:srgbClr>
                  </a:outerShdw>
                </a:effectLst>
              </a:rPr>
              <a:t>”– </a:t>
            </a:r>
            <a:r>
              <a:rPr lang="en-US" sz="3600" dirty="0" smtClean="0">
                <a:solidFill>
                  <a:srgbClr val="00B0F0"/>
                </a:solidFill>
                <a:effectLst>
                  <a:outerShdw blurRad="38100" dist="38100" dir="2700000" algn="tl">
                    <a:srgbClr val="000000">
                      <a:alpha val="43137"/>
                    </a:srgbClr>
                  </a:outerShdw>
                </a:effectLst>
              </a:rPr>
              <a:t>abyss</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means </a:t>
            </a:r>
            <a:r>
              <a:rPr lang="en-US" sz="3600" dirty="0">
                <a:effectLst>
                  <a:outerShdw blurRad="38100" dist="38100" dir="2700000" algn="tl">
                    <a:srgbClr val="000000">
                      <a:alpha val="43137"/>
                    </a:srgbClr>
                  </a:outerShdw>
                </a:effectLst>
              </a:rPr>
              <a:t>properly without any bottom. The word </a:t>
            </a:r>
            <a:r>
              <a:rPr lang="en-US" sz="3600" dirty="0" smtClean="0">
                <a:solidFill>
                  <a:srgbClr val="FFFF00"/>
                </a:solidFill>
                <a:effectLst>
                  <a:outerShdw blurRad="38100" dist="38100" dir="2700000" algn="tl">
                    <a:srgbClr val="000000">
                      <a:alpha val="43137"/>
                    </a:srgbClr>
                  </a:outerShdw>
                </a:effectLst>
              </a:rPr>
              <a:t>pit</a:t>
            </a:r>
            <a:r>
              <a:rPr lang="en-US" sz="3600" dirty="0" smtClean="0">
                <a:effectLst>
                  <a:outerShdw blurRad="38100" dist="38100" dir="2700000" algn="tl">
                    <a:srgbClr val="000000">
                      <a:alpha val="43137"/>
                    </a:srgbClr>
                  </a:outerShdw>
                </a:effectLst>
              </a:rPr>
              <a:t> – “</a:t>
            </a:r>
            <a:r>
              <a:rPr lang="en-US" sz="3600" dirty="0" err="1" smtClean="0">
                <a:effectLst>
                  <a:outerShdw blurRad="38100" dist="38100" dir="2700000" algn="tl">
                    <a:srgbClr val="000000">
                      <a:alpha val="43137"/>
                    </a:srgbClr>
                  </a:outerShdw>
                </a:effectLst>
              </a:rPr>
              <a:t>phrear</a:t>
            </a:r>
            <a:r>
              <a:rPr lang="en-US" sz="3600" dirty="0" smtClean="0">
                <a:effectLst>
                  <a:outerShdw blurRad="38100" dist="38100" dir="2700000" algn="tl">
                    <a:srgbClr val="000000">
                      <a:alpha val="43137"/>
                    </a:srgbClr>
                  </a:outerShdw>
                </a:effectLst>
              </a:rPr>
              <a:t>” denotes </a:t>
            </a:r>
            <a:r>
              <a:rPr lang="en-US" sz="3600" dirty="0">
                <a:effectLst>
                  <a:outerShdw blurRad="38100" dist="38100" dir="2700000" algn="tl">
                    <a:srgbClr val="000000">
                      <a:alpha val="43137"/>
                    </a:srgbClr>
                  </a:outerShdw>
                </a:effectLst>
              </a:rPr>
              <a:t>properly a well, or a pit for water dug in the </a:t>
            </a:r>
            <a:r>
              <a:rPr lang="en-US" sz="3600" dirty="0" smtClean="0">
                <a:effectLst>
                  <a:outerShdw blurRad="38100" dist="38100" dir="2700000" algn="tl">
                    <a:srgbClr val="000000">
                      <a:alpha val="43137"/>
                    </a:srgbClr>
                  </a:outerShdw>
                </a:effectLst>
              </a:rPr>
              <a:t>earth </a:t>
            </a:r>
            <a:r>
              <a:rPr lang="en-US" sz="3600" dirty="0">
                <a:effectLst>
                  <a:outerShdw blurRad="38100" dist="38100" dir="2700000" algn="tl">
                    <a:srgbClr val="000000">
                      <a:alpha val="43137"/>
                    </a:srgbClr>
                  </a:outerShdw>
                </a:effectLst>
              </a:rPr>
              <a:t>and then any </a:t>
            </a:r>
            <a:r>
              <a:rPr lang="en-US" sz="3600" dirty="0" smtClean="0">
                <a:effectLst>
                  <a:outerShdw blurRad="38100" dist="38100" dir="2700000" algn="tl">
                    <a:srgbClr val="000000">
                      <a:alpha val="43137"/>
                    </a:srgbClr>
                  </a:outerShdw>
                </a:effectLst>
              </a:rPr>
              <a:t>pit or cave.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bottomless pit is the under-world particularly </a:t>
            </a:r>
            <a:r>
              <a:rPr lang="en-US" sz="3600" dirty="0">
                <a:effectLst>
                  <a:outerShdw blurRad="38100" dist="38100" dir="2700000" algn="tl">
                    <a:srgbClr val="000000">
                      <a:alpha val="43137"/>
                    </a:srgbClr>
                  </a:outerShdw>
                </a:effectLst>
              </a:rPr>
              <a:t>the abode of </a:t>
            </a:r>
            <a:r>
              <a:rPr lang="en-US" sz="3600" dirty="0" smtClean="0">
                <a:effectLst>
                  <a:outerShdw blurRad="38100" dist="38100" dir="2700000" algn="tl">
                    <a:srgbClr val="000000">
                      <a:alpha val="43137"/>
                    </a:srgbClr>
                  </a:outerShdw>
                </a:effectLst>
              </a:rPr>
              <a:t>some evil spirits </a:t>
            </a:r>
            <a:r>
              <a:rPr lang="en-US" sz="3600" dirty="0" smtClean="0">
                <a:solidFill>
                  <a:srgbClr val="FFFF00"/>
                </a:solidFill>
                <a:effectLst>
                  <a:outerShdw blurRad="38100" dist="38100" dir="2700000" algn="tl">
                    <a:srgbClr val="000000">
                      <a:alpha val="43137"/>
                    </a:srgbClr>
                  </a:outerShdw>
                </a:effectLst>
              </a:rPr>
              <a:t>(Luke 8:31; Rev. 17:8)</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This is represented often as a dark prison-house, enclosed with walls, and accessible by gates or doors. </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9101037"/>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dirty="0" smtClean="0">
                <a:effectLst>
                  <a:outerShdw blurRad="38100" dist="38100" dir="2700000" algn="tl">
                    <a:srgbClr val="000000">
                      <a:alpha val="43137"/>
                    </a:srgbClr>
                  </a:outerShdw>
                </a:effectLst>
              </a:rPr>
              <a:t>These </a:t>
            </a:r>
            <a:r>
              <a:rPr lang="en-US" sz="3600" dirty="0">
                <a:effectLst>
                  <a:outerShdw blurRad="38100" dist="38100" dir="2700000" algn="tl">
                    <a:srgbClr val="000000">
                      <a:alpha val="43137"/>
                    </a:srgbClr>
                  </a:outerShdw>
                </a:effectLst>
              </a:rPr>
              <a:t>gates or doors are fastened, so that none of the inmates can come out, and the key is in the hand of the keeper or guardian. </a:t>
            </a:r>
            <a:r>
              <a:rPr lang="en-US" sz="3600" dirty="0" smtClean="0">
                <a:effectLst>
                  <a:outerShdw blurRad="38100" dist="38100" dir="2700000" algn="tl">
                    <a:srgbClr val="000000">
                      <a:alpha val="43137"/>
                    </a:srgbClr>
                  </a:outerShdw>
                </a:effectLst>
              </a:rPr>
              <a:t>The abyss was </a:t>
            </a:r>
            <a:r>
              <a:rPr lang="en-US" sz="3600" dirty="0">
                <a:effectLst>
                  <a:outerShdw blurRad="38100" dist="38100" dir="2700000" algn="tl">
                    <a:srgbClr val="000000">
                      <a:alpha val="43137"/>
                    </a:srgbClr>
                  </a:outerShdw>
                </a:effectLst>
              </a:rPr>
              <a:t>a deep, dark place whose bottom was unknown. Having the key to this, is to have the power to confine those who are there, or to permit them to go at large. The meaning here is, that this master-spirit would have power to </a:t>
            </a:r>
            <a:r>
              <a:rPr lang="en-US" sz="3600" dirty="0" smtClean="0">
                <a:effectLst>
                  <a:outerShdw blurRad="38100" dist="38100" dir="2700000" algn="tl">
                    <a:srgbClr val="000000">
                      <a:alpha val="43137"/>
                    </a:srgbClr>
                  </a:outerShdw>
                </a:effectLst>
              </a:rPr>
              <a:t>release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Spirits </a:t>
            </a:r>
            <a:r>
              <a:rPr lang="en-US" sz="3600" dirty="0">
                <a:effectLst>
                  <a:outerShdw blurRad="38100" dist="38100" dir="2700000" algn="tl">
                    <a:srgbClr val="000000">
                      <a:alpha val="43137"/>
                    </a:srgbClr>
                  </a:outerShdw>
                </a:effectLst>
              </a:rPr>
              <a:t>from these dark </a:t>
            </a:r>
            <a:r>
              <a:rPr lang="en-US" sz="3600" dirty="0" smtClean="0">
                <a:effectLst>
                  <a:outerShdw blurRad="38100" dist="38100" dir="2700000" algn="tl">
                    <a:srgbClr val="000000">
                      <a:alpha val="43137"/>
                    </a:srgbClr>
                  </a:outerShdw>
                </a:effectLst>
              </a:rPr>
              <a:t>regions.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0663832"/>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9:2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he </a:t>
            </a:r>
            <a:r>
              <a:rPr lang="en-US" sz="3600" i="1" dirty="0" smtClean="0">
                <a:solidFill>
                  <a:srgbClr val="FFFF00"/>
                </a:solidFill>
                <a:effectLst>
                  <a:outerShdw blurRad="38100" dist="38100" dir="2700000" algn="tl">
                    <a:srgbClr val="000000">
                      <a:alpha val="43137"/>
                    </a:srgbClr>
                  </a:outerShdw>
                </a:effectLst>
              </a:rPr>
              <a:t>opened the abyss </a:t>
            </a:r>
            <a:r>
              <a:rPr lang="en-US" sz="3600" i="1" dirty="0">
                <a:solidFill>
                  <a:srgbClr val="FFFF00"/>
                </a:solidFill>
                <a:effectLst>
                  <a:outerShdw blurRad="38100" dist="38100" dir="2700000" algn="tl">
                    <a:srgbClr val="000000">
                      <a:alpha val="43137"/>
                    </a:srgbClr>
                  </a:outerShdw>
                </a:effectLst>
              </a:rPr>
              <a:t>and a smoke went up from it, like the smoke of a great oven; and the sun and the air were made dark because of the smoke. </a:t>
            </a:r>
            <a:endParaRPr lang="en-US" sz="3600" i="1" dirty="0" smtClean="0">
              <a:solidFill>
                <a:srgbClr val="FFFF00"/>
              </a:solidFill>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meaning here </a:t>
            </a:r>
            <a:r>
              <a:rPr lang="en-US" sz="3600" dirty="0" smtClean="0">
                <a:effectLst>
                  <a:outerShdw blurRad="38100" dist="38100" dir="2700000" algn="tl">
                    <a:srgbClr val="000000">
                      <a:alpha val="43137"/>
                    </a:srgbClr>
                  </a:outerShdw>
                </a:effectLst>
              </a:rPr>
              <a:t>is </a:t>
            </a:r>
            <a:r>
              <a:rPr lang="en-US" sz="3600" dirty="0">
                <a:effectLst>
                  <a:outerShdw blurRad="38100" dist="38100" dir="2700000" algn="tl">
                    <a:srgbClr val="000000">
                      <a:alpha val="43137"/>
                    </a:srgbClr>
                  </a:outerShdw>
                </a:effectLst>
              </a:rPr>
              <a:t>that the pit, as a place </a:t>
            </a:r>
            <a:r>
              <a:rPr lang="en-US" sz="3600" dirty="0" smtClean="0">
                <a:effectLst>
                  <a:outerShdw blurRad="38100" dist="38100" dir="2700000" algn="tl">
                    <a:srgbClr val="000000">
                      <a:alpha val="43137"/>
                    </a:srgbClr>
                  </a:outerShdw>
                </a:effectLst>
              </a:rPr>
              <a:t>of confinement which harbored evil spirits, </a:t>
            </a:r>
            <a:r>
              <a:rPr lang="en-US" sz="3600" smtClean="0">
                <a:effectLst>
                  <a:outerShdw blurRad="38100" dist="38100" dir="2700000" algn="tl">
                    <a:srgbClr val="000000">
                      <a:alpha val="43137"/>
                    </a:srgbClr>
                  </a:outerShdw>
                </a:effectLst>
              </a:rPr>
              <a:t>was burning </a:t>
            </a:r>
            <a:r>
              <a:rPr lang="en-US" sz="3600" dirty="0">
                <a:effectLst>
                  <a:outerShdw blurRad="38100" dist="38100" dir="2700000" algn="tl">
                    <a:srgbClr val="000000">
                      <a:alpha val="43137"/>
                    </a:srgbClr>
                  </a:outerShdw>
                </a:effectLst>
              </a:rPr>
              <a:t>and </a:t>
            </a:r>
            <a:r>
              <a:rPr lang="en-US" sz="3600" dirty="0" smtClean="0">
                <a:effectLst>
                  <a:outerShdw blurRad="38100" dist="38100" dir="2700000" algn="tl">
                    <a:srgbClr val="000000">
                      <a:alpha val="43137"/>
                    </a:srgbClr>
                  </a:outerShdw>
                </a:effectLst>
              </a:rPr>
              <a:t>consequently </a:t>
            </a:r>
            <a:r>
              <a:rPr lang="en-US" sz="3600" dirty="0">
                <a:effectLst>
                  <a:outerShdw blurRad="38100" dist="38100" dir="2700000" algn="tl">
                    <a:srgbClr val="000000">
                      <a:alpha val="43137"/>
                    </a:srgbClr>
                  </a:outerShdw>
                </a:effectLst>
              </a:rPr>
              <a:t>it emitted smoke and </a:t>
            </a:r>
            <a:r>
              <a:rPr lang="en-US" sz="3600" dirty="0" smtClean="0">
                <a:effectLst>
                  <a:outerShdw blurRad="38100" dist="38100" dir="2700000" algn="tl">
                    <a:srgbClr val="000000">
                      <a:alpha val="43137"/>
                    </a:srgbClr>
                  </a:outerShdw>
                </a:effectLst>
              </a:rPr>
              <a:t>vapor </a:t>
            </a:r>
            <a:r>
              <a:rPr lang="en-US" sz="3600" dirty="0">
                <a:effectLst>
                  <a:outerShdw blurRad="38100" dist="38100" dir="2700000" algn="tl">
                    <a:srgbClr val="000000">
                      <a:alpha val="43137"/>
                    </a:srgbClr>
                  </a:outerShdw>
                </a:effectLst>
              </a:rPr>
              <a:t>as soon </a:t>
            </a:r>
            <a:r>
              <a:rPr lang="en-US" sz="3600" dirty="0" smtClean="0">
                <a:effectLst>
                  <a:outerShdw blurRad="38100" dist="38100" dir="2700000" algn="tl">
                    <a:srgbClr val="000000">
                      <a:alpha val="43137"/>
                    </a:srgbClr>
                  </a:outerShdw>
                </a:effectLst>
              </a:rPr>
              <a:t>as it was </a:t>
            </a:r>
            <a:r>
              <a:rPr lang="en-US" sz="3600" dirty="0">
                <a:effectLst>
                  <a:outerShdw blurRad="38100" dist="38100" dir="2700000" algn="tl">
                    <a:srgbClr val="000000">
                      <a:alpha val="43137"/>
                    </a:srgbClr>
                  </a:outerShdw>
                </a:effectLst>
              </a:rPr>
              <a:t>opened.</a:t>
            </a: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6054165"/>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Image result for images of demonic locusts in Revelation 9: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images of demonic locusts in Revelation 9: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images of demonic locusts in Revelation 9:7"/>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9:2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1042" name="Picture 18" descr="Image result for images of demonic locusts in Revelation 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177" y="1087841"/>
            <a:ext cx="7915700" cy="5612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8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1:20</a:t>
            </a:r>
            <a:r>
              <a:rPr lang="en-US" sz="3600" b="1" dirty="0">
                <a:solidFill>
                  <a:srgbClr val="FFFF00"/>
                </a:solidFill>
                <a:effectLst/>
              </a:rPr>
              <a:t> </a:t>
            </a:r>
            <a:endParaRPr lang="en-US" sz="3200" i="1" dirty="0">
              <a:effectLst/>
            </a:endParaRPr>
          </a:p>
          <a:p>
            <a:pPr marL="0" indent="0">
              <a:buNone/>
            </a:pPr>
            <a:r>
              <a:rPr lang="en-US" sz="3200" dirty="0">
                <a:solidFill>
                  <a:srgbClr val="FFFF00"/>
                </a:solidFill>
                <a:effectLst/>
              </a:rPr>
              <a:t>“Angels”- </a:t>
            </a:r>
            <a:r>
              <a:rPr lang="en-US" sz="3200" dirty="0">
                <a:solidFill>
                  <a:srgbClr val="00B0F0"/>
                </a:solidFill>
                <a:effectLst/>
              </a:rPr>
              <a:t>AGGELOS</a:t>
            </a:r>
            <a:r>
              <a:rPr lang="en-US" sz="3200" dirty="0">
                <a:solidFill>
                  <a:srgbClr val="FFFF00"/>
                </a:solidFill>
                <a:effectLst/>
              </a:rPr>
              <a:t> </a:t>
            </a:r>
            <a:r>
              <a:rPr lang="en-US" sz="3200" dirty="0">
                <a:solidFill>
                  <a:srgbClr val="00B0F0"/>
                </a:solidFill>
                <a:effectLst/>
              </a:rPr>
              <a:t>(</a:t>
            </a:r>
            <a:r>
              <a:rPr lang="en-US" sz="3200" i="1" dirty="0">
                <a:solidFill>
                  <a:srgbClr val="00B0F0"/>
                </a:solidFill>
                <a:effectLst/>
              </a:rPr>
              <a:t>Ang'-el-</a:t>
            </a:r>
            <a:r>
              <a:rPr lang="en-US" sz="3200" i="1" dirty="0" err="1">
                <a:solidFill>
                  <a:srgbClr val="00B0F0"/>
                </a:solidFill>
                <a:effectLst/>
              </a:rPr>
              <a:t>os</a:t>
            </a:r>
            <a:r>
              <a:rPr lang="en-US" sz="3200" dirty="0">
                <a:solidFill>
                  <a:srgbClr val="00B0F0"/>
                </a:solidFill>
                <a:effectLst/>
              </a:rPr>
              <a:t>)</a:t>
            </a:r>
            <a:r>
              <a:rPr lang="en-US" sz="3200" dirty="0">
                <a:effectLst/>
              </a:rPr>
              <a:t>:  </a:t>
            </a:r>
            <a:r>
              <a:rPr lang="en-US" sz="3200" b="1" dirty="0">
                <a:solidFill>
                  <a:srgbClr val="FFC000"/>
                </a:solidFill>
                <a:effectLst>
                  <a:outerShdw blurRad="38100" dist="38100" dir="2700000" algn="tl">
                    <a:srgbClr val="000000">
                      <a:alpha val="43137"/>
                    </a:srgbClr>
                  </a:outerShdw>
                </a:effectLst>
              </a:rPr>
              <a:t>A messenger</a:t>
            </a:r>
            <a:r>
              <a:rPr lang="en-US" sz="3200" dirty="0">
                <a:effectLst/>
              </a:rPr>
              <a:t>; usually an "angelic being"; by implication, a minister, overseer or a pastor.</a:t>
            </a:r>
          </a:p>
          <a:p>
            <a:pPr marL="0" indent="0">
              <a:buNone/>
            </a:pPr>
            <a:endParaRPr lang="en-US" sz="3200" dirty="0">
              <a:effectLst/>
            </a:endParaRPr>
          </a:p>
          <a:p>
            <a:pPr marL="0" indent="0">
              <a:buNone/>
            </a:pPr>
            <a:r>
              <a:rPr lang="en-US" sz="3200" dirty="0">
                <a:effectLst/>
              </a:rPr>
              <a:t>Practically speaking, it could be a minister of a church</a:t>
            </a:r>
          </a:p>
          <a:p>
            <a:pPr marL="0" indent="0" algn="ctr">
              <a:buNone/>
            </a:pPr>
            <a:r>
              <a:rPr lang="en-US" sz="3200" b="1" dirty="0">
                <a:solidFill>
                  <a:srgbClr val="FFFF00"/>
                </a:solidFill>
                <a:effectLst>
                  <a:outerShdw blurRad="38100" dist="38100" dir="2700000" algn="tl">
                    <a:srgbClr val="000000">
                      <a:alpha val="43137"/>
                    </a:srgbClr>
                  </a:outerShdw>
                </a:effectLst>
              </a:rPr>
              <a:t>OR</a:t>
            </a:r>
          </a:p>
          <a:p>
            <a:pPr marL="0" indent="0">
              <a:buNone/>
            </a:pPr>
            <a:r>
              <a:rPr lang="en-US" sz="3200" dirty="0">
                <a:effectLst/>
              </a:rPr>
              <a:t>Spiritually speaking, it could be an angel assigned to a church</a:t>
            </a:r>
          </a:p>
          <a:p>
            <a:pPr marL="0" indent="0">
              <a:buNone/>
            </a:pPr>
            <a:endParaRPr lang="en-US" sz="3200" dirty="0">
              <a:effectLst/>
            </a:endParaRPr>
          </a:p>
        </p:txBody>
      </p:sp>
    </p:spTree>
    <p:extLst>
      <p:ext uri="{BB962C8B-B14F-4D97-AF65-F5344CB8AC3E}">
        <p14:creationId xmlns:p14="http://schemas.microsoft.com/office/powerpoint/2010/main" val="381583981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Image result for images of demonic locusts in Revelation 9: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images of demonic locusts in Revelation 9: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images of demonic locusts in Revelation 9:7"/>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460" y="885982"/>
            <a:ext cx="8311486" cy="580141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9:2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Tree>
    <p:extLst>
      <p:ext uri="{BB962C8B-B14F-4D97-AF65-F5344CB8AC3E}">
        <p14:creationId xmlns:p14="http://schemas.microsoft.com/office/powerpoint/2010/main" val="1569178586"/>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Image result for images of demonic locusts in Revelation 9: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images of demonic locusts in Revelation 9: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images of demonic locusts in Revelation 9:7"/>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Image result for images of demonic locusts in Revelation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472" y="94954"/>
            <a:ext cx="6583931" cy="65839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2775" y="1863426"/>
            <a:ext cx="3875963" cy="3046988"/>
          </a:xfrm>
          <a:prstGeom prst="rect">
            <a:avLst/>
          </a:prstGeom>
          <a:noFill/>
        </p:spPr>
        <p:txBody>
          <a:bodyPr wrap="square" rtlCol="0">
            <a:spAutoFit/>
          </a:bodyPr>
          <a:lstStyle/>
          <a:p>
            <a:pPr algn="ctr"/>
            <a:r>
              <a:rPr lang="en-US" sz="9600" dirty="0" smtClean="0">
                <a:solidFill>
                  <a:srgbClr val="FFFF00"/>
                </a:solidFill>
                <a:latin typeface="Chiller" pitchFamily="82" charset="0"/>
              </a:rPr>
              <a:t>Demonic Locusts</a:t>
            </a:r>
            <a:endParaRPr lang="en-US" sz="9600" dirty="0">
              <a:solidFill>
                <a:srgbClr val="FFFF00"/>
              </a:solidFill>
              <a:latin typeface="Chiller" pitchFamily="82" charset="0"/>
            </a:endParaRPr>
          </a:p>
        </p:txBody>
      </p:sp>
    </p:spTree>
    <p:extLst>
      <p:ext uri="{BB962C8B-B14F-4D97-AF65-F5344CB8AC3E}">
        <p14:creationId xmlns:p14="http://schemas.microsoft.com/office/powerpoint/2010/main" val="3764486129"/>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Image result for images of demonic locusts in Revelation 9: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images of demonic locusts in Revelation 9: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images of demonic locusts in Revelation 9:7"/>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Image result for images of demonic locusts in Revelation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107" y="160338"/>
            <a:ext cx="7615449" cy="663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2674"/>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12" y="-177421"/>
            <a:ext cx="10353761" cy="987188"/>
          </a:xfrm>
        </p:spPr>
        <p:txBody>
          <a:bodyPr/>
          <a:lstStyle/>
          <a:p>
            <a:r>
              <a:rPr lang="en-US" u="sng" dirty="0">
                <a:solidFill>
                  <a:srgbClr val="FFFF00"/>
                </a:solidFill>
              </a:rPr>
              <a:t>Revelation </a:t>
            </a:r>
            <a:r>
              <a:rPr lang="en-US" u="sng" dirty="0" smtClean="0">
                <a:solidFill>
                  <a:srgbClr val="FFFF00"/>
                </a:solidFill>
              </a:rPr>
              <a:t>9:3,7-10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150126" y="491318"/>
            <a:ext cx="11655188" cy="6264323"/>
          </a:xfrm>
        </p:spPr>
        <p:txBody>
          <a:bodyPr>
            <a:noAutofit/>
          </a:bodyPr>
          <a:lstStyle/>
          <a:p>
            <a:pPr marL="0" indent="0" algn="ctr">
              <a:buNone/>
            </a:pPr>
            <a:r>
              <a:rPr lang="en-US" sz="3200" dirty="0" smtClean="0">
                <a:effectLst>
                  <a:outerShdw blurRad="38100" dist="38100" dir="2700000" algn="tl">
                    <a:srgbClr val="000000">
                      <a:alpha val="43137"/>
                    </a:srgbClr>
                  </a:outerShdw>
                </a:effectLst>
              </a:rPr>
              <a:t>Description of Demonic Locusts:</a:t>
            </a:r>
          </a:p>
          <a:p>
            <a:r>
              <a:rPr lang="en-US" sz="3200" dirty="0" smtClean="0">
                <a:solidFill>
                  <a:srgbClr val="FFFF00"/>
                </a:solidFill>
                <a:effectLst>
                  <a:outerShdw blurRad="38100" dist="38100" dir="2700000" algn="tl">
                    <a:srgbClr val="000000">
                      <a:alpha val="43137"/>
                    </a:srgbClr>
                  </a:outerShdw>
                </a:effectLst>
              </a:rPr>
              <a:t>Tails like scorpions (with sting) (Vs. 3 &amp; 10)</a:t>
            </a:r>
          </a:p>
          <a:p>
            <a:r>
              <a:rPr lang="en-US" sz="3200" dirty="0" smtClean="0">
                <a:solidFill>
                  <a:srgbClr val="FFFF00"/>
                </a:solidFill>
                <a:effectLst>
                  <a:outerShdw blurRad="38100" dist="38100" dir="2700000" algn="tl">
                    <a:srgbClr val="000000">
                      <a:alpha val="43137"/>
                    </a:srgbClr>
                  </a:outerShdw>
                </a:effectLst>
              </a:rPr>
              <a:t>Shaped like horses (Vs. 7)</a:t>
            </a:r>
          </a:p>
          <a:p>
            <a:r>
              <a:rPr lang="en-US" sz="3200" dirty="0" smtClean="0">
                <a:solidFill>
                  <a:srgbClr val="FFFF00"/>
                </a:solidFill>
                <a:effectLst>
                  <a:outerShdw blurRad="38100" dist="38100" dir="2700000" algn="tl">
                    <a:srgbClr val="000000">
                      <a:alpha val="43137"/>
                    </a:srgbClr>
                  </a:outerShdw>
                </a:effectLst>
              </a:rPr>
              <a:t>Crowns of gold on their heads </a:t>
            </a:r>
            <a:r>
              <a:rPr lang="en-US" sz="3200" dirty="0">
                <a:solidFill>
                  <a:srgbClr val="FFFF00"/>
                </a:solidFill>
                <a:effectLst>
                  <a:outerShdw blurRad="38100" dist="38100" dir="2700000" algn="tl">
                    <a:srgbClr val="000000">
                      <a:alpha val="43137"/>
                    </a:srgbClr>
                  </a:outerShdw>
                </a:effectLst>
              </a:rPr>
              <a:t>(Vs. 7</a:t>
            </a:r>
            <a:r>
              <a:rPr lang="en-US" sz="3200" dirty="0" smtClean="0">
                <a:solidFill>
                  <a:srgbClr val="FFFF00"/>
                </a:solidFill>
                <a:effectLst>
                  <a:outerShdw blurRad="38100" dist="38100" dir="2700000" algn="tl">
                    <a:srgbClr val="000000">
                      <a:alpha val="43137"/>
                    </a:srgbClr>
                  </a:outerShdw>
                </a:effectLst>
              </a:rPr>
              <a:t>)</a:t>
            </a:r>
          </a:p>
          <a:p>
            <a:r>
              <a:rPr lang="en-US" sz="3200" dirty="0" smtClean="0">
                <a:solidFill>
                  <a:srgbClr val="FFFF00"/>
                </a:solidFill>
                <a:effectLst>
                  <a:outerShdw blurRad="38100" dist="38100" dir="2700000" algn="tl">
                    <a:srgbClr val="000000">
                      <a:alpha val="43137"/>
                    </a:srgbClr>
                  </a:outerShdw>
                </a:effectLst>
              </a:rPr>
              <a:t>Faces </a:t>
            </a:r>
            <a:r>
              <a:rPr lang="en-US" sz="3200" dirty="0">
                <a:solidFill>
                  <a:srgbClr val="FFFF00"/>
                </a:solidFill>
                <a:effectLst>
                  <a:outerShdw blurRad="38100" dist="38100" dir="2700000" algn="tl">
                    <a:srgbClr val="000000">
                      <a:alpha val="43137"/>
                    </a:srgbClr>
                  </a:outerShdw>
                </a:effectLst>
              </a:rPr>
              <a:t>like men (Vs. 7</a:t>
            </a:r>
            <a:r>
              <a:rPr lang="en-US" sz="3200" dirty="0" smtClean="0">
                <a:solidFill>
                  <a:srgbClr val="FFFF00"/>
                </a:solidFill>
                <a:effectLst>
                  <a:outerShdw blurRad="38100" dist="38100" dir="2700000" algn="tl">
                    <a:srgbClr val="000000">
                      <a:alpha val="43137"/>
                    </a:srgbClr>
                  </a:outerShdw>
                </a:effectLst>
              </a:rPr>
              <a:t>)</a:t>
            </a:r>
          </a:p>
          <a:p>
            <a:r>
              <a:rPr lang="en-US" sz="3200" dirty="0" smtClean="0">
                <a:solidFill>
                  <a:srgbClr val="FFFF00"/>
                </a:solidFill>
                <a:effectLst>
                  <a:outerShdw blurRad="38100" dist="38100" dir="2700000" algn="tl">
                    <a:srgbClr val="000000">
                      <a:alpha val="43137"/>
                    </a:srgbClr>
                  </a:outerShdw>
                </a:effectLst>
              </a:rPr>
              <a:t>Hair like women (Vs. 8)</a:t>
            </a:r>
          </a:p>
          <a:p>
            <a:r>
              <a:rPr lang="en-US" sz="3200" dirty="0" smtClean="0">
                <a:solidFill>
                  <a:srgbClr val="FFFF00"/>
                </a:solidFill>
                <a:effectLst>
                  <a:outerShdw blurRad="38100" dist="38100" dir="2700000" algn="tl">
                    <a:srgbClr val="000000">
                      <a:alpha val="43137"/>
                    </a:srgbClr>
                  </a:outerShdw>
                </a:effectLst>
              </a:rPr>
              <a:t>Teeth like lions (Vs. 8)</a:t>
            </a:r>
          </a:p>
          <a:p>
            <a:r>
              <a:rPr lang="en-US" sz="3200" dirty="0" smtClean="0">
                <a:solidFill>
                  <a:srgbClr val="FFFF00"/>
                </a:solidFill>
                <a:effectLst>
                  <a:outerShdw blurRad="38100" dist="38100" dir="2700000" algn="tl">
                    <a:srgbClr val="000000">
                      <a:alpha val="43137"/>
                    </a:srgbClr>
                  </a:outerShdw>
                </a:effectLst>
              </a:rPr>
              <a:t>Breastplates of iron (Vs. 9)</a:t>
            </a:r>
          </a:p>
          <a:p>
            <a:r>
              <a:rPr lang="en-US" sz="3200" dirty="0" smtClean="0">
                <a:solidFill>
                  <a:srgbClr val="FFFF00"/>
                </a:solidFill>
                <a:effectLst>
                  <a:outerShdw blurRad="38100" dist="38100" dir="2700000" algn="tl">
                    <a:srgbClr val="000000">
                      <a:alpha val="43137"/>
                    </a:srgbClr>
                  </a:outerShdw>
                </a:effectLst>
              </a:rPr>
              <a:t>Wings sound like chariots (Vs. 9)</a:t>
            </a:r>
          </a:p>
          <a:p>
            <a:endParaRPr lang="en-US" sz="3200" dirty="0">
              <a:effectLst>
                <a:outerShdw blurRad="38100" dist="38100" dir="2700000" algn="tl">
                  <a:srgbClr val="000000">
                    <a:alpha val="43137"/>
                  </a:srgbClr>
                </a:outerShdw>
              </a:effectLst>
            </a:endParaRPr>
          </a:p>
        </p:txBody>
      </p:sp>
      <p:pic>
        <p:nvPicPr>
          <p:cNvPr id="4" name="Picture 2" descr="Image result for images of demonic locusts in Revelation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495" y="1856096"/>
            <a:ext cx="3361007" cy="4851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44052"/>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9:4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Do not </a:t>
            </a:r>
            <a:r>
              <a:rPr lang="en-US" sz="3600" i="1" dirty="0">
                <a:solidFill>
                  <a:srgbClr val="FFFF00"/>
                </a:solidFill>
                <a:effectLst>
                  <a:outerShdw blurRad="38100" dist="38100" dir="2700000" algn="tl">
                    <a:srgbClr val="000000">
                      <a:alpha val="43137"/>
                    </a:srgbClr>
                  </a:outerShdw>
                </a:effectLst>
              </a:rPr>
              <a:t>hurt the grass--any tree</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This was contrary </a:t>
            </a:r>
            <a:r>
              <a:rPr lang="en-US" sz="3600" dirty="0">
                <a:effectLst>
                  <a:outerShdw blurRad="38100" dist="38100" dir="2700000" algn="tl">
                    <a:srgbClr val="000000">
                      <a:alpha val="43137"/>
                    </a:srgbClr>
                  </a:outerShdw>
                </a:effectLst>
              </a:rPr>
              <a:t>to the nature of natural locusts, showing that these locusts represent cruel enemies sent by God to scourge those </a:t>
            </a:r>
            <a:r>
              <a:rPr lang="en-US" sz="3600" dirty="0" smtClean="0">
                <a:effectLst>
                  <a:outerShdw blurRad="38100" dist="38100" dir="2700000" algn="tl">
                    <a:srgbClr val="000000">
                      <a:alpha val="43137"/>
                    </a:srgbClr>
                  </a:outerShdw>
                </a:effectLst>
              </a:rPr>
              <a:t>persons </a:t>
            </a:r>
            <a:r>
              <a:rPr lang="en-US" sz="3600" dirty="0">
                <a:effectLst>
                  <a:outerShdw blurRad="38100" dist="38100" dir="2700000" algn="tl">
                    <a:srgbClr val="000000">
                      <a:alpha val="43137"/>
                    </a:srgbClr>
                  </a:outerShdw>
                </a:effectLst>
              </a:rPr>
              <a:t>which have not the seal of God; such as are not true Christians, and have rejected divine truth. Thus this fifth trumpet </a:t>
            </a:r>
            <a:r>
              <a:rPr lang="en-US" sz="3600" dirty="0" smtClean="0">
                <a:effectLst>
                  <a:outerShdw blurRad="38100" dist="38100" dir="2700000" algn="tl">
                    <a:srgbClr val="000000">
                      <a:alpha val="43137"/>
                    </a:srgbClr>
                  </a:outerShdw>
                </a:effectLst>
              </a:rPr>
              <a:t>proves </a:t>
            </a:r>
            <a:r>
              <a:rPr lang="en-US" sz="3600" dirty="0">
                <a:effectLst>
                  <a:outerShdw blurRad="38100" dist="38100" dir="2700000" algn="tl">
                    <a:srgbClr val="000000">
                      <a:alpha val="43137"/>
                    </a:srgbClr>
                  </a:outerShdw>
                </a:effectLst>
              </a:rPr>
              <a:t>to follow the sealing in </a:t>
            </a:r>
            <a:r>
              <a:rPr lang="en-US" sz="3600" dirty="0" smtClean="0">
                <a:solidFill>
                  <a:srgbClr val="FFFF00"/>
                </a:solidFill>
                <a:effectLst>
                  <a:outerShdw blurRad="38100" dist="38100" dir="2700000" algn="tl">
                    <a:srgbClr val="000000">
                      <a:alpha val="43137"/>
                    </a:srgbClr>
                  </a:outerShdw>
                </a:effectLst>
              </a:rPr>
              <a:t>Rev 7:1-3</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under the sixth seal. </a:t>
            </a:r>
            <a:r>
              <a:rPr lang="en-US" sz="3600" dirty="0" smtClean="0">
                <a:effectLst>
                  <a:outerShdw blurRad="38100" dist="38100" dir="2700000" algn="tl">
                    <a:srgbClr val="000000">
                      <a:alpha val="43137"/>
                    </a:srgbClr>
                  </a:outerShdw>
                </a:effectLst>
              </a:rPr>
              <a:t> None </a:t>
            </a:r>
            <a:r>
              <a:rPr lang="en-US" sz="3600" dirty="0">
                <a:effectLst>
                  <a:outerShdw blurRad="38100" dist="38100" dir="2700000" algn="tl">
                    <a:srgbClr val="000000">
                      <a:alpha val="43137"/>
                    </a:srgbClr>
                  </a:outerShdw>
                </a:effectLst>
              </a:rPr>
              <a:t>of the saints are hurt by these </a:t>
            </a:r>
            <a:r>
              <a:rPr lang="en-US" sz="3600" dirty="0" smtClean="0">
                <a:effectLst>
                  <a:outerShdw blurRad="38100" dist="38100" dir="2700000" algn="tl">
                    <a:srgbClr val="000000">
                      <a:alpha val="43137"/>
                    </a:srgbClr>
                  </a:outerShdw>
                </a:effectLst>
              </a:rPr>
              <a:t>locusts.</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8792166"/>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9:5-6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(Vs. 5) </a:t>
            </a:r>
            <a:r>
              <a:rPr lang="en-US" sz="3600" dirty="0" smtClean="0">
                <a:solidFill>
                  <a:srgbClr val="00B0F0"/>
                </a:solidFill>
                <a:effectLst>
                  <a:outerShdw blurRad="38100" dist="38100" dir="2700000" algn="tl">
                    <a:srgbClr val="000000">
                      <a:alpha val="43137"/>
                    </a:srgbClr>
                  </a:outerShdw>
                </a:effectLst>
              </a:rPr>
              <a:t>Their </a:t>
            </a:r>
            <a:r>
              <a:rPr lang="en-US" sz="3600" dirty="0">
                <a:solidFill>
                  <a:srgbClr val="00B0F0"/>
                </a:solidFill>
                <a:effectLst>
                  <a:outerShdw blurRad="38100" dist="38100" dir="2700000" algn="tl">
                    <a:srgbClr val="000000">
                      <a:alpha val="43137"/>
                    </a:srgbClr>
                  </a:outerShdw>
                </a:effectLst>
              </a:rPr>
              <a:t>mission was not to kill, but to cause awful agony for </a:t>
            </a:r>
            <a:r>
              <a:rPr lang="en-US" sz="3600" dirty="0">
                <a:solidFill>
                  <a:srgbClr val="FFFF00"/>
                </a:solidFill>
                <a:effectLst>
                  <a:outerShdw blurRad="38100" dist="38100" dir="2700000" algn="tl">
                    <a:srgbClr val="000000">
                      <a:alpha val="43137"/>
                    </a:srgbClr>
                  </a:outerShdw>
                </a:effectLst>
              </a:rPr>
              <a:t>five months</a:t>
            </a:r>
            <a:r>
              <a:rPr lang="en-US" sz="3600" dirty="0">
                <a:solidFill>
                  <a:srgbClr val="00B0F0"/>
                </a:solidFill>
                <a:effectLst>
                  <a:outerShdw blurRad="38100" dist="38100" dir="2700000" algn="tl">
                    <a:srgbClr val="000000">
                      <a:alpha val="43137"/>
                    </a:srgbClr>
                  </a:outerShdw>
                </a:effectLst>
              </a:rPr>
              <a:t>; and this agony was like that which a scorpion inflicts when it stings a </a:t>
            </a:r>
            <a:r>
              <a:rPr lang="en-US" sz="3600" dirty="0" smtClean="0">
                <a:solidFill>
                  <a:srgbClr val="00B0F0"/>
                </a:solidFill>
                <a:effectLst>
                  <a:outerShdw blurRad="38100" dist="38100" dir="2700000" algn="tl">
                    <a:srgbClr val="000000">
                      <a:alpha val="43137"/>
                    </a:srgbClr>
                  </a:outerShdw>
                </a:effectLst>
              </a:rPr>
              <a:t>person.</a:t>
            </a:r>
          </a:p>
          <a:p>
            <a:pPr marL="0" indent="0">
              <a:buNone/>
            </a:pPr>
            <a:endParaRPr lang="en-US" sz="3600" dirty="0" smtClean="0">
              <a:effectLst>
                <a:outerShdw blurRad="38100" dist="38100" dir="2700000" algn="tl">
                  <a:srgbClr val="000000">
                    <a:alpha val="43137"/>
                  </a:srgbClr>
                </a:outerShdw>
              </a:effectLst>
            </a:endParaRPr>
          </a:p>
          <a:p>
            <a:pPr marL="0" indent="0">
              <a:buNone/>
            </a:pPr>
            <a:r>
              <a:rPr lang="en-US" sz="3600" dirty="0" smtClean="0">
                <a:solidFill>
                  <a:srgbClr val="FFFF00"/>
                </a:solidFill>
                <a:effectLst>
                  <a:outerShdw blurRad="38100" dist="38100" dir="2700000" algn="tl">
                    <a:srgbClr val="000000">
                      <a:alpha val="43137"/>
                    </a:srgbClr>
                  </a:outerShdw>
                </a:effectLst>
              </a:rPr>
              <a:t>(Vs. 6) </a:t>
            </a:r>
            <a:r>
              <a:rPr lang="en-US" sz="3600" dirty="0" smtClean="0">
                <a:solidFill>
                  <a:srgbClr val="00B0F0"/>
                </a:solidFill>
                <a:effectLst>
                  <a:outerShdw blurRad="38100" dist="38100" dir="2700000" algn="tl">
                    <a:srgbClr val="000000">
                      <a:alpha val="43137"/>
                    </a:srgbClr>
                  </a:outerShdw>
                </a:effectLst>
              </a:rPr>
              <a:t>In </a:t>
            </a:r>
            <a:r>
              <a:rPr lang="en-US" sz="3600" dirty="0">
                <a:solidFill>
                  <a:srgbClr val="00B0F0"/>
                </a:solidFill>
                <a:effectLst>
                  <a:outerShdw blurRad="38100" dist="38100" dir="2700000" algn="tl">
                    <a:srgbClr val="000000">
                      <a:alpha val="43137"/>
                    </a:srgbClr>
                  </a:outerShdw>
                </a:effectLst>
              </a:rPr>
              <a:t>those days people will seek death, and will in </a:t>
            </a:r>
            <a:r>
              <a:rPr lang="en-US" sz="3600" dirty="0" smtClean="0">
                <a:solidFill>
                  <a:srgbClr val="00B0F0"/>
                </a:solidFill>
                <a:effectLst>
                  <a:outerShdw blurRad="38100" dist="38100" dir="2700000" algn="tl">
                    <a:srgbClr val="000000">
                      <a:alpha val="43137"/>
                    </a:srgbClr>
                  </a:outerShdw>
                </a:effectLst>
              </a:rPr>
              <a:t>not </a:t>
            </a:r>
            <a:r>
              <a:rPr lang="en-US" sz="3600" dirty="0">
                <a:solidFill>
                  <a:srgbClr val="00B0F0"/>
                </a:solidFill>
                <a:effectLst>
                  <a:outerShdw blurRad="38100" dist="38100" dir="2700000" algn="tl">
                    <a:srgbClr val="000000">
                      <a:alpha val="43137"/>
                    </a:srgbClr>
                  </a:outerShdw>
                </a:effectLst>
              </a:rPr>
              <a:t>find it. They will desire to die, and death will flee from them.</a:t>
            </a:r>
          </a:p>
          <a:p>
            <a:pPr marL="0" indent="0">
              <a:buNone/>
            </a:pPr>
            <a:endParaRPr lang="en-US" sz="3600" dirty="0">
              <a:effectLst>
                <a:outerShdw blurRad="38100" dist="38100" dir="2700000" algn="tl">
                  <a:srgbClr val="000000">
                    <a:alpha val="43137"/>
                  </a:srgbClr>
                </a:outerShdw>
              </a:effectLst>
            </a:endParaRPr>
          </a:p>
          <a:p>
            <a:pPr marL="0" indent="0">
              <a:buNone/>
            </a:pP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0423524"/>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9:11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i="1" dirty="0" err="1" smtClean="0">
                <a:solidFill>
                  <a:srgbClr val="FFFF00"/>
                </a:solidFill>
                <a:effectLst>
                  <a:outerShdw blurRad="38100" dist="38100" dir="2700000" algn="tl">
                    <a:srgbClr val="000000">
                      <a:alpha val="43137"/>
                    </a:srgbClr>
                  </a:outerShdw>
                </a:effectLst>
              </a:rPr>
              <a:t>Abaddon</a:t>
            </a:r>
            <a:r>
              <a:rPr lang="en-US" sz="3600" i="1" dirty="0" smtClean="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(Hebrew): A destroying angel</a:t>
            </a:r>
          </a:p>
          <a:p>
            <a:pPr marL="0" indent="0">
              <a:buNone/>
            </a:pPr>
            <a:r>
              <a:rPr lang="en-US" sz="3600" i="1" dirty="0" err="1" smtClean="0">
                <a:solidFill>
                  <a:srgbClr val="FFFF00"/>
                </a:solidFill>
                <a:effectLst>
                  <a:outerShdw blurRad="38100" dist="38100" dir="2700000" algn="tl">
                    <a:srgbClr val="000000">
                      <a:alpha val="43137"/>
                    </a:srgbClr>
                  </a:outerShdw>
                </a:effectLst>
              </a:rPr>
              <a:t>Apollyon</a:t>
            </a:r>
            <a:r>
              <a:rPr lang="en-US" sz="3600" i="1" dirty="0" smtClean="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(Greek): Destroyer</a:t>
            </a:r>
          </a:p>
          <a:p>
            <a:pPr marL="0" indent="0">
              <a:buNone/>
            </a:pPr>
            <a:endParaRPr lang="en-US" sz="3600" dirty="0" smtClean="0">
              <a:effectLst>
                <a:outerShdw blurRad="38100" dist="38100" dir="2700000" algn="tl">
                  <a:srgbClr val="000000">
                    <a:alpha val="43137"/>
                  </a:srgbClr>
                </a:outerShdw>
              </a:effectLst>
            </a:endParaRPr>
          </a:p>
          <a:p>
            <a:pPr marL="0" indent="0">
              <a:buNone/>
            </a:pPr>
            <a:r>
              <a:rPr lang="en-US" sz="3600" dirty="0" smtClean="0">
                <a:solidFill>
                  <a:srgbClr val="00B0F0"/>
                </a:solidFill>
                <a:effectLst>
                  <a:outerShdw blurRad="38100" dist="38100" dir="2700000" algn="tl">
                    <a:srgbClr val="000000">
                      <a:alpha val="43137"/>
                    </a:srgbClr>
                  </a:outerShdw>
                </a:effectLst>
              </a:rPr>
              <a:t>* An angel does not have to be evil to Destroy things </a:t>
            </a:r>
            <a:r>
              <a:rPr lang="en-US" sz="3600" dirty="0" smtClean="0">
                <a:solidFill>
                  <a:srgbClr val="FFFF00"/>
                </a:solidFill>
                <a:effectLst>
                  <a:outerShdw blurRad="38100" dist="38100" dir="2700000" algn="tl">
                    <a:srgbClr val="000000">
                      <a:alpha val="43137"/>
                    </a:srgbClr>
                  </a:outerShdw>
                </a:effectLst>
              </a:rPr>
              <a:t>(</a:t>
            </a:r>
            <a:r>
              <a:rPr lang="en-US" sz="3600" dirty="0" err="1" smtClean="0">
                <a:solidFill>
                  <a:srgbClr val="FFFF00"/>
                </a:solidFill>
                <a:effectLst>
                  <a:outerShdw blurRad="38100" dist="38100" dir="2700000" algn="tl">
                    <a:srgbClr val="000000">
                      <a:alpha val="43137"/>
                    </a:srgbClr>
                  </a:outerShdw>
                </a:effectLst>
              </a:rPr>
              <a:t>Exo</a:t>
            </a:r>
            <a:r>
              <a:rPr lang="en-US" sz="3600" dirty="0" smtClean="0">
                <a:solidFill>
                  <a:srgbClr val="FFFF00"/>
                </a:solidFill>
                <a:effectLst>
                  <a:outerShdw blurRad="38100" dist="38100" dir="2700000" algn="tl">
                    <a:srgbClr val="000000">
                      <a:alpha val="43137"/>
                    </a:srgbClr>
                  </a:outerShdw>
                </a:effectLst>
              </a:rPr>
              <a:t>. 12: 23; 2 Sam. 24:16-17; 1 Chron. 21:12-16; 1 Cor. 10:10)</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8371435"/>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9:11-12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And they have over them a </a:t>
            </a:r>
            <a:r>
              <a:rPr lang="en-US" sz="3600" i="1" dirty="0" smtClean="0">
                <a:solidFill>
                  <a:srgbClr val="FFFF00"/>
                </a:solidFill>
                <a:effectLst>
                  <a:outerShdw blurRad="38100" dist="38100" dir="2700000" algn="tl">
                    <a:srgbClr val="000000">
                      <a:alpha val="43137"/>
                    </a:srgbClr>
                  </a:outerShdw>
                </a:effectLst>
              </a:rPr>
              <a:t>king </a:t>
            </a:r>
            <a:r>
              <a:rPr lang="en-US" sz="3600" dirty="0" smtClean="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One </a:t>
            </a:r>
            <a:r>
              <a:rPr lang="en-US" sz="3600" dirty="0">
                <a:effectLst>
                  <a:outerShdw blurRad="38100" dist="38100" dir="2700000" algn="tl">
                    <a:srgbClr val="000000">
                      <a:alpha val="43137"/>
                    </a:srgbClr>
                  </a:outerShdw>
                </a:effectLst>
              </a:rPr>
              <a:t>by whom they are peculiarly directed and governed. </a:t>
            </a:r>
          </a:p>
          <a:p>
            <a:pPr marL="0" indent="0">
              <a:buNone/>
            </a:pPr>
            <a:r>
              <a:rPr lang="en-US" sz="3600" dirty="0" smtClean="0">
                <a:solidFill>
                  <a:srgbClr val="FFFF00"/>
                </a:solidFill>
                <a:effectLst>
                  <a:outerShdw blurRad="38100" dist="38100" dir="2700000" algn="tl">
                    <a:srgbClr val="000000">
                      <a:alpha val="43137"/>
                    </a:srgbClr>
                  </a:outerShdw>
                </a:effectLst>
              </a:rPr>
              <a:t>The names </a:t>
            </a:r>
            <a:r>
              <a:rPr lang="en-US" sz="3600" dirty="0">
                <a:solidFill>
                  <a:srgbClr val="FFFF00"/>
                </a:solidFill>
                <a:effectLst>
                  <a:outerShdw blurRad="38100" dist="38100" dir="2700000" algn="tl">
                    <a:srgbClr val="000000">
                      <a:alpha val="43137"/>
                    </a:srgbClr>
                  </a:outerShdw>
                </a:effectLst>
              </a:rPr>
              <a:t>signify a </a:t>
            </a:r>
            <a:r>
              <a:rPr lang="en-US" sz="3600" dirty="0" smtClean="0">
                <a:solidFill>
                  <a:srgbClr val="FFFF00"/>
                </a:solidFill>
                <a:effectLst>
                  <a:outerShdw blurRad="38100" dist="38100" dir="2700000" algn="tl">
                    <a:srgbClr val="000000">
                      <a:alpha val="43137"/>
                    </a:srgbClr>
                  </a:outerShdw>
                </a:effectLst>
              </a:rPr>
              <a:t>particular being... </a:t>
            </a:r>
            <a:r>
              <a:rPr lang="en-US" sz="3600" dirty="0">
                <a:solidFill>
                  <a:srgbClr val="FFFF00"/>
                </a:solidFill>
                <a:effectLst>
                  <a:outerShdw blurRad="38100" dist="38100" dir="2700000" algn="tl">
                    <a:srgbClr val="000000">
                      <a:alpha val="43137"/>
                    </a:srgbClr>
                  </a:outerShdw>
                </a:effectLst>
              </a:rPr>
              <a:t>By this he is distinguished from the dragon, whose proper name is Satan</a:t>
            </a:r>
            <a:r>
              <a:rPr lang="en-US" sz="3600" dirty="0" smtClean="0">
                <a:solidFill>
                  <a:srgbClr val="FFFF00"/>
                </a:solidFill>
                <a:effectLst>
                  <a:outerShdw blurRad="38100" dist="38100" dir="2700000" algn="tl">
                    <a:srgbClr val="000000">
                      <a:alpha val="43137"/>
                    </a:srgbClr>
                  </a:outerShdw>
                </a:effectLst>
              </a:rPr>
              <a:t>.</a:t>
            </a:r>
          </a:p>
          <a:p>
            <a:pPr marL="0" indent="0">
              <a:buNone/>
            </a:pPr>
            <a:r>
              <a:rPr lang="en-US" sz="3200" dirty="0" smtClean="0">
                <a:solidFill>
                  <a:srgbClr val="FFFF00"/>
                </a:solidFill>
                <a:effectLst>
                  <a:outerShdw blurRad="38100" dist="38100" dir="2700000" algn="tl">
                    <a:srgbClr val="000000">
                      <a:alpha val="43137"/>
                    </a:srgbClr>
                  </a:outerShdw>
                </a:effectLst>
              </a:rPr>
              <a:t>(Vs. 12) </a:t>
            </a:r>
            <a:r>
              <a:rPr lang="en-US" sz="4000" dirty="0" smtClean="0">
                <a:solidFill>
                  <a:srgbClr val="00B0F0"/>
                </a:solidFill>
                <a:effectLst>
                  <a:outerShdw blurRad="38100" dist="38100" dir="2700000" algn="tl">
                    <a:srgbClr val="000000">
                      <a:alpha val="43137"/>
                    </a:srgbClr>
                  </a:outerShdw>
                </a:effectLst>
              </a:rPr>
              <a:t>The </a:t>
            </a:r>
            <a:r>
              <a:rPr lang="en-US" sz="4000" dirty="0">
                <a:solidFill>
                  <a:srgbClr val="00B0F0"/>
                </a:solidFill>
                <a:effectLst>
                  <a:outerShdw blurRad="38100" dist="38100" dir="2700000" algn="tl">
                    <a:srgbClr val="000000">
                      <a:alpha val="43137"/>
                    </a:srgbClr>
                  </a:outerShdw>
                </a:effectLst>
              </a:rPr>
              <a:t>first Woe has passed; and still there are two </a:t>
            </a:r>
            <a:r>
              <a:rPr lang="en-US" sz="4000" dirty="0" smtClean="0">
                <a:solidFill>
                  <a:srgbClr val="00B0F0"/>
                </a:solidFill>
                <a:effectLst>
                  <a:outerShdw blurRad="38100" dist="38100" dir="2700000" algn="tl">
                    <a:srgbClr val="000000">
                      <a:alpha val="43137"/>
                    </a:srgbClr>
                  </a:outerShdw>
                </a:effectLst>
              </a:rPr>
              <a:t> more Woes </a:t>
            </a:r>
            <a:r>
              <a:rPr lang="en-US" sz="4000" dirty="0">
                <a:solidFill>
                  <a:srgbClr val="00B0F0"/>
                </a:solidFill>
                <a:effectLst>
                  <a:outerShdw blurRad="38100" dist="38100" dir="2700000" algn="tl">
                    <a:srgbClr val="000000">
                      <a:alpha val="43137"/>
                    </a:srgbClr>
                  </a:outerShdw>
                </a:effectLst>
              </a:rPr>
              <a:t>to </a:t>
            </a:r>
            <a:r>
              <a:rPr lang="en-US" sz="4000" dirty="0" smtClean="0">
                <a:solidFill>
                  <a:srgbClr val="00B0F0"/>
                </a:solidFill>
                <a:effectLst>
                  <a:outerShdw blurRad="38100" dist="38100" dir="2700000" algn="tl">
                    <a:srgbClr val="000000">
                      <a:alpha val="43137"/>
                    </a:srgbClr>
                  </a:outerShdw>
                </a:effectLst>
              </a:rPr>
              <a:t>come!</a:t>
            </a:r>
            <a:endParaRPr lang="en-US" sz="4000" dirty="0">
              <a:solidFill>
                <a:srgbClr val="00B0F0"/>
              </a:solidFill>
              <a:effectLst>
                <a:outerShdw blurRad="38100" dist="38100" dir="2700000" algn="tl">
                  <a:srgbClr val="000000">
                    <a:alpha val="43137"/>
                  </a:srgbClr>
                </a:outerShdw>
              </a:effectLst>
            </a:endParaRPr>
          </a:p>
          <a:p>
            <a:pPr marL="0" indent="0">
              <a:buNone/>
            </a:pP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9516839"/>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9:13 – </a:t>
            </a:r>
            <a:r>
              <a:rPr lang="en-US" u="sng" dirty="0">
                <a:solidFill>
                  <a:srgbClr val="00B0F0"/>
                </a:solidFill>
              </a:rPr>
              <a:t>6</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4" name="Picture 3"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723" y="1345978"/>
            <a:ext cx="6584462" cy="493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49575"/>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9:13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And </a:t>
            </a:r>
            <a:r>
              <a:rPr lang="en-US" sz="3200" i="1" dirty="0">
                <a:solidFill>
                  <a:srgbClr val="FFFF00"/>
                </a:solidFill>
                <a:effectLst>
                  <a:outerShdw blurRad="38100" dist="38100" dir="2700000" algn="tl">
                    <a:srgbClr val="000000">
                      <a:alpha val="43137"/>
                    </a:srgbClr>
                  </a:outerShdw>
                </a:effectLst>
              </a:rPr>
              <a:t>I heard a voice from the four horns of the golden altar which is before God. </a:t>
            </a:r>
            <a:r>
              <a:rPr lang="en-US" sz="3200" i="1" dirty="0" smtClean="0">
                <a:solidFill>
                  <a:srgbClr val="FFFF00"/>
                </a:solidFill>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In </a:t>
            </a:r>
            <a:r>
              <a:rPr lang="en-US" sz="3200" dirty="0">
                <a:effectLst>
                  <a:outerShdw blurRad="38100" dist="38100" dir="2700000" algn="tl">
                    <a:srgbClr val="000000">
                      <a:alpha val="43137"/>
                    </a:srgbClr>
                  </a:outerShdw>
                </a:effectLst>
              </a:rPr>
              <a:t>the language here used there is an allusion to the temple, but the scene is evidently laid in heaven. The temple in its arrangements was designed, undoubtedly, to be </a:t>
            </a:r>
            <a:r>
              <a:rPr lang="en-US" sz="3200" dirty="0" smtClean="0">
                <a:effectLst>
                  <a:outerShdw blurRad="38100" dist="38100" dir="2700000" algn="tl">
                    <a:srgbClr val="000000">
                      <a:alpha val="43137"/>
                    </a:srgbClr>
                  </a:outerShdw>
                </a:effectLst>
              </a:rPr>
              <a:t>a </a:t>
            </a:r>
            <a:r>
              <a:rPr lang="en-US" sz="3200" dirty="0">
                <a:effectLst>
                  <a:outerShdw blurRad="38100" dist="38100" dir="2700000" algn="tl">
                    <a:srgbClr val="000000">
                      <a:alpha val="43137"/>
                    </a:srgbClr>
                  </a:outerShdw>
                </a:effectLst>
              </a:rPr>
              <a:t>symbol of </a:t>
            </a:r>
            <a:r>
              <a:rPr lang="en-US" sz="3200" dirty="0" smtClean="0">
                <a:effectLst>
                  <a:outerShdw blurRad="38100" dist="38100" dir="2700000" algn="tl">
                    <a:srgbClr val="000000">
                      <a:alpha val="43137"/>
                    </a:srgbClr>
                  </a:outerShdw>
                </a:effectLst>
              </a:rPr>
              <a:t>heaven </a:t>
            </a:r>
            <a:r>
              <a:rPr lang="en-US" sz="3200" dirty="0" smtClean="0">
                <a:solidFill>
                  <a:srgbClr val="FFFF00"/>
                </a:solidFill>
                <a:effectLst>
                  <a:outerShdw blurRad="38100" dist="38100" dir="2700000" algn="tl">
                    <a:srgbClr val="000000">
                      <a:alpha val="43137"/>
                    </a:srgbClr>
                  </a:outerShdw>
                </a:effectLst>
              </a:rPr>
              <a:t>(Rev. 8:3)</a:t>
            </a:r>
            <a:r>
              <a:rPr lang="en-US" sz="3200" dirty="0" smtClean="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The golden altar stood in the holy place, between the table of </a:t>
            </a:r>
            <a:r>
              <a:rPr lang="en-US" sz="3200" dirty="0" err="1">
                <a:effectLst>
                  <a:outerShdw blurRad="38100" dist="38100" dir="2700000" algn="tl">
                    <a:srgbClr val="000000">
                      <a:alpha val="43137"/>
                    </a:srgbClr>
                  </a:outerShdw>
                </a:effectLst>
              </a:rPr>
              <a:t>shew</a:t>
            </a:r>
            <a:r>
              <a:rPr lang="en-US" sz="3200" dirty="0">
                <a:effectLst>
                  <a:outerShdw blurRad="38100" dist="38100" dir="2700000" algn="tl">
                    <a:srgbClr val="000000">
                      <a:alpha val="43137"/>
                    </a:srgbClr>
                  </a:outerShdw>
                </a:effectLst>
              </a:rPr>
              <a:t>-bread and the golden candlestick. </a:t>
            </a:r>
            <a:r>
              <a:rPr lang="en-US" sz="3200" dirty="0" smtClean="0">
                <a:effectLst>
                  <a:outerShdw blurRad="38100" dist="38100" dir="2700000" algn="tl">
                    <a:srgbClr val="000000">
                      <a:alpha val="43137"/>
                    </a:srgbClr>
                  </a:outerShdw>
                </a:effectLst>
              </a:rPr>
              <a:t>This altar was </a:t>
            </a:r>
            <a:r>
              <a:rPr lang="en-US" sz="3200" dirty="0">
                <a:effectLst>
                  <a:outerShdw blurRad="38100" dist="38100" dir="2700000" algn="tl">
                    <a:srgbClr val="000000">
                      <a:alpha val="43137"/>
                    </a:srgbClr>
                  </a:outerShdw>
                </a:effectLst>
              </a:rPr>
              <a:t>ornamented at the four corners, and overlaid throughout </a:t>
            </a:r>
            <a:r>
              <a:rPr lang="en-US" sz="3200" dirty="0" smtClean="0">
                <a:effectLst>
                  <a:outerShdw blurRad="38100" dist="38100" dir="2700000" algn="tl">
                    <a:srgbClr val="000000">
                      <a:alpha val="43137"/>
                    </a:srgbClr>
                  </a:outerShdw>
                </a:effectLst>
              </a:rPr>
              <a:t>with </a:t>
            </a:r>
            <a:r>
              <a:rPr lang="en-US" sz="3200" dirty="0">
                <a:effectLst>
                  <a:outerShdw blurRad="38100" dist="38100" dir="2700000" algn="tl">
                    <a:srgbClr val="000000">
                      <a:alpha val="43137"/>
                    </a:srgbClr>
                  </a:outerShdw>
                </a:effectLst>
              </a:rPr>
              <a:t>gold.</a:t>
            </a:r>
          </a:p>
        </p:txBody>
      </p:sp>
    </p:spTree>
    <p:extLst>
      <p:ext uri="{BB962C8B-B14F-4D97-AF65-F5344CB8AC3E}">
        <p14:creationId xmlns:p14="http://schemas.microsoft.com/office/powerpoint/2010/main" val="1571018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6345" y="42203"/>
            <a:ext cx="9401099" cy="6815797"/>
          </a:xfrm>
          <a:prstGeom prst="rect">
            <a:avLst/>
          </a:prstGeom>
        </p:spPr>
      </p:pic>
      <p:sp>
        <p:nvSpPr>
          <p:cNvPr id="5" name="TextBox 4"/>
          <p:cNvSpPr txBox="1"/>
          <p:nvPr/>
        </p:nvSpPr>
        <p:spPr>
          <a:xfrm>
            <a:off x="3844198" y="6119446"/>
            <a:ext cx="4445391" cy="520504"/>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Revelation chapter 2-3</a:t>
            </a:r>
          </a:p>
        </p:txBody>
      </p:sp>
    </p:spTree>
    <p:extLst>
      <p:ext uri="{BB962C8B-B14F-4D97-AF65-F5344CB8AC3E}">
        <p14:creationId xmlns:p14="http://schemas.microsoft.com/office/powerpoint/2010/main" val="270575493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9:14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597" y="1074943"/>
            <a:ext cx="7028597" cy="546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35469"/>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9:14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Loose... </a:t>
            </a:r>
            <a:r>
              <a:rPr lang="en-US" sz="3600" i="1" dirty="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It </a:t>
            </a:r>
            <a:r>
              <a:rPr lang="en-US" sz="3600" dirty="0">
                <a:effectLst>
                  <a:outerShdw blurRad="38100" dist="38100" dir="2700000" algn="tl">
                    <a:srgbClr val="000000">
                      <a:alpha val="43137"/>
                    </a:srgbClr>
                  </a:outerShdw>
                </a:effectLst>
              </a:rPr>
              <a:t>would </a:t>
            </a:r>
            <a:r>
              <a:rPr lang="en-US" sz="3600" dirty="0" smtClean="0">
                <a:effectLst>
                  <a:outerShdw blurRad="38100" dist="38100" dir="2700000" algn="tl">
                    <a:srgbClr val="000000">
                      <a:alpha val="43137"/>
                    </a:srgbClr>
                  </a:outerShdw>
                </a:effectLst>
              </a:rPr>
              <a:t>seem that power </a:t>
            </a:r>
            <a:r>
              <a:rPr lang="en-US" sz="3600" dirty="0">
                <a:effectLst>
                  <a:outerShdw blurRad="38100" dist="38100" dir="2700000" algn="tl">
                    <a:srgbClr val="000000">
                      <a:alpha val="43137"/>
                    </a:srgbClr>
                  </a:outerShdw>
                </a:effectLst>
              </a:rPr>
              <a:t>was given to the sixth </a:t>
            </a:r>
            <a:r>
              <a:rPr lang="en-US" sz="3600" dirty="0" smtClean="0">
                <a:effectLst>
                  <a:outerShdw blurRad="38100" dist="38100" dir="2700000" algn="tl">
                    <a:srgbClr val="000000">
                      <a:alpha val="43137"/>
                    </a:srgbClr>
                  </a:outerShdw>
                </a:effectLst>
              </a:rPr>
              <a:t>angel to loose the 4 angels </a:t>
            </a:r>
            <a:r>
              <a:rPr lang="en-US" sz="3600" dirty="0">
                <a:effectLst>
                  <a:outerShdw blurRad="38100" dist="38100" dir="2700000" algn="tl">
                    <a:srgbClr val="000000">
                      <a:alpha val="43137"/>
                    </a:srgbClr>
                  </a:outerShdw>
                </a:effectLst>
              </a:rPr>
              <a:t>in addition to his office of blowing the trumpet. </a:t>
            </a:r>
            <a:r>
              <a:rPr lang="en-US" sz="3600" dirty="0" smtClean="0">
                <a:effectLst>
                  <a:outerShdw blurRad="38100" dist="38100" dir="2700000" algn="tl">
                    <a:srgbClr val="000000">
                      <a:alpha val="43137"/>
                    </a:srgbClr>
                  </a:outerShdw>
                </a:effectLst>
              </a:rPr>
              <a:t> But if the 6</a:t>
            </a:r>
            <a:r>
              <a:rPr lang="en-US" sz="3600" baseline="30000" dirty="0" smtClean="0">
                <a:effectLst>
                  <a:outerShdw blurRad="38100" dist="38100" dir="2700000" algn="tl">
                    <a:srgbClr val="000000">
                      <a:alpha val="43137"/>
                    </a:srgbClr>
                  </a:outerShdw>
                </a:effectLst>
              </a:rPr>
              <a:t>th</a:t>
            </a:r>
            <a:r>
              <a:rPr lang="en-US" sz="3600" dirty="0" smtClean="0">
                <a:effectLst>
                  <a:outerShdw blurRad="38100" dist="38100" dir="2700000" algn="tl">
                    <a:srgbClr val="000000">
                      <a:alpha val="43137"/>
                    </a:srgbClr>
                  </a:outerShdw>
                </a:effectLst>
              </a:rPr>
              <a:t> angel did not literally loose them; the meaning still </a:t>
            </a:r>
            <a:r>
              <a:rPr lang="en-US" sz="3600" dirty="0">
                <a:effectLst>
                  <a:outerShdw blurRad="38100" dist="38100" dir="2700000" algn="tl">
                    <a:srgbClr val="000000">
                      <a:alpha val="43137"/>
                    </a:srgbClr>
                  </a:outerShdw>
                </a:effectLst>
              </a:rPr>
              <a:t>is, that the effect of his blowing the trumpet would be the same as if angels that had been bound should be suddenly loosed and </a:t>
            </a:r>
            <a:r>
              <a:rPr lang="en-US" sz="3600" dirty="0" smtClean="0">
                <a:effectLst>
                  <a:outerShdw blurRad="38100" dist="38100" dir="2700000" algn="tl">
                    <a:srgbClr val="000000">
                      <a:alpha val="43137"/>
                    </a:srgbClr>
                  </a:outerShdw>
                </a:effectLst>
              </a:rPr>
              <a:t>allowed </a:t>
            </a:r>
            <a:r>
              <a:rPr lang="en-US" sz="3600" dirty="0">
                <a:effectLst>
                  <a:outerShdw blurRad="38100" dist="38100" dir="2700000" algn="tl">
                    <a:srgbClr val="000000">
                      <a:alpha val="43137"/>
                    </a:srgbClr>
                  </a:outerShdw>
                </a:effectLst>
              </a:rPr>
              <a:t>to go forth over the </a:t>
            </a:r>
            <a:r>
              <a:rPr lang="en-US" sz="3600" dirty="0" smtClean="0">
                <a:effectLst>
                  <a:outerShdw blurRad="38100" dist="38100" dir="2700000" algn="tl">
                    <a:srgbClr val="000000">
                      <a:alpha val="43137"/>
                    </a:srgbClr>
                  </a:outerShdw>
                </a:effectLst>
              </a:rPr>
              <a:t>earth.</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7474412"/>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9:14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dirty="0">
                <a:effectLst>
                  <a:outerShdw blurRad="38100" dist="38100" dir="2700000" algn="tl">
                    <a:srgbClr val="000000">
                      <a:alpha val="43137"/>
                    </a:srgbClr>
                  </a:outerShdw>
                </a:effectLst>
              </a:rPr>
              <a:t>The general meaning here </a:t>
            </a:r>
            <a:r>
              <a:rPr lang="en-US" sz="3600" dirty="0" smtClean="0">
                <a:effectLst>
                  <a:outerShdw blurRad="38100" dist="38100" dir="2700000" algn="tl">
                    <a:srgbClr val="000000">
                      <a:alpha val="43137"/>
                    </a:srgbClr>
                  </a:outerShdw>
                </a:effectLst>
              </a:rPr>
              <a:t>is that</a:t>
            </a:r>
            <a:r>
              <a:rPr lang="en-US" sz="3600" dirty="0">
                <a:effectLst>
                  <a:outerShdw blurRad="38100" dist="38100" dir="2700000" algn="tl">
                    <a:srgbClr val="000000">
                      <a:alpha val="43137"/>
                    </a:srgbClr>
                  </a:outerShdw>
                </a:effectLst>
              </a:rPr>
              <a:t>, in the </a:t>
            </a:r>
            <a:r>
              <a:rPr lang="en-US" sz="3600" dirty="0">
                <a:solidFill>
                  <a:srgbClr val="FFFF00"/>
                </a:solidFill>
                <a:effectLst>
                  <a:outerShdw blurRad="38100" dist="38100" dir="2700000" algn="tl">
                    <a:srgbClr val="000000">
                      <a:alpha val="43137"/>
                    </a:srgbClr>
                  </a:outerShdw>
                </a:effectLst>
              </a:rPr>
              <a:t>vicinity of the river Euphrates</a:t>
            </a:r>
            <a:r>
              <a:rPr lang="en-US" sz="3600" dirty="0">
                <a:effectLst>
                  <a:outerShdw blurRad="38100" dist="38100" dir="2700000" algn="tl">
                    <a:srgbClr val="000000">
                      <a:alpha val="43137"/>
                    </a:srgbClr>
                  </a:outerShdw>
                </a:effectLst>
              </a:rPr>
              <a:t>, there were mighty powers which had been bound or held in check, which were now to be let loose upon the </a:t>
            </a:r>
            <a:r>
              <a:rPr lang="en-US" sz="3600" dirty="0" smtClean="0">
                <a:effectLst>
                  <a:outerShdw blurRad="38100" dist="38100" dir="2700000" algn="tl">
                    <a:srgbClr val="000000">
                      <a:alpha val="43137"/>
                    </a:srgbClr>
                  </a:outerShdw>
                </a:effectLst>
              </a:rPr>
              <a:t>world…. Some </a:t>
            </a:r>
            <a:r>
              <a:rPr lang="en-US" sz="3600" dirty="0">
                <a:effectLst>
                  <a:outerShdw blurRad="38100" dist="38100" dir="2700000" algn="tl">
                    <a:srgbClr val="000000">
                      <a:alpha val="43137"/>
                    </a:srgbClr>
                  </a:outerShdw>
                </a:effectLst>
              </a:rPr>
              <a:t>power that seemed to be kept back by an invisible </a:t>
            </a:r>
            <a:r>
              <a:rPr lang="en-US" sz="3600" dirty="0" smtClean="0">
                <a:effectLst>
                  <a:outerShdw blurRad="38100" dist="38100" dir="2700000" algn="tl">
                    <a:srgbClr val="000000">
                      <a:alpha val="43137"/>
                    </a:srgbClr>
                  </a:outerShdw>
                </a:effectLst>
              </a:rPr>
              <a:t>influence, was now </a:t>
            </a:r>
            <a:r>
              <a:rPr lang="en-US" sz="3600" dirty="0">
                <a:effectLst>
                  <a:outerShdw blurRad="38100" dist="38100" dir="2700000" algn="tl">
                    <a:srgbClr val="000000">
                      <a:alpha val="43137"/>
                    </a:srgbClr>
                  </a:outerShdw>
                </a:effectLst>
              </a:rPr>
              <a:t>suddenly let loose and </a:t>
            </a:r>
            <a:r>
              <a:rPr lang="en-US" sz="3600" dirty="0" smtClean="0">
                <a:effectLst>
                  <a:outerShdw blurRad="38100" dist="38100" dir="2700000" algn="tl">
                    <a:srgbClr val="000000">
                      <a:alpha val="43137"/>
                    </a:srgbClr>
                  </a:outerShdw>
                </a:effectLst>
              </a:rPr>
              <a:t>allowed </a:t>
            </a:r>
            <a:r>
              <a:rPr lang="en-US" sz="3600" dirty="0">
                <a:effectLst>
                  <a:outerShdw blurRad="38100" dist="38100" dir="2700000" algn="tl">
                    <a:srgbClr val="000000">
                      <a:alpha val="43137"/>
                    </a:srgbClr>
                  </a:outerShdw>
                </a:effectLst>
              </a:rPr>
              <a:t>to accomplish the purpose of desolation mentioned in the subsequent verses</a:t>
            </a:r>
            <a:r>
              <a:rPr lang="en-US" sz="3600" dirty="0" smtClean="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0365314"/>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9:15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 </a:t>
            </a:r>
            <a:r>
              <a:rPr lang="en-US" sz="3600" i="1" dirty="0">
                <a:solidFill>
                  <a:srgbClr val="FFFF00"/>
                </a:solidFill>
                <a:effectLst>
                  <a:outerShdw blurRad="38100" dist="38100" dir="2700000" algn="tl">
                    <a:srgbClr val="000000">
                      <a:alpha val="43137"/>
                    </a:srgbClr>
                  </a:outerShdw>
                </a:effectLst>
              </a:rPr>
              <a:t>hour--a day--a month--a year</a:t>
            </a:r>
            <a:r>
              <a:rPr lang="en-US" sz="3600" dirty="0">
                <a:effectLst>
                  <a:outerShdw blurRad="38100" dist="38100" dir="2700000" algn="tl">
                    <a:srgbClr val="000000">
                      <a:alpha val="43137"/>
                    </a:srgbClr>
                  </a:outerShdw>
                </a:effectLst>
              </a:rPr>
              <a:t>; that is, </a:t>
            </a:r>
            <a:r>
              <a:rPr lang="en-US" sz="3600" dirty="0">
                <a:solidFill>
                  <a:srgbClr val="00B0F0"/>
                </a:solidFill>
                <a:effectLst>
                  <a:outerShdw blurRad="38100" dist="38100" dir="2700000" algn="tl">
                    <a:srgbClr val="000000">
                      <a:alpha val="43137"/>
                    </a:srgbClr>
                  </a:outerShdw>
                </a:effectLst>
              </a:rPr>
              <a:t>391 days, and the twelfth part of a </a:t>
            </a:r>
            <a:r>
              <a:rPr lang="en-US" sz="3600" dirty="0" smtClean="0">
                <a:solidFill>
                  <a:srgbClr val="00B0F0"/>
                </a:solidFill>
                <a:effectLst>
                  <a:outerShdw blurRad="38100" dist="38100" dir="2700000" algn="tl">
                    <a:srgbClr val="000000">
                      <a:alpha val="43137"/>
                    </a:srgbClr>
                  </a:outerShdw>
                </a:effectLst>
              </a:rPr>
              <a:t>day</a:t>
            </a:r>
          </a:p>
          <a:p>
            <a:pPr marL="0" indent="0">
              <a:buNone/>
            </a:pPr>
            <a:r>
              <a:rPr lang="en-US" sz="3600" i="1" dirty="0" smtClean="0">
                <a:solidFill>
                  <a:srgbClr val="FFFF00"/>
                </a:solidFill>
                <a:effectLst>
                  <a:outerShdw blurRad="38100" dist="38100" dir="2700000" algn="tl">
                    <a:srgbClr val="000000">
                      <a:alpha val="43137"/>
                    </a:srgbClr>
                  </a:outerShdw>
                </a:effectLst>
              </a:rPr>
              <a:t>For </a:t>
            </a:r>
            <a:r>
              <a:rPr lang="en-US" sz="3600" i="1" dirty="0">
                <a:solidFill>
                  <a:srgbClr val="FFFF00"/>
                </a:solidFill>
                <a:effectLst>
                  <a:outerShdw blurRad="38100" dist="38100" dir="2700000" algn="tl">
                    <a:srgbClr val="000000">
                      <a:alpha val="43137"/>
                    </a:srgbClr>
                  </a:outerShdw>
                </a:effectLst>
              </a:rPr>
              <a:t>to slay the third part of </a:t>
            </a:r>
            <a:r>
              <a:rPr lang="en-US" sz="3600" i="1" dirty="0" smtClean="0">
                <a:solidFill>
                  <a:srgbClr val="FFFF00"/>
                </a:solidFill>
                <a:effectLst>
                  <a:outerShdw blurRad="38100" dist="38100" dir="2700000" algn="tl">
                    <a:srgbClr val="000000">
                      <a:alpha val="43137"/>
                    </a:srgbClr>
                  </a:outerShdw>
                </a:effectLst>
              </a:rPr>
              <a:t>men…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meaning here is, that </a:t>
            </a:r>
            <a:r>
              <a:rPr lang="en-US" sz="3600" dirty="0" smtClean="0">
                <a:effectLst>
                  <a:outerShdw blurRad="38100" dist="38100" dir="2700000" algn="tl">
                    <a:srgbClr val="000000">
                      <a:alpha val="43137"/>
                    </a:srgbClr>
                  </a:outerShdw>
                </a:effectLst>
              </a:rPr>
              <a:t>these angels will spread </a:t>
            </a:r>
            <a:r>
              <a:rPr lang="en-US" sz="3600" dirty="0">
                <a:effectLst>
                  <a:outerShdw blurRad="38100" dist="38100" dir="2700000" algn="tl">
                    <a:srgbClr val="000000">
                      <a:alpha val="43137"/>
                    </a:srgbClr>
                  </a:outerShdw>
                </a:effectLst>
              </a:rPr>
              <a:t>desolation over about a third part of the world.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desolation would be so widespread that it would seem to </a:t>
            </a:r>
            <a:r>
              <a:rPr lang="en-US" sz="3600" dirty="0" smtClean="0">
                <a:effectLst>
                  <a:outerShdw blurRad="38100" dist="38100" dir="2700000" algn="tl">
                    <a:srgbClr val="000000">
                      <a:alpha val="43137"/>
                    </a:srgbClr>
                  </a:outerShdw>
                </a:effectLst>
              </a:rPr>
              <a:t>encompass </a:t>
            </a:r>
            <a:r>
              <a:rPr lang="en-US" sz="3600" dirty="0">
                <a:effectLst>
                  <a:outerShdw blurRad="38100" dist="38100" dir="2700000" algn="tl">
                    <a:srgbClr val="000000">
                      <a:alpha val="43137"/>
                    </a:srgbClr>
                  </a:outerShdw>
                </a:effectLst>
              </a:rPr>
              <a:t>a third of the world. </a:t>
            </a:r>
          </a:p>
        </p:txBody>
      </p:sp>
    </p:spTree>
    <p:extLst>
      <p:ext uri="{BB962C8B-B14F-4D97-AF65-F5344CB8AC3E}">
        <p14:creationId xmlns:p14="http://schemas.microsoft.com/office/powerpoint/2010/main" val="2544945969"/>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9:16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The </a:t>
            </a:r>
            <a:r>
              <a:rPr lang="en-US" sz="3600" i="1" dirty="0">
                <a:solidFill>
                  <a:srgbClr val="FFFF00"/>
                </a:solidFill>
                <a:effectLst>
                  <a:outerShdw blurRad="38100" dist="38100" dir="2700000" algn="tl">
                    <a:srgbClr val="000000">
                      <a:alpha val="43137"/>
                    </a:srgbClr>
                  </a:outerShdw>
                </a:effectLst>
              </a:rPr>
              <a:t>number of the armies of the horsemen was two hundred million. I heard the number of them.</a:t>
            </a:r>
          </a:p>
          <a:p>
            <a:pPr marL="0" indent="0">
              <a:buNone/>
            </a:pPr>
            <a:endParaRPr lang="en-US" sz="36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They </a:t>
            </a:r>
            <a:r>
              <a:rPr lang="en-US" sz="3600" dirty="0">
                <a:effectLst>
                  <a:outerShdw blurRad="38100" dist="38100" dir="2700000" algn="tl">
                    <a:srgbClr val="000000">
                      <a:alpha val="43137"/>
                    </a:srgbClr>
                  </a:outerShdw>
                </a:effectLst>
              </a:rPr>
              <a:t>were so numerous that </a:t>
            </a:r>
            <a:r>
              <a:rPr lang="en-US" sz="3600" dirty="0" smtClean="0">
                <a:effectLst>
                  <a:outerShdw blurRad="38100" dist="38100" dir="2700000" algn="tl">
                    <a:srgbClr val="000000">
                      <a:alpha val="43137"/>
                    </a:srgbClr>
                  </a:outerShdw>
                </a:effectLst>
              </a:rPr>
              <a:t>John </a:t>
            </a:r>
            <a:r>
              <a:rPr lang="en-US" sz="3600" dirty="0">
                <a:effectLst>
                  <a:outerShdw blurRad="38100" dist="38100" dir="2700000" algn="tl">
                    <a:srgbClr val="000000">
                      <a:alpha val="43137"/>
                    </a:srgbClr>
                  </a:outerShdw>
                </a:effectLst>
              </a:rPr>
              <a:t>did not pretend to be able to estimate the number himself, for it was beyond his power of computation; but he </a:t>
            </a:r>
            <a:r>
              <a:rPr lang="en-US" sz="3600" i="1" dirty="0">
                <a:solidFill>
                  <a:srgbClr val="00B0F0"/>
                </a:solidFill>
                <a:effectLst>
                  <a:outerShdw blurRad="38100" dist="38100" dir="2700000" algn="tl">
                    <a:srgbClr val="000000">
                      <a:alpha val="43137"/>
                    </a:srgbClr>
                  </a:outerShdw>
                </a:effectLst>
              </a:rPr>
              <a:t>heard it stated </a:t>
            </a:r>
            <a:r>
              <a:rPr lang="en-US" sz="3600" dirty="0" smtClean="0">
                <a:effectLst>
                  <a:outerShdw blurRad="38100" dist="38100" dir="2700000" algn="tl">
                    <a:srgbClr val="000000">
                      <a:alpha val="43137"/>
                    </a:srgbClr>
                  </a:outerShdw>
                </a:effectLst>
              </a:rPr>
              <a:t>that </a:t>
            </a:r>
            <a:r>
              <a:rPr lang="en-US" sz="3600" dirty="0">
                <a:effectLst>
                  <a:outerShdw blurRad="38100" dist="38100" dir="2700000" algn="tl">
                    <a:srgbClr val="000000">
                      <a:alpha val="43137"/>
                    </a:srgbClr>
                  </a:outerShdw>
                </a:effectLst>
              </a:rPr>
              <a:t>there were </a:t>
            </a:r>
            <a:r>
              <a:rPr lang="en-US" sz="3600" dirty="0" smtClean="0">
                <a:solidFill>
                  <a:srgbClr val="00B0F0"/>
                </a:solidFill>
                <a:effectLst>
                  <a:outerShdw blurRad="38100" dist="38100" dir="2700000" algn="tl">
                    <a:srgbClr val="000000">
                      <a:alpha val="43137"/>
                    </a:srgbClr>
                  </a:outerShdw>
                </a:effectLst>
              </a:rPr>
              <a:t>“200 million” </a:t>
            </a:r>
            <a:r>
              <a:rPr lang="en-US" sz="3600" dirty="0">
                <a:effectLst>
                  <a:outerShdw blurRad="38100" dist="38100" dir="2700000" algn="tl">
                    <a:srgbClr val="000000">
                      <a:alpha val="43137"/>
                    </a:srgbClr>
                  </a:outerShdw>
                </a:effectLst>
              </a:rPr>
              <a:t>of them.</a:t>
            </a:r>
          </a:p>
        </p:txBody>
      </p:sp>
    </p:spTree>
    <p:extLst>
      <p:ext uri="{BB962C8B-B14F-4D97-AF65-F5344CB8AC3E}">
        <p14:creationId xmlns:p14="http://schemas.microsoft.com/office/powerpoint/2010/main" val="802182393"/>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9:17,19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2050" name="Picture 2" descr="Image result for image of horsemen in Rev. 9: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966" y="1119043"/>
            <a:ext cx="7937548" cy="556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466497"/>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9:17,19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3074" name="Picture 2" descr="Image result for image of horsemen in Rev. 9: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823" y="941044"/>
            <a:ext cx="7560859" cy="567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796453"/>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9:17,19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120" y="809728"/>
            <a:ext cx="7301552" cy="573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846290"/>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9:18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endParaRPr lang="en-US" sz="3600" i="1" dirty="0" smtClean="0">
              <a:solidFill>
                <a:srgbClr val="FFFF00"/>
              </a:solidFill>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By </a:t>
            </a:r>
            <a:r>
              <a:rPr lang="en-US" sz="3600" i="1" dirty="0">
                <a:solidFill>
                  <a:srgbClr val="FFFF00"/>
                </a:solidFill>
                <a:effectLst>
                  <a:outerShdw blurRad="38100" dist="38100" dir="2700000" algn="tl">
                    <a:srgbClr val="000000">
                      <a:alpha val="43137"/>
                    </a:srgbClr>
                  </a:outerShdw>
                </a:effectLst>
              </a:rPr>
              <a:t>these three</a:t>
            </a:r>
            <a:r>
              <a:rPr lang="en-US" sz="3600" dirty="0">
                <a:effectLst>
                  <a:outerShdw blurRad="38100" dist="38100" dir="2700000" algn="tl">
                    <a:srgbClr val="000000">
                      <a:alpha val="43137"/>
                    </a:srgbClr>
                  </a:outerShdw>
                </a:effectLst>
              </a:rPr>
              <a:t>. Three things-</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referring to the fire, the smoke, and the brimstone. </a:t>
            </a:r>
          </a:p>
          <a:p>
            <a:pPr marL="0" indent="0">
              <a:buNone/>
            </a:pPr>
            <a:r>
              <a:rPr lang="en-US" sz="3600" dirty="0">
                <a:effectLst>
                  <a:outerShdw blurRad="38100" dist="38100" dir="2700000" algn="tl">
                    <a:srgbClr val="000000">
                      <a:alpha val="43137"/>
                    </a:srgbClr>
                  </a:outerShdw>
                </a:effectLst>
              </a:rPr>
              <a:t>Those immense numbers of horsemen would sweep over the world, and a full third part of the race of men would seem to fall before them.</a:t>
            </a:r>
          </a:p>
        </p:txBody>
      </p:sp>
    </p:spTree>
    <p:extLst>
      <p:ext uri="{BB962C8B-B14F-4D97-AF65-F5344CB8AC3E}">
        <p14:creationId xmlns:p14="http://schemas.microsoft.com/office/powerpoint/2010/main" val="659839981"/>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9:20-21 – </a:t>
            </a:r>
            <a:r>
              <a:rPr lang="en-US" u="sng" dirty="0">
                <a:solidFill>
                  <a:srgbClr val="00B0F0"/>
                </a:solidFill>
              </a:rPr>
              <a:t>5</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 rest of the people, who were not put to death by these evils, were not turned from the works of their hands, but went on giving worship to evil spirits, and images of </a:t>
            </a:r>
            <a:r>
              <a:rPr lang="en-US" sz="3600" i="1" dirty="0" smtClean="0">
                <a:solidFill>
                  <a:srgbClr val="FFFF00"/>
                </a:solidFill>
                <a:effectLst>
                  <a:outerShdw blurRad="38100" dist="38100" dir="2700000" algn="tl">
                    <a:srgbClr val="000000">
                      <a:alpha val="43137"/>
                    </a:srgbClr>
                  </a:outerShdw>
                </a:effectLst>
              </a:rPr>
              <a:t>gold, silver, brass, </a:t>
            </a:r>
            <a:r>
              <a:rPr lang="en-US" sz="3600" i="1" dirty="0">
                <a:solidFill>
                  <a:srgbClr val="FFFF00"/>
                </a:solidFill>
                <a:effectLst>
                  <a:outerShdw blurRad="38100" dist="38100" dir="2700000" algn="tl">
                    <a:srgbClr val="000000">
                      <a:alpha val="43137"/>
                    </a:srgbClr>
                  </a:outerShdw>
                </a:effectLst>
              </a:rPr>
              <a:t>stone and </a:t>
            </a:r>
            <a:r>
              <a:rPr lang="en-US" sz="3600" i="1" dirty="0" smtClean="0">
                <a:solidFill>
                  <a:srgbClr val="FFFF00"/>
                </a:solidFill>
                <a:effectLst>
                  <a:outerShdw blurRad="38100" dist="38100" dir="2700000" algn="tl">
                    <a:srgbClr val="000000">
                      <a:alpha val="43137"/>
                    </a:srgbClr>
                  </a:outerShdw>
                </a:effectLst>
              </a:rPr>
              <a:t>wood; </a:t>
            </a:r>
            <a:r>
              <a:rPr lang="en-US" sz="3600" i="1" dirty="0">
                <a:solidFill>
                  <a:srgbClr val="FFFF00"/>
                </a:solidFill>
                <a:effectLst>
                  <a:outerShdw blurRad="38100" dist="38100" dir="2700000" algn="tl">
                    <a:srgbClr val="000000">
                      <a:alpha val="43137"/>
                    </a:srgbClr>
                  </a:outerShdw>
                </a:effectLst>
              </a:rPr>
              <a:t>which have no power of seeing or hearing or walking. </a:t>
            </a:r>
            <a:r>
              <a:rPr lang="en-US" sz="3600" i="1" dirty="0" smtClean="0">
                <a:solidFill>
                  <a:srgbClr val="FFFF00"/>
                </a:solidFill>
                <a:effectLst>
                  <a:outerShdw blurRad="38100" dist="38100" dir="2700000" algn="tl">
                    <a:srgbClr val="000000">
                      <a:alpha val="43137"/>
                    </a:srgbClr>
                  </a:outerShdw>
                </a:effectLst>
              </a:rPr>
              <a:t>They </a:t>
            </a:r>
            <a:r>
              <a:rPr lang="en-US" sz="3600" i="1" dirty="0">
                <a:solidFill>
                  <a:srgbClr val="FFFF00"/>
                </a:solidFill>
                <a:effectLst>
                  <a:outerShdw blurRad="38100" dist="38100" dir="2700000" algn="tl">
                    <a:srgbClr val="000000">
                      <a:alpha val="43137"/>
                    </a:srgbClr>
                  </a:outerShdw>
                </a:effectLst>
              </a:rPr>
              <a:t>didn't repent of their murders, nor of their sorceries, nor of their sexual immorality, nor of their thefts.</a:t>
            </a:r>
          </a:p>
        </p:txBody>
      </p:sp>
    </p:spTree>
    <p:extLst>
      <p:ext uri="{BB962C8B-B14F-4D97-AF65-F5344CB8AC3E}">
        <p14:creationId xmlns:p14="http://schemas.microsoft.com/office/powerpoint/2010/main" val="41092980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00B0F0"/>
                </a:solidFill>
                <a:effectLst/>
              </a:rPr>
              <a:t>WHY SEVEN CHURCHES?</a:t>
            </a:r>
            <a:endParaRPr lang="en-US" sz="3200" i="1" u="sng" dirty="0">
              <a:effectLst>
                <a:outerShdw blurRad="38100" dist="38100" dir="2700000" algn="tl">
                  <a:srgbClr val="000000">
                    <a:alpha val="43137"/>
                  </a:srgbClr>
                </a:outerShdw>
              </a:effectLst>
            </a:endParaRPr>
          </a:p>
          <a:p>
            <a:pPr marL="0" indent="0">
              <a:buNone/>
            </a:pPr>
            <a:r>
              <a:rPr lang="en-US" sz="3200" dirty="0"/>
              <a:t>There were many churches in the Roman province of Asia Minor in John's day.  Why did the author only write to seven of them?</a:t>
            </a:r>
          </a:p>
          <a:p>
            <a:pPr marL="0" indent="0">
              <a:buNone/>
            </a:pPr>
            <a:r>
              <a:rPr lang="en-US" sz="2800" dirty="0">
                <a:solidFill>
                  <a:srgbClr val="FFFF00"/>
                </a:solidFill>
              </a:rPr>
              <a:t>1. Seven is the biblical number to denote perfection or completion.  There are numerous literary structures of sevens in the Revelation book.</a:t>
            </a:r>
          </a:p>
          <a:p>
            <a:pPr marL="0" indent="0">
              <a:buNone/>
            </a:pPr>
            <a:r>
              <a:rPr lang="en-US" sz="2800" dirty="0">
                <a:solidFill>
                  <a:srgbClr val="FFFF00"/>
                </a:solidFill>
              </a:rPr>
              <a:t>2. These churches formed a travel route, starting at Ephesus and ending at Laodicea. It was possibly the Imperial postage route.</a:t>
            </a:r>
          </a:p>
          <a:p>
            <a:pPr marL="0" indent="0">
              <a:buNone/>
            </a:pPr>
            <a:r>
              <a:rPr lang="en-US" sz="2800" dirty="0">
                <a:solidFill>
                  <a:srgbClr val="FFFF00"/>
                </a:solidFill>
              </a:rPr>
              <a:t>3. They are to some extent representative of the types of churches found in every age and culture.</a:t>
            </a:r>
          </a:p>
          <a:p>
            <a:pPr marL="0" indent="0">
              <a:buNone/>
            </a:pPr>
            <a:endParaRPr lang="en-US" sz="3200" dirty="0">
              <a:effectLst/>
            </a:endParaRPr>
          </a:p>
          <a:p>
            <a:pPr marL="0" indent="0">
              <a:buNone/>
            </a:pPr>
            <a:endParaRPr lang="en-US" sz="3200" dirty="0">
              <a:effectLst/>
            </a:endParaRPr>
          </a:p>
        </p:txBody>
      </p:sp>
    </p:spTree>
    <p:extLst>
      <p:ext uri="{BB962C8B-B14F-4D97-AF65-F5344CB8AC3E}">
        <p14:creationId xmlns:p14="http://schemas.microsoft.com/office/powerpoint/2010/main" val="403818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531" y="853163"/>
            <a:ext cx="5322627" cy="5890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89549" y="814318"/>
            <a:ext cx="10353761" cy="1110018"/>
          </a:xfrm>
        </p:spPr>
        <p:txBody>
          <a:bodyPr>
            <a:normAutofit fontScale="90000"/>
          </a:bodyPr>
          <a:lstStyle/>
          <a:p>
            <a:r>
              <a:rPr lang="en-US" sz="7300" b="0" dirty="0">
                <a:solidFill>
                  <a:srgbClr val="CCFF99"/>
                </a:solidFill>
                <a:latin typeface="Bernard MT Condensed" pitchFamily="18" charset="0"/>
              </a:rPr>
              <a:t>Revelation Chapter </a:t>
            </a:r>
            <a:r>
              <a:rPr lang="en-US" sz="7300" b="0" dirty="0" smtClean="0">
                <a:solidFill>
                  <a:srgbClr val="CCFF99"/>
                </a:solidFill>
                <a:latin typeface="Bernard MT Condensed" pitchFamily="18" charset="0"/>
              </a:rPr>
              <a:t>10</a:t>
            </a:r>
            <a:br>
              <a:rPr lang="en-US" sz="7300" b="0" dirty="0" smtClean="0">
                <a:solidFill>
                  <a:srgbClr val="CCFF99"/>
                </a:solidFill>
                <a:latin typeface="Bernard MT Condensed" pitchFamily="18" charset="0"/>
              </a:rPr>
            </a:br>
            <a:r>
              <a:rPr lang="en-US" sz="3600" dirty="0" smtClean="0">
                <a:solidFill>
                  <a:srgbClr val="CCFF99"/>
                </a:solidFill>
                <a:latin typeface="Bernard MT Condensed" pitchFamily="18" charset="0"/>
              </a:rPr>
              <a:t/>
            </a:r>
            <a:br>
              <a:rPr lang="en-US" sz="3600" dirty="0" smtClean="0">
                <a:solidFill>
                  <a:srgbClr val="CCFF99"/>
                </a:solidFill>
                <a:latin typeface="Bernard MT Condensed" pitchFamily="18" charset="0"/>
              </a:rPr>
            </a:br>
            <a:endParaRPr lang="en-US" sz="5300" b="0" dirty="0">
              <a:solidFill>
                <a:srgbClr val="CCFF99"/>
              </a:solidFill>
            </a:endParaRPr>
          </a:p>
        </p:txBody>
      </p:sp>
    </p:spTree>
    <p:extLst>
      <p:ext uri="{BB962C8B-B14F-4D97-AF65-F5344CB8AC3E}">
        <p14:creationId xmlns:p14="http://schemas.microsoft.com/office/powerpoint/2010/main" val="724410624"/>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a:t>
            </a:r>
            <a:endParaRPr lang="en-US" dirty="0">
              <a:solidFill>
                <a:srgbClr val="00B0F0"/>
              </a:solidFill>
            </a:endParaRPr>
          </a:p>
        </p:txBody>
      </p:sp>
      <p:sp>
        <p:nvSpPr>
          <p:cNvPr id="5" name="Content Placeholder 2"/>
          <p:cNvSpPr>
            <a:spLocks noGrp="1"/>
          </p:cNvSpPr>
          <p:nvPr>
            <p:ph idx="1"/>
          </p:nvPr>
        </p:nvSpPr>
        <p:spPr>
          <a:xfrm>
            <a:off x="204717" y="1132764"/>
            <a:ext cx="11846256" cy="5629702"/>
          </a:xfrm>
        </p:spPr>
        <p:txBody>
          <a:bodyPr>
            <a:noAutofit/>
          </a:bodyPr>
          <a:lstStyle/>
          <a:p>
            <a:pPr marL="0" indent="0">
              <a:buNone/>
            </a:pPr>
            <a:r>
              <a:rPr lang="en-US" sz="3200" dirty="0" smtClean="0">
                <a:effectLst>
                  <a:outerShdw blurRad="38100" dist="38100" dir="2700000" algn="tl">
                    <a:srgbClr val="000000">
                      <a:alpha val="43137"/>
                    </a:srgbClr>
                  </a:outerShdw>
                </a:effectLst>
              </a:rPr>
              <a:t>An </a:t>
            </a:r>
            <a:r>
              <a:rPr lang="en-US" sz="3200" dirty="0">
                <a:effectLst>
                  <a:outerShdw blurRad="38100" dist="38100" dir="2700000" algn="tl">
                    <a:srgbClr val="000000">
                      <a:alpha val="43137"/>
                    </a:srgbClr>
                  </a:outerShdw>
                </a:effectLst>
              </a:rPr>
              <a:t>angel descends from heaven, and the attention </a:t>
            </a:r>
            <a:r>
              <a:rPr lang="en-US" sz="3200" dirty="0" smtClean="0">
                <a:effectLst>
                  <a:outerShdw blurRad="38100" dist="38100" dir="2700000" algn="tl">
                    <a:srgbClr val="000000">
                      <a:alpha val="43137"/>
                    </a:srgbClr>
                  </a:outerShdw>
                </a:effectLst>
              </a:rPr>
              <a:t>of John </a:t>
            </a:r>
            <a:r>
              <a:rPr lang="en-US" sz="3200" dirty="0">
                <a:effectLst>
                  <a:outerShdw blurRad="38100" dist="38100" dir="2700000" algn="tl">
                    <a:srgbClr val="000000">
                      <a:alpha val="43137"/>
                    </a:srgbClr>
                  </a:outerShdw>
                </a:effectLst>
              </a:rPr>
              <a:t>is for a time turned from the </a:t>
            </a:r>
            <a:r>
              <a:rPr lang="en-US" sz="3200" dirty="0" smtClean="0">
                <a:effectLst>
                  <a:outerShdw blurRad="38100" dist="38100" dir="2700000" algn="tl">
                    <a:srgbClr val="000000">
                      <a:alpha val="43137"/>
                    </a:srgbClr>
                  </a:outerShdw>
                </a:effectLst>
              </a:rPr>
              <a:t>trumpet judgments (a pause between the 6</a:t>
            </a:r>
            <a:r>
              <a:rPr lang="en-US" sz="3200" baseline="30000" dirty="0" smtClean="0">
                <a:effectLst>
                  <a:outerShdw blurRad="38100" dist="38100" dir="2700000" algn="tl">
                    <a:srgbClr val="000000">
                      <a:alpha val="43137"/>
                    </a:srgbClr>
                  </a:outerShdw>
                </a:effectLst>
              </a:rPr>
              <a:t>th</a:t>
            </a:r>
            <a:r>
              <a:rPr lang="en-US" sz="3200" dirty="0" smtClean="0">
                <a:effectLst>
                  <a:outerShdw blurRad="38100" dist="38100" dir="2700000" algn="tl">
                    <a:srgbClr val="000000">
                      <a:alpha val="43137"/>
                    </a:srgbClr>
                  </a:outerShdw>
                </a:effectLst>
              </a:rPr>
              <a:t> &amp; 7</a:t>
            </a:r>
            <a:r>
              <a:rPr lang="en-US" sz="3200" baseline="30000" dirty="0" smtClean="0">
                <a:effectLst>
                  <a:outerShdw blurRad="38100" dist="38100" dir="2700000" algn="tl">
                    <a:srgbClr val="000000">
                      <a:alpha val="43137"/>
                    </a:srgbClr>
                  </a:outerShdw>
                </a:effectLst>
              </a:rPr>
              <a:t>th</a:t>
            </a:r>
            <a:r>
              <a:rPr lang="en-US" sz="3200" dirty="0" smtClean="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to this new vision that appeared on the earth. </a:t>
            </a:r>
            <a:r>
              <a:rPr lang="en-US" sz="3200" dirty="0" smtClean="0">
                <a:effectLst>
                  <a:outerShdw blurRad="38100" dist="38100" dir="2700000" algn="tl">
                    <a:srgbClr val="000000">
                      <a:alpha val="43137"/>
                    </a:srgbClr>
                  </a:outerShdw>
                </a:effectLst>
              </a:rPr>
              <a:t> The </a:t>
            </a:r>
            <a:r>
              <a:rPr lang="en-US" sz="3200" dirty="0">
                <a:effectLst>
                  <a:outerShdw blurRad="38100" dist="38100" dir="2700000" algn="tl">
                    <a:srgbClr val="000000">
                      <a:alpha val="43137"/>
                    </a:srgbClr>
                  </a:outerShdw>
                </a:effectLst>
              </a:rPr>
              <a:t>angel appears with a small volume in his </a:t>
            </a:r>
            <a:r>
              <a:rPr lang="en-US" sz="3200" dirty="0" smtClean="0">
                <a:effectLst>
                  <a:outerShdw blurRad="38100" dist="38100" dir="2700000" algn="tl">
                    <a:srgbClr val="000000">
                      <a:alpha val="43137"/>
                    </a:srgbClr>
                  </a:outerShdw>
                </a:effectLst>
              </a:rPr>
              <a:t>hand. </a:t>
            </a:r>
            <a:r>
              <a:rPr lang="en-US" sz="3200" dirty="0">
                <a:effectLst>
                  <a:outerShdw blurRad="38100" dist="38100" dir="2700000" algn="tl">
                    <a:srgbClr val="000000">
                      <a:alpha val="43137"/>
                    </a:srgbClr>
                  </a:outerShdw>
                </a:effectLst>
              </a:rPr>
              <a:t>This book is not closed and </a:t>
            </a:r>
            <a:r>
              <a:rPr lang="en-US" sz="3200" dirty="0" smtClean="0">
                <a:effectLst>
                  <a:outerShdw blurRad="38100" dist="38100" dir="2700000" algn="tl">
                    <a:srgbClr val="000000">
                      <a:alpha val="43137"/>
                    </a:srgbClr>
                  </a:outerShdw>
                </a:effectLst>
              </a:rPr>
              <a:t>sealed </a:t>
            </a:r>
            <a:r>
              <a:rPr lang="en-US" sz="3200" dirty="0">
                <a:effectLst>
                  <a:outerShdw blurRad="38100" dist="38100" dir="2700000" algn="tl">
                    <a:srgbClr val="000000">
                      <a:alpha val="43137"/>
                    </a:srgbClr>
                  </a:outerShdw>
                </a:effectLst>
              </a:rPr>
              <a:t>like the one in chapter 5, but was </a:t>
            </a:r>
            <a:r>
              <a:rPr lang="en-US" sz="3200" dirty="0" smtClean="0">
                <a:effectLst>
                  <a:outerShdw blurRad="38100" dist="38100" dir="2700000" algn="tl">
                    <a:srgbClr val="000000">
                      <a:alpha val="43137"/>
                    </a:srgbClr>
                  </a:outerShdw>
                </a:effectLst>
              </a:rPr>
              <a:t>“open” so </a:t>
            </a:r>
            <a:r>
              <a:rPr lang="en-US" sz="3200" dirty="0">
                <a:effectLst>
                  <a:outerShdw blurRad="38100" dist="38100" dir="2700000" algn="tl">
                    <a:srgbClr val="000000">
                      <a:alpha val="43137"/>
                    </a:srgbClr>
                  </a:outerShdw>
                </a:effectLst>
              </a:rPr>
              <a:t>that it could be read. </a:t>
            </a:r>
            <a:r>
              <a:rPr lang="en-US" sz="3200" dirty="0" smtClean="0">
                <a:effectLst>
                  <a:outerShdw blurRad="38100" dist="38100" dir="2700000" algn="tl">
                    <a:srgbClr val="000000">
                      <a:alpha val="43137"/>
                    </a:srgbClr>
                  </a:outerShdw>
                </a:effectLst>
              </a:rPr>
              <a:t> Such </a:t>
            </a:r>
            <a:r>
              <a:rPr lang="en-US" sz="3200" dirty="0">
                <a:effectLst>
                  <a:outerShdw blurRad="38100" dist="38100" dir="2700000" algn="tl">
                    <a:srgbClr val="000000">
                      <a:alpha val="43137"/>
                    </a:srgbClr>
                  </a:outerShdw>
                </a:effectLst>
              </a:rPr>
              <a:t>a book would indicate some new message or revelation from heaven; and the book would </a:t>
            </a:r>
            <a:r>
              <a:rPr lang="en-US" sz="3200" dirty="0" smtClean="0">
                <a:effectLst>
                  <a:outerShdw blurRad="38100" dist="38100" dir="2700000" algn="tl">
                    <a:srgbClr val="000000">
                      <a:alpha val="43137"/>
                    </a:srgbClr>
                  </a:outerShdw>
                </a:effectLst>
              </a:rPr>
              <a:t>be </a:t>
            </a:r>
            <a:r>
              <a:rPr lang="en-US" sz="3200" dirty="0">
                <a:effectLst>
                  <a:outerShdw blurRad="38100" dist="38100" dir="2700000" algn="tl">
                    <a:srgbClr val="000000">
                      <a:alpha val="43137"/>
                    </a:srgbClr>
                  </a:outerShdw>
                </a:effectLst>
              </a:rPr>
              <a:t>a symbol of something that was to be </a:t>
            </a:r>
            <a:r>
              <a:rPr lang="en-US" sz="3200" dirty="0" smtClean="0">
                <a:effectLst>
                  <a:outerShdw blurRad="38100" dist="38100" dir="2700000" algn="tl">
                    <a:srgbClr val="000000">
                      <a:alpha val="43137"/>
                    </a:srgbClr>
                  </a:outerShdw>
                </a:effectLst>
              </a:rPr>
              <a:t>accomplished. </a:t>
            </a: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4805373"/>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images of the mighty angel in revelation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041" y="232013"/>
            <a:ext cx="4136494" cy="64420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10:1-2</a:t>
            </a:r>
            <a:endParaRPr lang="en-US" dirty="0">
              <a:solidFill>
                <a:srgbClr val="00B0F0"/>
              </a:solidFill>
            </a:endParaRPr>
          </a:p>
        </p:txBody>
      </p:sp>
      <p:sp>
        <p:nvSpPr>
          <p:cNvPr id="5" name="Content Placeholder 2"/>
          <p:cNvSpPr>
            <a:spLocks noGrp="1"/>
          </p:cNvSpPr>
          <p:nvPr>
            <p:ph idx="1"/>
          </p:nvPr>
        </p:nvSpPr>
        <p:spPr>
          <a:xfrm>
            <a:off x="204717" y="1214650"/>
            <a:ext cx="11655188" cy="5308979"/>
          </a:xfrm>
        </p:spPr>
        <p:txBody>
          <a:bodyPr>
            <a:noAutofit/>
          </a:bodyPr>
          <a:lstStyle/>
          <a:p>
            <a:r>
              <a:rPr lang="en-US" sz="3600" dirty="0" smtClean="0">
                <a:effectLst>
                  <a:outerShdw blurRad="38100" dist="38100" dir="2700000" algn="tl">
                    <a:srgbClr val="000000">
                      <a:alpha val="43137"/>
                    </a:srgbClr>
                  </a:outerShdw>
                </a:effectLst>
              </a:rPr>
              <a:t>Clothed with a cloud</a:t>
            </a:r>
          </a:p>
          <a:p>
            <a:r>
              <a:rPr lang="en-US" sz="3600" dirty="0" smtClean="0">
                <a:effectLst>
                  <a:outerShdw blurRad="38100" dist="38100" dir="2700000" algn="tl">
                    <a:srgbClr val="000000">
                      <a:alpha val="43137"/>
                    </a:srgbClr>
                  </a:outerShdw>
                </a:effectLst>
              </a:rPr>
              <a:t>Crowned with a rainbow</a:t>
            </a:r>
          </a:p>
          <a:p>
            <a:r>
              <a:rPr lang="en-US" sz="3600" dirty="0">
                <a:effectLst>
                  <a:outerShdw blurRad="38100" dist="38100" dir="2700000" algn="tl">
                    <a:srgbClr val="000000">
                      <a:alpha val="43137"/>
                    </a:srgbClr>
                  </a:outerShdw>
                </a:effectLst>
              </a:rPr>
              <a:t>Clutching a little </a:t>
            </a:r>
            <a:r>
              <a:rPr lang="en-US" sz="3600" dirty="0" smtClean="0">
                <a:effectLst>
                  <a:outerShdw blurRad="38100" dist="38100" dir="2700000" algn="tl">
                    <a:srgbClr val="000000">
                      <a:alpha val="43137"/>
                    </a:srgbClr>
                  </a:outerShdw>
                </a:effectLst>
              </a:rPr>
              <a:t>book</a:t>
            </a:r>
          </a:p>
          <a:p>
            <a:r>
              <a:rPr lang="en-US" sz="3600" dirty="0" smtClean="0">
                <a:effectLst>
                  <a:outerShdw blurRad="38100" dist="38100" dir="2700000" algn="tl">
                    <a:srgbClr val="000000">
                      <a:alpha val="43137"/>
                    </a:srgbClr>
                  </a:outerShdw>
                </a:effectLst>
              </a:rPr>
              <a:t>Face shone like the sun</a:t>
            </a:r>
          </a:p>
          <a:p>
            <a:r>
              <a:rPr lang="en-US" sz="3600" dirty="0" smtClean="0">
                <a:effectLst>
                  <a:outerShdw blurRad="38100" dist="38100" dir="2700000" algn="tl">
                    <a:srgbClr val="000000">
                      <a:alpha val="43137"/>
                    </a:srgbClr>
                  </a:outerShdw>
                </a:effectLst>
              </a:rPr>
              <a:t>Feet like fire</a:t>
            </a:r>
          </a:p>
          <a:p>
            <a:r>
              <a:rPr lang="en-US" sz="3600" dirty="0" smtClean="0">
                <a:effectLst>
                  <a:outerShdw blurRad="38100" dist="38100" dir="2700000" algn="tl">
                    <a:srgbClr val="000000">
                      <a:alpha val="43137"/>
                    </a:srgbClr>
                  </a:outerShdw>
                </a:effectLst>
              </a:rPr>
              <a:t>Feet stand on sea &amp; land</a:t>
            </a:r>
          </a:p>
        </p:txBody>
      </p:sp>
    </p:spTree>
    <p:extLst>
      <p:ext uri="{BB962C8B-B14F-4D97-AF65-F5344CB8AC3E}">
        <p14:creationId xmlns:p14="http://schemas.microsoft.com/office/powerpoint/2010/main" val="4243985698"/>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6416"/>
          <a:stretch/>
        </p:blipFill>
        <p:spPr bwMode="auto">
          <a:xfrm>
            <a:off x="1678676" y="113092"/>
            <a:ext cx="8842297" cy="660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60233"/>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10:1-2</a:t>
            </a:r>
            <a:endParaRPr lang="en-US" dirty="0">
              <a:solidFill>
                <a:srgbClr val="00B0F0"/>
              </a:solidFill>
            </a:endParaRPr>
          </a:p>
        </p:txBody>
      </p:sp>
      <p:sp>
        <p:nvSpPr>
          <p:cNvPr id="5" name="Content Placeholder 2"/>
          <p:cNvSpPr>
            <a:spLocks noGrp="1"/>
          </p:cNvSpPr>
          <p:nvPr>
            <p:ph idx="1"/>
          </p:nvPr>
        </p:nvSpPr>
        <p:spPr>
          <a:xfrm>
            <a:off x="204717" y="921223"/>
            <a:ext cx="11859904" cy="5936777"/>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“Another </a:t>
            </a:r>
            <a:r>
              <a:rPr lang="en-US" sz="3200" i="1" dirty="0">
                <a:solidFill>
                  <a:srgbClr val="FFFF00"/>
                </a:solidFill>
                <a:effectLst>
                  <a:outerShdw blurRad="38100" dist="38100" dir="2700000" algn="tl">
                    <a:srgbClr val="000000">
                      <a:alpha val="43137"/>
                    </a:srgbClr>
                  </a:outerShdw>
                </a:effectLst>
              </a:rPr>
              <a:t>mighty </a:t>
            </a:r>
            <a:r>
              <a:rPr lang="en-US" sz="3200" i="1" dirty="0" smtClean="0">
                <a:solidFill>
                  <a:srgbClr val="FFFF00"/>
                </a:solidFill>
                <a:effectLst>
                  <a:outerShdw blurRad="38100" dist="38100" dir="2700000" algn="tl">
                    <a:srgbClr val="000000">
                      <a:alpha val="43137"/>
                    </a:srgbClr>
                  </a:outerShdw>
                </a:effectLst>
              </a:rPr>
              <a:t>angel” </a:t>
            </a:r>
            <a:r>
              <a:rPr lang="en-US" sz="3200" dirty="0" smtClean="0">
                <a:effectLst>
                  <a:outerShdw blurRad="38100" dist="38100" dir="2700000" algn="tl">
                    <a:srgbClr val="000000">
                      <a:alpha val="43137"/>
                    </a:srgbClr>
                  </a:outerShdw>
                </a:effectLst>
              </a:rPr>
              <a:t> John </a:t>
            </a:r>
            <a:r>
              <a:rPr lang="en-US" sz="3200" dirty="0">
                <a:effectLst>
                  <a:outerShdw blurRad="38100" dist="38100" dir="2700000" algn="tl">
                    <a:srgbClr val="000000">
                      <a:alpha val="43137"/>
                    </a:srgbClr>
                  </a:outerShdw>
                </a:effectLst>
              </a:rPr>
              <a:t>had before </a:t>
            </a:r>
            <a:r>
              <a:rPr lang="en-US" sz="3200" dirty="0" smtClean="0">
                <a:effectLst>
                  <a:outerShdw blurRad="38100" dist="38100" dir="2700000" algn="tl">
                    <a:srgbClr val="000000">
                      <a:alpha val="43137"/>
                    </a:srgbClr>
                  </a:outerShdw>
                </a:effectLst>
              </a:rPr>
              <a:t>seen mighty angels, hence he could have been referring to any of the following: </a:t>
            </a:r>
            <a:r>
              <a:rPr lang="en-US" sz="3200" dirty="0" smtClean="0">
                <a:solidFill>
                  <a:srgbClr val="FFFF00"/>
                </a:solidFill>
                <a:effectLst>
                  <a:outerShdw blurRad="38100" dist="38100" dir="2700000" algn="tl">
                    <a:srgbClr val="000000">
                      <a:alpha val="43137"/>
                    </a:srgbClr>
                  </a:outerShdw>
                </a:effectLst>
              </a:rPr>
              <a:t>The 6 angels who blew </a:t>
            </a:r>
            <a:r>
              <a:rPr lang="en-US" sz="3200" dirty="0">
                <a:solidFill>
                  <a:srgbClr val="FFFF00"/>
                </a:solidFill>
                <a:effectLst>
                  <a:outerShdw blurRad="38100" dist="38100" dir="2700000" algn="tl">
                    <a:srgbClr val="000000">
                      <a:alpha val="43137"/>
                    </a:srgbClr>
                  </a:outerShdw>
                </a:effectLst>
              </a:rPr>
              <a:t>the </a:t>
            </a:r>
            <a:r>
              <a:rPr lang="en-US" sz="3200" dirty="0" smtClean="0">
                <a:solidFill>
                  <a:srgbClr val="FFFF00"/>
                </a:solidFill>
                <a:effectLst>
                  <a:outerShdw blurRad="38100" dist="38100" dir="2700000" algn="tl">
                    <a:srgbClr val="000000">
                      <a:alpha val="43137"/>
                    </a:srgbClr>
                  </a:outerShdw>
                </a:effectLst>
              </a:rPr>
              <a:t>trumpet in Chapter 8 </a:t>
            </a:r>
            <a:r>
              <a:rPr lang="en-US" sz="3200" dirty="0" smtClean="0">
                <a:effectLst>
                  <a:outerShdw blurRad="38100" dist="38100" dir="2700000" algn="tl">
                    <a:srgbClr val="000000">
                      <a:alpha val="43137"/>
                    </a:srgbClr>
                  </a:outerShdw>
                </a:effectLst>
              </a:rPr>
              <a:t>OR </a:t>
            </a:r>
            <a:r>
              <a:rPr lang="en-US" sz="3200" dirty="0" smtClean="0">
                <a:solidFill>
                  <a:srgbClr val="FFFF00"/>
                </a:solidFill>
                <a:effectLst>
                  <a:outerShdw blurRad="38100" dist="38100" dir="2700000" algn="tl">
                    <a:srgbClr val="000000">
                      <a:alpha val="43137"/>
                    </a:srgbClr>
                  </a:outerShdw>
                </a:effectLst>
              </a:rPr>
              <a:t>the</a:t>
            </a:r>
            <a:r>
              <a:rPr lang="en-US" sz="3200" dirty="0" smtClean="0">
                <a:effectLst>
                  <a:outerShdw blurRad="38100" dist="38100" dir="2700000" algn="tl">
                    <a:srgbClr val="000000">
                      <a:alpha val="43137"/>
                    </a:srgbClr>
                  </a:outerShdw>
                </a:effectLst>
              </a:rPr>
              <a:t> </a:t>
            </a:r>
            <a:r>
              <a:rPr lang="en-US" sz="3200" dirty="0" smtClean="0">
                <a:solidFill>
                  <a:srgbClr val="FFFF00"/>
                </a:solidFill>
                <a:effectLst>
                  <a:outerShdw blurRad="38100" dist="38100" dir="2700000" algn="tl">
                    <a:srgbClr val="000000">
                      <a:alpha val="43137"/>
                    </a:srgbClr>
                  </a:outerShdw>
                </a:effectLst>
              </a:rPr>
              <a:t>mighty angel who opened the bottomless pit in Chapter 9</a:t>
            </a:r>
            <a:r>
              <a:rPr lang="en-US" sz="3200" dirty="0" smtClean="0">
                <a:effectLst>
                  <a:outerShdw blurRad="38100" dist="38100" dir="2700000" algn="tl">
                    <a:srgbClr val="000000">
                      <a:alpha val="43137"/>
                    </a:srgbClr>
                  </a:outerShdw>
                </a:effectLst>
              </a:rPr>
              <a:t>… OR </a:t>
            </a:r>
            <a:r>
              <a:rPr lang="en-US" sz="3200" dirty="0" smtClean="0">
                <a:solidFill>
                  <a:srgbClr val="FFFF00"/>
                </a:solidFill>
                <a:effectLst>
                  <a:outerShdw blurRad="38100" dist="38100" dir="2700000" algn="tl">
                    <a:srgbClr val="000000">
                      <a:alpha val="43137"/>
                    </a:srgbClr>
                  </a:outerShdw>
                </a:effectLst>
              </a:rPr>
              <a:t>even the strong angel mentioned as far back as Chapter 5:2.  </a:t>
            </a:r>
            <a:r>
              <a:rPr lang="en-US" sz="3200" dirty="0" smtClean="0">
                <a:effectLst>
                  <a:outerShdw blurRad="38100" dist="38100" dir="2700000" algn="tl">
                    <a:srgbClr val="000000">
                      <a:alpha val="43137"/>
                    </a:srgbClr>
                  </a:outerShdw>
                </a:effectLst>
              </a:rPr>
              <a:t>He </a:t>
            </a:r>
            <a:r>
              <a:rPr lang="en-US" sz="3200" dirty="0">
                <a:effectLst>
                  <a:outerShdw blurRad="38100" dist="38100" dir="2700000" algn="tl">
                    <a:srgbClr val="000000">
                      <a:alpha val="43137"/>
                    </a:srgbClr>
                  </a:outerShdw>
                </a:effectLst>
              </a:rPr>
              <a:t>now sees </a:t>
            </a:r>
            <a:r>
              <a:rPr lang="en-US" sz="3200" dirty="0">
                <a:solidFill>
                  <a:srgbClr val="00B0F0"/>
                </a:solidFill>
                <a:effectLst>
                  <a:outerShdw blurRad="38100" dist="38100" dir="2700000" algn="tl">
                    <a:srgbClr val="000000">
                      <a:alpha val="43137"/>
                    </a:srgbClr>
                  </a:outerShdw>
                </a:effectLst>
              </a:rPr>
              <a:t>another </a:t>
            </a:r>
            <a:r>
              <a:rPr lang="en-US" sz="3200" dirty="0" smtClean="0">
                <a:solidFill>
                  <a:srgbClr val="00B0F0"/>
                </a:solidFill>
                <a:effectLst>
                  <a:outerShdw blurRad="38100" dist="38100" dir="2700000" algn="tl">
                    <a:srgbClr val="000000">
                      <a:alpha val="43137"/>
                    </a:srgbClr>
                  </a:outerShdw>
                </a:effectLst>
              </a:rPr>
              <a:t>mighty angel</a:t>
            </a:r>
            <a:r>
              <a:rPr lang="en-US" sz="3200" dirty="0">
                <a:effectLst>
                  <a:outerShdw blurRad="38100" dist="38100" dir="2700000" algn="tl">
                    <a:srgbClr val="000000">
                      <a:alpha val="43137"/>
                    </a:srgbClr>
                  </a:outerShdw>
                </a:effectLst>
              </a:rPr>
              <a:t>, different from them, and apparently having no </a:t>
            </a:r>
            <a:r>
              <a:rPr lang="en-US" sz="3200" dirty="0" smtClean="0">
                <a:effectLst>
                  <a:outerShdw blurRad="38100" dist="38100" dir="2700000" algn="tl">
                    <a:srgbClr val="000000">
                      <a:alpha val="43137"/>
                    </a:srgbClr>
                  </a:outerShdw>
                </a:effectLst>
              </a:rPr>
              <a:t>connection </a:t>
            </a:r>
            <a:r>
              <a:rPr lang="en-US" sz="3200" dirty="0">
                <a:effectLst>
                  <a:outerShdw blurRad="38100" dist="38100" dir="2700000" algn="tl">
                    <a:srgbClr val="000000">
                      <a:alpha val="43137"/>
                    </a:srgbClr>
                  </a:outerShdw>
                </a:effectLst>
              </a:rPr>
              <a:t>with them, coming from heaven to accomplish some important purpose before the 7</a:t>
            </a:r>
            <a:r>
              <a:rPr lang="en-US" sz="3200" dirty="0" smtClean="0">
                <a:effectLst>
                  <a:outerShdw blurRad="38100" dist="38100" dir="2700000" algn="tl">
                    <a:srgbClr val="000000">
                      <a:alpha val="43137"/>
                    </a:srgbClr>
                  </a:outerShdw>
                </a:effectLst>
              </a:rPr>
              <a:t>th </a:t>
            </a:r>
            <a:r>
              <a:rPr lang="en-US" sz="3200" dirty="0">
                <a:effectLst>
                  <a:outerShdw blurRad="38100" dist="38100" dir="2700000" algn="tl">
                    <a:srgbClr val="000000">
                      <a:alpha val="43137"/>
                    </a:srgbClr>
                  </a:outerShdw>
                </a:effectLst>
              </a:rPr>
              <a:t>angel should give the final blast. </a:t>
            </a:r>
            <a:endParaRPr lang="en-US" sz="3200" dirty="0" smtClean="0">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9184803"/>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10:1-2</a:t>
            </a:r>
            <a:endParaRPr lang="en-US" dirty="0">
              <a:solidFill>
                <a:srgbClr val="00B0F0"/>
              </a:solidFill>
            </a:endParaRPr>
          </a:p>
        </p:txBody>
      </p:sp>
      <p:sp>
        <p:nvSpPr>
          <p:cNvPr id="5" name="Content Placeholder 2"/>
          <p:cNvSpPr>
            <a:spLocks noGrp="1"/>
          </p:cNvSpPr>
          <p:nvPr>
            <p:ph idx="1"/>
          </p:nvPr>
        </p:nvSpPr>
        <p:spPr>
          <a:xfrm>
            <a:off x="204717" y="921223"/>
            <a:ext cx="11859904" cy="5738884"/>
          </a:xfrm>
        </p:spPr>
        <p:txBody>
          <a:bodyPr>
            <a:noAutofit/>
          </a:bodyPr>
          <a:lstStyle/>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angel is here characterized as a </a:t>
            </a:r>
            <a:r>
              <a:rPr lang="en-US" sz="3600" dirty="0">
                <a:solidFill>
                  <a:srgbClr val="FFFF00"/>
                </a:solidFill>
                <a:effectLst>
                  <a:outerShdw blurRad="38100" dist="38100" dir="2700000" algn="tl">
                    <a:srgbClr val="000000">
                      <a:alpha val="43137"/>
                    </a:srgbClr>
                  </a:outerShdw>
                </a:effectLst>
              </a:rPr>
              <a:t>"mighty" </a:t>
            </a:r>
            <a:r>
              <a:rPr lang="en-US" sz="3600" dirty="0" smtClean="0">
                <a:solidFill>
                  <a:srgbClr val="FFFF00"/>
                </a:solidFill>
                <a:effectLst>
                  <a:outerShdw blurRad="38100" dist="38100" dir="2700000" algn="tl">
                    <a:srgbClr val="000000">
                      <a:alpha val="43137"/>
                    </a:srgbClr>
                  </a:outerShdw>
                </a:effectLst>
              </a:rPr>
              <a:t>angel</a:t>
            </a:r>
            <a:r>
              <a:rPr lang="en-US" sz="3600" dirty="0" smtClean="0">
                <a:effectLst>
                  <a:outerShdw blurRad="38100" dist="38100" dir="2700000" algn="tl">
                    <a:srgbClr val="000000">
                      <a:alpha val="43137"/>
                    </a:srgbClr>
                  </a:outerShdw>
                </a:effectLst>
              </a:rPr>
              <a:t> one </a:t>
            </a:r>
            <a:r>
              <a:rPr lang="en-US" sz="3600" dirty="0">
                <a:effectLst>
                  <a:outerShdw blurRad="38100" dist="38100" dir="2700000" algn="tl">
                    <a:srgbClr val="000000">
                      <a:alpha val="43137"/>
                    </a:srgbClr>
                  </a:outerShdw>
                </a:effectLst>
              </a:rPr>
              <a:t>of strength and power; implying that the work to be accomplished by his mission demanded the </a:t>
            </a:r>
            <a:r>
              <a:rPr lang="en-US" sz="3600" dirty="0" smtClean="0">
                <a:effectLst>
                  <a:outerShdw blurRad="38100" dist="38100" dir="2700000" algn="tl">
                    <a:srgbClr val="000000">
                      <a:alpha val="43137"/>
                    </a:srgbClr>
                  </a:outerShdw>
                </a:effectLst>
              </a:rPr>
              <a:t>presence </a:t>
            </a:r>
            <a:r>
              <a:rPr lang="en-US" sz="3600" dirty="0">
                <a:effectLst>
                  <a:outerShdw blurRad="38100" dist="38100" dir="2700000" algn="tl">
                    <a:srgbClr val="000000">
                      <a:alpha val="43137"/>
                    </a:srgbClr>
                  </a:outerShdw>
                </a:effectLst>
              </a:rPr>
              <a:t>of one of the higher orders of the heavenly inhabitants</a:t>
            </a:r>
            <a:r>
              <a:rPr lang="en-US" sz="3600" dirty="0" smtClean="0">
                <a:effectLst>
                  <a:outerShdw blurRad="38100" dist="38100" dir="2700000" algn="tl">
                    <a:srgbClr val="000000">
                      <a:alpha val="43137"/>
                    </a:srgbClr>
                  </a:outerShdw>
                </a:effectLst>
              </a:rPr>
              <a:t>.</a:t>
            </a:r>
          </a:p>
          <a:p>
            <a:pPr marL="0" indent="0">
              <a:buNone/>
            </a:pPr>
            <a:r>
              <a:rPr lang="en-US" sz="3600" i="1" dirty="0" smtClean="0">
                <a:solidFill>
                  <a:srgbClr val="FFFF00"/>
                </a:solidFill>
                <a:effectLst>
                  <a:outerShdw blurRad="38100" dist="38100" dir="2700000" algn="tl">
                    <a:srgbClr val="000000">
                      <a:alpha val="43137"/>
                    </a:srgbClr>
                  </a:outerShdw>
                </a:effectLst>
              </a:rPr>
              <a:t>His </a:t>
            </a:r>
            <a:r>
              <a:rPr lang="en-US" sz="3600" i="1" dirty="0">
                <a:solidFill>
                  <a:srgbClr val="FFFF00"/>
                </a:solidFill>
                <a:effectLst>
                  <a:outerShdw blurRad="38100" dist="38100" dir="2700000" algn="tl">
                    <a:srgbClr val="000000">
                      <a:alpha val="43137"/>
                    </a:srgbClr>
                  </a:outerShdw>
                </a:effectLst>
              </a:rPr>
              <a:t>right foot upon the sea, and his left-on the </a:t>
            </a:r>
            <a:r>
              <a:rPr lang="en-US" sz="3600" i="1" dirty="0" smtClean="0">
                <a:solidFill>
                  <a:srgbClr val="FFFF00"/>
                </a:solidFill>
                <a:effectLst>
                  <a:outerShdw blurRad="38100" dist="38100" dir="2700000" algn="tl">
                    <a:srgbClr val="000000">
                      <a:alpha val="43137"/>
                    </a:srgbClr>
                  </a:outerShdw>
                </a:effectLst>
              </a:rPr>
              <a:t>earth</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To show that he had the command of each, and that his power was </a:t>
            </a:r>
            <a:r>
              <a:rPr lang="en-US" sz="3600" dirty="0" smtClean="0">
                <a:effectLst>
                  <a:outerShdw blurRad="38100" dist="38100" dir="2700000" algn="tl">
                    <a:srgbClr val="000000">
                      <a:alpha val="43137"/>
                    </a:srgbClr>
                  </a:outerShdw>
                </a:effectLst>
              </a:rPr>
              <a:t>universal; </a:t>
            </a:r>
            <a:r>
              <a:rPr lang="en-US" sz="3600" dirty="0">
                <a:effectLst>
                  <a:outerShdw blurRad="38100" dist="38100" dir="2700000" algn="tl">
                    <a:srgbClr val="000000">
                      <a:alpha val="43137"/>
                    </a:srgbClr>
                  </a:outerShdw>
                </a:effectLst>
              </a:rPr>
              <a:t>all things being under his feet.</a:t>
            </a:r>
            <a:endParaRPr lang="en-US" sz="3600" dirty="0" smtClean="0">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9578396"/>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10:1-2</a:t>
            </a:r>
            <a:endParaRPr lang="en-US" dirty="0">
              <a:solidFill>
                <a:srgbClr val="00B0F0"/>
              </a:solidFill>
            </a:endParaRPr>
          </a:p>
        </p:txBody>
      </p:sp>
      <p:sp>
        <p:nvSpPr>
          <p:cNvPr id="5" name="Content Placeholder 2"/>
          <p:cNvSpPr>
            <a:spLocks noGrp="1"/>
          </p:cNvSpPr>
          <p:nvPr>
            <p:ph idx="1"/>
          </p:nvPr>
        </p:nvSpPr>
        <p:spPr>
          <a:xfrm>
            <a:off x="204717" y="921223"/>
            <a:ext cx="11859904" cy="5807123"/>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“The </a:t>
            </a:r>
            <a:r>
              <a:rPr lang="en-US" sz="3200" i="1" dirty="0">
                <a:solidFill>
                  <a:srgbClr val="FFFF00"/>
                </a:solidFill>
                <a:effectLst>
                  <a:outerShdw blurRad="38100" dist="38100" dir="2700000" algn="tl">
                    <a:srgbClr val="000000">
                      <a:alpha val="43137"/>
                    </a:srgbClr>
                  </a:outerShdw>
                </a:effectLst>
              </a:rPr>
              <a:t>little </a:t>
            </a:r>
            <a:r>
              <a:rPr lang="en-US" sz="3200" i="1" dirty="0" smtClean="0">
                <a:solidFill>
                  <a:srgbClr val="FFFF00"/>
                </a:solidFill>
                <a:effectLst>
                  <a:outerShdw blurRad="38100" dist="38100" dir="2700000" algn="tl">
                    <a:srgbClr val="000000">
                      <a:alpha val="43137"/>
                    </a:srgbClr>
                  </a:outerShdw>
                </a:effectLst>
              </a:rPr>
              <a:t>book”:</a:t>
            </a:r>
            <a:r>
              <a:rPr lang="en-US" sz="3200" dirty="0" smtClean="0">
                <a:effectLst>
                  <a:outerShdw blurRad="38100" dist="38100" dir="2700000" algn="tl">
                    <a:srgbClr val="000000">
                      <a:alpha val="43137"/>
                    </a:srgbClr>
                  </a:outerShdw>
                </a:effectLst>
              </a:rPr>
              <a:t>  The </a:t>
            </a:r>
            <a:r>
              <a:rPr lang="en-US" sz="3200" dirty="0">
                <a:effectLst>
                  <a:outerShdw blurRad="38100" dist="38100" dir="2700000" algn="tl">
                    <a:srgbClr val="000000">
                      <a:alpha val="43137"/>
                    </a:srgbClr>
                  </a:outerShdw>
                </a:effectLst>
              </a:rPr>
              <a:t>word used </a:t>
            </a:r>
            <a:r>
              <a:rPr lang="en-US" sz="3200" dirty="0" smtClean="0">
                <a:effectLst>
                  <a:outerShdw blurRad="38100" dist="38100" dir="2700000" algn="tl">
                    <a:srgbClr val="000000">
                      <a:alpha val="43137"/>
                    </a:srgbClr>
                  </a:outerShdw>
                </a:effectLst>
              </a:rPr>
              <a:t>here – </a:t>
            </a:r>
            <a:r>
              <a:rPr lang="en-US" sz="3200" dirty="0" smtClean="0">
                <a:solidFill>
                  <a:srgbClr val="FFFF00"/>
                </a:solidFill>
                <a:effectLst>
                  <a:outerShdw blurRad="38100" dist="38100" dir="2700000" algn="tl">
                    <a:srgbClr val="000000">
                      <a:alpha val="43137"/>
                    </a:srgbClr>
                  </a:outerShdw>
                </a:effectLst>
              </a:rPr>
              <a:t>BIBLARIDION</a:t>
            </a:r>
            <a:r>
              <a:rPr lang="en-US" sz="3200" dirty="0" smtClean="0">
                <a:effectLst>
                  <a:outerShdw blurRad="38100" dist="38100" dir="2700000" algn="tl">
                    <a:srgbClr val="000000">
                      <a:alpha val="43137"/>
                    </a:srgbClr>
                  </a:outerShdw>
                </a:effectLst>
              </a:rPr>
              <a:t> occurs </a:t>
            </a:r>
            <a:r>
              <a:rPr lang="en-US" sz="3200" dirty="0">
                <a:effectLst>
                  <a:outerShdw blurRad="38100" dist="38100" dir="2700000" algn="tl">
                    <a:srgbClr val="000000">
                      <a:alpha val="43137"/>
                    </a:srgbClr>
                  </a:outerShdw>
                </a:effectLst>
              </a:rPr>
              <a:t>nowhere else in the New Testament except in </a:t>
            </a:r>
            <a:r>
              <a:rPr lang="en-US" sz="3200" dirty="0" smtClean="0">
                <a:solidFill>
                  <a:srgbClr val="FFFF00"/>
                </a:solidFill>
                <a:effectLst>
                  <a:outerShdw blurRad="38100" dist="38100" dir="2700000" algn="tl">
                    <a:srgbClr val="000000">
                      <a:alpha val="43137"/>
                    </a:srgbClr>
                  </a:outerShdw>
                </a:effectLst>
              </a:rPr>
              <a:t>Rev.10:8-10</a:t>
            </a:r>
            <a:r>
              <a:rPr lang="en-US" sz="3200" dirty="0">
                <a:effectLst>
                  <a:outerShdw blurRad="38100" dist="38100" dir="2700000" algn="tl">
                    <a:srgbClr val="000000">
                      <a:alpha val="43137"/>
                    </a:srgbClr>
                  </a:outerShdw>
                </a:effectLst>
              </a:rPr>
              <a:t>. The word was evidently chosen here to denote something that was peculiar in the size or form of the book, or to distinguish it from that which would be designated by the ordinary word employed to denote a book. The word properly denotes a small roll or volume; a little </a:t>
            </a:r>
            <a:r>
              <a:rPr lang="en-US" sz="3200" dirty="0" smtClean="0">
                <a:effectLst>
                  <a:outerShdw blurRad="38100" dist="38100" dir="2700000" algn="tl">
                    <a:srgbClr val="000000">
                      <a:alpha val="43137"/>
                    </a:srgbClr>
                  </a:outerShdw>
                </a:effectLst>
              </a:rPr>
              <a:t>scroll. </a:t>
            </a:r>
            <a:r>
              <a:rPr lang="en-US" sz="3200" dirty="0">
                <a:effectLst>
                  <a:outerShdw blurRad="38100" dist="38100" dir="2700000" algn="tl">
                    <a:srgbClr val="000000">
                      <a:alpha val="43137"/>
                    </a:srgbClr>
                  </a:outerShdw>
                </a:effectLst>
              </a:rPr>
              <a:t>It is evident that something was intended by </a:t>
            </a:r>
            <a:r>
              <a:rPr lang="en-US" sz="3200" dirty="0" smtClean="0">
                <a:effectLst>
                  <a:outerShdw blurRad="38100" dist="38100" dir="2700000" algn="tl">
                    <a:srgbClr val="000000">
                      <a:alpha val="43137"/>
                    </a:srgbClr>
                  </a:outerShdw>
                </a:effectLst>
              </a:rPr>
              <a:t>the </a:t>
            </a:r>
            <a:r>
              <a:rPr lang="en-US" sz="3200" dirty="0">
                <a:effectLst>
                  <a:outerShdw blurRad="38100" dist="38100" dir="2700000" algn="tl">
                    <a:srgbClr val="000000">
                      <a:alpha val="43137"/>
                    </a:srgbClr>
                  </a:outerShdw>
                </a:effectLst>
              </a:rPr>
              <a:t>size of the book, or that it was designed to make a distinction between this and that which is indicated by the use of the word book in the other parts of the </a:t>
            </a:r>
            <a:r>
              <a:rPr lang="en-US" sz="3200" dirty="0" smtClean="0">
                <a:effectLst>
                  <a:outerShdw blurRad="38100" dist="38100" dir="2700000" algn="tl">
                    <a:srgbClr val="000000">
                      <a:alpha val="43137"/>
                    </a:srgbClr>
                  </a:outerShdw>
                </a:effectLst>
              </a:rPr>
              <a:t>Bible</a:t>
            </a: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4605123"/>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10:1-2</a:t>
            </a:r>
            <a:endParaRPr lang="en-US" dirty="0">
              <a:solidFill>
                <a:srgbClr val="00B0F0"/>
              </a:solidFill>
            </a:endParaRPr>
          </a:p>
        </p:txBody>
      </p:sp>
      <p:sp>
        <p:nvSpPr>
          <p:cNvPr id="5" name="Content Placeholder 2"/>
          <p:cNvSpPr>
            <a:spLocks noGrp="1"/>
          </p:cNvSpPr>
          <p:nvPr>
            <p:ph idx="1"/>
          </p:nvPr>
        </p:nvSpPr>
        <p:spPr>
          <a:xfrm>
            <a:off x="204717" y="921223"/>
            <a:ext cx="11859904" cy="5807123"/>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“The </a:t>
            </a:r>
            <a:r>
              <a:rPr lang="en-US" sz="3200" i="1" dirty="0">
                <a:solidFill>
                  <a:srgbClr val="FFFF00"/>
                </a:solidFill>
                <a:effectLst>
                  <a:outerShdw blurRad="38100" dist="38100" dir="2700000" algn="tl">
                    <a:srgbClr val="000000">
                      <a:alpha val="43137"/>
                    </a:srgbClr>
                  </a:outerShdw>
                </a:effectLst>
              </a:rPr>
              <a:t>little </a:t>
            </a:r>
            <a:r>
              <a:rPr lang="en-US" sz="3200" i="1" dirty="0" smtClean="0">
                <a:solidFill>
                  <a:srgbClr val="FFFF00"/>
                </a:solidFill>
                <a:effectLst>
                  <a:outerShdw blurRad="38100" dist="38100" dir="2700000" algn="tl">
                    <a:srgbClr val="000000">
                      <a:alpha val="43137"/>
                    </a:srgbClr>
                  </a:outerShdw>
                </a:effectLst>
              </a:rPr>
              <a:t>book”:</a:t>
            </a: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It was at least implying </a:t>
            </a:r>
            <a:r>
              <a:rPr lang="en-US" sz="3200" dirty="0">
                <a:effectLst>
                  <a:outerShdw blurRad="38100" dist="38100" dir="2700000" algn="tl">
                    <a:srgbClr val="000000">
                      <a:alpha val="43137"/>
                    </a:srgbClr>
                  </a:outerShdw>
                </a:effectLst>
              </a:rPr>
              <a:t>that it was something different from what was seen in the hand of him that sat on the throne in </a:t>
            </a:r>
            <a:r>
              <a:rPr lang="en-US" sz="3200" dirty="0" smtClean="0">
                <a:solidFill>
                  <a:srgbClr val="FFFF00"/>
                </a:solidFill>
                <a:effectLst>
                  <a:outerShdw blurRad="38100" dist="38100" dir="2700000" algn="tl">
                    <a:srgbClr val="000000">
                      <a:alpha val="43137"/>
                    </a:srgbClr>
                  </a:outerShdw>
                </a:effectLst>
              </a:rPr>
              <a:t>Rev. 5:1</a:t>
            </a:r>
            <a:r>
              <a:rPr lang="en-US" sz="3200" dirty="0" smtClean="0">
                <a:effectLst>
                  <a:outerShdw blurRad="38100" dist="38100" dir="2700000" algn="tl">
                    <a:srgbClr val="000000">
                      <a:alpha val="43137"/>
                    </a:srgbClr>
                  </a:outerShdw>
                </a:effectLst>
              </a:rPr>
              <a:t>… that </a:t>
            </a:r>
            <a:r>
              <a:rPr lang="en-US" sz="3200" dirty="0">
                <a:effectLst>
                  <a:outerShdw blurRad="38100" dist="38100" dir="2700000" algn="tl">
                    <a:srgbClr val="000000">
                      <a:alpha val="43137"/>
                    </a:srgbClr>
                  </a:outerShdw>
                </a:effectLst>
              </a:rPr>
              <a:t>was clearly a large volume; this </a:t>
            </a:r>
            <a:r>
              <a:rPr lang="en-US" sz="3200" dirty="0" err="1" smtClean="0">
                <a:effectLst>
                  <a:outerShdw blurRad="38100" dist="38100" dir="2700000" algn="tl">
                    <a:srgbClr val="000000">
                      <a:alpha val="43137"/>
                    </a:srgbClr>
                  </a:outerShdw>
                </a:effectLst>
              </a:rPr>
              <a:t>litte</a:t>
            </a:r>
            <a:r>
              <a:rPr lang="en-US" sz="3200" dirty="0" smtClean="0">
                <a:effectLst>
                  <a:outerShdw blurRad="38100" dist="38100" dir="2700000" algn="tl">
                    <a:srgbClr val="000000">
                      <a:alpha val="43137"/>
                    </a:srgbClr>
                  </a:outerShdw>
                </a:effectLst>
              </a:rPr>
              <a:t> book was </a:t>
            </a:r>
            <a:r>
              <a:rPr lang="en-US" sz="3200" dirty="0">
                <a:effectLst>
                  <a:outerShdw blurRad="38100" dist="38100" dir="2700000" algn="tl">
                    <a:srgbClr val="000000">
                      <a:alpha val="43137"/>
                    </a:srgbClr>
                  </a:outerShdw>
                </a:effectLst>
              </a:rPr>
              <a:t>so small that it could be taken in the hand, and could be represented as </a:t>
            </a:r>
            <a:r>
              <a:rPr lang="en-US" sz="3200" dirty="0" smtClean="0">
                <a:effectLst>
                  <a:outerShdw blurRad="38100" dist="38100" dir="2700000" algn="tl">
                    <a:srgbClr val="000000">
                      <a:alpha val="43137"/>
                    </a:srgbClr>
                  </a:outerShdw>
                </a:effectLst>
              </a:rPr>
              <a:t>eaten </a:t>
            </a:r>
            <a:r>
              <a:rPr lang="en-US" sz="3200" dirty="0" smtClean="0">
                <a:solidFill>
                  <a:srgbClr val="FFFF00"/>
                </a:solidFill>
                <a:effectLst>
                  <a:outerShdw blurRad="38100" dist="38100" dir="2700000" algn="tl">
                    <a:srgbClr val="000000">
                      <a:alpha val="43137"/>
                    </a:srgbClr>
                  </a:outerShdw>
                </a:effectLst>
              </a:rPr>
              <a:t>Rev. </a:t>
            </a:r>
            <a:r>
              <a:rPr lang="en-US" sz="3200" dirty="0">
                <a:solidFill>
                  <a:srgbClr val="FFFF00"/>
                </a:solidFill>
                <a:effectLst>
                  <a:outerShdw blurRad="38100" dist="38100" dir="2700000" algn="tl">
                    <a:srgbClr val="000000">
                      <a:alpha val="43137"/>
                    </a:srgbClr>
                  </a:outerShdw>
                </a:effectLst>
              </a:rPr>
              <a:t>10:9-10. </a:t>
            </a:r>
            <a:r>
              <a:rPr lang="en-US" sz="3200" dirty="0">
                <a:effectLst>
                  <a:outerShdw blurRad="38100" dist="38100" dir="2700000" algn="tl">
                    <a:srgbClr val="000000">
                      <a:alpha val="43137"/>
                    </a:srgbClr>
                  </a:outerShdw>
                </a:effectLst>
              </a:rPr>
              <a:t>A </a:t>
            </a:r>
            <a:r>
              <a:rPr lang="en-US" sz="3200" dirty="0" smtClean="0">
                <a:effectLst>
                  <a:outerShdw blurRad="38100" dist="38100" dir="2700000" algn="tl">
                    <a:srgbClr val="000000">
                      <a:alpha val="43137"/>
                    </a:srgbClr>
                  </a:outerShdw>
                </a:effectLst>
              </a:rPr>
              <a:t>book as such, carried </a:t>
            </a:r>
            <a:r>
              <a:rPr lang="en-US" sz="3200" dirty="0">
                <a:effectLst>
                  <a:outerShdw blurRad="38100" dist="38100" dir="2700000" algn="tl">
                    <a:srgbClr val="000000">
                      <a:alpha val="43137"/>
                    </a:srgbClr>
                  </a:outerShdw>
                </a:effectLst>
              </a:rPr>
              <a:t>in the hand of an angel coming down to the world, would be an indication that something of importance was to be communicated to men, or that something was to be accomplished by the agency of a book.</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384410"/>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10:3</a:t>
            </a:r>
            <a:endParaRPr lang="en-US" dirty="0">
              <a:solidFill>
                <a:srgbClr val="00B0F0"/>
              </a:solidFill>
            </a:endParaRPr>
          </a:p>
        </p:txBody>
      </p:sp>
      <p:sp>
        <p:nvSpPr>
          <p:cNvPr id="5" name="Content Placeholder 2"/>
          <p:cNvSpPr>
            <a:spLocks noGrp="1"/>
          </p:cNvSpPr>
          <p:nvPr>
            <p:ph idx="1"/>
          </p:nvPr>
        </p:nvSpPr>
        <p:spPr>
          <a:xfrm>
            <a:off x="204717" y="921223"/>
            <a:ext cx="11859904" cy="5807123"/>
          </a:xfrm>
        </p:spPr>
        <p:txBody>
          <a:bodyPr>
            <a:noAutofit/>
          </a:bodyPr>
          <a:lstStyle/>
          <a:p>
            <a:pPr marL="0" indent="0">
              <a:buNone/>
            </a:pPr>
            <a:endParaRPr lang="en-US" sz="3600" i="1" dirty="0" smtClean="0">
              <a:solidFill>
                <a:srgbClr val="FFFF00"/>
              </a:solidFill>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cried with a loud voice, as when a lion </a:t>
            </a:r>
            <a:r>
              <a:rPr lang="en-US" sz="3600" i="1" dirty="0" smtClean="0">
                <a:solidFill>
                  <a:srgbClr val="FFFF00"/>
                </a:solidFill>
                <a:effectLst>
                  <a:outerShdw blurRad="38100" dist="38100" dir="2700000" algn="tl">
                    <a:srgbClr val="000000">
                      <a:alpha val="43137"/>
                    </a:srgbClr>
                  </a:outerShdw>
                </a:effectLst>
              </a:rPr>
              <a:t>roared” </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lion is the monarch of the woods, and his roar is an image of terror. The point of the comparison here seems to be the loudness with which the angel cried, and the power of what he said to awe the world--as the roar of the lion keeps the dwellers in the forest in awe.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7371954"/>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10:3</a:t>
            </a:r>
            <a:endParaRPr lang="en-US" dirty="0">
              <a:solidFill>
                <a:srgbClr val="00B0F0"/>
              </a:solidFill>
            </a:endParaRPr>
          </a:p>
        </p:txBody>
      </p:sp>
      <p:sp>
        <p:nvSpPr>
          <p:cNvPr id="5" name="Content Placeholder 2"/>
          <p:cNvSpPr>
            <a:spLocks noGrp="1"/>
          </p:cNvSpPr>
          <p:nvPr>
            <p:ph idx="1"/>
          </p:nvPr>
        </p:nvSpPr>
        <p:spPr>
          <a:xfrm>
            <a:off x="204717" y="1569493"/>
            <a:ext cx="11859904" cy="5158853"/>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“Seven </a:t>
            </a:r>
            <a:r>
              <a:rPr lang="en-US" sz="3600" i="1" dirty="0">
                <a:solidFill>
                  <a:srgbClr val="FFFF00"/>
                </a:solidFill>
                <a:effectLst>
                  <a:outerShdw blurRad="38100" dist="38100" dir="2700000" algn="tl">
                    <a:srgbClr val="000000">
                      <a:alpha val="43137"/>
                    </a:srgbClr>
                  </a:outerShdw>
                </a:effectLst>
              </a:rPr>
              <a:t>thunders uttered their </a:t>
            </a:r>
            <a:r>
              <a:rPr lang="en-US" sz="3600" i="1" dirty="0" smtClean="0">
                <a:solidFill>
                  <a:srgbClr val="FFFF00"/>
                </a:solidFill>
                <a:effectLst>
                  <a:outerShdw blurRad="38100" dist="38100" dir="2700000" algn="tl">
                    <a:srgbClr val="000000">
                      <a:alpha val="43137"/>
                    </a:srgbClr>
                  </a:outerShdw>
                </a:effectLst>
              </a:rPr>
              <a:t>voices…”</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Each </a:t>
            </a:r>
            <a:r>
              <a:rPr lang="en-US" sz="3600" dirty="0">
                <a:effectLst>
                  <a:outerShdw blurRad="38100" dist="38100" dir="2700000" algn="tl">
                    <a:srgbClr val="000000">
                      <a:alpha val="43137"/>
                    </a:srgbClr>
                  </a:outerShdw>
                </a:effectLst>
              </a:rPr>
              <a:t>thunder </a:t>
            </a:r>
            <a:r>
              <a:rPr lang="en-US" sz="3600" dirty="0" smtClean="0">
                <a:effectLst>
                  <a:outerShdw blurRad="38100" dist="38100" dir="2700000" algn="tl">
                    <a:srgbClr val="000000">
                      <a:alpha val="43137"/>
                    </a:srgbClr>
                  </a:outerShdw>
                </a:effectLst>
              </a:rPr>
              <a:t>containing </a:t>
            </a:r>
            <a:r>
              <a:rPr lang="en-US" sz="3600" dirty="0">
                <a:effectLst>
                  <a:outerShdw blurRad="38100" dist="38100" dir="2700000" algn="tl">
                    <a:srgbClr val="000000">
                      <a:alpha val="43137"/>
                    </a:srgbClr>
                  </a:outerShdw>
                </a:effectLst>
              </a:rPr>
              <a:t>a revelation of some coming </a:t>
            </a:r>
            <a:r>
              <a:rPr lang="en-US" sz="3600" dirty="0" smtClean="0">
                <a:effectLst>
                  <a:outerShdw blurRad="38100" dist="38100" dir="2700000" algn="tl">
                    <a:srgbClr val="000000">
                      <a:alpha val="43137"/>
                    </a:srgbClr>
                  </a:outerShdw>
                </a:effectLst>
              </a:rPr>
              <a:t>event… In </a:t>
            </a:r>
            <a:r>
              <a:rPr lang="en-US" sz="3600" dirty="0">
                <a:effectLst>
                  <a:outerShdw blurRad="38100" dist="38100" dir="2700000" algn="tl">
                    <a:srgbClr val="000000">
                      <a:alpha val="43137"/>
                    </a:srgbClr>
                  </a:outerShdw>
                </a:effectLst>
              </a:rPr>
              <a:t>distinct words, each after the other.  Those who spoke these words were glorious, heavenly powers, whose voice was as the loudest thunder.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73145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effangiegoh.com/wp-content/uploads/2011/08/SevenChurch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22" y="59006"/>
            <a:ext cx="10198491" cy="679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91096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10:4</a:t>
            </a:r>
            <a:endParaRPr lang="en-US" dirty="0">
              <a:solidFill>
                <a:srgbClr val="00B0F0"/>
              </a:solidFill>
            </a:endParaRPr>
          </a:p>
        </p:txBody>
      </p:sp>
      <p:sp>
        <p:nvSpPr>
          <p:cNvPr id="5" name="Content Placeholder 2"/>
          <p:cNvSpPr>
            <a:spLocks noGrp="1"/>
          </p:cNvSpPr>
          <p:nvPr>
            <p:ph idx="1"/>
          </p:nvPr>
        </p:nvSpPr>
        <p:spPr>
          <a:xfrm>
            <a:off x="204717" y="921223"/>
            <a:ext cx="11859904" cy="5807123"/>
          </a:xfrm>
        </p:spPr>
        <p:txBody>
          <a:bodyPr>
            <a:noAutofit/>
          </a:bodyPr>
          <a:lstStyle/>
          <a:p>
            <a:pPr marL="0" indent="0">
              <a:buNone/>
            </a:pPr>
            <a:r>
              <a:rPr lang="en-US" sz="3600" dirty="0" smtClean="0">
                <a:effectLst>
                  <a:outerShdw blurRad="38100" dist="38100" dir="2700000" algn="tl">
                    <a:srgbClr val="000000">
                      <a:alpha val="43137"/>
                    </a:srgbClr>
                  </a:outerShdw>
                </a:effectLst>
              </a:rPr>
              <a:t>The words were </a:t>
            </a:r>
            <a:r>
              <a:rPr lang="en-US" sz="3600" dirty="0">
                <a:effectLst>
                  <a:outerShdw blurRad="38100" dist="38100" dir="2700000" algn="tl">
                    <a:srgbClr val="000000">
                      <a:alpha val="43137"/>
                    </a:srgbClr>
                  </a:outerShdw>
                </a:effectLst>
              </a:rPr>
              <a:t>heard by John, </a:t>
            </a:r>
            <a:r>
              <a:rPr lang="en-US" sz="3600" dirty="0" smtClean="0">
                <a:effectLst>
                  <a:outerShdw blurRad="38100" dist="38100" dir="2700000" algn="tl">
                    <a:srgbClr val="000000">
                      <a:alpha val="43137"/>
                    </a:srgbClr>
                  </a:outerShdw>
                </a:effectLst>
              </a:rPr>
              <a:t>but they </a:t>
            </a:r>
            <a:r>
              <a:rPr lang="en-US" sz="3600" dirty="0">
                <a:effectLst>
                  <a:outerShdw blurRad="38100" dist="38100" dir="2700000" algn="tl">
                    <a:srgbClr val="000000">
                      <a:alpha val="43137"/>
                    </a:srgbClr>
                  </a:outerShdw>
                </a:effectLst>
              </a:rPr>
              <a:t>were not to be imparted by him to others in this book of Revelation. </a:t>
            </a:r>
            <a:r>
              <a:rPr lang="en-US" sz="3600" dirty="0" smtClean="0">
                <a:effectLst>
                  <a:outerShdw blurRad="38100" dist="38100" dir="2700000" algn="tl">
                    <a:srgbClr val="000000">
                      <a:alpha val="43137"/>
                    </a:srgbClr>
                  </a:outerShdw>
                </a:effectLst>
              </a:rPr>
              <a:t>These </a:t>
            </a:r>
            <a:r>
              <a:rPr lang="en-US" sz="3600" dirty="0">
                <a:effectLst>
                  <a:outerShdw blurRad="38100" dist="38100" dir="2700000" algn="tl">
                    <a:srgbClr val="000000">
                      <a:alpha val="43137"/>
                    </a:srgbClr>
                  </a:outerShdw>
                </a:effectLst>
              </a:rPr>
              <a:t>are the only things of all which he heard that he is commanded to keep secret. </a:t>
            </a:r>
            <a:endParaRPr lang="en-US" sz="36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meaning here </a:t>
            </a:r>
            <a:r>
              <a:rPr lang="en-US" sz="3600" dirty="0" smtClean="0">
                <a:effectLst>
                  <a:outerShdw blurRad="38100" dist="38100" dir="2700000" algn="tl">
                    <a:srgbClr val="000000">
                      <a:alpha val="43137"/>
                    </a:srgbClr>
                  </a:outerShdw>
                </a:effectLst>
              </a:rPr>
              <a:t>is that, </a:t>
            </a:r>
            <a:r>
              <a:rPr lang="en-US" sz="3600" dirty="0">
                <a:effectLst>
                  <a:outerShdw blurRad="38100" dist="38100" dir="2700000" algn="tl">
                    <a:srgbClr val="000000">
                      <a:alpha val="43137"/>
                    </a:srgbClr>
                  </a:outerShdw>
                </a:effectLst>
              </a:rPr>
              <a:t>he was not to record those things, but what he heard he was to keep to himself as if it was placed under a seal which was not to be broken.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7392304"/>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10:5-7</a:t>
            </a:r>
            <a:endParaRPr lang="en-US" dirty="0">
              <a:solidFill>
                <a:srgbClr val="00B0F0"/>
              </a:solidFill>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83" y="0"/>
            <a:ext cx="8931086" cy="6698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73744"/>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images of the mighty angel in revelation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041" y="232013"/>
            <a:ext cx="4136494" cy="644208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204717" y="1214650"/>
            <a:ext cx="11655188" cy="5308979"/>
          </a:xfrm>
        </p:spPr>
        <p:txBody>
          <a:bodyPr>
            <a:noAutofit/>
          </a:bodyPr>
          <a:lstStyle/>
          <a:p>
            <a:r>
              <a:rPr lang="en-US" sz="3600" dirty="0" smtClean="0">
                <a:effectLst>
                  <a:outerShdw blurRad="38100" dist="38100" dir="2700000" algn="tl">
                    <a:srgbClr val="000000">
                      <a:alpha val="43137"/>
                    </a:srgbClr>
                  </a:outerShdw>
                </a:effectLst>
              </a:rPr>
              <a:t>Clothed with a cloud</a:t>
            </a:r>
          </a:p>
          <a:p>
            <a:r>
              <a:rPr lang="en-US" sz="3600" dirty="0" smtClean="0">
                <a:effectLst>
                  <a:outerShdw blurRad="38100" dist="38100" dir="2700000" algn="tl">
                    <a:srgbClr val="000000">
                      <a:alpha val="43137"/>
                    </a:srgbClr>
                  </a:outerShdw>
                </a:effectLst>
              </a:rPr>
              <a:t>Crowned with a rainbow</a:t>
            </a:r>
          </a:p>
          <a:p>
            <a:r>
              <a:rPr lang="en-US" sz="3600" dirty="0">
                <a:effectLst>
                  <a:outerShdw blurRad="38100" dist="38100" dir="2700000" algn="tl">
                    <a:srgbClr val="000000">
                      <a:alpha val="43137"/>
                    </a:srgbClr>
                  </a:outerShdw>
                </a:effectLst>
              </a:rPr>
              <a:t>Clutching a little </a:t>
            </a:r>
            <a:r>
              <a:rPr lang="en-US" sz="3600" dirty="0" smtClean="0">
                <a:effectLst>
                  <a:outerShdw blurRad="38100" dist="38100" dir="2700000" algn="tl">
                    <a:srgbClr val="000000">
                      <a:alpha val="43137"/>
                    </a:srgbClr>
                  </a:outerShdw>
                </a:effectLst>
              </a:rPr>
              <a:t>book</a:t>
            </a:r>
          </a:p>
          <a:p>
            <a:r>
              <a:rPr lang="en-US" sz="3600" dirty="0" smtClean="0">
                <a:effectLst>
                  <a:outerShdw blurRad="38100" dist="38100" dir="2700000" algn="tl">
                    <a:srgbClr val="000000">
                      <a:alpha val="43137"/>
                    </a:srgbClr>
                  </a:outerShdw>
                </a:effectLst>
              </a:rPr>
              <a:t>Face shone like the sun</a:t>
            </a:r>
          </a:p>
          <a:p>
            <a:r>
              <a:rPr lang="en-US" sz="3600" dirty="0" smtClean="0">
                <a:effectLst>
                  <a:outerShdw blurRad="38100" dist="38100" dir="2700000" algn="tl">
                    <a:srgbClr val="000000">
                      <a:alpha val="43137"/>
                    </a:srgbClr>
                  </a:outerShdw>
                </a:effectLst>
              </a:rPr>
              <a:t>Feet like fire</a:t>
            </a:r>
          </a:p>
          <a:p>
            <a:r>
              <a:rPr lang="en-US" sz="3600" dirty="0" smtClean="0">
                <a:effectLst>
                  <a:outerShdw blurRad="38100" dist="38100" dir="2700000" algn="tl">
                    <a:srgbClr val="000000">
                      <a:alpha val="43137"/>
                    </a:srgbClr>
                  </a:outerShdw>
                </a:effectLst>
              </a:rPr>
              <a:t>Feet stand on sea &amp; land</a:t>
            </a:r>
          </a:p>
        </p:txBody>
      </p:sp>
    </p:spTree>
    <p:extLst>
      <p:ext uri="{BB962C8B-B14F-4D97-AF65-F5344CB8AC3E}">
        <p14:creationId xmlns:p14="http://schemas.microsoft.com/office/powerpoint/2010/main" val="3551653664"/>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10:5-7</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The angel confirms with an oath the power and purpose of God to take His rightful inheritance. The affirmation made in the oath is that the mystery of God will be revealed soon… there shall be delay no longer. The idea is that the mystery will be finished when the 7</a:t>
            </a:r>
            <a:r>
              <a:rPr lang="en-US" sz="3600" baseline="30000" dirty="0" smtClean="0">
                <a:solidFill>
                  <a:srgbClr val="FFFF00"/>
                </a:solidFill>
                <a:effectLst>
                  <a:outerShdw blurRad="38100" dist="38100" dir="2700000" algn="tl">
                    <a:srgbClr val="000000">
                      <a:alpha val="43137"/>
                    </a:srgbClr>
                  </a:outerShdw>
                </a:effectLst>
              </a:rPr>
              <a:t>th</a:t>
            </a:r>
            <a:r>
              <a:rPr lang="en-US" sz="3600" dirty="0" smtClean="0">
                <a:solidFill>
                  <a:srgbClr val="FFFF00"/>
                </a:solidFill>
                <a:effectLst>
                  <a:outerShdw blurRad="38100" dist="38100" dir="2700000" algn="tl">
                    <a:srgbClr val="000000">
                      <a:alpha val="43137"/>
                    </a:srgbClr>
                  </a:outerShdw>
                </a:effectLst>
              </a:rPr>
              <a:t> angel sounds the trumpet. God will manifest and execute his plans.</a:t>
            </a:r>
          </a:p>
        </p:txBody>
      </p:sp>
    </p:spTree>
    <p:extLst>
      <p:ext uri="{BB962C8B-B14F-4D97-AF65-F5344CB8AC3E}">
        <p14:creationId xmlns:p14="http://schemas.microsoft.com/office/powerpoint/2010/main" val="2663528655"/>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mage result for images of revelation 10:9"/>
          <p:cNvPicPr>
            <a:picLocks noChangeAspect="1" noChangeArrowheads="1"/>
          </p:cNvPicPr>
          <p:nvPr/>
        </p:nvPicPr>
        <p:blipFill rotWithShape="1">
          <a:blip r:embed="rId2">
            <a:extLst>
              <a:ext uri="{28A0092B-C50C-407E-A947-70E740481C1C}">
                <a14:useLocalDpi xmlns:a14="http://schemas.microsoft.com/office/drawing/2010/main" val="0"/>
              </a:ext>
            </a:extLst>
          </a:blip>
          <a:srcRect l="53224"/>
          <a:stretch/>
        </p:blipFill>
        <p:spPr bwMode="auto">
          <a:xfrm>
            <a:off x="4012441" y="219289"/>
            <a:ext cx="4004243" cy="642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313060"/>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10:8-9</a:t>
            </a:r>
            <a:endParaRPr lang="en-US" dirty="0">
              <a:solidFill>
                <a:srgbClr val="00B0F0"/>
              </a:solidFill>
            </a:endParaRPr>
          </a:p>
        </p:txBody>
      </p:sp>
      <p:sp>
        <p:nvSpPr>
          <p:cNvPr id="5" name="Content Placeholder 2"/>
          <p:cNvSpPr>
            <a:spLocks noGrp="1"/>
          </p:cNvSpPr>
          <p:nvPr>
            <p:ph idx="1"/>
          </p:nvPr>
        </p:nvSpPr>
        <p:spPr>
          <a:xfrm>
            <a:off x="109183" y="914400"/>
            <a:ext cx="11859904" cy="5943599"/>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a:t>
            </a:r>
            <a:r>
              <a:rPr lang="en-US" sz="3600" i="1" dirty="0" smtClean="0">
                <a:solidFill>
                  <a:srgbClr val="FFFF00"/>
                </a:solidFill>
                <a:effectLst>
                  <a:outerShdw blurRad="38100" dist="38100" dir="2700000" algn="tl">
                    <a:srgbClr val="000000">
                      <a:alpha val="43137"/>
                    </a:srgbClr>
                  </a:outerShdw>
                </a:effectLst>
              </a:rPr>
              <a:t>Go </a:t>
            </a:r>
            <a:r>
              <a:rPr lang="en-US" sz="3600" i="1" dirty="0">
                <a:solidFill>
                  <a:srgbClr val="FFFF00"/>
                </a:solidFill>
                <a:effectLst>
                  <a:outerShdw blurRad="38100" dist="38100" dir="2700000" algn="tl">
                    <a:srgbClr val="000000">
                      <a:alpha val="43137"/>
                    </a:srgbClr>
                  </a:outerShdw>
                </a:effectLst>
              </a:rPr>
              <a:t>and take the little book that is </a:t>
            </a:r>
            <a:r>
              <a:rPr lang="en-US" sz="3600" i="1" dirty="0" smtClean="0">
                <a:solidFill>
                  <a:srgbClr val="FFFF00"/>
                </a:solidFill>
                <a:effectLst>
                  <a:outerShdw blurRad="38100" dist="38100" dir="2700000" algn="tl">
                    <a:srgbClr val="000000">
                      <a:alpha val="43137"/>
                    </a:srgbClr>
                  </a:outerShdw>
                </a:effectLst>
              </a:rPr>
              <a:t>open</a:t>
            </a:r>
            <a:r>
              <a:rPr lang="en-US" sz="3600" dirty="0" smtClean="0">
                <a:solidFill>
                  <a:srgbClr val="FFFF00"/>
                </a:solidFill>
                <a:effectLst>
                  <a:outerShdw blurRad="38100" dist="38100" dir="2700000" algn="tl">
                    <a:srgbClr val="000000">
                      <a:alpha val="43137"/>
                    </a:srgbClr>
                  </a:outerShdw>
                </a:effectLst>
              </a:rPr>
              <a:t>”…  </a:t>
            </a:r>
            <a:r>
              <a:rPr lang="en-US" sz="3600" i="1" dirty="0" smtClean="0">
                <a:solidFill>
                  <a:srgbClr val="00B0F0"/>
                </a:solidFill>
                <a:effectLst>
                  <a:outerShdw blurRad="38100" dist="38100" dir="2700000" algn="tl">
                    <a:srgbClr val="000000">
                      <a:alpha val="43137"/>
                    </a:srgbClr>
                  </a:outerShdw>
                </a:effectLst>
              </a:rPr>
              <a:t>Take </a:t>
            </a:r>
            <a:r>
              <a:rPr lang="en-US" sz="3600" i="1" dirty="0">
                <a:solidFill>
                  <a:srgbClr val="00B0F0"/>
                </a:solidFill>
                <a:effectLst>
                  <a:outerShdw blurRad="38100" dist="38100" dir="2700000" algn="tl">
                    <a:srgbClr val="000000">
                      <a:alpha val="43137"/>
                    </a:srgbClr>
                  </a:outerShdw>
                </a:effectLst>
              </a:rPr>
              <a:t>it out of </a:t>
            </a:r>
            <a:r>
              <a:rPr lang="en-US" sz="3600" i="1" dirty="0" smtClean="0">
                <a:solidFill>
                  <a:srgbClr val="00B0F0"/>
                </a:solidFill>
                <a:effectLst>
                  <a:outerShdw blurRad="38100" dist="38100" dir="2700000" algn="tl">
                    <a:srgbClr val="000000">
                      <a:alpha val="43137"/>
                    </a:srgbClr>
                  </a:outerShdw>
                </a:effectLst>
              </a:rPr>
              <a:t>the angel’s </a:t>
            </a:r>
            <a:r>
              <a:rPr lang="en-US" sz="3600" i="1" dirty="0">
                <a:solidFill>
                  <a:srgbClr val="00B0F0"/>
                </a:solidFill>
                <a:effectLst>
                  <a:outerShdw blurRad="38100" dist="38100" dir="2700000" algn="tl">
                    <a:srgbClr val="000000">
                      <a:alpha val="43137"/>
                    </a:srgbClr>
                  </a:outerShdw>
                </a:effectLst>
              </a:rPr>
              <a:t>hand, and do with it as you </a:t>
            </a:r>
            <a:r>
              <a:rPr lang="en-US" sz="3600" i="1" dirty="0" smtClean="0">
                <a:solidFill>
                  <a:srgbClr val="00B0F0"/>
                </a:solidFill>
                <a:effectLst>
                  <a:outerShdw blurRad="38100" dist="38100" dir="2700000" algn="tl">
                    <a:srgbClr val="000000">
                      <a:alpha val="43137"/>
                    </a:srgbClr>
                  </a:outerShdw>
                </a:effectLst>
              </a:rPr>
              <a:t>are </a:t>
            </a:r>
            <a:r>
              <a:rPr lang="en-US" sz="3600" i="1" dirty="0">
                <a:solidFill>
                  <a:srgbClr val="00B0F0"/>
                </a:solidFill>
                <a:effectLst>
                  <a:outerShdw blurRad="38100" dist="38100" dir="2700000" algn="tl">
                    <a:srgbClr val="000000">
                      <a:alpha val="43137"/>
                    </a:srgbClr>
                  </a:outerShdw>
                </a:effectLst>
              </a:rPr>
              <a:t>commanded. </a:t>
            </a:r>
            <a:r>
              <a:rPr lang="en-US" sz="3600" dirty="0">
                <a:effectLst>
                  <a:outerShdw blurRad="38100" dist="38100" dir="2700000" algn="tl">
                    <a:srgbClr val="000000">
                      <a:alpha val="43137"/>
                    </a:srgbClr>
                  </a:outerShdw>
                </a:effectLst>
              </a:rPr>
              <a:t>There is a very strong resemblance between this passage and the account contained in </a:t>
            </a:r>
            <a:r>
              <a:rPr lang="en-US" sz="3600" dirty="0" smtClean="0">
                <a:solidFill>
                  <a:srgbClr val="FFFF00"/>
                </a:solidFill>
                <a:effectLst>
                  <a:outerShdw blurRad="38100" dist="38100" dir="2700000" algn="tl">
                    <a:srgbClr val="000000">
                      <a:alpha val="43137"/>
                    </a:srgbClr>
                  </a:outerShdw>
                </a:effectLst>
              </a:rPr>
              <a:t>Ezek. 2:9-10 - 3:1-3</a:t>
            </a:r>
            <a:r>
              <a:rPr lang="en-US" sz="3600" dirty="0">
                <a:solidFill>
                  <a:srgbClr val="FFFF00"/>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Ezekiel was directed to go to the house of Israel and deliver a Divine </a:t>
            </a:r>
            <a:r>
              <a:rPr lang="en-US" sz="3600" dirty="0" smtClean="0">
                <a:effectLst>
                  <a:outerShdw blurRad="38100" dist="38100" dir="2700000" algn="tl">
                    <a:srgbClr val="000000">
                      <a:alpha val="43137"/>
                    </a:srgbClr>
                  </a:outerShdw>
                </a:effectLst>
              </a:rPr>
              <a:t>message </a:t>
            </a:r>
            <a:r>
              <a:rPr lang="en-US" sz="3600" dirty="0">
                <a:effectLst>
                  <a:outerShdw blurRad="38100" dist="38100" dir="2700000" algn="tl">
                    <a:srgbClr val="000000">
                      <a:alpha val="43137"/>
                    </a:srgbClr>
                  </a:outerShdw>
                </a:effectLst>
              </a:rPr>
              <a:t>whether they would </a:t>
            </a:r>
            <a:r>
              <a:rPr lang="en-US" sz="3600" dirty="0" smtClean="0">
                <a:effectLst>
                  <a:outerShdw blurRad="38100" dist="38100" dir="2700000" algn="tl">
                    <a:srgbClr val="000000">
                      <a:alpha val="43137"/>
                    </a:srgbClr>
                  </a:outerShdw>
                </a:effectLst>
              </a:rPr>
              <a:t>listen </a:t>
            </a:r>
            <a:r>
              <a:rPr lang="en-US" sz="3600" dirty="0">
                <a:effectLst>
                  <a:outerShdw blurRad="38100" dist="38100" dir="2700000" algn="tl">
                    <a:srgbClr val="000000">
                      <a:alpha val="43137"/>
                    </a:srgbClr>
                  </a:outerShdw>
                </a:effectLst>
              </a:rPr>
              <a:t>or </a:t>
            </a:r>
            <a:r>
              <a:rPr lang="en-US" sz="3600" dirty="0" smtClean="0">
                <a:effectLst>
                  <a:outerShdw blurRad="38100" dist="38100" dir="2700000" algn="tl">
                    <a:srgbClr val="000000">
                      <a:alpha val="43137"/>
                    </a:srgbClr>
                  </a:outerShdw>
                </a:effectLst>
              </a:rPr>
              <a:t>not; </a:t>
            </a:r>
            <a:r>
              <a:rPr lang="en-US" sz="3600" dirty="0">
                <a:effectLst>
                  <a:outerShdw blurRad="38100" dist="38100" dir="2700000" algn="tl">
                    <a:srgbClr val="000000">
                      <a:alpha val="43137"/>
                    </a:srgbClr>
                  </a:outerShdw>
                </a:effectLst>
              </a:rPr>
              <a:t>and in order that he might understand what message to deliver, there was shown to him a roll of a book, written </a:t>
            </a:r>
            <a:r>
              <a:rPr lang="en-US" sz="3600" dirty="0" smtClean="0">
                <a:effectLst>
                  <a:outerShdw blurRad="38100" dist="38100" dir="2700000" algn="tl">
                    <a:srgbClr val="000000">
                      <a:alpha val="43137"/>
                    </a:srgbClr>
                  </a:outerShdw>
                </a:effectLst>
              </a:rPr>
              <a:t>inside </a:t>
            </a:r>
            <a:r>
              <a:rPr lang="en-US" sz="3600" dirty="0">
                <a:effectLst>
                  <a:outerShdw blurRad="38100" dist="38100" dir="2700000" algn="tl">
                    <a:srgbClr val="000000">
                      <a:alpha val="43137"/>
                    </a:srgbClr>
                  </a:outerShdw>
                </a:effectLst>
              </a:rPr>
              <a:t>and </a:t>
            </a:r>
            <a:r>
              <a:rPr lang="en-US" sz="3600" dirty="0" smtClean="0">
                <a:effectLst>
                  <a:outerShdw blurRad="38100" dist="38100" dir="2700000" algn="tl">
                    <a:srgbClr val="000000">
                      <a:alpha val="43137"/>
                    </a:srgbClr>
                  </a:outerShdw>
                </a:effectLst>
              </a:rPr>
              <a:t>outside. </a:t>
            </a:r>
          </a:p>
        </p:txBody>
      </p:sp>
    </p:spTree>
    <p:extLst>
      <p:ext uri="{BB962C8B-B14F-4D97-AF65-F5344CB8AC3E}">
        <p14:creationId xmlns:p14="http://schemas.microsoft.com/office/powerpoint/2010/main" val="3579406566"/>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10:8-9</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dirty="0" smtClean="0">
                <a:effectLst>
                  <a:outerShdw blurRad="38100" dist="38100" dir="2700000" algn="tl">
                    <a:srgbClr val="000000">
                      <a:alpha val="43137"/>
                    </a:srgbClr>
                  </a:outerShdw>
                </a:effectLst>
              </a:rPr>
              <a:t>Ezekiel </a:t>
            </a:r>
            <a:r>
              <a:rPr lang="en-US" sz="3600" dirty="0">
                <a:effectLst>
                  <a:outerShdw blurRad="38100" dist="38100" dir="2700000" algn="tl">
                    <a:srgbClr val="000000">
                      <a:alpha val="43137"/>
                    </a:srgbClr>
                  </a:outerShdw>
                </a:effectLst>
              </a:rPr>
              <a:t>was commanded to </a:t>
            </a:r>
            <a:r>
              <a:rPr lang="en-US" sz="3600" dirty="0" smtClean="0">
                <a:effectLst>
                  <a:outerShdw blurRad="38100" dist="38100" dir="2700000" algn="tl">
                    <a:srgbClr val="000000">
                      <a:alpha val="43137"/>
                    </a:srgbClr>
                  </a:outerShdw>
                </a:effectLst>
              </a:rPr>
              <a:t>eat the roll </a:t>
            </a:r>
            <a:r>
              <a:rPr lang="en-US" sz="3600" dirty="0">
                <a:effectLst>
                  <a:outerShdw blurRad="38100" dist="38100" dir="2700000" algn="tl">
                    <a:srgbClr val="000000">
                      <a:alpha val="43137"/>
                    </a:srgbClr>
                  </a:outerShdw>
                </a:effectLst>
              </a:rPr>
              <a:t>and he found it to be "</a:t>
            </a:r>
            <a:r>
              <a:rPr lang="en-US" sz="3600" dirty="0">
                <a:solidFill>
                  <a:srgbClr val="FFFF00"/>
                </a:solidFill>
                <a:effectLst>
                  <a:outerShdw blurRad="38100" dist="38100" dir="2700000" algn="tl">
                    <a:srgbClr val="000000">
                      <a:alpha val="43137"/>
                    </a:srgbClr>
                  </a:outerShdw>
                </a:effectLst>
              </a:rPr>
              <a:t>in his mouth as </a:t>
            </a:r>
            <a:r>
              <a:rPr lang="en-US" sz="3600" dirty="0" smtClean="0">
                <a:solidFill>
                  <a:srgbClr val="FFFF00"/>
                </a:solidFill>
                <a:effectLst>
                  <a:outerShdw blurRad="38100" dist="38100" dir="2700000" algn="tl">
                    <a:srgbClr val="000000">
                      <a:alpha val="43137"/>
                    </a:srgbClr>
                  </a:outerShdw>
                </a:effectLst>
              </a:rPr>
              <a:t>sweet as honey</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John’s circumstance was slightly different in </a:t>
            </a:r>
            <a:r>
              <a:rPr lang="en-US" sz="3600" dirty="0">
                <a:effectLst>
                  <a:outerShdw blurRad="38100" dist="38100" dir="2700000" algn="tl">
                    <a:srgbClr val="000000">
                      <a:alpha val="43137"/>
                    </a:srgbClr>
                  </a:outerShdw>
                </a:effectLst>
              </a:rPr>
              <a:t>that, though "</a:t>
            </a:r>
            <a:r>
              <a:rPr lang="en-US" sz="3600" dirty="0">
                <a:solidFill>
                  <a:srgbClr val="FFFF00"/>
                </a:solidFill>
                <a:effectLst>
                  <a:outerShdw blurRad="38100" dist="38100" dir="2700000" algn="tl">
                    <a:srgbClr val="000000">
                      <a:alpha val="43137"/>
                    </a:srgbClr>
                  </a:outerShdw>
                </a:effectLst>
              </a:rPr>
              <a:t>sweet in the mouth</a:t>
            </a:r>
            <a:r>
              <a:rPr lang="en-US" sz="3600" dirty="0">
                <a:effectLst>
                  <a:outerShdw blurRad="38100" dist="38100" dir="2700000" algn="tl">
                    <a:srgbClr val="000000">
                      <a:alpha val="43137"/>
                    </a:srgbClr>
                  </a:outerShdw>
                </a:effectLst>
              </a:rPr>
              <a:t>," it made "</a:t>
            </a:r>
            <a:r>
              <a:rPr lang="en-US" sz="3600" dirty="0">
                <a:solidFill>
                  <a:srgbClr val="FF0000"/>
                </a:solidFill>
                <a:effectLst>
                  <a:outerShdw blurRad="38100" dist="38100" dir="2700000" algn="tl">
                    <a:srgbClr val="000000">
                      <a:alpha val="43137"/>
                    </a:srgbClr>
                  </a:outerShdw>
                </a:effectLst>
              </a:rPr>
              <a:t>the belly bitter</a:t>
            </a:r>
            <a:r>
              <a:rPr lang="en-US" sz="3600" dirty="0">
                <a:effectLst>
                  <a:outerShdw blurRad="38100" dist="38100" dir="2700000" algn="tl">
                    <a:srgbClr val="000000">
                      <a:alpha val="43137"/>
                    </a:srgbClr>
                  </a:outerShdw>
                </a:effectLst>
              </a:rPr>
              <a:t>."</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5259615"/>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17851"/>
          <a:stretch/>
        </p:blipFill>
        <p:spPr bwMode="auto">
          <a:xfrm>
            <a:off x="3370997" y="127949"/>
            <a:ext cx="4531057" cy="656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092499"/>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10:8-9</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Eat it </a:t>
            </a:r>
            <a:r>
              <a:rPr lang="en-US" sz="3600" i="1" dirty="0" smtClean="0">
                <a:solidFill>
                  <a:srgbClr val="FFFF00"/>
                </a:solidFill>
                <a:effectLst>
                  <a:outerShdw blurRad="38100" dist="38100" dir="2700000" algn="tl">
                    <a:srgbClr val="000000">
                      <a:alpha val="43137"/>
                    </a:srgbClr>
                  </a:outerShdw>
                </a:effectLst>
              </a:rPr>
              <a:t>up!</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 symbol for attentively reading, thoroughly </a:t>
            </a:r>
            <a:r>
              <a:rPr lang="en-US" sz="3600" dirty="0" smtClean="0">
                <a:effectLst>
                  <a:outerShdw blurRad="38100" dist="38100" dir="2700000" algn="tl">
                    <a:srgbClr val="000000">
                      <a:alpha val="43137"/>
                    </a:srgbClr>
                  </a:outerShdw>
                </a:effectLst>
              </a:rPr>
              <a:t>understanding </a:t>
            </a:r>
            <a:r>
              <a:rPr lang="en-US" sz="3600" dirty="0">
                <a:effectLst>
                  <a:outerShdw blurRad="38100" dist="38100" dir="2700000" algn="tl">
                    <a:srgbClr val="000000">
                      <a:alpha val="43137"/>
                    </a:srgbClr>
                  </a:outerShdw>
                </a:effectLst>
              </a:rPr>
              <a:t>and diligently considering what </a:t>
            </a:r>
            <a:r>
              <a:rPr lang="en-US" sz="3600" dirty="0" smtClean="0">
                <a:effectLst>
                  <a:outerShdw blurRad="38100" dist="38100" dir="2700000" algn="tl">
                    <a:srgbClr val="000000">
                      <a:alpha val="43137"/>
                    </a:srgbClr>
                  </a:outerShdw>
                </a:effectLst>
              </a:rPr>
              <a:t>the book </a:t>
            </a:r>
            <a:r>
              <a:rPr lang="en-US" sz="3600" dirty="0">
                <a:effectLst>
                  <a:outerShdw blurRad="38100" dist="38100" dir="2700000" algn="tl">
                    <a:srgbClr val="000000">
                      <a:alpha val="43137"/>
                    </a:srgbClr>
                  </a:outerShdw>
                </a:effectLst>
              </a:rPr>
              <a:t>foretold</a:t>
            </a:r>
            <a:r>
              <a:rPr lang="en-US" sz="3600" dirty="0" smtClean="0">
                <a:effectLst>
                  <a:outerShdw blurRad="38100" dist="38100" dir="2700000" algn="tl">
                    <a:srgbClr val="000000">
                      <a:alpha val="43137"/>
                    </a:srgbClr>
                  </a:outerShdw>
                </a:effectLst>
              </a:rPr>
              <a:t>.</a:t>
            </a:r>
          </a:p>
          <a:p>
            <a:pPr marL="0" indent="0">
              <a:buNone/>
            </a:pPr>
            <a:r>
              <a:rPr lang="en-US" sz="3600" i="1" dirty="0" smtClean="0">
                <a:solidFill>
                  <a:srgbClr val="FFFF00"/>
                </a:solidFill>
                <a:effectLst>
                  <a:outerShdw blurRad="38100" dist="38100" dir="2700000" algn="tl">
                    <a:srgbClr val="000000">
                      <a:alpha val="43137"/>
                    </a:srgbClr>
                  </a:outerShdw>
                </a:effectLst>
              </a:rPr>
              <a:t>It shall make thy </a:t>
            </a:r>
            <a:r>
              <a:rPr lang="en-US" sz="3600" i="1" dirty="0">
                <a:solidFill>
                  <a:srgbClr val="FFFF00"/>
                </a:solidFill>
                <a:effectLst>
                  <a:outerShdw blurRad="38100" dist="38100" dir="2700000" algn="tl">
                    <a:srgbClr val="000000">
                      <a:alpha val="43137"/>
                    </a:srgbClr>
                  </a:outerShdw>
                </a:effectLst>
              </a:rPr>
              <a:t>belly </a:t>
            </a:r>
            <a:r>
              <a:rPr lang="en-US" sz="3600" i="1" dirty="0" smtClean="0">
                <a:solidFill>
                  <a:srgbClr val="FFFF00"/>
                </a:solidFill>
                <a:effectLst>
                  <a:outerShdw blurRad="38100" dist="38100" dir="2700000" algn="tl">
                    <a:srgbClr val="000000">
                      <a:alpha val="43137"/>
                    </a:srgbClr>
                  </a:outerShdw>
                </a:effectLst>
              </a:rPr>
              <a:t>bitter: </a:t>
            </a:r>
            <a:r>
              <a:rPr lang="en-US" sz="3600" dirty="0" smtClean="0">
                <a:effectLst>
                  <a:outerShdw blurRad="38100" dist="38100" dir="2700000" algn="tl">
                    <a:srgbClr val="000000">
                      <a:alpha val="43137"/>
                    </a:srgbClr>
                  </a:outerShdw>
                </a:effectLst>
              </a:rPr>
              <a:t>The book would possibly contain </a:t>
            </a:r>
            <a:r>
              <a:rPr lang="en-US" sz="3600" dirty="0">
                <a:effectLst>
                  <a:outerShdw blurRad="38100" dist="38100" dir="2700000" algn="tl">
                    <a:srgbClr val="000000">
                      <a:alpha val="43137"/>
                    </a:srgbClr>
                  </a:outerShdw>
                </a:effectLst>
              </a:rPr>
              <a:t>lamentations, </a:t>
            </a:r>
            <a:r>
              <a:rPr lang="en-US" sz="3600" dirty="0" smtClean="0">
                <a:effectLst>
                  <a:outerShdw blurRad="38100" dist="38100" dir="2700000" algn="tl">
                    <a:srgbClr val="000000">
                      <a:alpha val="43137"/>
                    </a:srgbClr>
                  </a:outerShdw>
                </a:effectLst>
              </a:rPr>
              <a:t>mourning </a:t>
            </a:r>
            <a:r>
              <a:rPr lang="en-US" sz="3600" dirty="0">
                <a:effectLst>
                  <a:outerShdw blurRad="38100" dist="38100" dir="2700000" algn="tl">
                    <a:srgbClr val="000000">
                      <a:alpha val="43137"/>
                    </a:srgbClr>
                  </a:outerShdw>
                </a:effectLst>
              </a:rPr>
              <a:t>and </a:t>
            </a:r>
            <a:r>
              <a:rPr lang="en-US" sz="3600" dirty="0" smtClean="0">
                <a:effectLst>
                  <a:outerShdw blurRad="38100" dist="38100" dir="2700000" algn="tl">
                    <a:srgbClr val="000000">
                      <a:alpha val="43137"/>
                    </a:srgbClr>
                  </a:outerShdw>
                </a:effectLst>
              </a:rPr>
              <a:t>woes. Information that would be unpleasant… hard to swallow and hard to digest! </a:t>
            </a:r>
          </a:p>
        </p:txBody>
      </p:sp>
    </p:spTree>
    <p:extLst>
      <p:ext uri="{BB962C8B-B14F-4D97-AF65-F5344CB8AC3E}">
        <p14:creationId xmlns:p14="http://schemas.microsoft.com/office/powerpoint/2010/main" val="2604877264"/>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10:8-9</a:t>
            </a:r>
            <a:endParaRPr lang="en-US" dirty="0">
              <a:solidFill>
                <a:srgbClr val="00B0F0"/>
              </a:solidFill>
            </a:endParaRPr>
          </a:p>
        </p:txBody>
      </p:sp>
      <p:sp>
        <p:nvSpPr>
          <p:cNvPr id="5" name="Content Placeholder 2"/>
          <p:cNvSpPr>
            <a:spLocks noGrp="1"/>
          </p:cNvSpPr>
          <p:nvPr>
            <p:ph idx="1"/>
          </p:nvPr>
        </p:nvSpPr>
        <p:spPr>
          <a:xfrm>
            <a:off x="177422" y="1091821"/>
            <a:ext cx="11859904" cy="544545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It shall be in thy mouth sweet as honey: </a:t>
            </a:r>
            <a:r>
              <a:rPr lang="en-US" sz="3600" dirty="0">
                <a:solidFill>
                  <a:srgbClr val="00B0F0"/>
                </a:solidFill>
                <a:effectLst>
                  <a:outerShdw blurRad="38100" dist="38100" dir="2700000" algn="tl">
                    <a:srgbClr val="000000">
                      <a:alpha val="43137"/>
                    </a:srgbClr>
                  </a:outerShdw>
                </a:effectLst>
              </a:rPr>
              <a:t>Honey is sweet to the mouth, but sometimes turns into bile in the stomach</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reception of the revelation would bring joy, but the sorrows predicted therein would bring grief.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thought that God would be glorified </a:t>
            </a:r>
            <a:r>
              <a:rPr lang="en-US" sz="3600" dirty="0" smtClean="0">
                <a:effectLst>
                  <a:outerShdw blurRad="38100" dist="38100" dir="2700000" algn="tl">
                    <a:srgbClr val="000000">
                      <a:alpha val="43137"/>
                    </a:srgbClr>
                  </a:outerShdw>
                </a:effectLst>
              </a:rPr>
              <a:t>gave </a:t>
            </a:r>
            <a:r>
              <a:rPr lang="en-US" sz="3600" dirty="0">
                <a:effectLst>
                  <a:outerShdw blurRad="38100" dist="38100" dir="2700000" algn="tl">
                    <a:srgbClr val="000000">
                      <a:alpha val="43137"/>
                    </a:srgbClr>
                  </a:outerShdw>
                </a:effectLst>
              </a:rPr>
              <a:t>him the sweetest pleasure. </a:t>
            </a:r>
            <a:r>
              <a:rPr lang="en-US" sz="3600" dirty="0" smtClean="0">
                <a:effectLst>
                  <a:outerShdw blurRad="38100" dist="38100" dir="2700000" algn="tl">
                    <a:srgbClr val="000000">
                      <a:alpha val="43137"/>
                    </a:srgbClr>
                  </a:outerShdw>
                </a:effectLst>
              </a:rPr>
              <a:t>Yet </a:t>
            </a:r>
            <a:r>
              <a:rPr lang="en-US" sz="3600" dirty="0">
                <a:effectLst>
                  <a:outerShdw blurRad="38100" dist="38100" dir="2700000" algn="tl">
                    <a:srgbClr val="000000">
                      <a:alpha val="43137"/>
                    </a:srgbClr>
                  </a:outerShdw>
                </a:effectLst>
              </a:rPr>
              <a:t>afterwards the </a:t>
            </a:r>
            <a:r>
              <a:rPr lang="en-US" sz="3600" dirty="0" smtClean="0">
                <a:effectLst>
                  <a:outerShdw blurRad="38100" dist="38100" dir="2700000" algn="tl">
                    <a:srgbClr val="000000">
                      <a:alpha val="43137"/>
                    </a:srgbClr>
                  </a:outerShdw>
                </a:effectLst>
              </a:rPr>
              <a:t>belly (or </a:t>
            </a:r>
            <a:r>
              <a:rPr lang="en-US" sz="3600" dirty="0">
                <a:effectLst>
                  <a:outerShdw blurRad="38100" dist="38100" dir="2700000" algn="tl">
                    <a:srgbClr val="000000">
                      <a:alpha val="43137"/>
                    </a:srgbClr>
                  </a:outerShdw>
                </a:effectLst>
              </a:rPr>
              <a:t>carnal natural </a:t>
            </a:r>
            <a:r>
              <a:rPr lang="en-US" sz="3600" dirty="0" smtClean="0">
                <a:effectLst>
                  <a:outerShdw blurRad="38100" dist="38100" dir="2700000" algn="tl">
                    <a:srgbClr val="000000">
                      <a:alpha val="43137"/>
                    </a:srgbClr>
                  </a:outerShdw>
                </a:effectLst>
              </a:rPr>
              <a:t>feeling) </a:t>
            </a:r>
            <a:r>
              <a:rPr lang="en-US" sz="3600" dirty="0">
                <a:effectLst>
                  <a:outerShdw blurRad="38100" dist="38100" dir="2700000" algn="tl">
                    <a:srgbClr val="000000">
                      <a:alpha val="43137"/>
                    </a:srgbClr>
                  </a:outerShdw>
                </a:effectLst>
              </a:rPr>
              <a:t>was embittered with grief at the prophecy of the coming </a:t>
            </a:r>
            <a:r>
              <a:rPr lang="en-US" sz="3600" dirty="0" smtClean="0">
                <a:effectLst>
                  <a:outerShdw blurRad="38100" dist="38100" dir="2700000" algn="tl">
                    <a:srgbClr val="000000">
                      <a:alpha val="43137"/>
                    </a:srgbClr>
                  </a:outerShdw>
                </a:effectLst>
              </a:rPr>
              <a:t>judgments.</a:t>
            </a:r>
          </a:p>
        </p:txBody>
      </p:sp>
    </p:spTree>
    <p:extLst>
      <p:ext uri="{BB962C8B-B14F-4D97-AF65-F5344CB8AC3E}">
        <p14:creationId xmlns:p14="http://schemas.microsoft.com/office/powerpoint/2010/main" val="345037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987" y="265044"/>
            <a:ext cx="10353761" cy="1166191"/>
          </a:xfrm>
        </p:spPr>
        <p:txBody>
          <a:bodyPr>
            <a:normAutofit/>
          </a:bodyPr>
          <a:lstStyle/>
          <a:p>
            <a:r>
              <a:rPr lang="en-US" sz="4000" dirty="0">
                <a:solidFill>
                  <a:srgbClr val="FFFF00"/>
                </a:solidFill>
              </a:rPr>
              <a:t>THEME VERSES</a:t>
            </a:r>
          </a:p>
        </p:txBody>
      </p:sp>
      <p:sp>
        <p:nvSpPr>
          <p:cNvPr id="3" name="Content Placeholder 2"/>
          <p:cNvSpPr>
            <a:spLocks noGrp="1"/>
          </p:cNvSpPr>
          <p:nvPr>
            <p:ph idx="1"/>
          </p:nvPr>
        </p:nvSpPr>
        <p:spPr>
          <a:xfrm>
            <a:off x="556591" y="1431235"/>
            <a:ext cx="11383617" cy="5033605"/>
          </a:xfrm>
        </p:spPr>
        <p:txBody>
          <a:bodyPr>
            <a:noAutofit/>
          </a:bodyPr>
          <a:lstStyle/>
          <a:p>
            <a:pPr marL="0" indent="0">
              <a:buNone/>
            </a:pPr>
            <a:r>
              <a:rPr lang="en-US" sz="2800" dirty="0">
                <a:solidFill>
                  <a:srgbClr val="FFFF00"/>
                </a:solidFill>
              </a:rPr>
              <a:t>Rev. 1:1 </a:t>
            </a:r>
            <a:r>
              <a:rPr lang="en-US" sz="2800" dirty="0"/>
              <a:t>¶ “</a:t>
            </a:r>
            <a:r>
              <a:rPr lang="en-US" sz="2800" i="1" dirty="0"/>
              <a:t>The Revelation of Jesus Christ, which God gave unto him, to shew unto his servants things which must shortly come to pass…</a:t>
            </a:r>
            <a:r>
              <a:rPr lang="en-US" sz="2800" dirty="0"/>
              <a:t>”</a:t>
            </a:r>
          </a:p>
          <a:p>
            <a:pPr marL="0" indent="0">
              <a:buNone/>
            </a:pPr>
            <a:r>
              <a:rPr lang="en-US" sz="2800" dirty="0">
                <a:solidFill>
                  <a:srgbClr val="FFFF00"/>
                </a:solidFill>
              </a:rPr>
              <a:t>Rev. 1:8 </a:t>
            </a:r>
            <a:r>
              <a:rPr lang="en-US" sz="2800" dirty="0"/>
              <a:t>“</a:t>
            </a:r>
            <a:r>
              <a:rPr lang="en-US" sz="2800" i="1" dirty="0"/>
              <a:t>I am Alpha and Omega, the beginning and the ending, </a:t>
            </a:r>
            <a:r>
              <a:rPr lang="en-US" sz="2800" i="1" dirty="0" err="1"/>
              <a:t>saith</a:t>
            </a:r>
            <a:r>
              <a:rPr lang="en-US" sz="2800" i="1" dirty="0"/>
              <a:t> the Lord, which is, and which was, and which is to come, the Almighty.</a:t>
            </a:r>
            <a:r>
              <a:rPr lang="en-US" sz="2800" dirty="0"/>
              <a:t>”</a:t>
            </a:r>
          </a:p>
          <a:p>
            <a:pPr marL="0" indent="0">
              <a:buNone/>
            </a:pPr>
            <a:r>
              <a:rPr lang="en-US" sz="2800" dirty="0">
                <a:solidFill>
                  <a:srgbClr val="FFFF00"/>
                </a:solidFill>
              </a:rPr>
              <a:t>Rev. 1:18</a:t>
            </a:r>
            <a:r>
              <a:rPr lang="en-US" sz="2800" dirty="0"/>
              <a:t>  “</a:t>
            </a:r>
            <a:r>
              <a:rPr lang="en-US" sz="2800" i="1" dirty="0"/>
              <a:t>I am he that </a:t>
            </a:r>
            <a:r>
              <a:rPr lang="en-US" sz="2800" i="1" dirty="0" err="1"/>
              <a:t>liveth</a:t>
            </a:r>
            <a:r>
              <a:rPr lang="en-US" sz="2800" i="1" dirty="0"/>
              <a:t>, and was dead; and, behold, I am alive for evermore, Amen</a:t>
            </a:r>
            <a:r>
              <a:rPr lang="en-US" sz="2800" dirty="0"/>
              <a:t>”</a:t>
            </a:r>
          </a:p>
          <a:p>
            <a:pPr marL="0" indent="0">
              <a:buNone/>
            </a:pPr>
            <a:r>
              <a:rPr lang="en-US" sz="2800" dirty="0">
                <a:solidFill>
                  <a:srgbClr val="FFFF00"/>
                </a:solidFill>
              </a:rPr>
              <a:t>Rev. 1:19 </a:t>
            </a:r>
            <a:r>
              <a:rPr lang="en-US" sz="2800" dirty="0">
                <a:solidFill>
                  <a:srgbClr val="00B0F0"/>
                </a:solidFill>
              </a:rPr>
              <a:t>“</a:t>
            </a:r>
            <a:r>
              <a:rPr lang="en-US" sz="2800" i="1" dirty="0">
                <a:solidFill>
                  <a:srgbClr val="00B0F0"/>
                </a:solidFill>
              </a:rPr>
              <a:t>Write the things </a:t>
            </a:r>
            <a:r>
              <a:rPr lang="en-US" sz="2800" i="1" u="sng" dirty="0">
                <a:solidFill>
                  <a:srgbClr val="00B0F0"/>
                </a:solidFill>
              </a:rPr>
              <a:t>which thou hast seen</a:t>
            </a:r>
            <a:r>
              <a:rPr lang="en-US" sz="2800" i="1" dirty="0">
                <a:solidFill>
                  <a:srgbClr val="00B0F0"/>
                </a:solidFill>
              </a:rPr>
              <a:t>, and the things </a:t>
            </a:r>
            <a:r>
              <a:rPr lang="en-US" sz="2800" i="1" u="sng" dirty="0">
                <a:solidFill>
                  <a:srgbClr val="00B0F0"/>
                </a:solidFill>
              </a:rPr>
              <a:t>which are</a:t>
            </a:r>
            <a:r>
              <a:rPr lang="en-US" sz="2800" i="1" dirty="0">
                <a:solidFill>
                  <a:srgbClr val="00B0F0"/>
                </a:solidFill>
              </a:rPr>
              <a:t>, and the things </a:t>
            </a:r>
            <a:r>
              <a:rPr lang="en-US" sz="2800" i="1" u="sng" dirty="0">
                <a:solidFill>
                  <a:srgbClr val="00B0F0"/>
                </a:solidFill>
              </a:rPr>
              <a:t>which shall be hereafter</a:t>
            </a:r>
            <a:r>
              <a:rPr lang="en-US" sz="2800" dirty="0">
                <a:solidFill>
                  <a:srgbClr val="00B0F0"/>
                </a:solidFill>
              </a:rPr>
              <a:t>”</a:t>
            </a:r>
          </a:p>
        </p:txBody>
      </p:sp>
    </p:spTree>
    <p:extLst>
      <p:ext uri="{BB962C8B-B14F-4D97-AF65-F5344CB8AC3E}">
        <p14:creationId xmlns:p14="http://schemas.microsoft.com/office/powerpoint/2010/main" val="3647352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00B0F0"/>
                </a:solidFill>
                <a:effectLst/>
              </a:rPr>
              <a:t>The Church at </a:t>
            </a:r>
            <a:r>
              <a:rPr lang="en-US" sz="3600" b="1" u="sng" dirty="0">
                <a:solidFill>
                  <a:srgbClr val="00B0F0"/>
                </a:solidFill>
                <a:effectLst>
                  <a:outerShdw blurRad="38100" dist="38100" dir="2700000" algn="tl">
                    <a:srgbClr val="000000">
                      <a:alpha val="43137"/>
                    </a:srgbClr>
                  </a:outerShdw>
                </a:effectLst>
              </a:rPr>
              <a:t>EPHESUS</a:t>
            </a:r>
            <a:r>
              <a:rPr lang="en-US" sz="3600" b="1" dirty="0">
                <a:solidFill>
                  <a:srgbClr val="FFFF00"/>
                </a:solidFill>
                <a:effectLst>
                  <a:outerShdw blurRad="38100" dist="38100" dir="2700000" algn="tl">
                    <a:srgbClr val="000000">
                      <a:alpha val="43137"/>
                    </a:srgbClr>
                  </a:outerShdw>
                </a:effectLst>
              </a:rPr>
              <a:t>: “Desirable”</a:t>
            </a:r>
            <a:endParaRPr lang="en-US" sz="3200" i="1" dirty="0">
              <a:solidFill>
                <a:srgbClr val="FFFF00"/>
              </a:solidFill>
              <a:effectLst>
                <a:outerShdw blurRad="38100" dist="38100" dir="2700000" algn="tl">
                  <a:srgbClr val="000000">
                    <a:alpha val="43137"/>
                  </a:srgbClr>
                </a:outerShdw>
              </a:effectLst>
            </a:endParaRPr>
          </a:p>
          <a:p>
            <a:r>
              <a:rPr lang="en-US" sz="3200" dirty="0"/>
              <a:t>Ephesus was the largest city of the Roman province of Asia Minor &amp; the Roman governor lived there. It was the capital of Ionia; which was one of the twelve Ionian cities of Asia Minor. Under the Romans it was the capital not only of Ionia, but of the entire province of Asia, and bore the honourable title of the first and greatest metropolis of Asia. </a:t>
            </a:r>
          </a:p>
          <a:p>
            <a:r>
              <a:rPr lang="en-US" sz="3200" dirty="0"/>
              <a:t>It was a free city, which was allowed to have its own local government, including no garrison of Roman soldiers.</a:t>
            </a:r>
          </a:p>
          <a:p>
            <a:pPr marL="0" indent="0">
              <a:buNone/>
            </a:pPr>
            <a:endParaRPr lang="en-US" sz="3200" dirty="0">
              <a:effectLst/>
            </a:endParaRPr>
          </a:p>
          <a:p>
            <a:pPr marL="0" indent="0">
              <a:buNone/>
            </a:pPr>
            <a:endParaRPr lang="en-US" sz="3200" dirty="0">
              <a:effectLst/>
            </a:endParaRPr>
          </a:p>
        </p:txBody>
      </p:sp>
    </p:spTree>
    <p:extLst>
      <p:ext uri="{BB962C8B-B14F-4D97-AF65-F5344CB8AC3E}">
        <p14:creationId xmlns:p14="http://schemas.microsoft.com/office/powerpoint/2010/main" val="575386628"/>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10:8-9</a:t>
            </a:r>
            <a:endParaRPr lang="en-US" dirty="0">
              <a:solidFill>
                <a:srgbClr val="00B0F0"/>
              </a:solidFill>
            </a:endParaRPr>
          </a:p>
        </p:txBody>
      </p:sp>
      <p:sp>
        <p:nvSpPr>
          <p:cNvPr id="5" name="Content Placeholder 2"/>
          <p:cNvSpPr>
            <a:spLocks noGrp="1"/>
          </p:cNvSpPr>
          <p:nvPr>
            <p:ph idx="1"/>
          </p:nvPr>
        </p:nvSpPr>
        <p:spPr>
          <a:xfrm>
            <a:off x="204717" y="1924334"/>
            <a:ext cx="11859904" cy="3657600"/>
          </a:xfrm>
        </p:spPr>
        <p:txBody>
          <a:bodyPr>
            <a:noAutofit/>
          </a:bodyPr>
          <a:lstStyle/>
          <a:p>
            <a:pPr marL="0" indent="0">
              <a:buNone/>
            </a:pPr>
            <a:r>
              <a:rPr lang="en-US" sz="4800" dirty="0" smtClean="0">
                <a:solidFill>
                  <a:srgbClr val="00B0F0"/>
                </a:solidFill>
                <a:effectLst>
                  <a:outerShdw blurRad="38100" dist="38100" dir="2700000" algn="tl">
                    <a:srgbClr val="000000">
                      <a:alpha val="43137"/>
                    </a:srgbClr>
                  </a:outerShdw>
                </a:effectLst>
              </a:rPr>
              <a:t>The revelations </a:t>
            </a:r>
            <a:r>
              <a:rPr lang="en-US" sz="4800" dirty="0">
                <a:solidFill>
                  <a:srgbClr val="00B0F0"/>
                </a:solidFill>
                <a:effectLst>
                  <a:outerShdw blurRad="38100" dist="38100" dir="2700000" algn="tl">
                    <a:srgbClr val="000000">
                      <a:alpha val="43137"/>
                    </a:srgbClr>
                  </a:outerShdw>
                </a:effectLst>
              </a:rPr>
              <a:t>of the secrets of </a:t>
            </a:r>
            <a:r>
              <a:rPr lang="en-US" sz="4800" dirty="0" smtClean="0">
                <a:solidFill>
                  <a:srgbClr val="00B0F0"/>
                </a:solidFill>
                <a:effectLst>
                  <a:outerShdw blurRad="38100" dist="38100" dir="2700000" algn="tl">
                    <a:srgbClr val="000000">
                      <a:alpha val="43137"/>
                    </a:srgbClr>
                  </a:outerShdw>
                </a:effectLst>
              </a:rPr>
              <a:t>the future are </a:t>
            </a:r>
            <a:r>
              <a:rPr lang="en-US" sz="4800" dirty="0">
                <a:solidFill>
                  <a:srgbClr val="00B0F0"/>
                </a:solidFill>
                <a:effectLst>
                  <a:outerShdw blurRad="38100" dist="38100" dir="2700000" algn="tl">
                    <a:srgbClr val="000000">
                      <a:alpha val="43137"/>
                    </a:srgbClr>
                  </a:outerShdw>
                </a:effectLst>
              </a:rPr>
              <a:t>sweet to one at first, but bitter and distasteful to our natural </a:t>
            </a:r>
            <a:r>
              <a:rPr lang="en-US" sz="4800" dirty="0" smtClean="0">
                <a:solidFill>
                  <a:srgbClr val="00B0F0"/>
                </a:solidFill>
                <a:effectLst>
                  <a:outerShdw blurRad="38100" dist="38100" dir="2700000" algn="tl">
                    <a:srgbClr val="000000">
                      <a:alpha val="43137"/>
                    </a:srgbClr>
                  </a:outerShdw>
                </a:effectLst>
              </a:rPr>
              <a:t>man </a:t>
            </a:r>
            <a:r>
              <a:rPr lang="en-US" sz="4800" dirty="0">
                <a:solidFill>
                  <a:srgbClr val="00B0F0"/>
                </a:solidFill>
                <a:effectLst>
                  <a:outerShdw blurRad="38100" dist="38100" dir="2700000" algn="tl">
                    <a:srgbClr val="000000">
                      <a:alpha val="43137"/>
                    </a:srgbClr>
                  </a:outerShdw>
                </a:effectLst>
              </a:rPr>
              <a:t>when we learn </a:t>
            </a:r>
            <a:r>
              <a:rPr lang="en-US" sz="4800" dirty="0" smtClean="0">
                <a:solidFill>
                  <a:srgbClr val="00B0F0"/>
                </a:solidFill>
                <a:effectLst>
                  <a:outerShdw blurRad="38100" dist="38100" dir="2700000" algn="tl">
                    <a:srgbClr val="000000">
                      <a:alpha val="43137"/>
                    </a:srgbClr>
                  </a:outerShdw>
                </a:effectLst>
              </a:rPr>
              <a:t> of the calamities to follow.</a:t>
            </a:r>
          </a:p>
        </p:txBody>
      </p:sp>
    </p:spTree>
    <p:extLst>
      <p:ext uri="{BB962C8B-B14F-4D97-AF65-F5344CB8AC3E}">
        <p14:creationId xmlns:p14="http://schemas.microsoft.com/office/powerpoint/2010/main" val="3497665441"/>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423" y="113808"/>
            <a:ext cx="5248938" cy="664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17196"/>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10:10</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as soon as I had eaten it, my belly was </a:t>
            </a:r>
            <a:r>
              <a:rPr lang="en-US" sz="3600" i="1" dirty="0" smtClean="0">
                <a:solidFill>
                  <a:srgbClr val="FFFF00"/>
                </a:solidFill>
                <a:effectLst>
                  <a:outerShdw blurRad="38100" dist="38100" dir="2700000" algn="tl">
                    <a:srgbClr val="000000">
                      <a:alpha val="43137"/>
                    </a:srgbClr>
                  </a:outerShdw>
                </a:effectLst>
              </a:rPr>
              <a:t>bitter</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effect immediately </a:t>
            </a:r>
            <a:r>
              <a:rPr lang="en-US" sz="3600" dirty="0" smtClean="0">
                <a:effectLst>
                  <a:outerShdw blurRad="38100" dist="38100" dir="2700000" algn="tl">
                    <a:srgbClr val="000000">
                      <a:alpha val="43137"/>
                    </a:srgbClr>
                  </a:outerShdw>
                </a:effectLst>
              </a:rPr>
              <a:t>followed </a:t>
            </a:r>
            <a:r>
              <a:rPr lang="en-US" sz="3600" dirty="0">
                <a:effectLst>
                  <a:outerShdw blurRad="38100" dist="38100" dir="2700000" algn="tl">
                    <a:srgbClr val="000000">
                      <a:alpha val="43137"/>
                    </a:srgbClr>
                  </a:outerShdw>
                </a:effectLst>
              </a:rPr>
              <a:t>that </a:t>
            </a:r>
            <a:r>
              <a:rPr lang="en-US" sz="3600" dirty="0" smtClean="0">
                <a:effectLst>
                  <a:outerShdw blurRad="38100" dist="38100" dir="2700000" algn="tl">
                    <a:srgbClr val="000000">
                      <a:alpha val="43137"/>
                    </a:srgbClr>
                  </a:outerShdw>
                </a:effectLst>
              </a:rPr>
              <a:t>as </a:t>
            </a:r>
            <a:r>
              <a:rPr lang="en-US" sz="3600" dirty="0">
                <a:effectLst>
                  <a:outerShdw blurRad="38100" dist="38100" dir="2700000" algn="tl">
                    <a:srgbClr val="000000">
                      <a:alpha val="43137"/>
                    </a:srgbClr>
                  </a:outerShdw>
                </a:effectLst>
              </a:rPr>
              <a:t>soon as </a:t>
            </a:r>
            <a:r>
              <a:rPr lang="en-US" sz="3600" dirty="0" smtClean="0">
                <a:effectLst>
                  <a:outerShdw blurRad="38100" dist="38100" dir="2700000" algn="tl">
                    <a:srgbClr val="000000">
                      <a:alpha val="43137"/>
                    </a:srgbClr>
                  </a:outerShdw>
                </a:effectLst>
              </a:rPr>
              <a:t>John </a:t>
            </a:r>
            <a:r>
              <a:rPr lang="en-US" sz="3600" dirty="0">
                <a:effectLst>
                  <a:outerShdw blurRad="38100" dist="38100" dir="2700000" algn="tl">
                    <a:srgbClr val="000000">
                      <a:alpha val="43137"/>
                    </a:srgbClr>
                  </a:outerShdw>
                </a:effectLst>
              </a:rPr>
              <a:t>was made acquainted with the contents of the </a:t>
            </a:r>
            <a:r>
              <a:rPr lang="en-US" sz="3600" dirty="0" smtClean="0">
                <a:effectLst>
                  <a:outerShdw blurRad="38100" dist="38100" dir="2700000" algn="tl">
                    <a:srgbClr val="000000">
                      <a:alpha val="43137"/>
                    </a:srgbClr>
                  </a:outerShdw>
                </a:effectLst>
              </a:rPr>
              <a:t>book requiring </a:t>
            </a:r>
            <a:r>
              <a:rPr lang="en-US" sz="3600" dirty="0">
                <a:effectLst>
                  <a:outerShdw blurRad="38100" dist="38100" dir="2700000" algn="tl">
                    <a:srgbClr val="000000">
                      <a:alpha val="43137"/>
                    </a:srgbClr>
                  </a:outerShdw>
                </a:effectLst>
              </a:rPr>
              <a:t>him to deliver some message of woe and </a:t>
            </a:r>
            <a:r>
              <a:rPr lang="en-US" sz="3600" dirty="0" smtClean="0">
                <a:effectLst>
                  <a:outerShdw blurRad="38100" dist="38100" dir="2700000" algn="tl">
                    <a:srgbClr val="000000">
                      <a:alpha val="43137"/>
                    </a:srgbClr>
                  </a:outerShdw>
                </a:effectLst>
              </a:rPr>
              <a:t>wrath; it would seem that it </a:t>
            </a:r>
            <a:r>
              <a:rPr lang="en-US" sz="3600" dirty="0">
                <a:effectLst>
                  <a:outerShdw blurRad="38100" dist="38100" dir="2700000" algn="tl">
                    <a:srgbClr val="000000">
                      <a:alpha val="43137"/>
                    </a:srgbClr>
                  </a:outerShdw>
                </a:effectLst>
              </a:rPr>
              <a:t>would be painful to </a:t>
            </a:r>
            <a:r>
              <a:rPr lang="en-US" sz="3600" dirty="0" smtClean="0">
                <a:effectLst>
                  <a:outerShdw blurRad="38100" dist="38100" dir="2700000" algn="tl">
                    <a:srgbClr val="000000">
                      <a:alpha val="43137"/>
                    </a:srgbClr>
                  </a:outerShdw>
                </a:effectLst>
              </a:rPr>
              <a:t>deliver. In addition; those who would receive it, would go through some bitter </a:t>
            </a:r>
            <a:r>
              <a:rPr lang="en-US" sz="3600" dirty="0">
                <a:effectLst>
                  <a:outerShdw blurRad="38100" dist="38100" dir="2700000" algn="tl">
                    <a:srgbClr val="000000">
                      <a:alpha val="43137"/>
                    </a:srgbClr>
                  </a:outerShdw>
                </a:effectLst>
              </a:rPr>
              <a:t>persecutions and trials.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6263842"/>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10:10-11</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reception of the revelation was pleasant, but its contents filled him with </a:t>
            </a:r>
            <a:r>
              <a:rPr lang="en-US" sz="3600" dirty="0" smtClean="0">
                <a:effectLst>
                  <a:outerShdw blurRad="38100" dist="38100" dir="2700000" algn="tl">
                    <a:srgbClr val="000000">
                      <a:alpha val="43137"/>
                    </a:srgbClr>
                  </a:outerShdw>
                </a:effectLst>
              </a:rPr>
              <a:t>distress. </a:t>
            </a:r>
          </a:p>
          <a:p>
            <a:pPr marL="0" indent="0">
              <a:buNone/>
            </a:pPr>
            <a:r>
              <a:rPr lang="en-US" sz="3600" i="1" dirty="0" smtClean="0">
                <a:solidFill>
                  <a:srgbClr val="FFFF00"/>
                </a:solidFill>
                <a:effectLst>
                  <a:outerShdw blurRad="38100" dist="38100" dir="2700000" algn="tl">
                    <a:srgbClr val="000000">
                      <a:alpha val="43137"/>
                    </a:srgbClr>
                  </a:outerShdw>
                </a:effectLst>
              </a:rPr>
              <a:t>You </a:t>
            </a:r>
            <a:r>
              <a:rPr lang="en-US" sz="3600" i="1" dirty="0">
                <a:solidFill>
                  <a:srgbClr val="FFFF00"/>
                </a:solidFill>
                <a:effectLst>
                  <a:outerShdw blurRad="38100" dist="38100" dir="2700000" algn="tl">
                    <a:srgbClr val="000000">
                      <a:alpha val="43137"/>
                    </a:srgbClr>
                  </a:outerShdw>
                </a:effectLst>
              </a:rPr>
              <a:t>are to give word again of what is coming in the future to the peoples and nations and languages and kings.</a:t>
            </a:r>
          </a:p>
          <a:p>
            <a:pPr marL="0" indent="0">
              <a:buNone/>
            </a:pPr>
            <a:r>
              <a:rPr lang="en-US" sz="3600" dirty="0">
                <a:effectLst>
                  <a:outerShdw blurRad="38100" dist="38100" dir="2700000" algn="tl">
                    <a:srgbClr val="000000">
                      <a:alpha val="43137"/>
                    </a:srgbClr>
                  </a:outerShdw>
                </a:effectLst>
              </a:rPr>
              <a:t>The meaning is, that, as a consequence of </a:t>
            </a:r>
            <a:r>
              <a:rPr lang="en-US" sz="3600" dirty="0" smtClean="0">
                <a:effectLst>
                  <a:outerShdw blurRad="38100" dist="38100" dir="2700000" algn="tl">
                    <a:srgbClr val="000000">
                      <a:alpha val="43137"/>
                    </a:srgbClr>
                  </a:outerShdw>
                </a:effectLst>
              </a:rPr>
              <a:t>consuming </a:t>
            </a:r>
            <a:r>
              <a:rPr lang="en-US" sz="3600" dirty="0">
                <a:effectLst>
                  <a:outerShdw blurRad="38100" dist="38100" dir="2700000" algn="tl">
                    <a:srgbClr val="000000">
                      <a:alpha val="43137"/>
                    </a:srgbClr>
                  </a:outerShdw>
                </a:effectLst>
              </a:rPr>
              <a:t>the little </a:t>
            </a:r>
            <a:r>
              <a:rPr lang="en-US" sz="3600" dirty="0" smtClean="0">
                <a:effectLst>
                  <a:outerShdw blurRad="38100" dist="38100" dir="2700000" algn="tl">
                    <a:srgbClr val="000000">
                      <a:alpha val="43137"/>
                    </a:srgbClr>
                  </a:outerShdw>
                </a:effectLst>
              </a:rPr>
              <a:t>book </a:t>
            </a:r>
            <a:r>
              <a:rPr lang="en-US" sz="3600" dirty="0">
                <a:effectLst>
                  <a:outerShdw blurRad="38100" dist="38100" dir="2700000" algn="tl">
                    <a:srgbClr val="000000">
                      <a:alpha val="43137"/>
                    </a:srgbClr>
                  </a:outerShdw>
                </a:effectLst>
              </a:rPr>
              <a:t>and its contents, he would be called to proclaim Divine truth, or to make the message of God known to mankind.</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0848642"/>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045" y="552449"/>
            <a:ext cx="9324975" cy="6305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62254" y="552449"/>
            <a:ext cx="10353761" cy="1110018"/>
          </a:xfrm>
        </p:spPr>
        <p:txBody>
          <a:bodyPr>
            <a:normAutofit fontScale="90000"/>
          </a:bodyPr>
          <a:lstStyle/>
          <a:p>
            <a:r>
              <a:rPr lang="en-US" sz="7300" b="0" dirty="0">
                <a:solidFill>
                  <a:srgbClr val="FFFF00"/>
                </a:solidFill>
                <a:latin typeface="Bernard MT Condensed" pitchFamily="18" charset="0"/>
              </a:rPr>
              <a:t>Revelation Chapter </a:t>
            </a:r>
            <a:r>
              <a:rPr lang="en-US" sz="7300" b="0" dirty="0" smtClean="0">
                <a:solidFill>
                  <a:srgbClr val="FFFF00"/>
                </a:solidFill>
                <a:latin typeface="Bernard MT Condensed" pitchFamily="18" charset="0"/>
              </a:rPr>
              <a:t>11</a:t>
            </a:r>
            <a:br>
              <a:rPr lang="en-US" sz="7300" b="0" dirty="0" smtClean="0">
                <a:solidFill>
                  <a:srgbClr val="FFFF00"/>
                </a:solidFill>
                <a:latin typeface="Bernard MT Condensed" pitchFamily="18" charset="0"/>
              </a:rPr>
            </a:br>
            <a:r>
              <a:rPr lang="en-US" sz="3600" dirty="0" smtClean="0">
                <a:solidFill>
                  <a:srgbClr val="FFFF00"/>
                </a:solidFill>
                <a:latin typeface="Bernard MT Condensed" pitchFamily="18" charset="0"/>
              </a:rPr>
              <a:t/>
            </a:r>
            <a:br>
              <a:rPr lang="en-US" sz="3600" dirty="0" smtClean="0">
                <a:solidFill>
                  <a:srgbClr val="FFFF00"/>
                </a:solidFill>
                <a:latin typeface="Bernard MT Condensed" pitchFamily="18" charset="0"/>
              </a:rPr>
            </a:br>
            <a:endParaRPr lang="en-US" sz="5300" b="0" dirty="0">
              <a:solidFill>
                <a:srgbClr val="FFFF00"/>
              </a:solidFill>
            </a:endParaRPr>
          </a:p>
        </p:txBody>
      </p:sp>
    </p:spTree>
    <p:extLst>
      <p:ext uri="{BB962C8B-B14F-4D97-AF65-F5344CB8AC3E}">
        <p14:creationId xmlns:p14="http://schemas.microsoft.com/office/powerpoint/2010/main" val="535529188"/>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a:t>
            </a:r>
            <a:endParaRPr lang="en-US" dirty="0">
              <a:solidFill>
                <a:srgbClr val="00B0F0"/>
              </a:solidFill>
            </a:endParaRPr>
          </a:p>
        </p:txBody>
      </p:sp>
      <p:sp>
        <p:nvSpPr>
          <p:cNvPr id="5" name="Content Placeholder 2"/>
          <p:cNvSpPr>
            <a:spLocks noGrp="1"/>
          </p:cNvSpPr>
          <p:nvPr>
            <p:ph idx="1"/>
          </p:nvPr>
        </p:nvSpPr>
        <p:spPr>
          <a:xfrm>
            <a:off x="204717" y="1692322"/>
            <a:ext cx="11859904" cy="4244454"/>
          </a:xfrm>
        </p:spPr>
        <p:txBody>
          <a:bodyPr>
            <a:noAutofit/>
          </a:bodyPr>
          <a:lstStyle/>
          <a:p>
            <a:pPr marL="0" indent="0">
              <a:buNone/>
            </a:pPr>
            <a:r>
              <a:rPr lang="en-US" sz="4800" i="1" dirty="0" smtClean="0">
                <a:solidFill>
                  <a:srgbClr val="FFFF00"/>
                </a:solidFill>
                <a:effectLst>
                  <a:outerShdw blurRad="38100" dist="38100" dir="2700000" algn="tl">
                    <a:srgbClr val="000000">
                      <a:alpha val="43137"/>
                    </a:srgbClr>
                  </a:outerShdw>
                </a:effectLst>
              </a:rPr>
              <a:t>And </a:t>
            </a:r>
            <a:r>
              <a:rPr lang="en-US" sz="4800" i="1" dirty="0">
                <a:solidFill>
                  <a:srgbClr val="FFFF00"/>
                </a:solidFill>
                <a:effectLst>
                  <a:outerShdw blurRad="38100" dist="38100" dir="2700000" algn="tl">
                    <a:srgbClr val="000000">
                      <a:alpha val="43137"/>
                    </a:srgbClr>
                  </a:outerShdw>
                </a:effectLst>
              </a:rPr>
              <a:t>there was given to me a measuring rod: and </a:t>
            </a:r>
            <a:r>
              <a:rPr lang="en-US" sz="4800" i="1" dirty="0" smtClean="0">
                <a:solidFill>
                  <a:srgbClr val="FFFF00"/>
                </a:solidFill>
                <a:effectLst>
                  <a:outerShdw blurRad="38100" dist="38100" dir="2700000" algn="tl">
                    <a:srgbClr val="000000">
                      <a:alpha val="43137"/>
                    </a:srgbClr>
                  </a:outerShdw>
                </a:effectLst>
              </a:rPr>
              <a:t>the angel </a:t>
            </a:r>
            <a:r>
              <a:rPr lang="en-US" sz="4800" i="1" dirty="0">
                <a:solidFill>
                  <a:srgbClr val="FFFF00"/>
                </a:solidFill>
                <a:effectLst>
                  <a:outerShdw blurRad="38100" dist="38100" dir="2700000" algn="tl">
                    <a:srgbClr val="000000">
                      <a:alpha val="43137"/>
                    </a:srgbClr>
                  </a:outerShdw>
                </a:effectLst>
              </a:rPr>
              <a:t>said, Go up and take the </a:t>
            </a:r>
            <a:r>
              <a:rPr lang="en-US" sz="4800" i="1" dirty="0" smtClean="0">
                <a:solidFill>
                  <a:srgbClr val="FFFF00"/>
                </a:solidFill>
                <a:effectLst>
                  <a:outerShdw blurRad="38100" dist="38100" dir="2700000" algn="tl">
                    <a:srgbClr val="000000">
                      <a:alpha val="43137"/>
                    </a:srgbClr>
                  </a:outerShdw>
                </a:effectLst>
              </a:rPr>
              <a:t>measurement </a:t>
            </a:r>
            <a:r>
              <a:rPr lang="en-US" sz="4800" i="1" dirty="0">
                <a:solidFill>
                  <a:srgbClr val="FFFF00"/>
                </a:solidFill>
                <a:effectLst>
                  <a:outerShdw blurRad="38100" dist="38100" dir="2700000" algn="tl">
                    <a:srgbClr val="000000">
                      <a:alpha val="43137"/>
                    </a:srgbClr>
                  </a:outerShdw>
                </a:effectLst>
              </a:rPr>
              <a:t>of the house of </a:t>
            </a:r>
            <a:r>
              <a:rPr lang="en-US" sz="4800" i="1" dirty="0" smtClean="0">
                <a:solidFill>
                  <a:srgbClr val="FFFF00"/>
                </a:solidFill>
                <a:effectLst>
                  <a:outerShdw blurRad="38100" dist="38100" dir="2700000" algn="tl">
                    <a:srgbClr val="000000">
                      <a:alpha val="43137"/>
                    </a:srgbClr>
                  </a:outerShdw>
                </a:effectLst>
              </a:rPr>
              <a:t>God </a:t>
            </a:r>
            <a:r>
              <a:rPr lang="en-US" sz="4800" i="1" dirty="0">
                <a:solidFill>
                  <a:srgbClr val="FFFF00"/>
                </a:solidFill>
                <a:effectLst>
                  <a:outerShdw blurRad="38100" dist="38100" dir="2700000" algn="tl">
                    <a:srgbClr val="000000">
                      <a:alpha val="43137"/>
                    </a:srgbClr>
                  </a:outerShdw>
                </a:effectLst>
              </a:rPr>
              <a:t>and the </a:t>
            </a:r>
            <a:r>
              <a:rPr lang="en-US" sz="4800" i="1" dirty="0" smtClean="0">
                <a:solidFill>
                  <a:srgbClr val="FFFF00"/>
                </a:solidFill>
                <a:effectLst>
                  <a:outerShdw blurRad="38100" dist="38100" dir="2700000" algn="tl">
                    <a:srgbClr val="000000">
                      <a:alpha val="43137"/>
                    </a:srgbClr>
                  </a:outerShdw>
                </a:effectLst>
              </a:rPr>
              <a:t>altar </a:t>
            </a:r>
            <a:r>
              <a:rPr lang="en-US" sz="4800" i="1" dirty="0">
                <a:solidFill>
                  <a:srgbClr val="FFFF00"/>
                </a:solidFill>
                <a:effectLst>
                  <a:outerShdw blurRad="38100" dist="38100" dir="2700000" algn="tl">
                    <a:srgbClr val="000000">
                      <a:alpha val="43137"/>
                    </a:srgbClr>
                  </a:outerShdw>
                </a:effectLst>
              </a:rPr>
              <a:t>and the worshippers in it</a:t>
            </a:r>
            <a:r>
              <a:rPr lang="en-US" sz="4800" i="1" dirty="0" smtClean="0">
                <a:solidFill>
                  <a:srgbClr val="FFFF00"/>
                </a:solidFill>
                <a:effectLst>
                  <a:outerShdw blurRad="38100" dist="38100" dir="2700000" algn="tl">
                    <a:srgbClr val="000000">
                      <a:alpha val="43137"/>
                    </a:srgbClr>
                  </a:outerShdw>
                </a:effectLst>
              </a:rPr>
              <a:t>.</a:t>
            </a:r>
            <a:endParaRPr lang="en-US" sz="4800"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2025458"/>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 reed</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This word properly denotes a plant with a jointed hollow stalk, growing in wet grounds. Then it refers to the stalk as cut for use, as a </a:t>
            </a:r>
            <a:r>
              <a:rPr lang="en-US" sz="3600" dirty="0" smtClean="0">
                <a:effectLst>
                  <a:outerShdw blurRad="38100" dist="38100" dir="2700000" algn="tl">
                    <a:srgbClr val="000000">
                      <a:alpha val="43137"/>
                    </a:srgbClr>
                  </a:outerShdw>
                </a:effectLst>
              </a:rPr>
              <a:t>measuring-stick (</a:t>
            </a:r>
            <a:r>
              <a:rPr lang="en-US" sz="3600" dirty="0" smtClean="0">
                <a:solidFill>
                  <a:srgbClr val="FFFF00"/>
                </a:solidFill>
                <a:effectLst>
                  <a:outerShdw blurRad="38100" dist="38100" dir="2700000" algn="tl">
                    <a:srgbClr val="000000">
                      <a:alpha val="43137"/>
                    </a:srgbClr>
                  </a:outerShdw>
                </a:effectLst>
              </a:rPr>
              <a:t>as </a:t>
            </a:r>
            <a:r>
              <a:rPr lang="en-US" sz="3600" dirty="0">
                <a:solidFill>
                  <a:srgbClr val="FFFF00"/>
                </a:solidFill>
                <a:effectLst>
                  <a:outerShdw blurRad="38100" dist="38100" dir="2700000" algn="tl">
                    <a:srgbClr val="000000">
                      <a:alpha val="43137"/>
                    </a:srgbClr>
                  </a:outerShdw>
                </a:effectLst>
              </a:rPr>
              <a:t>in this </a:t>
            </a:r>
            <a:r>
              <a:rPr lang="en-US" sz="3600" dirty="0" smtClean="0">
                <a:solidFill>
                  <a:srgbClr val="FFFF00"/>
                </a:solidFill>
                <a:effectLst>
                  <a:outerShdw blurRad="38100" dist="38100" dir="2700000" algn="tl">
                    <a:srgbClr val="000000">
                      <a:alpha val="43137"/>
                    </a:srgbClr>
                  </a:outerShdw>
                </a:effectLst>
              </a:rPr>
              <a:t>verse</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or a mock </a:t>
            </a:r>
            <a:r>
              <a:rPr lang="en-US" sz="3600" dirty="0" smtClean="0">
                <a:effectLst>
                  <a:outerShdw blurRad="38100" dist="38100" dir="2700000" algn="tl">
                    <a:srgbClr val="000000">
                      <a:alpha val="43137"/>
                    </a:srgbClr>
                  </a:outerShdw>
                </a:effectLst>
              </a:rPr>
              <a:t>scepter or </a:t>
            </a:r>
            <a:r>
              <a:rPr lang="en-US" sz="3600" dirty="0">
                <a:effectLst>
                  <a:outerShdw blurRad="38100" dist="38100" dir="2700000" algn="tl">
                    <a:srgbClr val="000000">
                      <a:alpha val="43137"/>
                    </a:srgbClr>
                  </a:outerShdw>
                </a:effectLst>
              </a:rPr>
              <a:t>a pen for </a:t>
            </a:r>
            <a:r>
              <a:rPr lang="en-US" sz="3600" dirty="0" smtClean="0">
                <a:effectLst>
                  <a:outerShdw blurRad="38100" dist="38100" dir="2700000" algn="tl">
                    <a:srgbClr val="000000">
                      <a:alpha val="43137"/>
                    </a:srgbClr>
                  </a:outerShdw>
                </a:effectLst>
              </a:rPr>
              <a:t>writing. Here </a:t>
            </a:r>
            <a:r>
              <a:rPr lang="en-US" sz="3600" dirty="0">
                <a:effectLst>
                  <a:outerShdw blurRad="38100" dist="38100" dir="2700000" algn="tl">
                    <a:srgbClr val="000000">
                      <a:alpha val="43137"/>
                    </a:srgbClr>
                  </a:outerShdw>
                </a:effectLst>
              </a:rPr>
              <a:t>it means merely a stick that could be used for measuring.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0727542"/>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152" y="123507"/>
            <a:ext cx="8679976" cy="650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776283"/>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Image result for image of reed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72" y="349722"/>
            <a:ext cx="10718940" cy="6029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263677"/>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Like unto a rod</a:t>
            </a:r>
            <a:r>
              <a:rPr lang="en-US" sz="3600" dirty="0">
                <a:effectLst>
                  <a:outerShdw blurRad="38100" dist="38100" dir="2700000" algn="tl">
                    <a:srgbClr val="000000">
                      <a:alpha val="43137"/>
                    </a:srgbClr>
                  </a:outerShdw>
                </a:effectLst>
              </a:rPr>
              <a:t>. This </a:t>
            </a:r>
            <a:r>
              <a:rPr lang="en-US" sz="3600" dirty="0" smtClean="0">
                <a:effectLst>
                  <a:outerShdw blurRad="38100" dist="38100" dir="2700000" algn="tl">
                    <a:srgbClr val="000000">
                      <a:alpha val="43137"/>
                    </a:srgbClr>
                  </a:outerShdw>
                </a:effectLst>
              </a:rPr>
              <a:t>word means </a:t>
            </a:r>
            <a:r>
              <a:rPr lang="en-US" sz="3600" dirty="0">
                <a:effectLst>
                  <a:outerShdw blurRad="38100" dist="38100" dir="2700000" algn="tl">
                    <a:srgbClr val="000000">
                      <a:alpha val="43137"/>
                    </a:srgbClr>
                  </a:outerShdw>
                </a:effectLst>
              </a:rPr>
              <a:t>properly a rod, wand, staff, used either for </a:t>
            </a:r>
            <a:r>
              <a:rPr lang="en-US" sz="3600" dirty="0" smtClean="0">
                <a:effectLst>
                  <a:outerShdw blurRad="38100" dist="38100" dir="2700000" algn="tl">
                    <a:srgbClr val="000000">
                      <a:alpha val="43137"/>
                    </a:srgbClr>
                  </a:outerShdw>
                </a:effectLst>
              </a:rPr>
              <a:t>scourging </a:t>
            </a:r>
            <a:r>
              <a:rPr lang="en-US" sz="3600" dirty="0">
                <a:effectLst>
                  <a:outerShdw blurRad="38100" dist="38100" dir="2700000" algn="tl">
                    <a:srgbClr val="000000">
                      <a:alpha val="43137"/>
                    </a:srgbClr>
                  </a:outerShdw>
                </a:effectLst>
              </a:rPr>
              <a:t>or for leaning upon in </a:t>
            </a:r>
            <a:r>
              <a:rPr lang="en-US" sz="3600" dirty="0" smtClean="0">
                <a:effectLst>
                  <a:outerShdw blurRad="38100" dist="38100" dir="2700000" algn="tl">
                    <a:srgbClr val="000000">
                      <a:alpha val="43137"/>
                    </a:srgbClr>
                  </a:outerShdw>
                </a:effectLst>
              </a:rPr>
              <a:t>walking </a:t>
            </a:r>
            <a:r>
              <a:rPr lang="en-US" sz="3600" dirty="0">
                <a:effectLst>
                  <a:outerShdw blurRad="38100" dist="38100" dir="2700000" algn="tl">
                    <a:srgbClr val="000000">
                      <a:alpha val="43137"/>
                    </a:srgbClr>
                  </a:outerShdw>
                </a:effectLst>
              </a:rPr>
              <a:t>or for a </a:t>
            </a:r>
            <a:r>
              <a:rPr lang="en-US" sz="3600" dirty="0" smtClean="0">
                <a:effectLst>
                  <a:outerShdw blurRad="38100" dist="38100" dir="2700000" algn="tl">
                    <a:srgbClr val="000000">
                      <a:alpha val="43137"/>
                    </a:srgbClr>
                  </a:outerShdw>
                </a:effectLst>
              </a:rPr>
              <a:t>scepter. </a:t>
            </a:r>
            <a:r>
              <a:rPr lang="en-US" sz="3600" dirty="0">
                <a:effectLst>
                  <a:outerShdw blurRad="38100" dist="38100" dir="2700000" algn="tl">
                    <a:srgbClr val="000000">
                      <a:alpha val="43137"/>
                    </a:srgbClr>
                  </a:outerShdw>
                </a:effectLst>
              </a:rPr>
              <a:t>Here the meaning is, that the reed that was put into his hands was like such a rod or staff in respect to size, and was therefore convenient for handling. </a:t>
            </a:r>
            <a:r>
              <a:rPr lang="en-US" sz="3600" i="1" dirty="0">
                <a:solidFill>
                  <a:srgbClr val="00B0F0"/>
                </a:solidFill>
                <a:effectLst>
                  <a:outerShdw blurRad="38100" dist="38100" dir="2700000" algn="tl">
                    <a:srgbClr val="000000">
                      <a:alpha val="43137"/>
                    </a:srgbClr>
                  </a:outerShdw>
                </a:effectLst>
              </a:rPr>
              <a:t>The word rod also is used to denote a measuring-pole. </a:t>
            </a:r>
            <a:endParaRPr lang="en-US" sz="3600" i="1" dirty="0" smtClean="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82802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00B0F0"/>
                </a:solidFill>
                <a:effectLst/>
              </a:rPr>
              <a:t>The Church at </a:t>
            </a:r>
            <a:r>
              <a:rPr lang="en-US" sz="3600" b="1" u="sng" dirty="0">
                <a:solidFill>
                  <a:srgbClr val="00B0F0"/>
                </a:solidFill>
                <a:effectLst>
                  <a:outerShdw blurRad="38100" dist="38100" dir="2700000" algn="tl">
                    <a:srgbClr val="000000">
                      <a:alpha val="43137"/>
                    </a:srgbClr>
                  </a:outerShdw>
                </a:effectLst>
              </a:rPr>
              <a:t>EPHESUS</a:t>
            </a:r>
          </a:p>
          <a:p>
            <a:pPr marL="0" indent="0">
              <a:buNone/>
            </a:pPr>
            <a:endParaRPr lang="en-US" sz="3200" i="1" u="sng" dirty="0">
              <a:effectLst>
                <a:outerShdw blurRad="38100" dist="38100" dir="2700000" algn="tl">
                  <a:srgbClr val="000000">
                    <a:alpha val="43137"/>
                  </a:srgbClr>
                </a:outerShdw>
              </a:effectLst>
            </a:endParaRPr>
          </a:p>
          <a:p>
            <a:r>
              <a:rPr lang="en-US" sz="3200" dirty="0"/>
              <a:t>It was the site of the Temple of Diana which was one of the seven wonders of the world of its day.</a:t>
            </a:r>
          </a:p>
          <a:p>
            <a:r>
              <a:rPr lang="en-US" sz="3200" dirty="0"/>
              <a:t>It was a commercial center because of its excellent natural harbor</a:t>
            </a:r>
          </a:p>
          <a:p>
            <a:r>
              <a:rPr lang="en-US" sz="3200" dirty="0"/>
              <a:t>It was the only city which was allowed to hold the biannual Asian games.</a:t>
            </a:r>
          </a:p>
          <a:p>
            <a:r>
              <a:rPr lang="en-US" sz="3200" dirty="0"/>
              <a:t>Paul stayed in this city more than three years</a:t>
            </a:r>
          </a:p>
          <a:p>
            <a:endParaRPr lang="en-US" sz="3200" dirty="0">
              <a:effectLst/>
            </a:endParaRPr>
          </a:p>
          <a:p>
            <a:pPr marL="0" indent="0">
              <a:buNone/>
            </a:pPr>
            <a:endParaRPr lang="en-US" sz="3200" dirty="0">
              <a:effectLst/>
            </a:endParaRPr>
          </a:p>
        </p:txBody>
      </p:sp>
    </p:spTree>
    <p:extLst>
      <p:ext uri="{BB962C8B-B14F-4D97-AF65-F5344CB8AC3E}">
        <p14:creationId xmlns:p14="http://schemas.microsoft.com/office/powerpoint/2010/main" val="2980097143"/>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4800" i="1" dirty="0">
                <a:solidFill>
                  <a:srgbClr val="00B0F0"/>
                </a:solidFill>
                <a:effectLst>
                  <a:outerShdw blurRad="38100" dist="38100" dir="2700000" algn="tl">
                    <a:srgbClr val="000000">
                      <a:alpha val="43137"/>
                    </a:srgbClr>
                  </a:outerShdw>
                </a:effectLst>
              </a:rPr>
              <a:t>The measure is not a human one. John did not make it, nor did any other apostle, nor any man, or body of men. The reed was given to him. It is a divine measure. Whatever is measured is to be compared with a divine standard. </a:t>
            </a:r>
            <a:r>
              <a:rPr lang="en-US" sz="4800" i="1" dirty="0" smtClean="0">
                <a:solidFill>
                  <a:srgbClr val="00B0F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519691791"/>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…Arise</a:t>
            </a:r>
            <a:r>
              <a:rPr lang="en-US" sz="3600" dirty="0">
                <a:solidFill>
                  <a:srgbClr val="FFFF00"/>
                </a:solidFill>
                <a:effectLst>
                  <a:outerShdw blurRad="38100" dist="38100" dir="2700000" algn="tl">
                    <a:srgbClr val="000000">
                      <a:alpha val="43137"/>
                    </a:srgbClr>
                  </a:outerShdw>
                </a:effectLst>
              </a:rPr>
              <a:t>, and measure the temple, the altar, and them that worship </a:t>
            </a:r>
            <a:r>
              <a:rPr lang="en-US" sz="3600" dirty="0" smtClean="0">
                <a:solidFill>
                  <a:srgbClr val="FFFF00"/>
                </a:solidFill>
                <a:effectLst>
                  <a:outerShdw blurRad="38100" dist="38100" dir="2700000" algn="tl">
                    <a:srgbClr val="000000">
                      <a:alpha val="43137"/>
                    </a:srgbClr>
                  </a:outerShdw>
                </a:effectLst>
              </a:rPr>
              <a:t>therein…</a:t>
            </a:r>
          </a:p>
          <a:p>
            <a:pPr marL="0" indent="0">
              <a:buNone/>
            </a:pPr>
            <a:r>
              <a:rPr lang="en-US" sz="3600" dirty="0">
                <a:effectLst>
                  <a:outerShdw blurRad="38100" dist="38100" dir="2700000" algn="tl">
                    <a:srgbClr val="000000">
                      <a:alpha val="43137"/>
                    </a:srgbClr>
                  </a:outerShdw>
                </a:effectLst>
              </a:rPr>
              <a:t>The state of the church is represented under the figure of a temple measured</a:t>
            </a:r>
            <a:r>
              <a:rPr lang="en-US" sz="3600" dirty="0" smtClean="0">
                <a:effectLst>
                  <a:outerShdw blurRad="38100" dist="38100" dir="2700000" algn="tl">
                    <a:srgbClr val="000000">
                      <a:alpha val="43137"/>
                    </a:srgbClr>
                  </a:outerShdw>
                </a:effectLst>
              </a:rPr>
              <a:t>. John was </a:t>
            </a:r>
            <a:r>
              <a:rPr lang="en-US" sz="3600" dirty="0">
                <a:effectLst>
                  <a:outerShdw blurRad="38100" dist="38100" dir="2700000" algn="tl">
                    <a:srgbClr val="000000">
                      <a:alpha val="43137"/>
                    </a:srgbClr>
                  </a:outerShdw>
                </a:effectLst>
              </a:rPr>
              <a:t>to take a survey of </a:t>
            </a:r>
            <a:r>
              <a:rPr lang="en-US" sz="3600" dirty="0" smtClean="0">
                <a:effectLst>
                  <a:outerShdw blurRad="38100" dist="38100" dir="2700000" algn="tl">
                    <a:srgbClr val="000000">
                      <a:alpha val="43137"/>
                    </a:srgbClr>
                  </a:outerShdw>
                </a:effectLst>
              </a:rPr>
              <a:t>God’s </a:t>
            </a:r>
            <a:r>
              <a:rPr lang="en-US" sz="3600" dirty="0">
                <a:effectLst>
                  <a:outerShdw blurRad="38100" dist="38100" dir="2700000" algn="tl">
                    <a:srgbClr val="000000">
                      <a:alpha val="43137"/>
                    </a:srgbClr>
                  </a:outerShdw>
                </a:effectLst>
              </a:rPr>
              <a:t>church, </a:t>
            </a:r>
            <a:r>
              <a:rPr lang="en-US" sz="3600" dirty="0" smtClean="0">
                <a:effectLst>
                  <a:outerShdw blurRad="38100" dist="38100" dir="2700000" algn="tl">
                    <a:srgbClr val="000000">
                      <a:alpha val="43137"/>
                    </a:srgbClr>
                  </a:outerShdw>
                </a:effectLst>
              </a:rPr>
              <a:t>His </a:t>
            </a:r>
            <a:r>
              <a:rPr lang="en-US" sz="3600" dirty="0">
                <a:effectLst>
                  <a:outerShdw blurRad="38100" dist="38100" dir="2700000" algn="tl">
                    <a:srgbClr val="000000">
                      <a:alpha val="43137"/>
                    </a:srgbClr>
                  </a:outerShdw>
                </a:effectLst>
              </a:rPr>
              <a:t>spiritual </a:t>
            </a:r>
            <a:r>
              <a:rPr lang="en-US" sz="3600" dirty="0" smtClean="0">
                <a:effectLst>
                  <a:outerShdw blurRad="38100" dist="38100" dir="2700000" algn="tl">
                    <a:srgbClr val="000000">
                      <a:alpha val="43137"/>
                    </a:srgbClr>
                  </a:outerShdw>
                </a:effectLst>
              </a:rPr>
              <a:t>temple which consisted </a:t>
            </a:r>
            <a:r>
              <a:rPr lang="en-US" sz="3600" dirty="0">
                <a:effectLst>
                  <a:outerShdw blurRad="38100" dist="38100" dir="2700000" algn="tl">
                    <a:srgbClr val="000000">
                      <a:alpha val="43137"/>
                    </a:srgbClr>
                  </a:outerShdw>
                </a:effectLst>
              </a:rPr>
              <a:t>of the true worshippers. The </a:t>
            </a:r>
            <a:r>
              <a:rPr lang="en-US" sz="3600" dirty="0" smtClean="0">
                <a:effectLst>
                  <a:outerShdw blurRad="38100" dist="38100" dir="2700000" algn="tl">
                    <a:srgbClr val="000000">
                      <a:alpha val="43137"/>
                    </a:srgbClr>
                  </a:outerShdw>
                </a:effectLst>
              </a:rPr>
              <a:t>measurement </a:t>
            </a:r>
            <a:r>
              <a:rPr lang="en-US" sz="3600" dirty="0">
                <a:effectLst>
                  <a:outerShdw blurRad="38100" dist="38100" dir="2700000" algn="tl">
                    <a:srgbClr val="000000">
                      <a:alpha val="43137"/>
                    </a:srgbClr>
                  </a:outerShdw>
                </a:effectLst>
              </a:rPr>
              <a:t>shall be applied to those who profess to be Christians. It will be seen whether they come up to the </a:t>
            </a:r>
            <a:r>
              <a:rPr lang="en-US" sz="3600" dirty="0" smtClean="0">
                <a:effectLst>
                  <a:outerShdw blurRad="38100" dist="38100" dir="2700000" algn="tl">
                    <a:srgbClr val="000000">
                      <a:alpha val="43137"/>
                    </a:srgbClr>
                  </a:outerShdw>
                </a:effectLst>
              </a:rPr>
              <a:t>standard or not.</a:t>
            </a:r>
          </a:p>
        </p:txBody>
      </p:sp>
    </p:spTree>
    <p:extLst>
      <p:ext uri="{BB962C8B-B14F-4D97-AF65-F5344CB8AC3E}">
        <p14:creationId xmlns:p14="http://schemas.microsoft.com/office/powerpoint/2010/main" val="736565781"/>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dirty="0">
                <a:effectLst>
                  <a:outerShdw blurRad="38100" dist="38100" dir="2700000" algn="tl">
                    <a:srgbClr val="000000">
                      <a:alpha val="43137"/>
                    </a:srgbClr>
                  </a:outerShdw>
                </a:effectLst>
              </a:rPr>
              <a:t>The holy city, Jerusalem, with its </a:t>
            </a:r>
            <a:r>
              <a:rPr lang="en-US" sz="3600" b="1" i="1" dirty="0">
                <a:solidFill>
                  <a:srgbClr val="FFFF00"/>
                </a:solidFill>
                <a:effectLst>
                  <a:outerShdw blurRad="38100" dist="38100" dir="2700000" algn="tl">
                    <a:srgbClr val="000000">
                      <a:alpha val="43137"/>
                    </a:srgbClr>
                  </a:outerShdw>
                </a:effectLst>
              </a:rPr>
              <a:t>temple</a:t>
            </a:r>
            <a:r>
              <a:rPr lang="en-US" sz="3600" dirty="0">
                <a:effectLst>
                  <a:outerShdw blurRad="38100" dist="38100" dir="2700000" algn="tl">
                    <a:srgbClr val="000000">
                      <a:alpha val="43137"/>
                    </a:srgbClr>
                  </a:outerShdw>
                </a:effectLst>
              </a:rPr>
              <a:t> and court, represents the body of those who profess </a:t>
            </a:r>
            <a:r>
              <a:rPr lang="en-US" sz="3600" dirty="0" smtClean="0">
                <a:effectLst>
                  <a:outerShdw blurRad="38100" dist="38100" dir="2700000" algn="tl">
                    <a:srgbClr val="000000">
                      <a:alpha val="43137"/>
                    </a:srgbClr>
                  </a:outerShdw>
                </a:effectLst>
              </a:rPr>
              <a:t>Christianity. Measuring </a:t>
            </a:r>
            <a:r>
              <a:rPr lang="en-US" sz="3600" dirty="0">
                <a:effectLst>
                  <a:outerShdw blurRad="38100" dist="38100" dir="2700000" algn="tl">
                    <a:srgbClr val="000000">
                      <a:alpha val="43137"/>
                    </a:srgbClr>
                  </a:outerShdw>
                </a:effectLst>
              </a:rPr>
              <a:t>denotes God's act of acknowledgment and approval. </a:t>
            </a:r>
            <a:r>
              <a:rPr lang="en-US" sz="3600" dirty="0" smtClean="0">
                <a:effectLst>
                  <a:outerShdw blurRad="38100" dist="38100" dir="2700000" algn="tl">
                    <a:srgbClr val="000000">
                      <a:alpha val="43137"/>
                    </a:srgbClr>
                  </a:outerShdw>
                </a:effectLst>
              </a:rPr>
              <a:t>John was directed to take </a:t>
            </a:r>
            <a:r>
              <a:rPr lang="en-US" sz="3600" dirty="0">
                <a:effectLst>
                  <a:outerShdw blurRad="38100" dist="38100" dir="2700000" algn="tl">
                    <a:srgbClr val="000000">
                      <a:alpha val="43137"/>
                    </a:srgbClr>
                  </a:outerShdw>
                </a:effectLst>
              </a:rPr>
              <a:t>an accurate estimate of the true church of God.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work to be done would be to obtain an </a:t>
            </a:r>
            <a:r>
              <a:rPr lang="en-US" sz="3600" dirty="0" smtClean="0">
                <a:effectLst>
                  <a:outerShdw blurRad="38100" dist="38100" dir="2700000" algn="tl">
                    <a:srgbClr val="000000">
                      <a:alpha val="43137"/>
                    </a:srgbClr>
                  </a:outerShdw>
                </a:effectLst>
              </a:rPr>
              <a:t>exact </a:t>
            </a:r>
            <a:r>
              <a:rPr lang="en-US" sz="3600" dirty="0">
                <a:effectLst>
                  <a:outerShdw blurRad="38100" dist="38100" dir="2700000" algn="tl">
                    <a:srgbClr val="000000">
                      <a:alpha val="43137"/>
                    </a:srgbClr>
                  </a:outerShdw>
                </a:effectLst>
              </a:rPr>
              <a:t>measurement of what the true church </a:t>
            </a:r>
            <a:r>
              <a:rPr lang="en-US" sz="3600" dirty="0" smtClean="0">
                <a:effectLst>
                  <a:outerShdw blurRad="38100" dist="38100" dir="2700000" algn="tl">
                    <a:srgbClr val="000000">
                      <a:alpha val="43137"/>
                    </a:srgbClr>
                  </a:outerShdw>
                </a:effectLst>
              </a:rPr>
              <a:t>was as </a:t>
            </a:r>
            <a:r>
              <a:rPr lang="en-US" sz="3600" dirty="0">
                <a:effectLst>
                  <a:outerShdw blurRad="38100" dist="38100" dir="2700000" algn="tl">
                    <a:srgbClr val="000000">
                      <a:alpha val="43137"/>
                    </a:srgbClr>
                  </a:outerShdw>
                </a:effectLst>
              </a:rPr>
              <a:t>distinguished from all other bodies of </a:t>
            </a:r>
            <a:r>
              <a:rPr lang="en-US" sz="3600" dirty="0" smtClean="0">
                <a:effectLst>
                  <a:outerShdw blurRad="38100" dist="38100" dir="2700000" algn="tl">
                    <a:srgbClr val="000000">
                      <a:alpha val="43137"/>
                    </a:srgbClr>
                  </a:outerShdw>
                </a:effectLst>
              </a:rPr>
              <a:t>men.</a:t>
            </a:r>
          </a:p>
        </p:txBody>
      </p:sp>
    </p:spTree>
    <p:extLst>
      <p:ext uri="{BB962C8B-B14F-4D97-AF65-F5344CB8AC3E}">
        <p14:creationId xmlns:p14="http://schemas.microsoft.com/office/powerpoint/2010/main" val="2447215919"/>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dirty="0" smtClean="0">
                <a:effectLst>
                  <a:outerShdw blurRad="38100" dist="38100" dir="2700000" algn="tl">
                    <a:srgbClr val="000000">
                      <a:alpha val="43137"/>
                    </a:srgbClr>
                  </a:outerShdw>
                </a:effectLst>
              </a:rPr>
              <a:t>As </a:t>
            </a:r>
            <a:r>
              <a:rPr lang="en-US" sz="3600" dirty="0">
                <a:effectLst>
                  <a:outerShdw blurRad="38100" dist="38100" dir="2700000" algn="tl">
                    <a:srgbClr val="000000">
                      <a:alpha val="43137"/>
                    </a:srgbClr>
                  </a:outerShdw>
                </a:effectLst>
              </a:rPr>
              <a:t>the </a:t>
            </a:r>
            <a:r>
              <a:rPr lang="en-US" sz="3600" b="1" i="1" dirty="0">
                <a:solidFill>
                  <a:srgbClr val="FFFF00"/>
                </a:solidFill>
                <a:effectLst>
                  <a:outerShdw blurRad="38100" dist="38100" dir="2700000" algn="tl">
                    <a:srgbClr val="000000">
                      <a:alpha val="43137"/>
                    </a:srgbClr>
                  </a:outerShdw>
                </a:effectLst>
              </a:rPr>
              <a:t>altar</a:t>
            </a:r>
            <a:r>
              <a:rPr lang="en-US" sz="3600" dirty="0">
                <a:effectLst>
                  <a:outerShdw blurRad="38100" dist="38100" dir="2700000" algn="tl">
                    <a:srgbClr val="000000">
                      <a:alpha val="43137"/>
                    </a:srgbClr>
                  </a:outerShdw>
                </a:effectLst>
              </a:rPr>
              <a:t> was the place of </a:t>
            </a:r>
            <a:r>
              <a:rPr lang="en-US" sz="3600" dirty="0" smtClean="0">
                <a:effectLst>
                  <a:outerShdw blurRad="38100" dist="38100" dir="2700000" algn="tl">
                    <a:srgbClr val="000000">
                      <a:alpha val="43137"/>
                    </a:srgbClr>
                  </a:outerShdw>
                </a:effectLst>
              </a:rPr>
              <a:t>sacrifice – John was to </a:t>
            </a:r>
            <a:r>
              <a:rPr lang="en-US" sz="3600" dirty="0">
                <a:effectLst>
                  <a:outerShdw blurRad="38100" dist="38100" dir="2700000" algn="tl">
                    <a:srgbClr val="000000">
                      <a:alpha val="43137"/>
                    </a:srgbClr>
                  </a:outerShdw>
                </a:effectLst>
              </a:rPr>
              <a:t>take an estimate of the </a:t>
            </a:r>
            <a:r>
              <a:rPr lang="en-US" sz="3600" dirty="0" smtClean="0">
                <a:effectLst>
                  <a:outerShdw blurRad="38100" dist="38100" dir="2700000" algn="tl">
                    <a:srgbClr val="000000">
                      <a:alpha val="43137"/>
                    </a:srgbClr>
                  </a:outerShdw>
                </a:effectLst>
              </a:rPr>
              <a:t>church </a:t>
            </a:r>
            <a:r>
              <a:rPr lang="en-US" sz="3600" dirty="0">
                <a:effectLst>
                  <a:outerShdw blurRad="38100" dist="38100" dir="2700000" algn="tl">
                    <a:srgbClr val="000000">
                      <a:alpha val="43137"/>
                    </a:srgbClr>
                  </a:outerShdw>
                </a:effectLst>
              </a:rPr>
              <a:t>with reference to its notions of </a:t>
            </a:r>
            <a:r>
              <a:rPr lang="en-US" sz="3600" dirty="0" smtClean="0">
                <a:effectLst>
                  <a:outerShdw blurRad="38100" dist="38100" dir="2700000" algn="tl">
                    <a:srgbClr val="000000">
                      <a:alpha val="43137"/>
                    </a:srgbClr>
                  </a:outerShdw>
                </a:effectLst>
              </a:rPr>
              <a:t>sacrifice or </a:t>
            </a:r>
            <a:r>
              <a:rPr lang="en-US" sz="3600" dirty="0">
                <a:effectLst>
                  <a:outerShdw blurRad="38100" dist="38100" dir="2700000" algn="tl">
                    <a:srgbClr val="000000">
                      <a:alpha val="43137"/>
                    </a:srgbClr>
                  </a:outerShdw>
                </a:effectLst>
              </a:rPr>
              <a:t>of </a:t>
            </a:r>
            <a:r>
              <a:rPr lang="en-US" sz="3600" dirty="0" smtClean="0">
                <a:effectLst>
                  <a:outerShdw blurRad="38100" dist="38100" dir="2700000" algn="tl">
                    <a:srgbClr val="000000">
                      <a:alpha val="43137"/>
                    </a:srgbClr>
                  </a:outerShdw>
                </a:effectLst>
              </a:rPr>
              <a:t>their </a:t>
            </a:r>
            <a:r>
              <a:rPr lang="en-US" sz="3600" dirty="0">
                <a:effectLst>
                  <a:outerShdw blurRad="38100" dist="38100" dir="2700000" algn="tl">
                    <a:srgbClr val="000000">
                      <a:alpha val="43137"/>
                    </a:srgbClr>
                  </a:outerShdw>
                </a:effectLst>
              </a:rPr>
              <a:t>views </a:t>
            </a:r>
            <a:r>
              <a:rPr lang="en-US" sz="3600" dirty="0" smtClean="0">
                <a:effectLst>
                  <a:outerShdw blurRad="38100" dist="38100" dir="2700000" algn="tl">
                    <a:srgbClr val="000000">
                      <a:alpha val="43137"/>
                    </a:srgbClr>
                  </a:outerShdw>
                </a:effectLst>
              </a:rPr>
              <a:t>regarding the </a:t>
            </a:r>
            <a:r>
              <a:rPr lang="en-US" sz="3600" dirty="0">
                <a:effectLst>
                  <a:outerShdw blurRad="38100" dist="38100" dir="2700000" algn="tl">
                    <a:srgbClr val="000000">
                      <a:alpha val="43137"/>
                    </a:srgbClr>
                  </a:outerShdw>
                </a:effectLst>
              </a:rPr>
              <a:t>sacrifice to be made for sin, and </a:t>
            </a:r>
            <a:r>
              <a:rPr lang="en-US" sz="3600" dirty="0" smtClean="0">
                <a:effectLst>
                  <a:outerShdw blurRad="38100" dist="38100" dir="2700000" algn="tl">
                    <a:srgbClr val="000000">
                      <a:alpha val="43137"/>
                    </a:srgbClr>
                  </a:outerShdw>
                </a:effectLst>
              </a:rPr>
              <a:t>their </a:t>
            </a:r>
            <a:r>
              <a:rPr lang="en-US" sz="3600" dirty="0">
                <a:effectLst>
                  <a:outerShdw blurRad="38100" dist="38100" dir="2700000" algn="tl">
                    <a:srgbClr val="000000">
                      <a:alpha val="43137"/>
                    </a:srgbClr>
                  </a:outerShdw>
                </a:effectLst>
              </a:rPr>
              <a:t>method of reconciliation with God. </a:t>
            </a:r>
            <a:r>
              <a:rPr lang="en-US" sz="3600" dirty="0" smtClean="0">
                <a:effectLst>
                  <a:outerShdw blurRad="38100" dist="38100" dir="2700000" algn="tl">
                    <a:srgbClr val="000000">
                      <a:alpha val="43137"/>
                    </a:srgbClr>
                  </a:outerShdw>
                </a:effectLst>
              </a:rPr>
              <a:t> Make an accurate assessment of what repentance looks like for the people of God. What is their method of justification?</a:t>
            </a:r>
          </a:p>
        </p:txBody>
      </p:sp>
    </p:spTree>
    <p:extLst>
      <p:ext uri="{BB962C8B-B14F-4D97-AF65-F5344CB8AC3E}">
        <p14:creationId xmlns:p14="http://schemas.microsoft.com/office/powerpoint/2010/main" val="1081672215"/>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dirty="0">
                <a:effectLst>
                  <a:outerShdw blurRad="38100" dist="38100" dir="2700000" algn="tl">
                    <a:srgbClr val="000000">
                      <a:alpha val="43137"/>
                    </a:srgbClr>
                  </a:outerShdw>
                </a:effectLst>
              </a:rPr>
              <a:t>T</a:t>
            </a:r>
            <a:r>
              <a:rPr lang="en-US" sz="3600" dirty="0" smtClean="0">
                <a:effectLst>
                  <a:outerShdw blurRad="38100" dist="38100" dir="2700000" algn="tl">
                    <a:srgbClr val="000000">
                      <a:alpha val="43137"/>
                    </a:srgbClr>
                  </a:outerShdw>
                </a:effectLst>
              </a:rPr>
              <a:t>hose </a:t>
            </a:r>
            <a:r>
              <a:rPr lang="en-US" sz="3600" dirty="0">
                <a:effectLst>
                  <a:outerShdw blurRad="38100" dist="38100" dir="2700000" algn="tl">
                    <a:srgbClr val="000000">
                      <a:alpha val="43137"/>
                    </a:srgbClr>
                  </a:outerShdw>
                </a:effectLst>
              </a:rPr>
              <a:t>who are in the church as professed </a:t>
            </a:r>
            <a:r>
              <a:rPr lang="en-US" sz="3600" b="1" i="1" dirty="0">
                <a:solidFill>
                  <a:srgbClr val="FFFF00"/>
                </a:solidFill>
                <a:effectLst>
                  <a:outerShdw blurRad="38100" dist="38100" dir="2700000" algn="tl">
                    <a:srgbClr val="000000">
                      <a:alpha val="43137"/>
                    </a:srgbClr>
                  </a:outerShdw>
                </a:effectLst>
              </a:rPr>
              <a:t>worshippers</a:t>
            </a:r>
            <a:r>
              <a:rPr lang="en-US" sz="3600" dirty="0">
                <a:effectLst>
                  <a:outerShdw blurRad="38100" dist="38100" dir="2700000" algn="tl">
                    <a:srgbClr val="000000">
                      <a:alpha val="43137"/>
                    </a:srgbClr>
                  </a:outerShdw>
                </a:effectLst>
              </a:rPr>
              <a:t> of </a:t>
            </a:r>
            <a:r>
              <a:rPr lang="en-US" sz="3600" dirty="0" smtClean="0">
                <a:effectLst>
                  <a:outerShdw blurRad="38100" dist="38100" dir="2700000" algn="tl">
                    <a:srgbClr val="000000">
                      <a:alpha val="43137"/>
                    </a:srgbClr>
                  </a:outerShdw>
                </a:effectLst>
              </a:rPr>
              <a:t>God</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were also to </a:t>
            </a:r>
            <a:r>
              <a:rPr lang="en-US" sz="3600" dirty="0">
                <a:effectLst>
                  <a:outerShdw blurRad="38100" dist="38100" dir="2700000" algn="tl">
                    <a:srgbClr val="000000">
                      <a:alpha val="43137"/>
                    </a:srgbClr>
                  </a:outerShdw>
                </a:effectLst>
              </a:rPr>
              <a:t>be examined. </a:t>
            </a:r>
            <a:r>
              <a:rPr lang="en-US" sz="3600" dirty="0" smtClean="0">
                <a:effectLst>
                  <a:outerShdw blurRad="38100" dist="38100" dir="2700000" algn="tl">
                    <a:srgbClr val="000000">
                      <a:alpha val="43137"/>
                    </a:srgbClr>
                  </a:outerShdw>
                </a:effectLst>
              </a:rPr>
              <a:t>John was </a:t>
            </a:r>
            <a:r>
              <a:rPr lang="en-US" sz="3600" dirty="0">
                <a:effectLst>
                  <a:outerShdw blurRad="38100" dist="38100" dir="2700000" algn="tl">
                    <a:srgbClr val="000000">
                      <a:alpha val="43137"/>
                    </a:srgbClr>
                  </a:outerShdw>
                </a:effectLst>
              </a:rPr>
              <a:t>to take a correct estimate of their character; </a:t>
            </a:r>
            <a:r>
              <a:rPr lang="en-US" sz="3600" dirty="0" smtClean="0">
                <a:effectLst>
                  <a:outerShdw blurRad="38100" dist="38100" dir="2700000" algn="tl">
                    <a:srgbClr val="000000">
                      <a:alpha val="43137"/>
                    </a:srgbClr>
                  </a:outerShdw>
                </a:effectLst>
              </a:rPr>
              <a:t>of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sincerity </a:t>
            </a:r>
            <a:r>
              <a:rPr lang="en-US" sz="3600" dirty="0">
                <a:effectLst>
                  <a:outerShdw blurRad="38100" dist="38100" dir="2700000" algn="tl">
                    <a:srgbClr val="000000">
                      <a:alpha val="43137"/>
                    </a:srgbClr>
                  </a:outerShdw>
                </a:effectLst>
              </a:rPr>
              <a:t>of their </a:t>
            </a:r>
            <a:r>
              <a:rPr lang="en-US" sz="3600" dirty="0" smtClean="0">
                <a:effectLst>
                  <a:outerShdw blurRad="38100" dist="38100" dir="2700000" algn="tl">
                    <a:srgbClr val="000000">
                      <a:alpha val="43137"/>
                    </a:srgbClr>
                  </a:outerShdw>
                </a:effectLst>
              </a:rPr>
              <a:t>motives; </a:t>
            </a:r>
            <a:r>
              <a:rPr lang="en-US" sz="3600" dirty="0">
                <a:effectLst>
                  <a:outerShdw blurRad="38100" dist="38100" dir="2700000" algn="tl">
                    <a:srgbClr val="000000">
                      <a:alpha val="43137"/>
                    </a:srgbClr>
                  </a:outerShdw>
                </a:effectLst>
              </a:rPr>
              <a:t>of their lives, and of the general state of the church considered as </a:t>
            </a:r>
            <a:r>
              <a:rPr lang="en-US" sz="3600" dirty="0" smtClean="0">
                <a:effectLst>
                  <a:outerShdw blurRad="38100" dist="38100" dir="2700000" algn="tl">
                    <a:srgbClr val="000000">
                      <a:alpha val="43137"/>
                    </a:srgbClr>
                  </a:outerShdw>
                </a:effectLst>
              </a:rPr>
              <a:t>worshipping </a:t>
            </a:r>
            <a:r>
              <a:rPr lang="en-US" sz="3600" dirty="0">
                <a:effectLst>
                  <a:outerShdw blurRad="38100" dist="38100" dir="2700000" algn="tl">
                    <a:srgbClr val="000000">
                      <a:alpha val="43137"/>
                    </a:srgbClr>
                  </a:outerShdw>
                </a:effectLst>
              </a:rPr>
              <a:t>God. </a:t>
            </a:r>
            <a:r>
              <a:rPr lang="en-US" sz="3600" dirty="0" smtClean="0">
                <a:effectLst>
                  <a:outerShdw blurRad="38100" dist="38100" dir="2700000" algn="tl">
                    <a:srgbClr val="000000">
                      <a:alpha val="43137"/>
                    </a:srgbClr>
                  </a:outerShdw>
                </a:effectLst>
              </a:rPr>
              <a:t> Do </a:t>
            </a:r>
            <a:r>
              <a:rPr lang="en-US" sz="3600" dirty="0">
                <a:effectLst>
                  <a:outerShdw blurRad="38100" dist="38100" dir="2700000" algn="tl">
                    <a:srgbClr val="000000">
                      <a:alpha val="43137"/>
                    </a:srgbClr>
                  </a:outerShdw>
                </a:effectLst>
              </a:rPr>
              <a:t>a close and searching examination on </a:t>
            </a:r>
            <a:r>
              <a:rPr lang="en-US" sz="3600" dirty="0" smtClean="0">
                <a:effectLst>
                  <a:outerShdw blurRad="38100" dist="38100" dir="2700000" algn="tl">
                    <a:srgbClr val="000000">
                      <a:alpha val="43137"/>
                    </a:srgbClr>
                  </a:outerShdw>
                </a:effectLst>
              </a:rPr>
              <a:t>all points </a:t>
            </a:r>
            <a:r>
              <a:rPr lang="en-US" sz="3600" dirty="0">
                <a:effectLst>
                  <a:outerShdw blurRad="38100" dist="38100" dir="2700000" algn="tl">
                    <a:srgbClr val="000000">
                      <a:alpha val="43137"/>
                    </a:srgbClr>
                  </a:outerShdw>
                </a:effectLst>
              </a:rPr>
              <a:t>in order to ascertain what was the true </a:t>
            </a:r>
            <a:r>
              <a:rPr lang="en-US" sz="3600" dirty="0" smtClean="0">
                <a:effectLst>
                  <a:outerShdw blurRad="38100" dist="38100" dir="2700000" algn="tl">
                    <a:srgbClr val="000000">
                      <a:alpha val="43137"/>
                    </a:srgbClr>
                  </a:outerShdw>
                </a:effectLst>
              </a:rPr>
              <a:t>church </a:t>
            </a:r>
            <a:r>
              <a:rPr lang="en-US" sz="3600" dirty="0">
                <a:effectLst>
                  <a:outerShdw blurRad="38100" dist="38100" dir="2700000" algn="tl">
                    <a:srgbClr val="000000">
                      <a:alpha val="43137"/>
                    </a:srgbClr>
                  </a:outerShdw>
                </a:effectLst>
              </a:rPr>
              <a:t>and what was necessary to constitute true membership in it.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0352086"/>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11:2</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5400" i="1" dirty="0" smtClean="0">
                <a:solidFill>
                  <a:srgbClr val="FFFF00"/>
                </a:solidFill>
                <a:effectLst>
                  <a:outerShdw blurRad="38100" dist="38100" dir="2700000" algn="tl">
                    <a:srgbClr val="000000">
                      <a:alpha val="43137"/>
                    </a:srgbClr>
                  </a:outerShdw>
                </a:effectLst>
              </a:rPr>
              <a:t>But </a:t>
            </a:r>
            <a:r>
              <a:rPr lang="en-US" sz="5400" i="1" dirty="0">
                <a:solidFill>
                  <a:srgbClr val="FFFF00"/>
                </a:solidFill>
                <a:effectLst>
                  <a:outerShdw blurRad="38100" dist="38100" dir="2700000" algn="tl">
                    <a:srgbClr val="000000">
                      <a:alpha val="43137"/>
                    </a:srgbClr>
                  </a:outerShdw>
                </a:effectLst>
              </a:rPr>
              <a:t>omit the court outside the Temple, and do not measure that, for it has been given up to the </a:t>
            </a:r>
            <a:r>
              <a:rPr lang="en-US" sz="5400" i="1" dirty="0" smtClean="0">
                <a:solidFill>
                  <a:srgbClr val="FFFF00"/>
                </a:solidFill>
                <a:effectLst>
                  <a:outerShdw blurRad="38100" dist="38100" dir="2700000" algn="tl">
                    <a:srgbClr val="000000">
                      <a:alpha val="43137"/>
                    </a:srgbClr>
                  </a:outerShdw>
                </a:effectLst>
              </a:rPr>
              <a:t>Gentile nations</a:t>
            </a:r>
            <a:r>
              <a:rPr lang="en-US" sz="5400" i="1" dirty="0">
                <a:solidFill>
                  <a:srgbClr val="FFFF00"/>
                </a:solidFill>
                <a:effectLst>
                  <a:outerShdw blurRad="38100" dist="38100" dir="2700000" algn="tl">
                    <a:srgbClr val="000000">
                      <a:alpha val="43137"/>
                    </a:srgbClr>
                  </a:outerShdw>
                </a:effectLst>
              </a:rPr>
              <a:t>; and the holy City will be under their </a:t>
            </a:r>
            <a:r>
              <a:rPr lang="en-US" sz="5400" i="1" dirty="0" smtClean="0">
                <a:solidFill>
                  <a:srgbClr val="FFFF00"/>
                </a:solidFill>
                <a:effectLst>
                  <a:outerShdw blurRad="38100" dist="38100" dir="2700000" algn="tl">
                    <a:srgbClr val="000000">
                      <a:alpha val="43137"/>
                    </a:srgbClr>
                  </a:outerShdw>
                </a:effectLst>
              </a:rPr>
              <a:t>feet </a:t>
            </a:r>
            <a:r>
              <a:rPr lang="en-US" sz="5400" i="1" dirty="0">
                <a:solidFill>
                  <a:srgbClr val="FFFF00"/>
                </a:solidFill>
                <a:effectLst>
                  <a:outerShdw blurRad="38100" dist="38100" dir="2700000" algn="tl">
                    <a:srgbClr val="000000">
                      <a:alpha val="43137"/>
                    </a:srgbClr>
                  </a:outerShdw>
                </a:effectLst>
              </a:rPr>
              <a:t>for </a:t>
            </a:r>
            <a:r>
              <a:rPr lang="en-US" sz="5400" i="1" dirty="0" smtClean="0">
                <a:solidFill>
                  <a:srgbClr val="FFFF00"/>
                </a:solidFill>
                <a:effectLst>
                  <a:outerShdw blurRad="38100" dist="38100" dir="2700000" algn="tl">
                    <a:srgbClr val="000000">
                      <a:alpha val="43137"/>
                    </a:srgbClr>
                  </a:outerShdw>
                </a:effectLst>
              </a:rPr>
              <a:t>three and a half years….</a:t>
            </a:r>
            <a:endParaRPr lang="en-US" sz="5400" i="1" dirty="0">
              <a:solidFill>
                <a:srgbClr val="FFFF00"/>
              </a:solidFill>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8241016"/>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11:2</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dirty="0" smtClean="0">
                <a:effectLst>
                  <a:outerShdw blurRad="38100" dist="38100" dir="2700000" algn="tl">
                    <a:srgbClr val="000000">
                      <a:alpha val="43137"/>
                    </a:srgbClr>
                  </a:outerShdw>
                </a:effectLst>
              </a:rPr>
              <a:t>There </a:t>
            </a:r>
            <a:r>
              <a:rPr lang="en-US" sz="3600" dirty="0">
                <a:effectLst>
                  <a:outerShdw blurRad="38100" dist="38100" dir="2700000" algn="tl">
                    <a:srgbClr val="000000">
                      <a:alpha val="43137"/>
                    </a:srgbClr>
                  </a:outerShdw>
                </a:effectLst>
              </a:rPr>
              <a:t>is undoubtedly reference here to the "court of the Gentiles," as it was called among the Jews--the outer court of the temple to which the Gentiles had access, </a:t>
            </a:r>
            <a:r>
              <a:rPr lang="en-US" sz="3600" dirty="0" smtClean="0">
                <a:effectLst>
                  <a:outerShdw blurRad="38100" dist="38100" dir="2700000" algn="tl">
                    <a:srgbClr val="000000">
                      <a:alpha val="43137"/>
                    </a:srgbClr>
                  </a:outerShdw>
                </a:effectLst>
              </a:rPr>
              <a:t>but they </a:t>
            </a:r>
            <a:r>
              <a:rPr lang="en-US" sz="3600" dirty="0">
                <a:effectLst>
                  <a:outerShdw blurRad="38100" dist="38100" dir="2700000" algn="tl">
                    <a:srgbClr val="000000">
                      <a:alpha val="43137"/>
                    </a:srgbClr>
                  </a:outerShdw>
                </a:effectLst>
              </a:rPr>
              <a:t>were not permitted to </a:t>
            </a:r>
            <a:r>
              <a:rPr lang="en-US" sz="3600" dirty="0" smtClean="0">
                <a:effectLst>
                  <a:outerShdw blurRad="38100" dist="38100" dir="2700000" algn="tl">
                    <a:srgbClr val="000000">
                      <a:alpha val="43137"/>
                    </a:srgbClr>
                  </a:outerShdw>
                </a:effectLst>
              </a:rPr>
              <a:t>go into the </a:t>
            </a:r>
            <a:r>
              <a:rPr lang="en-US" sz="3600" dirty="0">
                <a:effectLst>
                  <a:outerShdw blurRad="38100" dist="38100" dir="2700000" algn="tl">
                    <a:srgbClr val="000000">
                      <a:alpha val="43137"/>
                    </a:srgbClr>
                  </a:outerShdw>
                </a:effectLst>
              </a:rPr>
              <a:t>inner court. There is no doubt that the words "the holy city" literally refer to Jerusalem--a city so called because it was the peculiar place of the worship of </a:t>
            </a:r>
            <a:r>
              <a:rPr lang="en-US" sz="3600" dirty="0" smtClean="0">
                <a:effectLst>
                  <a:outerShdw blurRad="38100" dist="38100" dir="2700000" algn="tl">
                    <a:srgbClr val="000000">
                      <a:alpha val="43137"/>
                    </a:srgbClr>
                  </a:outerShdw>
                </a:effectLst>
              </a:rPr>
              <a:t>God. </a:t>
            </a:r>
          </a:p>
        </p:txBody>
      </p:sp>
    </p:spTree>
    <p:extLst>
      <p:ext uri="{BB962C8B-B14F-4D97-AF65-F5344CB8AC3E}">
        <p14:creationId xmlns:p14="http://schemas.microsoft.com/office/powerpoint/2010/main" val="122287006"/>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11:2</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r>
              <a:rPr lang="en-US" sz="3600" b="1" dirty="0" smtClean="0">
                <a:solidFill>
                  <a:srgbClr val="FFFF00"/>
                </a:solidFill>
                <a:effectLst>
                  <a:outerShdw blurRad="38100" dist="38100" dir="2700000" algn="tl">
                    <a:srgbClr val="000000">
                      <a:alpha val="43137"/>
                    </a:srgbClr>
                  </a:outerShdw>
                </a:effectLst>
              </a:rPr>
              <a:t>The times of the Gentiles</a:t>
            </a:r>
            <a:r>
              <a:rPr lang="en-US" sz="3600" dirty="0" smtClean="0">
                <a:effectLst>
                  <a:outerShdw blurRad="38100" dist="38100" dir="2700000" algn="tl">
                    <a:srgbClr val="000000">
                      <a:alpha val="43137"/>
                    </a:srgbClr>
                  </a:outerShdw>
                </a:effectLst>
              </a:rPr>
              <a:t>: The gentiles will overthrow the city of Jerusalem and control the Jewish worship system </a:t>
            </a:r>
            <a:r>
              <a:rPr lang="en-US" sz="3600" dirty="0">
                <a:solidFill>
                  <a:srgbClr val="FFFF00"/>
                </a:solidFill>
                <a:effectLst>
                  <a:outerShdw blurRad="38100" dist="38100" dir="2700000" algn="tl">
                    <a:srgbClr val="000000">
                      <a:alpha val="43137"/>
                    </a:srgbClr>
                  </a:outerShdw>
                </a:effectLst>
              </a:rPr>
              <a:t>(Daniel 12:5-9; Luke 21:20-28</a:t>
            </a:r>
            <a:r>
              <a:rPr lang="en-US" sz="3600" dirty="0" smtClean="0">
                <a:solidFill>
                  <a:srgbClr val="FFFF00"/>
                </a:solidFill>
                <a:effectLst>
                  <a:outerShdw blurRad="38100" dist="38100" dir="2700000" algn="tl">
                    <a:srgbClr val="000000">
                      <a:alpha val="43137"/>
                    </a:srgbClr>
                  </a:outerShdw>
                </a:effectLst>
              </a:rPr>
              <a:t>).</a:t>
            </a:r>
            <a:endParaRPr lang="en-US" sz="3600" dirty="0">
              <a:solidFill>
                <a:srgbClr val="FFFF00"/>
              </a:solidFill>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This could possibly refer to the Anti-Christ who leads this gentile assault and demand that worship be given to him </a:t>
            </a:r>
            <a:r>
              <a:rPr lang="en-US" sz="3600" dirty="0" smtClean="0">
                <a:solidFill>
                  <a:srgbClr val="FFFF00"/>
                </a:solidFill>
                <a:effectLst>
                  <a:outerShdw blurRad="38100" dist="38100" dir="2700000" algn="tl">
                    <a:srgbClr val="000000">
                      <a:alpha val="43137"/>
                    </a:srgbClr>
                  </a:outerShdw>
                </a:effectLst>
              </a:rPr>
              <a:t>(Rev. 13:4-8)</a:t>
            </a:r>
            <a:r>
              <a:rPr lang="en-US" sz="3600" dirty="0" smtClean="0">
                <a:effectLst>
                  <a:outerShdw blurRad="38100" dist="38100" dir="2700000" algn="tl">
                    <a:srgbClr val="000000">
                      <a:alpha val="43137"/>
                    </a:srgbClr>
                  </a:outerShdw>
                </a:effectLst>
              </a:rPr>
              <a:t>. The three and a half years could possibly be referring to the last half of the tribulation. </a:t>
            </a:r>
          </a:p>
        </p:txBody>
      </p:sp>
    </p:spTree>
    <p:extLst>
      <p:ext uri="{BB962C8B-B14F-4D97-AF65-F5344CB8AC3E}">
        <p14:creationId xmlns:p14="http://schemas.microsoft.com/office/powerpoint/2010/main" val="3003389408"/>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11:3</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lgn="ctr">
              <a:buNone/>
            </a:pPr>
            <a:r>
              <a:rPr lang="en-US" sz="3600" b="1" dirty="0" smtClean="0">
                <a:solidFill>
                  <a:srgbClr val="00B0F0"/>
                </a:solidFill>
                <a:effectLst>
                  <a:outerShdw blurRad="38100" dist="38100" dir="2700000" algn="tl">
                    <a:srgbClr val="000000">
                      <a:alpha val="43137"/>
                    </a:srgbClr>
                  </a:outerShdw>
                </a:effectLst>
              </a:rPr>
              <a:t>THE 2 WITNESSES</a:t>
            </a:r>
            <a:endParaRPr lang="en-US" sz="3600" b="1" dirty="0">
              <a:solidFill>
                <a:srgbClr val="00B0F0"/>
              </a:solidFill>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I will authorize My two witnesses to prophesy for 1,260 </a:t>
            </a:r>
            <a:r>
              <a:rPr lang="en-US" sz="3600" i="1" dirty="0" smtClean="0">
                <a:solidFill>
                  <a:srgbClr val="FFFF00"/>
                </a:solidFill>
                <a:effectLst>
                  <a:outerShdw blurRad="38100" dist="38100" dir="2700000" algn="tl">
                    <a:srgbClr val="000000">
                      <a:alpha val="43137"/>
                    </a:srgbClr>
                  </a:outerShdw>
                </a:effectLst>
              </a:rPr>
              <a:t>days (42 months or 3 ½ years) </a:t>
            </a:r>
            <a:r>
              <a:rPr lang="en-US" sz="3600" i="1" dirty="0">
                <a:solidFill>
                  <a:srgbClr val="FFFF00"/>
                </a:solidFill>
                <a:effectLst>
                  <a:outerShdw blurRad="38100" dist="38100" dir="2700000" algn="tl">
                    <a:srgbClr val="000000">
                      <a:alpha val="43137"/>
                    </a:srgbClr>
                  </a:outerShdw>
                </a:effectLst>
              </a:rPr>
              <a:t>clothed in sackcloth.</a:t>
            </a:r>
          </a:p>
          <a:p>
            <a:pPr marL="0" indent="0">
              <a:buNone/>
            </a:pPr>
            <a:r>
              <a:rPr lang="en-US" sz="3600" dirty="0">
                <a:effectLst>
                  <a:outerShdw blurRad="38100" dist="38100" dir="2700000" algn="tl">
                    <a:srgbClr val="000000">
                      <a:alpha val="43137"/>
                    </a:srgbClr>
                  </a:outerShdw>
                </a:effectLst>
              </a:rPr>
              <a:t>I will grant to my two witnesses the right, or the power, of prophesying, during the time specified </a:t>
            </a:r>
            <a:r>
              <a:rPr lang="en-US" sz="3600" dirty="0" smtClean="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40675899"/>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11:4</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lgn="ctr">
              <a:buNone/>
            </a:pPr>
            <a:r>
              <a:rPr lang="en-US" sz="3600" b="1" dirty="0" smtClean="0">
                <a:solidFill>
                  <a:srgbClr val="00B0F0"/>
                </a:solidFill>
                <a:effectLst>
                  <a:outerShdw blurRad="38100" dist="38100" dir="2700000" algn="tl">
                    <a:srgbClr val="000000">
                      <a:alpha val="43137"/>
                    </a:srgbClr>
                  </a:outerShdw>
                </a:effectLst>
              </a:rPr>
              <a:t>THE 2 WITNESSES</a:t>
            </a:r>
          </a:p>
          <a:p>
            <a:pPr marL="0" indent="0">
              <a:buNone/>
            </a:pPr>
            <a:r>
              <a:rPr lang="en-US" sz="3600" dirty="0">
                <a:effectLst>
                  <a:outerShdw blurRad="38100" dist="38100" dir="2700000" algn="tl">
                    <a:srgbClr val="000000">
                      <a:alpha val="43137"/>
                    </a:srgbClr>
                  </a:outerShdw>
                </a:effectLst>
              </a:rPr>
              <a:t>The olive tree was the source of the oil used to provide for the candlesticks. The </a:t>
            </a:r>
            <a:r>
              <a:rPr lang="en-US" sz="3600" dirty="0" smtClean="0">
                <a:effectLst>
                  <a:outerShdw blurRad="38100" dist="38100" dir="2700000" algn="tl">
                    <a:srgbClr val="000000">
                      <a:alpha val="43137"/>
                    </a:srgbClr>
                  </a:outerShdw>
                </a:effectLst>
              </a:rPr>
              <a:t>candlesticks </a:t>
            </a:r>
            <a:r>
              <a:rPr lang="en-US" sz="3600" dirty="0">
                <a:effectLst>
                  <a:outerShdw blurRad="38100" dist="38100" dir="2700000" algn="tl">
                    <a:srgbClr val="000000">
                      <a:alpha val="43137"/>
                    </a:srgbClr>
                  </a:outerShdw>
                </a:effectLst>
              </a:rPr>
              <a:t>burning the oil, gave forth light. </a:t>
            </a:r>
            <a:r>
              <a:rPr lang="en-US" sz="3600" dirty="0">
                <a:solidFill>
                  <a:srgbClr val="FFFF00"/>
                </a:solidFill>
                <a:effectLst>
                  <a:outerShdw blurRad="38100" dist="38100" dir="2700000" algn="tl">
                    <a:srgbClr val="000000">
                      <a:alpha val="43137"/>
                    </a:srgbClr>
                  </a:outerShdw>
                </a:effectLst>
              </a:rPr>
              <a:t>The symbols imply that during this period of </a:t>
            </a:r>
            <a:r>
              <a:rPr lang="en-US" sz="3600" dirty="0" smtClean="0">
                <a:solidFill>
                  <a:srgbClr val="FFFF00"/>
                </a:solidFill>
                <a:effectLst>
                  <a:outerShdw blurRad="38100" dist="38100" dir="2700000" algn="tl">
                    <a:srgbClr val="000000">
                      <a:alpha val="43137"/>
                    </a:srgbClr>
                  </a:outerShdw>
                </a:effectLst>
              </a:rPr>
              <a:t>3 &amp; ½ years; </a:t>
            </a:r>
            <a:r>
              <a:rPr lang="en-US" sz="3600" dirty="0">
                <a:solidFill>
                  <a:srgbClr val="FFFF00"/>
                </a:solidFill>
                <a:effectLst>
                  <a:outerShdw blurRad="38100" dist="38100" dir="2700000" algn="tl">
                    <a:srgbClr val="000000">
                      <a:alpha val="43137"/>
                    </a:srgbClr>
                  </a:outerShdw>
                </a:effectLst>
              </a:rPr>
              <a:t>God shall have two </a:t>
            </a:r>
            <a:r>
              <a:rPr lang="en-US" sz="3600" dirty="0" smtClean="0">
                <a:solidFill>
                  <a:srgbClr val="FFFF00"/>
                </a:solidFill>
                <a:effectLst>
                  <a:outerShdw blurRad="38100" dist="38100" dir="2700000" algn="tl">
                    <a:srgbClr val="000000">
                      <a:alpha val="43137"/>
                    </a:srgbClr>
                  </a:outerShdw>
                </a:effectLst>
              </a:rPr>
              <a:t>agents</a:t>
            </a:r>
            <a:r>
              <a:rPr lang="en-US" sz="3600" dirty="0">
                <a:solidFill>
                  <a:srgbClr val="FFFF00"/>
                </a:solidFill>
                <a:effectLst>
                  <a:outerShdw blurRad="38100" dist="38100" dir="2700000" algn="tl">
                    <a:srgbClr val="000000">
                      <a:alpha val="43137"/>
                    </a:srgbClr>
                  </a:outerShdw>
                </a:effectLst>
              </a:rPr>
              <a:t>, bearing divine witness, which shall give forth light </a:t>
            </a:r>
            <a:r>
              <a:rPr lang="en-US" sz="3600" dirty="0" smtClean="0">
                <a:solidFill>
                  <a:srgbClr val="FFFF00"/>
                </a:solidFill>
                <a:effectLst>
                  <a:outerShdw blurRad="38100" dist="38100" dir="2700000" algn="tl">
                    <a:srgbClr val="000000">
                      <a:alpha val="43137"/>
                    </a:srgbClr>
                  </a:outerShdw>
                </a:effectLst>
              </a:rPr>
              <a:t>to people. </a:t>
            </a:r>
            <a:r>
              <a:rPr lang="en-US" sz="3600" dirty="0">
                <a:solidFill>
                  <a:srgbClr val="FFFF00"/>
                </a:solidFill>
                <a:effectLst>
                  <a:outerShdw blurRad="38100" dist="38100" dir="2700000" algn="tl">
                    <a:srgbClr val="000000">
                      <a:alpha val="43137"/>
                    </a:srgbClr>
                  </a:outerShdw>
                </a:effectLst>
              </a:rPr>
              <a:t>These </a:t>
            </a:r>
            <a:r>
              <a:rPr lang="en-US" sz="3600" dirty="0" smtClean="0">
                <a:solidFill>
                  <a:srgbClr val="FFFF00"/>
                </a:solidFill>
                <a:effectLst>
                  <a:outerShdw blurRad="38100" dist="38100" dir="2700000" algn="tl">
                    <a:srgbClr val="000000">
                      <a:alpha val="43137"/>
                    </a:srgbClr>
                  </a:outerShdw>
                </a:effectLst>
              </a:rPr>
              <a:t>agents </a:t>
            </a:r>
            <a:r>
              <a:rPr lang="en-US" sz="3600" dirty="0">
                <a:solidFill>
                  <a:srgbClr val="FFFF00"/>
                </a:solidFill>
                <a:effectLst>
                  <a:outerShdw blurRad="38100" dist="38100" dir="2700000" algn="tl">
                    <a:srgbClr val="000000">
                      <a:alpha val="43137"/>
                    </a:srgbClr>
                  </a:outerShdw>
                </a:effectLst>
              </a:rPr>
              <a:t>shall be filled and sustained by </a:t>
            </a:r>
            <a:r>
              <a:rPr lang="en-US" sz="3600" dirty="0" smtClean="0">
                <a:solidFill>
                  <a:srgbClr val="FFFF00"/>
                </a:solidFill>
                <a:effectLst>
                  <a:outerShdw blurRad="38100" dist="38100" dir="2700000" algn="tl">
                    <a:srgbClr val="000000">
                      <a:alpha val="43137"/>
                    </a:srgbClr>
                  </a:outerShdw>
                </a:effectLst>
              </a:rPr>
              <a:t>the Holy </a:t>
            </a:r>
            <a:r>
              <a:rPr lang="en-US" sz="3600" dirty="0">
                <a:solidFill>
                  <a:srgbClr val="FFFF00"/>
                </a:solidFill>
                <a:effectLst>
                  <a:outerShdw blurRad="38100" dist="38100" dir="2700000" algn="tl">
                    <a:srgbClr val="000000">
                      <a:alpha val="43137"/>
                    </a:srgbClr>
                  </a:outerShdw>
                </a:effectLst>
              </a:rPr>
              <a:t>Spirit.</a:t>
            </a: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4697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a:t>
            </a:r>
          </a:p>
          <a:p>
            <a:pPr marL="0" indent="0">
              <a:buNone/>
            </a:pPr>
            <a:endParaRPr lang="en-US" sz="3200" i="1" u="sng" dirty="0">
              <a:effectLst>
                <a:outerShdw blurRad="38100" dist="38100" dir="2700000" algn="tl">
                  <a:srgbClr val="000000">
                    <a:alpha val="43137"/>
                  </a:srgbClr>
                </a:outerShdw>
              </a:effectLst>
            </a:endParaRPr>
          </a:p>
          <a:p>
            <a:pPr marL="0" indent="0">
              <a:buNone/>
            </a:pPr>
            <a:r>
              <a:rPr lang="en-US" sz="4000" i="1" dirty="0"/>
              <a:t>“To the messenger of the church in Ephesus write:  (</a:t>
            </a:r>
            <a:r>
              <a:rPr lang="en-US" sz="4000" i="1" dirty="0">
                <a:solidFill>
                  <a:srgbClr val="FFFF00"/>
                </a:solidFill>
              </a:rPr>
              <a:t>Jesus</a:t>
            </a:r>
            <a:r>
              <a:rPr lang="en-US" sz="4000" i="1" dirty="0"/>
              <a:t>)…who is the One who holds the </a:t>
            </a:r>
            <a:r>
              <a:rPr lang="en-US" sz="4000" i="1" dirty="0">
                <a:solidFill>
                  <a:srgbClr val="00B0F0"/>
                </a:solidFill>
              </a:rPr>
              <a:t>seven messengers</a:t>
            </a:r>
            <a:r>
              <a:rPr lang="en-US" sz="4000" i="1" dirty="0"/>
              <a:t> in His right hand, and the One who walks among the </a:t>
            </a:r>
            <a:r>
              <a:rPr lang="en-US" sz="4000" i="1" dirty="0">
                <a:solidFill>
                  <a:srgbClr val="00B0F0"/>
                </a:solidFill>
              </a:rPr>
              <a:t>seven churches</a:t>
            </a:r>
            <a:r>
              <a:rPr lang="en-US" sz="4000" i="1" dirty="0"/>
              <a:t>, says this to you His church at Ephesus…”</a:t>
            </a:r>
            <a:r>
              <a:rPr lang="en-US" sz="4000" dirty="0"/>
              <a:t> </a:t>
            </a:r>
            <a:r>
              <a:rPr lang="en-US" sz="4000" dirty="0">
                <a:solidFill>
                  <a:srgbClr val="FFFF00"/>
                </a:solidFill>
              </a:rPr>
              <a:t>[Refer to Rev.1:13; 16; </a:t>
            </a:r>
            <a:r>
              <a:rPr lang="en-US" sz="4000" dirty="0">
                <a:solidFill>
                  <a:srgbClr val="00B0F0"/>
                </a:solidFill>
              </a:rPr>
              <a:t>20</a:t>
            </a:r>
            <a:r>
              <a:rPr lang="en-US" sz="4000" dirty="0">
                <a:solidFill>
                  <a:srgbClr val="FFFF00"/>
                </a:solidFill>
              </a:rPr>
              <a:t>]</a:t>
            </a:r>
            <a:endParaRPr lang="en-US" sz="4000" i="1" dirty="0">
              <a:solidFill>
                <a:srgbClr val="FFFF00"/>
              </a:solidFill>
            </a:endParaRPr>
          </a:p>
          <a:p>
            <a:pPr marL="0" indent="0">
              <a:buNone/>
            </a:pPr>
            <a:endParaRPr lang="en-US" sz="3200" dirty="0">
              <a:effectLst/>
            </a:endParaRPr>
          </a:p>
          <a:p>
            <a:pPr marL="0" indent="0">
              <a:buNone/>
            </a:pPr>
            <a:endParaRPr lang="en-US" sz="3200" dirty="0">
              <a:effectLst/>
            </a:endParaRPr>
          </a:p>
        </p:txBody>
      </p:sp>
    </p:spTree>
    <p:extLst>
      <p:ext uri="{BB962C8B-B14F-4D97-AF65-F5344CB8AC3E}">
        <p14:creationId xmlns:p14="http://schemas.microsoft.com/office/powerpoint/2010/main" val="338977876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11:4</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lgn="ctr">
              <a:buNone/>
            </a:pPr>
            <a:r>
              <a:rPr lang="en-US" sz="3600" b="1" dirty="0" smtClean="0">
                <a:solidFill>
                  <a:srgbClr val="00B0F0"/>
                </a:solidFill>
                <a:effectLst>
                  <a:outerShdw blurRad="38100" dist="38100" dir="2700000" algn="tl">
                    <a:srgbClr val="000000">
                      <a:alpha val="43137"/>
                    </a:srgbClr>
                  </a:outerShdw>
                </a:effectLst>
              </a:rPr>
              <a:t>THE 2 WITNESSES: Who are they?</a:t>
            </a:r>
            <a:endParaRPr lang="en-US" sz="3600" b="1" dirty="0">
              <a:solidFill>
                <a:srgbClr val="00B0F0"/>
              </a:solidFill>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They </a:t>
            </a:r>
            <a:r>
              <a:rPr lang="en-US" sz="3600" dirty="0">
                <a:effectLst>
                  <a:outerShdw blurRad="38100" dist="38100" dir="2700000" algn="tl">
                    <a:srgbClr val="000000">
                      <a:alpha val="43137"/>
                    </a:srgbClr>
                  </a:outerShdw>
                </a:effectLst>
              </a:rPr>
              <a:t>are represented by the two </a:t>
            </a:r>
            <a:r>
              <a:rPr lang="en-US" sz="3600" dirty="0" smtClean="0">
                <a:effectLst>
                  <a:outerShdw blurRad="38100" dist="38100" dir="2700000" algn="tl">
                    <a:srgbClr val="000000">
                      <a:alpha val="43137"/>
                    </a:srgbClr>
                  </a:outerShdw>
                </a:effectLst>
              </a:rPr>
              <a:t>olive-trees </a:t>
            </a:r>
            <a:r>
              <a:rPr lang="en-US" sz="3600" dirty="0">
                <a:effectLst>
                  <a:outerShdw blurRad="38100" dist="38100" dir="2700000" algn="tl">
                    <a:srgbClr val="000000">
                      <a:alpha val="43137"/>
                    </a:srgbClr>
                  </a:outerShdw>
                </a:effectLst>
              </a:rPr>
              <a:t>or </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symbolized by the </a:t>
            </a:r>
            <a:r>
              <a:rPr lang="en-US" sz="3600" dirty="0" smtClean="0">
                <a:effectLst>
                  <a:outerShdw blurRad="38100" dist="38100" dir="2700000" algn="tl">
                    <a:srgbClr val="000000">
                      <a:alpha val="43137"/>
                    </a:srgbClr>
                  </a:outerShdw>
                </a:effectLst>
              </a:rPr>
              <a:t>two candlesticks. </a:t>
            </a:r>
            <a:r>
              <a:rPr lang="en-US" sz="3600" dirty="0">
                <a:effectLst>
                  <a:outerShdw blurRad="38100" dist="38100" dir="2700000" algn="tl">
                    <a:srgbClr val="000000">
                      <a:alpha val="43137"/>
                    </a:srgbClr>
                  </a:outerShdw>
                </a:effectLst>
              </a:rPr>
              <a:t>There can be little doubt that there is an allusion here to </a:t>
            </a:r>
            <a:r>
              <a:rPr lang="en-US" sz="3600" dirty="0" smtClean="0">
                <a:solidFill>
                  <a:srgbClr val="FFFF00"/>
                </a:solidFill>
                <a:effectLst>
                  <a:outerShdw blurRad="38100" dist="38100" dir="2700000" algn="tl">
                    <a:srgbClr val="000000">
                      <a:alpha val="43137"/>
                    </a:srgbClr>
                  </a:outerShdw>
                </a:effectLst>
              </a:rPr>
              <a:t>Zechariah 4</a:t>
            </a:r>
            <a:r>
              <a:rPr lang="en-US" sz="3600" dirty="0" smtClean="0">
                <a:solidFill>
                  <a:srgbClr val="00B0F0"/>
                </a:solidFill>
                <a:effectLst>
                  <a:outerShdw blurRad="38100" dist="38100" dir="2700000" algn="tl">
                    <a:srgbClr val="000000">
                      <a:alpha val="43137"/>
                    </a:srgbClr>
                  </a:outerShdw>
                </a:effectLst>
              </a:rPr>
              <a:t>.</a:t>
            </a:r>
            <a:r>
              <a:rPr lang="en-US" sz="3600" dirty="0" smtClean="0">
                <a:effectLst>
                  <a:outerShdw blurRad="38100" dist="38100" dir="2700000" algn="tl">
                    <a:srgbClr val="000000">
                      <a:alpha val="43137"/>
                    </a:srgbClr>
                  </a:outerShdw>
                </a:effectLst>
              </a:rPr>
              <a:t> The </a:t>
            </a:r>
            <a:r>
              <a:rPr lang="en-US" sz="3600" dirty="0">
                <a:effectLst>
                  <a:outerShdw blurRad="38100" dist="38100" dir="2700000" algn="tl">
                    <a:srgbClr val="000000">
                      <a:alpha val="43137"/>
                    </a:srgbClr>
                  </a:outerShdw>
                </a:effectLst>
              </a:rPr>
              <a:t>two olive trees spoken of by </a:t>
            </a:r>
            <a:r>
              <a:rPr lang="en-US" sz="3600" dirty="0" smtClean="0">
                <a:effectLst>
                  <a:outerShdw blurRad="38100" dist="38100" dir="2700000" algn="tl">
                    <a:srgbClr val="000000">
                      <a:alpha val="43137"/>
                    </a:srgbClr>
                  </a:outerShdw>
                </a:effectLst>
              </a:rPr>
              <a:t>Zechariah are the high priests </a:t>
            </a:r>
            <a:r>
              <a:rPr lang="en-US" sz="3600" dirty="0" err="1">
                <a:solidFill>
                  <a:srgbClr val="00B0F0"/>
                </a:solidFill>
                <a:effectLst>
                  <a:outerShdw blurRad="38100" dist="38100" dir="2700000" algn="tl">
                    <a:srgbClr val="000000">
                      <a:alpha val="43137"/>
                    </a:srgbClr>
                  </a:outerShdw>
                </a:effectLst>
              </a:rPr>
              <a:t>Zerubbabel</a:t>
            </a:r>
            <a:r>
              <a:rPr lang="en-US" sz="3600" dirty="0">
                <a:effectLst>
                  <a:outerShdw blurRad="38100" dist="38100" dir="2700000" algn="tl">
                    <a:srgbClr val="000000">
                      <a:alpha val="43137"/>
                    </a:srgbClr>
                  </a:outerShdw>
                </a:effectLst>
              </a:rPr>
              <a:t> and </a:t>
            </a:r>
            <a:r>
              <a:rPr lang="en-US" sz="3600" dirty="0" smtClean="0">
                <a:solidFill>
                  <a:srgbClr val="00B0F0"/>
                </a:solidFill>
                <a:effectLst>
                  <a:outerShdw blurRad="38100" dist="38100" dir="2700000" algn="tl">
                    <a:srgbClr val="000000">
                      <a:alpha val="43137"/>
                    </a:srgbClr>
                  </a:outerShdw>
                </a:effectLst>
              </a:rPr>
              <a:t>Joshua </a:t>
            </a:r>
            <a:r>
              <a:rPr lang="en-US" sz="3600" dirty="0" smtClean="0">
                <a:solidFill>
                  <a:srgbClr val="FFFF00"/>
                </a:solidFill>
                <a:effectLst>
                  <a:outerShdw blurRad="38100" dist="38100" dir="2700000" algn="tl">
                    <a:srgbClr val="000000">
                      <a:alpha val="43137"/>
                    </a:srgbClr>
                  </a:outerShdw>
                </a:effectLst>
              </a:rPr>
              <a:t>(</a:t>
            </a:r>
            <a:r>
              <a:rPr lang="en-US" sz="3600" dirty="0" err="1" smtClean="0">
                <a:solidFill>
                  <a:srgbClr val="FFFF00"/>
                </a:solidFill>
                <a:effectLst>
                  <a:outerShdw blurRad="38100" dist="38100" dir="2700000" algn="tl">
                    <a:srgbClr val="000000">
                      <a:alpha val="43137"/>
                    </a:srgbClr>
                  </a:outerShdw>
                </a:effectLst>
              </a:rPr>
              <a:t>Zec</a:t>
            </a:r>
            <a:r>
              <a:rPr lang="en-US" sz="3600" dirty="0" smtClean="0">
                <a:solidFill>
                  <a:srgbClr val="FFFF00"/>
                </a:solidFill>
                <a:effectLst>
                  <a:outerShdw blurRad="38100" dist="38100" dir="2700000" algn="tl">
                    <a:srgbClr val="000000">
                      <a:alpha val="43137"/>
                    </a:srgbClr>
                  </a:outerShdw>
                </a:effectLst>
              </a:rPr>
              <a:t>. 3)</a:t>
            </a:r>
            <a:r>
              <a:rPr lang="en-US" sz="3600" dirty="0" smtClean="0">
                <a:effectLst>
                  <a:outerShdw blurRad="38100" dist="38100" dir="2700000" algn="tl">
                    <a:srgbClr val="000000">
                      <a:alpha val="43137"/>
                    </a:srgbClr>
                  </a:outerShdw>
                </a:effectLst>
              </a:rPr>
              <a:t>, which is why some think the 2 witnesses in Revelation are these two.</a:t>
            </a:r>
          </a:p>
        </p:txBody>
      </p:sp>
    </p:spTree>
    <p:extLst>
      <p:ext uri="{BB962C8B-B14F-4D97-AF65-F5344CB8AC3E}">
        <p14:creationId xmlns:p14="http://schemas.microsoft.com/office/powerpoint/2010/main" val="341949876"/>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11:4</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lgn="ctr">
              <a:buNone/>
            </a:pPr>
            <a:r>
              <a:rPr lang="en-US" sz="3600" b="1" dirty="0" smtClean="0">
                <a:solidFill>
                  <a:srgbClr val="00B0F0"/>
                </a:solidFill>
                <a:effectLst>
                  <a:outerShdw blurRad="38100" dist="38100" dir="2700000" algn="tl">
                    <a:srgbClr val="000000">
                      <a:alpha val="43137"/>
                    </a:srgbClr>
                  </a:outerShdw>
                </a:effectLst>
              </a:rPr>
              <a:t>THE 2 WITNESSES: Who are they?</a:t>
            </a:r>
            <a:endParaRPr lang="en-US" sz="3600" b="1" dirty="0">
              <a:solidFill>
                <a:srgbClr val="00B0F0"/>
              </a:solidFill>
              <a:effectLst>
                <a:outerShdw blurRad="38100" dist="38100" dir="2700000" algn="tl">
                  <a:srgbClr val="000000">
                    <a:alpha val="43137"/>
                  </a:srgbClr>
                </a:outerShdw>
              </a:effectLst>
            </a:endParaRPr>
          </a:p>
          <a:p>
            <a:pPr marL="0" indent="0">
              <a:buNone/>
            </a:pPr>
            <a:r>
              <a:rPr lang="en-US" sz="3600" dirty="0">
                <a:effectLst>
                  <a:outerShdw blurRad="38100" dist="38100" dir="2700000" algn="tl">
                    <a:srgbClr val="000000">
                      <a:alpha val="43137"/>
                    </a:srgbClr>
                  </a:outerShdw>
                </a:effectLst>
              </a:rPr>
              <a:t>This representation that the ministers of religion "stand before the Lord" is one that is not uncommon in the Bible. Thus it is said of the priests and </a:t>
            </a:r>
            <a:r>
              <a:rPr lang="en-US" sz="3600" dirty="0" smtClean="0">
                <a:effectLst>
                  <a:outerShdw blurRad="38100" dist="38100" dir="2700000" algn="tl">
                    <a:srgbClr val="000000">
                      <a:alpha val="43137"/>
                    </a:srgbClr>
                  </a:outerShdw>
                </a:effectLst>
              </a:rPr>
              <a:t>Levites </a:t>
            </a:r>
            <a:r>
              <a:rPr lang="en-US" sz="3600" dirty="0" smtClean="0">
                <a:solidFill>
                  <a:srgbClr val="FFFF00"/>
                </a:solidFill>
                <a:effectLst>
                  <a:outerShdw blurRad="38100" dist="38100" dir="2700000" algn="tl">
                    <a:srgbClr val="000000">
                      <a:alpha val="43137"/>
                    </a:srgbClr>
                  </a:outerShdw>
                </a:effectLst>
              </a:rPr>
              <a:t>(Deut. </a:t>
            </a:r>
            <a:r>
              <a:rPr lang="en-US" sz="3600" dirty="0">
                <a:solidFill>
                  <a:srgbClr val="FFFF00"/>
                </a:solidFill>
                <a:effectLst>
                  <a:outerShdw blurRad="38100" dist="38100" dir="2700000" algn="tl">
                    <a:srgbClr val="000000">
                      <a:alpha val="43137"/>
                    </a:srgbClr>
                  </a:outerShdw>
                </a:effectLst>
              </a:rPr>
              <a:t>10:8) </a:t>
            </a:r>
            <a:r>
              <a:rPr lang="en-US" sz="3600" i="1" dirty="0">
                <a:solidFill>
                  <a:srgbClr val="FFFF00"/>
                </a:solidFill>
                <a:effectLst>
                  <a:outerShdw blurRad="38100" dist="38100" dir="2700000" algn="tl">
                    <a:srgbClr val="000000">
                      <a:alpha val="43137"/>
                    </a:srgbClr>
                  </a:outerShdw>
                </a:effectLst>
              </a:rPr>
              <a:t>"The Lord separated the tribe of Levi, to stand before </a:t>
            </a:r>
            <a:r>
              <a:rPr lang="en-US" sz="3600" dirty="0">
                <a:solidFill>
                  <a:srgbClr val="FFFF00"/>
                </a:solidFill>
                <a:effectLst>
                  <a:outerShdw blurRad="38100" dist="38100" dir="2700000" algn="tl">
                    <a:srgbClr val="000000">
                      <a:alpha val="43137"/>
                    </a:srgbClr>
                  </a:outerShdw>
                </a:effectLst>
              </a:rPr>
              <a:t>the Lord, to minister unto him, and to bless his name,"</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042227722"/>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11:4</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lgn="ctr">
              <a:buNone/>
            </a:pPr>
            <a:r>
              <a:rPr lang="en-US" sz="3600" b="1" dirty="0" smtClean="0">
                <a:solidFill>
                  <a:srgbClr val="00B0F0"/>
                </a:solidFill>
                <a:effectLst>
                  <a:outerShdw blurRad="38100" dist="38100" dir="2700000" algn="tl">
                    <a:srgbClr val="000000">
                      <a:alpha val="43137"/>
                    </a:srgbClr>
                  </a:outerShdw>
                </a:effectLst>
              </a:rPr>
              <a:t>THE 2 WITNESSES: Who are they?</a:t>
            </a:r>
            <a:endParaRPr lang="en-US" sz="3600" b="1" dirty="0">
              <a:solidFill>
                <a:srgbClr val="00B0F0"/>
              </a:solidFill>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same thing is said of the prophets, as in the cases of Elijah and Elisha: </a:t>
            </a:r>
            <a:r>
              <a:rPr lang="en-US" sz="3600" i="1" dirty="0">
                <a:solidFill>
                  <a:srgbClr val="FFFF00"/>
                </a:solidFill>
                <a:effectLst>
                  <a:outerShdw blurRad="38100" dist="38100" dir="2700000" algn="tl">
                    <a:srgbClr val="000000">
                      <a:alpha val="43137"/>
                    </a:srgbClr>
                  </a:outerShdw>
                </a:effectLst>
              </a:rPr>
              <a:t>"As the Lord </a:t>
            </a:r>
            <a:r>
              <a:rPr lang="en-US" sz="3600" i="1" dirty="0" err="1">
                <a:solidFill>
                  <a:srgbClr val="FFFF00"/>
                </a:solidFill>
                <a:effectLst>
                  <a:outerShdw blurRad="38100" dist="38100" dir="2700000" algn="tl">
                    <a:srgbClr val="000000">
                      <a:alpha val="43137"/>
                    </a:srgbClr>
                  </a:outerShdw>
                </a:effectLst>
              </a:rPr>
              <a:t>liveth</a:t>
            </a:r>
            <a:r>
              <a:rPr lang="en-US" sz="3600" i="1" dirty="0">
                <a:solidFill>
                  <a:srgbClr val="FFFF00"/>
                </a:solidFill>
                <a:effectLst>
                  <a:outerShdw blurRad="38100" dist="38100" dir="2700000" algn="tl">
                    <a:srgbClr val="000000">
                      <a:alpha val="43137"/>
                    </a:srgbClr>
                  </a:outerShdw>
                </a:effectLst>
              </a:rPr>
              <a:t>, before whom I stand," </a:t>
            </a:r>
            <a:r>
              <a:rPr lang="en-US" sz="3600" dirty="0" smtClean="0">
                <a:solidFill>
                  <a:srgbClr val="FFFF00"/>
                </a:solidFill>
                <a:effectLst>
                  <a:outerShdw blurRad="38100" dist="38100" dir="2700000" algn="tl">
                    <a:srgbClr val="000000">
                      <a:alpha val="43137"/>
                    </a:srgbClr>
                  </a:outerShdw>
                </a:effectLst>
              </a:rPr>
              <a:t>(1 Kings 17:1; </a:t>
            </a:r>
            <a:r>
              <a:rPr lang="en-US" sz="3600" dirty="0">
                <a:solidFill>
                  <a:srgbClr val="FFFF00"/>
                </a:solidFill>
                <a:effectLst>
                  <a:outerShdw blurRad="38100" dist="38100" dir="2700000" algn="tl">
                    <a:srgbClr val="000000">
                      <a:alpha val="43137"/>
                    </a:srgbClr>
                  </a:outerShdw>
                </a:effectLst>
              </a:rPr>
              <a:t>18:15; </a:t>
            </a:r>
            <a:r>
              <a:rPr lang="en-US" sz="3600" dirty="0" smtClean="0">
                <a:solidFill>
                  <a:srgbClr val="FFFF00"/>
                </a:solidFill>
                <a:effectLst>
                  <a:outerShdw blurRad="38100" dist="38100" dir="2700000" algn="tl">
                    <a:srgbClr val="000000">
                      <a:alpha val="43137"/>
                    </a:srgbClr>
                  </a:outerShdw>
                </a:effectLst>
              </a:rPr>
              <a:t>2 Kings </a:t>
            </a:r>
            <a:r>
              <a:rPr lang="en-US" sz="3600" dirty="0">
                <a:solidFill>
                  <a:srgbClr val="FFFF00"/>
                </a:solidFill>
                <a:effectLst>
                  <a:outerShdw blurRad="38100" dist="38100" dir="2700000" algn="tl">
                    <a:srgbClr val="000000">
                      <a:alpha val="43137"/>
                    </a:srgbClr>
                  </a:outerShdw>
                </a:effectLst>
              </a:rPr>
              <a:t>3:14; </a:t>
            </a:r>
            <a:r>
              <a:rPr lang="en-US" sz="3600" dirty="0" smtClean="0">
                <a:solidFill>
                  <a:srgbClr val="FFFF00"/>
                </a:solidFill>
                <a:effectLst>
                  <a:outerShdw blurRad="38100" dist="38100" dir="2700000" algn="tl">
                    <a:srgbClr val="000000">
                      <a:alpha val="43137"/>
                    </a:srgbClr>
                  </a:outerShdw>
                </a:effectLst>
              </a:rPr>
              <a:t>5:16)</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representation </a:t>
            </a:r>
            <a:r>
              <a:rPr lang="en-US" sz="3600" dirty="0" smtClean="0">
                <a:effectLst>
                  <a:outerShdw blurRad="38100" dist="38100" dir="2700000" algn="tl">
                    <a:srgbClr val="000000">
                      <a:alpha val="43137"/>
                    </a:srgbClr>
                  </a:outerShdw>
                </a:effectLst>
              </a:rPr>
              <a:t>is </a:t>
            </a:r>
            <a:r>
              <a:rPr lang="en-US" sz="3600" dirty="0">
                <a:effectLst>
                  <a:outerShdw blurRad="38100" dist="38100" dir="2700000" algn="tl">
                    <a:srgbClr val="000000">
                      <a:alpha val="43137"/>
                    </a:srgbClr>
                  </a:outerShdw>
                </a:effectLst>
              </a:rPr>
              <a:t>that they ministered, as it were, constantly in his presence, and under his eye. </a:t>
            </a:r>
            <a:r>
              <a:rPr lang="en-US" sz="3600" dirty="0" smtClean="0">
                <a:effectLst>
                  <a:outerShdw blurRad="38100" dist="38100" dir="2700000" algn="tl">
                    <a:srgbClr val="000000">
                      <a:alpha val="43137"/>
                    </a:srgbClr>
                  </a:outerShdw>
                </a:effectLst>
              </a:rPr>
              <a:t>Hence the reason why some think the 2 witnesses could be </a:t>
            </a:r>
            <a:r>
              <a:rPr lang="en-US" sz="3600" i="1" u="sng" dirty="0" smtClean="0">
                <a:solidFill>
                  <a:srgbClr val="00B0F0"/>
                </a:solidFill>
                <a:effectLst>
                  <a:outerShdw blurRad="38100" dist="38100" dir="2700000" algn="tl">
                    <a:srgbClr val="000000">
                      <a:alpha val="43137"/>
                    </a:srgbClr>
                  </a:outerShdw>
                </a:effectLst>
              </a:rPr>
              <a:t>Elijah</a:t>
            </a:r>
            <a:r>
              <a:rPr lang="en-US" sz="3600" dirty="0" smtClean="0">
                <a:effectLst>
                  <a:outerShdw blurRad="38100" dist="38100" dir="2700000" algn="tl">
                    <a:srgbClr val="000000">
                      <a:alpha val="43137"/>
                    </a:srgbClr>
                  </a:outerShdw>
                </a:effectLst>
              </a:rPr>
              <a:t> &amp; </a:t>
            </a:r>
            <a:r>
              <a:rPr lang="en-US" sz="3600" dirty="0" smtClean="0">
                <a:solidFill>
                  <a:srgbClr val="00B0F0"/>
                </a:solidFill>
                <a:effectLst>
                  <a:outerShdw blurRad="38100" dist="38100" dir="2700000" algn="tl">
                    <a:srgbClr val="000000">
                      <a:alpha val="43137"/>
                    </a:srgbClr>
                  </a:outerShdw>
                </a:effectLst>
              </a:rPr>
              <a:t>Elisha</a:t>
            </a:r>
            <a:r>
              <a:rPr lang="en-US" sz="3600" dirty="0" smtClean="0">
                <a:effectLst>
                  <a:outerShdw blurRad="38100" dist="38100" dir="2700000" algn="tl">
                    <a:srgbClr val="000000">
                      <a:alpha val="43137"/>
                    </a:srgbClr>
                  </a:outerShdw>
                </a:effectLst>
              </a:rPr>
              <a:t> while others even say </a:t>
            </a:r>
            <a:r>
              <a:rPr lang="en-US" sz="3600" i="1" u="sng" dirty="0" smtClean="0">
                <a:solidFill>
                  <a:srgbClr val="00B0F0"/>
                </a:solidFill>
                <a:effectLst>
                  <a:outerShdw blurRad="38100" dist="38100" dir="2700000" algn="tl">
                    <a:srgbClr val="000000">
                      <a:alpha val="43137"/>
                    </a:srgbClr>
                  </a:outerShdw>
                </a:effectLst>
              </a:rPr>
              <a:t>Moses</a:t>
            </a:r>
            <a:r>
              <a:rPr lang="en-US" sz="3600" dirty="0" smtClean="0">
                <a:solidFill>
                  <a:srgbClr val="00B0F0"/>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…Transfiguration</a:t>
            </a:r>
          </a:p>
        </p:txBody>
      </p:sp>
    </p:spTree>
    <p:extLst>
      <p:ext uri="{BB962C8B-B14F-4D97-AF65-F5344CB8AC3E}">
        <p14:creationId xmlns:p14="http://schemas.microsoft.com/office/powerpoint/2010/main" val="939162412"/>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11:4</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lgn="ctr">
              <a:buNone/>
            </a:pPr>
            <a:r>
              <a:rPr lang="en-US" sz="3600" b="1" dirty="0" smtClean="0">
                <a:solidFill>
                  <a:srgbClr val="00B0F0"/>
                </a:solidFill>
                <a:effectLst>
                  <a:outerShdw blurRad="38100" dist="38100" dir="2700000" algn="tl">
                    <a:srgbClr val="000000">
                      <a:alpha val="43137"/>
                    </a:srgbClr>
                  </a:outerShdw>
                </a:effectLst>
              </a:rPr>
              <a:t>THE 2 WITNESSES: Who are they?</a:t>
            </a:r>
            <a:endParaRPr lang="en-US" sz="3600" b="1" dirty="0">
              <a:solidFill>
                <a:srgbClr val="00B0F0"/>
              </a:solidFill>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a:p>
            <a:pPr marL="0" indent="0">
              <a:buNone/>
            </a:pPr>
            <a:r>
              <a:rPr lang="en-US" sz="4000" dirty="0" smtClean="0">
                <a:effectLst>
                  <a:outerShdw blurRad="38100" dist="38100" dir="2700000" algn="tl">
                    <a:srgbClr val="000000">
                      <a:alpha val="43137"/>
                    </a:srgbClr>
                  </a:outerShdw>
                </a:effectLst>
              </a:rPr>
              <a:t>Some have said the two witnesses are </a:t>
            </a:r>
            <a:r>
              <a:rPr lang="en-US" sz="4000" b="1" dirty="0" smtClean="0">
                <a:solidFill>
                  <a:srgbClr val="00B0F0"/>
                </a:solidFill>
                <a:effectLst>
                  <a:outerShdw blurRad="38100" dist="38100" dir="2700000" algn="tl">
                    <a:srgbClr val="000000">
                      <a:alpha val="43137"/>
                    </a:srgbClr>
                  </a:outerShdw>
                </a:effectLst>
              </a:rPr>
              <a:t>Enoch</a:t>
            </a:r>
            <a:r>
              <a:rPr lang="en-US" sz="4000" dirty="0" smtClean="0">
                <a:effectLst>
                  <a:outerShdw blurRad="38100" dist="38100" dir="2700000" algn="tl">
                    <a:srgbClr val="000000">
                      <a:alpha val="43137"/>
                    </a:srgbClr>
                  </a:outerShdw>
                </a:effectLst>
              </a:rPr>
              <a:t> and </a:t>
            </a:r>
            <a:r>
              <a:rPr lang="en-US" sz="4000" b="1" dirty="0" smtClean="0">
                <a:solidFill>
                  <a:srgbClr val="00B0F0"/>
                </a:solidFill>
                <a:effectLst>
                  <a:outerShdw blurRad="38100" dist="38100" dir="2700000" algn="tl">
                    <a:srgbClr val="000000">
                      <a:alpha val="43137"/>
                    </a:srgbClr>
                  </a:outerShdw>
                </a:effectLst>
              </a:rPr>
              <a:t>Elijah</a:t>
            </a:r>
            <a:r>
              <a:rPr lang="en-US" sz="4000" dirty="0" smtClean="0">
                <a:effectLst>
                  <a:outerShdw blurRad="38100" dist="38100" dir="2700000" algn="tl">
                    <a:srgbClr val="000000">
                      <a:alpha val="43137"/>
                    </a:srgbClr>
                  </a:outerShdw>
                </a:effectLst>
              </a:rPr>
              <a:t> because they never saw death, so they returned to do God’s work… to die and rise again.</a:t>
            </a:r>
            <a:endParaRPr lang="en-US" sz="40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6344000"/>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11:4</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lgn="ctr">
              <a:buNone/>
            </a:pPr>
            <a:r>
              <a:rPr lang="en-US" sz="3600" b="1" dirty="0" smtClean="0">
                <a:solidFill>
                  <a:srgbClr val="00B0F0"/>
                </a:solidFill>
                <a:effectLst>
                  <a:outerShdw blurRad="38100" dist="38100" dir="2700000" algn="tl">
                    <a:srgbClr val="000000">
                      <a:alpha val="43137"/>
                    </a:srgbClr>
                  </a:outerShdw>
                </a:effectLst>
              </a:rPr>
              <a:t>THE 2 WITNESSES: Who are they?</a:t>
            </a:r>
            <a:endParaRPr lang="en-US" sz="3600" b="1" dirty="0">
              <a:solidFill>
                <a:srgbClr val="00B0F0"/>
              </a:solidFill>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It could possibly be </a:t>
            </a:r>
            <a:r>
              <a:rPr lang="en-US" sz="3600" b="1" dirty="0" smtClean="0">
                <a:solidFill>
                  <a:srgbClr val="00B0F0"/>
                </a:solidFill>
                <a:effectLst>
                  <a:outerShdw blurRad="38100" dist="38100" dir="2700000" algn="tl">
                    <a:srgbClr val="000000">
                      <a:alpha val="43137"/>
                    </a:srgbClr>
                  </a:outerShdw>
                </a:effectLst>
              </a:rPr>
              <a:t>two angels </a:t>
            </a:r>
            <a:r>
              <a:rPr lang="en-US" sz="3600" dirty="0" smtClean="0">
                <a:effectLst>
                  <a:outerShdw blurRad="38100" dist="38100" dir="2700000" algn="tl">
                    <a:srgbClr val="000000">
                      <a:alpha val="43137"/>
                    </a:srgbClr>
                  </a:outerShdw>
                </a:effectLst>
              </a:rPr>
              <a:t>that take on flesh in order to serve God for this purpose. Note as well that angels also stand in the “literal” presence of God.</a:t>
            </a:r>
          </a:p>
          <a:p>
            <a:pPr marL="0" indent="0">
              <a:buNone/>
            </a:pPr>
            <a:r>
              <a:rPr lang="en-US" sz="3600" dirty="0" smtClean="0">
                <a:solidFill>
                  <a:srgbClr val="FFFF00"/>
                </a:solidFill>
                <a:effectLst>
                  <a:outerShdw blurRad="38100" dist="38100" dir="2700000" algn="tl">
                    <a:srgbClr val="000000">
                      <a:alpha val="43137"/>
                    </a:srgbClr>
                  </a:outerShdw>
                </a:effectLst>
              </a:rPr>
              <a:t>(</a:t>
            </a:r>
            <a:r>
              <a:rPr lang="en-US" sz="3600" dirty="0" smtClean="0">
                <a:solidFill>
                  <a:srgbClr val="00B0F0"/>
                </a:solidFill>
                <a:effectLst>
                  <a:outerShdw blurRad="38100" dist="38100" dir="2700000" algn="tl">
                    <a:srgbClr val="000000">
                      <a:alpha val="43137"/>
                    </a:srgbClr>
                  </a:outerShdw>
                </a:effectLst>
              </a:rPr>
              <a:t>Gabriel - </a:t>
            </a:r>
            <a:r>
              <a:rPr lang="en-US" sz="3600" dirty="0" smtClean="0">
                <a:solidFill>
                  <a:srgbClr val="FFFF00"/>
                </a:solidFill>
                <a:effectLst>
                  <a:outerShdw blurRad="38100" dist="38100" dir="2700000" algn="tl">
                    <a:srgbClr val="000000">
                      <a:alpha val="43137"/>
                    </a:srgbClr>
                  </a:outerShdw>
                </a:effectLst>
              </a:rPr>
              <a:t>Luke 1:19</a:t>
            </a:r>
            <a:r>
              <a:rPr lang="en-US" sz="3600" dirty="0" smtClean="0">
                <a:solidFill>
                  <a:srgbClr val="00B0F0"/>
                </a:solidFill>
                <a:effectLst>
                  <a:outerShdw blurRad="38100" dist="38100" dir="2700000" algn="tl">
                    <a:srgbClr val="000000">
                      <a:alpha val="43137"/>
                    </a:srgbClr>
                  </a:outerShdw>
                </a:effectLst>
              </a:rPr>
              <a:t>; other angels – </a:t>
            </a:r>
            <a:r>
              <a:rPr lang="en-US" sz="3600" dirty="0" smtClean="0">
                <a:solidFill>
                  <a:srgbClr val="FFFF00"/>
                </a:solidFill>
                <a:effectLst>
                  <a:outerShdw blurRad="38100" dist="38100" dir="2700000" algn="tl">
                    <a:srgbClr val="000000">
                      <a:alpha val="43137"/>
                    </a:srgbClr>
                  </a:outerShdw>
                </a:effectLst>
              </a:rPr>
              <a:t>Matt. 18:10… Hebrews 1:14) </a:t>
            </a:r>
          </a:p>
        </p:txBody>
      </p:sp>
    </p:spTree>
    <p:extLst>
      <p:ext uri="{BB962C8B-B14F-4D97-AF65-F5344CB8AC3E}">
        <p14:creationId xmlns:p14="http://schemas.microsoft.com/office/powerpoint/2010/main" val="519281299"/>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11:4</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lgn="ctr">
              <a:buNone/>
            </a:pPr>
            <a:r>
              <a:rPr lang="en-US" sz="3600" b="1" dirty="0" smtClean="0">
                <a:solidFill>
                  <a:srgbClr val="00B0F0"/>
                </a:solidFill>
                <a:effectLst>
                  <a:outerShdw blurRad="38100" dist="38100" dir="2700000" algn="tl">
                    <a:srgbClr val="000000">
                      <a:alpha val="43137"/>
                    </a:srgbClr>
                  </a:outerShdw>
                </a:effectLst>
              </a:rPr>
              <a:t>THE 2 WITNESSES: Who are they?</a:t>
            </a:r>
            <a:endParaRPr lang="en-US" sz="3600" b="1" dirty="0">
              <a:solidFill>
                <a:srgbClr val="00B0F0"/>
              </a:solidFill>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It could even be </a:t>
            </a:r>
            <a:r>
              <a:rPr lang="en-US" sz="3600" b="1" dirty="0" smtClean="0">
                <a:solidFill>
                  <a:srgbClr val="00B0F0"/>
                </a:solidFill>
                <a:effectLst>
                  <a:outerShdw blurRad="38100" dist="38100" dir="2700000" algn="tl">
                    <a:srgbClr val="000000">
                      <a:alpha val="43137"/>
                    </a:srgbClr>
                  </a:outerShdw>
                </a:effectLst>
              </a:rPr>
              <a:t>two ordinary ministers </a:t>
            </a:r>
            <a:r>
              <a:rPr lang="en-US" sz="3600" dirty="0" smtClean="0">
                <a:effectLst>
                  <a:outerShdw blurRad="38100" dist="38100" dir="2700000" algn="tl">
                    <a:srgbClr val="000000">
                      <a:alpha val="43137"/>
                    </a:srgbClr>
                  </a:outerShdw>
                </a:effectLst>
              </a:rPr>
              <a:t>who are contemporaries of that time period, who will be given extra ordinary powers by God to prophesy and declare on God’s behalf.</a:t>
            </a: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3679691"/>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11:4</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lgn="ctr">
              <a:buNone/>
            </a:pPr>
            <a:r>
              <a:rPr lang="en-US" sz="3600" b="1" dirty="0" smtClean="0">
                <a:solidFill>
                  <a:srgbClr val="00B0F0"/>
                </a:solidFill>
                <a:effectLst>
                  <a:outerShdw blurRad="38100" dist="38100" dir="2700000" algn="tl">
                    <a:srgbClr val="000000">
                      <a:alpha val="43137"/>
                    </a:srgbClr>
                  </a:outerShdw>
                </a:effectLst>
              </a:rPr>
              <a:t>THE 2 WITNESSES: Who are they?</a:t>
            </a:r>
            <a:endParaRPr lang="en-US" sz="3600" b="1" dirty="0">
              <a:solidFill>
                <a:srgbClr val="00B0F0"/>
              </a:solidFill>
              <a:effectLst>
                <a:outerShdw blurRad="38100" dist="38100" dir="2700000" algn="tl">
                  <a:srgbClr val="000000">
                    <a:alpha val="43137"/>
                  </a:srgbClr>
                </a:outerShdw>
              </a:effectLst>
            </a:endParaRPr>
          </a:p>
          <a:p>
            <a:pPr marL="0" indent="0">
              <a:buNone/>
            </a:pPr>
            <a:endParaRPr lang="en-US" sz="800" b="1" dirty="0" smtClean="0">
              <a:solidFill>
                <a:srgbClr val="00B0F0"/>
              </a:solidFill>
              <a:effectLst>
                <a:outerShdw blurRad="38100" dist="38100" dir="2700000" algn="tl">
                  <a:srgbClr val="000000">
                    <a:alpha val="43137"/>
                  </a:srgbClr>
                </a:outerShdw>
              </a:effectLst>
            </a:endParaRPr>
          </a:p>
          <a:p>
            <a:pPr marL="0" indent="0">
              <a:buNone/>
            </a:pPr>
            <a:r>
              <a:rPr lang="en-US" sz="3600" b="1" dirty="0" smtClean="0">
                <a:solidFill>
                  <a:srgbClr val="00B0F0"/>
                </a:solidFill>
                <a:effectLst>
                  <a:outerShdw blurRad="38100" dist="38100" dir="2700000" algn="tl">
                    <a:srgbClr val="000000">
                      <a:alpha val="43137"/>
                    </a:srgbClr>
                  </a:outerShdw>
                </a:effectLst>
              </a:rPr>
              <a:t>ONLY GOD KNOWS FOR SURE… </a:t>
            </a:r>
            <a:r>
              <a:rPr lang="en-US" sz="3600" dirty="0" smtClean="0">
                <a:effectLst>
                  <a:outerShdw blurRad="38100" dist="38100" dir="2700000" algn="tl">
                    <a:srgbClr val="000000">
                      <a:alpha val="43137"/>
                    </a:srgbClr>
                  </a:outerShdw>
                </a:effectLst>
              </a:rPr>
              <a:t>but what we do know is that… </a:t>
            </a:r>
            <a:r>
              <a:rPr lang="en-US" sz="3600" b="1" dirty="0" smtClean="0">
                <a:solidFill>
                  <a:srgbClr val="FFFF00"/>
                </a:solidFill>
                <a:effectLst>
                  <a:outerShdw blurRad="38100" dist="38100" dir="2700000" algn="tl">
                    <a:srgbClr val="000000">
                      <a:alpha val="43137"/>
                    </a:srgbClr>
                  </a:outerShdw>
                </a:effectLst>
              </a:rPr>
              <a:t>during </a:t>
            </a:r>
            <a:r>
              <a:rPr lang="en-US" sz="3600" b="1" dirty="0">
                <a:solidFill>
                  <a:srgbClr val="FFFF00"/>
                </a:solidFill>
                <a:effectLst>
                  <a:outerShdw blurRad="38100" dist="38100" dir="2700000" algn="tl">
                    <a:srgbClr val="000000">
                      <a:alpha val="43137"/>
                    </a:srgbClr>
                  </a:outerShdw>
                </a:effectLst>
              </a:rPr>
              <a:t>this period of 3 &amp; ½ years; God shall have two </a:t>
            </a:r>
            <a:r>
              <a:rPr lang="en-US" sz="3600" b="1" dirty="0" smtClean="0">
                <a:solidFill>
                  <a:srgbClr val="FFFF00"/>
                </a:solidFill>
                <a:effectLst>
                  <a:outerShdw blurRad="38100" dist="38100" dir="2700000" algn="tl">
                    <a:srgbClr val="000000">
                      <a:alpha val="43137"/>
                    </a:srgbClr>
                  </a:outerShdw>
                </a:effectLst>
              </a:rPr>
              <a:t>agents, </a:t>
            </a:r>
            <a:r>
              <a:rPr lang="en-US" sz="3600" b="1" dirty="0">
                <a:solidFill>
                  <a:srgbClr val="FFFF00"/>
                </a:solidFill>
                <a:effectLst>
                  <a:outerShdw blurRad="38100" dist="38100" dir="2700000" algn="tl">
                    <a:srgbClr val="000000">
                      <a:alpha val="43137"/>
                    </a:srgbClr>
                  </a:outerShdw>
                </a:effectLst>
              </a:rPr>
              <a:t>bearing divine witness, which shall give forth light to people. These </a:t>
            </a:r>
            <a:r>
              <a:rPr lang="en-US" sz="3600" b="1" dirty="0" smtClean="0">
                <a:solidFill>
                  <a:srgbClr val="FFFF00"/>
                </a:solidFill>
                <a:effectLst>
                  <a:outerShdw blurRad="38100" dist="38100" dir="2700000" algn="tl">
                    <a:srgbClr val="000000">
                      <a:alpha val="43137"/>
                    </a:srgbClr>
                  </a:outerShdw>
                </a:effectLst>
              </a:rPr>
              <a:t>agents </a:t>
            </a:r>
            <a:r>
              <a:rPr lang="en-US" sz="3600" b="1" dirty="0">
                <a:solidFill>
                  <a:srgbClr val="FFFF00"/>
                </a:solidFill>
                <a:effectLst>
                  <a:outerShdw blurRad="38100" dist="38100" dir="2700000" algn="tl">
                    <a:srgbClr val="000000">
                      <a:alpha val="43137"/>
                    </a:srgbClr>
                  </a:outerShdw>
                </a:effectLst>
              </a:rPr>
              <a:t>shall be filled and sustained by the </a:t>
            </a:r>
            <a:r>
              <a:rPr lang="en-US" sz="3600" b="1" dirty="0" smtClean="0">
                <a:solidFill>
                  <a:srgbClr val="FFFF00"/>
                </a:solidFill>
                <a:effectLst>
                  <a:outerShdw blurRad="38100" dist="38100" dir="2700000" algn="tl">
                    <a:srgbClr val="000000">
                      <a:alpha val="43137"/>
                    </a:srgbClr>
                  </a:outerShdw>
                </a:effectLst>
              </a:rPr>
              <a:t>Holy Spirit</a:t>
            </a:r>
            <a:r>
              <a:rPr lang="en-US" sz="3600" b="1" dirty="0">
                <a:solidFill>
                  <a:srgbClr val="FFFF00"/>
                </a:solidFill>
                <a:effectLst>
                  <a:outerShdw blurRad="38100" dist="38100" dir="2700000" algn="tl">
                    <a:srgbClr val="000000">
                      <a:alpha val="43137"/>
                    </a:srgbClr>
                  </a:outerShdw>
                </a:effectLst>
              </a:rPr>
              <a:t>.</a:t>
            </a: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1402283"/>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04717" y="1282890"/>
            <a:ext cx="11859904" cy="5445456"/>
          </a:xfrm>
        </p:spPr>
        <p:txBody>
          <a:bodyPr>
            <a:noAutofit/>
          </a:bodyPr>
          <a:lstStyle/>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pic>
        <p:nvPicPr>
          <p:cNvPr id="3"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902" y="223344"/>
            <a:ext cx="8598089" cy="643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05617"/>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11:5</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8" y="1104972"/>
            <a:ext cx="11457361" cy="5418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222333"/>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11:5</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pic>
        <p:nvPicPr>
          <p:cNvPr id="2050" name="Picture 2" descr="Image result for images of 2 witnesses breathing fire in revelation 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025" y="875377"/>
            <a:ext cx="8832435" cy="579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449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2:2-3</a:t>
            </a:r>
            <a:r>
              <a:rPr lang="en-US" sz="3600" b="1" dirty="0">
                <a:solidFill>
                  <a:srgbClr val="FFFF00"/>
                </a:solidFill>
                <a:effectLst/>
              </a:rPr>
              <a:t> –  </a:t>
            </a:r>
            <a:r>
              <a:rPr lang="en-US" sz="3600" b="1" u="sng" dirty="0">
                <a:solidFill>
                  <a:srgbClr val="00B0F0"/>
                </a:solidFill>
                <a:effectLst/>
              </a:rPr>
              <a:t>Ephesus’ Commendations</a:t>
            </a:r>
            <a:r>
              <a:rPr lang="en-US" sz="3600" b="1" dirty="0">
                <a:solidFill>
                  <a:srgbClr val="00B0F0"/>
                </a:solidFill>
                <a:effectLst/>
              </a:rPr>
              <a:t>:</a:t>
            </a:r>
          </a:p>
          <a:p>
            <a:r>
              <a:rPr lang="en-US" sz="3200" dirty="0">
                <a:solidFill>
                  <a:srgbClr val="FFFF00"/>
                </a:solidFill>
              </a:rPr>
              <a:t>Labour</a:t>
            </a:r>
            <a:r>
              <a:rPr lang="en-US" sz="3200" dirty="0"/>
              <a:t>: Excessive toil; Hard work; Troublesome task</a:t>
            </a:r>
          </a:p>
          <a:p>
            <a:r>
              <a:rPr lang="en-US" sz="3200" dirty="0">
                <a:solidFill>
                  <a:srgbClr val="FFFF00"/>
                </a:solidFill>
              </a:rPr>
              <a:t>Patient</a:t>
            </a:r>
            <a:r>
              <a:rPr lang="en-US" sz="3200" dirty="0"/>
              <a:t>: Cheerful endurance; perseverance; waiting</a:t>
            </a:r>
          </a:p>
          <a:p>
            <a:r>
              <a:rPr lang="en-US" sz="3200" dirty="0">
                <a:solidFill>
                  <a:srgbClr val="FFFF00"/>
                </a:solidFill>
              </a:rPr>
              <a:t>Intolerant to evil</a:t>
            </a:r>
            <a:r>
              <a:rPr lang="en-US" sz="3200" dirty="0"/>
              <a:t>: Opposed wickedness &amp; immorality</a:t>
            </a:r>
          </a:p>
          <a:p>
            <a:r>
              <a:rPr lang="en-US" sz="3200" dirty="0">
                <a:solidFill>
                  <a:srgbClr val="FFFF00"/>
                </a:solidFill>
              </a:rPr>
              <a:t>Uncompromising</a:t>
            </a:r>
            <a:r>
              <a:rPr lang="en-US" sz="3200" dirty="0"/>
              <a:t>: Against false teachers &amp; teaching </a:t>
            </a:r>
            <a:r>
              <a:rPr lang="en-US" sz="3200" dirty="0">
                <a:solidFill>
                  <a:srgbClr val="FFFF00"/>
                </a:solidFill>
              </a:rPr>
              <a:t>*(Vs. 6)</a:t>
            </a:r>
          </a:p>
          <a:p>
            <a:r>
              <a:rPr lang="en-US" sz="3200" dirty="0">
                <a:solidFill>
                  <a:srgbClr val="FFFF00"/>
                </a:solidFill>
              </a:rPr>
              <a:t>Steadfast</a:t>
            </a:r>
            <a:r>
              <a:rPr lang="en-US" sz="3200" dirty="0"/>
              <a:t>: Enduring to the end; not weary; not giving up </a:t>
            </a:r>
          </a:p>
          <a:p>
            <a:pPr marL="0" indent="0">
              <a:buNone/>
            </a:pPr>
            <a:r>
              <a:rPr lang="en-US" sz="2800" dirty="0">
                <a:solidFill>
                  <a:srgbClr val="FFFF00"/>
                </a:solidFill>
              </a:rPr>
              <a:t>* Nicolaitanes taught that Christian liberty meant license to commit sensual sins. Their doctrines and lives were equally corrupt.  They allowed the most abominable lewdness and adulteries, sacrificed to idols &amp; mixed pagan rituals with Christian ceremonies.</a:t>
            </a:r>
          </a:p>
          <a:p>
            <a:endParaRPr lang="en-US" sz="3200" dirty="0">
              <a:effectLst/>
            </a:endParaRPr>
          </a:p>
          <a:p>
            <a:pPr marL="0" indent="0">
              <a:buNone/>
            </a:pPr>
            <a:endParaRPr lang="en-US" sz="3200" dirty="0">
              <a:effectLst/>
            </a:endParaRPr>
          </a:p>
        </p:txBody>
      </p:sp>
    </p:spTree>
    <p:extLst>
      <p:ext uri="{BB962C8B-B14F-4D97-AF65-F5344CB8AC3E}">
        <p14:creationId xmlns:p14="http://schemas.microsoft.com/office/powerpoint/2010/main" val="15679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11:5</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928" y="820455"/>
            <a:ext cx="6291618" cy="572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574899"/>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11:6</a:t>
            </a:r>
            <a:endParaRPr lang="en-US" dirty="0">
              <a:solidFill>
                <a:srgbClr val="00B0F0"/>
              </a:solidFill>
            </a:endParaRPr>
          </a:p>
        </p:txBody>
      </p:sp>
      <p:sp>
        <p:nvSpPr>
          <p:cNvPr id="5" name="Content Placeholder 2"/>
          <p:cNvSpPr>
            <a:spLocks noGrp="1"/>
          </p:cNvSpPr>
          <p:nvPr>
            <p:ph idx="1"/>
          </p:nvPr>
        </p:nvSpPr>
        <p:spPr>
          <a:xfrm>
            <a:off x="204717" y="1282890"/>
            <a:ext cx="11859904" cy="5445456"/>
          </a:xfrm>
        </p:spPr>
        <p:txBody>
          <a:bodyPr>
            <a:noAutofit/>
          </a:bodyPr>
          <a:lstStyle/>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pic>
        <p:nvPicPr>
          <p:cNvPr id="4098" name="Picture 2" descr="Image result for images of 2 witnesses in revelation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472" y="756150"/>
            <a:ext cx="7721626" cy="597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469253"/>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11:7</a:t>
            </a:r>
            <a:endParaRPr lang="en-US" dirty="0">
              <a:solidFill>
                <a:srgbClr val="00B0F0"/>
              </a:solidFill>
            </a:endParaRPr>
          </a:p>
        </p:txBody>
      </p:sp>
      <p:sp>
        <p:nvSpPr>
          <p:cNvPr id="5" name="Content Placeholder 2"/>
          <p:cNvSpPr>
            <a:spLocks noGrp="1"/>
          </p:cNvSpPr>
          <p:nvPr>
            <p:ph idx="1"/>
          </p:nvPr>
        </p:nvSpPr>
        <p:spPr>
          <a:xfrm>
            <a:off x="163773" y="1023581"/>
            <a:ext cx="11859904" cy="5636525"/>
          </a:xfrm>
        </p:spPr>
        <p:txBody>
          <a:bodyPr>
            <a:noAutofit/>
          </a:bodyPr>
          <a:lstStyle/>
          <a:p>
            <a:pPr marL="0" indent="0">
              <a:buNone/>
            </a:pP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beast therefore </a:t>
            </a:r>
            <a:r>
              <a:rPr lang="en-US" sz="3600" dirty="0">
                <a:effectLst>
                  <a:outerShdw blurRad="38100" dist="38100" dir="2700000" algn="tl">
                    <a:srgbClr val="000000">
                      <a:alpha val="43137"/>
                    </a:srgbClr>
                  </a:outerShdw>
                </a:effectLst>
              </a:rPr>
              <a:t>represents some devilish power or influence. The </a:t>
            </a:r>
            <a:r>
              <a:rPr lang="en-US" sz="3600" dirty="0" smtClean="0">
                <a:effectLst>
                  <a:outerShdw blurRad="38100" dist="38100" dir="2700000" algn="tl">
                    <a:srgbClr val="000000">
                      <a:alpha val="43137"/>
                    </a:srgbClr>
                  </a:outerShdw>
                </a:effectLst>
              </a:rPr>
              <a:t>Greek </a:t>
            </a:r>
            <a:r>
              <a:rPr lang="en-US" sz="3600" dirty="0">
                <a:effectLst>
                  <a:outerShdw blurRad="38100" dist="38100" dir="2700000" algn="tl">
                    <a:srgbClr val="000000">
                      <a:alpha val="43137"/>
                    </a:srgbClr>
                  </a:outerShdw>
                </a:effectLst>
              </a:rPr>
              <a:t>word </a:t>
            </a:r>
            <a:r>
              <a:rPr lang="en-US" sz="3600" dirty="0" smtClean="0">
                <a:effectLst>
                  <a:outerShdw blurRad="38100" dist="38100" dir="2700000" algn="tl">
                    <a:srgbClr val="000000">
                      <a:alpha val="43137"/>
                    </a:srgbClr>
                  </a:outerShdw>
                </a:effectLst>
              </a:rPr>
              <a:t>here is [Therion</a:t>
            </a:r>
            <a:r>
              <a:rPr lang="en-US" sz="3600" dirty="0">
                <a:effectLst>
                  <a:outerShdw blurRad="38100" dist="38100" dir="2700000" algn="tl">
                    <a:srgbClr val="000000">
                      <a:alpha val="43137"/>
                    </a:srgbClr>
                  </a:outerShdw>
                </a:effectLst>
              </a:rPr>
              <a:t>] rendered "beast" </a:t>
            </a:r>
            <a:r>
              <a:rPr lang="en-US" sz="3600" dirty="0" smtClean="0">
                <a:effectLst>
                  <a:outerShdw blurRad="38100" dist="38100" dir="2700000" algn="tl">
                    <a:srgbClr val="000000">
                      <a:alpha val="43137"/>
                    </a:srgbClr>
                  </a:outerShdw>
                </a:effectLst>
              </a:rPr>
              <a:t> (also Rev 13:1; Rev 17:3) </a:t>
            </a:r>
            <a:r>
              <a:rPr lang="en-US" sz="3600" dirty="0">
                <a:effectLst>
                  <a:outerShdw blurRad="38100" dist="38100" dir="2700000" algn="tl">
                    <a:srgbClr val="000000">
                      <a:alpha val="43137"/>
                    </a:srgbClr>
                  </a:outerShdw>
                </a:effectLst>
              </a:rPr>
              <a:t>denotes a savage wild beast of prey. The beast from the abyss should be distinguished from "the beast coming up out of the sea" (Re 13:1), and from "the beast coming up out of the earth" (Re 13:11). They are all </a:t>
            </a:r>
            <a:r>
              <a:rPr lang="en-US" sz="3600" dirty="0" smtClean="0">
                <a:effectLst>
                  <a:outerShdw blurRad="38100" dist="38100" dir="2700000" algn="tl">
                    <a:srgbClr val="000000">
                      <a:alpha val="43137"/>
                    </a:srgbClr>
                  </a:outerShdw>
                </a:effectLst>
              </a:rPr>
              <a:t>evil spirits </a:t>
            </a:r>
            <a:r>
              <a:rPr lang="en-US" sz="3600" dirty="0">
                <a:effectLst>
                  <a:outerShdw blurRad="38100" dist="38100" dir="2700000" algn="tl">
                    <a:srgbClr val="000000">
                      <a:alpha val="43137"/>
                    </a:srgbClr>
                  </a:outerShdw>
                </a:effectLst>
              </a:rPr>
              <a:t>but the power of evil manifested in different forms. </a:t>
            </a: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4263391"/>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11:7</a:t>
            </a:r>
            <a:endParaRPr lang="en-US" dirty="0">
              <a:solidFill>
                <a:srgbClr val="00B0F0"/>
              </a:solidFill>
            </a:endParaRPr>
          </a:p>
        </p:txBody>
      </p:sp>
      <p:sp>
        <p:nvSpPr>
          <p:cNvPr id="5" name="Content Placeholder 2"/>
          <p:cNvSpPr>
            <a:spLocks noGrp="1"/>
          </p:cNvSpPr>
          <p:nvPr>
            <p:ph idx="1"/>
          </p:nvPr>
        </p:nvSpPr>
        <p:spPr>
          <a:xfrm>
            <a:off x="163773" y="1023581"/>
            <a:ext cx="11859904" cy="5636525"/>
          </a:xfrm>
        </p:spPr>
        <p:txBody>
          <a:bodyPr>
            <a:noAutofit/>
          </a:bodyPr>
          <a:lstStyle/>
          <a:p>
            <a:pPr marL="0" indent="0">
              <a:buNone/>
            </a:pPr>
            <a:endParaRPr lang="en-US" sz="36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Whatever </a:t>
            </a:r>
            <a:r>
              <a:rPr lang="en-US" sz="3600" dirty="0">
                <a:effectLst>
                  <a:outerShdw blurRad="38100" dist="38100" dir="2700000" algn="tl">
                    <a:srgbClr val="000000">
                      <a:alpha val="43137"/>
                    </a:srgbClr>
                  </a:outerShdw>
                </a:effectLst>
              </a:rPr>
              <a:t>the beast </a:t>
            </a:r>
            <a:r>
              <a:rPr lang="en-US" sz="3600" dirty="0" smtClean="0">
                <a:effectLst>
                  <a:outerShdw blurRad="38100" dist="38100" dir="2700000" algn="tl">
                    <a:srgbClr val="000000">
                      <a:alpha val="43137"/>
                    </a:srgbClr>
                  </a:outerShdw>
                </a:effectLst>
              </a:rPr>
              <a:t>represents </a:t>
            </a:r>
            <a:r>
              <a:rPr lang="en-US" sz="3600" dirty="0">
                <a:effectLst>
                  <a:outerShdw blurRad="38100" dist="38100" dir="2700000" algn="tl">
                    <a:srgbClr val="000000">
                      <a:alpha val="43137"/>
                    </a:srgbClr>
                  </a:outerShdw>
                </a:effectLst>
              </a:rPr>
              <a:t>that power shall </a:t>
            </a:r>
            <a:r>
              <a:rPr lang="en-US" sz="3600" dirty="0" smtClean="0">
                <a:effectLst>
                  <a:outerShdw blurRad="38100" dist="38100" dir="2700000" algn="tl">
                    <a:srgbClr val="000000">
                      <a:alpha val="43137"/>
                    </a:srgbClr>
                  </a:outerShdw>
                </a:effectLst>
              </a:rPr>
              <a:t>fight against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witnesses </a:t>
            </a:r>
            <a:r>
              <a:rPr lang="en-US" sz="3600" dirty="0">
                <a:effectLst>
                  <a:outerShdw blurRad="38100" dist="38100" dir="2700000" algn="tl">
                    <a:srgbClr val="000000">
                      <a:alpha val="43137"/>
                    </a:srgbClr>
                  </a:outerShdw>
                </a:effectLst>
              </a:rPr>
              <a:t>and shall slay them for a time</a:t>
            </a:r>
            <a:r>
              <a:rPr lang="en-US" sz="3600" dirty="0" smtClean="0">
                <a:effectLst>
                  <a:outerShdw blurRad="38100" dist="38100" dir="2700000" algn="tl">
                    <a:srgbClr val="000000">
                      <a:alpha val="43137"/>
                    </a:srgbClr>
                  </a:outerShdw>
                </a:effectLst>
              </a:rPr>
              <a:t>.</a:t>
            </a:r>
          </a:p>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when they have come to the end of their witness, the beast which comes up out of the great deep will make war on them and overcome them and put them to death.</a:t>
            </a: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6209696"/>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11:8</a:t>
            </a:r>
            <a:endParaRPr lang="en-US" dirty="0">
              <a:solidFill>
                <a:srgbClr val="00B0F0"/>
              </a:solidFill>
            </a:endParaRPr>
          </a:p>
        </p:txBody>
      </p:sp>
      <p:sp>
        <p:nvSpPr>
          <p:cNvPr id="5" name="Content Placeholder 2"/>
          <p:cNvSpPr>
            <a:spLocks noGrp="1"/>
          </p:cNvSpPr>
          <p:nvPr>
            <p:ph idx="1"/>
          </p:nvPr>
        </p:nvSpPr>
        <p:spPr>
          <a:xfrm>
            <a:off x="163773" y="1542197"/>
            <a:ext cx="11859904" cy="5117909"/>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The great city. </a:t>
            </a:r>
            <a:r>
              <a:rPr lang="en-US" sz="3600" dirty="0">
                <a:effectLst>
                  <a:outerShdw blurRad="38100" dist="38100" dir="2700000" algn="tl">
                    <a:srgbClr val="000000">
                      <a:alpha val="43137"/>
                    </a:srgbClr>
                  </a:outerShdw>
                </a:effectLst>
              </a:rPr>
              <a:t>The last part of the verse shows that this was </a:t>
            </a:r>
            <a:r>
              <a:rPr lang="en-US" sz="3600" dirty="0" smtClean="0">
                <a:effectLst>
                  <a:outerShdw blurRad="38100" dist="38100" dir="2700000" algn="tl">
                    <a:srgbClr val="000000">
                      <a:alpha val="43137"/>
                    </a:srgbClr>
                  </a:outerShdw>
                </a:effectLst>
              </a:rPr>
              <a:t>Jerusalem… </a:t>
            </a:r>
            <a:r>
              <a:rPr lang="en-US" sz="3600" dirty="0" smtClean="0">
                <a:solidFill>
                  <a:srgbClr val="FFFF00"/>
                </a:solidFill>
                <a:effectLst>
                  <a:outerShdw blurRad="38100" dist="38100" dir="2700000" algn="tl">
                    <a:srgbClr val="000000">
                      <a:alpha val="43137"/>
                    </a:srgbClr>
                  </a:outerShdw>
                </a:effectLst>
              </a:rPr>
              <a:t>“…where our Lord was crucified”</a:t>
            </a:r>
          </a:p>
          <a:p>
            <a:pPr marL="0" indent="0">
              <a:buNone/>
            </a:pPr>
            <a:endParaRPr lang="en-US" sz="3600" i="1" dirty="0" smtClean="0">
              <a:solidFill>
                <a:srgbClr val="FFFF00"/>
              </a:solidFill>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Sodom </a:t>
            </a:r>
            <a:r>
              <a:rPr lang="en-US" sz="3600" i="1" dirty="0">
                <a:solidFill>
                  <a:srgbClr val="FFFF00"/>
                </a:solidFill>
                <a:effectLst>
                  <a:outerShdw blurRad="38100" dist="38100" dir="2700000" algn="tl">
                    <a:srgbClr val="000000">
                      <a:alpha val="43137"/>
                    </a:srgbClr>
                  </a:outerShdw>
                </a:effectLst>
              </a:rPr>
              <a:t>and Egypt. </a:t>
            </a:r>
            <a:r>
              <a:rPr lang="en-US" sz="3600" dirty="0">
                <a:effectLst>
                  <a:outerShdw blurRad="38100" dist="38100" dir="2700000" algn="tl">
                    <a:srgbClr val="000000">
                      <a:alpha val="43137"/>
                    </a:srgbClr>
                  </a:outerShdw>
                </a:effectLst>
              </a:rPr>
              <a:t>Two names which are typical of great wickedness.  In the </a:t>
            </a:r>
            <a:r>
              <a:rPr lang="en-US" sz="3600" dirty="0" smtClean="0">
                <a:effectLst>
                  <a:outerShdw blurRad="38100" dist="38100" dir="2700000" algn="tl">
                    <a:srgbClr val="000000">
                      <a:alpha val="43137"/>
                    </a:srgbClr>
                  </a:outerShdw>
                </a:effectLst>
              </a:rPr>
              <a:t>Scriptures </a:t>
            </a:r>
            <a:r>
              <a:rPr lang="en-US" sz="3600" dirty="0">
                <a:effectLst>
                  <a:outerShdw blurRad="38100" dist="38100" dir="2700000" algn="tl">
                    <a:srgbClr val="000000">
                      <a:alpha val="43137"/>
                    </a:srgbClr>
                  </a:outerShdw>
                </a:effectLst>
              </a:rPr>
              <a:t>Jerusalem is sometimes spoken of as Sodom.  </a:t>
            </a:r>
            <a:r>
              <a:rPr lang="en-US" sz="3600" dirty="0" smtClean="0">
                <a:effectLst>
                  <a:outerShdw blurRad="38100" dist="38100" dir="2700000" algn="tl">
                    <a:srgbClr val="000000">
                      <a:alpha val="43137"/>
                    </a:srgbClr>
                  </a:outerShdw>
                </a:effectLst>
              </a:rPr>
              <a:t>(Jer. </a:t>
            </a:r>
            <a:r>
              <a:rPr lang="en-US" sz="3600" dirty="0">
                <a:effectLst>
                  <a:outerShdw blurRad="38100" dist="38100" dir="2700000" algn="tl">
                    <a:srgbClr val="000000">
                      <a:alpha val="43137"/>
                    </a:srgbClr>
                  </a:outerShdw>
                </a:effectLst>
              </a:rPr>
              <a:t>23:14; </a:t>
            </a:r>
            <a:r>
              <a:rPr lang="en-US" sz="3600" dirty="0" smtClean="0">
                <a:effectLst>
                  <a:outerShdw blurRad="38100" dist="38100" dir="2700000" algn="tl">
                    <a:srgbClr val="000000">
                      <a:alpha val="43137"/>
                    </a:srgbClr>
                  </a:outerShdw>
                </a:effectLst>
              </a:rPr>
              <a:t>Ezek. 16:46-56)</a:t>
            </a:r>
            <a:endParaRPr lang="en-US" sz="3600" dirty="0">
              <a:effectLst>
                <a:outerShdw blurRad="38100" dist="38100" dir="2700000" algn="tl">
                  <a:srgbClr val="000000">
                    <a:alpha val="43137"/>
                  </a:srgbClr>
                </a:outerShdw>
              </a:effectLst>
            </a:endParaRP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8556954"/>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11:9-10</a:t>
            </a:r>
            <a:endParaRPr lang="en-US" dirty="0">
              <a:solidFill>
                <a:srgbClr val="00B0F0"/>
              </a:solidFill>
            </a:endParaRPr>
          </a:p>
        </p:txBody>
      </p:sp>
      <p:sp>
        <p:nvSpPr>
          <p:cNvPr id="5" name="Content Placeholder 2"/>
          <p:cNvSpPr>
            <a:spLocks noGrp="1"/>
          </p:cNvSpPr>
          <p:nvPr>
            <p:ph idx="1"/>
          </p:nvPr>
        </p:nvSpPr>
        <p:spPr>
          <a:xfrm>
            <a:off x="163773" y="1023581"/>
            <a:ext cx="11859904" cy="5636525"/>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 peoples and tribes and languages and nations will be looking on their dead bodies three and a half days, and will not let their dead bodies be </a:t>
            </a:r>
            <a:r>
              <a:rPr lang="en-US" sz="3600" i="1" dirty="0" smtClean="0">
                <a:solidFill>
                  <a:srgbClr val="FFFF00"/>
                </a:solidFill>
                <a:effectLst>
                  <a:outerShdw blurRad="38100" dist="38100" dir="2700000" algn="tl">
                    <a:srgbClr val="000000">
                      <a:alpha val="43137"/>
                    </a:srgbClr>
                  </a:outerShdw>
                </a:effectLst>
              </a:rPr>
              <a:t>buried.</a:t>
            </a:r>
          </a:p>
          <a:p>
            <a:pPr marL="0" indent="0">
              <a:buNone/>
            </a:pPr>
            <a:endParaRPr lang="en-US" sz="3600" i="1" dirty="0" smtClean="0">
              <a:solidFill>
                <a:srgbClr val="FFFF00"/>
              </a:solidFill>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those who are on the earth will have pleasure and delight over them; and they will send offerings one to another because these two prophets gave great trouble to </a:t>
            </a:r>
            <a:r>
              <a:rPr lang="en-US" sz="3600" i="1" dirty="0" smtClean="0">
                <a:solidFill>
                  <a:srgbClr val="FFFF00"/>
                </a:solidFill>
                <a:effectLst>
                  <a:outerShdw blurRad="38100" dist="38100" dir="2700000" algn="tl">
                    <a:srgbClr val="000000">
                      <a:alpha val="43137"/>
                    </a:srgbClr>
                  </a:outerShdw>
                </a:effectLst>
              </a:rPr>
              <a:t>them.</a:t>
            </a:r>
            <a:endParaRPr lang="en-US" sz="3600" i="1" dirty="0">
              <a:solidFill>
                <a:srgbClr val="FFFF00"/>
              </a:solidFill>
              <a:effectLst>
                <a:outerShdw blurRad="38100" dist="38100" dir="2700000" algn="tl">
                  <a:srgbClr val="000000">
                    <a:alpha val="43137"/>
                  </a:srgbClr>
                </a:outerShdw>
              </a:effectLst>
            </a:endParaRP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0881486"/>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11:11-12</a:t>
            </a:r>
            <a:endParaRPr lang="en-US" dirty="0">
              <a:solidFill>
                <a:srgbClr val="00B0F0"/>
              </a:solidFill>
            </a:endParaRPr>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823" y="869565"/>
            <a:ext cx="7615451" cy="571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81696"/>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11:11-12</a:t>
            </a:r>
            <a:endParaRPr lang="en-US" dirty="0">
              <a:solidFill>
                <a:srgbClr val="00B0F0"/>
              </a:solidFill>
            </a:endParaRPr>
          </a:p>
        </p:txBody>
      </p:sp>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009" y="968992"/>
            <a:ext cx="3734805" cy="568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227732"/>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11:13-14</a:t>
            </a:r>
            <a:endParaRPr lang="en-US" dirty="0">
              <a:solidFill>
                <a:srgbClr val="00B0F0"/>
              </a:solidFill>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198" y="975917"/>
            <a:ext cx="9239534" cy="57569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42198" y="5072583"/>
            <a:ext cx="5738884" cy="1446550"/>
          </a:xfrm>
          <a:prstGeom prst="rect">
            <a:avLst/>
          </a:prstGeom>
          <a:noFill/>
        </p:spPr>
        <p:txBody>
          <a:bodyPr wrap="square" rtlCol="0">
            <a:spAutoFit/>
          </a:bodyPr>
          <a:lstStyle/>
          <a:p>
            <a:pPr algn="ctr"/>
            <a:r>
              <a:rPr lang="en-US" sz="8800" b="1" dirty="0" smtClean="0">
                <a:solidFill>
                  <a:srgbClr val="FF0000"/>
                </a:solidFill>
                <a:effectLst>
                  <a:outerShdw blurRad="38100" dist="38100" dir="2700000" algn="tl">
                    <a:srgbClr val="000000">
                      <a:alpha val="43137"/>
                    </a:srgbClr>
                  </a:outerShdw>
                </a:effectLst>
                <a:latin typeface="Chiller" pitchFamily="82" charset="0"/>
              </a:rPr>
              <a:t>THE 2</a:t>
            </a:r>
            <a:r>
              <a:rPr lang="en-US" sz="8800" b="1" baseline="30000" dirty="0" smtClean="0">
                <a:solidFill>
                  <a:srgbClr val="FF0000"/>
                </a:solidFill>
                <a:effectLst>
                  <a:outerShdw blurRad="38100" dist="38100" dir="2700000" algn="tl">
                    <a:srgbClr val="000000">
                      <a:alpha val="43137"/>
                    </a:srgbClr>
                  </a:outerShdw>
                </a:effectLst>
                <a:latin typeface="Chiller" pitchFamily="82" charset="0"/>
              </a:rPr>
              <a:t>nd</a:t>
            </a:r>
            <a:r>
              <a:rPr lang="en-US" sz="8800" b="1" dirty="0" smtClean="0">
                <a:solidFill>
                  <a:srgbClr val="FF0000"/>
                </a:solidFill>
                <a:effectLst>
                  <a:outerShdw blurRad="38100" dist="38100" dir="2700000" algn="tl">
                    <a:srgbClr val="000000">
                      <a:alpha val="43137"/>
                    </a:srgbClr>
                  </a:outerShdw>
                </a:effectLst>
                <a:latin typeface="Chiller" pitchFamily="82" charset="0"/>
              </a:rPr>
              <a:t> WOE</a:t>
            </a:r>
            <a:endParaRPr lang="en-US" sz="8800" b="1" dirty="0">
              <a:solidFill>
                <a:srgbClr val="FF0000"/>
              </a:solidFill>
              <a:effectLst>
                <a:outerShdw blurRad="38100" dist="38100" dir="2700000" algn="tl">
                  <a:srgbClr val="000000">
                    <a:alpha val="43137"/>
                  </a:srgbClr>
                </a:outerShdw>
              </a:effectLst>
              <a:latin typeface="Chiller" pitchFamily="82" charset="0"/>
            </a:endParaRPr>
          </a:p>
        </p:txBody>
      </p:sp>
    </p:spTree>
    <p:extLst>
      <p:ext uri="{BB962C8B-B14F-4D97-AF65-F5344CB8AC3E}">
        <p14:creationId xmlns:p14="http://schemas.microsoft.com/office/powerpoint/2010/main" val="96750689"/>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11:13-14</a:t>
            </a:r>
            <a:endParaRPr lang="en-US" dirty="0">
              <a:solidFill>
                <a:srgbClr val="00B0F0"/>
              </a:solidFill>
            </a:endParaRPr>
          </a:p>
        </p:txBody>
      </p:sp>
      <p:sp>
        <p:nvSpPr>
          <p:cNvPr id="5" name="Content Placeholder 2"/>
          <p:cNvSpPr>
            <a:spLocks noGrp="1"/>
          </p:cNvSpPr>
          <p:nvPr>
            <p:ph idx="1"/>
          </p:nvPr>
        </p:nvSpPr>
        <p:spPr>
          <a:xfrm>
            <a:off x="218364" y="928048"/>
            <a:ext cx="11859904" cy="5036022"/>
          </a:xfrm>
        </p:spPr>
        <p:txBody>
          <a:bodyPr>
            <a:noAutofit/>
          </a:bodyPr>
          <a:lstStyle/>
          <a:p>
            <a:pPr marL="0" indent="0">
              <a:buNone/>
            </a:pPr>
            <a:endParaRPr lang="en-US" sz="36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And </a:t>
            </a:r>
            <a:r>
              <a:rPr lang="en-US" sz="3600" dirty="0">
                <a:effectLst>
                  <a:outerShdw blurRad="38100" dist="38100" dir="2700000" algn="tl">
                    <a:srgbClr val="000000">
                      <a:alpha val="43137"/>
                    </a:srgbClr>
                  </a:outerShdw>
                </a:effectLst>
              </a:rPr>
              <a:t>just </a:t>
            </a:r>
            <a:r>
              <a:rPr lang="en-US" sz="3600" dirty="0" smtClean="0">
                <a:effectLst>
                  <a:outerShdw blurRad="38100" dist="38100" dir="2700000" algn="tl">
                    <a:srgbClr val="000000">
                      <a:alpha val="43137"/>
                    </a:srgbClr>
                  </a:outerShdw>
                </a:effectLst>
              </a:rPr>
              <a:t>at </a:t>
            </a:r>
            <a:r>
              <a:rPr lang="en-US" sz="3600" dirty="0">
                <a:effectLst>
                  <a:outerShdw blurRad="38100" dist="38100" dir="2700000" algn="tl">
                    <a:srgbClr val="000000">
                      <a:alpha val="43137"/>
                    </a:srgbClr>
                  </a:outerShdw>
                </a:effectLst>
              </a:rPr>
              <a:t>that </a:t>
            </a:r>
            <a:r>
              <a:rPr lang="en-US" sz="3600" dirty="0" smtClean="0">
                <a:effectLst>
                  <a:outerShdw blurRad="38100" dist="38100" dir="2700000" algn="tl">
                    <a:srgbClr val="000000">
                      <a:alpha val="43137"/>
                    </a:srgbClr>
                  </a:outerShdw>
                </a:effectLst>
              </a:rPr>
              <a:t>time </a:t>
            </a:r>
            <a:r>
              <a:rPr lang="en-US" sz="3600" i="1" dirty="0" smtClean="0">
                <a:solidFill>
                  <a:srgbClr val="FFFF00"/>
                </a:solidFill>
                <a:effectLst>
                  <a:outerShdw blurRad="38100" dist="38100" dir="2700000" algn="tl">
                    <a:srgbClr val="000000">
                      <a:alpha val="43137"/>
                    </a:srgbClr>
                  </a:outerShdw>
                </a:effectLst>
              </a:rPr>
              <a:t>(when the 2 witnesses had ascended)… </a:t>
            </a:r>
            <a:r>
              <a:rPr lang="en-US" sz="3600" dirty="0">
                <a:effectLst>
                  <a:outerShdw blurRad="38100" dist="38100" dir="2700000" algn="tl">
                    <a:srgbClr val="000000">
                      <a:alpha val="43137"/>
                    </a:srgbClr>
                  </a:outerShdw>
                </a:effectLst>
              </a:rPr>
              <a:t>there was a great earthquake, and a tenth part of the city was overthrown. </a:t>
            </a:r>
            <a:endParaRPr lang="en-US" sz="3600" dirty="0" smtClean="0">
              <a:effectLst>
                <a:outerShdw blurRad="38100" dist="38100" dir="2700000" algn="tl">
                  <a:srgbClr val="000000">
                    <a:alpha val="43137"/>
                  </a:srgbClr>
                </a:outerShdw>
              </a:effectLst>
            </a:endParaRPr>
          </a:p>
          <a:p>
            <a:pPr marL="0" indent="0">
              <a:buNone/>
            </a:pPr>
            <a:endParaRPr lang="en-US" sz="3600" dirty="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7,000 </a:t>
            </a:r>
            <a:r>
              <a:rPr lang="en-US" sz="3600" dirty="0">
                <a:effectLst>
                  <a:outerShdw blurRad="38100" dist="38100" dir="2700000" algn="tl">
                    <a:srgbClr val="000000">
                      <a:alpha val="43137"/>
                    </a:srgbClr>
                  </a:outerShdw>
                </a:effectLst>
              </a:rPr>
              <a:t>people were killed in the earthquake, and the rest were terrified and gave glory to the God of Heaven.</a:t>
            </a: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8910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2:4</a:t>
            </a:r>
            <a:r>
              <a:rPr lang="en-US" sz="3600" b="1" dirty="0">
                <a:solidFill>
                  <a:srgbClr val="FFFF00"/>
                </a:solidFill>
                <a:effectLst/>
              </a:rPr>
              <a:t> –  </a:t>
            </a:r>
            <a:r>
              <a:rPr lang="en-US" sz="3600" b="1" u="sng" dirty="0">
                <a:solidFill>
                  <a:srgbClr val="00B0F0"/>
                </a:solidFill>
                <a:effectLst/>
              </a:rPr>
              <a:t>Ephesus’ </a:t>
            </a:r>
            <a:r>
              <a:rPr lang="en-US" sz="3600" b="1" u="sng" dirty="0">
                <a:solidFill>
                  <a:srgbClr val="FFC000"/>
                </a:solidFill>
                <a:effectLst/>
              </a:rPr>
              <a:t>Criticism</a:t>
            </a:r>
            <a:r>
              <a:rPr lang="en-US" sz="3600" b="1" dirty="0">
                <a:solidFill>
                  <a:srgbClr val="00B0F0"/>
                </a:solidFill>
                <a:effectLst/>
              </a:rPr>
              <a:t>:</a:t>
            </a:r>
          </a:p>
          <a:p>
            <a:pPr marL="0" indent="0">
              <a:buNone/>
            </a:pPr>
            <a:endParaRPr lang="en-US" sz="3600" b="1" dirty="0">
              <a:solidFill>
                <a:srgbClr val="00B0F0"/>
              </a:solidFill>
              <a:effectLst/>
            </a:endParaRPr>
          </a:p>
          <a:p>
            <a:pPr marL="0" indent="0" algn="ctr">
              <a:buNone/>
            </a:pPr>
            <a:r>
              <a:rPr lang="en-US" sz="3200" b="1" dirty="0">
                <a:solidFill>
                  <a:srgbClr val="FFFF00"/>
                </a:solidFill>
                <a:effectLst>
                  <a:outerShdw blurRad="38100" dist="38100" dir="2700000" algn="tl">
                    <a:srgbClr val="000000">
                      <a:alpha val="43137"/>
                    </a:srgbClr>
                  </a:outerShdw>
                </a:effectLst>
              </a:rPr>
              <a:t>They </a:t>
            </a:r>
            <a:r>
              <a:rPr lang="en-US" sz="3200" b="1" i="1" u="sng" dirty="0">
                <a:solidFill>
                  <a:srgbClr val="00B0F0"/>
                </a:solidFill>
                <a:effectLst>
                  <a:outerShdw blurRad="38100" dist="38100" dir="2700000" algn="tl">
                    <a:srgbClr val="000000">
                      <a:alpha val="43137"/>
                    </a:srgbClr>
                  </a:outerShdw>
                </a:effectLst>
              </a:rPr>
              <a:t>LEFT</a:t>
            </a:r>
            <a:r>
              <a:rPr lang="en-US" sz="3200" b="1" dirty="0">
                <a:solidFill>
                  <a:srgbClr val="FFFF00"/>
                </a:solidFill>
                <a:effectLst>
                  <a:outerShdw blurRad="38100" dist="38100" dir="2700000" algn="tl">
                    <a:srgbClr val="000000">
                      <a:alpha val="43137"/>
                    </a:srgbClr>
                  </a:outerShdw>
                </a:effectLst>
              </a:rPr>
              <a:t> their first love…</a:t>
            </a:r>
          </a:p>
          <a:p>
            <a:pPr marL="0" indent="0">
              <a:buNone/>
            </a:pPr>
            <a:r>
              <a:rPr lang="en-US" sz="3200" dirty="0"/>
              <a:t>… Love for Christ.</a:t>
            </a:r>
          </a:p>
          <a:p>
            <a:pPr marL="0" indent="0">
              <a:buNone/>
            </a:pPr>
            <a:r>
              <a:rPr lang="en-US" sz="3200" dirty="0"/>
              <a:t>… Love for one another.</a:t>
            </a:r>
          </a:p>
          <a:p>
            <a:pPr marL="0" indent="0">
              <a:buNone/>
            </a:pPr>
            <a:r>
              <a:rPr lang="en-US" sz="3200" dirty="0"/>
              <a:t>… Love for the lost.</a:t>
            </a:r>
          </a:p>
          <a:p>
            <a:pPr marL="0" indent="0">
              <a:buNone/>
            </a:pPr>
            <a:r>
              <a:rPr lang="en-US" sz="3200" dirty="0"/>
              <a:t>… </a:t>
            </a:r>
            <a:r>
              <a:rPr lang="en-US" sz="3200" dirty="0">
                <a:solidFill>
                  <a:srgbClr val="FFFF00"/>
                </a:solidFill>
              </a:rPr>
              <a:t>ALL OF THE ABOVE.</a:t>
            </a:r>
          </a:p>
          <a:p>
            <a:pPr marL="0" indent="0">
              <a:buNone/>
            </a:pPr>
            <a:endParaRPr lang="en-US" sz="3200" dirty="0">
              <a:effectLst/>
            </a:endParaRPr>
          </a:p>
          <a:p>
            <a:pPr marL="0" indent="0">
              <a:buNone/>
            </a:pPr>
            <a:endParaRPr lang="en-US" sz="3200" dirty="0">
              <a:effectLst/>
            </a:endParaRPr>
          </a:p>
        </p:txBody>
      </p:sp>
    </p:spTree>
    <p:extLst>
      <p:ext uri="{BB962C8B-B14F-4D97-AF65-F5344CB8AC3E}">
        <p14:creationId xmlns:p14="http://schemas.microsoft.com/office/powerpoint/2010/main" val="73087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11:13-14</a:t>
            </a:r>
            <a:endParaRPr lang="en-US" dirty="0">
              <a:solidFill>
                <a:srgbClr val="00B0F0"/>
              </a:solidFill>
            </a:endParaRPr>
          </a:p>
        </p:txBody>
      </p:sp>
      <p:sp>
        <p:nvSpPr>
          <p:cNvPr id="5" name="Content Placeholder 2"/>
          <p:cNvSpPr>
            <a:spLocks noGrp="1"/>
          </p:cNvSpPr>
          <p:nvPr>
            <p:ph idx="1"/>
          </p:nvPr>
        </p:nvSpPr>
        <p:spPr>
          <a:xfrm>
            <a:off x="163773" y="1023581"/>
            <a:ext cx="11859904" cy="5636525"/>
          </a:xfrm>
        </p:spPr>
        <p:txBody>
          <a:bodyPr>
            <a:noAutofit/>
          </a:bodyPr>
          <a:lstStyle/>
          <a:p>
            <a:pPr marL="0" indent="0">
              <a:buNone/>
            </a:pPr>
            <a:r>
              <a:rPr lang="en-US" sz="3600" dirty="0" smtClean="0">
                <a:effectLst>
                  <a:outerShdw blurRad="38100" dist="38100" dir="2700000" algn="tl">
                    <a:srgbClr val="000000">
                      <a:alpha val="43137"/>
                    </a:srgbClr>
                  </a:outerShdw>
                </a:effectLst>
              </a:rPr>
              <a:t>This </a:t>
            </a:r>
            <a:r>
              <a:rPr lang="en-US" sz="3600" dirty="0">
                <a:effectLst>
                  <a:outerShdw blurRad="38100" dist="38100" dir="2700000" algn="tl">
                    <a:srgbClr val="000000">
                      <a:alpha val="43137"/>
                    </a:srgbClr>
                  </a:outerShdw>
                </a:effectLst>
              </a:rPr>
              <a:t>city would be the seat and </a:t>
            </a:r>
            <a:r>
              <a:rPr lang="en-US" sz="3600" dirty="0" smtClean="0">
                <a:effectLst>
                  <a:outerShdw blurRad="38100" dist="38100" dir="2700000" algn="tl">
                    <a:srgbClr val="000000">
                      <a:alpha val="43137"/>
                    </a:srgbClr>
                  </a:outerShdw>
                </a:effectLst>
              </a:rPr>
              <a:t>center of power… probably Jerusalem… while others have suggested Rome or Babylon</a:t>
            </a:r>
            <a:endParaRPr lang="en-US" sz="3600" dirty="0">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there were slain in the earthquake </a:t>
            </a:r>
            <a:r>
              <a:rPr lang="en-US" sz="3600" i="1" dirty="0" smtClean="0">
                <a:solidFill>
                  <a:srgbClr val="FFFF00"/>
                </a:solidFill>
                <a:effectLst>
                  <a:outerShdw blurRad="38100" dist="38100" dir="2700000" algn="tl">
                    <a:srgbClr val="000000">
                      <a:alpha val="43137"/>
                    </a:srgbClr>
                  </a:outerShdw>
                </a:effectLst>
              </a:rPr>
              <a:t>7,000 men</a:t>
            </a:r>
            <a:r>
              <a:rPr lang="en-US" sz="3600" dirty="0" smtClean="0">
                <a:effectLst>
                  <a:outerShdw blurRad="38100" dist="38100" dir="2700000" algn="tl">
                    <a:srgbClr val="000000">
                      <a:alpha val="43137"/>
                    </a:srgbClr>
                  </a:outerShdw>
                </a:effectLst>
              </a:rPr>
              <a:t>… Being </a:t>
            </a:r>
            <a:r>
              <a:rPr lang="en-US" sz="3600" dirty="0">
                <a:effectLst>
                  <a:outerShdw blurRad="38100" dist="38100" dir="2700000" algn="tl">
                    <a:srgbClr val="000000">
                      <a:alpha val="43137"/>
                    </a:srgbClr>
                  </a:outerShdw>
                </a:effectLst>
              </a:rPr>
              <a:t>a tenth part of the inhabitants</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therefore </a:t>
            </a:r>
            <a:r>
              <a:rPr lang="en-US" sz="3600" dirty="0" smtClean="0">
                <a:effectLst>
                  <a:outerShdw blurRad="38100" dist="38100" dir="2700000" algn="tl">
                    <a:srgbClr val="000000">
                      <a:alpha val="43137"/>
                    </a:srgbClr>
                  </a:outerShdw>
                </a:effectLst>
              </a:rPr>
              <a:t>they were </a:t>
            </a:r>
            <a:r>
              <a:rPr lang="en-US" sz="3600" dirty="0" smtClean="0">
                <a:solidFill>
                  <a:srgbClr val="FFFF00"/>
                </a:solidFill>
                <a:effectLst>
                  <a:outerShdw blurRad="38100" dist="38100" dir="2700000" algn="tl">
                    <a:srgbClr val="000000">
                      <a:alpha val="43137"/>
                    </a:srgbClr>
                  </a:outerShdw>
                </a:effectLst>
              </a:rPr>
              <a:t>70,000</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in all. </a:t>
            </a:r>
            <a:r>
              <a:rPr lang="en-US" sz="3600" dirty="0" smtClean="0">
                <a:effectLst>
                  <a:outerShdw blurRad="38100" dist="38100" dir="2700000" algn="tl">
                    <a:srgbClr val="000000">
                      <a:alpha val="43137"/>
                    </a:srgbClr>
                  </a:outerShdw>
                </a:effectLst>
              </a:rPr>
              <a:t> </a:t>
            </a:r>
            <a:endParaRPr lang="en-US" sz="3600" dirty="0">
              <a:effectLst>
                <a:outerShdw blurRad="38100" dist="38100" dir="2700000" algn="tl">
                  <a:srgbClr val="000000">
                    <a:alpha val="43137"/>
                  </a:srgbClr>
                </a:outerShdw>
              </a:effectLst>
            </a:endParaRPr>
          </a:p>
          <a:p>
            <a:pPr marL="0" indent="0">
              <a:buNone/>
            </a:pPr>
            <a:r>
              <a:rPr lang="en-US" sz="3600" dirty="0">
                <a:effectLst>
                  <a:outerShdw blurRad="38100" dist="38100" dir="2700000" algn="tl">
                    <a:srgbClr val="000000">
                      <a:alpha val="43137"/>
                    </a:srgbClr>
                  </a:outerShdw>
                </a:effectLst>
              </a:rPr>
              <a:t>A</a:t>
            </a:r>
            <a:r>
              <a:rPr lang="en-US" sz="3600" dirty="0" smtClean="0">
                <a:effectLst>
                  <a:outerShdw blurRad="38100" dist="38100" dir="2700000" algn="tl">
                    <a:srgbClr val="000000">
                      <a:alpha val="43137"/>
                    </a:srgbClr>
                  </a:outerShdw>
                </a:effectLst>
              </a:rPr>
              <a:t>nd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rest - The </a:t>
            </a:r>
            <a:r>
              <a:rPr lang="en-US" sz="3600" dirty="0">
                <a:effectLst>
                  <a:outerShdw blurRad="38100" dist="38100" dir="2700000" algn="tl">
                    <a:srgbClr val="000000">
                      <a:alpha val="43137"/>
                    </a:srgbClr>
                  </a:outerShdw>
                </a:effectLst>
              </a:rPr>
              <a:t>remaining </a:t>
            </a:r>
            <a:r>
              <a:rPr lang="en-US" sz="3600" dirty="0" smtClean="0">
                <a:solidFill>
                  <a:srgbClr val="FFFF00"/>
                </a:solidFill>
                <a:effectLst>
                  <a:outerShdw blurRad="38100" dist="38100" dir="2700000" algn="tl">
                    <a:srgbClr val="000000">
                      <a:alpha val="43137"/>
                    </a:srgbClr>
                  </a:outerShdw>
                </a:effectLst>
              </a:rPr>
              <a:t>63,000</a:t>
            </a:r>
            <a:r>
              <a:rPr lang="en-US" sz="3600" dirty="0" smtClean="0">
                <a:effectLst>
                  <a:outerShdw blurRad="38100" dist="38100" dir="2700000" algn="tl">
                    <a:srgbClr val="000000">
                      <a:alpha val="43137"/>
                    </a:srgbClr>
                  </a:outerShdw>
                </a:effectLst>
              </a:rPr>
              <a:t> worshipped God</a:t>
            </a:r>
            <a:endParaRPr lang="en-US" sz="3600" dirty="0">
              <a:effectLst>
                <a:outerShdw blurRad="38100" dist="38100" dir="2700000" algn="tl">
                  <a:srgbClr val="000000">
                    <a:alpha val="43137"/>
                  </a:srgbClr>
                </a:outerShdw>
              </a:effectLst>
            </a:endParaRP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4508546"/>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11:13-14</a:t>
            </a:r>
            <a:endParaRPr lang="en-US" dirty="0">
              <a:solidFill>
                <a:srgbClr val="00B0F0"/>
              </a:solidFill>
            </a:endParaRPr>
          </a:p>
        </p:txBody>
      </p:sp>
      <p:sp>
        <p:nvSpPr>
          <p:cNvPr id="5" name="Content Placeholder 2"/>
          <p:cNvSpPr>
            <a:spLocks noGrp="1"/>
          </p:cNvSpPr>
          <p:nvPr>
            <p:ph idx="1"/>
          </p:nvPr>
        </p:nvSpPr>
        <p:spPr>
          <a:xfrm>
            <a:off x="450375" y="1446664"/>
            <a:ext cx="11573301" cy="4681182"/>
          </a:xfrm>
        </p:spPr>
        <p:txBody>
          <a:bodyPr>
            <a:noAutofit/>
          </a:bodyPr>
          <a:lstStyle/>
          <a:p>
            <a:pPr marL="0" indent="0">
              <a:buNone/>
            </a:pPr>
            <a:r>
              <a:rPr lang="en-US" sz="8800" dirty="0" smtClean="0">
                <a:solidFill>
                  <a:srgbClr val="00B0F0"/>
                </a:solidFill>
                <a:effectLst>
                  <a:outerShdw blurRad="38100" dist="38100" dir="2700000" algn="tl">
                    <a:srgbClr val="000000">
                      <a:alpha val="43137"/>
                    </a:srgbClr>
                  </a:outerShdw>
                </a:effectLst>
              </a:rPr>
              <a:t>The 2nd </a:t>
            </a:r>
            <a:r>
              <a:rPr lang="en-US" sz="8800" dirty="0">
                <a:solidFill>
                  <a:srgbClr val="00B0F0"/>
                </a:solidFill>
                <a:effectLst>
                  <a:outerShdw blurRad="38100" dist="38100" dir="2700000" algn="tl">
                    <a:srgbClr val="000000">
                      <a:alpha val="43137"/>
                    </a:srgbClr>
                  </a:outerShdw>
                </a:effectLst>
              </a:rPr>
              <a:t>Woe is past; the </a:t>
            </a:r>
            <a:r>
              <a:rPr lang="en-US" sz="8800" dirty="0" smtClean="0">
                <a:solidFill>
                  <a:srgbClr val="00B0F0"/>
                </a:solidFill>
                <a:effectLst>
                  <a:outerShdw blurRad="38100" dist="38100" dir="2700000" algn="tl">
                    <a:srgbClr val="000000">
                      <a:alpha val="43137"/>
                    </a:srgbClr>
                  </a:outerShdw>
                </a:effectLst>
              </a:rPr>
              <a:t>3rd </a:t>
            </a:r>
            <a:r>
              <a:rPr lang="en-US" sz="8800" dirty="0">
                <a:solidFill>
                  <a:srgbClr val="00B0F0"/>
                </a:solidFill>
                <a:effectLst>
                  <a:outerShdw blurRad="38100" dist="38100" dir="2700000" algn="tl">
                    <a:srgbClr val="000000">
                      <a:alpha val="43137"/>
                    </a:srgbClr>
                  </a:outerShdw>
                </a:effectLst>
              </a:rPr>
              <a:t>Woe will soon be here.</a:t>
            </a:r>
          </a:p>
          <a:p>
            <a:pPr marL="0" indent="0">
              <a:buNone/>
            </a:pPr>
            <a:endParaRPr lang="en-US" sz="3600" dirty="0">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6520983"/>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11:15  </a:t>
            </a:r>
            <a:r>
              <a:rPr lang="en-US" u="sng" dirty="0">
                <a:solidFill>
                  <a:srgbClr val="00B0F0"/>
                </a:solidFill>
              </a:rPr>
              <a:t>7</a:t>
            </a:r>
            <a:r>
              <a:rPr lang="en-US" u="sng" baseline="30000" dirty="0" smtClean="0">
                <a:solidFill>
                  <a:srgbClr val="00B0F0"/>
                </a:solidFill>
              </a:rPr>
              <a:t>th</a:t>
            </a:r>
            <a:r>
              <a:rPr lang="en-US" u="sng" dirty="0" smtClean="0">
                <a:solidFill>
                  <a:srgbClr val="00B0F0"/>
                </a:solidFill>
              </a:rPr>
              <a:t> TRUMPET</a:t>
            </a:r>
            <a:endParaRPr lang="en-US" dirty="0">
              <a:solidFill>
                <a:srgbClr val="00B0F0"/>
              </a:solidFill>
            </a:endParaRPr>
          </a:p>
        </p:txBody>
      </p:sp>
      <p:pic>
        <p:nvPicPr>
          <p:cNvPr id="4" name="Picture 3"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723" y="1345978"/>
            <a:ext cx="6584462" cy="493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6747"/>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11:15</a:t>
            </a:r>
            <a:endParaRPr lang="en-US" dirty="0">
              <a:solidFill>
                <a:srgbClr val="00B0F0"/>
              </a:solidFill>
            </a:endParaRPr>
          </a:p>
        </p:txBody>
      </p:sp>
      <p:sp>
        <p:nvSpPr>
          <p:cNvPr id="5" name="Content Placeholder 2"/>
          <p:cNvSpPr>
            <a:spLocks noGrp="1"/>
          </p:cNvSpPr>
          <p:nvPr>
            <p:ph idx="1"/>
          </p:nvPr>
        </p:nvSpPr>
        <p:spPr>
          <a:xfrm>
            <a:off x="163773" y="1351128"/>
            <a:ext cx="11859904" cy="5308978"/>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There </a:t>
            </a:r>
            <a:r>
              <a:rPr lang="en-US" sz="3600" i="1" dirty="0">
                <a:solidFill>
                  <a:srgbClr val="FFFF00"/>
                </a:solidFill>
                <a:effectLst>
                  <a:outerShdw blurRad="38100" dist="38100" dir="2700000" algn="tl">
                    <a:srgbClr val="000000">
                      <a:alpha val="43137"/>
                    </a:srgbClr>
                  </a:outerShdw>
                </a:effectLst>
              </a:rPr>
              <a:t>were great voices in </a:t>
            </a:r>
            <a:r>
              <a:rPr lang="en-US" sz="3600" i="1" dirty="0" smtClean="0">
                <a:solidFill>
                  <a:srgbClr val="FFFF00"/>
                </a:solidFill>
                <a:effectLst>
                  <a:outerShdw blurRad="38100" dist="38100" dir="2700000" algn="tl">
                    <a:srgbClr val="000000">
                      <a:alpha val="43137"/>
                    </a:srgbClr>
                  </a:outerShdw>
                </a:effectLst>
              </a:rPr>
              <a:t>heaven</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All </a:t>
            </a:r>
            <a:r>
              <a:rPr lang="en-US" sz="3600" dirty="0">
                <a:effectLst>
                  <a:outerShdw blurRad="38100" dist="38100" dir="2700000" algn="tl">
                    <a:srgbClr val="000000">
                      <a:alpha val="43137"/>
                    </a:srgbClr>
                  </a:outerShdw>
                </a:effectLst>
              </a:rPr>
              <a:t>the heavenly </a:t>
            </a:r>
            <a:r>
              <a:rPr lang="en-US" sz="3600" dirty="0" smtClean="0">
                <a:effectLst>
                  <a:outerShdw blurRad="38100" dist="38100" dir="2700000" algn="tl">
                    <a:srgbClr val="000000">
                      <a:alpha val="43137"/>
                    </a:srgbClr>
                  </a:outerShdw>
                </a:effectLst>
              </a:rPr>
              <a:t>host of angels </a:t>
            </a:r>
            <a:r>
              <a:rPr lang="en-US" sz="3600" dirty="0">
                <a:effectLst>
                  <a:outerShdw blurRad="38100" dist="38100" dir="2700000" algn="tl">
                    <a:srgbClr val="000000">
                      <a:alpha val="43137"/>
                    </a:srgbClr>
                  </a:outerShdw>
                </a:effectLst>
              </a:rPr>
              <a:t>and redeemed human spirits, joined together to magnify God; that he had utterly </a:t>
            </a:r>
            <a:r>
              <a:rPr lang="en-US" sz="3600" dirty="0" smtClean="0">
                <a:effectLst>
                  <a:outerShdw blurRad="38100" dist="38100" dir="2700000" algn="tl">
                    <a:srgbClr val="000000">
                      <a:alpha val="43137"/>
                    </a:srgbClr>
                  </a:outerShdw>
                </a:effectLst>
              </a:rPr>
              <a:t>triumphed over His </a:t>
            </a:r>
            <a:r>
              <a:rPr lang="en-US" sz="3600" dirty="0">
                <a:effectLst>
                  <a:outerShdw blurRad="38100" dist="38100" dir="2700000" algn="tl">
                    <a:srgbClr val="000000">
                      <a:alpha val="43137"/>
                    </a:srgbClr>
                  </a:outerShdw>
                </a:effectLst>
              </a:rPr>
              <a:t>enemies and rendered his </a:t>
            </a:r>
            <a:r>
              <a:rPr lang="en-US" sz="3600" dirty="0" smtClean="0">
                <a:effectLst>
                  <a:outerShdw blurRad="38100" dist="38100" dir="2700000" algn="tl">
                    <a:srgbClr val="000000">
                      <a:alpha val="43137"/>
                    </a:srgbClr>
                  </a:outerShdw>
                </a:effectLst>
              </a:rPr>
              <a:t>people </a:t>
            </a:r>
            <a:r>
              <a:rPr lang="en-US" sz="3600" dirty="0">
                <a:effectLst>
                  <a:outerShdw blurRad="38100" dist="38100" dir="2700000" algn="tl">
                    <a:srgbClr val="000000">
                      <a:alpha val="43137"/>
                    </a:srgbClr>
                  </a:outerShdw>
                </a:effectLst>
              </a:rPr>
              <a:t>glorious. This will be truly the case when the kingdoms of this world become the kingdoms of God. </a:t>
            </a: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5500959"/>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11:15</a:t>
            </a:r>
            <a:endParaRPr lang="en-US" dirty="0">
              <a:solidFill>
                <a:srgbClr val="00B0F0"/>
              </a:solidFill>
            </a:endParaRPr>
          </a:p>
        </p:txBody>
      </p:sp>
      <p:sp>
        <p:nvSpPr>
          <p:cNvPr id="5" name="Content Placeholder 2"/>
          <p:cNvSpPr>
            <a:spLocks noGrp="1"/>
          </p:cNvSpPr>
          <p:nvPr>
            <p:ph idx="1"/>
          </p:nvPr>
        </p:nvSpPr>
        <p:spPr>
          <a:xfrm>
            <a:off x="163773" y="996287"/>
            <a:ext cx="11859904" cy="5663819"/>
          </a:xfrm>
        </p:spPr>
        <p:txBody>
          <a:bodyPr>
            <a:noAutofit/>
          </a:bodyPr>
          <a:lstStyle/>
          <a:p>
            <a:pPr marL="0" indent="0">
              <a:buNone/>
            </a:pPr>
            <a:r>
              <a:rPr lang="en-US" sz="3600" dirty="0">
                <a:effectLst>
                  <a:outerShdw blurRad="38100" dist="38100" dir="2700000" algn="tl">
                    <a:srgbClr val="000000">
                      <a:alpha val="43137"/>
                    </a:srgbClr>
                  </a:outerShdw>
                </a:effectLst>
              </a:rPr>
              <a:t>The grand consummation had come, the period so long anticipated and desired when God w</a:t>
            </a:r>
            <a:r>
              <a:rPr lang="en-US" sz="3600" dirty="0" smtClean="0">
                <a:effectLst>
                  <a:outerShdw blurRad="38100" dist="38100" dir="2700000" algn="tl">
                    <a:srgbClr val="000000">
                      <a:alpha val="43137"/>
                    </a:srgbClr>
                  </a:outerShdw>
                </a:effectLst>
              </a:rPr>
              <a:t>ould </a:t>
            </a:r>
            <a:r>
              <a:rPr lang="en-US" sz="3600" dirty="0">
                <a:effectLst>
                  <a:outerShdw blurRad="38100" dist="38100" dir="2700000" algn="tl">
                    <a:srgbClr val="000000">
                      <a:alpha val="43137"/>
                    </a:srgbClr>
                  </a:outerShdw>
                </a:effectLst>
              </a:rPr>
              <a:t>reign on the </a:t>
            </a:r>
            <a:r>
              <a:rPr lang="en-US" sz="3600" dirty="0" smtClean="0">
                <a:effectLst>
                  <a:outerShdw blurRad="38100" dist="38100" dir="2700000" algn="tl">
                    <a:srgbClr val="000000">
                      <a:alpha val="43137"/>
                    </a:srgbClr>
                  </a:outerShdw>
                </a:effectLst>
              </a:rPr>
              <a:t>earth, would soon be a reality </a:t>
            </a:r>
            <a:r>
              <a:rPr lang="en-US" sz="3600" dirty="0">
                <a:effectLst>
                  <a:outerShdw blurRad="38100" dist="38100" dir="2700000" algn="tl">
                    <a:srgbClr val="000000">
                      <a:alpha val="43137"/>
                    </a:srgbClr>
                  </a:outerShdw>
                </a:effectLst>
              </a:rPr>
              <a:t>and this lays the foundation for joy and thanksgiving in heaven.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sole reign over this world </a:t>
            </a:r>
            <a:r>
              <a:rPr lang="en-US" sz="3600" dirty="0" smtClean="0">
                <a:effectLst>
                  <a:outerShdw blurRad="38100" dist="38100" dir="2700000" algn="tl">
                    <a:srgbClr val="000000">
                      <a:alpha val="43137"/>
                    </a:srgbClr>
                  </a:outerShdw>
                </a:effectLst>
              </a:rPr>
              <a:t>would </a:t>
            </a:r>
            <a:r>
              <a:rPr lang="en-US" sz="3600" dirty="0">
                <a:effectLst>
                  <a:outerShdw blurRad="38100" dist="38100" dir="2700000" algn="tl">
                    <a:srgbClr val="000000">
                      <a:alpha val="43137"/>
                    </a:srgbClr>
                  </a:outerShdw>
                </a:effectLst>
              </a:rPr>
              <a:t>become that of the Lord Jesus. </a:t>
            </a:r>
            <a:r>
              <a:rPr lang="en-US" sz="3600" dirty="0" smtClean="0">
                <a:effectLst>
                  <a:outerShdw blurRad="38100" dist="38100" dir="2700000" algn="tl">
                    <a:srgbClr val="000000">
                      <a:alpha val="43137"/>
                    </a:srgbClr>
                  </a:outerShdw>
                </a:effectLst>
              </a:rPr>
              <a:t> All </a:t>
            </a:r>
            <a:r>
              <a:rPr lang="en-US" sz="3600" dirty="0">
                <a:effectLst>
                  <a:outerShdw blurRad="38100" dist="38100" dir="2700000" algn="tl">
                    <a:srgbClr val="000000">
                      <a:alpha val="43137"/>
                    </a:srgbClr>
                  </a:outerShdw>
                </a:effectLst>
              </a:rPr>
              <a:t>the kingdoms of the earth, being many in themselves, </a:t>
            </a:r>
            <a:r>
              <a:rPr lang="en-US" sz="3600" dirty="0" smtClean="0">
                <a:effectLst>
                  <a:outerShdw blurRad="38100" dist="38100" dir="2700000" algn="tl">
                    <a:srgbClr val="000000">
                      <a:alpha val="43137"/>
                    </a:srgbClr>
                  </a:outerShdw>
                </a:effectLst>
              </a:rPr>
              <a:t>would be </a:t>
            </a:r>
            <a:r>
              <a:rPr lang="en-US" sz="3600" dirty="0">
                <a:effectLst>
                  <a:outerShdw blurRad="38100" dist="38100" dir="2700000" algn="tl">
                    <a:srgbClr val="000000">
                      <a:alpha val="43137"/>
                    </a:srgbClr>
                  </a:outerShdw>
                </a:effectLst>
              </a:rPr>
              <a:t>brought under the one </a:t>
            </a:r>
            <a:r>
              <a:rPr lang="en-US" sz="3600" dirty="0" smtClean="0">
                <a:effectLst>
                  <a:outerShdw blurRad="38100" dist="38100" dir="2700000" algn="tl">
                    <a:srgbClr val="000000">
                      <a:alpha val="43137"/>
                    </a:srgbClr>
                  </a:outerShdw>
                </a:effectLst>
              </a:rPr>
              <a:t>scepter </a:t>
            </a:r>
            <a:r>
              <a:rPr lang="en-US" sz="3600" dirty="0">
                <a:effectLst>
                  <a:outerShdw blurRad="38100" dist="38100" dir="2700000" algn="tl">
                    <a:srgbClr val="000000">
                      <a:alpha val="43137"/>
                    </a:srgbClr>
                  </a:outerShdw>
                </a:effectLst>
              </a:rPr>
              <a:t>of </a:t>
            </a:r>
            <a:r>
              <a:rPr lang="en-US" sz="3600" dirty="0" smtClean="0">
                <a:effectLst>
                  <a:outerShdw blurRad="38100" dist="38100" dir="2700000" algn="tl">
                    <a:srgbClr val="000000">
                      <a:alpha val="43137"/>
                    </a:srgbClr>
                  </a:outerShdw>
                </a:effectLst>
              </a:rPr>
              <a:t>Christ.</a:t>
            </a:r>
            <a:endParaRPr lang="en-US" sz="3600" dirty="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 </a:t>
            </a: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0427973"/>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11:16-17</a:t>
            </a:r>
            <a:endParaRPr lang="en-US" dirty="0">
              <a:solidFill>
                <a:srgbClr val="00B0F0"/>
              </a:solidFill>
            </a:endParaRPr>
          </a:p>
        </p:txBody>
      </p:sp>
      <p:sp>
        <p:nvSpPr>
          <p:cNvPr id="5" name="Content Placeholder 2"/>
          <p:cNvSpPr>
            <a:spLocks noGrp="1"/>
          </p:cNvSpPr>
          <p:nvPr>
            <p:ph idx="1"/>
          </p:nvPr>
        </p:nvSpPr>
        <p:spPr>
          <a:xfrm>
            <a:off x="163773" y="996287"/>
            <a:ext cx="11859904" cy="5663819"/>
          </a:xfrm>
        </p:spPr>
        <p:txBody>
          <a:bodyPr>
            <a:noAutofit/>
          </a:bodyPr>
          <a:lstStyle/>
          <a:p>
            <a:pPr marL="0" indent="0">
              <a:buNone/>
            </a:pPr>
            <a:r>
              <a:rPr lang="en-US" sz="3600" dirty="0" smtClean="0">
                <a:solidFill>
                  <a:srgbClr val="FFFF00"/>
                </a:solidFill>
                <a:effectLst>
                  <a:outerShdw blurRad="38100" dist="38100" dir="2700000" algn="tl">
                    <a:srgbClr val="000000">
                      <a:alpha val="43137"/>
                    </a:srgbClr>
                  </a:outerShdw>
                </a:effectLst>
              </a:rPr>
              <a:t>Then </a:t>
            </a:r>
            <a:r>
              <a:rPr lang="en-US" sz="3600" dirty="0">
                <a:solidFill>
                  <a:srgbClr val="FFFF00"/>
                </a:solidFill>
                <a:effectLst>
                  <a:outerShdw blurRad="38100" dist="38100" dir="2700000" algn="tl">
                    <a:srgbClr val="000000">
                      <a:alpha val="43137"/>
                    </a:srgbClr>
                  </a:outerShdw>
                </a:effectLst>
              </a:rPr>
              <a:t>the </a:t>
            </a:r>
            <a:r>
              <a:rPr lang="en-US" sz="3600" dirty="0" smtClean="0">
                <a:solidFill>
                  <a:srgbClr val="FFFF00"/>
                </a:solidFill>
                <a:effectLst>
                  <a:outerShdw blurRad="38100" dist="38100" dir="2700000" algn="tl">
                    <a:srgbClr val="000000">
                      <a:alpha val="43137"/>
                    </a:srgbClr>
                  </a:outerShdw>
                </a:effectLst>
              </a:rPr>
              <a:t>24 elders </a:t>
            </a:r>
            <a:r>
              <a:rPr lang="en-US" sz="3600" dirty="0">
                <a:solidFill>
                  <a:srgbClr val="FFFF00"/>
                </a:solidFill>
                <a:effectLst>
                  <a:outerShdw blurRad="38100" dist="38100" dir="2700000" algn="tl">
                    <a:srgbClr val="000000">
                      <a:alpha val="43137"/>
                    </a:srgbClr>
                  </a:outerShdw>
                </a:effectLst>
              </a:rPr>
              <a:t>who sit on thrones in the presence of God, fell on their faces and worshipped God </a:t>
            </a:r>
            <a:r>
              <a:rPr lang="en-US" sz="3600" dirty="0">
                <a:effectLst>
                  <a:outerShdw blurRad="38100" dist="38100" dir="2700000" algn="tl">
                    <a:srgbClr val="000000">
                      <a:alpha val="43137"/>
                    </a:srgbClr>
                  </a:outerShdw>
                </a:effectLst>
              </a:rPr>
              <a:t>(As </a:t>
            </a:r>
            <a:r>
              <a:rPr lang="en-US" sz="3600" dirty="0" smtClean="0">
                <a:effectLst>
                  <a:outerShdw blurRad="38100" dist="38100" dir="2700000" algn="tl">
                    <a:srgbClr val="000000">
                      <a:alpha val="43137"/>
                    </a:srgbClr>
                  </a:outerShdw>
                </a:effectLst>
              </a:rPr>
              <a:t>they did before </a:t>
            </a:r>
            <a:r>
              <a:rPr lang="en-US" sz="3600" dirty="0">
                <a:effectLst>
                  <a:outerShdw blurRad="38100" dist="38100" dir="2700000" algn="tl">
                    <a:srgbClr val="000000">
                      <a:alpha val="43137"/>
                    </a:srgbClr>
                  </a:outerShdw>
                </a:effectLst>
              </a:rPr>
              <a:t>in </a:t>
            </a:r>
            <a:r>
              <a:rPr lang="en-US" sz="3600" dirty="0" smtClean="0">
                <a:effectLst>
                  <a:outerShdw blurRad="38100" dist="38100" dir="2700000" algn="tl">
                    <a:srgbClr val="000000">
                      <a:alpha val="43137"/>
                    </a:srgbClr>
                  </a:outerShdw>
                </a:effectLst>
              </a:rPr>
              <a:t>Rev. 4:10; 5:8; 7:1 and will do again in 19:4)</a:t>
            </a:r>
            <a:endParaRPr lang="en-US" sz="3600" dirty="0">
              <a:effectLst>
                <a:outerShdw blurRad="38100" dist="38100" dir="2700000" algn="tl">
                  <a:srgbClr val="000000">
                    <a:alpha val="43137"/>
                  </a:srgbClr>
                </a:outerShdw>
              </a:effectLst>
            </a:endParaRPr>
          </a:p>
          <a:p>
            <a:pPr marL="0" indent="0">
              <a:buNone/>
            </a:pPr>
            <a:r>
              <a:rPr lang="en-US" sz="3600" dirty="0" smtClean="0">
                <a:solidFill>
                  <a:srgbClr val="FFFF00"/>
                </a:solidFill>
                <a:effectLst>
                  <a:outerShdw blurRad="38100" dist="38100" dir="2700000" algn="tl">
                    <a:srgbClr val="000000">
                      <a:alpha val="43137"/>
                    </a:srgbClr>
                  </a:outerShdw>
                </a:effectLst>
              </a:rPr>
              <a:t>… Saying, </a:t>
            </a:r>
            <a:r>
              <a:rPr lang="en-US" sz="3600" i="1" dirty="0" smtClean="0">
                <a:solidFill>
                  <a:srgbClr val="FFFF00"/>
                </a:solidFill>
                <a:effectLst>
                  <a:outerShdw blurRad="38100" dist="38100" dir="2700000" algn="tl">
                    <a:srgbClr val="000000">
                      <a:alpha val="43137"/>
                    </a:srgbClr>
                  </a:outerShdw>
                </a:effectLst>
              </a:rPr>
              <a:t>“We </a:t>
            </a:r>
            <a:r>
              <a:rPr lang="en-US" sz="3600" i="1" dirty="0">
                <a:solidFill>
                  <a:srgbClr val="FFFF00"/>
                </a:solidFill>
                <a:effectLst>
                  <a:outerShdw blurRad="38100" dist="38100" dir="2700000" algn="tl">
                    <a:srgbClr val="000000">
                      <a:alpha val="43137"/>
                    </a:srgbClr>
                  </a:outerShdw>
                </a:effectLst>
              </a:rPr>
              <a:t>give you praise, O Lord </a:t>
            </a:r>
            <a:r>
              <a:rPr lang="en-US" sz="3600" i="1" dirty="0" smtClean="0">
                <a:solidFill>
                  <a:srgbClr val="FFFF00"/>
                </a:solidFill>
                <a:effectLst>
                  <a:outerShdw blurRad="38100" dist="38100" dir="2700000" algn="tl">
                    <a:srgbClr val="000000">
                      <a:alpha val="43137"/>
                    </a:srgbClr>
                  </a:outerShdw>
                </a:effectLst>
              </a:rPr>
              <a:t>God Almighty  (Ruler </a:t>
            </a:r>
            <a:r>
              <a:rPr lang="en-US" sz="3600" i="1" dirty="0">
                <a:solidFill>
                  <a:srgbClr val="FFFF00"/>
                </a:solidFill>
                <a:effectLst>
                  <a:outerShdw blurRad="38100" dist="38100" dir="2700000" algn="tl">
                    <a:srgbClr val="000000">
                      <a:alpha val="43137"/>
                    </a:srgbClr>
                  </a:outerShdw>
                </a:effectLst>
              </a:rPr>
              <a:t>of </a:t>
            </a:r>
            <a:r>
              <a:rPr lang="en-US" sz="3600" i="1" dirty="0" smtClean="0">
                <a:solidFill>
                  <a:srgbClr val="FFFF00"/>
                </a:solidFill>
                <a:effectLst>
                  <a:outerShdw blurRad="38100" dist="38100" dir="2700000" algn="tl">
                    <a:srgbClr val="000000">
                      <a:alpha val="43137"/>
                    </a:srgbClr>
                  </a:outerShdw>
                </a:effectLst>
              </a:rPr>
              <a:t>all) </a:t>
            </a:r>
            <a:r>
              <a:rPr lang="en-US" sz="3600" i="1" dirty="0">
                <a:solidFill>
                  <a:srgbClr val="FFFF00"/>
                </a:solidFill>
                <a:effectLst>
                  <a:outerShdw blurRad="38100" dist="38100" dir="2700000" algn="tl">
                    <a:srgbClr val="000000">
                      <a:alpha val="43137"/>
                    </a:srgbClr>
                  </a:outerShdw>
                </a:effectLst>
              </a:rPr>
              <a:t>who is and who was; because you have taken up your great power and are ruling your kingdom</a:t>
            </a:r>
            <a:r>
              <a:rPr lang="en-US" sz="3600" i="1" dirty="0" smtClean="0">
                <a:solidFill>
                  <a:srgbClr val="FFFF00"/>
                </a:solidFill>
                <a:effectLst>
                  <a:outerShdw blurRad="38100" dist="38100" dir="2700000" algn="tl">
                    <a:srgbClr val="000000">
                      <a:alpha val="43137"/>
                    </a:srgbClr>
                  </a:outerShdw>
                </a:effectLst>
              </a:rPr>
              <a:t>.”</a:t>
            </a:r>
            <a:endParaRPr lang="en-US" sz="3600" i="1" dirty="0">
              <a:solidFill>
                <a:srgbClr val="FFFF00"/>
              </a:solidFill>
              <a:effectLst>
                <a:outerShdw blurRad="38100" dist="38100" dir="2700000" algn="tl">
                  <a:srgbClr val="000000">
                    <a:alpha val="43137"/>
                  </a:srgbClr>
                </a:outerShdw>
              </a:effectLst>
            </a:endParaRPr>
          </a:p>
          <a:p>
            <a:pPr marL="0" indent="0">
              <a:buNone/>
            </a:pP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8630780"/>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11:18</a:t>
            </a:r>
            <a:endParaRPr lang="en-US" dirty="0">
              <a:solidFill>
                <a:srgbClr val="00B0F0"/>
              </a:solidFill>
            </a:endParaRPr>
          </a:p>
        </p:txBody>
      </p:sp>
      <p:sp>
        <p:nvSpPr>
          <p:cNvPr id="5" name="Content Placeholder 2"/>
          <p:cNvSpPr>
            <a:spLocks noGrp="1"/>
          </p:cNvSpPr>
          <p:nvPr>
            <p:ph idx="1"/>
          </p:nvPr>
        </p:nvSpPr>
        <p:spPr>
          <a:xfrm>
            <a:off x="163773" y="996287"/>
            <a:ext cx="11859904" cy="5663819"/>
          </a:xfrm>
        </p:spPr>
        <p:txBody>
          <a:bodyPr>
            <a:noAutofit/>
          </a:bodyPr>
          <a:lstStyle/>
          <a:p>
            <a:pPr marL="0" indent="0">
              <a:buNone/>
            </a:pPr>
            <a:r>
              <a:rPr lang="en-US" sz="3200" i="1" dirty="0" smtClean="0">
                <a:solidFill>
                  <a:srgbClr val="FFFF00"/>
                </a:solidFill>
                <a:effectLst>
                  <a:outerShdw blurRad="38100" dist="38100" dir="2700000" algn="tl">
                    <a:srgbClr val="000000">
                      <a:alpha val="43137"/>
                    </a:srgbClr>
                  </a:outerShdw>
                </a:effectLst>
              </a:rPr>
              <a:t>And </a:t>
            </a:r>
            <a:r>
              <a:rPr lang="en-US" sz="3200" i="1" dirty="0">
                <a:solidFill>
                  <a:srgbClr val="FFFF00"/>
                </a:solidFill>
                <a:effectLst>
                  <a:outerShdw blurRad="38100" dist="38100" dir="2700000" algn="tl">
                    <a:srgbClr val="000000">
                      <a:alpha val="43137"/>
                    </a:srgbClr>
                  </a:outerShdw>
                </a:effectLst>
              </a:rPr>
              <a:t>the nations were </a:t>
            </a:r>
            <a:r>
              <a:rPr lang="en-US" sz="3200" i="1" dirty="0" smtClean="0">
                <a:solidFill>
                  <a:srgbClr val="FFFF00"/>
                </a:solidFill>
                <a:effectLst>
                  <a:outerShdw blurRad="38100" dist="38100" dir="2700000" algn="tl">
                    <a:srgbClr val="000000">
                      <a:alpha val="43137"/>
                    </a:srgbClr>
                  </a:outerShdw>
                </a:effectLst>
              </a:rPr>
              <a:t>angry</a:t>
            </a:r>
            <a:r>
              <a:rPr lang="en-US" sz="3200" dirty="0" smtClean="0">
                <a:effectLst>
                  <a:outerShdw blurRad="38100" dist="38100" dir="2700000" algn="tl">
                    <a:srgbClr val="000000">
                      <a:alpha val="43137"/>
                    </a:srgbClr>
                  </a:outerShdw>
                </a:effectLst>
              </a:rPr>
              <a:t>: They were </a:t>
            </a:r>
            <a:r>
              <a:rPr lang="en-US" sz="3200" dirty="0">
                <a:effectLst>
                  <a:outerShdw blurRad="38100" dist="38100" dir="2700000" algn="tl">
                    <a:srgbClr val="000000">
                      <a:alpha val="43137"/>
                    </a:srgbClr>
                  </a:outerShdw>
                </a:effectLst>
              </a:rPr>
              <a:t>enraged against </a:t>
            </a:r>
            <a:r>
              <a:rPr lang="en-US" sz="3200" dirty="0" smtClean="0">
                <a:effectLst>
                  <a:outerShdw blurRad="38100" dist="38100" dir="2700000" algn="tl">
                    <a:srgbClr val="000000">
                      <a:alpha val="43137"/>
                    </a:srgbClr>
                  </a:outerShdw>
                </a:effectLst>
              </a:rPr>
              <a:t>God. </a:t>
            </a:r>
            <a:r>
              <a:rPr lang="en-US" sz="3200" dirty="0">
                <a:effectLst>
                  <a:outerShdw blurRad="38100" dist="38100" dir="2700000" algn="tl">
                    <a:srgbClr val="000000">
                      <a:alpha val="43137"/>
                    </a:srgbClr>
                  </a:outerShdw>
                </a:effectLst>
              </a:rPr>
              <a:t>This they had shown by their opposition to his laws; by persecuting his people; by slaying his witnesses; by all the attempts </a:t>
            </a:r>
            <a:r>
              <a:rPr lang="en-US" sz="3200" dirty="0" smtClean="0">
                <a:effectLst>
                  <a:outerShdw blurRad="38100" dist="38100" dir="2700000" algn="tl">
                    <a:srgbClr val="000000">
                      <a:alpha val="43137"/>
                    </a:srgbClr>
                  </a:outerShdw>
                </a:effectLst>
              </a:rPr>
              <a:t>to </a:t>
            </a:r>
            <a:r>
              <a:rPr lang="en-US" sz="3200" dirty="0">
                <a:effectLst>
                  <a:outerShdw blurRad="38100" dist="38100" dir="2700000" algn="tl">
                    <a:srgbClr val="000000">
                      <a:alpha val="43137"/>
                    </a:srgbClr>
                  </a:outerShdw>
                </a:effectLst>
              </a:rPr>
              <a:t>destroy his authority on the earth. </a:t>
            </a:r>
            <a:r>
              <a:rPr lang="en-US" sz="3200" i="1" dirty="0">
                <a:solidFill>
                  <a:srgbClr val="FFFF00"/>
                </a:solidFill>
                <a:effectLst>
                  <a:outerShdw blurRad="38100" dist="38100" dir="2700000" algn="tl">
                    <a:srgbClr val="000000">
                      <a:alpha val="43137"/>
                    </a:srgbClr>
                  </a:outerShdw>
                </a:effectLst>
              </a:rPr>
              <a:t>The reference here seems to </a:t>
            </a:r>
            <a:r>
              <a:rPr lang="en-US" sz="3200" i="1" dirty="0" smtClean="0">
                <a:solidFill>
                  <a:srgbClr val="FFFF00"/>
                </a:solidFill>
                <a:effectLst>
                  <a:outerShdw blurRad="38100" dist="38100" dir="2700000" algn="tl">
                    <a:srgbClr val="000000">
                      <a:alpha val="43137"/>
                    </a:srgbClr>
                  </a:outerShdw>
                </a:effectLst>
              </a:rPr>
              <a:t>relate </a:t>
            </a:r>
            <a:r>
              <a:rPr lang="en-US" sz="3200" i="1" dirty="0">
                <a:solidFill>
                  <a:srgbClr val="FFFF00"/>
                </a:solidFill>
                <a:effectLst>
                  <a:outerShdw blurRad="38100" dist="38100" dir="2700000" algn="tl">
                    <a:srgbClr val="000000">
                      <a:alpha val="43137"/>
                    </a:srgbClr>
                  </a:outerShdw>
                </a:effectLst>
              </a:rPr>
              <a:t>to the whole series of events </a:t>
            </a:r>
            <a:r>
              <a:rPr lang="en-US" sz="3200" i="1" dirty="0" smtClean="0">
                <a:solidFill>
                  <a:srgbClr val="FFFF00"/>
                </a:solidFill>
                <a:effectLst>
                  <a:outerShdw blurRad="38100" dist="38100" dir="2700000" algn="tl">
                    <a:srgbClr val="000000">
                      <a:alpha val="43137"/>
                    </a:srgbClr>
                  </a:outerShdw>
                </a:effectLst>
              </a:rPr>
              <a:t>leading up to the </a:t>
            </a:r>
            <a:r>
              <a:rPr lang="en-US" sz="3200" i="1" dirty="0">
                <a:solidFill>
                  <a:srgbClr val="FFFF00"/>
                </a:solidFill>
                <a:effectLst>
                  <a:outerShdw blurRad="38100" dist="38100" dir="2700000" algn="tl">
                    <a:srgbClr val="000000">
                      <a:alpha val="43137"/>
                    </a:srgbClr>
                  </a:outerShdw>
                </a:effectLst>
              </a:rPr>
              <a:t>final establishment of </a:t>
            </a:r>
            <a:r>
              <a:rPr lang="en-US" sz="3200" i="1" dirty="0" smtClean="0">
                <a:solidFill>
                  <a:srgbClr val="FFFF00"/>
                </a:solidFill>
                <a:effectLst>
                  <a:outerShdw blurRad="38100" dist="38100" dir="2700000" algn="tl">
                    <a:srgbClr val="000000">
                      <a:alpha val="43137"/>
                    </a:srgbClr>
                  </a:outerShdw>
                </a:effectLst>
              </a:rPr>
              <a:t>Christ’s </a:t>
            </a:r>
            <a:r>
              <a:rPr lang="en-US" sz="3200" i="1" dirty="0">
                <a:solidFill>
                  <a:srgbClr val="FFFF00"/>
                </a:solidFill>
                <a:effectLst>
                  <a:outerShdw blurRad="38100" dist="38100" dir="2700000" algn="tl">
                    <a:srgbClr val="000000">
                      <a:alpha val="43137"/>
                    </a:srgbClr>
                  </a:outerShdw>
                </a:effectLst>
              </a:rPr>
              <a:t>kingdom on the </a:t>
            </a:r>
            <a:r>
              <a:rPr lang="en-US" sz="3200" i="1" dirty="0" smtClean="0">
                <a:solidFill>
                  <a:srgbClr val="FFFF00"/>
                </a:solidFill>
                <a:effectLst>
                  <a:outerShdw blurRad="38100" dist="38100" dir="2700000" algn="tl">
                    <a:srgbClr val="000000">
                      <a:alpha val="43137"/>
                    </a:srgbClr>
                  </a:outerShdw>
                </a:effectLst>
              </a:rPr>
              <a:t>earth.</a:t>
            </a:r>
            <a:r>
              <a:rPr lang="en-US" sz="3200" dirty="0" smtClean="0">
                <a:effectLst>
                  <a:outerShdw blurRad="38100" dist="38100" dir="2700000" algn="tl">
                    <a:srgbClr val="000000">
                      <a:alpha val="43137"/>
                    </a:srgbClr>
                  </a:outerShdw>
                </a:effectLst>
              </a:rPr>
              <a:t> Referring to </a:t>
            </a:r>
            <a:r>
              <a:rPr lang="en-US" sz="3200" dirty="0">
                <a:effectLst>
                  <a:outerShdw blurRad="38100" dist="38100" dir="2700000" algn="tl">
                    <a:srgbClr val="000000">
                      <a:alpha val="43137"/>
                    </a:srgbClr>
                  </a:outerShdw>
                </a:effectLst>
              </a:rPr>
              <a:t>all the efforts </a:t>
            </a:r>
            <a:r>
              <a:rPr lang="en-US" sz="3200" dirty="0" smtClean="0">
                <a:effectLst>
                  <a:outerShdw blurRad="38100" dist="38100" dir="2700000" algn="tl">
                    <a:srgbClr val="000000">
                      <a:alpha val="43137"/>
                    </a:srgbClr>
                  </a:outerShdw>
                </a:effectLst>
              </a:rPr>
              <a:t>to </a:t>
            </a:r>
            <a:r>
              <a:rPr lang="en-US" sz="3200" dirty="0">
                <a:effectLst>
                  <a:outerShdw blurRad="38100" dist="38100" dir="2700000" algn="tl">
                    <a:srgbClr val="000000">
                      <a:alpha val="43137"/>
                    </a:srgbClr>
                  </a:outerShdw>
                </a:effectLst>
              </a:rPr>
              <a:t>throw off his </a:t>
            </a:r>
            <a:r>
              <a:rPr lang="en-US" sz="3200" dirty="0" smtClean="0">
                <a:effectLst>
                  <a:outerShdw blurRad="38100" dist="38100" dir="2700000" algn="tl">
                    <a:srgbClr val="000000">
                      <a:alpha val="43137"/>
                    </a:srgbClr>
                  </a:outerShdw>
                </a:effectLst>
              </a:rPr>
              <a:t>government. </a:t>
            </a:r>
            <a:r>
              <a:rPr lang="en-US" sz="3200" dirty="0">
                <a:effectLst>
                  <a:outerShdw blurRad="38100" dist="38100" dir="2700000" algn="tl">
                    <a:srgbClr val="000000">
                      <a:alpha val="43137"/>
                    </a:srgbClr>
                  </a:outerShdw>
                </a:effectLst>
              </a:rPr>
              <a:t>At this period of glorious </a:t>
            </a:r>
            <a:r>
              <a:rPr lang="en-US" sz="3200" dirty="0" smtClean="0">
                <a:effectLst>
                  <a:outerShdw blurRad="38100" dist="38100" dir="2700000" algn="tl">
                    <a:srgbClr val="000000">
                      <a:alpha val="43137"/>
                    </a:srgbClr>
                  </a:outerShdw>
                </a:effectLst>
              </a:rPr>
              <a:t>triumph, </a:t>
            </a:r>
            <a:r>
              <a:rPr lang="en-US" sz="3200" dirty="0">
                <a:effectLst>
                  <a:outerShdw blurRad="38100" dist="38100" dir="2700000" algn="tl">
                    <a:srgbClr val="000000">
                      <a:alpha val="43137"/>
                    </a:srgbClr>
                  </a:outerShdw>
                </a:effectLst>
              </a:rPr>
              <a:t>it was natural to look back to those dark times when the "nations </a:t>
            </a:r>
            <a:r>
              <a:rPr lang="en-US" sz="3200" dirty="0" smtClean="0">
                <a:effectLst>
                  <a:outerShdw blurRad="38100" dist="38100" dir="2700000" algn="tl">
                    <a:srgbClr val="000000">
                      <a:alpha val="43137"/>
                    </a:srgbClr>
                  </a:outerShdw>
                </a:effectLst>
              </a:rPr>
              <a:t>raged” but are now humbled.</a:t>
            </a:r>
            <a:endParaRPr lang="en-US" sz="3200" dirty="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 </a:t>
            </a: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2845914"/>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11:18</a:t>
            </a:r>
            <a:endParaRPr lang="en-US" dirty="0">
              <a:solidFill>
                <a:srgbClr val="00B0F0"/>
              </a:solidFill>
            </a:endParaRPr>
          </a:p>
        </p:txBody>
      </p:sp>
      <p:sp>
        <p:nvSpPr>
          <p:cNvPr id="5" name="Content Placeholder 2"/>
          <p:cNvSpPr>
            <a:spLocks noGrp="1"/>
          </p:cNvSpPr>
          <p:nvPr>
            <p:ph idx="1"/>
          </p:nvPr>
        </p:nvSpPr>
        <p:spPr>
          <a:xfrm>
            <a:off x="163773" y="996287"/>
            <a:ext cx="11859904" cy="566381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thy wrath is </a:t>
            </a:r>
            <a:r>
              <a:rPr lang="en-US" sz="3600" i="1" dirty="0" smtClean="0">
                <a:solidFill>
                  <a:srgbClr val="FFFF00"/>
                </a:solidFill>
                <a:effectLst>
                  <a:outerShdw blurRad="38100" dist="38100" dir="2700000" algn="tl">
                    <a:srgbClr val="000000">
                      <a:alpha val="43137"/>
                    </a:srgbClr>
                  </a:outerShdw>
                </a:effectLst>
              </a:rPr>
              <a:t>come… </a:t>
            </a:r>
          </a:p>
          <a:p>
            <a:pPr marL="0" indent="0">
              <a:buNone/>
            </a:pPr>
            <a:r>
              <a:rPr lang="en-US" sz="3600" dirty="0" smtClean="0">
                <a:effectLst>
                  <a:outerShdw blurRad="38100" dist="38100" dir="2700000" algn="tl">
                    <a:srgbClr val="000000">
                      <a:alpha val="43137"/>
                    </a:srgbClr>
                  </a:outerShdw>
                </a:effectLst>
              </a:rPr>
              <a:t>That </a:t>
            </a:r>
            <a:r>
              <a:rPr lang="en-US" sz="3600" dirty="0">
                <a:effectLst>
                  <a:outerShdw blurRad="38100" dist="38100" dir="2700000" algn="tl">
                    <a:srgbClr val="000000">
                      <a:alpha val="43137"/>
                    </a:srgbClr>
                  </a:outerShdw>
                </a:effectLst>
              </a:rPr>
              <a:t>is, the time when </a:t>
            </a:r>
            <a:r>
              <a:rPr lang="en-US" sz="3600" dirty="0" smtClean="0">
                <a:effectLst>
                  <a:outerShdw blurRad="38100" dist="38100" dir="2700000" algn="tl">
                    <a:srgbClr val="000000">
                      <a:alpha val="43137"/>
                    </a:srgbClr>
                  </a:outerShdw>
                </a:effectLst>
              </a:rPr>
              <a:t>God will </a:t>
            </a:r>
            <a:r>
              <a:rPr lang="en-US" sz="3600" dirty="0">
                <a:effectLst>
                  <a:outerShdw blurRad="38100" dist="38100" dir="2700000" algn="tl">
                    <a:srgbClr val="000000">
                      <a:alpha val="43137"/>
                    </a:srgbClr>
                  </a:outerShdw>
                </a:effectLst>
              </a:rPr>
              <a:t>punish them for all that they </a:t>
            </a:r>
            <a:r>
              <a:rPr lang="en-US" sz="3600" dirty="0" smtClean="0">
                <a:effectLst>
                  <a:outerShdw blurRad="38100" dist="38100" dir="2700000" algn="tl">
                    <a:srgbClr val="000000">
                      <a:alpha val="43137"/>
                    </a:srgbClr>
                  </a:outerShdw>
                </a:effectLst>
              </a:rPr>
              <a:t>had </a:t>
            </a:r>
            <a:r>
              <a:rPr lang="en-US" sz="3600" dirty="0">
                <a:effectLst>
                  <a:outerShdw blurRad="38100" dist="38100" dir="2700000" algn="tl">
                    <a:srgbClr val="000000">
                      <a:alpha val="43137"/>
                    </a:srgbClr>
                  </a:outerShdw>
                </a:effectLst>
              </a:rPr>
              <a:t>done in opposition to </a:t>
            </a:r>
            <a:r>
              <a:rPr lang="en-US" sz="3600" dirty="0" smtClean="0">
                <a:effectLst>
                  <a:outerShdw blurRad="38100" dist="38100" dir="2700000" algn="tl">
                    <a:srgbClr val="000000">
                      <a:alpha val="43137"/>
                    </a:srgbClr>
                  </a:outerShdw>
                </a:effectLst>
              </a:rPr>
              <a:t>Him </a:t>
            </a:r>
            <a:r>
              <a:rPr lang="en-US" sz="3600" dirty="0">
                <a:effectLst>
                  <a:outerShdw blurRad="38100" dist="38100" dir="2700000" algn="tl">
                    <a:srgbClr val="000000">
                      <a:alpha val="43137"/>
                    </a:srgbClr>
                  </a:outerShdw>
                </a:effectLst>
              </a:rPr>
              <a:t>and when the wicked shall be cut off. There will </a:t>
            </a:r>
            <a:r>
              <a:rPr lang="en-US" sz="3600" dirty="0" smtClean="0">
                <a:effectLst>
                  <a:outerShdw blurRad="38100" dist="38100" dir="2700000" algn="tl">
                    <a:srgbClr val="000000">
                      <a:alpha val="43137"/>
                    </a:srgbClr>
                  </a:outerShdw>
                </a:effectLst>
              </a:rPr>
              <a:t>be </a:t>
            </a:r>
            <a:r>
              <a:rPr lang="en-US" sz="3600" dirty="0">
                <a:effectLst>
                  <a:outerShdw blurRad="38100" dist="38100" dir="2700000" algn="tl">
                    <a:srgbClr val="000000">
                      <a:alpha val="43137"/>
                    </a:srgbClr>
                  </a:outerShdw>
                </a:effectLst>
              </a:rPr>
              <a:t>in the setting up of the kingdom of God, some manifestation of </a:t>
            </a:r>
            <a:r>
              <a:rPr lang="en-US" sz="3600" dirty="0" smtClean="0">
                <a:effectLst>
                  <a:outerShdw blurRad="38100" dist="38100" dir="2700000" algn="tl">
                    <a:srgbClr val="000000">
                      <a:alpha val="43137"/>
                    </a:srgbClr>
                  </a:outerShdw>
                </a:effectLst>
              </a:rPr>
              <a:t>His </a:t>
            </a:r>
            <a:r>
              <a:rPr lang="en-US" sz="3600" dirty="0">
                <a:effectLst>
                  <a:outerShdw blurRad="38100" dist="38100" dir="2700000" algn="tl">
                    <a:srgbClr val="000000">
                      <a:alpha val="43137"/>
                    </a:srgbClr>
                  </a:outerShdw>
                </a:effectLst>
              </a:rPr>
              <a:t>wrath against the powers that opposed it; or something that will show his purpose to destroy his </a:t>
            </a:r>
            <a:r>
              <a:rPr lang="en-US" sz="3600" dirty="0" smtClean="0">
                <a:effectLst>
                  <a:outerShdw blurRad="38100" dist="38100" dir="2700000" algn="tl">
                    <a:srgbClr val="000000">
                      <a:alpha val="43137"/>
                    </a:srgbClr>
                  </a:outerShdw>
                </a:effectLst>
              </a:rPr>
              <a:t>enemies </a:t>
            </a:r>
            <a:r>
              <a:rPr lang="en-US" sz="3600" dirty="0">
                <a:effectLst>
                  <a:outerShdw blurRad="38100" dist="38100" dir="2700000" algn="tl">
                    <a:srgbClr val="000000">
                      <a:alpha val="43137"/>
                    </a:srgbClr>
                  </a:outerShdw>
                </a:effectLst>
              </a:rPr>
              <a:t>and to judge the wicked.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6821567"/>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11:18</a:t>
            </a:r>
            <a:endParaRPr lang="en-US" dirty="0">
              <a:solidFill>
                <a:srgbClr val="00B0F0"/>
              </a:solidFill>
            </a:endParaRPr>
          </a:p>
        </p:txBody>
      </p:sp>
      <p:sp>
        <p:nvSpPr>
          <p:cNvPr id="5" name="Content Placeholder 2"/>
          <p:cNvSpPr>
            <a:spLocks noGrp="1"/>
          </p:cNvSpPr>
          <p:nvPr>
            <p:ph idx="1"/>
          </p:nvPr>
        </p:nvSpPr>
        <p:spPr>
          <a:xfrm>
            <a:off x="163773" y="996287"/>
            <a:ext cx="11859904" cy="566381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 time of the dead, that they should be judged</a:t>
            </a:r>
            <a:r>
              <a:rPr lang="en-US" sz="3600" i="1" dirty="0" smtClean="0">
                <a:solidFill>
                  <a:srgbClr val="FFFF00"/>
                </a:solidFill>
                <a:effectLst>
                  <a:outerShdw blurRad="38100" dist="38100" dir="2700000" algn="tl">
                    <a:srgbClr val="000000">
                      <a:alpha val="43137"/>
                    </a:srgbClr>
                  </a:outerShdw>
                </a:effectLst>
              </a:rPr>
              <a:t>.</a:t>
            </a:r>
          </a:p>
          <a:p>
            <a:pPr marL="0" indent="0">
              <a:buNone/>
            </a:pPr>
            <a:r>
              <a:rPr lang="en-US" sz="3600" i="1" dirty="0" smtClean="0">
                <a:solidFill>
                  <a:srgbClr val="FFFF00"/>
                </a:solidFill>
                <a:effectLst>
                  <a:outerShdw blurRad="38100" dist="38100" dir="2700000" algn="tl">
                    <a:srgbClr val="000000">
                      <a:alpha val="43137"/>
                    </a:srgbClr>
                  </a:outerShdw>
                </a:effectLst>
              </a:rPr>
              <a:t>The dead</a:t>
            </a:r>
            <a:r>
              <a:rPr lang="en-US" sz="3600" i="1" dirty="0" smtClean="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more than likely refers to the unbelieving dead. Those departed souls that were not saved when they were alive are normally called “</a:t>
            </a:r>
            <a:r>
              <a:rPr lang="en-US" sz="3600" i="1" dirty="0" smtClean="0">
                <a:solidFill>
                  <a:srgbClr val="FFFF00"/>
                </a:solidFill>
                <a:effectLst>
                  <a:outerShdw blurRad="38100" dist="38100" dir="2700000" algn="tl">
                    <a:srgbClr val="000000">
                      <a:alpha val="43137"/>
                    </a:srgbClr>
                  </a:outerShdw>
                </a:effectLst>
              </a:rPr>
              <a:t>the dead;</a:t>
            </a:r>
            <a:r>
              <a:rPr lang="en-US" sz="3600" dirty="0" smtClean="0">
                <a:effectLst>
                  <a:outerShdw blurRad="38100" dist="38100" dir="2700000" algn="tl">
                    <a:srgbClr val="000000">
                      <a:alpha val="43137"/>
                    </a:srgbClr>
                  </a:outerShdw>
                </a:effectLst>
              </a:rPr>
              <a:t>” in contrast to believers who were called </a:t>
            </a:r>
            <a:r>
              <a:rPr lang="en-US" sz="3600" i="1" dirty="0" smtClean="0">
                <a:solidFill>
                  <a:srgbClr val="00B0F0"/>
                </a:solidFill>
                <a:effectLst>
                  <a:outerShdw blurRad="38100" dist="38100" dir="2700000" algn="tl">
                    <a:srgbClr val="000000">
                      <a:alpha val="43137"/>
                    </a:srgbClr>
                  </a:outerShdw>
                </a:effectLst>
              </a:rPr>
              <a:t>“the dead in Christ.”</a:t>
            </a:r>
            <a:r>
              <a:rPr lang="en-US" sz="3600" dirty="0" smtClean="0">
                <a:effectLst>
                  <a:outerShdw blurRad="38100" dist="38100" dir="2700000" algn="tl">
                    <a:srgbClr val="000000">
                      <a:alpha val="43137"/>
                    </a:srgbClr>
                  </a:outerShdw>
                </a:effectLst>
              </a:rPr>
              <a:t>  Hence this could be in reference to the White Throne Judgment when all the unbelieving dead will be judged. </a:t>
            </a:r>
            <a:r>
              <a:rPr lang="en-US" sz="3600" i="1" dirty="0" smtClean="0">
                <a:solidFill>
                  <a:srgbClr val="FFFF00"/>
                </a:solidFill>
                <a:effectLst>
                  <a:outerShdw blurRad="38100" dist="38100" dir="2700000" algn="tl">
                    <a:srgbClr val="000000">
                      <a:alpha val="43137"/>
                    </a:srgbClr>
                  </a:outerShdw>
                </a:effectLst>
              </a:rPr>
              <a:t>(2 Tim. 4:1; Rev. 20:12-13)</a:t>
            </a:r>
          </a:p>
        </p:txBody>
      </p:sp>
    </p:spTree>
    <p:extLst>
      <p:ext uri="{BB962C8B-B14F-4D97-AF65-F5344CB8AC3E}">
        <p14:creationId xmlns:p14="http://schemas.microsoft.com/office/powerpoint/2010/main" val="1266418090"/>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11:18</a:t>
            </a:r>
            <a:endParaRPr lang="en-US" dirty="0">
              <a:solidFill>
                <a:srgbClr val="00B0F0"/>
              </a:solidFill>
            </a:endParaRPr>
          </a:p>
        </p:txBody>
      </p:sp>
      <p:sp>
        <p:nvSpPr>
          <p:cNvPr id="5" name="Content Placeholder 2"/>
          <p:cNvSpPr>
            <a:spLocks noGrp="1"/>
          </p:cNvSpPr>
          <p:nvPr>
            <p:ph idx="1"/>
          </p:nvPr>
        </p:nvSpPr>
        <p:spPr>
          <a:xfrm>
            <a:off x="163773" y="996287"/>
            <a:ext cx="11859904" cy="5663819"/>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that thou </a:t>
            </a:r>
            <a:r>
              <a:rPr lang="en-US" sz="3600" i="1" dirty="0" smtClean="0">
                <a:solidFill>
                  <a:srgbClr val="FFFF00"/>
                </a:solidFill>
                <a:effectLst>
                  <a:outerShdw blurRad="38100" dist="38100" dir="2700000" algn="tl">
                    <a:srgbClr val="000000">
                      <a:alpha val="43137"/>
                    </a:srgbClr>
                  </a:outerShdw>
                </a:effectLst>
              </a:rPr>
              <a:t>should </a:t>
            </a:r>
            <a:r>
              <a:rPr lang="en-US" sz="3600" i="1" dirty="0">
                <a:solidFill>
                  <a:srgbClr val="FFFF00"/>
                </a:solidFill>
                <a:effectLst>
                  <a:outerShdw blurRad="38100" dist="38100" dir="2700000" algn="tl">
                    <a:srgbClr val="000000">
                      <a:alpha val="43137"/>
                    </a:srgbClr>
                  </a:outerShdw>
                </a:effectLst>
              </a:rPr>
              <a:t>give reward unto thy servants. </a:t>
            </a:r>
            <a:endParaRPr lang="en-US" sz="3600" i="1" dirty="0" smtClean="0">
              <a:solidFill>
                <a:srgbClr val="FFFF00"/>
              </a:solidFill>
              <a:effectLst>
                <a:outerShdw blurRad="38100" dist="38100" dir="2700000" algn="tl">
                  <a:srgbClr val="000000">
                    <a:alpha val="43137"/>
                  </a:srgbClr>
                </a:outerShdw>
              </a:effectLst>
            </a:endParaRPr>
          </a:p>
          <a:p>
            <a:pPr marL="0" indent="0">
              <a:buNone/>
            </a:pPr>
            <a:r>
              <a:rPr lang="en-US" sz="3600" dirty="0">
                <a:effectLst>
                  <a:outerShdw blurRad="38100" dist="38100" dir="2700000" algn="tl">
                    <a:srgbClr val="000000">
                      <a:alpha val="43137"/>
                    </a:srgbClr>
                  </a:outerShdw>
                </a:effectLst>
              </a:rPr>
              <a:t>I</a:t>
            </a:r>
            <a:r>
              <a:rPr lang="en-US" sz="3600" dirty="0" smtClean="0">
                <a:effectLst>
                  <a:outerShdw blurRad="38100" dist="38100" dir="2700000" algn="tl">
                    <a:srgbClr val="000000">
                      <a:alpha val="43137"/>
                    </a:srgbClr>
                  </a:outerShdw>
                </a:effectLst>
              </a:rPr>
              <a:t>n </a:t>
            </a:r>
            <a:r>
              <a:rPr lang="en-US" sz="3600" dirty="0">
                <a:effectLst>
                  <a:outerShdw blurRad="38100" dist="38100" dir="2700000" algn="tl">
                    <a:srgbClr val="000000">
                      <a:alpha val="43137"/>
                    </a:srgbClr>
                  </a:outerShdw>
                </a:effectLst>
              </a:rPr>
              <a:t>the final winding up of human </a:t>
            </a:r>
            <a:r>
              <a:rPr lang="en-US" sz="3600" dirty="0" smtClean="0">
                <a:effectLst>
                  <a:outerShdw blurRad="38100" dist="38100" dir="2700000" algn="tl">
                    <a:srgbClr val="000000">
                      <a:alpha val="43137"/>
                    </a:srgbClr>
                  </a:outerShdw>
                </a:effectLst>
              </a:rPr>
              <a:t>affairs </a:t>
            </a:r>
            <a:r>
              <a:rPr lang="en-US" sz="3600" dirty="0">
                <a:effectLst>
                  <a:outerShdw blurRad="38100" dist="38100" dir="2700000" algn="tl">
                    <a:srgbClr val="000000">
                      <a:alpha val="43137"/>
                    </a:srgbClr>
                  </a:outerShdw>
                </a:effectLst>
              </a:rPr>
              <a:t>God will bestow the long-promised reward on those who have been his </a:t>
            </a:r>
            <a:r>
              <a:rPr lang="en-US" sz="3600" dirty="0" smtClean="0">
                <a:effectLst>
                  <a:outerShdw blurRad="38100" dist="38100" dir="2700000" algn="tl">
                    <a:srgbClr val="000000">
                      <a:alpha val="43137"/>
                    </a:srgbClr>
                  </a:outerShdw>
                </a:effectLst>
              </a:rPr>
              <a:t>faithful servants…the </a:t>
            </a:r>
            <a:r>
              <a:rPr lang="en-US" sz="3600" dirty="0">
                <a:effectLst>
                  <a:outerShdw blurRad="38100" dist="38100" dir="2700000" algn="tl">
                    <a:srgbClr val="000000">
                      <a:alpha val="43137"/>
                    </a:srgbClr>
                  </a:outerShdw>
                </a:effectLst>
              </a:rPr>
              <a:t>righteous</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righteous </a:t>
            </a:r>
            <a:r>
              <a:rPr lang="en-US" sz="3600" dirty="0">
                <a:effectLst>
                  <a:outerShdw blurRad="38100" dist="38100" dir="2700000" algn="tl">
                    <a:srgbClr val="000000">
                      <a:alpha val="43137"/>
                    </a:srgbClr>
                  </a:outerShdw>
                </a:effectLst>
              </a:rPr>
              <a:t>will be publicly acknowledged as the </a:t>
            </a:r>
            <a:r>
              <a:rPr lang="en-US" sz="3600" dirty="0" smtClean="0">
                <a:effectLst>
                  <a:outerShdw blurRad="38100" dist="38100" dir="2700000" algn="tl">
                    <a:srgbClr val="000000">
                      <a:alpha val="43137"/>
                    </a:srgbClr>
                  </a:outerShdw>
                </a:effectLst>
              </a:rPr>
              <a:t>people </a:t>
            </a:r>
            <a:r>
              <a:rPr lang="en-US" sz="3600" dirty="0">
                <a:effectLst>
                  <a:outerShdw blurRad="38100" dist="38100" dir="2700000" algn="tl">
                    <a:srgbClr val="000000">
                      <a:alpha val="43137"/>
                    </a:srgbClr>
                  </a:outerShdw>
                </a:effectLst>
              </a:rPr>
              <a:t>of God</a:t>
            </a:r>
            <a:r>
              <a:rPr lang="en-US" sz="3600" dirty="0" smtClean="0">
                <a:effectLst>
                  <a:outerShdw blurRad="38100" dist="38100" dir="2700000" algn="tl">
                    <a:srgbClr val="000000">
                      <a:alpha val="43137"/>
                    </a:srgbClr>
                  </a:outerShdw>
                </a:effectLst>
              </a:rPr>
              <a:t>. </a:t>
            </a:r>
            <a:r>
              <a:rPr lang="en-US" sz="3600" i="1" dirty="0" smtClean="0">
                <a:solidFill>
                  <a:srgbClr val="FFFF00"/>
                </a:solidFill>
                <a:effectLst>
                  <a:outerShdw blurRad="38100" dist="38100" dir="2700000" algn="tl">
                    <a:srgbClr val="000000">
                      <a:alpha val="43137"/>
                    </a:srgbClr>
                  </a:outerShdw>
                </a:effectLst>
              </a:rPr>
              <a:t>Rev. 21-22</a:t>
            </a:r>
          </a:p>
          <a:p>
            <a:pPr marL="0" indent="0">
              <a:buNone/>
            </a:pPr>
            <a:r>
              <a:rPr lang="en-US" sz="3600" i="1" dirty="0">
                <a:solidFill>
                  <a:srgbClr val="FFFF00"/>
                </a:solidFill>
                <a:effectLst>
                  <a:outerShdw blurRad="38100" dist="38100" dir="2700000" algn="tl">
                    <a:srgbClr val="000000">
                      <a:alpha val="43137"/>
                    </a:srgbClr>
                  </a:outerShdw>
                </a:effectLst>
              </a:rPr>
              <a:t>The </a:t>
            </a:r>
            <a:r>
              <a:rPr lang="en-US" sz="3600" i="1" dirty="0" smtClean="0">
                <a:solidFill>
                  <a:srgbClr val="FFFF00"/>
                </a:solidFill>
                <a:effectLst>
                  <a:outerShdw blurRad="38100" dist="38100" dir="2700000" algn="tl">
                    <a:srgbClr val="000000">
                      <a:alpha val="43137"/>
                    </a:srgbClr>
                  </a:outerShdw>
                </a:effectLst>
              </a:rPr>
              <a:t>prophets</a:t>
            </a:r>
            <a:r>
              <a:rPr lang="en-US" sz="3600" dirty="0" smtClean="0">
                <a:solidFill>
                  <a:srgbClr val="FFFF00"/>
                </a:solidFill>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All who </a:t>
            </a:r>
            <a:r>
              <a:rPr lang="en-US" sz="3600" dirty="0">
                <a:effectLst>
                  <a:outerShdw blurRad="38100" dist="38100" dir="2700000" algn="tl">
                    <a:srgbClr val="000000">
                      <a:alpha val="43137"/>
                    </a:srgbClr>
                  </a:outerShdw>
                </a:effectLst>
              </a:rPr>
              <a:t>in every age, have faithfully proclaimed the truth. The faithful </a:t>
            </a:r>
            <a:r>
              <a:rPr lang="en-US" sz="3600" dirty="0" smtClean="0">
                <a:effectLst>
                  <a:outerShdw blurRad="38100" dist="38100" dir="2700000" algn="tl">
                    <a:srgbClr val="000000">
                      <a:alpha val="43137"/>
                    </a:srgbClr>
                  </a:outerShdw>
                </a:effectLst>
              </a:rPr>
              <a:t>preachers of God.</a:t>
            </a:r>
          </a:p>
        </p:txBody>
      </p:sp>
    </p:spTree>
    <p:extLst>
      <p:ext uri="{BB962C8B-B14F-4D97-AF65-F5344CB8AC3E}">
        <p14:creationId xmlns:p14="http://schemas.microsoft.com/office/powerpoint/2010/main" val="31438239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2:5</a:t>
            </a:r>
            <a:r>
              <a:rPr lang="en-US" sz="3600" b="1" dirty="0">
                <a:solidFill>
                  <a:srgbClr val="FFFF00"/>
                </a:solidFill>
                <a:effectLst/>
              </a:rPr>
              <a:t> –  </a:t>
            </a:r>
            <a:r>
              <a:rPr lang="en-US" sz="3600" b="1" u="sng" dirty="0">
                <a:solidFill>
                  <a:srgbClr val="00B0F0"/>
                </a:solidFill>
                <a:effectLst/>
              </a:rPr>
              <a:t>Ephesus’ </a:t>
            </a:r>
            <a:r>
              <a:rPr lang="en-US" sz="3600" b="1" u="sng" dirty="0">
                <a:solidFill>
                  <a:schemeClr val="tx2">
                    <a:lumMod val="60000"/>
                    <a:lumOff val="40000"/>
                  </a:schemeClr>
                </a:solidFill>
                <a:effectLst/>
              </a:rPr>
              <a:t>Counsel</a:t>
            </a:r>
            <a:r>
              <a:rPr lang="en-US" sz="3600" b="1" dirty="0">
                <a:solidFill>
                  <a:srgbClr val="00B0F0"/>
                </a:solidFill>
                <a:effectLst/>
              </a:rPr>
              <a:t>:</a:t>
            </a:r>
          </a:p>
          <a:p>
            <a:pPr marL="0" indent="0">
              <a:buNone/>
            </a:pPr>
            <a:endParaRPr lang="en-US" sz="3200" u="sng" dirty="0">
              <a:solidFill>
                <a:srgbClr val="FFFF00"/>
              </a:solidFill>
              <a:effectLst/>
            </a:endParaRPr>
          </a:p>
          <a:p>
            <a:pPr marL="0" indent="0">
              <a:buNone/>
            </a:pPr>
            <a:r>
              <a:rPr lang="en-US" sz="3200" u="sng" dirty="0">
                <a:solidFill>
                  <a:srgbClr val="FFFF00"/>
                </a:solidFill>
                <a:effectLst/>
              </a:rPr>
              <a:t>Remember where you were at first </a:t>
            </a:r>
            <a:r>
              <a:rPr lang="en-US" sz="3200" dirty="0">
                <a:effectLst/>
              </a:rPr>
              <a:t>(</a:t>
            </a:r>
            <a:r>
              <a:rPr lang="en-US" sz="3200" dirty="0">
                <a:solidFill>
                  <a:srgbClr val="00B0F0"/>
                </a:solidFill>
                <a:effectLst/>
              </a:rPr>
              <a:t>Fallen; Backslidden</a:t>
            </a:r>
            <a:r>
              <a:rPr lang="en-US" sz="3200" dirty="0">
                <a:effectLst/>
              </a:rPr>
              <a:t>) AND </a:t>
            </a:r>
          </a:p>
          <a:p>
            <a:pPr marL="0" indent="0">
              <a:buNone/>
            </a:pPr>
            <a:r>
              <a:rPr lang="en-US" sz="3200" u="sng" dirty="0">
                <a:solidFill>
                  <a:srgbClr val="FFFF00"/>
                </a:solidFill>
                <a:effectLst/>
              </a:rPr>
              <a:t>change your heart</a:t>
            </a:r>
            <a:r>
              <a:rPr lang="en-US" sz="3200" dirty="0">
                <a:effectLst/>
              </a:rPr>
              <a:t> (</a:t>
            </a:r>
            <a:r>
              <a:rPr lang="en-US" sz="3200" dirty="0">
                <a:solidFill>
                  <a:srgbClr val="00B0F0"/>
                </a:solidFill>
                <a:effectLst/>
              </a:rPr>
              <a:t>Repent</a:t>
            </a:r>
            <a:r>
              <a:rPr lang="en-US" sz="3200" dirty="0">
                <a:effectLst/>
              </a:rPr>
              <a:t>) AND </a:t>
            </a:r>
          </a:p>
          <a:p>
            <a:pPr marL="0" indent="0">
              <a:buNone/>
            </a:pPr>
            <a:r>
              <a:rPr lang="en-US" sz="3200" u="sng" dirty="0">
                <a:solidFill>
                  <a:srgbClr val="FFFF00"/>
                </a:solidFill>
                <a:effectLst/>
              </a:rPr>
              <a:t>do the first works</a:t>
            </a:r>
            <a:r>
              <a:rPr lang="en-US" sz="3200" dirty="0">
                <a:effectLst/>
              </a:rPr>
              <a:t> (</a:t>
            </a:r>
            <a:r>
              <a:rPr lang="en-US" sz="3200" dirty="0">
                <a:solidFill>
                  <a:srgbClr val="00B0F0"/>
                </a:solidFill>
                <a:effectLst/>
              </a:rPr>
              <a:t>Fasting, Praying, Devotions </a:t>
            </a:r>
            <a:r>
              <a:rPr lang="en-US" sz="3200" dirty="0">
                <a:solidFill>
                  <a:srgbClr val="FFC000"/>
                </a:solidFill>
                <a:effectLst/>
              </a:rPr>
              <a:t>with Christ </a:t>
            </a:r>
            <a:r>
              <a:rPr lang="en-US" sz="3200" dirty="0">
                <a:effectLst/>
              </a:rPr>
              <a:t>----</a:t>
            </a:r>
            <a:r>
              <a:rPr lang="en-US" sz="3200" dirty="0">
                <a:solidFill>
                  <a:srgbClr val="00B0F0"/>
                </a:solidFill>
                <a:effectLst/>
              </a:rPr>
              <a:t> Reconciling, Helping, Caring </a:t>
            </a:r>
            <a:r>
              <a:rPr lang="en-US" sz="3200" dirty="0">
                <a:solidFill>
                  <a:srgbClr val="FFC000"/>
                </a:solidFill>
                <a:effectLst/>
              </a:rPr>
              <a:t>for one another </a:t>
            </a:r>
            <a:r>
              <a:rPr lang="en-US" sz="3200" dirty="0">
                <a:effectLst/>
              </a:rPr>
              <a:t>----</a:t>
            </a:r>
            <a:r>
              <a:rPr lang="en-US" sz="3200" dirty="0">
                <a:solidFill>
                  <a:srgbClr val="00B0F0"/>
                </a:solidFill>
                <a:effectLst/>
              </a:rPr>
              <a:t> Evangelizing, Discipling, Mission </a:t>
            </a:r>
            <a:r>
              <a:rPr lang="en-US" sz="3200" dirty="0">
                <a:solidFill>
                  <a:srgbClr val="FFC000"/>
                </a:solidFill>
                <a:effectLst/>
              </a:rPr>
              <a:t>to the lost</a:t>
            </a:r>
            <a:r>
              <a:rPr lang="en-US" sz="3200" dirty="0">
                <a:effectLst/>
              </a:rPr>
              <a:t>.) OR </a:t>
            </a:r>
          </a:p>
          <a:p>
            <a:pPr marL="0" indent="0">
              <a:buNone/>
            </a:pPr>
            <a:r>
              <a:rPr lang="en-US" sz="3200" dirty="0">
                <a:effectLst/>
              </a:rPr>
              <a:t>I will come to you, and </a:t>
            </a:r>
            <a:r>
              <a:rPr lang="en-US" sz="3200" u="sng" dirty="0">
                <a:solidFill>
                  <a:srgbClr val="FFFF00"/>
                </a:solidFill>
                <a:effectLst/>
              </a:rPr>
              <a:t>will take away your church from its place</a:t>
            </a:r>
            <a:r>
              <a:rPr lang="en-US" sz="3200" dirty="0">
                <a:effectLst/>
              </a:rPr>
              <a:t>, if your hearts are not changed.</a:t>
            </a:r>
          </a:p>
          <a:p>
            <a:pPr marL="0" indent="0">
              <a:buNone/>
            </a:pPr>
            <a:endParaRPr lang="en-US" sz="3200" dirty="0">
              <a:effectLst/>
            </a:endParaRPr>
          </a:p>
          <a:p>
            <a:pPr marL="0" indent="0">
              <a:buNone/>
            </a:pPr>
            <a:endParaRPr lang="en-US" sz="3200" dirty="0">
              <a:effectLst/>
            </a:endParaRPr>
          </a:p>
        </p:txBody>
      </p:sp>
    </p:spTree>
    <p:extLst>
      <p:ext uri="{BB962C8B-B14F-4D97-AF65-F5344CB8AC3E}">
        <p14:creationId xmlns:p14="http://schemas.microsoft.com/office/powerpoint/2010/main" val="26939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11:18</a:t>
            </a:r>
            <a:endParaRPr lang="en-US" dirty="0">
              <a:solidFill>
                <a:srgbClr val="00B0F0"/>
              </a:solidFill>
            </a:endParaRPr>
          </a:p>
        </p:txBody>
      </p:sp>
      <p:sp>
        <p:nvSpPr>
          <p:cNvPr id="5" name="Content Placeholder 2"/>
          <p:cNvSpPr>
            <a:spLocks noGrp="1"/>
          </p:cNvSpPr>
          <p:nvPr>
            <p:ph idx="1"/>
          </p:nvPr>
        </p:nvSpPr>
        <p:spPr>
          <a:xfrm>
            <a:off x="163773" y="1310185"/>
            <a:ext cx="11859904" cy="5349921"/>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And </a:t>
            </a:r>
            <a:r>
              <a:rPr lang="en-US" sz="3600" i="1" dirty="0" smtClean="0">
                <a:solidFill>
                  <a:srgbClr val="FFFF00"/>
                </a:solidFill>
                <a:effectLst>
                  <a:outerShdw blurRad="38100" dist="38100" dir="2700000" algn="tl">
                    <a:srgbClr val="000000">
                      <a:alpha val="43137"/>
                    </a:srgbClr>
                  </a:outerShdw>
                </a:effectLst>
              </a:rPr>
              <a:t>to the saints</a:t>
            </a:r>
            <a:r>
              <a:rPr lang="en-US" sz="3600" i="1" dirty="0">
                <a:solidFill>
                  <a:srgbClr val="FFFF00"/>
                </a:solidFill>
                <a:effectLst>
                  <a:outerShdw blurRad="38100" dist="38100" dir="2700000" algn="tl">
                    <a:srgbClr val="000000">
                      <a:alpha val="43137"/>
                    </a:srgbClr>
                  </a:outerShdw>
                </a:effectLst>
              </a:rPr>
              <a:t>: </a:t>
            </a:r>
            <a:endParaRPr lang="en-US" sz="3600" i="1" dirty="0" smtClean="0">
              <a:solidFill>
                <a:srgbClr val="FFFF00"/>
              </a:solidFill>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To </a:t>
            </a:r>
            <a:r>
              <a:rPr lang="en-US" sz="3600" dirty="0">
                <a:effectLst>
                  <a:outerShdw blurRad="38100" dist="38100" dir="2700000" algn="tl">
                    <a:srgbClr val="000000">
                      <a:alpha val="43137"/>
                    </a:srgbClr>
                  </a:outerShdw>
                </a:effectLst>
              </a:rPr>
              <a:t>all who are holy--under whatever dispensation, and in whatever land, and at whatever </a:t>
            </a:r>
            <a:r>
              <a:rPr lang="en-US" sz="3600" dirty="0" smtClean="0">
                <a:effectLst>
                  <a:outerShdw blurRad="38100" dist="38100" dir="2700000" algn="tl">
                    <a:srgbClr val="000000">
                      <a:alpha val="43137"/>
                    </a:srgbClr>
                  </a:outerShdw>
                </a:effectLst>
              </a:rPr>
              <a:t>time that </a:t>
            </a:r>
            <a:r>
              <a:rPr lang="en-US" sz="3600" dirty="0">
                <a:effectLst>
                  <a:outerShdw blurRad="38100" dist="38100" dir="2700000" algn="tl">
                    <a:srgbClr val="000000">
                      <a:alpha val="43137"/>
                    </a:srgbClr>
                  </a:outerShdw>
                </a:effectLst>
              </a:rPr>
              <a:t>they may have lived. Then will be the time </a:t>
            </a:r>
            <a:r>
              <a:rPr lang="en-US" sz="3600" dirty="0" smtClean="0">
                <a:effectLst>
                  <a:outerShdw blurRad="38100" dist="38100" dir="2700000" algn="tl">
                    <a:srgbClr val="000000">
                      <a:alpha val="43137"/>
                    </a:srgbClr>
                  </a:outerShdw>
                </a:effectLst>
              </a:rPr>
              <a:t>when </a:t>
            </a:r>
            <a:r>
              <a:rPr lang="en-US" sz="3600" dirty="0">
                <a:effectLst>
                  <a:outerShdw blurRad="38100" dist="38100" dir="2700000" algn="tl">
                    <a:srgbClr val="000000">
                      <a:alpha val="43137"/>
                    </a:srgbClr>
                  </a:outerShdw>
                </a:effectLst>
              </a:rPr>
              <a:t>in a public manner, they will be </a:t>
            </a:r>
            <a:r>
              <a:rPr lang="en-US" sz="3600" dirty="0" smtClean="0">
                <a:effectLst>
                  <a:outerShdw blurRad="38100" dist="38100" dir="2700000" algn="tl">
                    <a:srgbClr val="000000">
                      <a:alpha val="43137"/>
                    </a:srgbClr>
                  </a:outerShdw>
                </a:effectLst>
              </a:rPr>
              <a:t>recognized </a:t>
            </a:r>
            <a:r>
              <a:rPr lang="en-US" sz="3600" dirty="0">
                <a:effectLst>
                  <a:outerShdw blurRad="38100" dist="38100" dir="2700000" algn="tl">
                    <a:srgbClr val="000000">
                      <a:alpha val="43137"/>
                    </a:srgbClr>
                  </a:outerShdw>
                </a:effectLst>
              </a:rPr>
              <a:t>as belonging to the kingdom of God, and as </a:t>
            </a:r>
            <a:r>
              <a:rPr lang="en-US" sz="3600" dirty="0" smtClean="0">
                <a:effectLst>
                  <a:outerShdw blurRad="38100" dist="38100" dir="2700000" algn="tl">
                    <a:srgbClr val="000000">
                      <a:alpha val="43137"/>
                    </a:srgbClr>
                  </a:outerShdw>
                </a:effectLst>
              </a:rPr>
              <a:t>being the saints of God.</a:t>
            </a:r>
            <a:r>
              <a:rPr lang="en-US" sz="3600" i="1" dirty="0" smtClean="0">
                <a:solidFill>
                  <a:srgbClr val="FFFF00"/>
                </a:solidFill>
                <a:effectLst>
                  <a:outerShdw blurRad="38100" dist="38100" dir="2700000" algn="tl">
                    <a:srgbClr val="000000">
                      <a:alpha val="43137"/>
                    </a:srgbClr>
                  </a:outerShdw>
                </a:effectLst>
              </a:rPr>
              <a:t> </a:t>
            </a:r>
            <a:endParaRPr lang="en-US" sz="3600"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1504273"/>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11:18</a:t>
            </a:r>
            <a:endParaRPr lang="en-US" dirty="0">
              <a:solidFill>
                <a:srgbClr val="00B0F0"/>
              </a:solidFill>
            </a:endParaRPr>
          </a:p>
        </p:txBody>
      </p:sp>
      <p:sp>
        <p:nvSpPr>
          <p:cNvPr id="5" name="Content Placeholder 2"/>
          <p:cNvSpPr>
            <a:spLocks noGrp="1"/>
          </p:cNvSpPr>
          <p:nvPr>
            <p:ph idx="1"/>
          </p:nvPr>
        </p:nvSpPr>
        <p:spPr>
          <a:xfrm>
            <a:off x="163773" y="914401"/>
            <a:ext cx="11859904" cy="574570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them that fear thy </a:t>
            </a:r>
            <a:r>
              <a:rPr lang="en-US" sz="3600" i="1" dirty="0" smtClean="0">
                <a:solidFill>
                  <a:srgbClr val="FFFF00"/>
                </a:solidFill>
                <a:effectLst>
                  <a:outerShdw blurRad="38100" dist="38100" dir="2700000" algn="tl">
                    <a:srgbClr val="000000">
                      <a:alpha val="43137"/>
                    </a:srgbClr>
                  </a:outerShdw>
                </a:effectLst>
              </a:rPr>
              <a:t>name: </a:t>
            </a:r>
          </a:p>
          <a:p>
            <a:pPr marL="0" indent="0">
              <a:buNone/>
            </a:pPr>
            <a:r>
              <a:rPr lang="en-US" sz="3600" dirty="0" smtClean="0">
                <a:effectLst>
                  <a:outerShdw blurRad="38100" dist="38100" dir="2700000" algn="tl">
                    <a:srgbClr val="000000">
                      <a:alpha val="43137"/>
                    </a:srgbClr>
                  </a:outerShdw>
                </a:effectLst>
              </a:rPr>
              <a:t>Another </a:t>
            </a:r>
            <a:r>
              <a:rPr lang="en-US" sz="3600" dirty="0">
                <a:effectLst>
                  <a:outerShdw blurRad="38100" dist="38100" dir="2700000" algn="tl">
                    <a:srgbClr val="000000">
                      <a:alpha val="43137"/>
                    </a:srgbClr>
                  </a:outerShdw>
                </a:effectLst>
              </a:rPr>
              <a:t>way of designating God’s people… All </a:t>
            </a:r>
            <a:r>
              <a:rPr lang="en-US" sz="3600" dirty="0" smtClean="0">
                <a:effectLst>
                  <a:outerShdw blurRad="38100" dist="38100" dir="2700000" algn="tl">
                    <a:srgbClr val="000000">
                      <a:alpha val="43137"/>
                    </a:srgbClr>
                  </a:outerShdw>
                </a:effectLst>
              </a:rPr>
              <a:t>His </a:t>
            </a:r>
            <a:r>
              <a:rPr lang="en-US" sz="3600" dirty="0">
                <a:effectLst>
                  <a:outerShdw blurRad="38100" dist="38100" dir="2700000" algn="tl">
                    <a:srgbClr val="000000">
                      <a:alpha val="43137"/>
                    </a:srgbClr>
                  </a:outerShdw>
                </a:effectLst>
              </a:rPr>
              <a:t>sincere followers. </a:t>
            </a:r>
            <a:endParaRPr lang="en-US" sz="3600" dirty="0" smtClean="0">
              <a:effectLst>
                <a:outerShdw blurRad="38100" dist="38100" dir="2700000" algn="tl">
                  <a:srgbClr val="000000">
                    <a:alpha val="43137"/>
                  </a:srgbClr>
                </a:outerShdw>
              </a:effectLst>
            </a:endParaRPr>
          </a:p>
          <a:p>
            <a:pPr marL="0" indent="0">
              <a:buNone/>
            </a:pPr>
            <a:r>
              <a:rPr lang="en-US" sz="3600" i="1" dirty="0">
                <a:solidFill>
                  <a:srgbClr val="FFFF00"/>
                </a:solidFill>
                <a:effectLst>
                  <a:outerShdw blurRad="38100" dist="38100" dir="2700000" algn="tl">
                    <a:srgbClr val="000000">
                      <a:alpha val="43137"/>
                    </a:srgbClr>
                  </a:outerShdw>
                </a:effectLst>
              </a:rPr>
              <a:t>Small and </a:t>
            </a:r>
            <a:r>
              <a:rPr lang="en-US" sz="3600" i="1" dirty="0" smtClean="0">
                <a:solidFill>
                  <a:srgbClr val="FFFF00"/>
                </a:solidFill>
                <a:effectLst>
                  <a:outerShdw blurRad="38100" dist="38100" dir="2700000" algn="tl">
                    <a:srgbClr val="000000">
                      <a:alpha val="43137"/>
                    </a:srgbClr>
                  </a:outerShdw>
                </a:effectLst>
              </a:rPr>
              <a:t>great: </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Young and old; low and high; poor and rich. The language is designed to comprehend </a:t>
            </a:r>
            <a:r>
              <a:rPr lang="en-US" sz="3600" dirty="0" smtClean="0">
                <a:effectLst>
                  <a:outerShdw blurRad="38100" dist="38100" dir="2700000" algn="tl">
                    <a:srgbClr val="000000">
                      <a:alpha val="43137"/>
                    </a:srgbClr>
                  </a:outerShdw>
                </a:effectLst>
              </a:rPr>
              <a:t>all </a:t>
            </a:r>
            <a:r>
              <a:rPr lang="en-US" sz="3600" dirty="0">
                <a:effectLst>
                  <a:outerShdw blurRad="38100" dist="38100" dir="2700000" algn="tl">
                    <a:srgbClr val="000000">
                      <a:alpha val="43137"/>
                    </a:srgbClr>
                  </a:outerShdw>
                </a:effectLst>
              </a:rPr>
              <a:t>of every </a:t>
            </a:r>
            <a:r>
              <a:rPr lang="en-US" sz="3600" dirty="0" smtClean="0">
                <a:effectLst>
                  <a:outerShdw blurRad="38100" dist="38100" dir="2700000" algn="tl">
                    <a:srgbClr val="000000">
                      <a:alpha val="43137"/>
                    </a:srgbClr>
                  </a:outerShdw>
                </a:effectLst>
              </a:rPr>
              <a:t>class </a:t>
            </a:r>
            <a:r>
              <a:rPr lang="en-US" sz="3600" dirty="0">
                <a:effectLst>
                  <a:outerShdw blurRad="38100" dist="38100" dir="2700000" algn="tl">
                    <a:srgbClr val="000000">
                      <a:alpha val="43137"/>
                    </a:srgbClr>
                  </a:outerShdw>
                </a:effectLst>
              </a:rPr>
              <a:t>who have a claim to be numbered among the </a:t>
            </a:r>
            <a:r>
              <a:rPr lang="en-US" sz="3600" dirty="0" smtClean="0">
                <a:effectLst>
                  <a:outerShdw blurRad="38100" dist="38100" dir="2700000" algn="tl">
                    <a:srgbClr val="000000">
                      <a:alpha val="43137"/>
                    </a:srgbClr>
                  </a:outerShdw>
                </a:effectLst>
              </a:rPr>
              <a:t>people </a:t>
            </a:r>
            <a:r>
              <a:rPr lang="en-US" sz="3600" dirty="0">
                <a:effectLst>
                  <a:outerShdw blurRad="38100" dist="38100" dir="2700000" algn="tl">
                    <a:srgbClr val="000000">
                      <a:alpha val="43137"/>
                    </a:srgbClr>
                  </a:outerShdw>
                </a:effectLst>
              </a:rPr>
              <a:t>of </a:t>
            </a:r>
            <a:r>
              <a:rPr lang="en-US" sz="3600" dirty="0" smtClean="0">
                <a:effectLst>
                  <a:outerShdw blurRad="38100" dist="38100" dir="2700000" algn="tl">
                    <a:srgbClr val="000000">
                      <a:alpha val="43137"/>
                    </a:srgbClr>
                  </a:outerShdw>
                </a:effectLst>
              </a:rPr>
              <a:t>God… persons </a:t>
            </a:r>
            <a:r>
              <a:rPr lang="en-US" sz="3600" dirty="0">
                <a:effectLst>
                  <a:outerShdw blurRad="38100" dist="38100" dir="2700000" algn="tl">
                    <a:srgbClr val="000000">
                      <a:alpha val="43137"/>
                    </a:srgbClr>
                  </a:outerShdw>
                </a:effectLst>
              </a:rPr>
              <a:t>of all classes will be found </a:t>
            </a:r>
            <a:r>
              <a:rPr lang="en-US" sz="3600" dirty="0" smtClean="0">
                <a:effectLst>
                  <a:outerShdw blurRad="38100" dist="38100" dir="2700000" algn="tl">
                    <a:srgbClr val="000000">
                      <a:alpha val="43137"/>
                    </a:srgbClr>
                  </a:outerShdw>
                </a:effectLst>
              </a:rPr>
              <a:t>among God’s people.</a:t>
            </a:r>
          </a:p>
        </p:txBody>
      </p:sp>
    </p:spTree>
    <p:extLst>
      <p:ext uri="{BB962C8B-B14F-4D97-AF65-F5344CB8AC3E}">
        <p14:creationId xmlns:p14="http://schemas.microsoft.com/office/powerpoint/2010/main" val="3767581290"/>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11:18</a:t>
            </a:r>
            <a:endParaRPr lang="en-US" dirty="0">
              <a:solidFill>
                <a:srgbClr val="00B0F0"/>
              </a:solidFill>
            </a:endParaRPr>
          </a:p>
        </p:txBody>
      </p:sp>
      <p:sp>
        <p:nvSpPr>
          <p:cNvPr id="5" name="Content Placeholder 2"/>
          <p:cNvSpPr>
            <a:spLocks noGrp="1"/>
          </p:cNvSpPr>
          <p:nvPr>
            <p:ph idx="1"/>
          </p:nvPr>
        </p:nvSpPr>
        <p:spPr>
          <a:xfrm>
            <a:off x="163773" y="1419367"/>
            <a:ext cx="11859904" cy="5240740"/>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should </a:t>
            </a:r>
            <a:r>
              <a:rPr lang="en-US" sz="3600" i="1" dirty="0">
                <a:solidFill>
                  <a:srgbClr val="FFFF00"/>
                </a:solidFill>
                <a:effectLst>
                  <a:outerShdw blurRad="38100" dist="38100" dir="2700000" algn="tl">
                    <a:srgbClr val="000000">
                      <a:alpha val="43137"/>
                    </a:srgbClr>
                  </a:outerShdw>
                </a:effectLst>
              </a:rPr>
              <a:t>destroy them which destroy the </a:t>
            </a:r>
            <a:r>
              <a:rPr lang="en-US" sz="3600" i="1" dirty="0" smtClean="0">
                <a:solidFill>
                  <a:srgbClr val="FFFF00"/>
                </a:solidFill>
                <a:effectLst>
                  <a:outerShdw blurRad="38100" dist="38100" dir="2700000" algn="tl">
                    <a:srgbClr val="000000">
                      <a:alpha val="43137"/>
                    </a:srgbClr>
                  </a:outerShdw>
                </a:effectLst>
              </a:rPr>
              <a:t>earth:  </a:t>
            </a:r>
          </a:p>
          <a:p>
            <a:pPr marL="0" indent="0">
              <a:buNone/>
            </a:pPr>
            <a:r>
              <a:rPr lang="en-US" sz="3600" dirty="0" smtClean="0">
                <a:effectLst>
                  <a:outerShdw blurRad="38100" dist="38100" dir="2700000" algn="tl">
                    <a:srgbClr val="000000">
                      <a:alpha val="43137"/>
                    </a:srgbClr>
                  </a:outerShdw>
                </a:effectLst>
              </a:rPr>
              <a:t>That </a:t>
            </a:r>
            <a:r>
              <a:rPr lang="en-US" sz="3600" dirty="0">
                <a:effectLst>
                  <a:outerShdw blurRad="38100" dist="38100" dir="2700000" algn="tl">
                    <a:srgbClr val="000000">
                      <a:alpha val="43137"/>
                    </a:srgbClr>
                  </a:outerShdw>
                </a:effectLst>
              </a:rPr>
              <a:t>is, all who </a:t>
            </a:r>
            <a:r>
              <a:rPr lang="en-US" sz="3600" dirty="0" smtClean="0">
                <a:effectLst>
                  <a:outerShdw blurRad="38100" dist="38100" dir="2700000" algn="tl">
                    <a:srgbClr val="000000">
                      <a:alpha val="43137"/>
                    </a:srgbClr>
                  </a:outerShdw>
                </a:effectLst>
              </a:rPr>
              <a:t>have </a:t>
            </a:r>
            <a:r>
              <a:rPr lang="en-US" sz="3600" dirty="0">
                <a:effectLst>
                  <a:outerShdw blurRad="38100" dist="38100" dir="2700000" algn="tl">
                    <a:srgbClr val="000000">
                      <a:alpha val="43137"/>
                    </a:srgbClr>
                  </a:outerShdw>
                </a:effectLst>
              </a:rPr>
              <a:t>in their conquests, spread desolation over the earth; and who have persecuted the </a:t>
            </a:r>
            <a:r>
              <a:rPr lang="en-US" sz="3600" dirty="0" smtClean="0">
                <a:effectLst>
                  <a:outerShdw blurRad="38100" dist="38100" dir="2700000" algn="tl">
                    <a:srgbClr val="000000">
                      <a:alpha val="43137"/>
                    </a:srgbClr>
                  </a:outerShdw>
                </a:effectLst>
              </a:rPr>
              <a:t>righteous </a:t>
            </a:r>
            <a:r>
              <a:rPr lang="en-US" sz="3600" dirty="0">
                <a:effectLst>
                  <a:outerShdw blurRad="38100" dist="38100" dir="2700000" algn="tl">
                    <a:srgbClr val="000000">
                      <a:alpha val="43137"/>
                    </a:srgbClr>
                  </a:outerShdw>
                </a:effectLst>
              </a:rPr>
              <a:t>and all who have done injustice and wrong to any class of persons. </a:t>
            </a:r>
            <a:r>
              <a:rPr lang="en-US" sz="3600" dirty="0" smtClean="0">
                <a:effectLst>
                  <a:outerShdw blurRad="38100" dist="38100" dir="2700000" algn="tl">
                    <a:srgbClr val="000000">
                      <a:alpha val="43137"/>
                    </a:srgbClr>
                  </a:outerShdw>
                </a:effectLst>
              </a:rPr>
              <a:t> </a:t>
            </a:r>
            <a:r>
              <a:rPr lang="en-US" sz="3600" i="1" dirty="0" smtClean="0">
                <a:solidFill>
                  <a:srgbClr val="00B0F0"/>
                </a:solidFill>
                <a:effectLst>
                  <a:outerShdw blurRad="38100" dist="38100" dir="2700000" algn="tl">
                    <a:srgbClr val="000000">
                      <a:alpha val="43137"/>
                    </a:srgbClr>
                  </a:outerShdw>
                </a:effectLst>
              </a:rPr>
              <a:t>All </a:t>
            </a:r>
            <a:r>
              <a:rPr lang="en-US" sz="3600" i="1" dirty="0">
                <a:solidFill>
                  <a:srgbClr val="00B0F0"/>
                </a:solidFill>
                <a:effectLst>
                  <a:outerShdw blurRad="38100" dist="38100" dir="2700000" algn="tl">
                    <a:srgbClr val="000000">
                      <a:alpha val="43137"/>
                    </a:srgbClr>
                  </a:outerShdw>
                </a:effectLst>
              </a:rPr>
              <a:t>the </a:t>
            </a:r>
            <a:r>
              <a:rPr lang="en-US" sz="3600" i="1" dirty="0" smtClean="0">
                <a:solidFill>
                  <a:srgbClr val="00B0F0"/>
                </a:solidFill>
                <a:effectLst>
                  <a:outerShdw blurRad="38100" dist="38100" dir="2700000" algn="tl">
                    <a:srgbClr val="000000">
                      <a:alpha val="43137"/>
                    </a:srgbClr>
                  </a:outerShdw>
                </a:effectLst>
              </a:rPr>
              <a:t>authors </a:t>
            </a:r>
            <a:r>
              <a:rPr lang="en-US" sz="3600" i="1" dirty="0">
                <a:solidFill>
                  <a:srgbClr val="00B0F0"/>
                </a:solidFill>
                <a:effectLst>
                  <a:outerShdw blurRad="38100" dist="38100" dir="2700000" algn="tl">
                    <a:srgbClr val="000000">
                      <a:alpha val="43137"/>
                    </a:srgbClr>
                  </a:outerShdw>
                </a:effectLst>
              </a:rPr>
              <a:t>and </a:t>
            </a:r>
            <a:r>
              <a:rPr lang="en-US" sz="3600" i="1" dirty="0" smtClean="0">
                <a:solidFill>
                  <a:srgbClr val="00B0F0"/>
                </a:solidFill>
                <a:effectLst>
                  <a:outerShdw blurRad="38100" dist="38100" dir="2700000" algn="tl">
                    <a:srgbClr val="000000">
                      <a:alpha val="43137"/>
                    </a:srgbClr>
                  </a:outerShdw>
                </a:effectLst>
              </a:rPr>
              <a:t>aggressors </a:t>
            </a:r>
            <a:r>
              <a:rPr lang="en-US" sz="3600" i="1" dirty="0">
                <a:solidFill>
                  <a:srgbClr val="00B0F0"/>
                </a:solidFill>
                <a:effectLst>
                  <a:outerShdw blurRad="38100" dist="38100" dir="2700000" algn="tl">
                    <a:srgbClr val="000000">
                      <a:alpha val="43137"/>
                    </a:srgbClr>
                  </a:outerShdw>
                </a:effectLst>
              </a:rPr>
              <a:t>of bloody </a:t>
            </a:r>
            <a:r>
              <a:rPr lang="en-US" sz="3600" i="1" dirty="0" smtClean="0">
                <a:solidFill>
                  <a:srgbClr val="00B0F0"/>
                </a:solidFill>
                <a:effectLst>
                  <a:outerShdw blurRad="38100" dist="38100" dir="2700000" algn="tl">
                    <a:srgbClr val="000000">
                      <a:alpha val="43137"/>
                    </a:srgbClr>
                  </a:outerShdw>
                </a:effectLst>
              </a:rPr>
              <a:t>wars will be destroyed</a:t>
            </a:r>
            <a:r>
              <a:rPr lang="en-US" sz="3600" dirty="0" smtClean="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82870031"/>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675" y="128978"/>
            <a:ext cx="8685425" cy="651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282488"/>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11:19</a:t>
            </a:r>
            <a:endParaRPr lang="en-US" dirty="0">
              <a:solidFill>
                <a:srgbClr val="00B0F0"/>
              </a:solidFill>
            </a:endParaRPr>
          </a:p>
        </p:txBody>
      </p:sp>
      <p:sp>
        <p:nvSpPr>
          <p:cNvPr id="5" name="Content Placeholder 2"/>
          <p:cNvSpPr>
            <a:spLocks noGrp="1"/>
          </p:cNvSpPr>
          <p:nvPr>
            <p:ph idx="1"/>
          </p:nvPr>
        </p:nvSpPr>
        <p:spPr>
          <a:xfrm>
            <a:off x="163773" y="900752"/>
            <a:ext cx="11859904" cy="5759355"/>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And the temple of God was opened in heaven</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temple of God at Jerusalem was a pattern of the heavenly </a:t>
            </a:r>
            <a:r>
              <a:rPr lang="en-US" sz="3600" dirty="0" smtClean="0">
                <a:effectLst>
                  <a:outerShdw blurRad="38100" dist="38100" dir="2700000" algn="tl">
                    <a:srgbClr val="000000">
                      <a:alpha val="43137"/>
                    </a:srgbClr>
                  </a:outerShdw>
                </a:effectLst>
              </a:rPr>
              <a:t>one. </a:t>
            </a:r>
            <a:r>
              <a:rPr lang="en-US" sz="3600" dirty="0">
                <a:effectLst>
                  <a:outerShdw blurRad="38100" dist="38100" dir="2700000" algn="tl">
                    <a:srgbClr val="000000">
                      <a:alpha val="43137"/>
                    </a:srgbClr>
                  </a:outerShdw>
                </a:effectLst>
              </a:rPr>
              <a:t>In that temple God was supposed to reside by the visible symbol of his presence--the </a:t>
            </a:r>
            <a:r>
              <a:rPr lang="en-US" sz="3600" dirty="0" smtClean="0">
                <a:effectLst>
                  <a:outerShdw blurRad="38100" dist="38100" dir="2700000" algn="tl">
                    <a:srgbClr val="000000">
                      <a:alpha val="43137"/>
                    </a:srgbClr>
                  </a:outerShdw>
                </a:effectLst>
              </a:rPr>
              <a:t>Shekinah glory -- in </a:t>
            </a:r>
            <a:r>
              <a:rPr lang="en-US" sz="3600" dirty="0">
                <a:effectLst>
                  <a:outerShdw blurRad="38100" dist="38100" dir="2700000" algn="tl">
                    <a:srgbClr val="000000">
                      <a:alpha val="43137"/>
                    </a:srgbClr>
                  </a:outerShdw>
                </a:effectLst>
              </a:rPr>
              <a:t>the holy of holies. </a:t>
            </a:r>
            <a:r>
              <a:rPr lang="en-US" sz="3600" dirty="0" smtClean="0">
                <a:effectLst>
                  <a:outerShdw blurRad="38100" dist="38100" dir="2700000" algn="tl">
                    <a:srgbClr val="000000">
                      <a:alpha val="43137"/>
                    </a:srgbClr>
                  </a:outerShdw>
                </a:effectLst>
              </a:rPr>
              <a:t>Thus </a:t>
            </a:r>
            <a:r>
              <a:rPr lang="en-US" sz="3600" dirty="0">
                <a:effectLst>
                  <a:outerShdw blurRad="38100" dist="38100" dir="2700000" algn="tl">
                    <a:srgbClr val="000000">
                      <a:alpha val="43137"/>
                    </a:srgbClr>
                  </a:outerShdw>
                </a:effectLst>
              </a:rPr>
              <a:t>God dwells in heaven, as </a:t>
            </a:r>
            <a:r>
              <a:rPr lang="en-US" sz="3600" dirty="0" smtClean="0">
                <a:effectLst>
                  <a:outerShdw blurRad="38100" dist="38100" dir="2700000" algn="tl">
                    <a:srgbClr val="000000">
                      <a:alpha val="43137"/>
                    </a:srgbClr>
                  </a:outerShdw>
                </a:effectLst>
              </a:rPr>
              <a:t>was the </a:t>
            </a:r>
            <a:r>
              <a:rPr lang="en-US" sz="3600" dirty="0">
                <a:effectLst>
                  <a:outerShdw blurRad="38100" dist="38100" dir="2700000" algn="tl">
                    <a:srgbClr val="000000">
                      <a:alpha val="43137"/>
                    </a:srgbClr>
                  </a:outerShdw>
                </a:effectLst>
              </a:rPr>
              <a:t>holy </a:t>
            </a:r>
            <a:r>
              <a:rPr lang="en-US" sz="3600" dirty="0" smtClean="0">
                <a:effectLst>
                  <a:outerShdw blurRad="38100" dist="38100" dir="2700000" algn="tl">
                    <a:srgbClr val="000000">
                      <a:alpha val="43137"/>
                    </a:srgbClr>
                  </a:outerShdw>
                </a:effectLst>
              </a:rPr>
              <a:t>temple on earth. </a:t>
            </a:r>
            <a:r>
              <a:rPr lang="en-US" sz="3600" dirty="0">
                <a:effectLst>
                  <a:outerShdw blurRad="38100" dist="38100" dir="2700000" algn="tl">
                    <a:srgbClr val="000000">
                      <a:alpha val="43137"/>
                    </a:srgbClr>
                  </a:outerShdw>
                </a:effectLst>
              </a:rPr>
              <a:t>When it is said that </a:t>
            </a:r>
            <a:r>
              <a:rPr lang="en-US" sz="3600" dirty="0" smtClean="0">
                <a:effectLst>
                  <a:outerShdw blurRad="38100" dist="38100" dir="2700000" algn="tl">
                    <a:srgbClr val="000000">
                      <a:alpha val="43137"/>
                    </a:srgbClr>
                  </a:outerShdw>
                </a:effectLst>
              </a:rPr>
              <a:t>heaven was open, </a:t>
            </a:r>
            <a:r>
              <a:rPr lang="en-US" sz="3600" dirty="0">
                <a:effectLst>
                  <a:outerShdw blurRad="38100" dist="38100" dir="2700000" algn="tl">
                    <a:srgbClr val="000000">
                      <a:alpha val="43137"/>
                    </a:srgbClr>
                  </a:outerShdw>
                </a:effectLst>
              </a:rPr>
              <a:t>the meaning </a:t>
            </a:r>
            <a:r>
              <a:rPr lang="en-US" sz="3600" dirty="0" smtClean="0">
                <a:effectLst>
                  <a:outerShdw blurRad="38100" dist="38100" dir="2700000" algn="tl">
                    <a:srgbClr val="000000">
                      <a:alpha val="43137"/>
                    </a:srgbClr>
                  </a:outerShdw>
                </a:effectLst>
              </a:rPr>
              <a:t>is </a:t>
            </a:r>
            <a:r>
              <a:rPr lang="en-US" sz="3600" dirty="0">
                <a:effectLst>
                  <a:outerShdw blurRad="38100" dist="38100" dir="2700000" algn="tl">
                    <a:srgbClr val="000000">
                      <a:alpha val="43137"/>
                    </a:srgbClr>
                  </a:outerShdw>
                </a:effectLst>
              </a:rPr>
              <a:t>that John was </a:t>
            </a:r>
            <a:r>
              <a:rPr lang="en-US" sz="3600" dirty="0" smtClean="0">
                <a:effectLst>
                  <a:outerShdw blurRad="38100" dist="38100" dir="2700000" algn="tl">
                    <a:srgbClr val="000000">
                      <a:alpha val="43137"/>
                    </a:srgbClr>
                  </a:outerShdw>
                </a:effectLst>
              </a:rPr>
              <a:t>permitted </a:t>
            </a:r>
            <a:r>
              <a:rPr lang="en-US" sz="3600" dirty="0">
                <a:effectLst>
                  <a:outerShdw blurRad="38100" dist="38100" dir="2700000" algn="tl">
                    <a:srgbClr val="000000">
                      <a:alpha val="43137"/>
                    </a:srgbClr>
                  </a:outerShdw>
                </a:effectLst>
              </a:rPr>
              <a:t>to look into heaven, the abode of God, and to see him in his glory.</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9419821"/>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11:19</a:t>
            </a:r>
            <a:endParaRPr lang="en-US" dirty="0">
              <a:solidFill>
                <a:srgbClr val="00B0F0"/>
              </a:solidFill>
            </a:endParaRPr>
          </a:p>
        </p:txBody>
      </p:sp>
      <p:sp>
        <p:nvSpPr>
          <p:cNvPr id="5" name="Content Placeholder 2"/>
          <p:cNvSpPr>
            <a:spLocks noGrp="1"/>
          </p:cNvSpPr>
          <p:nvPr>
            <p:ph idx="1"/>
          </p:nvPr>
        </p:nvSpPr>
        <p:spPr>
          <a:xfrm>
            <a:off x="163773" y="1446663"/>
            <a:ext cx="11859904" cy="5213444"/>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there was seen in his temple the ark of his testament.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very interior of heaven was laid </a:t>
            </a:r>
            <a:r>
              <a:rPr lang="en-US" sz="3600" dirty="0" smtClean="0">
                <a:effectLst>
                  <a:outerShdw blurRad="38100" dist="38100" dir="2700000" algn="tl">
                    <a:srgbClr val="000000">
                      <a:alpha val="43137"/>
                    </a:srgbClr>
                  </a:outerShdw>
                </a:effectLst>
              </a:rPr>
              <a:t>open </a:t>
            </a:r>
            <a:r>
              <a:rPr lang="en-US" sz="3600" dirty="0">
                <a:effectLst>
                  <a:outerShdw blurRad="38100" dist="38100" dir="2700000" algn="tl">
                    <a:srgbClr val="000000">
                      <a:alpha val="43137"/>
                    </a:srgbClr>
                  </a:outerShdw>
                </a:effectLst>
              </a:rPr>
              <a:t>and John was permitted to witness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heavenly ark of the everlasting </a:t>
            </a:r>
            <a:r>
              <a:rPr lang="en-US" sz="3600" dirty="0" smtClean="0">
                <a:effectLst>
                  <a:outerShdw blurRad="38100" dist="38100" dir="2700000" algn="tl">
                    <a:srgbClr val="000000">
                      <a:alpha val="43137"/>
                    </a:srgbClr>
                  </a:outerShdw>
                </a:effectLst>
              </a:rPr>
              <a:t>covenant… The </a:t>
            </a:r>
            <a:r>
              <a:rPr lang="en-US" sz="3600" dirty="0">
                <a:effectLst>
                  <a:outerShdw blurRad="38100" dist="38100" dir="2700000" algn="tl">
                    <a:srgbClr val="000000">
                      <a:alpha val="43137"/>
                    </a:srgbClr>
                  </a:outerShdw>
                </a:effectLst>
              </a:rPr>
              <a:t>ark of the covenant appearing in the </a:t>
            </a:r>
            <a:r>
              <a:rPr lang="en-US" sz="3600" dirty="0" smtClean="0">
                <a:effectLst>
                  <a:outerShdw blurRad="38100" dist="38100" dir="2700000" algn="tl">
                    <a:srgbClr val="000000">
                      <a:alpha val="43137"/>
                    </a:srgbClr>
                  </a:outerShdw>
                </a:effectLst>
              </a:rPr>
              <a:t>heavenly temple </a:t>
            </a:r>
            <a:r>
              <a:rPr lang="en-US" sz="3600" dirty="0">
                <a:effectLst>
                  <a:outerShdw blurRad="38100" dist="38100" dir="2700000" algn="tl">
                    <a:srgbClr val="000000">
                      <a:alpha val="43137"/>
                    </a:srgbClr>
                  </a:outerShdw>
                </a:effectLst>
              </a:rPr>
              <a:t>was the symbol of God's </a:t>
            </a:r>
            <a:r>
              <a:rPr lang="en-US" sz="3600" dirty="0" smtClean="0">
                <a:effectLst>
                  <a:outerShdw blurRad="38100" dist="38100" dir="2700000" algn="tl">
                    <a:srgbClr val="000000">
                      <a:alpha val="43137"/>
                    </a:srgbClr>
                  </a:outerShdw>
                </a:effectLst>
              </a:rPr>
              <a:t>holiness </a:t>
            </a:r>
            <a:r>
              <a:rPr lang="en-US" sz="3600" dirty="0">
                <a:effectLst>
                  <a:outerShdw blurRad="38100" dist="38100" dir="2700000" algn="tl">
                    <a:srgbClr val="000000">
                      <a:alpha val="43137"/>
                    </a:srgbClr>
                  </a:outerShdw>
                </a:effectLst>
              </a:rPr>
              <a:t>and </a:t>
            </a:r>
            <a:r>
              <a:rPr lang="en-US" sz="3600" dirty="0" smtClean="0">
                <a:effectLst>
                  <a:outerShdw blurRad="38100" dist="38100" dir="2700000" algn="tl">
                    <a:srgbClr val="000000">
                      <a:alpha val="43137"/>
                    </a:srgbClr>
                  </a:outerShdw>
                </a:effectLst>
              </a:rPr>
              <a:t>testified of </a:t>
            </a:r>
            <a:r>
              <a:rPr lang="en-US" sz="3600" dirty="0">
                <a:effectLst>
                  <a:outerShdw blurRad="38100" dist="38100" dir="2700000" algn="tl">
                    <a:srgbClr val="000000">
                      <a:alpha val="43137"/>
                    </a:srgbClr>
                  </a:outerShdw>
                </a:effectLst>
              </a:rPr>
              <a:t>the glorious presence of God.</a:t>
            </a:r>
            <a:r>
              <a:rPr lang="en-US" sz="3600" dirty="0" smtClean="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161262355"/>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11:19</a:t>
            </a:r>
            <a:endParaRPr lang="en-US" dirty="0">
              <a:solidFill>
                <a:srgbClr val="00B0F0"/>
              </a:solidFill>
            </a:endParaRPr>
          </a:p>
        </p:txBody>
      </p:sp>
      <p:sp>
        <p:nvSpPr>
          <p:cNvPr id="5" name="Content Placeholder 2"/>
          <p:cNvSpPr>
            <a:spLocks noGrp="1"/>
          </p:cNvSpPr>
          <p:nvPr>
            <p:ph idx="1"/>
          </p:nvPr>
        </p:nvSpPr>
        <p:spPr>
          <a:xfrm>
            <a:off x="163773" y="1378424"/>
            <a:ext cx="11859904" cy="5281683"/>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there were lightnings, and voices, and </a:t>
            </a:r>
            <a:r>
              <a:rPr lang="en-US" sz="3600" i="1" dirty="0" err="1">
                <a:solidFill>
                  <a:srgbClr val="FFFF00"/>
                </a:solidFill>
                <a:effectLst>
                  <a:outerShdw blurRad="38100" dist="38100" dir="2700000" algn="tl">
                    <a:srgbClr val="000000">
                      <a:alpha val="43137"/>
                    </a:srgbClr>
                  </a:outerShdw>
                </a:effectLst>
              </a:rPr>
              <a:t>thunderings</a:t>
            </a:r>
            <a:r>
              <a:rPr lang="en-US" sz="3600" i="1" dirty="0">
                <a:solidFill>
                  <a:srgbClr val="FFFF00"/>
                </a:solidFill>
                <a:effectLst>
                  <a:outerShdw blurRad="38100" dist="38100" dir="2700000" algn="tl">
                    <a:srgbClr val="000000">
                      <a:alpha val="43137"/>
                    </a:srgbClr>
                  </a:outerShdw>
                </a:effectLst>
              </a:rPr>
              <a:t>, and an earthquake, and great </a:t>
            </a:r>
            <a:r>
              <a:rPr lang="en-US" sz="3600" i="1" dirty="0" smtClean="0">
                <a:solidFill>
                  <a:srgbClr val="FFFF00"/>
                </a:solidFill>
                <a:effectLst>
                  <a:outerShdw blurRad="38100" dist="38100" dir="2700000" algn="tl">
                    <a:srgbClr val="000000">
                      <a:alpha val="43137"/>
                    </a:srgbClr>
                  </a:outerShdw>
                </a:effectLst>
              </a:rPr>
              <a:t>hail…</a:t>
            </a:r>
          </a:p>
          <a:p>
            <a:pPr marL="0" indent="0">
              <a:buNone/>
            </a:pPr>
            <a:r>
              <a:rPr lang="en-US" sz="3600" dirty="0">
                <a:effectLst>
                  <a:outerShdw blurRad="38100" dist="38100" dir="2700000" algn="tl">
                    <a:srgbClr val="000000">
                      <a:alpha val="43137"/>
                    </a:srgbClr>
                  </a:outerShdw>
                </a:effectLst>
              </a:rPr>
              <a:t>These </a:t>
            </a:r>
            <a:r>
              <a:rPr lang="en-US" sz="3600" dirty="0" smtClean="0">
                <a:effectLst>
                  <a:outerShdw blurRad="38100" dist="38100" dir="2700000" algn="tl">
                    <a:srgbClr val="000000">
                      <a:alpha val="43137"/>
                    </a:srgbClr>
                  </a:outerShdw>
                </a:effectLst>
              </a:rPr>
              <a:t>elements were symbolic manifestations </a:t>
            </a:r>
            <a:r>
              <a:rPr lang="en-US" sz="3600" dirty="0">
                <a:effectLst>
                  <a:outerShdw blurRad="38100" dist="38100" dir="2700000" algn="tl">
                    <a:srgbClr val="000000">
                      <a:alpha val="43137"/>
                    </a:srgbClr>
                  </a:outerShdw>
                </a:effectLst>
              </a:rPr>
              <a:t>of the </a:t>
            </a:r>
            <a:r>
              <a:rPr lang="en-US" sz="3600" dirty="0" smtClean="0">
                <a:effectLst>
                  <a:outerShdw blurRad="38100" dist="38100" dir="2700000" algn="tl">
                    <a:srgbClr val="000000">
                      <a:alpha val="43137"/>
                    </a:srgbClr>
                  </a:outerShdw>
                </a:effectLst>
              </a:rPr>
              <a:t>awesome </a:t>
            </a:r>
            <a:r>
              <a:rPr lang="en-US" sz="3600" dirty="0">
                <a:effectLst>
                  <a:outerShdw blurRad="38100" dist="38100" dir="2700000" algn="tl">
                    <a:srgbClr val="000000">
                      <a:alpha val="43137"/>
                    </a:srgbClr>
                  </a:outerShdw>
                </a:effectLst>
              </a:rPr>
              <a:t>presence of </a:t>
            </a:r>
            <a:r>
              <a:rPr lang="en-US" sz="3600" dirty="0" smtClean="0">
                <a:effectLst>
                  <a:outerShdw blurRad="38100" dist="38100" dir="2700000" algn="tl">
                    <a:srgbClr val="000000">
                      <a:alpha val="43137"/>
                    </a:srgbClr>
                  </a:outerShdw>
                </a:effectLst>
              </a:rPr>
              <a:t>God </a:t>
            </a:r>
            <a:r>
              <a:rPr lang="en-US" sz="3600" dirty="0">
                <a:effectLst>
                  <a:outerShdw blurRad="38100" dist="38100" dir="2700000" algn="tl">
                    <a:srgbClr val="000000">
                      <a:alpha val="43137"/>
                    </a:srgbClr>
                  </a:outerShdw>
                </a:effectLst>
              </a:rPr>
              <a:t>and of </a:t>
            </a:r>
            <a:r>
              <a:rPr lang="en-US" sz="3600" dirty="0" smtClean="0">
                <a:effectLst>
                  <a:outerShdw blurRad="38100" dist="38100" dir="2700000" algn="tl">
                    <a:srgbClr val="000000">
                      <a:alpha val="43137"/>
                    </a:srgbClr>
                  </a:outerShdw>
                </a:effectLst>
              </a:rPr>
              <a:t>His Divine majesty </a:t>
            </a:r>
            <a:r>
              <a:rPr lang="en-US" sz="3600" dirty="0">
                <a:effectLst>
                  <a:outerShdw blurRad="38100" dist="38100" dir="2700000" algn="tl">
                    <a:srgbClr val="000000">
                      <a:alpha val="43137"/>
                    </a:srgbClr>
                  </a:outerShdw>
                </a:effectLst>
              </a:rPr>
              <a:t>and </a:t>
            </a:r>
            <a:r>
              <a:rPr lang="en-US" sz="3600" dirty="0" smtClean="0">
                <a:effectLst>
                  <a:outerShdw blurRad="38100" dist="38100" dir="2700000" algn="tl">
                    <a:srgbClr val="000000">
                      <a:alpha val="43137"/>
                    </a:srgbClr>
                  </a:outerShdw>
                </a:effectLst>
              </a:rPr>
              <a:t>glory. Similar manifestations were evident in </a:t>
            </a:r>
            <a:r>
              <a:rPr lang="en-US" sz="3600" dirty="0" smtClean="0">
                <a:solidFill>
                  <a:srgbClr val="FFFF00"/>
                </a:solidFill>
                <a:effectLst>
                  <a:outerShdw blurRad="38100" dist="38100" dir="2700000" algn="tl">
                    <a:srgbClr val="000000">
                      <a:alpha val="43137"/>
                    </a:srgbClr>
                  </a:outerShdw>
                </a:effectLst>
              </a:rPr>
              <a:t>Rev. 4:5 and 8:5.</a:t>
            </a:r>
          </a:p>
        </p:txBody>
      </p:sp>
    </p:spTree>
    <p:extLst>
      <p:ext uri="{BB962C8B-B14F-4D97-AF65-F5344CB8AC3E}">
        <p14:creationId xmlns:p14="http://schemas.microsoft.com/office/powerpoint/2010/main" val="1663160968"/>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11:19</a:t>
            </a:r>
            <a:endParaRPr lang="en-US" dirty="0">
              <a:solidFill>
                <a:srgbClr val="00B0F0"/>
              </a:solidFill>
            </a:endParaRPr>
          </a:p>
        </p:txBody>
      </p:sp>
      <p:sp>
        <p:nvSpPr>
          <p:cNvPr id="5" name="Content Placeholder 2"/>
          <p:cNvSpPr>
            <a:spLocks noGrp="1"/>
          </p:cNvSpPr>
          <p:nvPr>
            <p:ph idx="1"/>
          </p:nvPr>
        </p:nvSpPr>
        <p:spPr>
          <a:xfrm>
            <a:off x="163773" y="1378424"/>
            <a:ext cx="11859904" cy="5281683"/>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there were lightnings, and voices, and </a:t>
            </a:r>
            <a:r>
              <a:rPr lang="en-US" sz="3600" i="1" dirty="0" err="1">
                <a:solidFill>
                  <a:srgbClr val="FFFF00"/>
                </a:solidFill>
                <a:effectLst>
                  <a:outerShdw blurRad="38100" dist="38100" dir="2700000" algn="tl">
                    <a:srgbClr val="000000">
                      <a:alpha val="43137"/>
                    </a:srgbClr>
                  </a:outerShdw>
                </a:effectLst>
              </a:rPr>
              <a:t>thunderings</a:t>
            </a:r>
            <a:r>
              <a:rPr lang="en-US" sz="3600" i="1" dirty="0">
                <a:solidFill>
                  <a:srgbClr val="FFFF00"/>
                </a:solidFill>
                <a:effectLst>
                  <a:outerShdw blurRad="38100" dist="38100" dir="2700000" algn="tl">
                    <a:srgbClr val="000000">
                      <a:alpha val="43137"/>
                    </a:srgbClr>
                  </a:outerShdw>
                </a:effectLst>
              </a:rPr>
              <a:t>, and an earthquake, and great </a:t>
            </a:r>
            <a:r>
              <a:rPr lang="en-US" sz="3600" i="1" dirty="0" smtClean="0">
                <a:solidFill>
                  <a:srgbClr val="FFFF00"/>
                </a:solidFill>
                <a:effectLst>
                  <a:outerShdw blurRad="38100" dist="38100" dir="2700000" algn="tl">
                    <a:srgbClr val="000000">
                      <a:alpha val="43137"/>
                    </a:srgbClr>
                  </a:outerShdw>
                </a:effectLst>
              </a:rPr>
              <a:t>hail…</a:t>
            </a:r>
          </a:p>
          <a:p>
            <a:pPr marL="0" indent="0">
              <a:buNone/>
            </a:pPr>
            <a:r>
              <a:rPr lang="en-US" sz="3600" dirty="0" smtClean="0">
                <a:effectLst>
                  <a:outerShdw blurRad="38100" dist="38100" dir="2700000" algn="tl">
                    <a:srgbClr val="000000">
                      <a:alpha val="43137"/>
                    </a:srgbClr>
                  </a:outerShdw>
                </a:effectLst>
              </a:rPr>
              <a:t>These </a:t>
            </a:r>
            <a:r>
              <a:rPr lang="en-US" sz="3600" dirty="0">
                <a:effectLst>
                  <a:outerShdw blurRad="38100" dist="38100" dir="2700000" algn="tl">
                    <a:srgbClr val="000000">
                      <a:alpha val="43137"/>
                    </a:srgbClr>
                  </a:outerShdw>
                </a:effectLst>
              </a:rPr>
              <a:t>great commotions were intended to introduce the </a:t>
            </a:r>
            <a:r>
              <a:rPr lang="en-US" sz="3600" dirty="0" smtClean="0">
                <a:effectLst>
                  <a:outerShdw blurRad="38100" dist="38100" dir="2700000" algn="tl">
                    <a:srgbClr val="000000">
                      <a:alpha val="43137"/>
                    </a:srgbClr>
                  </a:outerShdw>
                </a:effectLst>
              </a:rPr>
              <a:t>upcoming vision in chapter 12 which </a:t>
            </a:r>
            <a:r>
              <a:rPr lang="en-US" sz="3600" dirty="0">
                <a:effectLst>
                  <a:outerShdw blurRad="38100" dist="38100" dir="2700000" algn="tl">
                    <a:srgbClr val="000000">
                      <a:alpha val="43137"/>
                    </a:srgbClr>
                  </a:outerShdw>
                </a:effectLst>
              </a:rPr>
              <a:t>is properly a continuation of the </a:t>
            </a:r>
            <a:r>
              <a:rPr lang="en-US" sz="3600" dirty="0" smtClean="0">
                <a:effectLst>
                  <a:outerShdw blurRad="38100" dist="38100" dir="2700000" algn="tl">
                    <a:srgbClr val="000000">
                      <a:alpha val="43137"/>
                    </a:srgbClr>
                  </a:outerShdw>
                </a:effectLst>
              </a:rPr>
              <a:t>11</a:t>
            </a:r>
            <a:r>
              <a:rPr lang="en-US" sz="3600" baseline="30000" dirty="0" smtClean="0">
                <a:effectLst>
                  <a:outerShdw blurRad="38100" dist="38100" dir="2700000" algn="tl">
                    <a:srgbClr val="000000">
                      <a:alpha val="43137"/>
                    </a:srgbClr>
                  </a:outerShdw>
                </a:effectLst>
              </a:rPr>
              <a:t>th</a:t>
            </a:r>
            <a:r>
              <a:rPr lang="en-US" sz="3600" dirty="0" smtClean="0">
                <a:effectLst>
                  <a:outerShdw blurRad="38100" dist="38100" dir="2700000" algn="tl">
                    <a:srgbClr val="000000">
                      <a:alpha val="43137"/>
                    </a:srgbClr>
                  </a:outerShdw>
                </a:effectLst>
              </a:rPr>
              <a:t> chapter, </a:t>
            </a:r>
            <a:r>
              <a:rPr lang="en-US" sz="3600" dirty="0">
                <a:effectLst>
                  <a:outerShdw blurRad="38100" dist="38100" dir="2700000" algn="tl">
                    <a:srgbClr val="000000">
                      <a:alpha val="43137"/>
                    </a:srgbClr>
                  </a:outerShdw>
                </a:effectLst>
              </a:rPr>
              <a:t>and should be read in </a:t>
            </a:r>
            <a:r>
              <a:rPr lang="en-US" sz="3600" dirty="0" smtClean="0">
                <a:effectLst>
                  <a:outerShdw blurRad="38100" dist="38100" dir="2700000" algn="tl">
                    <a:srgbClr val="000000">
                      <a:alpha val="43137"/>
                    </a:srgbClr>
                  </a:outerShdw>
                </a:effectLst>
              </a:rPr>
              <a:t>connection </a:t>
            </a:r>
            <a:r>
              <a:rPr lang="en-US" sz="3600" dirty="0">
                <a:effectLst>
                  <a:outerShdw blurRad="38100" dist="38100" dir="2700000" algn="tl">
                    <a:srgbClr val="000000">
                      <a:alpha val="43137"/>
                    </a:srgbClr>
                  </a:outerShdw>
                </a:effectLst>
              </a:rPr>
              <a:t>with it.</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2572193"/>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ettysdevotions.files.wordpress.com/2013/11/1revelationapp-01.jpg?w=9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235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9743" y="3862317"/>
            <a:ext cx="9512490" cy="1569660"/>
          </a:xfrm>
          <a:prstGeom prst="rect">
            <a:avLst/>
          </a:prstGeom>
          <a:noFill/>
        </p:spPr>
        <p:txBody>
          <a:bodyPr wrap="square" rtlCol="0">
            <a:spAutoFit/>
          </a:bodyPr>
          <a:lstStyle/>
          <a:p>
            <a:r>
              <a:rPr lang="en-US" sz="9600" b="1" dirty="0" smtClean="0">
                <a:solidFill>
                  <a:srgbClr val="FFFF00"/>
                </a:solidFill>
                <a:effectLst>
                  <a:outerShdw blurRad="38100" dist="38100" dir="2700000" algn="tl">
                    <a:srgbClr val="000000">
                      <a:alpha val="43137"/>
                    </a:srgbClr>
                  </a:outerShdw>
                </a:effectLst>
                <a:latin typeface="Arial Black" pitchFamily="34" charset="0"/>
              </a:rPr>
              <a:t>CHAPTER 12</a:t>
            </a:r>
            <a:endParaRPr lang="en-US" sz="9600" b="1" dirty="0">
              <a:solidFill>
                <a:srgbClr val="FFFF0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956825667"/>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CHAPTER 12 OUTLINE</a:t>
            </a:r>
            <a:endParaRPr lang="en-US" dirty="0">
              <a:solidFill>
                <a:srgbClr val="00B0F0"/>
              </a:solidFill>
            </a:endParaRPr>
          </a:p>
        </p:txBody>
      </p:sp>
      <p:sp>
        <p:nvSpPr>
          <p:cNvPr id="5" name="Content Placeholder 2"/>
          <p:cNvSpPr>
            <a:spLocks noGrp="1"/>
          </p:cNvSpPr>
          <p:nvPr>
            <p:ph idx="1"/>
          </p:nvPr>
        </p:nvSpPr>
        <p:spPr>
          <a:xfrm>
            <a:off x="163773" y="1009934"/>
            <a:ext cx="11859904" cy="5704766"/>
          </a:xfrm>
        </p:spPr>
        <p:txBody>
          <a:bodyPr>
            <a:noAutofit/>
          </a:bodyPr>
          <a:lstStyle/>
          <a:p>
            <a:r>
              <a:rPr lang="en-US" sz="3600" dirty="0">
                <a:solidFill>
                  <a:srgbClr val="00B0F0"/>
                </a:solidFill>
                <a:effectLst>
                  <a:outerShdw blurRad="38100" dist="38100" dir="2700000" algn="tl">
                    <a:srgbClr val="000000">
                      <a:alpha val="43137"/>
                    </a:srgbClr>
                  </a:outerShdw>
                </a:effectLst>
              </a:rPr>
              <a:t>The woman clothed with the </a:t>
            </a:r>
            <a:r>
              <a:rPr lang="en-US" sz="3600" dirty="0" smtClean="0">
                <a:solidFill>
                  <a:srgbClr val="00B0F0"/>
                </a:solidFill>
                <a:effectLst>
                  <a:outerShdw blurRad="38100" dist="38100" dir="2700000" algn="tl">
                    <a:srgbClr val="000000">
                      <a:alpha val="43137"/>
                    </a:srgbClr>
                  </a:outerShdw>
                </a:effectLst>
              </a:rPr>
              <a:t>sun </a:t>
            </a:r>
            <a:r>
              <a:rPr lang="en-US" sz="3600" dirty="0">
                <a:solidFill>
                  <a:srgbClr val="00B0F0"/>
                </a:solidFill>
                <a:effectLst>
                  <a:outerShdw blurRad="38100" dist="38100" dir="2700000" algn="tl">
                    <a:srgbClr val="000000">
                      <a:alpha val="43137"/>
                    </a:srgbClr>
                  </a:outerShdw>
                </a:effectLst>
              </a:rPr>
              <a:t>and in </a:t>
            </a:r>
            <a:r>
              <a:rPr lang="en-US" sz="3600" dirty="0" smtClean="0">
                <a:solidFill>
                  <a:srgbClr val="00B0F0"/>
                </a:solidFill>
                <a:effectLst>
                  <a:outerShdw blurRad="38100" dist="38100" dir="2700000" algn="tl">
                    <a:srgbClr val="000000">
                      <a:alpha val="43137"/>
                    </a:srgbClr>
                  </a:outerShdw>
                </a:effectLst>
              </a:rPr>
              <a:t>labour</a:t>
            </a:r>
            <a:r>
              <a:rPr lang="en-US" sz="3600" dirty="0" smtClean="0">
                <a:solidFill>
                  <a:srgbClr val="FFFF00"/>
                </a:solidFill>
                <a:effectLst>
                  <a:outerShdw blurRad="38100" dist="38100" dir="2700000" algn="tl">
                    <a:srgbClr val="000000">
                      <a:alpha val="43137"/>
                    </a:srgbClr>
                  </a:outerShdw>
                </a:effectLst>
              </a:rPr>
              <a:t> (1-2) </a:t>
            </a:r>
            <a:endParaRPr lang="en-US" sz="3600" dirty="0">
              <a:solidFill>
                <a:srgbClr val="FFFF00"/>
              </a:solidFill>
              <a:effectLst>
                <a:outerShdw blurRad="38100" dist="38100" dir="2700000" algn="tl">
                  <a:srgbClr val="000000">
                    <a:alpha val="43137"/>
                  </a:srgbClr>
                </a:outerShdw>
              </a:effectLst>
            </a:endParaRPr>
          </a:p>
          <a:p>
            <a:r>
              <a:rPr lang="en-US" sz="3600" dirty="0" smtClean="0">
                <a:solidFill>
                  <a:srgbClr val="00B0F0"/>
                </a:solidFill>
                <a:effectLst>
                  <a:outerShdw blurRad="38100" dist="38100" dir="2700000" algn="tl">
                    <a:srgbClr val="000000">
                      <a:alpha val="43137"/>
                    </a:srgbClr>
                  </a:outerShdw>
                </a:effectLst>
              </a:rPr>
              <a:t>The </a:t>
            </a:r>
            <a:r>
              <a:rPr lang="en-US" sz="3600" dirty="0">
                <a:solidFill>
                  <a:srgbClr val="00B0F0"/>
                </a:solidFill>
                <a:effectLst>
                  <a:outerShdw blurRad="38100" dist="38100" dir="2700000" algn="tl">
                    <a:srgbClr val="000000">
                      <a:alpha val="43137"/>
                    </a:srgbClr>
                  </a:outerShdw>
                </a:effectLst>
              </a:rPr>
              <a:t>great red dragon waiting to devour the child as soon as </a:t>
            </a:r>
            <a:r>
              <a:rPr lang="en-US" sz="3600" dirty="0" smtClean="0">
                <a:solidFill>
                  <a:srgbClr val="00B0F0"/>
                </a:solidFill>
                <a:effectLst>
                  <a:outerShdw blurRad="38100" dist="38100" dir="2700000" algn="tl">
                    <a:srgbClr val="000000">
                      <a:alpha val="43137"/>
                    </a:srgbClr>
                  </a:outerShdw>
                </a:effectLst>
              </a:rPr>
              <a:t>he is born </a:t>
            </a:r>
            <a:r>
              <a:rPr lang="en-US" sz="3600" dirty="0" smtClean="0">
                <a:solidFill>
                  <a:srgbClr val="FFFF00"/>
                </a:solidFill>
                <a:effectLst>
                  <a:outerShdw blurRad="38100" dist="38100" dir="2700000" algn="tl">
                    <a:srgbClr val="000000">
                      <a:alpha val="43137"/>
                    </a:srgbClr>
                  </a:outerShdw>
                </a:effectLst>
              </a:rPr>
              <a:t>(3-4) </a:t>
            </a:r>
            <a:endParaRPr lang="en-US" sz="3600" dirty="0">
              <a:solidFill>
                <a:srgbClr val="FFFF00"/>
              </a:solidFill>
              <a:effectLst>
                <a:outerShdw blurRad="38100" dist="38100" dir="2700000" algn="tl">
                  <a:srgbClr val="000000">
                    <a:alpha val="43137"/>
                  </a:srgbClr>
                </a:outerShdw>
              </a:effectLst>
            </a:endParaRPr>
          </a:p>
          <a:p>
            <a:r>
              <a:rPr lang="en-US" sz="3600" dirty="0" smtClean="0">
                <a:solidFill>
                  <a:srgbClr val="00B0F0"/>
                </a:solidFill>
                <a:effectLst>
                  <a:outerShdw blurRad="38100" dist="38100" dir="2700000" algn="tl">
                    <a:srgbClr val="000000">
                      <a:alpha val="43137"/>
                    </a:srgbClr>
                  </a:outerShdw>
                </a:effectLst>
              </a:rPr>
              <a:t>The </a:t>
            </a:r>
            <a:r>
              <a:rPr lang="en-US" sz="3600" dirty="0">
                <a:solidFill>
                  <a:srgbClr val="00B0F0"/>
                </a:solidFill>
                <a:effectLst>
                  <a:outerShdw blurRad="38100" dist="38100" dir="2700000" algn="tl">
                    <a:srgbClr val="000000">
                      <a:alpha val="43137"/>
                    </a:srgbClr>
                  </a:outerShdw>
                </a:effectLst>
              </a:rPr>
              <a:t>woman </a:t>
            </a:r>
            <a:r>
              <a:rPr lang="en-US" sz="3600" dirty="0" smtClean="0">
                <a:solidFill>
                  <a:srgbClr val="00B0F0"/>
                </a:solidFill>
                <a:effectLst>
                  <a:outerShdw blurRad="38100" dist="38100" dir="2700000" algn="tl">
                    <a:srgbClr val="000000">
                      <a:alpha val="43137"/>
                    </a:srgbClr>
                  </a:outerShdw>
                </a:effectLst>
              </a:rPr>
              <a:t>delivers </a:t>
            </a:r>
            <a:r>
              <a:rPr lang="en-US" sz="3600" dirty="0">
                <a:solidFill>
                  <a:srgbClr val="00B0F0"/>
                </a:solidFill>
                <a:effectLst>
                  <a:outerShdw blurRad="38100" dist="38100" dir="2700000" algn="tl">
                    <a:srgbClr val="000000">
                      <a:alpha val="43137"/>
                    </a:srgbClr>
                  </a:outerShdw>
                </a:effectLst>
              </a:rPr>
              <a:t>a </a:t>
            </a:r>
            <a:r>
              <a:rPr lang="en-US" sz="3600" dirty="0" smtClean="0">
                <a:solidFill>
                  <a:srgbClr val="00B0F0"/>
                </a:solidFill>
                <a:effectLst>
                  <a:outerShdw blurRad="38100" dist="38100" dir="2700000" algn="tl">
                    <a:srgbClr val="000000">
                      <a:alpha val="43137"/>
                    </a:srgbClr>
                  </a:outerShdw>
                </a:effectLst>
              </a:rPr>
              <a:t>son </a:t>
            </a:r>
            <a:r>
              <a:rPr lang="en-US" sz="3600" dirty="0">
                <a:solidFill>
                  <a:srgbClr val="00B0F0"/>
                </a:solidFill>
                <a:effectLst>
                  <a:outerShdw blurRad="38100" dist="38100" dir="2700000" algn="tl">
                    <a:srgbClr val="000000">
                      <a:alpha val="43137"/>
                    </a:srgbClr>
                  </a:outerShdw>
                </a:effectLst>
              </a:rPr>
              <a:t>who is caught up unto </a:t>
            </a:r>
            <a:r>
              <a:rPr lang="en-US" sz="3600" dirty="0" smtClean="0">
                <a:solidFill>
                  <a:srgbClr val="00B0F0"/>
                </a:solidFill>
                <a:effectLst>
                  <a:outerShdw blurRad="38100" dist="38100" dir="2700000" algn="tl">
                    <a:srgbClr val="000000">
                      <a:alpha val="43137"/>
                    </a:srgbClr>
                  </a:outerShdw>
                </a:effectLst>
              </a:rPr>
              <a:t>God </a:t>
            </a:r>
            <a:r>
              <a:rPr lang="en-US" sz="3600" dirty="0">
                <a:solidFill>
                  <a:srgbClr val="00B0F0"/>
                </a:solidFill>
                <a:effectLst>
                  <a:outerShdw blurRad="38100" dist="38100" dir="2700000" algn="tl">
                    <a:srgbClr val="000000">
                      <a:alpha val="43137"/>
                    </a:srgbClr>
                  </a:outerShdw>
                </a:effectLst>
              </a:rPr>
              <a:t>and she flees to the </a:t>
            </a:r>
            <a:r>
              <a:rPr lang="en-US" sz="3600" dirty="0" smtClean="0">
                <a:solidFill>
                  <a:srgbClr val="00B0F0"/>
                </a:solidFill>
                <a:effectLst>
                  <a:outerShdw blurRad="38100" dist="38100" dir="2700000" algn="tl">
                    <a:srgbClr val="000000">
                      <a:alpha val="43137"/>
                    </a:srgbClr>
                  </a:outerShdw>
                </a:effectLst>
              </a:rPr>
              <a:t>wilderness </a:t>
            </a:r>
            <a:r>
              <a:rPr lang="en-US" sz="3600" dirty="0" smtClean="0">
                <a:solidFill>
                  <a:srgbClr val="FFFF00"/>
                </a:solidFill>
                <a:effectLst>
                  <a:outerShdw blurRad="38100" dist="38100" dir="2700000" algn="tl">
                    <a:srgbClr val="000000">
                      <a:alpha val="43137"/>
                    </a:srgbClr>
                  </a:outerShdw>
                </a:effectLst>
              </a:rPr>
              <a:t>(5-6)</a:t>
            </a:r>
          </a:p>
          <a:p>
            <a:r>
              <a:rPr lang="en-US" sz="3600" dirty="0">
                <a:solidFill>
                  <a:srgbClr val="00B0F0"/>
                </a:solidFill>
                <a:effectLst>
                  <a:outerShdw blurRad="38100" dist="38100" dir="2700000" algn="tl">
                    <a:srgbClr val="000000">
                      <a:alpha val="43137"/>
                    </a:srgbClr>
                  </a:outerShdw>
                </a:effectLst>
              </a:rPr>
              <a:t>The war in heaven between Michael and the </a:t>
            </a:r>
            <a:r>
              <a:rPr lang="en-US" sz="3600" dirty="0" smtClean="0">
                <a:solidFill>
                  <a:srgbClr val="00B0F0"/>
                </a:solidFill>
                <a:effectLst>
                  <a:outerShdw blurRad="38100" dist="38100" dir="2700000" algn="tl">
                    <a:srgbClr val="000000">
                      <a:alpha val="43137"/>
                    </a:srgbClr>
                  </a:outerShdw>
                </a:effectLst>
              </a:rPr>
              <a:t>dragon </a:t>
            </a:r>
            <a:r>
              <a:rPr lang="en-US" sz="3600" dirty="0" smtClean="0">
                <a:solidFill>
                  <a:srgbClr val="FFFF00"/>
                </a:solidFill>
                <a:effectLst>
                  <a:outerShdw blurRad="38100" dist="38100" dir="2700000" algn="tl">
                    <a:srgbClr val="000000">
                      <a:alpha val="43137"/>
                    </a:srgbClr>
                  </a:outerShdw>
                </a:effectLst>
              </a:rPr>
              <a:t>(7-8) </a:t>
            </a:r>
          </a:p>
        </p:txBody>
      </p:sp>
    </p:spTree>
    <p:extLst>
      <p:ext uri="{BB962C8B-B14F-4D97-AF65-F5344CB8AC3E}">
        <p14:creationId xmlns:p14="http://schemas.microsoft.com/office/powerpoint/2010/main" val="39004708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2:7</a:t>
            </a:r>
            <a:r>
              <a:rPr lang="en-US" sz="3600" b="1" dirty="0">
                <a:solidFill>
                  <a:srgbClr val="FFFF00"/>
                </a:solidFill>
                <a:effectLst/>
              </a:rPr>
              <a:t> –  </a:t>
            </a:r>
            <a:r>
              <a:rPr lang="en-US" sz="3600" b="1" u="sng" dirty="0">
                <a:solidFill>
                  <a:srgbClr val="00B0F0"/>
                </a:solidFill>
                <a:effectLst/>
              </a:rPr>
              <a:t>Ephesus’ </a:t>
            </a:r>
            <a:r>
              <a:rPr lang="en-US" sz="3600" b="1" u="sng" dirty="0">
                <a:solidFill>
                  <a:srgbClr val="92D050"/>
                </a:solidFill>
                <a:effectLst/>
              </a:rPr>
              <a:t>Compensation</a:t>
            </a:r>
            <a:r>
              <a:rPr lang="en-US" sz="3600" b="1" dirty="0">
                <a:solidFill>
                  <a:srgbClr val="00B0F0"/>
                </a:solidFill>
                <a:effectLst/>
              </a:rPr>
              <a:t>:</a:t>
            </a:r>
          </a:p>
          <a:p>
            <a:pPr marL="0" indent="0">
              <a:buNone/>
            </a:pPr>
            <a:r>
              <a:rPr lang="en-US" sz="3200" dirty="0">
                <a:effectLst/>
              </a:rPr>
              <a:t>“</a:t>
            </a:r>
            <a:r>
              <a:rPr lang="en-US" sz="3200" i="1" dirty="0">
                <a:solidFill>
                  <a:srgbClr val="FFFF00"/>
                </a:solidFill>
                <a:effectLst/>
              </a:rPr>
              <a:t>To him that </a:t>
            </a:r>
            <a:r>
              <a:rPr lang="en-US" sz="3200" i="1" dirty="0" err="1">
                <a:solidFill>
                  <a:srgbClr val="FFFF00"/>
                </a:solidFill>
                <a:effectLst/>
              </a:rPr>
              <a:t>overcometh</a:t>
            </a:r>
            <a:r>
              <a:rPr lang="en-US" sz="3200" dirty="0">
                <a:effectLst/>
              </a:rPr>
              <a:t>” --- To him that </a:t>
            </a:r>
            <a:r>
              <a:rPr lang="en-US" sz="3200" u="sng" dirty="0">
                <a:solidFill>
                  <a:srgbClr val="FFFF00"/>
                </a:solidFill>
                <a:effectLst/>
              </a:rPr>
              <a:t>gains the victory</a:t>
            </a:r>
            <a:r>
              <a:rPr lang="en-US" sz="3200" dirty="0">
                <a:effectLst/>
              </a:rPr>
              <a:t>, or is </a:t>
            </a:r>
            <a:r>
              <a:rPr lang="en-US" sz="3200" u="sng" dirty="0">
                <a:solidFill>
                  <a:srgbClr val="FFFF00"/>
                </a:solidFill>
                <a:effectLst/>
              </a:rPr>
              <a:t>a conqueror</a:t>
            </a:r>
            <a:r>
              <a:rPr lang="en-US" sz="3200" dirty="0">
                <a:effectLst/>
              </a:rPr>
              <a:t>. This may refer to any victory of a moral character, and the expression used would be applicable to one who should triumph in any of these respects:-- </a:t>
            </a:r>
          </a:p>
          <a:p>
            <a:pPr marL="0" indent="0">
              <a:buNone/>
            </a:pPr>
            <a:r>
              <a:rPr lang="en-US" sz="3200" dirty="0">
                <a:effectLst/>
              </a:rPr>
              <a:t> (a) Over his own easily-besetting sins </a:t>
            </a:r>
          </a:p>
          <a:p>
            <a:pPr marL="0" indent="0">
              <a:buNone/>
            </a:pPr>
            <a:r>
              <a:rPr lang="en-US" sz="3200" dirty="0">
                <a:effectLst/>
              </a:rPr>
              <a:t> (b) Over the world and its temptations </a:t>
            </a:r>
          </a:p>
          <a:p>
            <a:pPr marL="0" indent="0">
              <a:buNone/>
            </a:pPr>
            <a:r>
              <a:rPr lang="en-US" sz="3200" dirty="0">
                <a:effectLst/>
              </a:rPr>
              <a:t> (c) Over prevalent error </a:t>
            </a:r>
          </a:p>
          <a:p>
            <a:pPr marL="0" indent="0">
              <a:buNone/>
            </a:pPr>
            <a:r>
              <a:rPr lang="en-US" sz="3200" dirty="0">
                <a:effectLst/>
              </a:rPr>
              <a:t> (d) Over the trials &amp; hardships of life</a:t>
            </a:r>
          </a:p>
        </p:txBody>
      </p:sp>
    </p:spTree>
    <p:extLst>
      <p:ext uri="{BB962C8B-B14F-4D97-AF65-F5344CB8AC3E}">
        <p14:creationId xmlns:p14="http://schemas.microsoft.com/office/powerpoint/2010/main" val="1251169397"/>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CHAPTER 12 OUTLINE</a:t>
            </a:r>
            <a:endParaRPr lang="en-US" dirty="0">
              <a:solidFill>
                <a:srgbClr val="00B0F0"/>
              </a:solidFill>
            </a:endParaRPr>
          </a:p>
        </p:txBody>
      </p:sp>
      <p:sp>
        <p:nvSpPr>
          <p:cNvPr id="5" name="Content Placeholder 2"/>
          <p:cNvSpPr>
            <a:spLocks noGrp="1"/>
          </p:cNvSpPr>
          <p:nvPr>
            <p:ph idx="1"/>
          </p:nvPr>
        </p:nvSpPr>
        <p:spPr>
          <a:xfrm>
            <a:off x="163773" y="1009934"/>
            <a:ext cx="11859904" cy="5704766"/>
          </a:xfrm>
        </p:spPr>
        <p:txBody>
          <a:bodyPr>
            <a:noAutofit/>
          </a:bodyPr>
          <a:lstStyle/>
          <a:p>
            <a:r>
              <a:rPr lang="en-US" sz="3600" dirty="0">
                <a:solidFill>
                  <a:srgbClr val="00B0F0"/>
                </a:solidFill>
                <a:effectLst>
                  <a:outerShdw blurRad="38100" dist="38100" dir="2700000" algn="tl">
                    <a:srgbClr val="000000">
                      <a:alpha val="43137"/>
                    </a:srgbClr>
                  </a:outerShdw>
                </a:effectLst>
              </a:rPr>
              <a:t>The dragon and his angels are overcome and cast down to the </a:t>
            </a:r>
            <a:r>
              <a:rPr lang="en-US" sz="3600" dirty="0" smtClean="0">
                <a:solidFill>
                  <a:srgbClr val="00B0F0"/>
                </a:solidFill>
                <a:effectLst>
                  <a:outerShdw blurRad="38100" dist="38100" dir="2700000" algn="tl">
                    <a:srgbClr val="000000">
                      <a:alpha val="43137"/>
                    </a:srgbClr>
                  </a:outerShdw>
                </a:effectLst>
              </a:rPr>
              <a:t>earth and the </a:t>
            </a:r>
            <a:r>
              <a:rPr lang="en-US" sz="3600" dirty="0">
                <a:solidFill>
                  <a:srgbClr val="00B0F0"/>
                </a:solidFill>
                <a:effectLst>
                  <a:outerShdw blurRad="38100" dist="38100" dir="2700000" algn="tl">
                    <a:srgbClr val="000000">
                      <a:alpha val="43137"/>
                    </a:srgbClr>
                  </a:outerShdw>
                </a:effectLst>
              </a:rPr>
              <a:t>whole heavenly host give glory to </a:t>
            </a:r>
            <a:r>
              <a:rPr lang="en-US" sz="3600" dirty="0" smtClean="0">
                <a:solidFill>
                  <a:srgbClr val="00B0F0"/>
                </a:solidFill>
                <a:effectLst>
                  <a:outerShdw blurRad="38100" dist="38100" dir="2700000" algn="tl">
                    <a:srgbClr val="000000">
                      <a:alpha val="43137"/>
                    </a:srgbClr>
                  </a:outerShdw>
                </a:effectLst>
              </a:rPr>
              <a:t>God </a:t>
            </a:r>
            <a:r>
              <a:rPr lang="en-US" sz="3600" dirty="0" smtClean="0">
                <a:solidFill>
                  <a:srgbClr val="FFFF00"/>
                </a:solidFill>
                <a:effectLst>
                  <a:outerShdw blurRad="38100" dist="38100" dir="2700000" algn="tl">
                    <a:srgbClr val="000000">
                      <a:alpha val="43137"/>
                    </a:srgbClr>
                  </a:outerShdw>
                </a:effectLst>
              </a:rPr>
              <a:t>(9-11) </a:t>
            </a:r>
            <a:endParaRPr lang="en-US" sz="3600" dirty="0">
              <a:solidFill>
                <a:srgbClr val="FFFF00"/>
              </a:solidFill>
              <a:effectLst>
                <a:outerShdw blurRad="38100" dist="38100" dir="2700000" algn="tl">
                  <a:srgbClr val="000000">
                    <a:alpha val="43137"/>
                  </a:srgbClr>
                </a:outerShdw>
              </a:effectLst>
            </a:endParaRPr>
          </a:p>
          <a:p>
            <a:r>
              <a:rPr lang="en-US" sz="3600" dirty="0" smtClean="0">
                <a:solidFill>
                  <a:srgbClr val="00B0F0"/>
                </a:solidFill>
                <a:effectLst>
                  <a:outerShdw blurRad="38100" dist="38100" dir="2700000" algn="tl">
                    <a:srgbClr val="000000">
                      <a:alpha val="43137"/>
                    </a:srgbClr>
                  </a:outerShdw>
                </a:effectLst>
              </a:rPr>
              <a:t>The </a:t>
            </a:r>
            <a:r>
              <a:rPr lang="en-US" sz="3600" dirty="0">
                <a:solidFill>
                  <a:srgbClr val="00B0F0"/>
                </a:solidFill>
                <a:effectLst>
                  <a:outerShdw blurRad="38100" dist="38100" dir="2700000" algn="tl">
                    <a:srgbClr val="000000">
                      <a:alpha val="43137"/>
                    </a:srgbClr>
                  </a:outerShdw>
                </a:effectLst>
              </a:rPr>
              <a:t>dragon, full of wrath at his defeat, persecutes the </a:t>
            </a:r>
            <a:r>
              <a:rPr lang="en-US" sz="3600" dirty="0" smtClean="0">
                <a:solidFill>
                  <a:srgbClr val="00B0F0"/>
                </a:solidFill>
                <a:effectLst>
                  <a:outerShdw blurRad="38100" dist="38100" dir="2700000" algn="tl">
                    <a:srgbClr val="000000">
                      <a:alpha val="43137"/>
                    </a:srgbClr>
                  </a:outerShdw>
                </a:effectLst>
              </a:rPr>
              <a:t>woman </a:t>
            </a:r>
            <a:r>
              <a:rPr lang="en-US" sz="3600" dirty="0" smtClean="0">
                <a:solidFill>
                  <a:srgbClr val="FFFF00"/>
                </a:solidFill>
                <a:effectLst>
                  <a:outerShdw blurRad="38100" dist="38100" dir="2700000" algn="tl">
                    <a:srgbClr val="000000">
                      <a:alpha val="43137"/>
                    </a:srgbClr>
                  </a:outerShdw>
                </a:effectLst>
              </a:rPr>
              <a:t>(12-13) </a:t>
            </a:r>
            <a:endParaRPr lang="en-US" sz="3600" dirty="0">
              <a:solidFill>
                <a:srgbClr val="FFFF00"/>
              </a:solidFill>
              <a:effectLst>
                <a:outerShdw blurRad="38100" dist="38100" dir="2700000" algn="tl">
                  <a:srgbClr val="000000">
                    <a:alpha val="43137"/>
                  </a:srgbClr>
                </a:outerShdw>
              </a:effectLst>
            </a:endParaRPr>
          </a:p>
          <a:p>
            <a:r>
              <a:rPr lang="en-US" sz="3600" dirty="0" smtClean="0">
                <a:solidFill>
                  <a:srgbClr val="00B0F0"/>
                </a:solidFill>
                <a:effectLst>
                  <a:outerShdw blurRad="38100" dist="38100" dir="2700000" algn="tl">
                    <a:srgbClr val="000000">
                      <a:alpha val="43137"/>
                    </a:srgbClr>
                  </a:outerShdw>
                </a:effectLst>
              </a:rPr>
              <a:t>The woman </a:t>
            </a:r>
            <a:r>
              <a:rPr lang="en-US" sz="3600" dirty="0">
                <a:solidFill>
                  <a:srgbClr val="00B0F0"/>
                </a:solidFill>
                <a:effectLst>
                  <a:outerShdw blurRad="38100" dist="38100" dir="2700000" algn="tl">
                    <a:srgbClr val="000000">
                      <a:alpha val="43137"/>
                    </a:srgbClr>
                  </a:outerShdw>
                </a:effectLst>
              </a:rPr>
              <a:t>flees to the wilderness, </a:t>
            </a:r>
            <a:r>
              <a:rPr lang="en-US" sz="3600" dirty="0" smtClean="0">
                <a:solidFill>
                  <a:srgbClr val="00B0F0"/>
                </a:solidFill>
                <a:effectLst>
                  <a:outerShdw blurRad="38100" dist="38100" dir="2700000" algn="tl">
                    <a:srgbClr val="000000">
                      <a:alpha val="43137"/>
                    </a:srgbClr>
                  </a:outerShdw>
                </a:effectLst>
              </a:rPr>
              <a:t>where the dragon </a:t>
            </a:r>
            <a:r>
              <a:rPr lang="en-US" sz="3600" dirty="0">
                <a:solidFill>
                  <a:srgbClr val="00B0F0"/>
                </a:solidFill>
                <a:effectLst>
                  <a:outerShdw blurRad="38100" dist="38100" dir="2700000" algn="tl">
                    <a:srgbClr val="000000">
                      <a:alpha val="43137"/>
                    </a:srgbClr>
                  </a:outerShdw>
                </a:effectLst>
              </a:rPr>
              <a:t>attempts to pursue </a:t>
            </a:r>
            <a:r>
              <a:rPr lang="en-US" sz="3600" dirty="0" smtClean="0">
                <a:solidFill>
                  <a:srgbClr val="00B0F0"/>
                </a:solidFill>
                <a:effectLst>
                  <a:outerShdw blurRad="38100" dist="38100" dir="2700000" algn="tl">
                    <a:srgbClr val="000000">
                      <a:alpha val="43137"/>
                    </a:srgbClr>
                  </a:outerShdw>
                </a:effectLst>
              </a:rPr>
              <a:t>her</a:t>
            </a:r>
            <a:r>
              <a:rPr lang="en-US" sz="3600" dirty="0">
                <a:solidFill>
                  <a:srgbClr val="00B0F0"/>
                </a:solidFill>
                <a:effectLst>
                  <a:outerShdw blurRad="38100" dist="38100" dir="2700000" algn="tl">
                    <a:srgbClr val="000000">
                      <a:alpha val="43137"/>
                    </a:srgbClr>
                  </a:outerShdw>
                </a:effectLst>
              </a:rPr>
              <a:t> </a:t>
            </a:r>
            <a:r>
              <a:rPr lang="en-US" sz="3600" dirty="0" smtClean="0">
                <a:solidFill>
                  <a:srgbClr val="00B0F0"/>
                </a:solidFill>
                <a:effectLst>
                  <a:outerShdw blurRad="38100" dist="38100" dir="2700000" algn="tl">
                    <a:srgbClr val="000000">
                      <a:alpha val="43137"/>
                    </a:srgbClr>
                  </a:outerShdw>
                </a:effectLst>
              </a:rPr>
              <a:t>and makes </a:t>
            </a:r>
            <a:r>
              <a:rPr lang="en-US" sz="3600" dirty="0">
                <a:solidFill>
                  <a:srgbClr val="00B0F0"/>
                </a:solidFill>
                <a:effectLst>
                  <a:outerShdw blurRad="38100" dist="38100" dir="2700000" algn="tl">
                    <a:srgbClr val="000000">
                      <a:alpha val="43137"/>
                    </a:srgbClr>
                  </a:outerShdw>
                </a:effectLst>
              </a:rPr>
              <a:t>war with her </a:t>
            </a:r>
            <a:r>
              <a:rPr lang="en-US" sz="3600" dirty="0" smtClean="0">
                <a:solidFill>
                  <a:srgbClr val="00B0F0"/>
                </a:solidFill>
                <a:effectLst>
                  <a:outerShdw blurRad="38100" dist="38100" dir="2700000" algn="tl">
                    <a:srgbClr val="000000">
                      <a:alpha val="43137"/>
                    </a:srgbClr>
                  </a:outerShdw>
                </a:effectLst>
              </a:rPr>
              <a:t>seed</a:t>
            </a:r>
            <a:r>
              <a:rPr lang="en-US" sz="3600" dirty="0" smtClean="0">
                <a:solidFill>
                  <a:srgbClr val="FFFF00"/>
                </a:solidFill>
                <a:effectLst>
                  <a:outerShdw blurRad="38100" dist="38100" dir="2700000" algn="tl">
                    <a:srgbClr val="000000">
                      <a:alpha val="43137"/>
                    </a:srgbClr>
                  </a:outerShdw>
                </a:effectLst>
              </a:rPr>
              <a:t> (14-17)</a:t>
            </a:r>
          </a:p>
        </p:txBody>
      </p:sp>
    </p:spTree>
    <p:extLst>
      <p:ext uri="{BB962C8B-B14F-4D97-AF65-F5344CB8AC3E}">
        <p14:creationId xmlns:p14="http://schemas.microsoft.com/office/powerpoint/2010/main" val="4293108888"/>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CHAPTER 12 </a:t>
            </a:r>
            <a:endParaRPr lang="en-US" dirty="0">
              <a:solidFill>
                <a:srgbClr val="00B0F0"/>
              </a:solidFill>
            </a:endParaRPr>
          </a:p>
        </p:txBody>
      </p:sp>
      <p:sp>
        <p:nvSpPr>
          <p:cNvPr id="5" name="Content Placeholder 2"/>
          <p:cNvSpPr>
            <a:spLocks noGrp="1"/>
          </p:cNvSpPr>
          <p:nvPr>
            <p:ph idx="1"/>
          </p:nvPr>
        </p:nvSpPr>
        <p:spPr>
          <a:xfrm>
            <a:off x="163773" y="1009934"/>
            <a:ext cx="11859904" cy="5704766"/>
          </a:xfrm>
        </p:spPr>
        <p:txBody>
          <a:bodyPr>
            <a:noAutofit/>
          </a:bodyPr>
          <a:lstStyle/>
          <a:p>
            <a:r>
              <a:rPr lang="en-US" sz="5400" dirty="0" smtClean="0">
                <a:solidFill>
                  <a:srgbClr val="FFC000"/>
                </a:solidFill>
                <a:effectLst>
                  <a:outerShdw blurRad="38100" dist="38100" dir="2700000" algn="tl">
                    <a:srgbClr val="000000">
                      <a:alpha val="43137"/>
                    </a:srgbClr>
                  </a:outerShdw>
                </a:effectLst>
              </a:rPr>
              <a:t>Who does the dragon represent?</a:t>
            </a:r>
          </a:p>
          <a:p>
            <a:pPr marL="0" indent="0">
              <a:buNone/>
            </a:pPr>
            <a:endParaRPr lang="en-US" sz="5400" dirty="0" smtClean="0">
              <a:solidFill>
                <a:srgbClr val="00B0F0"/>
              </a:solidFill>
              <a:effectLst>
                <a:outerShdw blurRad="38100" dist="38100" dir="2700000" algn="tl">
                  <a:srgbClr val="000000">
                    <a:alpha val="43137"/>
                  </a:srgbClr>
                </a:outerShdw>
              </a:effectLst>
            </a:endParaRPr>
          </a:p>
          <a:p>
            <a:r>
              <a:rPr lang="en-US" sz="5400" dirty="0" smtClean="0">
                <a:solidFill>
                  <a:srgbClr val="FFC000"/>
                </a:solidFill>
                <a:effectLst>
                  <a:outerShdw blurRad="38100" dist="38100" dir="2700000" algn="tl">
                    <a:srgbClr val="000000">
                      <a:alpha val="43137"/>
                    </a:srgbClr>
                  </a:outerShdw>
                </a:effectLst>
              </a:rPr>
              <a:t>Who does the child represent?</a:t>
            </a:r>
          </a:p>
          <a:p>
            <a:pPr marL="0" indent="0">
              <a:buNone/>
            </a:pPr>
            <a:endParaRPr lang="en-US" sz="5400" dirty="0" smtClean="0">
              <a:solidFill>
                <a:srgbClr val="00B0F0"/>
              </a:solidFill>
              <a:effectLst>
                <a:outerShdw blurRad="38100" dist="38100" dir="2700000" algn="tl">
                  <a:srgbClr val="000000">
                    <a:alpha val="43137"/>
                  </a:srgbClr>
                </a:outerShdw>
              </a:effectLst>
            </a:endParaRPr>
          </a:p>
          <a:p>
            <a:r>
              <a:rPr lang="en-US" sz="5400" dirty="0" smtClean="0">
                <a:solidFill>
                  <a:srgbClr val="FFC000"/>
                </a:solidFill>
                <a:effectLst>
                  <a:outerShdw blurRad="38100" dist="38100" dir="2700000" algn="tl">
                    <a:srgbClr val="000000">
                      <a:alpha val="43137"/>
                    </a:srgbClr>
                  </a:outerShdw>
                </a:effectLst>
              </a:rPr>
              <a:t>Who does the woman represent?</a:t>
            </a:r>
          </a:p>
        </p:txBody>
      </p:sp>
    </p:spTree>
    <p:extLst>
      <p:ext uri="{BB962C8B-B14F-4D97-AF65-F5344CB8AC3E}">
        <p14:creationId xmlns:p14="http://schemas.microsoft.com/office/powerpoint/2010/main" val="135457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63773"/>
            <a:ext cx="10353761" cy="987188"/>
          </a:xfrm>
        </p:spPr>
        <p:txBody>
          <a:bodyPr/>
          <a:lstStyle/>
          <a:p>
            <a:r>
              <a:rPr lang="en-US" u="sng" dirty="0">
                <a:solidFill>
                  <a:srgbClr val="FFFF00"/>
                </a:solidFill>
              </a:rPr>
              <a:t>Revelation </a:t>
            </a:r>
            <a:r>
              <a:rPr lang="en-US" u="sng" dirty="0" smtClean="0">
                <a:solidFill>
                  <a:srgbClr val="FFFF00"/>
                </a:solidFill>
              </a:rPr>
              <a:t>12</a:t>
            </a:r>
            <a:endParaRPr lang="en-US" dirty="0">
              <a:solidFill>
                <a:srgbClr val="00B0F0"/>
              </a:solidFill>
            </a:endParaRPr>
          </a:p>
        </p:txBody>
      </p:sp>
      <p:sp>
        <p:nvSpPr>
          <p:cNvPr id="5" name="Content Placeholder 2"/>
          <p:cNvSpPr>
            <a:spLocks noGrp="1"/>
          </p:cNvSpPr>
          <p:nvPr>
            <p:ph idx="1"/>
          </p:nvPr>
        </p:nvSpPr>
        <p:spPr>
          <a:xfrm>
            <a:off x="163773" y="1746913"/>
            <a:ext cx="11859904" cy="4967786"/>
          </a:xfrm>
        </p:spPr>
        <p:txBody>
          <a:bodyPr>
            <a:noAutofit/>
          </a:bodyPr>
          <a:lstStyle/>
          <a:p>
            <a:pPr marL="0" indent="0">
              <a:buNone/>
            </a:pPr>
            <a:r>
              <a:rPr lang="en-US" sz="3600" dirty="0" smtClean="0">
                <a:effectLst/>
              </a:rPr>
              <a:t>It </a:t>
            </a:r>
            <a:r>
              <a:rPr lang="en-US" sz="3600" dirty="0">
                <a:effectLst/>
              </a:rPr>
              <a:t>is very difficult to know how to interpret this chapter. Some try to interpret it in historical </a:t>
            </a:r>
            <a:r>
              <a:rPr lang="en-US" sz="3600" dirty="0" smtClean="0">
                <a:effectLst/>
              </a:rPr>
              <a:t>terms only;  but I believe this </a:t>
            </a:r>
            <a:r>
              <a:rPr lang="en-US" sz="3600" dirty="0">
                <a:effectLst/>
              </a:rPr>
              <a:t>is both a historical allusion to the birth of Christ and </a:t>
            </a:r>
            <a:r>
              <a:rPr lang="en-US" sz="3600" dirty="0" smtClean="0">
                <a:effectLst/>
              </a:rPr>
              <a:t>a futuristic look at the tribulation of the saints.  This chapter is what we call a dualism of:</a:t>
            </a:r>
          </a:p>
          <a:p>
            <a:pPr marL="0" indent="0" algn="ctr">
              <a:buNone/>
            </a:pPr>
            <a:r>
              <a:rPr lang="en-US" sz="3600" dirty="0" smtClean="0">
                <a:effectLst/>
              </a:rPr>
              <a:t> </a:t>
            </a:r>
            <a:r>
              <a:rPr lang="en-US" sz="3600" u="sng" dirty="0" smtClean="0">
                <a:solidFill>
                  <a:srgbClr val="FFFF00"/>
                </a:solidFill>
                <a:effectLst/>
              </a:rPr>
              <a:t>Christ &amp; His people</a:t>
            </a:r>
            <a:r>
              <a:rPr lang="en-US" sz="3600" dirty="0" smtClean="0">
                <a:effectLst/>
              </a:rPr>
              <a:t>  </a:t>
            </a:r>
            <a:r>
              <a:rPr lang="en-US" sz="3600" b="1" dirty="0" smtClean="0">
                <a:solidFill>
                  <a:schemeClr val="tx2">
                    <a:lumMod val="75000"/>
                  </a:schemeClr>
                </a:solidFill>
                <a:effectLst/>
              </a:rPr>
              <a:t>VERSUS</a:t>
            </a:r>
            <a:r>
              <a:rPr lang="en-US" sz="3600" dirty="0" smtClean="0">
                <a:effectLst/>
              </a:rPr>
              <a:t>  </a:t>
            </a:r>
            <a:r>
              <a:rPr lang="en-US" sz="3600" u="sng" dirty="0" smtClean="0">
                <a:solidFill>
                  <a:srgbClr val="00B0F0"/>
                </a:solidFill>
                <a:effectLst/>
              </a:rPr>
              <a:t>Satan &amp; his followers</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0555695"/>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55" y="208058"/>
            <a:ext cx="11464119" cy="644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94620"/>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3" y="163772"/>
            <a:ext cx="11419527" cy="642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204375"/>
      </p:ext>
    </p:extLst>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345" y="914400"/>
            <a:ext cx="4667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684807"/>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a:t>
            </a:r>
            <a:endParaRPr lang="en-US" dirty="0">
              <a:solidFill>
                <a:srgbClr val="00B0F0"/>
              </a:solidFill>
            </a:endParaRPr>
          </a:p>
        </p:txBody>
      </p:sp>
      <p:sp>
        <p:nvSpPr>
          <p:cNvPr id="5" name="Content Placeholder 2"/>
          <p:cNvSpPr>
            <a:spLocks noGrp="1"/>
          </p:cNvSpPr>
          <p:nvPr>
            <p:ph idx="1"/>
          </p:nvPr>
        </p:nvSpPr>
        <p:spPr>
          <a:xfrm>
            <a:off x="163773" y="1009934"/>
            <a:ext cx="11859904" cy="5704766"/>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Clothed with the sun, and the moon under her feet, and on her head a crown of twelve </a:t>
            </a:r>
            <a:r>
              <a:rPr lang="en-US" sz="3600" i="1" dirty="0" smtClean="0">
                <a:solidFill>
                  <a:srgbClr val="FFFF00"/>
                </a:solidFill>
                <a:effectLst>
                  <a:outerShdw blurRad="38100" dist="38100" dir="2700000" algn="tl">
                    <a:srgbClr val="000000">
                      <a:alpha val="43137"/>
                    </a:srgbClr>
                  </a:outerShdw>
                </a:effectLst>
              </a:rPr>
              <a:t>stars</a:t>
            </a:r>
          </a:p>
          <a:p>
            <a:pPr marL="0" indent="0">
              <a:buNone/>
            </a:pPr>
            <a:r>
              <a:rPr lang="en-US" sz="3600" dirty="0" smtClean="0">
                <a:effectLst>
                  <a:outerShdw blurRad="38100" dist="38100" dir="2700000" algn="tl">
                    <a:srgbClr val="000000">
                      <a:alpha val="43137"/>
                    </a:srgbClr>
                  </a:outerShdw>
                </a:effectLst>
              </a:rPr>
              <a:t>These </a:t>
            </a:r>
            <a:r>
              <a:rPr lang="en-US" sz="3600" dirty="0">
                <a:effectLst>
                  <a:outerShdw blurRad="38100" dist="38100" dir="2700000" algn="tl">
                    <a:srgbClr val="000000">
                      <a:alpha val="43137"/>
                    </a:srgbClr>
                  </a:outerShdw>
                </a:effectLst>
              </a:rPr>
              <a:t>figurative expressions </a:t>
            </a:r>
            <a:r>
              <a:rPr lang="en-US" sz="3600" dirty="0" smtClean="0">
                <a:effectLst>
                  <a:outerShdw blurRad="38100" dist="38100" dir="2700000" algn="tl">
                    <a:srgbClr val="000000">
                      <a:alpha val="43137"/>
                    </a:srgbClr>
                  </a:outerShdw>
                </a:effectLst>
              </a:rPr>
              <a:t>bear a resemblance to </a:t>
            </a:r>
            <a:r>
              <a:rPr lang="en-US" sz="3600" dirty="0">
                <a:effectLst>
                  <a:outerShdw blurRad="38100" dist="38100" dir="2700000" algn="tl">
                    <a:srgbClr val="000000">
                      <a:alpha val="43137"/>
                    </a:srgbClr>
                  </a:outerShdw>
                </a:effectLst>
              </a:rPr>
              <a:t>Joseph's </a:t>
            </a:r>
            <a:r>
              <a:rPr lang="en-US" sz="3600" dirty="0" smtClean="0">
                <a:effectLst>
                  <a:outerShdw blurRad="38100" dist="38100" dir="2700000" algn="tl">
                    <a:srgbClr val="000000">
                      <a:alpha val="43137"/>
                    </a:srgbClr>
                  </a:outerShdw>
                </a:effectLst>
              </a:rPr>
              <a:t>dream: </a:t>
            </a:r>
            <a:r>
              <a:rPr lang="en-US" sz="3600" dirty="0">
                <a:effectLst>
                  <a:outerShdw blurRad="38100" dist="38100" dir="2700000" algn="tl">
                    <a:srgbClr val="000000">
                      <a:alpha val="43137"/>
                    </a:srgbClr>
                  </a:outerShdw>
                </a:effectLst>
              </a:rPr>
              <a:t>the sun </a:t>
            </a:r>
            <a:r>
              <a:rPr lang="en-US" sz="3600" dirty="0" smtClean="0">
                <a:effectLst>
                  <a:outerShdw blurRad="38100" dist="38100" dir="2700000" algn="tl">
                    <a:srgbClr val="000000">
                      <a:alpha val="43137"/>
                    </a:srgbClr>
                  </a:outerShdw>
                </a:effectLst>
              </a:rPr>
              <a:t>was </a:t>
            </a:r>
            <a:r>
              <a:rPr lang="en-US" sz="3600" dirty="0">
                <a:effectLst>
                  <a:outerShdw blurRad="38100" dist="38100" dir="2700000" algn="tl">
                    <a:srgbClr val="000000">
                      <a:alpha val="43137"/>
                    </a:srgbClr>
                  </a:outerShdw>
                </a:effectLst>
              </a:rPr>
              <a:t>his father; the moon, his mother; the </a:t>
            </a:r>
            <a:r>
              <a:rPr lang="en-US" sz="3600" dirty="0" smtClean="0">
                <a:effectLst>
                  <a:outerShdw blurRad="38100" dist="38100" dir="2700000" algn="tl">
                    <a:srgbClr val="000000">
                      <a:alpha val="43137"/>
                    </a:srgbClr>
                  </a:outerShdw>
                </a:effectLst>
              </a:rPr>
              <a:t>11 stars, his brothers. In this case the only difference was 12 stars possibly representing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12 tribes </a:t>
            </a:r>
            <a:r>
              <a:rPr lang="en-US" sz="3600" dirty="0">
                <a:effectLst>
                  <a:outerShdw blurRad="38100" dist="38100" dir="2700000" algn="tl">
                    <a:srgbClr val="000000">
                      <a:alpha val="43137"/>
                    </a:srgbClr>
                  </a:outerShdw>
                </a:effectLst>
              </a:rPr>
              <a:t>of </a:t>
            </a:r>
            <a:r>
              <a:rPr lang="en-US" sz="3600" dirty="0" smtClean="0">
                <a:effectLst>
                  <a:outerShdw blurRad="38100" dist="38100" dir="2700000" algn="tl">
                    <a:srgbClr val="000000">
                      <a:alpha val="43137"/>
                    </a:srgbClr>
                  </a:outerShdw>
                </a:effectLst>
              </a:rPr>
              <a:t>Israel. Therefore this woman  adorned in distinct apparel could very well represent </a:t>
            </a:r>
            <a:r>
              <a:rPr lang="en-US" sz="3600" b="1" dirty="0" smtClean="0">
                <a:solidFill>
                  <a:srgbClr val="FFFF00"/>
                </a:solidFill>
                <a:effectLst>
                  <a:outerShdw blurRad="38100" dist="38100" dir="2700000" algn="tl">
                    <a:srgbClr val="000000">
                      <a:alpha val="43137"/>
                    </a:srgbClr>
                  </a:outerShdw>
                </a:effectLst>
              </a:rPr>
              <a:t>Israel</a:t>
            </a:r>
            <a:r>
              <a:rPr lang="en-US" sz="3600" dirty="0" smtClean="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812949807"/>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03" y="122830"/>
            <a:ext cx="10353761" cy="987188"/>
          </a:xfrm>
        </p:spPr>
        <p:txBody>
          <a:bodyPr/>
          <a:lstStyle/>
          <a:p>
            <a:r>
              <a:rPr lang="en-US" u="sng" dirty="0">
                <a:solidFill>
                  <a:srgbClr val="FFFF00"/>
                </a:solidFill>
              </a:rPr>
              <a:t>Revelation </a:t>
            </a:r>
            <a:r>
              <a:rPr lang="en-US" u="sng" dirty="0" smtClean="0">
                <a:solidFill>
                  <a:srgbClr val="FFFF00"/>
                </a:solidFill>
              </a:rPr>
              <a:t>12:1</a:t>
            </a:r>
            <a:endParaRPr lang="en-US" dirty="0">
              <a:solidFill>
                <a:srgbClr val="00B0F0"/>
              </a:solidFill>
            </a:endParaRPr>
          </a:p>
        </p:txBody>
      </p:sp>
      <p:sp>
        <p:nvSpPr>
          <p:cNvPr id="5" name="Content Placeholder 2"/>
          <p:cNvSpPr>
            <a:spLocks noGrp="1"/>
          </p:cNvSpPr>
          <p:nvPr>
            <p:ph idx="1"/>
          </p:nvPr>
        </p:nvSpPr>
        <p:spPr>
          <a:xfrm>
            <a:off x="150125" y="1214651"/>
            <a:ext cx="11859904" cy="5486400"/>
          </a:xfrm>
        </p:spPr>
        <p:txBody>
          <a:bodyPr>
            <a:noAutofit/>
          </a:bodyPr>
          <a:lstStyle/>
          <a:p>
            <a:pPr marL="0" indent="0">
              <a:buNone/>
            </a:pPr>
            <a:r>
              <a:rPr lang="en-US" sz="3200" b="1" dirty="0" smtClean="0">
                <a:solidFill>
                  <a:srgbClr val="FFFF00"/>
                </a:solidFill>
                <a:effectLst>
                  <a:outerShdw blurRad="38100" dist="38100" dir="2700000" algn="tl">
                    <a:srgbClr val="000000">
                      <a:alpha val="43137"/>
                    </a:srgbClr>
                  </a:outerShdw>
                </a:effectLst>
              </a:rPr>
              <a:t>Israel</a:t>
            </a:r>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seems to be the most plausible answer; based on the allusions in other verses:</a:t>
            </a:r>
          </a:p>
          <a:p>
            <a:r>
              <a:rPr lang="en-US" sz="3200" dirty="0" smtClean="0">
                <a:effectLst>
                  <a:outerShdw blurRad="38100" dist="38100" dir="2700000" algn="tl">
                    <a:srgbClr val="000000">
                      <a:alpha val="43137"/>
                    </a:srgbClr>
                  </a:outerShdw>
                </a:effectLst>
              </a:rPr>
              <a:t>Delivered a </a:t>
            </a:r>
            <a:r>
              <a:rPr lang="en-US" sz="3200" i="1" dirty="0" smtClean="0">
                <a:solidFill>
                  <a:srgbClr val="FFFF00"/>
                </a:solidFill>
                <a:effectLst>
                  <a:outerShdw blurRad="38100" dist="38100" dir="2700000" algn="tl">
                    <a:srgbClr val="000000">
                      <a:alpha val="43137"/>
                    </a:srgbClr>
                  </a:outerShdw>
                </a:effectLst>
              </a:rPr>
              <a:t>man child: </a:t>
            </a:r>
            <a:r>
              <a:rPr lang="en-US" sz="3200" i="1" dirty="0" smtClean="0">
                <a:solidFill>
                  <a:srgbClr val="00B0F0"/>
                </a:solidFill>
                <a:effectLst>
                  <a:outerShdw blurRad="38100" dist="38100" dir="2700000" algn="tl">
                    <a:srgbClr val="000000">
                      <a:alpha val="43137"/>
                    </a:srgbClr>
                  </a:outerShdw>
                </a:effectLst>
              </a:rPr>
              <a:t>Jesus came from Israel</a:t>
            </a:r>
            <a:r>
              <a:rPr lang="en-US" sz="3200" i="1" dirty="0" smtClean="0">
                <a:solidFill>
                  <a:srgbClr val="FFFF00"/>
                </a:solidFill>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a:t>
            </a:r>
            <a:r>
              <a:rPr lang="en-US" sz="3200" dirty="0" smtClean="0">
                <a:solidFill>
                  <a:srgbClr val="FFFF00"/>
                </a:solidFill>
                <a:effectLst>
                  <a:outerShdw blurRad="38100" dist="38100" dir="2700000" algn="tl">
                    <a:srgbClr val="000000">
                      <a:alpha val="43137"/>
                    </a:srgbClr>
                  </a:outerShdw>
                </a:effectLst>
              </a:rPr>
              <a:t>Vs. 5</a:t>
            </a:r>
            <a:r>
              <a:rPr lang="en-US" sz="3200" dirty="0" smtClean="0">
                <a:effectLst>
                  <a:outerShdw blurRad="38100" dist="38100" dir="2700000" algn="tl">
                    <a:srgbClr val="000000">
                      <a:alpha val="43137"/>
                    </a:srgbClr>
                  </a:outerShdw>
                </a:effectLst>
              </a:rPr>
              <a:t>)</a:t>
            </a:r>
          </a:p>
          <a:p>
            <a:r>
              <a:rPr lang="en-US" sz="3200" dirty="0" smtClean="0">
                <a:effectLst>
                  <a:outerShdw blurRad="38100" dist="38100" dir="2700000" algn="tl">
                    <a:srgbClr val="000000">
                      <a:alpha val="43137"/>
                    </a:srgbClr>
                  </a:outerShdw>
                </a:effectLst>
              </a:rPr>
              <a:t>Woman fled into the </a:t>
            </a:r>
            <a:r>
              <a:rPr lang="en-US" sz="3200" i="1" dirty="0" smtClean="0">
                <a:solidFill>
                  <a:srgbClr val="FFFF00"/>
                </a:solidFill>
                <a:effectLst>
                  <a:outerShdw blurRad="38100" dist="38100" dir="2700000" algn="tl">
                    <a:srgbClr val="000000">
                      <a:alpha val="43137"/>
                    </a:srgbClr>
                  </a:outerShdw>
                </a:effectLst>
              </a:rPr>
              <a:t>wilderness</a:t>
            </a:r>
            <a:r>
              <a:rPr lang="en-US" sz="3200" dirty="0" smtClean="0">
                <a:effectLst>
                  <a:outerShdw blurRad="38100" dist="38100" dir="2700000" algn="tl">
                    <a:srgbClr val="000000">
                      <a:alpha val="43137"/>
                    </a:srgbClr>
                  </a:outerShdw>
                </a:effectLst>
              </a:rPr>
              <a:t> </a:t>
            </a:r>
            <a:r>
              <a:rPr lang="en-US" sz="3200" dirty="0" smtClean="0">
                <a:solidFill>
                  <a:srgbClr val="FFFF00"/>
                </a:solidFill>
                <a:effectLst>
                  <a:outerShdw blurRad="38100" dist="38100" dir="2700000" algn="tl">
                    <a:srgbClr val="000000">
                      <a:alpha val="43137"/>
                    </a:srgbClr>
                  </a:outerShdw>
                </a:effectLst>
              </a:rPr>
              <a:t>: </a:t>
            </a:r>
            <a:r>
              <a:rPr lang="en-US" sz="3200" dirty="0" smtClean="0">
                <a:solidFill>
                  <a:srgbClr val="00B0F0"/>
                </a:solidFill>
                <a:effectLst>
                  <a:outerShdw blurRad="38100" dist="38100" dir="2700000" algn="tl">
                    <a:srgbClr val="000000">
                      <a:alpha val="43137"/>
                    </a:srgbClr>
                  </a:outerShdw>
                </a:effectLst>
              </a:rPr>
              <a:t>40 years wondering </a:t>
            </a:r>
            <a:r>
              <a:rPr lang="en-US" sz="3200" dirty="0" smtClean="0">
                <a:effectLst>
                  <a:outerShdw blurRad="38100" dist="38100" dir="2700000" algn="tl">
                    <a:srgbClr val="000000">
                      <a:alpha val="43137"/>
                    </a:srgbClr>
                  </a:outerShdw>
                </a:effectLst>
              </a:rPr>
              <a:t>(</a:t>
            </a:r>
            <a:r>
              <a:rPr lang="en-US" sz="3200" dirty="0" smtClean="0">
                <a:solidFill>
                  <a:srgbClr val="FFFF00"/>
                </a:solidFill>
                <a:effectLst>
                  <a:outerShdw blurRad="38100" dist="38100" dir="2700000" algn="tl">
                    <a:srgbClr val="000000">
                      <a:alpha val="43137"/>
                    </a:srgbClr>
                  </a:outerShdw>
                </a:effectLst>
              </a:rPr>
              <a:t>Vs. 6</a:t>
            </a:r>
            <a:r>
              <a:rPr lang="en-US" sz="3200" dirty="0" smtClean="0">
                <a:effectLst>
                  <a:outerShdw blurRad="38100" dist="38100" dir="2700000" algn="tl">
                    <a:srgbClr val="000000">
                      <a:alpha val="43137"/>
                    </a:srgbClr>
                  </a:outerShdw>
                </a:effectLst>
              </a:rPr>
              <a:t>)</a:t>
            </a:r>
          </a:p>
          <a:p>
            <a:r>
              <a:rPr lang="en-US" sz="3200" dirty="0" smtClean="0">
                <a:effectLst>
                  <a:outerShdw blurRad="38100" dist="38100" dir="2700000" algn="tl">
                    <a:srgbClr val="000000">
                      <a:alpha val="43137"/>
                    </a:srgbClr>
                  </a:outerShdw>
                </a:effectLst>
              </a:rPr>
              <a:t>Make war with the </a:t>
            </a:r>
            <a:r>
              <a:rPr lang="en-US" sz="3200" i="1" dirty="0" smtClean="0">
                <a:solidFill>
                  <a:srgbClr val="FFFF00"/>
                </a:solidFill>
                <a:effectLst>
                  <a:outerShdw blurRad="38100" dist="38100" dir="2700000" algn="tl">
                    <a:srgbClr val="000000">
                      <a:alpha val="43137"/>
                    </a:srgbClr>
                  </a:outerShdw>
                </a:effectLst>
              </a:rPr>
              <a:t>remnant of her seed: </a:t>
            </a:r>
            <a:r>
              <a:rPr lang="en-US" sz="3200" i="1" dirty="0" smtClean="0">
                <a:solidFill>
                  <a:srgbClr val="00B0F0"/>
                </a:solidFill>
                <a:effectLst>
                  <a:outerShdw blurRad="38100" dist="38100" dir="2700000" algn="tl">
                    <a:srgbClr val="000000">
                      <a:alpha val="43137"/>
                    </a:srgbClr>
                  </a:outerShdw>
                </a:effectLst>
              </a:rPr>
              <a:t>Jewish remnant</a:t>
            </a:r>
            <a:r>
              <a:rPr lang="en-US" sz="3200" dirty="0" smtClean="0">
                <a:solidFill>
                  <a:srgbClr val="00B0F0"/>
                </a:solidFill>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a:t>
            </a:r>
            <a:r>
              <a:rPr lang="en-US" sz="3200" dirty="0" smtClean="0">
                <a:solidFill>
                  <a:srgbClr val="FFFF00"/>
                </a:solidFill>
                <a:effectLst>
                  <a:outerShdw blurRad="38100" dist="38100" dir="2700000" algn="tl">
                    <a:srgbClr val="000000">
                      <a:alpha val="43137"/>
                    </a:srgbClr>
                  </a:outerShdw>
                </a:effectLst>
              </a:rPr>
              <a:t>Vs. 17</a:t>
            </a:r>
            <a:r>
              <a:rPr lang="en-US" sz="3200" dirty="0" smtClean="0">
                <a:effectLst>
                  <a:outerShdw blurRad="38100" dist="38100" dir="2700000" algn="tl">
                    <a:srgbClr val="000000">
                      <a:alpha val="43137"/>
                    </a:srgbClr>
                  </a:outerShdw>
                </a:effectLst>
              </a:rPr>
              <a:t>)</a:t>
            </a:r>
          </a:p>
          <a:p>
            <a:r>
              <a:rPr lang="en-US" sz="3200" dirty="0" smtClean="0">
                <a:solidFill>
                  <a:srgbClr val="FFFF00"/>
                </a:solidFill>
                <a:effectLst>
                  <a:outerShdw blurRad="38100" dist="38100" dir="2700000" algn="tl">
                    <a:srgbClr val="000000">
                      <a:alpha val="43137"/>
                    </a:srgbClr>
                  </a:outerShdw>
                </a:effectLst>
              </a:rPr>
              <a:t>Israel</a:t>
            </a:r>
            <a:r>
              <a:rPr lang="en-US" sz="3200" dirty="0" smtClean="0">
                <a:effectLst>
                  <a:outerShdw blurRad="38100" dist="38100" dir="2700000" algn="tl">
                    <a:srgbClr val="000000">
                      <a:alpha val="43137"/>
                    </a:srgbClr>
                  </a:outerShdw>
                </a:effectLst>
              </a:rPr>
              <a:t> was described as a woman giving birth in </a:t>
            </a:r>
            <a:r>
              <a:rPr lang="en-US" sz="3200" dirty="0" smtClean="0">
                <a:solidFill>
                  <a:srgbClr val="FFFF00"/>
                </a:solidFill>
                <a:effectLst>
                  <a:outerShdw blurRad="38100" dist="38100" dir="2700000" algn="tl">
                    <a:srgbClr val="000000">
                      <a:alpha val="43137"/>
                    </a:srgbClr>
                  </a:outerShdw>
                </a:effectLst>
              </a:rPr>
              <a:t>Mic. 4:7-10</a:t>
            </a:r>
          </a:p>
        </p:txBody>
      </p:sp>
    </p:spTree>
    <p:extLst>
      <p:ext uri="{BB962C8B-B14F-4D97-AF65-F5344CB8AC3E}">
        <p14:creationId xmlns:p14="http://schemas.microsoft.com/office/powerpoint/2010/main" val="1015891173"/>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12:2</a:t>
            </a:r>
            <a:endParaRPr lang="en-US" dirty="0">
              <a:solidFill>
                <a:srgbClr val="00B0F0"/>
              </a:solidFill>
            </a:endParaRPr>
          </a:p>
        </p:txBody>
      </p:sp>
      <p:sp>
        <p:nvSpPr>
          <p:cNvPr id="5" name="Content Placeholder 2"/>
          <p:cNvSpPr>
            <a:spLocks noGrp="1"/>
          </p:cNvSpPr>
          <p:nvPr>
            <p:ph idx="1"/>
          </p:nvPr>
        </p:nvSpPr>
        <p:spPr>
          <a:xfrm>
            <a:off x="163773" y="1009934"/>
            <a:ext cx="11859904" cy="570476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the woman was </a:t>
            </a:r>
            <a:r>
              <a:rPr lang="en-US" sz="3600" i="1" dirty="0">
                <a:solidFill>
                  <a:srgbClr val="FFFF00"/>
                </a:solidFill>
                <a:effectLst>
                  <a:outerShdw blurRad="38100" dist="38100" dir="2700000" algn="tl">
                    <a:srgbClr val="000000">
                      <a:alpha val="43137"/>
                    </a:srgbClr>
                  </a:outerShdw>
                </a:effectLst>
              </a:rPr>
              <a:t>crying out in the pains and agony of childbirth.</a:t>
            </a:r>
          </a:p>
          <a:p>
            <a:pPr marL="0" indent="0">
              <a:buNone/>
            </a:pPr>
            <a:r>
              <a:rPr lang="en-US" sz="3600" dirty="0">
                <a:effectLst/>
              </a:rPr>
              <a:t>Birth pains were used as a symbol </a:t>
            </a:r>
            <a:r>
              <a:rPr lang="en-US" sz="3600" dirty="0" smtClean="0">
                <a:effectLst/>
              </a:rPr>
              <a:t>for:</a:t>
            </a:r>
            <a:endParaRPr lang="en-US" sz="3600" dirty="0">
              <a:effectLst/>
            </a:endParaRPr>
          </a:p>
          <a:p>
            <a:r>
              <a:rPr lang="en-US" sz="3600" dirty="0" smtClean="0">
                <a:effectLst/>
              </a:rPr>
              <a:t>Expected but </a:t>
            </a:r>
            <a:r>
              <a:rPr lang="en-US" sz="3600" dirty="0">
                <a:effectLst/>
              </a:rPr>
              <a:t>sudden events</a:t>
            </a:r>
          </a:p>
          <a:p>
            <a:r>
              <a:rPr lang="en-US" sz="3600" dirty="0" smtClean="0">
                <a:effectLst/>
              </a:rPr>
              <a:t>The </a:t>
            </a:r>
            <a:r>
              <a:rPr lang="en-US" sz="3600" dirty="0">
                <a:effectLst/>
              </a:rPr>
              <a:t>pain or problems associated with an expected event</a:t>
            </a:r>
          </a:p>
          <a:p>
            <a:r>
              <a:rPr lang="en-US" sz="3600" dirty="0">
                <a:effectLst/>
              </a:rPr>
              <a:t>T</a:t>
            </a:r>
            <a:r>
              <a:rPr lang="en-US" sz="3600" dirty="0" smtClean="0">
                <a:effectLst/>
              </a:rPr>
              <a:t>he </a:t>
            </a:r>
            <a:r>
              <a:rPr lang="en-US" sz="3600" dirty="0">
                <a:effectLst/>
              </a:rPr>
              <a:t>beginning of something new with great potential</a:t>
            </a: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9510922"/>
      </p:ext>
    </p:extLst>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12:2</a:t>
            </a:r>
            <a:endParaRPr lang="en-US" dirty="0">
              <a:solidFill>
                <a:srgbClr val="00B0F0"/>
              </a:solidFill>
            </a:endParaRPr>
          </a:p>
        </p:txBody>
      </p:sp>
      <p:sp>
        <p:nvSpPr>
          <p:cNvPr id="5" name="Content Placeholder 2"/>
          <p:cNvSpPr>
            <a:spLocks noGrp="1"/>
          </p:cNvSpPr>
          <p:nvPr>
            <p:ph idx="1"/>
          </p:nvPr>
        </p:nvSpPr>
        <p:spPr>
          <a:xfrm>
            <a:off x="136477" y="777921"/>
            <a:ext cx="11859904" cy="5984544"/>
          </a:xfrm>
        </p:spPr>
        <p:txBody>
          <a:bodyPr>
            <a:noAutofit/>
          </a:bodyPr>
          <a:lstStyle/>
          <a:p>
            <a:pPr marL="0" indent="0">
              <a:buNone/>
            </a:pPr>
            <a:r>
              <a:rPr lang="en-US" sz="3600" dirty="0" smtClean="0">
                <a:effectLst/>
              </a:rPr>
              <a:t>The expectation of Jesus’ birth, brought both joyful anticipation to His followers and strong apprehension from His opposers. The devoted Jews who looked for the birth of the Messiah welcomed his birth but the skeptics rejected him and some, like King Herod, tried to kill Jesus at his birth. Therefore there was great anticipation but much opposition surrounding the birth of Christ… </a:t>
            </a:r>
            <a:r>
              <a:rPr lang="en-US" sz="3600" dirty="0" smtClean="0">
                <a:solidFill>
                  <a:srgbClr val="FFFF00"/>
                </a:solidFill>
                <a:effectLst/>
              </a:rPr>
              <a:t>including the trials Mother Mary encountered before the delivery of Jesus</a:t>
            </a:r>
            <a:r>
              <a:rPr lang="en-US" sz="3600" dirty="0" smtClean="0">
                <a:effectLst/>
              </a:rPr>
              <a:t>.</a:t>
            </a:r>
            <a:endParaRPr lang="en-US" sz="3600" dirty="0">
              <a:effectLst/>
            </a:endParaRP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89232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2:7</a:t>
            </a:r>
            <a:r>
              <a:rPr lang="en-US" sz="3600" b="1" dirty="0">
                <a:solidFill>
                  <a:srgbClr val="FFFF00"/>
                </a:solidFill>
                <a:effectLst/>
              </a:rPr>
              <a:t> –  </a:t>
            </a:r>
            <a:r>
              <a:rPr lang="en-US" sz="3600" b="1" u="sng" dirty="0">
                <a:solidFill>
                  <a:srgbClr val="00B0F0"/>
                </a:solidFill>
                <a:effectLst/>
              </a:rPr>
              <a:t>Ephesus’ </a:t>
            </a:r>
            <a:r>
              <a:rPr lang="en-US" sz="3600" b="1" u="sng" dirty="0">
                <a:solidFill>
                  <a:srgbClr val="92D050"/>
                </a:solidFill>
                <a:effectLst/>
              </a:rPr>
              <a:t>Compensation</a:t>
            </a:r>
            <a:r>
              <a:rPr lang="en-US" sz="3600" b="1" dirty="0">
                <a:solidFill>
                  <a:srgbClr val="00B0F0"/>
                </a:solidFill>
                <a:effectLst/>
              </a:rPr>
              <a:t>:</a:t>
            </a:r>
          </a:p>
          <a:p>
            <a:pPr marL="0" indent="0">
              <a:buNone/>
            </a:pPr>
            <a:endParaRPr lang="en-US" sz="3200" dirty="0">
              <a:effectLst/>
            </a:endParaRPr>
          </a:p>
          <a:p>
            <a:pPr marL="0" indent="0">
              <a:buNone/>
            </a:pPr>
            <a:r>
              <a:rPr lang="en-US" sz="3200" dirty="0">
                <a:effectLst/>
              </a:rPr>
              <a:t>The meaning is, that God would admit the overcomer into heaven (represented as paradise) and permit him to enjoy its pleasures by partaking of its fruits </a:t>
            </a:r>
            <a:r>
              <a:rPr lang="en-US" sz="3200" dirty="0">
                <a:solidFill>
                  <a:srgbClr val="FFFF00"/>
                </a:solidFill>
                <a:effectLst/>
              </a:rPr>
              <a:t>(Rev. 22:2)</a:t>
            </a:r>
            <a:r>
              <a:rPr lang="en-US" sz="3200" dirty="0">
                <a:effectLst/>
              </a:rPr>
              <a:t>.  </a:t>
            </a:r>
          </a:p>
          <a:p>
            <a:pPr marL="0" indent="0">
              <a:buNone/>
            </a:pPr>
            <a:r>
              <a:rPr lang="en-US" sz="3200" dirty="0">
                <a:effectLst/>
              </a:rPr>
              <a:t>The phrase "the tree of life" refers undoubtedly to the language used pertaining to the Garden of Eden </a:t>
            </a:r>
            <a:r>
              <a:rPr lang="en-US" sz="3200" dirty="0">
                <a:solidFill>
                  <a:srgbClr val="FFFF00"/>
                </a:solidFill>
                <a:effectLst/>
              </a:rPr>
              <a:t>(Gen. 2:9; 3:22)</a:t>
            </a:r>
            <a:r>
              <a:rPr lang="en-US" sz="3200" dirty="0">
                <a:effectLst/>
              </a:rPr>
              <a:t> where the "tree of life" is spoken of as that which was adapted to make the life of man perpetual.</a:t>
            </a:r>
          </a:p>
        </p:txBody>
      </p:sp>
    </p:spTree>
    <p:extLst>
      <p:ext uri="{BB962C8B-B14F-4D97-AF65-F5344CB8AC3E}">
        <p14:creationId xmlns:p14="http://schemas.microsoft.com/office/powerpoint/2010/main" val="1293320949"/>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12:3</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47"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399900"/>
      </p:ext>
    </p:extLst>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12:3</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512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100" y="0"/>
            <a:ext cx="9753600" cy="684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172579"/>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12:3</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008" y="819839"/>
            <a:ext cx="4872251" cy="601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73040"/>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12:3</a:t>
            </a:r>
            <a:endParaRPr lang="en-US" dirty="0">
              <a:solidFill>
                <a:srgbClr val="00B0F0"/>
              </a:solidFill>
            </a:endParaRPr>
          </a:p>
        </p:txBody>
      </p:sp>
      <p:sp>
        <p:nvSpPr>
          <p:cNvPr id="5" name="Content Placeholder 2"/>
          <p:cNvSpPr>
            <a:spLocks noGrp="1"/>
          </p:cNvSpPr>
          <p:nvPr>
            <p:ph idx="1"/>
          </p:nvPr>
        </p:nvSpPr>
        <p:spPr>
          <a:xfrm>
            <a:off x="136477" y="914400"/>
            <a:ext cx="11859904" cy="5848064"/>
          </a:xfrm>
        </p:spPr>
        <p:txBody>
          <a:bodyPr>
            <a:noAutofit/>
          </a:bodyPr>
          <a:lstStyle/>
          <a:p>
            <a:pPr marL="0" indent="0">
              <a:buNone/>
            </a:pPr>
            <a:endParaRPr lang="en-US" sz="3600" dirty="0" smtClean="0">
              <a:effectLst/>
            </a:endParaRPr>
          </a:p>
          <a:p>
            <a:pPr marL="0" indent="0">
              <a:buNone/>
            </a:pPr>
            <a:r>
              <a:rPr lang="en-US" sz="3600" dirty="0" smtClean="0">
                <a:effectLst/>
              </a:rPr>
              <a:t>This </a:t>
            </a:r>
            <a:r>
              <a:rPr lang="en-US" sz="3600" dirty="0">
                <a:effectLst/>
              </a:rPr>
              <a:t>undoubtedly describes the devil or Satan and is confirmed to be so in </a:t>
            </a:r>
            <a:r>
              <a:rPr lang="en-US" sz="3600" dirty="0">
                <a:solidFill>
                  <a:srgbClr val="FFFF00"/>
                </a:solidFill>
                <a:effectLst/>
              </a:rPr>
              <a:t>verse </a:t>
            </a:r>
            <a:r>
              <a:rPr lang="en-US" sz="3600" dirty="0" smtClean="0">
                <a:solidFill>
                  <a:srgbClr val="FFFF00"/>
                </a:solidFill>
                <a:effectLst/>
              </a:rPr>
              <a:t>9.</a:t>
            </a:r>
            <a:endParaRPr lang="en-US" sz="3600" dirty="0">
              <a:solidFill>
                <a:srgbClr val="FFFF00"/>
              </a:solidFill>
              <a:effectLst/>
            </a:endParaRPr>
          </a:p>
          <a:p>
            <a:pPr marL="0" indent="0">
              <a:buNone/>
            </a:pPr>
            <a:r>
              <a:rPr lang="en-US" sz="3600" dirty="0" smtClean="0">
                <a:effectLst/>
              </a:rPr>
              <a:t>This </a:t>
            </a:r>
            <a:r>
              <a:rPr lang="en-US" sz="3600" dirty="0">
                <a:effectLst/>
              </a:rPr>
              <a:t>is a description of evil and </a:t>
            </a:r>
            <a:r>
              <a:rPr lang="en-US" sz="3600" dirty="0" smtClean="0">
                <a:effectLst/>
              </a:rPr>
              <a:t>power.  </a:t>
            </a:r>
            <a:r>
              <a:rPr lang="en-US" sz="3600" dirty="0">
                <a:effectLst/>
              </a:rPr>
              <a:t>The horns and heads symbolize </a:t>
            </a:r>
            <a:r>
              <a:rPr lang="en-US" sz="3600" dirty="0" smtClean="0">
                <a:effectLst/>
              </a:rPr>
              <a:t>great power &amp; influence… and the crowns </a:t>
            </a:r>
            <a:r>
              <a:rPr lang="en-US" sz="3600" dirty="0">
                <a:effectLst/>
              </a:rPr>
              <a:t>represent the evil one's </a:t>
            </a:r>
            <a:r>
              <a:rPr lang="en-US" sz="3600" dirty="0" smtClean="0">
                <a:effectLst/>
              </a:rPr>
              <a:t>attempt to usurp </a:t>
            </a:r>
            <a:r>
              <a:rPr lang="en-US" sz="3600" dirty="0">
                <a:effectLst/>
              </a:rPr>
              <a:t>Christ's royal place.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8201511"/>
      </p:ext>
    </p:extLst>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12:3</a:t>
            </a:r>
            <a:endParaRPr lang="en-US" dirty="0">
              <a:solidFill>
                <a:srgbClr val="00B0F0"/>
              </a:solidFill>
            </a:endParaRPr>
          </a:p>
        </p:txBody>
      </p:sp>
      <p:sp>
        <p:nvSpPr>
          <p:cNvPr id="5" name="Content Placeholder 2"/>
          <p:cNvSpPr>
            <a:spLocks noGrp="1"/>
          </p:cNvSpPr>
          <p:nvPr>
            <p:ph idx="1"/>
          </p:nvPr>
        </p:nvSpPr>
        <p:spPr>
          <a:xfrm>
            <a:off x="136477" y="914400"/>
            <a:ext cx="11859904" cy="5848064"/>
          </a:xfrm>
        </p:spPr>
        <p:txBody>
          <a:bodyPr>
            <a:noAutofit/>
          </a:bodyPr>
          <a:lstStyle/>
          <a:p>
            <a:pPr marL="0" indent="0">
              <a:buNone/>
            </a:pPr>
            <a:r>
              <a:rPr lang="en-US" sz="3600" i="1" dirty="0">
                <a:solidFill>
                  <a:srgbClr val="FFFF00"/>
                </a:solidFill>
                <a:effectLst/>
              </a:rPr>
              <a:t>And behold a great red </a:t>
            </a:r>
            <a:r>
              <a:rPr lang="en-US" sz="3600" i="1" dirty="0" smtClean="0">
                <a:solidFill>
                  <a:srgbClr val="FFFF00"/>
                </a:solidFill>
                <a:effectLst/>
              </a:rPr>
              <a:t>dragon…</a:t>
            </a:r>
            <a:endParaRPr lang="en-US" sz="3600" dirty="0" smtClean="0">
              <a:effectLst/>
            </a:endParaRPr>
          </a:p>
          <a:p>
            <a:pPr marL="0" indent="0">
              <a:buNone/>
            </a:pPr>
            <a:r>
              <a:rPr lang="en-US" sz="3600" dirty="0" smtClean="0">
                <a:effectLst/>
              </a:rPr>
              <a:t>The </a:t>
            </a:r>
            <a:r>
              <a:rPr lang="en-US" sz="3600" dirty="0">
                <a:effectLst/>
              </a:rPr>
              <a:t>word rendered </a:t>
            </a:r>
            <a:r>
              <a:rPr lang="en-US" sz="3600" dirty="0" smtClean="0">
                <a:effectLst/>
              </a:rPr>
              <a:t>dragon (</a:t>
            </a:r>
            <a:r>
              <a:rPr lang="en-US" sz="3600" i="1" dirty="0" smtClean="0">
                <a:solidFill>
                  <a:srgbClr val="FFFF00"/>
                </a:solidFill>
                <a:effectLst/>
              </a:rPr>
              <a:t>DRAKON</a:t>
            </a:r>
            <a:r>
              <a:rPr lang="en-US" sz="3600" dirty="0" smtClean="0">
                <a:effectLst/>
              </a:rPr>
              <a:t>) occurs </a:t>
            </a:r>
            <a:r>
              <a:rPr lang="en-US" sz="3600" dirty="0">
                <a:effectLst/>
              </a:rPr>
              <a:t>in the New </a:t>
            </a:r>
            <a:r>
              <a:rPr lang="en-US" sz="3600" dirty="0" smtClean="0">
                <a:effectLst/>
              </a:rPr>
              <a:t>Testament </a:t>
            </a:r>
            <a:r>
              <a:rPr lang="en-US" sz="3600" dirty="0">
                <a:effectLst/>
              </a:rPr>
              <a:t>only in the book of </a:t>
            </a:r>
            <a:r>
              <a:rPr lang="en-US" sz="3600" dirty="0" smtClean="0">
                <a:effectLst/>
              </a:rPr>
              <a:t>Revelation </a:t>
            </a:r>
            <a:r>
              <a:rPr lang="en-US" sz="3600" dirty="0">
                <a:effectLst/>
              </a:rPr>
              <a:t>where it is uniformly rendered </a:t>
            </a:r>
            <a:r>
              <a:rPr lang="en-US" sz="3600" dirty="0" smtClean="0">
                <a:effectLst/>
              </a:rPr>
              <a:t>as dragon. The </a:t>
            </a:r>
            <a:r>
              <a:rPr lang="en-US" sz="3600" dirty="0">
                <a:effectLst/>
              </a:rPr>
              <a:t>word properly means a fabulous kind of </a:t>
            </a:r>
            <a:r>
              <a:rPr lang="en-US" sz="3600" dirty="0" smtClean="0">
                <a:effectLst/>
              </a:rPr>
              <a:t>serpent or </a:t>
            </a:r>
            <a:r>
              <a:rPr lang="en-US" sz="3600" dirty="0">
                <a:effectLst/>
              </a:rPr>
              <a:t>a large serpent. </a:t>
            </a:r>
            <a:endParaRPr lang="en-US" sz="3600" dirty="0" smtClean="0">
              <a:effectLst/>
            </a:endParaRPr>
          </a:p>
          <a:p>
            <a:pPr marL="0" indent="0">
              <a:buNone/>
            </a:pPr>
            <a:r>
              <a:rPr lang="en-US" sz="3600" dirty="0" smtClean="0">
                <a:effectLst/>
              </a:rPr>
              <a:t>In </a:t>
            </a:r>
            <a:r>
              <a:rPr lang="en-US" sz="3600" dirty="0">
                <a:effectLst/>
              </a:rPr>
              <a:t>all </a:t>
            </a:r>
            <a:r>
              <a:rPr lang="en-US" sz="3600" dirty="0" smtClean="0">
                <a:effectLst/>
              </a:rPr>
              <a:t>these places </a:t>
            </a:r>
            <a:r>
              <a:rPr lang="en-US" sz="3600" dirty="0" smtClean="0">
                <a:solidFill>
                  <a:srgbClr val="FFFF00"/>
                </a:solidFill>
                <a:effectLst/>
              </a:rPr>
              <a:t>(</a:t>
            </a:r>
            <a:r>
              <a:rPr lang="en-US" sz="3600" i="1" dirty="0" smtClean="0">
                <a:solidFill>
                  <a:srgbClr val="FFFF00"/>
                </a:solidFill>
                <a:effectLst/>
              </a:rPr>
              <a:t>Rev</a:t>
            </a:r>
            <a:r>
              <a:rPr lang="en-US" sz="3600" i="1" dirty="0">
                <a:solidFill>
                  <a:srgbClr val="FFFF00"/>
                </a:solidFill>
                <a:effectLst/>
              </a:rPr>
              <a:t>. 12:3-4,7,9,13,16-17; 13:2,4,11; 16:13; </a:t>
            </a:r>
            <a:r>
              <a:rPr lang="en-US" sz="3600" i="1" dirty="0" smtClean="0">
                <a:solidFill>
                  <a:srgbClr val="FFFF00"/>
                </a:solidFill>
                <a:effectLst/>
              </a:rPr>
              <a:t>20:2) </a:t>
            </a:r>
            <a:r>
              <a:rPr lang="en-US" sz="3600" dirty="0" smtClean="0">
                <a:effectLst/>
              </a:rPr>
              <a:t>reference is made </a:t>
            </a:r>
            <a:r>
              <a:rPr lang="en-US" sz="3600" dirty="0">
                <a:effectLst/>
              </a:rPr>
              <a:t>to the same </a:t>
            </a:r>
            <a:r>
              <a:rPr lang="en-US" sz="3600" dirty="0" smtClean="0">
                <a:effectLst/>
              </a:rPr>
              <a:t>being</a:t>
            </a:r>
            <a:r>
              <a:rPr lang="en-US" sz="3600" dirty="0" smtClean="0">
                <a:solidFill>
                  <a:srgbClr val="00B0F0"/>
                </a:solidFill>
                <a:effectLst/>
              </a:rPr>
              <a:t>… </a:t>
            </a:r>
            <a:r>
              <a:rPr lang="en-US" sz="3600" b="1" i="1" dirty="0" smtClean="0">
                <a:solidFill>
                  <a:srgbClr val="00B0F0"/>
                </a:solidFill>
                <a:effectLst/>
              </a:rPr>
              <a:t>SATAN</a:t>
            </a:r>
            <a:r>
              <a:rPr lang="en-US" sz="3600" dirty="0" smtClean="0">
                <a:effectLst/>
              </a:rPr>
              <a:t>.</a:t>
            </a:r>
            <a:endParaRPr lang="en-US" sz="3600" dirty="0">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7762297"/>
      </p:ext>
    </p:extLst>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12:3</a:t>
            </a:r>
            <a:endParaRPr lang="en-US" dirty="0">
              <a:solidFill>
                <a:srgbClr val="00B0F0"/>
              </a:solidFill>
            </a:endParaRPr>
          </a:p>
        </p:txBody>
      </p:sp>
      <p:sp>
        <p:nvSpPr>
          <p:cNvPr id="5" name="Content Placeholder 2"/>
          <p:cNvSpPr>
            <a:spLocks noGrp="1"/>
          </p:cNvSpPr>
          <p:nvPr>
            <p:ph idx="1"/>
          </p:nvPr>
        </p:nvSpPr>
        <p:spPr>
          <a:xfrm>
            <a:off x="136477" y="914400"/>
            <a:ext cx="11859904" cy="5848064"/>
          </a:xfrm>
        </p:spPr>
        <p:txBody>
          <a:bodyPr>
            <a:noAutofit/>
          </a:bodyPr>
          <a:lstStyle/>
          <a:p>
            <a:pPr marL="0" indent="0">
              <a:buNone/>
            </a:pPr>
            <a:r>
              <a:rPr lang="en-US" sz="3600" i="1" dirty="0" smtClean="0">
                <a:solidFill>
                  <a:srgbClr val="FFFF00"/>
                </a:solidFill>
                <a:effectLst/>
              </a:rPr>
              <a:t>…Having </a:t>
            </a:r>
            <a:r>
              <a:rPr lang="en-US" sz="3600" i="1" dirty="0">
                <a:solidFill>
                  <a:srgbClr val="FFFF00"/>
                </a:solidFill>
                <a:effectLst/>
              </a:rPr>
              <a:t>seven </a:t>
            </a:r>
            <a:r>
              <a:rPr lang="en-US" sz="3600" i="1" dirty="0" smtClean="0">
                <a:solidFill>
                  <a:srgbClr val="FFFF00"/>
                </a:solidFill>
                <a:effectLst/>
              </a:rPr>
              <a:t>heads... </a:t>
            </a:r>
          </a:p>
          <a:p>
            <a:pPr marL="0" indent="0">
              <a:buNone/>
            </a:pPr>
            <a:r>
              <a:rPr lang="en-US" sz="3600" dirty="0" smtClean="0">
                <a:effectLst/>
              </a:rPr>
              <a:t>It </a:t>
            </a:r>
            <a:r>
              <a:rPr lang="en-US" sz="3600" dirty="0">
                <a:effectLst/>
              </a:rPr>
              <a:t>was not unusual to attribute many heads to monsters, especially to fabulous monsters, and these greatly increased the terror of the animal. The seven heads would somehow denote power, or seats of power. Such a number of heads increase the </a:t>
            </a:r>
            <a:r>
              <a:rPr lang="en-US" sz="3600" dirty="0" smtClean="0">
                <a:effectLst/>
              </a:rPr>
              <a:t>terribleness and the </a:t>
            </a:r>
            <a:r>
              <a:rPr lang="en-US" sz="3600" dirty="0">
                <a:effectLst/>
              </a:rPr>
              <a:t>vitality of the monster. </a:t>
            </a:r>
            <a:endParaRPr lang="en-US" sz="3600" dirty="0">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0499180"/>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12:3</a:t>
            </a:r>
            <a:endParaRPr lang="en-US" dirty="0">
              <a:solidFill>
                <a:srgbClr val="00B0F0"/>
              </a:solidFill>
            </a:endParaRPr>
          </a:p>
        </p:txBody>
      </p:sp>
      <p:sp>
        <p:nvSpPr>
          <p:cNvPr id="5" name="Content Placeholder 2"/>
          <p:cNvSpPr>
            <a:spLocks noGrp="1"/>
          </p:cNvSpPr>
          <p:nvPr>
            <p:ph idx="1"/>
          </p:nvPr>
        </p:nvSpPr>
        <p:spPr>
          <a:xfrm>
            <a:off x="136477" y="914400"/>
            <a:ext cx="11859904" cy="5848064"/>
          </a:xfrm>
        </p:spPr>
        <p:txBody>
          <a:bodyPr>
            <a:noAutofit/>
          </a:bodyPr>
          <a:lstStyle/>
          <a:p>
            <a:pPr marL="0" indent="0">
              <a:buNone/>
            </a:pPr>
            <a:r>
              <a:rPr lang="en-US" sz="3600" i="1" dirty="0" smtClean="0">
                <a:solidFill>
                  <a:srgbClr val="FFFF00"/>
                </a:solidFill>
                <a:effectLst/>
              </a:rPr>
              <a:t>…seven heads &amp; ten horns... </a:t>
            </a:r>
          </a:p>
          <a:p>
            <a:pPr marL="0" indent="0">
              <a:buNone/>
            </a:pPr>
            <a:r>
              <a:rPr lang="en-US" sz="3600" dirty="0" smtClean="0">
                <a:effectLst/>
              </a:rPr>
              <a:t>The </a:t>
            </a:r>
            <a:r>
              <a:rPr lang="en-US" sz="3600" dirty="0">
                <a:effectLst/>
              </a:rPr>
              <a:t>seven heads </a:t>
            </a:r>
            <a:r>
              <a:rPr lang="en-US" sz="3600" dirty="0" smtClean="0">
                <a:effectLst/>
              </a:rPr>
              <a:t> &amp; ten horns are </a:t>
            </a:r>
            <a:r>
              <a:rPr lang="en-US" sz="3600" dirty="0">
                <a:effectLst/>
              </a:rPr>
              <a:t>explained in </a:t>
            </a:r>
            <a:r>
              <a:rPr lang="en-US" sz="3600" dirty="0" smtClean="0">
                <a:solidFill>
                  <a:srgbClr val="FFFF00"/>
                </a:solidFill>
                <a:effectLst/>
              </a:rPr>
              <a:t>Rev. 17:3,9-13…</a:t>
            </a:r>
            <a:r>
              <a:rPr lang="en-US" sz="3600" dirty="0" smtClean="0">
                <a:effectLst/>
              </a:rPr>
              <a:t> </a:t>
            </a:r>
            <a:r>
              <a:rPr lang="en-US" sz="3600" dirty="0">
                <a:effectLst/>
              </a:rPr>
              <a:t>where the seven-headed beast appears </a:t>
            </a:r>
            <a:r>
              <a:rPr lang="en-US" sz="3600" dirty="0" smtClean="0">
                <a:effectLst/>
              </a:rPr>
              <a:t>again.  </a:t>
            </a:r>
            <a:r>
              <a:rPr lang="en-US" sz="3600" dirty="0" smtClean="0">
                <a:solidFill>
                  <a:srgbClr val="00B0F0"/>
                </a:solidFill>
                <a:effectLst/>
              </a:rPr>
              <a:t>The 7 heads represent 7 kings which rule over 7 kingdoms</a:t>
            </a:r>
            <a:r>
              <a:rPr lang="en-US" sz="3600" dirty="0" smtClean="0">
                <a:effectLst/>
              </a:rPr>
              <a:t>. </a:t>
            </a:r>
            <a:r>
              <a:rPr lang="en-US" sz="3600" dirty="0" smtClean="0">
                <a:solidFill>
                  <a:srgbClr val="FFC000"/>
                </a:solidFill>
                <a:effectLst/>
              </a:rPr>
              <a:t>The 10 </a:t>
            </a:r>
            <a:r>
              <a:rPr lang="en-US" sz="3600" dirty="0">
                <a:solidFill>
                  <a:srgbClr val="FFC000"/>
                </a:solidFill>
                <a:effectLst/>
              </a:rPr>
              <a:t>horns </a:t>
            </a:r>
            <a:r>
              <a:rPr lang="en-US" sz="3600" dirty="0" smtClean="0">
                <a:solidFill>
                  <a:srgbClr val="FFC000"/>
                </a:solidFill>
                <a:effectLst/>
              </a:rPr>
              <a:t>represent 10 kings which will rule over 10 </a:t>
            </a:r>
            <a:r>
              <a:rPr lang="en-US" sz="3600" dirty="0">
                <a:solidFill>
                  <a:srgbClr val="FFC000"/>
                </a:solidFill>
                <a:effectLst/>
              </a:rPr>
              <a:t>kingdoms which did not </a:t>
            </a:r>
            <a:r>
              <a:rPr lang="en-US" sz="3600" dirty="0" smtClean="0">
                <a:solidFill>
                  <a:srgbClr val="FFC000"/>
                </a:solidFill>
                <a:effectLst/>
              </a:rPr>
              <a:t>exist yet</a:t>
            </a:r>
            <a:r>
              <a:rPr lang="en-US" sz="3600" dirty="0" smtClean="0">
                <a:effectLst/>
              </a:rPr>
              <a:t>.</a:t>
            </a:r>
          </a:p>
          <a:p>
            <a:pPr marL="0" indent="0">
              <a:buNone/>
            </a:pPr>
            <a:r>
              <a:rPr lang="en-US" sz="3600" dirty="0">
                <a:effectLst/>
              </a:rPr>
              <a:t>Similar descriptions of a 10 </a:t>
            </a:r>
            <a:r>
              <a:rPr lang="en-US" sz="3600" dirty="0" smtClean="0">
                <a:effectLst/>
              </a:rPr>
              <a:t>horned </a:t>
            </a:r>
            <a:r>
              <a:rPr lang="en-US" sz="3600" dirty="0">
                <a:effectLst/>
              </a:rPr>
              <a:t>beast is found in </a:t>
            </a:r>
            <a:r>
              <a:rPr lang="en-US" sz="3600" i="1" dirty="0">
                <a:solidFill>
                  <a:srgbClr val="FFFF00"/>
                </a:solidFill>
                <a:effectLst/>
              </a:rPr>
              <a:t>Daniel 7:7-8, 20 &amp; 24</a:t>
            </a:r>
            <a:endParaRPr lang="en-US" sz="3600" i="1" dirty="0">
              <a:solidFill>
                <a:srgbClr val="FFFF00"/>
              </a:solidFill>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8724789"/>
      </p:ext>
    </p:extLst>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12:3</a:t>
            </a:r>
            <a:endParaRPr lang="en-US" dirty="0">
              <a:solidFill>
                <a:srgbClr val="00B0F0"/>
              </a:solidFill>
            </a:endParaRPr>
          </a:p>
        </p:txBody>
      </p:sp>
      <p:sp>
        <p:nvSpPr>
          <p:cNvPr id="5" name="Content Placeholder 2"/>
          <p:cNvSpPr>
            <a:spLocks noGrp="1"/>
          </p:cNvSpPr>
          <p:nvPr>
            <p:ph idx="1"/>
          </p:nvPr>
        </p:nvSpPr>
        <p:spPr>
          <a:xfrm>
            <a:off x="136477" y="914400"/>
            <a:ext cx="11859904" cy="5848064"/>
          </a:xfrm>
        </p:spPr>
        <p:txBody>
          <a:bodyPr>
            <a:noAutofit/>
          </a:bodyPr>
          <a:lstStyle/>
          <a:p>
            <a:pPr marL="0" indent="0">
              <a:buNone/>
            </a:pPr>
            <a:r>
              <a:rPr lang="en-US" sz="3600" i="1" dirty="0" smtClean="0">
                <a:solidFill>
                  <a:srgbClr val="FFFF00"/>
                </a:solidFill>
                <a:effectLst/>
              </a:rPr>
              <a:t>…and seven crowns upon his heads... </a:t>
            </a:r>
          </a:p>
          <a:p>
            <a:pPr marL="0" indent="0">
              <a:buNone/>
            </a:pPr>
            <a:r>
              <a:rPr lang="en-US" sz="3600" dirty="0">
                <a:effectLst>
                  <a:outerShdw blurRad="38100" dist="38100" dir="2700000" algn="tl">
                    <a:srgbClr val="000000">
                      <a:alpha val="43137"/>
                    </a:srgbClr>
                  </a:outerShdw>
                </a:effectLst>
              </a:rPr>
              <a:t>His seven crowns upon his head denote his regal power, which he holds by </a:t>
            </a:r>
            <a:r>
              <a:rPr lang="en-US" sz="3600" dirty="0" smtClean="0">
                <a:effectLst>
                  <a:outerShdw blurRad="38100" dist="38100" dir="2700000" algn="tl">
                    <a:srgbClr val="000000">
                      <a:alpha val="43137"/>
                    </a:srgbClr>
                  </a:outerShdw>
                </a:effectLst>
              </a:rPr>
              <a:t>usurping authority</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This </a:t>
            </a:r>
            <a:r>
              <a:rPr lang="en-US" sz="3600" dirty="0">
                <a:effectLst>
                  <a:outerShdw blurRad="38100" dist="38100" dir="2700000" algn="tl">
                    <a:srgbClr val="000000">
                      <a:alpha val="43137"/>
                    </a:srgbClr>
                  </a:outerShdw>
                </a:effectLst>
              </a:rPr>
              <a:t>would merely denote that kingly or royal authority was claimed. The </a:t>
            </a:r>
            <a:r>
              <a:rPr lang="en-US" sz="3600" dirty="0" smtClean="0">
                <a:effectLst>
                  <a:outerShdw blurRad="38100" dist="38100" dir="2700000" algn="tl">
                    <a:srgbClr val="000000">
                      <a:alpha val="43137"/>
                    </a:srgbClr>
                  </a:outerShdw>
                </a:effectLst>
              </a:rPr>
              <a:t>crowns speak to the fact that Satan will overpower some people and places in the world. Even if he has to take it by force; but of course his power and rule will be short-lived (</a:t>
            </a:r>
            <a:r>
              <a:rPr lang="en-US" sz="3600" dirty="0" smtClean="0">
                <a:solidFill>
                  <a:srgbClr val="FFFF00"/>
                </a:solidFill>
                <a:effectLst>
                  <a:outerShdw blurRad="38100" dist="38100" dir="2700000" algn="tl">
                    <a:srgbClr val="000000">
                      <a:alpha val="43137"/>
                    </a:srgbClr>
                  </a:outerShdw>
                </a:effectLst>
              </a:rPr>
              <a:t>Vs. 12</a:t>
            </a:r>
            <a:r>
              <a:rPr lang="en-US" sz="3600" dirty="0" smtClean="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66513730"/>
      </p:ext>
    </p:extLst>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12:4</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81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176" y="856728"/>
            <a:ext cx="7287904" cy="584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889077"/>
      </p:ext>
    </p:extLst>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12:4</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sp>
        <p:nvSpPr>
          <p:cNvPr id="4" name="AutoShape 2" descr="Image result for image of red dragon waiting to devour woman in revelation 12: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Image result for image of red dragon waiting to devour woman in revelation 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69" y="160338"/>
            <a:ext cx="10130288" cy="661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1476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FF00"/>
                </a:solidFill>
              </a:rPr>
              <a:t>Where is </a:t>
            </a:r>
            <a:r>
              <a:rPr lang="en-US" sz="3600" b="1" dirty="0">
                <a:solidFill>
                  <a:srgbClr val="00B0F0"/>
                </a:solidFill>
                <a:effectLst/>
              </a:rPr>
              <a:t>Ephesus </a:t>
            </a:r>
            <a:r>
              <a:rPr lang="en-US" sz="3600" b="1" dirty="0">
                <a:solidFill>
                  <a:srgbClr val="FFFF00"/>
                </a:solidFill>
                <a:effectLst/>
              </a:rPr>
              <a:t>Now?</a:t>
            </a:r>
          </a:p>
          <a:p>
            <a:pPr marL="0" indent="0">
              <a:buNone/>
            </a:pPr>
            <a:endParaRPr lang="en-US" sz="3200" dirty="0">
              <a:effectLst/>
            </a:endParaRPr>
          </a:p>
        </p:txBody>
      </p:sp>
      <p:pic>
        <p:nvPicPr>
          <p:cNvPr id="1026" name="Picture 2" descr="http://4.bp.blogspot.com/-nye1N_cwSEQ/ThvZUdvdYwI/AAAAAAAAAV0/s5CLRf_XnbU/s1600/CHURCH+AT+EPH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54" y="928468"/>
            <a:ext cx="8413012" cy="566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560349"/>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12:4</a:t>
            </a:r>
            <a:endParaRPr lang="en-US" dirty="0">
              <a:solidFill>
                <a:srgbClr val="00B0F0"/>
              </a:solidFill>
            </a:endParaRPr>
          </a:p>
        </p:txBody>
      </p:sp>
      <p:sp>
        <p:nvSpPr>
          <p:cNvPr id="5" name="Content Placeholder 2"/>
          <p:cNvSpPr>
            <a:spLocks noGrp="1"/>
          </p:cNvSpPr>
          <p:nvPr>
            <p:ph idx="1"/>
          </p:nvPr>
        </p:nvSpPr>
        <p:spPr>
          <a:xfrm>
            <a:off x="136477" y="1310186"/>
            <a:ext cx="11859904" cy="5452278"/>
          </a:xfrm>
        </p:spPr>
        <p:txBody>
          <a:bodyPr>
            <a:noAutofit/>
          </a:bodyPr>
          <a:lstStyle/>
          <a:p>
            <a:pPr marL="0" indent="0">
              <a:buNone/>
            </a:pPr>
            <a:r>
              <a:rPr lang="en-US" sz="3600" i="1" dirty="0" smtClean="0">
                <a:solidFill>
                  <a:srgbClr val="FFFF00"/>
                </a:solidFill>
                <a:effectLst/>
              </a:rPr>
              <a:t>"</a:t>
            </a:r>
            <a:r>
              <a:rPr lang="en-US" sz="3600" i="1" dirty="0">
                <a:solidFill>
                  <a:srgbClr val="FFFF00"/>
                </a:solidFill>
                <a:effectLst/>
              </a:rPr>
              <a:t>his tail swept away a third of the stars of heaven and threw them to the earth</a:t>
            </a:r>
            <a:r>
              <a:rPr lang="en-US" sz="3600" i="1" dirty="0" smtClean="0">
                <a:solidFill>
                  <a:srgbClr val="FFFF00"/>
                </a:solidFill>
                <a:effectLst/>
              </a:rPr>
              <a:t>" </a:t>
            </a:r>
          </a:p>
          <a:p>
            <a:pPr marL="0" indent="0">
              <a:buNone/>
            </a:pPr>
            <a:r>
              <a:rPr lang="en-US" sz="3600" dirty="0" smtClean="0">
                <a:effectLst/>
              </a:rPr>
              <a:t>The </a:t>
            </a:r>
            <a:r>
              <a:rPr lang="en-US" sz="3600" dirty="0">
                <a:effectLst/>
              </a:rPr>
              <a:t>context </a:t>
            </a:r>
            <a:r>
              <a:rPr lang="en-US" sz="3600" dirty="0" smtClean="0">
                <a:effectLst/>
              </a:rPr>
              <a:t>most likely refers </a:t>
            </a:r>
            <a:r>
              <a:rPr lang="en-US" sz="3600" dirty="0">
                <a:effectLst/>
              </a:rPr>
              <a:t>to angels </a:t>
            </a:r>
            <a:r>
              <a:rPr lang="en-US" sz="3600" dirty="0" smtClean="0">
                <a:solidFill>
                  <a:srgbClr val="FFFF00"/>
                </a:solidFill>
                <a:effectLst/>
              </a:rPr>
              <a:t>(Dan</a:t>
            </a:r>
            <a:r>
              <a:rPr lang="en-US" sz="3600" dirty="0">
                <a:solidFill>
                  <a:srgbClr val="FFFF00"/>
                </a:solidFill>
                <a:effectLst/>
              </a:rPr>
              <a:t>. </a:t>
            </a:r>
            <a:r>
              <a:rPr lang="en-US" sz="3600" dirty="0" smtClean="0">
                <a:solidFill>
                  <a:srgbClr val="FFFF00"/>
                </a:solidFill>
                <a:effectLst/>
              </a:rPr>
              <a:t>8:9-11; </a:t>
            </a:r>
            <a:r>
              <a:rPr lang="en-US" sz="3600" dirty="0">
                <a:solidFill>
                  <a:srgbClr val="FFFF00"/>
                </a:solidFill>
                <a:effectLst/>
              </a:rPr>
              <a:t>2 </a:t>
            </a:r>
            <a:r>
              <a:rPr lang="en-US" sz="3600" dirty="0" smtClean="0">
                <a:solidFill>
                  <a:srgbClr val="FFFF00"/>
                </a:solidFill>
                <a:effectLst/>
              </a:rPr>
              <a:t>Peter. </a:t>
            </a:r>
            <a:r>
              <a:rPr lang="en-US" sz="3600" dirty="0">
                <a:solidFill>
                  <a:srgbClr val="FFFF00"/>
                </a:solidFill>
                <a:effectLst/>
              </a:rPr>
              <a:t>2:4; Jude 1:6)</a:t>
            </a:r>
            <a:r>
              <a:rPr lang="en-US" sz="3600" dirty="0">
                <a:effectLst/>
              </a:rPr>
              <a:t>. Falling angels </a:t>
            </a:r>
            <a:r>
              <a:rPr lang="en-US" sz="3600" dirty="0" smtClean="0">
                <a:effectLst/>
              </a:rPr>
              <a:t>are </a:t>
            </a:r>
            <a:r>
              <a:rPr lang="en-US" sz="3600" dirty="0">
                <a:effectLst/>
              </a:rPr>
              <a:t>a </a:t>
            </a:r>
            <a:r>
              <a:rPr lang="en-US" sz="3600" dirty="0" smtClean="0">
                <a:effectLst/>
              </a:rPr>
              <a:t>commonly referred to as</a:t>
            </a:r>
            <a:r>
              <a:rPr lang="en-US" sz="3600" dirty="0">
                <a:effectLst/>
              </a:rPr>
              <a:t> falling stars</a:t>
            </a:r>
            <a:r>
              <a:rPr lang="en-US" sz="3600" dirty="0" smtClean="0">
                <a:effectLst/>
              </a:rPr>
              <a:t> </a:t>
            </a:r>
            <a:r>
              <a:rPr lang="en-US" sz="3600" dirty="0">
                <a:effectLst/>
              </a:rPr>
              <a:t>in apocalyptic </a:t>
            </a:r>
            <a:r>
              <a:rPr lang="en-US" sz="3600" dirty="0" smtClean="0">
                <a:effectLst/>
              </a:rPr>
              <a:t>literature. Hence it is depicting that Satan influenced or persuaded a third of the angelic hosts to follow him.</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834418"/>
      </p:ext>
    </p:extLst>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12:4</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sp>
        <p:nvSpPr>
          <p:cNvPr id="4" name="AutoShape 2" descr="Image result for image of red dragon waiting to devour woman in revelation 12: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descr="Image result for image of red dragon waiting to devour woman in revelation 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447" y="160338"/>
            <a:ext cx="6543201" cy="662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977951"/>
      </p:ext>
    </p:extLst>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12:4</a:t>
            </a:r>
            <a:endParaRPr lang="en-US" dirty="0">
              <a:solidFill>
                <a:srgbClr val="00B0F0"/>
              </a:solidFill>
            </a:endParaRPr>
          </a:p>
        </p:txBody>
      </p:sp>
      <p:sp>
        <p:nvSpPr>
          <p:cNvPr id="5" name="Content Placeholder 2"/>
          <p:cNvSpPr>
            <a:spLocks noGrp="1"/>
          </p:cNvSpPr>
          <p:nvPr>
            <p:ph idx="1"/>
          </p:nvPr>
        </p:nvSpPr>
        <p:spPr>
          <a:xfrm>
            <a:off x="122829" y="996287"/>
            <a:ext cx="11859904" cy="571841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dragon stood before the woman, that when she had </a:t>
            </a:r>
            <a:r>
              <a:rPr lang="en-US" sz="3600" i="1" dirty="0" smtClean="0">
                <a:solidFill>
                  <a:srgbClr val="FFFF00"/>
                </a:solidFill>
                <a:effectLst/>
              </a:rPr>
              <a:t>delivered, </a:t>
            </a:r>
            <a:r>
              <a:rPr lang="en-US" sz="3600" i="1" dirty="0">
                <a:solidFill>
                  <a:srgbClr val="FFFF00"/>
                </a:solidFill>
                <a:effectLst/>
              </a:rPr>
              <a:t>he might devour the </a:t>
            </a:r>
            <a:r>
              <a:rPr lang="en-US" sz="3600" i="1" dirty="0" smtClean="0">
                <a:solidFill>
                  <a:srgbClr val="FFFF00"/>
                </a:solidFill>
                <a:effectLst/>
              </a:rPr>
              <a:t>child” </a:t>
            </a:r>
            <a:endParaRPr lang="en-US" sz="3600" i="1" dirty="0">
              <a:solidFill>
                <a:srgbClr val="FFFF00"/>
              </a:solidFill>
              <a:effectLst/>
            </a:endParaRPr>
          </a:p>
          <a:p>
            <a:pPr marL="0" indent="0">
              <a:buNone/>
            </a:pPr>
            <a:r>
              <a:rPr lang="en-US" sz="3600" dirty="0" smtClean="0">
                <a:effectLst/>
              </a:rPr>
              <a:t>This </a:t>
            </a:r>
            <a:r>
              <a:rPr lang="en-US" sz="3600" dirty="0">
                <a:effectLst/>
              </a:rPr>
              <a:t>child refers to the promised </a:t>
            </a:r>
            <a:r>
              <a:rPr lang="en-US" sz="3600" dirty="0" smtClean="0">
                <a:effectLst/>
              </a:rPr>
              <a:t>Messiah, Jesus Christ himself. </a:t>
            </a:r>
            <a:r>
              <a:rPr lang="en-US" sz="3600" dirty="0">
                <a:effectLst/>
              </a:rPr>
              <a:t>Satan </a:t>
            </a:r>
            <a:r>
              <a:rPr lang="en-US" sz="3600" dirty="0" smtClean="0">
                <a:effectLst/>
              </a:rPr>
              <a:t>wanted </a:t>
            </a:r>
            <a:r>
              <a:rPr lang="en-US" sz="3600" dirty="0">
                <a:effectLst/>
              </a:rPr>
              <a:t>to thwart God's plans at every </a:t>
            </a:r>
            <a:r>
              <a:rPr lang="en-US" sz="3600" dirty="0" smtClean="0">
                <a:effectLst/>
              </a:rPr>
              <a:t>level. He wanted to destroy Jesus in order to ruin </a:t>
            </a:r>
            <a:r>
              <a:rPr lang="en-US" sz="3600" dirty="0">
                <a:effectLst/>
              </a:rPr>
              <a:t>the universal plan </a:t>
            </a:r>
            <a:r>
              <a:rPr lang="en-US" sz="3600" dirty="0" smtClean="0">
                <a:effectLst/>
              </a:rPr>
              <a:t>of salvation. </a:t>
            </a:r>
            <a:r>
              <a:rPr lang="en-US" sz="3600" dirty="0">
                <a:effectLst/>
              </a:rPr>
              <a:t>Satan wanted to hinder the kingdom of Christ from spreading </a:t>
            </a:r>
            <a:r>
              <a:rPr lang="en-US" sz="3600" dirty="0" smtClean="0">
                <a:effectLst/>
              </a:rPr>
              <a:t>abroad… this he tried by using king Herod but failed.</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9623325"/>
      </p:ext>
    </p:extLst>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12:4</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4098" name="Picture 2" descr="Image result for image of woman in revelation 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848" y="40531"/>
            <a:ext cx="6537278" cy="6641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58131"/>
      </p:ext>
    </p:extLst>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12:4</a:t>
            </a:r>
            <a:endParaRPr lang="en-US" dirty="0">
              <a:solidFill>
                <a:srgbClr val="00B0F0"/>
              </a:solidFill>
            </a:endParaRPr>
          </a:p>
        </p:txBody>
      </p:sp>
      <p:sp>
        <p:nvSpPr>
          <p:cNvPr id="5" name="Content Placeholder 2"/>
          <p:cNvSpPr>
            <a:spLocks noGrp="1"/>
          </p:cNvSpPr>
          <p:nvPr>
            <p:ph idx="1"/>
          </p:nvPr>
        </p:nvSpPr>
        <p:spPr>
          <a:xfrm>
            <a:off x="122829" y="887104"/>
            <a:ext cx="11859904" cy="5813947"/>
          </a:xfrm>
        </p:spPr>
        <p:txBody>
          <a:bodyPr>
            <a:noAutofit/>
          </a:bodyPr>
          <a:lstStyle/>
          <a:p>
            <a:pPr marL="0" indent="0">
              <a:buNone/>
            </a:pPr>
            <a:r>
              <a:rPr lang="en-US" sz="4000" i="1" dirty="0">
                <a:solidFill>
                  <a:srgbClr val="00B0F0"/>
                </a:solidFill>
                <a:effectLst/>
              </a:rPr>
              <a:t>The devil's great design is to crush every good thing in the beginning, to nip grace in the bud, to kill the infant church in the </a:t>
            </a:r>
            <a:r>
              <a:rPr lang="en-US" sz="4000" i="1" dirty="0" smtClean="0">
                <a:solidFill>
                  <a:srgbClr val="00B0F0"/>
                </a:solidFill>
                <a:effectLst/>
              </a:rPr>
              <a:t>cradle. He </a:t>
            </a:r>
            <a:r>
              <a:rPr lang="en-US" sz="4000" i="1" dirty="0">
                <a:solidFill>
                  <a:srgbClr val="00B0F0"/>
                </a:solidFill>
                <a:effectLst/>
              </a:rPr>
              <a:t>is therefore said to stand before the </a:t>
            </a:r>
            <a:r>
              <a:rPr lang="en-US" sz="4000" i="1" dirty="0" smtClean="0">
                <a:solidFill>
                  <a:srgbClr val="00B0F0"/>
                </a:solidFill>
                <a:effectLst/>
              </a:rPr>
              <a:t>woman </a:t>
            </a:r>
            <a:r>
              <a:rPr lang="en-US" sz="4000" i="1" dirty="0">
                <a:solidFill>
                  <a:srgbClr val="00B0F0"/>
                </a:solidFill>
                <a:effectLst/>
              </a:rPr>
              <a:t>to prevent all possibility of her child's escape. </a:t>
            </a:r>
            <a:r>
              <a:rPr lang="en-US" sz="4000" i="1" dirty="0" smtClean="0">
                <a:solidFill>
                  <a:srgbClr val="00B0F0"/>
                </a:solidFill>
                <a:effectLst/>
              </a:rPr>
              <a:t>But </a:t>
            </a:r>
            <a:r>
              <a:rPr lang="en-US" sz="4000" i="1" dirty="0">
                <a:solidFill>
                  <a:srgbClr val="00B0F0"/>
                </a:solidFill>
                <a:effectLst/>
              </a:rPr>
              <a:t>though he stood before her, he had no power to hurt or touch </a:t>
            </a:r>
            <a:r>
              <a:rPr lang="en-US" sz="4000" i="1" dirty="0" smtClean="0">
                <a:solidFill>
                  <a:srgbClr val="00B0F0"/>
                </a:solidFill>
                <a:effectLst/>
              </a:rPr>
              <a:t>either </a:t>
            </a:r>
            <a:r>
              <a:rPr lang="en-US" sz="4000" i="1" dirty="0">
                <a:solidFill>
                  <a:srgbClr val="00B0F0"/>
                </a:solidFill>
                <a:effectLst/>
              </a:rPr>
              <a:t>mother or </a:t>
            </a:r>
            <a:r>
              <a:rPr lang="en-US" sz="4000" i="1" dirty="0" smtClean="0">
                <a:solidFill>
                  <a:srgbClr val="00B0F0"/>
                </a:solidFill>
                <a:effectLst/>
              </a:rPr>
              <a:t>child… </a:t>
            </a:r>
            <a:r>
              <a:rPr lang="en-US" sz="4000" b="1" dirty="0" smtClean="0">
                <a:solidFill>
                  <a:srgbClr val="FFFF00"/>
                </a:solidFill>
                <a:effectLst/>
              </a:rPr>
              <a:t>God protects and preserves his own!</a:t>
            </a:r>
            <a:endParaRPr lang="en-US" sz="4000" b="1"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8337607"/>
      </p:ext>
    </p:extLst>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12:5</a:t>
            </a:r>
            <a:endParaRPr lang="en-US" dirty="0">
              <a:solidFill>
                <a:srgbClr val="00B0F0"/>
              </a:solidFill>
            </a:endParaRPr>
          </a:p>
        </p:txBody>
      </p:sp>
      <p:sp>
        <p:nvSpPr>
          <p:cNvPr id="5" name="Content Placeholder 2"/>
          <p:cNvSpPr>
            <a:spLocks noGrp="1"/>
          </p:cNvSpPr>
          <p:nvPr>
            <p:ph idx="1"/>
          </p:nvPr>
        </p:nvSpPr>
        <p:spPr>
          <a:xfrm>
            <a:off x="177420" y="832514"/>
            <a:ext cx="11859904" cy="6025486"/>
          </a:xfrm>
        </p:spPr>
        <p:txBody>
          <a:bodyPr>
            <a:noAutofit/>
          </a:bodyPr>
          <a:lstStyle/>
          <a:p>
            <a:pPr marL="0" indent="0">
              <a:buNone/>
            </a:pPr>
            <a:r>
              <a:rPr lang="en-US" sz="3600" dirty="0" smtClean="0">
                <a:effectLst/>
              </a:rPr>
              <a:t>Christ’s birth is stated in verse 5. He is described as the ultimate ruler of the nations. Then Christ’s ascension is mentioned without reference to His life and death. The reason for this omission is simply that the point of the passage is Satan’s war against Christ. Satan failed to destroy Christ at His birth and the fact that Christ ascended, proves that he failed to destroy Christ during His life and in His death. The ascension is proof of Satan’s failure and Christ’s victory.</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1791123"/>
      </p:ext>
    </p:extLst>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12:5</a:t>
            </a:r>
            <a:endParaRPr lang="en-US" dirty="0">
              <a:solidFill>
                <a:srgbClr val="00B0F0"/>
              </a:solidFill>
            </a:endParaRPr>
          </a:p>
        </p:txBody>
      </p:sp>
      <p:sp>
        <p:nvSpPr>
          <p:cNvPr id="5" name="Content Placeholder 2"/>
          <p:cNvSpPr>
            <a:spLocks noGrp="1"/>
          </p:cNvSpPr>
          <p:nvPr>
            <p:ph idx="1"/>
          </p:nvPr>
        </p:nvSpPr>
        <p:spPr>
          <a:xfrm>
            <a:off x="177420" y="832514"/>
            <a:ext cx="11859904" cy="5868537"/>
          </a:xfrm>
        </p:spPr>
        <p:txBody>
          <a:bodyPr>
            <a:noAutofit/>
          </a:bodyPr>
          <a:lstStyle/>
          <a:p>
            <a:pPr marL="0" indent="0">
              <a:buNone/>
            </a:pPr>
            <a:r>
              <a:rPr lang="en-US" sz="3600" dirty="0" smtClean="0">
                <a:effectLst/>
              </a:rPr>
              <a:t>Notice </a:t>
            </a:r>
            <a:r>
              <a:rPr lang="en-US" sz="3600" dirty="0">
                <a:effectLst/>
              </a:rPr>
              <a:t>how John moves from the </a:t>
            </a:r>
            <a:r>
              <a:rPr lang="en-US" sz="3600" dirty="0" smtClean="0">
                <a:effectLst/>
              </a:rPr>
              <a:t>incarnation (historical account) </a:t>
            </a:r>
            <a:r>
              <a:rPr lang="en-US" sz="3600" dirty="0">
                <a:effectLst/>
              </a:rPr>
              <a:t>of Jesus to the </a:t>
            </a:r>
            <a:r>
              <a:rPr lang="en-US" sz="3600" dirty="0" smtClean="0">
                <a:effectLst/>
              </a:rPr>
              <a:t>eschatological (Futuristic account) </a:t>
            </a:r>
            <a:r>
              <a:rPr lang="en-US" sz="3600" dirty="0">
                <a:effectLst/>
              </a:rPr>
              <a:t>reign</a:t>
            </a:r>
            <a:r>
              <a:rPr lang="en-US" sz="3600" dirty="0" smtClean="0">
                <a:effectLst/>
              </a:rPr>
              <a:t>.</a:t>
            </a:r>
          </a:p>
          <a:p>
            <a:pPr marL="0" indent="0">
              <a:buNone/>
            </a:pPr>
            <a:r>
              <a:rPr lang="en-US" sz="3600" i="1" dirty="0" smtClean="0">
                <a:solidFill>
                  <a:srgbClr val="FFFF00"/>
                </a:solidFill>
                <a:effectLst/>
              </a:rPr>
              <a:t>“…who </a:t>
            </a:r>
            <a:r>
              <a:rPr lang="en-US" sz="3600" i="1" dirty="0">
                <a:solidFill>
                  <a:srgbClr val="FFFF00"/>
                </a:solidFill>
                <a:effectLst/>
              </a:rPr>
              <a:t>is to rule all the nations with a rod of </a:t>
            </a:r>
            <a:r>
              <a:rPr lang="en-US" sz="3600" i="1" dirty="0" smtClean="0">
                <a:solidFill>
                  <a:srgbClr val="FFFF00"/>
                </a:solidFill>
                <a:effectLst/>
              </a:rPr>
              <a:t>iron”</a:t>
            </a:r>
          </a:p>
          <a:p>
            <a:pPr marL="0" indent="0">
              <a:buNone/>
            </a:pPr>
            <a:r>
              <a:rPr lang="en-US" sz="3600" dirty="0" smtClean="0">
                <a:effectLst/>
              </a:rPr>
              <a:t>This </a:t>
            </a:r>
            <a:r>
              <a:rPr lang="en-US" sz="3600" dirty="0">
                <a:effectLst/>
              </a:rPr>
              <a:t>is an allusion to </a:t>
            </a:r>
            <a:r>
              <a:rPr lang="en-US" sz="3600" dirty="0" smtClean="0">
                <a:effectLst/>
              </a:rPr>
              <a:t>Psalm </a:t>
            </a:r>
            <a:r>
              <a:rPr lang="en-US" sz="3600" dirty="0">
                <a:effectLst/>
              </a:rPr>
              <a:t>2:9 and </a:t>
            </a:r>
            <a:r>
              <a:rPr lang="en-US" sz="3600" dirty="0" smtClean="0">
                <a:effectLst/>
              </a:rPr>
              <a:t>is referring to the Messianic rule of Jesus to come one day. </a:t>
            </a:r>
            <a:r>
              <a:rPr lang="en-US" sz="3600" dirty="0">
                <a:effectLst/>
              </a:rPr>
              <a:t>As the evil one now rules the nations, a new leader has come and will </a:t>
            </a:r>
            <a:r>
              <a:rPr lang="en-US" sz="3600" dirty="0" err="1">
                <a:effectLst/>
              </a:rPr>
              <a:t>ond</a:t>
            </a:r>
            <a:r>
              <a:rPr lang="en-US" sz="3600" dirty="0">
                <a:effectLst/>
              </a:rPr>
              <a:t> day completely reign.</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4002370"/>
      </p:ext>
    </p:extLst>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12:5</a:t>
            </a:r>
            <a:endParaRPr lang="en-US" dirty="0">
              <a:solidFill>
                <a:srgbClr val="00B0F0"/>
              </a:solidFill>
            </a:endParaRPr>
          </a:p>
        </p:txBody>
      </p:sp>
      <p:sp>
        <p:nvSpPr>
          <p:cNvPr id="5" name="Content Placeholder 2"/>
          <p:cNvSpPr>
            <a:spLocks noGrp="1"/>
          </p:cNvSpPr>
          <p:nvPr>
            <p:ph idx="1"/>
          </p:nvPr>
        </p:nvSpPr>
        <p:spPr>
          <a:xfrm>
            <a:off x="177420" y="1037229"/>
            <a:ext cx="11859904" cy="566382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her child was caught up to God and to His </a:t>
            </a:r>
            <a:r>
              <a:rPr lang="en-US" sz="3600" i="1" dirty="0" smtClean="0">
                <a:solidFill>
                  <a:srgbClr val="FFFF00"/>
                </a:solidFill>
                <a:effectLst/>
              </a:rPr>
              <a:t>throne”</a:t>
            </a:r>
          </a:p>
          <a:p>
            <a:pPr marL="0" indent="0">
              <a:buNone/>
            </a:pPr>
            <a:r>
              <a:rPr lang="en-US" sz="3600" dirty="0">
                <a:effectLst/>
              </a:rPr>
              <a:t>John, in the book of Revelation, does not discuss Jesus' earthly life or death. He moves theologically from the incarnation to the exaltation. The focus of Revelation is the </a:t>
            </a:r>
            <a:r>
              <a:rPr lang="en-US" sz="3600" dirty="0" smtClean="0">
                <a:effectLst/>
              </a:rPr>
              <a:t>glorified &amp; exalted Christ. </a:t>
            </a:r>
            <a:r>
              <a:rPr lang="en-US" sz="3600" dirty="0">
                <a:effectLst/>
              </a:rPr>
              <a:t>This is </a:t>
            </a:r>
            <a:r>
              <a:rPr lang="en-US" sz="3600" dirty="0" smtClean="0">
                <a:effectLst/>
              </a:rPr>
              <a:t>not meant </a:t>
            </a:r>
            <a:r>
              <a:rPr lang="en-US" sz="3600" dirty="0">
                <a:effectLst/>
              </a:rPr>
              <a:t>to </a:t>
            </a:r>
            <a:r>
              <a:rPr lang="en-US" sz="3600" dirty="0" smtClean="0">
                <a:effectLst/>
              </a:rPr>
              <a:t>diminish </a:t>
            </a:r>
            <a:r>
              <a:rPr lang="en-US" sz="3600" dirty="0">
                <a:effectLst/>
              </a:rPr>
              <a:t>Jesus</a:t>
            </a:r>
            <a:r>
              <a:rPr lang="en-US" sz="3600" dirty="0" smtClean="0">
                <a:effectLst/>
              </a:rPr>
              <a:t>' role as the sacrificial lamb for the sins of the world, </a:t>
            </a:r>
            <a:r>
              <a:rPr lang="en-US" sz="3600" dirty="0">
                <a:effectLst/>
              </a:rPr>
              <a:t>but to focus on His role </a:t>
            </a:r>
            <a:r>
              <a:rPr lang="en-US" sz="3600" dirty="0" smtClean="0">
                <a:effectLst/>
              </a:rPr>
              <a:t>of ushering in the </a:t>
            </a:r>
            <a:r>
              <a:rPr lang="en-US" sz="3600" dirty="0">
                <a:effectLst/>
              </a:rPr>
              <a:t>eternal </a:t>
            </a:r>
            <a:r>
              <a:rPr lang="en-US" sz="3600" dirty="0" smtClean="0">
                <a:effectLst/>
              </a:rPr>
              <a:t>kingdom.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1661100"/>
      </p:ext>
    </p:extLst>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12:6</a:t>
            </a:r>
            <a:endParaRPr lang="en-US" dirty="0">
              <a:solidFill>
                <a:srgbClr val="00B0F0"/>
              </a:solidFill>
            </a:endParaRPr>
          </a:p>
        </p:txBody>
      </p:sp>
      <p:sp>
        <p:nvSpPr>
          <p:cNvPr id="5" name="Content Placeholder 2"/>
          <p:cNvSpPr>
            <a:spLocks noGrp="1"/>
          </p:cNvSpPr>
          <p:nvPr>
            <p:ph idx="1"/>
          </p:nvPr>
        </p:nvSpPr>
        <p:spPr>
          <a:xfrm>
            <a:off x="177420" y="1828800"/>
            <a:ext cx="11859904" cy="4872250"/>
          </a:xfrm>
        </p:spPr>
        <p:txBody>
          <a:bodyPr>
            <a:noAutofit/>
          </a:bodyPr>
          <a:lstStyle/>
          <a:p>
            <a:pPr marL="0" indent="0">
              <a:buNone/>
            </a:pPr>
            <a:r>
              <a:rPr lang="en-US" sz="3600" i="1" dirty="0" smtClean="0">
                <a:solidFill>
                  <a:srgbClr val="FFFF00"/>
                </a:solidFill>
                <a:effectLst/>
              </a:rPr>
              <a:t>“And the </a:t>
            </a:r>
            <a:r>
              <a:rPr lang="en-US" sz="3600" i="1" dirty="0">
                <a:solidFill>
                  <a:srgbClr val="FFFF00"/>
                </a:solidFill>
                <a:effectLst/>
              </a:rPr>
              <a:t>woman fled into the </a:t>
            </a:r>
            <a:r>
              <a:rPr lang="en-US" sz="3600" i="1" dirty="0" smtClean="0">
                <a:solidFill>
                  <a:srgbClr val="FFFF00"/>
                </a:solidFill>
                <a:effectLst/>
              </a:rPr>
              <a:t>wilderness.." </a:t>
            </a:r>
          </a:p>
          <a:p>
            <a:pPr marL="0" indent="0">
              <a:buNone/>
            </a:pPr>
            <a:r>
              <a:rPr lang="en-US" sz="3600" dirty="0" smtClean="0">
                <a:effectLst/>
              </a:rPr>
              <a:t>More than likely this is </a:t>
            </a:r>
            <a:r>
              <a:rPr lang="en-US" sz="3600" dirty="0">
                <a:effectLst/>
              </a:rPr>
              <a:t>an allusion to the </a:t>
            </a:r>
            <a:r>
              <a:rPr lang="en-US" sz="3600" dirty="0" smtClean="0">
                <a:effectLst/>
              </a:rPr>
              <a:t>Exodus of Israel, that is; the </a:t>
            </a:r>
            <a:r>
              <a:rPr lang="en-US" sz="3600" dirty="0">
                <a:effectLst/>
              </a:rPr>
              <a:t>time of wilderness </a:t>
            </a:r>
            <a:r>
              <a:rPr lang="en-US" sz="3600" dirty="0" smtClean="0">
                <a:effectLst/>
              </a:rPr>
              <a:t>wanderings. </a:t>
            </a:r>
            <a:r>
              <a:rPr lang="en-US" sz="3600" dirty="0">
                <a:effectLst/>
              </a:rPr>
              <a:t>During this time, </a:t>
            </a:r>
            <a:r>
              <a:rPr lang="en-US" sz="3600" dirty="0" smtClean="0">
                <a:effectLst/>
              </a:rPr>
              <a:t>God </a:t>
            </a:r>
            <a:r>
              <a:rPr lang="en-US" sz="3600" dirty="0">
                <a:effectLst/>
              </a:rPr>
              <a:t>provided all of their needs and was intimately present with them</a:t>
            </a:r>
            <a:r>
              <a:rPr lang="en-US" sz="3600" dirty="0" smtClean="0">
                <a:effectLst/>
              </a:rPr>
              <a:t>.</a:t>
            </a:r>
          </a:p>
          <a:p>
            <a:pPr marL="0" indent="0">
              <a:buNone/>
            </a:pPr>
            <a:r>
              <a:rPr lang="en-US" sz="3600" dirty="0" smtClean="0">
                <a:effectLst/>
              </a:rPr>
              <a:t>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6868676"/>
      </p:ext>
    </p:extLst>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12:6</a:t>
            </a:r>
            <a:endParaRPr lang="en-US" dirty="0">
              <a:solidFill>
                <a:srgbClr val="00B0F0"/>
              </a:solidFill>
            </a:endParaRPr>
          </a:p>
        </p:txBody>
      </p:sp>
      <p:sp>
        <p:nvSpPr>
          <p:cNvPr id="5" name="Content Placeholder 2"/>
          <p:cNvSpPr>
            <a:spLocks noGrp="1"/>
          </p:cNvSpPr>
          <p:nvPr>
            <p:ph idx="1"/>
          </p:nvPr>
        </p:nvSpPr>
        <p:spPr>
          <a:xfrm>
            <a:off x="177420" y="1460310"/>
            <a:ext cx="11859904" cy="5240740"/>
          </a:xfrm>
        </p:spPr>
        <p:txBody>
          <a:bodyPr>
            <a:noAutofit/>
          </a:bodyPr>
          <a:lstStyle/>
          <a:p>
            <a:pPr marL="0" indent="0">
              <a:buNone/>
            </a:pPr>
            <a:r>
              <a:rPr lang="en-US" sz="3600" i="1" dirty="0" smtClean="0">
                <a:solidFill>
                  <a:srgbClr val="FFFF00"/>
                </a:solidFill>
                <a:effectLst/>
              </a:rPr>
              <a:t>“…Where </a:t>
            </a:r>
            <a:r>
              <a:rPr lang="en-US" sz="3600" i="1" dirty="0">
                <a:solidFill>
                  <a:srgbClr val="FFFF00"/>
                </a:solidFill>
                <a:effectLst/>
              </a:rPr>
              <a:t>she hath a place prepared of </a:t>
            </a:r>
            <a:r>
              <a:rPr lang="en-US" sz="3600" i="1" dirty="0" smtClean="0">
                <a:solidFill>
                  <a:srgbClr val="FFFF00"/>
                </a:solidFill>
                <a:effectLst/>
              </a:rPr>
              <a:t>God…”</a:t>
            </a:r>
            <a:r>
              <a:rPr lang="en-US" sz="3600" dirty="0" smtClean="0">
                <a:effectLst/>
              </a:rPr>
              <a:t> </a:t>
            </a:r>
          </a:p>
          <a:p>
            <a:pPr marL="0" indent="0">
              <a:buNone/>
            </a:pPr>
            <a:r>
              <a:rPr lang="en-US" sz="3600" dirty="0" smtClean="0">
                <a:effectLst/>
              </a:rPr>
              <a:t>A </a:t>
            </a:r>
            <a:r>
              <a:rPr lang="en-US" sz="3600" dirty="0">
                <a:effectLst/>
              </a:rPr>
              <a:t>place where </a:t>
            </a:r>
            <a:r>
              <a:rPr lang="en-US" sz="3600" dirty="0" smtClean="0">
                <a:effectLst/>
              </a:rPr>
              <a:t>she </a:t>
            </a:r>
            <a:r>
              <a:rPr lang="en-US" sz="3600" dirty="0">
                <a:effectLst/>
              </a:rPr>
              <a:t>might be safe, and might be kept </a:t>
            </a:r>
            <a:r>
              <a:rPr lang="en-US" sz="3600" dirty="0" smtClean="0">
                <a:effectLst/>
              </a:rPr>
              <a:t>alive… </a:t>
            </a:r>
            <a:r>
              <a:rPr lang="en-US" sz="3600" dirty="0">
                <a:effectLst/>
              </a:rPr>
              <a:t>The meaning </a:t>
            </a:r>
            <a:r>
              <a:rPr lang="en-US" sz="3600" dirty="0" smtClean="0">
                <a:effectLst/>
              </a:rPr>
              <a:t>is </a:t>
            </a:r>
            <a:r>
              <a:rPr lang="en-US" sz="3600" dirty="0">
                <a:effectLst/>
              </a:rPr>
              <a:t>that during that </a:t>
            </a:r>
            <a:r>
              <a:rPr lang="en-US" sz="3600" dirty="0" smtClean="0">
                <a:effectLst/>
              </a:rPr>
              <a:t>time when Israel was wondering in the wilderness, due to their own disobedience; Israel was still the </a:t>
            </a:r>
            <a:r>
              <a:rPr lang="en-US" sz="3600" dirty="0">
                <a:effectLst/>
              </a:rPr>
              <a:t>object of </a:t>
            </a:r>
            <a:r>
              <a:rPr lang="en-US" sz="3600" dirty="0" smtClean="0">
                <a:effectLst/>
              </a:rPr>
              <a:t>God’s Divine </a:t>
            </a:r>
            <a:r>
              <a:rPr lang="en-US" sz="3600" dirty="0">
                <a:effectLst/>
              </a:rPr>
              <a:t>protection and care.</a:t>
            </a:r>
            <a:endParaRPr lang="en-US" sz="3600" dirty="0" smtClean="0">
              <a:effectLst/>
            </a:endParaRPr>
          </a:p>
          <a:p>
            <a:pPr marL="0" indent="0">
              <a:buNone/>
            </a:pPr>
            <a:r>
              <a:rPr lang="en-US" sz="3600" dirty="0" smtClean="0">
                <a:effectLst/>
              </a:rPr>
              <a:t>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97306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descr="http://karleenp.tripod.com/images/the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29" y="730850"/>
            <a:ext cx="5522881" cy="56721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sraeljerusalem.com/Photos/Ephesus%20Chur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329" y="3774078"/>
            <a:ext cx="6056537" cy="29704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awesomestories.com/images/user/cacc2b2d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329" y="257907"/>
            <a:ext cx="6056537" cy="404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867731"/>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12:6</a:t>
            </a:r>
            <a:endParaRPr lang="en-US" dirty="0">
              <a:solidFill>
                <a:srgbClr val="00B0F0"/>
              </a:solidFill>
            </a:endParaRPr>
          </a:p>
        </p:txBody>
      </p:sp>
      <p:sp>
        <p:nvSpPr>
          <p:cNvPr id="5" name="Content Placeholder 2"/>
          <p:cNvSpPr>
            <a:spLocks noGrp="1"/>
          </p:cNvSpPr>
          <p:nvPr>
            <p:ph idx="1"/>
          </p:nvPr>
        </p:nvSpPr>
        <p:spPr>
          <a:xfrm>
            <a:off x="177420" y="1023582"/>
            <a:ext cx="11859904" cy="5677468"/>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“…that </a:t>
            </a:r>
            <a:r>
              <a:rPr lang="en-US" sz="3600" i="1" dirty="0">
                <a:solidFill>
                  <a:srgbClr val="FFFF00"/>
                </a:solidFill>
                <a:effectLst>
                  <a:outerShdw blurRad="38100" dist="38100" dir="2700000" algn="tl">
                    <a:srgbClr val="000000">
                      <a:alpha val="43137"/>
                    </a:srgbClr>
                  </a:outerShdw>
                </a:effectLst>
              </a:rPr>
              <a:t>they should feed her there a thousand two hundred and threescore days</a:t>
            </a:r>
            <a:r>
              <a:rPr lang="en-US" sz="3600" i="1" dirty="0" smtClean="0">
                <a:solidFill>
                  <a:srgbClr val="FFFF00"/>
                </a:solidFill>
                <a:effectLst>
                  <a:outerShdw blurRad="38100" dist="38100" dir="2700000" algn="tl">
                    <a:srgbClr val="000000">
                      <a:alpha val="43137"/>
                    </a:srgbClr>
                  </a:outerShdw>
                </a:effectLst>
              </a:rPr>
              <a:t>.”</a:t>
            </a:r>
          </a:p>
          <a:p>
            <a:pPr marL="0" indent="0">
              <a:buNone/>
            </a:pPr>
            <a:r>
              <a:rPr lang="en-US" sz="3600" dirty="0" smtClean="0">
                <a:solidFill>
                  <a:srgbClr val="00B0F0"/>
                </a:solidFill>
                <a:effectLst>
                  <a:outerShdw blurRad="38100" dist="38100" dir="2700000" algn="tl">
                    <a:srgbClr val="000000">
                      <a:alpha val="43137"/>
                    </a:srgbClr>
                  </a:outerShdw>
                </a:effectLst>
              </a:rPr>
              <a:t>(1,260 days)</a:t>
            </a:r>
            <a:r>
              <a:rPr lang="en-US" sz="3600" dirty="0" smtClean="0">
                <a:effectLst>
                  <a:outerShdw blurRad="38100" dist="38100" dir="2700000" algn="tl">
                    <a:srgbClr val="000000">
                      <a:alpha val="43137"/>
                    </a:srgbClr>
                  </a:outerShdw>
                </a:effectLst>
              </a:rPr>
              <a:t>: </a:t>
            </a:r>
            <a:r>
              <a:rPr lang="en-US" sz="3600" dirty="0">
                <a:effectLst/>
              </a:rPr>
              <a:t>T</a:t>
            </a:r>
            <a:r>
              <a:rPr lang="en-US" sz="3600" dirty="0" smtClean="0">
                <a:effectLst/>
              </a:rPr>
              <a:t>his same </a:t>
            </a:r>
            <a:r>
              <a:rPr lang="en-US" sz="3600" dirty="0">
                <a:effectLst/>
              </a:rPr>
              <a:t>period of time is referred to in several different </a:t>
            </a:r>
            <a:r>
              <a:rPr lang="en-US" sz="3600" dirty="0" smtClean="0">
                <a:effectLst/>
              </a:rPr>
              <a:t>ways &amp; passages, </a:t>
            </a:r>
            <a:r>
              <a:rPr lang="en-US" sz="3600" dirty="0">
                <a:effectLst/>
              </a:rPr>
              <a:t>which </a:t>
            </a:r>
            <a:r>
              <a:rPr lang="en-US" sz="3600" dirty="0" smtClean="0">
                <a:effectLst/>
              </a:rPr>
              <a:t>equals to about three and a half years.</a:t>
            </a:r>
            <a:r>
              <a:rPr lang="en-US" sz="3600" dirty="0">
                <a:effectLst/>
              </a:rPr>
              <a:t> In the same vein, three and </a:t>
            </a:r>
            <a:r>
              <a:rPr lang="en-US" sz="3600" dirty="0" smtClean="0">
                <a:effectLst/>
              </a:rPr>
              <a:t>a half can be an exact time period; but it is sometimes used symbolically </a:t>
            </a:r>
            <a:r>
              <a:rPr lang="en-US" sz="3600" dirty="0">
                <a:effectLst/>
              </a:rPr>
              <a:t>of a </a:t>
            </a:r>
            <a:r>
              <a:rPr lang="en-US" sz="3600" dirty="0" smtClean="0">
                <a:effectLst/>
              </a:rPr>
              <a:t>limited but indefinite </a:t>
            </a:r>
            <a:r>
              <a:rPr lang="en-US" sz="3600" dirty="0">
                <a:effectLst/>
              </a:rPr>
              <a:t>period of </a:t>
            </a:r>
            <a:r>
              <a:rPr lang="en-US" sz="3600" dirty="0" smtClean="0">
                <a:effectLst/>
              </a:rPr>
              <a:t>persecution… Hence the wilderness wonderings.</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9730209"/>
      </p:ext>
    </p:extLst>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720" y="0"/>
            <a:ext cx="8925635" cy="6694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670361"/>
      </p:ext>
    </p:extLst>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20121" y="245659"/>
            <a:ext cx="4503271" cy="636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115194"/>
      </p:ext>
    </p:extLst>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12:7</a:t>
            </a:r>
            <a:endParaRPr lang="en-US" dirty="0">
              <a:solidFill>
                <a:srgbClr val="00B0F0"/>
              </a:solidFill>
            </a:endParaRPr>
          </a:p>
        </p:txBody>
      </p:sp>
      <p:sp>
        <p:nvSpPr>
          <p:cNvPr id="5" name="Content Placeholder 2"/>
          <p:cNvSpPr>
            <a:spLocks noGrp="1"/>
          </p:cNvSpPr>
          <p:nvPr>
            <p:ph idx="1"/>
          </p:nvPr>
        </p:nvSpPr>
        <p:spPr>
          <a:xfrm>
            <a:off x="163772" y="900752"/>
            <a:ext cx="11859904" cy="5957248"/>
          </a:xfrm>
        </p:spPr>
        <p:txBody>
          <a:bodyPr>
            <a:noAutofit/>
          </a:bodyPr>
          <a:lstStyle/>
          <a:p>
            <a:pPr marL="0" indent="0">
              <a:buNone/>
            </a:pPr>
            <a:r>
              <a:rPr lang="en-US" sz="3600" dirty="0">
                <a:effectLst/>
              </a:rPr>
              <a:t>The seat of this warfare is said to be heaven. </a:t>
            </a:r>
            <a:r>
              <a:rPr lang="en-US" sz="3600" dirty="0" smtClean="0">
                <a:effectLst/>
              </a:rPr>
              <a:t>It was a </a:t>
            </a:r>
            <a:r>
              <a:rPr lang="en-US" sz="3600" dirty="0">
                <a:effectLst/>
              </a:rPr>
              <a:t>conflict between the powers of good and </a:t>
            </a:r>
            <a:r>
              <a:rPr lang="en-US" sz="3600" dirty="0" smtClean="0">
                <a:effectLst/>
              </a:rPr>
              <a:t>evil…of </a:t>
            </a:r>
            <a:r>
              <a:rPr lang="en-US" sz="3600" dirty="0">
                <a:effectLst/>
              </a:rPr>
              <a:t>light and darkness. </a:t>
            </a:r>
            <a:r>
              <a:rPr lang="en-US" sz="3600" dirty="0" smtClean="0">
                <a:effectLst/>
              </a:rPr>
              <a:t> This </a:t>
            </a:r>
            <a:r>
              <a:rPr lang="en-US" sz="3600" dirty="0">
                <a:effectLst/>
              </a:rPr>
              <a:t>shows a conflict in the spiritual </a:t>
            </a:r>
            <a:r>
              <a:rPr lang="en-US" sz="3600" dirty="0" smtClean="0">
                <a:effectLst/>
              </a:rPr>
              <a:t>world</a:t>
            </a:r>
            <a:r>
              <a:rPr lang="en-US" sz="3600" dirty="0">
                <a:effectLst/>
              </a:rPr>
              <a:t> </a:t>
            </a:r>
            <a:r>
              <a:rPr lang="en-US" sz="3600" dirty="0" smtClean="0">
                <a:effectLst/>
              </a:rPr>
              <a:t>to confirm the “wrestling match </a:t>
            </a:r>
            <a:r>
              <a:rPr lang="en-US" sz="3600" dirty="0">
                <a:effectLst/>
              </a:rPr>
              <a:t>against </a:t>
            </a:r>
            <a:r>
              <a:rPr lang="en-US" sz="3600" dirty="0" smtClean="0">
                <a:effectLst/>
              </a:rPr>
              <a:t>principalities &amp; powers” </a:t>
            </a:r>
            <a:r>
              <a:rPr lang="en-US" sz="3600" dirty="0" smtClean="0">
                <a:solidFill>
                  <a:srgbClr val="FFFF00"/>
                </a:solidFill>
                <a:effectLst/>
              </a:rPr>
              <a:t>(Eph. 6:12</a:t>
            </a:r>
            <a:r>
              <a:rPr lang="en-US" sz="3600" dirty="0">
                <a:solidFill>
                  <a:srgbClr val="FFFF00"/>
                </a:solidFill>
                <a:effectLst/>
              </a:rPr>
              <a:t>)</a:t>
            </a:r>
            <a:r>
              <a:rPr lang="en-US" sz="3600" dirty="0">
                <a:effectLst/>
              </a:rPr>
              <a:t>. </a:t>
            </a:r>
            <a:r>
              <a:rPr lang="en-US" sz="3600" dirty="0" smtClean="0">
                <a:effectLst/>
              </a:rPr>
              <a:t>War </a:t>
            </a:r>
            <a:r>
              <a:rPr lang="en-US" sz="3600" dirty="0">
                <a:effectLst/>
              </a:rPr>
              <a:t>in </a:t>
            </a:r>
            <a:r>
              <a:rPr lang="en-US" sz="3600" dirty="0" smtClean="0">
                <a:effectLst/>
              </a:rPr>
              <a:t>heaven is </a:t>
            </a:r>
            <a:r>
              <a:rPr lang="en-US" sz="3600" dirty="0">
                <a:effectLst/>
              </a:rPr>
              <a:t>a seeming contradiction in terms, yet true</a:t>
            </a:r>
            <a:r>
              <a:rPr lang="en-US" sz="3600" dirty="0" smtClean="0">
                <a:effectLst/>
              </a:rPr>
              <a:t>! This account puts some things into perspective to help us understand how fallen angels came about and there whereabouts now.</a:t>
            </a:r>
            <a:endParaRPr lang="en-US" sz="3600" dirty="0">
              <a:effectLst/>
            </a:endParaRPr>
          </a:p>
        </p:txBody>
      </p:sp>
    </p:spTree>
    <p:extLst>
      <p:ext uri="{BB962C8B-B14F-4D97-AF65-F5344CB8AC3E}">
        <p14:creationId xmlns:p14="http://schemas.microsoft.com/office/powerpoint/2010/main" val="3654332371"/>
      </p:ext>
    </p:extLst>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12:7</a:t>
            </a:r>
            <a:endParaRPr lang="en-US" dirty="0">
              <a:solidFill>
                <a:srgbClr val="00B0F0"/>
              </a:solidFill>
            </a:endParaRPr>
          </a:p>
        </p:txBody>
      </p:sp>
      <p:sp>
        <p:nvSpPr>
          <p:cNvPr id="5" name="Content Placeholder 2"/>
          <p:cNvSpPr>
            <a:spLocks noGrp="1"/>
          </p:cNvSpPr>
          <p:nvPr>
            <p:ph idx="1"/>
          </p:nvPr>
        </p:nvSpPr>
        <p:spPr>
          <a:xfrm>
            <a:off x="177420" y="1023582"/>
            <a:ext cx="11859904" cy="5677468"/>
          </a:xfrm>
        </p:spPr>
        <p:txBody>
          <a:bodyPr>
            <a:noAutofit/>
          </a:bodyPr>
          <a:lstStyle/>
          <a:p>
            <a:pPr marL="0" indent="0">
              <a:buNone/>
            </a:pPr>
            <a:r>
              <a:rPr lang="en-US" sz="3600" i="1" dirty="0" smtClean="0">
                <a:solidFill>
                  <a:srgbClr val="00B0F0"/>
                </a:solidFill>
                <a:effectLst/>
              </a:rPr>
              <a:t>"</a:t>
            </a:r>
            <a:r>
              <a:rPr lang="en-US" sz="3600" i="1" dirty="0">
                <a:solidFill>
                  <a:srgbClr val="00B0F0"/>
                </a:solidFill>
                <a:effectLst/>
              </a:rPr>
              <a:t>Michael" </a:t>
            </a:r>
            <a:r>
              <a:rPr lang="en-US" sz="3600" dirty="0" smtClean="0">
                <a:solidFill>
                  <a:srgbClr val="00B0F0"/>
                </a:solidFill>
                <a:effectLst/>
              </a:rPr>
              <a:t>:  </a:t>
            </a:r>
            <a:r>
              <a:rPr lang="en-US" sz="3600" dirty="0" smtClean="0">
                <a:effectLst/>
              </a:rPr>
              <a:t>There </a:t>
            </a:r>
            <a:r>
              <a:rPr lang="en-US" sz="3600" dirty="0">
                <a:effectLst/>
              </a:rPr>
              <a:t>are only two named angels in the Bible </a:t>
            </a:r>
            <a:r>
              <a:rPr lang="en-US" sz="3600" dirty="0" smtClean="0">
                <a:effectLst/>
              </a:rPr>
              <a:t>(Michael &amp; Gabriel). </a:t>
            </a:r>
            <a:r>
              <a:rPr lang="en-US" sz="3600" dirty="0">
                <a:effectLst/>
              </a:rPr>
              <a:t>Michael</a:t>
            </a:r>
            <a:r>
              <a:rPr lang="en-US" sz="3600" dirty="0" smtClean="0">
                <a:effectLst/>
              </a:rPr>
              <a:t> </a:t>
            </a:r>
            <a:r>
              <a:rPr lang="en-US" sz="3600" dirty="0">
                <a:effectLst/>
              </a:rPr>
              <a:t>is named as the angel of the nation of Israel in </a:t>
            </a:r>
            <a:r>
              <a:rPr lang="en-US" sz="3600" dirty="0">
                <a:solidFill>
                  <a:srgbClr val="FFFF00"/>
                </a:solidFill>
                <a:effectLst/>
              </a:rPr>
              <a:t>Dan. 10:13,21 and 12:1</a:t>
            </a:r>
            <a:r>
              <a:rPr lang="en-US" sz="3600" dirty="0">
                <a:effectLst/>
              </a:rPr>
              <a:t>. He is called an archangel in </a:t>
            </a:r>
            <a:r>
              <a:rPr lang="en-US" sz="3600" dirty="0">
                <a:solidFill>
                  <a:srgbClr val="FFFF00"/>
                </a:solidFill>
                <a:effectLst/>
              </a:rPr>
              <a:t>Jude 1:9</a:t>
            </a:r>
            <a:r>
              <a:rPr lang="en-US" sz="3600" dirty="0">
                <a:effectLst/>
              </a:rPr>
              <a:t>. </a:t>
            </a:r>
            <a:r>
              <a:rPr lang="en-US" sz="3600" dirty="0" smtClean="0">
                <a:effectLst/>
              </a:rPr>
              <a:t>Michael’s </a:t>
            </a:r>
            <a:r>
              <a:rPr lang="en-US" sz="3600" dirty="0">
                <a:effectLst/>
              </a:rPr>
              <a:t>name means "who is like God." </a:t>
            </a:r>
            <a:r>
              <a:rPr lang="en-US" sz="3600" dirty="0" smtClean="0">
                <a:effectLst/>
              </a:rPr>
              <a:t> </a:t>
            </a:r>
            <a:r>
              <a:rPr lang="en-US" sz="3600" dirty="0">
                <a:effectLst/>
              </a:rPr>
              <a:t>Michael is represented as the </a:t>
            </a:r>
            <a:r>
              <a:rPr lang="en-US" sz="3600" dirty="0" smtClean="0">
                <a:effectLst/>
              </a:rPr>
              <a:t>archangel having other angels </a:t>
            </a:r>
            <a:r>
              <a:rPr lang="en-US" sz="3600" dirty="0">
                <a:effectLst/>
              </a:rPr>
              <a:t>under </a:t>
            </a:r>
            <a:r>
              <a:rPr lang="en-US" sz="3600" dirty="0" smtClean="0">
                <a:effectLst/>
              </a:rPr>
              <a:t>him</a:t>
            </a:r>
            <a:r>
              <a:rPr lang="en-US" sz="3600" dirty="0">
                <a:effectLst/>
              </a:rPr>
              <a:t>.</a:t>
            </a:r>
            <a:r>
              <a:rPr lang="en-US" sz="3600" dirty="0" smtClean="0">
                <a:effectLst/>
              </a:rPr>
              <a:t> </a:t>
            </a:r>
            <a:r>
              <a:rPr lang="en-US" sz="3600" dirty="0">
                <a:effectLst/>
              </a:rPr>
              <a:t>A</a:t>
            </a:r>
            <a:r>
              <a:rPr lang="en-US" sz="3600" dirty="0" smtClean="0">
                <a:effectLst/>
              </a:rPr>
              <a:t>ll </a:t>
            </a:r>
            <a:r>
              <a:rPr lang="en-US" sz="3600" dirty="0">
                <a:effectLst/>
              </a:rPr>
              <a:t>the statements in the Bible suppose that the heavenly hosts are distributed into different ranks and orders.</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4002360"/>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12:7</a:t>
            </a:r>
            <a:endParaRPr lang="en-US" dirty="0">
              <a:solidFill>
                <a:srgbClr val="00B0F0"/>
              </a:solidFill>
            </a:endParaRPr>
          </a:p>
        </p:txBody>
      </p:sp>
      <p:sp>
        <p:nvSpPr>
          <p:cNvPr id="5" name="Content Placeholder 2"/>
          <p:cNvSpPr>
            <a:spLocks noGrp="1"/>
          </p:cNvSpPr>
          <p:nvPr>
            <p:ph idx="1"/>
          </p:nvPr>
        </p:nvSpPr>
        <p:spPr>
          <a:xfrm>
            <a:off x="177421" y="723331"/>
            <a:ext cx="11859904" cy="6025487"/>
          </a:xfrm>
        </p:spPr>
        <p:txBody>
          <a:bodyPr>
            <a:noAutofit/>
          </a:bodyPr>
          <a:lstStyle/>
          <a:p>
            <a:pPr marL="0" indent="0">
              <a:buNone/>
            </a:pPr>
            <a:r>
              <a:rPr lang="en-US" sz="3600" i="1" dirty="0" smtClean="0">
                <a:solidFill>
                  <a:srgbClr val="FFFF00"/>
                </a:solidFill>
                <a:effectLst/>
              </a:rPr>
              <a:t>“Michael </a:t>
            </a:r>
            <a:r>
              <a:rPr lang="en-US" sz="3600" i="1" dirty="0">
                <a:solidFill>
                  <a:srgbClr val="FFFF00"/>
                </a:solidFill>
                <a:effectLst/>
              </a:rPr>
              <a:t>and his angels ... the dragon ... and his </a:t>
            </a:r>
            <a:r>
              <a:rPr lang="en-US" sz="3600" i="1" dirty="0" smtClean="0">
                <a:solidFill>
                  <a:srgbClr val="FFFF00"/>
                </a:solidFill>
                <a:effectLst/>
              </a:rPr>
              <a:t>angels”</a:t>
            </a:r>
          </a:p>
          <a:p>
            <a:pPr marL="0" indent="0">
              <a:buNone/>
            </a:pPr>
            <a:r>
              <a:rPr lang="en-US" sz="3600" dirty="0" smtClean="0">
                <a:effectLst/>
              </a:rPr>
              <a:t>It </a:t>
            </a:r>
            <a:r>
              <a:rPr lang="en-US" sz="3600" dirty="0">
                <a:effectLst/>
              </a:rPr>
              <a:t>was </a:t>
            </a:r>
            <a:r>
              <a:rPr lang="en-US" sz="3600" dirty="0" smtClean="0">
                <a:effectLst/>
              </a:rPr>
              <a:t>fitting that, </a:t>
            </a:r>
            <a:r>
              <a:rPr lang="en-US" sz="3600" dirty="0">
                <a:effectLst/>
              </a:rPr>
              <a:t>as the rebellion </a:t>
            </a:r>
            <a:r>
              <a:rPr lang="en-US" sz="3600" dirty="0" smtClean="0">
                <a:effectLst/>
              </a:rPr>
              <a:t>arose </a:t>
            </a:r>
            <a:r>
              <a:rPr lang="en-US" sz="3600" dirty="0">
                <a:effectLst/>
              </a:rPr>
              <a:t>in heaven</a:t>
            </a:r>
            <a:r>
              <a:rPr lang="en-US" sz="3600" dirty="0" smtClean="0">
                <a:effectLst/>
              </a:rPr>
              <a:t> </a:t>
            </a:r>
            <a:r>
              <a:rPr lang="en-US" sz="3600" dirty="0">
                <a:effectLst/>
              </a:rPr>
              <a:t>from unfaithful angels and their leader, so they should be encountered and overcome by faithful angels and their </a:t>
            </a:r>
            <a:r>
              <a:rPr lang="en-US" sz="3600" dirty="0" smtClean="0">
                <a:effectLst/>
              </a:rPr>
              <a:t>leader. </a:t>
            </a:r>
            <a:r>
              <a:rPr lang="en-US" sz="3600" dirty="0">
                <a:effectLst/>
              </a:rPr>
              <a:t>T</a:t>
            </a:r>
            <a:r>
              <a:rPr lang="en-US" sz="3600" dirty="0" smtClean="0">
                <a:effectLst/>
              </a:rPr>
              <a:t>he </a:t>
            </a:r>
            <a:r>
              <a:rPr lang="en-US" sz="3600" dirty="0">
                <a:effectLst/>
              </a:rPr>
              <a:t>nature of this </a:t>
            </a:r>
            <a:r>
              <a:rPr lang="en-US" sz="3600" dirty="0" smtClean="0">
                <a:effectLst/>
              </a:rPr>
              <a:t>warfare </a:t>
            </a:r>
            <a:r>
              <a:rPr lang="en-US" sz="3600" dirty="0">
                <a:effectLst/>
              </a:rPr>
              <a:t>is </a:t>
            </a:r>
            <a:r>
              <a:rPr lang="en-US" sz="3600" dirty="0" smtClean="0">
                <a:effectLst/>
              </a:rPr>
              <a:t>not stated; it is beyond </a:t>
            </a:r>
            <a:r>
              <a:rPr lang="en-US" sz="3600" dirty="0">
                <a:effectLst/>
              </a:rPr>
              <a:t>mortal </a:t>
            </a:r>
            <a:r>
              <a:rPr lang="en-US" sz="3600" dirty="0" smtClean="0">
                <a:effectLst/>
              </a:rPr>
              <a:t>vision. The weapons that were used and </a:t>
            </a:r>
            <a:r>
              <a:rPr lang="en-US" sz="3600" dirty="0">
                <a:effectLst/>
              </a:rPr>
              <a:t>in what way </a:t>
            </a:r>
            <a:r>
              <a:rPr lang="en-US" sz="3600" dirty="0" smtClean="0">
                <a:effectLst/>
              </a:rPr>
              <a:t>the battle was engaged, are </a:t>
            </a:r>
            <a:r>
              <a:rPr lang="en-US" sz="3600" dirty="0">
                <a:effectLst/>
              </a:rPr>
              <a:t>points on which we </a:t>
            </a:r>
            <a:r>
              <a:rPr lang="en-US" sz="3600" dirty="0" smtClean="0">
                <a:effectLst/>
              </a:rPr>
              <a:t>have no </a:t>
            </a:r>
            <a:r>
              <a:rPr lang="en-US" sz="3600" dirty="0">
                <a:effectLst/>
              </a:rPr>
              <a:t>knowledge</a:t>
            </a:r>
            <a:r>
              <a:rPr lang="en-US" sz="3600" dirty="0" smtClean="0">
                <a:effectLst/>
              </a:rPr>
              <a:t>. The most important thing to know is that: </a:t>
            </a:r>
            <a:r>
              <a:rPr lang="en-US" sz="3600" i="1" dirty="0" smtClean="0">
                <a:solidFill>
                  <a:srgbClr val="00B0F0"/>
                </a:solidFill>
                <a:effectLst/>
              </a:rPr>
              <a:t>good prevailed over evil!</a:t>
            </a:r>
            <a:endParaRPr lang="en-US" sz="3600" i="1" dirty="0" smtClean="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7706980"/>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12:8</a:t>
            </a:r>
            <a:endParaRPr lang="en-US" dirty="0">
              <a:solidFill>
                <a:srgbClr val="00B0F0"/>
              </a:solidFill>
            </a:endParaRPr>
          </a:p>
        </p:txBody>
      </p:sp>
      <p:pic>
        <p:nvPicPr>
          <p:cNvPr id="3074" name="Picture 2" descr="Image result for images of war in heaven revelation 1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346" y="798866"/>
            <a:ext cx="7719864" cy="589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035232"/>
      </p:ext>
    </p:extLst>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12:8</a:t>
            </a:r>
            <a:endParaRPr lang="en-US" dirty="0">
              <a:solidFill>
                <a:srgbClr val="00B0F0"/>
              </a:solidFill>
            </a:endParaRPr>
          </a:p>
        </p:txBody>
      </p:sp>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847" y="873456"/>
            <a:ext cx="4088878" cy="5947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552873"/>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12:8</a:t>
            </a:r>
            <a:endParaRPr lang="en-US" dirty="0">
              <a:solidFill>
                <a:srgbClr val="00B0F0"/>
              </a:solidFill>
            </a:endParaRPr>
          </a:p>
        </p:txBody>
      </p:sp>
      <p:sp>
        <p:nvSpPr>
          <p:cNvPr id="5" name="Content Placeholder 2"/>
          <p:cNvSpPr>
            <a:spLocks noGrp="1"/>
          </p:cNvSpPr>
          <p:nvPr>
            <p:ph idx="1"/>
          </p:nvPr>
        </p:nvSpPr>
        <p:spPr>
          <a:xfrm>
            <a:off x="177421" y="1583140"/>
            <a:ext cx="11859904" cy="4326342"/>
          </a:xfrm>
        </p:spPr>
        <p:txBody>
          <a:bodyPr>
            <a:noAutofit/>
          </a:bodyPr>
          <a:lstStyle/>
          <a:p>
            <a:pPr marL="0" indent="0">
              <a:buNone/>
            </a:pPr>
            <a:r>
              <a:rPr lang="en-US" sz="3600" dirty="0">
                <a:effectLst/>
              </a:rPr>
              <a:t>Satan has already been defeated twice: once in his attempt to kill the Child </a:t>
            </a:r>
            <a:r>
              <a:rPr lang="en-US" sz="3600" dirty="0" smtClean="0">
                <a:solidFill>
                  <a:srgbClr val="FFFF00"/>
                </a:solidFill>
                <a:effectLst/>
              </a:rPr>
              <a:t>(Rev</a:t>
            </a:r>
            <a:r>
              <a:rPr lang="en-US" sz="3600" dirty="0">
                <a:solidFill>
                  <a:srgbClr val="FFFF00"/>
                </a:solidFill>
                <a:effectLst/>
              </a:rPr>
              <a:t>. 12:4)</a:t>
            </a:r>
            <a:r>
              <a:rPr lang="en-US" sz="3600" dirty="0">
                <a:effectLst/>
              </a:rPr>
              <a:t> and now in his attempt to storm the throne of God </a:t>
            </a:r>
            <a:r>
              <a:rPr lang="en-US" sz="3600" dirty="0" smtClean="0">
                <a:solidFill>
                  <a:srgbClr val="FFFF00"/>
                </a:solidFill>
                <a:effectLst/>
              </a:rPr>
              <a:t>(Rev</a:t>
            </a:r>
            <a:r>
              <a:rPr lang="en-US" sz="3600" dirty="0">
                <a:solidFill>
                  <a:srgbClr val="FFFF00"/>
                </a:solidFill>
                <a:effectLst/>
              </a:rPr>
              <a:t>. 12:7-9)</a:t>
            </a:r>
            <a:r>
              <a:rPr lang="en-US" sz="3600" dirty="0">
                <a:effectLst/>
              </a:rPr>
              <a:t>; he will also be defeated in his attempt to wipe out the people of God on earth</a:t>
            </a:r>
            <a:r>
              <a:rPr lang="en-US" sz="3600" dirty="0" smtClean="0">
                <a:effectLst/>
              </a:rPr>
              <a:t>. </a:t>
            </a:r>
          </a:p>
          <a:p>
            <a:pPr marL="0" indent="0">
              <a:buNone/>
            </a:pPr>
            <a:endParaRPr lang="en-US" sz="3600" i="1" dirty="0" smtClean="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6409187"/>
      </p:ext>
    </p:extLst>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12:8</a:t>
            </a:r>
            <a:endParaRPr lang="en-US" dirty="0">
              <a:solidFill>
                <a:srgbClr val="00B0F0"/>
              </a:solidFill>
            </a:endParaRPr>
          </a:p>
        </p:txBody>
      </p:sp>
      <p:sp>
        <p:nvSpPr>
          <p:cNvPr id="5" name="Content Placeholder 2"/>
          <p:cNvSpPr>
            <a:spLocks noGrp="1"/>
          </p:cNvSpPr>
          <p:nvPr>
            <p:ph idx="1"/>
          </p:nvPr>
        </p:nvSpPr>
        <p:spPr>
          <a:xfrm>
            <a:off x="177421" y="1610436"/>
            <a:ext cx="11859904" cy="4353636"/>
          </a:xfrm>
        </p:spPr>
        <p:txBody>
          <a:bodyPr>
            <a:noAutofit/>
          </a:bodyPr>
          <a:lstStyle/>
          <a:p>
            <a:pPr marL="0" indent="0">
              <a:buNone/>
            </a:pPr>
            <a:r>
              <a:rPr lang="en-US" sz="3600" i="1" dirty="0" smtClean="0">
                <a:solidFill>
                  <a:srgbClr val="FFFF00"/>
                </a:solidFill>
                <a:effectLst/>
              </a:rPr>
              <a:t>“…there </a:t>
            </a:r>
            <a:r>
              <a:rPr lang="en-US" sz="3600" i="1" dirty="0">
                <a:solidFill>
                  <a:srgbClr val="FFFF00"/>
                </a:solidFill>
                <a:effectLst/>
              </a:rPr>
              <a:t>was no longer a place found for them in heaven" </a:t>
            </a:r>
            <a:endParaRPr lang="en-US" sz="3600" i="1" dirty="0" smtClean="0">
              <a:solidFill>
                <a:srgbClr val="FFFF00"/>
              </a:solidFill>
              <a:effectLst/>
            </a:endParaRPr>
          </a:p>
          <a:p>
            <a:pPr marL="0" indent="0">
              <a:buNone/>
            </a:pPr>
            <a:r>
              <a:rPr lang="en-US" sz="3600" dirty="0" smtClean="0">
                <a:effectLst/>
              </a:rPr>
              <a:t>This </a:t>
            </a:r>
            <a:r>
              <a:rPr lang="en-US" sz="3600" dirty="0">
                <a:effectLst/>
              </a:rPr>
              <a:t>implies that </a:t>
            </a:r>
            <a:r>
              <a:rPr lang="en-US" sz="3600" dirty="0" smtClean="0">
                <a:effectLst/>
              </a:rPr>
              <a:t>Satan and his followers have </a:t>
            </a:r>
            <a:r>
              <a:rPr lang="en-US" sz="3600" dirty="0">
                <a:effectLst/>
              </a:rPr>
              <a:t>been in </a:t>
            </a:r>
            <a:r>
              <a:rPr lang="en-US" sz="3600" dirty="0" smtClean="0">
                <a:effectLst/>
              </a:rPr>
              <a:t>heaven &amp; had access to heaven </a:t>
            </a:r>
            <a:r>
              <a:rPr lang="en-US" sz="3600" dirty="0">
                <a:effectLst/>
              </a:rPr>
              <a:t>for some </a:t>
            </a:r>
            <a:r>
              <a:rPr lang="en-US" sz="3600" dirty="0" smtClean="0">
                <a:effectLst/>
              </a:rPr>
              <a:t>time. </a:t>
            </a:r>
            <a:r>
              <a:rPr lang="en-US" sz="3600" dirty="0" smtClean="0">
                <a:solidFill>
                  <a:srgbClr val="FFFF00"/>
                </a:solidFill>
                <a:effectLst/>
              </a:rPr>
              <a:t>(Job </a:t>
            </a:r>
            <a:r>
              <a:rPr lang="en-US" sz="3600" dirty="0">
                <a:solidFill>
                  <a:srgbClr val="FFFF00"/>
                </a:solidFill>
                <a:effectLst/>
              </a:rPr>
              <a:t>1-2; Zechariah </a:t>
            </a:r>
            <a:r>
              <a:rPr lang="en-US" sz="3600" dirty="0" smtClean="0">
                <a:solidFill>
                  <a:srgbClr val="FFFF00"/>
                </a:solidFill>
                <a:effectLst/>
              </a:rPr>
              <a:t>3:1-2;1 Kings 22:19-23</a:t>
            </a:r>
            <a:r>
              <a:rPr lang="en-US" sz="3600" dirty="0">
                <a:solidFill>
                  <a:srgbClr val="FFFF00"/>
                </a:solidFill>
                <a:effectLst/>
              </a:rPr>
              <a:t>)</a:t>
            </a:r>
            <a:r>
              <a:rPr lang="en-US" sz="3600" dirty="0">
                <a:effectLst/>
              </a:rPr>
              <a:t>. They were cast out </a:t>
            </a:r>
            <a:r>
              <a:rPr lang="en-US" sz="3600" dirty="0" smtClean="0">
                <a:effectLst/>
              </a:rPr>
              <a:t>so </a:t>
            </a:r>
            <a:r>
              <a:rPr lang="en-US" sz="3600" dirty="0">
                <a:effectLst/>
              </a:rPr>
              <a:t>that they were never seen any more in heaven.</a:t>
            </a:r>
            <a:endParaRPr lang="en-US" sz="3600" i="1" dirty="0" smtClean="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4337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3" y="318051"/>
            <a:ext cx="10353761" cy="981765"/>
          </a:xfrm>
        </p:spPr>
        <p:txBody>
          <a:bodyPr/>
          <a:lstStyle/>
          <a:p>
            <a:r>
              <a:rPr lang="en-US" u="sng" dirty="0">
                <a:solidFill>
                  <a:srgbClr val="FFFF00"/>
                </a:solidFill>
              </a:rPr>
              <a:t>OUTLINE OF REVELATION</a:t>
            </a:r>
          </a:p>
        </p:txBody>
      </p:sp>
      <p:sp>
        <p:nvSpPr>
          <p:cNvPr id="3" name="Content Placeholder 2"/>
          <p:cNvSpPr>
            <a:spLocks noGrp="1"/>
          </p:cNvSpPr>
          <p:nvPr>
            <p:ph idx="1"/>
          </p:nvPr>
        </p:nvSpPr>
        <p:spPr>
          <a:xfrm>
            <a:off x="689113" y="1617867"/>
            <a:ext cx="11225892" cy="4875697"/>
          </a:xfrm>
        </p:spPr>
        <p:txBody>
          <a:bodyPr/>
          <a:lstStyle/>
          <a:p>
            <a:pPr marL="0" indent="0">
              <a:buNone/>
            </a:pPr>
            <a:r>
              <a:rPr lang="en-US" dirty="0">
                <a:sym typeface="Wingdings" panose="05000000000000000000" pitchFamily="2" charset="2"/>
              </a:rPr>
              <a:t></a:t>
            </a:r>
            <a:r>
              <a:rPr lang="en-US" dirty="0"/>
              <a:t> </a:t>
            </a:r>
            <a:r>
              <a:rPr lang="en-US" dirty="0">
                <a:solidFill>
                  <a:srgbClr val="FFFF00"/>
                </a:solidFill>
              </a:rPr>
              <a:t>THE THINGS WHICH YOU HAVE SEEN </a:t>
            </a:r>
            <a:r>
              <a:rPr lang="en-US" dirty="0"/>
              <a:t>(Chap. 1)</a:t>
            </a:r>
          </a:p>
          <a:p>
            <a:pPr marL="0" indent="0">
              <a:buNone/>
            </a:pPr>
            <a:r>
              <a:rPr lang="en-US" dirty="0"/>
              <a:t>	- The risen Christ</a:t>
            </a:r>
          </a:p>
          <a:p>
            <a:pPr>
              <a:buFont typeface="Wingdings" panose="05000000000000000000" pitchFamily="2" charset="2"/>
              <a:buChar char=""/>
            </a:pPr>
            <a:r>
              <a:rPr lang="en-US" dirty="0">
                <a:sym typeface="Wingdings" panose="05000000000000000000" pitchFamily="2" charset="2"/>
              </a:rPr>
              <a:t> </a:t>
            </a:r>
            <a:r>
              <a:rPr lang="en-US" dirty="0">
                <a:solidFill>
                  <a:srgbClr val="FFFF00"/>
                </a:solidFill>
                <a:sym typeface="Wingdings" panose="05000000000000000000" pitchFamily="2" charset="2"/>
              </a:rPr>
              <a:t>THE THINGS WHICH ARE </a:t>
            </a:r>
            <a:r>
              <a:rPr lang="en-US" dirty="0">
                <a:sym typeface="Wingdings" panose="05000000000000000000" pitchFamily="2" charset="2"/>
              </a:rPr>
              <a:t>(Chap. 2-3)</a:t>
            </a:r>
          </a:p>
          <a:p>
            <a:pPr marL="0" indent="0">
              <a:buNone/>
            </a:pPr>
            <a:r>
              <a:rPr lang="en-US" dirty="0"/>
              <a:t>	- The letters to the seven Churches</a:t>
            </a:r>
          </a:p>
          <a:p>
            <a:pPr>
              <a:buFont typeface="Wingdings" panose="05000000000000000000" pitchFamily="2" charset="2"/>
              <a:buChar char=""/>
            </a:pPr>
            <a:r>
              <a:rPr lang="en-US" dirty="0">
                <a:sym typeface="Wingdings" panose="05000000000000000000" pitchFamily="2" charset="2"/>
              </a:rPr>
              <a:t> </a:t>
            </a:r>
            <a:r>
              <a:rPr lang="en-US" dirty="0">
                <a:solidFill>
                  <a:srgbClr val="FFFF00"/>
                </a:solidFill>
                <a:sym typeface="Wingdings" panose="05000000000000000000" pitchFamily="2" charset="2"/>
              </a:rPr>
              <a:t>THE THINGS WHICH SHALL BE </a:t>
            </a:r>
            <a:r>
              <a:rPr lang="en-US" dirty="0">
                <a:sym typeface="Wingdings" panose="05000000000000000000" pitchFamily="2" charset="2"/>
              </a:rPr>
              <a:t>(Chap. 4-22)</a:t>
            </a:r>
          </a:p>
          <a:p>
            <a:pPr marL="0" indent="0">
              <a:buNone/>
            </a:pPr>
            <a:r>
              <a:rPr lang="en-US" dirty="0"/>
              <a:t>	- </a:t>
            </a:r>
            <a:r>
              <a:rPr lang="en-US" dirty="0">
                <a:solidFill>
                  <a:srgbClr val="00B0F0"/>
                </a:solidFill>
              </a:rPr>
              <a:t>Tribulation</a:t>
            </a:r>
            <a:r>
              <a:rPr lang="en-US" dirty="0"/>
              <a:t>	- Throne in heaven	- Scroll in heaven	- </a:t>
            </a:r>
            <a:r>
              <a:rPr lang="en-US" dirty="0">
                <a:solidFill>
                  <a:srgbClr val="FFFF00"/>
                </a:solidFill>
              </a:rPr>
              <a:t>SEALS</a:t>
            </a:r>
          </a:p>
          <a:p>
            <a:pPr marL="0" indent="0">
              <a:buNone/>
            </a:pPr>
            <a:r>
              <a:rPr lang="en-US" dirty="0"/>
              <a:t>	- The saints	- </a:t>
            </a:r>
            <a:r>
              <a:rPr lang="en-US" dirty="0">
                <a:solidFill>
                  <a:srgbClr val="FFFF00"/>
                </a:solidFill>
              </a:rPr>
              <a:t>TRUMPETS</a:t>
            </a:r>
            <a:r>
              <a:rPr lang="en-US" dirty="0"/>
              <a:t>		- The little scroll	- Two Witnesses</a:t>
            </a:r>
          </a:p>
          <a:p>
            <a:pPr marL="0" indent="0">
              <a:buNone/>
            </a:pPr>
            <a:r>
              <a:rPr lang="en-US" dirty="0"/>
              <a:t>	- Antichrist &amp; False prophet		- </a:t>
            </a:r>
            <a:r>
              <a:rPr lang="en-US" dirty="0">
                <a:solidFill>
                  <a:srgbClr val="FFFF00"/>
                </a:solidFill>
              </a:rPr>
              <a:t>BOWLS</a:t>
            </a:r>
            <a:r>
              <a:rPr lang="en-US" dirty="0"/>
              <a:t>		- Babylon</a:t>
            </a:r>
          </a:p>
          <a:p>
            <a:pPr marL="0" indent="0">
              <a:buNone/>
            </a:pPr>
            <a:r>
              <a:rPr lang="en-US" dirty="0"/>
              <a:t>	- </a:t>
            </a:r>
            <a:r>
              <a:rPr lang="en-US" dirty="0">
                <a:solidFill>
                  <a:srgbClr val="FFFF00"/>
                </a:solidFill>
              </a:rPr>
              <a:t>CHRIST’S COMING</a:t>
            </a:r>
            <a:r>
              <a:rPr lang="en-US" dirty="0"/>
              <a:t>			- Millennium		- </a:t>
            </a:r>
            <a:r>
              <a:rPr lang="en-US" dirty="0">
                <a:solidFill>
                  <a:srgbClr val="00B0F0"/>
                </a:solidFill>
              </a:rPr>
              <a:t>Eternal state</a:t>
            </a:r>
          </a:p>
        </p:txBody>
      </p:sp>
    </p:spTree>
    <p:extLst>
      <p:ext uri="{BB962C8B-B14F-4D97-AF65-F5344CB8AC3E}">
        <p14:creationId xmlns:p14="http://schemas.microsoft.com/office/powerpoint/2010/main" val="236257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s://lifehopeandtruth.com/uploads/images/Eph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822" y="167595"/>
            <a:ext cx="9692640" cy="646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977670"/>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12:9</a:t>
            </a:r>
            <a:endParaRPr lang="en-US" dirty="0">
              <a:solidFill>
                <a:srgbClr val="00B0F0"/>
              </a:solidFill>
            </a:endParaRPr>
          </a:p>
        </p:txBody>
      </p:sp>
      <p:sp>
        <p:nvSpPr>
          <p:cNvPr id="5" name="Content Placeholder 2"/>
          <p:cNvSpPr>
            <a:spLocks noGrp="1"/>
          </p:cNvSpPr>
          <p:nvPr>
            <p:ph idx="1"/>
          </p:nvPr>
        </p:nvSpPr>
        <p:spPr>
          <a:xfrm>
            <a:off x="191069" y="777922"/>
            <a:ext cx="11859904" cy="6080077"/>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the great dragon was cast out</a:t>
            </a:r>
            <a:r>
              <a:rPr lang="en-US" sz="3600" i="1" dirty="0" smtClean="0">
                <a:solidFill>
                  <a:srgbClr val="FFFF00"/>
                </a:solidFill>
                <a:effectLst>
                  <a:outerShdw blurRad="38100" dist="38100" dir="2700000" algn="tl">
                    <a:srgbClr val="000000">
                      <a:alpha val="43137"/>
                    </a:srgbClr>
                  </a:outerShdw>
                </a:effectLst>
              </a:rPr>
              <a:t>.”</a:t>
            </a:r>
          </a:p>
          <a:p>
            <a:pPr marL="0" indent="0">
              <a:buNone/>
            </a:pPr>
            <a:r>
              <a:rPr lang="en-US" sz="3600" dirty="0" smtClean="0">
                <a:effectLst>
                  <a:outerShdw blurRad="38100" dist="38100" dir="2700000" algn="tl">
                    <a:srgbClr val="000000">
                      <a:alpha val="43137"/>
                    </a:srgbClr>
                  </a:outerShdw>
                </a:effectLst>
              </a:rPr>
              <a:t>There is </a:t>
            </a:r>
            <a:r>
              <a:rPr lang="en-US" sz="3600" dirty="0">
                <a:effectLst>
                  <a:outerShdw blurRad="38100" dist="38100" dir="2700000" algn="tl">
                    <a:srgbClr val="000000">
                      <a:alpha val="43137"/>
                    </a:srgbClr>
                  </a:outerShdw>
                </a:effectLst>
              </a:rPr>
              <a:t>an allusion in the language here to what actually occurred in some far-distant period of the past, when Satan was ejected from heaven, there can be no reason to doubt. Our Saviour seems to refer to such an event in the language which he uses when he </a:t>
            </a:r>
            <a:r>
              <a:rPr lang="en-US" sz="3600" dirty="0" smtClean="0">
                <a:effectLst>
                  <a:outerShdw blurRad="38100" dist="38100" dir="2700000" algn="tl">
                    <a:srgbClr val="000000">
                      <a:alpha val="43137"/>
                    </a:srgbClr>
                  </a:outerShdw>
                </a:effectLst>
              </a:rPr>
              <a:t>said </a:t>
            </a:r>
            <a:r>
              <a:rPr lang="en-US" sz="3600" i="1" dirty="0">
                <a:solidFill>
                  <a:srgbClr val="FFFF00"/>
                </a:solidFill>
                <a:effectLst>
                  <a:outerShdw blurRad="38100" dist="38100" dir="2700000" algn="tl">
                    <a:srgbClr val="000000">
                      <a:alpha val="43137"/>
                    </a:srgbClr>
                  </a:outerShdw>
                </a:effectLst>
              </a:rPr>
              <a:t>“I beheld Satan as lightning fall from heaven”</a:t>
            </a:r>
            <a:r>
              <a:rPr lang="en-US" sz="3600" dirty="0" smtClean="0">
                <a:solidFill>
                  <a:srgbClr val="FFFF00"/>
                </a:solidFill>
                <a:effectLst>
                  <a:outerShdw blurRad="38100" dist="38100" dir="2700000" algn="tl">
                    <a:srgbClr val="000000">
                      <a:alpha val="43137"/>
                    </a:srgbClr>
                  </a:outerShdw>
                </a:effectLst>
              </a:rPr>
              <a:t>(Luke 10:18) </a:t>
            </a:r>
            <a:r>
              <a:rPr lang="en-US" sz="3600" i="1" dirty="0" smtClean="0">
                <a:solidFill>
                  <a:srgbClr val="FFFF00"/>
                </a:solidFill>
                <a:effectLst>
                  <a:outerShdw blurRad="38100" dist="38100" dir="2700000" algn="tl">
                    <a:srgbClr val="000000">
                      <a:alpha val="43137"/>
                    </a:srgbClr>
                  </a:outerShdw>
                </a:effectLst>
              </a:rPr>
              <a:t>“Now </a:t>
            </a:r>
            <a:r>
              <a:rPr lang="en-US" sz="3600" i="1" dirty="0">
                <a:solidFill>
                  <a:srgbClr val="FFFF00"/>
                </a:solidFill>
                <a:effectLst>
                  <a:outerShdw blurRad="38100" dist="38100" dir="2700000" algn="tl">
                    <a:srgbClr val="000000">
                      <a:alpha val="43137"/>
                    </a:srgbClr>
                  </a:outerShdw>
                </a:effectLst>
              </a:rPr>
              <a:t>is the judgment of this world: now shall the prince of this world be cast out</a:t>
            </a:r>
            <a:r>
              <a:rPr lang="en-US" sz="3600" i="1" dirty="0" smtClean="0">
                <a:solidFill>
                  <a:srgbClr val="FFFF00"/>
                </a:solidFill>
                <a:effectLst>
                  <a:outerShdw blurRad="38100" dist="38100" dir="2700000" algn="tl">
                    <a:srgbClr val="000000">
                      <a:alpha val="43137"/>
                    </a:srgbClr>
                  </a:outerShdw>
                </a:effectLst>
              </a:rPr>
              <a:t>.”</a:t>
            </a:r>
            <a:r>
              <a:rPr lang="en-US" sz="3600" dirty="0" smtClean="0">
                <a:solidFill>
                  <a:srgbClr val="FFFF00"/>
                </a:solidFill>
                <a:effectLst>
                  <a:outerShdw blurRad="38100" dist="38100" dir="2700000" algn="tl">
                    <a:srgbClr val="000000">
                      <a:alpha val="43137"/>
                    </a:srgbClr>
                  </a:outerShdw>
                </a:effectLst>
              </a:rPr>
              <a:t> (</a:t>
            </a:r>
            <a:r>
              <a:rPr lang="en-US" sz="3600" dirty="0">
                <a:solidFill>
                  <a:srgbClr val="FFFF00"/>
                </a:solidFill>
                <a:effectLst>
                  <a:outerShdw blurRad="38100" dist="38100" dir="2700000" algn="tl">
                    <a:srgbClr val="000000">
                      <a:alpha val="43137"/>
                    </a:srgbClr>
                  </a:outerShdw>
                </a:effectLst>
              </a:rPr>
              <a:t>John </a:t>
            </a:r>
            <a:r>
              <a:rPr lang="en-US" sz="3600" dirty="0" smtClean="0">
                <a:solidFill>
                  <a:srgbClr val="FFFF00"/>
                </a:solidFill>
                <a:effectLst>
                  <a:outerShdw blurRad="38100" dist="38100" dir="2700000" algn="tl">
                    <a:srgbClr val="000000">
                      <a:alpha val="43137"/>
                    </a:srgbClr>
                  </a:outerShdw>
                </a:effectLst>
              </a:rPr>
              <a:t>12:31) </a:t>
            </a:r>
          </a:p>
        </p:txBody>
      </p:sp>
    </p:spTree>
    <p:extLst>
      <p:ext uri="{BB962C8B-B14F-4D97-AF65-F5344CB8AC3E}">
        <p14:creationId xmlns:p14="http://schemas.microsoft.com/office/powerpoint/2010/main" val="534625880"/>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12:9</a:t>
            </a:r>
            <a:endParaRPr lang="en-US" dirty="0">
              <a:solidFill>
                <a:srgbClr val="00B0F0"/>
              </a:solidFill>
            </a:endParaRPr>
          </a:p>
        </p:txBody>
      </p:sp>
      <p:sp>
        <p:nvSpPr>
          <p:cNvPr id="5" name="Content Placeholder 2"/>
          <p:cNvSpPr>
            <a:spLocks noGrp="1"/>
          </p:cNvSpPr>
          <p:nvPr>
            <p:ph idx="1"/>
          </p:nvPr>
        </p:nvSpPr>
        <p:spPr>
          <a:xfrm>
            <a:off x="191069" y="1542197"/>
            <a:ext cx="11859904" cy="5158854"/>
          </a:xfrm>
        </p:spPr>
        <p:txBody>
          <a:bodyPr>
            <a:noAutofit/>
          </a:bodyPr>
          <a:lstStyle/>
          <a:p>
            <a:pPr marL="0" indent="0">
              <a:buNone/>
            </a:pPr>
            <a:r>
              <a:rPr lang="en-US" sz="3600" dirty="0" smtClean="0">
                <a:effectLst>
                  <a:outerShdw blurRad="38100" dist="38100" dir="2700000" algn="tl">
                    <a:srgbClr val="000000">
                      <a:alpha val="43137"/>
                    </a:srgbClr>
                  </a:outerShdw>
                </a:effectLst>
              </a:rPr>
              <a:t>Even if the time period is uncertain for some.. </a:t>
            </a:r>
            <a:r>
              <a:rPr lang="en-US" sz="3600" dirty="0">
                <a:effectLst>
                  <a:outerShdw blurRad="38100" dist="38100" dir="2700000" algn="tl">
                    <a:srgbClr val="000000">
                      <a:alpha val="43137"/>
                    </a:srgbClr>
                  </a:outerShdw>
                </a:effectLst>
              </a:rPr>
              <a:t>the subject leads us to suppose that at some time there was a revolt among the angels, and that the rebellious </a:t>
            </a:r>
            <a:r>
              <a:rPr lang="en-US" sz="3600" dirty="0" smtClean="0">
                <a:effectLst>
                  <a:outerShdw blurRad="38100" dist="38100" dir="2700000" algn="tl">
                    <a:srgbClr val="000000">
                      <a:alpha val="43137"/>
                    </a:srgbClr>
                  </a:outerShdw>
                </a:effectLst>
              </a:rPr>
              <a:t>ones </a:t>
            </a:r>
            <a:r>
              <a:rPr lang="en-US" sz="3600" dirty="0">
                <a:effectLst>
                  <a:outerShdw blurRad="38100" dist="38100" dir="2700000" algn="tl">
                    <a:srgbClr val="000000">
                      <a:alpha val="43137"/>
                    </a:srgbClr>
                  </a:outerShdw>
                </a:effectLst>
              </a:rPr>
              <a:t>were cast out of </a:t>
            </a:r>
            <a:r>
              <a:rPr lang="en-US" sz="3600" dirty="0" smtClean="0">
                <a:effectLst>
                  <a:outerShdw blurRad="38100" dist="38100" dir="2700000" algn="tl">
                    <a:srgbClr val="000000">
                      <a:alpha val="43137"/>
                    </a:srgbClr>
                  </a:outerShdw>
                </a:effectLst>
              </a:rPr>
              <a:t>heaven. </a:t>
            </a:r>
          </a:p>
          <a:p>
            <a:pPr marL="0" indent="0">
              <a:buNone/>
            </a:pPr>
            <a:r>
              <a:rPr lang="en-US" sz="3600" i="1" dirty="0" smtClean="0">
                <a:solidFill>
                  <a:srgbClr val="00B0F0"/>
                </a:solidFill>
                <a:effectLst>
                  <a:outerShdw blurRad="38100" dist="38100" dir="2700000" algn="tl">
                    <a:srgbClr val="000000">
                      <a:alpha val="43137"/>
                    </a:srgbClr>
                  </a:outerShdw>
                </a:effectLst>
              </a:rPr>
              <a:t>“Great Dragon” </a:t>
            </a:r>
            <a:r>
              <a:rPr lang="en-US" sz="3600" dirty="0" smtClean="0">
                <a:solidFill>
                  <a:srgbClr val="00B0F0"/>
                </a:solidFill>
                <a:effectLst>
                  <a:outerShdw blurRad="38100" dist="38100" dir="2700000" algn="tl">
                    <a:srgbClr val="000000">
                      <a:alpha val="43137"/>
                    </a:srgbClr>
                  </a:outerShdw>
                </a:effectLst>
              </a:rPr>
              <a:t>indicates Satan’s fierce nature and his towering &amp; overpowering appearance. </a:t>
            </a:r>
          </a:p>
        </p:txBody>
      </p:sp>
    </p:spTree>
    <p:extLst>
      <p:ext uri="{BB962C8B-B14F-4D97-AF65-F5344CB8AC3E}">
        <p14:creationId xmlns:p14="http://schemas.microsoft.com/office/powerpoint/2010/main" val="1881553409"/>
      </p:ext>
    </p:extLst>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12:9</a:t>
            </a:r>
            <a:endParaRPr lang="en-US" dirty="0">
              <a:solidFill>
                <a:srgbClr val="00B0F0"/>
              </a:solidFill>
            </a:endParaRPr>
          </a:p>
        </p:txBody>
      </p:sp>
      <p:sp>
        <p:nvSpPr>
          <p:cNvPr id="5" name="Content Placeholder 2"/>
          <p:cNvSpPr>
            <a:spLocks noGrp="1"/>
          </p:cNvSpPr>
          <p:nvPr>
            <p:ph idx="1"/>
          </p:nvPr>
        </p:nvSpPr>
        <p:spPr>
          <a:xfrm>
            <a:off x="204716" y="900752"/>
            <a:ext cx="11859904" cy="5957247"/>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“That </a:t>
            </a:r>
            <a:r>
              <a:rPr lang="en-US" sz="3600" i="1" dirty="0">
                <a:solidFill>
                  <a:srgbClr val="FFFF00"/>
                </a:solidFill>
                <a:effectLst>
                  <a:outerShdw blurRad="38100" dist="38100" dir="2700000" algn="tl">
                    <a:srgbClr val="000000">
                      <a:alpha val="43137"/>
                    </a:srgbClr>
                  </a:outerShdw>
                </a:effectLst>
              </a:rPr>
              <a:t>old </a:t>
            </a:r>
            <a:r>
              <a:rPr lang="en-US" sz="3600" i="1" dirty="0" smtClean="0">
                <a:solidFill>
                  <a:srgbClr val="FFFF00"/>
                </a:solidFill>
                <a:effectLst>
                  <a:outerShdw blurRad="38100" dist="38100" dir="2700000" algn="tl">
                    <a:srgbClr val="000000">
                      <a:alpha val="43137"/>
                    </a:srgbClr>
                  </a:outerShdw>
                </a:effectLst>
              </a:rPr>
              <a:t>serpent”</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 </a:t>
            </a:r>
            <a:r>
              <a:rPr lang="en-US" sz="3600" dirty="0" smtClean="0">
                <a:solidFill>
                  <a:srgbClr val="FFFF00"/>
                </a:solidFill>
                <a:effectLst/>
              </a:rPr>
              <a:t>2 </a:t>
            </a:r>
            <a:r>
              <a:rPr lang="en-US" sz="3600" dirty="0">
                <a:solidFill>
                  <a:srgbClr val="FFFF00"/>
                </a:solidFill>
                <a:effectLst/>
              </a:rPr>
              <a:t>Cor. </a:t>
            </a:r>
            <a:r>
              <a:rPr lang="en-US" sz="3600" dirty="0" smtClean="0">
                <a:solidFill>
                  <a:srgbClr val="FFFF00"/>
                </a:solidFill>
                <a:effectLst/>
              </a:rPr>
              <a:t>11:3 &amp; Rev</a:t>
            </a:r>
            <a:r>
              <a:rPr lang="en-US" sz="3600" dirty="0">
                <a:solidFill>
                  <a:srgbClr val="FFFF00"/>
                </a:solidFill>
                <a:effectLst/>
              </a:rPr>
              <a:t>. 20:2 </a:t>
            </a:r>
            <a:r>
              <a:rPr lang="en-US" sz="3600" dirty="0" smtClean="0">
                <a:effectLst/>
              </a:rPr>
              <a:t>are </a:t>
            </a:r>
            <a:r>
              <a:rPr lang="en-US" sz="3600" dirty="0">
                <a:effectLst/>
              </a:rPr>
              <a:t>the </a:t>
            </a:r>
            <a:r>
              <a:rPr lang="en-US" sz="3600" dirty="0" smtClean="0">
                <a:effectLst/>
              </a:rPr>
              <a:t>other places </a:t>
            </a:r>
            <a:r>
              <a:rPr lang="en-US" sz="3600" dirty="0">
                <a:effectLst/>
              </a:rPr>
              <a:t>where Satan is explicitly identified with the serpent of </a:t>
            </a:r>
            <a:r>
              <a:rPr lang="en-US" sz="3600" dirty="0">
                <a:solidFill>
                  <a:srgbClr val="FFFF00"/>
                </a:solidFill>
                <a:effectLst/>
              </a:rPr>
              <a:t>Genesis </a:t>
            </a:r>
            <a:r>
              <a:rPr lang="en-US" sz="3600" dirty="0" smtClean="0">
                <a:solidFill>
                  <a:srgbClr val="FFFF00"/>
                </a:solidFill>
                <a:effectLst/>
              </a:rPr>
              <a:t>3</a:t>
            </a:r>
            <a:r>
              <a:rPr lang="en-US" sz="3600" dirty="0" smtClean="0">
                <a:effectLst/>
              </a:rPr>
              <a:t>. T</a:t>
            </a:r>
            <a:r>
              <a:rPr lang="en-US" sz="3600" dirty="0" smtClean="0">
                <a:effectLst>
                  <a:outerShdw blurRad="38100" dist="38100" dir="2700000" algn="tl">
                    <a:srgbClr val="000000">
                      <a:alpha val="43137"/>
                    </a:srgbClr>
                  </a:outerShdw>
                </a:effectLst>
              </a:rPr>
              <a:t>his passage is </a:t>
            </a:r>
            <a:r>
              <a:rPr lang="en-US" sz="3600" dirty="0">
                <a:effectLst>
                  <a:outerShdw blurRad="38100" dist="38100" dir="2700000" algn="tl">
                    <a:srgbClr val="000000">
                      <a:alpha val="43137"/>
                    </a:srgbClr>
                  </a:outerShdw>
                </a:effectLst>
              </a:rPr>
              <a:t>proof that the real tempter of Eve was the devil, who assumed the form of a serpent. The word </a:t>
            </a:r>
            <a:r>
              <a:rPr lang="en-US" sz="3600" dirty="0" smtClean="0">
                <a:effectLst>
                  <a:outerShdw blurRad="38100" dist="38100" dir="2700000" algn="tl">
                    <a:srgbClr val="000000">
                      <a:alpha val="43137"/>
                    </a:srgbClr>
                  </a:outerShdw>
                </a:effectLst>
              </a:rPr>
              <a:t>‘old’ here, </a:t>
            </a:r>
            <a:r>
              <a:rPr lang="en-US" sz="3600" dirty="0">
                <a:effectLst>
                  <a:outerShdw blurRad="38100" dist="38100" dir="2700000" algn="tl">
                    <a:srgbClr val="000000">
                      <a:alpha val="43137"/>
                    </a:srgbClr>
                  </a:outerShdw>
                </a:effectLst>
              </a:rPr>
              <a:t>refers to the fact that his appearance on earth was at an early stage of the world's </a:t>
            </a:r>
            <a:r>
              <a:rPr lang="en-US" sz="3600" dirty="0" smtClean="0">
                <a:effectLst>
                  <a:outerShdw blurRad="38100" dist="38100" dir="2700000" algn="tl">
                    <a:srgbClr val="000000">
                      <a:alpha val="43137"/>
                    </a:srgbClr>
                  </a:outerShdw>
                </a:effectLst>
              </a:rPr>
              <a:t>history </a:t>
            </a:r>
            <a:r>
              <a:rPr lang="en-US" sz="3600" dirty="0">
                <a:effectLst>
                  <a:outerShdw blurRad="38100" dist="38100" dir="2700000" algn="tl">
                    <a:srgbClr val="000000">
                      <a:alpha val="43137"/>
                    </a:srgbClr>
                  </a:outerShdw>
                </a:effectLst>
              </a:rPr>
              <a:t>and that he had long been employed in the work which is here attributed to him. </a:t>
            </a:r>
            <a:r>
              <a:rPr lang="en-US" sz="3600" i="1" dirty="0" smtClean="0">
                <a:solidFill>
                  <a:srgbClr val="00B0F0"/>
                </a:solidFill>
                <a:effectLst/>
              </a:rPr>
              <a:t>“</a:t>
            </a:r>
            <a:r>
              <a:rPr lang="en-US" sz="3600" i="1" dirty="0" smtClean="0">
                <a:solidFill>
                  <a:srgbClr val="00B0F0"/>
                </a:solidFill>
                <a:effectLst>
                  <a:outerShdw blurRad="38100" dist="38100" dir="2700000" algn="tl">
                    <a:srgbClr val="000000">
                      <a:alpha val="43137"/>
                    </a:srgbClr>
                  </a:outerShdw>
                </a:effectLst>
              </a:rPr>
              <a:t>Serpent” indicates his crafty nature.</a:t>
            </a:r>
          </a:p>
        </p:txBody>
      </p:sp>
    </p:spTree>
    <p:extLst>
      <p:ext uri="{BB962C8B-B14F-4D97-AF65-F5344CB8AC3E}">
        <p14:creationId xmlns:p14="http://schemas.microsoft.com/office/powerpoint/2010/main" val="350113526"/>
      </p:ext>
    </p:extLst>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12:9</a:t>
            </a:r>
            <a:endParaRPr lang="en-US" dirty="0">
              <a:solidFill>
                <a:srgbClr val="00B0F0"/>
              </a:solidFill>
            </a:endParaRPr>
          </a:p>
        </p:txBody>
      </p:sp>
      <p:sp>
        <p:nvSpPr>
          <p:cNvPr id="5" name="Content Placeholder 2"/>
          <p:cNvSpPr>
            <a:spLocks noGrp="1"/>
          </p:cNvSpPr>
          <p:nvPr>
            <p:ph idx="1"/>
          </p:nvPr>
        </p:nvSpPr>
        <p:spPr>
          <a:xfrm>
            <a:off x="204716" y="1091821"/>
            <a:ext cx="11859904" cy="5472752"/>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“Called </a:t>
            </a:r>
            <a:r>
              <a:rPr lang="en-US" sz="3600" i="1" dirty="0">
                <a:solidFill>
                  <a:srgbClr val="FFFF00"/>
                </a:solidFill>
                <a:effectLst>
                  <a:outerShdw blurRad="38100" dist="38100" dir="2700000" algn="tl">
                    <a:srgbClr val="000000">
                      <a:alpha val="43137"/>
                    </a:srgbClr>
                  </a:outerShdw>
                </a:effectLst>
              </a:rPr>
              <a:t>the </a:t>
            </a:r>
            <a:r>
              <a:rPr lang="en-US" sz="3600" i="1" dirty="0" smtClean="0">
                <a:solidFill>
                  <a:srgbClr val="FFFF00"/>
                </a:solidFill>
                <a:effectLst>
                  <a:outerShdw blurRad="38100" dist="38100" dir="2700000" algn="tl">
                    <a:srgbClr val="000000">
                      <a:alpha val="43137"/>
                    </a:srgbClr>
                  </a:outerShdw>
                </a:effectLst>
              </a:rPr>
              <a:t>Devil”: </a:t>
            </a:r>
            <a:r>
              <a:rPr lang="en-US" sz="3600" dirty="0">
                <a:effectLst>
                  <a:outerShdw blurRad="38100" dist="38100" dir="2700000" algn="tl">
                    <a:srgbClr val="000000">
                      <a:alpha val="43137"/>
                    </a:srgbClr>
                  </a:outerShdw>
                </a:effectLst>
              </a:rPr>
              <a:t>the Greek, for "accuser," or "slanderer." </a:t>
            </a:r>
            <a:endParaRPr lang="en-US" sz="3600" dirty="0" smtClean="0">
              <a:effectLst>
                <a:outerShdw blurRad="38100" dist="38100" dir="2700000" algn="tl">
                  <a:srgbClr val="000000">
                    <a:alpha val="43137"/>
                  </a:srgbClr>
                </a:outerShdw>
              </a:effectLst>
            </a:endParaRPr>
          </a:p>
          <a:p>
            <a:pPr marL="0" indent="0">
              <a:buNone/>
            </a:pPr>
            <a:r>
              <a:rPr lang="en-US" sz="3600" i="1" dirty="0" smtClean="0">
                <a:solidFill>
                  <a:srgbClr val="FFFF00"/>
                </a:solidFill>
                <a:effectLst>
                  <a:outerShdw blurRad="38100" dist="38100" dir="2700000" algn="tl">
                    <a:srgbClr val="000000">
                      <a:alpha val="43137"/>
                    </a:srgbClr>
                  </a:outerShdw>
                </a:effectLst>
              </a:rPr>
              <a:t>“Satan”: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Hebrew for "adversary," especially in a court of justice</a:t>
            </a:r>
            <a:r>
              <a:rPr lang="en-US" sz="3600" dirty="0" smtClean="0">
                <a:effectLst>
                  <a:outerShdw blurRad="38100" dist="38100" dir="2700000" algn="tl">
                    <a:srgbClr val="000000">
                      <a:alpha val="43137"/>
                    </a:srgbClr>
                  </a:outerShdw>
                </a:effectLst>
              </a:rPr>
              <a:t>.</a:t>
            </a:r>
          </a:p>
          <a:p>
            <a:pPr marL="0" indent="0">
              <a:buNone/>
            </a:pPr>
            <a:r>
              <a:rPr lang="en-US" sz="3600" i="1" dirty="0">
                <a:solidFill>
                  <a:srgbClr val="FFFF00"/>
                </a:solidFill>
                <a:effectLst/>
              </a:rPr>
              <a:t>"who deceives the whole </a:t>
            </a:r>
            <a:r>
              <a:rPr lang="en-US" sz="3600" i="1" dirty="0" smtClean="0">
                <a:solidFill>
                  <a:srgbClr val="FFFF00"/>
                </a:solidFill>
                <a:effectLst/>
              </a:rPr>
              <a:t>world“: </a:t>
            </a:r>
            <a:r>
              <a:rPr lang="en-US" sz="3600" dirty="0" smtClean="0">
                <a:effectLst/>
              </a:rPr>
              <a:t>This </a:t>
            </a:r>
            <a:r>
              <a:rPr lang="en-US" sz="3600" dirty="0">
                <a:effectLst/>
              </a:rPr>
              <a:t>describes the mission of the evil one. </a:t>
            </a:r>
            <a:r>
              <a:rPr lang="en-US" sz="3600" dirty="0" smtClean="0">
                <a:effectLst/>
              </a:rPr>
              <a:t>His character </a:t>
            </a:r>
            <a:r>
              <a:rPr lang="en-US" sz="3600" dirty="0">
                <a:effectLst/>
              </a:rPr>
              <a:t>is that of a deceiver; whose agency extends over all the earth</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3068725"/>
      </p:ext>
    </p:extLst>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831" y="191070"/>
            <a:ext cx="8194488" cy="655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123533"/>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12:9</a:t>
            </a:r>
            <a:endParaRPr lang="en-US" dirty="0">
              <a:solidFill>
                <a:srgbClr val="00B0F0"/>
              </a:solidFill>
            </a:endParaRPr>
          </a:p>
        </p:txBody>
      </p:sp>
      <p:sp>
        <p:nvSpPr>
          <p:cNvPr id="5" name="Content Placeholder 2"/>
          <p:cNvSpPr>
            <a:spLocks noGrp="1"/>
          </p:cNvSpPr>
          <p:nvPr>
            <p:ph idx="1"/>
          </p:nvPr>
        </p:nvSpPr>
        <p:spPr>
          <a:xfrm>
            <a:off x="204716" y="982639"/>
            <a:ext cx="11859904" cy="5704764"/>
          </a:xfrm>
        </p:spPr>
        <p:txBody>
          <a:bodyPr>
            <a:noAutofit/>
          </a:bodyPr>
          <a:lstStyle/>
          <a:p>
            <a:pPr marL="0" indent="0">
              <a:buNone/>
            </a:pPr>
            <a:r>
              <a:rPr lang="en-US" sz="3600" i="1" dirty="0">
                <a:solidFill>
                  <a:srgbClr val="FFFF00"/>
                </a:solidFill>
                <a:effectLst/>
              </a:rPr>
              <a:t>"he was </a:t>
            </a:r>
            <a:r>
              <a:rPr lang="en-US" sz="3600" i="1" dirty="0" smtClean="0">
                <a:solidFill>
                  <a:srgbClr val="FFFF00"/>
                </a:solidFill>
                <a:effectLst/>
              </a:rPr>
              <a:t>cast out into </a:t>
            </a:r>
            <a:r>
              <a:rPr lang="en-US" sz="3600" i="1" dirty="0">
                <a:solidFill>
                  <a:srgbClr val="FFFF00"/>
                </a:solidFill>
                <a:effectLst/>
              </a:rPr>
              <a:t>the earth" </a:t>
            </a:r>
            <a:r>
              <a:rPr lang="en-US" sz="3600" i="1" dirty="0" smtClean="0">
                <a:solidFill>
                  <a:srgbClr val="FFFF00"/>
                </a:solidFill>
                <a:effectLst/>
              </a:rPr>
              <a:t> </a:t>
            </a:r>
            <a:r>
              <a:rPr lang="en-US" sz="3600" dirty="0" smtClean="0">
                <a:effectLst/>
              </a:rPr>
              <a:t>The term “cast out” is </a:t>
            </a:r>
            <a:r>
              <a:rPr lang="en-US" sz="3600" dirty="0">
                <a:effectLst/>
              </a:rPr>
              <a:t>used several times in this </a:t>
            </a:r>
            <a:r>
              <a:rPr lang="en-US" sz="3600" dirty="0" smtClean="0">
                <a:effectLst/>
              </a:rPr>
              <a:t>context</a:t>
            </a:r>
            <a:r>
              <a:rPr lang="en-US" sz="3600" dirty="0">
                <a:effectLst/>
              </a:rPr>
              <a:t> </a:t>
            </a:r>
            <a:r>
              <a:rPr lang="en-US" sz="3600" dirty="0" smtClean="0">
                <a:effectLst/>
              </a:rPr>
              <a:t>and in other portions. It literally means to “</a:t>
            </a:r>
            <a:r>
              <a:rPr lang="en-US" sz="3600" i="1" dirty="0" smtClean="0">
                <a:solidFill>
                  <a:srgbClr val="00B0F0"/>
                </a:solidFill>
                <a:effectLst/>
              </a:rPr>
              <a:t>throw down aggressively</a:t>
            </a:r>
            <a:r>
              <a:rPr lang="en-US" sz="3600" dirty="0" smtClean="0">
                <a:effectLst/>
              </a:rPr>
              <a:t>;” which means that Satan was literally kicked out of heaven.</a:t>
            </a:r>
          </a:p>
          <a:p>
            <a:pPr marL="0" indent="0">
              <a:buNone/>
            </a:pPr>
            <a:r>
              <a:rPr lang="en-US" sz="3600" dirty="0">
                <a:solidFill>
                  <a:srgbClr val="00B0F0"/>
                </a:solidFill>
                <a:effectLst/>
              </a:rPr>
              <a:t>The </a:t>
            </a:r>
            <a:r>
              <a:rPr lang="en-US" sz="3600" dirty="0" smtClean="0">
                <a:solidFill>
                  <a:srgbClr val="00B0F0"/>
                </a:solidFill>
                <a:effectLst/>
              </a:rPr>
              <a:t>earth then </a:t>
            </a:r>
            <a:r>
              <a:rPr lang="en-US" sz="3600" dirty="0">
                <a:solidFill>
                  <a:srgbClr val="00B0F0"/>
                </a:solidFill>
                <a:effectLst/>
              </a:rPr>
              <a:t>becomes the realm of Satan's </a:t>
            </a:r>
            <a:r>
              <a:rPr lang="en-US" sz="3600" dirty="0" smtClean="0">
                <a:solidFill>
                  <a:srgbClr val="00B0F0"/>
                </a:solidFill>
                <a:effectLst/>
              </a:rPr>
              <a:t>activities</a:t>
            </a:r>
          </a:p>
          <a:p>
            <a:pPr marL="0" indent="0">
              <a:buNone/>
            </a:pPr>
            <a:r>
              <a:rPr lang="en-US" sz="3600" i="1" dirty="0">
                <a:solidFill>
                  <a:srgbClr val="FFFF00"/>
                </a:solidFill>
                <a:effectLst>
                  <a:outerShdw blurRad="38100" dist="38100" dir="2700000" algn="tl">
                    <a:srgbClr val="000000">
                      <a:alpha val="43137"/>
                    </a:srgbClr>
                  </a:outerShdw>
                </a:effectLst>
              </a:rPr>
              <a:t>And his angels were cast out with him</a:t>
            </a:r>
            <a:r>
              <a:rPr lang="en-US" sz="3600" dirty="0">
                <a:effectLst>
                  <a:outerShdw blurRad="38100" dist="38100" dir="2700000" algn="tl">
                    <a:srgbClr val="000000">
                      <a:alpha val="43137"/>
                    </a:srgbClr>
                  </a:outerShdw>
                </a:effectLst>
              </a:rPr>
              <a:t>. They </a:t>
            </a:r>
            <a:r>
              <a:rPr lang="en-US" sz="3600" dirty="0" smtClean="0">
                <a:effectLst>
                  <a:outerShdw blurRad="38100" dist="38100" dir="2700000" algn="tl">
                    <a:srgbClr val="000000">
                      <a:alpha val="43137"/>
                    </a:srgbClr>
                  </a:outerShdw>
                </a:effectLst>
              </a:rPr>
              <a:t>share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same lot as </a:t>
            </a:r>
            <a:r>
              <a:rPr lang="en-US" sz="3600" dirty="0">
                <a:effectLst>
                  <a:outerShdw blurRad="38100" dist="38100" dir="2700000" algn="tl">
                    <a:srgbClr val="000000">
                      <a:alpha val="43137"/>
                    </a:srgbClr>
                  </a:outerShdw>
                </a:effectLst>
              </a:rPr>
              <a:t>their leader.</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9262412"/>
      </p:ext>
    </p:extLst>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972" y="72707"/>
            <a:ext cx="9062112" cy="679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60632"/>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909" y="232012"/>
            <a:ext cx="6230062" cy="623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983444"/>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833" y="95535"/>
            <a:ext cx="9891626" cy="661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09777"/>
      </p:ext>
    </p:extLst>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12:10</a:t>
            </a:r>
            <a:endParaRPr lang="en-US" dirty="0">
              <a:solidFill>
                <a:srgbClr val="00B0F0"/>
              </a:solidFill>
            </a:endParaRPr>
          </a:p>
        </p:txBody>
      </p:sp>
      <p:sp>
        <p:nvSpPr>
          <p:cNvPr id="5" name="Content Placeholder 2"/>
          <p:cNvSpPr>
            <a:spLocks noGrp="1"/>
          </p:cNvSpPr>
          <p:nvPr>
            <p:ph idx="1"/>
          </p:nvPr>
        </p:nvSpPr>
        <p:spPr>
          <a:xfrm>
            <a:off x="204716" y="982639"/>
            <a:ext cx="11859904" cy="5704764"/>
          </a:xfrm>
        </p:spPr>
        <p:txBody>
          <a:bodyPr>
            <a:noAutofit/>
          </a:bodyPr>
          <a:lstStyle/>
          <a:p>
            <a:pPr marL="0" indent="0">
              <a:buNone/>
            </a:pPr>
            <a:r>
              <a:rPr lang="en-US" sz="3600" dirty="0">
                <a:effectLst>
                  <a:outerShdw blurRad="38100" dist="38100" dir="2700000" algn="tl">
                    <a:srgbClr val="000000">
                      <a:alpha val="43137"/>
                    </a:srgbClr>
                  </a:outerShdw>
                </a:effectLst>
              </a:rPr>
              <a:t>After  Michael and his angels</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victory over the dragon and his angels, </a:t>
            </a:r>
            <a:r>
              <a:rPr lang="en-US" sz="3600" dirty="0" smtClean="0">
                <a:effectLst>
                  <a:outerShdw blurRad="38100" dist="38100" dir="2700000" algn="tl">
                    <a:srgbClr val="000000">
                      <a:alpha val="43137"/>
                    </a:srgbClr>
                  </a:outerShdw>
                </a:effectLst>
              </a:rPr>
              <a:t>here </a:t>
            </a:r>
            <a:r>
              <a:rPr lang="en-US" sz="3600" dirty="0">
                <a:effectLst>
                  <a:outerShdw blurRad="38100" dist="38100" dir="2700000" algn="tl">
                    <a:srgbClr val="000000">
                      <a:alpha val="43137"/>
                    </a:srgbClr>
                  </a:outerShdw>
                </a:effectLst>
              </a:rPr>
              <a:t>follows a solemn thanksgiving for the devil's </a:t>
            </a:r>
            <a:r>
              <a:rPr lang="en-US" sz="3600" dirty="0" smtClean="0">
                <a:effectLst>
                  <a:outerShdw blurRad="38100" dist="38100" dir="2700000" algn="tl">
                    <a:srgbClr val="000000">
                      <a:alpha val="43137"/>
                    </a:srgbClr>
                  </a:outerShdw>
                </a:effectLst>
              </a:rPr>
              <a:t>downfall. The </a:t>
            </a:r>
            <a:r>
              <a:rPr lang="en-US" sz="3600" dirty="0">
                <a:effectLst>
                  <a:outerShdw blurRad="38100" dist="38100" dir="2700000" algn="tl">
                    <a:srgbClr val="000000">
                      <a:alpha val="43137"/>
                    </a:srgbClr>
                  </a:outerShdw>
                </a:effectLst>
              </a:rPr>
              <a:t>saints in heaven </a:t>
            </a:r>
            <a:r>
              <a:rPr lang="en-US" sz="3600" dirty="0" smtClean="0">
                <a:effectLst>
                  <a:outerShdw blurRad="38100" dist="38100" dir="2700000" algn="tl">
                    <a:srgbClr val="000000">
                      <a:alpha val="43137"/>
                    </a:srgbClr>
                  </a:outerShdw>
                </a:effectLst>
              </a:rPr>
              <a:t>rejoice in </a:t>
            </a:r>
            <a:r>
              <a:rPr lang="en-US" sz="3600" dirty="0">
                <a:effectLst>
                  <a:outerShdw blurRad="38100" dist="38100" dir="2700000" algn="tl">
                    <a:srgbClr val="000000">
                      <a:alpha val="43137"/>
                    </a:srgbClr>
                  </a:outerShdw>
                </a:effectLst>
              </a:rPr>
              <a:t>this song of confidence and triumph. </a:t>
            </a:r>
            <a:r>
              <a:rPr lang="en-US" sz="3600" dirty="0" smtClean="0">
                <a:effectLst>
                  <a:outerShdw blurRad="38100" dist="38100" dir="2700000" algn="tl">
                    <a:srgbClr val="000000">
                      <a:alpha val="43137"/>
                    </a:srgbClr>
                  </a:outerShdw>
                </a:effectLst>
              </a:rPr>
              <a:t>When </a:t>
            </a:r>
            <a:r>
              <a:rPr lang="en-US" sz="3600" dirty="0">
                <a:effectLst>
                  <a:outerShdw blurRad="38100" dist="38100" dir="2700000" algn="tl">
                    <a:srgbClr val="000000">
                      <a:alpha val="43137"/>
                    </a:srgbClr>
                  </a:outerShdw>
                </a:effectLst>
              </a:rPr>
              <a:t>they speak of God, they say </a:t>
            </a:r>
            <a:r>
              <a:rPr lang="en-US" sz="3600" i="1" dirty="0">
                <a:solidFill>
                  <a:srgbClr val="FFFF00"/>
                </a:solidFill>
                <a:effectLst>
                  <a:outerShdw blurRad="38100" dist="38100" dir="2700000" algn="tl">
                    <a:srgbClr val="000000">
                      <a:alpha val="43137"/>
                    </a:srgbClr>
                  </a:outerShdw>
                </a:effectLst>
              </a:rPr>
              <a:t>our God</a:t>
            </a:r>
            <a:r>
              <a:rPr lang="en-US" sz="3600" dirty="0">
                <a:effectLst>
                  <a:outerShdw blurRad="38100" dist="38100" dir="2700000" algn="tl">
                    <a:srgbClr val="000000">
                      <a:alpha val="43137"/>
                    </a:srgbClr>
                  </a:outerShdw>
                </a:effectLst>
              </a:rPr>
              <a:t>: and when they speak of the </a:t>
            </a:r>
            <a:r>
              <a:rPr lang="en-US" sz="3600" dirty="0" smtClean="0">
                <a:effectLst>
                  <a:outerShdw blurRad="38100" dist="38100" dir="2700000" algn="tl">
                    <a:srgbClr val="000000">
                      <a:alpha val="43137"/>
                    </a:srgbClr>
                  </a:outerShdw>
                </a:effectLst>
              </a:rPr>
              <a:t>saints </a:t>
            </a:r>
            <a:r>
              <a:rPr lang="en-US" sz="3600" dirty="0">
                <a:effectLst>
                  <a:outerShdw blurRad="38100" dist="38100" dir="2700000" algn="tl">
                    <a:srgbClr val="000000">
                      <a:alpha val="43137"/>
                    </a:srgbClr>
                  </a:outerShdw>
                </a:effectLst>
              </a:rPr>
              <a:t>below, they say </a:t>
            </a:r>
            <a:r>
              <a:rPr lang="en-US" sz="3600" i="1" dirty="0">
                <a:solidFill>
                  <a:srgbClr val="FFFF00"/>
                </a:solidFill>
                <a:effectLst>
                  <a:outerShdw blurRad="38100" dist="38100" dir="2700000" algn="tl">
                    <a:srgbClr val="000000">
                      <a:alpha val="43137"/>
                    </a:srgbClr>
                  </a:outerShdw>
                </a:effectLst>
              </a:rPr>
              <a:t>our brethren</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indeed </a:t>
            </a:r>
            <a:r>
              <a:rPr lang="en-US" sz="3600" dirty="0">
                <a:effectLst>
                  <a:outerShdw blurRad="38100" dist="38100" dir="2700000" algn="tl">
                    <a:srgbClr val="000000">
                      <a:alpha val="43137"/>
                    </a:srgbClr>
                  </a:outerShdw>
                </a:effectLst>
              </a:rPr>
              <a:t>they constitute and make up </a:t>
            </a:r>
            <a:r>
              <a:rPr lang="en-US" sz="3600" dirty="0" smtClean="0">
                <a:effectLst>
                  <a:outerShdw blurRad="38100" dist="38100" dir="2700000" algn="tl">
                    <a:srgbClr val="000000">
                      <a:alpha val="43137"/>
                    </a:srgbClr>
                  </a:outerShdw>
                </a:effectLst>
              </a:rPr>
              <a:t>one body, </a:t>
            </a:r>
            <a:r>
              <a:rPr lang="en-US" sz="3600" dirty="0">
                <a:effectLst>
                  <a:outerShdw blurRad="38100" dist="38100" dir="2700000" algn="tl">
                    <a:srgbClr val="000000">
                      <a:alpha val="43137"/>
                    </a:srgbClr>
                  </a:outerShdw>
                </a:effectLst>
              </a:rPr>
              <a:t>one family, one household: the whole family of heaven and earth </a:t>
            </a:r>
            <a:r>
              <a:rPr lang="en-US" sz="3600" dirty="0" smtClean="0">
                <a:effectLst>
                  <a:outerShdw blurRad="38100" dist="38100" dir="2700000" algn="tl">
                    <a:srgbClr val="000000">
                      <a:alpha val="43137"/>
                    </a:srgbClr>
                  </a:outerShdw>
                </a:effectLst>
              </a:rPr>
              <a:t>is </a:t>
            </a:r>
            <a:r>
              <a:rPr lang="en-US" sz="3600" dirty="0">
                <a:effectLst>
                  <a:outerShdw blurRad="38100" dist="38100" dir="2700000" algn="tl">
                    <a:srgbClr val="000000">
                      <a:alpha val="43137"/>
                    </a:srgbClr>
                  </a:outerShdw>
                </a:effectLst>
              </a:rPr>
              <a:t>one.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62501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gettingtoknowgod.files.wordpress.com/2011/12/ephesus-libr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215" y="0"/>
            <a:ext cx="10154920" cy="675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029592"/>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12:10</a:t>
            </a:r>
            <a:endParaRPr lang="en-US" dirty="0">
              <a:solidFill>
                <a:srgbClr val="00B0F0"/>
              </a:solidFill>
            </a:endParaRPr>
          </a:p>
        </p:txBody>
      </p:sp>
      <p:sp>
        <p:nvSpPr>
          <p:cNvPr id="5" name="Content Placeholder 2"/>
          <p:cNvSpPr>
            <a:spLocks noGrp="1"/>
          </p:cNvSpPr>
          <p:nvPr>
            <p:ph idx="1"/>
          </p:nvPr>
        </p:nvSpPr>
        <p:spPr>
          <a:xfrm>
            <a:off x="204716" y="982639"/>
            <a:ext cx="11859904" cy="5704764"/>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“Now </a:t>
            </a:r>
            <a:r>
              <a:rPr lang="en-US" sz="3600" i="1" dirty="0">
                <a:solidFill>
                  <a:srgbClr val="FFFF00"/>
                </a:solidFill>
                <a:effectLst>
                  <a:outerShdw blurRad="38100" dist="38100" dir="2700000" algn="tl">
                    <a:srgbClr val="000000">
                      <a:alpha val="43137"/>
                    </a:srgbClr>
                  </a:outerShdw>
                </a:effectLst>
              </a:rPr>
              <a:t>is come </a:t>
            </a:r>
            <a:r>
              <a:rPr lang="en-US" sz="3600" i="1" dirty="0" smtClean="0">
                <a:solidFill>
                  <a:srgbClr val="FFFF00"/>
                </a:solidFill>
                <a:effectLst>
                  <a:outerShdw blurRad="38100" dist="38100" dir="2700000" algn="tl">
                    <a:srgbClr val="000000">
                      <a:alpha val="43137"/>
                    </a:srgbClr>
                  </a:outerShdw>
                </a:effectLst>
              </a:rPr>
              <a:t>salvation”</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This </a:t>
            </a:r>
            <a:r>
              <a:rPr lang="en-US" sz="3600" dirty="0">
                <a:effectLst>
                  <a:outerShdw blurRad="38100" dist="38100" dir="2700000" algn="tl">
                    <a:srgbClr val="000000">
                      <a:alpha val="43137"/>
                    </a:srgbClr>
                  </a:outerShdw>
                </a:effectLst>
              </a:rPr>
              <a:t>song of victory is because of the final triumph of the </a:t>
            </a:r>
            <a:r>
              <a:rPr lang="en-US" sz="3600" dirty="0" smtClean="0">
                <a:effectLst>
                  <a:outerShdw blurRad="38100" dist="38100" dir="2700000" algn="tl">
                    <a:srgbClr val="000000">
                      <a:alpha val="43137"/>
                    </a:srgbClr>
                  </a:outerShdw>
                </a:effectLst>
              </a:rPr>
              <a:t>gospel </a:t>
            </a:r>
            <a:r>
              <a:rPr lang="en-US" sz="3600" dirty="0">
                <a:effectLst>
                  <a:outerShdw blurRad="38100" dist="38100" dir="2700000" algn="tl">
                    <a:srgbClr val="000000">
                      <a:alpha val="43137"/>
                    </a:srgbClr>
                  </a:outerShdw>
                </a:effectLst>
              </a:rPr>
              <a:t>over the powers of evil</a:t>
            </a:r>
            <a:r>
              <a:rPr lang="en-US" sz="3600" dirty="0" smtClean="0">
                <a:effectLst>
                  <a:outerShdw blurRad="38100" dist="38100" dir="2700000" algn="tl">
                    <a:srgbClr val="000000">
                      <a:alpha val="43137"/>
                    </a:srgbClr>
                  </a:outerShdw>
                </a:effectLst>
              </a:rPr>
              <a:t>. It depicts complete </a:t>
            </a:r>
            <a:r>
              <a:rPr lang="en-US" sz="3600" dirty="0">
                <a:effectLst>
                  <a:outerShdw blurRad="38100" dist="38100" dir="2700000" algn="tl">
                    <a:srgbClr val="000000">
                      <a:alpha val="43137"/>
                    </a:srgbClr>
                  </a:outerShdw>
                </a:effectLst>
              </a:rPr>
              <a:t>deliverance from the </a:t>
            </a:r>
            <a:r>
              <a:rPr lang="en-US" sz="3600" dirty="0" smtClean="0">
                <a:effectLst>
                  <a:outerShdw blurRad="38100" dist="38100" dir="2700000" algn="tl">
                    <a:srgbClr val="000000">
                      <a:alpha val="43137"/>
                    </a:srgbClr>
                  </a:outerShdw>
                </a:effectLst>
              </a:rPr>
              <a:t>power and influence </a:t>
            </a:r>
            <a:r>
              <a:rPr lang="en-US" sz="3600" dirty="0">
                <a:effectLst>
                  <a:outerShdw blurRad="38100" dist="38100" dir="2700000" algn="tl">
                    <a:srgbClr val="000000">
                      <a:alpha val="43137"/>
                    </a:srgbClr>
                  </a:outerShdw>
                </a:effectLst>
              </a:rPr>
              <a:t>of Satan. T</a:t>
            </a:r>
            <a:r>
              <a:rPr lang="en-US" sz="3600" dirty="0" smtClean="0">
                <a:effectLst>
                  <a:outerShdw blurRad="38100" dist="38100" dir="2700000" algn="tl">
                    <a:srgbClr val="000000">
                      <a:alpha val="43137"/>
                    </a:srgbClr>
                  </a:outerShdw>
                </a:effectLst>
              </a:rPr>
              <a:t>he </a:t>
            </a:r>
            <a:r>
              <a:rPr lang="en-US" sz="3600" dirty="0">
                <a:effectLst>
                  <a:outerShdw blurRad="38100" dist="38100" dir="2700000" algn="tl">
                    <a:srgbClr val="000000">
                      <a:alpha val="43137"/>
                    </a:srgbClr>
                  </a:outerShdw>
                </a:effectLst>
              </a:rPr>
              <a:t>loud voice of triumph is said to be heard in heaven, to show that the Christian religion was now exalted </a:t>
            </a:r>
            <a:r>
              <a:rPr lang="en-US" sz="3600" dirty="0" smtClean="0">
                <a:effectLst>
                  <a:outerShdw blurRad="38100" dist="38100" dir="2700000" algn="tl">
                    <a:srgbClr val="000000">
                      <a:alpha val="43137"/>
                    </a:srgbClr>
                  </a:outerShdw>
                </a:effectLst>
              </a:rPr>
              <a:t>to heaven and throne of God. The Lamb has overcome!</a:t>
            </a:r>
          </a:p>
        </p:txBody>
      </p:sp>
    </p:spTree>
    <p:extLst>
      <p:ext uri="{BB962C8B-B14F-4D97-AF65-F5344CB8AC3E}">
        <p14:creationId xmlns:p14="http://schemas.microsoft.com/office/powerpoint/2010/main" val="3900801640"/>
      </p:ext>
    </p:extLst>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12:10</a:t>
            </a:r>
            <a:endParaRPr lang="en-US" dirty="0">
              <a:solidFill>
                <a:srgbClr val="00B0F0"/>
              </a:solidFill>
            </a:endParaRPr>
          </a:p>
        </p:txBody>
      </p:sp>
      <p:sp>
        <p:nvSpPr>
          <p:cNvPr id="5" name="Content Placeholder 2"/>
          <p:cNvSpPr>
            <a:spLocks noGrp="1"/>
          </p:cNvSpPr>
          <p:nvPr>
            <p:ph idx="1"/>
          </p:nvPr>
        </p:nvSpPr>
        <p:spPr>
          <a:xfrm>
            <a:off x="204716" y="1446663"/>
            <a:ext cx="11859904" cy="465388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“Now </a:t>
            </a:r>
            <a:r>
              <a:rPr lang="en-US" sz="3600" i="1" dirty="0">
                <a:solidFill>
                  <a:srgbClr val="FFFF00"/>
                </a:solidFill>
                <a:effectLst>
                  <a:outerShdw blurRad="38100" dist="38100" dir="2700000" algn="tl">
                    <a:srgbClr val="000000">
                      <a:alpha val="43137"/>
                    </a:srgbClr>
                  </a:outerShdw>
                </a:effectLst>
              </a:rPr>
              <a:t>is </a:t>
            </a:r>
            <a:r>
              <a:rPr lang="en-US" sz="3600" i="1" dirty="0" smtClean="0">
                <a:solidFill>
                  <a:srgbClr val="FFFF00"/>
                </a:solidFill>
                <a:effectLst>
                  <a:outerShdw blurRad="38100" dist="38100" dir="2700000" algn="tl">
                    <a:srgbClr val="000000">
                      <a:alpha val="43137"/>
                    </a:srgbClr>
                  </a:outerShdw>
                </a:effectLst>
              </a:rPr>
              <a:t>come… strength”</a:t>
            </a:r>
            <a:r>
              <a:rPr lang="en-US" sz="3600" dirty="0" smtClean="0">
                <a:effectLst>
                  <a:outerShdw blurRad="38100" dist="38100" dir="2700000" algn="tl">
                    <a:srgbClr val="000000">
                      <a:alpha val="43137"/>
                    </a:srgbClr>
                  </a:outerShdw>
                </a:effectLst>
              </a:rPr>
              <a:t> </a:t>
            </a:r>
          </a:p>
          <a:p>
            <a:pPr marL="0" indent="0">
              <a:buNone/>
            </a:pPr>
            <a:endParaRPr lang="en-US" sz="8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“Strength”: ‘DUNAMIS’ – Miraculous Power; might</a:t>
            </a:r>
          </a:p>
          <a:p>
            <a:pPr marL="0" indent="0">
              <a:buNone/>
            </a:pPr>
            <a:endParaRPr lang="en-US" sz="8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Now </a:t>
            </a:r>
            <a:r>
              <a:rPr lang="en-US" sz="3600" dirty="0">
                <a:effectLst>
                  <a:outerShdw blurRad="38100" dist="38100" dir="2700000" algn="tl">
                    <a:srgbClr val="000000">
                      <a:alpha val="43137"/>
                    </a:srgbClr>
                  </a:outerShdw>
                </a:effectLst>
              </a:rPr>
              <a:t>is the mighty power of God manifested in casting down and subduing the great enemy of the </a:t>
            </a:r>
            <a:r>
              <a:rPr lang="en-US" sz="3600" dirty="0" smtClean="0">
                <a:effectLst>
                  <a:outerShdw blurRad="38100" dist="38100" dir="2700000" algn="tl">
                    <a:srgbClr val="000000">
                      <a:alpha val="43137"/>
                    </a:srgbClr>
                  </a:outerShdw>
                </a:effectLst>
              </a:rPr>
              <a:t>saints.</a:t>
            </a:r>
          </a:p>
        </p:txBody>
      </p:sp>
    </p:spTree>
    <p:extLst>
      <p:ext uri="{BB962C8B-B14F-4D97-AF65-F5344CB8AC3E}">
        <p14:creationId xmlns:p14="http://schemas.microsoft.com/office/powerpoint/2010/main" val="2840405793"/>
      </p:ext>
    </p:extLst>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12:10</a:t>
            </a:r>
            <a:endParaRPr lang="en-US" dirty="0">
              <a:solidFill>
                <a:srgbClr val="00B0F0"/>
              </a:solidFill>
            </a:endParaRPr>
          </a:p>
        </p:txBody>
      </p:sp>
      <p:sp>
        <p:nvSpPr>
          <p:cNvPr id="5" name="Content Placeholder 2"/>
          <p:cNvSpPr>
            <a:spLocks noGrp="1"/>
          </p:cNvSpPr>
          <p:nvPr>
            <p:ph idx="1"/>
          </p:nvPr>
        </p:nvSpPr>
        <p:spPr>
          <a:xfrm>
            <a:off x="204716" y="982639"/>
            <a:ext cx="11859904" cy="5704764"/>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“Now is come… the kingdom of our God”</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reign of </a:t>
            </a:r>
            <a:r>
              <a:rPr lang="en-US" sz="3600" dirty="0" smtClean="0">
                <a:effectLst>
                  <a:outerShdw blurRad="38100" dist="38100" dir="2700000" algn="tl">
                    <a:srgbClr val="000000">
                      <a:alpha val="43137"/>
                    </a:srgbClr>
                  </a:outerShdw>
                </a:effectLst>
              </a:rPr>
              <a:t>God that was </a:t>
            </a:r>
            <a:r>
              <a:rPr lang="en-US" sz="3600" dirty="0">
                <a:effectLst>
                  <a:outerShdw blurRad="38100" dist="38100" dir="2700000" algn="tl">
                    <a:srgbClr val="000000">
                      <a:alpha val="43137"/>
                    </a:srgbClr>
                  </a:outerShdw>
                </a:effectLst>
              </a:rPr>
              <a:t>now established among </a:t>
            </a:r>
            <a:r>
              <a:rPr lang="en-US" sz="3600" dirty="0" smtClean="0">
                <a:effectLst>
                  <a:outerShdw blurRad="38100" dist="38100" dir="2700000" algn="tl">
                    <a:srgbClr val="000000">
                      <a:alpha val="43137"/>
                    </a:srgbClr>
                  </a:outerShdw>
                </a:effectLst>
              </a:rPr>
              <a:t>men; and God would henceforth </a:t>
            </a:r>
            <a:r>
              <a:rPr lang="en-US" sz="3600" dirty="0">
                <a:effectLst>
                  <a:outerShdw blurRad="38100" dist="38100" dir="2700000" algn="tl">
                    <a:srgbClr val="000000">
                      <a:alpha val="43137"/>
                    </a:srgbClr>
                  </a:outerShdw>
                </a:effectLst>
              </a:rPr>
              <a:t>rule. </a:t>
            </a:r>
            <a:endParaRPr lang="en-US" sz="3600" dirty="0" smtClean="0">
              <a:effectLst>
                <a:outerShdw blurRad="38100" dist="38100" dir="2700000" algn="tl">
                  <a:srgbClr val="000000">
                    <a:alpha val="43137"/>
                  </a:srgbClr>
                </a:outerShdw>
              </a:effectLst>
            </a:endParaRPr>
          </a:p>
          <a:p>
            <a:pPr marL="0" indent="0">
              <a:buNone/>
            </a:pPr>
            <a:r>
              <a:rPr lang="en-US" sz="3600" dirty="0" smtClean="0">
                <a:solidFill>
                  <a:srgbClr val="00B0F0"/>
                </a:solidFill>
                <a:effectLst>
                  <a:outerShdw blurRad="38100" dist="38100" dir="2700000" algn="tl">
                    <a:srgbClr val="000000">
                      <a:alpha val="43137"/>
                    </a:srgbClr>
                  </a:outerShdw>
                </a:effectLst>
              </a:rPr>
              <a:t>The dispensation of the kingdom begins with the return of Christ to the earth to rule for 1,000 years and ends when Christ has delivered the kingdom to His Father. </a:t>
            </a:r>
          </a:p>
          <a:p>
            <a:pPr marL="0" indent="0">
              <a:buNone/>
            </a:pPr>
            <a:r>
              <a:rPr lang="en-US" sz="3600" dirty="0" smtClean="0">
                <a:solidFill>
                  <a:srgbClr val="FFFF00"/>
                </a:solidFill>
                <a:effectLst>
                  <a:outerShdw blurRad="38100" dist="38100" dir="2700000" algn="tl">
                    <a:srgbClr val="000000">
                      <a:alpha val="43137"/>
                    </a:srgbClr>
                  </a:outerShdw>
                </a:effectLst>
              </a:rPr>
              <a:t>(1 Cor. 15:23-26) </a:t>
            </a:r>
          </a:p>
        </p:txBody>
      </p:sp>
    </p:spTree>
    <p:extLst>
      <p:ext uri="{BB962C8B-B14F-4D97-AF65-F5344CB8AC3E}">
        <p14:creationId xmlns:p14="http://schemas.microsoft.com/office/powerpoint/2010/main" val="230473881"/>
      </p:ext>
    </p:extLst>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12:10</a:t>
            </a:r>
            <a:endParaRPr lang="en-US" dirty="0">
              <a:solidFill>
                <a:srgbClr val="00B0F0"/>
              </a:solidFill>
            </a:endParaRPr>
          </a:p>
        </p:txBody>
      </p:sp>
      <p:sp>
        <p:nvSpPr>
          <p:cNvPr id="5" name="Content Placeholder 2"/>
          <p:cNvSpPr>
            <a:spLocks noGrp="1"/>
          </p:cNvSpPr>
          <p:nvPr>
            <p:ph idx="1"/>
          </p:nvPr>
        </p:nvSpPr>
        <p:spPr>
          <a:xfrm>
            <a:off x="191068" y="955345"/>
            <a:ext cx="11859904" cy="5650172"/>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“Now </a:t>
            </a:r>
            <a:r>
              <a:rPr lang="en-US" sz="3600" i="1" dirty="0">
                <a:solidFill>
                  <a:srgbClr val="FFFF00"/>
                </a:solidFill>
                <a:effectLst>
                  <a:outerShdw blurRad="38100" dist="38100" dir="2700000" algn="tl">
                    <a:srgbClr val="000000">
                      <a:alpha val="43137"/>
                    </a:srgbClr>
                  </a:outerShdw>
                </a:effectLst>
              </a:rPr>
              <a:t>is </a:t>
            </a:r>
            <a:r>
              <a:rPr lang="en-US" sz="3600" i="1" dirty="0" smtClean="0">
                <a:solidFill>
                  <a:srgbClr val="FFFF00"/>
                </a:solidFill>
                <a:effectLst>
                  <a:outerShdw blurRad="38100" dist="38100" dir="2700000" algn="tl">
                    <a:srgbClr val="000000">
                      <a:alpha val="43137"/>
                    </a:srgbClr>
                  </a:outerShdw>
                </a:effectLst>
              </a:rPr>
              <a:t>come… the power of his Christ”</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“Power” – ‘EXOUSIA</a:t>
            </a:r>
            <a:r>
              <a:rPr lang="en-US" sz="3600" dirty="0">
                <a:effectLst>
                  <a:outerShdw blurRad="38100" dist="38100" dir="2700000" algn="tl">
                    <a:srgbClr val="000000">
                      <a:alpha val="43137"/>
                    </a:srgbClr>
                  </a:outerShdw>
                </a:effectLst>
              </a:rPr>
              <a:t>’:  Authority; delegated influence, </a:t>
            </a:r>
            <a:r>
              <a:rPr lang="en-US" sz="3600" dirty="0" smtClean="0">
                <a:effectLst>
                  <a:outerShdw blurRad="38100" dist="38100" dir="2700000" algn="tl">
                    <a:srgbClr val="000000">
                      <a:alpha val="43137"/>
                    </a:srgbClr>
                  </a:outerShdw>
                </a:effectLst>
              </a:rPr>
              <a:t> </a:t>
            </a:r>
          </a:p>
          <a:p>
            <a:pPr marL="0" indent="0">
              <a:buNone/>
            </a:pP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                                        jurisdiction, right.</a:t>
            </a:r>
          </a:p>
          <a:p>
            <a:pPr marL="0" indent="0">
              <a:buNone/>
            </a:pPr>
            <a:r>
              <a:rPr lang="en-US" sz="3600" dirty="0" smtClean="0">
                <a:effectLst>
                  <a:outerShdw blurRad="38100" dist="38100" dir="2700000" algn="tl">
                    <a:srgbClr val="000000">
                      <a:alpha val="43137"/>
                    </a:srgbClr>
                  </a:outerShdw>
                </a:effectLst>
              </a:rPr>
              <a:t>Christ is the anointed one of the Father; </a:t>
            </a:r>
            <a:r>
              <a:rPr lang="en-US" sz="3600" dirty="0">
                <a:effectLst>
                  <a:outerShdw blurRad="38100" dist="38100" dir="2700000" algn="tl">
                    <a:srgbClr val="000000">
                      <a:alpha val="43137"/>
                    </a:srgbClr>
                  </a:outerShdw>
                </a:effectLst>
              </a:rPr>
              <a:t>that is, </a:t>
            </a:r>
            <a:r>
              <a:rPr lang="en-US" sz="3600" dirty="0" smtClean="0">
                <a:effectLst>
                  <a:outerShdw blurRad="38100" dist="38100" dir="2700000" algn="tl">
                    <a:srgbClr val="000000">
                      <a:alpha val="43137"/>
                    </a:srgbClr>
                  </a:outerShdw>
                </a:effectLst>
              </a:rPr>
              <a:t>anointed to rule the </a:t>
            </a:r>
            <a:r>
              <a:rPr lang="en-US" sz="3600" dirty="0">
                <a:effectLst>
                  <a:outerShdw blurRad="38100" dist="38100" dir="2700000" algn="tl">
                    <a:srgbClr val="000000">
                      <a:alpha val="43137"/>
                    </a:srgbClr>
                  </a:outerShdw>
                </a:effectLst>
              </a:rPr>
              <a:t>kingdom </a:t>
            </a:r>
            <a:r>
              <a:rPr lang="en-US" sz="3600" dirty="0" smtClean="0">
                <a:effectLst>
                  <a:outerShdw blurRad="38100" dist="38100" dir="2700000" algn="tl">
                    <a:srgbClr val="000000">
                      <a:alpha val="43137"/>
                    </a:srgbClr>
                  </a:outerShdw>
                </a:effectLst>
              </a:rPr>
              <a:t>as </a:t>
            </a:r>
            <a:r>
              <a:rPr lang="en-US" sz="3600" dirty="0">
                <a:effectLst>
                  <a:outerShdw blurRad="38100" dist="38100" dir="2700000" algn="tl">
                    <a:srgbClr val="000000">
                      <a:alpha val="43137"/>
                    </a:srgbClr>
                  </a:outerShdw>
                </a:effectLst>
              </a:rPr>
              <a:t>the </a:t>
            </a:r>
            <a:r>
              <a:rPr lang="en-US" sz="3600" dirty="0" smtClean="0">
                <a:effectLst>
                  <a:outerShdw blurRad="38100" dist="38100" dir="2700000" algn="tl">
                    <a:srgbClr val="000000">
                      <a:alpha val="43137"/>
                    </a:srgbClr>
                  </a:outerShdw>
                </a:effectLst>
              </a:rPr>
              <a:t>Messiah. Jesus is the one appointed by the Father that was set </a:t>
            </a:r>
            <a:r>
              <a:rPr lang="en-US" sz="3600" dirty="0">
                <a:effectLst>
                  <a:outerShdw blurRad="38100" dist="38100" dir="2700000" algn="tl">
                    <a:srgbClr val="000000">
                      <a:alpha val="43137"/>
                    </a:srgbClr>
                  </a:outerShdw>
                </a:effectLst>
              </a:rPr>
              <a:t>apart to rule over the world.</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8732084"/>
      </p:ext>
    </p:extLst>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12:10</a:t>
            </a:r>
            <a:endParaRPr lang="en-US" dirty="0">
              <a:solidFill>
                <a:srgbClr val="00B0F0"/>
              </a:solidFill>
            </a:endParaRPr>
          </a:p>
        </p:txBody>
      </p:sp>
      <p:sp>
        <p:nvSpPr>
          <p:cNvPr id="5" name="Content Placeholder 2"/>
          <p:cNvSpPr>
            <a:spLocks noGrp="1"/>
          </p:cNvSpPr>
          <p:nvPr>
            <p:ph idx="1"/>
          </p:nvPr>
        </p:nvSpPr>
        <p:spPr>
          <a:xfrm>
            <a:off x="191068" y="955345"/>
            <a:ext cx="11859904" cy="5650172"/>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“…the accuser of our brethren is cast down…”</a:t>
            </a:r>
            <a:r>
              <a:rPr lang="en-US" sz="3600" dirty="0" smtClean="0">
                <a:effectLst>
                  <a:outerShdw blurRad="38100" dist="38100" dir="2700000" algn="tl">
                    <a:srgbClr val="000000">
                      <a:alpha val="43137"/>
                    </a:srgbClr>
                  </a:outerShdw>
                </a:effectLst>
              </a:rPr>
              <a:t> </a:t>
            </a:r>
          </a:p>
          <a:p>
            <a:pPr marL="0" indent="0">
              <a:buNone/>
            </a:pPr>
            <a:endParaRPr lang="en-US" sz="800" dirty="0" smtClean="0">
              <a:effectLst>
                <a:outerShdw blurRad="38100" dist="38100" dir="2700000" algn="tl">
                  <a:srgbClr val="000000">
                    <a:alpha val="43137"/>
                  </a:srgbClr>
                </a:outerShdw>
              </a:effectLst>
            </a:endParaRPr>
          </a:p>
          <a:p>
            <a:pPr marL="0" indent="0">
              <a:buNone/>
            </a:pPr>
            <a:r>
              <a:rPr lang="en-US" sz="3600" dirty="0" smtClean="0">
                <a:effectLst>
                  <a:outerShdw blurRad="38100" dist="38100" dir="2700000" algn="tl">
                    <a:srgbClr val="000000">
                      <a:alpha val="43137"/>
                    </a:srgbClr>
                  </a:outerShdw>
                </a:effectLst>
              </a:rPr>
              <a:t>This shows that the voice was not an angel but apparently redeemed saints, possibly the martyrs of </a:t>
            </a:r>
            <a:r>
              <a:rPr lang="en-US" sz="3600" dirty="0" smtClean="0">
                <a:solidFill>
                  <a:srgbClr val="FFFF00"/>
                </a:solidFill>
                <a:effectLst>
                  <a:outerShdw blurRad="38100" dist="38100" dir="2700000" algn="tl">
                    <a:srgbClr val="000000">
                      <a:alpha val="43137"/>
                    </a:srgbClr>
                  </a:outerShdw>
                </a:effectLst>
              </a:rPr>
              <a:t>Rev. 6:9-11</a:t>
            </a:r>
            <a:r>
              <a:rPr lang="en-US" sz="3600" dirty="0" smtClean="0">
                <a:effectLst>
                  <a:outerShdw blurRad="38100" dist="38100" dir="2700000" algn="tl">
                    <a:srgbClr val="000000">
                      <a:alpha val="43137"/>
                    </a:srgbClr>
                  </a:outerShdw>
                </a:effectLst>
              </a:rPr>
              <a:t>.</a:t>
            </a:r>
          </a:p>
          <a:p>
            <a:pPr marL="0" indent="0">
              <a:buNone/>
            </a:pPr>
            <a:r>
              <a:rPr lang="en-US" sz="3600" dirty="0">
                <a:solidFill>
                  <a:srgbClr val="00B0F0"/>
                </a:solidFill>
                <a:effectLst>
                  <a:outerShdw blurRad="38100" dist="38100" dir="2700000" algn="tl">
                    <a:srgbClr val="000000">
                      <a:alpha val="43137"/>
                    </a:srgbClr>
                  </a:outerShdw>
                </a:effectLst>
              </a:rPr>
              <a:t>The accuser</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 To </a:t>
            </a:r>
            <a:r>
              <a:rPr lang="en-US" sz="3600" dirty="0">
                <a:effectLst>
                  <a:outerShdw blurRad="38100" dist="38100" dir="2700000" algn="tl">
                    <a:srgbClr val="000000">
                      <a:alpha val="43137"/>
                    </a:srgbClr>
                  </a:outerShdw>
                </a:effectLst>
              </a:rPr>
              <a:t>be a </a:t>
            </a:r>
            <a:r>
              <a:rPr lang="en-US" sz="3600" dirty="0" smtClean="0">
                <a:effectLst>
                  <a:outerShdw blurRad="38100" dist="38100" dir="2700000" algn="tl">
                    <a:srgbClr val="000000">
                      <a:alpha val="43137"/>
                    </a:srgbClr>
                  </a:outerShdw>
                </a:effectLst>
              </a:rPr>
              <a:t>plaintiff; </a:t>
            </a:r>
            <a:r>
              <a:rPr lang="en-US" sz="3600" dirty="0">
                <a:effectLst>
                  <a:outerShdw blurRad="38100" dist="38100" dir="2700000" algn="tl">
                    <a:srgbClr val="000000">
                      <a:alpha val="43137"/>
                    </a:srgbClr>
                  </a:outerShdw>
                </a:effectLst>
              </a:rPr>
              <a:t>one who blames </a:t>
            </a:r>
            <a:r>
              <a:rPr lang="en-US" sz="3600" dirty="0" smtClean="0">
                <a:effectLst>
                  <a:outerShdw blurRad="38100" dist="38100" dir="2700000" algn="tl">
                    <a:srgbClr val="000000">
                      <a:alpha val="43137"/>
                    </a:srgbClr>
                  </a:outerShdw>
                </a:effectLst>
              </a:rPr>
              <a:t>another or </a:t>
            </a:r>
            <a:r>
              <a:rPr lang="en-US" sz="3600" dirty="0">
                <a:effectLst>
                  <a:outerShdw blurRad="38100" dist="38100" dir="2700000" algn="tl">
                    <a:srgbClr val="000000">
                      <a:alpha val="43137"/>
                    </a:srgbClr>
                  </a:outerShdw>
                </a:effectLst>
              </a:rPr>
              <a:t>charges another with </a:t>
            </a:r>
            <a:r>
              <a:rPr lang="en-US" sz="3600" dirty="0" smtClean="0">
                <a:effectLst>
                  <a:outerShdw blurRad="38100" dist="38100" dir="2700000" algn="tl">
                    <a:srgbClr val="000000">
                      <a:alpha val="43137"/>
                    </a:srgbClr>
                  </a:outerShdw>
                </a:effectLst>
              </a:rPr>
              <a:t>a crime or offence.</a:t>
            </a:r>
          </a:p>
        </p:txBody>
      </p:sp>
    </p:spTree>
    <p:extLst>
      <p:ext uri="{BB962C8B-B14F-4D97-AF65-F5344CB8AC3E}">
        <p14:creationId xmlns:p14="http://schemas.microsoft.com/office/powerpoint/2010/main" val="1402058592"/>
      </p:ext>
    </p:extLst>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12:10</a:t>
            </a:r>
            <a:endParaRPr lang="en-US" dirty="0">
              <a:solidFill>
                <a:srgbClr val="00B0F0"/>
              </a:solidFill>
            </a:endParaRPr>
          </a:p>
        </p:txBody>
      </p:sp>
      <p:sp>
        <p:nvSpPr>
          <p:cNvPr id="5" name="Content Placeholder 2"/>
          <p:cNvSpPr>
            <a:spLocks noGrp="1"/>
          </p:cNvSpPr>
          <p:nvPr>
            <p:ph idx="1"/>
          </p:nvPr>
        </p:nvSpPr>
        <p:spPr>
          <a:xfrm>
            <a:off x="150125" y="955343"/>
            <a:ext cx="11859904" cy="5786651"/>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“…the accuser of our brethren is cast down…”</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phrase </a:t>
            </a:r>
            <a:r>
              <a:rPr lang="en-US" sz="3600" dirty="0">
                <a:solidFill>
                  <a:srgbClr val="FFFF00"/>
                </a:solidFill>
                <a:effectLst>
                  <a:outerShdw blurRad="38100" dist="38100" dir="2700000" algn="tl">
                    <a:srgbClr val="000000">
                      <a:alpha val="43137"/>
                    </a:srgbClr>
                  </a:outerShdw>
                </a:effectLst>
              </a:rPr>
              <a:t>"of </a:t>
            </a:r>
            <a:r>
              <a:rPr lang="en-US" sz="3600" dirty="0" smtClean="0">
                <a:solidFill>
                  <a:srgbClr val="FFFF00"/>
                </a:solidFill>
                <a:effectLst>
                  <a:outerShdw blurRad="38100" dist="38100" dir="2700000" algn="tl">
                    <a:srgbClr val="000000">
                      <a:alpha val="43137"/>
                    </a:srgbClr>
                  </a:outerShdw>
                </a:effectLst>
              </a:rPr>
              <a:t>our </a:t>
            </a:r>
            <a:r>
              <a:rPr lang="en-US" sz="3600" dirty="0">
                <a:solidFill>
                  <a:srgbClr val="FFFF00"/>
                </a:solidFill>
                <a:effectLst>
                  <a:outerShdw blurRad="38100" dist="38100" dir="2700000" algn="tl">
                    <a:srgbClr val="000000">
                      <a:alpha val="43137"/>
                    </a:srgbClr>
                  </a:outerShdw>
                </a:effectLst>
              </a:rPr>
              <a:t>brethren" </a:t>
            </a:r>
            <a:r>
              <a:rPr lang="en-US" sz="3600" dirty="0" smtClean="0">
                <a:effectLst>
                  <a:outerShdw blurRad="38100" dist="38100" dir="2700000" algn="tl">
                    <a:srgbClr val="000000">
                      <a:alpha val="43137"/>
                    </a:srgbClr>
                  </a:outerShdw>
                </a:effectLst>
              </a:rPr>
              <a:t>refers </a:t>
            </a:r>
            <a:r>
              <a:rPr lang="en-US" sz="3600" dirty="0">
                <a:effectLst>
                  <a:outerShdw blurRad="38100" dist="38100" dir="2700000" algn="tl">
                    <a:srgbClr val="000000">
                      <a:alpha val="43137"/>
                    </a:srgbClr>
                  </a:outerShdw>
                </a:effectLst>
              </a:rPr>
              <a:t>to the people of God; and the meaning here is, that one of the characteristics of </a:t>
            </a:r>
            <a:r>
              <a:rPr lang="en-US" sz="3600" dirty="0" smtClean="0">
                <a:effectLst>
                  <a:outerShdw blurRad="38100" dist="38100" dir="2700000" algn="tl">
                    <a:srgbClr val="000000">
                      <a:alpha val="43137"/>
                    </a:srgbClr>
                  </a:outerShdw>
                </a:effectLst>
              </a:rPr>
              <a:t>Satan is </a:t>
            </a:r>
            <a:r>
              <a:rPr lang="en-US" sz="3600" dirty="0">
                <a:effectLst>
                  <a:outerShdw blurRad="38100" dist="38100" dir="2700000" algn="tl">
                    <a:srgbClr val="000000">
                      <a:alpha val="43137"/>
                    </a:srgbClr>
                  </a:outerShdw>
                </a:effectLst>
              </a:rPr>
              <a:t>that he is an accuser of the righteous; that he is employed in bringing charges </a:t>
            </a:r>
            <a:r>
              <a:rPr lang="en-US" sz="3600" dirty="0" smtClean="0">
                <a:effectLst>
                  <a:outerShdw blurRad="38100" dist="38100" dir="2700000" algn="tl">
                    <a:srgbClr val="000000">
                      <a:alpha val="43137"/>
                    </a:srgbClr>
                  </a:outerShdw>
                </a:effectLst>
              </a:rPr>
              <a:t>against them, affecting </a:t>
            </a:r>
            <a:r>
              <a:rPr lang="en-US" sz="3600" dirty="0">
                <a:effectLst>
                  <a:outerShdw blurRad="38100" dist="38100" dir="2700000" algn="tl">
                    <a:srgbClr val="000000">
                      <a:alpha val="43137"/>
                    </a:srgbClr>
                  </a:outerShdw>
                </a:effectLst>
              </a:rPr>
              <a:t>their character and destroying their influence. </a:t>
            </a:r>
            <a:r>
              <a:rPr lang="en-US" sz="3600" dirty="0" smtClean="0">
                <a:solidFill>
                  <a:srgbClr val="00B0F0"/>
                </a:solidFill>
                <a:effectLst>
                  <a:outerShdw blurRad="38100" dist="38100" dir="2700000" algn="tl">
                    <a:srgbClr val="000000">
                      <a:alpha val="43137"/>
                    </a:srgbClr>
                  </a:outerShdw>
                </a:effectLst>
              </a:rPr>
              <a:t>Satan has often sought to persecute </a:t>
            </a:r>
            <a:r>
              <a:rPr lang="en-US" sz="3600" dirty="0">
                <a:solidFill>
                  <a:srgbClr val="00B0F0"/>
                </a:solidFill>
                <a:effectLst>
                  <a:outerShdw blurRad="38100" dist="38100" dir="2700000" algn="tl">
                    <a:srgbClr val="000000">
                      <a:alpha val="43137"/>
                    </a:srgbClr>
                  </a:outerShdw>
                </a:effectLst>
              </a:rPr>
              <a:t>and </a:t>
            </a:r>
            <a:r>
              <a:rPr lang="en-US" sz="3600" dirty="0" smtClean="0">
                <a:solidFill>
                  <a:srgbClr val="00B0F0"/>
                </a:solidFill>
                <a:effectLst>
                  <a:outerShdw blurRad="38100" dist="38100" dir="2700000" algn="tl">
                    <a:srgbClr val="000000">
                      <a:alpha val="43137"/>
                    </a:srgbClr>
                  </a:outerShdw>
                </a:effectLst>
              </a:rPr>
              <a:t>destroy </a:t>
            </a:r>
            <a:r>
              <a:rPr lang="en-US" sz="3600" dirty="0">
                <a:solidFill>
                  <a:srgbClr val="00B0F0"/>
                </a:solidFill>
                <a:effectLst>
                  <a:outerShdw blurRad="38100" dist="38100" dir="2700000" algn="tl">
                    <a:srgbClr val="000000">
                      <a:alpha val="43137"/>
                    </a:srgbClr>
                  </a:outerShdw>
                </a:effectLst>
              </a:rPr>
              <a:t>Christ's servants by false accusations.</a:t>
            </a:r>
            <a:endParaRPr lang="en-US" sz="3600" dirty="0" smtClean="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69337714"/>
      </p:ext>
    </p:extLst>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12:10</a:t>
            </a:r>
            <a:endParaRPr lang="en-US" dirty="0">
              <a:solidFill>
                <a:srgbClr val="00B0F0"/>
              </a:solidFill>
            </a:endParaRPr>
          </a:p>
        </p:txBody>
      </p:sp>
      <p:sp>
        <p:nvSpPr>
          <p:cNvPr id="5" name="Content Placeholder 2"/>
          <p:cNvSpPr>
            <a:spLocks noGrp="1"/>
          </p:cNvSpPr>
          <p:nvPr>
            <p:ph idx="1"/>
          </p:nvPr>
        </p:nvSpPr>
        <p:spPr>
          <a:xfrm>
            <a:off x="191068" y="955343"/>
            <a:ext cx="11859904" cy="5650174"/>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“…which accused them before our God day and night”</a:t>
            </a:r>
            <a:r>
              <a:rPr lang="en-US" sz="3600" dirty="0" smtClean="0">
                <a:effectLst>
                  <a:outerShdw blurRad="38100" dist="38100" dir="2700000" algn="tl">
                    <a:srgbClr val="000000">
                      <a:alpha val="43137"/>
                    </a:srgbClr>
                  </a:outerShdw>
                </a:effectLst>
              </a:rPr>
              <a:t> </a:t>
            </a:r>
          </a:p>
          <a:p>
            <a:pPr marL="0" indent="0">
              <a:buNone/>
            </a:pPr>
            <a:r>
              <a:rPr lang="en-US" sz="3600" dirty="0">
                <a:effectLst>
                  <a:outerShdw blurRad="38100" dist="38100" dir="2700000" algn="tl">
                    <a:srgbClr val="000000">
                      <a:alpha val="43137"/>
                    </a:srgbClr>
                  </a:outerShdw>
                </a:effectLst>
              </a:rPr>
              <a:t>The meaning is, that </a:t>
            </a:r>
            <a:r>
              <a:rPr lang="en-US" sz="3600" dirty="0" smtClean="0">
                <a:effectLst>
                  <a:outerShdw blurRad="38100" dist="38100" dir="2700000" algn="tl">
                    <a:srgbClr val="000000">
                      <a:alpha val="43137"/>
                    </a:srgbClr>
                  </a:outerShdw>
                </a:effectLst>
              </a:rPr>
              <a:t>Satan accuses saints </a:t>
            </a:r>
            <a:r>
              <a:rPr lang="en-US" sz="3600" dirty="0">
                <a:effectLst>
                  <a:outerShdw blurRad="38100" dist="38100" dir="2700000" algn="tl">
                    <a:srgbClr val="000000">
                      <a:alpha val="43137"/>
                    </a:srgbClr>
                  </a:outerShdw>
                </a:effectLst>
              </a:rPr>
              <a:t>in the very presence of God. </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He never </a:t>
            </a:r>
            <a:r>
              <a:rPr lang="en-US" sz="3600" dirty="0" smtClean="0">
                <a:effectLst>
                  <a:outerShdw blurRad="38100" dist="38100" dir="2700000" algn="tl">
                    <a:srgbClr val="000000">
                      <a:alpha val="43137"/>
                    </a:srgbClr>
                  </a:outerShdw>
                </a:effectLst>
              </a:rPr>
              <a:t>ceases to bring </a:t>
            </a:r>
            <a:r>
              <a:rPr lang="en-US" sz="3600" dirty="0">
                <a:effectLst>
                  <a:outerShdw blurRad="38100" dist="38100" dir="2700000" algn="tl">
                    <a:srgbClr val="000000">
                      <a:alpha val="43137"/>
                    </a:srgbClr>
                  </a:outerShdw>
                </a:effectLst>
              </a:rPr>
              <a:t>these </a:t>
            </a:r>
            <a:r>
              <a:rPr lang="en-US" sz="3600" dirty="0" smtClean="0">
                <a:effectLst>
                  <a:outerShdw blurRad="38100" dist="38100" dir="2700000" algn="tl">
                    <a:srgbClr val="000000">
                      <a:alpha val="43137"/>
                    </a:srgbClr>
                  </a:outerShdw>
                </a:effectLst>
              </a:rPr>
              <a:t>accusations and seeks to </a:t>
            </a:r>
            <a:r>
              <a:rPr lang="en-US" sz="3600" dirty="0">
                <a:effectLst>
                  <a:outerShdw blurRad="38100" dist="38100" dir="2700000" algn="tl">
                    <a:srgbClr val="000000">
                      <a:alpha val="43137"/>
                    </a:srgbClr>
                  </a:outerShdw>
                </a:effectLst>
              </a:rPr>
              <a:t>convince the world that there i</a:t>
            </a:r>
            <a:r>
              <a:rPr lang="en-US" sz="3600" dirty="0" smtClean="0">
                <a:effectLst>
                  <a:outerShdw blurRad="38100" dist="38100" dir="2700000" algn="tl">
                    <a:srgbClr val="000000">
                      <a:alpha val="43137"/>
                    </a:srgbClr>
                  </a:outerShdw>
                </a:effectLst>
              </a:rPr>
              <a:t>s </a:t>
            </a:r>
            <a:r>
              <a:rPr lang="en-US" sz="3600" dirty="0">
                <a:effectLst>
                  <a:outerShdw blurRad="38100" dist="38100" dir="2700000" algn="tl">
                    <a:srgbClr val="000000">
                      <a:alpha val="43137"/>
                    </a:srgbClr>
                  </a:outerShdw>
                </a:effectLst>
              </a:rPr>
              <a:t>no sincerity in the church, and no reality in religion. </a:t>
            </a:r>
            <a:r>
              <a:rPr lang="en-US" sz="3600" dirty="0">
                <a:solidFill>
                  <a:srgbClr val="FFFF00"/>
                </a:solidFill>
                <a:effectLst>
                  <a:outerShdw blurRad="38100" dist="38100" dir="2700000" algn="tl">
                    <a:srgbClr val="000000">
                      <a:alpha val="43137"/>
                    </a:srgbClr>
                  </a:outerShdw>
                </a:effectLst>
              </a:rPr>
              <a:t>(Job1:9; 2:5; Zech. 3:1) </a:t>
            </a:r>
            <a:endParaRPr lang="en-US" sz="3600" dirty="0" smtClean="0">
              <a:solidFill>
                <a:srgbClr val="FFFF00"/>
              </a:solidFill>
              <a:effectLst>
                <a:outerShdw blurRad="38100" dist="38100" dir="2700000" algn="tl">
                  <a:srgbClr val="000000">
                    <a:alpha val="43137"/>
                  </a:srgbClr>
                </a:outerShdw>
              </a:effectLst>
            </a:endParaRPr>
          </a:p>
          <a:p>
            <a:pPr marL="0" indent="0">
              <a:buNone/>
            </a:pPr>
            <a:r>
              <a:rPr lang="en-US" sz="4000" dirty="0" smtClean="0">
                <a:solidFill>
                  <a:srgbClr val="00B0F0"/>
                </a:solidFill>
                <a:effectLst>
                  <a:outerShdw blurRad="38100" dist="38100" dir="2700000" algn="tl">
                    <a:srgbClr val="000000">
                      <a:alpha val="43137"/>
                    </a:srgbClr>
                  </a:outerShdw>
                </a:effectLst>
              </a:rPr>
              <a:t>Satan </a:t>
            </a:r>
            <a:r>
              <a:rPr lang="en-US" sz="4000" dirty="0">
                <a:solidFill>
                  <a:srgbClr val="00B0F0"/>
                </a:solidFill>
                <a:effectLst>
                  <a:outerShdw blurRad="38100" dist="38100" dir="2700000" algn="tl">
                    <a:srgbClr val="000000">
                      <a:alpha val="43137"/>
                    </a:srgbClr>
                  </a:outerShdw>
                </a:effectLst>
              </a:rPr>
              <a:t>is a continual </a:t>
            </a:r>
            <a:r>
              <a:rPr lang="en-US" sz="4000" dirty="0" smtClean="0">
                <a:solidFill>
                  <a:srgbClr val="00B0F0"/>
                </a:solidFill>
                <a:effectLst>
                  <a:outerShdw blurRad="38100" dist="38100" dir="2700000" algn="tl">
                    <a:srgbClr val="000000">
                      <a:alpha val="43137"/>
                    </a:srgbClr>
                  </a:outerShdw>
                </a:effectLst>
              </a:rPr>
              <a:t>accuser but </a:t>
            </a:r>
            <a:r>
              <a:rPr lang="en-US" sz="4000" dirty="0">
                <a:solidFill>
                  <a:srgbClr val="00B0F0"/>
                </a:solidFill>
                <a:effectLst>
                  <a:outerShdw blurRad="38100" dist="38100" dir="2700000" algn="tl">
                    <a:srgbClr val="000000">
                      <a:alpha val="43137"/>
                    </a:srgbClr>
                  </a:outerShdw>
                </a:effectLst>
              </a:rPr>
              <a:t>Christ is a continual  mediator. </a:t>
            </a:r>
            <a:endParaRPr lang="en-US" sz="4000" dirty="0" smtClean="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664175"/>
      </p:ext>
    </p:extLst>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12:11</a:t>
            </a:r>
            <a:endParaRPr lang="en-US" dirty="0">
              <a:solidFill>
                <a:srgbClr val="00B0F0"/>
              </a:solidFill>
            </a:endParaRPr>
          </a:p>
        </p:txBody>
      </p:sp>
      <p:sp>
        <p:nvSpPr>
          <p:cNvPr id="5" name="Content Placeholder 2"/>
          <p:cNvSpPr>
            <a:spLocks noGrp="1"/>
          </p:cNvSpPr>
          <p:nvPr>
            <p:ph idx="1"/>
          </p:nvPr>
        </p:nvSpPr>
        <p:spPr>
          <a:xfrm>
            <a:off x="191068" y="955343"/>
            <a:ext cx="11859904" cy="5650174"/>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 And they overcame him by the blood of the Lamb”</a:t>
            </a:r>
            <a:r>
              <a:rPr lang="en-US" sz="3600" dirty="0" smtClean="0">
                <a:effectLst>
                  <a:outerShdw blurRad="38100" dist="38100" dir="2700000" algn="tl">
                    <a:srgbClr val="000000">
                      <a:alpha val="43137"/>
                    </a:srgbClr>
                  </a:outerShdw>
                </a:effectLst>
              </a:rPr>
              <a:t> </a:t>
            </a:r>
          </a:p>
          <a:p>
            <a:pPr marL="0" indent="0">
              <a:buNone/>
            </a:pPr>
            <a:r>
              <a:rPr lang="en-US" sz="3600" i="1" dirty="0" smtClean="0">
                <a:solidFill>
                  <a:srgbClr val="FFFF00"/>
                </a:solidFill>
                <a:effectLst>
                  <a:outerShdw blurRad="38100" dist="38100" dir="2700000" algn="tl">
                    <a:srgbClr val="000000">
                      <a:alpha val="43137"/>
                    </a:srgbClr>
                  </a:outerShdw>
                </a:effectLst>
              </a:rPr>
              <a:t>“They” </a:t>
            </a:r>
            <a:r>
              <a:rPr lang="en-US" sz="3600" dirty="0" smtClean="0">
                <a:effectLst>
                  <a:outerShdw blurRad="38100" dist="38100" dir="2700000" algn="tl">
                    <a:srgbClr val="000000">
                      <a:alpha val="43137"/>
                    </a:srgbClr>
                  </a:outerShdw>
                </a:effectLst>
              </a:rPr>
              <a:t>… meaning the saints on earth who were being accused by Satan.</a:t>
            </a:r>
          </a:p>
          <a:p>
            <a:pPr marL="0" indent="0">
              <a:buNone/>
            </a:pPr>
            <a:r>
              <a:rPr lang="en-US" sz="3600" dirty="0">
                <a:effectLst/>
              </a:rPr>
              <a:t>Here is given the reason why the followers of Christ prevailed at this time against </a:t>
            </a:r>
            <a:r>
              <a:rPr lang="en-US" sz="3600" dirty="0" smtClean="0">
                <a:effectLst/>
              </a:rPr>
              <a:t>Satan. </a:t>
            </a:r>
            <a:r>
              <a:rPr lang="en-US" sz="3600" dirty="0">
                <a:effectLst/>
              </a:rPr>
              <a:t>It was because they fought against the </a:t>
            </a:r>
            <a:r>
              <a:rPr lang="en-US" sz="3600" dirty="0" smtClean="0">
                <a:effectLst/>
              </a:rPr>
              <a:t>devil </a:t>
            </a:r>
            <a:r>
              <a:rPr lang="en-US" sz="3600" dirty="0">
                <a:effectLst/>
              </a:rPr>
              <a:t>in the </a:t>
            </a:r>
            <a:r>
              <a:rPr lang="en-US" sz="3600" dirty="0" smtClean="0">
                <a:effectLst/>
              </a:rPr>
              <a:t>power </a:t>
            </a:r>
            <a:r>
              <a:rPr lang="en-US" sz="3600" dirty="0">
                <a:effectLst/>
              </a:rPr>
              <a:t>of God. They overcame him by the blood of the </a:t>
            </a:r>
            <a:r>
              <a:rPr lang="en-US" sz="3600" dirty="0" smtClean="0">
                <a:effectLst/>
              </a:rPr>
              <a:t>Lamb - by claiming &amp; proclaiming salvation in Christ, they had the victory.</a:t>
            </a:r>
          </a:p>
        </p:txBody>
      </p:sp>
    </p:spTree>
    <p:extLst>
      <p:ext uri="{BB962C8B-B14F-4D97-AF65-F5344CB8AC3E}">
        <p14:creationId xmlns:p14="http://schemas.microsoft.com/office/powerpoint/2010/main" val="3199398026"/>
      </p:ext>
    </p:extLst>
  </p:cSld>
  <p:clrMapOvr>
    <a:masterClrMapping/>
  </p:clrMapOvr>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12:11</a:t>
            </a:r>
            <a:endParaRPr lang="en-US" dirty="0">
              <a:solidFill>
                <a:srgbClr val="00B0F0"/>
              </a:solidFill>
            </a:endParaRPr>
          </a:p>
        </p:txBody>
      </p:sp>
      <p:sp>
        <p:nvSpPr>
          <p:cNvPr id="5" name="Content Placeholder 2"/>
          <p:cNvSpPr>
            <a:spLocks noGrp="1"/>
          </p:cNvSpPr>
          <p:nvPr>
            <p:ph idx="1"/>
          </p:nvPr>
        </p:nvSpPr>
        <p:spPr>
          <a:xfrm>
            <a:off x="191068" y="955343"/>
            <a:ext cx="11859904" cy="5650174"/>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 And they overcame him by the blood of the Lamb”</a:t>
            </a:r>
            <a:r>
              <a:rPr lang="en-US" sz="3600" dirty="0" smtClean="0">
                <a:effectLst>
                  <a:outerShdw blurRad="38100" dist="38100" dir="2700000" algn="tl">
                    <a:srgbClr val="000000">
                      <a:alpha val="43137"/>
                    </a:srgbClr>
                  </a:outerShdw>
                </a:effectLst>
              </a:rPr>
              <a:t> </a:t>
            </a:r>
          </a:p>
          <a:p>
            <a:pPr marL="0" indent="0">
              <a:buNone/>
            </a:pPr>
            <a:r>
              <a:rPr lang="en-US" sz="3600" dirty="0">
                <a:effectLst/>
              </a:rPr>
              <a:t>The Lord Jesus--the Lamb of God. </a:t>
            </a:r>
            <a:r>
              <a:rPr lang="en-US" sz="3600" dirty="0" smtClean="0">
                <a:effectLst/>
              </a:rPr>
              <a:t>The </a:t>
            </a:r>
            <a:r>
              <a:rPr lang="en-US" sz="3600" dirty="0">
                <a:effectLst/>
              </a:rPr>
              <a:t>blood of Christ was </a:t>
            </a:r>
            <a:r>
              <a:rPr lang="en-US" sz="3600" dirty="0" smtClean="0">
                <a:effectLst/>
              </a:rPr>
              <a:t>the means </a:t>
            </a:r>
            <a:r>
              <a:rPr lang="en-US" sz="3600" dirty="0">
                <a:effectLst/>
              </a:rPr>
              <a:t>by which they were redeemed, and it was </a:t>
            </a:r>
            <a:r>
              <a:rPr lang="en-US" sz="3600" dirty="0" smtClean="0">
                <a:effectLst/>
              </a:rPr>
              <a:t>by </a:t>
            </a:r>
            <a:r>
              <a:rPr lang="en-US" sz="3600" dirty="0">
                <a:effectLst/>
              </a:rPr>
              <a:t>virtue of </a:t>
            </a:r>
            <a:r>
              <a:rPr lang="en-US" sz="3600" dirty="0" smtClean="0">
                <a:effectLst/>
              </a:rPr>
              <a:t>the blood of Jesus </a:t>
            </a:r>
            <a:r>
              <a:rPr lang="en-US" sz="3600" dirty="0">
                <a:effectLst/>
              </a:rPr>
              <a:t>that they were enabled to achieve the victory. </a:t>
            </a:r>
            <a:r>
              <a:rPr lang="en-US" sz="3600" dirty="0" smtClean="0">
                <a:effectLst/>
              </a:rPr>
              <a:t>Christ </a:t>
            </a:r>
            <a:r>
              <a:rPr lang="en-US" sz="3600" dirty="0">
                <a:effectLst/>
              </a:rPr>
              <a:t>himself achieved a victory over Satan by his </a:t>
            </a:r>
            <a:r>
              <a:rPr lang="en-US" sz="3600" dirty="0" smtClean="0">
                <a:effectLst/>
              </a:rPr>
              <a:t>death and </a:t>
            </a:r>
            <a:r>
              <a:rPr lang="en-US" sz="3600" dirty="0">
                <a:effectLst/>
              </a:rPr>
              <a:t>it is in virtue of the victory which he thus achieved that we are now able to triumph over our great </a:t>
            </a:r>
            <a:r>
              <a:rPr lang="en-US" sz="3600" dirty="0" smtClean="0">
                <a:effectLst/>
              </a:rPr>
              <a:t>foe.</a:t>
            </a:r>
          </a:p>
        </p:txBody>
      </p:sp>
    </p:spTree>
    <p:extLst>
      <p:ext uri="{BB962C8B-B14F-4D97-AF65-F5344CB8AC3E}">
        <p14:creationId xmlns:p14="http://schemas.microsoft.com/office/powerpoint/2010/main" val="3683015620"/>
      </p:ext>
    </p:extLst>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12:11</a:t>
            </a:r>
            <a:endParaRPr lang="en-US" dirty="0">
              <a:solidFill>
                <a:srgbClr val="00B0F0"/>
              </a:solidFill>
            </a:endParaRPr>
          </a:p>
        </p:txBody>
      </p:sp>
      <p:sp>
        <p:nvSpPr>
          <p:cNvPr id="5" name="Content Placeholder 2"/>
          <p:cNvSpPr>
            <a:spLocks noGrp="1"/>
          </p:cNvSpPr>
          <p:nvPr>
            <p:ph idx="1"/>
          </p:nvPr>
        </p:nvSpPr>
        <p:spPr>
          <a:xfrm>
            <a:off x="191068" y="955343"/>
            <a:ext cx="11859904" cy="5650174"/>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 </a:t>
            </a: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by the word of their testimony”</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rPr>
              <a:t>The </a:t>
            </a:r>
            <a:r>
              <a:rPr lang="en-US" sz="3600" dirty="0">
                <a:effectLst/>
              </a:rPr>
              <a:t>faithful testimony which they bore </a:t>
            </a:r>
            <a:r>
              <a:rPr lang="en-US" sz="3600" dirty="0" smtClean="0">
                <a:effectLst/>
              </a:rPr>
              <a:t>of </a:t>
            </a:r>
            <a:r>
              <a:rPr lang="en-US" sz="3600" dirty="0">
                <a:effectLst/>
              </a:rPr>
              <a:t>the truth. </a:t>
            </a:r>
            <a:r>
              <a:rPr lang="en-US" sz="3600" dirty="0" smtClean="0">
                <a:effectLst/>
              </a:rPr>
              <a:t>They </a:t>
            </a:r>
            <a:r>
              <a:rPr lang="en-US" sz="3600" dirty="0">
                <a:effectLst/>
              </a:rPr>
              <a:t>adhered to the truth in their sufferings; they declared their belief in it, even in the pains of martyrdom, and it was by this that they overcame the great enemy. John says </a:t>
            </a:r>
            <a:r>
              <a:rPr lang="en-US" sz="3600" dirty="0" smtClean="0">
                <a:effectLst/>
              </a:rPr>
              <a:t>that </a:t>
            </a:r>
            <a:r>
              <a:rPr lang="en-US" sz="3600" dirty="0">
                <a:effectLst/>
              </a:rPr>
              <a:t>he saw it in </a:t>
            </a:r>
            <a:r>
              <a:rPr lang="en-US" sz="3600" dirty="0" smtClean="0">
                <a:effectLst/>
              </a:rPr>
              <a:t>a vision </a:t>
            </a:r>
            <a:r>
              <a:rPr lang="en-US" sz="3600" dirty="0">
                <a:effectLst/>
              </a:rPr>
              <a:t>that the persecuted </a:t>
            </a:r>
            <a:r>
              <a:rPr lang="en-US" sz="3600" dirty="0" smtClean="0">
                <a:effectLst/>
              </a:rPr>
              <a:t>saints </a:t>
            </a:r>
            <a:r>
              <a:rPr lang="en-US" sz="3600" dirty="0">
                <a:effectLst/>
              </a:rPr>
              <a:t>bore a </a:t>
            </a:r>
            <a:r>
              <a:rPr lang="en-US" sz="3600" dirty="0" smtClean="0">
                <a:effectLst/>
              </a:rPr>
              <a:t>faithful </a:t>
            </a:r>
            <a:r>
              <a:rPr lang="en-US" sz="3600" dirty="0">
                <a:effectLst/>
              </a:rPr>
              <a:t>testimony to the truth, and that the great enemy was overcome. </a:t>
            </a:r>
            <a:endParaRPr lang="en-US" sz="3600" dirty="0" smtClean="0">
              <a:effectLst/>
            </a:endParaRPr>
          </a:p>
        </p:txBody>
      </p:sp>
    </p:spTree>
    <p:extLst>
      <p:ext uri="{BB962C8B-B14F-4D97-AF65-F5344CB8AC3E}">
        <p14:creationId xmlns:p14="http://schemas.microsoft.com/office/powerpoint/2010/main" val="3847002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3.bp.blogspot.com/-mEaifMDHVlQ/T4BCJ9pyG_I/AAAAAAAAACA/fCbEyp1BmdI/s1600/g-ephesu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19" y="91440"/>
            <a:ext cx="8820443" cy="6615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696269"/>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12:11</a:t>
            </a:r>
            <a:endParaRPr lang="en-US" dirty="0">
              <a:solidFill>
                <a:srgbClr val="00B0F0"/>
              </a:solidFill>
            </a:endParaRPr>
          </a:p>
        </p:txBody>
      </p:sp>
      <p:sp>
        <p:nvSpPr>
          <p:cNvPr id="5" name="Content Placeholder 2"/>
          <p:cNvSpPr>
            <a:spLocks noGrp="1"/>
          </p:cNvSpPr>
          <p:nvPr>
            <p:ph idx="1"/>
          </p:nvPr>
        </p:nvSpPr>
        <p:spPr>
          <a:xfrm>
            <a:off x="191068" y="955343"/>
            <a:ext cx="11859904" cy="5650174"/>
          </a:xfrm>
        </p:spPr>
        <p:txBody>
          <a:bodyPr>
            <a:noAutofit/>
          </a:bodyPr>
          <a:lstStyle/>
          <a:p>
            <a:pPr marL="0" indent="0">
              <a:buNone/>
            </a:pPr>
            <a:r>
              <a:rPr lang="en-US" sz="3600" i="1" dirty="0">
                <a:solidFill>
                  <a:srgbClr val="FFFF00"/>
                </a:solidFill>
                <a:effectLst>
                  <a:outerShdw blurRad="38100" dist="38100" dir="2700000" algn="tl">
                    <a:srgbClr val="000000">
                      <a:alpha val="43137"/>
                    </a:srgbClr>
                  </a:outerShdw>
                </a:effectLst>
              </a:rPr>
              <a:t>“… And they loved not their lives unto the death”</a:t>
            </a:r>
            <a:r>
              <a:rPr lang="en-US" sz="3600" dirty="0" smtClean="0">
                <a:effectLst>
                  <a:outerShdw blurRad="38100" dist="38100" dir="2700000" algn="tl">
                    <a:srgbClr val="000000">
                      <a:alpha val="43137"/>
                    </a:srgbClr>
                  </a:outerShdw>
                </a:effectLst>
              </a:rPr>
              <a:t> </a:t>
            </a:r>
          </a:p>
          <a:p>
            <a:pPr marL="0" indent="0">
              <a:buNone/>
            </a:pPr>
            <a:r>
              <a:rPr lang="en-US" sz="3600" dirty="0" smtClean="0">
                <a:effectLst/>
              </a:rPr>
              <a:t>And </a:t>
            </a:r>
            <a:r>
              <a:rPr lang="en-US" sz="3600" dirty="0">
                <a:effectLst/>
              </a:rPr>
              <a:t>loving not their </a:t>
            </a:r>
            <a:r>
              <a:rPr lang="en-US" sz="3600" dirty="0" smtClean="0">
                <a:effectLst/>
              </a:rPr>
              <a:t>lives, </a:t>
            </a:r>
            <a:r>
              <a:rPr lang="en-US" sz="3600" dirty="0">
                <a:effectLst/>
              </a:rPr>
              <a:t>they freely gave themselves up to death</a:t>
            </a:r>
            <a:r>
              <a:rPr lang="en-US" sz="3600" dirty="0" smtClean="0">
                <a:effectLst/>
              </a:rPr>
              <a:t>. They did not hold on to their lives but were willing to die for the cause </a:t>
            </a:r>
            <a:r>
              <a:rPr lang="en-US" sz="3600" dirty="0">
                <a:effectLst/>
              </a:rPr>
              <a:t>of Christ. They did not shrink back when threatened with death, but remained firm in their attachment to their Saviour, and left their dying testimony to the truth and power of </a:t>
            </a:r>
            <a:r>
              <a:rPr lang="en-US" sz="3600" dirty="0" smtClean="0">
                <a:effectLst/>
              </a:rPr>
              <a:t>Christianity.</a:t>
            </a:r>
          </a:p>
        </p:txBody>
      </p:sp>
    </p:spTree>
    <p:extLst>
      <p:ext uri="{BB962C8B-B14F-4D97-AF65-F5344CB8AC3E}">
        <p14:creationId xmlns:p14="http://schemas.microsoft.com/office/powerpoint/2010/main" val="570888542"/>
      </p:ext>
    </p:extLst>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12:12</a:t>
            </a:r>
            <a:endParaRPr lang="en-US" dirty="0">
              <a:solidFill>
                <a:srgbClr val="00B0F0"/>
              </a:solidFill>
            </a:endParaRPr>
          </a:p>
        </p:txBody>
      </p:sp>
      <p:sp>
        <p:nvSpPr>
          <p:cNvPr id="5" name="Content Placeholder 2"/>
          <p:cNvSpPr>
            <a:spLocks noGrp="1"/>
          </p:cNvSpPr>
          <p:nvPr>
            <p:ph idx="1"/>
          </p:nvPr>
        </p:nvSpPr>
        <p:spPr>
          <a:xfrm>
            <a:off x="191068" y="955343"/>
            <a:ext cx="11859904" cy="5650174"/>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“Be </a:t>
            </a:r>
            <a:r>
              <a:rPr lang="en-US" sz="3600" i="1" dirty="0">
                <a:solidFill>
                  <a:srgbClr val="FFFF00"/>
                </a:solidFill>
                <a:effectLst>
                  <a:outerShdw blurRad="38100" dist="38100" dir="2700000" algn="tl">
                    <a:srgbClr val="000000">
                      <a:alpha val="43137"/>
                    </a:srgbClr>
                  </a:outerShdw>
                </a:effectLst>
              </a:rPr>
              <a:t>glad then, O heavens, and you who are in them. But there is trouble for the earth and the sea: because the Evil One has come down to you, being very angry, having the knowledge that he has but a short time</a:t>
            </a:r>
            <a:r>
              <a:rPr lang="en-US" sz="3600" i="1" dirty="0" smtClean="0">
                <a:solidFill>
                  <a:srgbClr val="FFFF00"/>
                </a:solidFill>
                <a:effectLst>
                  <a:outerShdw blurRad="38100" dist="38100" dir="2700000" algn="tl">
                    <a:srgbClr val="000000">
                      <a:alpha val="43137"/>
                    </a:srgbClr>
                  </a:outerShdw>
                </a:effectLst>
              </a:rPr>
              <a:t>.”</a:t>
            </a:r>
          </a:p>
          <a:p>
            <a:pPr marL="0" indent="0">
              <a:buNone/>
            </a:pPr>
            <a:r>
              <a:rPr lang="en-US" sz="3600" i="1" dirty="0">
                <a:solidFill>
                  <a:srgbClr val="00B0F0"/>
                </a:solidFill>
                <a:effectLst/>
              </a:rPr>
              <a:t>And of the sea</a:t>
            </a:r>
            <a:r>
              <a:rPr lang="en-US" sz="3600" dirty="0">
                <a:effectLst/>
              </a:rPr>
              <a:t>. Those who inhabit the islands of the sea, and those who are engaged in </a:t>
            </a:r>
            <a:r>
              <a:rPr lang="en-US" sz="3600" dirty="0" smtClean="0">
                <a:effectLst/>
              </a:rPr>
              <a:t>sea commerce</a:t>
            </a:r>
            <a:r>
              <a:rPr lang="en-US" sz="3600" dirty="0">
                <a:effectLst/>
              </a:rPr>
              <a:t>. The meaning </a:t>
            </a:r>
            <a:r>
              <a:rPr lang="en-US" sz="3600" dirty="0" smtClean="0">
                <a:effectLst/>
              </a:rPr>
              <a:t>is </a:t>
            </a:r>
            <a:r>
              <a:rPr lang="en-US" sz="3600" dirty="0">
                <a:effectLst/>
              </a:rPr>
              <a:t>that the world </a:t>
            </a:r>
            <a:r>
              <a:rPr lang="en-US" sz="3600" dirty="0" smtClean="0">
                <a:effectLst/>
              </a:rPr>
              <a:t>(the </a:t>
            </a:r>
            <a:r>
              <a:rPr lang="en-US" sz="3600" dirty="0">
                <a:effectLst/>
              </a:rPr>
              <a:t>dwellers </a:t>
            </a:r>
            <a:r>
              <a:rPr lang="en-US" sz="3600" dirty="0" smtClean="0">
                <a:effectLst/>
              </a:rPr>
              <a:t>of </a:t>
            </a:r>
            <a:r>
              <a:rPr lang="en-US" sz="3600" dirty="0">
                <a:effectLst/>
              </a:rPr>
              <a:t>the land and on the </a:t>
            </a:r>
            <a:r>
              <a:rPr lang="en-US" sz="3600" dirty="0" smtClean="0">
                <a:effectLst/>
              </a:rPr>
              <a:t>sea) would </a:t>
            </a:r>
            <a:r>
              <a:rPr lang="en-US" sz="3600" dirty="0">
                <a:effectLst/>
              </a:rPr>
              <a:t>have occasion to </a:t>
            </a:r>
            <a:r>
              <a:rPr lang="en-US" sz="3600" dirty="0" smtClean="0">
                <a:effectLst/>
              </a:rPr>
              <a:t>mourn.</a:t>
            </a:r>
          </a:p>
        </p:txBody>
      </p:sp>
    </p:spTree>
    <p:extLst>
      <p:ext uri="{BB962C8B-B14F-4D97-AF65-F5344CB8AC3E}">
        <p14:creationId xmlns:p14="http://schemas.microsoft.com/office/powerpoint/2010/main" val="3515624322"/>
      </p:ext>
    </p:extLst>
  </p:cSld>
  <p:clrMapOvr>
    <a:masterClrMapping/>
  </p:clrMapOvr>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12:12</a:t>
            </a:r>
            <a:endParaRPr lang="en-US" dirty="0">
              <a:solidFill>
                <a:srgbClr val="00B0F0"/>
              </a:solidFill>
            </a:endParaRPr>
          </a:p>
        </p:txBody>
      </p:sp>
      <p:sp>
        <p:nvSpPr>
          <p:cNvPr id="5" name="Content Placeholder 2"/>
          <p:cNvSpPr>
            <a:spLocks noGrp="1"/>
          </p:cNvSpPr>
          <p:nvPr>
            <p:ph idx="1"/>
          </p:nvPr>
        </p:nvSpPr>
        <p:spPr>
          <a:xfrm>
            <a:off x="191068" y="1787857"/>
            <a:ext cx="11859904" cy="4817660"/>
          </a:xfrm>
        </p:spPr>
        <p:txBody>
          <a:bodyPr>
            <a:noAutofit/>
          </a:bodyPr>
          <a:lstStyle/>
          <a:p>
            <a:pPr marL="0" indent="0">
              <a:buNone/>
            </a:pPr>
            <a:r>
              <a:rPr lang="en-US" sz="3600" i="1" dirty="0" smtClean="0">
                <a:solidFill>
                  <a:srgbClr val="FFFF00"/>
                </a:solidFill>
                <a:effectLst/>
              </a:rPr>
              <a:t>“..Because </a:t>
            </a:r>
            <a:r>
              <a:rPr lang="en-US" sz="3600" i="1" dirty="0">
                <a:solidFill>
                  <a:srgbClr val="FFFF00"/>
                </a:solidFill>
                <a:effectLst/>
              </a:rPr>
              <a:t>he </a:t>
            </a:r>
            <a:r>
              <a:rPr lang="en-US" sz="3600" i="1" dirty="0" err="1">
                <a:solidFill>
                  <a:srgbClr val="FFFF00"/>
                </a:solidFill>
                <a:effectLst/>
              </a:rPr>
              <a:t>knoweth</a:t>
            </a:r>
            <a:r>
              <a:rPr lang="en-US" sz="3600" i="1" dirty="0">
                <a:solidFill>
                  <a:srgbClr val="FFFF00"/>
                </a:solidFill>
                <a:effectLst/>
              </a:rPr>
              <a:t> that he hath but a short </a:t>
            </a:r>
            <a:r>
              <a:rPr lang="en-US" sz="3600" i="1" dirty="0" smtClean="0">
                <a:solidFill>
                  <a:srgbClr val="FFFF00"/>
                </a:solidFill>
                <a:effectLst/>
              </a:rPr>
              <a:t>time”</a:t>
            </a:r>
            <a:r>
              <a:rPr lang="en-US" sz="3600" dirty="0" smtClean="0">
                <a:effectLst/>
              </a:rPr>
              <a:t> </a:t>
            </a:r>
          </a:p>
          <a:p>
            <a:pPr marL="0" indent="0">
              <a:buNone/>
            </a:pPr>
            <a:endParaRPr lang="en-US" sz="800" dirty="0">
              <a:effectLst/>
            </a:endParaRPr>
          </a:p>
          <a:p>
            <a:pPr marL="0" indent="0">
              <a:buNone/>
            </a:pPr>
            <a:r>
              <a:rPr lang="en-US" sz="3600" dirty="0" smtClean="0">
                <a:effectLst/>
              </a:rPr>
              <a:t>Satan </a:t>
            </a:r>
            <a:r>
              <a:rPr lang="en-US" sz="3600" dirty="0">
                <a:effectLst/>
              </a:rPr>
              <a:t>knows that </a:t>
            </a:r>
            <a:r>
              <a:rPr lang="en-US" sz="3600" dirty="0" smtClean="0">
                <a:effectLst/>
              </a:rPr>
              <a:t>his </a:t>
            </a:r>
            <a:r>
              <a:rPr lang="en-US" sz="3600" dirty="0">
                <a:effectLst/>
              </a:rPr>
              <a:t>time is limited in which he will be permitted to wage war with the saints on the earth. </a:t>
            </a:r>
            <a:r>
              <a:rPr lang="en-US" sz="3600" dirty="0" smtClean="0">
                <a:effectLst/>
              </a:rPr>
              <a:t>The end of days was at hand… </a:t>
            </a:r>
            <a:r>
              <a:rPr lang="en-US" sz="3600" i="1" dirty="0" smtClean="0">
                <a:solidFill>
                  <a:srgbClr val="00B0F0"/>
                </a:solidFill>
                <a:effectLst/>
              </a:rPr>
              <a:t>This period extends </a:t>
            </a:r>
            <a:r>
              <a:rPr lang="en-US" sz="3600" i="1" dirty="0">
                <a:solidFill>
                  <a:srgbClr val="00B0F0"/>
                </a:solidFill>
                <a:effectLst/>
              </a:rPr>
              <a:t>from his casting out of heaven to </a:t>
            </a:r>
            <a:r>
              <a:rPr lang="en-US" sz="3600" i="1" dirty="0" smtClean="0">
                <a:solidFill>
                  <a:srgbClr val="00B0F0"/>
                </a:solidFill>
                <a:effectLst/>
              </a:rPr>
              <a:t>him </a:t>
            </a:r>
            <a:r>
              <a:rPr lang="en-US" sz="3600" i="1" dirty="0">
                <a:solidFill>
                  <a:srgbClr val="00B0F0"/>
                </a:solidFill>
                <a:effectLst/>
              </a:rPr>
              <a:t>being cast into the </a:t>
            </a:r>
            <a:r>
              <a:rPr lang="en-US" sz="3600" i="1" dirty="0" smtClean="0">
                <a:solidFill>
                  <a:srgbClr val="00B0F0"/>
                </a:solidFill>
                <a:effectLst/>
              </a:rPr>
              <a:t>abyss &amp; then finally into the lake of fire.</a:t>
            </a:r>
            <a:r>
              <a:rPr lang="en-US" sz="3600" dirty="0" smtClean="0">
                <a:effectLst/>
              </a:rPr>
              <a:t> </a:t>
            </a:r>
          </a:p>
        </p:txBody>
      </p:sp>
    </p:spTree>
    <p:extLst>
      <p:ext uri="{BB962C8B-B14F-4D97-AF65-F5344CB8AC3E}">
        <p14:creationId xmlns:p14="http://schemas.microsoft.com/office/powerpoint/2010/main" val="4050773102"/>
      </p:ext>
    </p:extLst>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12:13</a:t>
            </a:r>
            <a:endParaRPr lang="en-US" dirty="0">
              <a:solidFill>
                <a:srgbClr val="00B0F0"/>
              </a:solidFill>
            </a:endParaRPr>
          </a:p>
        </p:txBody>
      </p:sp>
      <p:sp>
        <p:nvSpPr>
          <p:cNvPr id="5" name="Content Placeholder 2"/>
          <p:cNvSpPr>
            <a:spLocks noGrp="1"/>
          </p:cNvSpPr>
          <p:nvPr>
            <p:ph idx="1"/>
          </p:nvPr>
        </p:nvSpPr>
        <p:spPr>
          <a:xfrm>
            <a:off x="573206" y="1337481"/>
            <a:ext cx="11000096" cy="5349922"/>
          </a:xfrm>
        </p:spPr>
        <p:txBody>
          <a:bodyPr>
            <a:noAutofit/>
          </a:bodyPr>
          <a:lstStyle/>
          <a:p>
            <a:pPr marL="0" indent="0">
              <a:buNone/>
            </a:pPr>
            <a:r>
              <a:rPr lang="en-US" sz="4400" dirty="0" smtClean="0">
                <a:solidFill>
                  <a:srgbClr val="00B0F0"/>
                </a:solidFill>
                <a:effectLst/>
              </a:rPr>
              <a:t>Satan will be confined to earth and he will therefore use that opportunity to persecute Israel (the woman). He will unleash his wrath on the Jewish nation because he was unable to conquer Jesus and no longer able to travel to heaven.</a:t>
            </a:r>
          </a:p>
        </p:txBody>
      </p:sp>
    </p:spTree>
    <p:extLst>
      <p:ext uri="{BB962C8B-B14F-4D97-AF65-F5344CB8AC3E}">
        <p14:creationId xmlns:p14="http://schemas.microsoft.com/office/powerpoint/2010/main" val="1842504010"/>
      </p:ext>
    </p:extLst>
  </p:cSld>
  <p:clrMapOvr>
    <a:masterClrMapping/>
  </p:clrMapOvr>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12:14</a:t>
            </a:r>
            <a:endParaRPr lang="en-US" dirty="0">
              <a:solidFill>
                <a:srgbClr val="00B0F0"/>
              </a:solidFill>
            </a:endParaRPr>
          </a:p>
        </p:txBody>
      </p:sp>
      <p:sp>
        <p:nvSpPr>
          <p:cNvPr id="5" name="Content Placeholder 2"/>
          <p:cNvSpPr>
            <a:spLocks noGrp="1"/>
          </p:cNvSpPr>
          <p:nvPr>
            <p:ph idx="1"/>
          </p:nvPr>
        </p:nvSpPr>
        <p:spPr>
          <a:xfrm>
            <a:off x="150125" y="1310185"/>
            <a:ext cx="11859904" cy="5377218"/>
          </a:xfrm>
        </p:spPr>
        <p:txBody>
          <a:bodyPr>
            <a:noAutofit/>
          </a:bodyPr>
          <a:lstStyle/>
          <a:p>
            <a:pPr marL="0" indent="0">
              <a:buNone/>
            </a:pPr>
            <a:r>
              <a:rPr lang="en-US" sz="3600" dirty="0" smtClean="0">
                <a:effectLst/>
              </a:rPr>
              <a:t>The </a:t>
            </a:r>
            <a:r>
              <a:rPr lang="en-US" sz="3600" dirty="0">
                <a:effectLst/>
              </a:rPr>
              <a:t>eagle wings are symbolic of God's protection and provision </a:t>
            </a:r>
            <a:r>
              <a:rPr lang="en-US" sz="3600" i="1" dirty="0" smtClean="0">
                <a:solidFill>
                  <a:srgbClr val="FFFF00"/>
                </a:solidFill>
                <a:effectLst/>
              </a:rPr>
              <a:t>(Exod</a:t>
            </a:r>
            <a:r>
              <a:rPr lang="en-US" sz="3600" i="1" dirty="0">
                <a:solidFill>
                  <a:srgbClr val="FFFF00"/>
                </a:solidFill>
                <a:effectLst/>
              </a:rPr>
              <a:t>. 19:4; Deut. </a:t>
            </a:r>
            <a:r>
              <a:rPr lang="en-US" sz="3600" i="1" dirty="0" smtClean="0">
                <a:solidFill>
                  <a:srgbClr val="FFFF00"/>
                </a:solidFill>
                <a:effectLst/>
              </a:rPr>
              <a:t>32:11-12; </a:t>
            </a:r>
            <a:r>
              <a:rPr lang="en-US" sz="3600" i="1" dirty="0">
                <a:solidFill>
                  <a:srgbClr val="FFFF00"/>
                </a:solidFill>
                <a:effectLst/>
              </a:rPr>
              <a:t>Ps. 36:7; </a:t>
            </a:r>
            <a:r>
              <a:rPr lang="en-US" sz="3600" i="1" dirty="0" smtClean="0">
                <a:solidFill>
                  <a:srgbClr val="FFFF00"/>
                </a:solidFill>
                <a:effectLst/>
              </a:rPr>
              <a:t>57:1; 9 &amp; </a:t>
            </a:r>
            <a:r>
              <a:rPr lang="en-US" sz="3600" i="1" dirty="0">
                <a:solidFill>
                  <a:srgbClr val="FFFF00"/>
                </a:solidFill>
                <a:effectLst/>
              </a:rPr>
              <a:t>Isa. 40:31</a:t>
            </a:r>
            <a:r>
              <a:rPr lang="en-US" sz="3600" i="1" dirty="0" smtClean="0">
                <a:solidFill>
                  <a:srgbClr val="FFFF00"/>
                </a:solidFill>
                <a:effectLst/>
              </a:rPr>
              <a:t>)</a:t>
            </a:r>
            <a:r>
              <a:rPr lang="en-US" sz="3600" dirty="0">
                <a:effectLst/>
              </a:rPr>
              <a:t>. </a:t>
            </a:r>
            <a:r>
              <a:rPr lang="en-US" sz="3600" dirty="0" smtClean="0">
                <a:effectLst/>
              </a:rPr>
              <a:t>The eagle is the </a:t>
            </a:r>
            <a:r>
              <a:rPr lang="en-US" sz="3600" dirty="0">
                <a:effectLst/>
              </a:rPr>
              <a:t>most powerful of </a:t>
            </a:r>
            <a:r>
              <a:rPr lang="en-US" sz="3600" dirty="0" smtClean="0">
                <a:effectLst/>
              </a:rPr>
              <a:t>birds </a:t>
            </a:r>
            <a:r>
              <a:rPr lang="en-US" sz="3600" dirty="0">
                <a:effectLst/>
              </a:rPr>
              <a:t>and among the most rapid in flight. </a:t>
            </a:r>
            <a:r>
              <a:rPr lang="en-US" sz="3600" dirty="0" smtClean="0">
                <a:effectLst/>
              </a:rPr>
              <a:t>The </a:t>
            </a:r>
            <a:r>
              <a:rPr lang="en-US" sz="3600" dirty="0">
                <a:effectLst/>
              </a:rPr>
              <a:t>meaning here </a:t>
            </a:r>
            <a:r>
              <a:rPr lang="en-US" sz="3600" dirty="0" smtClean="0">
                <a:effectLst/>
              </a:rPr>
              <a:t>is </a:t>
            </a:r>
            <a:r>
              <a:rPr lang="en-US" sz="3600" dirty="0">
                <a:effectLst/>
              </a:rPr>
              <a:t>that the woman is represented as prepared for a rapid flight; so prepared as to be able to </a:t>
            </a:r>
            <a:r>
              <a:rPr lang="en-US" sz="3600" dirty="0" smtClean="0">
                <a:effectLst/>
              </a:rPr>
              <a:t>outrun </a:t>
            </a:r>
            <a:r>
              <a:rPr lang="en-US" sz="3600" dirty="0">
                <a:effectLst/>
              </a:rPr>
              <a:t>her pursuer, and to reach a place of safety</a:t>
            </a:r>
            <a:r>
              <a:rPr lang="en-US" sz="3600" dirty="0" smtClean="0">
                <a:effectLst/>
              </a:rPr>
              <a:t>. </a:t>
            </a:r>
            <a:r>
              <a:rPr lang="en-US" sz="3600" i="1" dirty="0" smtClean="0">
                <a:solidFill>
                  <a:srgbClr val="FFFF00"/>
                </a:solidFill>
                <a:effectLst/>
              </a:rPr>
              <a:t>(Matthew 24:14-21)</a:t>
            </a:r>
          </a:p>
          <a:p>
            <a:pPr marL="0" indent="0">
              <a:buNone/>
            </a:pPr>
            <a:endParaRPr lang="en-US" sz="3600" dirty="0" smtClean="0">
              <a:effectLst/>
            </a:endParaRPr>
          </a:p>
        </p:txBody>
      </p:sp>
    </p:spTree>
    <p:extLst>
      <p:ext uri="{BB962C8B-B14F-4D97-AF65-F5344CB8AC3E}">
        <p14:creationId xmlns:p14="http://schemas.microsoft.com/office/powerpoint/2010/main" val="2296047678"/>
      </p:ext>
    </p:extLst>
  </p:cSld>
  <p:clrMapOvr>
    <a:masterClrMapping/>
  </p:clrMapOvr>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12:14</a:t>
            </a:r>
            <a:endParaRPr lang="en-US" dirty="0">
              <a:solidFill>
                <a:srgbClr val="00B0F0"/>
              </a:solidFill>
            </a:endParaRPr>
          </a:p>
        </p:txBody>
      </p:sp>
      <p:sp>
        <p:nvSpPr>
          <p:cNvPr id="5" name="Content Placeholder 2"/>
          <p:cNvSpPr>
            <a:spLocks noGrp="1"/>
          </p:cNvSpPr>
          <p:nvPr>
            <p:ph idx="1"/>
          </p:nvPr>
        </p:nvSpPr>
        <p:spPr>
          <a:xfrm>
            <a:off x="150125" y="955343"/>
            <a:ext cx="11859904" cy="5636526"/>
          </a:xfrm>
        </p:spPr>
        <p:txBody>
          <a:bodyPr>
            <a:noAutofit/>
          </a:bodyPr>
          <a:lstStyle/>
          <a:p>
            <a:pPr marL="0" indent="0">
              <a:buNone/>
            </a:pPr>
            <a:r>
              <a:rPr lang="en-US" sz="3600" dirty="0" smtClean="0">
                <a:effectLst/>
              </a:rPr>
              <a:t>God will take care of </a:t>
            </a:r>
            <a:r>
              <a:rPr lang="en-US" sz="3600" dirty="0">
                <a:effectLst/>
              </a:rPr>
              <a:t>his </a:t>
            </a:r>
            <a:r>
              <a:rPr lang="en-US" sz="3600" dirty="0" smtClean="0">
                <a:effectLst/>
              </a:rPr>
              <a:t>chosen nation, Israel, by preserving them </a:t>
            </a:r>
            <a:r>
              <a:rPr lang="en-US" sz="3600" dirty="0">
                <a:effectLst/>
              </a:rPr>
              <a:t>from </a:t>
            </a:r>
            <a:r>
              <a:rPr lang="en-US" sz="3600" dirty="0" smtClean="0">
                <a:effectLst/>
              </a:rPr>
              <a:t>the </a:t>
            </a:r>
            <a:r>
              <a:rPr lang="en-US" sz="3600" dirty="0">
                <a:effectLst/>
              </a:rPr>
              <a:t>fatal </a:t>
            </a:r>
            <a:r>
              <a:rPr lang="en-US" sz="3600" dirty="0" smtClean="0">
                <a:effectLst/>
              </a:rPr>
              <a:t>attacks of Satan: </a:t>
            </a:r>
            <a:r>
              <a:rPr lang="en-US" sz="3600" i="1" dirty="0">
                <a:solidFill>
                  <a:srgbClr val="FFFF00"/>
                </a:solidFill>
                <a:effectLst/>
              </a:rPr>
              <a:t>to the woman were given the wings of a great eagle, for flight into the </a:t>
            </a:r>
            <a:r>
              <a:rPr lang="en-US" sz="3600" i="1" dirty="0" smtClean="0">
                <a:solidFill>
                  <a:srgbClr val="FFFF00"/>
                </a:solidFill>
                <a:effectLst/>
              </a:rPr>
              <a:t>wilderness</a:t>
            </a:r>
            <a:r>
              <a:rPr lang="en-US" sz="3600" dirty="0" smtClean="0">
                <a:effectLst/>
              </a:rPr>
              <a:t> …that </a:t>
            </a:r>
            <a:r>
              <a:rPr lang="en-US" sz="3600" dirty="0">
                <a:effectLst/>
              </a:rPr>
              <a:t>is, </a:t>
            </a:r>
            <a:r>
              <a:rPr lang="en-US" sz="3600" dirty="0" smtClean="0">
                <a:effectLst/>
              </a:rPr>
              <a:t>God will provide </a:t>
            </a:r>
            <a:r>
              <a:rPr lang="en-US" sz="3600" dirty="0">
                <a:effectLst/>
              </a:rPr>
              <a:t>for </a:t>
            </a:r>
            <a:r>
              <a:rPr lang="en-US" sz="3600" dirty="0" smtClean="0">
                <a:effectLst/>
              </a:rPr>
              <a:t>Israel’s </a:t>
            </a:r>
            <a:r>
              <a:rPr lang="en-US" sz="3600" dirty="0">
                <a:effectLst/>
              </a:rPr>
              <a:t>safety and protection in the time of </a:t>
            </a:r>
            <a:r>
              <a:rPr lang="en-US" sz="3600" dirty="0" smtClean="0">
                <a:effectLst/>
              </a:rPr>
              <a:t>trouble by way </a:t>
            </a:r>
            <a:r>
              <a:rPr lang="en-US" sz="3600" dirty="0">
                <a:effectLst/>
              </a:rPr>
              <a:t>of evasion. The place she flies </a:t>
            </a:r>
            <a:r>
              <a:rPr lang="en-US" sz="3600" dirty="0" smtClean="0">
                <a:effectLst/>
              </a:rPr>
              <a:t>to </a:t>
            </a:r>
            <a:r>
              <a:rPr lang="en-US" sz="3600" dirty="0">
                <a:effectLst/>
              </a:rPr>
              <a:t>for safety, namely the </a:t>
            </a:r>
            <a:r>
              <a:rPr lang="en-US" sz="3600" dirty="0" smtClean="0">
                <a:effectLst/>
              </a:rPr>
              <a:t>wilderness, is </a:t>
            </a:r>
            <a:r>
              <a:rPr lang="en-US" sz="3600" dirty="0">
                <a:effectLst/>
              </a:rPr>
              <a:t>called her </a:t>
            </a:r>
            <a:r>
              <a:rPr lang="en-US" sz="3600" dirty="0" smtClean="0">
                <a:effectLst/>
              </a:rPr>
              <a:t>place </a:t>
            </a:r>
            <a:r>
              <a:rPr lang="en-US" sz="3600" dirty="0">
                <a:effectLst/>
              </a:rPr>
              <a:t>because </a:t>
            </a:r>
            <a:r>
              <a:rPr lang="en-US" sz="3600" dirty="0" smtClean="0">
                <a:effectLst/>
              </a:rPr>
              <a:t>it is prepared or appointed </a:t>
            </a:r>
            <a:r>
              <a:rPr lang="en-US" sz="3600" dirty="0">
                <a:effectLst/>
              </a:rPr>
              <a:t>by God for her </a:t>
            </a:r>
            <a:r>
              <a:rPr lang="en-US" sz="3600" dirty="0" smtClean="0">
                <a:effectLst/>
              </a:rPr>
              <a:t>safety. </a:t>
            </a:r>
            <a:endParaRPr lang="en-US" sz="3600" dirty="0">
              <a:effectLst/>
            </a:endParaRPr>
          </a:p>
          <a:p>
            <a:pPr marL="0" indent="0">
              <a:buNone/>
            </a:pPr>
            <a:endParaRPr lang="en-US" sz="3600" dirty="0" smtClean="0">
              <a:effectLst/>
            </a:endParaRPr>
          </a:p>
        </p:txBody>
      </p:sp>
    </p:spTree>
    <p:extLst>
      <p:ext uri="{BB962C8B-B14F-4D97-AF65-F5344CB8AC3E}">
        <p14:creationId xmlns:p14="http://schemas.microsoft.com/office/powerpoint/2010/main" val="595323557"/>
      </p:ext>
    </p:extLst>
  </p:cSld>
  <p:clrMapOvr>
    <a:masterClrMapping/>
  </p:clrMapOvr>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12:14</a:t>
            </a:r>
            <a:endParaRPr lang="en-US" dirty="0">
              <a:solidFill>
                <a:srgbClr val="00B0F0"/>
              </a:solidFill>
            </a:endParaRPr>
          </a:p>
        </p:txBody>
      </p:sp>
      <p:sp>
        <p:nvSpPr>
          <p:cNvPr id="5" name="Content Placeholder 2"/>
          <p:cNvSpPr>
            <a:spLocks noGrp="1"/>
          </p:cNvSpPr>
          <p:nvPr>
            <p:ph idx="1"/>
          </p:nvPr>
        </p:nvSpPr>
        <p:spPr>
          <a:xfrm>
            <a:off x="150125" y="1009934"/>
            <a:ext cx="11859904" cy="5677469"/>
          </a:xfrm>
        </p:spPr>
        <p:txBody>
          <a:bodyPr>
            <a:noAutofit/>
          </a:bodyPr>
          <a:lstStyle/>
          <a:p>
            <a:pPr marL="0" indent="0">
              <a:buNone/>
            </a:pPr>
            <a:r>
              <a:rPr lang="en-US" sz="3600" dirty="0">
                <a:effectLst/>
              </a:rPr>
              <a:t>The wilderness is seen as a place of divine protection. </a:t>
            </a:r>
            <a:r>
              <a:rPr lang="en-US" sz="3600" dirty="0" smtClean="0">
                <a:effectLst/>
              </a:rPr>
              <a:t>A </a:t>
            </a:r>
            <a:r>
              <a:rPr lang="en-US" sz="3600" dirty="0">
                <a:effectLst/>
              </a:rPr>
              <a:t>wilderness or desert is often represented as a place of safety from pursuers. Thus David </a:t>
            </a:r>
            <a:r>
              <a:rPr lang="en-US" sz="3600" dirty="0">
                <a:solidFill>
                  <a:srgbClr val="FFFF00"/>
                </a:solidFill>
                <a:effectLst/>
              </a:rPr>
              <a:t>(</a:t>
            </a:r>
            <a:r>
              <a:rPr lang="en-US" sz="3600" dirty="0" smtClean="0">
                <a:solidFill>
                  <a:srgbClr val="FFFF00"/>
                </a:solidFill>
                <a:effectLst/>
              </a:rPr>
              <a:t>1 Sam. </a:t>
            </a:r>
            <a:r>
              <a:rPr lang="en-US" sz="3600" dirty="0">
                <a:solidFill>
                  <a:srgbClr val="FFFF00"/>
                </a:solidFill>
                <a:effectLst/>
              </a:rPr>
              <a:t>23:14-15) </a:t>
            </a:r>
            <a:r>
              <a:rPr lang="en-US" sz="3600" dirty="0">
                <a:effectLst/>
              </a:rPr>
              <a:t>is represented as fleeing into the wilderness from the persecutions of Saul. So Elijah </a:t>
            </a:r>
            <a:r>
              <a:rPr lang="en-US" sz="3600" dirty="0">
                <a:solidFill>
                  <a:srgbClr val="FFFF00"/>
                </a:solidFill>
                <a:effectLst/>
              </a:rPr>
              <a:t>(</a:t>
            </a:r>
            <a:r>
              <a:rPr lang="en-US" sz="3600" dirty="0" smtClean="0">
                <a:solidFill>
                  <a:srgbClr val="FFFF00"/>
                </a:solidFill>
                <a:effectLst/>
              </a:rPr>
              <a:t>1 Kings </a:t>
            </a:r>
            <a:r>
              <a:rPr lang="en-US" sz="3600" dirty="0">
                <a:solidFill>
                  <a:srgbClr val="FFFF00"/>
                </a:solidFill>
                <a:effectLst/>
              </a:rPr>
              <a:t>19:4) </a:t>
            </a:r>
            <a:r>
              <a:rPr lang="en-US" sz="3600" dirty="0">
                <a:effectLst/>
              </a:rPr>
              <a:t>fled into the wilderness from the persecutions of Jezebel. </a:t>
            </a:r>
            <a:endParaRPr lang="en-US" sz="3600" dirty="0" smtClean="0">
              <a:effectLst/>
            </a:endParaRPr>
          </a:p>
          <a:p>
            <a:pPr marL="0" indent="0">
              <a:buNone/>
            </a:pPr>
            <a:r>
              <a:rPr lang="en-US" sz="3600" dirty="0" smtClean="0">
                <a:solidFill>
                  <a:srgbClr val="00B0F0"/>
                </a:solidFill>
                <a:effectLst/>
              </a:rPr>
              <a:t>The </a:t>
            </a:r>
            <a:r>
              <a:rPr lang="en-US" sz="3600" dirty="0">
                <a:solidFill>
                  <a:srgbClr val="00B0F0"/>
                </a:solidFill>
                <a:effectLst/>
              </a:rPr>
              <a:t>simple idea here </a:t>
            </a:r>
            <a:r>
              <a:rPr lang="en-US" sz="3600" dirty="0" smtClean="0">
                <a:solidFill>
                  <a:srgbClr val="00B0F0"/>
                </a:solidFill>
                <a:effectLst/>
              </a:rPr>
              <a:t>is </a:t>
            </a:r>
            <a:r>
              <a:rPr lang="en-US" sz="3600" dirty="0">
                <a:solidFill>
                  <a:srgbClr val="00B0F0"/>
                </a:solidFill>
                <a:effectLst/>
              </a:rPr>
              <a:t>that </a:t>
            </a:r>
            <a:r>
              <a:rPr lang="en-US" sz="3600" dirty="0" smtClean="0">
                <a:solidFill>
                  <a:srgbClr val="00B0F0"/>
                </a:solidFill>
                <a:effectLst/>
              </a:rPr>
              <a:t>whatever opposition </a:t>
            </a:r>
            <a:r>
              <a:rPr lang="en-US" sz="3600" dirty="0">
                <a:solidFill>
                  <a:srgbClr val="00B0F0"/>
                </a:solidFill>
                <a:effectLst/>
              </a:rPr>
              <a:t>Israel </a:t>
            </a:r>
            <a:r>
              <a:rPr lang="en-US" sz="3600" dirty="0" smtClean="0">
                <a:solidFill>
                  <a:srgbClr val="00B0F0"/>
                </a:solidFill>
                <a:effectLst/>
              </a:rPr>
              <a:t>will </a:t>
            </a:r>
            <a:r>
              <a:rPr lang="en-US" sz="3600" dirty="0">
                <a:solidFill>
                  <a:srgbClr val="00B0F0"/>
                </a:solidFill>
                <a:effectLst/>
              </a:rPr>
              <a:t>come </a:t>
            </a:r>
            <a:r>
              <a:rPr lang="en-US" sz="3600" dirty="0" smtClean="0">
                <a:solidFill>
                  <a:srgbClr val="00B0F0"/>
                </a:solidFill>
                <a:effectLst/>
              </a:rPr>
              <a:t>upon; they will </a:t>
            </a:r>
            <a:r>
              <a:rPr lang="en-US" sz="3600" dirty="0">
                <a:solidFill>
                  <a:srgbClr val="00B0F0"/>
                </a:solidFill>
                <a:effectLst/>
              </a:rPr>
              <a:t>find a refuge.</a:t>
            </a:r>
            <a:endParaRPr lang="en-US" sz="3600" dirty="0" smtClean="0">
              <a:solidFill>
                <a:srgbClr val="00B0F0"/>
              </a:solidFill>
              <a:effectLst/>
            </a:endParaRPr>
          </a:p>
          <a:p>
            <a:pPr marL="0" indent="0">
              <a:buNone/>
            </a:pPr>
            <a:endParaRPr lang="en-US" sz="3600" dirty="0" smtClean="0">
              <a:effectLst/>
            </a:endParaRPr>
          </a:p>
        </p:txBody>
      </p:sp>
    </p:spTree>
    <p:extLst>
      <p:ext uri="{BB962C8B-B14F-4D97-AF65-F5344CB8AC3E}">
        <p14:creationId xmlns:p14="http://schemas.microsoft.com/office/powerpoint/2010/main" val="3134288509"/>
      </p:ext>
    </p:extLst>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12:14</a:t>
            </a:r>
            <a:endParaRPr lang="en-US" dirty="0">
              <a:solidFill>
                <a:srgbClr val="00B0F0"/>
              </a:solidFill>
            </a:endParaRPr>
          </a:p>
        </p:txBody>
      </p:sp>
      <p:sp>
        <p:nvSpPr>
          <p:cNvPr id="5" name="Content Placeholder 2"/>
          <p:cNvSpPr>
            <a:spLocks noGrp="1"/>
          </p:cNvSpPr>
          <p:nvPr>
            <p:ph idx="1"/>
          </p:nvPr>
        </p:nvSpPr>
        <p:spPr>
          <a:xfrm>
            <a:off x="95534" y="859808"/>
            <a:ext cx="11859904" cy="5882186"/>
          </a:xfrm>
        </p:spPr>
        <p:txBody>
          <a:bodyPr>
            <a:noAutofit/>
          </a:bodyPr>
          <a:lstStyle/>
          <a:p>
            <a:pPr marL="0" indent="0">
              <a:buNone/>
            </a:pPr>
            <a:r>
              <a:rPr lang="en-US" sz="3600" dirty="0" smtClean="0">
                <a:effectLst/>
              </a:rPr>
              <a:t>The </a:t>
            </a:r>
            <a:r>
              <a:rPr lang="en-US" sz="3600" dirty="0">
                <a:effectLst/>
              </a:rPr>
              <a:t>word here rendered </a:t>
            </a:r>
            <a:r>
              <a:rPr lang="en-US" sz="3600" i="1" dirty="0">
                <a:solidFill>
                  <a:srgbClr val="FFFF00"/>
                </a:solidFill>
                <a:effectLst/>
              </a:rPr>
              <a:t>nourished</a:t>
            </a:r>
            <a:r>
              <a:rPr lang="en-US" sz="3600" dirty="0">
                <a:effectLst/>
              </a:rPr>
              <a:t> is the </a:t>
            </a:r>
            <a:r>
              <a:rPr lang="en-US" sz="3600" dirty="0" smtClean="0">
                <a:effectLst/>
              </a:rPr>
              <a:t>same which </a:t>
            </a:r>
            <a:r>
              <a:rPr lang="en-US" sz="3600" dirty="0">
                <a:effectLst/>
              </a:rPr>
              <a:t>occurs in </a:t>
            </a:r>
            <a:r>
              <a:rPr lang="en-US" sz="3600" dirty="0" smtClean="0">
                <a:solidFill>
                  <a:srgbClr val="FFFF00"/>
                </a:solidFill>
                <a:effectLst/>
              </a:rPr>
              <a:t>Rev </a:t>
            </a:r>
            <a:r>
              <a:rPr lang="en-US" sz="3600" dirty="0">
                <a:solidFill>
                  <a:srgbClr val="FFFF00"/>
                </a:solidFill>
                <a:effectLst/>
              </a:rPr>
              <a:t>12:6</a:t>
            </a:r>
            <a:r>
              <a:rPr lang="en-US" sz="3600" dirty="0">
                <a:effectLst/>
              </a:rPr>
              <a:t>, </a:t>
            </a:r>
            <a:r>
              <a:rPr lang="en-US" sz="3600" dirty="0" smtClean="0">
                <a:effectLst/>
              </a:rPr>
              <a:t>which </a:t>
            </a:r>
            <a:r>
              <a:rPr lang="en-US" sz="3600" dirty="0">
                <a:effectLst/>
              </a:rPr>
              <a:t>is </a:t>
            </a:r>
            <a:r>
              <a:rPr lang="en-US" sz="3600" dirty="0" smtClean="0">
                <a:effectLst/>
              </a:rPr>
              <a:t>rendered </a:t>
            </a:r>
            <a:r>
              <a:rPr lang="en-US" sz="3600" i="1" dirty="0">
                <a:solidFill>
                  <a:srgbClr val="FFFF00"/>
                </a:solidFill>
                <a:effectLst/>
              </a:rPr>
              <a:t>feed</a:t>
            </a:r>
            <a:r>
              <a:rPr lang="en-US" sz="3600" dirty="0">
                <a:effectLst/>
              </a:rPr>
              <a:t>. It means to feed, </a:t>
            </a:r>
            <a:r>
              <a:rPr lang="en-US" sz="3600" dirty="0" smtClean="0">
                <a:effectLst/>
              </a:rPr>
              <a:t>nurse or nourish </a:t>
            </a:r>
            <a:r>
              <a:rPr lang="en-US" sz="3600" dirty="0">
                <a:effectLst/>
              </a:rPr>
              <a:t>the young of </a:t>
            </a:r>
            <a:r>
              <a:rPr lang="en-US" sz="3600" dirty="0" smtClean="0">
                <a:effectLst/>
              </a:rPr>
              <a:t>animals; </a:t>
            </a:r>
            <a:r>
              <a:rPr lang="en-US" sz="3600" dirty="0">
                <a:effectLst/>
              </a:rPr>
              <a:t>to sustain by proper food. The meaning here </a:t>
            </a:r>
            <a:r>
              <a:rPr lang="en-US" sz="3600" dirty="0" smtClean="0">
                <a:effectLst/>
              </a:rPr>
              <a:t>is </a:t>
            </a:r>
            <a:r>
              <a:rPr lang="en-US" sz="3600" dirty="0">
                <a:effectLst/>
              </a:rPr>
              <a:t>that </a:t>
            </a:r>
            <a:r>
              <a:rPr lang="en-US" sz="3600" dirty="0" smtClean="0">
                <a:effectLst/>
              </a:rPr>
              <a:t>Israel </a:t>
            </a:r>
            <a:r>
              <a:rPr lang="en-US" sz="3600" dirty="0">
                <a:effectLst/>
              </a:rPr>
              <a:t>would be kept alive. It is </a:t>
            </a:r>
            <a:r>
              <a:rPr lang="en-US" sz="3600" dirty="0" smtClean="0">
                <a:effectLst/>
              </a:rPr>
              <a:t>not mentioned </a:t>
            </a:r>
            <a:r>
              <a:rPr lang="en-US" sz="3600" dirty="0">
                <a:effectLst/>
              </a:rPr>
              <a:t>by whom this would be done, but it is </a:t>
            </a:r>
            <a:r>
              <a:rPr lang="en-US" sz="3600" dirty="0" smtClean="0">
                <a:effectLst/>
              </a:rPr>
              <a:t>evident </a:t>
            </a:r>
            <a:r>
              <a:rPr lang="en-US" sz="3600" dirty="0">
                <a:effectLst/>
              </a:rPr>
              <a:t>that </a:t>
            </a:r>
            <a:r>
              <a:rPr lang="en-US" sz="3600" dirty="0" smtClean="0">
                <a:effectLst/>
              </a:rPr>
              <a:t>God would ensure it. </a:t>
            </a:r>
            <a:r>
              <a:rPr lang="en-US" sz="3600" dirty="0">
                <a:effectLst/>
              </a:rPr>
              <a:t>During this long period in which </a:t>
            </a:r>
            <a:r>
              <a:rPr lang="en-US" sz="3600" dirty="0" smtClean="0">
                <a:effectLst/>
              </a:rPr>
              <a:t>Israel </a:t>
            </a:r>
            <a:r>
              <a:rPr lang="en-US" sz="3600" dirty="0">
                <a:effectLst/>
              </a:rPr>
              <a:t>would be </a:t>
            </a:r>
            <a:r>
              <a:rPr lang="en-US" sz="3600" dirty="0" smtClean="0">
                <a:effectLst/>
              </a:rPr>
              <a:t>under God’s witness protection program; the nation will not </a:t>
            </a:r>
            <a:r>
              <a:rPr lang="en-US" sz="3600" dirty="0">
                <a:effectLst/>
              </a:rPr>
              <a:t>become </a:t>
            </a:r>
            <a:r>
              <a:rPr lang="en-US" sz="3600" dirty="0" smtClean="0">
                <a:effectLst/>
              </a:rPr>
              <a:t>extinct.</a:t>
            </a:r>
          </a:p>
        </p:txBody>
      </p:sp>
    </p:spTree>
    <p:extLst>
      <p:ext uri="{BB962C8B-B14F-4D97-AF65-F5344CB8AC3E}">
        <p14:creationId xmlns:p14="http://schemas.microsoft.com/office/powerpoint/2010/main" val="3159472985"/>
      </p:ext>
    </p:extLst>
  </p:cSld>
  <p:clrMapOvr>
    <a:masterClrMapping/>
  </p:clrMapOvr>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12:14</a:t>
            </a:r>
            <a:endParaRPr lang="en-US" dirty="0">
              <a:solidFill>
                <a:srgbClr val="00B0F0"/>
              </a:solidFill>
            </a:endParaRPr>
          </a:p>
        </p:txBody>
      </p:sp>
      <p:sp>
        <p:nvSpPr>
          <p:cNvPr id="5" name="Content Placeholder 2"/>
          <p:cNvSpPr>
            <a:spLocks noGrp="1"/>
          </p:cNvSpPr>
          <p:nvPr>
            <p:ph idx="1"/>
          </p:nvPr>
        </p:nvSpPr>
        <p:spPr>
          <a:xfrm>
            <a:off x="95534" y="968990"/>
            <a:ext cx="11859904" cy="5568287"/>
          </a:xfrm>
        </p:spPr>
        <p:txBody>
          <a:bodyPr>
            <a:noAutofit/>
          </a:bodyPr>
          <a:lstStyle/>
          <a:p>
            <a:pPr marL="0" indent="0">
              <a:buNone/>
            </a:pPr>
            <a:r>
              <a:rPr lang="en-US" sz="3600" i="1" dirty="0" smtClean="0">
                <a:solidFill>
                  <a:srgbClr val="FFFF00"/>
                </a:solidFill>
                <a:effectLst/>
              </a:rPr>
              <a:t>“…a </a:t>
            </a:r>
            <a:r>
              <a:rPr lang="en-US" sz="3600" i="1" dirty="0">
                <a:solidFill>
                  <a:srgbClr val="FFFF00"/>
                </a:solidFill>
                <a:effectLst/>
              </a:rPr>
              <a:t>time, and times, and half a </a:t>
            </a:r>
            <a:r>
              <a:rPr lang="en-US" sz="3600" i="1" dirty="0" smtClean="0">
                <a:solidFill>
                  <a:srgbClr val="FFFF00"/>
                </a:solidFill>
                <a:effectLst/>
              </a:rPr>
              <a:t>time…”</a:t>
            </a:r>
          </a:p>
          <a:p>
            <a:pPr marL="0" indent="0">
              <a:buNone/>
            </a:pPr>
            <a:r>
              <a:rPr lang="en-US" sz="3600" dirty="0" smtClean="0">
                <a:effectLst/>
              </a:rPr>
              <a:t>The same as three </a:t>
            </a:r>
            <a:r>
              <a:rPr lang="en-US" sz="3600" dirty="0">
                <a:effectLst/>
              </a:rPr>
              <a:t>and half </a:t>
            </a:r>
            <a:r>
              <a:rPr lang="en-US" sz="3600" dirty="0" smtClean="0">
                <a:effectLst/>
              </a:rPr>
              <a:t>years </a:t>
            </a:r>
            <a:r>
              <a:rPr lang="en-US" sz="3600" dirty="0" smtClean="0">
                <a:solidFill>
                  <a:srgbClr val="FFFF00"/>
                </a:solidFill>
                <a:effectLst/>
                <a:sym typeface="Wingdings"/>
              </a:rPr>
              <a:t></a:t>
            </a:r>
            <a:r>
              <a:rPr lang="en-US" sz="3600" dirty="0" smtClean="0">
                <a:effectLst/>
                <a:sym typeface="Wingdings"/>
              </a:rPr>
              <a:t> </a:t>
            </a:r>
            <a:r>
              <a:rPr lang="en-US" sz="3600" dirty="0" smtClean="0">
                <a:effectLst/>
              </a:rPr>
              <a:t>forty-two months </a:t>
            </a:r>
            <a:r>
              <a:rPr lang="en-US" sz="3600" dirty="0">
                <a:solidFill>
                  <a:srgbClr val="FFFF00"/>
                </a:solidFill>
                <a:effectLst/>
                <a:sym typeface="Wingdings"/>
              </a:rPr>
              <a:t></a:t>
            </a:r>
            <a:r>
              <a:rPr lang="en-US" sz="3600" dirty="0">
                <a:effectLst/>
                <a:sym typeface="Wingdings"/>
              </a:rPr>
              <a:t> </a:t>
            </a:r>
            <a:r>
              <a:rPr lang="en-US" sz="3600" dirty="0" smtClean="0">
                <a:effectLst/>
              </a:rPr>
              <a:t>1260 days…. </a:t>
            </a:r>
            <a:r>
              <a:rPr lang="en-US" sz="3600" dirty="0" smtClean="0">
                <a:solidFill>
                  <a:srgbClr val="00B0F0"/>
                </a:solidFill>
                <a:effectLst/>
              </a:rPr>
              <a:t>Which is the last part of the tribulation</a:t>
            </a:r>
            <a:r>
              <a:rPr lang="en-US" sz="3600" dirty="0" smtClean="0">
                <a:effectLst/>
              </a:rPr>
              <a:t>.</a:t>
            </a:r>
          </a:p>
          <a:p>
            <a:pPr marL="0" indent="0" algn="ctr">
              <a:buNone/>
            </a:pPr>
            <a:r>
              <a:rPr lang="en-US" sz="3600" b="1" dirty="0" smtClean="0">
                <a:solidFill>
                  <a:srgbClr val="FFFF00"/>
                </a:solidFill>
                <a:effectLst/>
              </a:rPr>
              <a:t>(Daniel 12:5-9)</a:t>
            </a:r>
          </a:p>
          <a:p>
            <a:pPr marL="0" indent="0">
              <a:buNone/>
            </a:pPr>
            <a:r>
              <a:rPr lang="en-US" sz="3600" dirty="0" smtClean="0">
                <a:effectLst/>
              </a:rPr>
              <a:t>Some commentators have suggested that this wilderness refuge will be the currently deserted city of Petra located in southern Palestine</a:t>
            </a:r>
          </a:p>
          <a:p>
            <a:pPr marL="0" indent="0">
              <a:buNone/>
            </a:pPr>
            <a:endParaRPr lang="en-US" sz="3600" dirty="0" smtClean="0">
              <a:effectLst/>
            </a:endParaRPr>
          </a:p>
        </p:txBody>
      </p:sp>
    </p:spTree>
    <p:extLst>
      <p:ext uri="{BB962C8B-B14F-4D97-AF65-F5344CB8AC3E}">
        <p14:creationId xmlns:p14="http://schemas.microsoft.com/office/powerpoint/2010/main" val="4071814281"/>
      </p:ext>
    </p:extLst>
  </p:cSld>
  <p:clrMapOvr>
    <a:masterClrMapping/>
  </p:clrMapOvr>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s of Revelation 12: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868" y="174256"/>
            <a:ext cx="8165671" cy="6516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12:15</a:t>
            </a:r>
            <a:endParaRPr lang="en-US" dirty="0">
              <a:solidFill>
                <a:srgbClr val="00B0F0"/>
              </a:solidFill>
            </a:endParaRPr>
          </a:p>
        </p:txBody>
      </p:sp>
    </p:spTree>
    <p:extLst>
      <p:ext uri="{BB962C8B-B14F-4D97-AF65-F5344CB8AC3E}">
        <p14:creationId xmlns:p14="http://schemas.microsoft.com/office/powerpoint/2010/main" val="14280030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www.ephesus.ws/assets/99671/k61xdvpo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34" y="5944"/>
            <a:ext cx="11169748" cy="678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28251"/>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12:15</a:t>
            </a:r>
            <a:endParaRPr lang="en-US" dirty="0">
              <a:solidFill>
                <a:srgbClr val="00B0F0"/>
              </a:solidFill>
            </a:endParaRPr>
          </a:p>
        </p:txBody>
      </p:sp>
      <p:sp>
        <p:nvSpPr>
          <p:cNvPr id="5" name="Content Placeholder 2"/>
          <p:cNvSpPr>
            <a:spLocks noGrp="1"/>
          </p:cNvSpPr>
          <p:nvPr>
            <p:ph idx="1"/>
          </p:nvPr>
        </p:nvSpPr>
        <p:spPr>
          <a:xfrm>
            <a:off x="95534" y="968990"/>
            <a:ext cx="11859904" cy="5650174"/>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serpent cast out of his mouth water as a flood after the </a:t>
            </a:r>
            <a:r>
              <a:rPr lang="en-US" sz="3600" i="1" dirty="0" smtClean="0">
                <a:solidFill>
                  <a:srgbClr val="FFFF00"/>
                </a:solidFill>
                <a:effectLst/>
              </a:rPr>
              <a:t>woman…”</a:t>
            </a:r>
          </a:p>
          <a:p>
            <a:r>
              <a:rPr lang="en-US" sz="3600" dirty="0" smtClean="0">
                <a:solidFill>
                  <a:srgbClr val="00B0F0"/>
                </a:solidFill>
                <a:effectLst/>
              </a:rPr>
              <a:t>A literal interpretation </a:t>
            </a:r>
            <a:r>
              <a:rPr lang="en-US" sz="3600" dirty="0" smtClean="0">
                <a:effectLst/>
              </a:rPr>
              <a:t>would mean that Satan will attack the Jews with a flood in an effort to </a:t>
            </a:r>
            <a:r>
              <a:rPr lang="en-US" sz="3600" dirty="0">
                <a:effectLst/>
              </a:rPr>
              <a:t>drown </a:t>
            </a:r>
            <a:r>
              <a:rPr lang="en-US" sz="3600" dirty="0" smtClean="0">
                <a:effectLst/>
              </a:rPr>
              <a:t>them or to flush them out of their wilderness refuge.</a:t>
            </a:r>
          </a:p>
          <a:p>
            <a:r>
              <a:rPr lang="en-US" sz="3600" dirty="0" smtClean="0">
                <a:solidFill>
                  <a:srgbClr val="FF3300"/>
                </a:solidFill>
                <a:effectLst/>
              </a:rPr>
              <a:t>A figurative interpretation </a:t>
            </a:r>
            <a:r>
              <a:rPr lang="en-US" sz="3600" dirty="0" smtClean="0">
                <a:effectLst/>
              </a:rPr>
              <a:t>could mean that the </a:t>
            </a:r>
            <a:r>
              <a:rPr lang="en-US" sz="3600" dirty="0">
                <a:effectLst/>
              </a:rPr>
              <a:t>flood represents: great multitudes of nations and </a:t>
            </a:r>
            <a:r>
              <a:rPr lang="en-US" sz="3600" dirty="0" smtClean="0">
                <a:effectLst/>
              </a:rPr>
              <a:t>peoples OR </a:t>
            </a:r>
            <a:r>
              <a:rPr lang="en-US" sz="3600" dirty="0">
                <a:effectLst/>
              </a:rPr>
              <a:t>heresies, false </a:t>
            </a:r>
            <a:r>
              <a:rPr lang="en-US" sz="3600" dirty="0" smtClean="0">
                <a:effectLst/>
              </a:rPr>
              <a:t>doctrines &amp; </a:t>
            </a:r>
            <a:r>
              <a:rPr lang="en-US" sz="3600" dirty="0">
                <a:effectLst/>
              </a:rPr>
              <a:t>corrupt opinions</a:t>
            </a:r>
            <a:endParaRPr lang="en-US" sz="3600" dirty="0" smtClean="0">
              <a:effectLst/>
            </a:endParaRPr>
          </a:p>
        </p:txBody>
      </p:sp>
    </p:spTree>
    <p:extLst>
      <p:ext uri="{BB962C8B-B14F-4D97-AF65-F5344CB8AC3E}">
        <p14:creationId xmlns:p14="http://schemas.microsoft.com/office/powerpoint/2010/main" val="4095251816"/>
      </p:ext>
    </p:extLst>
  </p:cSld>
  <p:clrMapOvr>
    <a:masterClrMapping/>
  </p:clrMapOvr>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494" y="108506"/>
            <a:ext cx="8912888" cy="668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48484"/>
      </p:ext>
    </p:extLst>
  </p:cSld>
  <p:clrMapOvr>
    <a:masterClrMapping/>
  </p:clrMapOvr>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12:16</a:t>
            </a:r>
            <a:endParaRPr lang="en-US" dirty="0">
              <a:solidFill>
                <a:srgbClr val="00B0F0"/>
              </a:solidFill>
            </a:endParaRPr>
          </a:p>
        </p:txBody>
      </p:sp>
      <p:sp>
        <p:nvSpPr>
          <p:cNvPr id="5" name="Content Placeholder 2"/>
          <p:cNvSpPr>
            <a:spLocks noGrp="1"/>
          </p:cNvSpPr>
          <p:nvPr>
            <p:ph idx="1"/>
          </p:nvPr>
        </p:nvSpPr>
        <p:spPr>
          <a:xfrm>
            <a:off x="95534" y="968990"/>
            <a:ext cx="11859904" cy="5650174"/>
          </a:xfrm>
        </p:spPr>
        <p:txBody>
          <a:bodyPr>
            <a:noAutofit/>
          </a:bodyPr>
          <a:lstStyle/>
          <a:p>
            <a:pPr marL="0" indent="0">
              <a:buNone/>
            </a:pPr>
            <a:r>
              <a:rPr lang="en-US" sz="3600" i="1" dirty="0">
                <a:solidFill>
                  <a:srgbClr val="FFFF00"/>
                </a:solidFill>
                <a:effectLst/>
              </a:rPr>
              <a:t>“And the earth helped the woman, and the earth opened her mouth, and swallowed up the flood </a:t>
            </a:r>
            <a:r>
              <a:rPr lang="en-US" sz="3600" i="1" dirty="0" smtClean="0">
                <a:solidFill>
                  <a:srgbClr val="FFFF00"/>
                </a:solidFill>
                <a:effectLst/>
              </a:rPr>
              <a:t>…”</a:t>
            </a:r>
          </a:p>
          <a:p>
            <a:r>
              <a:rPr lang="en-US" sz="3600" dirty="0" smtClean="0">
                <a:solidFill>
                  <a:srgbClr val="00B0F0"/>
                </a:solidFill>
                <a:effectLst/>
              </a:rPr>
              <a:t>A literal interpretation </a:t>
            </a:r>
            <a:r>
              <a:rPr lang="en-US" sz="3600" dirty="0" smtClean="0">
                <a:effectLst/>
              </a:rPr>
              <a:t>would mean that God will cause the earth to open up (possibly an earthquake) to swallow the water &amp; once again deliver his people</a:t>
            </a:r>
          </a:p>
          <a:p>
            <a:r>
              <a:rPr lang="en-US" sz="3600" dirty="0" smtClean="0">
                <a:solidFill>
                  <a:srgbClr val="FF3300"/>
                </a:solidFill>
                <a:effectLst/>
              </a:rPr>
              <a:t>A figurative interpretation </a:t>
            </a:r>
            <a:r>
              <a:rPr lang="en-US" sz="3600" dirty="0" smtClean="0">
                <a:effectLst/>
              </a:rPr>
              <a:t>could mean that God would consume the opposing nations or quench the heresies and once again defend his chosen people</a:t>
            </a:r>
          </a:p>
        </p:txBody>
      </p:sp>
    </p:spTree>
    <p:extLst>
      <p:ext uri="{BB962C8B-B14F-4D97-AF65-F5344CB8AC3E}">
        <p14:creationId xmlns:p14="http://schemas.microsoft.com/office/powerpoint/2010/main" val="1201625632"/>
      </p:ext>
    </p:extLst>
  </p:cSld>
  <p:clrMapOvr>
    <a:masterClrMapping/>
  </p:clrMapOvr>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12:17</a:t>
            </a:r>
            <a:endParaRPr lang="en-US" dirty="0">
              <a:solidFill>
                <a:srgbClr val="00B0F0"/>
              </a:solidFill>
            </a:endParaRPr>
          </a:p>
        </p:txBody>
      </p:sp>
      <p:sp>
        <p:nvSpPr>
          <p:cNvPr id="5" name="Content Placeholder 2"/>
          <p:cNvSpPr>
            <a:spLocks noGrp="1"/>
          </p:cNvSpPr>
          <p:nvPr>
            <p:ph idx="1"/>
          </p:nvPr>
        </p:nvSpPr>
        <p:spPr>
          <a:xfrm>
            <a:off x="95534" y="968990"/>
            <a:ext cx="11859904" cy="5650174"/>
          </a:xfrm>
        </p:spPr>
        <p:txBody>
          <a:bodyPr>
            <a:noAutofit/>
          </a:bodyPr>
          <a:lstStyle/>
          <a:p>
            <a:pPr marL="0" indent="0">
              <a:buNone/>
            </a:pPr>
            <a:r>
              <a:rPr lang="en-US" sz="3600" dirty="0">
                <a:effectLst/>
              </a:rPr>
              <a:t>Satan was angry that he lost another battle so he continued the warfare by seeking to destroy Israel’s seed.</a:t>
            </a:r>
          </a:p>
          <a:p>
            <a:pPr marL="0" indent="0">
              <a:buNone/>
            </a:pPr>
            <a:r>
              <a:rPr lang="en-US" sz="3600" i="1" dirty="0" smtClean="0">
                <a:solidFill>
                  <a:srgbClr val="FFFF00"/>
                </a:solidFill>
                <a:effectLst/>
              </a:rPr>
              <a:t>The </a:t>
            </a:r>
            <a:r>
              <a:rPr lang="en-US" sz="3600" i="1" dirty="0">
                <a:solidFill>
                  <a:srgbClr val="FFFF00"/>
                </a:solidFill>
                <a:effectLst/>
              </a:rPr>
              <a:t>remnant of her </a:t>
            </a:r>
            <a:r>
              <a:rPr lang="en-US" sz="3600" i="1" dirty="0" smtClean="0">
                <a:solidFill>
                  <a:srgbClr val="FFFF00"/>
                </a:solidFill>
                <a:effectLst/>
              </a:rPr>
              <a:t>seed… </a:t>
            </a:r>
            <a:r>
              <a:rPr lang="en-US" sz="3600" dirty="0" smtClean="0">
                <a:effectLst/>
              </a:rPr>
              <a:t>representing </a:t>
            </a:r>
            <a:r>
              <a:rPr lang="en-US" sz="3600" dirty="0">
                <a:effectLst/>
              </a:rPr>
              <a:t>those </a:t>
            </a:r>
            <a:r>
              <a:rPr lang="en-US" sz="3600" dirty="0" smtClean="0">
                <a:effectLst/>
              </a:rPr>
              <a:t>who did not flee to the wilderness but </a:t>
            </a:r>
            <a:r>
              <a:rPr lang="en-US" sz="3600" dirty="0">
                <a:effectLst/>
              </a:rPr>
              <a:t>remained faithful to the truth of the gospel</a:t>
            </a:r>
            <a:r>
              <a:rPr lang="en-US" sz="3600" dirty="0" smtClean="0">
                <a:effectLst/>
              </a:rPr>
              <a:t>. These were the rest of Israel’s offspring. They were children of God who trusted Christ as their Lord and Savior.</a:t>
            </a:r>
          </a:p>
        </p:txBody>
      </p:sp>
    </p:spTree>
    <p:extLst>
      <p:ext uri="{BB962C8B-B14F-4D97-AF65-F5344CB8AC3E}">
        <p14:creationId xmlns:p14="http://schemas.microsoft.com/office/powerpoint/2010/main" val="2037278719"/>
      </p:ext>
    </p:extLst>
  </p:cSld>
  <p:clrMapOvr>
    <a:masterClrMapping/>
  </p:clrMapOvr>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ettysdevotions.files.wordpress.com/2013/11/1revelationapp-01.jpg?w=9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235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9743" y="3862317"/>
            <a:ext cx="9512490" cy="1569660"/>
          </a:xfrm>
          <a:prstGeom prst="rect">
            <a:avLst/>
          </a:prstGeom>
          <a:noFill/>
        </p:spPr>
        <p:txBody>
          <a:bodyPr wrap="square" rtlCol="0">
            <a:spAutoFit/>
          </a:bodyPr>
          <a:lstStyle/>
          <a:p>
            <a:r>
              <a:rPr lang="en-US" sz="9600" b="1" dirty="0" smtClean="0">
                <a:solidFill>
                  <a:srgbClr val="FF3300"/>
                </a:solidFill>
                <a:effectLst>
                  <a:outerShdw blurRad="38100" dist="38100" dir="2700000" algn="tl">
                    <a:srgbClr val="000000">
                      <a:alpha val="43137"/>
                    </a:srgbClr>
                  </a:outerShdw>
                </a:effectLst>
                <a:latin typeface="Arial Black" pitchFamily="34" charset="0"/>
              </a:rPr>
              <a:t>CHAPTER 13</a:t>
            </a:r>
            <a:endParaRPr lang="en-US" sz="9600" b="1" dirty="0">
              <a:solidFill>
                <a:srgbClr val="FF330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77991922"/>
      </p:ext>
    </p:extLst>
  </p:cSld>
  <p:clrMapOvr>
    <a:masterClrMapping/>
  </p:clrMapOvr>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73" y="136478"/>
            <a:ext cx="11524773" cy="648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565241"/>
      </p:ext>
    </p:extLst>
  </p:cSld>
  <p:clrMapOvr>
    <a:masterClrMapping/>
  </p:clrMapOvr>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140" y="103352"/>
            <a:ext cx="8693624" cy="666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587229"/>
      </p:ext>
    </p:extLst>
  </p:cSld>
  <p:clrMapOvr>
    <a:masterClrMapping/>
  </p:clrMapOvr>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a:t>
            </a:r>
            <a:endParaRPr lang="en-US" dirty="0">
              <a:solidFill>
                <a:srgbClr val="00B0F0"/>
              </a:solidFill>
            </a:endParaRPr>
          </a:p>
        </p:txBody>
      </p:sp>
      <p:sp>
        <p:nvSpPr>
          <p:cNvPr id="5" name="Content Placeholder 2"/>
          <p:cNvSpPr>
            <a:spLocks noGrp="1"/>
          </p:cNvSpPr>
          <p:nvPr>
            <p:ph idx="1"/>
          </p:nvPr>
        </p:nvSpPr>
        <p:spPr>
          <a:xfrm>
            <a:off x="177420" y="1378424"/>
            <a:ext cx="11778017" cy="5240740"/>
          </a:xfrm>
        </p:spPr>
        <p:txBody>
          <a:bodyPr>
            <a:noAutofit/>
          </a:bodyPr>
          <a:lstStyle/>
          <a:p>
            <a:pPr marL="0" indent="0">
              <a:buNone/>
            </a:pPr>
            <a:r>
              <a:rPr lang="en-US" sz="3600" i="1" dirty="0" smtClean="0">
                <a:solidFill>
                  <a:srgbClr val="FFFF00"/>
                </a:solidFill>
                <a:effectLst/>
              </a:rPr>
              <a:t>“…I </a:t>
            </a:r>
            <a:r>
              <a:rPr lang="en-US" sz="3600" i="1" dirty="0">
                <a:solidFill>
                  <a:srgbClr val="FFFF00"/>
                </a:solidFill>
                <a:effectLst/>
              </a:rPr>
              <a:t>saw a </a:t>
            </a:r>
            <a:r>
              <a:rPr lang="en-US" sz="3600" i="1" dirty="0">
                <a:solidFill>
                  <a:srgbClr val="00B0F0"/>
                </a:solidFill>
                <a:effectLst/>
              </a:rPr>
              <a:t>beast</a:t>
            </a:r>
            <a:r>
              <a:rPr lang="en-US" sz="3600" i="1" dirty="0">
                <a:solidFill>
                  <a:srgbClr val="FFFF00"/>
                </a:solidFill>
                <a:effectLst/>
              </a:rPr>
              <a:t> coming up out of the </a:t>
            </a:r>
            <a:r>
              <a:rPr lang="en-US" sz="3600" i="1" dirty="0" smtClean="0">
                <a:solidFill>
                  <a:srgbClr val="FFFF00"/>
                </a:solidFill>
                <a:effectLst/>
              </a:rPr>
              <a:t>sea…" </a:t>
            </a:r>
          </a:p>
          <a:p>
            <a:pPr marL="0" indent="0">
              <a:buNone/>
            </a:pPr>
            <a:r>
              <a:rPr lang="en-US" sz="3600" dirty="0" smtClean="0">
                <a:effectLst/>
              </a:rPr>
              <a:t>This beast was </a:t>
            </a:r>
            <a:r>
              <a:rPr lang="en-US" sz="3600" dirty="0">
                <a:effectLst/>
              </a:rPr>
              <a:t>first mentioned without </a:t>
            </a:r>
            <a:r>
              <a:rPr lang="en-US" sz="3600" dirty="0" smtClean="0">
                <a:effectLst/>
              </a:rPr>
              <a:t>description </a:t>
            </a:r>
            <a:r>
              <a:rPr lang="en-US" sz="3600" dirty="0">
                <a:effectLst/>
              </a:rPr>
              <a:t>in </a:t>
            </a:r>
            <a:r>
              <a:rPr lang="en-US" sz="3600" i="1" dirty="0">
                <a:solidFill>
                  <a:srgbClr val="FFFF00"/>
                </a:solidFill>
                <a:effectLst/>
              </a:rPr>
              <a:t>Rev. 11:7 </a:t>
            </a:r>
            <a:r>
              <a:rPr lang="en-US" sz="3600" dirty="0">
                <a:effectLst/>
              </a:rPr>
              <a:t>as coming out of the abyss </a:t>
            </a:r>
            <a:r>
              <a:rPr lang="en-US" sz="3600" dirty="0" smtClean="0">
                <a:effectLst/>
              </a:rPr>
              <a:t>also in </a:t>
            </a:r>
            <a:r>
              <a:rPr lang="en-US" sz="3600" i="1" dirty="0" smtClean="0">
                <a:solidFill>
                  <a:srgbClr val="FFFF00"/>
                </a:solidFill>
                <a:effectLst/>
              </a:rPr>
              <a:t>Rev</a:t>
            </a:r>
            <a:r>
              <a:rPr lang="en-US" sz="3600" i="1" dirty="0">
                <a:solidFill>
                  <a:srgbClr val="FFFF00"/>
                </a:solidFill>
                <a:effectLst/>
              </a:rPr>
              <a:t>. </a:t>
            </a:r>
            <a:r>
              <a:rPr lang="en-US" sz="3600" i="1" dirty="0" smtClean="0">
                <a:solidFill>
                  <a:srgbClr val="FFFF00"/>
                </a:solidFill>
                <a:effectLst/>
              </a:rPr>
              <a:t>17:8</a:t>
            </a:r>
            <a:r>
              <a:rPr lang="en-US" sz="3600" dirty="0" smtClean="0">
                <a:effectLst/>
              </a:rPr>
              <a:t>. There are other references (</a:t>
            </a:r>
            <a:r>
              <a:rPr lang="en-US" sz="3600" i="1" dirty="0" smtClean="0">
                <a:solidFill>
                  <a:srgbClr val="FFFF00"/>
                </a:solidFill>
                <a:effectLst/>
              </a:rPr>
              <a:t>Rev</a:t>
            </a:r>
            <a:r>
              <a:rPr lang="en-US" sz="3600" i="1" dirty="0">
                <a:solidFill>
                  <a:srgbClr val="FFFF00"/>
                </a:solidFill>
                <a:effectLst/>
              </a:rPr>
              <a:t>. 13:14,15; 15:2; 16:13; 15:8</a:t>
            </a:r>
            <a:r>
              <a:rPr lang="en-US" sz="3600" dirty="0" smtClean="0">
                <a:effectLst/>
              </a:rPr>
              <a:t>); which all seem to refer </a:t>
            </a:r>
            <a:r>
              <a:rPr lang="en-US" sz="3600" dirty="0">
                <a:effectLst/>
              </a:rPr>
              <a:t>to "</a:t>
            </a:r>
            <a:r>
              <a:rPr lang="en-US" sz="3600" dirty="0">
                <a:solidFill>
                  <a:srgbClr val="00B0F0"/>
                </a:solidFill>
                <a:effectLst/>
              </a:rPr>
              <a:t>the Antichrist</a:t>
            </a:r>
            <a:r>
              <a:rPr lang="en-US" sz="3600" dirty="0">
                <a:effectLst/>
              </a:rPr>
              <a:t>" </a:t>
            </a:r>
            <a:r>
              <a:rPr lang="en-US" sz="3600" dirty="0" smtClean="0">
                <a:effectLst/>
              </a:rPr>
              <a:t>which is also called </a:t>
            </a:r>
            <a:r>
              <a:rPr lang="en-US" sz="3600" dirty="0">
                <a:effectLst/>
              </a:rPr>
              <a:t>"</a:t>
            </a:r>
            <a:r>
              <a:rPr lang="en-US" sz="3600" dirty="0">
                <a:solidFill>
                  <a:srgbClr val="00B0F0"/>
                </a:solidFill>
                <a:effectLst/>
              </a:rPr>
              <a:t>the man of lawlessness</a:t>
            </a:r>
            <a:r>
              <a:rPr lang="en-US" sz="3600" dirty="0">
                <a:effectLst/>
              </a:rPr>
              <a:t>" in </a:t>
            </a:r>
            <a:r>
              <a:rPr lang="en-US" sz="3600" i="1" dirty="0">
                <a:solidFill>
                  <a:srgbClr val="FFFF00"/>
                </a:solidFill>
                <a:effectLst/>
              </a:rPr>
              <a:t>2 Thess. </a:t>
            </a:r>
            <a:r>
              <a:rPr lang="en-US" sz="3600" i="1" dirty="0" smtClean="0">
                <a:solidFill>
                  <a:srgbClr val="FFFF00"/>
                </a:solidFill>
                <a:effectLst/>
              </a:rPr>
              <a:t>2:3-4</a:t>
            </a:r>
            <a:r>
              <a:rPr lang="en-US" sz="3600" dirty="0" smtClean="0">
                <a:effectLst/>
              </a:rPr>
              <a:t>. </a:t>
            </a:r>
          </a:p>
        </p:txBody>
      </p:sp>
    </p:spTree>
    <p:extLst>
      <p:ext uri="{BB962C8B-B14F-4D97-AF65-F5344CB8AC3E}">
        <p14:creationId xmlns:p14="http://schemas.microsoft.com/office/powerpoint/2010/main" val="3712172533"/>
      </p:ext>
    </p:extLst>
  </p:cSld>
  <p:clrMapOvr>
    <a:masterClrMapping/>
  </p:clrMapOvr>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a:t>
            </a:r>
            <a:endParaRPr lang="en-US" dirty="0">
              <a:solidFill>
                <a:srgbClr val="00B0F0"/>
              </a:solidFill>
            </a:endParaRPr>
          </a:p>
        </p:txBody>
      </p:sp>
      <p:sp>
        <p:nvSpPr>
          <p:cNvPr id="5" name="Content Placeholder 2"/>
          <p:cNvSpPr>
            <a:spLocks noGrp="1"/>
          </p:cNvSpPr>
          <p:nvPr>
            <p:ph idx="1"/>
          </p:nvPr>
        </p:nvSpPr>
        <p:spPr>
          <a:xfrm>
            <a:off x="177420" y="1173706"/>
            <a:ext cx="11778017" cy="5445457"/>
          </a:xfrm>
        </p:spPr>
        <p:txBody>
          <a:bodyPr>
            <a:noAutofit/>
          </a:bodyPr>
          <a:lstStyle/>
          <a:p>
            <a:pPr marL="0" indent="0">
              <a:buNone/>
            </a:pPr>
            <a:r>
              <a:rPr lang="en-US" sz="3600" i="1" dirty="0" smtClean="0">
                <a:solidFill>
                  <a:srgbClr val="FFFF00"/>
                </a:solidFill>
                <a:effectLst/>
              </a:rPr>
              <a:t>“…coming </a:t>
            </a:r>
            <a:r>
              <a:rPr lang="en-US" sz="3600" i="1" dirty="0">
                <a:solidFill>
                  <a:srgbClr val="FFFF00"/>
                </a:solidFill>
                <a:effectLst/>
              </a:rPr>
              <a:t>up out of the </a:t>
            </a:r>
            <a:r>
              <a:rPr lang="en-US" sz="3600" i="1" dirty="0" smtClean="0">
                <a:solidFill>
                  <a:srgbClr val="FFFF00"/>
                </a:solidFill>
                <a:effectLst/>
              </a:rPr>
              <a:t>sea…" </a:t>
            </a:r>
          </a:p>
          <a:p>
            <a:pPr marL="0" indent="0">
              <a:buNone/>
            </a:pPr>
            <a:r>
              <a:rPr lang="en-US" sz="3600" dirty="0" smtClean="0">
                <a:effectLst/>
              </a:rPr>
              <a:t>The beast rises from the sea… the sea here may represent nations of people according to </a:t>
            </a:r>
            <a:r>
              <a:rPr lang="en-US" sz="3600" i="1" dirty="0" smtClean="0">
                <a:solidFill>
                  <a:srgbClr val="FFFF00"/>
                </a:solidFill>
                <a:effectLst/>
              </a:rPr>
              <a:t>Rev. 17:15</a:t>
            </a:r>
            <a:r>
              <a:rPr lang="en-US" sz="3600" dirty="0" smtClean="0">
                <a:effectLst/>
              </a:rPr>
              <a:t>. Or the sea could be used as a distinct element in order to distinguish the 1</a:t>
            </a:r>
            <a:r>
              <a:rPr lang="en-US" sz="3600" baseline="30000" dirty="0" smtClean="0">
                <a:effectLst/>
              </a:rPr>
              <a:t>st</a:t>
            </a:r>
            <a:r>
              <a:rPr lang="en-US" sz="3600" dirty="0" smtClean="0">
                <a:effectLst/>
              </a:rPr>
              <a:t> beast from the 2</a:t>
            </a:r>
            <a:r>
              <a:rPr lang="en-US" sz="3600" baseline="30000" dirty="0" smtClean="0">
                <a:effectLst/>
              </a:rPr>
              <a:t>nd</a:t>
            </a:r>
            <a:r>
              <a:rPr lang="en-US" sz="3600" dirty="0" smtClean="0">
                <a:effectLst/>
              </a:rPr>
              <a:t> beast who arises out of the land. Thereby showing that it is two distinct beasts coming from two different locations.</a:t>
            </a:r>
          </a:p>
        </p:txBody>
      </p:sp>
    </p:spTree>
    <p:extLst>
      <p:ext uri="{BB962C8B-B14F-4D97-AF65-F5344CB8AC3E}">
        <p14:creationId xmlns:p14="http://schemas.microsoft.com/office/powerpoint/2010/main" val="3776542150"/>
      </p:ext>
    </p:extLst>
  </p:cSld>
  <p:clrMapOvr>
    <a:masterClrMapping/>
  </p:clrMapOvr>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a:t>
            </a:r>
            <a:endParaRPr lang="en-US" dirty="0">
              <a:solidFill>
                <a:srgbClr val="00B0F0"/>
              </a:solidFill>
            </a:endParaRPr>
          </a:p>
        </p:txBody>
      </p:sp>
      <p:sp>
        <p:nvSpPr>
          <p:cNvPr id="5" name="Content Placeholder 2"/>
          <p:cNvSpPr>
            <a:spLocks noGrp="1"/>
          </p:cNvSpPr>
          <p:nvPr>
            <p:ph idx="1"/>
          </p:nvPr>
        </p:nvSpPr>
        <p:spPr>
          <a:xfrm>
            <a:off x="218362" y="996287"/>
            <a:ext cx="11805313" cy="5622877"/>
          </a:xfrm>
        </p:spPr>
        <p:txBody>
          <a:bodyPr>
            <a:noAutofit/>
          </a:bodyPr>
          <a:lstStyle/>
          <a:p>
            <a:pPr marL="0" indent="0">
              <a:buNone/>
            </a:pPr>
            <a:r>
              <a:rPr lang="en-US" sz="3600" i="1" dirty="0" smtClean="0">
                <a:solidFill>
                  <a:srgbClr val="FFFF00"/>
                </a:solidFill>
                <a:effectLst/>
              </a:rPr>
              <a:t>“…having </a:t>
            </a:r>
            <a:r>
              <a:rPr lang="en-US" sz="3600" i="1" dirty="0">
                <a:solidFill>
                  <a:srgbClr val="FFFF00"/>
                </a:solidFill>
                <a:effectLst/>
              </a:rPr>
              <a:t>seven heads and ten horns, and upon his horns ten crowns…" </a:t>
            </a:r>
            <a:endParaRPr lang="en-US" sz="3600" i="1" dirty="0" smtClean="0">
              <a:solidFill>
                <a:srgbClr val="FFFF00"/>
              </a:solidFill>
              <a:effectLst/>
            </a:endParaRPr>
          </a:p>
          <a:p>
            <a:pPr marL="0" indent="0">
              <a:buNone/>
            </a:pPr>
            <a:r>
              <a:rPr lang="en-US" sz="3600" dirty="0" smtClean="0">
                <a:effectLst/>
              </a:rPr>
              <a:t>The </a:t>
            </a:r>
            <a:r>
              <a:rPr lang="en-US" sz="3600" dirty="0">
                <a:effectLst/>
              </a:rPr>
              <a:t>same description of this beast is found in </a:t>
            </a:r>
            <a:r>
              <a:rPr lang="en-US" sz="3600" i="1" dirty="0">
                <a:solidFill>
                  <a:srgbClr val="FFFF00"/>
                </a:solidFill>
                <a:effectLst/>
              </a:rPr>
              <a:t>Rev. 12:3 and </a:t>
            </a:r>
            <a:r>
              <a:rPr lang="en-US" sz="3600" i="1" dirty="0" smtClean="0">
                <a:solidFill>
                  <a:srgbClr val="FFFF00"/>
                </a:solidFill>
                <a:effectLst/>
              </a:rPr>
              <a:t>17:3,8</a:t>
            </a:r>
            <a:r>
              <a:rPr lang="en-US" sz="3600" dirty="0" smtClean="0">
                <a:effectLst/>
              </a:rPr>
              <a:t>… confirming the Antichrist’s affiliation to Satan; because Satan was also described as having 7 heads &amp; 10 horns.  But Satan will give the Antichrist power and authority to rule nations in the world.</a:t>
            </a:r>
          </a:p>
        </p:txBody>
      </p:sp>
    </p:spTree>
    <p:extLst>
      <p:ext uri="{BB962C8B-B14F-4D97-AF65-F5344CB8AC3E}">
        <p14:creationId xmlns:p14="http://schemas.microsoft.com/office/powerpoint/2010/main" val="22484706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95273"/>
            <a:ext cx="10353761" cy="1326321"/>
          </a:xfrm>
        </p:spPr>
        <p:txBody>
          <a:bodyPr/>
          <a:lstStyle/>
          <a:p>
            <a:r>
              <a:rPr lang="en-US" dirty="0">
                <a:solidFill>
                  <a:srgbClr val="FFFF00"/>
                </a:solidFill>
              </a:rPr>
              <a:t>SELCUK</a:t>
            </a:r>
            <a:r>
              <a:rPr lang="en-US" dirty="0"/>
              <a:t>, TURKEY</a:t>
            </a:r>
          </a:p>
        </p:txBody>
      </p:sp>
      <p:sp>
        <p:nvSpPr>
          <p:cNvPr id="3" name="Content Placeholder 2"/>
          <p:cNvSpPr>
            <a:spLocks noGrp="1"/>
          </p:cNvSpPr>
          <p:nvPr>
            <p:ph idx="1"/>
          </p:nvPr>
        </p:nvSpPr>
        <p:spPr/>
        <p:txBody>
          <a:bodyPr/>
          <a:lstStyle/>
          <a:p>
            <a:endParaRPr lang="en-US"/>
          </a:p>
        </p:txBody>
      </p:sp>
      <p:pic>
        <p:nvPicPr>
          <p:cNvPr id="7170" name="Picture 2" descr="http://media-cdn.tripadvisor.com/media/photo-s/01/d0/16/2f/view-of-selcuk-from-t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1" y="1335643"/>
            <a:ext cx="7371470" cy="552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49122"/>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a:t>
            </a:r>
            <a:endParaRPr lang="en-US" dirty="0">
              <a:solidFill>
                <a:srgbClr val="00B0F0"/>
              </a:solidFill>
            </a:endParaRPr>
          </a:p>
        </p:txBody>
      </p:sp>
      <p:sp>
        <p:nvSpPr>
          <p:cNvPr id="5" name="Content Placeholder 2"/>
          <p:cNvSpPr>
            <a:spLocks noGrp="1"/>
          </p:cNvSpPr>
          <p:nvPr>
            <p:ph idx="1"/>
          </p:nvPr>
        </p:nvSpPr>
        <p:spPr>
          <a:xfrm>
            <a:off x="136477" y="914400"/>
            <a:ext cx="11859904" cy="5848064"/>
          </a:xfrm>
        </p:spPr>
        <p:txBody>
          <a:bodyPr>
            <a:noAutofit/>
          </a:bodyPr>
          <a:lstStyle/>
          <a:p>
            <a:pPr marL="0" indent="0">
              <a:buNone/>
            </a:pPr>
            <a:r>
              <a:rPr lang="en-US" sz="3600" i="1" dirty="0" smtClean="0">
                <a:solidFill>
                  <a:srgbClr val="FFFF00"/>
                </a:solidFill>
                <a:effectLst/>
              </a:rPr>
              <a:t>…seven heads &amp; ten horns... </a:t>
            </a:r>
          </a:p>
          <a:p>
            <a:pPr marL="0" indent="0">
              <a:buNone/>
            </a:pPr>
            <a:r>
              <a:rPr lang="en-US" sz="3600" dirty="0" smtClean="0">
                <a:effectLst/>
              </a:rPr>
              <a:t>The </a:t>
            </a:r>
            <a:r>
              <a:rPr lang="en-US" sz="3600" dirty="0">
                <a:effectLst/>
              </a:rPr>
              <a:t>seven heads </a:t>
            </a:r>
            <a:r>
              <a:rPr lang="en-US" sz="3600" dirty="0" smtClean="0">
                <a:effectLst/>
              </a:rPr>
              <a:t> &amp; ten horns are </a:t>
            </a:r>
            <a:r>
              <a:rPr lang="en-US" sz="3600" dirty="0">
                <a:effectLst/>
              </a:rPr>
              <a:t>explained in </a:t>
            </a:r>
            <a:r>
              <a:rPr lang="en-US" sz="3600" dirty="0" smtClean="0">
                <a:solidFill>
                  <a:srgbClr val="FFFF00"/>
                </a:solidFill>
                <a:effectLst/>
              </a:rPr>
              <a:t>Rev. 17:3,9-13…</a:t>
            </a:r>
            <a:r>
              <a:rPr lang="en-US" sz="3600" dirty="0" smtClean="0">
                <a:effectLst/>
              </a:rPr>
              <a:t> </a:t>
            </a:r>
            <a:r>
              <a:rPr lang="en-US" sz="3600" dirty="0">
                <a:effectLst/>
              </a:rPr>
              <a:t>where the seven-headed beast appears </a:t>
            </a:r>
            <a:r>
              <a:rPr lang="en-US" sz="3600" dirty="0" smtClean="0">
                <a:effectLst/>
              </a:rPr>
              <a:t>again.  </a:t>
            </a:r>
            <a:r>
              <a:rPr lang="en-US" sz="3600" dirty="0" smtClean="0">
                <a:solidFill>
                  <a:srgbClr val="00B0F0"/>
                </a:solidFill>
                <a:effectLst/>
              </a:rPr>
              <a:t>The 7 heads represent 7 kings which rule over 7 kingdoms</a:t>
            </a:r>
            <a:r>
              <a:rPr lang="en-US" sz="3600" dirty="0" smtClean="0">
                <a:effectLst/>
              </a:rPr>
              <a:t>. </a:t>
            </a:r>
            <a:r>
              <a:rPr lang="en-US" sz="3600" dirty="0" smtClean="0">
                <a:solidFill>
                  <a:srgbClr val="FFC000"/>
                </a:solidFill>
                <a:effectLst/>
              </a:rPr>
              <a:t>The 10 </a:t>
            </a:r>
            <a:r>
              <a:rPr lang="en-US" sz="3600" dirty="0">
                <a:solidFill>
                  <a:srgbClr val="FFC000"/>
                </a:solidFill>
                <a:effectLst/>
              </a:rPr>
              <a:t>horns </a:t>
            </a:r>
            <a:r>
              <a:rPr lang="en-US" sz="3600" dirty="0" smtClean="0">
                <a:solidFill>
                  <a:srgbClr val="FFC000"/>
                </a:solidFill>
                <a:effectLst/>
              </a:rPr>
              <a:t>represent 10 kings which will rule over 10 kingdoms</a:t>
            </a:r>
            <a:r>
              <a:rPr lang="en-US" sz="3600" dirty="0" smtClean="0">
                <a:effectLst/>
              </a:rPr>
              <a:t>.</a:t>
            </a:r>
          </a:p>
          <a:p>
            <a:pPr marL="0" indent="0">
              <a:buNone/>
            </a:pPr>
            <a:r>
              <a:rPr lang="en-US" sz="3600" dirty="0">
                <a:effectLst/>
              </a:rPr>
              <a:t>Similar descriptions of a 10 </a:t>
            </a:r>
            <a:r>
              <a:rPr lang="en-US" sz="3600" dirty="0" smtClean="0">
                <a:effectLst/>
              </a:rPr>
              <a:t>horned </a:t>
            </a:r>
            <a:r>
              <a:rPr lang="en-US" sz="3600" dirty="0">
                <a:effectLst/>
              </a:rPr>
              <a:t>beast is found in </a:t>
            </a:r>
            <a:r>
              <a:rPr lang="en-US" sz="3600" i="1" dirty="0">
                <a:solidFill>
                  <a:srgbClr val="FFFF00"/>
                </a:solidFill>
                <a:effectLst/>
              </a:rPr>
              <a:t>Daniel 7:7-8, 20 &amp; 24</a:t>
            </a:r>
            <a:endParaRPr lang="en-US" sz="3600" i="1" dirty="0">
              <a:solidFill>
                <a:srgbClr val="FFFF00"/>
              </a:solidFill>
              <a:effectLst>
                <a:outerShdw blurRad="38100" dist="38100" dir="2700000" algn="tl">
                  <a:srgbClr val="000000">
                    <a:alpha val="43137"/>
                  </a:srgbClr>
                </a:outerShdw>
              </a:effectLst>
            </a:endParaRP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5768123"/>
      </p:ext>
    </p:extLst>
  </p:cSld>
  <p:clrMapOvr>
    <a:masterClrMapping/>
  </p:clrMapOvr>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a:t>
            </a:r>
            <a:endParaRPr lang="en-US" dirty="0">
              <a:solidFill>
                <a:srgbClr val="00B0F0"/>
              </a:solidFill>
            </a:endParaRPr>
          </a:p>
        </p:txBody>
      </p:sp>
      <p:sp>
        <p:nvSpPr>
          <p:cNvPr id="5" name="Content Placeholder 2"/>
          <p:cNvSpPr>
            <a:spLocks noGrp="1"/>
          </p:cNvSpPr>
          <p:nvPr>
            <p:ph idx="1"/>
          </p:nvPr>
        </p:nvSpPr>
        <p:spPr>
          <a:xfrm>
            <a:off x="136477" y="1692322"/>
            <a:ext cx="11859904" cy="5070142"/>
          </a:xfrm>
        </p:spPr>
        <p:txBody>
          <a:bodyPr>
            <a:noAutofit/>
          </a:bodyPr>
          <a:lstStyle/>
          <a:p>
            <a:pPr marL="0" indent="0">
              <a:buNone/>
            </a:pPr>
            <a:r>
              <a:rPr lang="en-US" sz="3600" dirty="0">
                <a:solidFill>
                  <a:srgbClr val="00B0F0"/>
                </a:solidFill>
                <a:effectLst/>
              </a:rPr>
              <a:t>7 kings which rule over 7 </a:t>
            </a:r>
            <a:r>
              <a:rPr lang="en-US" sz="3600" dirty="0" smtClean="0">
                <a:solidFill>
                  <a:srgbClr val="00B0F0"/>
                </a:solidFill>
                <a:effectLst/>
              </a:rPr>
              <a:t>kingdoms</a:t>
            </a:r>
            <a:r>
              <a:rPr lang="en-US" sz="3600" dirty="0">
                <a:effectLst/>
              </a:rPr>
              <a:t> </a:t>
            </a:r>
            <a:r>
              <a:rPr lang="en-US" sz="3600" dirty="0" smtClean="0">
                <a:effectLst/>
              </a:rPr>
              <a:t>&amp; </a:t>
            </a:r>
            <a:r>
              <a:rPr lang="en-US" sz="3600" dirty="0" smtClean="0">
                <a:solidFill>
                  <a:srgbClr val="FFC000"/>
                </a:solidFill>
                <a:effectLst/>
              </a:rPr>
              <a:t>10 </a:t>
            </a:r>
            <a:r>
              <a:rPr lang="en-US" sz="3600" dirty="0">
                <a:solidFill>
                  <a:srgbClr val="FFC000"/>
                </a:solidFill>
                <a:effectLst/>
              </a:rPr>
              <a:t>kings which will rule over 10 </a:t>
            </a:r>
            <a:r>
              <a:rPr lang="en-US" sz="3600" dirty="0" smtClean="0">
                <a:solidFill>
                  <a:srgbClr val="FFC000"/>
                </a:solidFill>
                <a:effectLst/>
              </a:rPr>
              <a:t>kingdoms</a:t>
            </a:r>
            <a:r>
              <a:rPr lang="en-US" sz="3600" dirty="0" smtClean="0">
                <a:effectLst/>
              </a:rPr>
              <a:t>…</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would </a:t>
            </a:r>
            <a:r>
              <a:rPr lang="en-US" sz="3600" dirty="0">
                <a:effectLst>
                  <a:outerShdw blurRad="38100" dist="38100" dir="2700000" algn="tl">
                    <a:srgbClr val="000000">
                      <a:alpha val="43137"/>
                    </a:srgbClr>
                  </a:outerShdw>
                </a:effectLst>
              </a:rPr>
              <a:t>lead us to suppose that there were </a:t>
            </a:r>
            <a:r>
              <a:rPr lang="en-US" sz="3600" dirty="0" smtClean="0">
                <a:effectLst>
                  <a:outerShdw blurRad="38100" dist="38100" dir="2700000" algn="tl">
                    <a:srgbClr val="000000">
                      <a:alpha val="43137"/>
                    </a:srgbClr>
                  </a:outerShdw>
                </a:effectLst>
              </a:rPr>
              <a:t>administrations </a:t>
            </a:r>
            <a:r>
              <a:rPr lang="en-US" sz="3600" dirty="0">
                <a:effectLst>
                  <a:outerShdw blurRad="38100" dist="38100" dir="2700000" algn="tl">
                    <a:srgbClr val="000000">
                      <a:alpha val="43137"/>
                    </a:srgbClr>
                  </a:outerShdw>
                </a:effectLst>
              </a:rPr>
              <a:t>or forms of dominion, or </a:t>
            </a:r>
            <a:r>
              <a:rPr lang="en-US" sz="3600" dirty="0" smtClean="0">
                <a:effectLst>
                  <a:outerShdw blurRad="38100" dist="38100" dir="2700000" algn="tl">
                    <a:srgbClr val="000000">
                      <a:alpha val="43137"/>
                    </a:srgbClr>
                  </a:outerShdw>
                </a:effectLst>
              </a:rPr>
              <a:t>dynasties</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which will exist at that time. In other words, the Antichrist would be the chief leader of a confederation of world leaders.</a:t>
            </a:r>
          </a:p>
        </p:txBody>
      </p:sp>
    </p:spTree>
    <p:extLst>
      <p:ext uri="{BB962C8B-B14F-4D97-AF65-F5344CB8AC3E}">
        <p14:creationId xmlns:p14="http://schemas.microsoft.com/office/powerpoint/2010/main" val="976435043"/>
      </p:ext>
    </p:extLst>
  </p:cSld>
  <p:clrMapOvr>
    <a:masterClrMapping/>
  </p:clrMapOvr>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a:t>
            </a:r>
            <a:endParaRPr lang="en-US" dirty="0">
              <a:solidFill>
                <a:srgbClr val="00B0F0"/>
              </a:solidFill>
            </a:endParaRPr>
          </a:p>
        </p:txBody>
      </p:sp>
      <p:sp>
        <p:nvSpPr>
          <p:cNvPr id="5" name="Content Placeholder 2"/>
          <p:cNvSpPr>
            <a:spLocks noGrp="1"/>
          </p:cNvSpPr>
          <p:nvPr>
            <p:ph idx="1"/>
          </p:nvPr>
        </p:nvSpPr>
        <p:spPr>
          <a:xfrm>
            <a:off x="136477" y="1323833"/>
            <a:ext cx="11859904" cy="5308979"/>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upon his horns </a:t>
            </a:r>
            <a:r>
              <a:rPr lang="en-US" sz="3600" i="1" dirty="0" smtClean="0">
                <a:solidFill>
                  <a:srgbClr val="FFFF00"/>
                </a:solidFill>
                <a:effectLst/>
              </a:rPr>
              <a:t>were ten </a:t>
            </a:r>
            <a:r>
              <a:rPr lang="en-US" sz="3600" i="1" dirty="0">
                <a:solidFill>
                  <a:srgbClr val="FFFF00"/>
                </a:solidFill>
                <a:effectLst/>
              </a:rPr>
              <a:t>crowns</a:t>
            </a:r>
            <a:r>
              <a:rPr lang="en-US" sz="3600" i="1" dirty="0" smtClean="0">
                <a:solidFill>
                  <a:srgbClr val="FFFF00"/>
                </a:solidFill>
                <a:effectLst/>
              </a:rPr>
              <a:t>...” </a:t>
            </a:r>
          </a:p>
          <a:p>
            <a:pPr marL="0" indent="0">
              <a:buNone/>
            </a:pPr>
            <a:r>
              <a:rPr lang="en-US" sz="3600" dirty="0" smtClean="0">
                <a:effectLst>
                  <a:outerShdw blurRad="38100" dist="38100" dir="2700000" algn="tl">
                    <a:srgbClr val="000000">
                      <a:alpha val="43137"/>
                    </a:srgbClr>
                  </a:outerShdw>
                </a:effectLst>
              </a:rPr>
              <a:t>Note the difference that </a:t>
            </a:r>
            <a:r>
              <a:rPr lang="en-US" sz="3600" i="1" dirty="0" smtClean="0">
                <a:solidFill>
                  <a:srgbClr val="FFFF00"/>
                </a:solidFill>
                <a:effectLst>
                  <a:outerShdw blurRad="38100" dist="38100" dir="2700000" algn="tl">
                    <a:srgbClr val="000000">
                      <a:alpha val="43137"/>
                    </a:srgbClr>
                  </a:outerShdw>
                </a:effectLst>
              </a:rPr>
              <a:t>Satan in Rev. 12: 3 has 7 heads with 7 crowns </a:t>
            </a:r>
            <a:r>
              <a:rPr lang="en-US" sz="3600" dirty="0" smtClean="0">
                <a:effectLst>
                  <a:outerShdw blurRad="38100" dist="38100" dir="2700000" algn="tl">
                    <a:srgbClr val="000000">
                      <a:alpha val="43137"/>
                    </a:srgbClr>
                  </a:outerShdw>
                </a:effectLst>
              </a:rPr>
              <a:t>upon them but the </a:t>
            </a:r>
            <a:r>
              <a:rPr lang="en-US" sz="3600" i="1" dirty="0" smtClean="0">
                <a:solidFill>
                  <a:srgbClr val="00B0F0"/>
                </a:solidFill>
                <a:effectLst>
                  <a:outerShdw blurRad="38100" dist="38100" dir="2700000" algn="tl">
                    <a:srgbClr val="000000">
                      <a:alpha val="43137"/>
                    </a:srgbClr>
                  </a:outerShdw>
                </a:effectLst>
              </a:rPr>
              <a:t>Antichrist will have 10 </a:t>
            </a:r>
            <a:r>
              <a:rPr lang="en-US" sz="3600" i="1" dirty="0">
                <a:solidFill>
                  <a:srgbClr val="00B0F0"/>
                </a:solidFill>
                <a:effectLst>
                  <a:outerShdw blurRad="38100" dist="38100" dir="2700000" algn="tl">
                    <a:srgbClr val="000000">
                      <a:alpha val="43137"/>
                    </a:srgbClr>
                  </a:outerShdw>
                </a:effectLst>
              </a:rPr>
              <a:t>crowns upon </a:t>
            </a:r>
            <a:r>
              <a:rPr lang="en-US" sz="3600" i="1" dirty="0" smtClean="0">
                <a:solidFill>
                  <a:srgbClr val="00B0F0"/>
                </a:solidFill>
                <a:effectLst>
                  <a:outerShdw blurRad="38100" dist="38100" dir="2700000" algn="tl">
                    <a:srgbClr val="000000">
                      <a:alpha val="43137"/>
                    </a:srgbClr>
                  </a:outerShdw>
                </a:effectLst>
              </a:rPr>
              <a:t>10 horns</a:t>
            </a:r>
            <a:r>
              <a:rPr lang="en-US" sz="3600" dirty="0" smtClean="0">
                <a:effectLst>
                  <a:outerShdw blurRad="38100" dist="38100" dir="2700000" algn="tl">
                    <a:srgbClr val="000000">
                      <a:alpha val="43137"/>
                    </a:srgbClr>
                  </a:outerShdw>
                </a:effectLst>
              </a:rPr>
              <a:t>.  Satan will give the Antichrist power and he will rule over many nations and by extension the world. The antichrist will be like a one-world leader over the earth at this particular time.</a:t>
            </a:r>
          </a:p>
        </p:txBody>
      </p:sp>
    </p:spTree>
    <p:extLst>
      <p:ext uri="{BB962C8B-B14F-4D97-AF65-F5344CB8AC3E}">
        <p14:creationId xmlns:p14="http://schemas.microsoft.com/office/powerpoint/2010/main" val="2697482678"/>
      </p:ext>
    </p:extLst>
  </p:cSld>
  <p:clrMapOvr>
    <a:masterClrMapping/>
  </p:clrMapOvr>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a:t>
            </a:r>
            <a:endParaRPr lang="en-US" dirty="0">
              <a:solidFill>
                <a:srgbClr val="00B0F0"/>
              </a:solidFill>
            </a:endParaRPr>
          </a:p>
        </p:txBody>
      </p:sp>
      <p:sp>
        <p:nvSpPr>
          <p:cNvPr id="5" name="Content Placeholder 2"/>
          <p:cNvSpPr>
            <a:spLocks noGrp="1"/>
          </p:cNvSpPr>
          <p:nvPr>
            <p:ph idx="1"/>
          </p:nvPr>
        </p:nvSpPr>
        <p:spPr>
          <a:xfrm>
            <a:off x="136477" y="982639"/>
            <a:ext cx="11859904" cy="5650173"/>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upon his </a:t>
            </a:r>
            <a:r>
              <a:rPr lang="en-US" sz="3600" i="1" dirty="0" smtClean="0">
                <a:solidFill>
                  <a:srgbClr val="FFFF00"/>
                </a:solidFill>
                <a:effectLst/>
              </a:rPr>
              <a:t>heads the </a:t>
            </a:r>
            <a:r>
              <a:rPr lang="en-US" sz="3600" i="1" dirty="0" smtClean="0">
                <a:solidFill>
                  <a:srgbClr val="00B0F0"/>
                </a:solidFill>
                <a:effectLst/>
              </a:rPr>
              <a:t>name of blasphemy</a:t>
            </a:r>
            <a:r>
              <a:rPr lang="en-US" sz="3600" i="1" dirty="0" smtClean="0">
                <a:solidFill>
                  <a:srgbClr val="FFFF00"/>
                </a:solidFill>
                <a:effectLst/>
              </a:rPr>
              <a:t>” </a:t>
            </a:r>
          </a:p>
          <a:p>
            <a:pPr marL="0" indent="0">
              <a:buNone/>
            </a:pPr>
            <a:r>
              <a:rPr lang="en-US" sz="3600" dirty="0" smtClean="0">
                <a:solidFill>
                  <a:srgbClr val="00B0F0"/>
                </a:solidFill>
                <a:effectLst/>
              </a:rPr>
              <a:t>The </a:t>
            </a:r>
            <a:r>
              <a:rPr lang="en-US" sz="3600" dirty="0">
                <a:solidFill>
                  <a:srgbClr val="00B0F0"/>
                </a:solidFill>
                <a:effectLst/>
              </a:rPr>
              <a:t>Greek manuscripts are equally divided between the </a:t>
            </a:r>
            <a:r>
              <a:rPr lang="en-US" sz="3600" cap="small" dirty="0" smtClean="0">
                <a:solidFill>
                  <a:srgbClr val="00B0F0"/>
                </a:solidFill>
                <a:effectLst/>
              </a:rPr>
              <a:t>plural</a:t>
            </a:r>
            <a:r>
              <a:rPr lang="en-US" sz="3600" dirty="0" smtClean="0">
                <a:solidFill>
                  <a:srgbClr val="00B0F0"/>
                </a:solidFill>
                <a:effectLst/>
              </a:rPr>
              <a:t> </a:t>
            </a:r>
            <a:r>
              <a:rPr lang="en-US" sz="3600" dirty="0">
                <a:solidFill>
                  <a:srgbClr val="00B0F0"/>
                </a:solidFill>
                <a:effectLst/>
              </a:rPr>
              <a:t>"names</a:t>
            </a:r>
            <a:r>
              <a:rPr lang="en-US" sz="3600" dirty="0" smtClean="0">
                <a:solidFill>
                  <a:srgbClr val="00B0F0"/>
                </a:solidFill>
                <a:effectLst/>
              </a:rPr>
              <a:t>" </a:t>
            </a:r>
            <a:r>
              <a:rPr lang="en-US" sz="3600" dirty="0">
                <a:solidFill>
                  <a:srgbClr val="00B0F0"/>
                </a:solidFill>
                <a:effectLst/>
              </a:rPr>
              <a:t>and </a:t>
            </a:r>
            <a:r>
              <a:rPr lang="en-US" sz="3600" cap="small" dirty="0">
                <a:solidFill>
                  <a:srgbClr val="00B0F0"/>
                </a:solidFill>
                <a:effectLst/>
              </a:rPr>
              <a:t>singular</a:t>
            </a:r>
            <a:r>
              <a:rPr lang="en-US" sz="3600" dirty="0">
                <a:solidFill>
                  <a:srgbClr val="00B0F0"/>
                </a:solidFill>
                <a:effectLst/>
              </a:rPr>
              <a:t> </a:t>
            </a:r>
            <a:r>
              <a:rPr lang="en-US" sz="3600" dirty="0" smtClean="0">
                <a:solidFill>
                  <a:srgbClr val="00B0F0"/>
                </a:solidFill>
                <a:effectLst/>
              </a:rPr>
              <a:t>"</a:t>
            </a:r>
            <a:r>
              <a:rPr lang="en-US" sz="3600" dirty="0">
                <a:solidFill>
                  <a:srgbClr val="00B0F0"/>
                </a:solidFill>
                <a:effectLst/>
              </a:rPr>
              <a:t>name</a:t>
            </a:r>
            <a:r>
              <a:rPr lang="en-US" sz="3600" dirty="0" smtClean="0">
                <a:solidFill>
                  <a:srgbClr val="00B0F0"/>
                </a:solidFill>
                <a:effectLst/>
              </a:rPr>
              <a:t>". They cannot </a:t>
            </a:r>
            <a:r>
              <a:rPr lang="en-US" sz="3600" dirty="0">
                <a:solidFill>
                  <a:srgbClr val="00B0F0"/>
                </a:solidFill>
                <a:effectLst/>
              </a:rPr>
              <a:t>decide which is original</a:t>
            </a:r>
            <a:r>
              <a:rPr lang="en-US" sz="3600" dirty="0">
                <a:effectLst/>
              </a:rPr>
              <a:t>. </a:t>
            </a:r>
            <a:endParaRPr lang="en-US" sz="3600" dirty="0" smtClean="0">
              <a:effectLst/>
            </a:endParaRPr>
          </a:p>
          <a:p>
            <a:pPr marL="0" indent="0">
              <a:buNone/>
            </a:pPr>
            <a:r>
              <a:rPr lang="en-US" sz="3600" dirty="0" smtClean="0">
                <a:effectLst/>
              </a:rPr>
              <a:t>Whichever </a:t>
            </a:r>
            <a:r>
              <a:rPr lang="en-US" sz="3600" dirty="0">
                <a:effectLst/>
              </a:rPr>
              <a:t>is true, this </a:t>
            </a:r>
            <a:r>
              <a:rPr lang="en-US" sz="3600" dirty="0" smtClean="0">
                <a:effectLst/>
              </a:rPr>
              <a:t>could be an </a:t>
            </a:r>
            <a:r>
              <a:rPr lang="en-US" sz="3600" dirty="0">
                <a:effectLst/>
              </a:rPr>
              <a:t>allusion to </a:t>
            </a:r>
            <a:r>
              <a:rPr lang="en-US" sz="3600" i="1" dirty="0" smtClean="0">
                <a:solidFill>
                  <a:srgbClr val="FFFF00"/>
                </a:solidFill>
                <a:effectLst/>
              </a:rPr>
              <a:t>Daniel 11:36-37</a:t>
            </a:r>
            <a:r>
              <a:rPr lang="en-US" sz="3600" dirty="0" smtClean="0">
                <a:effectLst/>
              </a:rPr>
              <a:t>. </a:t>
            </a:r>
            <a:r>
              <a:rPr lang="en-US" sz="3600" dirty="0">
                <a:effectLst/>
              </a:rPr>
              <a:t>These blasphemous titles are connected with </a:t>
            </a:r>
            <a:r>
              <a:rPr lang="en-US" sz="3600" dirty="0" smtClean="0">
                <a:effectLst/>
              </a:rPr>
              <a:t>the </a:t>
            </a:r>
            <a:r>
              <a:rPr lang="en-US" sz="3600" dirty="0">
                <a:effectLst/>
              </a:rPr>
              <a:t>claim of deity </a:t>
            </a:r>
            <a:r>
              <a:rPr lang="en-US" sz="3600" dirty="0" smtClean="0">
                <a:effectLst/>
              </a:rPr>
              <a:t>or </a:t>
            </a:r>
            <a:r>
              <a:rPr lang="en-US" sz="3600" dirty="0">
                <a:effectLst/>
              </a:rPr>
              <a:t>evil </a:t>
            </a:r>
            <a:r>
              <a:rPr lang="en-US" sz="3600" dirty="0" smtClean="0">
                <a:effectLst/>
              </a:rPr>
              <a:t>titles.</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1382048"/>
      </p:ext>
    </p:extLst>
  </p:cSld>
  <p:clrMapOvr>
    <a:masterClrMapping/>
  </p:clrMapOvr>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a:t>
            </a:r>
            <a:endParaRPr lang="en-US" dirty="0">
              <a:solidFill>
                <a:srgbClr val="00B0F0"/>
              </a:solidFill>
            </a:endParaRPr>
          </a:p>
        </p:txBody>
      </p:sp>
      <p:sp>
        <p:nvSpPr>
          <p:cNvPr id="5" name="Content Placeholder 2"/>
          <p:cNvSpPr>
            <a:spLocks noGrp="1"/>
          </p:cNvSpPr>
          <p:nvPr>
            <p:ph idx="1"/>
          </p:nvPr>
        </p:nvSpPr>
        <p:spPr>
          <a:xfrm>
            <a:off x="136477" y="1296537"/>
            <a:ext cx="11859904" cy="5336275"/>
          </a:xfrm>
        </p:spPr>
        <p:txBody>
          <a:bodyPr>
            <a:noAutofit/>
          </a:bodyPr>
          <a:lstStyle/>
          <a:p>
            <a:pPr marL="0" indent="0">
              <a:buNone/>
            </a:pPr>
            <a:r>
              <a:rPr lang="en-US" sz="3600" i="1" dirty="0">
                <a:solidFill>
                  <a:srgbClr val="FFFF00"/>
                </a:solidFill>
                <a:effectLst/>
              </a:rPr>
              <a:t>“…and upon his heads the </a:t>
            </a:r>
            <a:r>
              <a:rPr lang="en-US" sz="3600" i="1" dirty="0">
                <a:solidFill>
                  <a:srgbClr val="00B0F0"/>
                </a:solidFill>
                <a:effectLst/>
              </a:rPr>
              <a:t>name of blasphemy</a:t>
            </a:r>
            <a:r>
              <a:rPr lang="en-US" sz="3600" i="1" dirty="0">
                <a:solidFill>
                  <a:srgbClr val="FFFF00"/>
                </a:solidFill>
                <a:effectLst/>
              </a:rPr>
              <a:t>” </a:t>
            </a:r>
          </a:p>
          <a:p>
            <a:pPr marL="0" indent="0">
              <a:buNone/>
            </a:pPr>
            <a:r>
              <a:rPr lang="en-US" sz="3600" dirty="0" smtClean="0">
                <a:solidFill>
                  <a:srgbClr val="00B0F0"/>
                </a:solidFill>
                <a:effectLst/>
              </a:rPr>
              <a:t>Singular “</a:t>
            </a:r>
            <a:r>
              <a:rPr lang="en-US" sz="3600" i="1" dirty="0" smtClean="0">
                <a:solidFill>
                  <a:srgbClr val="00B0F0"/>
                </a:solidFill>
                <a:effectLst/>
              </a:rPr>
              <a:t>NAME</a:t>
            </a:r>
            <a:r>
              <a:rPr lang="en-US" sz="3600" dirty="0" smtClean="0">
                <a:solidFill>
                  <a:srgbClr val="00B0F0"/>
                </a:solidFill>
                <a:effectLst/>
              </a:rPr>
              <a:t>”</a:t>
            </a:r>
            <a:r>
              <a:rPr lang="en-US" sz="3600" dirty="0" smtClean="0">
                <a:effectLst/>
              </a:rPr>
              <a:t>:  To </a:t>
            </a:r>
            <a:r>
              <a:rPr lang="en-US" sz="3600" dirty="0">
                <a:effectLst/>
              </a:rPr>
              <a:t>ascribe to a man what belongs to God alone is blasphemy.  </a:t>
            </a:r>
            <a:r>
              <a:rPr lang="en-US" sz="3600" dirty="0" smtClean="0">
                <a:effectLst/>
              </a:rPr>
              <a:t>The Antichrist will ascribe to himself a </a:t>
            </a:r>
            <a:r>
              <a:rPr lang="en-US" sz="3600" dirty="0">
                <a:effectLst/>
              </a:rPr>
              <a:t>name </a:t>
            </a:r>
            <a:r>
              <a:rPr lang="en-US" sz="3600" dirty="0" smtClean="0">
                <a:effectLst/>
              </a:rPr>
              <a:t>that claims to be deity… not </a:t>
            </a:r>
            <a:r>
              <a:rPr lang="en-US" sz="3600" dirty="0">
                <a:effectLst/>
              </a:rPr>
              <a:t>on his horns, nor on one head, but on </a:t>
            </a:r>
            <a:r>
              <a:rPr lang="en-US" sz="3600" dirty="0" smtClean="0">
                <a:effectLst/>
              </a:rPr>
              <a:t>all heads.  </a:t>
            </a:r>
            <a:r>
              <a:rPr lang="en-US" sz="3600" dirty="0">
                <a:effectLst/>
              </a:rPr>
              <a:t>The beast himself </a:t>
            </a:r>
            <a:r>
              <a:rPr lang="en-US" sz="3600" dirty="0" smtClean="0">
                <a:effectLst/>
              </a:rPr>
              <a:t>will bear </a:t>
            </a:r>
            <a:r>
              <a:rPr lang="en-US" sz="3600" dirty="0">
                <a:effectLst/>
              </a:rPr>
              <a:t>that </a:t>
            </a:r>
            <a:r>
              <a:rPr lang="en-US" sz="3600" dirty="0" smtClean="0">
                <a:effectLst/>
              </a:rPr>
              <a:t>name</a:t>
            </a:r>
            <a:r>
              <a:rPr lang="en-US" sz="3600" dirty="0">
                <a:effectLst/>
              </a:rPr>
              <a:t> </a:t>
            </a:r>
            <a:r>
              <a:rPr lang="en-US" sz="3600" dirty="0" smtClean="0">
                <a:effectLst/>
              </a:rPr>
              <a:t>and will demand to be worshipped as God.</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986818"/>
      </p:ext>
    </p:extLst>
  </p:cSld>
  <p:clrMapOvr>
    <a:masterClrMapping/>
  </p:clrMapOvr>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a:t>
            </a:r>
            <a:endParaRPr lang="en-US" dirty="0">
              <a:solidFill>
                <a:srgbClr val="00B0F0"/>
              </a:solidFill>
            </a:endParaRPr>
          </a:p>
        </p:txBody>
      </p:sp>
      <p:sp>
        <p:nvSpPr>
          <p:cNvPr id="5" name="Content Placeholder 2"/>
          <p:cNvSpPr>
            <a:spLocks noGrp="1"/>
          </p:cNvSpPr>
          <p:nvPr>
            <p:ph idx="1"/>
          </p:nvPr>
        </p:nvSpPr>
        <p:spPr>
          <a:xfrm>
            <a:off x="136477" y="982639"/>
            <a:ext cx="11859904" cy="5650173"/>
          </a:xfrm>
        </p:spPr>
        <p:txBody>
          <a:bodyPr>
            <a:noAutofit/>
          </a:bodyPr>
          <a:lstStyle/>
          <a:p>
            <a:pPr marL="0" indent="0">
              <a:buNone/>
            </a:pPr>
            <a:r>
              <a:rPr lang="en-US" sz="3600" i="1" dirty="0">
                <a:solidFill>
                  <a:srgbClr val="FFFF00"/>
                </a:solidFill>
                <a:effectLst/>
              </a:rPr>
              <a:t>“…and upon his heads the </a:t>
            </a:r>
            <a:r>
              <a:rPr lang="en-US" sz="3600" i="1" dirty="0">
                <a:solidFill>
                  <a:srgbClr val="00B0F0"/>
                </a:solidFill>
                <a:effectLst/>
              </a:rPr>
              <a:t>name of blasphemy</a:t>
            </a:r>
            <a:r>
              <a:rPr lang="en-US" sz="3600" i="1" dirty="0">
                <a:solidFill>
                  <a:srgbClr val="FFFF00"/>
                </a:solidFill>
                <a:effectLst/>
              </a:rPr>
              <a:t>” </a:t>
            </a:r>
          </a:p>
          <a:p>
            <a:pPr marL="0" indent="0">
              <a:buNone/>
            </a:pPr>
            <a:r>
              <a:rPr lang="en-US" sz="3600" dirty="0" smtClean="0">
                <a:solidFill>
                  <a:srgbClr val="00B0F0"/>
                </a:solidFill>
                <a:effectLst/>
              </a:rPr>
              <a:t>Plural “</a:t>
            </a:r>
            <a:r>
              <a:rPr lang="en-US" sz="3600" i="1" dirty="0" smtClean="0">
                <a:solidFill>
                  <a:srgbClr val="00B0F0"/>
                </a:solidFill>
                <a:effectLst/>
              </a:rPr>
              <a:t>NAMES</a:t>
            </a:r>
            <a:r>
              <a:rPr lang="en-US" sz="3600" dirty="0" smtClean="0">
                <a:solidFill>
                  <a:srgbClr val="00B0F0"/>
                </a:solidFill>
                <a:effectLst/>
              </a:rPr>
              <a:t>”</a:t>
            </a:r>
            <a:r>
              <a:rPr lang="en-US" sz="3600" dirty="0" smtClean="0">
                <a:effectLst/>
              </a:rPr>
              <a:t>: If </a:t>
            </a:r>
            <a:r>
              <a:rPr lang="en-US" sz="3600" dirty="0">
                <a:effectLst/>
              </a:rPr>
              <a:t>these heads should arrogantly claim divine honors, not belonging to them, these would be names of blasphemy. These heads are said to be seven kings. Sometimes kings have claimed to be gods, </a:t>
            </a:r>
            <a:r>
              <a:rPr lang="en-US" sz="3600" dirty="0" smtClean="0">
                <a:effectLst/>
              </a:rPr>
              <a:t>such as the </a:t>
            </a:r>
            <a:r>
              <a:rPr lang="en-US" sz="3600" dirty="0">
                <a:effectLst/>
              </a:rPr>
              <a:t>Roman Emperors, who </a:t>
            </a:r>
            <a:r>
              <a:rPr lang="en-US" sz="3600" dirty="0" smtClean="0">
                <a:effectLst/>
              </a:rPr>
              <a:t>claimed </a:t>
            </a:r>
            <a:r>
              <a:rPr lang="en-US" sz="3600" dirty="0">
                <a:effectLst/>
              </a:rPr>
              <a:t>divine honors and required men to worship their statues and to offer them sacrifices</a:t>
            </a:r>
            <a:r>
              <a:rPr lang="en-US" sz="3600" dirty="0" smtClean="0">
                <a:effectLst/>
              </a:rPr>
              <a:t>.</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5169157"/>
      </p:ext>
    </p:extLst>
  </p:cSld>
  <p:clrMapOvr>
    <a:masterClrMapping/>
  </p:clrMapOvr>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13:2</a:t>
            </a:r>
            <a:endParaRPr lang="en-US" dirty="0">
              <a:solidFill>
                <a:srgbClr val="00B0F0"/>
              </a:solidFill>
            </a:endParaRPr>
          </a:p>
        </p:txBody>
      </p:sp>
      <p:pic>
        <p:nvPicPr>
          <p:cNvPr id="1026" name="Picture 2" descr="Image result for images of the first beast in Revelation 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878" y="1022996"/>
            <a:ext cx="10281375" cy="573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858039"/>
      </p:ext>
    </p:extLst>
  </p:cSld>
  <p:clrMapOvr>
    <a:masterClrMapping/>
  </p:clrMapOvr>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13:2</a:t>
            </a:r>
            <a:endParaRPr lang="en-US" dirty="0">
              <a:solidFill>
                <a:srgbClr val="00B0F0"/>
              </a:solidFill>
            </a:endParaRPr>
          </a:p>
        </p:txBody>
      </p:sp>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107" y="918819"/>
            <a:ext cx="7655048" cy="57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28933"/>
      </p:ext>
    </p:extLst>
  </p:cSld>
  <p:clrMapOvr>
    <a:masterClrMapping/>
  </p:clrMapOvr>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13:2</a:t>
            </a:r>
            <a:endParaRPr lang="en-US" dirty="0">
              <a:solidFill>
                <a:srgbClr val="00B0F0"/>
              </a:solidFill>
            </a:endParaRPr>
          </a:p>
        </p:txBody>
      </p:sp>
      <p:sp>
        <p:nvSpPr>
          <p:cNvPr id="5" name="Content Placeholder 2"/>
          <p:cNvSpPr>
            <a:spLocks noGrp="1"/>
          </p:cNvSpPr>
          <p:nvPr>
            <p:ph idx="1"/>
          </p:nvPr>
        </p:nvSpPr>
        <p:spPr>
          <a:xfrm>
            <a:off x="177420" y="1473959"/>
            <a:ext cx="11805313" cy="4653886"/>
          </a:xfrm>
        </p:spPr>
        <p:txBody>
          <a:bodyPr>
            <a:noAutofit/>
          </a:bodyPr>
          <a:lstStyle/>
          <a:p>
            <a:pPr marL="0" indent="0">
              <a:buNone/>
            </a:pPr>
            <a:r>
              <a:rPr lang="en-US" sz="3600" i="1" dirty="0">
                <a:solidFill>
                  <a:srgbClr val="FFFF00"/>
                </a:solidFill>
                <a:effectLst/>
              </a:rPr>
              <a:t>Daniel saw 4</a:t>
            </a:r>
            <a:r>
              <a:rPr lang="en-US" sz="3600" i="1" dirty="0" smtClean="0">
                <a:solidFill>
                  <a:srgbClr val="FFFF00"/>
                </a:solidFill>
                <a:effectLst/>
              </a:rPr>
              <a:t> beasts </a:t>
            </a:r>
            <a:r>
              <a:rPr lang="en-US" sz="3600" i="1" dirty="0">
                <a:solidFill>
                  <a:srgbClr val="FFFF00"/>
                </a:solidFill>
                <a:effectLst/>
              </a:rPr>
              <a:t>in </a:t>
            </a:r>
            <a:r>
              <a:rPr lang="en-US" sz="3600" i="1" dirty="0" smtClean="0">
                <a:solidFill>
                  <a:srgbClr val="FFFF00"/>
                </a:solidFill>
                <a:effectLst/>
              </a:rPr>
              <a:t>succession </a:t>
            </a:r>
            <a:r>
              <a:rPr lang="en-US" sz="3600" i="1" dirty="0">
                <a:solidFill>
                  <a:srgbClr val="FFFF00"/>
                </a:solidFill>
                <a:effectLst/>
              </a:rPr>
              <a:t>(</a:t>
            </a:r>
            <a:r>
              <a:rPr lang="en-US" sz="3600" i="1" dirty="0" smtClean="0">
                <a:solidFill>
                  <a:srgbClr val="FFFF00"/>
                </a:solidFill>
                <a:effectLst/>
              </a:rPr>
              <a:t>Dan. </a:t>
            </a:r>
            <a:r>
              <a:rPr lang="en-US" sz="3600" i="1" dirty="0">
                <a:solidFill>
                  <a:srgbClr val="FFFF00"/>
                </a:solidFill>
                <a:effectLst/>
              </a:rPr>
              <a:t>7:3-7,) </a:t>
            </a:r>
            <a:r>
              <a:rPr lang="en-US" sz="3600" dirty="0">
                <a:effectLst/>
              </a:rPr>
              <a:t>all different, yet succeeding each </a:t>
            </a:r>
            <a:r>
              <a:rPr lang="en-US" sz="3600" dirty="0" smtClean="0">
                <a:effectLst/>
              </a:rPr>
              <a:t>other. </a:t>
            </a:r>
            <a:r>
              <a:rPr lang="en-US" sz="3600" i="1" dirty="0">
                <a:solidFill>
                  <a:srgbClr val="00B0F0"/>
                </a:solidFill>
                <a:effectLst/>
              </a:rPr>
              <a:t>John saw </a:t>
            </a:r>
            <a:r>
              <a:rPr lang="en-US" sz="3600" i="1" dirty="0" smtClean="0">
                <a:solidFill>
                  <a:srgbClr val="00B0F0"/>
                </a:solidFill>
                <a:effectLst/>
              </a:rPr>
              <a:t>the 1st beast which was one beast, but had similar animal-like features as in Daniel’s vision</a:t>
            </a:r>
            <a:r>
              <a:rPr lang="en-US" sz="3600" dirty="0" smtClean="0">
                <a:effectLst/>
              </a:rPr>
              <a:t>.</a:t>
            </a:r>
          </a:p>
          <a:p>
            <a:pPr marL="0" indent="0">
              <a:buNone/>
            </a:pPr>
            <a:r>
              <a:rPr lang="en-US" sz="3600" dirty="0" smtClean="0">
                <a:effectLst/>
              </a:rPr>
              <a:t>They have major similarities but shades of differences which invite different opinions as to the beast’s identity.</a:t>
            </a:r>
          </a:p>
        </p:txBody>
      </p:sp>
    </p:spTree>
    <p:extLst>
      <p:ext uri="{BB962C8B-B14F-4D97-AF65-F5344CB8AC3E}">
        <p14:creationId xmlns:p14="http://schemas.microsoft.com/office/powerpoint/2010/main" val="3887205245"/>
      </p:ext>
    </p:extLst>
  </p:cSld>
  <p:clrMapOvr>
    <a:masterClrMapping/>
  </p:clrMapOvr>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13:2</a:t>
            </a:r>
            <a:endParaRPr lang="en-US" dirty="0">
              <a:solidFill>
                <a:srgbClr val="00B0F0"/>
              </a:solidFill>
            </a:endParaRPr>
          </a:p>
        </p:txBody>
      </p:sp>
      <p:sp>
        <p:nvSpPr>
          <p:cNvPr id="5" name="Content Placeholder 2"/>
          <p:cNvSpPr>
            <a:spLocks noGrp="1"/>
          </p:cNvSpPr>
          <p:nvPr>
            <p:ph idx="1"/>
          </p:nvPr>
        </p:nvSpPr>
        <p:spPr>
          <a:xfrm>
            <a:off x="150124" y="1378423"/>
            <a:ext cx="11805313" cy="5240739"/>
          </a:xfrm>
        </p:spPr>
        <p:txBody>
          <a:bodyPr>
            <a:noAutofit/>
          </a:bodyPr>
          <a:lstStyle/>
          <a:p>
            <a:pPr marL="0" indent="0">
              <a:buNone/>
            </a:pPr>
            <a:r>
              <a:rPr lang="en-US" sz="3600" i="1" dirty="0">
                <a:solidFill>
                  <a:srgbClr val="FFFF00"/>
                </a:solidFill>
                <a:effectLst/>
              </a:rPr>
              <a:t>"And the dragon </a:t>
            </a:r>
            <a:r>
              <a:rPr lang="en-US" sz="3600" i="1" dirty="0" smtClean="0">
                <a:solidFill>
                  <a:srgbClr val="FFFF00"/>
                </a:solidFill>
                <a:effectLst/>
              </a:rPr>
              <a:t>gave him (The Antichrist) </a:t>
            </a:r>
            <a:r>
              <a:rPr lang="en-US" sz="3600" i="1" dirty="0">
                <a:solidFill>
                  <a:srgbClr val="FFFF00"/>
                </a:solidFill>
                <a:effectLst/>
              </a:rPr>
              <a:t>his power and his throne and great authority" </a:t>
            </a:r>
            <a:endParaRPr lang="en-US" sz="3600" i="1" dirty="0" smtClean="0">
              <a:solidFill>
                <a:srgbClr val="FFFF00"/>
              </a:solidFill>
              <a:effectLst/>
            </a:endParaRPr>
          </a:p>
          <a:p>
            <a:pPr marL="0" indent="0">
              <a:buNone/>
            </a:pPr>
            <a:r>
              <a:rPr lang="en-US" sz="3600" dirty="0" smtClean="0">
                <a:effectLst/>
              </a:rPr>
              <a:t>Satan will give the Antichrist power, a throne and great authority to do works of evil and persecute the saints. This speaks </a:t>
            </a:r>
            <a:r>
              <a:rPr lang="en-US" sz="3600" dirty="0">
                <a:effectLst/>
              </a:rPr>
              <a:t>of a Satanically-inspired power. </a:t>
            </a:r>
            <a:r>
              <a:rPr lang="en-US" sz="3600" dirty="0" smtClean="0">
                <a:effectLst/>
              </a:rPr>
              <a:t> The </a:t>
            </a:r>
            <a:r>
              <a:rPr lang="en-US" sz="3600" dirty="0">
                <a:effectLst/>
              </a:rPr>
              <a:t>beast is not Satan, but </a:t>
            </a:r>
            <a:r>
              <a:rPr lang="en-US" sz="3600" dirty="0" smtClean="0">
                <a:effectLst/>
              </a:rPr>
              <a:t>he will be a </a:t>
            </a:r>
            <a:r>
              <a:rPr lang="en-US" sz="3600" dirty="0">
                <a:effectLst/>
              </a:rPr>
              <a:t>supernaturally empowered human manifestation or incarnation of </a:t>
            </a:r>
            <a:r>
              <a:rPr lang="en-US" sz="3600" dirty="0" smtClean="0">
                <a:effectLst/>
              </a:rPr>
              <a:t>the Devil.</a:t>
            </a:r>
          </a:p>
        </p:txBody>
      </p:sp>
    </p:spTree>
    <p:extLst>
      <p:ext uri="{BB962C8B-B14F-4D97-AF65-F5344CB8AC3E}">
        <p14:creationId xmlns:p14="http://schemas.microsoft.com/office/powerpoint/2010/main" val="35763122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12393"/>
            <a:ext cx="10353761" cy="1326321"/>
          </a:xfrm>
        </p:spPr>
        <p:txBody>
          <a:bodyPr/>
          <a:lstStyle/>
          <a:p>
            <a:r>
              <a:rPr lang="en-US" dirty="0">
                <a:solidFill>
                  <a:srgbClr val="FFFF00"/>
                </a:solidFill>
              </a:rPr>
              <a:t>SELCUK</a:t>
            </a:r>
            <a:r>
              <a:rPr lang="en-US" dirty="0"/>
              <a:t>, TURKEY</a:t>
            </a:r>
          </a:p>
        </p:txBody>
      </p:sp>
      <p:sp>
        <p:nvSpPr>
          <p:cNvPr id="3" name="Content Placeholder 2"/>
          <p:cNvSpPr>
            <a:spLocks noGrp="1"/>
          </p:cNvSpPr>
          <p:nvPr>
            <p:ph idx="1"/>
          </p:nvPr>
        </p:nvSpPr>
        <p:spPr/>
        <p:txBody>
          <a:bodyPr/>
          <a:lstStyle/>
          <a:p>
            <a:endParaRPr lang="en-US"/>
          </a:p>
        </p:txBody>
      </p:sp>
      <p:pic>
        <p:nvPicPr>
          <p:cNvPr id="8194" name="Picture 2" descr="http://journeywonders.com/wp-content/uploads/2014/09/Modern-day-Selc%CC%A7uk-Turk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037" y="1095657"/>
            <a:ext cx="85725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449645"/>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13:3</a:t>
            </a:r>
            <a:endParaRPr lang="en-US" dirty="0">
              <a:solidFill>
                <a:srgbClr val="00B0F0"/>
              </a:solidFill>
            </a:endParaRPr>
          </a:p>
        </p:txBody>
      </p:sp>
      <p:pic>
        <p:nvPicPr>
          <p:cNvPr id="2050" name="Picture 2" descr="Image result for image of wounded beast in revelation 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569" y="856326"/>
            <a:ext cx="7181850" cy="567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379365"/>
      </p:ext>
    </p:extLst>
  </p:cSld>
  <p:clrMapOvr>
    <a:masterClrMapping/>
  </p:clrMapOvr>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13:3</a:t>
            </a:r>
            <a:endParaRPr lang="en-US" dirty="0">
              <a:solidFill>
                <a:srgbClr val="00B0F0"/>
              </a:solidFill>
            </a:endParaRPr>
          </a:p>
        </p:txBody>
      </p:sp>
      <p:sp>
        <p:nvSpPr>
          <p:cNvPr id="5" name="Content Placeholder 2"/>
          <p:cNvSpPr>
            <a:spLocks noGrp="1"/>
          </p:cNvSpPr>
          <p:nvPr>
            <p:ph idx="1"/>
          </p:nvPr>
        </p:nvSpPr>
        <p:spPr>
          <a:xfrm>
            <a:off x="150124" y="955343"/>
            <a:ext cx="11805313" cy="5663819"/>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 saw one of his heads, as it were wounded to death.</a:t>
            </a:r>
            <a:r>
              <a:rPr lang="en-US" sz="3600" dirty="0">
                <a:effectLst/>
              </a:rPr>
              <a:t> </a:t>
            </a:r>
            <a:r>
              <a:rPr lang="en-US" sz="3600" dirty="0" smtClean="0">
                <a:solidFill>
                  <a:srgbClr val="00B0F0"/>
                </a:solidFill>
                <a:effectLst/>
                <a:sym typeface="Wingdings"/>
              </a:rPr>
              <a:t></a:t>
            </a:r>
            <a:r>
              <a:rPr lang="en-US" sz="3600" dirty="0" smtClean="0">
                <a:effectLst/>
                <a:sym typeface="Wingdings"/>
              </a:rPr>
              <a:t> </a:t>
            </a:r>
            <a:r>
              <a:rPr lang="en-US" sz="3600" dirty="0" smtClean="0">
                <a:effectLst/>
              </a:rPr>
              <a:t>The </a:t>
            </a:r>
            <a:r>
              <a:rPr lang="en-US" sz="3600" dirty="0">
                <a:effectLst/>
              </a:rPr>
              <a:t>phrase "wounded to death" </a:t>
            </a:r>
            <a:r>
              <a:rPr lang="en-US" sz="3600" dirty="0" smtClean="0">
                <a:effectLst/>
              </a:rPr>
              <a:t>could mean that </a:t>
            </a:r>
            <a:r>
              <a:rPr lang="en-US" sz="3600" dirty="0">
                <a:effectLst/>
              </a:rPr>
              <a:t>it received a mortal </a:t>
            </a:r>
            <a:r>
              <a:rPr lang="en-US" sz="3600" dirty="0" smtClean="0">
                <a:effectLst/>
              </a:rPr>
              <a:t>wound that would </a:t>
            </a:r>
            <a:r>
              <a:rPr lang="en-US" sz="3600" dirty="0">
                <a:effectLst/>
              </a:rPr>
              <a:t>have been </a:t>
            </a:r>
            <a:r>
              <a:rPr lang="en-US" sz="3600" dirty="0" smtClean="0">
                <a:effectLst/>
              </a:rPr>
              <a:t>fatal </a:t>
            </a:r>
            <a:r>
              <a:rPr lang="en-US" sz="3600" dirty="0">
                <a:effectLst/>
              </a:rPr>
              <a:t>if it had not been healed. A blow was struck that </a:t>
            </a:r>
            <a:r>
              <a:rPr lang="en-US" sz="3600" dirty="0" smtClean="0">
                <a:effectLst/>
              </a:rPr>
              <a:t>would have </a:t>
            </a:r>
            <a:r>
              <a:rPr lang="en-US" sz="3600" dirty="0">
                <a:effectLst/>
              </a:rPr>
              <a:t>naturally </a:t>
            </a:r>
            <a:r>
              <a:rPr lang="en-US" sz="3600" dirty="0" smtClean="0">
                <a:effectLst/>
              </a:rPr>
              <a:t>killed the Antichrist, </a:t>
            </a:r>
            <a:r>
              <a:rPr lang="en-US" sz="3600" dirty="0">
                <a:effectLst/>
              </a:rPr>
              <a:t>but there was something that prevented the fatal result. John does not </a:t>
            </a:r>
            <a:r>
              <a:rPr lang="en-US" sz="3600" dirty="0" smtClean="0">
                <a:effectLst/>
              </a:rPr>
              <a:t>say by </a:t>
            </a:r>
            <a:r>
              <a:rPr lang="en-US" sz="3600" dirty="0">
                <a:effectLst/>
              </a:rPr>
              <a:t>whom the wound was inflicted, nor does he describe </a:t>
            </a:r>
            <a:r>
              <a:rPr lang="en-US" sz="3600" dirty="0" smtClean="0">
                <a:effectLst/>
              </a:rPr>
              <a:t>the </a:t>
            </a:r>
            <a:r>
              <a:rPr lang="en-US" sz="3600" dirty="0">
                <a:effectLst/>
              </a:rPr>
              <a:t>nature of the wound.</a:t>
            </a:r>
            <a:endParaRPr lang="en-US" sz="3600" dirty="0" smtClean="0">
              <a:effectLst/>
            </a:endParaRPr>
          </a:p>
        </p:txBody>
      </p:sp>
    </p:spTree>
    <p:extLst>
      <p:ext uri="{BB962C8B-B14F-4D97-AF65-F5344CB8AC3E}">
        <p14:creationId xmlns:p14="http://schemas.microsoft.com/office/powerpoint/2010/main" val="3203771657"/>
      </p:ext>
    </p:extLst>
  </p:cSld>
  <p:clrMapOvr>
    <a:masterClrMapping/>
  </p:clrMapOvr>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13:3</a:t>
            </a:r>
            <a:endParaRPr lang="en-US" dirty="0">
              <a:solidFill>
                <a:srgbClr val="00B0F0"/>
              </a:solidFill>
            </a:endParaRPr>
          </a:p>
        </p:txBody>
      </p:sp>
      <p:sp>
        <p:nvSpPr>
          <p:cNvPr id="5" name="Content Placeholder 2"/>
          <p:cNvSpPr>
            <a:spLocks noGrp="1"/>
          </p:cNvSpPr>
          <p:nvPr>
            <p:ph idx="1"/>
          </p:nvPr>
        </p:nvSpPr>
        <p:spPr>
          <a:xfrm>
            <a:off x="122829" y="818865"/>
            <a:ext cx="11805313" cy="5923129"/>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 saw one of his heads, as it were wounded to death.</a:t>
            </a:r>
            <a:r>
              <a:rPr lang="en-US" sz="3600" dirty="0">
                <a:effectLst/>
              </a:rPr>
              <a:t> </a:t>
            </a:r>
            <a:r>
              <a:rPr lang="en-US" sz="3600" dirty="0" smtClean="0">
                <a:solidFill>
                  <a:srgbClr val="00B0F0"/>
                </a:solidFill>
                <a:effectLst/>
                <a:sym typeface="Wingdings"/>
              </a:rPr>
              <a:t></a:t>
            </a:r>
            <a:r>
              <a:rPr lang="en-US" sz="3600" dirty="0" smtClean="0">
                <a:effectLst/>
                <a:sym typeface="Wingdings"/>
              </a:rPr>
              <a:t> The same description of the Lamb being slain to death in </a:t>
            </a:r>
            <a:r>
              <a:rPr lang="en-US" sz="3600" dirty="0" smtClean="0">
                <a:solidFill>
                  <a:srgbClr val="FFFF00"/>
                </a:solidFill>
                <a:effectLst/>
                <a:sym typeface="Wingdings"/>
              </a:rPr>
              <a:t>Rev. 5:6 </a:t>
            </a:r>
            <a:r>
              <a:rPr lang="en-US" sz="3600" dirty="0" smtClean="0">
                <a:effectLst/>
                <a:sym typeface="Wingdings"/>
              </a:rPr>
              <a:t>is the same Greek term used here. And since Christ died, it appears that the antichrist will actually die. But his wound will be healed which can only mean restoration to life. In </a:t>
            </a:r>
            <a:r>
              <a:rPr lang="en-US" sz="3600" dirty="0" smtClean="0">
                <a:solidFill>
                  <a:srgbClr val="FFFF00"/>
                </a:solidFill>
                <a:effectLst/>
                <a:sym typeface="Wingdings"/>
              </a:rPr>
              <a:t>Rev. 11:7 </a:t>
            </a:r>
            <a:r>
              <a:rPr lang="en-US" sz="3600" dirty="0" smtClean="0">
                <a:effectLst/>
                <a:sym typeface="Wingdings"/>
              </a:rPr>
              <a:t>he is seen as coming out of the abyss which coincides with restoration to life. So he dies, descends to the abyss and returns to life on earth.</a:t>
            </a:r>
            <a:r>
              <a:rPr lang="en-US" sz="3600" dirty="0" smtClean="0">
                <a:effectLst/>
              </a:rPr>
              <a:t> </a:t>
            </a:r>
            <a:r>
              <a:rPr lang="en-US" sz="3600" dirty="0" smtClean="0">
                <a:solidFill>
                  <a:srgbClr val="00B0F0"/>
                </a:solidFill>
                <a:effectLst/>
              </a:rPr>
              <a:t>(DISCUSS)</a:t>
            </a:r>
          </a:p>
        </p:txBody>
      </p:sp>
    </p:spTree>
    <p:extLst>
      <p:ext uri="{BB962C8B-B14F-4D97-AF65-F5344CB8AC3E}">
        <p14:creationId xmlns:p14="http://schemas.microsoft.com/office/powerpoint/2010/main" val="4264144335"/>
      </p:ext>
    </p:extLst>
  </p:cSld>
  <p:clrMapOvr>
    <a:masterClrMapping/>
  </p:clrMapOvr>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13:3</a:t>
            </a:r>
            <a:endParaRPr lang="en-US" dirty="0">
              <a:solidFill>
                <a:srgbClr val="00B0F0"/>
              </a:solidFill>
            </a:endParaRPr>
          </a:p>
        </p:txBody>
      </p:sp>
      <p:sp>
        <p:nvSpPr>
          <p:cNvPr id="5" name="Content Placeholder 2"/>
          <p:cNvSpPr>
            <a:spLocks noGrp="1"/>
          </p:cNvSpPr>
          <p:nvPr>
            <p:ph idx="1"/>
          </p:nvPr>
        </p:nvSpPr>
        <p:spPr>
          <a:xfrm>
            <a:off x="122829" y="818865"/>
            <a:ext cx="11805313" cy="5923129"/>
          </a:xfrm>
        </p:spPr>
        <p:txBody>
          <a:bodyPr>
            <a:noAutofit/>
          </a:bodyPr>
          <a:lstStyle/>
          <a:p>
            <a:pPr marL="0" indent="0">
              <a:buNone/>
            </a:pPr>
            <a:r>
              <a:rPr lang="en-US" sz="3600" dirty="0">
                <a:solidFill>
                  <a:srgbClr val="00B0F0"/>
                </a:solidFill>
                <a:effectLst/>
              </a:rPr>
              <a:t>It is unlikely that the antichrist will actually be resurrected, but he may give the appearance of having been resurrected. Satan has supernatural </a:t>
            </a:r>
            <a:r>
              <a:rPr lang="en-US" sz="3600" dirty="0" smtClean="0">
                <a:solidFill>
                  <a:srgbClr val="00B0F0"/>
                </a:solidFill>
                <a:effectLst/>
              </a:rPr>
              <a:t>abilities, </a:t>
            </a:r>
            <a:r>
              <a:rPr lang="en-US" sz="3600" dirty="0">
                <a:solidFill>
                  <a:srgbClr val="00B0F0"/>
                </a:solidFill>
                <a:effectLst/>
              </a:rPr>
              <a:t>but he is not powerful enough to resurrect people from the dead. Only God can create </a:t>
            </a:r>
            <a:r>
              <a:rPr lang="en-US" sz="3600" dirty="0" smtClean="0">
                <a:solidFill>
                  <a:srgbClr val="00B0F0"/>
                </a:solidFill>
                <a:effectLst/>
              </a:rPr>
              <a:t>life</a:t>
            </a:r>
            <a:r>
              <a:rPr lang="en-US" sz="3600" dirty="0" smtClean="0">
                <a:solidFill>
                  <a:srgbClr val="00B0F0"/>
                </a:solidFill>
                <a:effectLst/>
                <a:sym typeface="Wingdings"/>
              </a:rPr>
              <a:t>; </a:t>
            </a:r>
            <a:r>
              <a:rPr lang="en-US" sz="3600" dirty="0" smtClean="0">
                <a:solidFill>
                  <a:srgbClr val="00B0F0"/>
                </a:solidFill>
                <a:effectLst/>
              </a:rPr>
              <a:t>the </a:t>
            </a:r>
            <a:r>
              <a:rPr lang="en-US" sz="3600" dirty="0">
                <a:solidFill>
                  <a:srgbClr val="00B0F0"/>
                </a:solidFill>
                <a:effectLst/>
              </a:rPr>
              <a:t>devil </a:t>
            </a:r>
            <a:r>
              <a:rPr lang="en-US" sz="3600" dirty="0" smtClean="0">
                <a:solidFill>
                  <a:srgbClr val="00B0F0"/>
                </a:solidFill>
                <a:effectLst/>
              </a:rPr>
              <a:t>cannot. The </a:t>
            </a:r>
            <a:r>
              <a:rPr lang="en-US" sz="3600" dirty="0">
                <a:solidFill>
                  <a:srgbClr val="00B0F0"/>
                </a:solidFill>
                <a:effectLst/>
              </a:rPr>
              <a:t>devil has great power to deceive </a:t>
            </a:r>
            <a:r>
              <a:rPr lang="en-US" sz="3600" dirty="0" smtClean="0">
                <a:solidFill>
                  <a:srgbClr val="00B0F0"/>
                </a:solidFill>
                <a:effectLst/>
              </a:rPr>
              <a:t>people; he </a:t>
            </a:r>
            <a:r>
              <a:rPr lang="en-US" sz="3600" dirty="0">
                <a:solidFill>
                  <a:srgbClr val="00B0F0"/>
                </a:solidFill>
                <a:effectLst/>
              </a:rPr>
              <a:t>is a master </a:t>
            </a:r>
            <a:r>
              <a:rPr lang="en-US" sz="3600" dirty="0" smtClean="0">
                <a:solidFill>
                  <a:srgbClr val="00B0F0"/>
                </a:solidFill>
                <a:effectLst/>
              </a:rPr>
              <a:t>magician. </a:t>
            </a:r>
            <a:r>
              <a:rPr lang="en-US" sz="3600" dirty="0">
                <a:solidFill>
                  <a:srgbClr val="00B0F0"/>
                </a:solidFill>
                <a:effectLst/>
              </a:rPr>
              <a:t>With his vast knowledge of God, man, and the universe, he is able to perform counterfeit </a:t>
            </a:r>
            <a:r>
              <a:rPr lang="en-US" sz="3600" dirty="0" smtClean="0">
                <a:solidFill>
                  <a:srgbClr val="00B0F0"/>
                </a:solidFill>
                <a:effectLst/>
              </a:rPr>
              <a:t>miracles.</a:t>
            </a:r>
          </a:p>
        </p:txBody>
      </p:sp>
    </p:spTree>
    <p:extLst>
      <p:ext uri="{BB962C8B-B14F-4D97-AF65-F5344CB8AC3E}">
        <p14:creationId xmlns:p14="http://schemas.microsoft.com/office/powerpoint/2010/main" val="419605043"/>
      </p:ext>
    </p:extLst>
  </p:cSld>
  <p:clrMapOvr>
    <a:masterClrMapping/>
  </p:clrMapOvr>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13:3</a:t>
            </a:r>
            <a:endParaRPr lang="en-US" dirty="0">
              <a:solidFill>
                <a:srgbClr val="00B0F0"/>
              </a:solidFill>
            </a:endParaRPr>
          </a:p>
        </p:txBody>
      </p:sp>
      <p:sp>
        <p:nvSpPr>
          <p:cNvPr id="5" name="Content Placeholder 2"/>
          <p:cNvSpPr>
            <a:spLocks noGrp="1"/>
          </p:cNvSpPr>
          <p:nvPr>
            <p:ph idx="1"/>
          </p:nvPr>
        </p:nvSpPr>
        <p:spPr>
          <a:xfrm>
            <a:off x="122829" y="818865"/>
            <a:ext cx="11805313" cy="5923129"/>
          </a:xfrm>
        </p:spPr>
        <p:txBody>
          <a:bodyPr>
            <a:noAutofit/>
          </a:bodyPr>
          <a:lstStyle/>
          <a:p>
            <a:pPr marL="0" indent="0">
              <a:buNone/>
            </a:pPr>
            <a:r>
              <a:rPr lang="en-US" sz="3600" dirty="0" smtClean="0">
                <a:solidFill>
                  <a:srgbClr val="00B0F0"/>
                </a:solidFill>
                <a:effectLst/>
              </a:rPr>
              <a:t>Satan </a:t>
            </a:r>
            <a:r>
              <a:rPr lang="en-US" sz="3600" dirty="0">
                <a:solidFill>
                  <a:srgbClr val="00B0F0"/>
                </a:solidFill>
                <a:effectLst/>
              </a:rPr>
              <a:t>will likely engage in a </a:t>
            </a:r>
            <a:r>
              <a:rPr lang="en-US" sz="3600" dirty="0" smtClean="0">
                <a:solidFill>
                  <a:srgbClr val="00B0F0"/>
                </a:solidFill>
                <a:effectLst/>
              </a:rPr>
              <a:t>miracle </a:t>
            </a:r>
            <a:r>
              <a:rPr lang="en-US" sz="3600" dirty="0">
                <a:solidFill>
                  <a:srgbClr val="00B0F0"/>
                </a:solidFill>
                <a:effectLst/>
              </a:rPr>
              <a:t>in healing the wounded (but not </a:t>
            </a:r>
            <a:r>
              <a:rPr lang="en-US" sz="3600" dirty="0" smtClean="0">
                <a:solidFill>
                  <a:srgbClr val="00B0F0"/>
                </a:solidFill>
                <a:effectLst/>
              </a:rPr>
              <a:t>the dead</a:t>
            </a:r>
            <a:r>
              <a:rPr lang="en-US" sz="3600" dirty="0">
                <a:solidFill>
                  <a:srgbClr val="00B0F0"/>
                </a:solidFill>
                <a:effectLst/>
              </a:rPr>
              <a:t>) antichrist, or engage in some kind of masterful deception, or perhaps a combination of both. In any event, the antichrist will appear to be resurrected from the dead.  If Satan pulls off </a:t>
            </a:r>
            <a:r>
              <a:rPr lang="en-US" sz="3600" dirty="0" smtClean="0">
                <a:solidFill>
                  <a:srgbClr val="00B0F0"/>
                </a:solidFill>
                <a:effectLst/>
              </a:rPr>
              <a:t>some </a:t>
            </a:r>
            <a:r>
              <a:rPr lang="en-US" sz="3600" dirty="0">
                <a:solidFill>
                  <a:srgbClr val="00B0F0"/>
                </a:solidFill>
                <a:effectLst/>
              </a:rPr>
              <a:t>kind of counterfeit resurrection, he may blind people’s minds so that they accept this as an indication of the antichrist’s power and deity and subsequently worship him.</a:t>
            </a:r>
            <a:endParaRPr lang="en-US" sz="3600" dirty="0" smtClean="0">
              <a:solidFill>
                <a:srgbClr val="00B0F0"/>
              </a:solidFill>
              <a:effectLst/>
            </a:endParaRPr>
          </a:p>
        </p:txBody>
      </p:sp>
    </p:spTree>
    <p:extLst>
      <p:ext uri="{BB962C8B-B14F-4D97-AF65-F5344CB8AC3E}">
        <p14:creationId xmlns:p14="http://schemas.microsoft.com/office/powerpoint/2010/main" val="3384968705"/>
      </p:ext>
    </p:extLst>
  </p:cSld>
  <p:clrMapOvr>
    <a:masterClrMapping/>
  </p:clrMapOvr>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13:3</a:t>
            </a:r>
            <a:endParaRPr lang="en-US" dirty="0">
              <a:solidFill>
                <a:srgbClr val="00B0F0"/>
              </a:solidFill>
            </a:endParaRPr>
          </a:p>
        </p:txBody>
      </p:sp>
      <p:sp>
        <p:nvSpPr>
          <p:cNvPr id="5" name="Content Placeholder 2"/>
          <p:cNvSpPr>
            <a:spLocks noGrp="1"/>
          </p:cNvSpPr>
          <p:nvPr>
            <p:ph idx="1"/>
          </p:nvPr>
        </p:nvSpPr>
        <p:spPr>
          <a:xfrm>
            <a:off x="122829" y="818865"/>
            <a:ext cx="11805313" cy="5923129"/>
          </a:xfrm>
        </p:spPr>
        <p:txBody>
          <a:bodyPr>
            <a:noAutofit/>
          </a:bodyPr>
          <a:lstStyle/>
          <a:p>
            <a:pPr marL="0" indent="0">
              <a:buNone/>
            </a:pPr>
            <a:r>
              <a:rPr lang="en-US" sz="3400" dirty="0" smtClean="0">
                <a:solidFill>
                  <a:srgbClr val="00B0F0"/>
                </a:solidFill>
                <a:effectLst/>
              </a:rPr>
              <a:t>The Antichrist will </a:t>
            </a:r>
            <a:r>
              <a:rPr lang="en-US" sz="3400" dirty="0">
                <a:solidFill>
                  <a:srgbClr val="00B0F0"/>
                </a:solidFill>
                <a:effectLst/>
              </a:rPr>
              <a:t>be no more dead than was the apostle Paul. But just as the citizens of Lystra thought Paul was dead, so the Antichrist will be thought dead</a:t>
            </a:r>
            <a:r>
              <a:rPr lang="en-US" sz="3400" dirty="0" smtClean="0">
                <a:solidFill>
                  <a:srgbClr val="00B0F0"/>
                </a:solidFill>
                <a:effectLst/>
              </a:rPr>
              <a:t>.</a:t>
            </a:r>
            <a:r>
              <a:rPr lang="en-US" sz="3400" baseline="30000" dirty="0">
                <a:solidFill>
                  <a:srgbClr val="00B0F0"/>
                </a:solidFill>
                <a:effectLst/>
              </a:rPr>
              <a:t> </a:t>
            </a:r>
            <a:r>
              <a:rPr lang="en-US" sz="3400" baseline="30000" dirty="0" smtClean="0">
                <a:solidFill>
                  <a:srgbClr val="00B0F0"/>
                </a:solidFill>
                <a:effectLst/>
              </a:rPr>
              <a:t> </a:t>
            </a:r>
            <a:r>
              <a:rPr lang="en-US" sz="3400" dirty="0" smtClean="0">
                <a:solidFill>
                  <a:srgbClr val="00B0F0"/>
                </a:solidFill>
                <a:effectLst/>
              </a:rPr>
              <a:t>Just </a:t>
            </a:r>
            <a:r>
              <a:rPr lang="en-US" sz="3400" dirty="0">
                <a:solidFill>
                  <a:srgbClr val="00B0F0"/>
                </a:solidFill>
                <a:effectLst/>
              </a:rPr>
              <a:t>as Paul’s spirit departed from his body and was taken to heaven, where he received further revelations, so the antichrist’s spirit may depart from his body and be taken into the </a:t>
            </a:r>
            <a:r>
              <a:rPr lang="en-US" sz="3400" dirty="0" smtClean="0">
                <a:solidFill>
                  <a:srgbClr val="00B0F0"/>
                </a:solidFill>
                <a:effectLst/>
              </a:rPr>
              <a:t>abyss. </a:t>
            </a:r>
            <a:r>
              <a:rPr lang="en-US" sz="3400" dirty="0">
                <a:solidFill>
                  <a:srgbClr val="00B0F0"/>
                </a:solidFill>
                <a:effectLst/>
              </a:rPr>
              <a:t>The antichrist’s spirit </a:t>
            </a:r>
            <a:r>
              <a:rPr lang="en-US" sz="3400" dirty="0" smtClean="0">
                <a:solidFill>
                  <a:srgbClr val="00B0F0"/>
                </a:solidFill>
                <a:effectLst/>
              </a:rPr>
              <a:t>could </a:t>
            </a:r>
            <a:r>
              <a:rPr lang="en-US" sz="3400" dirty="0">
                <a:solidFill>
                  <a:srgbClr val="00B0F0"/>
                </a:solidFill>
                <a:effectLst/>
              </a:rPr>
              <a:t>then return from the abyss </a:t>
            </a:r>
            <a:r>
              <a:rPr lang="en-US" sz="3400" dirty="0" smtClean="0">
                <a:solidFill>
                  <a:srgbClr val="00B0F0"/>
                </a:solidFill>
                <a:effectLst/>
              </a:rPr>
              <a:t>re-enter </a:t>
            </a:r>
            <a:r>
              <a:rPr lang="en-US" sz="3400" dirty="0">
                <a:solidFill>
                  <a:srgbClr val="00B0F0"/>
                </a:solidFill>
                <a:effectLst/>
              </a:rPr>
              <a:t>what appears to be a dead body, and </a:t>
            </a:r>
            <a:r>
              <a:rPr lang="en-US" sz="3400" dirty="0" smtClean="0">
                <a:solidFill>
                  <a:srgbClr val="00B0F0"/>
                </a:solidFill>
                <a:effectLst/>
              </a:rPr>
              <a:t>give </a:t>
            </a:r>
            <a:r>
              <a:rPr lang="en-US" sz="3400" dirty="0">
                <a:solidFill>
                  <a:srgbClr val="00B0F0"/>
                </a:solidFill>
                <a:effectLst/>
              </a:rPr>
              <a:t>the appearance of a resurrection from the dead</a:t>
            </a:r>
            <a:r>
              <a:rPr lang="en-US" sz="3400" dirty="0" smtClean="0">
                <a:solidFill>
                  <a:srgbClr val="00B0F0"/>
                </a:solidFill>
                <a:effectLst/>
              </a:rPr>
              <a:t>.</a:t>
            </a:r>
          </a:p>
        </p:txBody>
      </p:sp>
    </p:spTree>
    <p:extLst>
      <p:ext uri="{BB962C8B-B14F-4D97-AF65-F5344CB8AC3E}">
        <p14:creationId xmlns:p14="http://schemas.microsoft.com/office/powerpoint/2010/main" val="3261953812"/>
      </p:ext>
    </p:extLst>
  </p:cSld>
  <p:clrMapOvr>
    <a:masterClrMapping/>
  </p:clrMapOvr>
  <p:timing>
    <p:tnLst>
      <p:par>
        <p:cTn id="1" dur="indefinite" restart="never" nodeType="tmRoot"/>
      </p:par>
    </p:tn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13:3</a:t>
            </a:r>
            <a:endParaRPr lang="en-US" dirty="0">
              <a:solidFill>
                <a:srgbClr val="00B0F0"/>
              </a:solidFill>
            </a:endParaRPr>
          </a:p>
        </p:txBody>
      </p:sp>
      <p:sp>
        <p:nvSpPr>
          <p:cNvPr id="5" name="Content Placeholder 2"/>
          <p:cNvSpPr>
            <a:spLocks noGrp="1"/>
          </p:cNvSpPr>
          <p:nvPr>
            <p:ph idx="1"/>
          </p:nvPr>
        </p:nvSpPr>
        <p:spPr>
          <a:xfrm>
            <a:off x="109180" y="859808"/>
            <a:ext cx="11805313" cy="5882186"/>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 saw one of his heads, as it were wounded to death.</a:t>
            </a:r>
            <a:r>
              <a:rPr lang="en-US" sz="3600" dirty="0">
                <a:effectLst/>
              </a:rPr>
              <a:t> </a:t>
            </a:r>
            <a:r>
              <a:rPr lang="en-US" sz="3600" dirty="0" smtClean="0">
                <a:effectLst/>
              </a:rPr>
              <a:t>Notice John </a:t>
            </a:r>
            <a:r>
              <a:rPr lang="en-US" sz="3600" dirty="0">
                <a:effectLst/>
              </a:rPr>
              <a:t>says that "</a:t>
            </a:r>
            <a:r>
              <a:rPr lang="en-US" sz="3600" i="1" dirty="0">
                <a:solidFill>
                  <a:srgbClr val="FFFF00"/>
                </a:solidFill>
                <a:effectLst/>
              </a:rPr>
              <a:t>one of the heads</a:t>
            </a:r>
            <a:r>
              <a:rPr lang="en-US" sz="3600" dirty="0">
                <a:effectLst/>
              </a:rPr>
              <a:t>" --that is, one of the seven heads--was </a:t>
            </a:r>
            <a:r>
              <a:rPr lang="en-US" sz="3600" dirty="0" smtClean="0">
                <a:effectLst/>
              </a:rPr>
              <a:t>wounded</a:t>
            </a:r>
            <a:r>
              <a:rPr lang="en-US" sz="3600" dirty="0">
                <a:effectLst/>
              </a:rPr>
              <a:t>. This deadly wound was given to him on his head by the </a:t>
            </a:r>
            <a:r>
              <a:rPr lang="en-US" sz="3600" dirty="0" smtClean="0">
                <a:effectLst/>
              </a:rPr>
              <a:t>sword possibly war </a:t>
            </a:r>
            <a:r>
              <a:rPr lang="en-US" sz="3600" dirty="0">
                <a:solidFill>
                  <a:srgbClr val="FFFF00"/>
                </a:solidFill>
                <a:effectLst/>
              </a:rPr>
              <a:t>Rev. </a:t>
            </a:r>
            <a:r>
              <a:rPr lang="en-US" sz="3600" dirty="0" smtClean="0">
                <a:solidFill>
                  <a:srgbClr val="FFFF00"/>
                </a:solidFill>
                <a:effectLst/>
              </a:rPr>
              <a:t>13:14. </a:t>
            </a:r>
            <a:r>
              <a:rPr lang="en-US" sz="3600" dirty="0" smtClean="0">
                <a:effectLst/>
              </a:rPr>
              <a:t>Which could mean one of the confederates or one of the dynasties was dealt a heavy blow. Or it could be specifically referring to the Antichrist; who will suffer major damage or harm to his physical body or figuratively to his </a:t>
            </a:r>
            <a:r>
              <a:rPr lang="en-US" sz="3600" dirty="0">
                <a:effectLst/>
              </a:rPr>
              <a:t>government. </a:t>
            </a:r>
            <a:endParaRPr lang="en-US" sz="3600" dirty="0" smtClean="0">
              <a:solidFill>
                <a:srgbClr val="FFFF00"/>
              </a:solidFill>
              <a:effectLst/>
            </a:endParaRPr>
          </a:p>
        </p:txBody>
      </p:sp>
    </p:spTree>
    <p:extLst>
      <p:ext uri="{BB962C8B-B14F-4D97-AF65-F5344CB8AC3E}">
        <p14:creationId xmlns:p14="http://schemas.microsoft.com/office/powerpoint/2010/main" val="3428532076"/>
      </p:ext>
    </p:extLst>
  </p:cSld>
  <p:clrMapOvr>
    <a:masterClrMapping/>
  </p:clrMapOvr>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13:3</a:t>
            </a:r>
            <a:endParaRPr lang="en-US" dirty="0">
              <a:solidFill>
                <a:srgbClr val="00B0F0"/>
              </a:solidFill>
            </a:endParaRPr>
          </a:p>
        </p:txBody>
      </p:sp>
      <p:sp>
        <p:nvSpPr>
          <p:cNvPr id="5" name="Content Placeholder 2"/>
          <p:cNvSpPr>
            <a:spLocks noGrp="1"/>
          </p:cNvSpPr>
          <p:nvPr>
            <p:ph idx="1"/>
          </p:nvPr>
        </p:nvSpPr>
        <p:spPr>
          <a:xfrm>
            <a:off x="313899" y="1528549"/>
            <a:ext cx="11600594" cy="4940490"/>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his deadly wound was </a:t>
            </a:r>
            <a:r>
              <a:rPr lang="en-US" sz="3600" i="1" dirty="0" smtClean="0">
                <a:solidFill>
                  <a:srgbClr val="FFFF00"/>
                </a:solidFill>
                <a:effectLst/>
              </a:rPr>
              <a:t>healed...”</a:t>
            </a:r>
          </a:p>
          <a:p>
            <a:pPr marL="0" indent="0">
              <a:buNone/>
            </a:pPr>
            <a:r>
              <a:rPr lang="en-US" sz="3600" dirty="0" smtClean="0">
                <a:solidFill>
                  <a:srgbClr val="00B0F0"/>
                </a:solidFill>
                <a:effectLst/>
              </a:rPr>
              <a:t>The </a:t>
            </a:r>
            <a:r>
              <a:rPr lang="en-US" sz="3600" dirty="0">
                <a:solidFill>
                  <a:srgbClr val="00B0F0"/>
                </a:solidFill>
                <a:effectLst/>
              </a:rPr>
              <a:t>symbolism implies that a mortal wound was inflicted on the power represented by the beast; </a:t>
            </a:r>
            <a:r>
              <a:rPr lang="en-US" sz="3600" dirty="0" smtClean="0">
                <a:solidFill>
                  <a:srgbClr val="00B0F0"/>
                </a:solidFill>
                <a:effectLst/>
              </a:rPr>
              <a:t>and </a:t>
            </a:r>
            <a:r>
              <a:rPr lang="en-US" sz="3600" dirty="0">
                <a:solidFill>
                  <a:srgbClr val="00B0F0"/>
                </a:solidFill>
                <a:effectLst/>
              </a:rPr>
              <a:t>when </a:t>
            </a:r>
            <a:r>
              <a:rPr lang="en-US" sz="3600" dirty="0" smtClean="0">
                <a:solidFill>
                  <a:srgbClr val="00B0F0"/>
                </a:solidFill>
                <a:effectLst/>
              </a:rPr>
              <a:t>he was about </a:t>
            </a:r>
            <a:r>
              <a:rPr lang="en-US" sz="3600" dirty="0">
                <a:solidFill>
                  <a:srgbClr val="00B0F0"/>
                </a:solidFill>
                <a:effectLst/>
              </a:rPr>
              <a:t>to </a:t>
            </a:r>
            <a:r>
              <a:rPr lang="en-US" sz="3600" dirty="0" smtClean="0">
                <a:solidFill>
                  <a:srgbClr val="00B0F0"/>
                </a:solidFill>
                <a:effectLst/>
              </a:rPr>
              <a:t>perish his power or life </a:t>
            </a:r>
            <a:r>
              <a:rPr lang="en-US" sz="3600" dirty="0">
                <a:solidFill>
                  <a:srgbClr val="00B0F0"/>
                </a:solidFill>
                <a:effectLst/>
              </a:rPr>
              <a:t>was </a:t>
            </a:r>
            <a:r>
              <a:rPr lang="en-US" sz="3600" dirty="0" smtClean="0">
                <a:solidFill>
                  <a:srgbClr val="00B0F0"/>
                </a:solidFill>
                <a:effectLst/>
              </a:rPr>
              <a:t>restored miraculously.</a:t>
            </a:r>
          </a:p>
        </p:txBody>
      </p:sp>
    </p:spTree>
    <p:extLst>
      <p:ext uri="{BB962C8B-B14F-4D97-AF65-F5344CB8AC3E}">
        <p14:creationId xmlns:p14="http://schemas.microsoft.com/office/powerpoint/2010/main" val="3087661142"/>
      </p:ext>
    </p:extLst>
  </p:cSld>
  <p:clrMapOvr>
    <a:masterClrMapping/>
  </p:clrMapOvr>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13:3</a:t>
            </a:r>
            <a:endParaRPr lang="en-US" dirty="0">
              <a:solidFill>
                <a:srgbClr val="00B0F0"/>
              </a:solidFill>
            </a:endParaRPr>
          </a:p>
        </p:txBody>
      </p:sp>
      <p:sp>
        <p:nvSpPr>
          <p:cNvPr id="5" name="Content Placeholder 2"/>
          <p:cNvSpPr>
            <a:spLocks noGrp="1"/>
          </p:cNvSpPr>
          <p:nvPr>
            <p:ph idx="1"/>
          </p:nvPr>
        </p:nvSpPr>
        <p:spPr>
          <a:xfrm>
            <a:off x="191069" y="1460310"/>
            <a:ext cx="11723424" cy="5008729"/>
          </a:xfrm>
        </p:spPr>
        <p:txBody>
          <a:bodyPr>
            <a:noAutofit/>
          </a:bodyPr>
          <a:lstStyle/>
          <a:p>
            <a:pPr marL="0" indent="0">
              <a:buNone/>
            </a:pPr>
            <a:r>
              <a:rPr lang="en-US" sz="3600" i="1" dirty="0" smtClean="0">
                <a:solidFill>
                  <a:srgbClr val="FFFF00"/>
                </a:solidFill>
                <a:effectLst/>
              </a:rPr>
              <a:t>“…</a:t>
            </a:r>
            <a:r>
              <a:rPr lang="en-US" sz="3600" i="1" dirty="0">
                <a:solidFill>
                  <a:srgbClr val="FFFF00"/>
                </a:solidFill>
                <a:effectLst/>
              </a:rPr>
              <a:t>and all the world wondered after the beast”</a:t>
            </a:r>
            <a:endParaRPr lang="en-US" sz="3600" i="1" dirty="0" smtClean="0">
              <a:solidFill>
                <a:srgbClr val="FFFF00"/>
              </a:solidFill>
              <a:effectLst/>
            </a:endParaRPr>
          </a:p>
          <a:p>
            <a:pPr marL="0" indent="0">
              <a:buNone/>
            </a:pPr>
            <a:r>
              <a:rPr lang="en-US" sz="3600" dirty="0" smtClean="0">
                <a:effectLst/>
              </a:rPr>
              <a:t>The </a:t>
            </a:r>
            <a:r>
              <a:rPr lang="en-US" sz="3600" dirty="0">
                <a:effectLst/>
              </a:rPr>
              <a:t>word </a:t>
            </a:r>
            <a:r>
              <a:rPr lang="en-US" sz="3600" dirty="0" smtClean="0">
                <a:effectLst/>
              </a:rPr>
              <a:t>“wondered” here used, means </a:t>
            </a:r>
            <a:r>
              <a:rPr lang="en-US" sz="3600" dirty="0">
                <a:effectLst/>
              </a:rPr>
              <a:t>properly, to be astonished; to be amazed; then to wonder at; then to admire and </a:t>
            </a:r>
            <a:r>
              <a:rPr lang="en-US" sz="3600" dirty="0" smtClean="0">
                <a:effectLst/>
              </a:rPr>
              <a:t>follow. The </a:t>
            </a:r>
            <a:r>
              <a:rPr lang="en-US" sz="3600" dirty="0">
                <a:effectLst/>
              </a:rPr>
              <a:t>world "worshipped" the beast; and the general idea is, that the beast received such a universal </a:t>
            </a:r>
            <a:r>
              <a:rPr lang="en-US" sz="3600" dirty="0" smtClean="0">
                <a:effectLst/>
              </a:rPr>
              <a:t>reverence </a:t>
            </a:r>
            <a:r>
              <a:rPr lang="en-US" sz="3600" dirty="0">
                <a:effectLst/>
              </a:rPr>
              <a:t>or inspired such universal </a:t>
            </a:r>
            <a:r>
              <a:rPr lang="en-US" sz="3600" dirty="0" smtClean="0">
                <a:effectLst/>
              </a:rPr>
              <a:t>awe, that people chose to follow him. </a:t>
            </a:r>
            <a:endParaRPr lang="en-US" sz="3600" dirty="0" smtClean="0">
              <a:solidFill>
                <a:srgbClr val="00B0F0"/>
              </a:solidFill>
              <a:effectLst/>
            </a:endParaRPr>
          </a:p>
        </p:txBody>
      </p:sp>
    </p:spTree>
    <p:extLst>
      <p:ext uri="{BB962C8B-B14F-4D97-AF65-F5344CB8AC3E}">
        <p14:creationId xmlns:p14="http://schemas.microsoft.com/office/powerpoint/2010/main" val="826438326"/>
      </p:ext>
    </p:extLst>
  </p:cSld>
  <p:clrMapOvr>
    <a:masterClrMapping/>
  </p:clrMapOvr>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mage result for image of people worshipping the dragon and beast in revelation 1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039" y="171652"/>
            <a:ext cx="8748215" cy="656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850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12393"/>
            <a:ext cx="10353761" cy="1326321"/>
          </a:xfrm>
        </p:spPr>
        <p:txBody>
          <a:bodyPr/>
          <a:lstStyle/>
          <a:p>
            <a:r>
              <a:rPr lang="en-US" dirty="0">
                <a:solidFill>
                  <a:srgbClr val="FFFF00"/>
                </a:solidFill>
              </a:rPr>
              <a:t>SELCUK</a:t>
            </a:r>
            <a:r>
              <a:rPr lang="en-US" dirty="0"/>
              <a:t>, TURKEY</a:t>
            </a:r>
          </a:p>
        </p:txBody>
      </p:sp>
      <p:sp>
        <p:nvSpPr>
          <p:cNvPr id="3" name="Content Placeholder 2"/>
          <p:cNvSpPr>
            <a:spLocks noGrp="1"/>
          </p:cNvSpPr>
          <p:nvPr>
            <p:ph idx="1"/>
          </p:nvPr>
        </p:nvSpPr>
        <p:spPr/>
        <p:txBody>
          <a:bodyPr/>
          <a:lstStyle/>
          <a:p>
            <a:endParaRPr lang="en-US"/>
          </a:p>
        </p:txBody>
      </p:sp>
      <p:pic>
        <p:nvPicPr>
          <p:cNvPr id="9218" name="Picture 2" descr="http://www.wheresbosconow.com/wp-content/uploads/2013/03/DSC_29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206" y="1035616"/>
            <a:ext cx="8480605" cy="561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327956"/>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13:4</a:t>
            </a:r>
            <a:endParaRPr lang="en-US" dirty="0">
              <a:solidFill>
                <a:srgbClr val="00B0F0"/>
              </a:solidFill>
            </a:endParaRPr>
          </a:p>
        </p:txBody>
      </p:sp>
      <p:sp>
        <p:nvSpPr>
          <p:cNvPr id="5" name="Content Placeholder 2"/>
          <p:cNvSpPr>
            <a:spLocks noGrp="1"/>
          </p:cNvSpPr>
          <p:nvPr>
            <p:ph idx="1"/>
          </p:nvPr>
        </p:nvSpPr>
        <p:spPr>
          <a:xfrm>
            <a:off x="368490" y="1241946"/>
            <a:ext cx="11546003" cy="5227093"/>
          </a:xfrm>
        </p:spPr>
        <p:txBody>
          <a:bodyPr>
            <a:noAutofit/>
          </a:bodyPr>
          <a:lstStyle/>
          <a:p>
            <a:pPr marL="0" indent="0">
              <a:buNone/>
            </a:pPr>
            <a:r>
              <a:rPr lang="en-US" sz="4800" i="1" dirty="0" smtClean="0">
                <a:solidFill>
                  <a:srgbClr val="FFFF00"/>
                </a:solidFill>
                <a:effectLst/>
              </a:rPr>
              <a:t>“The people </a:t>
            </a:r>
            <a:r>
              <a:rPr lang="en-US" sz="4800" i="1" dirty="0">
                <a:solidFill>
                  <a:srgbClr val="FFFF00"/>
                </a:solidFill>
                <a:effectLst/>
              </a:rPr>
              <a:t>worshiped the </a:t>
            </a:r>
            <a:r>
              <a:rPr lang="en-US" sz="4800" i="1" dirty="0" smtClean="0">
                <a:solidFill>
                  <a:srgbClr val="FFFF00"/>
                </a:solidFill>
                <a:effectLst/>
              </a:rPr>
              <a:t>dragon (Satan), </a:t>
            </a:r>
            <a:r>
              <a:rPr lang="en-US" sz="4800" i="1" dirty="0">
                <a:solidFill>
                  <a:srgbClr val="FFFF00"/>
                </a:solidFill>
                <a:effectLst/>
              </a:rPr>
              <a:t>for he had given his authority to the beast, and they worshiped the </a:t>
            </a:r>
            <a:r>
              <a:rPr lang="en-US" sz="4800" i="1" dirty="0" smtClean="0">
                <a:solidFill>
                  <a:srgbClr val="FFFF00"/>
                </a:solidFill>
                <a:effectLst/>
              </a:rPr>
              <a:t>beast (Antichrist), </a:t>
            </a:r>
            <a:r>
              <a:rPr lang="en-US" sz="4800" i="1" dirty="0">
                <a:solidFill>
                  <a:srgbClr val="FFFF00"/>
                </a:solidFill>
                <a:effectLst/>
              </a:rPr>
              <a:t>saying, "Who is like the beast, and who can fight against it?"</a:t>
            </a: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3063326344"/>
      </p:ext>
    </p:extLst>
  </p:cSld>
  <p:clrMapOvr>
    <a:masterClrMapping/>
  </p:clrMapOvr>
  <p:timing>
    <p:tnLst>
      <p:par>
        <p:cTn id="1" dur="indefinite" restart="never" nodeType="tmRoot"/>
      </p:par>
    </p:tn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13:4</a:t>
            </a:r>
            <a:endParaRPr lang="en-US" dirty="0">
              <a:solidFill>
                <a:srgbClr val="00B0F0"/>
              </a:solidFill>
            </a:endParaRPr>
          </a:p>
        </p:txBody>
      </p:sp>
      <p:sp>
        <p:nvSpPr>
          <p:cNvPr id="5" name="Content Placeholder 2"/>
          <p:cNvSpPr>
            <a:spLocks noGrp="1"/>
          </p:cNvSpPr>
          <p:nvPr>
            <p:ph idx="1"/>
          </p:nvPr>
        </p:nvSpPr>
        <p:spPr>
          <a:xfrm>
            <a:off x="518615" y="1705969"/>
            <a:ext cx="11150222" cy="4285397"/>
          </a:xfrm>
        </p:spPr>
        <p:txBody>
          <a:bodyPr>
            <a:noAutofit/>
          </a:bodyPr>
          <a:lstStyle/>
          <a:p>
            <a:pPr marL="0" indent="0">
              <a:buNone/>
            </a:pPr>
            <a:r>
              <a:rPr lang="en-US" sz="4800" dirty="0" smtClean="0">
                <a:effectLst/>
              </a:rPr>
              <a:t>People will worship the antichrist because of two reasons:</a:t>
            </a:r>
          </a:p>
          <a:p>
            <a:pPr marL="0" indent="0">
              <a:buNone/>
            </a:pPr>
            <a:endParaRPr lang="en-US" sz="800" dirty="0" smtClean="0">
              <a:effectLst/>
            </a:endParaRPr>
          </a:p>
          <a:p>
            <a:pPr marL="742950" indent="-742950">
              <a:buAutoNum type="arabicPeriod"/>
            </a:pPr>
            <a:r>
              <a:rPr lang="en-US" sz="3600" dirty="0" smtClean="0">
                <a:solidFill>
                  <a:srgbClr val="00B0F0"/>
                </a:solidFill>
                <a:effectLst/>
              </a:rPr>
              <a:t>His uniqueness: </a:t>
            </a:r>
            <a:r>
              <a:rPr lang="en-US" sz="3600" i="1" dirty="0" smtClean="0">
                <a:solidFill>
                  <a:srgbClr val="FFFF00"/>
                </a:solidFill>
                <a:effectLst/>
              </a:rPr>
              <a:t>“Who </a:t>
            </a:r>
            <a:r>
              <a:rPr lang="en-US" sz="3600" i="1" dirty="0">
                <a:solidFill>
                  <a:srgbClr val="FFFF00"/>
                </a:solidFill>
                <a:effectLst/>
              </a:rPr>
              <a:t>is like unto the beast</a:t>
            </a:r>
            <a:r>
              <a:rPr lang="en-US" sz="3600" i="1" dirty="0" smtClean="0">
                <a:solidFill>
                  <a:srgbClr val="FFFF00"/>
                </a:solidFill>
                <a:effectLst/>
              </a:rPr>
              <a:t>?” </a:t>
            </a:r>
          </a:p>
          <a:p>
            <a:pPr marL="742950" indent="-742950">
              <a:buAutoNum type="arabicPeriod"/>
            </a:pPr>
            <a:r>
              <a:rPr lang="en-US" sz="3600" dirty="0">
                <a:solidFill>
                  <a:srgbClr val="00B0F0"/>
                </a:solidFill>
                <a:effectLst/>
              </a:rPr>
              <a:t>His </a:t>
            </a:r>
            <a:r>
              <a:rPr lang="en-US" sz="3600" dirty="0" smtClean="0">
                <a:solidFill>
                  <a:srgbClr val="00B0F0"/>
                </a:solidFill>
                <a:effectLst/>
              </a:rPr>
              <a:t>might: </a:t>
            </a:r>
            <a:r>
              <a:rPr lang="en-US" sz="3600" i="1" dirty="0" smtClean="0">
                <a:solidFill>
                  <a:srgbClr val="FFFF00"/>
                </a:solidFill>
                <a:effectLst/>
              </a:rPr>
              <a:t>“Who </a:t>
            </a:r>
            <a:r>
              <a:rPr lang="en-US" sz="3600" i="1" dirty="0">
                <a:solidFill>
                  <a:srgbClr val="FFFF00"/>
                </a:solidFill>
                <a:effectLst/>
              </a:rPr>
              <a:t>is able to make war with him</a:t>
            </a:r>
            <a:r>
              <a:rPr lang="en-US" sz="3600" i="1" dirty="0" smtClean="0">
                <a:solidFill>
                  <a:srgbClr val="FFFF00"/>
                </a:solidFill>
                <a:effectLst/>
              </a:rPr>
              <a:t>?”</a:t>
            </a:r>
          </a:p>
        </p:txBody>
      </p:sp>
    </p:spTree>
    <p:extLst>
      <p:ext uri="{BB962C8B-B14F-4D97-AF65-F5344CB8AC3E}">
        <p14:creationId xmlns:p14="http://schemas.microsoft.com/office/powerpoint/2010/main" val="1622052146"/>
      </p:ext>
    </p:extLst>
  </p:cSld>
  <p:clrMapOvr>
    <a:masterClrMapping/>
  </p:clrMapOvr>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13:5</a:t>
            </a:r>
            <a:endParaRPr lang="en-US" dirty="0">
              <a:solidFill>
                <a:srgbClr val="00B0F0"/>
              </a:solidFill>
            </a:endParaRPr>
          </a:p>
        </p:txBody>
      </p:sp>
      <p:sp>
        <p:nvSpPr>
          <p:cNvPr id="5" name="Content Placeholder 2"/>
          <p:cNvSpPr>
            <a:spLocks noGrp="1"/>
          </p:cNvSpPr>
          <p:nvPr>
            <p:ph idx="1"/>
          </p:nvPr>
        </p:nvSpPr>
        <p:spPr>
          <a:xfrm>
            <a:off x="109180" y="1146412"/>
            <a:ext cx="11914498" cy="5513695"/>
          </a:xfrm>
        </p:spPr>
        <p:txBody>
          <a:bodyPr>
            <a:noAutofit/>
          </a:bodyPr>
          <a:lstStyle/>
          <a:p>
            <a:pPr marL="0" indent="0">
              <a:buNone/>
            </a:pPr>
            <a:r>
              <a:rPr lang="en-US" sz="3600" i="1" dirty="0" smtClean="0">
                <a:solidFill>
                  <a:srgbClr val="FFFF00"/>
                </a:solidFill>
                <a:effectLst/>
              </a:rPr>
              <a:t>“…</a:t>
            </a:r>
            <a:r>
              <a:rPr lang="en-US" sz="3600" i="1" dirty="0">
                <a:solidFill>
                  <a:srgbClr val="FFFF00"/>
                </a:solidFill>
                <a:effectLst/>
              </a:rPr>
              <a:t>and </a:t>
            </a:r>
            <a:r>
              <a:rPr lang="en-US" sz="3600" i="1" dirty="0" smtClean="0">
                <a:solidFill>
                  <a:srgbClr val="FFFF00"/>
                </a:solidFill>
                <a:effectLst/>
              </a:rPr>
              <a:t>there was given unto him…”</a:t>
            </a:r>
          </a:p>
          <a:p>
            <a:pPr marL="0" indent="0">
              <a:buNone/>
            </a:pPr>
            <a:r>
              <a:rPr lang="en-US" sz="3600" dirty="0" smtClean="0">
                <a:effectLst/>
              </a:rPr>
              <a:t>There </a:t>
            </a:r>
            <a:r>
              <a:rPr lang="en-US" sz="3600" dirty="0">
                <a:effectLst/>
              </a:rPr>
              <a:t>are several </a:t>
            </a:r>
            <a:r>
              <a:rPr lang="en-US" sz="3600" cap="small" dirty="0">
                <a:effectLst/>
              </a:rPr>
              <a:t>passive verbs</a:t>
            </a:r>
            <a:r>
              <a:rPr lang="en-US" sz="3600" dirty="0">
                <a:effectLst/>
              </a:rPr>
              <a:t> which imply that </a:t>
            </a:r>
            <a:r>
              <a:rPr lang="en-US" sz="3600" dirty="0" smtClean="0">
                <a:effectLst/>
              </a:rPr>
              <a:t>power &amp; authority were </a:t>
            </a:r>
            <a:r>
              <a:rPr lang="en-US" sz="3600" dirty="0">
                <a:effectLst/>
              </a:rPr>
              <a:t>given by </a:t>
            </a:r>
            <a:r>
              <a:rPr lang="en-US" sz="3600" dirty="0" smtClean="0">
                <a:effectLst/>
              </a:rPr>
              <a:t>Satan </a:t>
            </a:r>
            <a:r>
              <a:rPr lang="en-US" sz="3600" dirty="0" smtClean="0">
                <a:solidFill>
                  <a:srgbClr val="FFFF00"/>
                </a:solidFill>
                <a:effectLst/>
              </a:rPr>
              <a:t>(Vs. 2) </a:t>
            </a:r>
            <a:r>
              <a:rPr lang="en-US" sz="3600" dirty="0">
                <a:effectLst/>
              </a:rPr>
              <a:t>and ultimately </a:t>
            </a:r>
            <a:r>
              <a:rPr lang="en-US" sz="3600" dirty="0" smtClean="0">
                <a:effectLst/>
              </a:rPr>
              <a:t>permission &amp; authorization were given by God for the antichrist to perform his tasks… Observe </a:t>
            </a:r>
            <a:r>
              <a:rPr lang="en-US" sz="3600" dirty="0" smtClean="0">
                <a:solidFill>
                  <a:srgbClr val="FFFF00"/>
                </a:solidFill>
                <a:effectLst/>
              </a:rPr>
              <a:t>verses 5-7</a:t>
            </a:r>
          </a:p>
          <a:p>
            <a:pPr marL="0" indent="0">
              <a:buNone/>
            </a:pPr>
            <a:r>
              <a:rPr lang="en-US" sz="3600" dirty="0" smtClean="0">
                <a:solidFill>
                  <a:srgbClr val="00B0F0"/>
                </a:solidFill>
                <a:effectLst/>
              </a:rPr>
              <a:t>The beast got his power by </a:t>
            </a:r>
            <a:r>
              <a:rPr lang="en-US" sz="3600" dirty="0">
                <a:solidFill>
                  <a:srgbClr val="00B0F0"/>
                </a:solidFill>
                <a:effectLst/>
              </a:rPr>
              <a:t>the dragon, through the permission of God. </a:t>
            </a:r>
            <a:r>
              <a:rPr lang="en-US" sz="3600" dirty="0" smtClean="0">
                <a:solidFill>
                  <a:srgbClr val="00B0F0"/>
                </a:solidFill>
                <a:effectLst/>
              </a:rPr>
              <a:t>This could not have happened if God did not allow it; God is in total control. </a:t>
            </a:r>
            <a:r>
              <a:rPr lang="en-US" sz="3200" dirty="0" smtClean="0">
                <a:solidFill>
                  <a:srgbClr val="FFFF00"/>
                </a:solidFill>
                <a:effectLst/>
              </a:rPr>
              <a:t>(Rev. 17:13,17)</a:t>
            </a:r>
          </a:p>
        </p:txBody>
      </p:sp>
    </p:spTree>
    <p:extLst>
      <p:ext uri="{BB962C8B-B14F-4D97-AF65-F5344CB8AC3E}">
        <p14:creationId xmlns:p14="http://schemas.microsoft.com/office/powerpoint/2010/main" val="1176295532"/>
      </p:ext>
    </p:extLst>
  </p:cSld>
  <p:clrMapOvr>
    <a:masterClrMapping/>
  </p:clrMapOvr>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13:5</a:t>
            </a:r>
            <a:endParaRPr lang="en-US" dirty="0">
              <a:solidFill>
                <a:srgbClr val="00B0F0"/>
              </a:solidFill>
            </a:endParaRPr>
          </a:p>
        </p:txBody>
      </p:sp>
      <p:sp>
        <p:nvSpPr>
          <p:cNvPr id="5" name="Content Placeholder 2"/>
          <p:cNvSpPr>
            <a:spLocks noGrp="1"/>
          </p:cNvSpPr>
          <p:nvPr>
            <p:ph idx="1"/>
          </p:nvPr>
        </p:nvSpPr>
        <p:spPr>
          <a:xfrm>
            <a:off x="109180" y="1146412"/>
            <a:ext cx="11805313" cy="5513695"/>
          </a:xfrm>
        </p:spPr>
        <p:txBody>
          <a:bodyPr>
            <a:noAutofit/>
          </a:bodyPr>
          <a:lstStyle/>
          <a:p>
            <a:pPr marL="0" indent="0">
              <a:buNone/>
            </a:pPr>
            <a:r>
              <a:rPr lang="en-US" sz="3600" i="1" dirty="0" smtClean="0">
                <a:solidFill>
                  <a:srgbClr val="FFFF00"/>
                </a:solidFill>
                <a:effectLst/>
              </a:rPr>
              <a:t>“…a </a:t>
            </a:r>
            <a:r>
              <a:rPr lang="en-US" sz="3600" i="1" dirty="0">
                <a:solidFill>
                  <a:srgbClr val="FFFF00"/>
                </a:solidFill>
                <a:effectLst/>
              </a:rPr>
              <a:t>mouth speaking great things and blasphemies </a:t>
            </a:r>
            <a:r>
              <a:rPr lang="en-US" sz="3600" i="1" dirty="0" smtClean="0">
                <a:solidFill>
                  <a:srgbClr val="FFFF00"/>
                </a:solidFill>
                <a:effectLst/>
              </a:rPr>
              <a:t>…”</a:t>
            </a:r>
          </a:p>
          <a:p>
            <a:pPr marL="0" indent="0">
              <a:buNone/>
            </a:pPr>
            <a:r>
              <a:rPr lang="en-US" sz="3600" dirty="0" smtClean="0">
                <a:effectLst/>
              </a:rPr>
              <a:t>The </a:t>
            </a:r>
            <a:r>
              <a:rPr lang="en-US" sz="3600" dirty="0">
                <a:effectLst/>
              </a:rPr>
              <a:t>system of worship supported by the beast is a system of blasphemy. These arrogant claims </a:t>
            </a:r>
            <a:r>
              <a:rPr lang="en-US" sz="3600" dirty="0" smtClean="0">
                <a:effectLst/>
              </a:rPr>
              <a:t>may consist </a:t>
            </a:r>
            <a:r>
              <a:rPr lang="en-US" sz="3600" dirty="0">
                <a:effectLst/>
              </a:rPr>
              <a:t>in the assertion of a Divine right; in the power assumed over the liberty, the property, and the consciences of the people. </a:t>
            </a:r>
            <a:r>
              <a:rPr lang="en-US" sz="3600" dirty="0" smtClean="0">
                <a:solidFill>
                  <a:srgbClr val="00B0F0"/>
                </a:solidFill>
                <a:effectLst/>
              </a:rPr>
              <a:t>The beast will usurp the commandments </a:t>
            </a:r>
            <a:r>
              <a:rPr lang="en-US" sz="3600" dirty="0">
                <a:solidFill>
                  <a:srgbClr val="00B0F0"/>
                </a:solidFill>
                <a:effectLst/>
              </a:rPr>
              <a:t>of </a:t>
            </a:r>
            <a:r>
              <a:rPr lang="en-US" sz="3600" dirty="0" smtClean="0">
                <a:solidFill>
                  <a:srgbClr val="00B0F0"/>
                </a:solidFill>
                <a:effectLst/>
              </a:rPr>
              <a:t>God </a:t>
            </a:r>
            <a:r>
              <a:rPr lang="en-US" sz="3600" dirty="0">
                <a:solidFill>
                  <a:srgbClr val="00B0F0"/>
                </a:solidFill>
                <a:effectLst/>
              </a:rPr>
              <a:t>and </a:t>
            </a:r>
            <a:r>
              <a:rPr lang="en-US" sz="3600" dirty="0" smtClean="0">
                <a:solidFill>
                  <a:srgbClr val="00B0F0"/>
                </a:solidFill>
                <a:effectLst/>
              </a:rPr>
              <a:t>subject </a:t>
            </a:r>
            <a:r>
              <a:rPr lang="en-US" sz="3600" dirty="0">
                <a:solidFill>
                  <a:srgbClr val="00B0F0"/>
                </a:solidFill>
                <a:effectLst/>
              </a:rPr>
              <a:t>men's consciences to his control</a:t>
            </a:r>
            <a:r>
              <a:rPr lang="en-US" sz="3600" dirty="0" smtClean="0">
                <a:solidFill>
                  <a:srgbClr val="00B0F0"/>
                </a:solidFill>
                <a:effectLst/>
              </a:rPr>
              <a:t>. </a:t>
            </a:r>
            <a:r>
              <a:rPr lang="en-US" sz="3600" dirty="0" smtClean="0">
                <a:solidFill>
                  <a:srgbClr val="FFFF00"/>
                </a:solidFill>
                <a:effectLst/>
              </a:rPr>
              <a:t>(Daniel 7:8,11; 11:36)</a:t>
            </a:r>
          </a:p>
        </p:txBody>
      </p:sp>
    </p:spTree>
    <p:extLst>
      <p:ext uri="{BB962C8B-B14F-4D97-AF65-F5344CB8AC3E}">
        <p14:creationId xmlns:p14="http://schemas.microsoft.com/office/powerpoint/2010/main" val="3247050258"/>
      </p:ext>
    </p:extLst>
  </p:cSld>
  <p:clrMapOvr>
    <a:masterClrMapping/>
  </p:clrMapOvr>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13:5</a:t>
            </a:r>
            <a:endParaRPr lang="en-US" dirty="0">
              <a:solidFill>
                <a:srgbClr val="00B0F0"/>
              </a:solidFill>
            </a:endParaRPr>
          </a:p>
        </p:txBody>
      </p:sp>
      <p:sp>
        <p:nvSpPr>
          <p:cNvPr id="5" name="Content Placeholder 2"/>
          <p:cNvSpPr>
            <a:spLocks noGrp="1"/>
          </p:cNvSpPr>
          <p:nvPr>
            <p:ph idx="1"/>
          </p:nvPr>
        </p:nvSpPr>
        <p:spPr>
          <a:xfrm>
            <a:off x="313899" y="1146412"/>
            <a:ext cx="11600594" cy="5513695"/>
          </a:xfrm>
        </p:spPr>
        <p:txBody>
          <a:bodyPr>
            <a:noAutofit/>
          </a:bodyPr>
          <a:lstStyle/>
          <a:p>
            <a:pPr marL="0" indent="0">
              <a:buNone/>
            </a:pPr>
            <a:r>
              <a:rPr lang="en-US" sz="3600" dirty="0" smtClean="0">
                <a:effectLst/>
              </a:rPr>
              <a:t>42 months is approximately 3 &amp; ½ years…This </a:t>
            </a:r>
            <a:r>
              <a:rPr lang="en-US" sz="3600" dirty="0">
                <a:effectLst/>
              </a:rPr>
              <a:t>is the same period that </a:t>
            </a:r>
            <a:r>
              <a:rPr lang="en-US" sz="3600" dirty="0" smtClean="0">
                <a:effectLst/>
              </a:rPr>
              <a:t>was mentioned in </a:t>
            </a:r>
            <a:r>
              <a:rPr lang="en-US" sz="3600" i="1" dirty="0" smtClean="0">
                <a:solidFill>
                  <a:srgbClr val="FFFF00"/>
                </a:solidFill>
                <a:effectLst/>
              </a:rPr>
              <a:t>Rev. 11:2-3 &amp; 12:6 </a:t>
            </a:r>
          </a:p>
          <a:p>
            <a:pPr marL="0" indent="0">
              <a:buNone/>
            </a:pPr>
            <a:r>
              <a:rPr lang="en-US" sz="3600" dirty="0">
                <a:solidFill>
                  <a:srgbClr val="FFFF00"/>
                </a:solidFill>
                <a:effectLst/>
              </a:rPr>
              <a:t>This is evidently the </a:t>
            </a:r>
            <a:r>
              <a:rPr lang="en-US" sz="3600" dirty="0" smtClean="0">
                <a:solidFill>
                  <a:srgbClr val="FFFF00"/>
                </a:solidFill>
                <a:effectLst/>
              </a:rPr>
              <a:t>latter part of the tribulation period and signifies the dominion of the antichrist </a:t>
            </a:r>
            <a:r>
              <a:rPr lang="en-US" sz="3600" dirty="0">
                <a:solidFill>
                  <a:srgbClr val="FFFF00"/>
                </a:solidFill>
                <a:effectLst/>
              </a:rPr>
              <a:t>over the </a:t>
            </a:r>
            <a:r>
              <a:rPr lang="en-US" sz="3600" dirty="0" smtClean="0">
                <a:solidFill>
                  <a:srgbClr val="FFFF00"/>
                </a:solidFill>
                <a:effectLst/>
              </a:rPr>
              <a:t>world at that appointed time.</a:t>
            </a:r>
            <a:r>
              <a:rPr lang="en-US" sz="3600" dirty="0" smtClean="0">
                <a:solidFill>
                  <a:srgbClr val="00B0F0"/>
                </a:solidFill>
                <a:effectLst/>
              </a:rPr>
              <a:t> Therefore authority will be given to the antichrist to carry out his tyranny on earth for about 3 &amp; ½ years. Notice that he has a time limitation… </a:t>
            </a:r>
            <a:r>
              <a:rPr lang="en-US" sz="3600" i="1" dirty="0" smtClean="0">
                <a:solidFill>
                  <a:srgbClr val="FFFF00"/>
                </a:solidFill>
                <a:effectLst/>
              </a:rPr>
              <a:t>that means God is in control!</a:t>
            </a:r>
          </a:p>
        </p:txBody>
      </p:sp>
    </p:spTree>
    <p:extLst>
      <p:ext uri="{BB962C8B-B14F-4D97-AF65-F5344CB8AC3E}">
        <p14:creationId xmlns:p14="http://schemas.microsoft.com/office/powerpoint/2010/main" val="3549226334"/>
      </p:ext>
    </p:extLst>
  </p:cSld>
  <p:clrMapOvr>
    <a:masterClrMapping/>
  </p:clrMapOvr>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13:6</a:t>
            </a:r>
            <a:endParaRPr lang="en-US" dirty="0">
              <a:solidFill>
                <a:srgbClr val="00B0F0"/>
              </a:solidFill>
            </a:endParaRPr>
          </a:p>
        </p:txBody>
      </p:sp>
      <p:sp>
        <p:nvSpPr>
          <p:cNvPr id="5" name="Content Placeholder 2"/>
          <p:cNvSpPr>
            <a:spLocks noGrp="1"/>
          </p:cNvSpPr>
          <p:nvPr>
            <p:ph idx="1"/>
          </p:nvPr>
        </p:nvSpPr>
        <p:spPr>
          <a:xfrm>
            <a:off x="313899" y="1146412"/>
            <a:ext cx="11600594" cy="5513695"/>
          </a:xfrm>
        </p:spPr>
        <p:txBody>
          <a:bodyPr>
            <a:noAutofit/>
          </a:bodyPr>
          <a:lstStyle/>
          <a:p>
            <a:pPr marL="0" indent="0">
              <a:buNone/>
            </a:pPr>
            <a:r>
              <a:rPr lang="en-US" sz="3600" dirty="0" smtClean="0">
                <a:effectLst/>
              </a:rPr>
              <a:t>Three </a:t>
            </a:r>
            <a:r>
              <a:rPr lang="en-US" sz="3600" dirty="0">
                <a:effectLst/>
              </a:rPr>
              <a:t>kinds of blasphemy are named: (1) against God; (2) against his tabernacle; (3) against those to whom God has opened his tabernacle</a:t>
            </a:r>
            <a:r>
              <a:rPr lang="en-US" sz="3600" dirty="0" smtClean="0">
                <a:effectLst/>
              </a:rPr>
              <a:t>. This attempt of the antichrist is one of </a:t>
            </a:r>
            <a:r>
              <a:rPr lang="en-US" sz="3600" dirty="0" smtClean="0">
                <a:solidFill>
                  <a:srgbClr val="00B0F0"/>
                </a:solidFill>
                <a:effectLst/>
              </a:rPr>
              <a:t>religious domination</a:t>
            </a:r>
            <a:r>
              <a:rPr lang="en-US" sz="3600" dirty="0" smtClean="0">
                <a:effectLst/>
              </a:rPr>
              <a:t>:</a:t>
            </a:r>
          </a:p>
          <a:p>
            <a:r>
              <a:rPr lang="en-US" sz="3600" dirty="0" smtClean="0">
                <a:solidFill>
                  <a:srgbClr val="FFFF00"/>
                </a:solidFill>
                <a:effectLst/>
              </a:rPr>
              <a:t>He will blaspheme the name of God</a:t>
            </a:r>
          </a:p>
          <a:p>
            <a:r>
              <a:rPr lang="en-US" sz="3600" dirty="0" smtClean="0">
                <a:solidFill>
                  <a:srgbClr val="FFFF00"/>
                </a:solidFill>
                <a:effectLst/>
              </a:rPr>
              <a:t>He will blaspheme the dwelling place of God</a:t>
            </a:r>
          </a:p>
          <a:p>
            <a:r>
              <a:rPr lang="en-US" sz="3600" dirty="0" smtClean="0">
                <a:solidFill>
                  <a:srgbClr val="FFFF00"/>
                </a:solidFill>
                <a:effectLst/>
              </a:rPr>
              <a:t>He will blaspheme the dwellers of God’s place</a:t>
            </a:r>
          </a:p>
        </p:txBody>
      </p:sp>
    </p:spTree>
    <p:extLst>
      <p:ext uri="{BB962C8B-B14F-4D97-AF65-F5344CB8AC3E}">
        <p14:creationId xmlns:p14="http://schemas.microsoft.com/office/powerpoint/2010/main" val="1425488913"/>
      </p:ext>
    </p:extLst>
  </p:cSld>
  <p:clrMapOvr>
    <a:masterClrMapping/>
  </p:clrMapOvr>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13:7</a:t>
            </a:r>
            <a:endParaRPr lang="en-US" dirty="0">
              <a:solidFill>
                <a:srgbClr val="00B0F0"/>
              </a:solidFill>
            </a:endParaRPr>
          </a:p>
        </p:txBody>
      </p:sp>
      <p:sp>
        <p:nvSpPr>
          <p:cNvPr id="5" name="Content Placeholder 2"/>
          <p:cNvSpPr>
            <a:spLocks noGrp="1"/>
          </p:cNvSpPr>
          <p:nvPr>
            <p:ph idx="1"/>
          </p:nvPr>
        </p:nvSpPr>
        <p:spPr>
          <a:xfrm>
            <a:off x="313899" y="1146412"/>
            <a:ext cx="11600594" cy="5513695"/>
          </a:xfrm>
        </p:spPr>
        <p:txBody>
          <a:bodyPr>
            <a:noAutofit/>
          </a:bodyPr>
          <a:lstStyle/>
          <a:p>
            <a:pPr marL="0" indent="0">
              <a:buNone/>
            </a:pPr>
            <a:r>
              <a:rPr lang="en-US" sz="3600" dirty="0" smtClean="0">
                <a:effectLst/>
              </a:rPr>
              <a:t>This is a </a:t>
            </a:r>
            <a:r>
              <a:rPr lang="en-US" sz="3600" dirty="0" smtClean="0">
                <a:solidFill>
                  <a:srgbClr val="00B0F0"/>
                </a:solidFill>
                <a:effectLst/>
              </a:rPr>
              <a:t>political act of the antichrist</a:t>
            </a:r>
            <a:r>
              <a:rPr lang="en-US" sz="3600" dirty="0" smtClean="0">
                <a:effectLst/>
              </a:rPr>
              <a:t> to try to take over the world and eradicate the believers who could oppose him. He will be allowed to make war with the saints and overcome them. </a:t>
            </a:r>
            <a:r>
              <a:rPr lang="en-US" sz="3600" dirty="0" smtClean="0">
                <a:solidFill>
                  <a:srgbClr val="FFFF00"/>
                </a:solidFill>
                <a:effectLst/>
              </a:rPr>
              <a:t>Overcome</a:t>
            </a:r>
            <a:r>
              <a:rPr lang="en-US" sz="3600" dirty="0" smtClean="0">
                <a:effectLst/>
              </a:rPr>
              <a:t> indicates that he will kill them. His ability to make war will be permitted by God and he will be limited to 3 ½ years. </a:t>
            </a:r>
          </a:p>
          <a:p>
            <a:pPr marL="0" indent="0">
              <a:buNone/>
            </a:pPr>
            <a:r>
              <a:rPr lang="en-US" sz="3600" dirty="0">
                <a:solidFill>
                  <a:srgbClr val="00B0F0"/>
                </a:solidFill>
                <a:effectLst/>
              </a:rPr>
              <a:t>His dominion was also one that seemed universal, and he claimed rule over </a:t>
            </a:r>
            <a:r>
              <a:rPr lang="en-US" sz="3600" i="1" dirty="0">
                <a:solidFill>
                  <a:srgbClr val="FFFF00"/>
                </a:solidFill>
                <a:effectLst/>
              </a:rPr>
              <a:t>all </a:t>
            </a:r>
            <a:r>
              <a:rPr lang="en-US" sz="3600" i="1" dirty="0" smtClean="0">
                <a:solidFill>
                  <a:srgbClr val="FFFF00"/>
                </a:solidFill>
                <a:effectLst/>
              </a:rPr>
              <a:t>kindreds, tongues &amp; </a:t>
            </a:r>
            <a:r>
              <a:rPr lang="en-US" sz="3600" i="1" dirty="0">
                <a:solidFill>
                  <a:srgbClr val="FFFF00"/>
                </a:solidFill>
                <a:effectLst/>
              </a:rPr>
              <a:t>nations.</a:t>
            </a:r>
            <a:endParaRPr lang="en-US" sz="3600" i="1" dirty="0" smtClean="0">
              <a:solidFill>
                <a:srgbClr val="FFFF00"/>
              </a:solidFill>
              <a:effectLst/>
            </a:endParaRPr>
          </a:p>
        </p:txBody>
      </p:sp>
    </p:spTree>
    <p:extLst>
      <p:ext uri="{BB962C8B-B14F-4D97-AF65-F5344CB8AC3E}">
        <p14:creationId xmlns:p14="http://schemas.microsoft.com/office/powerpoint/2010/main" val="106493512"/>
      </p:ext>
    </p:extLst>
  </p:cSld>
  <p:clrMapOvr>
    <a:masterClrMapping/>
  </p:clrMapOvr>
  <p:timing>
    <p:tnLst>
      <p:par>
        <p:cTn id="1" dur="indefinite" restart="never" nodeType="tmRoot"/>
      </p:par>
    </p:tn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13:8</a:t>
            </a:r>
            <a:endParaRPr lang="en-US" dirty="0">
              <a:solidFill>
                <a:srgbClr val="00B0F0"/>
              </a:solidFill>
            </a:endParaRPr>
          </a:p>
        </p:txBody>
      </p:sp>
      <p:sp>
        <p:nvSpPr>
          <p:cNvPr id="5" name="Content Placeholder 2"/>
          <p:cNvSpPr>
            <a:spLocks noGrp="1"/>
          </p:cNvSpPr>
          <p:nvPr>
            <p:ph idx="1"/>
          </p:nvPr>
        </p:nvSpPr>
        <p:spPr>
          <a:xfrm>
            <a:off x="313899" y="1146412"/>
            <a:ext cx="11600594" cy="5513695"/>
          </a:xfrm>
        </p:spPr>
        <p:txBody>
          <a:bodyPr>
            <a:noAutofit/>
          </a:bodyPr>
          <a:lstStyle/>
          <a:p>
            <a:pPr marL="0" indent="0">
              <a:buNone/>
            </a:pPr>
            <a:r>
              <a:rPr lang="en-US" sz="3600" i="1" dirty="0" smtClean="0">
                <a:solidFill>
                  <a:srgbClr val="FFFF00"/>
                </a:solidFill>
                <a:effectLst/>
              </a:rPr>
              <a:t>"All </a:t>
            </a:r>
            <a:r>
              <a:rPr lang="en-US" sz="3600" i="1" dirty="0">
                <a:solidFill>
                  <a:srgbClr val="FFFF00"/>
                </a:solidFill>
                <a:effectLst/>
              </a:rPr>
              <a:t>who dwell on the earth"</a:t>
            </a:r>
            <a:r>
              <a:rPr lang="en-US" sz="3600" dirty="0">
                <a:effectLst/>
              </a:rPr>
              <a:t> </a:t>
            </a:r>
            <a:r>
              <a:rPr lang="en-US" sz="3600" dirty="0" smtClean="0">
                <a:effectLst/>
              </a:rPr>
              <a:t>: This </a:t>
            </a:r>
            <a:r>
              <a:rPr lang="en-US" sz="3600" dirty="0">
                <a:effectLst/>
              </a:rPr>
              <a:t>is a </a:t>
            </a:r>
            <a:r>
              <a:rPr lang="en-US" sz="3600" dirty="0" smtClean="0">
                <a:effectLst/>
              </a:rPr>
              <a:t>recurring </a:t>
            </a:r>
            <a:r>
              <a:rPr lang="en-US" sz="3600" dirty="0">
                <a:effectLst/>
              </a:rPr>
              <a:t>phrase referring to unbelievers in Revelation </a:t>
            </a:r>
            <a:r>
              <a:rPr lang="en-US" sz="3600" dirty="0" smtClean="0">
                <a:effectLst/>
              </a:rPr>
              <a:t>(</a:t>
            </a:r>
            <a:r>
              <a:rPr lang="en-US" sz="3600" dirty="0" smtClean="0">
                <a:solidFill>
                  <a:srgbClr val="FFFF00"/>
                </a:solidFill>
                <a:effectLst/>
              </a:rPr>
              <a:t>Rev</a:t>
            </a:r>
            <a:r>
              <a:rPr lang="en-US" sz="3600" dirty="0">
                <a:solidFill>
                  <a:srgbClr val="FFFF00"/>
                </a:solidFill>
                <a:effectLst/>
              </a:rPr>
              <a:t>. 3:10; 6:10; 8:13; 11:10; 13:8,12,14; 17:8</a:t>
            </a:r>
            <a:r>
              <a:rPr lang="en-US" sz="3600" dirty="0" smtClean="0">
                <a:effectLst/>
              </a:rPr>
              <a:t>)… which helps to clarify who will worship the antichrist and who will not. Because it states that these </a:t>
            </a:r>
            <a:r>
              <a:rPr lang="en-US" sz="3600" dirty="0">
                <a:effectLst/>
              </a:rPr>
              <a:t>dwellers of the earth… </a:t>
            </a:r>
            <a:r>
              <a:rPr lang="en-US" sz="3600" dirty="0" smtClean="0">
                <a:solidFill>
                  <a:srgbClr val="FFFF00"/>
                </a:solidFill>
                <a:effectLst/>
              </a:rPr>
              <a:t>“</a:t>
            </a:r>
            <a:r>
              <a:rPr lang="en-US" sz="3600" i="1" dirty="0" smtClean="0">
                <a:solidFill>
                  <a:srgbClr val="FFFF00"/>
                </a:solidFill>
                <a:effectLst/>
              </a:rPr>
              <a:t>whose </a:t>
            </a:r>
            <a:r>
              <a:rPr lang="en-US" sz="3600" i="1" dirty="0">
                <a:solidFill>
                  <a:srgbClr val="FFFF00"/>
                </a:solidFill>
                <a:effectLst/>
              </a:rPr>
              <a:t>names are not written in the book of </a:t>
            </a:r>
            <a:r>
              <a:rPr lang="en-US" sz="3600" i="1" dirty="0" smtClean="0">
                <a:solidFill>
                  <a:srgbClr val="FFFF00"/>
                </a:solidFill>
                <a:effectLst/>
              </a:rPr>
              <a:t>life”</a:t>
            </a:r>
            <a:r>
              <a:rPr lang="en-US" sz="3600" dirty="0" smtClean="0">
                <a:effectLst/>
              </a:rPr>
              <a:t>… will worship the beast… clarifying that the antichrist followers are all unsaved people and not saints.</a:t>
            </a:r>
            <a:endParaRPr lang="en-US" sz="3600" i="1" dirty="0" smtClean="0">
              <a:solidFill>
                <a:srgbClr val="FFFF00"/>
              </a:solidFill>
              <a:effectLst/>
            </a:endParaRPr>
          </a:p>
        </p:txBody>
      </p:sp>
    </p:spTree>
    <p:extLst>
      <p:ext uri="{BB962C8B-B14F-4D97-AF65-F5344CB8AC3E}">
        <p14:creationId xmlns:p14="http://schemas.microsoft.com/office/powerpoint/2010/main" val="929544738"/>
      </p:ext>
    </p:extLst>
  </p:cSld>
  <p:clrMapOvr>
    <a:masterClrMapping/>
  </p:clrMapOvr>
  <p:timing>
    <p:tnLst>
      <p:par>
        <p:cTn id="1" dur="indefinite" restart="never" nodeType="tmRoot"/>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13:9</a:t>
            </a:r>
            <a:endParaRPr lang="en-US" dirty="0">
              <a:solidFill>
                <a:srgbClr val="00B0F0"/>
              </a:solidFill>
            </a:endParaRPr>
          </a:p>
        </p:txBody>
      </p:sp>
      <p:sp>
        <p:nvSpPr>
          <p:cNvPr id="5" name="Content Placeholder 2"/>
          <p:cNvSpPr>
            <a:spLocks noGrp="1"/>
          </p:cNvSpPr>
          <p:nvPr>
            <p:ph idx="1"/>
          </p:nvPr>
        </p:nvSpPr>
        <p:spPr>
          <a:xfrm>
            <a:off x="313899" y="1146412"/>
            <a:ext cx="11600594" cy="5513695"/>
          </a:xfrm>
        </p:spPr>
        <p:txBody>
          <a:bodyPr>
            <a:noAutofit/>
          </a:bodyPr>
          <a:lstStyle/>
          <a:p>
            <a:pPr marL="0" indent="0">
              <a:buNone/>
            </a:pPr>
            <a:r>
              <a:rPr lang="en-US" sz="3600" i="1" dirty="0">
                <a:solidFill>
                  <a:srgbClr val="FFFF00"/>
                </a:solidFill>
                <a:effectLst/>
              </a:rPr>
              <a:t>"If anyone has an ear, let him hear"</a:t>
            </a:r>
            <a:r>
              <a:rPr lang="en-US" sz="3600" dirty="0">
                <a:effectLst/>
              </a:rPr>
              <a:t> </a:t>
            </a:r>
            <a:r>
              <a:rPr lang="en-US" sz="3600" dirty="0" smtClean="0">
                <a:effectLst/>
              </a:rPr>
              <a:t>… This was </a:t>
            </a:r>
            <a:r>
              <a:rPr lang="en-US" sz="3600" dirty="0">
                <a:effectLst/>
              </a:rPr>
              <a:t>a recurrent theme in the letters to the seven </a:t>
            </a:r>
            <a:r>
              <a:rPr lang="en-US" sz="3600" dirty="0" smtClean="0">
                <a:effectLst/>
              </a:rPr>
              <a:t>churches. It is </a:t>
            </a:r>
            <a:r>
              <a:rPr lang="en-US" sz="3600" dirty="0">
                <a:effectLst/>
              </a:rPr>
              <a:t>a </a:t>
            </a:r>
            <a:r>
              <a:rPr lang="en-US" sz="3600" cap="small" dirty="0">
                <a:effectLst/>
              </a:rPr>
              <a:t>first class conditional </a:t>
            </a:r>
            <a:r>
              <a:rPr lang="en-US" sz="3600" cap="small" dirty="0" smtClean="0">
                <a:effectLst/>
              </a:rPr>
              <a:t>sentence</a:t>
            </a:r>
            <a:r>
              <a:rPr lang="en-US" sz="3600" dirty="0" smtClean="0">
                <a:effectLst/>
              </a:rPr>
              <a:t> </a:t>
            </a:r>
            <a:r>
              <a:rPr lang="en-US" sz="3600" dirty="0">
                <a:effectLst/>
              </a:rPr>
              <a:t>which </a:t>
            </a:r>
            <a:r>
              <a:rPr lang="en-US" sz="3600" dirty="0" smtClean="0">
                <a:effectLst/>
              </a:rPr>
              <a:t>the author uses to get the attention of the reader.  The </a:t>
            </a:r>
            <a:r>
              <a:rPr lang="en-US" sz="3600" dirty="0">
                <a:effectLst/>
              </a:rPr>
              <a:t>fact that these phrases </a:t>
            </a:r>
            <a:r>
              <a:rPr lang="en-US" sz="3600" dirty="0" smtClean="0">
                <a:effectLst/>
              </a:rPr>
              <a:t>related </a:t>
            </a:r>
            <a:r>
              <a:rPr lang="en-US" sz="3600" dirty="0">
                <a:effectLst/>
              </a:rPr>
              <a:t>to the churches </a:t>
            </a:r>
            <a:r>
              <a:rPr lang="en-US" sz="3600" dirty="0" smtClean="0">
                <a:effectLst/>
              </a:rPr>
              <a:t>in the early chapters seems </a:t>
            </a:r>
            <a:r>
              <a:rPr lang="en-US" sz="3600" dirty="0">
                <a:effectLst/>
              </a:rPr>
              <a:t>to imply that the next phrase </a:t>
            </a:r>
            <a:r>
              <a:rPr lang="en-US" sz="3600" dirty="0" smtClean="0">
                <a:effectLst/>
              </a:rPr>
              <a:t>in verse 10 is </a:t>
            </a:r>
            <a:r>
              <a:rPr lang="en-US" sz="3600" dirty="0">
                <a:effectLst/>
              </a:rPr>
              <a:t>directed to the people of God</a:t>
            </a:r>
            <a:r>
              <a:rPr lang="en-US" sz="3600" dirty="0" smtClean="0">
                <a:effectLst/>
              </a:rPr>
              <a:t>.</a:t>
            </a:r>
            <a:r>
              <a:rPr lang="en-US" sz="3600" dirty="0">
                <a:effectLst/>
              </a:rPr>
              <a:t> </a:t>
            </a:r>
            <a:r>
              <a:rPr lang="en-US" sz="3600" dirty="0" smtClean="0">
                <a:effectLst/>
              </a:rPr>
              <a:t>Therefore verse 9 is alluding to verse 10.</a:t>
            </a:r>
            <a:endParaRPr lang="en-US" sz="3600" i="1" dirty="0" smtClean="0">
              <a:solidFill>
                <a:srgbClr val="FFFF00"/>
              </a:solidFill>
              <a:effectLst/>
            </a:endParaRPr>
          </a:p>
        </p:txBody>
      </p:sp>
    </p:spTree>
    <p:extLst>
      <p:ext uri="{BB962C8B-B14F-4D97-AF65-F5344CB8AC3E}">
        <p14:creationId xmlns:p14="http://schemas.microsoft.com/office/powerpoint/2010/main" val="617644012"/>
      </p:ext>
    </p:extLst>
  </p:cSld>
  <p:clrMapOvr>
    <a:masterClrMapping/>
  </p:clrMapOvr>
  <p:timing>
    <p:tnLst>
      <p:par>
        <p:cTn id="1" dur="indefinite" restart="never" nodeType="tmRoot"/>
      </p:par>
    </p:tn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13:10</a:t>
            </a:r>
            <a:endParaRPr lang="en-US" dirty="0">
              <a:solidFill>
                <a:srgbClr val="00B0F0"/>
              </a:solidFill>
            </a:endParaRPr>
          </a:p>
        </p:txBody>
      </p:sp>
      <p:sp>
        <p:nvSpPr>
          <p:cNvPr id="5" name="Content Placeholder 2"/>
          <p:cNvSpPr>
            <a:spLocks noGrp="1"/>
          </p:cNvSpPr>
          <p:nvPr>
            <p:ph idx="1"/>
          </p:nvPr>
        </p:nvSpPr>
        <p:spPr>
          <a:xfrm>
            <a:off x="313899" y="1514901"/>
            <a:ext cx="11600594" cy="5145206"/>
          </a:xfrm>
        </p:spPr>
        <p:txBody>
          <a:bodyPr>
            <a:noAutofit/>
          </a:bodyPr>
          <a:lstStyle/>
          <a:p>
            <a:pPr marL="0" indent="0">
              <a:buNone/>
            </a:pPr>
            <a:r>
              <a:rPr lang="en-US" sz="3600" dirty="0" smtClean="0">
                <a:effectLst/>
              </a:rPr>
              <a:t>Rev</a:t>
            </a:r>
            <a:r>
              <a:rPr lang="en-US" sz="3600" dirty="0">
                <a:effectLst/>
              </a:rPr>
              <a:t>. 13:9 and the end of Rev. </a:t>
            </a:r>
            <a:r>
              <a:rPr lang="en-US" sz="3600" dirty="0" smtClean="0">
                <a:effectLst/>
              </a:rPr>
              <a:t>13:10 refer </a:t>
            </a:r>
            <a:r>
              <a:rPr lang="en-US" sz="3600" dirty="0">
                <a:effectLst/>
              </a:rPr>
              <a:t>to the people of </a:t>
            </a:r>
            <a:r>
              <a:rPr lang="en-US" sz="3600" dirty="0" smtClean="0">
                <a:effectLst/>
              </a:rPr>
              <a:t>God. Verse 9 is a call to serious attention. An important principle is about to be announced in verse 10… it is the </a:t>
            </a:r>
            <a:r>
              <a:rPr lang="en-US" sz="3600" dirty="0" smtClean="0">
                <a:solidFill>
                  <a:srgbClr val="00B0F0"/>
                </a:solidFill>
                <a:effectLst/>
              </a:rPr>
              <a:t>principle of retribution</a:t>
            </a:r>
            <a:r>
              <a:rPr lang="en-US" sz="3600" dirty="0" smtClean="0">
                <a:effectLst/>
              </a:rPr>
              <a:t>. Verse 10 contains words of great comfort.  The believers are </a:t>
            </a:r>
            <a:r>
              <a:rPr lang="en-US" sz="3600" dirty="0">
                <a:effectLst/>
              </a:rPr>
              <a:t>encouraged to hold out until the </a:t>
            </a:r>
            <a:r>
              <a:rPr lang="en-US" sz="3600" dirty="0" smtClean="0">
                <a:effectLst/>
              </a:rPr>
              <a:t>end. </a:t>
            </a:r>
            <a:endParaRPr lang="en-US" sz="3600" i="1" dirty="0" smtClean="0">
              <a:solidFill>
                <a:srgbClr val="FFFF00"/>
              </a:solidFill>
              <a:effectLst/>
            </a:endParaRPr>
          </a:p>
        </p:txBody>
      </p:sp>
    </p:spTree>
    <p:extLst>
      <p:ext uri="{BB962C8B-B14F-4D97-AF65-F5344CB8AC3E}">
        <p14:creationId xmlns:p14="http://schemas.microsoft.com/office/powerpoint/2010/main" val="21957220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www.ephesus.ws/assets/99671/k61xdvpo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34" y="5944"/>
            <a:ext cx="11169748" cy="6789112"/>
          </a:xfrm>
          <a:prstGeom prst="rect">
            <a:avLst/>
          </a:prstGeom>
          <a:noFill/>
          <a:extLst>
            <a:ext uri="{909E8E84-426E-40DD-AFC4-6F175D3DCCD1}">
              <a14:hiddenFill xmlns:a14="http://schemas.microsoft.com/office/drawing/2010/main">
                <a:solidFill>
                  <a:srgbClr val="FFFFFF"/>
                </a:solidFill>
              </a14:hiddenFill>
            </a:ext>
          </a:extLst>
        </p:spPr>
      </p:pic>
      <p:sp>
        <p:nvSpPr>
          <p:cNvPr id="4" name="Arrow: Up 3"/>
          <p:cNvSpPr/>
          <p:nvPr/>
        </p:nvSpPr>
        <p:spPr>
          <a:xfrm rot="1254447">
            <a:off x="7484014" y="401265"/>
            <a:ext cx="970670" cy="20465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7470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13:10</a:t>
            </a:r>
            <a:endParaRPr lang="en-US" dirty="0">
              <a:solidFill>
                <a:srgbClr val="00B0F0"/>
              </a:solidFill>
            </a:endParaRPr>
          </a:p>
        </p:txBody>
      </p:sp>
      <p:sp>
        <p:nvSpPr>
          <p:cNvPr id="5" name="Content Placeholder 2"/>
          <p:cNvSpPr>
            <a:spLocks noGrp="1"/>
          </p:cNvSpPr>
          <p:nvPr>
            <p:ph idx="1"/>
          </p:nvPr>
        </p:nvSpPr>
        <p:spPr>
          <a:xfrm>
            <a:off x="313899" y="1146412"/>
            <a:ext cx="11600594" cy="5513695"/>
          </a:xfrm>
        </p:spPr>
        <p:txBody>
          <a:bodyPr>
            <a:noAutofit/>
          </a:bodyPr>
          <a:lstStyle/>
          <a:p>
            <a:pPr marL="0" indent="0">
              <a:buNone/>
            </a:pPr>
            <a:r>
              <a:rPr lang="en-US" sz="3600" dirty="0" smtClean="0">
                <a:effectLst/>
              </a:rPr>
              <a:t>This </a:t>
            </a:r>
            <a:r>
              <a:rPr lang="en-US" sz="3600" dirty="0">
                <a:effectLst/>
              </a:rPr>
              <a:t>verse may be an allusion to </a:t>
            </a:r>
            <a:r>
              <a:rPr lang="en-US" sz="3600" dirty="0" smtClean="0">
                <a:effectLst/>
              </a:rPr>
              <a:t>God's judgment.</a:t>
            </a:r>
            <a:r>
              <a:rPr lang="en-US" sz="3600" dirty="0">
                <a:effectLst/>
              </a:rPr>
              <a:t> The only question </a:t>
            </a:r>
            <a:r>
              <a:rPr lang="en-US" sz="3600" dirty="0" smtClean="0">
                <a:effectLst/>
              </a:rPr>
              <a:t>is; </a:t>
            </a:r>
            <a:r>
              <a:rPr lang="en-US" sz="3600" dirty="0">
                <a:effectLst/>
              </a:rPr>
              <a:t>to whom was the phrase </a:t>
            </a:r>
            <a:r>
              <a:rPr lang="en-US" sz="3600" dirty="0" smtClean="0">
                <a:effectLst/>
              </a:rPr>
              <a:t>directed?</a:t>
            </a:r>
          </a:p>
          <a:p>
            <a:pPr marL="0" indent="0">
              <a:buNone/>
            </a:pPr>
            <a:endParaRPr lang="en-US" sz="800" dirty="0">
              <a:effectLst/>
            </a:endParaRPr>
          </a:p>
          <a:p>
            <a:pPr marL="0" indent="0">
              <a:buNone/>
            </a:pPr>
            <a:r>
              <a:rPr lang="en-US" sz="3600" dirty="0">
                <a:solidFill>
                  <a:srgbClr val="FFFF00"/>
                </a:solidFill>
                <a:effectLst/>
              </a:rPr>
              <a:t>1</a:t>
            </a:r>
            <a:r>
              <a:rPr lang="en-US" sz="3600" dirty="0" smtClean="0">
                <a:solidFill>
                  <a:srgbClr val="FFFF00"/>
                </a:solidFill>
                <a:effectLst/>
              </a:rPr>
              <a:t>)</a:t>
            </a:r>
            <a:r>
              <a:rPr lang="en-US" sz="3600" dirty="0">
                <a:solidFill>
                  <a:srgbClr val="FFFF00"/>
                </a:solidFill>
                <a:effectLst/>
              </a:rPr>
              <a:t> </a:t>
            </a:r>
            <a:r>
              <a:rPr lang="en-US" sz="3600" dirty="0" smtClean="0">
                <a:solidFill>
                  <a:srgbClr val="FFFF00"/>
                </a:solidFill>
                <a:effectLst/>
              </a:rPr>
              <a:t>  To </a:t>
            </a:r>
            <a:r>
              <a:rPr lang="en-US" sz="3600" dirty="0">
                <a:solidFill>
                  <a:srgbClr val="FFFF00"/>
                </a:solidFill>
                <a:effectLst/>
              </a:rPr>
              <a:t>persecutors to assure them that they will one day be accountable before God for their choices and </a:t>
            </a:r>
            <a:r>
              <a:rPr lang="en-US" sz="3600" dirty="0" smtClean="0">
                <a:solidFill>
                  <a:srgbClr val="FFFF00"/>
                </a:solidFill>
                <a:effectLst/>
              </a:rPr>
              <a:t>actions</a:t>
            </a:r>
            <a:endParaRPr lang="en-US" sz="3600" dirty="0">
              <a:solidFill>
                <a:srgbClr val="FFFF00"/>
              </a:solidFill>
              <a:effectLst/>
            </a:endParaRPr>
          </a:p>
          <a:p>
            <a:pPr marL="0" indent="0">
              <a:buNone/>
            </a:pPr>
            <a:r>
              <a:rPr lang="en-US" sz="3600" dirty="0" smtClean="0">
                <a:solidFill>
                  <a:srgbClr val="00B0F0"/>
                </a:solidFill>
                <a:effectLst/>
              </a:rPr>
              <a:t>2)</a:t>
            </a:r>
            <a:r>
              <a:rPr lang="en-US" sz="3600" dirty="0" smtClean="0">
                <a:solidFill>
                  <a:srgbClr val="FFFF00"/>
                </a:solidFill>
                <a:effectLst/>
              </a:rPr>
              <a:t> </a:t>
            </a:r>
            <a:r>
              <a:rPr lang="en-US" sz="3600" dirty="0" smtClean="0">
                <a:solidFill>
                  <a:srgbClr val="00B0F0"/>
                </a:solidFill>
                <a:effectLst/>
              </a:rPr>
              <a:t>To </a:t>
            </a:r>
            <a:r>
              <a:rPr lang="en-US" sz="3600" dirty="0">
                <a:solidFill>
                  <a:srgbClr val="00B0F0"/>
                </a:solidFill>
                <a:effectLst/>
              </a:rPr>
              <a:t>Christians to encourage them to remain faithful </a:t>
            </a: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1483036399"/>
      </p:ext>
    </p:extLst>
  </p:cSld>
  <p:clrMapOvr>
    <a:masterClrMapping/>
  </p:clrMapOvr>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13:10</a:t>
            </a:r>
            <a:endParaRPr lang="en-US" dirty="0">
              <a:solidFill>
                <a:srgbClr val="00B0F0"/>
              </a:solidFill>
            </a:endParaRPr>
          </a:p>
        </p:txBody>
      </p:sp>
      <p:sp>
        <p:nvSpPr>
          <p:cNvPr id="5" name="Content Placeholder 2"/>
          <p:cNvSpPr>
            <a:spLocks noGrp="1"/>
          </p:cNvSpPr>
          <p:nvPr>
            <p:ph idx="1"/>
          </p:nvPr>
        </p:nvSpPr>
        <p:spPr>
          <a:xfrm>
            <a:off x="736979" y="1501254"/>
            <a:ext cx="10836322" cy="4681182"/>
          </a:xfrm>
        </p:spPr>
        <p:txBody>
          <a:bodyPr>
            <a:noAutofit/>
          </a:bodyPr>
          <a:lstStyle/>
          <a:p>
            <a:pPr marL="0" indent="0">
              <a:buNone/>
            </a:pPr>
            <a:r>
              <a:rPr lang="en-US" sz="4000" i="1" dirty="0" smtClean="0">
                <a:solidFill>
                  <a:srgbClr val="FFFF00"/>
                </a:solidFill>
                <a:effectLst/>
              </a:rPr>
              <a:t>“If </a:t>
            </a:r>
            <a:r>
              <a:rPr lang="en-US" sz="4000" i="1" dirty="0">
                <a:solidFill>
                  <a:srgbClr val="FFFF00"/>
                </a:solidFill>
                <a:effectLst/>
              </a:rPr>
              <a:t>any one is eager to lead others into captivity, he must himself go into captivity. If any one is bent on killing with the sword, he must himself be killed by the sword. </a:t>
            </a:r>
            <a:r>
              <a:rPr lang="en-US" sz="4000" i="1" dirty="0">
                <a:solidFill>
                  <a:srgbClr val="00B0F0"/>
                </a:solidFill>
                <a:effectLst/>
              </a:rPr>
              <a:t>Here is an opportunity for endurance, and for the exercise of faith, on the part of God's people</a:t>
            </a:r>
            <a:r>
              <a:rPr lang="en-US" sz="4000" i="1" dirty="0" smtClean="0">
                <a:solidFill>
                  <a:srgbClr val="00B0F0"/>
                </a:solidFill>
                <a:effectLst/>
              </a:rPr>
              <a:t>.”</a:t>
            </a:r>
            <a:endParaRPr lang="en-US" sz="4000" i="1" dirty="0">
              <a:solidFill>
                <a:srgbClr val="00B0F0"/>
              </a:solidFill>
              <a:effectLst/>
            </a:endParaRP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1823884763"/>
      </p:ext>
    </p:extLst>
  </p:cSld>
  <p:clrMapOvr>
    <a:masterClrMapping/>
  </p:clrMapOvr>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13:10</a:t>
            </a:r>
            <a:endParaRPr lang="en-US" dirty="0">
              <a:solidFill>
                <a:srgbClr val="00B0F0"/>
              </a:solidFill>
            </a:endParaRPr>
          </a:p>
        </p:txBody>
      </p:sp>
      <p:sp>
        <p:nvSpPr>
          <p:cNvPr id="5" name="Content Placeholder 2"/>
          <p:cNvSpPr>
            <a:spLocks noGrp="1"/>
          </p:cNvSpPr>
          <p:nvPr>
            <p:ph idx="1"/>
          </p:nvPr>
        </p:nvSpPr>
        <p:spPr>
          <a:xfrm>
            <a:off x="805218" y="1146412"/>
            <a:ext cx="10658902" cy="5513695"/>
          </a:xfrm>
        </p:spPr>
        <p:txBody>
          <a:bodyPr>
            <a:noAutofit/>
          </a:bodyPr>
          <a:lstStyle/>
          <a:p>
            <a:pPr marL="0" indent="0">
              <a:buNone/>
            </a:pPr>
            <a:r>
              <a:rPr lang="en-US" sz="4800" i="1" dirty="0" smtClean="0">
                <a:solidFill>
                  <a:srgbClr val="FFFF00"/>
                </a:solidFill>
                <a:effectLst/>
              </a:rPr>
              <a:t>“If </a:t>
            </a:r>
            <a:r>
              <a:rPr lang="en-US" sz="4800" i="1" dirty="0">
                <a:solidFill>
                  <a:srgbClr val="FFFF00"/>
                </a:solidFill>
                <a:effectLst/>
              </a:rPr>
              <a:t>any man sends others into prison, into prison he will go: if any man puts to death with the sword, with the sword will he be put to death. </a:t>
            </a:r>
            <a:r>
              <a:rPr lang="en-US" sz="4800" i="1" dirty="0">
                <a:solidFill>
                  <a:srgbClr val="00B0F0"/>
                </a:solidFill>
                <a:effectLst/>
              </a:rPr>
              <a:t>Here is the quiet strength and the faith of the saints</a:t>
            </a:r>
            <a:r>
              <a:rPr lang="en-US" sz="4800" i="1" dirty="0" smtClean="0">
                <a:solidFill>
                  <a:srgbClr val="00B0F0"/>
                </a:solidFill>
                <a:effectLst/>
              </a:rPr>
              <a:t>.”</a:t>
            </a:r>
            <a:endParaRPr lang="en-US" sz="4800" i="1" dirty="0">
              <a:solidFill>
                <a:srgbClr val="00B0F0"/>
              </a:solidFill>
              <a:effectLst/>
            </a:endParaRP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649042788"/>
      </p:ext>
    </p:extLst>
  </p:cSld>
  <p:clrMapOvr>
    <a:masterClrMapping/>
  </p:clrMapOvr>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13:10</a:t>
            </a:r>
            <a:endParaRPr lang="en-US" dirty="0">
              <a:solidFill>
                <a:srgbClr val="00B0F0"/>
              </a:solidFill>
            </a:endParaRPr>
          </a:p>
        </p:txBody>
      </p:sp>
      <p:sp>
        <p:nvSpPr>
          <p:cNvPr id="5" name="Content Placeholder 2"/>
          <p:cNvSpPr>
            <a:spLocks noGrp="1"/>
          </p:cNvSpPr>
          <p:nvPr>
            <p:ph idx="1"/>
          </p:nvPr>
        </p:nvSpPr>
        <p:spPr>
          <a:xfrm>
            <a:off x="313899" y="1146412"/>
            <a:ext cx="11600594" cy="5513695"/>
          </a:xfrm>
        </p:spPr>
        <p:txBody>
          <a:bodyPr>
            <a:noAutofit/>
          </a:bodyPr>
          <a:lstStyle/>
          <a:p>
            <a:pPr marL="0" indent="0">
              <a:buNone/>
            </a:pPr>
            <a:r>
              <a:rPr lang="en-US" sz="3600" dirty="0" smtClean="0">
                <a:effectLst/>
              </a:rPr>
              <a:t>The </a:t>
            </a:r>
            <a:r>
              <a:rPr lang="en-US" sz="3600" dirty="0">
                <a:effectLst/>
              </a:rPr>
              <a:t>meaning </a:t>
            </a:r>
            <a:r>
              <a:rPr lang="en-US" sz="3600" dirty="0" smtClean="0">
                <a:effectLst/>
              </a:rPr>
              <a:t>is: </a:t>
            </a:r>
            <a:r>
              <a:rPr lang="en-US" sz="3600" i="1" dirty="0">
                <a:solidFill>
                  <a:srgbClr val="FFFF00"/>
                </a:solidFill>
                <a:effectLst/>
              </a:rPr>
              <a:t>"Whatsoever a man </a:t>
            </a:r>
            <a:r>
              <a:rPr lang="en-US" sz="3600" i="1" dirty="0" smtClean="0">
                <a:solidFill>
                  <a:srgbClr val="FFFF00"/>
                </a:solidFill>
                <a:effectLst/>
              </a:rPr>
              <a:t>sows, </a:t>
            </a:r>
            <a:r>
              <a:rPr lang="en-US" sz="3600" i="1" dirty="0">
                <a:solidFill>
                  <a:srgbClr val="FFFF00"/>
                </a:solidFill>
                <a:effectLst/>
              </a:rPr>
              <a:t>that shall he also reap</a:t>
            </a:r>
            <a:r>
              <a:rPr lang="en-US" sz="3600" i="1" dirty="0" smtClean="0">
                <a:solidFill>
                  <a:srgbClr val="FFFF00"/>
                </a:solidFill>
                <a:effectLst/>
              </a:rPr>
              <a:t>". </a:t>
            </a:r>
            <a:r>
              <a:rPr lang="en-US" sz="3600" i="1" dirty="0">
                <a:solidFill>
                  <a:srgbClr val="FFFF00"/>
                </a:solidFill>
                <a:effectLst/>
              </a:rPr>
              <a:t>"With what measure a man metes, it shall be measured to him again"</a:t>
            </a:r>
            <a:r>
              <a:rPr lang="en-US" sz="3600" dirty="0">
                <a:effectLst/>
              </a:rPr>
              <a:t> </a:t>
            </a:r>
            <a:r>
              <a:rPr lang="en-US" sz="3600" dirty="0" smtClean="0">
                <a:effectLst/>
              </a:rPr>
              <a:t> The </a:t>
            </a:r>
            <a:r>
              <a:rPr lang="en-US" sz="3600" dirty="0">
                <a:effectLst/>
              </a:rPr>
              <a:t>beast and his </a:t>
            </a:r>
            <a:r>
              <a:rPr lang="en-US" sz="3600" dirty="0" smtClean="0">
                <a:effectLst/>
              </a:rPr>
              <a:t>followers will </a:t>
            </a:r>
            <a:r>
              <a:rPr lang="en-US" sz="3600" dirty="0">
                <a:effectLst/>
              </a:rPr>
              <a:t>lead the saints captive, </a:t>
            </a:r>
            <a:r>
              <a:rPr lang="en-US" sz="3600" dirty="0" smtClean="0">
                <a:effectLst/>
              </a:rPr>
              <a:t>then the beast </a:t>
            </a:r>
            <a:r>
              <a:rPr lang="en-US" sz="3600" dirty="0">
                <a:effectLst/>
              </a:rPr>
              <a:t>shall finally be made captive; if they slay with the sword, so shall they be slain. </a:t>
            </a:r>
            <a:r>
              <a:rPr lang="en-US" sz="3600" dirty="0" smtClean="0">
                <a:effectLst/>
              </a:rPr>
              <a:t>This </a:t>
            </a:r>
            <a:r>
              <a:rPr lang="en-US" sz="3600" dirty="0">
                <a:effectLst/>
              </a:rPr>
              <a:t>assurance that God </a:t>
            </a:r>
            <a:r>
              <a:rPr lang="en-US" sz="3600" dirty="0" smtClean="0">
                <a:effectLst/>
              </a:rPr>
              <a:t>will </a:t>
            </a:r>
            <a:r>
              <a:rPr lang="en-US" sz="3600" dirty="0">
                <a:effectLst/>
              </a:rPr>
              <a:t>in the end, right all </a:t>
            </a:r>
            <a:r>
              <a:rPr lang="en-US" sz="3600" dirty="0" smtClean="0">
                <a:effectLst/>
              </a:rPr>
              <a:t>the wrong things done to the saints; </a:t>
            </a:r>
            <a:r>
              <a:rPr lang="en-US" sz="3600" dirty="0">
                <a:effectLst/>
              </a:rPr>
              <a:t>gives them faith and patience.</a:t>
            </a:r>
            <a:endParaRPr lang="en-US" sz="3600" i="1" dirty="0" smtClean="0">
              <a:solidFill>
                <a:srgbClr val="FFFF00"/>
              </a:solidFill>
              <a:effectLst/>
            </a:endParaRPr>
          </a:p>
        </p:txBody>
      </p:sp>
    </p:spTree>
    <p:extLst>
      <p:ext uri="{BB962C8B-B14F-4D97-AF65-F5344CB8AC3E}">
        <p14:creationId xmlns:p14="http://schemas.microsoft.com/office/powerpoint/2010/main" val="924897621"/>
      </p:ext>
    </p:extLst>
  </p:cSld>
  <p:clrMapOvr>
    <a:masterClrMapping/>
  </p:clrMapOvr>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13:10</a:t>
            </a:r>
            <a:endParaRPr lang="en-US" dirty="0">
              <a:solidFill>
                <a:srgbClr val="00B0F0"/>
              </a:solidFill>
            </a:endParaRPr>
          </a:p>
        </p:txBody>
      </p:sp>
      <p:sp>
        <p:nvSpPr>
          <p:cNvPr id="5" name="Content Placeholder 2"/>
          <p:cNvSpPr>
            <a:spLocks noGrp="1"/>
          </p:cNvSpPr>
          <p:nvPr>
            <p:ph idx="1"/>
          </p:nvPr>
        </p:nvSpPr>
        <p:spPr>
          <a:xfrm>
            <a:off x="313899" y="1146412"/>
            <a:ext cx="11600594" cy="5513695"/>
          </a:xfrm>
        </p:spPr>
        <p:txBody>
          <a:bodyPr>
            <a:noAutofit/>
          </a:bodyPr>
          <a:lstStyle/>
          <a:p>
            <a:pPr marL="0" indent="0">
              <a:buNone/>
            </a:pPr>
            <a:r>
              <a:rPr lang="en-US" sz="3600" dirty="0" smtClean="0">
                <a:effectLst/>
              </a:rPr>
              <a:t>The </a:t>
            </a:r>
            <a:r>
              <a:rPr lang="en-US" sz="3600" dirty="0">
                <a:effectLst/>
              </a:rPr>
              <a:t>statement is </a:t>
            </a:r>
            <a:r>
              <a:rPr lang="en-US" sz="3600" dirty="0" smtClean="0">
                <a:effectLst/>
              </a:rPr>
              <a:t>general</a:t>
            </a:r>
            <a:r>
              <a:rPr lang="en-US" sz="3600" dirty="0">
                <a:effectLst/>
              </a:rPr>
              <a:t>.</a:t>
            </a:r>
            <a:r>
              <a:rPr lang="en-US" sz="3600" dirty="0" smtClean="0">
                <a:effectLst/>
              </a:rPr>
              <a:t> </a:t>
            </a:r>
            <a:r>
              <a:rPr lang="en-US" sz="3600" dirty="0">
                <a:effectLst/>
              </a:rPr>
              <a:t>The general truth </a:t>
            </a:r>
            <a:r>
              <a:rPr lang="en-US" sz="3600" dirty="0" smtClean="0">
                <a:effectLst/>
              </a:rPr>
              <a:t>is </a:t>
            </a:r>
            <a:r>
              <a:rPr lang="en-US" sz="3600" dirty="0">
                <a:effectLst/>
              </a:rPr>
              <a:t>that men </a:t>
            </a:r>
            <a:r>
              <a:rPr lang="en-US" sz="3600" dirty="0" smtClean="0">
                <a:effectLst/>
              </a:rPr>
              <a:t>will </a:t>
            </a:r>
            <a:r>
              <a:rPr lang="en-US" sz="3600" dirty="0">
                <a:effectLst/>
              </a:rPr>
              <a:t>be dealt with according to their character and their treatment of </a:t>
            </a:r>
            <a:r>
              <a:rPr lang="en-US" sz="3600" dirty="0" smtClean="0">
                <a:effectLst/>
              </a:rPr>
              <a:t>others. Nations that are </a:t>
            </a:r>
            <a:r>
              <a:rPr lang="en-US" sz="3600" dirty="0">
                <a:effectLst/>
              </a:rPr>
              <a:t>characterized by war and conquest will be subject to the evils of war and </a:t>
            </a:r>
            <a:r>
              <a:rPr lang="en-US" sz="3600" dirty="0" smtClean="0">
                <a:effectLst/>
              </a:rPr>
              <a:t>conquest– they will </a:t>
            </a:r>
            <a:r>
              <a:rPr lang="en-US" sz="3600" dirty="0">
                <a:effectLst/>
              </a:rPr>
              <a:t>share the same lot which they have brought on others. This is clearly intended to refer to the power or government of the beast (Antichrist</a:t>
            </a:r>
            <a:r>
              <a:rPr lang="en-US" sz="3600" dirty="0" smtClean="0">
                <a:effectLst/>
              </a:rPr>
              <a:t>).</a:t>
            </a:r>
            <a:endParaRPr lang="en-US" sz="3600" i="1" dirty="0" smtClean="0">
              <a:solidFill>
                <a:srgbClr val="FFFF00"/>
              </a:solidFill>
              <a:effectLst/>
            </a:endParaRPr>
          </a:p>
        </p:txBody>
      </p:sp>
    </p:spTree>
    <p:extLst>
      <p:ext uri="{BB962C8B-B14F-4D97-AF65-F5344CB8AC3E}">
        <p14:creationId xmlns:p14="http://schemas.microsoft.com/office/powerpoint/2010/main" val="3751315976"/>
      </p:ext>
    </p:extLst>
  </p:cSld>
  <p:clrMapOvr>
    <a:masterClrMapping/>
  </p:clrMapOvr>
  <p:timing>
    <p:tnLst>
      <p:par>
        <p:cTn id="1" dur="indefinite" restart="never" nodeType="tmRoot"/>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13:10</a:t>
            </a:r>
            <a:endParaRPr lang="en-US" dirty="0">
              <a:solidFill>
                <a:srgbClr val="00B0F0"/>
              </a:solidFill>
            </a:endParaRPr>
          </a:p>
        </p:txBody>
      </p:sp>
      <p:sp>
        <p:nvSpPr>
          <p:cNvPr id="5" name="Content Placeholder 2"/>
          <p:cNvSpPr>
            <a:spLocks noGrp="1"/>
          </p:cNvSpPr>
          <p:nvPr>
            <p:ph idx="1"/>
          </p:nvPr>
        </p:nvSpPr>
        <p:spPr>
          <a:xfrm>
            <a:off x="313899" y="1146412"/>
            <a:ext cx="11600594" cy="5513695"/>
          </a:xfrm>
        </p:spPr>
        <p:txBody>
          <a:bodyPr>
            <a:noAutofit/>
          </a:bodyPr>
          <a:lstStyle/>
          <a:p>
            <a:pPr marL="0" indent="0">
              <a:buNone/>
            </a:pPr>
            <a:r>
              <a:rPr lang="en-US" sz="3600" dirty="0">
                <a:effectLst/>
              </a:rPr>
              <a:t>T</a:t>
            </a:r>
            <a:r>
              <a:rPr lang="en-US" sz="3600" dirty="0" smtClean="0">
                <a:effectLst/>
              </a:rPr>
              <a:t>he </a:t>
            </a:r>
            <a:r>
              <a:rPr lang="en-US" sz="3600" dirty="0">
                <a:effectLst/>
              </a:rPr>
              <a:t>time </a:t>
            </a:r>
            <a:r>
              <a:rPr lang="en-US" sz="3600" dirty="0" smtClean="0">
                <a:effectLst/>
              </a:rPr>
              <a:t>will </a:t>
            </a:r>
            <a:r>
              <a:rPr lang="en-US" sz="3600" dirty="0">
                <a:effectLst/>
              </a:rPr>
              <a:t>come when the persecutors </a:t>
            </a:r>
            <a:r>
              <a:rPr lang="en-US" sz="3600" dirty="0" smtClean="0">
                <a:effectLst/>
              </a:rPr>
              <a:t>will </a:t>
            </a:r>
            <a:r>
              <a:rPr lang="en-US" sz="3600" dirty="0">
                <a:effectLst/>
              </a:rPr>
              <a:t>be destroyed. God </a:t>
            </a:r>
            <a:r>
              <a:rPr lang="en-US" sz="3600" dirty="0" smtClean="0">
                <a:effectLst/>
              </a:rPr>
              <a:t>will </a:t>
            </a:r>
            <a:r>
              <a:rPr lang="en-US" sz="3600" dirty="0">
                <a:effectLst/>
              </a:rPr>
              <a:t>render vengeance to his enemies. Till then, his people, while active and persevering in duty, should wait with patience. When persecutors of God's people have gone as far as </a:t>
            </a:r>
            <a:r>
              <a:rPr lang="en-US" sz="3600" dirty="0" smtClean="0">
                <a:effectLst/>
              </a:rPr>
              <a:t>He </a:t>
            </a:r>
            <a:r>
              <a:rPr lang="en-US" sz="3600" dirty="0">
                <a:effectLst/>
              </a:rPr>
              <a:t>sees </a:t>
            </a:r>
            <a:r>
              <a:rPr lang="en-US" sz="3600" dirty="0" smtClean="0">
                <a:effectLst/>
              </a:rPr>
              <a:t>fit </a:t>
            </a:r>
            <a:r>
              <a:rPr lang="en-US" sz="3600" dirty="0">
                <a:effectLst/>
              </a:rPr>
              <a:t>and have accomplished what he intended, he will turn his hand against </a:t>
            </a:r>
            <a:r>
              <a:rPr lang="en-US" sz="3600" dirty="0" smtClean="0">
                <a:effectLst/>
              </a:rPr>
              <a:t>the persecutors </a:t>
            </a:r>
            <a:r>
              <a:rPr lang="en-US" sz="3600" dirty="0">
                <a:effectLst/>
              </a:rPr>
              <a:t>and punish them according to </a:t>
            </a:r>
            <a:r>
              <a:rPr lang="en-US" sz="3600" dirty="0" smtClean="0">
                <a:effectLst/>
              </a:rPr>
              <a:t>what they deserve.</a:t>
            </a:r>
            <a:endParaRPr lang="en-US" sz="3600" i="1" dirty="0" smtClean="0">
              <a:solidFill>
                <a:srgbClr val="FFFF00"/>
              </a:solidFill>
              <a:effectLst/>
            </a:endParaRPr>
          </a:p>
        </p:txBody>
      </p:sp>
    </p:spTree>
    <p:extLst>
      <p:ext uri="{BB962C8B-B14F-4D97-AF65-F5344CB8AC3E}">
        <p14:creationId xmlns:p14="http://schemas.microsoft.com/office/powerpoint/2010/main" val="639574355"/>
      </p:ext>
    </p:extLst>
  </p:cSld>
  <p:clrMapOvr>
    <a:masterClrMapping/>
  </p:clrMapOvr>
  <p:timing>
    <p:tnLst>
      <p:par>
        <p:cTn id="1" dur="indefinite" restart="never" nodeType="tmRoot"/>
      </p:par>
    </p:tn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13:10</a:t>
            </a:r>
            <a:endParaRPr lang="en-US" dirty="0">
              <a:solidFill>
                <a:srgbClr val="00B0F0"/>
              </a:solidFill>
            </a:endParaRPr>
          </a:p>
        </p:txBody>
      </p:sp>
      <p:sp>
        <p:nvSpPr>
          <p:cNvPr id="5" name="Content Placeholder 2"/>
          <p:cNvSpPr>
            <a:spLocks noGrp="1"/>
          </p:cNvSpPr>
          <p:nvPr>
            <p:ph idx="1"/>
          </p:nvPr>
        </p:nvSpPr>
        <p:spPr>
          <a:xfrm>
            <a:off x="232013" y="1282889"/>
            <a:ext cx="11600594" cy="5186149"/>
          </a:xfrm>
        </p:spPr>
        <p:txBody>
          <a:bodyPr>
            <a:noAutofit/>
          </a:bodyPr>
          <a:lstStyle/>
          <a:p>
            <a:pPr marL="0" indent="0">
              <a:buNone/>
            </a:pPr>
            <a:r>
              <a:rPr lang="en-US" sz="3600" i="1" dirty="0" smtClean="0">
                <a:solidFill>
                  <a:srgbClr val="FFFF00"/>
                </a:solidFill>
                <a:effectLst/>
              </a:rPr>
              <a:t>Here </a:t>
            </a:r>
            <a:r>
              <a:rPr lang="en-US" sz="3600" i="1" dirty="0">
                <a:solidFill>
                  <a:srgbClr val="FFFF00"/>
                </a:solidFill>
                <a:effectLst/>
              </a:rPr>
              <a:t>is the patience and the faith of the </a:t>
            </a:r>
            <a:r>
              <a:rPr lang="en-US" sz="3600" i="1" dirty="0" smtClean="0">
                <a:solidFill>
                  <a:srgbClr val="FFFF00"/>
                </a:solidFill>
                <a:effectLst/>
              </a:rPr>
              <a:t>saints… </a:t>
            </a:r>
          </a:p>
          <a:p>
            <a:pPr marL="0" indent="0">
              <a:buNone/>
            </a:pPr>
            <a:r>
              <a:rPr lang="en-US" sz="3600" dirty="0" smtClean="0">
                <a:effectLst/>
              </a:rPr>
              <a:t>Here </a:t>
            </a:r>
            <a:r>
              <a:rPr lang="en-US" sz="3600" dirty="0">
                <a:effectLst/>
              </a:rPr>
              <a:t>is the reason why the saints should be </a:t>
            </a:r>
            <a:r>
              <a:rPr lang="en-US" sz="3600" dirty="0" smtClean="0">
                <a:effectLst/>
              </a:rPr>
              <a:t>patient &amp; steadfast </a:t>
            </a:r>
            <a:r>
              <a:rPr lang="en-US" sz="3600" dirty="0">
                <a:effectLst/>
              </a:rPr>
              <a:t>in </a:t>
            </a:r>
            <a:r>
              <a:rPr lang="en-US" sz="3600" dirty="0" smtClean="0">
                <a:effectLst/>
              </a:rPr>
              <a:t>tribulation. Because </a:t>
            </a:r>
            <a:r>
              <a:rPr lang="en-US" sz="3600" dirty="0">
                <a:effectLst/>
              </a:rPr>
              <a:t>God will one day take the Antichrist captive and confine him to the lake of </a:t>
            </a:r>
            <a:r>
              <a:rPr lang="en-US" sz="3600" dirty="0" smtClean="0">
                <a:effectLst/>
              </a:rPr>
              <a:t>fire... </a:t>
            </a:r>
            <a:r>
              <a:rPr lang="en-US" sz="3600" dirty="0">
                <a:effectLst/>
              </a:rPr>
              <a:t>Knowing this </a:t>
            </a:r>
            <a:r>
              <a:rPr lang="en-US" sz="3600" dirty="0" smtClean="0">
                <a:effectLst/>
              </a:rPr>
              <a:t>should bring </a:t>
            </a:r>
            <a:r>
              <a:rPr lang="en-US" sz="3600" dirty="0">
                <a:effectLst/>
              </a:rPr>
              <a:t>patience and faith </a:t>
            </a:r>
            <a:r>
              <a:rPr lang="en-US" sz="3600" dirty="0" smtClean="0">
                <a:effectLst/>
              </a:rPr>
              <a:t>to sustain </a:t>
            </a:r>
            <a:r>
              <a:rPr lang="en-US" sz="3600" dirty="0">
                <a:effectLst/>
              </a:rPr>
              <a:t>the saints who endure these persecutions.</a:t>
            </a:r>
            <a:endParaRPr lang="en-US" sz="3600" i="1" dirty="0">
              <a:solidFill>
                <a:srgbClr val="FFFF00"/>
              </a:solidFill>
              <a:effectLst/>
            </a:endParaRPr>
          </a:p>
          <a:p>
            <a:pPr marL="0" indent="0" algn="ctr">
              <a:buNone/>
            </a:pPr>
            <a:r>
              <a:rPr lang="en-US" sz="3600" dirty="0" smtClean="0">
                <a:solidFill>
                  <a:srgbClr val="00B0F0"/>
                </a:solidFill>
                <a:effectLst/>
              </a:rPr>
              <a:t>The </a:t>
            </a:r>
            <a:r>
              <a:rPr lang="en-US" sz="3600" dirty="0">
                <a:solidFill>
                  <a:srgbClr val="00B0F0"/>
                </a:solidFill>
                <a:effectLst/>
              </a:rPr>
              <a:t>same idea occurs in </a:t>
            </a:r>
            <a:r>
              <a:rPr lang="en-US" sz="3600" dirty="0" smtClean="0">
                <a:solidFill>
                  <a:srgbClr val="00B0F0"/>
                </a:solidFill>
                <a:effectLst/>
              </a:rPr>
              <a:t>Rev. 14:9-13 </a:t>
            </a:r>
            <a:endParaRPr lang="en-US" sz="3600" i="1" dirty="0" smtClean="0">
              <a:solidFill>
                <a:srgbClr val="00B0F0"/>
              </a:solidFill>
              <a:effectLst/>
            </a:endParaRPr>
          </a:p>
        </p:txBody>
      </p:sp>
    </p:spTree>
    <p:extLst>
      <p:ext uri="{BB962C8B-B14F-4D97-AF65-F5344CB8AC3E}">
        <p14:creationId xmlns:p14="http://schemas.microsoft.com/office/powerpoint/2010/main" val="3320130124"/>
      </p:ext>
    </p:extLst>
  </p:cSld>
  <p:clrMapOvr>
    <a:masterClrMapping/>
  </p:clrMapOvr>
  <p:timing>
    <p:tnLst>
      <p:par>
        <p:cTn id="1" dur="indefinite" restart="never" nodeType="tmRoot"/>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914" y="134119"/>
            <a:ext cx="8789158" cy="6591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50208"/>
      </p:ext>
    </p:extLst>
  </p:cSld>
  <p:clrMapOvr>
    <a:masterClrMapping/>
  </p:clrMapOvr>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 of 2nd beast in Revelation 1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779" y="483908"/>
            <a:ext cx="7492621" cy="600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076715"/>
      </p:ext>
    </p:extLst>
  </p:cSld>
  <p:clrMapOvr>
    <a:masterClrMapping/>
  </p:clrMapOvr>
  <p:timing>
    <p:tnLst>
      <p:par>
        <p:cTn id="1" dur="indefinite" restart="never" nodeType="tmRoot"/>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13:11</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dirty="0" smtClean="0">
                <a:effectLst/>
              </a:rPr>
              <a:t>The </a:t>
            </a:r>
            <a:r>
              <a:rPr lang="en-US" sz="3600" dirty="0" smtClean="0">
                <a:solidFill>
                  <a:srgbClr val="00B0F0"/>
                </a:solidFill>
                <a:effectLst/>
              </a:rPr>
              <a:t>2</a:t>
            </a:r>
            <a:r>
              <a:rPr lang="en-US" sz="3600" baseline="30000" dirty="0" smtClean="0">
                <a:solidFill>
                  <a:srgbClr val="00B0F0"/>
                </a:solidFill>
                <a:effectLst/>
              </a:rPr>
              <a:t>nd</a:t>
            </a:r>
            <a:r>
              <a:rPr lang="en-US" sz="3600" dirty="0" smtClean="0">
                <a:solidFill>
                  <a:srgbClr val="00B0F0"/>
                </a:solidFill>
                <a:effectLst/>
              </a:rPr>
              <a:t> beast </a:t>
            </a:r>
            <a:r>
              <a:rPr lang="en-US" sz="3600" dirty="0" smtClean="0">
                <a:effectLst/>
              </a:rPr>
              <a:t>rises from the </a:t>
            </a:r>
            <a:r>
              <a:rPr lang="en-US" sz="3600" dirty="0" smtClean="0">
                <a:solidFill>
                  <a:srgbClr val="00B0F0"/>
                </a:solidFill>
                <a:effectLst/>
              </a:rPr>
              <a:t>earth</a:t>
            </a:r>
            <a:r>
              <a:rPr lang="en-US" sz="3600" dirty="0" smtClean="0">
                <a:effectLst/>
              </a:rPr>
              <a:t> and is thereby distinguished from the </a:t>
            </a:r>
            <a:r>
              <a:rPr lang="en-US" sz="3600" dirty="0" smtClean="0">
                <a:solidFill>
                  <a:srgbClr val="FFFF00"/>
                </a:solidFill>
                <a:effectLst/>
              </a:rPr>
              <a:t>1</a:t>
            </a:r>
            <a:r>
              <a:rPr lang="en-US" sz="3600" baseline="30000" dirty="0" smtClean="0">
                <a:solidFill>
                  <a:srgbClr val="FFFF00"/>
                </a:solidFill>
                <a:effectLst/>
              </a:rPr>
              <a:t>st</a:t>
            </a:r>
            <a:r>
              <a:rPr lang="en-US" sz="3600" dirty="0" smtClean="0">
                <a:solidFill>
                  <a:srgbClr val="FFFF00"/>
                </a:solidFill>
                <a:effectLst/>
              </a:rPr>
              <a:t> beast </a:t>
            </a:r>
            <a:r>
              <a:rPr lang="en-US" sz="3600" dirty="0" smtClean="0">
                <a:effectLst/>
              </a:rPr>
              <a:t>who came from the </a:t>
            </a:r>
            <a:r>
              <a:rPr lang="en-US" sz="3600" dirty="0" smtClean="0">
                <a:solidFill>
                  <a:srgbClr val="FFFF00"/>
                </a:solidFill>
                <a:effectLst/>
              </a:rPr>
              <a:t>sea</a:t>
            </a:r>
            <a:r>
              <a:rPr lang="en-US" sz="3600" dirty="0" smtClean="0">
                <a:effectLst/>
              </a:rPr>
              <a:t>; also note the usage of the phrase “</a:t>
            </a:r>
            <a:r>
              <a:rPr lang="en-US" sz="3600" dirty="0" smtClean="0">
                <a:solidFill>
                  <a:srgbClr val="FFC000"/>
                </a:solidFill>
                <a:effectLst/>
              </a:rPr>
              <a:t>another beast</a:t>
            </a:r>
            <a:r>
              <a:rPr lang="en-US" sz="3600" dirty="0" smtClean="0">
                <a:effectLst/>
              </a:rPr>
              <a:t>.”</a:t>
            </a:r>
          </a:p>
          <a:p>
            <a:pPr marL="0" indent="0">
              <a:buNone/>
            </a:pPr>
            <a:r>
              <a:rPr lang="en-US" sz="3600" dirty="0" smtClean="0">
                <a:effectLst/>
              </a:rPr>
              <a:t>The appearance of the 2</a:t>
            </a:r>
            <a:r>
              <a:rPr lang="en-US" sz="3600" baseline="30000" dirty="0" smtClean="0">
                <a:effectLst/>
              </a:rPr>
              <a:t>nd</a:t>
            </a:r>
            <a:r>
              <a:rPr lang="en-US" sz="3600" dirty="0" smtClean="0">
                <a:effectLst/>
              </a:rPr>
              <a:t> beast is also different from the 1</a:t>
            </a:r>
            <a:r>
              <a:rPr lang="en-US" sz="3600" baseline="30000" dirty="0" smtClean="0">
                <a:effectLst/>
              </a:rPr>
              <a:t>st</a:t>
            </a:r>
            <a:r>
              <a:rPr lang="en-US" sz="3600" dirty="0" smtClean="0">
                <a:effectLst/>
              </a:rPr>
              <a:t> beast. The </a:t>
            </a:r>
            <a:r>
              <a:rPr lang="en-US" sz="3600" dirty="0" smtClean="0">
                <a:solidFill>
                  <a:srgbClr val="00B0F0"/>
                </a:solidFill>
                <a:effectLst/>
              </a:rPr>
              <a:t>2</a:t>
            </a:r>
            <a:r>
              <a:rPr lang="en-US" sz="3600" baseline="30000" dirty="0" smtClean="0">
                <a:solidFill>
                  <a:srgbClr val="00B0F0"/>
                </a:solidFill>
                <a:effectLst/>
              </a:rPr>
              <a:t>nd</a:t>
            </a:r>
            <a:r>
              <a:rPr lang="en-US" sz="3600" dirty="0" smtClean="0">
                <a:solidFill>
                  <a:srgbClr val="00B0F0"/>
                </a:solidFill>
                <a:effectLst/>
              </a:rPr>
              <a:t> beast </a:t>
            </a:r>
            <a:r>
              <a:rPr lang="en-US" sz="3600" dirty="0" smtClean="0">
                <a:effectLst/>
              </a:rPr>
              <a:t>has only </a:t>
            </a:r>
            <a:r>
              <a:rPr lang="en-US" sz="3600" dirty="0" smtClean="0">
                <a:solidFill>
                  <a:srgbClr val="00B0F0"/>
                </a:solidFill>
                <a:effectLst/>
              </a:rPr>
              <a:t>2 horns </a:t>
            </a:r>
            <a:r>
              <a:rPr lang="en-US" sz="3600" dirty="0" smtClean="0">
                <a:effectLst/>
              </a:rPr>
              <a:t>while the </a:t>
            </a:r>
            <a:r>
              <a:rPr lang="en-US" sz="3600" dirty="0" smtClean="0">
                <a:solidFill>
                  <a:srgbClr val="FFFF00"/>
                </a:solidFill>
                <a:effectLst/>
              </a:rPr>
              <a:t>1</a:t>
            </a:r>
            <a:r>
              <a:rPr lang="en-US" sz="3600" baseline="30000" dirty="0" smtClean="0">
                <a:solidFill>
                  <a:srgbClr val="FFFF00"/>
                </a:solidFill>
                <a:effectLst/>
              </a:rPr>
              <a:t>st</a:t>
            </a:r>
            <a:r>
              <a:rPr lang="en-US" sz="3600" dirty="0" smtClean="0">
                <a:solidFill>
                  <a:srgbClr val="FFFF00"/>
                </a:solidFill>
                <a:effectLst/>
              </a:rPr>
              <a:t> beast </a:t>
            </a:r>
            <a:r>
              <a:rPr lang="en-US" sz="3600" dirty="0" smtClean="0">
                <a:effectLst/>
              </a:rPr>
              <a:t>has </a:t>
            </a:r>
            <a:r>
              <a:rPr lang="en-US" sz="3600" dirty="0" smtClean="0">
                <a:solidFill>
                  <a:srgbClr val="FFFF00"/>
                </a:solidFill>
                <a:effectLst/>
              </a:rPr>
              <a:t>10 horns</a:t>
            </a:r>
            <a:r>
              <a:rPr lang="en-US" sz="3600" dirty="0" smtClean="0">
                <a:effectLst/>
              </a:rPr>
              <a:t>. The 2 horns suggest that the 2nd beast will have some strength &amp; authority but not much reign &amp; rule as the 1</a:t>
            </a:r>
            <a:r>
              <a:rPr lang="en-US" sz="3600" baseline="30000" dirty="0" smtClean="0">
                <a:effectLst/>
              </a:rPr>
              <a:t>st</a:t>
            </a:r>
            <a:r>
              <a:rPr lang="en-US" sz="3600" dirty="0" smtClean="0">
                <a:effectLst/>
              </a:rPr>
              <a:t> beast which had 10 horns.</a:t>
            </a:r>
          </a:p>
        </p:txBody>
      </p:sp>
    </p:spTree>
    <p:extLst>
      <p:ext uri="{BB962C8B-B14F-4D97-AF65-F5344CB8AC3E}">
        <p14:creationId xmlns:p14="http://schemas.microsoft.com/office/powerpoint/2010/main" val="18362313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2:8-11</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endParaRPr lang="en-US" sz="3200" i="1" u="sng" dirty="0">
              <a:solidFill>
                <a:schemeClr val="accent3">
                  <a:lumMod val="60000"/>
                  <a:lumOff val="40000"/>
                </a:schemeClr>
              </a:solidFill>
              <a:effectLst>
                <a:outerShdw blurRad="38100" dist="38100" dir="2700000" algn="tl">
                  <a:srgbClr val="000000">
                    <a:alpha val="43137"/>
                  </a:srgbClr>
                </a:outerShdw>
              </a:effectLst>
            </a:endParaRPr>
          </a:p>
          <a:p>
            <a:r>
              <a:rPr lang="en-US" sz="3200" dirty="0"/>
              <a:t>The word Smyrna means “</a:t>
            </a:r>
            <a:r>
              <a:rPr lang="en-US" sz="3200" dirty="0">
                <a:solidFill>
                  <a:srgbClr val="FFFF00"/>
                </a:solidFill>
              </a:rPr>
              <a:t>bitter</a:t>
            </a:r>
            <a:r>
              <a:rPr lang="en-US" sz="3200" dirty="0"/>
              <a:t>” &amp; is also translated as “</a:t>
            </a:r>
            <a:r>
              <a:rPr lang="en-US" sz="3200" dirty="0">
                <a:solidFill>
                  <a:srgbClr val="FFFF00"/>
                </a:solidFill>
              </a:rPr>
              <a:t>myrrh</a:t>
            </a:r>
            <a:r>
              <a:rPr lang="en-US" sz="3200" dirty="0"/>
              <a:t>” elsewhere in the NT (Matt. 2:11; Mark 15:23; John 19:39).</a:t>
            </a:r>
          </a:p>
          <a:p>
            <a:r>
              <a:rPr lang="en-US" sz="3200" dirty="0"/>
              <a:t>In John's day it was a city of about 200,000 people.</a:t>
            </a:r>
          </a:p>
          <a:p>
            <a:r>
              <a:rPr lang="en-US" sz="3200" dirty="0"/>
              <a:t>It was located on the Aegean Sea. It had an ideal natural harbor and was a commercial center surpassed only by Ephesus in Asia Minor. It was a very wealthy city.</a:t>
            </a:r>
          </a:p>
          <a:p>
            <a:r>
              <a:rPr lang="en-US" sz="3200" dirty="0"/>
              <a:t>It was also a free city because it had helped the retreating Roman soldiers after their defeat by Mithradates. </a:t>
            </a:r>
            <a:endParaRPr lang="en-US" sz="3200" dirty="0">
              <a:effectLst/>
            </a:endParaRPr>
          </a:p>
          <a:p>
            <a:pPr marL="0" indent="0">
              <a:buNone/>
            </a:pPr>
            <a:endParaRPr lang="en-US" sz="3200" dirty="0">
              <a:effectLst/>
            </a:endParaRPr>
          </a:p>
        </p:txBody>
      </p:sp>
    </p:spTree>
    <p:extLst>
      <p:ext uri="{BB962C8B-B14F-4D97-AF65-F5344CB8AC3E}">
        <p14:creationId xmlns:p14="http://schemas.microsoft.com/office/powerpoint/2010/main" val="3989813013"/>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13:11</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i="1" dirty="0" smtClean="0">
                <a:solidFill>
                  <a:srgbClr val="FFFF00"/>
                </a:solidFill>
                <a:effectLst/>
              </a:rPr>
              <a:t>Two </a:t>
            </a:r>
            <a:r>
              <a:rPr lang="en-US" sz="3600" i="1" dirty="0">
                <a:solidFill>
                  <a:srgbClr val="FFFF00"/>
                </a:solidFill>
                <a:effectLst/>
              </a:rPr>
              <a:t>horns like a lamb . . . </a:t>
            </a:r>
            <a:r>
              <a:rPr lang="en-US" sz="3600" i="1" dirty="0" smtClean="0">
                <a:solidFill>
                  <a:srgbClr val="FFFF00"/>
                </a:solidFill>
                <a:effectLst/>
              </a:rPr>
              <a:t>spoke </a:t>
            </a:r>
            <a:r>
              <a:rPr lang="en-US" sz="3600" i="1" dirty="0">
                <a:solidFill>
                  <a:srgbClr val="FFFF00"/>
                </a:solidFill>
                <a:effectLst/>
              </a:rPr>
              <a:t>like a dragon</a:t>
            </a:r>
            <a:r>
              <a:rPr lang="en-US" sz="3600" i="1" dirty="0" smtClean="0">
                <a:solidFill>
                  <a:srgbClr val="FFFF00"/>
                </a:solidFill>
                <a:effectLst/>
              </a:rPr>
              <a:t>.</a:t>
            </a:r>
          </a:p>
          <a:p>
            <a:pPr marL="0" indent="0">
              <a:buNone/>
            </a:pPr>
            <a:r>
              <a:rPr lang="en-US" sz="3600" dirty="0" smtClean="0">
                <a:effectLst/>
              </a:rPr>
              <a:t>The lamb may allude to an appearance of meekness or innocence… which may indicate the character of the 2</a:t>
            </a:r>
            <a:r>
              <a:rPr lang="en-US" sz="3600" baseline="30000" dirty="0" smtClean="0">
                <a:effectLst/>
              </a:rPr>
              <a:t>nd</a:t>
            </a:r>
            <a:r>
              <a:rPr lang="en-US" sz="3600" dirty="0" smtClean="0">
                <a:effectLst/>
              </a:rPr>
              <a:t> beast as an imitation of the lamb of God (Jesus). This beast is no meek &amp; weak person as he speaks as a dragon. Thereby alluding to his association and representation of Satan. His approach will be subtle &amp; sneaky to woo people and then strike like a snake.</a:t>
            </a:r>
          </a:p>
        </p:txBody>
      </p:sp>
    </p:spTree>
    <p:extLst>
      <p:ext uri="{BB962C8B-B14F-4D97-AF65-F5344CB8AC3E}">
        <p14:creationId xmlns:p14="http://schemas.microsoft.com/office/powerpoint/2010/main" val="4266518397"/>
      </p:ext>
    </p:extLst>
  </p:cSld>
  <p:clrMapOvr>
    <a:masterClrMapping/>
  </p:clrMapOvr>
  <p:timing>
    <p:tnLst>
      <p:par>
        <p:cTn id="1" dur="indefinite" restart="never" nodeType="tmRoot"/>
      </p:par>
    </p:tn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13:12</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dirty="0" smtClean="0">
                <a:effectLst/>
              </a:rPr>
              <a:t>The aim of the 2</a:t>
            </a:r>
            <a:r>
              <a:rPr lang="en-US" sz="3600" baseline="30000" dirty="0" smtClean="0">
                <a:effectLst/>
              </a:rPr>
              <a:t>nd</a:t>
            </a:r>
            <a:r>
              <a:rPr lang="en-US" sz="3600" dirty="0" smtClean="0">
                <a:effectLst/>
              </a:rPr>
              <a:t> beast, otherwise called the false prophet </a:t>
            </a:r>
            <a:r>
              <a:rPr lang="en-US" sz="3600" i="1" dirty="0" smtClean="0">
                <a:solidFill>
                  <a:srgbClr val="FFFF00"/>
                </a:solidFill>
                <a:effectLst/>
              </a:rPr>
              <a:t>(Rev. 16:13; 19:20; 20:10)</a:t>
            </a:r>
            <a:r>
              <a:rPr lang="en-US" sz="3600" dirty="0" smtClean="0">
                <a:effectLst/>
              </a:rPr>
              <a:t> is to promote the worship of the 1</a:t>
            </a:r>
            <a:r>
              <a:rPr lang="en-US" sz="3600" baseline="30000" dirty="0" smtClean="0">
                <a:effectLst/>
              </a:rPr>
              <a:t>st</a:t>
            </a:r>
            <a:r>
              <a:rPr lang="en-US" sz="3600" dirty="0" smtClean="0">
                <a:effectLst/>
              </a:rPr>
              <a:t> beast, the antichrist.  At no time in his career, will the false prophet promote himself; his interests are always concerned with the antichrist. The verse declares that his power is as great as the antichrist but he uses it to promote &amp; push the agenda of the antichrist.</a:t>
            </a:r>
          </a:p>
        </p:txBody>
      </p:sp>
    </p:spTree>
    <p:extLst>
      <p:ext uri="{BB962C8B-B14F-4D97-AF65-F5344CB8AC3E}">
        <p14:creationId xmlns:p14="http://schemas.microsoft.com/office/powerpoint/2010/main" val="3623605310"/>
      </p:ext>
    </p:extLst>
  </p:cSld>
  <p:clrMapOvr>
    <a:masterClrMapping/>
  </p:clrMapOvr>
  <p:timing>
    <p:tnLst>
      <p:par>
        <p:cTn id="1" dur="indefinite" restart="never" nodeType="tmRoot"/>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13:12</a:t>
            </a:r>
            <a:endParaRPr lang="en-US" dirty="0">
              <a:solidFill>
                <a:srgbClr val="00B0F0"/>
              </a:solidFill>
            </a:endParaRPr>
          </a:p>
        </p:txBody>
      </p:sp>
      <p:sp>
        <p:nvSpPr>
          <p:cNvPr id="5" name="Content Placeholder 2"/>
          <p:cNvSpPr>
            <a:spLocks noGrp="1"/>
          </p:cNvSpPr>
          <p:nvPr>
            <p:ph idx="1"/>
          </p:nvPr>
        </p:nvSpPr>
        <p:spPr>
          <a:xfrm>
            <a:off x="272956" y="1378424"/>
            <a:ext cx="11600594" cy="517250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he </a:t>
            </a:r>
            <a:r>
              <a:rPr lang="en-US" sz="3600" i="1" dirty="0" smtClean="0">
                <a:solidFill>
                  <a:srgbClr val="FFFF00"/>
                </a:solidFill>
                <a:effectLst/>
              </a:rPr>
              <a:t>exercises </a:t>
            </a:r>
            <a:r>
              <a:rPr lang="en-US" sz="3600" i="1" dirty="0">
                <a:solidFill>
                  <a:srgbClr val="FFFF00"/>
                </a:solidFill>
                <a:effectLst/>
              </a:rPr>
              <a:t>all the power of the first beast </a:t>
            </a:r>
            <a:r>
              <a:rPr lang="en-US" sz="3600" i="1" dirty="0">
                <a:solidFill>
                  <a:srgbClr val="00B0F0"/>
                </a:solidFill>
                <a:effectLst/>
              </a:rPr>
              <a:t>before </a:t>
            </a:r>
            <a:r>
              <a:rPr lang="en-US" sz="3600" i="1" dirty="0" smtClean="0">
                <a:solidFill>
                  <a:srgbClr val="00B0F0"/>
                </a:solidFill>
                <a:effectLst/>
              </a:rPr>
              <a:t>him…</a:t>
            </a:r>
            <a:r>
              <a:rPr lang="en-US" sz="3600" i="1" dirty="0">
                <a:solidFill>
                  <a:srgbClr val="FFFF00"/>
                </a:solidFill>
                <a:effectLst/>
              </a:rPr>
              <a:t> (Rev. </a:t>
            </a:r>
            <a:r>
              <a:rPr lang="en-US" sz="3600" i="1" dirty="0" smtClean="0">
                <a:solidFill>
                  <a:srgbClr val="FFFF00"/>
                </a:solidFill>
                <a:effectLst/>
              </a:rPr>
              <a:t>19:20)</a:t>
            </a:r>
            <a:endParaRPr lang="en-US" sz="3600" i="1" dirty="0" smtClean="0">
              <a:solidFill>
                <a:srgbClr val="00B0F0"/>
              </a:solidFill>
              <a:effectLst/>
            </a:endParaRPr>
          </a:p>
          <a:p>
            <a:pPr marL="0" indent="0">
              <a:buNone/>
            </a:pPr>
            <a:r>
              <a:rPr lang="en-US" sz="3600" dirty="0" smtClean="0">
                <a:solidFill>
                  <a:srgbClr val="00B0F0"/>
                </a:solidFill>
                <a:effectLst/>
              </a:rPr>
              <a:t>Meaning that the false prophet promoted the antichrist  in the very presence of the antichrist… before his very eyes… It was done for the antichrist to behold and wallow in his pomp and pride.</a:t>
            </a:r>
          </a:p>
        </p:txBody>
      </p:sp>
    </p:spTree>
    <p:extLst>
      <p:ext uri="{BB962C8B-B14F-4D97-AF65-F5344CB8AC3E}">
        <p14:creationId xmlns:p14="http://schemas.microsoft.com/office/powerpoint/2010/main" val="1618405880"/>
      </p:ext>
    </p:extLst>
  </p:cSld>
  <p:clrMapOvr>
    <a:masterClrMapping/>
  </p:clrMapOvr>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21" y="95535"/>
            <a:ext cx="11801701" cy="663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349848"/>
      </p:ext>
    </p:extLst>
  </p:cSld>
  <p:clrMapOvr>
    <a:masterClrMapping/>
  </p:clrMapOvr>
  <p:timing>
    <p:tnLst>
      <p:par>
        <p:cTn id="1" dur="indefinite" restart="never" nodeType="tmRoot"/>
      </p:par>
    </p:tn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13:13</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he </a:t>
            </a:r>
            <a:r>
              <a:rPr lang="en-US" sz="3600" i="1" dirty="0" smtClean="0">
                <a:solidFill>
                  <a:srgbClr val="FFFF00"/>
                </a:solidFill>
                <a:effectLst/>
              </a:rPr>
              <a:t>does </a:t>
            </a:r>
            <a:r>
              <a:rPr lang="en-US" sz="3600" i="1" dirty="0">
                <a:solidFill>
                  <a:srgbClr val="FFFF00"/>
                </a:solidFill>
                <a:effectLst/>
              </a:rPr>
              <a:t>great </a:t>
            </a:r>
            <a:r>
              <a:rPr lang="en-US" sz="3600" i="1" dirty="0" smtClean="0">
                <a:solidFill>
                  <a:srgbClr val="FFFF00"/>
                </a:solidFill>
                <a:effectLst/>
              </a:rPr>
              <a:t>wonders…</a:t>
            </a:r>
          </a:p>
          <a:p>
            <a:pPr marL="0" indent="0">
              <a:buNone/>
            </a:pPr>
            <a:r>
              <a:rPr lang="en-US" sz="3600" i="1" dirty="0" smtClean="0">
                <a:solidFill>
                  <a:srgbClr val="FFFF00"/>
                </a:solidFill>
                <a:effectLst/>
              </a:rPr>
              <a:t> “wonders”</a:t>
            </a:r>
            <a:r>
              <a:rPr lang="en-US" sz="3600" dirty="0" smtClean="0">
                <a:effectLst/>
              </a:rPr>
              <a:t>… This </a:t>
            </a:r>
            <a:r>
              <a:rPr lang="en-US" sz="3600" dirty="0">
                <a:effectLst/>
              </a:rPr>
              <a:t>word </a:t>
            </a:r>
            <a:r>
              <a:rPr lang="en-US" sz="3600" dirty="0" smtClean="0">
                <a:effectLst/>
              </a:rPr>
              <a:t>is commonly </a:t>
            </a:r>
            <a:r>
              <a:rPr lang="en-US" sz="3600" dirty="0">
                <a:effectLst/>
              </a:rPr>
              <a:t>employed to denote </a:t>
            </a:r>
            <a:r>
              <a:rPr lang="en-US" sz="3600" dirty="0" smtClean="0">
                <a:effectLst/>
              </a:rPr>
              <a:t>miracles, signs or tokens.</a:t>
            </a:r>
          </a:p>
          <a:p>
            <a:pPr marL="0" indent="0">
              <a:buNone/>
            </a:pPr>
            <a:r>
              <a:rPr lang="en-US" sz="3600" dirty="0" smtClean="0">
                <a:effectLst/>
              </a:rPr>
              <a:t>The false prophet will cause fire </a:t>
            </a:r>
            <a:r>
              <a:rPr lang="en-US" sz="3600" dirty="0">
                <a:effectLst/>
              </a:rPr>
              <a:t>from the sky</a:t>
            </a:r>
            <a:r>
              <a:rPr lang="en-US" sz="3600" dirty="0" smtClean="0">
                <a:effectLst/>
              </a:rPr>
              <a:t> to come down to the earth. </a:t>
            </a:r>
          </a:p>
          <a:p>
            <a:pPr marL="0" indent="0">
              <a:buNone/>
            </a:pPr>
            <a:r>
              <a:rPr lang="en-US" sz="3600" dirty="0" smtClean="0">
                <a:effectLst/>
              </a:rPr>
              <a:t>The </a:t>
            </a:r>
            <a:r>
              <a:rPr lang="en-US" sz="3600" dirty="0">
                <a:effectLst/>
              </a:rPr>
              <a:t>phrase "</a:t>
            </a:r>
            <a:r>
              <a:rPr lang="en-US" sz="3600" i="1" dirty="0">
                <a:solidFill>
                  <a:srgbClr val="FFFF00"/>
                </a:solidFill>
                <a:effectLst/>
              </a:rPr>
              <a:t>in the sight of men</a:t>
            </a:r>
            <a:r>
              <a:rPr lang="en-US" sz="3600" dirty="0">
                <a:effectLst/>
              </a:rPr>
              <a:t>" implies that this would be done </a:t>
            </a:r>
            <a:r>
              <a:rPr lang="en-US" sz="3600" dirty="0" smtClean="0">
                <a:effectLst/>
              </a:rPr>
              <a:t>publicly.</a:t>
            </a:r>
          </a:p>
        </p:txBody>
      </p:sp>
    </p:spTree>
    <p:extLst>
      <p:ext uri="{BB962C8B-B14F-4D97-AF65-F5344CB8AC3E}">
        <p14:creationId xmlns:p14="http://schemas.microsoft.com/office/powerpoint/2010/main" val="1058224899"/>
      </p:ext>
    </p:extLst>
  </p:cSld>
  <p:clrMapOvr>
    <a:masterClrMapping/>
  </p:clrMapOvr>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095" y="168711"/>
            <a:ext cx="7693029" cy="641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348096"/>
      </p:ext>
    </p:extLst>
  </p:cSld>
  <p:clrMapOvr>
    <a:masterClrMapping/>
  </p:clrMapOvr>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13:14</a:t>
            </a:r>
            <a:endParaRPr lang="en-US" dirty="0">
              <a:solidFill>
                <a:srgbClr val="00B0F0"/>
              </a:solidFill>
            </a:endParaRPr>
          </a:p>
        </p:txBody>
      </p:sp>
      <p:sp>
        <p:nvSpPr>
          <p:cNvPr id="5" name="Content Placeholder 2"/>
          <p:cNvSpPr>
            <a:spLocks noGrp="1"/>
          </p:cNvSpPr>
          <p:nvPr>
            <p:ph idx="1"/>
          </p:nvPr>
        </p:nvSpPr>
        <p:spPr>
          <a:xfrm>
            <a:off x="272956" y="1514901"/>
            <a:ext cx="11600594" cy="5036024"/>
          </a:xfrm>
        </p:spPr>
        <p:txBody>
          <a:bodyPr>
            <a:noAutofit/>
          </a:bodyPr>
          <a:lstStyle/>
          <a:p>
            <a:pPr marL="0" indent="0">
              <a:buNone/>
            </a:pPr>
            <a:r>
              <a:rPr lang="en-US" sz="3600" dirty="0" smtClean="0">
                <a:effectLst/>
              </a:rPr>
              <a:t>And </a:t>
            </a:r>
            <a:r>
              <a:rPr lang="en-US" sz="3600" dirty="0">
                <a:effectLst/>
              </a:rPr>
              <a:t>his power of leading astray the inhabitants of the earth is due to the </a:t>
            </a:r>
            <a:r>
              <a:rPr lang="en-US" sz="3600" dirty="0" smtClean="0">
                <a:effectLst/>
              </a:rPr>
              <a:t>miracles </a:t>
            </a:r>
            <a:r>
              <a:rPr lang="en-US" sz="3600" dirty="0">
                <a:effectLst/>
              </a:rPr>
              <a:t>which he has been permitted to work in the presence of the </a:t>
            </a:r>
            <a:r>
              <a:rPr lang="en-US" sz="3600" dirty="0" smtClean="0">
                <a:effectLst/>
              </a:rPr>
              <a:t>antichrist. </a:t>
            </a:r>
            <a:r>
              <a:rPr lang="en-US" sz="3600" dirty="0">
                <a:effectLst/>
              </a:rPr>
              <a:t>And he told the inhabitants of the earth to erect a statue to the </a:t>
            </a:r>
            <a:r>
              <a:rPr lang="en-US" sz="3600" dirty="0" smtClean="0">
                <a:effectLst/>
              </a:rPr>
              <a:t>antichrist who </a:t>
            </a:r>
            <a:r>
              <a:rPr lang="en-US" sz="3600" dirty="0">
                <a:effectLst/>
              </a:rPr>
              <a:t>had received the sword-stroke and yet had recovered</a:t>
            </a:r>
            <a:r>
              <a:rPr lang="en-US" sz="3600" dirty="0" smtClean="0">
                <a:effectLst/>
              </a:rPr>
              <a:t>.</a:t>
            </a:r>
            <a:endParaRPr lang="en-US" sz="3600" dirty="0">
              <a:effectLst/>
            </a:endParaRPr>
          </a:p>
        </p:txBody>
      </p:sp>
    </p:spTree>
    <p:extLst>
      <p:ext uri="{BB962C8B-B14F-4D97-AF65-F5344CB8AC3E}">
        <p14:creationId xmlns:p14="http://schemas.microsoft.com/office/powerpoint/2010/main" val="3709344120"/>
      </p:ext>
    </p:extLst>
  </p:cSld>
  <p:clrMapOvr>
    <a:masterClrMapping/>
  </p:clrMapOvr>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70" y="235376"/>
            <a:ext cx="8087673" cy="649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885813"/>
      </p:ext>
    </p:extLst>
  </p:cSld>
  <p:clrMapOvr>
    <a:masterClrMapping/>
  </p:clrMapOvr>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 of talking statue in Revelation13: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304" y="234692"/>
            <a:ext cx="4353635" cy="643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129649"/>
      </p:ext>
    </p:extLst>
  </p:cSld>
  <p:clrMapOvr>
    <a:masterClrMapping/>
  </p:clrMapOvr>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13:15</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dirty="0" smtClean="0">
                <a:effectLst/>
              </a:rPr>
              <a:t>The Greek word for </a:t>
            </a:r>
            <a:r>
              <a:rPr lang="en-US" sz="3600" i="1" dirty="0" smtClean="0">
                <a:solidFill>
                  <a:srgbClr val="FFFF00"/>
                </a:solidFill>
                <a:effectLst/>
              </a:rPr>
              <a:t>“life” </a:t>
            </a:r>
            <a:r>
              <a:rPr lang="en-US" sz="3600" dirty="0" smtClean="0">
                <a:effectLst/>
              </a:rPr>
              <a:t>used in this verse is actually </a:t>
            </a:r>
            <a:r>
              <a:rPr lang="en-US" sz="3600" i="1" dirty="0" smtClean="0">
                <a:solidFill>
                  <a:srgbClr val="FFFF00"/>
                </a:solidFill>
                <a:effectLst/>
              </a:rPr>
              <a:t>“pneuma” </a:t>
            </a:r>
            <a:r>
              <a:rPr lang="en-US" sz="3600" dirty="0" smtClean="0">
                <a:effectLst/>
              </a:rPr>
              <a:t>which means </a:t>
            </a:r>
            <a:r>
              <a:rPr lang="en-US" sz="3600" i="1" dirty="0" smtClean="0">
                <a:solidFill>
                  <a:srgbClr val="00B0F0"/>
                </a:solidFill>
                <a:effectLst/>
              </a:rPr>
              <a:t>breath, wind or spirit</a:t>
            </a:r>
            <a:r>
              <a:rPr lang="en-US" sz="3600" dirty="0" smtClean="0">
                <a:effectLst/>
              </a:rPr>
              <a:t>. Therefore this could be a supernatural miracle performed by the false prophet thru the power of Satan that actually gives life to the image. Or it could be a technologically advanced operation performed by the false prophet to give the appearance of real life and speech to the image.</a:t>
            </a:r>
          </a:p>
        </p:txBody>
      </p:sp>
    </p:spTree>
    <p:extLst>
      <p:ext uri="{BB962C8B-B14F-4D97-AF65-F5344CB8AC3E}">
        <p14:creationId xmlns:p14="http://schemas.microsoft.com/office/powerpoint/2010/main" val="12194325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2:8-11</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endParaRPr lang="en-US" sz="3200" i="1" u="sng" dirty="0">
              <a:solidFill>
                <a:schemeClr val="accent3">
                  <a:lumMod val="60000"/>
                  <a:lumOff val="40000"/>
                </a:schemeClr>
              </a:solidFill>
              <a:effectLst>
                <a:outerShdw blurRad="38100" dist="38100" dir="2700000" algn="tl">
                  <a:srgbClr val="000000">
                    <a:alpha val="43137"/>
                  </a:srgbClr>
                </a:outerShdw>
              </a:effectLst>
            </a:endParaRPr>
          </a:p>
          <a:p>
            <a:r>
              <a:rPr lang="en-US" sz="3200" dirty="0"/>
              <a:t>It was a center of worship of the goddess Roma and Emperor worship. It had the first temple to Emperor Tiberius</a:t>
            </a:r>
          </a:p>
          <a:p>
            <a:r>
              <a:rPr lang="en-US" sz="3200" dirty="0"/>
              <a:t>It was a religious center with the worship of Cybele and the pantheon of Homer. Its many temples were located on the Acropolis called </a:t>
            </a:r>
            <a:r>
              <a:rPr lang="en-US" sz="3200" dirty="0" err="1"/>
              <a:t>Pagos</a:t>
            </a:r>
            <a:r>
              <a:rPr lang="en-US" sz="3200" dirty="0"/>
              <a:t> with a golden road between the Temple of Zeus and Cybele.</a:t>
            </a:r>
          </a:p>
          <a:p>
            <a:r>
              <a:rPr lang="en-US" sz="3200" dirty="0"/>
              <a:t>It had a large active anti-Christian Jewish population. It was the city in which Polycarp (John the Apostle's disciple) was martyred.</a:t>
            </a:r>
          </a:p>
          <a:p>
            <a:endParaRPr lang="en-US" sz="3200" dirty="0">
              <a:effectLst/>
            </a:endParaRPr>
          </a:p>
        </p:txBody>
      </p:sp>
    </p:spTree>
    <p:extLst>
      <p:ext uri="{BB962C8B-B14F-4D97-AF65-F5344CB8AC3E}">
        <p14:creationId xmlns:p14="http://schemas.microsoft.com/office/powerpoint/2010/main" val="635527979"/>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634" y="95534"/>
            <a:ext cx="5931327" cy="664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705027"/>
      </p:ext>
    </p:extLst>
  </p:cSld>
  <p:clrMapOvr>
    <a:masterClrMapping/>
  </p:clrMapOvr>
  <p:timing>
    <p:tnLst>
      <p:par>
        <p:cTn id="1" dur="indefinite" restart="never" nodeType="tmRoot"/>
      </p:par>
    </p:tn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83" y="122830"/>
            <a:ext cx="4394579" cy="659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457017"/>
      </p:ext>
    </p:extLst>
  </p:cSld>
  <p:clrMapOvr>
    <a:masterClrMapping/>
  </p:clrMapOvr>
  <p:timing>
    <p:tnLst>
      <p:par>
        <p:cTn id="1" dur="indefinite" restart="never" nodeType="tmRoot"/>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Related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085" y="156716"/>
            <a:ext cx="7343870" cy="670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24790"/>
      </p:ext>
    </p:extLst>
  </p:cSld>
  <p:clrMapOvr>
    <a:masterClrMapping/>
  </p:clrMapOvr>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Related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465138"/>
            <a:ext cx="11918375" cy="589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808530"/>
      </p:ext>
    </p:extLst>
  </p:cSld>
  <p:clrMapOvr>
    <a:masterClrMapping/>
  </p:clrMapOvr>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13:16</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dirty="0" smtClean="0">
                <a:solidFill>
                  <a:srgbClr val="FFFF00"/>
                </a:solidFill>
                <a:effectLst/>
              </a:rPr>
              <a:t>And </a:t>
            </a:r>
            <a:r>
              <a:rPr lang="en-US" sz="3600" dirty="0">
                <a:solidFill>
                  <a:srgbClr val="FFFF00"/>
                </a:solidFill>
                <a:effectLst/>
              </a:rPr>
              <a:t>he makes all </a:t>
            </a:r>
            <a:r>
              <a:rPr lang="en-US" sz="3600" dirty="0" smtClean="0">
                <a:solidFill>
                  <a:srgbClr val="FFFF00"/>
                </a:solidFill>
                <a:effectLst/>
              </a:rPr>
              <a:t>persons.. low </a:t>
            </a:r>
            <a:r>
              <a:rPr lang="en-US" sz="3600" dirty="0">
                <a:solidFill>
                  <a:srgbClr val="FFFF00"/>
                </a:solidFill>
                <a:effectLst/>
              </a:rPr>
              <a:t>and high, rich and poor, </a:t>
            </a:r>
            <a:r>
              <a:rPr lang="en-US" sz="3600" dirty="0" smtClean="0">
                <a:solidFill>
                  <a:srgbClr val="FFFF00"/>
                </a:solidFill>
                <a:effectLst/>
              </a:rPr>
              <a:t>free persons </a:t>
            </a:r>
            <a:r>
              <a:rPr lang="en-US" sz="3600" dirty="0">
                <a:solidFill>
                  <a:srgbClr val="FFFF00"/>
                </a:solidFill>
                <a:effectLst/>
              </a:rPr>
              <a:t>and slaves, to have a </a:t>
            </a:r>
            <a:r>
              <a:rPr lang="en-US" sz="3600" dirty="0" smtClean="0">
                <a:solidFill>
                  <a:srgbClr val="FFFF00"/>
                </a:solidFill>
                <a:effectLst/>
              </a:rPr>
              <a:t>mark (brand, stamp, tattoo) </a:t>
            </a:r>
            <a:r>
              <a:rPr lang="en-US" sz="3600" dirty="0">
                <a:solidFill>
                  <a:srgbClr val="FFFF00"/>
                </a:solidFill>
                <a:effectLst/>
              </a:rPr>
              <a:t>put upon their right hands or upon their </a:t>
            </a:r>
            <a:r>
              <a:rPr lang="en-US" sz="3600" dirty="0" smtClean="0">
                <a:solidFill>
                  <a:srgbClr val="FFFF00"/>
                </a:solidFill>
                <a:effectLst/>
              </a:rPr>
              <a:t>foreheads…</a:t>
            </a:r>
            <a:r>
              <a:rPr lang="en-US" sz="3600" dirty="0" smtClean="0">
                <a:effectLst/>
              </a:rPr>
              <a:t>As </a:t>
            </a:r>
            <a:r>
              <a:rPr lang="en-US" sz="3600" dirty="0">
                <a:effectLst/>
              </a:rPr>
              <a:t>the saints were sealed unto God in Rev. </a:t>
            </a:r>
            <a:r>
              <a:rPr lang="en-US" sz="3600" dirty="0" smtClean="0">
                <a:effectLst/>
              </a:rPr>
              <a:t>7:3, </a:t>
            </a:r>
            <a:r>
              <a:rPr lang="en-US" sz="3600" dirty="0">
                <a:effectLst/>
              </a:rPr>
              <a:t>here the evil one mimics God's action by marking his own. The Greek word implies an animal brand or </a:t>
            </a:r>
            <a:r>
              <a:rPr lang="en-US" sz="3600" dirty="0" smtClean="0">
                <a:effectLst/>
              </a:rPr>
              <a:t>an impression made by a stamp like a </a:t>
            </a:r>
            <a:r>
              <a:rPr lang="en-US" sz="3600" dirty="0">
                <a:effectLst/>
              </a:rPr>
              <a:t>seal on a </a:t>
            </a:r>
            <a:r>
              <a:rPr lang="en-US" sz="3600" dirty="0" smtClean="0">
                <a:effectLst/>
              </a:rPr>
              <a:t>government </a:t>
            </a:r>
            <a:r>
              <a:rPr lang="en-US" sz="3600" dirty="0">
                <a:effectLst/>
              </a:rPr>
              <a:t>document.</a:t>
            </a:r>
            <a:endParaRPr lang="en-US" sz="3600" dirty="0" smtClean="0">
              <a:solidFill>
                <a:srgbClr val="FFFF00"/>
              </a:solidFill>
              <a:effectLst/>
            </a:endParaRPr>
          </a:p>
        </p:txBody>
      </p:sp>
    </p:spTree>
    <p:extLst>
      <p:ext uri="{BB962C8B-B14F-4D97-AF65-F5344CB8AC3E}">
        <p14:creationId xmlns:p14="http://schemas.microsoft.com/office/powerpoint/2010/main" val="110055014"/>
      </p:ext>
    </p:extLst>
  </p:cSld>
  <p:clrMapOvr>
    <a:masterClrMapping/>
  </p:clrMapOvr>
  <p:timing>
    <p:tnLst>
      <p:par>
        <p:cTn id="1" dur="indefinite" restart="never" nodeType="tmRoot"/>
      </p:par>
    </p:tn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13:17</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dirty="0" smtClean="0">
                <a:effectLst/>
              </a:rPr>
              <a:t>The </a:t>
            </a:r>
            <a:r>
              <a:rPr lang="en-US" sz="3600" dirty="0">
                <a:effectLst/>
              </a:rPr>
              <a:t>mark of the beast relates to the </a:t>
            </a:r>
            <a:r>
              <a:rPr lang="en-US" sz="3600" dirty="0" smtClean="0">
                <a:effectLst/>
              </a:rPr>
              <a:t>buying and selling  </a:t>
            </a:r>
            <a:r>
              <a:rPr lang="en-US" sz="3600" dirty="0">
                <a:effectLst/>
              </a:rPr>
              <a:t>of food</a:t>
            </a:r>
            <a:r>
              <a:rPr lang="en-US" sz="3600" dirty="0" smtClean="0">
                <a:effectLst/>
              </a:rPr>
              <a:t>, conducting business </a:t>
            </a:r>
            <a:r>
              <a:rPr lang="en-US" sz="3600" dirty="0">
                <a:effectLst/>
              </a:rPr>
              <a:t>and possibly employment. </a:t>
            </a:r>
            <a:r>
              <a:rPr lang="en-US" sz="3600" dirty="0" smtClean="0">
                <a:effectLst/>
              </a:rPr>
              <a:t>The antichrist will </a:t>
            </a:r>
            <a:r>
              <a:rPr lang="en-US" sz="3600" dirty="0">
                <a:effectLst/>
              </a:rPr>
              <a:t>claim jurisdiction over the </a:t>
            </a:r>
            <a:r>
              <a:rPr lang="en-US" sz="3600" dirty="0" smtClean="0">
                <a:effectLst/>
              </a:rPr>
              <a:t>traffic &amp; trade </a:t>
            </a:r>
            <a:r>
              <a:rPr lang="en-US" sz="3600" dirty="0">
                <a:effectLst/>
              </a:rPr>
              <a:t>of the </a:t>
            </a:r>
            <a:r>
              <a:rPr lang="en-US" sz="3600" dirty="0" smtClean="0">
                <a:effectLst/>
              </a:rPr>
              <a:t>world and </a:t>
            </a:r>
            <a:r>
              <a:rPr lang="en-US" sz="3600" dirty="0">
                <a:effectLst/>
              </a:rPr>
              <a:t>make it tributary to </a:t>
            </a:r>
            <a:r>
              <a:rPr lang="en-US" sz="3600" dirty="0" smtClean="0">
                <a:effectLst/>
              </a:rPr>
              <a:t>his </a:t>
            </a:r>
            <a:r>
              <a:rPr lang="en-US" sz="3600" dirty="0">
                <a:effectLst/>
              </a:rPr>
              <a:t>own purposes</a:t>
            </a:r>
            <a:r>
              <a:rPr lang="en-US" sz="3600" dirty="0" smtClean="0">
                <a:effectLst/>
              </a:rPr>
              <a:t>. </a:t>
            </a:r>
            <a:r>
              <a:rPr lang="en-US" sz="3600" dirty="0">
                <a:effectLst/>
              </a:rPr>
              <a:t>This is represented by saying that no one </a:t>
            </a:r>
            <a:r>
              <a:rPr lang="en-US" sz="3600" dirty="0" smtClean="0">
                <a:effectLst/>
              </a:rPr>
              <a:t>might "buy </a:t>
            </a:r>
            <a:r>
              <a:rPr lang="en-US" sz="3600" dirty="0">
                <a:effectLst/>
              </a:rPr>
              <a:t>or sell" except by </a:t>
            </a:r>
            <a:r>
              <a:rPr lang="en-US" sz="3600" dirty="0" smtClean="0">
                <a:effectLst/>
              </a:rPr>
              <a:t>his </a:t>
            </a:r>
            <a:r>
              <a:rPr lang="en-US" sz="3600" dirty="0">
                <a:effectLst/>
              </a:rPr>
              <a:t>permission; and it is clear that where this power </a:t>
            </a:r>
            <a:r>
              <a:rPr lang="en-US" sz="3600" dirty="0" smtClean="0">
                <a:effectLst/>
              </a:rPr>
              <a:t>exists, there </a:t>
            </a:r>
            <a:r>
              <a:rPr lang="en-US" sz="3600" dirty="0">
                <a:effectLst/>
              </a:rPr>
              <a:t>is absolute control over the wealth of the world. </a:t>
            </a:r>
            <a:endParaRPr lang="en-US" sz="3600" dirty="0" smtClean="0">
              <a:effectLst/>
            </a:endParaRPr>
          </a:p>
        </p:txBody>
      </p:sp>
    </p:spTree>
    <p:extLst>
      <p:ext uri="{BB962C8B-B14F-4D97-AF65-F5344CB8AC3E}">
        <p14:creationId xmlns:p14="http://schemas.microsoft.com/office/powerpoint/2010/main" val="2062297535"/>
      </p:ext>
    </p:extLst>
  </p:cSld>
  <p:clrMapOvr>
    <a:masterClrMapping/>
  </p:clrMapOvr>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13:17</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dirty="0" smtClean="0">
                <a:effectLst/>
              </a:rPr>
              <a:t>They had to have </a:t>
            </a:r>
            <a:r>
              <a:rPr lang="en-US" sz="3600" b="1" dirty="0" smtClean="0">
                <a:solidFill>
                  <a:srgbClr val="CCFF99"/>
                </a:solidFill>
                <a:effectLst/>
              </a:rPr>
              <a:t>THE MARK…</a:t>
            </a:r>
          </a:p>
        </p:txBody>
      </p:sp>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627" y="2199672"/>
            <a:ext cx="5501361" cy="36941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601540"/>
            <a:ext cx="3120527" cy="312052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746" y="3795997"/>
            <a:ext cx="3184253" cy="292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690159"/>
      </p:ext>
    </p:extLst>
  </p:cSld>
  <p:clrMapOvr>
    <a:masterClrMapping/>
  </p:clrMapOvr>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13:17</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dirty="0" smtClean="0">
                <a:effectLst/>
              </a:rPr>
              <a:t>…Or  </a:t>
            </a:r>
            <a:r>
              <a:rPr lang="en-US" sz="3600" b="1" dirty="0" smtClean="0">
                <a:solidFill>
                  <a:srgbClr val="FFC000"/>
                </a:solidFill>
                <a:effectLst/>
              </a:rPr>
              <a:t>THE NAME…</a:t>
            </a:r>
          </a:p>
        </p:txBody>
      </p:sp>
      <p:pic>
        <p:nvPicPr>
          <p:cNvPr id="9218" name="Picture 2" descr="Image result for images with the name luci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179" y="1828553"/>
            <a:ext cx="8338782" cy="470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24888"/>
      </p:ext>
    </p:extLst>
  </p:cSld>
  <p:clrMapOvr>
    <a:masterClrMapping/>
  </p:clrMapOvr>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13:17</a:t>
            </a:r>
            <a:endParaRPr lang="en-US" dirty="0">
              <a:solidFill>
                <a:srgbClr val="00B0F0"/>
              </a:solidFill>
            </a:endParaRPr>
          </a:p>
        </p:txBody>
      </p:sp>
      <p:sp>
        <p:nvSpPr>
          <p:cNvPr id="5" name="Content Placeholder 2"/>
          <p:cNvSpPr>
            <a:spLocks noGrp="1"/>
          </p:cNvSpPr>
          <p:nvPr>
            <p:ph idx="1"/>
          </p:nvPr>
        </p:nvSpPr>
        <p:spPr>
          <a:xfrm>
            <a:off x="272956" y="1009934"/>
            <a:ext cx="11600594" cy="5540991"/>
          </a:xfrm>
        </p:spPr>
        <p:txBody>
          <a:bodyPr>
            <a:noAutofit/>
          </a:bodyPr>
          <a:lstStyle/>
          <a:p>
            <a:pPr marL="0" indent="0">
              <a:buNone/>
            </a:pPr>
            <a:r>
              <a:rPr lang="en-US" sz="3600" dirty="0" smtClean="0">
                <a:effectLst/>
              </a:rPr>
              <a:t>…Or  </a:t>
            </a:r>
            <a:r>
              <a:rPr lang="en-US" sz="3600" b="1" dirty="0" smtClean="0">
                <a:solidFill>
                  <a:srgbClr val="00B0F0"/>
                </a:solidFill>
                <a:effectLst/>
              </a:rPr>
              <a:t>THE NUMBER</a:t>
            </a:r>
          </a:p>
        </p:txBody>
      </p:sp>
      <p:pic>
        <p:nvPicPr>
          <p:cNvPr id="4100" name="Picture 4" descr="Image result for images of the mark in Revelation13: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99" y="1977486"/>
            <a:ext cx="3534770" cy="43747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images of the mark in Revelation13: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490" y="1270944"/>
            <a:ext cx="7126309" cy="545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992161"/>
      </p:ext>
    </p:extLst>
  </p:cSld>
  <p:clrMapOvr>
    <a:masterClrMapping/>
  </p:clrMapOvr>
  <p:timing>
    <p:tnLst>
      <p:par>
        <p:cTn id="1" dur="indefinite" restart="never" nodeType="tmRoot"/>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154" y="204717"/>
            <a:ext cx="8743668" cy="6557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67785" y="1549160"/>
            <a:ext cx="4858604"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THE NUMBER OF A MAN</a:t>
            </a:r>
            <a:endParaRPr lang="en-US" sz="2800" b="1"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13:18</a:t>
            </a:r>
            <a:endParaRPr lang="en-US" dirty="0">
              <a:solidFill>
                <a:srgbClr val="00B0F0"/>
              </a:solidFill>
            </a:endParaRPr>
          </a:p>
        </p:txBody>
      </p:sp>
    </p:spTree>
    <p:extLst>
      <p:ext uri="{BB962C8B-B14F-4D97-AF65-F5344CB8AC3E}">
        <p14:creationId xmlns:p14="http://schemas.microsoft.com/office/powerpoint/2010/main" val="2467583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987" y="265044"/>
            <a:ext cx="10353761" cy="1166191"/>
          </a:xfrm>
        </p:spPr>
        <p:txBody>
          <a:bodyPr>
            <a:normAutofit/>
          </a:bodyPr>
          <a:lstStyle/>
          <a:p>
            <a:r>
              <a:rPr lang="en-US" sz="4000" dirty="0">
                <a:solidFill>
                  <a:srgbClr val="FFFF00"/>
                </a:solidFill>
              </a:rPr>
              <a:t>Revelation commentary</a:t>
            </a:r>
          </a:p>
        </p:txBody>
      </p:sp>
      <p:sp>
        <p:nvSpPr>
          <p:cNvPr id="3" name="Content Placeholder 2"/>
          <p:cNvSpPr>
            <a:spLocks noGrp="1"/>
          </p:cNvSpPr>
          <p:nvPr>
            <p:ph idx="1"/>
          </p:nvPr>
        </p:nvSpPr>
        <p:spPr>
          <a:xfrm>
            <a:off x="556591" y="1431235"/>
            <a:ext cx="11383617" cy="5033605"/>
          </a:xfrm>
        </p:spPr>
        <p:txBody>
          <a:bodyPr>
            <a:noAutofit/>
          </a:bodyPr>
          <a:lstStyle/>
          <a:p>
            <a:pPr marL="0" indent="0">
              <a:buNone/>
            </a:pPr>
            <a:r>
              <a:rPr lang="en-US" sz="3600" b="1" u="sng" dirty="0">
                <a:solidFill>
                  <a:srgbClr val="FFFF00"/>
                </a:solidFill>
              </a:rPr>
              <a:t>Rev. 1:1</a:t>
            </a:r>
          </a:p>
          <a:p>
            <a:pPr marL="0" indent="0">
              <a:buNone/>
            </a:pPr>
            <a:r>
              <a:rPr lang="en-US" sz="3600" dirty="0">
                <a:effectLst/>
              </a:rPr>
              <a:t>“</a:t>
            </a:r>
            <a:r>
              <a:rPr lang="en-US" sz="3600" dirty="0">
                <a:solidFill>
                  <a:srgbClr val="FFFF00"/>
                </a:solidFill>
                <a:effectLst/>
              </a:rPr>
              <a:t>Revelation</a:t>
            </a:r>
            <a:r>
              <a:rPr lang="en-US" sz="3600" dirty="0">
                <a:effectLst/>
              </a:rPr>
              <a:t>” (APOKALUPSIS) – disclosure, appearing, coming, lighten, manifestation; unveiling.</a:t>
            </a:r>
          </a:p>
          <a:p>
            <a:pPr marL="0" indent="0">
              <a:buNone/>
            </a:pPr>
            <a:r>
              <a:rPr lang="en-US" sz="3600" dirty="0">
                <a:solidFill>
                  <a:srgbClr val="FFFF00"/>
                </a:solidFill>
                <a:effectLst/>
              </a:rPr>
              <a:t>The chain of communication </a:t>
            </a:r>
            <a:r>
              <a:rPr lang="en-US" sz="3600" dirty="0">
                <a:effectLst/>
                <a:sym typeface="Wingdings" panose="05000000000000000000" pitchFamily="2" charset="2"/>
              </a:rPr>
              <a:t> </a:t>
            </a:r>
            <a:r>
              <a:rPr lang="en-US" sz="3600" dirty="0">
                <a:effectLst/>
              </a:rPr>
              <a:t>It came from God the Father to Christ, from Christ to the angel, from the angel to John, and from John to the Churches</a:t>
            </a:r>
          </a:p>
          <a:p>
            <a:pPr marL="0" indent="0">
              <a:buNone/>
            </a:pPr>
            <a:r>
              <a:rPr lang="en-US" sz="3600" b="1" dirty="0">
                <a:solidFill>
                  <a:srgbClr val="FFFF00"/>
                </a:solidFill>
              </a:rPr>
              <a:t> </a:t>
            </a:r>
            <a:endParaRPr lang="en-US" sz="3600" b="1" dirty="0"/>
          </a:p>
        </p:txBody>
      </p:sp>
    </p:spTree>
    <p:extLst>
      <p:ext uri="{BB962C8B-B14F-4D97-AF65-F5344CB8AC3E}">
        <p14:creationId xmlns:p14="http://schemas.microsoft.com/office/powerpoint/2010/main" val="1962934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2:8-11</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endParaRPr lang="en-US" sz="3200" i="1" u="sng" dirty="0">
              <a:solidFill>
                <a:schemeClr val="accent3">
                  <a:lumMod val="60000"/>
                  <a:lumOff val="40000"/>
                </a:schemeClr>
              </a:solidFill>
              <a:effectLst>
                <a:outerShdw blurRad="38100" dist="38100" dir="2700000" algn="tl">
                  <a:srgbClr val="000000">
                    <a:alpha val="43137"/>
                  </a:srgbClr>
                </a:outerShdw>
              </a:effectLst>
            </a:endParaRPr>
          </a:p>
          <a:p>
            <a:r>
              <a:rPr lang="en-US" sz="3200" dirty="0"/>
              <a:t>Smyrna is located about 35 miles north of Ephesus.</a:t>
            </a:r>
          </a:p>
          <a:p>
            <a:r>
              <a:rPr lang="en-US" sz="3200" dirty="0">
                <a:effectLst/>
              </a:rPr>
              <a:t>It was an important seaport and continues to be one to this day.</a:t>
            </a:r>
          </a:p>
          <a:p>
            <a:r>
              <a:rPr lang="en-US" sz="3200" dirty="0">
                <a:effectLst/>
              </a:rPr>
              <a:t>It was known for its trade in wines &amp; boasted a library and a stadium.</a:t>
            </a:r>
          </a:p>
        </p:txBody>
      </p:sp>
    </p:spTree>
    <p:extLst>
      <p:ext uri="{BB962C8B-B14F-4D97-AF65-F5344CB8AC3E}">
        <p14:creationId xmlns:p14="http://schemas.microsoft.com/office/powerpoint/2010/main" val="2987999746"/>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9" y="66674"/>
            <a:ext cx="6688968" cy="66889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87653" y="872001"/>
            <a:ext cx="4954137" cy="5078313"/>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THE CHARACTER</a:t>
            </a:r>
          </a:p>
          <a:p>
            <a:pPr algn="ctr"/>
            <a:r>
              <a:rPr lang="en-US" sz="5400" b="1" dirty="0" smtClean="0">
                <a:solidFill>
                  <a:srgbClr val="FFFF00"/>
                </a:solidFill>
                <a:effectLst>
                  <a:outerShdw blurRad="38100" dist="38100" dir="2700000" algn="tl">
                    <a:srgbClr val="000000">
                      <a:alpha val="43137"/>
                    </a:srgbClr>
                  </a:outerShdw>
                </a:effectLst>
              </a:rPr>
              <a:t>AND</a:t>
            </a:r>
          </a:p>
          <a:p>
            <a:pPr algn="ctr"/>
            <a:r>
              <a:rPr lang="en-US" sz="5400" b="1" dirty="0" smtClean="0">
                <a:solidFill>
                  <a:srgbClr val="FFFF00"/>
                </a:solidFill>
                <a:effectLst>
                  <a:outerShdw blurRad="38100" dist="38100" dir="2700000" algn="tl">
                    <a:srgbClr val="000000">
                      <a:alpha val="43137"/>
                    </a:srgbClr>
                  </a:outerShdw>
                </a:effectLst>
              </a:rPr>
              <a:t>NATURE OF</a:t>
            </a:r>
          </a:p>
          <a:p>
            <a:pPr algn="ctr"/>
            <a:r>
              <a:rPr lang="en-US" sz="5400" b="1" dirty="0" smtClean="0">
                <a:solidFill>
                  <a:srgbClr val="FFFF00"/>
                </a:solidFill>
                <a:effectLst>
                  <a:outerShdw blurRad="38100" dist="38100" dir="2700000" algn="tl">
                    <a:srgbClr val="000000">
                      <a:alpha val="43137"/>
                    </a:srgbClr>
                  </a:outerShdw>
                </a:effectLst>
              </a:rPr>
              <a:t>THE ANTICHRIST</a:t>
            </a:r>
            <a:endParaRPr lang="en-US" sz="5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3969257"/>
      </p:ext>
    </p:extLst>
  </p:cSld>
  <p:clrMapOvr>
    <a:masterClrMapping/>
  </p:clrMapOvr>
  <p:timing>
    <p:tnLst>
      <p:par>
        <p:cTn id="1" dur="indefinite" restart="never" nodeType="tmRoot"/>
      </p:par>
    </p:tn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154" y="204717"/>
            <a:ext cx="8743668" cy="6557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77218" y="970170"/>
            <a:ext cx="4858604"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THE NUMBER OF A MAN</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8957167"/>
      </p:ext>
    </p:extLst>
  </p:cSld>
  <p:clrMapOvr>
    <a:masterClrMapping/>
  </p:clrMapOvr>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rmAutofit/>
          </a:bodyPr>
          <a:lstStyle/>
          <a:p>
            <a:r>
              <a:rPr lang="en-US" sz="3200" b="1" u="sng" dirty="0" smtClean="0">
                <a:solidFill>
                  <a:srgbClr val="00B0F0"/>
                </a:solidFill>
              </a:rPr>
              <a:t>HE IS A MAN</a:t>
            </a:r>
          </a:p>
          <a:p>
            <a:pPr marL="0" indent="0">
              <a:buNone/>
            </a:pPr>
            <a:r>
              <a:rPr lang="en-US" sz="2400" b="1" dirty="0" smtClean="0">
                <a:solidFill>
                  <a:srgbClr val="FFFF00"/>
                </a:solidFill>
              </a:rPr>
              <a:t>Rev. </a:t>
            </a:r>
            <a:r>
              <a:rPr lang="en-US" sz="2400" b="1" dirty="0">
                <a:solidFill>
                  <a:srgbClr val="FFFF00"/>
                </a:solidFill>
              </a:rPr>
              <a:t>13:18 </a:t>
            </a:r>
            <a:r>
              <a:rPr lang="en-US" sz="2400" b="1" i="1" dirty="0"/>
              <a:t>Here is wisdom. Let him that hath understanding count the number of the beast: for it is the number of a </a:t>
            </a:r>
            <a:r>
              <a:rPr lang="en-US" sz="2400" b="1" i="1" u="sng" dirty="0">
                <a:solidFill>
                  <a:srgbClr val="00B0F0"/>
                </a:solidFill>
              </a:rPr>
              <a:t>man</a:t>
            </a:r>
            <a:r>
              <a:rPr lang="en-US" sz="2400" b="1" i="1" dirty="0"/>
              <a:t>; and his number is Six hundred threescore and six</a:t>
            </a:r>
            <a:r>
              <a:rPr lang="en-US" sz="2400" b="1" i="1" dirty="0" smtClean="0"/>
              <a:t>.</a:t>
            </a:r>
          </a:p>
          <a:p>
            <a:pPr marL="0" indent="0">
              <a:buNone/>
            </a:pPr>
            <a:r>
              <a:rPr lang="en-US" sz="2400" b="1" dirty="0" smtClean="0">
                <a:solidFill>
                  <a:srgbClr val="FFFF00"/>
                </a:solidFill>
              </a:rPr>
              <a:t>2 Thess. </a:t>
            </a:r>
            <a:r>
              <a:rPr lang="en-US" sz="2400" b="1" dirty="0">
                <a:solidFill>
                  <a:srgbClr val="FFFF00"/>
                </a:solidFill>
              </a:rPr>
              <a:t>2:3 </a:t>
            </a:r>
            <a:r>
              <a:rPr lang="en-US" sz="2400" b="1" i="1" dirty="0" smtClean="0"/>
              <a:t>Let </a:t>
            </a:r>
            <a:r>
              <a:rPr lang="en-US" sz="2400" b="1" i="1" dirty="0"/>
              <a:t>no man deceive you by any means: for that day shall not come, except there come a falling away first, and that </a:t>
            </a:r>
            <a:r>
              <a:rPr lang="en-US" sz="2400" b="1" i="1" u="sng" dirty="0">
                <a:solidFill>
                  <a:srgbClr val="00B0F0"/>
                </a:solidFill>
              </a:rPr>
              <a:t>man</a:t>
            </a:r>
            <a:r>
              <a:rPr lang="en-US" sz="2400" b="1" i="1" dirty="0"/>
              <a:t> of sin be revealed, the </a:t>
            </a:r>
            <a:r>
              <a:rPr lang="en-US" sz="2400" b="1" i="1" u="sng" dirty="0">
                <a:solidFill>
                  <a:srgbClr val="00B0F0"/>
                </a:solidFill>
              </a:rPr>
              <a:t>son</a:t>
            </a:r>
            <a:r>
              <a:rPr lang="en-US" sz="2400" b="1" i="1" dirty="0"/>
              <a:t> of </a:t>
            </a:r>
            <a:r>
              <a:rPr lang="en-US" sz="2400" b="1" i="1" dirty="0" smtClean="0"/>
              <a:t>perdition</a:t>
            </a:r>
            <a:endParaRPr lang="en-US" sz="2400" b="1" dirty="0" smtClean="0"/>
          </a:p>
          <a:p>
            <a:pPr marL="0" indent="0">
              <a:buNone/>
            </a:pPr>
            <a:endParaRPr lang="en-US" sz="800" dirty="0" smtClean="0">
              <a:effectLst/>
            </a:endParaRPr>
          </a:p>
          <a:p>
            <a:pPr marL="0" indent="0">
              <a:buNone/>
            </a:pPr>
            <a:r>
              <a:rPr lang="en-US" sz="2800" dirty="0" smtClean="0">
                <a:solidFill>
                  <a:srgbClr val="00B0F0"/>
                </a:solidFill>
                <a:effectLst/>
              </a:rPr>
              <a:t>He </a:t>
            </a:r>
            <a:r>
              <a:rPr lang="en-US" sz="2800" dirty="0">
                <a:solidFill>
                  <a:srgbClr val="00B0F0"/>
                </a:solidFill>
                <a:effectLst/>
              </a:rPr>
              <a:t>is not a </a:t>
            </a:r>
            <a:r>
              <a:rPr lang="en-US" sz="2800" dirty="0" smtClean="0">
                <a:solidFill>
                  <a:srgbClr val="00B0F0"/>
                </a:solidFill>
                <a:effectLst/>
              </a:rPr>
              <a:t>‘super being’ </a:t>
            </a:r>
            <a:r>
              <a:rPr lang="en-US" sz="2800" dirty="0">
                <a:solidFill>
                  <a:srgbClr val="00B0F0"/>
                </a:solidFill>
                <a:effectLst/>
              </a:rPr>
              <a:t>or a demon, this is going to be a man</a:t>
            </a:r>
            <a:r>
              <a:rPr lang="en-US" sz="2800" dirty="0" smtClean="0">
                <a:solidFill>
                  <a:srgbClr val="00B0F0"/>
                </a:solidFill>
                <a:effectLst/>
              </a:rPr>
              <a:t>. </a:t>
            </a:r>
            <a:r>
              <a:rPr lang="en-US" sz="2800" dirty="0">
                <a:solidFill>
                  <a:srgbClr val="00B0F0"/>
                </a:solidFill>
                <a:effectLst/>
              </a:rPr>
              <a:t>This also tells us his </a:t>
            </a:r>
            <a:r>
              <a:rPr lang="en-US" sz="2800" dirty="0" smtClean="0">
                <a:solidFill>
                  <a:srgbClr val="00B0F0"/>
                </a:solidFill>
                <a:effectLst/>
              </a:rPr>
              <a:t>gender… he </a:t>
            </a:r>
            <a:r>
              <a:rPr lang="en-US" sz="2800" dirty="0">
                <a:solidFill>
                  <a:srgbClr val="00B0F0"/>
                </a:solidFill>
                <a:effectLst/>
              </a:rPr>
              <a:t>will be male not female.</a:t>
            </a:r>
            <a:endParaRPr lang="en-US" sz="2800" b="1" i="1" dirty="0">
              <a:solidFill>
                <a:srgbClr val="00B0F0"/>
              </a:solidFill>
              <a:effectLst/>
            </a:endParaRPr>
          </a:p>
        </p:txBody>
      </p:sp>
    </p:spTree>
    <p:extLst>
      <p:ext uri="{BB962C8B-B14F-4D97-AF65-F5344CB8AC3E}">
        <p14:creationId xmlns:p14="http://schemas.microsoft.com/office/powerpoint/2010/main" val="2714929809"/>
      </p:ext>
    </p:extLst>
  </p:cSld>
  <p:clrMapOvr>
    <a:masterClrMapping/>
  </p:clrMapOvr>
  <p:timing>
    <p:tnLst>
      <p:par>
        <p:cTn id="1" dur="indefinite" restart="never" nodeType="tmRoot"/>
      </p:par>
    </p:tn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rmAutofit lnSpcReduction="10000"/>
          </a:bodyPr>
          <a:lstStyle/>
          <a:p>
            <a:r>
              <a:rPr lang="en-US" sz="3200" b="1" u="sng" dirty="0" smtClean="0">
                <a:solidFill>
                  <a:srgbClr val="00B0F0"/>
                </a:solidFill>
                <a:effectLst>
                  <a:outerShdw blurRad="38100" dist="38100" dir="2700000" algn="tl">
                    <a:srgbClr val="000000">
                      <a:alpha val="43137"/>
                    </a:srgbClr>
                  </a:outerShdw>
                </a:effectLst>
              </a:rPr>
              <a:t>HE WILL BE THE MAN OF SIN</a:t>
            </a:r>
          </a:p>
          <a:p>
            <a:pPr marL="0" indent="0">
              <a:buNone/>
            </a:pPr>
            <a:r>
              <a:rPr lang="en-US" sz="2400" b="1" dirty="0" smtClean="0">
                <a:solidFill>
                  <a:srgbClr val="FFFF00"/>
                </a:solidFill>
              </a:rPr>
              <a:t>2 Thess. </a:t>
            </a:r>
            <a:r>
              <a:rPr lang="en-US" sz="2400" b="1" dirty="0">
                <a:solidFill>
                  <a:srgbClr val="FFFF00"/>
                </a:solidFill>
              </a:rPr>
              <a:t>2:3 </a:t>
            </a:r>
            <a:r>
              <a:rPr lang="en-US" sz="2400" b="1" i="1" dirty="0" smtClean="0"/>
              <a:t>Let </a:t>
            </a:r>
            <a:r>
              <a:rPr lang="en-US" sz="2400" b="1" i="1" dirty="0"/>
              <a:t>no man deceive you by any means: for that day shall not come, except there come a falling away first, and that </a:t>
            </a:r>
            <a:r>
              <a:rPr lang="en-US" sz="2400" b="1" i="1" u="sng" dirty="0">
                <a:solidFill>
                  <a:srgbClr val="00B0F0"/>
                </a:solidFill>
              </a:rPr>
              <a:t>man of sin </a:t>
            </a:r>
            <a:r>
              <a:rPr lang="en-US" sz="2400" b="1" i="1" dirty="0"/>
              <a:t>be revealed, the </a:t>
            </a:r>
            <a:r>
              <a:rPr lang="en-US" sz="2400" b="1" i="1" u="sng" dirty="0">
                <a:solidFill>
                  <a:srgbClr val="FFFF00"/>
                </a:solidFill>
              </a:rPr>
              <a:t>son of </a:t>
            </a:r>
            <a:r>
              <a:rPr lang="en-US" sz="2400" b="1" i="1" u="sng" dirty="0" smtClean="0">
                <a:solidFill>
                  <a:srgbClr val="FFFF00"/>
                </a:solidFill>
              </a:rPr>
              <a:t>perdition*</a:t>
            </a:r>
            <a:endParaRPr lang="en-US" sz="2400" b="1" u="sng" dirty="0" smtClean="0">
              <a:solidFill>
                <a:srgbClr val="FFFF00"/>
              </a:solidFill>
            </a:endParaRPr>
          </a:p>
          <a:p>
            <a:pPr marL="0" indent="0">
              <a:buNone/>
            </a:pPr>
            <a:endParaRPr lang="en-US" sz="800" dirty="0" smtClean="0">
              <a:effectLst/>
            </a:endParaRPr>
          </a:p>
          <a:p>
            <a:pPr marL="0" lvl="0" indent="0">
              <a:buNone/>
            </a:pPr>
            <a:r>
              <a:rPr lang="en-US" sz="2800" dirty="0" smtClean="0">
                <a:solidFill>
                  <a:srgbClr val="00B0F0"/>
                </a:solidFill>
                <a:effectLst/>
              </a:rPr>
              <a:t>There </a:t>
            </a:r>
            <a:r>
              <a:rPr lang="en-US" sz="2800" dirty="0">
                <a:solidFill>
                  <a:srgbClr val="00B0F0"/>
                </a:solidFill>
                <a:effectLst/>
              </a:rPr>
              <a:t>will be no limits to the conceit and evil intentions of this dictator’s perverted character. He is called</a:t>
            </a:r>
            <a:r>
              <a:rPr lang="en-US" sz="2800" dirty="0">
                <a:effectLst/>
              </a:rPr>
              <a:t> </a:t>
            </a:r>
            <a:r>
              <a:rPr lang="en-US" sz="2800" b="1" dirty="0">
                <a:solidFill>
                  <a:srgbClr val="FFFF00"/>
                </a:solidFill>
                <a:effectLst/>
              </a:rPr>
              <a:t>the son of </a:t>
            </a:r>
            <a:r>
              <a:rPr lang="en-US" sz="2800" b="1" dirty="0" smtClean="0">
                <a:solidFill>
                  <a:srgbClr val="FFFF00"/>
                </a:solidFill>
                <a:effectLst/>
              </a:rPr>
              <a:t>*death </a:t>
            </a:r>
            <a:r>
              <a:rPr lang="en-US" sz="2800" b="1" dirty="0">
                <a:solidFill>
                  <a:srgbClr val="FFFF00"/>
                </a:solidFill>
                <a:effectLst/>
              </a:rPr>
              <a:t>and </a:t>
            </a:r>
            <a:r>
              <a:rPr lang="en-US" sz="2800" b="1" dirty="0" smtClean="0">
                <a:solidFill>
                  <a:srgbClr val="FFFF00"/>
                </a:solidFill>
                <a:effectLst/>
              </a:rPr>
              <a:t>destruction. </a:t>
            </a:r>
            <a:r>
              <a:rPr lang="en-US" sz="2800" dirty="0">
                <a:solidFill>
                  <a:srgbClr val="00B0F0"/>
                </a:solidFill>
                <a:effectLst/>
              </a:rPr>
              <a:t>He will be the </a:t>
            </a:r>
            <a:r>
              <a:rPr lang="en-US" sz="2800" dirty="0" smtClean="0">
                <a:solidFill>
                  <a:srgbClr val="00B0F0"/>
                </a:solidFill>
                <a:effectLst/>
              </a:rPr>
              <a:t>lawless one, meaning;</a:t>
            </a:r>
            <a:r>
              <a:rPr lang="en-US" sz="2800" dirty="0">
                <a:solidFill>
                  <a:srgbClr val="00B0F0"/>
                </a:solidFill>
                <a:effectLst/>
              </a:rPr>
              <a:t> a morally bad person who rejects the righteousness of God's laws</a:t>
            </a:r>
            <a:r>
              <a:rPr lang="en-US" sz="2800" i="1" dirty="0" smtClean="0">
                <a:solidFill>
                  <a:srgbClr val="00B0F0"/>
                </a:solidFill>
                <a:effectLst/>
              </a:rPr>
              <a:t>.</a:t>
            </a:r>
            <a:r>
              <a:rPr lang="en-US" sz="2800" dirty="0">
                <a:solidFill>
                  <a:srgbClr val="00B0F0"/>
                </a:solidFill>
                <a:effectLst/>
              </a:rPr>
              <a:t> Disobedience, immorality, rebellion, violence and utter selfishness </a:t>
            </a:r>
            <a:r>
              <a:rPr lang="en-US" sz="2800" dirty="0" smtClean="0">
                <a:solidFill>
                  <a:srgbClr val="00B0F0"/>
                </a:solidFill>
                <a:effectLst/>
              </a:rPr>
              <a:t>will be </a:t>
            </a:r>
            <a:r>
              <a:rPr lang="en-US" sz="2800" dirty="0">
                <a:solidFill>
                  <a:srgbClr val="00B0F0"/>
                </a:solidFill>
                <a:effectLst/>
              </a:rPr>
              <a:t>manifestations of </a:t>
            </a:r>
            <a:r>
              <a:rPr lang="en-US" sz="2800" dirty="0" smtClean="0">
                <a:solidFill>
                  <a:srgbClr val="00B0F0"/>
                </a:solidFill>
                <a:effectLst/>
              </a:rPr>
              <a:t>this man </a:t>
            </a:r>
            <a:r>
              <a:rPr lang="en-US" sz="2800" dirty="0">
                <a:solidFill>
                  <a:srgbClr val="00B0F0"/>
                </a:solidFill>
                <a:effectLst/>
              </a:rPr>
              <a:t>of </a:t>
            </a:r>
            <a:r>
              <a:rPr lang="en-US" sz="2800" dirty="0" smtClean="0">
                <a:solidFill>
                  <a:srgbClr val="00B0F0"/>
                </a:solidFill>
                <a:effectLst/>
              </a:rPr>
              <a:t>sin.</a:t>
            </a:r>
            <a:endParaRPr lang="en-US" sz="2800" dirty="0">
              <a:solidFill>
                <a:srgbClr val="00B0F0"/>
              </a:solidFill>
              <a:effectLst/>
            </a:endParaRPr>
          </a:p>
          <a:p>
            <a:pPr marL="0" indent="0">
              <a:buNone/>
            </a:pPr>
            <a:endParaRPr lang="en-US" sz="2800" i="1" dirty="0">
              <a:solidFill>
                <a:srgbClr val="00B0F0"/>
              </a:solidFill>
              <a:effectLst/>
            </a:endParaRPr>
          </a:p>
        </p:txBody>
      </p:sp>
    </p:spTree>
    <p:extLst>
      <p:ext uri="{BB962C8B-B14F-4D97-AF65-F5344CB8AC3E}">
        <p14:creationId xmlns:p14="http://schemas.microsoft.com/office/powerpoint/2010/main" val="2452150400"/>
      </p:ext>
    </p:extLst>
  </p:cSld>
  <p:clrMapOvr>
    <a:masterClrMapping/>
  </p:clrMapOvr>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09857"/>
            <a:ext cx="11636091" cy="65453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1704514"/>
            <a:ext cx="3351901" cy="4247317"/>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rPr>
              <a:t>THE </a:t>
            </a:r>
          </a:p>
          <a:p>
            <a:pPr algn="ctr"/>
            <a:r>
              <a:rPr lang="en-US" sz="5400" b="1" dirty="0" smtClean="0">
                <a:effectLst>
                  <a:outerShdw blurRad="38100" dist="38100" dir="2700000" algn="tl">
                    <a:srgbClr val="000000">
                      <a:alpha val="43137"/>
                    </a:srgbClr>
                  </a:outerShdw>
                </a:effectLst>
              </a:rPr>
              <a:t>MAN </a:t>
            </a:r>
          </a:p>
          <a:p>
            <a:pPr algn="ctr"/>
            <a:r>
              <a:rPr lang="en-US" sz="5400" b="1" dirty="0" smtClean="0">
                <a:effectLst>
                  <a:outerShdw blurRad="38100" dist="38100" dir="2700000" algn="tl">
                    <a:srgbClr val="000000">
                      <a:alpha val="43137"/>
                    </a:srgbClr>
                  </a:outerShdw>
                </a:effectLst>
              </a:rPr>
              <a:t>BEHIND </a:t>
            </a:r>
          </a:p>
          <a:p>
            <a:pPr algn="ctr"/>
            <a:r>
              <a:rPr lang="en-US" sz="5400" b="1" dirty="0" smtClean="0">
                <a:effectLst>
                  <a:outerShdw blurRad="38100" dist="38100" dir="2700000" algn="tl">
                    <a:srgbClr val="000000">
                      <a:alpha val="43137"/>
                    </a:srgbClr>
                  </a:outerShdw>
                </a:effectLst>
              </a:rPr>
              <a:t>THE </a:t>
            </a:r>
          </a:p>
          <a:p>
            <a:pPr algn="ctr"/>
            <a:r>
              <a:rPr lang="en-US" sz="5400" b="1" dirty="0" smtClean="0">
                <a:effectLst>
                  <a:outerShdw blurRad="38100" dist="38100" dir="2700000" algn="tl">
                    <a:srgbClr val="000000">
                      <a:alpha val="43137"/>
                    </a:srgbClr>
                  </a:outerShdw>
                </a:effectLst>
              </a:rPr>
              <a:t>MASK</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1599850"/>
      </p:ext>
    </p:extLst>
  </p:cSld>
  <p:clrMapOvr>
    <a:masterClrMapping/>
  </p:clrMapOvr>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rmAutofit/>
          </a:bodyPr>
          <a:lstStyle/>
          <a:p>
            <a:r>
              <a:rPr lang="en-US" sz="3200" b="1" u="sng" dirty="0" smtClean="0">
                <a:solidFill>
                  <a:srgbClr val="00B0F0"/>
                </a:solidFill>
              </a:rPr>
              <a:t>HE WILL CLAIM TO BE GOD &amp; DEMAND WORSHIP</a:t>
            </a:r>
          </a:p>
          <a:p>
            <a:pPr marL="0" indent="0">
              <a:buNone/>
            </a:pPr>
            <a:r>
              <a:rPr lang="en-US" sz="2400" b="1" dirty="0" smtClean="0">
                <a:solidFill>
                  <a:srgbClr val="FFFF00"/>
                </a:solidFill>
              </a:rPr>
              <a:t>2 Thess. </a:t>
            </a:r>
            <a:r>
              <a:rPr lang="en-US" sz="2400" b="1" dirty="0">
                <a:solidFill>
                  <a:srgbClr val="FFFF00"/>
                </a:solidFill>
              </a:rPr>
              <a:t>2:4 </a:t>
            </a:r>
            <a:r>
              <a:rPr lang="en-US" sz="2400" b="1" i="1" dirty="0" smtClean="0"/>
              <a:t>…Who </a:t>
            </a:r>
            <a:r>
              <a:rPr lang="en-US" sz="2400" b="1" i="1" dirty="0" err="1"/>
              <a:t>opposeth</a:t>
            </a:r>
            <a:r>
              <a:rPr lang="en-US" sz="2400" b="1" i="1" dirty="0"/>
              <a:t> and </a:t>
            </a:r>
            <a:r>
              <a:rPr lang="en-US" sz="2400" b="1" i="1" u="sng" dirty="0" err="1">
                <a:solidFill>
                  <a:srgbClr val="00B0F0"/>
                </a:solidFill>
              </a:rPr>
              <a:t>exalteth</a:t>
            </a:r>
            <a:r>
              <a:rPr lang="en-US" sz="2400" b="1" i="1" u="sng" dirty="0">
                <a:solidFill>
                  <a:srgbClr val="00B0F0"/>
                </a:solidFill>
              </a:rPr>
              <a:t> himself above all that is called God</a:t>
            </a:r>
            <a:r>
              <a:rPr lang="en-US" sz="2400" b="1" i="1" dirty="0"/>
              <a:t>, or that is worshipped; </a:t>
            </a:r>
            <a:r>
              <a:rPr lang="en-US" sz="2400" b="1" i="1" u="sng" dirty="0">
                <a:solidFill>
                  <a:srgbClr val="FFFF00"/>
                </a:solidFill>
              </a:rPr>
              <a:t>so that he as God </a:t>
            </a:r>
            <a:r>
              <a:rPr lang="en-US" sz="2400" b="1" i="1" u="sng" dirty="0" err="1">
                <a:solidFill>
                  <a:srgbClr val="FFFF00"/>
                </a:solidFill>
              </a:rPr>
              <a:t>sitteth</a:t>
            </a:r>
            <a:r>
              <a:rPr lang="en-US" sz="2400" b="1" i="1" u="sng" dirty="0">
                <a:solidFill>
                  <a:srgbClr val="FFFF00"/>
                </a:solidFill>
              </a:rPr>
              <a:t> in the temple of God</a:t>
            </a:r>
            <a:r>
              <a:rPr lang="en-US" sz="2400" b="1" i="1" dirty="0"/>
              <a:t>, </a:t>
            </a:r>
            <a:r>
              <a:rPr lang="en-US" sz="2400" b="1" i="1" u="sng" dirty="0" err="1">
                <a:solidFill>
                  <a:srgbClr val="00B0F0"/>
                </a:solidFill>
              </a:rPr>
              <a:t>shewing</a:t>
            </a:r>
            <a:r>
              <a:rPr lang="en-US" sz="2400" b="1" i="1" u="sng" dirty="0">
                <a:solidFill>
                  <a:srgbClr val="00B0F0"/>
                </a:solidFill>
              </a:rPr>
              <a:t> himself that he is God</a:t>
            </a:r>
            <a:r>
              <a:rPr lang="en-US" sz="2400" b="1" i="1" dirty="0" smtClean="0"/>
              <a:t>.</a:t>
            </a:r>
          </a:p>
          <a:p>
            <a:pPr marL="0" indent="0">
              <a:buNone/>
            </a:pPr>
            <a:endParaRPr lang="en-US" sz="800" dirty="0" smtClean="0">
              <a:effectLst/>
            </a:endParaRPr>
          </a:p>
          <a:p>
            <a:pPr marL="0" lvl="0" indent="0">
              <a:buNone/>
            </a:pPr>
            <a:r>
              <a:rPr lang="en-US" sz="2800" dirty="0" smtClean="0">
                <a:effectLst/>
              </a:rPr>
              <a:t>He </a:t>
            </a:r>
            <a:r>
              <a:rPr lang="en-US" sz="2800" dirty="0">
                <a:effectLst/>
              </a:rPr>
              <a:t>will be </a:t>
            </a:r>
            <a:r>
              <a:rPr lang="en-US" sz="2800" dirty="0">
                <a:solidFill>
                  <a:srgbClr val="FFFF00"/>
                </a:solidFill>
                <a:effectLst/>
              </a:rPr>
              <a:t>the self-declared God of this world</a:t>
            </a:r>
            <a:r>
              <a:rPr lang="en-US" sz="2800" b="1" dirty="0">
                <a:effectLst/>
              </a:rPr>
              <a:t>.</a:t>
            </a:r>
            <a:r>
              <a:rPr lang="en-US" sz="2800" dirty="0">
                <a:effectLst/>
              </a:rPr>
              <a:t> After he has been honoured as world messiah for 3½ years he will proceed to the most extreme form of rebellion against God by declaring himself to be God and by demanding the worship of all people </a:t>
            </a:r>
            <a:r>
              <a:rPr lang="en-US" sz="2800" dirty="0">
                <a:solidFill>
                  <a:srgbClr val="FFFF00"/>
                </a:solidFill>
                <a:effectLst/>
              </a:rPr>
              <a:t>(Rev. 13:8, 12).</a:t>
            </a:r>
          </a:p>
          <a:p>
            <a:pPr marL="0" indent="0">
              <a:buNone/>
            </a:pPr>
            <a:endParaRPr lang="en-US" sz="2800" b="1" i="1" dirty="0">
              <a:solidFill>
                <a:srgbClr val="00B0F0"/>
              </a:solidFill>
              <a:effectLst/>
            </a:endParaRPr>
          </a:p>
        </p:txBody>
      </p:sp>
    </p:spTree>
    <p:extLst>
      <p:ext uri="{BB962C8B-B14F-4D97-AF65-F5344CB8AC3E}">
        <p14:creationId xmlns:p14="http://schemas.microsoft.com/office/powerpoint/2010/main" val="1002577728"/>
      </p:ext>
    </p:extLst>
  </p:cSld>
  <p:clrMapOvr>
    <a:masterClrMapping/>
  </p:clrMapOvr>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rmAutofit/>
          </a:bodyPr>
          <a:lstStyle/>
          <a:p>
            <a:r>
              <a:rPr lang="en-US" sz="3200" b="1" u="sng" dirty="0" smtClean="0">
                <a:solidFill>
                  <a:srgbClr val="00B0F0"/>
                </a:solidFill>
              </a:rPr>
              <a:t>HE WILL BE A BLASPHEMER</a:t>
            </a:r>
          </a:p>
          <a:p>
            <a:pPr marL="0" indent="0">
              <a:buNone/>
            </a:pPr>
            <a:r>
              <a:rPr lang="en-US" sz="2400" dirty="0" smtClean="0">
                <a:solidFill>
                  <a:srgbClr val="FFFF00"/>
                </a:solidFill>
                <a:effectLst/>
              </a:rPr>
              <a:t>Dan. </a:t>
            </a:r>
            <a:r>
              <a:rPr lang="en-US" sz="2400" dirty="0">
                <a:solidFill>
                  <a:srgbClr val="FFFF00"/>
                </a:solidFill>
                <a:effectLst/>
              </a:rPr>
              <a:t>7:25 </a:t>
            </a:r>
            <a:r>
              <a:rPr lang="en-US" sz="2400" i="1" dirty="0">
                <a:effectLst/>
              </a:rPr>
              <a:t>And he shall speak great words against the most High, and shall wear out the saints of the most High, and think to change times and laws: and they shall be given into his hand until a time and times and the dividing of time</a:t>
            </a:r>
            <a:r>
              <a:rPr lang="en-US" sz="2400" i="1" dirty="0" smtClean="0">
                <a:effectLst/>
              </a:rPr>
              <a:t>.</a:t>
            </a:r>
          </a:p>
          <a:p>
            <a:pPr marL="0" indent="0">
              <a:buNone/>
            </a:pPr>
            <a:r>
              <a:rPr lang="en-US" sz="2400" dirty="0" smtClean="0">
                <a:solidFill>
                  <a:srgbClr val="FFFF00"/>
                </a:solidFill>
                <a:effectLst/>
              </a:rPr>
              <a:t>Dan. </a:t>
            </a:r>
            <a:r>
              <a:rPr lang="en-US" sz="2400" dirty="0">
                <a:solidFill>
                  <a:srgbClr val="FFFF00"/>
                </a:solidFill>
                <a:effectLst/>
              </a:rPr>
              <a:t>11:36 </a:t>
            </a:r>
            <a:r>
              <a:rPr lang="en-US" sz="2400" i="1" dirty="0">
                <a:effectLst/>
              </a:rPr>
              <a:t>And the king shall do according to his will; and he shall exalt himself, and magnify himself above every god, and shall speak </a:t>
            </a:r>
            <a:r>
              <a:rPr lang="en-US" sz="2400" i="1" dirty="0" err="1">
                <a:effectLst/>
              </a:rPr>
              <a:t>marvellous</a:t>
            </a:r>
            <a:r>
              <a:rPr lang="en-US" sz="2400" i="1" dirty="0">
                <a:effectLst/>
              </a:rPr>
              <a:t> things against the God of gods, and shall prosper till the indignation be accomplished: for that that is determined shall be done</a:t>
            </a:r>
            <a:r>
              <a:rPr lang="en-US" sz="2400" i="1" dirty="0" smtClean="0">
                <a:effectLst/>
              </a:rPr>
              <a:t>.</a:t>
            </a:r>
          </a:p>
          <a:p>
            <a:pPr marL="0" indent="0">
              <a:buNone/>
            </a:pPr>
            <a:r>
              <a:rPr lang="en-US" sz="2400" dirty="0" smtClean="0">
                <a:solidFill>
                  <a:srgbClr val="FFFF00"/>
                </a:solidFill>
                <a:effectLst/>
              </a:rPr>
              <a:t>Rev. </a:t>
            </a:r>
            <a:r>
              <a:rPr lang="en-US" sz="2400" dirty="0">
                <a:solidFill>
                  <a:srgbClr val="FFFF00"/>
                </a:solidFill>
                <a:effectLst/>
              </a:rPr>
              <a:t>13:6 </a:t>
            </a:r>
            <a:r>
              <a:rPr lang="en-US" sz="2400" i="1" dirty="0">
                <a:effectLst/>
              </a:rPr>
              <a:t>And he opened his mouth in blasphemy against God, to blaspheme his name, and his tabernacle, and them that dwell in heaven.</a:t>
            </a:r>
          </a:p>
        </p:txBody>
      </p:sp>
    </p:spTree>
    <p:extLst>
      <p:ext uri="{BB962C8B-B14F-4D97-AF65-F5344CB8AC3E}">
        <p14:creationId xmlns:p14="http://schemas.microsoft.com/office/powerpoint/2010/main" val="2793693841"/>
      </p:ext>
    </p:extLst>
  </p:cSld>
  <p:clrMapOvr>
    <a:masterClrMapping/>
  </p:clrMapOvr>
  <p:timing>
    <p:tnLst>
      <p:par>
        <p:cTn id="1" dur="indefinite" restart="never" nodeType="tmRoot"/>
      </p:par>
    </p:tn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111" y="137153"/>
            <a:ext cx="8961129" cy="67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862930"/>
      </p:ext>
    </p:extLst>
  </p:cSld>
  <p:clrMapOvr>
    <a:masterClrMapping/>
  </p:clrMapOvr>
  <p:timing>
    <p:tnLst>
      <p:par>
        <p:cTn id="1" dur="indefinite" restart="never" nodeType="tmRoot"/>
      </p:par>
    </p:tn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rmAutofit/>
          </a:bodyPr>
          <a:lstStyle/>
          <a:p>
            <a:r>
              <a:rPr lang="en-US" sz="3200" b="1" u="sng" dirty="0" smtClean="0">
                <a:solidFill>
                  <a:srgbClr val="00B0F0"/>
                </a:solidFill>
              </a:rPr>
              <a:t>HE WILL DISPLAY MIRACULOUS POWERS</a:t>
            </a:r>
          </a:p>
          <a:p>
            <a:pPr marL="0" indent="0">
              <a:buNone/>
            </a:pPr>
            <a:r>
              <a:rPr lang="en-US" sz="2400" b="1" dirty="0" smtClean="0">
                <a:solidFill>
                  <a:srgbClr val="FFFF00"/>
                </a:solidFill>
              </a:rPr>
              <a:t>Rev. </a:t>
            </a:r>
            <a:r>
              <a:rPr lang="en-US" sz="2400" b="1" dirty="0">
                <a:solidFill>
                  <a:srgbClr val="FFFF00"/>
                </a:solidFill>
              </a:rPr>
              <a:t>13:2 </a:t>
            </a:r>
            <a:r>
              <a:rPr lang="en-US" sz="2400" b="1" i="1" dirty="0"/>
              <a:t>And the beast which I saw was like unto a leopard, and his feet were as the feet of a bear, and his mouth as the mouth of a lion: and the dragon gave </a:t>
            </a:r>
            <a:r>
              <a:rPr lang="en-US" sz="2400" b="1" i="1" u="sng" dirty="0">
                <a:solidFill>
                  <a:srgbClr val="00B0F0"/>
                </a:solidFill>
              </a:rPr>
              <a:t>him his </a:t>
            </a:r>
            <a:r>
              <a:rPr lang="en-US" sz="2400" b="1" i="1" u="sng" dirty="0" smtClean="0">
                <a:solidFill>
                  <a:srgbClr val="00B0F0"/>
                </a:solidFill>
              </a:rPr>
              <a:t>power</a:t>
            </a:r>
            <a:r>
              <a:rPr lang="en-US" sz="2400" b="1" i="1" dirty="0" smtClean="0"/>
              <a:t> </a:t>
            </a:r>
            <a:r>
              <a:rPr lang="en-US" sz="2400" b="1" i="1" dirty="0" smtClean="0">
                <a:solidFill>
                  <a:srgbClr val="FFFF00"/>
                </a:solidFill>
              </a:rPr>
              <a:t>(</a:t>
            </a:r>
            <a:r>
              <a:rPr lang="en-US" sz="2400" b="1" i="1" dirty="0" err="1" smtClean="0">
                <a:solidFill>
                  <a:srgbClr val="FFFF00"/>
                </a:solidFill>
              </a:rPr>
              <a:t>Dunamis</a:t>
            </a:r>
            <a:r>
              <a:rPr lang="en-US" sz="2400" b="1" i="1" dirty="0" smtClean="0">
                <a:solidFill>
                  <a:srgbClr val="FFFF00"/>
                </a:solidFill>
              </a:rPr>
              <a:t>) </a:t>
            </a:r>
            <a:r>
              <a:rPr lang="en-US" sz="2400" b="1" i="1" dirty="0"/>
              <a:t>and his seat, and great </a:t>
            </a:r>
            <a:r>
              <a:rPr lang="en-US" sz="2400" b="1" i="1" dirty="0" smtClean="0"/>
              <a:t>authority</a:t>
            </a:r>
          </a:p>
          <a:p>
            <a:pPr marL="0" indent="0">
              <a:buNone/>
            </a:pPr>
            <a:r>
              <a:rPr lang="en-US" sz="2400" b="1" dirty="0" smtClean="0">
                <a:solidFill>
                  <a:srgbClr val="FFFF00"/>
                </a:solidFill>
              </a:rPr>
              <a:t>2 Thess. 2:8-9 </a:t>
            </a:r>
            <a:r>
              <a:rPr lang="en-US" sz="2400" b="1" i="1" dirty="0"/>
              <a:t>And then shall that Wicked </a:t>
            </a:r>
            <a:r>
              <a:rPr lang="en-US" sz="2400" b="1" i="1" dirty="0" smtClean="0"/>
              <a:t>[one] </a:t>
            </a:r>
            <a:r>
              <a:rPr lang="en-US" sz="2400" b="1" i="1" dirty="0"/>
              <a:t>be revealed</a:t>
            </a:r>
            <a:r>
              <a:rPr lang="en-US" sz="2400" b="1" i="1" dirty="0" smtClean="0"/>
              <a:t>… Even </a:t>
            </a:r>
            <a:r>
              <a:rPr lang="en-US" sz="2400" b="1" i="1" dirty="0"/>
              <a:t>him, whose coming is after the working of Satan with </a:t>
            </a:r>
            <a:r>
              <a:rPr lang="en-US" sz="2400" b="1" i="1" u="sng" dirty="0">
                <a:solidFill>
                  <a:srgbClr val="00B0F0"/>
                </a:solidFill>
              </a:rPr>
              <a:t>all power and signs and lying </a:t>
            </a:r>
            <a:r>
              <a:rPr lang="en-US" sz="2400" b="1" i="1" u="sng" dirty="0" smtClean="0">
                <a:solidFill>
                  <a:srgbClr val="00B0F0"/>
                </a:solidFill>
              </a:rPr>
              <a:t>wonders</a:t>
            </a:r>
          </a:p>
          <a:p>
            <a:pPr marL="0" indent="0">
              <a:buNone/>
            </a:pPr>
            <a:r>
              <a:rPr lang="en-US" sz="2800" dirty="0">
                <a:solidFill>
                  <a:srgbClr val="00B0F0"/>
                </a:solidFill>
                <a:effectLst/>
              </a:rPr>
              <a:t>He will be a notorious occult practitioner who will make use of the great powers given to him by Satan </a:t>
            </a:r>
          </a:p>
        </p:txBody>
      </p:sp>
    </p:spTree>
    <p:extLst>
      <p:ext uri="{BB962C8B-B14F-4D97-AF65-F5344CB8AC3E}">
        <p14:creationId xmlns:p14="http://schemas.microsoft.com/office/powerpoint/2010/main" val="418419829"/>
      </p:ext>
    </p:extLst>
  </p:cSld>
  <p:clrMapOvr>
    <a:masterClrMapping/>
  </p:clrMapOvr>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24" y="120991"/>
            <a:ext cx="11491415" cy="65908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14799" y="2086651"/>
            <a:ext cx="4189864" cy="4247317"/>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THE </a:t>
            </a:r>
          </a:p>
          <a:p>
            <a:pPr algn="ctr"/>
            <a:r>
              <a:rPr lang="en-US" sz="5400" b="1" dirty="0" smtClean="0">
                <a:solidFill>
                  <a:srgbClr val="FFFF00"/>
                </a:solidFill>
                <a:effectLst>
                  <a:outerShdw blurRad="38100" dist="38100" dir="2700000" algn="tl">
                    <a:srgbClr val="000000">
                      <a:alpha val="43137"/>
                    </a:srgbClr>
                  </a:outerShdw>
                </a:effectLst>
              </a:rPr>
              <a:t>WOLF</a:t>
            </a:r>
          </a:p>
          <a:p>
            <a:pPr algn="ctr"/>
            <a:r>
              <a:rPr lang="en-US" sz="5400" b="1" dirty="0" smtClean="0">
                <a:solidFill>
                  <a:srgbClr val="FFFF00"/>
                </a:solidFill>
                <a:effectLst>
                  <a:outerShdw blurRad="38100" dist="38100" dir="2700000" algn="tl">
                    <a:srgbClr val="000000">
                      <a:alpha val="43137"/>
                    </a:srgbClr>
                  </a:outerShdw>
                </a:effectLst>
              </a:rPr>
              <a:t>IN</a:t>
            </a:r>
          </a:p>
          <a:p>
            <a:pPr algn="ctr"/>
            <a:r>
              <a:rPr lang="en-US" sz="5400" b="1" dirty="0" smtClean="0">
                <a:solidFill>
                  <a:srgbClr val="FFFF00"/>
                </a:solidFill>
                <a:effectLst>
                  <a:outerShdw blurRad="38100" dist="38100" dir="2700000" algn="tl">
                    <a:srgbClr val="000000">
                      <a:alpha val="43137"/>
                    </a:srgbClr>
                  </a:outerShdw>
                </a:effectLst>
              </a:rPr>
              <a:t>SHEEP’S</a:t>
            </a:r>
          </a:p>
          <a:p>
            <a:pPr algn="ctr"/>
            <a:r>
              <a:rPr lang="en-US" sz="5400" b="1" dirty="0" smtClean="0">
                <a:solidFill>
                  <a:srgbClr val="FFFF00"/>
                </a:solidFill>
                <a:effectLst>
                  <a:outerShdw blurRad="38100" dist="38100" dir="2700000" algn="tl">
                    <a:srgbClr val="000000">
                      <a:alpha val="43137"/>
                    </a:srgbClr>
                  </a:outerShdw>
                </a:effectLst>
              </a:rPr>
              <a:t>CLOTHING</a:t>
            </a:r>
          </a:p>
        </p:txBody>
      </p:sp>
    </p:spTree>
    <p:extLst>
      <p:ext uri="{BB962C8B-B14F-4D97-AF65-F5344CB8AC3E}">
        <p14:creationId xmlns:p14="http://schemas.microsoft.com/office/powerpoint/2010/main" val="14293343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2:8</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endParaRPr lang="en-US" sz="32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endParaRPr lang="en-US" sz="3200" dirty="0">
              <a:effectLst/>
            </a:endParaRPr>
          </a:p>
          <a:p>
            <a:pPr marL="0" indent="0">
              <a:buNone/>
            </a:pPr>
            <a:r>
              <a:rPr lang="en-US" sz="3200" dirty="0">
                <a:effectLst/>
              </a:rPr>
              <a:t>The church at Smyrna was under persecution, many of whose members experienced martyrdom; so the Lord appropriately presents himself as </a:t>
            </a:r>
            <a:r>
              <a:rPr lang="en-US" sz="3200" dirty="0">
                <a:solidFill>
                  <a:srgbClr val="FFFF00"/>
                </a:solidFill>
                <a:effectLst/>
              </a:rPr>
              <a:t>the first and the last</a:t>
            </a:r>
            <a:r>
              <a:rPr lang="en-US" sz="3200" dirty="0">
                <a:effectLst/>
              </a:rPr>
              <a:t>, </a:t>
            </a:r>
            <a:r>
              <a:rPr lang="en-US" sz="3200" dirty="0">
                <a:solidFill>
                  <a:srgbClr val="FFFF00"/>
                </a:solidFill>
                <a:effectLst/>
              </a:rPr>
              <a:t>the one who died and lived</a:t>
            </a:r>
            <a:r>
              <a:rPr lang="en-US" sz="3200" dirty="0">
                <a:effectLst/>
              </a:rPr>
              <a:t>; thus assuring them of the hope of resurrection.</a:t>
            </a:r>
          </a:p>
          <a:p>
            <a:pPr marL="0" indent="0">
              <a:buNone/>
            </a:pPr>
            <a:r>
              <a:rPr lang="en-US" sz="3200" dirty="0">
                <a:effectLst/>
              </a:rPr>
              <a:t>(</a:t>
            </a:r>
            <a:r>
              <a:rPr lang="en-US" sz="3200" dirty="0">
                <a:solidFill>
                  <a:srgbClr val="FFFF00"/>
                </a:solidFill>
                <a:effectLst/>
              </a:rPr>
              <a:t>Description of Christ from chapter 1:8; 17-18</a:t>
            </a:r>
            <a:r>
              <a:rPr lang="en-US" sz="3200" dirty="0">
                <a:effectLst/>
              </a:rPr>
              <a:t>)</a:t>
            </a:r>
          </a:p>
        </p:txBody>
      </p:sp>
    </p:spTree>
    <p:extLst>
      <p:ext uri="{BB962C8B-B14F-4D97-AF65-F5344CB8AC3E}">
        <p14:creationId xmlns:p14="http://schemas.microsoft.com/office/powerpoint/2010/main" val="299652547"/>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Autofit/>
          </a:bodyPr>
          <a:lstStyle/>
          <a:p>
            <a:r>
              <a:rPr lang="en-US" sz="3200" b="1" u="sng" dirty="0" smtClean="0">
                <a:solidFill>
                  <a:srgbClr val="00B0F0"/>
                </a:solidFill>
              </a:rPr>
              <a:t>HE WILL BE </a:t>
            </a:r>
            <a:r>
              <a:rPr lang="en-US" sz="3200" b="1" u="sng" dirty="0" smtClean="0">
                <a:solidFill>
                  <a:srgbClr val="00B0F0"/>
                </a:solidFill>
                <a:effectLst/>
              </a:rPr>
              <a:t>THE GREAT DECEIVER</a:t>
            </a:r>
            <a:endParaRPr lang="en-US" sz="3200" b="1" u="sng" dirty="0" smtClean="0">
              <a:solidFill>
                <a:srgbClr val="00B0F0"/>
              </a:solidFill>
            </a:endParaRPr>
          </a:p>
          <a:p>
            <a:pPr marL="0" indent="0">
              <a:buNone/>
            </a:pPr>
            <a:r>
              <a:rPr lang="en-US" sz="2400" b="1" dirty="0" smtClean="0">
                <a:solidFill>
                  <a:srgbClr val="FFFF00"/>
                </a:solidFill>
              </a:rPr>
              <a:t>2 Thess. 2:9-10 </a:t>
            </a:r>
            <a:r>
              <a:rPr lang="en-US" sz="2400" b="1" i="1" dirty="0" smtClean="0"/>
              <a:t>Even </a:t>
            </a:r>
            <a:r>
              <a:rPr lang="en-US" sz="2400" b="1" i="1" dirty="0"/>
              <a:t>him, whose coming is after the working of Satan with all power and signs and lying </a:t>
            </a:r>
            <a:r>
              <a:rPr lang="en-US" sz="2400" b="1" i="1" dirty="0" smtClean="0"/>
              <a:t>wonders </a:t>
            </a:r>
            <a:r>
              <a:rPr lang="en-US" sz="2400" b="1" i="1" u="sng" dirty="0" smtClean="0">
                <a:solidFill>
                  <a:srgbClr val="00B0F0"/>
                </a:solidFill>
              </a:rPr>
              <a:t>And </a:t>
            </a:r>
            <a:r>
              <a:rPr lang="en-US" sz="2400" b="1" i="1" u="sng" dirty="0">
                <a:solidFill>
                  <a:srgbClr val="00B0F0"/>
                </a:solidFill>
              </a:rPr>
              <a:t>with all deceivableness of unrighteousness in them that perish</a:t>
            </a:r>
            <a:r>
              <a:rPr lang="en-US" sz="2400" b="1" i="1" dirty="0">
                <a:solidFill>
                  <a:srgbClr val="00B0F0"/>
                </a:solidFill>
              </a:rPr>
              <a:t>; </a:t>
            </a:r>
            <a:r>
              <a:rPr lang="en-US" sz="2400" b="1" i="1" dirty="0"/>
              <a:t>because they received not the love of the truth, that they might be saved.</a:t>
            </a:r>
            <a:endParaRPr lang="en-US" sz="2400" b="1" i="1" dirty="0" smtClean="0"/>
          </a:p>
          <a:p>
            <a:pPr marL="0" lvl="0" indent="0">
              <a:buNone/>
            </a:pPr>
            <a:r>
              <a:rPr lang="en-US" sz="2800" dirty="0" smtClean="0">
                <a:solidFill>
                  <a:srgbClr val="FFFF00"/>
                </a:solidFill>
                <a:effectLst/>
              </a:rPr>
              <a:t>He </a:t>
            </a:r>
            <a:r>
              <a:rPr lang="en-US" sz="2800" dirty="0">
                <a:solidFill>
                  <a:srgbClr val="FFFF00"/>
                </a:solidFill>
                <a:effectLst/>
              </a:rPr>
              <a:t>will be without </a:t>
            </a:r>
            <a:r>
              <a:rPr lang="en-US" sz="2800" dirty="0" smtClean="0">
                <a:solidFill>
                  <a:srgbClr val="FFFF00"/>
                </a:solidFill>
                <a:effectLst/>
              </a:rPr>
              <a:t>integrity. Through </a:t>
            </a:r>
            <a:r>
              <a:rPr lang="en-US" sz="2800" dirty="0">
                <a:solidFill>
                  <a:srgbClr val="FFFF00"/>
                </a:solidFill>
                <a:effectLst/>
              </a:rPr>
              <a:t>political fraud he will gain a position of leadership, and by the use of clever diplomacy (political lies) he </a:t>
            </a:r>
            <a:r>
              <a:rPr lang="en-US" sz="2800" dirty="0" smtClean="0">
                <a:solidFill>
                  <a:srgbClr val="FFFF00"/>
                </a:solidFill>
                <a:effectLst/>
              </a:rPr>
              <a:t>will </a:t>
            </a:r>
            <a:r>
              <a:rPr lang="en-US" sz="2800" dirty="0">
                <a:solidFill>
                  <a:srgbClr val="FFFF00"/>
                </a:solidFill>
                <a:effectLst/>
              </a:rPr>
              <a:t>become world leader (Dan. 9:27</a:t>
            </a:r>
            <a:r>
              <a:rPr lang="en-US" sz="2800" dirty="0" smtClean="0">
                <a:solidFill>
                  <a:srgbClr val="FFFF00"/>
                </a:solidFill>
                <a:effectLst/>
              </a:rPr>
              <a:t>). </a:t>
            </a:r>
            <a:r>
              <a:rPr lang="en-US" sz="2800" dirty="0">
                <a:solidFill>
                  <a:srgbClr val="FFFF00"/>
                </a:solidFill>
                <a:effectLst/>
              </a:rPr>
              <a:t>He will be the big </a:t>
            </a:r>
            <a:r>
              <a:rPr lang="en-US" sz="2800" dirty="0" smtClean="0">
                <a:solidFill>
                  <a:srgbClr val="FFFF00"/>
                </a:solidFill>
                <a:effectLst/>
              </a:rPr>
              <a:t>briber.</a:t>
            </a:r>
            <a:r>
              <a:rPr lang="en-US" sz="2800" dirty="0">
                <a:solidFill>
                  <a:srgbClr val="FFFF00"/>
                </a:solidFill>
                <a:effectLst/>
              </a:rPr>
              <a:t> </a:t>
            </a:r>
            <a:r>
              <a:rPr lang="en-US" sz="2800" dirty="0" smtClean="0">
                <a:solidFill>
                  <a:srgbClr val="FFFF00"/>
                </a:solidFill>
                <a:effectLst/>
              </a:rPr>
              <a:t> Double </a:t>
            </a:r>
            <a:r>
              <a:rPr lang="en-US" sz="2800" dirty="0">
                <a:solidFill>
                  <a:srgbClr val="FFFF00"/>
                </a:solidFill>
                <a:effectLst/>
              </a:rPr>
              <a:t>standards, bribery and corruption will be the order of the day in his wicked </a:t>
            </a:r>
            <a:r>
              <a:rPr lang="en-US" sz="2800" dirty="0" smtClean="0">
                <a:solidFill>
                  <a:srgbClr val="FFFF00"/>
                </a:solidFill>
                <a:effectLst/>
              </a:rPr>
              <a:t>regime.</a:t>
            </a:r>
            <a:endParaRPr lang="en-US" sz="2800" dirty="0">
              <a:solidFill>
                <a:srgbClr val="FFFF00"/>
              </a:solidFill>
              <a:effectLst/>
            </a:endParaRPr>
          </a:p>
          <a:p>
            <a:pPr marL="0" indent="0">
              <a:buNone/>
            </a:pPr>
            <a:endParaRPr lang="en-US" sz="2800" dirty="0">
              <a:solidFill>
                <a:srgbClr val="00B0F0"/>
              </a:solidFill>
              <a:effectLst/>
            </a:endParaRPr>
          </a:p>
        </p:txBody>
      </p:sp>
    </p:spTree>
    <p:extLst>
      <p:ext uri="{BB962C8B-B14F-4D97-AF65-F5344CB8AC3E}">
        <p14:creationId xmlns:p14="http://schemas.microsoft.com/office/powerpoint/2010/main" val="2720067096"/>
      </p:ext>
    </p:extLst>
  </p:cSld>
  <p:clrMapOvr>
    <a:masterClrMapping/>
  </p:clrMapOvr>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Autofit/>
          </a:bodyPr>
          <a:lstStyle/>
          <a:p>
            <a:r>
              <a:rPr lang="en-US" sz="3200" b="1" u="sng" dirty="0" smtClean="0">
                <a:solidFill>
                  <a:srgbClr val="00B0F0"/>
                </a:solidFill>
              </a:rPr>
              <a:t>HE WILL </a:t>
            </a:r>
            <a:r>
              <a:rPr lang="en-US" sz="3200" b="1" u="sng" dirty="0" smtClean="0">
                <a:solidFill>
                  <a:srgbClr val="00B0F0"/>
                </a:solidFill>
                <a:effectLst/>
              </a:rPr>
              <a:t>CONTROL THE WORLD’S ECONOMY</a:t>
            </a:r>
            <a:r>
              <a:rPr lang="en-US" sz="3200" b="1" u="sng" dirty="0" smtClean="0">
                <a:solidFill>
                  <a:srgbClr val="00B0F0"/>
                </a:solidFill>
              </a:rPr>
              <a:t> </a:t>
            </a:r>
          </a:p>
          <a:p>
            <a:pPr marL="0" indent="0">
              <a:buNone/>
            </a:pPr>
            <a:r>
              <a:rPr lang="en-US" sz="2400" b="1" dirty="0" smtClean="0">
                <a:solidFill>
                  <a:srgbClr val="FFFF00"/>
                </a:solidFill>
              </a:rPr>
              <a:t>Rev. 13:16-17 </a:t>
            </a:r>
            <a:r>
              <a:rPr lang="en-US" sz="2400" b="1" i="1" dirty="0"/>
              <a:t>And he </a:t>
            </a:r>
            <a:r>
              <a:rPr lang="en-US" sz="2400" b="1" i="1" dirty="0" err="1"/>
              <a:t>causeth</a:t>
            </a:r>
            <a:r>
              <a:rPr lang="en-US" sz="2400" b="1" i="1" dirty="0"/>
              <a:t> all, both small and great, rich and poor, free and bond, to receive a mark in their right hand, or in their foreheads</a:t>
            </a:r>
            <a:r>
              <a:rPr lang="en-US" sz="2400" b="1" i="1" dirty="0" smtClean="0"/>
              <a:t>: And </a:t>
            </a:r>
            <a:r>
              <a:rPr lang="en-US" sz="2400" b="1" i="1" u="sng" dirty="0">
                <a:solidFill>
                  <a:srgbClr val="00B0F0"/>
                </a:solidFill>
              </a:rPr>
              <a:t>that no man might buy or sell</a:t>
            </a:r>
            <a:r>
              <a:rPr lang="en-US" sz="2400" b="1" i="1" dirty="0"/>
              <a:t>, save he that had the mark, or the name of the beast, or the number of his name.</a:t>
            </a:r>
            <a:endParaRPr lang="en-US" sz="2400" b="1" i="1" dirty="0" smtClean="0"/>
          </a:p>
          <a:p>
            <a:pPr marL="0" lvl="0" indent="0">
              <a:buNone/>
            </a:pPr>
            <a:r>
              <a:rPr lang="en-US" sz="2800" dirty="0" smtClean="0">
                <a:solidFill>
                  <a:srgbClr val="00B0F0"/>
                </a:solidFill>
                <a:effectLst/>
              </a:rPr>
              <a:t>Whoever </a:t>
            </a:r>
            <a:r>
              <a:rPr lang="en-US" sz="2800" dirty="0">
                <a:solidFill>
                  <a:srgbClr val="00B0F0"/>
                </a:solidFill>
                <a:effectLst/>
              </a:rPr>
              <a:t>rules the world’s </a:t>
            </a:r>
            <a:r>
              <a:rPr lang="en-US" sz="2800" dirty="0" smtClean="0">
                <a:solidFill>
                  <a:srgbClr val="00B0F0"/>
                </a:solidFill>
                <a:effectLst/>
              </a:rPr>
              <a:t>goods, </a:t>
            </a:r>
            <a:r>
              <a:rPr lang="en-US" sz="2800" dirty="0">
                <a:solidFill>
                  <a:srgbClr val="00B0F0"/>
                </a:solidFill>
                <a:effectLst/>
              </a:rPr>
              <a:t>rules the unsaved </a:t>
            </a:r>
            <a:r>
              <a:rPr lang="en-US" sz="2800" dirty="0" smtClean="0">
                <a:solidFill>
                  <a:srgbClr val="00B0F0"/>
                </a:solidFill>
                <a:effectLst/>
              </a:rPr>
              <a:t>world. </a:t>
            </a:r>
            <a:r>
              <a:rPr lang="en-US" sz="2800" dirty="0">
                <a:solidFill>
                  <a:srgbClr val="00B0F0"/>
                </a:solidFill>
                <a:effectLst/>
              </a:rPr>
              <a:t>When people start getting hungry, they will do almost anything to keep from starving.  Even submit to an ungodly ruler.  He causes everyone to receive a mark so that they can’t even buy food or any goods at all unless they have his mark upon </a:t>
            </a:r>
            <a:r>
              <a:rPr lang="en-US" sz="2800" dirty="0" smtClean="0">
                <a:solidFill>
                  <a:srgbClr val="00B0F0"/>
                </a:solidFill>
                <a:effectLst/>
              </a:rPr>
              <a:t>them.</a:t>
            </a:r>
            <a:endParaRPr lang="en-US" sz="2800" dirty="0">
              <a:solidFill>
                <a:srgbClr val="00B0F0"/>
              </a:solidFill>
              <a:effectLst/>
            </a:endParaRPr>
          </a:p>
        </p:txBody>
      </p:sp>
    </p:spTree>
    <p:extLst>
      <p:ext uri="{BB962C8B-B14F-4D97-AF65-F5344CB8AC3E}">
        <p14:creationId xmlns:p14="http://schemas.microsoft.com/office/powerpoint/2010/main" val="1173431673"/>
      </p:ext>
    </p:extLst>
  </p:cSld>
  <p:clrMapOvr>
    <a:masterClrMapping/>
  </p:clrMapOvr>
  <p:timing>
    <p:tnLst>
      <p:par>
        <p:cTn id="1" dur="indefinite" restart="never" nodeType="tmRoot"/>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9" y="66674"/>
            <a:ext cx="6688968" cy="66889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87653" y="872001"/>
            <a:ext cx="4954137" cy="5078313"/>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THE CHARACTER</a:t>
            </a:r>
          </a:p>
          <a:p>
            <a:pPr algn="ctr"/>
            <a:r>
              <a:rPr lang="en-US" sz="5400" b="1" dirty="0" smtClean="0">
                <a:solidFill>
                  <a:srgbClr val="FFFF00"/>
                </a:solidFill>
                <a:effectLst>
                  <a:outerShdw blurRad="38100" dist="38100" dir="2700000" algn="tl">
                    <a:srgbClr val="000000">
                      <a:alpha val="43137"/>
                    </a:srgbClr>
                  </a:outerShdw>
                </a:effectLst>
              </a:rPr>
              <a:t>AND</a:t>
            </a:r>
          </a:p>
          <a:p>
            <a:pPr algn="ctr"/>
            <a:r>
              <a:rPr lang="en-US" sz="5400" b="1" dirty="0" smtClean="0">
                <a:solidFill>
                  <a:srgbClr val="FFFF00"/>
                </a:solidFill>
                <a:effectLst>
                  <a:outerShdw blurRad="38100" dist="38100" dir="2700000" algn="tl">
                    <a:srgbClr val="000000">
                      <a:alpha val="43137"/>
                    </a:srgbClr>
                  </a:outerShdw>
                </a:effectLst>
              </a:rPr>
              <a:t>NATURE OF</a:t>
            </a:r>
          </a:p>
          <a:p>
            <a:pPr algn="ctr"/>
            <a:r>
              <a:rPr lang="en-US" sz="5400" b="1" dirty="0" smtClean="0">
                <a:solidFill>
                  <a:srgbClr val="FFFF00"/>
                </a:solidFill>
                <a:effectLst>
                  <a:outerShdw blurRad="38100" dist="38100" dir="2700000" algn="tl">
                    <a:srgbClr val="000000">
                      <a:alpha val="43137"/>
                    </a:srgbClr>
                  </a:outerShdw>
                </a:effectLst>
              </a:rPr>
              <a:t>THE ANTICHRIST</a:t>
            </a:r>
            <a:endParaRPr lang="en-US" sz="5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5599520"/>
      </p:ext>
    </p:extLst>
  </p:cSld>
  <p:clrMapOvr>
    <a:masterClrMapping/>
  </p:clrMapOvr>
  <p:timing>
    <p:tnLst>
      <p:par>
        <p:cTn id="1" dur="indefinite" restart="never" nodeType="tmRoot"/>
      </p:par>
    </p:tn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Autofit/>
          </a:bodyPr>
          <a:lstStyle/>
          <a:p>
            <a:r>
              <a:rPr lang="en-US" sz="3200" b="1" u="sng" dirty="0" smtClean="0">
                <a:solidFill>
                  <a:srgbClr val="00B0F0"/>
                </a:solidFill>
              </a:rPr>
              <a:t>HE WILL NOT HAVE A DESIRE FOR WOMEN</a:t>
            </a:r>
          </a:p>
          <a:p>
            <a:pPr marL="0" indent="0">
              <a:buNone/>
            </a:pPr>
            <a:r>
              <a:rPr lang="en-US" sz="2400" b="1" dirty="0" smtClean="0">
                <a:solidFill>
                  <a:srgbClr val="FFFF00"/>
                </a:solidFill>
              </a:rPr>
              <a:t>Dan. </a:t>
            </a:r>
            <a:r>
              <a:rPr lang="en-US" sz="2400" b="1" dirty="0">
                <a:solidFill>
                  <a:srgbClr val="FFFF00"/>
                </a:solidFill>
              </a:rPr>
              <a:t>11:37 </a:t>
            </a:r>
            <a:r>
              <a:rPr lang="en-US" sz="2400" b="1" i="1" dirty="0"/>
              <a:t>Neither shall he regard the God of his fathers, </a:t>
            </a:r>
            <a:r>
              <a:rPr lang="en-US" sz="2400" b="1" i="1" u="sng" dirty="0">
                <a:solidFill>
                  <a:srgbClr val="00B0F0"/>
                </a:solidFill>
              </a:rPr>
              <a:t>nor the desire of women</a:t>
            </a:r>
            <a:r>
              <a:rPr lang="en-US" sz="2400" b="1" i="1" dirty="0"/>
              <a:t>, nor regard any god: for he shall magnify himself above all.</a:t>
            </a:r>
            <a:endParaRPr lang="en-US" sz="2400" b="1" i="1" dirty="0" smtClean="0"/>
          </a:p>
          <a:p>
            <a:pPr marL="0" lvl="0" indent="0">
              <a:buNone/>
            </a:pPr>
            <a:endParaRPr lang="en-US" sz="800" dirty="0" smtClean="0">
              <a:solidFill>
                <a:srgbClr val="FFFF00"/>
              </a:solidFill>
              <a:effectLst/>
            </a:endParaRPr>
          </a:p>
          <a:p>
            <a:pPr marL="0" lvl="0" indent="0">
              <a:buNone/>
            </a:pPr>
            <a:r>
              <a:rPr lang="en-US" sz="2800" dirty="0" smtClean="0">
                <a:solidFill>
                  <a:srgbClr val="FFFF00"/>
                </a:solidFill>
                <a:effectLst/>
              </a:rPr>
              <a:t>DOES THIS MEAN THE ANTICHRIST WILL BE A HOMOSEXUAL???</a:t>
            </a:r>
          </a:p>
          <a:p>
            <a:pPr marL="0" lvl="0" indent="0">
              <a:buNone/>
            </a:pPr>
            <a:endParaRPr lang="en-US" sz="800" b="1" i="1" u="sng" dirty="0" smtClean="0">
              <a:solidFill>
                <a:srgbClr val="00B0F0"/>
              </a:solidFill>
              <a:effectLst>
                <a:outerShdw blurRad="38100" dist="38100" dir="2700000" algn="tl">
                  <a:srgbClr val="000000">
                    <a:alpha val="43137"/>
                  </a:srgbClr>
                </a:outerShdw>
              </a:effectLst>
            </a:endParaRPr>
          </a:p>
          <a:p>
            <a:pPr marL="0" lvl="0" indent="0">
              <a:buNone/>
            </a:pPr>
            <a:r>
              <a:rPr lang="en-US" sz="2800" b="1" i="1" u="sng" dirty="0" smtClean="0">
                <a:solidFill>
                  <a:srgbClr val="00B0F0"/>
                </a:solidFill>
                <a:effectLst>
                  <a:outerShdw blurRad="38100" dist="38100" dir="2700000" algn="tl">
                    <a:srgbClr val="000000">
                      <a:alpha val="43137"/>
                    </a:srgbClr>
                  </a:outerShdw>
                </a:effectLst>
              </a:rPr>
              <a:t>Desire</a:t>
            </a:r>
            <a:r>
              <a:rPr lang="en-US" sz="2800" dirty="0" smtClean="0">
                <a:solidFill>
                  <a:srgbClr val="00B0F0"/>
                </a:solidFill>
                <a:effectLst/>
              </a:rPr>
              <a:t> </a:t>
            </a:r>
            <a:r>
              <a:rPr lang="en-US" sz="2800" dirty="0">
                <a:solidFill>
                  <a:srgbClr val="00B0F0"/>
                </a:solidFill>
                <a:effectLst/>
              </a:rPr>
              <a:t>here means: </a:t>
            </a:r>
            <a:r>
              <a:rPr lang="en-US" sz="2800" dirty="0" smtClean="0">
                <a:solidFill>
                  <a:srgbClr val="00B0F0"/>
                </a:solidFill>
                <a:effectLst/>
              </a:rPr>
              <a:t>delight, goodly</a:t>
            </a:r>
            <a:r>
              <a:rPr lang="en-US" sz="2800" dirty="0">
                <a:solidFill>
                  <a:srgbClr val="00B0F0"/>
                </a:solidFill>
                <a:effectLst/>
              </a:rPr>
              <a:t>, pleasant, </a:t>
            </a:r>
            <a:r>
              <a:rPr lang="en-US" sz="2800" dirty="0" smtClean="0">
                <a:solidFill>
                  <a:srgbClr val="00B0F0"/>
                </a:solidFill>
                <a:effectLst/>
              </a:rPr>
              <a:t>precious… </a:t>
            </a:r>
            <a:r>
              <a:rPr lang="en-US" sz="2800" dirty="0" smtClean="0">
                <a:effectLst/>
              </a:rPr>
              <a:t>meaning</a:t>
            </a:r>
            <a:r>
              <a:rPr lang="en-US" sz="2800" dirty="0" smtClean="0">
                <a:solidFill>
                  <a:srgbClr val="00B0F0"/>
                </a:solidFill>
                <a:effectLst/>
              </a:rPr>
              <a:t>;</a:t>
            </a:r>
            <a:r>
              <a:rPr lang="en-US" sz="2800" dirty="0" smtClean="0">
                <a:solidFill>
                  <a:srgbClr val="FFFF00"/>
                </a:solidFill>
                <a:effectLst/>
              </a:rPr>
              <a:t> the antichrist will not delight in women, he will not be pleased or pleasured by women and he will not see women as precious.</a:t>
            </a:r>
            <a:endParaRPr lang="en-US" sz="2800" dirty="0">
              <a:solidFill>
                <a:srgbClr val="FFFF00"/>
              </a:solidFill>
              <a:effectLst/>
            </a:endParaRPr>
          </a:p>
        </p:txBody>
      </p:sp>
    </p:spTree>
    <p:extLst>
      <p:ext uri="{BB962C8B-B14F-4D97-AF65-F5344CB8AC3E}">
        <p14:creationId xmlns:p14="http://schemas.microsoft.com/office/powerpoint/2010/main" val="4189620123"/>
      </p:ext>
    </p:extLst>
  </p:cSld>
  <p:clrMapOvr>
    <a:masterClrMapping/>
  </p:clrMapOvr>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age of the antichr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0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1512"/>
      </p:ext>
    </p:extLst>
  </p:cSld>
  <p:clrMapOvr>
    <a:masterClrMapping/>
  </p:clrMapOvr>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9" y="66674"/>
            <a:ext cx="6688968" cy="66889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87653" y="872001"/>
            <a:ext cx="4954137" cy="5078313"/>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THE CHARACTER</a:t>
            </a:r>
          </a:p>
          <a:p>
            <a:pPr algn="ctr"/>
            <a:r>
              <a:rPr lang="en-US" sz="5400" b="1" dirty="0" smtClean="0">
                <a:solidFill>
                  <a:srgbClr val="FFFF00"/>
                </a:solidFill>
                <a:effectLst>
                  <a:outerShdw blurRad="38100" dist="38100" dir="2700000" algn="tl">
                    <a:srgbClr val="000000">
                      <a:alpha val="43137"/>
                    </a:srgbClr>
                  </a:outerShdw>
                </a:effectLst>
              </a:rPr>
              <a:t>AND</a:t>
            </a:r>
          </a:p>
          <a:p>
            <a:pPr algn="ctr"/>
            <a:r>
              <a:rPr lang="en-US" sz="5400" b="1" dirty="0" smtClean="0">
                <a:solidFill>
                  <a:srgbClr val="FFFF00"/>
                </a:solidFill>
                <a:effectLst>
                  <a:outerShdw blurRad="38100" dist="38100" dir="2700000" algn="tl">
                    <a:srgbClr val="000000">
                      <a:alpha val="43137"/>
                    </a:srgbClr>
                  </a:outerShdw>
                </a:effectLst>
              </a:rPr>
              <a:t>NATURE OF</a:t>
            </a:r>
          </a:p>
          <a:p>
            <a:pPr algn="ctr"/>
            <a:r>
              <a:rPr lang="en-US" sz="5400" b="1" dirty="0" smtClean="0">
                <a:solidFill>
                  <a:srgbClr val="FFFF00"/>
                </a:solidFill>
                <a:effectLst>
                  <a:outerShdw blurRad="38100" dist="38100" dir="2700000" algn="tl">
                    <a:srgbClr val="000000">
                      <a:alpha val="43137"/>
                    </a:srgbClr>
                  </a:outerShdw>
                </a:effectLst>
              </a:rPr>
              <a:t>THE ANTICHRIST</a:t>
            </a:r>
            <a:endParaRPr lang="en-US" sz="5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2032757"/>
      </p:ext>
    </p:extLst>
  </p:cSld>
  <p:clrMapOvr>
    <a:masterClrMapping/>
  </p:clrMapOvr>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Autofit/>
          </a:bodyPr>
          <a:lstStyle/>
          <a:p>
            <a:r>
              <a:rPr lang="en-US" sz="3200" b="1" u="sng" dirty="0" smtClean="0">
                <a:solidFill>
                  <a:srgbClr val="00B0F0"/>
                </a:solidFill>
              </a:rPr>
              <a:t>HE WILL RULE THE EARTH FOR A TIME </a:t>
            </a:r>
          </a:p>
          <a:p>
            <a:pPr marL="0" indent="0">
              <a:buNone/>
            </a:pPr>
            <a:r>
              <a:rPr lang="en-US" sz="2400" b="1" dirty="0" smtClean="0">
                <a:solidFill>
                  <a:srgbClr val="FFFF00"/>
                </a:solidFill>
              </a:rPr>
              <a:t>Rev. </a:t>
            </a:r>
            <a:r>
              <a:rPr lang="en-US" sz="2400" b="1" dirty="0">
                <a:solidFill>
                  <a:srgbClr val="FFFF00"/>
                </a:solidFill>
              </a:rPr>
              <a:t>13:5 </a:t>
            </a:r>
            <a:r>
              <a:rPr lang="en-US" sz="2400" b="1" dirty="0" smtClean="0">
                <a:solidFill>
                  <a:srgbClr val="FFFF00"/>
                </a:solidFill>
              </a:rPr>
              <a:t>&amp; 7 </a:t>
            </a:r>
            <a:r>
              <a:rPr lang="en-US" sz="2400" b="1" i="1" dirty="0" smtClean="0"/>
              <a:t>And </a:t>
            </a:r>
            <a:r>
              <a:rPr lang="en-US" sz="2400" b="1" i="1" dirty="0"/>
              <a:t>there was given unto him a mouth speaking great things and blasphemies; and </a:t>
            </a:r>
            <a:r>
              <a:rPr lang="en-US" sz="2400" b="1" i="1" dirty="0">
                <a:solidFill>
                  <a:srgbClr val="00B0F0"/>
                </a:solidFill>
              </a:rPr>
              <a:t>power</a:t>
            </a:r>
            <a:r>
              <a:rPr lang="en-US" sz="2400" b="1" i="1" dirty="0"/>
              <a:t> was given unto him to continue </a:t>
            </a:r>
            <a:r>
              <a:rPr lang="en-US" sz="2400" b="1" i="1" dirty="0" smtClean="0">
                <a:solidFill>
                  <a:srgbClr val="00B0F0"/>
                </a:solidFill>
              </a:rPr>
              <a:t>three &amp; </a:t>
            </a:r>
            <a:r>
              <a:rPr lang="en-US" sz="2400" b="1" i="1" dirty="0">
                <a:solidFill>
                  <a:srgbClr val="00B0F0"/>
                </a:solidFill>
              </a:rPr>
              <a:t>a half years</a:t>
            </a:r>
            <a:r>
              <a:rPr lang="en-US" sz="2400" b="1" i="1" dirty="0"/>
              <a:t>… </a:t>
            </a:r>
            <a:r>
              <a:rPr lang="en-US" sz="2400" b="1" i="1" dirty="0" smtClean="0"/>
              <a:t>And </a:t>
            </a:r>
            <a:r>
              <a:rPr lang="en-US" sz="2400" b="1" i="1" dirty="0"/>
              <a:t>it was given unto him to make war with the saints, and to overcome them: and </a:t>
            </a:r>
            <a:r>
              <a:rPr lang="en-US" sz="2400" b="1" i="1" dirty="0">
                <a:solidFill>
                  <a:srgbClr val="00B0F0"/>
                </a:solidFill>
              </a:rPr>
              <a:t>power</a:t>
            </a:r>
            <a:r>
              <a:rPr lang="en-US" sz="2400" b="1" i="1" dirty="0"/>
              <a:t> was given him </a:t>
            </a:r>
            <a:r>
              <a:rPr lang="en-US" sz="2400" b="1" i="1" dirty="0">
                <a:solidFill>
                  <a:srgbClr val="00B0F0"/>
                </a:solidFill>
              </a:rPr>
              <a:t>over all kindreds, and tongues, and nations</a:t>
            </a:r>
            <a:r>
              <a:rPr lang="en-US" sz="2400" b="1" i="1" dirty="0" smtClean="0">
                <a:solidFill>
                  <a:srgbClr val="00B0F0"/>
                </a:solidFill>
              </a:rPr>
              <a:t>. </a:t>
            </a:r>
          </a:p>
          <a:p>
            <a:pPr marL="0" indent="0">
              <a:buNone/>
            </a:pPr>
            <a:r>
              <a:rPr lang="en-US" sz="2400" b="1" dirty="0" smtClean="0">
                <a:solidFill>
                  <a:srgbClr val="FFFF00"/>
                </a:solidFill>
                <a:effectLst/>
              </a:rPr>
              <a:t>Dan</a:t>
            </a:r>
            <a:r>
              <a:rPr lang="en-US" sz="2400" b="1" dirty="0">
                <a:solidFill>
                  <a:srgbClr val="FFFF00"/>
                </a:solidFill>
                <a:effectLst/>
              </a:rPr>
              <a:t>. 7:25 </a:t>
            </a:r>
            <a:r>
              <a:rPr lang="en-US" sz="2400" b="1" i="1" dirty="0">
                <a:effectLst/>
              </a:rPr>
              <a:t>And he shall speak great words against the most High, and shall wear out the saints of the most High, and think to </a:t>
            </a:r>
            <a:r>
              <a:rPr lang="en-US" sz="2400" b="1" i="1" dirty="0">
                <a:solidFill>
                  <a:srgbClr val="00B0F0"/>
                </a:solidFill>
                <a:effectLst/>
              </a:rPr>
              <a:t>change times and laws</a:t>
            </a:r>
            <a:r>
              <a:rPr lang="en-US" sz="2400" b="1" i="1" dirty="0">
                <a:effectLst/>
              </a:rPr>
              <a:t>: </a:t>
            </a:r>
            <a:r>
              <a:rPr lang="en-US" sz="2400" b="1" i="1" dirty="0">
                <a:solidFill>
                  <a:srgbClr val="00B0F0"/>
                </a:solidFill>
                <a:effectLst/>
              </a:rPr>
              <a:t>and they shall be given into his hand </a:t>
            </a:r>
            <a:r>
              <a:rPr lang="en-US" sz="2400" b="1" i="1" dirty="0" smtClean="0">
                <a:solidFill>
                  <a:srgbClr val="00B0F0"/>
                </a:solidFill>
                <a:effectLst/>
              </a:rPr>
              <a:t>for </a:t>
            </a:r>
            <a:r>
              <a:rPr lang="en-US" sz="2400" b="1" i="1" dirty="0">
                <a:solidFill>
                  <a:srgbClr val="00B0F0"/>
                </a:solidFill>
              </a:rPr>
              <a:t>three &amp; a half years</a:t>
            </a:r>
            <a:endParaRPr lang="en-US" sz="2400" dirty="0" smtClean="0">
              <a:solidFill>
                <a:srgbClr val="00B0F0"/>
              </a:solidFill>
              <a:effectLst/>
            </a:endParaRPr>
          </a:p>
          <a:p>
            <a:pPr marL="0" lvl="0" indent="0">
              <a:buNone/>
            </a:pPr>
            <a:endParaRPr lang="en-US" sz="2800" dirty="0">
              <a:solidFill>
                <a:srgbClr val="FFFF00"/>
              </a:solidFill>
              <a:effectLst/>
            </a:endParaRPr>
          </a:p>
        </p:txBody>
      </p:sp>
    </p:spTree>
    <p:extLst>
      <p:ext uri="{BB962C8B-B14F-4D97-AF65-F5344CB8AC3E}">
        <p14:creationId xmlns:p14="http://schemas.microsoft.com/office/powerpoint/2010/main" val="1147334382"/>
      </p:ext>
    </p:extLst>
  </p:cSld>
  <p:clrMapOvr>
    <a:masterClrMapping/>
  </p:clrMapOvr>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Autofit/>
          </a:bodyPr>
          <a:lstStyle/>
          <a:p>
            <a:r>
              <a:rPr lang="en-US" sz="3200" b="1" u="sng" dirty="0" smtClean="0">
                <a:solidFill>
                  <a:srgbClr val="00B0F0"/>
                </a:solidFill>
              </a:rPr>
              <a:t>HE WILL BEHEAD THE SAINTS  </a:t>
            </a:r>
          </a:p>
          <a:p>
            <a:pPr marL="0" indent="0">
              <a:buNone/>
            </a:pPr>
            <a:r>
              <a:rPr lang="en-US" sz="2400" b="1" dirty="0" smtClean="0">
                <a:solidFill>
                  <a:srgbClr val="FFFF00"/>
                </a:solidFill>
              </a:rPr>
              <a:t>Rev. 20:4</a:t>
            </a:r>
            <a:r>
              <a:rPr lang="en-US" sz="2400" b="1" i="1" dirty="0" smtClean="0"/>
              <a:t> And </a:t>
            </a:r>
            <a:r>
              <a:rPr lang="en-US" sz="2400" b="1" i="1" dirty="0"/>
              <a:t>I saw thrones, and they sat upon them, and judgment was given unto them: and I saw the souls of them that were </a:t>
            </a:r>
            <a:r>
              <a:rPr lang="en-US" sz="2400" b="1" i="1" dirty="0">
                <a:solidFill>
                  <a:srgbClr val="00B0F0"/>
                </a:solidFill>
              </a:rPr>
              <a:t>beheaded for the witness of Jesus</a:t>
            </a:r>
            <a:r>
              <a:rPr lang="en-US" sz="2400" b="1" i="1" dirty="0"/>
              <a:t>, and for the word of God, </a:t>
            </a:r>
            <a:r>
              <a:rPr lang="en-US" sz="2400" b="1" i="1" dirty="0">
                <a:solidFill>
                  <a:srgbClr val="00B0F0"/>
                </a:solidFill>
              </a:rPr>
              <a:t>and which had not worshipped the beast, neither his image, neither had received his mark upon their foreheads, or in their hands</a:t>
            </a:r>
            <a:r>
              <a:rPr lang="en-US" sz="2400" b="1" i="1" dirty="0"/>
              <a:t>; and they lived and reigned with Christ a </a:t>
            </a:r>
            <a:r>
              <a:rPr lang="en-US" sz="2400" b="1" i="1" dirty="0" smtClean="0"/>
              <a:t>thousand </a:t>
            </a:r>
            <a:r>
              <a:rPr lang="en-US" sz="2400" b="1" i="1" dirty="0"/>
              <a:t>years</a:t>
            </a:r>
            <a:r>
              <a:rPr lang="en-US" sz="2400" b="1" i="1" dirty="0" smtClean="0"/>
              <a:t>.</a:t>
            </a:r>
          </a:p>
          <a:p>
            <a:pPr marL="0" indent="0">
              <a:buNone/>
            </a:pPr>
            <a:endParaRPr lang="en-US" sz="800" dirty="0" smtClean="0">
              <a:effectLst/>
            </a:endParaRPr>
          </a:p>
          <a:p>
            <a:pPr marL="0" indent="0">
              <a:buNone/>
            </a:pPr>
            <a:r>
              <a:rPr lang="en-US" sz="2800" dirty="0">
                <a:solidFill>
                  <a:srgbClr val="FFFF00"/>
                </a:solidFill>
                <a:effectLst/>
              </a:rPr>
              <a:t>T</a:t>
            </a:r>
            <a:r>
              <a:rPr lang="en-US" sz="2800" dirty="0" smtClean="0">
                <a:solidFill>
                  <a:srgbClr val="FFFF00"/>
                </a:solidFill>
                <a:effectLst/>
              </a:rPr>
              <a:t>he </a:t>
            </a:r>
            <a:r>
              <a:rPr lang="en-US" sz="2800" dirty="0">
                <a:solidFill>
                  <a:srgbClr val="FFFF00"/>
                </a:solidFill>
                <a:effectLst/>
              </a:rPr>
              <a:t>Antichrist </a:t>
            </a:r>
            <a:r>
              <a:rPr lang="en-US" sz="2800" dirty="0" smtClean="0">
                <a:solidFill>
                  <a:srgbClr val="FFFF00"/>
                </a:solidFill>
                <a:effectLst/>
              </a:rPr>
              <a:t>will </a:t>
            </a:r>
            <a:r>
              <a:rPr lang="en-US" sz="2800" dirty="0">
                <a:solidFill>
                  <a:srgbClr val="FFFF00"/>
                </a:solidFill>
                <a:effectLst/>
              </a:rPr>
              <a:t>set up a system to systematically behead those who profess allegiance to Christ.</a:t>
            </a:r>
          </a:p>
        </p:txBody>
      </p:sp>
    </p:spTree>
    <p:extLst>
      <p:ext uri="{BB962C8B-B14F-4D97-AF65-F5344CB8AC3E}">
        <p14:creationId xmlns:p14="http://schemas.microsoft.com/office/powerpoint/2010/main" val="269975629"/>
      </p:ext>
    </p:extLst>
  </p:cSld>
  <p:clrMapOvr>
    <a:masterClrMapping/>
  </p:clrMapOvr>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Autofit/>
          </a:bodyPr>
          <a:lstStyle/>
          <a:p>
            <a:r>
              <a:rPr lang="en-US" sz="3200" b="1" u="sng" dirty="0" smtClean="0">
                <a:solidFill>
                  <a:srgbClr val="00B0F0"/>
                </a:solidFill>
              </a:rPr>
              <a:t>HE WILL DESECRATE GOD’S TEMPLE   </a:t>
            </a:r>
          </a:p>
          <a:p>
            <a:pPr marL="0" indent="0">
              <a:buNone/>
            </a:pPr>
            <a:r>
              <a:rPr lang="en-US" sz="2400" b="1" dirty="0" smtClean="0">
                <a:solidFill>
                  <a:srgbClr val="FFFF00"/>
                </a:solidFill>
              </a:rPr>
              <a:t>Daniel 9:27</a:t>
            </a:r>
            <a:r>
              <a:rPr lang="en-US" sz="2400" b="1" i="1" dirty="0" smtClean="0"/>
              <a:t>And </a:t>
            </a:r>
            <a:r>
              <a:rPr lang="en-US" sz="2400" b="1" i="1" dirty="0"/>
              <a:t>he shall confirm the covenant with many for one week: and in the midst of the week </a:t>
            </a:r>
            <a:r>
              <a:rPr lang="en-US" sz="2400" b="1" i="1" dirty="0">
                <a:solidFill>
                  <a:srgbClr val="00B0F0"/>
                </a:solidFill>
              </a:rPr>
              <a:t>he shall cause the sacrifice and the oblation to cease</a:t>
            </a:r>
            <a:r>
              <a:rPr lang="en-US" sz="2400" b="1" i="1" dirty="0"/>
              <a:t>, and for </a:t>
            </a:r>
            <a:r>
              <a:rPr lang="en-US" sz="2400" b="1" i="1" dirty="0">
                <a:solidFill>
                  <a:srgbClr val="00B0F0"/>
                </a:solidFill>
              </a:rPr>
              <a:t>the overspreading of abominations he shall make it desolate</a:t>
            </a:r>
            <a:r>
              <a:rPr lang="en-US" sz="2400" b="1" i="1" dirty="0"/>
              <a:t>, even until the consummation, and that determined shall be poured upon the desolate.</a:t>
            </a:r>
            <a:endParaRPr lang="en-US" sz="2800" dirty="0">
              <a:solidFill>
                <a:srgbClr val="FFFF00"/>
              </a:solidFill>
              <a:effectLst/>
            </a:endParaRPr>
          </a:p>
        </p:txBody>
      </p:sp>
    </p:spTree>
    <p:extLst>
      <p:ext uri="{BB962C8B-B14F-4D97-AF65-F5344CB8AC3E}">
        <p14:creationId xmlns:p14="http://schemas.microsoft.com/office/powerpoint/2010/main" val="4047563842"/>
      </p:ext>
    </p:extLst>
  </p:cSld>
  <p:clrMapOvr>
    <a:masterClrMapping/>
  </p:clrMapOvr>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7653" y="872001"/>
            <a:ext cx="4954137" cy="5078313"/>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THE CHARACTER</a:t>
            </a:r>
          </a:p>
          <a:p>
            <a:pPr algn="ctr"/>
            <a:r>
              <a:rPr lang="en-US" sz="5400" b="1" dirty="0" smtClean="0">
                <a:solidFill>
                  <a:srgbClr val="FFFF00"/>
                </a:solidFill>
                <a:effectLst>
                  <a:outerShdw blurRad="38100" dist="38100" dir="2700000" algn="tl">
                    <a:srgbClr val="000000">
                      <a:alpha val="43137"/>
                    </a:srgbClr>
                  </a:outerShdw>
                </a:effectLst>
              </a:rPr>
              <a:t>AND</a:t>
            </a:r>
          </a:p>
          <a:p>
            <a:pPr algn="ctr"/>
            <a:r>
              <a:rPr lang="en-US" sz="5400" b="1" dirty="0" smtClean="0">
                <a:solidFill>
                  <a:srgbClr val="FFFF00"/>
                </a:solidFill>
                <a:effectLst>
                  <a:outerShdw blurRad="38100" dist="38100" dir="2700000" algn="tl">
                    <a:srgbClr val="000000">
                      <a:alpha val="43137"/>
                    </a:srgbClr>
                  </a:outerShdw>
                </a:effectLst>
              </a:rPr>
              <a:t>NATURE OF</a:t>
            </a:r>
          </a:p>
          <a:p>
            <a:pPr algn="ctr"/>
            <a:r>
              <a:rPr lang="en-US" sz="5400" b="1" dirty="0" smtClean="0">
                <a:solidFill>
                  <a:srgbClr val="FFFF00"/>
                </a:solidFill>
                <a:effectLst>
                  <a:outerShdw blurRad="38100" dist="38100" dir="2700000" algn="tl">
                    <a:srgbClr val="000000">
                      <a:alpha val="43137"/>
                    </a:srgbClr>
                  </a:outerShdw>
                </a:effectLst>
              </a:rPr>
              <a:t>THE ANTICHRIST</a:t>
            </a:r>
            <a:endParaRPr lang="en-US" sz="5400" b="1" dirty="0">
              <a:solidFill>
                <a:srgbClr val="FFFF00"/>
              </a:solidFill>
              <a:effectLst>
                <a:outerShdw blurRad="38100" dist="38100" dir="2700000" algn="tl">
                  <a:srgbClr val="000000">
                    <a:alpha val="43137"/>
                  </a:srgbClr>
                </a:outerShdw>
              </a:effectLst>
            </a:endParaRPr>
          </a:p>
        </p:txBody>
      </p:sp>
      <p:pic>
        <p:nvPicPr>
          <p:cNvPr id="2050" name="Picture 2" descr="Image result for image of the antichr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30" y="762818"/>
            <a:ext cx="6617572" cy="548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1028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2:9</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endParaRPr lang="en-US" sz="32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dirty="0"/>
              <a:t>"</a:t>
            </a:r>
            <a:r>
              <a:rPr lang="en-US" sz="3200" i="1" dirty="0"/>
              <a:t>I know your </a:t>
            </a:r>
            <a:r>
              <a:rPr lang="en-US" sz="3200" i="1" u="sng" dirty="0">
                <a:solidFill>
                  <a:srgbClr val="FFFF00"/>
                </a:solidFill>
              </a:rPr>
              <a:t>tribulation</a:t>
            </a:r>
            <a:r>
              <a:rPr lang="en-US" sz="3200" i="1" dirty="0"/>
              <a:t> and your </a:t>
            </a:r>
            <a:r>
              <a:rPr lang="en-US" sz="3200" i="1" u="sng" dirty="0">
                <a:solidFill>
                  <a:srgbClr val="FFFF00"/>
                </a:solidFill>
              </a:rPr>
              <a:t>poverty</a:t>
            </a:r>
            <a:r>
              <a:rPr lang="en-US" sz="3200" dirty="0"/>
              <a:t>" - These are two very strong Greek words. </a:t>
            </a:r>
            <a:r>
              <a:rPr lang="en-US" sz="3200" u="sng" dirty="0">
                <a:solidFill>
                  <a:srgbClr val="FFFF00"/>
                </a:solidFill>
              </a:rPr>
              <a:t>TRIBULATION</a:t>
            </a:r>
            <a:r>
              <a:rPr lang="en-US" sz="3200" dirty="0"/>
              <a:t>: This word is of a general signification and probably includes all that they suffered in any form, whether from persecution, poverty, or the blasphemy of opposers. </a:t>
            </a:r>
            <a:r>
              <a:rPr lang="en-US" sz="3200" u="sng" dirty="0">
                <a:solidFill>
                  <a:srgbClr val="FFFF00"/>
                </a:solidFill>
              </a:rPr>
              <a:t>POVERTY</a:t>
            </a:r>
            <a:r>
              <a:rPr lang="en-US" sz="3200" dirty="0"/>
              <a:t>: Is significant because the city of Smyrna was very prosperous. The fact that the church was poor seems to imply economic persecution. They were stripped probably of all their temporal possessions, because of their attachment to the Gospel. </a:t>
            </a:r>
            <a:endParaRPr lang="en-US" sz="3200" dirty="0">
              <a:effectLst/>
            </a:endParaRPr>
          </a:p>
        </p:txBody>
      </p:sp>
    </p:spTree>
    <p:extLst>
      <p:ext uri="{BB962C8B-B14F-4D97-AF65-F5344CB8AC3E}">
        <p14:creationId xmlns:p14="http://schemas.microsoft.com/office/powerpoint/2010/main" val="4032116668"/>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Autofit/>
          </a:bodyPr>
          <a:lstStyle/>
          <a:p>
            <a:r>
              <a:rPr lang="en-US" sz="3200" b="1" u="sng" dirty="0" smtClean="0">
                <a:solidFill>
                  <a:srgbClr val="00B0F0"/>
                </a:solidFill>
              </a:rPr>
              <a:t>HE  WILL  BE  VERY  WEALTHY   </a:t>
            </a:r>
          </a:p>
          <a:p>
            <a:pPr marL="0" indent="0">
              <a:buNone/>
            </a:pPr>
            <a:r>
              <a:rPr lang="en-US" sz="2400" b="1" dirty="0" smtClean="0">
                <a:solidFill>
                  <a:srgbClr val="FFFF00"/>
                </a:solidFill>
              </a:rPr>
              <a:t>Daniel 11:43 &amp; 45 </a:t>
            </a:r>
            <a:r>
              <a:rPr lang="en-US" sz="2400" b="1" i="1" dirty="0"/>
              <a:t>But he shall have </a:t>
            </a:r>
            <a:r>
              <a:rPr lang="en-US" sz="2400" b="1" i="1" dirty="0">
                <a:solidFill>
                  <a:srgbClr val="00B0F0"/>
                </a:solidFill>
              </a:rPr>
              <a:t>power over the treasures of gold and of silver, and over all the precious things of Egypt</a:t>
            </a:r>
            <a:r>
              <a:rPr lang="en-US" sz="2400" b="1" i="1" dirty="0"/>
              <a:t>: and the Libyans and the Ethiopians shall be at his steps. And he shall </a:t>
            </a:r>
            <a:r>
              <a:rPr lang="en-US" sz="2400" b="1" i="1" dirty="0">
                <a:solidFill>
                  <a:srgbClr val="00B0F0"/>
                </a:solidFill>
              </a:rPr>
              <a:t>plant the tabernacles of his palace between the seas in the glorious holy mountain</a:t>
            </a:r>
            <a:r>
              <a:rPr lang="en-US" sz="2400" b="1" i="1" dirty="0"/>
              <a:t>; yet he shall come to his end, and none shall help him.</a:t>
            </a:r>
            <a:endParaRPr lang="en-US" sz="2800" dirty="0">
              <a:solidFill>
                <a:srgbClr val="FFFF00"/>
              </a:solidFill>
              <a:effectLst/>
            </a:endParaRPr>
          </a:p>
        </p:txBody>
      </p:sp>
    </p:spTree>
    <p:extLst>
      <p:ext uri="{BB962C8B-B14F-4D97-AF65-F5344CB8AC3E}">
        <p14:creationId xmlns:p14="http://schemas.microsoft.com/office/powerpoint/2010/main" val="3582029187"/>
      </p:ext>
    </p:extLst>
  </p:cSld>
  <p:clrMapOvr>
    <a:masterClrMapping/>
  </p:clrMapOvr>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163773" y="1372732"/>
            <a:ext cx="11818961" cy="5369262"/>
          </a:xfrm>
        </p:spPr>
        <p:txBody>
          <a:bodyPr>
            <a:noAutofit/>
          </a:bodyPr>
          <a:lstStyle/>
          <a:p>
            <a:r>
              <a:rPr lang="en-US" sz="3200" b="1" u="sng" dirty="0" smtClean="0">
                <a:solidFill>
                  <a:srgbClr val="00B0F0"/>
                </a:solidFill>
              </a:rPr>
              <a:t>HE WILL BE A</a:t>
            </a:r>
            <a:r>
              <a:rPr lang="en-US" sz="3200" b="1" u="sng" dirty="0" smtClean="0">
                <a:solidFill>
                  <a:srgbClr val="00B0F0"/>
                </a:solidFill>
                <a:effectLst/>
              </a:rPr>
              <a:t> PSYCHOPATH</a:t>
            </a:r>
            <a:r>
              <a:rPr lang="en-US" sz="3200" b="1" u="sng" dirty="0" smtClean="0">
                <a:solidFill>
                  <a:srgbClr val="00B0F0"/>
                </a:solidFill>
              </a:rPr>
              <a:t>    </a:t>
            </a:r>
          </a:p>
          <a:p>
            <a:pPr marL="0" lvl="0" indent="0">
              <a:buNone/>
            </a:pPr>
            <a:r>
              <a:rPr lang="en-US" sz="2800" dirty="0">
                <a:solidFill>
                  <a:srgbClr val="FFFF00"/>
                </a:solidFill>
                <a:effectLst/>
              </a:rPr>
              <a:t>At times he will seem exceedingly friendly and charming when he deceives people – to the extent that no one will believe that there is anything evil in him. But there will also </a:t>
            </a:r>
            <a:r>
              <a:rPr lang="en-US" sz="2800" dirty="0" smtClean="0">
                <a:solidFill>
                  <a:srgbClr val="FFFF00"/>
                </a:solidFill>
                <a:effectLst/>
              </a:rPr>
              <a:t>be </a:t>
            </a:r>
            <a:r>
              <a:rPr lang="en-US" sz="2800" dirty="0">
                <a:solidFill>
                  <a:srgbClr val="FFFF00"/>
                </a:solidFill>
                <a:effectLst/>
              </a:rPr>
              <a:t>times when the dark side of his character </a:t>
            </a:r>
            <a:r>
              <a:rPr lang="en-US" sz="2800" dirty="0" smtClean="0">
                <a:solidFill>
                  <a:srgbClr val="FFFF00"/>
                </a:solidFill>
                <a:effectLst/>
              </a:rPr>
              <a:t>will be manifested </a:t>
            </a:r>
            <a:r>
              <a:rPr lang="en-US" sz="2800" dirty="0">
                <a:solidFill>
                  <a:srgbClr val="FFFF00"/>
                </a:solidFill>
                <a:effectLst/>
              </a:rPr>
              <a:t>and </a:t>
            </a:r>
            <a:r>
              <a:rPr lang="en-US" sz="2800" dirty="0" smtClean="0">
                <a:solidFill>
                  <a:srgbClr val="FFFF00"/>
                </a:solidFill>
                <a:effectLst/>
              </a:rPr>
              <a:t>he will commit </a:t>
            </a:r>
            <a:r>
              <a:rPr lang="en-US" sz="2800" dirty="0">
                <a:solidFill>
                  <a:srgbClr val="FFFF00"/>
                </a:solidFill>
                <a:effectLst/>
              </a:rPr>
              <a:t>the most unimaginable cruelties</a:t>
            </a:r>
            <a:r>
              <a:rPr lang="en-US" sz="2800" b="1" i="1" dirty="0" smtClean="0">
                <a:solidFill>
                  <a:srgbClr val="FFFF00"/>
                </a:solidFill>
              </a:rPr>
              <a:t>. </a:t>
            </a:r>
            <a:r>
              <a:rPr lang="en-US" sz="2800" dirty="0">
                <a:solidFill>
                  <a:srgbClr val="FFFF00"/>
                </a:solidFill>
                <a:effectLst/>
              </a:rPr>
              <a:t>During the first half of the tribulation period the </a:t>
            </a:r>
            <a:r>
              <a:rPr lang="en-US" sz="2800" dirty="0" smtClean="0">
                <a:solidFill>
                  <a:srgbClr val="FFFF00"/>
                </a:solidFill>
                <a:effectLst/>
              </a:rPr>
              <a:t>charming aspect </a:t>
            </a:r>
            <a:r>
              <a:rPr lang="en-US" sz="2800" dirty="0">
                <a:solidFill>
                  <a:srgbClr val="FFFF00"/>
                </a:solidFill>
                <a:effectLst/>
              </a:rPr>
              <a:t>of his personality will be dominant. In the second 3½ </a:t>
            </a:r>
            <a:r>
              <a:rPr lang="en-US" sz="2800" dirty="0" smtClean="0">
                <a:solidFill>
                  <a:srgbClr val="FFFF00"/>
                </a:solidFill>
                <a:effectLst/>
              </a:rPr>
              <a:t>years, </a:t>
            </a:r>
            <a:r>
              <a:rPr lang="en-US" sz="2800" dirty="0">
                <a:solidFill>
                  <a:srgbClr val="FFFF00"/>
                </a:solidFill>
                <a:effectLst/>
              </a:rPr>
              <a:t>the dark and vicious aspect of his character will be openly </a:t>
            </a:r>
            <a:r>
              <a:rPr lang="en-US" sz="2800" dirty="0" smtClean="0">
                <a:solidFill>
                  <a:srgbClr val="FFFF00"/>
                </a:solidFill>
                <a:effectLst/>
              </a:rPr>
              <a:t>seen. </a:t>
            </a:r>
            <a:r>
              <a:rPr lang="en-US" sz="2800" dirty="0">
                <a:solidFill>
                  <a:srgbClr val="FFFF00"/>
                </a:solidFill>
                <a:effectLst/>
              </a:rPr>
              <a:t>Because of his lack of moral principles he will be completely unpredictable.</a:t>
            </a:r>
          </a:p>
          <a:p>
            <a:pPr marL="0" indent="0">
              <a:buNone/>
            </a:pPr>
            <a:endParaRPr lang="en-US" sz="2800" dirty="0">
              <a:solidFill>
                <a:srgbClr val="FFFF00"/>
              </a:solidFill>
              <a:effectLst/>
            </a:endParaRPr>
          </a:p>
        </p:txBody>
      </p:sp>
    </p:spTree>
    <p:extLst>
      <p:ext uri="{BB962C8B-B14F-4D97-AF65-F5344CB8AC3E}">
        <p14:creationId xmlns:p14="http://schemas.microsoft.com/office/powerpoint/2010/main" val="3402400286"/>
      </p:ext>
    </p:extLst>
  </p:cSld>
  <p:clrMapOvr>
    <a:masterClrMapping/>
  </p:clrMapOvr>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lstStyle/>
          <a:p>
            <a:r>
              <a:rPr lang="en-US" dirty="0" smtClean="0">
                <a:solidFill>
                  <a:srgbClr val="FFFF00"/>
                </a:solidFill>
              </a:rPr>
              <a:t>The Antichrist: Character &amp; nature</a:t>
            </a:r>
            <a:endParaRPr lang="en-US" dirty="0">
              <a:solidFill>
                <a:srgbClr val="FFFF00"/>
              </a:solidFill>
            </a:endParaRPr>
          </a:p>
        </p:txBody>
      </p:sp>
      <p:sp>
        <p:nvSpPr>
          <p:cNvPr id="3" name="Content Placeholder 2"/>
          <p:cNvSpPr>
            <a:spLocks noGrp="1"/>
          </p:cNvSpPr>
          <p:nvPr>
            <p:ph idx="1"/>
          </p:nvPr>
        </p:nvSpPr>
        <p:spPr>
          <a:xfrm>
            <a:off x="341193" y="1372732"/>
            <a:ext cx="11477767" cy="5232784"/>
          </a:xfrm>
        </p:spPr>
        <p:txBody>
          <a:bodyPr>
            <a:noAutofit/>
          </a:bodyPr>
          <a:lstStyle/>
          <a:p>
            <a:r>
              <a:rPr lang="en-US" sz="3200" b="1" u="sng" dirty="0" smtClean="0">
                <a:solidFill>
                  <a:srgbClr val="00B0F0"/>
                </a:solidFill>
              </a:rPr>
              <a:t>HE  WILL  MAKE  WAR  AGAINST CHRIST </a:t>
            </a:r>
          </a:p>
          <a:p>
            <a:pPr marL="0" indent="0">
              <a:buNone/>
            </a:pPr>
            <a:r>
              <a:rPr lang="en-US" sz="3200" b="1" dirty="0" smtClean="0">
                <a:solidFill>
                  <a:srgbClr val="FFFF00"/>
                </a:solidFill>
              </a:rPr>
              <a:t>Rev. 19:19</a:t>
            </a:r>
            <a:r>
              <a:rPr lang="en-US" sz="3200" b="1" i="1" dirty="0" smtClean="0"/>
              <a:t> </a:t>
            </a:r>
            <a:r>
              <a:rPr lang="en-US" sz="3200" b="1" i="1" dirty="0"/>
              <a:t>And I saw the </a:t>
            </a:r>
            <a:r>
              <a:rPr lang="en-US" sz="3200" b="1" i="1" dirty="0">
                <a:solidFill>
                  <a:srgbClr val="00B0F0"/>
                </a:solidFill>
              </a:rPr>
              <a:t>beast</a:t>
            </a:r>
            <a:r>
              <a:rPr lang="en-US" sz="3200" b="1" i="1" dirty="0"/>
              <a:t>, and the kings of the earth, and their armies, gathered together to </a:t>
            </a:r>
            <a:r>
              <a:rPr lang="en-US" sz="3200" b="1" i="1" dirty="0">
                <a:solidFill>
                  <a:srgbClr val="00B0F0"/>
                </a:solidFill>
              </a:rPr>
              <a:t>make war against him that sat on the </a:t>
            </a:r>
            <a:r>
              <a:rPr lang="en-US" sz="3200" b="1" i="1" dirty="0" smtClean="0">
                <a:solidFill>
                  <a:srgbClr val="00B0F0"/>
                </a:solidFill>
              </a:rPr>
              <a:t>horse</a:t>
            </a:r>
            <a:r>
              <a:rPr lang="en-US" sz="3200" b="1" i="1" dirty="0" smtClean="0"/>
              <a:t> </a:t>
            </a:r>
            <a:r>
              <a:rPr lang="en-US" sz="3200" b="1" dirty="0">
                <a:solidFill>
                  <a:srgbClr val="FFFF00"/>
                </a:solidFill>
              </a:rPr>
              <a:t>[</a:t>
            </a:r>
            <a:r>
              <a:rPr lang="en-US" sz="3200" b="1" dirty="0" smtClean="0">
                <a:solidFill>
                  <a:srgbClr val="FFFF00"/>
                </a:solidFill>
              </a:rPr>
              <a:t>CHRIST]</a:t>
            </a:r>
            <a:r>
              <a:rPr lang="en-US" sz="3200" b="1" i="1" dirty="0" smtClean="0"/>
              <a:t>, </a:t>
            </a:r>
            <a:r>
              <a:rPr lang="en-US" sz="3200" b="1" i="1" dirty="0"/>
              <a:t>and against his army. </a:t>
            </a:r>
            <a:endParaRPr lang="en-US" sz="3200" dirty="0">
              <a:solidFill>
                <a:srgbClr val="FFFF00"/>
              </a:solidFill>
              <a:effectLst/>
            </a:endParaRPr>
          </a:p>
        </p:txBody>
      </p:sp>
    </p:spTree>
    <p:extLst>
      <p:ext uri="{BB962C8B-B14F-4D97-AF65-F5344CB8AC3E}">
        <p14:creationId xmlns:p14="http://schemas.microsoft.com/office/powerpoint/2010/main" val="3079115847"/>
      </p:ext>
    </p:extLst>
  </p:cSld>
  <p:clrMapOvr>
    <a:masterClrMapping/>
  </p:clrMapOvr>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
            <a:ext cx="12192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435535"/>
      </p:ext>
    </p:extLst>
  </p:cSld>
  <p:clrMapOvr>
    <a:masterClrMapping/>
  </p:clrMapOvr>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1929"/>
            <a:ext cx="10353761" cy="1326321"/>
          </a:xfrm>
        </p:spPr>
        <p:txBody>
          <a:bodyPr>
            <a:normAutofit/>
          </a:bodyPr>
          <a:lstStyle/>
          <a:p>
            <a:r>
              <a:rPr lang="en-US" sz="6000" dirty="0" smtClean="0">
                <a:solidFill>
                  <a:srgbClr val="FFC000"/>
                </a:solidFill>
                <a:latin typeface="Chiller" pitchFamily="82" charset="0"/>
              </a:rPr>
              <a:t>The Antichrist’s doom &amp; destiny</a:t>
            </a:r>
            <a:endParaRPr lang="en-US" sz="6000" dirty="0">
              <a:solidFill>
                <a:srgbClr val="FFC000"/>
              </a:solidFill>
              <a:latin typeface="Chiller" pitchFamily="82" charset="0"/>
            </a:endParaRPr>
          </a:p>
        </p:txBody>
      </p:sp>
      <p:sp>
        <p:nvSpPr>
          <p:cNvPr id="3" name="Content Placeholder 2"/>
          <p:cNvSpPr>
            <a:spLocks noGrp="1"/>
          </p:cNvSpPr>
          <p:nvPr>
            <p:ph idx="1"/>
          </p:nvPr>
        </p:nvSpPr>
        <p:spPr>
          <a:xfrm>
            <a:off x="341193" y="1665027"/>
            <a:ext cx="11477767" cy="4940488"/>
          </a:xfrm>
        </p:spPr>
        <p:txBody>
          <a:bodyPr>
            <a:noAutofit/>
          </a:bodyPr>
          <a:lstStyle/>
          <a:p>
            <a:pPr marL="0" indent="0">
              <a:buNone/>
            </a:pPr>
            <a:r>
              <a:rPr lang="en-US" sz="2400" b="1" dirty="0" smtClean="0">
                <a:solidFill>
                  <a:srgbClr val="FFFF00"/>
                </a:solidFill>
              </a:rPr>
              <a:t>Rev. 19:20</a:t>
            </a:r>
            <a:r>
              <a:rPr lang="en-US" sz="2400" b="1" i="1" dirty="0" smtClean="0"/>
              <a:t> And </a:t>
            </a:r>
            <a:r>
              <a:rPr lang="en-US" sz="2400" b="1" i="1" dirty="0"/>
              <a:t>the </a:t>
            </a:r>
            <a:r>
              <a:rPr lang="en-US" sz="2400" b="1" i="1" dirty="0">
                <a:solidFill>
                  <a:srgbClr val="FFFF00"/>
                </a:solidFill>
              </a:rPr>
              <a:t>beast was taken</a:t>
            </a:r>
            <a:r>
              <a:rPr lang="en-US" sz="2400" b="1" i="1" dirty="0"/>
              <a:t>, and with him the false prophet that wrought miracles before him, with which he deceived them that had received the mark of the beast, and them that worshipped his image. </a:t>
            </a:r>
            <a:r>
              <a:rPr lang="en-US" sz="2400" b="1" i="1" dirty="0" smtClean="0">
                <a:solidFill>
                  <a:srgbClr val="00B0F0"/>
                </a:solidFill>
              </a:rPr>
              <a:t>* These both </a:t>
            </a:r>
            <a:r>
              <a:rPr lang="en-US" sz="2400" b="1" i="1" dirty="0">
                <a:solidFill>
                  <a:srgbClr val="00B0F0"/>
                </a:solidFill>
              </a:rPr>
              <a:t>were cast alive into a lake of fire burning with brimstone</a:t>
            </a:r>
            <a:r>
              <a:rPr lang="en-US" sz="2400" b="1" i="1" dirty="0" smtClean="0">
                <a:solidFill>
                  <a:srgbClr val="00B0F0"/>
                </a:solidFill>
              </a:rPr>
              <a:t>.</a:t>
            </a:r>
          </a:p>
          <a:p>
            <a:pPr marL="0" indent="0">
              <a:buNone/>
            </a:pPr>
            <a:endParaRPr lang="en-US" sz="800" b="1" i="1" dirty="0" smtClean="0"/>
          </a:p>
          <a:p>
            <a:pPr marL="0" indent="0" algn="ctr">
              <a:buNone/>
            </a:pPr>
            <a:r>
              <a:rPr lang="en-US" sz="2400" b="1" i="1" dirty="0" smtClean="0">
                <a:solidFill>
                  <a:srgbClr val="00B0F0"/>
                </a:solidFill>
              </a:rPr>
              <a:t>* The Antichrist will be one of the first persons to be cast into the lake of fire.  </a:t>
            </a:r>
            <a:r>
              <a:rPr lang="en-US" sz="8000" dirty="0">
                <a:solidFill>
                  <a:srgbClr val="FFC000"/>
                </a:solidFill>
                <a:latin typeface="Chiller" pitchFamily="82" charset="0"/>
              </a:rPr>
              <a:t>His </a:t>
            </a:r>
            <a:r>
              <a:rPr lang="en-US" sz="8000" dirty="0" smtClean="0">
                <a:solidFill>
                  <a:srgbClr val="FFC000"/>
                </a:solidFill>
                <a:latin typeface="Chiller" pitchFamily="82" charset="0"/>
              </a:rPr>
              <a:t>doom &amp; destiny is the lake of fire</a:t>
            </a:r>
          </a:p>
          <a:p>
            <a:pPr marL="0" lvl="0" indent="0">
              <a:buNone/>
            </a:pPr>
            <a:endParaRPr lang="en-US" sz="800" dirty="0" smtClean="0">
              <a:solidFill>
                <a:srgbClr val="FFFF00"/>
              </a:solidFill>
              <a:effectLst/>
            </a:endParaRPr>
          </a:p>
          <a:p>
            <a:pPr marL="0" lvl="0" indent="0">
              <a:buNone/>
            </a:pPr>
            <a:endParaRPr lang="en-US" sz="2800" dirty="0">
              <a:solidFill>
                <a:srgbClr val="FFFF00"/>
              </a:solidFill>
              <a:effectLst/>
            </a:endParaRPr>
          </a:p>
        </p:txBody>
      </p:sp>
    </p:spTree>
    <p:extLst>
      <p:ext uri="{BB962C8B-B14F-4D97-AF65-F5344CB8AC3E}">
        <p14:creationId xmlns:p14="http://schemas.microsoft.com/office/powerpoint/2010/main" val="758552931"/>
      </p:ext>
    </p:extLst>
  </p:cSld>
  <p:clrMapOvr>
    <a:masterClrMapping/>
  </p:clrMapOvr>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9391" y="354842"/>
            <a:ext cx="11832609" cy="1200329"/>
          </a:xfrm>
          <a:prstGeom prst="rect">
            <a:avLst/>
          </a:prstGeom>
          <a:noFill/>
        </p:spPr>
        <p:txBody>
          <a:bodyPr wrap="square" rtlCol="0">
            <a:spAutoFit/>
          </a:bodyPr>
          <a:lstStyle/>
          <a:p>
            <a:pPr algn="ctr"/>
            <a:r>
              <a:rPr lang="en-US" sz="3600" b="1" dirty="0" smtClean="0">
                <a:solidFill>
                  <a:srgbClr val="00FFFF"/>
                </a:solidFill>
                <a:effectLst>
                  <a:outerShdw blurRad="38100" dist="38100" dir="2700000" algn="tl">
                    <a:srgbClr val="000000">
                      <a:alpha val="43137"/>
                    </a:srgbClr>
                  </a:outerShdw>
                </a:effectLst>
              </a:rPr>
              <a:t>THE ANTICHRIST WILL BE CONDEMNED TO A PLACE OF NO RETURN</a:t>
            </a:r>
            <a:endParaRPr lang="en-US" sz="3600" b="1" dirty="0">
              <a:solidFill>
                <a:srgbClr val="00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665964"/>
      </p:ext>
    </p:extLst>
  </p:cSld>
  <p:clrMapOvr>
    <a:masterClrMapping/>
  </p:clrMapOvr>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727" y="391236"/>
            <a:ext cx="10353761" cy="1792406"/>
          </a:xfrm>
        </p:spPr>
        <p:txBody>
          <a:bodyPr>
            <a:normAutofit fontScale="90000"/>
          </a:bodyPr>
          <a:lstStyle/>
          <a:p>
            <a:r>
              <a:rPr lang="en-US" sz="7300" b="0" dirty="0">
                <a:solidFill>
                  <a:srgbClr val="FFC000"/>
                </a:solidFill>
                <a:latin typeface="Bernard MT Condensed" pitchFamily="18" charset="0"/>
              </a:rPr>
              <a:t>Revelation Chapter </a:t>
            </a:r>
            <a:r>
              <a:rPr lang="en-US" sz="7300" b="0" dirty="0" smtClean="0">
                <a:solidFill>
                  <a:srgbClr val="FFC000"/>
                </a:solidFill>
                <a:latin typeface="Bernard MT Condensed" pitchFamily="18" charset="0"/>
              </a:rPr>
              <a:t>14</a:t>
            </a:r>
            <a:br>
              <a:rPr lang="en-US" sz="7300" b="0" dirty="0" smtClean="0">
                <a:solidFill>
                  <a:srgbClr val="FFC000"/>
                </a:solidFill>
                <a:latin typeface="Bernard MT Condensed" pitchFamily="18" charset="0"/>
              </a:rPr>
            </a:br>
            <a:r>
              <a:rPr lang="en-US" sz="3600" dirty="0" smtClean="0">
                <a:solidFill>
                  <a:srgbClr val="FF0000"/>
                </a:solidFill>
                <a:latin typeface="Bernard MT Condensed" pitchFamily="18" charset="0"/>
              </a:rPr>
              <a:t/>
            </a:r>
            <a:br>
              <a:rPr lang="en-US" sz="3600" dirty="0" smtClean="0">
                <a:solidFill>
                  <a:srgbClr val="FF0000"/>
                </a:solidFill>
                <a:latin typeface="Bernard MT Condensed" pitchFamily="18" charset="0"/>
              </a:rPr>
            </a:br>
            <a:endParaRPr lang="en-US" sz="5300" b="0" dirty="0"/>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72" y="1214651"/>
            <a:ext cx="9851036" cy="551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46261"/>
      </p:ext>
    </p:extLst>
  </p:cSld>
  <p:clrMapOvr>
    <a:masterClrMapping/>
  </p:clrMapOvr>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a:t>
            </a:r>
            <a:endParaRPr lang="en-US" dirty="0">
              <a:solidFill>
                <a:srgbClr val="00B0F0"/>
              </a:solidFill>
            </a:endParaRPr>
          </a:p>
        </p:txBody>
      </p:sp>
      <p:sp>
        <p:nvSpPr>
          <p:cNvPr id="5" name="Content Placeholder 2"/>
          <p:cNvSpPr>
            <a:spLocks noGrp="1"/>
          </p:cNvSpPr>
          <p:nvPr>
            <p:ph idx="1"/>
          </p:nvPr>
        </p:nvSpPr>
        <p:spPr>
          <a:xfrm>
            <a:off x="204718" y="887104"/>
            <a:ext cx="11805312" cy="5800299"/>
          </a:xfrm>
        </p:spPr>
        <p:txBody>
          <a:bodyPr>
            <a:noAutofit/>
          </a:bodyPr>
          <a:lstStyle/>
          <a:p>
            <a:pPr marL="0" indent="0" algn="ctr">
              <a:buNone/>
            </a:pPr>
            <a:r>
              <a:rPr lang="en-US" sz="3600" dirty="0" smtClean="0">
                <a:solidFill>
                  <a:srgbClr val="00B0F0"/>
                </a:solidFill>
                <a:effectLst/>
              </a:rPr>
              <a:t>OVERVIEW</a:t>
            </a:r>
          </a:p>
          <a:p>
            <a:pPr marL="0" indent="0">
              <a:buNone/>
            </a:pPr>
            <a:r>
              <a:rPr lang="en-US" sz="2800" dirty="0" smtClean="0">
                <a:solidFill>
                  <a:srgbClr val="FFFF00"/>
                </a:solidFill>
                <a:effectLst/>
                <a:sym typeface="Wingdings"/>
              </a:rPr>
              <a:t> </a:t>
            </a:r>
            <a:r>
              <a:rPr lang="en-US" sz="3600" dirty="0" smtClean="0">
                <a:effectLst/>
              </a:rPr>
              <a:t>The </a:t>
            </a:r>
            <a:r>
              <a:rPr lang="en-US" sz="3600" dirty="0">
                <a:effectLst/>
              </a:rPr>
              <a:t>Lamb on mount </a:t>
            </a:r>
            <a:r>
              <a:rPr lang="en-US" sz="3600" dirty="0" smtClean="0">
                <a:effectLst/>
              </a:rPr>
              <a:t>Zion, </a:t>
            </a:r>
            <a:r>
              <a:rPr lang="en-US" sz="3600" dirty="0">
                <a:effectLst/>
              </a:rPr>
              <a:t>his company and their </a:t>
            </a:r>
            <a:r>
              <a:rPr lang="en-US" sz="3600" dirty="0" smtClean="0">
                <a:effectLst/>
              </a:rPr>
              <a:t>character </a:t>
            </a:r>
            <a:r>
              <a:rPr lang="en-US" sz="3600" dirty="0" smtClean="0">
                <a:solidFill>
                  <a:srgbClr val="FFFF00"/>
                </a:solidFill>
                <a:effectLst/>
              </a:rPr>
              <a:t>(Vs.1-5) </a:t>
            </a:r>
            <a:endParaRPr lang="en-US" sz="3600" dirty="0">
              <a:solidFill>
                <a:srgbClr val="FFFF00"/>
              </a:solidFill>
              <a:effectLst/>
            </a:endParaRPr>
          </a:p>
          <a:p>
            <a:pPr marL="0" indent="0">
              <a:buNone/>
            </a:pPr>
            <a:r>
              <a:rPr lang="en-US" sz="2800" dirty="0">
                <a:solidFill>
                  <a:srgbClr val="FFFF00"/>
                </a:solidFill>
                <a:effectLst/>
                <a:sym typeface="Wingdings"/>
              </a:rPr>
              <a:t></a:t>
            </a:r>
            <a:r>
              <a:rPr lang="en-US" sz="3600" dirty="0">
                <a:solidFill>
                  <a:srgbClr val="FFFF00"/>
                </a:solidFill>
                <a:effectLst/>
                <a:sym typeface="Wingdings"/>
              </a:rPr>
              <a:t> </a:t>
            </a:r>
            <a:r>
              <a:rPr lang="en-US" sz="3600" dirty="0" smtClean="0">
                <a:effectLst/>
                <a:sym typeface="Wingdings"/>
              </a:rPr>
              <a:t>An</a:t>
            </a:r>
            <a:r>
              <a:rPr lang="en-US" sz="3600" dirty="0" smtClean="0">
                <a:effectLst/>
              </a:rPr>
              <a:t> </a:t>
            </a:r>
            <a:r>
              <a:rPr lang="en-US" sz="3600" dirty="0">
                <a:effectLst/>
              </a:rPr>
              <a:t>angel flying in the midst of </a:t>
            </a:r>
            <a:r>
              <a:rPr lang="en-US" sz="3600" dirty="0" smtClean="0">
                <a:effectLst/>
              </a:rPr>
              <a:t>heaven </a:t>
            </a:r>
            <a:r>
              <a:rPr lang="en-US" sz="3600" dirty="0">
                <a:effectLst/>
              </a:rPr>
              <a:t>with the </a:t>
            </a:r>
            <a:r>
              <a:rPr lang="en-US" sz="3600" dirty="0" smtClean="0">
                <a:effectLst/>
              </a:rPr>
              <a:t>everlasting Gospel </a:t>
            </a:r>
            <a:r>
              <a:rPr lang="en-US" sz="3600" dirty="0" smtClean="0">
                <a:solidFill>
                  <a:srgbClr val="FFFF00"/>
                </a:solidFill>
                <a:effectLst/>
              </a:rPr>
              <a:t>(Vs. 6-7) </a:t>
            </a:r>
            <a:endParaRPr lang="en-US" sz="3600" dirty="0">
              <a:solidFill>
                <a:srgbClr val="FFFF00"/>
              </a:solidFill>
              <a:effectLst/>
            </a:endParaRPr>
          </a:p>
          <a:p>
            <a:pPr marL="0" indent="0">
              <a:buNone/>
            </a:pPr>
            <a:r>
              <a:rPr lang="en-US" sz="2800" dirty="0">
                <a:solidFill>
                  <a:srgbClr val="FFFF00"/>
                </a:solidFill>
                <a:effectLst/>
                <a:sym typeface="Wingdings"/>
              </a:rPr>
              <a:t></a:t>
            </a:r>
            <a:r>
              <a:rPr lang="en-US" sz="3600" dirty="0">
                <a:solidFill>
                  <a:srgbClr val="FFFF00"/>
                </a:solidFill>
                <a:effectLst/>
                <a:sym typeface="Wingdings"/>
              </a:rPr>
              <a:t> </a:t>
            </a:r>
            <a:r>
              <a:rPr lang="en-US" sz="3600" dirty="0" smtClean="0">
                <a:effectLst/>
              </a:rPr>
              <a:t>A second </a:t>
            </a:r>
            <a:r>
              <a:rPr lang="en-US" sz="3600" dirty="0">
                <a:effectLst/>
              </a:rPr>
              <a:t>angel proclaims the fall of </a:t>
            </a:r>
            <a:r>
              <a:rPr lang="en-US" sz="3600" dirty="0" smtClean="0">
                <a:effectLst/>
              </a:rPr>
              <a:t>Babylon </a:t>
            </a:r>
            <a:r>
              <a:rPr lang="en-US" sz="3600" dirty="0" smtClean="0">
                <a:solidFill>
                  <a:srgbClr val="FFFF00"/>
                </a:solidFill>
                <a:effectLst/>
              </a:rPr>
              <a:t>(Vs. 8) </a:t>
            </a:r>
            <a:endParaRPr lang="en-US" sz="3600" dirty="0">
              <a:solidFill>
                <a:srgbClr val="FFFF00"/>
              </a:solidFill>
              <a:effectLst/>
            </a:endParaRPr>
          </a:p>
          <a:p>
            <a:pPr marL="0" indent="0">
              <a:buNone/>
            </a:pPr>
            <a:r>
              <a:rPr lang="en-US" sz="2800" dirty="0">
                <a:solidFill>
                  <a:srgbClr val="FFFF00"/>
                </a:solidFill>
                <a:effectLst/>
                <a:sym typeface="Wingdings"/>
              </a:rPr>
              <a:t></a:t>
            </a:r>
            <a:r>
              <a:rPr lang="en-US" sz="3600" dirty="0">
                <a:solidFill>
                  <a:srgbClr val="FFFF00"/>
                </a:solidFill>
                <a:effectLst/>
                <a:sym typeface="Wingdings"/>
              </a:rPr>
              <a:t> </a:t>
            </a:r>
            <a:r>
              <a:rPr lang="en-US" sz="3600" dirty="0" smtClean="0">
                <a:effectLst/>
              </a:rPr>
              <a:t>A </a:t>
            </a:r>
            <a:r>
              <a:rPr lang="en-US" sz="3600" dirty="0">
                <a:effectLst/>
              </a:rPr>
              <a:t>third angel </a:t>
            </a:r>
            <a:r>
              <a:rPr lang="en-US" sz="3600" dirty="0" smtClean="0">
                <a:effectLst/>
              </a:rPr>
              <a:t>announces </a:t>
            </a:r>
            <a:r>
              <a:rPr lang="en-US" sz="3600" dirty="0">
                <a:effectLst/>
              </a:rPr>
              <a:t>God's judgments against those </a:t>
            </a:r>
            <a:r>
              <a:rPr lang="en-US" sz="3600" dirty="0" smtClean="0">
                <a:effectLst/>
              </a:rPr>
              <a:t>who </a:t>
            </a:r>
            <a:r>
              <a:rPr lang="en-US" sz="3600" dirty="0">
                <a:effectLst/>
              </a:rPr>
              <a:t>worship the beast or his </a:t>
            </a:r>
            <a:r>
              <a:rPr lang="en-US" sz="3600" dirty="0" smtClean="0">
                <a:effectLst/>
              </a:rPr>
              <a:t>image </a:t>
            </a:r>
            <a:r>
              <a:rPr lang="en-US" sz="3600" dirty="0" smtClean="0">
                <a:solidFill>
                  <a:srgbClr val="FFFF00"/>
                </a:solidFill>
                <a:effectLst/>
              </a:rPr>
              <a:t>(Vs. 9-11) </a:t>
            </a:r>
          </a:p>
        </p:txBody>
      </p:sp>
    </p:spTree>
    <p:extLst>
      <p:ext uri="{BB962C8B-B14F-4D97-AF65-F5344CB8AC3E}">
        <p14:creationId xmlns:p14="http://schemas.microsoft.com/office/powerpoint/2010/main" val="5339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a:t>
            </a:r>
            <a:endParaRPr lang="en-US" dirty="0">
              <a:solidFill>
                <a:srgbClr val="00B0F0"/>
              </a:solidFill>
            </a:endParaRPr>
          </a:p>
        </p:txBody>
      </p:sp>
      <p:sp>
        <p:nvSpPr>
          <p:cNvPr id="5" name="Content Placeholder 2"/>
          <p:cNvSpPr>
            <a:spLocks noGrp="1"/>
          </p:cNvSpPr>
          <p:nvPr>
            <p:ph idx="1"/>
          </p:nvPr>
        </p:nvSpPr>
        <p:spPr>
          <a:xfrm>
            <a:off x="204718" y="1214651"/>
            <a:ext cx="11805312" cy="5540991"/>
          </a:xfrm>
        </p:spPr>
        <p:txBody>
          <a:bodyPr>
            <a:noAutofit/>
          </a:bodyPr>
          <a:lstStyle/>
          <a:p>
            <a:pPr marL="0" indent="0">
              <a:buNone/>
            </a:pPr>
            <a:r>
              <a:rPr lang="en-US" sz="2800" dirty="0">
                <a:solidFill>
                  <a:srgbClr val="FFFF00"/>
                </a:solidFill>
                <a:effectLst/>
                <a:sym typeface="Wingdings"/>
              </a:rPr>
              <a:t></a:t>
            </a:r>
            <a:r>
              <a:rPr lang="en-US" sz="3600" dirty="0">
                <a:solidFill>
                  <a:srgbClr val="FFFF00"/>
                </a:solidFill>
                <a:effectLst/>
                <a:sym typeface="Wingdings"/>
              </a:rPr>
              <a:t> </a:t>
            </a:r>
            <a:r>
              <a:rPr lang="en-US" sz="3600" dirty="0" smtClean="0">
                <a:effectLst/>
              </a:rPr>
              <a:t>The </a:t>
            </a:r>
            <a:r>
              <a:rPr lang="en-US" sz="3600" dirty="0">
                <a:effectLst/>
              </a:rPr>
              <a:t>patience of the </a:t>
            </a:r>
            <a:r>
              <a:rPr lang="en-US" sz="3600" dirty="0" smtClean="0">
                <a:effectLst/>
              </a:rPr>
              <a:t>saints </a:t>
            </a:r>
            <a:r>
              <a:rPr lang="en-US" sz="3600" dirty="0">
                <a:effectLst/>
              </a:rPr>
              <a:t>and the blessedness of them who </a:t>
            </a:r>
            <a:r>
              <a:rPr lang="en-US" sz="3600" dirty="0" smtClean="0">
                <a:effectLst/>
              </a:rPr>
              <a:t>die in </a:t>
            </a:r>
            <a:r>
              <a:rPr lang="en-US" sz="3600" dirty="0">
                <a:effectLst/>
              </a:rPr>
              <a:t>the </a:t>
            </a:r>
            <a:r>
              <a:rPr lang="en-US" sz="3600" dirty="0" smtClean="0">
                <a:effectLst/>
              </a:rPr>
              <a:t>Lord </a:t>
            </a:r>
            <a:r>
              <a:rPr lang="en-US" sz="3600" dirty="0" smtClean="0">
                <a:solidFill>
                  <a:srgbClr val="FFFF00"/>
                </a:solidFill>
                <a:effectLst/>
              </a:rPr>
              <a:t>(Vs. 12-13) </a:t>
            </a:r>
            <a:endParaRPr lang="en-US" sz="3600" dirty="0">
              <a:solidFill>
                <a:srgbClr val="FFFF00"/>
              </a:solidFill>
              <a:effectLst/>
            </a:endParaRPr>
          </a:p>
          <a:p>
            <a:pPr marL="0" indent="0">
              <a:buNone/>
            </a:pPr>
            <a:r>
              <a:rPr lang="en-US" sz="2800" dirty="0">
                <a:solidFill>
                  <a:srgbClr val="FFFF00"/>
                </a:solidFill>
                <a:effectLst/>
                <a:sym typeface="Wingdings"/>
              </a:rPr>
              <a:t></a:t>
            </a:r>
            <a:r>
              <a:rPr lang="en-US" sz="3600" dirty="0">
                <a:solidFill>
                  <a:srgbClr val="FFFF00"/>
                </a:solidFill>
                <a:effectLst/>
                <a:sym typeface="Wingdings"/>
              </a:rPr>
              <a:t> </a:t>
            </a:r>
            <a:r>
              <a:rPr lang="en-US" sz="3600" dirty="0" smtClean="0">
                <a:effectLst/>
              </a:rPr>
              <a:t>The </a:t>
            </a:r>
            <a:r>
              <a:rPr lang="en-US" sz="3600" dirty="0">
                <a:effectLst/>
              </a:rPr>
              <a:t>man on the white </a:t>
            </a:r>
            <a:r>
              <a:rPr lang="en-US" sz="3600" dirty="0" smtClean="0">
                <a:effectLst/>
              </a:rPr>
              <a:t>cloud </a:t>
            </a:r>
            <a:r>
              <a:rPr lang="en-US" sz="3600" dirty="0">
                <a:effectLst/>
              </a:rPr>
              <a:t>with a sickle, reaping the </a:t>
            </a:r>
            <a:r>
              <a:rPr lang="en-US" sz="3600" dirty="0" smtClean="0">
                <a:effectLst/>
              </a:rPr>
              <a:t>earth</a:t>
            </a:r>
            <a:r>
              <a:rPr lang="en-US" sz="3600" dirty="0">
                <a:effectLst/>
              </a:rPr>
              <a:t> </a:t>
            </a:r>
            <a:r>
              <a:rPr lang="en-US" sz="3600" dirty="0" smtClean="0">
                <a:solidFill>
                  <a:srgbClr val="FFFF00"/>
                </a:solidFill>
                <a:effectLst/>
              </a:rPr>
              <a:t>(Vs. 14-16) </a:t>
            </a:r>
            <a:endParaRPr lang="en-US" sz="3600" dirty="0">
              <a:solidFill>
                <a:srgbClr val="FFFF00"/>
              </a:solidFill>
              <a:effectLst/>
            </a:endParaRPr>
          </a:p>
          <a:p>
            <a:pPr marL="0" indent="0">
              <a:buNone/>
            </a:pPr>
            <a:r>
              <a:rPr lang="en-US" sz="2800" dirty="0">
                <a:solidFill>
                  <a:srgbClr val="FFFF00"/>
                </a:solidFill>
                <a:effectLst/>
                <a:sym typeface="Wingdings"/>
              </a:rPr>
              <a:t></a:t>
            </a:r>
            <a:r>
              <a:rPr lang="en-US" sz="3600" dirty="0">
                <a:solidFill>
                  <a:srgbClr val="FFFF00"/>
                </a:solidFill>
                <a:effectLst/>
                <a:sym typeface="Wingdings"/>
              </a:rPr>
              <a:t> </a:t>
            </a:r>
            <a:r>
              <a:rPr lang="en-US" sz="3600" dirty="0" smtClean="0">
                <a:effectLst/>
              </a:rPr>
              <a:t>The </a:t>
            </a:r>
            <a:r>
              <a:rPr lang="en-US" sz="3600" dirty="0">
                <a:effectLst/>
              </a:rPr>
              <a:t>angel with the sickle commanded by another angel, who had </a:t>
            </a:r>
            <a:r>
              <a:rPr lang="en-US" sz="3600" dirty="0" smtClean="0">
                <a:effectLst/>
              </a:rPr>
              <a:t>power </a:t>
            </a:r>
            <a:r>
              <a:rPr lang="en-US" sz="3600" dirty="0">
                <a:effectLst/>
              </a:rPr>
              <a:t>over </a:t>
            </a:r>
            <a:r>
              <a:rPr lang="en-US" sz="3600" dirty="0" smtClean="0">
                <a:effectLst/>
              </a:rPr>
              <a:t>fire </a:t>
            </a:r>
            <a:r>
              <a:rPr lang="en-US" sz="3600" dirty="0">
                <a:effectLst/>
              </a:rPr>
              <a:t>to gather the clusters of </a:t>
            </a:r>
            <a:r>
              <a:rPr lang="en-US" sz="3600" dirty="0" smtClean="0">
                <a:effectLst/>
              </a:rPr>
              <a:t>vines </a:t>
            </a:r>
            <a:r>
              <a:rPr lang="en-US" sz="3600" dirty="0">
                <a:effectLst/>
              </a:rPr>
              <a:t>of </a:t>
            </a:r>
            <a:r>
              <a:rPr lang="en-US" sz="3600" dirty="0" smtClean="0">
                <a:effectLst/>
              </a:rPr>
              <a:t>the earth </a:t>
            </a:r>
            <a:r>
              <a:rPr lang="en-US" sz="3600" dirty="0" smtClean="0">
                <a:solidFill>
                  <a:srgbClr val="FFFF00"/>
                </a:solidFill>
                <a:effectLst/>
              </a:rPr>
              <a:t>(Vs.17-18) </a:t>
            </a:r>
          </a:p>
        </p:txBody>
      </p:sp>
    </p:spTree>
    <p:extLst>
      <p:ext uri="{BB962C8B-B14F-4D97-AF65-F5344CB8AC3E}">
        <p14:creationId xmlns:p14="http://schemas.microsoft.com/office/powerpoint/2010/main" val="428299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a:t>
            </a:r>
            <a:endParaRPr lang="en-US" dirty="0">
              <a:solidFill>
                <a:srgbClr val="00B0F0"/>
              </a:solidFill>
            </a:endParaRPr>
          </a:p>
        </p:txBody>
      </p:sp>
      <p:sp>
        <p:nvSpPr>
          <p:cNvPr id="5" name="Content Placeholder 2"/>
          <p:cNvSpPr>
            <a:spLocks noGrp="1"/>
          </p:cNvSpPr>
          <p:nvPr>
            <p:ph idx="1"/>
          </p:nvPr>
        </p:nvSpPr>
        <p:spPr>
          <a:xfrm>
            <a:off x="204718" y="1214651"/>
            <a:ext cx="11805312" cy="5540991"/>
          </a:xfrm>
        </p:spPr>
        <p:txBody>
          <a:bodyPr>
            <a:noAutofit/>
          </a:bodyPr>
          <a:lstStyle/>
          <a:p>
            <a:pPr marL="0" indent="0">
              <a:buNone/>
            </a:pPr>
            <a:r>
              <a:rPr lang="en-US" sz="2800" dirty="0">
                <a:solidFill>
                  <a:srgbClr val="FFFF00"/>
                </a:solidFill>
                <a:effectLst/>
                <a:sym typeface="Wingdings"/>
              </a:rPr>
              <a:t> </a:t>
            </a:r>
            <a:r>
              <a:rPr lang="en-US" sz="3600" dirty="0" smtClean="0">
                <a:effectLst/>
              </a:rPr>
              <a:t>They </a:t>
            </a:r>
            <a:r>
              <a:rPr lang="en-US" sz="3600" dirty="0">
                <a:effectLst/>
              </a:rPr>
              <a:t>are gathered and thrown into the great winepress of </a:t>
            </a:r>
            <a:r>
              <a:rPr lang="en-US" sz="3600" dirty="0" smtClean="0">
                <a:effectLst/>
              </a:rPr>
              <a:t>God's wrath</a:t>
            </a:r>
            <a:r>
              <a:rPr lang="en-US" sz="3600" dirty="0">
                <a:effectLst/>
              </a:rPr>
              <a:t>, which is </a:t>
            </a:r>
            <a:r>
              <a:rPr lang="en-US" sz="3600" dirty="0" smtClean="0">
                <a:effectLst/>
              </a:rPr>
              <a:t>trampled outside </a:t>
            </a:r>
            <a:r>
              <a:rPr lang="en-US" sz="3600" dirty="0">
                <a:effectLst/>
              </a:rPr>
              <a:t>the city, and </a:t>
            </a:r>
            <a:r>
              <a:rPr lang="en-US" sz="3600" dirty="0" smtClean="0">
                <a:effectLst/>
              </a:rPr>
              <a:t>blood runs for approximately 200 miles </a:t>
            </a:r>
            <a:r>
              <a:rPr lang="en-US" sz="3600" dirty="0" smtClean="0">
                <a:solidFill>
                  <a:srgbClr val="FFFF00"/>
                </a:solidFill>
                <a:effectLst/>
              </a:rPr>
              <a:t>(Vs. 19-20) </a:t>
            </a:r>
          </a:p>
        </p:txBody>
      </p:sp>
    </p:spTree>
    <p:extLst>
      <p:ext uri="{BB962C8B-B14F-4D97-AF65-F5344CB8AC3E}">
        <p14:creationId xmlns:p14="http://schemas.microsoft.com/office/powerpoint/2010/main" val="8086445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2:9</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p>
          <a:p>
            <a:pPr marL="0" indent="0">
              <a:buNone/>
            </a:pPr>
            <a:endParaRPr lang="en-US" sz="32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dirty="0">
                <a:solidFill>
                  <a:srgbClr val="FFFF00"/>
                </a:solidFill>
              </a:rPr>
              <a:t>“</a:t>
            </a:r>
            <a:r>
              <a:rPr lang="en-US" sz="3200" i="1" dirty="0">
                <a:solidFill>
                  <a:srgbClr val="FFFF00"/>
                </a:solidFill>
              </a:rPr>
              <a:t>…but thou art rich...”</a:t>
            </a:r>
            <a:r>
              <a:rPr lang="en-US" sz="3200" dirty="0">
                <a:solidFill>
                  <a:srgbClr val="FFFF00"/>
                </a:solidFill>
              </a:rPr>
              <a:t>  </a:t>
            </a:r>
            <a:r>
              <a:rPr lang="en-US" sz="3200" dirty="0"/>
              <a:t>Not in this world's goods, but in a more important respect--in the grace and favour of God. They were spiritually rich even though they lacked physical riches. They were rich in faith, and heirs of the kingdom of Christ.</a:t>
            </a:r>
          </a:p>
        </p:txBody>
      </p:sp>
    </p:spTree>
    <p:extLst>
      <p:ext uri="{BB962C8B-B14F-4D97-AF65-F5344CB8AC3E}">
        <p14:creationId xmlns:p14="http://schemas.microsoft.com/office/powerpoint/2010/main" val="1668290971"/>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a:t>
            </a:r>
            <a:endParaRPr lang="en-US" dirty="0">
              <a:solidFill>
                <a:srgbClr val="00B0F0"/>
              </a:solidFill>
            </a:endParaRPr>
          </a:p>
        </p:txBody>
      </p:sp>
      <p:sp>
        <p:nvSpPr>
          <p:cNvPr id="5" name="Content Placeholder 2"/>
          <p:cNvSpPr>
            <a:spLocks noGrp="1"/>
          </p:cNvSpPr>
          <p:nvPr>
            <p:ph idx="1"/>
          </p:nvPr>
        </p:nvSpPr>
        <p:spPr>
          <a:xfrm>
            <a:off x="204718" y="1173707"/>
            <a:ext cx="11805312" cy="5459105"/>
          </a:xfrm>
        </p:spPr>
        <p:txBody>
          <a:bodyPr>
            <a:noAutofit/>
          </a:bodyPr>
          <a:lstStyle/>
          <a:p>
            <a:pPr marL="0" indent="0" algn="ctr">
              <a:buNone/>
            </a:pPr>
            <a:r>
              <a:rPr lang="en-US" sz="3600" dirty="0" smtClean="0">
                <a:solidFill>
                  <a:srgbClr val="00B0F0"/>
                </a:solidFill>
                <a:effectLst/>
              </a:rPr>
              <a:t>INTRO</a:t>
            </a:r>
          </a:p>
          <a:p>
            <a:pPr marL="0" indent="0">
              <a:buNone/>
            </a:pPr>
            <a:r>
              <a:rPr lang="en-US" sz="3600" dirty="0" smtClean="0">
                <a:solidFill>
                  <a:srgbClr val="FFFF00"/>
                </a:solidFill>
                <a:effectLst/>
              </a:rPr>
              <a:t>In </a:t>
            </a:r>
            <a:r>
              <a:rPr lang="en-US" sz="3600" dirty="0">
                <a:solidFill>
                  <a:srgbClr val="FFFF00"/>
                </a:solidFill>
                <a:effectLst/>
              </a:rPr>
              <a:t>the previous chapters (</a:t>
            </a:r>
            <a:r>
              <a:rPr lang="en-US" sz="3600" dirty="0" smtClean="0">
                <a:solidFill>
                  <a:srgbClr val="FFFF00"/>
                </a:solidFill>
                <a:effectLst/>
              </a:rPr>
              <a:t>12 &amp; 13</a:t>
            </a:r>
            <a:r>
              <a:rPr lang="en-US" sz="3600" dirty="0">
                <a:solidFill>
                  <a:srgbClr val="FFFF00"/>
                </a:solidFill>
                <a:effectLst/>
              </a:rPr>
              <a:t>) there is a description of the woes and sorrows </a:t>
            </a:r>
            <a:r>
              <a:rPr lang="en-US" sz="3600" dirty="0" smtClean="0">
                <a:solidFill>
                  <a:srgbClr val="FFFF00"/>
                </a:solidFill>
                <a:effectLst/>
              </a:rPr>
              <a:t>which would </a:t>
            </a:r>
            <a:r>
              <a:rPr lang="en-US" sz="3600" dirty="0">
                <a:solidFill>
                  <a:srgbClr val="FFFF00"/>
                </a:solidFill>
                <a:effectLst/>
              </a:rPr>
              <a:t>come upon the </a:t>
            </a:r>
            <a:r>
              <a:rPr lang="en-US" sz="3600" dirty="0" smtClean="0">
                <a:solidFill>
                  <a:srgbClr val="FFFF00"/>
                </a:solidFill>
                <a:effectLst/>
              </a:rPr>
              <a:t>saints, </a:t>
            </a:r>
            <a:r>
              <a:rPr lang="en-US" sz="3600" dirty="0">
                <a:solidFill>
                  <a:srgbClr val="FFFF00"/>
                </a:solidFill>
                <a:effectLst/>
              </a:rPr>
              <a:t>and which would threaten to destroy </a:t>
            </a:r>
            <a:r>
              <a:rPr lang="en-US" sz="3600" dirty="0" smtClean="0">
                <a:solidFill>
                  <a:srgbClr val="FFFF00"/>
                </a:solidFill>
                <a:effectLst/>
              </a:rPr>
              <a:t>them. </a:t>
            </a:r>
            <a:r>
              <a:rPr lang="en-US" sz="3600" dirty="0">
                <a:solidFill>
                  <a:srgbClr val="FFFF00"/>
                </a:solidFill>
                <a:effectLst/>
              </a:rPr>
              <a:t>It was proper that this gloomy picture should be relieved, and </a:t>
            </a:r>
            <a:r>
              <a:rPr lang="en-US" sz="3600" dirty="0" smtClean="0">
                <a:solidFill>
                  <a:srgbClr val="FFFF00"/>
                </a:solidFill>
                <a:effectLst/>
              </a:rPr>
              <a:t>accordingly, chapter 14 is </a:t>
            </a:r>
            <a:r>
              <a:rPr lang="en-US" sz="3600" dirty="0">
                <a:solidFill>
                  <a:srgbClr val="FFFF00"/>
                </a:solidFill>
                <a:effectLst/>
              </a:rPr>
              <a:t>thrown </a:t>
            </a:r>
            <a:r>
              <a:rPr lang="en-US" sz="3600" dirty="0" smtClean="0">
                <a:solidFill>
                  <a:srgbClr val="FFFF00"/>
                </a:solidFill>
                <a:effectLst/>
              </a:rPr>
              <a:t>in, </a:t>
            </a:r>
            <a:r>
              <a:rPr lang="en-US" sz="3600" dirty="0">
                <a:solidFill>
                  <a:srgbClr val="FFFF00"/>
                </a:solidFill>
                <a:effectLst/>
              </a:rPr>
              <a:t>to comfort the hearts of those who w</a:t>
            </a:r>
            <a:r>
              <a:rPr lang="en-US" sz="3600" dirty="0" smtClean="0">
                <a:solidFill>
                  <a:srgbClr val="FFFF00"/>
                </a:solidFill>
                <a:effectLst/>
              </a:rPr>
              <a:t>ould </a:t>
            </a:r>
            <a:r>
              <a:rPr lang="en-US" sz="3600" dirty="0">
                <a:solidFill>
                  <a:srgbClr val="FFFF00"/>
                </a:solidFill>
                <a:effectLst/>
              </a:rPr>
              <a:t>see those </a:t>
            </a:r>
            <a:r>
              <a:rPr lang="en-US" sz="3600" dirty="0" smtClean="0">
                <a:solidFill>
                  <a:srgbClr val="FFFF00"/>
                </a:solidFill>
                <a:effectLst/>
              </a:rPr>
              <a:t>troublesome </a:t>
            </a:r>
            <a:r>
              <a:rPr lang="en-US" sz="3600" dirty="0">
                <a:solidFill>
                  <a:srgbClr val="FFFF00"/>
                </a:solidFill>
                <a:effectLst/>
              </a:rPr>
              <a:t>times</a:t>
            </a:r>
            <a:r>
              <a:rPr lang="en-US" sz="3600" dirty="0" smtClean="0">
                <a:solidFill>
                  <a:srgbClr val="FFFF00"/>
                </a:solidFill>
                <a:effectLst/>
              </a:rPr>
              <a:t>.</a:t>
            </a:r>
          </a:p>
        </p:txBody>
      </p:sp>
    </p:spTree>
    <p:extLst>
      <p:ext uri="{BB962C8B-B14F-4D97-AF65-F5344CB8AC3E}">
        <p14:creationId xmlns:p14="http://schemas.microsoft.com/office/powerpoint/2010/main" val="2056806443"/>
      </p:ext>
    </p:extLst>
  </p:cSld>
  <p:clrMapOvr>
    <a:masterClrMapping/>
  </p:clrMapOvr>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a:t>
            </a:r>
            <a:endParaRPr lang="en-US" dirty="0">
              <a:solidFill>
                <a:srgbClr val="00B0F0"/>
              </a:solidFill>
            </a:endParaRPr>
          </a:p>
        </p:txBody>
      </p:sp>
      <p:sp>
        <p:nvSpPr>
          <p:cNvPr id="5" name="Content Placeholder 2"/>
          <p:cNvSpPr>
            <a:spLocks noGrp="1"/>
          </p:cNvSpPr>
          <p:nvPr>
            <p:ph idx="1"/>
          </p:nvPr>
        </p:nvSpPr>
        <p:spPr>
          <a:xfrm>
            <a:off x="204718" y="1173707"/>
            <a:ext cx="11805312" cy="5459105"/>
          </a:xfrm>
        </p:spPr>
        <p:txBody>
          <a:bodyPr>
            <a:noAutofit/>
          </a:bodyPr>
          <a:lstStyle/>
          <a:p>
            <a:pPr marL="0" indent="0" algn="ctr">
              <a:buNone/>
            </a:pPr>
            <a:r>
              <a:rPr lang="en-US" sz="3600" dirty="0" smtClean="0">
                <a:solidFill>
                  <a:srgbClr val="00B0F0"/>
                </a:solidFill>
                <a:effectLst/>
              </a:rPr>
              <a:t>INTRO</a:t>
            </a:r>
          </a:p>
          <a:p>
            <a:pPr marL="0" indent="0">
              <a:buNone/>
            </a:pPr>
            <a:r>
              <a:rPr lang="en-US" sz="3600" dirty="0" smtClean="0">
                <a:solidFill>
                  <a:srgbClr val="FFFF00"/>
                </a:solidFill>
                <a:effectLst/>
              </a:rPr>
              <a:t>There </a:t>
            </a:r>
            <a:r>
              <a:rPr lang="en-US" sz="3600" dirty="0">
                <a:solidFill>
                  <a:srgbClr val="FFFF00"/>
                </a:solidFill>
                <a:effectLst/>
              </a:rPr>
              <a:t>were bright scenes beyond, and it was important to direct </a:t>
            </a:r>
            <a:r>
              <a:rPr lang="en-US" sz="3600" dirty="0" smtClean="0">
                <a:solidFill>
                  <a:srgbClr val="FFFF00"/>
                </a:solidFill>
                <a:effectLst/>
              </a:rPr>
              <a:t>the believer’s attention </a:t>
            </a:r>
            <a:r>
              <a:rPr lang="en-US" sz="3600" dirty="0">
                <a:solidFill>
                  <a:srgbClr val="FFFF00"/>
                </a:solidFill>
                <a:effectLst/>
              </a:rPr>
              <a:t>to them, that the hearts of the sad might be consoled. </a:t>
            </a:r>
            <a:r>
              <a:rPr lang="en-US" sz="3600" dirty="0" smtClean="0">
                <a:solidFill>
                  <a:srgbClr val="FFFF00"/>
                </a:solidFill>
                <a:effectLst/>
              </a:rPr>
              <a:t>Chapter 14 therefore </a:t>
            </a:r>
            <a:r>
              <a:rPr lang="en-US" sz="3600" dirty="0">
                <a:solidFill>
                  <a:srgbClr val="FFFF00"/>
                </a:solidFill>
                <a:effectLst/>
              </a:rPr>
              <a:t>contains a succession of symbolical representations designed to show the ultimate result of all these </a:t>
            </a:r>
            <a:r>
              <a:rPr lang="en-US" sz="3600" dirty="0" smtClean="0">
                <a:solidFill>
                  <a:srgbClr val="FFFF00"/>
                </a:solidFill>
                <a:effectLst/>
              </a:rPr>
              <a:t>things; which is… ultimate </a:t>
            </a:r>
            <a:r>
              <a:rPr lang="en-US" sz="3600" dirty="0">
                <a:solidFill>
                  <a:srgbClr val="FFFF00"/>
                </a:solidFill>
                <a:effectLst/>
              </a:rPr>
              <a:t>and certain </a:t>
            </a:r>
            <a:r>
              <a:rPr lang="en-US" sz="3600" dirty="0" smtClean="0">
                <a:solidFill>
                  <a:srgbClr val="FFFF00"/>
                </a:solidFill>
                <a:effectLst/>
              </a:rPr>
              <a:t>victory for Christ &amp; His followers.</a:t>
            </a:r>
          </a:p>
        </p:txBody>
      </p:sp>
    </p:spTree>
    <p:extLst>
      <p:ext uri="{BB962C8B-B14F-4D97-AF65-F5344CB8AC3E}">
        <p14:creationId xmlns:p14="http://schemas.microsoft.com/office/powerpoint/2010/main" val="3289518293"/>
      </p:ext>
    </p:extLst>
  </p:cSld>
  <p:clrMapOvr>
    <a:masterClrMapping/>
  </p:clrMapOvr>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a:t>
            </a:r>
            <a:endParaRPr lang="en-US" dirty="0">
              <a:solidFill>
                <a:srgbClr val="00B0F0"/>
              </a:solidFill>
            </a:endParaRPr>
          </a:p>
        </p:txBody>
      </p:sp>
      <p:sp>
        <p:nvSpPr>
          <p:cNvPr id="5" name="Content Placeholder 2"/>
          <p:cNvSpPr>
            <a:spLocks noGrp="1"/>
          </p:cNvSpPr>
          <p:nvPr>
            <p:ph idx="1"/>
          </p:nvPr>
        </p:nvSpPr>
        <p:spPr>
          <a:xfrm>
            <a:off x="204718" y="1023583"/>
            <a:ext cx="11805312" cy="5609230"/>
          </a:xfrm>
        </p:spPr>
        <p:txBody>
          <a:bodyPr>
            <a:noAutofit/>
          </a:bodyPr>
          <a:lstStyle/>
          <a:p>
            <a:pPr marL="0" indent="0" algn="ctr">
              <a:buNone/>
            </a:pPr>
            <a:r>
              <a:rPr lang="en-US" sz="3600" dirty="0" smtClean="0">
                <a:solidFill>
                  <a:srgbClr val="00B0F0"/>
                </a:solidFill>
                <a:effectLst/>
              </a:rPr>
              <a:t>INTRO</a:t>
            </a:r>
          </a:p>
          <a:p>
            <a:pPr marL="0" indent="0">
              <a:buNone/>
            </a:pPr>
            <a:r>
              <a:rPr lang="en-US" sz="3600" dirty="0" smtClean="0">
                <a:effectLst/>
              </a:rPr>
              <a:t>This vision opens with John seeing a Lamb and 144,000 persons worshipping on Mount Zion. John next heard a great sound like that of many waters and the sound of loud thunder; followed by the sound of harpers playing harps and singing a new song.  This scene was yet another depiction of the heavenly worship services that take place before the throne of God.</a:t>
            </a:r>
          </a:p>
        </p:txBody>
      </p:sp>
    </p:spTree>
    <p:extLst>
      <p:ext uri="{BB962C8B-B14F-4D97-AF65-F5344CB8AC3E}">
        <p14:creationId xmlns:p14="http://schemas.microsoft.com/office/powerpoint/2010/main" val="1168753394"/>
      </p:ext>
    </p:extLst>
  </p:cSld>
  <p:clrMapOvr>
    <a:masterClrMapping/>
  </p:clrMapOvr>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a:t>
            </a:r>
            <a:endParaRPr lang="en-US" dirty="0">
              <a:solidFill>
                <a:srgbClr val="00B0F0"/>
              </a:solidFill>
            </a:endParaRPr>
          </a:p>
        </p:txBody>
      </p:sp>
      <p:sp>
        <p:nvSpPr>
          <p:cNvPr id="5" name="Content Placeholder 2"/>
          <p:cNvSpPr>
            <a:spLocks noGrp="1"/>
          </p:cNvSpPr>
          <p:nvPr>
            <p:ph idx="1"/>
          </p:nvPr>
        </p:nvSpPr>
        <p:spPr>
          <a:xfrm>
            <a:off x="136478" y="1119116"/>
            <a:ext cx="11846256" cy="5643350"/>
          </a:xfrm>
        </p:spPr>
        <p:txBody>
          <a:bodyPr>
            <a:noAutofit/>
          </a:bodyPr>
          <a:lstStyle/>
          <a:p>
            <a:pPr marL="0" indent="0">
              <a:buNone/>
            </a:pPr>
            <a:r>
              <a:rPr lang="en-US" sz="3600" dirty="0" smtClean="0">
                <a:solidFill>
                  <a:srgbClr val="FFFF00"/>
                </a:solidFill>
                <a:effectLst/>
              </a:rPr>
              <a:t>“A </a:t>
            </a:r>
            <a:r>
              <a:rPr lang="en-US" sz="3600" dirty="0">
                <a:solidFill>
                  <a:srgbClr val="FFFF00"/>
                </a:solidFill>
                <a:effectLst/>
              </a:rPr>
              <a:t>Lamb" </a:t>
            </a:r>
            <a:r>
              <a:rPr lang="en-US" sz="3600" dirty="0" smtClean="0">
                <a:solidFill>
                  <a:srgbClr val="FFFF00"/>
                </a:solidFill>
                <a:effectLst/>
              </a:rPr>
              <a:t>- </a:t>
            </a:r>
            <a:r>
              <a:rPr lang="en-US" sz="3600" dirty="0" smtClean="0">
                <a:effectLst/>
              </a:rPr>
              <a:t>This </a:t>
            </a:r>
            <a:r>
              <a:rPr lang="en-US" sz="3600" dirty="0">
                <a:effectLst/>
              </a:rPr>
              <a:t>is a reference </a:t>
            </a:r>
            <a:r>
              <a:rPr lang="en-US" sz="3600" dirty="0" smtClean="0">
                <a:effectLst/>
              </a:rPr>
              <a:t>to Jesus Christ              </a:t>
            </a:r>
            <a:r>
              <a:rPr lang="en-US" sz="3600" dirty="0" smtClean="0">
                <a:solidFill>
                  <a:srgbClr val="FFFF00"/>
                </a:solidFill>
                <a:effectLst/>
              </a:rPr>
              <a:t>(</a:t>
            </a:r>
            <a:r>
              <a:rPr lang="en-US" sz="3600" i="1" dirty="0" smtClean="0">
                <a:solidFill>
                  <a:srgbClr val="FFFF00"/>
                </a:solidFill>
                <a:effectLst/>
              </a:rPr>
              <a:t>Rev</a:t>
            </a:r>
            <a:r>
              <a:rPr lang="en-US" sz="3600" i="1" dirty="0">
                <a:solidFill>
                  <a:srgbClr val="FFFF00"/>
                </a:solidFill>
                <a:effectLst/>
              </a:rPr>
              <a:t>. </a:t>
            </a:r>
            <a:r>
              <a:rPr lang="en-US" sz="3600" i="1" dirty="0" smtClean="0">
                <a:solidFill>
                  <a:srgbClr val="FFFF00"/>
                </a:solidFill>
                <a:effectLst/>
              </a:rPr>
              <a:t>5:6,12-13</a:t>
            </a:r>
            <a:r>
              <a:rPr lang="en-US" sz="3600" i="1" dirty="0">
                <a:solidFill>
                  <a:srgbClr val="FFFF00"/>
                </a:solidFill>
                <a:effectLst/>
              </a:rPr>
              <a:t>; 13:8; Isa. 53:7; John </a:t>
            </a:r>
            <a:r>
              <a:rPr lang="en-US" sz="3600" i="1" dirty="0" smtClean="0">
                <a:solidFill>
                  <a:srgbClr val="FFFF00"/>
                </a:solidFill>
                <a:effectLst/>
              </a:rPr>
              <a:t>1:29; </a:t>
            </a:r>
            <a:r>
              <a:rPr lang="en-US" sz="3600" i="1" dirty="0">
                <a:solidFill>
                  <a:srgbClr val="FFFF00"/>
                </a:solidFill>
                <a:effectLst/>
              </a:rPr>
              <a:t>1 Pet. 1:18-19</a:t>
            </a:r>
            <a:r>
              <a:rPr lang="en-US" sz="3600" dirty="0" smtClean="0">
                <a:solidFill>
                  <a:srgbClr val="FFFF00"/>
                </a:solidFill>
                <a:effectLst/>
              </a:rPr>
              <a:t>).</a:t>
            </a:r>
          </a:p>
          <a:p>
            <a:pPr marL="0" indent="0">
              <a:buNone/>
            </a:pPr>
            <a:endParaRPr lang="en-US" sz="800" dirty="0" smtClean="0">
              <a:solidFill>
                <a:srgbClr val="FFFF00"/>
              </a:solidFill>
              <a:effectLst/>
            </a:endParaRPr>
          </a:p>
          <a:p>
            <a:pPr marL="0" indent="0">
              <a:buNone/>
            </a:pPr>
            <a:r>
              <a:rPr lang="en-US" sz="3600" dirty="0" smtClean="0">
                <a:solidFill>
                  <a:srgbClr val="FFFF00"/>
                </a:solidFill>
                <a:effectLst/>
              </a:rPr>
              <a:t>"Mount Zion” - </a:t>
            </a:r>
            <a:r>
              <a:rPr lang="en-US" sz="3600" dirty="0">
                <a:effectLst/>
              </a:rPr>
              <a:t>There have been </a:t>
            </a:r>
            <a:r>
              <a:rPr lang="en-US" sz="3600" dirty="0" smtClean="0">
                <a:effectLst/>
              </a:rPr>
              <a:t>various </a:t>
            </a:r>
            <a:r>
              <a:rPr lang="en-US" sz="3600" dirty="0">
                <a:effectLst/>
              </a:rPr>
              <a:t>theories </a:t>
            </a:r>
            <a:r>
              <a:rPr lang="en-US" sz="3600" dirty="0" smtClean="0">
                <a:effectLst/>
              </a:rPr>
              <a:t>attempting to identify </a:t>
            </a:r>
            <a:r>
              <a:rPr lang="en-US" sz="3600" dirty="0">
                <a:effectLst/>
              </a:rPr>
              <a:t>this </a:t>
            </a:r>
            <a:r>
              <a:rPr lang="en-US" sz="3600" dirty="0" smtClean="0">
                <a:effectLst/>
              </a:rPr>
              <a:t>mount. But this Zion mentioned here is more than likely…</a:t>
            </a:r>
            <a:endParaRPr lang="en-US" sz="3600" dirty="0">
              <a:effectLst/>
            </a:endParaRPr>
          </a:p>
          <a:p>
            <a:pPr marL="0" indent="0">
              <a:buNone/>
            </a:pPr>
            <a:r>
              <a:rPr lang="en-US" sz="3600" b="1" dirty="0" smtClean="0">
                <a:solidFill>
                  <a:srgbClr val="00B0F0"/>
                </a:solidFill>
                <a:effectLst/>
              </a:rPr>
              <a:t>* The heavenly city – Heavenly Jerusalem               </a:t>
            </a:r>
            <a:r>
              <a:rPr lang="en-US" sz="3600" dirty="0" smtClean="0">
                <a:solidFill>
                  <a:srgbClr val="FFFF00"/>
                </a:solidFill>
                <a:effectLst/>
              </a:rPr>
              <a:t>(</a:t>
            </a:r>
            <a:r>
              <a:rPr lang="en-US" sz="3600" i="1" dirty="0" smtClean="0">
                <a:solidFill>
                  <a:srgbClr val="FFFF00"/>
                </a:solidFill>
                <a:effectLst/>
              </a:rPr>
              <a:t>Hebrews 11:16</a:t>
            </a:r>
            <a:r>
              <a:rPr lang="en-US" sz="3600" i="1" dirty="0">
                <a:solidFill>
                  <a:srgbClr val="FFFF00"/>
                </a:solidFill>
                <a:effectLst/>
              </a:rPr>
              <a:t>; </a:t>
            </a:r>
            <a:r>
              <a:rPr lang="en-US" sz="3600" i="1" dirty="0" smtClean="0">
                <a:solidFill>
                  <a:srgbClr val="FFFF00"/>
                </a:solidFill>
                <a:effectLst/>
              </a:rPr>
              <a:t>12:22-23; </a:t>
            </a:r>
            <a:r>
              <a:rPr lang="en-US" sz="3600" i="1" dirty="0">
                <a:solidFill>
                  <a:srgbClr val="FFFF00"/>
                </a:solidFill>
                <a:effectLst/>
              </a:rPr>
              <a:t>Gal. 4:26</a:t>
            </a:r>
            <a:r>
              <a:rPr lang="en-US" sz="3600" dirty="0">
                <a:solidFill>
                  <a:srgbClr val="FFFF00"/>
                </a:solidFill>
                <a:effectLst/>
              </a:rPr>
              <a:t>)</a:t>
            </a:r>
          </a:p>
          <a:p>
            <a:pPr marL="0" indent="0">
              <a:buNone/>
            </a:pPr>
            <a:endParaRPr lang="en-US" sz="3600" dirty="0" smtClean="0">
              <a:solidFill>
                <a:srgbClr val="FFFF00"/>
              </a:solidFill>
              <a:effectLst/>
            </a:endParaRPr>
          </a:p>
        </p:txBody>
      </p:sp>
    </p:spTree>
    <p:extLst>
      <p:ext uri="{BB962C8B-B14F-4D97-AF65-F5344CB8AC3E}">
        <p14:creationId xmlns:p14="http://schemas.microsoft.com/office/powerpoint/2010/main" val="15740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a:t>
            </a:r>
            <a:endParaRPr lang="en-US" dirty="0">
              <a:solidFill>
                <a:srgbClr val="00B0F0"/>
              </a:solidFill>
            </a:endParaRPr>
          </a:p>
        </p:txBody>
      </p:sp>
      <p:sp>
        <p:nvSpPr>
          <p:cNvPr id="5" name="Content Placeholder 2"/>
          <p:cNvSpPr>
            <a:spLocks noGrp="1"/>
          </p:cNvSpPr>
          <p:nvPr>
            <p:ph idx="1"/>
          </p:nvPr>
        </p:nvSpPr>
        <p:spPr>
          <a:xfrm>
            <a:off x="218364" y="955344"/>
            <a:ext cx="11764370" cy="5704764"/>
          </a:xfrm>
        </p:spPr>
        <p:txBody>
          <a:bodyPr>
            <a:noAutofit/>
          </a:bodyPr>
          <a:lstStyle/>
          <a:p>
            <a:pPr marL="0" indent="0">
              <a:buNone/>
            </a:pPr>
            <a:r>
              <a:rPr lang="en-US" sz="3600" dirty="0" smtClean="0">
                <a:solidFill>
                  <a:srgbClr val="00B0F0"/>
                </a:solidFill>
                <a:effectLst/>
              </a:rPr>
              <a:t>* Zion was </a:t>
            </a:r>
            <a:r>
              <a:rPr lang="en-US" sz="3600" dirty="0">
                <a:solidFill>
                  <a:srgbClr val="00B0F0"/>
                </a:solidFill>
                <a:effectLst/>
              </a:rPr>
              <a:t>literally the southern hill in the city of </a:t>
            </a:r>
            <a:r>
              <a:rPr lang="en-US" sz="3600" dirty="0" smtClean="0">
                <a:solidFill>
                  <a:srgbClr val="00B0F0"/>
                </a:solidFill>
                <a:effectLst/>
              </a:rPr>
              <a:t>Jerusalem.  It </a:t>
            </a:r>
            <a:r>
              <a:rPr lang="en-US" sz="3600" dirty="0">
                <a:solidFill>
                  <a:srgbClr val="00B0F0"/>
                </a:solidFill>
                <a:effectLst/>
              </a:rPr>
              <a:t>was a name also given to the </a:t>
            </a:r>
            <a:r>
              <a:rPr lang="en-US" sz="3600" dirty="0" smtClean="0">
                <a:solidFill>
                  <a:srgbClr val="00B0F0"/>
                </a:solidFill>
                <a:effectLst/>
              </a:rPr>
              <a:t>entire city. Jerusalem </a:t>
            </a:r>
            <a:r>
              <a:rPr lang="en-US" sz="3600" dirty="0">
                <a:solidFill>
                  <a:srgbClr val="00B0F0"/>
                </a:solidFill>
                <a:effectLst/>
              </a:rPr>
              <a:t>was the seat of the Divine worship on </a:t>
            </a:r>
            <a:r>
              <a:rPr lang="en-US" sz="3600" dirty="0" smtClean="0">
                <a:solidFill>
                  <a:srgbClr val="00B0F0"/>
                </a:solidFill>
                <a:effectLst/>
              </a:rPr>
              <a:t>earth &amp; </a:t>
            </a:r>
            <a:r>
              <a:rPr lang="en-US" sz="3600" dirty="0">
                <a:solidFill>
                  <a:srgbClr val="00B0F0"/>
                </a:solidFill>
                <a:effectLst/>
              </a:rPr>
              <a:t>it became an emblem of heaven--the dwelling-place of God. </a:t>
            </a:r>
            <a:r>
              <a:rPr lang="en-US" sz="3600" b="1" u="sng" dirty="0">
                <a:solidFill>
                  <a:srgbClr val="FFFF00"/>
                </a:solidFill>
                <a:effectLst/>
              </a:rPr>
              <a:t>The scene of the </a:t>
            </a:r>
            <a:r>
              <a:rPr lang="en-US" sz="3600" b="1" u="sng" dirty="0" smtClean="0">
                <a:solidFill>
                  <a:srgbClr val="FFFF00"/>
                </a:solidFill>
                <a:effectLst/>
              </a:rPr>
              <a:t>vision is </a:t>
            </a:r>
            <a:r>
              <a:rPr lang="en-US" sz="3600" b="1" u="sng" dirty="0">
                <a:solidFill>
                  <a:srgbClr val="FFFF00"/>
                </a:solidFill>
                <a:effectLst/>
              </a:rPr>
              <a:t>in </a:t>
            </a:r>
            <a:r>
              <a:rPr lang="en-US" sz="3600" b="1" u="sng" dirty="0" smtClean="0">
                <a:solidFill>
                  <a:srgbClr val="FFFF00"/>
                </a:solidFill>
                <a:effectLst/>
              </a:rPr>
              <a:t>heaven</a:t>
            </a:r>
            <a:r>
              <a:rPr lang="en-US" sz="3600" dirty="0" smtClean="0">
                <a:solidFill>
                  <a:srgbClr val="00B0F0"/>
                </a:solidFill>
                <a:effectLst/>
              </a:rPr>
              <a:t>. It </a:t>
            </a:r>
            <a:r>
              <a:rPr lang="en-US" sz="3600" dirty="0">
                <a:solidFill>
                  <a:srgbClr val="00B0F0"/>
                </a:solidFill>
                <a:effectLst/>
              </a:rPr>
              <a:t>is a vision of the ultimate triumph of the </a:t>
            </a:r>
            <a:r>
              <a:rPr lang="en-US" sz="3600" dirty="0" smtClean="0">
                <a:solidFill>
                  <a:srgbClr val="00B0F0"/>
                </a:solidFill>
                <a:effectLst/>
              </a:rPr>
              <a:t>redeemed; </a:t>
            </a:r>
            <a:r>
              <a:rPr lang="en-US" sz="3600" dirty="0">
                <a:solidFill>
                  <a:srgbClr val="00B0F0"/>
                </a:solidFill>
                <a:effectLst/>
              </a:rPr>
              <a:t>designed to </a:t>
            </a:r>
            <a:r>
              <a:rPr lang="en-US" sz="3600" dirty="0" smtClean="0">
                <a:solidFill>
                  <a:srgbClr val="00B0F0"/>
                </a:solidFill>
                <a:effectLst/>
              </a:rPr>
              <a:t>encourage the saints </a:t>
            </a:r>
            <a:r>
              <a:rPr lang="en-US" sz="3600" dirty="0">
                <a:solidFill>
                  <a:srgbClr val="00B0F0"/>
                </a:solidFill>
                <a:effectLst/>
              </a:rPr>
              <a:t>in view of the trials </a:t>
            </a:r>
            <a:r>
              <a:rPr lang="en-US" sz="3600" dirty="0" smtClean="0">
                <a:solidFill>
                  <a:srgbClr val="00B0F0"/>
                </a:solidFill>
                <a:effectLst/>
              </a:rPr>
              <a:t>they </a:t>
            </a:r>
            <a:r>
              <a:rPr lang="en-US" sz="3600" dirty="0">
                <a:solidFill>
                  <a:srgbClr val="00B0F0"/>
                </a:solidFill>
                <a:effectLst/>
              </a:rPr>
              <a:t>had </a:t>
            </a:r>
            <a:r>
              <a:rPr lang="en-US" sz="3600" dirty="0" smtClean="0">
                <a:solidFill>
                  <a:srgbClr val="00B0F0"/>
                </a:solidFill>
                <a:effectLst/>
              </a:rPr>
              <a:t>endured, </a:t>
            </a:r>
            <a:r>
              <a:rPr lang="en-US" sz="3600" dirty="0">
                <a:solidFill>
                  <a:srgbClr val="00B0F0"/>
                </a:solidFill>
                <a:effectLst/>
              </a:rPr>
              <a:t>and </a:t>
            </a:r>
            <a:r>
              <a:rPr lang="en-US" sz="3600" dirty="0" smtClean="0">
                <a:solidFill>
                  <a:srgbClr val="00B0F0"/>
                </a:solidFill>
                <a:effectLst/>
              </a:rPr>
              <a:t>trials </a:t>
            </a:r>
            <a:r>
              <a:rPr lang="en-US" sz="3600" dirty="0">
                <a:solidFill>
                  <a:srgbClr val="00B0F0"/>
                </a:solidFill>
                <a:effectLst/>
              </a:rPr>
              <a:t>which were yet to </a:t>
            </a:r>
            <a:r>
              <a:rPr lang="en-US" sz="3600" dirty="0" smtClean="0">
                <a:solidFill>
                  <a:srgbClr val="00B0F0"/>
                </a:solidFill>
                <a:effectLst/>
              </a:rPr>
              <a:t>come.</a:t>
            </a:r>
          </a:p>
        </p:txBody>
      </p:sp>
    </p:spTree>
    <p:extLst>
      <p:ext uri="{BB962C8B-B14F-4D97-AF65-F5344CB8AC3E}">
        <p14:creationId xmlns:p14="http://schemas.microsoft.com/office/powerpoint/2010/main" val="343474706"/>
      </p:ext>
    </p:extLst>
  </p:cSld>
  <p:clrMapOvr>
    <a:masterClrMapping/>
  </p:clrMapOvr>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a:t>
            </a:r>
            <a:endParaRPr lang="en-US" dirty="0">
              <a:solidFill>
                <a:srgbClr val="00B0F0"/>
              </a:solidFill>
            </a:endParaRPr>
          </a:p>
        </p:txBody>
      </p:sp>
      <p:sp>
        <p:nvSpPr>
          <p:cNvPr id="5" name="Content Placeholder 2"/>
          <p:cNvSpPr>
            <a:spLocks noGrp="1"/>
          </p:cNvSpPr>
          <p:nvPr>
            <p:ph idx="1"/>
          </p:nvPr>
        </p:nvSpPr>
        <p:spPr>
          <a:xfrm>
            <a:off x="136478" y="1364776"/>
            <a:ext cx="11846256" cy="5397690"/>
          </a:xfrm>
        </p:spPr>
        <p:txBody>
          <a:bodyPr>
            <a:noAutofit/>
          </a:bodyPr>
          <a:lstStyle/>
          <a:p>
            <a:pPr marL="0" indent="0">
              <a:buNone/>
            </a:pPr>
            <a:r>
              <a:rPr lang="en-US" sz="3600" b="1" dirty="0" smtClean="0">
                <a:solidFill>
                  <a:srgbClr val="FFFF00"/>
                </a:solidFill>
                <a:effectLst/>
              </a:rPr>
              <a:t>“The 144,000” </a:t>
            </a:r>
            <a:r>
              <a:rPr lang="en-US" sz="3600" dirty="0" smtClean="0">
                <a:solidFill>
                  <a:srgbClr val="FFFF00"/>
                </a:solidFill>
                <a:effectLst/>
              </a:rPr>
              <a:t>– </a:t>
            </a:r>
            <a:r>
              <a:rPr lang="en-US" sz="3600" b="1" dirty="0" smtClean="0">
                <a:solidFill>
                  <a:srgbClr val="00B0F0"/>
                </a:solidFill>
                <a:effectLst/>
              </a:rPr>
              <a:t>Who are they??? </a:t>
            </a:r>
          </a:p>
          <a:p>
            <a:pPr marL="0" indent="0">
              <a:buNone/>
            </a:pPr>
            <a:r>
              <a:rPr lang="en-US" sz="3600" dirty="0" smtClean="0">
                <a:effectLst/>
              </a:rPr>
              <a:t>This </a:t>
            </a:r>
            <a:r>
              <a:rPr lang="en-US" sz="3600" dirty="0">
                <a:effectLst/>
              </a:rPr>
              <a:t>is the same </a:t>
            </a:r>
            <a:r>
              <a:rPr lang="en-US" sz="3600" dirty="0" smtClean="0">
                <a:effectLst/>
              </a:rPr>
              <a:t>group in </a:t>
            </a:r>
            <a:r>
              <a:rPr lang="en-US" sz="3600" dirty="0">
                <a:solidFill>
                  <a:srgbClr val="FFFF00"/>
                </a:solidFill>
                <a:effectLst/>
              </a:rPr>
              <a:t>Rev. </a:t>
            </a:r>
            <a:r>
              <a:rPr lang="en-US" sz="3600" dirty="0" smtClean="0">
                <a:solidFill>
                  <a:srgbClr val="FFFF00"/>
                </a:solidFill>
                <a:effectLst/>
              </a:rPr>
              <a:t>7:3-8</a:t>
            </a:r>
            <a:endParaRPr lang="en-US" sz="3600" dirty="0" smtClean="0">
              <a:effectLst/>
            </a:endParaRPr>
          </a:p>
          <a:p>
            <a:pPr marL="0" indent="0">
              <a:buNone/>
            </a:pPr>
            <a:endParaRPr lang="en-US" sz="800" dirty="0" smtClean="0">
              <a:solidFill>
                <a:srgbClr val="00B0F0"/>
              </a:solidFill>
              <a:effectLst/>
            </a:endParaRPr>
          </a:p>
          <a:p>
            <a:pPr marL="0" indent="0">
              <a:buNone/>
            </a:pPr>
            <a:r>
              <a:rPr lang="en-US" sz="3600" dirty="0" smtClean="0">
                <a:solidFill>
                  <a:srgbClr val="00B0F0"/>
                </a:solidFill>
                <a:effectLst/>
              </a:rPr>
              <a:t>These would be the 144,000 Jews who were previously sealed on earth but now in heaven. </a:t>
            </a:r>
            <a:r>
              <a:rPr lang="en-US" sz="3600" dirty="0" smtClean="0">
                <a:effectLst/>
              </a:rPr>
              <a:t>Their mission of witnessing was completed and they were now portrayed with their Saviour in heaven.</a:t>
            </a:r>
          </a:p>
        </p:txBody>
      </p:sp>
    </p:spTree>
    <p:extLst>
      <p:ext uri="{BB962C8B-B14F-4D97-AF65-F5344CB8AC3E}">
        <p14:creationId xmlns:p14="http://schemas.microsoft.com/office/powerpoint/2010/main" val="1296824657"/>
      </p:ext>
    </p:extLst>
  </p:cSld>
  <p:clrMapOvr>
    <a:masterClrMapping/>
  </p:clrMapOvr>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a:t>
            </a:r>
            <a:endParaRPr lang="en-US" dirty="0">
              <a:solidFill>
                <a:srgbClr val="00B0F0"/>
              </a:solidFill>
            </a:endParaRPr>
          </a:p>
        </p:txBody>
      </p:sp>
      <p:sp>
        <p:nvSpPr>
          <p:cNvPr id="5" name="Content Placeholder 2"/>
          <p:cNvSpPr>
            <a:spLocks noGrp="1"/>
          </p:cNvSpPr>
          <p:nvPr>
            <p:ph idx="1"/>
          </p:nvPr>
        </p:nvSpPr>
        <p:spPr>
          <a:xfrm>
            <a:off x="109181" y="1187355"/>
            <a:ext cx="11955439" cy="5397690"/>
          </a:xfrm>
        </p:spPr>
        <p:txBody>
          <a:bodyPr>
            <a:noAutofit/>
          </a:bodyPr>
          <a:lstStyle/>
          <a:p>
            <a:pPr marL="0" indent="0">
              <a:buNone/>
            </a:pPr>
            <a:r>
              <a:rPr lang="en-US" sz="3600" dirty="0" smtClean="0">
                <a:solidFill>
                  <a:srgbClr val="FFFF00"/>
                </a:solidFill>
                <a:effectLst/>
              </a:rPr>
              <a:t>“</a:t>
            </a:r>
            <a:r>
              <a:rPr lang="en-US" sz="3600" dirty="0">
                <a:solidFill>
                  <a:srgbClr val="FFFF00"/>
                </a:solidFill>
                <a:effectLst/>
              </a:rPr>
              <a:t>The 144,000 </a:t>
            </a:r>
            <a:r>
              <a:rPr lang="en-US" sz="3600" dirty="0" smtClean="0">
                <a:solidFill>
                  <a:srgbClr val="FFFF00"/>
                </a:solidFill>
                <a:effectLst/>
              </a:rPr>
              <a:t>had </a:t>
            </a:r>
            <a:r>
              <a:rPr lang="en-US" sz="3600" b="1" i="1" dirty="0" smtClean="0">
                <a:solidFill>
                  <a:srgbClr val="00B0F0"/>
                </a:solidFill>
                <a:effectLst/>
              </a:rPr>
              <a:t>HIS</a:t>
            </a:r>
            <a:r>
              <a:rPr lang="en-US" sz="3600" dirty="0" smtClean="0">
                <a:solidFill>
                  <a:srgbClr val="FFFF00"/>
                </a:solidFill>
                <a:effectLst/>
              </a:rPr>
              <a:t> </a:t>
            </a:r>
            <a:r>
              <a:rPr lang="en-US" sz="3600" dirty="0">
                <a:solidFill>
                  <a:srgbClr val="FFFF00"/>
                </a:solidFill>
                <a:effectLst/>
              </a:rPr>
              <a:t>Father's name written in their foreheads”</a:t>
            </a:r>
            <a:endParaRPr lang="en-US" sz="3600" b="1" dirty="0" smtClean="0">
              <a:solidFill>
                <a:srgbClr val="00B0F0"/>
              </a:solidFill>
              <a:effectLst/>
            </a:endParaRPr>
          </a:p>
          <a:p>
            <a:pPr marL="0" indent="0">
              <a:buNone/>
            </a:pPr>
            <a:r>
              <a:rPr lang="en-US" sz="3600" dirty="0" smtClean="0">
                <a:effectLst/>
              </a:rPr>
              <a:t>The </a:t>
            </a:r>
            <a:r>
              <a:rPr lang="en-US" sz="3600" dirty="0">
                <a:effectLst/>
              </a:rPr>
              <a:t>mark of the Father's name upon the forehead denotes both the precious esteem which God has of his </a:t>
            </a:r>
            <a:r>
              <a:rPr lang="en-US" sz="3600" dirty="0" smtClean="0">
                <a:effectLst/>
              </a:rPr>
              <a:t>people </a:t>
            </a:r>
            <a:r>
              <a:rPr lang="en-US" sz="3600" dirty="0">
                <a:effectLst/>
              </a:rPr>
              <a:t>and also </a:t>
            </a:r>
            <a:r>
              <a:rPr lang="en-US" sz="3600" dirty="0" smtClean="0">
                <a:effectLst/>
              </a:rPr>
              <a:t>signifies God’s ownership of them. The actual name is not mentioned but it is clear that it will be a name that God the Father is associated with; whether known or unknown. </a:t>
            </a:r>
            <a:r>
              <a:rPr lang="en-US" sz="3600" dirty="0" smtClean="0">
                <a:solidFill>
                  <a:srgbClr val="FFFF00"/>
                </a:solidFill>
                <a:effectLst/>
              </a:rPr>
              <a:t>(SEE Rev. 3:12)</a:t>
            </a:r>
          </a:p>
        </p:txBody>
      </p:sp>
    </p:spTree>
    <p:extLst>
      <p:ext uri="{BB962C8B-B14F-4D97-AF65-F5344CB8AC3E}">
        <p14:creationId xmlns:p14="http://schemas.microsoft.com/office/powerpoint/2010/main" val="3463829982"/>
      </p:ext>
    </p:extLst>
  </p:cSld>
  <p:clrMapOvr>
    <a:masterClrMapping/>
  </p:clrMapOvr>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14:2</a:t>
            </a:r>
            <a:endParaRPr lang="en-US" dirty="0">
              <a:solidFill>
                <a:srgbClr val="00B0F0"/>
              </a:solidFill>
            </a:endParaRPr>
          </a:p>
        </p:txBody>
      </p:sp>
      <p:sp>
        <p:nvSpPr>
          <p:cNvPr id="5" name="Content Placeholder 2"/>
          <p:cNvSpPr>
            <a:spLocks noGrp="1"/>
          </p:cNvSpPr>
          <p:nvPr>
            <p:ph idx="1"/>
          </p:nvPr>
        </p:nvSpPr>
        <p:spPr>
          <a:xfrm>
            <a:off x="109181" y="1187355"/>
            <a:ext cx="11955439" cy="5397690"/>
          </a:xfrm>
        </p:spPr>
        <p:txBody>
          <a:bodyPr>
            <a:noAutofit/>
          </a:bodyPr>
          <a:lstStyle/>
          <a:p>
            <a:pPr marL="0" indent="0">
              <a:buNone/>
            </a:pPr>
            <a:r>
              <a:rPr lang="en-US" sz="3600" i="1" dirty="0">
                <a:solidFill>
                  <a:srgbClr val="FFFF00"/>
                </a:solidFill>
                <a:effectLst/>
              </a:rPr>
              <a:t>"I heard a voice from </a:t>
            </a:r>
            <a:r>
              <a:rPr lang="en-US" sz="3600" i="1" dirty="0" smtClean="0">
                <a:solidFill>
                  <a:srgbClr val="FFFF00"/>
                </a:solidFill>
                <a:effectLst/>
              </a:rPr>
              <a:t>heaven like many waters"</a:t>
            </a:r>
            <a:r>
              <a:rPr lang="en-US" sz="3600" dirty="0" smtClean="0">
                <a:effectLst/>
              </a:rPr>
              <a:t> </a:t>
            </a:r>
          </a:p>
          <a:p>
            <a:pPr marL="0" indent="0">
              <a:buNone/>
            </a:pPr>
            <a:r>
              <a:rPr lang="en-US" sz="3600" dirty="0" smtClean="0">
                <a:effectLst/>
              </a:rPr>
              <a:t>These </a:t>
            </a:r>
            <a:r>
              <a:rPr lang="en-US" sz="3600" dirty="0">
                <a:effectLst/>
              </a:rPr>
              <a:t>descriptive phrases were used of </a:t>
            </a:r>
            <a:r>
              <a:rPr lang="en-US" sz="3600" dirty="0">
                <a:solidFill>
                  <a:srgbClr val="FFFF00"/>
                </a:solidFill>
                <a:effectLst/>
              </a:rPr>
              <a:t>God's voice in Ezek. 43:2</a:t>
            </a:r>
            <a:r>
              <a:rPr lang="en-US" sz="3600" dirty="0">
                <a:effectLst/>
              </a:rPr>
              <a:t>, of </a:t>
            </a:r>
            <a:r>
              <a:rPr lang="en-US" sz="3600" dirty="0">
                <a:solidFill>
                  <a:srgbClr val="00B0F0"/>
                </a:solidFill>
                <a:effectLst/>
              </a:rPr>
              <a:t>Jesus' voice in Rev. 1:15</a:t>
            </a:r>
            <a:r>
              <a:rPr lang="en-US" sz="3600" dirty="0">
                <a:effectLst/>
              </a:rPr>
              <a:t>, and of the </a:t>
            </a:r>
            <a:r>
              <a:rPr lang="en-US" sz="3600" dirty="0">
                <a:solidFill>
                  <a:srgbClr val="FFC000"/>
                </a:solidFill>
                <a:effectLst/>
              </a:rPr>
              <a:t>heavenly multitudes' voices in Rev. 19:6</a:t>
            </a:r>
            <a:r>
              <a:rPr lang="en-US" sz="3600" dirty="0">
                <a:effectLst/>
              </a:rPr>
              <a:t>. </a:t>
            </a:r>
            <a:r>
              <a:rPr lang="en-US" sz="3600" dirty="0" smtClean="0">
                <a:effectLst/>
              </a:rPr>
              <a:t>It </a:t>
            </a:r>
            <a:r>
              <a:rPr lang="en-US" sz="3600" dirty="0">
                <a:effectLst/>
              </a:rPr>
              <a:t>was so loud that it could be heard from heaven to earth. No comparison could express this more sublimely than to say that it was like the roar of the ocean. </a:t>
            </a:r>
            <a:r>
              <a:rPr lang="en-US" sz="3600" dirty="0" smtClean="0">
                <a:solidFill>
                  <a:srgbClr val="FFFF00"/>
                </a:solidFill>
                <a:effectLst/>
              </a:rPr>
              <a:t>Such was </a:t>
            </a:r>
            <a:r>
              <a:rPr lang="en-US" sz="3600" dirty="0">
                <a:solidFill>
                  <a:srgbClr val="FFFF00"/>
                </a:solidFill>
                <a:effectLst/>
              </a:rPr>
              <a:t>the voice of </a:t>
            </a:r>
            <a:r>
              <a:rPr lang="en-US" sz="3600" dirty="0" smtClean="0">
                <a:solidFill>
                  <a:srgbClr val="FFFF00"/>
                </a:solidFill>
                <a:effectLst/>
              </a:rPr>
              <a:t>144,000 saints along with the heavenly band</a:t>
            </a:r>
            <a:r>
              <a:rPr lang="en-US" sz="3600" dirty="0" smtClean="0">
                <a:effectLst/>
              </a:rPr>
              <a:t>. </a:t>
            </a:r>
            <a:endParaRPr lang="en-US" sz="3600" b="1" dirty="0" smtClean="0">
              <a:solidFill>
                <a:srgbClr val="00B0F0"/>
              </a:solidFill>
              <a:effectLst/>
            </a:endParaRPr>
          </a:p>
        </p:txBody>
      </p:sp>
    </p:spTree>
    <p:extLst>
      <p:ext uri="{BB962C8B-B14F-4D97-AF65-F5344CB8AC3E}">
        <p14:creationId xmlns:p14="http://schemas.microsoft.com/office/powerpoint/2010/main" val="4117714085"/>
      </p:ext>
    </p:extLst>
  </p:cSld>
  <p:clrMapOvr>
    <a:masterClrMapping/>
  </p:clrMapOvr>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14:2</a:t>
            </a:r>
            <a:endParaRPr lang="en-US" dirty="0">
              <a:solidFill>
                <a:srgbClr val="00B0F0"/>
              </a:solidFill>
            </a:endParaRPr>
          </a:p>
        </p:txBody>
      </p:sp>
      <p:sp>
        <p:nvSpPr>
          <p:cNvPr id="5" name="Content Placeholder 2"/>
          <p:cNvSpPr>
            <a:spLocks noGrp="1"/>
          </p:cNvSpPr>
          <p:nvPr>
            <p:ph idx="1"/>
          </p:nvPr>
        </p:nvSpPr>
        <p:spPr>
          <a:xfrm>
            <a:off x="109181" y="1187355"/>
            <a:ext cx="11955439" cy="5397690"/>
          </a:xfrm>
        </p:spPr>
        <p:txBody>
          <a:bodyPr>
            <a:noAutofit/>
          </a:bodyPr>
          <a:lstStyle/>
          <a:p>
            <a:pPr marL="0" indent="0">
              <a:buNone/>
            </a:pPr>
            <a:r>
              <a:rPr lang="en-US" sz="3600" i="1" dirty="0">
                <a:solidFill>
                  <a:srgbClr val="FFFF00"/>
                </a:solidFill>
                <a:effectLst/>
              </a:rPr>
              <a:t>"I heard a </a:t>
            </a:r>
            <a:r>
              <a:rPr lang="en-US" sz="3600" i="1" dirty="0">
                <a:solidFill>
                  <a:srgbClr val="00B0F0"/>
                </a:solidFill>
                <a:effectLst/>
              </a:rPr>
              <a:t>voice</a:t>
            </a:r>
            <a:r>
              <a:rPr lang="en-US" sz="3600" i="1" dirty="0">
                <a:solidFill>
                  <a:srgbClr val="FFFF00"/>
                </a:solidFill>
                <a:effectLst/>
              </a:rPr>
              <a:t> from </a:t>
            </a:r>
            <a:r>
              <a:rPr lang="en-US" sz="3600" i="1" dirty="0" smtClean="0">
                <a:solidFill>
                  <a:srgbClr val="FFFF00"/>
                </a:solidFill>
                <a:effectLst/>
              </a:rPr>
              <a:t>heaven like thunder"</a:t>
            </a:r>
            <a:r>
              <a:rPr lang="en-US" sz="3600" dirty="0" smtClean="0">
                <a:effectLst/>
              </a:rPr>
              <a:t> </a:t>
            </a:r>
          </a:p>
          <a:p>
            <a:pPr marL="0" indent="0">
              <a:buNone/>
            </a:pPr>
            <a:r>
              <a:rPr lang="en-US" sz="3600" dirty="0">
                <a:effectLst/>
              </a:rPr>
              <a:t>These voices were </a:t>
            </a:r>
            <a:r>
              <a:rPr lang="en-US" sz="3600" dirty="0" smtClean="0">
                <a:effectLst/>
              </a:rPr>
              <a:t>as </a:t>
            </a:r>
            <a:r>
              <a:rPr lang="en-US" sz="3600" dirty="0">
                <a:effectLst/>
              </a:rPr>
              <a:t>the loud sound of </a:t>
            </a:r>
            <a:r>
              <a:rPr lang="en-US" sz="3600" dirty="0" smtClean="0">
                <a:effectLst/>
              </a:rPr>
              <a:t>thunder</a:t>
            </a:r>
          </a:p>
          <a:p>
            <a:pPr marL="0" indent="0">
              <a:buNone/>
            </a:pPr>
            <a:r>
              <a:rPr lang="en-US" sz="3600" i="1" dirty="0" smtClean="0">
                <a:solidFill>
                  <a:srgbClr val="FFFF00"/>
                </a:solidFill>
                <a:effectLst/>
              </a:rPr>
              <a:t>“&amp; I </a:t>
            </a:r>
            <a:r>
              <a:rPr lang="en-US" sz="3600" i="1" dirty="0">
                <a:solidFill>
                  <a:srgbClr val="FFFF00"/>
                </a:solidFill>
                <a:effectLst/>
              </a:rPr>
              <a:t>heard the </a:t>
            </a:r>
            <a:r>
              <a:rPr lang="en-US" sz="3600" i="1" dirty="0">
                <a:solidFill>
                  <a:srgbClr val="FF0000"/>
                </a:solidFill>
                <a:effectLst/>
              </a:rPr>
              <a:t>voice</a:t>
            </a:r>
            <a:r>
              <a:rPr lang="en-US" sz="3600" i="1" dirty="0">
                <a:solidFill>
                  <a:srgbClr val="FFFF00"/>
                </a:solidFill>
                <a:effectLst/>
              </a:rPr>
              <a:t> of harpers harping with their </a:t>
            </a:r>
            <a:r>
              <a:rPr lang="en-US" sz="3600" i="1" dirty="0" smtClean="0">
                <a:solidFill>
                  <a:srgbClr val="FFFF00"/>
                </a:solidFill>
                <a:effectLst/>
              </a:rPr>
              <a:t>harps”</a:t>
            </a:r>
          </a:p>
          <a:p>
            <a:pPr marL="0" indent="0">
              <a:buNone/>
            </a:pPr>
            <a:r>
              <a:rPr lang="en-US" sz="3600" dirty="0" smtClean="0">
                <a:effectLst/>
              </a:rPr>
              <a:t>John heard singing &amp; musical instruments together…     it was a glorious choir!</a:t>
            </a:r>
          </a:p>
          <a:p>
            <a:pPr marL="0" indent="0">
              <a:buNone/>
            </a:pPr>
            <a:r>
              <a:rPr lang="en-US" sz="3600" dirty="0" smtClean="0">
                <a:solidFill>
                  <a:srgbClr val="FFC000"/>
                </a:solidFill>
                <a:effectLst/>
              </a:rPr>
              <a:t>VOICE</a:t>
            </a:r>
            <a:r>
              <a:rPr lang="en-US" sz="3600" dirty="0" smtClean="0">
                <a:effectLst/>
              </a:rPr>
              <a:t> </a:t>
            </a:r>
            <a:r>
              <a:rPr lang="en-US" sz="3600" dirty="0">
                <a:solidFill>
                  <a:srgbClr val="00FFFF"/>
                </a:solidFill>
                <a:effectLst/>
              </a:rPr>
              <a:t>(Phone)</a:t>
            </a:r>
            <a:r>
              <a:rPr lang="en-US" sz="3600" dirty="0">
                <a:effectLst/>
              </a:rPr>
              <a:t>: an address (for any purpose</a:t>
            </a:r>
            <a:r>
              <a:rPr lang="en-US" sz="3600" dirty="0" smtClean="0">
                <a:effectLst/>
              </a:rPr>
              <a:t>); to articulate; </a:t>
            </a:r>
            <a:r>
              <a:rPr lang="en-US" sz="3600" u="sng" dirty="0" smtClean="0">
                <a:solidFill>
                  <a:srgbClr val="00B0F0"/>
                </a:solidFill>
                <a:effectLst/>
              </a:rPr>
              <a:t>tone</a:t>
            </a:r>
            <a:r>
              <a:rPr lang="en-US" sz="3600" dirty="0" smtClean="0">
                <a:effectLst/>
              </a:rPr>
              <a:t>; noise; </a:t>
            </a:r>
            <a:r>
              <a:rPr lang="en-US" sz="3600" u="sng" dirty="0" smtClean="0">
                <a:solidFill>
                  <a:srgbClr val="FF0000"/>
                </a:solidFill>
                <a:effectLst/>
              </a:rPr>
              <a:t>sound</a:t>
            </a:r>
            <a:r>
              <a:rPr lang="en-US" sz="3600" dirty="0" smtClean="0">
                <a:effectLst/>
              </a:rPr>
              <a:t>. </a:t>
            </a:r>
          </a:p>
        </p:txBody>
      </p:sp>
    </p:spTree>
    <p:extLst>
      <p:ext uri="{BB962C8B-B14F-4D97-AF65-F5344CB8AC3E}">
        <p14:creationId xmlns:p14="http://schemas.microsoft.com/office/powerpoint/2010/main" val="307192738"/>
      </p:ext>
    </p:extLst>
  </p:cSld>
  <p:clrMapOvr>
    <a:masterClrMapping/>
  </p:clrMapOvr>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14:3</a:t>
            </a:r>
            <a:endParaRPr lang="en-US" dirty="0">
              <a:solidFill>
                <a:srgbClr val="00B0F0"/>
              </a:solidFill>
            </a:endParaRPr>
          </a:p>
        </p:txBody>
      </p:sp>
      <p:sp>
        <p:nvSpPr>
          <p:cNvPr id="5" name="Content Placeholder 2"/>
          <p:cNvSpPr>
            <a:spLocks noGrp="1"/>
          </p:cNvSpPr>
          <p:nvPr>
            <p:ph idx="1"/>
          </p:nvPr>
        </p:nvSpPr>
        <p:spPr>
          <a:xfrm>
            <a:off x="109181" y="1187355"/>
            <a:ext cx="11955439" cy="5397690"/>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no man could learn that </a:t>
            </a:r>
            <a:r>
              <a:rPr lang="en-US" sz="3600" i="1" dirty="0" smtClean="0">
                <a:solidFill>
                  <a:srgbClr val="FFFF00"/>
                </a:solidFill>
                <a:effectLst/>
              </a:rPr>
              <a:t>song</a:t>
            </a:r>
            <a:r>
              <a:rPr lang="en-US" sz="3600" i="1" dirty="0">
                <a:solidFill>
                  <a:srgbClr val="FFFF00"/>
                </a:solidFill>
                <a:effectLst/>
              </a:rPr>
              <a:t> </a:t>
            </a:r>
            <a:r>
              <a:rPr lang="en-US" sz="3600" i="1" dirty="0" smtClean="0">
                <a:solidFill>
                  <a:srgbClr val="FFFF00"/>
                </a:solidFill>
                <a:effectLst/>
              </a:rPr>
              <a:t>but the 144,000...” </a:t>
            </a:r>
            <a:r>
              <a:rPr lang="en-US" sz="3600" dirty="0">
                <a:effectLst/>
              </a:rPr>
              <a:t>None could understand it </a:t>
            </a:r>
            <a:r>
              <a:rPr lang="en-US" sz="3600" dirty="0" smtClean="0">
                <a:effectLst/>
              </a:rPr>
              <a:t>except this </a:t>
            </a:r>
            <a:r>
              <a:rPr lang="en-US" sz="3600" dirty="0">
                <a:effectLst/>
              </a:rPr>
              <a:t>chosen group. None could understand the song </a:t>
            </a:r>
            <a:r>
              <a:rPr lang="en-US" sz="3600" dirty="0" smtClean="0">
                <a:effectLst/>
              </a:rPr>
              <a:t>but </a:t>
            </a:r>
            <a:r>
              <a:rPr lang="en-US" sz="3600" dirty="0">
                <a:effectLst/>
              </a:rPr>
              <a:t>those who had been redeemed</a:t>
            </a:r>
            <a:r>
              <a:rPr lang="en-US" sz="3600" dirty="0" smtClean="0">
                <a:effectLst/>
              </a:rPr>
              <a:t>. Not </a:t>
            </a:r>
            <a:r>
              <a:rPr lang="en-US" sz="3600" dirty="0">
                <a:effectLst/>
              </a:rPr>
              <a:t>even the angels can </a:t>
            </a:r>
            <a:r>
              <a:rPr lang="en-US" sz="3600" dirty="0" smtClean="0">
                <a:effectLst/>
              </a:rPr>
              <a:t>understand </a:t>
            </a:r>
            <a:r>
              <a:rPr lang="en-US" sz="3600" dirty="0">
                <a:effectLst/>
              </a:rPr>
              <a:t>that song, for </a:t>
            </a:r>
            <a:r>
              <a:rPr lang="en-US" sz="3600" dirty="0" smtClean="0">
                <a:effectLst/>
              </a:rPr>
              <a:t>they do not </a:t>
            </a:r>
            <a:r>
              <a:rPr lang="en-US" sz="3600" dirty="0">
                <a:effectLst/>
              </a:rPr>
              <a:t>know </a:t>
            </a:r>
            <a:r>
              <a:rPr lang="en-US" sz="3600" dirty="0" smtClean="0">
                <a:effectLst/>
              </a:rPr>
              <a:t>what </a:t>
            </a:r>
            <a:r>
              <a:rPr lang="en-US" sz="3600" dirty="0">
                <a:effectLst/>
              </a:rPr>
              <a:t>it is </a:t>
            </a:r>
            <a:r>
              <a:rPr lang="en-US" sz="3600" dirty="0" smtClean="0">
                <a:effectLst/>
              </a:rPr>
              <a:t>to be redeemed by the blood nor to </a:t>
            </a:r>
            <a:r>
              <a:rPr lang="en-US" sz="3600" dirty="0">
                <a:effectLst/>
              </a:rPr>
              <a:t>have </a:t>
            </a:r>
            <a:r>
              <a:rPr lang="en-US" sz="3600" dirty="0" smtClean="0">
                <a:effectLst/>
              </a:rPr>
              <a:t>washed </a:t>
            </a:r>
            <a:r>
              <a:rPr lang="en-US" sz="3600" dirty="0">
                <a:effectLst/>
              </a:rPr>
              <a:t>their robes white in the blood of the </a:t>
            </a:r>
            <a:r>
              <a:rPr lang="en-US" sz="3600" dirty="0" smtClean="0">
                <a:effectLst/>
              </a:rPr>
              <a:t>Lamb.</a:t>
            </a:r>
          </a:p>
        </p:txBody>
      </p:sp>
    </p:spTree>
    <p:extLst>
      <p:ext uri="{BB962C8B-B14F-4D97-AF65-F5344CB8AC3E}">
        <p14:creationId xmlns:p14="http://schemas.microsoft.com/office/powerpoint/2010/main" val="27635236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2:9</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endParaRPr lang="en-US" sz="32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dirty="0">
                <a:effectLst/>
              </a:rPr>
              <a:t>“</a:t>
            </a:r>
            <a:r>
              <a:rPr lang="en-US" sz="3200" i="1" dirty="0">
                <a:solidFill>
                  <a:srgbClr val="FFFF00"/>
                </a:solidFill>
                <a:effectLst/>
              </a:rPr>
              <a:t>The blasphemy of them which say they are Jews…</a:t>
            </a:r>
            <a:r>
              <a:rPr lang="en-US" sz="3200" dirty="0">
                <a:effectLst/>
              </a:rPr>
              <a:t>” </a:t>
            </a:r>
          </a:p>
          <a:p>
            <a:pPr marL="0" indent="0">
              <a:buNone/>
            </a:pPr>
            <a:r>
              <a:rPr lang="en-US" sz="3200" dirty="0">
                <a:effectLst/>
              </a:rPr>
              <a:t>There were persons there who professed Judaism, and had a synagogue in the place, and professed to worship the true God; but they had no genuine religion, and they served the devil rather than God. They applied a sacred name to an unholy thing: and this is one meaning of the word blasphemy in this book. They were Jews by national descent, but not spiritually of "the true circumcision.”  They were not Jews inwardly, they were not circumcised in heart.</a:t>
            </a:r>
          </a:p>
        </p:txBody>
      </p:sp>
    </p:spTree>
    <p:extLst>
      <p:ext uri="{BB962C8B-B14F-4D97-AF65-F5344CB8AC3E}">
        <p14:creationId xmlns:p14="http://schemas.microsoft.com/office/powerpoint/2010/main" val="1331372282"/>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14:4</a:t>
            </a:r>
            <a:endParaRPr lang="en-US" dirty="0">
              <a:solidFill>
                <a:srgbClr val="00B0F0"/>
              </a:solidFill>
            </a:endParaRPr>
          </a:p>
        </p:txBody>
      </p:sp>
      <p:sp>
        <p:nvSpPr>
          <p:cNvPr id="5" name="Content Placeholder 2"/>
          <p:cNvSpPr>
            <a:spLocks noGrp="1"/>
          </p:cNvSpPr>
          <p:nvPr>
            <p:ph idx="1"/>
          </p:nvPr>
        </p:nvSpPr>
        <p:spPr>
          <a:xfrm>
            <a:off x="109181" y="1187355"/>
            <a:ext cx="11955439" cy="5397690"/>
          </a:xfrm>
        </p:spPr>
        <p:txBody>
          <a:bodyPr>
            <a:noAutofit/>
          </a:bodyPr>
          <a:lstStyle/>
          <a:p>
            <a:pPr marL="0" indent="0">
              <a:buNone/>
            </a:pPr>
            <a:r>
              <a:rPr lang="en-US" sz="3600" i="1" dirty="0" smtClean="0">
                <a:solidFill>
                  <a:srgbClr val="FFFF00"/>
                </a:solidFill>
                <a:effectLst/>
              </a:rPr>
              <a:t>“These </a:t>
            </a:r>
            <a:r>
              <a:rPr lang="en-US" sz="3600" i="1" dirty="0">
                <a:solidFill>
                  <a:srgbClr val="FFFF00"/>
                </a:solidFill>
                <a:effectLst/>
              </a:rPr>
              <a:t>are they which were not defiled with </a:t>
            </a:r>
            <a:r>
              <a:rPr lang="en-US" sz="3600" i="1" dirty="0" smtClean="0">
                <a:solidFill>
                  <a:srgbClr val="FFFF00"/>
                </a:solidFill>
                <a:effectLst/>
              </a:rPr>
              <a:t>women…” </a:t>
            </a:r>
          </a:p>
          <a:p>
            <a:pPr marL="0" indent="0">
              <a:buNone/>
            </a:pPr>
            <a:r>
              <a:rPr lang="en-US" sz="3600" dirty="0">
                <a:effectLst/>
              </a:rPr>
              <a:t>The word here rendered </a:t>
            </a:r>
            <a:r>
              <a:rPr lang="en-US" sz="3600" i="1" dirty="0" smtClean="0">
                <a:solidFill>
                  <a:srgbClr val="FFFF00"/>
                </a:solidFill>
                <a:effectLst/>
              </a:rPr>
              <a:t>defiled</a:t>
            </a:r>
            <a:r>
              <a:rPr lang="en-US" sz="3600" dirty="0">
                <a:effectLst/>
              </a:rPr>
              <a:t> </a:t>
            </a:r>
            <a:r>
              <a:rPr lang="en-US" sz="3600" dirty="0" smtClean="0">
                <a:solidFill>
                  <a:srgbClr val="00FFFF"/>
                </a:solidFill>
                <a:effectLst/>
              </a:rPr>
              <a:t>(MOLUNO)</a:t>
            </a:r>
            <a:r>
              <a:rPr lang="en-US" sz="3600" dirty="0" smtClean="0">
                <a:effectLst/>
              </a:rPr>
              <a:t> is </a:t>
            </a:r>
            <a:r>
              <a:rPr lang="en-US" sz="3600" dirty="0">
                <a:effectLst/>
              </a:rPr>
              <a:t>a word that cannot be applied to the marriage </a:t>
            </a:r>
            <a:r>
              <a:rPr lang="en-US" sz="3600" dirty="0" smtClean="0">
                <a:effectLst/>
              </a:rPr>
              <a:t>relationship. </a:t>
            </a:r>
            <a:r>
              <a:rPr lang="en-US" sz="3600" dirty="0">
                <a:effectLst/>
              </a:rPr>
              <a:t>It means properly </a:t>
            </a:r>
            <a:r>
              <a:rPr lang="en-US" sz="3600" i="1" u="sng" dirty="0">
                <a:solidFill>
                  <a:srgbClr val="FFFF00"/>
                </a:solidFill>
                <a:effectLst/>
              </a:rPr>
              <a:t>to </a:t>
            </a:r>
            <a:r>
              <a:rPr lang="en-US" sz="3600" i="1" u="sng" dirty="0" smtClean="0">
                <a:solidFill>
                  <a:srgbClr val="FFFF00"/>
                </a:solidFill>
                <a:effectLst/>
              </a:rPr>
              <a:t>soil or to stain</a:t>
            </a:r>
            <a:r>
              <a:rPr lang="en-US" sz="3600" dirty="0" smtClean="0">
                <a:effectLst/>
              </a:rPr>
              <a:t>.  The </a:t>
            </a:r>
            <a:r>
              <a:rPr lang="en-US" sz="3600" dirty="0">
                <a:effectLst/>
              </a:rPr>
              <a:t>word </a:t>
            </a:r>
            <a:r>
              <a:rPr lang="en-US" sz="3600" i="1" dirty="0">
                <a:solidFill>
                  <a:srgbClr val="FFFF00"/>
                </a:solidFill>
                <a:effectLst/>
              </a:rPr>
              <a:t>defiled</a:t>
            </a:r>
            <a:r>
              <a:rPr lang="en-US" sz="3600" dirty="0">
                <a:effectLst/>
              </a:rPr>
              <a:t> here </a:t>
            </a:r>
            <a:r>
              <a:rPr lang="en-US" sz="3600" dirty="0" smtClean="0">
                <a:effectLst/>
              </a:rPr>
              <a:t>denotes </a:t>
            </a:r>
            <a:r>
              <a:rPr lang="en-US" sz="3600" dirty="0">
                <a:effectLst/>
              </a:rPr>
              <a:t>that they were </a:t>
            </a:r>
            <a:r>
              <a:rPr lang="en-US" sz="3600" i="1" u="sng" dirty="0">
                <a:solidFill>
                  <a:srgbClr val="FFFF00"/>
                </a:solidFill>
                <a:effectLst/>
              </a:rPr>
              <a:t>not guilty of illicit intercourse with </a:t>
            </a:r>
            <a:r>
              <a:rPr lang="en-US" sz="3600" i="1" u="sng" dirty="0" smtClean="0">
                <a:solidFill>
                  <a:srgbClr val="FFFF00"/>
                </a:solidFill>
                <a:effectLst/>
              </a:rPr>
              <a:t>women</a:t>
            </a:r>
            <a:r>
              <a:rPr lang="en-US" sz="3600" dirty="0" smtClean="0">
                <a:effectLst/>
              </a:rPr>
              <a:t>. They are </a:t>
            </a:r>
            <a:r>
              <a:rPr lang="en-US" sz="3600" dirty="0">
                <a:effectLst/>
              </a:rPr>
              <a:t>presented as </a:t>
            </a:r>
            <a:r>
              <a:rPr lang="en-US" sz="3600" dirty="0" smtClean="0">
                <a:solidFill>
                  <a:srgbClr val="FFFF00"/>
                </a:solidFill>
                <a:effectLst/>
              </a:rPr>
              <a:t>unmarried, unspotted </a:t>
            </a:r>
            <a:r>
              <a:rPr lang="en-US" sz="3600" dirty="0">
                <a:solidFill>
                  <a:srgbClr val="FFFF00"/>
                </a:solidFill>
                <a:effectLst/>
              </a:rPr>
              <a:t>virgins </a:t>
            </a:r>
            <a:r>
              <a:rPr lang="en-US" sz="3600" dirty="0">
                <a:effectLst/>
              </a:rPr>
              <a:t>to their Lord and Saviour Christ.</a:t>
            </a:r>
            <a:endParaRPr lang="en-US" sz="3600" dirty="0" smtClean="0">
              <a:effectLst/>
            </a:endParaRPr>
          </a:p>
        </p:txBody>
      </p:sp>
    </p:spTree>
    <p:extLst>
      <p:ext uri="{BB962C8B-B14F-4D97-AF65-F5344CB8AC3E}">
        <p14:creationId xmlns:p14="http://schemas.microsoft.com/office/powerpoint/2010/main" val="3965333140"/>
      </p:ext>
    </p:extLst>
  </p:cSld>
  <p:clrMapOvr>
    <a:masterClrMapping/>
  </p:clrMapOvr>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14:4</a:t>
            </a:r>
            <a:endParaRPr lang="en-US" dirty="0">
              <a:solidFill>
                <a:srgbClr val="00B0F0"/>
              </a:solidFill>
            </a:endParaRPr>
          </a:p>
        </p:txBody>
      </p:sp>
      <p:sp>
        <p:nvSpPr>
          <p:cNvPr id="5" name="Content Placeholder 2"/>
          <p:cNvSpPr>
            <a:spLocks noGrp="1"/>
          </p:cNvSpPr>
          <p:nvPr>
            <p:ph idx="1"/>
          </p:nvPr>
        </p:nvSpPr>
        <p:spPr>
          <a:xfrm>
            <a:off x="109181" y="1187355"/>
            <a:ext cx="11955439" cy="5397690"/>
          </a:xfrm>
        </p:spPr>
        <p:txBody>
          <a:bodyPr>
            <a:noAutofit/>
          </a:bodyPr>
          <a:lstStyle/>
          <a:p>
            <a:pPr marL="0" indent="0">
              <a:buNone/>
            </a:pPr>
            <a:r>
              <a:rPr lang="en-US" sz="3600" i="1" dirty="0" smtClean="0">
                <a:solidFill>
                  <a:srgbClr val="FFFF00"/>
                </a:solidFill>
                <a:effectLst/>
              </a:rPr>
              <a:t>“These </a:t>
            </a:r>
            <a:r>
              <a:rPr lang="en-US" sz="3600" i="1" dirty="0">
                <a:solidFill>
                  <a:srgbClr val="FFFF00"/>
                </a:solidFill>
                <a:effectLst/>
              </a:rPr>
              <a:t>are they which were not defiled with </a:t>
            </a:r>
            <a:r>
              <a:rPr lang="en-US" sz="3600" i="1" dirty="0" smtClean="0">
                <a:solidFill>
                  <a:srgbClr val="FFFF00"/>
                </a:solidFill>
                <a:effectLst/>
              </a:rPr>
              <a:t>women…” </a:t>
            </a:r>
          </a:p>
          <a:p>
            <a:pPr marL="0" indent="0">
              <a:buNone/>
            </a:pPr>
            <a:r>
              <a:rPr lang="en-US" sz="3600" dirty="0" smtClean="0">
                <a:effectLst/>
              </a:rPr>
              <a:t>The </a:t>
            </a:r>
            <a:r>
              <a:rPr lang="en-US" sz="3600" dirty="0">
                <a:effectLst/>
              </a:rPr>
              <a:t>word </a:t>
            </a:r>
            <a:r>
              <a:rPr lang="en-US" sz="3600" i="1" dirty="0" smtClean="0">
                <a:solidFill>
                  <a:srgbClr val="FFFF00"/>
                </a:solidFill>
                <a:effectLst/>
              </a:rPr>
              <a:t>defiled</a:t>
            </a:r>
            <a:r>
              <a:rPr lang="en-US" sz="3600" dirty="0" smtClean="0">
                <a:effectLst/>
              </a:rPr>
              <a:t> here does </a:t>
            </a:r>
            <a:r>
              <a:rPr lang="en-US" sz="3600" dirty="0">
                <a:effectLst/>
              </a:rPr>
              <a:t>not </a:t>
            </a:r>
            <a:r>
              <a:rPr lang="en-US" sz="3600" dirty="0" smtClean="0">
                <a:effectLst/>
              </a:rPr>
              <a:t>occur anywhere else </a:t>
            </a:r>
            <a:r>
              <a:rPr lang="en-US" sz="3600" dirty="0">
                <a:effectLst/>
              </a:rPr>
              <a:t>in the New </a:t>
            </a:r>
            <a:r>
              <a:rPr lang="en-US" sz="3600" dirty="0" smtClean="0">
                <a:effectLst/>
              </a:rPr>
              <a:t>Testament, therefore it should not </a:t>
            </a:r>
            <a:r>
              <a:rPr lang="en-US" sz="3600" dirty="0">
                <a:effectLst/>
              </a:rPr>
              <a:t>be applied to that which is lawful and </a:t>
            </a:r>
            <a:r>
              <a:rPr lang="en-US" sz="3600" dirty="0" smtClean="0">
                <a:effectLst/>
              </a:rPr>
              <a:t>proper. In other words; </a:t>
            </a:r>
            <a:r>
              <a:rPr lang="en-US" sz="3600" dirty="0">
                <a:effectLst/>
              </a:rPr>
              <a:t>it </a:t>
            </a:r>
            <a:r>
              <a:rPr lang="en-US" sz="3600" dirty="0" smtClean="0">
                <a:effectLst/>
              </a:rPr>
              <a:t>should not </a:t>
            </a:r>
            <a:r>
              <a:rPr lang="en-US" sz="3600" dirty="0">
                <a:effectLst/>
              </a:rPr>
              <a:t>be construed as an expression against marriage and in favour of celibacy. It is a word that is properly expressive of illicit </a:t>
            </a:r>
            <a:r>
              <a:rPr lang="en-US" sz="3600" dirty="0" smtClean="0">
                <a:effectLst/>
              </a:rPr>
              <a:t>intercourse: of </a:t>
            </a:r>
            <a:r>
              <a:rPr lang="en-US" sz="3600" dirty="0">
                <a:effectLst/>
              </a:rPr>
              <a:t>impurity and unchastity of </a:t>
            </a:r>
            <a:r>
              <a:rPr lang="en-US" sz="3600" dirty="0" smtClean="0">
                <a:effectLst/>
              </a:rPr>
              <a:t>life.</a:t>
            </a:r>
          </a:p>
        </p:txBody>
      </p:sp>
    </p:spTree>
    <p:extLst>
      <p:ext uri="{BB962C8B-B14F-4D97-AF65-F5344CB8AC3E}">
        <p14:creationId xmlns:p14="http://schemas.microsoft.com/office/powerpoint/2010/main" val="765384133"/>
      </p:ext>
    </p:extLst>
  </p:cSld>
  <p:clrMapOvr>
    <a:masterClrMapping/>
  </p:clrMapOvr>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14:4</a:t>
            </a:r>
            <a:endParaRPr lang="en-US" dirty="0">
              <a:solidFill>
                <a:srgbClr val="00B0F0"/>
              </a:solidFill>
            </a:endParaRPr>
          </a:p>
        </p:txBody>
      </p:sp>
      <p:sp>
        <p:nvSpPr>
          <p:cNvPr id="5" name="Content Placeholder 2"/>
          <p:cNvSpPr>
            <a:spLocks noGrp="1"/>
          </p:cNvSpPr>
          <p:nvPr>
            <p:ph idx="1"/>
          </p:nvPr>
        </p:nvSpPr>
        <p:spPr>
          <a:xfrm>
            <a:off x="245660" y="1187355"/>
            <a:ext cx="11737074" cy="5397690"/>
          </a:xfrm>
        </p:spPr>
        <p:txBody>
          <a:bodyPr>
            <a:noAutofit/>
          </a:bodyPr>
          <a:lstStyle/>
          <a:p>
            <a:pPr marL="0" indent="0">
              <a:buNone/>
            </a:pPr>
            <a:r>
              <a:rPr lang="en-US" sz="3600" i="1" dirty="0" smtClean="0">
                <a:solidFill>
                  <a:srgbClr val="FFFF00"/>
                </a:solidFill>
                <a:effectLst/>
              </a:rPr>
              <a:t>“For </a:t>
            </a:r>
            <a:r>
              <a:rPr lang="en-US" sz="3600" i="1" dirty="0">
                <a:solidFill>
                  <a:srgbClr val="FFFF00"/>
                </a:solidFill>
                <a:effectLst/>
              </a:rPr>
              <a:t>they are virgins…” </a:t>
            </a:r>
            <a:endParaRPr lang="en-US" sz="3600" i="1" dirty="0" smtClean="0">
              <a:solidFill>
                <a:srgbClr val="FFFF00"/>
              </a:solidFill>
              <a:effectLst/>
            </a:endParaRPr>
          </a:p>
          <a:p>
            <a:pPr marL="0" indent="0">
              <a:buNone/>
            </a:pPr>
            <a:r>
              <a:rPr lang="en-US" sz="3600" dirty="0" smtClean="0">
                <a:effectLst/>
              </a:rPr>
              <a:t>Virgins </a:t>
            </a:r>
            <a:r>
              <a:rPr lang="en-US" sz="3600" dirty="0" smtClean="0">
                <a:solidFill>
                  <a:srgbClr val="00FFFF"/>
                </a:solidFill>
                <a:effectLst/>
              </a:rPr>
              <a:t>(PARTHENOS):</a:t>
            </a:r>
            <a:r>
              <a:rPr lang="en-US" sz="3600" dirty="0" smtClean="0">
                <a:effectLst/>
              </a:rPr>
              <a:t>  </a:t>
            </a:r>
            <a:r>
              <a:rPr lang="en-US" sz="3600" dirty="0">
                <a:effectLst/>
              </a:rPr>
              <a:t>Unmarried persons. </a:t>
            </a:r>
            <a:endParaRPr lang="en-US" sz="3600" dirty="0" smtClean="0">
              <a:effectLst/>
            </a:endParaRPr>
          </a:p>
          <a:p>
            <a:pPr marL="0" indent="0">
              <a:buNone/>
            </a:pPr>
            <a:r>
              <a:rPr lang="en-US" sz="3600" dirty="0" smtClean="0">
                <a:effectLst/>
              </a:rPr>
              <a:t>The </a:t>
            </a:r>
            <a:r>
              <a:rPr lang="en-US" sz="3600" dirty="0">
                <a:effectLst/>
              </a:rPr>
              <a:t>meaning of the </a:t>
            </a:r>
            <a:r>
              <a:rPr lang="en-US" sz="3600" dirty="0" smtClean="0">
                <a:effectLst/>
              </a:rPr>
              <a:t>word denotes </a:t>
            </a:r>
            <a:r>
              <a:rPr lang="en-US" sz="3600" dirty="0">
                <a:effectLst/>
              </a:rPr>
              <a:t>a </a:t>
            </a:r>
            <a:r>
              <a:rPr lang="en-US" sz="3600" dirty="0" smtClean="0">
                <a:effectLst/>
              </a:rPr>
              <a:t>virgin </a:t>
            </a:r>
            <a:r>
              <a:rPr lang="en-US" sz="3600" dirty="0">
                <a:effectLst/>
              </a:rPr>
              <a:t>and </a:t>
            </a:r>
            <a:r>
              <a:rPr lang="en-US" sz="3600" dirty="0" smtClean="0">
                <a:effectLst/>
              </a:rPr>
              <a:t>hence </a:t>
            </a:r>
            <a:r>
              <a:rPr lang="en-US" sz="3600" dirty="0">
                <a:effectLst/>
              </a:rPr>
              <a:t>it is used to denote that which is chaste and </a:t>
            </a:r>
            <a:r>
              <a:rPr lang="en-US" sz="3600" dirty="0" smtClean="0">
                <a:effectLst/>
              </a:rPr>
              <a:t>pure. These were men who were selected by God to live a special life of celibacy.</a:t>
            </a:r>
          </a:p>
        </p:txBody>
      </p:sp>
    </p:spTree>
    <p:extLst>
      <p:ext uri="{BB962C8B-B14F-4D97-AF65-F5344CB8AC3E}">
        <p14:creationId xmlns:p14="http://schemas.microsoft.com/office/powerpoint/2010/main" val="6225540"/>
      </p:ext>
    </p:extLst>
  </p:cSld>
  <p:clrMapOvr>
    <a:masterClrMapping/>
  </p:clrMapOvr>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14:4</a:t>
            </a:r>
            <a:endParaRPr lang="en-US" dirty="0">
              <a:solidFill>
                <a:srgbClr val="00B0F0"/>
              </a:solidFill>
            </a:endParaRPr>
          </a:p>
        </p:txBody>
      </p:sp>
      <p:sp>
        <p:nvSpPr>
          <p:cNvPr id="5" name="Content Placeholder 2"/>
          <p:cNvSpPr>
            <a:spLocks noGrp="1"/>
          </p:cNvSpPr>
          <p:nvPr>
            <p:ph idx="1"/>
          </p:nvPr>
        </p:nvSpPr>
        <p:spPr>
          <a:xfrm>
            <a:off x="245660" y="1187355"/>
            <a:ext cx="11737074" cy="5397690"/>
          </a:xfrm>
        </p:spPr>
        <p:txBody>
          <a:bodyPr>
            <a:noAutofit/>
          </a:bodyPr>
          <a:lstStyle/>
          <a:p>
            <a:pPr marL="0" indent="0">
              <a:buNone/>
            </a:pPr>
            <a:r>
              <a:rPr lang="en-US" sz="3600" i="1" dirty="0" smtClean="0">
                <a:solidFill>
                  <a:srgbClr val="FFFF00"/>
                </a:solidFill>
                <a:effectLst/>
              </a:rPr>
              <a:t>“These </a:t>
            </a:r>
            <a:r>
              <a:rPr lang="en-US" sz="3600" i="1" dirty="0">
                <a:solidFill>
                  <a:srgbClr val="FFFF00"/>
                </a:solidFill>
                <a:effectLst/>
              </a:rPr>
              <a:t>are they which follow the </a:t>
            </a:r>
            <a:r>
              <a:rPr lang="en-US" sz="3600" i="1" dirty="0" smtClean="0">
                <a:solidFill>
                  <a:srgbClr val="FFFF00"/>
                </a:solidFill>
                <a:effectLst/>
              </a:rPr>
              <a:t>Lamb...”</a:t>
            </a:r>
          </a:p>
          <a:p>
            <a:pPr marL="0" indent="0">
              <a:buNone/>
            </a:pPr>
            <a:r>
              <a:rPr lang="en-US" sz="3600" dirty="0" smtClean="0">
                <a:effectLst/>
              </a:rPr>
              <a:t>This </a:t>
            </a:r>
            <a:r>
              <a:rPr lang="en-US" sz="3600" dirty="0">
                <a:effectLst/>
              </a:rPr>
              <a:t>is another characteristic of those who are </a:t>
            </a:r>
            <a:r>
              <a:rPr lang="en-US" sz="3600" dirty="0" smtClean="0">
                <a:effectLst/>
              </a:rPr>
              <a:t>redeemed; that </a:t>
            </a:r>
            <a:r>
              <a:rPr lang="en-US" sz="3600" dirty="0">
                <a:effectLst/>
              </a:rPr>
              <a:t>they are followers of the Lamb of God. That is, they are his disciples; they imitate his example; they obey his instructions; they yield to his laws; they receive him as their </a:t>
            </a:r>
            <a:r>
              <a:rPr lang="en-US" sz="3600" dirty="0" smtClean="0">
                <a:effectLst/>
              </a:rPr>
              <a:t>counselor </a:t>
            </a:r>
            <a:r>
              <a:rPr lang="en-US" sz="3600" dirty="0">
                <a:effectLst/>
              </a:rPr>
              <a:t>and their </a:t>
            </a:r>
            <a:r>
              <a:rPr lang="en-US" sz="3600" dirty="0" smtClean="0">
                <a:effectLst/>
              </a:rPr>
              <a:t>guide.</a:t>
            </a:r>
          </a:p>
        </p:txBody>
      </p:sp>
    </p:spTree>
    <p:extLst>
      <p:ext uri="{BB962C8B-B14F-4D97-AF65-F5344CB8AC3E}">
        <p14:creationId xmlns:p14="http://schemas.microsoft.com/office/powerpoint/2010/main" val="3914693374"/>
      </p:ext>
    </p:extLst>
  </p:cSld>
  <p:clrMapOvr>
    <a:masterClrMapping/>
  </p:clrMapOvr>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14:4</a:t>
            </a:r>
            <a:endParaRPr lang="en-US" dirty="0">
              <a:solidFill>
                <a:srgbClr val="00B0F0"/>
              </a:solidFill>
            </a:endParaRPr>
          </a:p>
        </p:txBody>
      </p:sp>
      <p:sp>
        <p:nvSpPr>
          <p:cNvPr id="5" name="Content Placeholder 2"/>
          <p:cNvSpPr>
            <a:spLocks noGrp="1"/>
          </p:cNvSpPr>
          <p:nvPr>
            <p:ph idx="1"/>
          </p:nvPr>
        </p:nvSpPr>
        <p:spPr>
          <a:xfrm>
            <a:off x="245660" y="1187355"/>
            <a:ext cx="11737074" cy="5397690"/>
          </a:xfrm>
        </p:spPr>
        <p:txBody>
          <a:bodyPr>
            <a:noAutofit/>
          </a:bodyPr>
          <a:lstStyle/>
          <a:p>
            <a:pPr marL="0" indent="0">
              <a:buNone/>
            </a:pPr>
            <a:r>
              <a:rPr lang="en-US" sz="3600" i="1" dirty="0" smtClean="0">
                <a:solidFill>
                  <a:srgbClr val="FFFF00"/>
                </a:solidFill>
                <a:effectLst/>
              </a:rPr>
              <a:t>“These </a:t>
            </a:r>
            <a:r>
              <a:rPr lang="en-US" sz="3600" i="1" dirty="0">
                <a:solidFill>
                  <a:srgbClr val="FFFF00"/>
                </a:solidFill>
                <a:effectLst/>
              </a:rPr>
              <a:t>were redeemed from among men, being the </a:t>
            </a:r>
            <a:r>
              <a:rPr lang="en-US" sz="3600" i="1" dirty="0" smtClean="0">
                <a:solidFill>
                  <a:srgbClr val="FFFF00"/>
                </a:solidFill>
                <a:effectLst/>
              </a:rPr>
              <a:t>first-fruits </a:t>
            </a:r>
            <a:r>
              <a:rPr lang="en-US" sz="3600" i="1" dirty="0">
                <a:solidFill>
                  <a:srgbClr val="FFFF00"/>
                </a:solidFill>
                <a:effectLst/>
              </a:rPr>
              <a:t>unto God”</a:t>
            </a:r>
            <a:endParaRPr lang="en-US" sz="3600" i="1" dirty="0" smtClean="0">
              <a:solidFill>
                <a:srgbClr val="FFFF00"/>
              </a:solidFill>
              <a:effectLst/>
            </a:endParaRPr>
          </a:p>
          <a:p>
            <a:pPr marL="0" indent="0">
              <a:buNone/>
            </a:pPr>
            <a:r>
              <a:rPr lang="en-US" sz="3600" dirty="0" smtClean="0">
                <a:effectLst/>
              </a:rPr>
              <a:t>The </a:t>
            </a:r>
            <a:r>
              <a:rPr lang="en-US" sz="3600" dirty="0">
                <a:effectLst/>
              </a:rPr>
              <a:t>meaning here would seem to be, that the </a:t>
            </a:r>
            <a:r>
              <a:rPr lang="en-US" sz="3600" dirty="0" smtClean="0">
                <a:effectLst/>
              </a:rPr>
              <a:t>144,000 </a:t>
            </a:r>
            <a:r>
              <a:rPr lang="en-US" sz="3600" dirty="0">
                <a:effectLst/>
              </a:rPr>
              <a:t>were not to be regarded as the whole of the number that was saved, but that they were representatives of </a:t>
            </a:r>
            <a:r>
              <a:rPr lang="en-US" sz="3600" dirty="0" smtClean="0">
                <a:effectLst/>
              </a:rPr>
              <a:t>a redeemed group. </a:t>
            </a:r>
            <a:r>
              <a:rPr lang="en-US" sz="3600" dirty="0">
                <a:effectLst/>
              </a:rPr>
              <a:t>They had the same characteristics which all the redeemed </a:t>
            </a:r>
            <a:r>
              <a:rPr lang="en-US" sz="3600" dirty="0" smtClean="0">
                <a:effectLst/>
              </a:rPr>
              <a:t>will </a:t>
            </a:r>
            <a:r>
              <a:rPr lang="en-US" sz="3600" dirty="0">
                <a:effectLst/>
              </a:rPr>
              <a:t>have; they were a pledge that all the redeemed would be there.</a:t>
            </a:r>
            <a:endParaRPr lang="en-US" sz="3600" dirty="0" smtClean="0">
              <a:effectLst/>
            </a:endParaRPr>
          </a:p>
        </p:txBody>
      </p:sp>
    </p:spTree>
    <p:extLst>
      <p:ext uri="{BB962C8B-B14F-4D97-AF65-F5344CB8AC3E}">
        <p14:creationId xmlns:p14="http://schemas.microsoft.com/office/powerpoint/2010/main" val="700843978"/>
      </p:ext>
    </p:extLst>
  </p:cSld>
  <p:clrMapOvr>
    <a:masterClrMapping/>
  </p:clrMapOvr>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14:4</a:t>
            </a:r>
            <a:endParaRPr lang="en-US" dirty="0">
              <a:solidFill>
                <a:srgbClr val="00B0F0"/>
              </a:solidFill>
            </a:endParaRPr>
          </a:p>
        </p:txBody>
      </p:sp>
      <p:sp>
        <p:nvSpPr>
          <p:cNvPr id="5" name="Content Placeholder 2"/>
          <p:cNvSpPr>
            <a:spLocks noGrp="1"/>
          </p:cNvSpPr>
          <p:nvPr>
            <p:ph idx="1"/>
          </p:nvPr>
        </p:nvSpPr>
        <p:spPr>
          <a:xfrm>
            <a:off x="245660" y="1187354"/>
            <a:ext cx="11737074" cy="5554639"/>
          </a:xfrm>
        </p:spPr>
        <p:txBody>
          <a:bodyPr>
            <a:noAutofit/>
          </a:bodyPr>
          <a:lstStyle/>
          <a:p>
            <a:pPr marL="0" indent="0">
              <a:buNone/>
            </a:pPr>
            <a:r>
              <a:rPr lang="en-US" sz="3600" dirty="0" smtClean="0">
                <a:effectLst/>
              </a:rPr>
              <a:t>First-fruits mean that the 144,000 Jews were a token offering to God; which indicates that a larger harvest will follow. The first converts of a country are called first-fruits of the larger number to be won. </a:t>
            </a:r>
          </a:p>
          <a:p>
            <a:pPr marL="0" indent="0">
              <a:buNone/>
            </a:pPr>
            <a:r>
              <a:rPr lang="en-US" sz="3600" dirty="0" smtClean="0">
                <a:solidFill>
                  <a:srgbClr val="FFFF00"/>
                </a:solidFill>
                <a:effectLst/>
              </a:rPr>
              <a:t>The 144,000 are the first-fruits of what group?</a:t>
            </a:r>
          </a:p>
          <a:p>
            <a:pPr marL="0" indent="0">
              <a:buNone/>
            </a:pPr>
            <a:r>
              <a:rPr lang="en-US" sz="3600" dirty="0" smtClean="0">
                <a:solidFill>
                  <a:srgbClr val="00FFFF"/>
                </a:solidFill>
                <a:effectLst/>
              </a:rPr>
              <a:t>Apparently they indicate the harvest of many other Israelites who will turn to the Lord at the end of the Tribulation &amp; during the Millennium.</a:t>
            </a:r>
          </a:p>
        </p:txBody>
      </p:sp>
    </p:spTree>
    <p:extLst>
      <p:ext uri="{BB962C8B-B14F-4D97-AF65-F5344CB8AC3E}">
        <p14:creationId xmlns:p14="http://schemas.microsoft.com/office/powerpoint/2010/main" val="4020526998"/>
      </p:ext>
    </p:extLst>
  </p:cSld>
  <p:clrMapOvr>
    <a:masterClrMapping/>
  </p:clrMapOvr>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14:4</a:t>
            </a:r>
            <a:endParaRPr lang="en-US" dirty="0">
              <a:solidFill>
                <a:srgbClr val="00B0F0"/>
              </a:solidFill>
            </a:endParaRPr>
          </a:p>
        </p:txBody>
      </p:sp>
      <p:sp>
        <p:nvSpPr>
          <p:cNvPr id="5" name="Content Placeholder 2"/>
          <p:cNvSpPr>
            <a:spLocks noGrp="1"/>
          </p:cNvSpPr>
          <p:nvPr>
            <p:ph idx="1"/>
          </p:nvPr>
        </p:nvSpPr>
        <p:spPr>
          <a:xfrm>
            <a:off x="245660" y="1187355"/>
            <a:ext cx="11737074" cy="5397690"/>
          </a:xfrm>
        </p:spPr>
        <p:txBody>
          <a:bodyPr>
            <a:noAutofit/>
          </a:bodyPr>
          <a:lstStyle/>
          <a:p>
            <a:pPr marL="0" indent="0">
              <a:buNone/>
            </a:pPr>
            <a:r>
              <a:rPr lang="en-US" sz="4400" dirty="0" smtClean="0">
                <a:solidFill>
                  <a:srgbClr val="00FFFF"/>
                </a:solidFill>
                <a:effectLst/>
              </a:rPr>
              <a:t>Israel's </a:t>
            </a:r>
            <a:r>
              <a:rPr lang="en-US" sz="4400" dirty="0">
                <a:solidFill>
                  <a:srgbClr val="00FFFF"/>
                </a:solidFill>
                <a:effectLst/>
              </a:rPr>
              <a:t>144,000 elect </a:t>
            </a:r>
            <a:r>
              <a:rPr lang="en-US" sz="4400" dirty="0" smtClean="0">
                <a:solidFill>
                  <a:srgbClr val="00FFFF"/>
                </a:solidFill>
                <a:effectLst/>
              </a:rPr>
              <a:t>will be </a:t>
            </a:r>
            <a:r>
              <a:rPr lang="en-US" sz="4400" dirty="0">
                <a:solidFill>
                  <a:srgbClr val="00FFFF"/>
                </a:solidFill>
                <a:effectLst/>
              </a:rPr>
              <a:t>the </a:t>
            </a:r>
            <a:r>
              <a:rPr lang="en-US" sz="4400" dirty="0" smtClean="0">
                <a:solidFill>
                  <a:srgbClr val="00FFFF"/>
                </a:solidFill>
                <a:effectLst/>
              </a:rPr>
              <a:t>first-fruits of a bigger harvest… the other Jewish saints are </a:t>
            </a:r>
            <a:r>
              <a:rPr lang="en-US" sz="4400" dirty="0">
                <a:solidFill>
                  <a:srgbClr val="00FFFF"/>
                </a:solidFill>
                <a:effectLst/>
              </a:rPr>
              <a:t>the </a:t>
            </a:r>
            <a:r>
              <a:rPr lang="en-US" sz="4400" dirty="0" smtClean="0">
                <a:solidFill>
                  <a:srgbClr val="00FFFF"/>
                </a:solidFill>
                <a:effectLst/>
              </a:rPr>
              <a:t>full harvest. The 144,000 is part &amp; parcel of a whole body of Jewish believers who will one day be redeemed in that dispensation. </a:t>
            </a:r>
          </a:p>
        </p:txBody>
      </p:sp>
    </p:spTree>
    <p:extLst>
      <p:ext uri="{BB962C8B-B14F-4D97-AF65-F5344CB8AC3E}">
        <p14:creationId xmlns:p14="http://schemas.microsoft.com/office/powerpoint/2010/main" val="4226631968"/>
      </p:ext>
    </p:extLst>
  </p:cSld>
  <p:clrMapOvr>
    <a:masterClrMapping/>
  </p:clrMapOvr>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14:5</a:t>
            </a:r>
            <a:endParaRPr lang="en-US" dirty="0">
              <a:solidFill>
                <a:srgbClr val="00B0F0"/>
              </a:solidFill>
            </a:endParaRPr>
          </a:p>
        </p:txBody>
      </p:sp>
      <p:sp>
        <p:nvSpPr>
          <p:cNvPr id="5" name="Content Placeholder 2"/>
          <p:cNvSpPr>
            <a:spLocks noGrp="1"/>
          </p:cNvSpPr>
          <p:nvPr>
            <p:ph idx="1"/>
          </p:nvPr>
        </p:nvSpPr>
        <p:spPr>
          <a:xfrm>
            <a:off x="245660" y="1555845"/>
            <a:ext cx="11737074" cy="5029200"/>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in their mouth was found no </a:t>
            </a:r>
            <a:r>
              <a:rPr lang="en-US" sz="3600" i="1" dirty="0" smtClean="0">
                <a:solidFill>
                  <a:srgbClr val="FFFF00"/>
                </a:solidFill>
                <a:effectLst/>
              </a:rPr>
              <a:t>deceit, </a:t>
            </a:r>
            <a:r>
              <a:rPr lang="en-US" sz="3600" i="1" dirty="0">
                <a:solidFill>
                  <a:srgbClr val="FFFF00"/>
                </a:solidFill>
                <a:effectLst/>
              </a:rPr>
              <a:t>for they are without fault before the throne of God</a:t>
            </a:r>
            <a:r>
              <a:rPr lang="en-US" sz="3600" i="1" dirty="0" smtClean="0">
                <a:solidFill>
                  <a:srgbClr val="FFFF00"/>
                </a:solidFill>
                <a:effectLst/>
              </a:rPr>
              <a:t>.”</a:t>
            </a:r>
          </a:p>
          <a:p>
            <a:pPr marL="0" indent="0">
              <a:buNone/>
            </a:pPr>
            <a:r>
              <a:rPr lang="en-US" sz="3600" dirty="0">
                <a:effectLst/>
              </a:rPr>
              <a:t>No deceit, fraud, </a:t>
            </a:r>
            <a:r>
              <a:rPr lang="en-US" sz="3600" dirty="0" smtClean="0">
                <a:effectLst/>
              </a:rPr>
              <a:t>hypocrisy was detected in them. </a:t>
            </a:r>
            <a:r>
              <a:rPr lang="en-US" sz="3600" dirty="0">
                <a:effectLst/>
              </a:rPr>
              <a:t>They were sincerely and truly what they professed to be--the children of God. This is the last characteristic which is given of </a:t>
            </a:r>
            <a:r>
              <a:rPr lang="en-US" sz="3600" dirty="0" smtClean="0">
                <a:effectLst/>
              </a:rPr>
              <a:t>the 144,000.</a:t>
            </a:r>
          </a:p>
        </p:txBody>
      </p:sp>
    </p:spTree>
    <p:extLst>
      <p:ext uri="{BB962C8B-B14F-4D97-AF65-F5344CB8AC3E}">
        <p14:creationId xmlns:p14="http://schemas.microsoft.com/office/powerpoint/2010/main" val="3343775311"/>
      </p:ext>
    </p:extLst>
  </p:cSld>
  <p:clrMapOvr>
    <a:masterClrMapping/>
  </p:clrMapOvr>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14:5</a:t>
            </a:r>
            <a:endParaRPr lang="en-US" dirty="0">
              <a:solidFill>
                <a:srgbClr val="00B0F0"/>
              </a:solidFill>
            </a:endParaRPr>
          </a:p>
        </p:txBody>
      </p:sp>
      <p:sp>
        <p:nvSpPr>
          <p:cNvPr id="5" name="Content Placeholder 2"/>
          <p:cNvSpPr>
            <a:spLocks noGrp="1"/>
          </p:cNvSpPr>
          <p:nvPr>
            <p:ph idx="1"/>
          </p:nvPr>
        </p:nvSpPr>
        <p:spPr>
          <a:xfrm>
            <a:off x="218365" y="1146412"/>
            <a:ext cx="11737074" cy="5609230"/>
          </a:xfrm>
        </p:spPr>
        <p:txBody>
          <a:bodyPr>
            <a:noAutofit/>
          </a:bodyPr>
          <a:lstStyle/>
          <a:p>
            <a:pPr marL="0" indent="0">
              <a:buNone/>
            </a:pPr>
            <a:r>
              <a:rPr lang="en-US" sz="3600" dirty="0">
                <a:effectLst/>
              </a:rPr>
              <a:t>The word here rendered </a:t>
            </a:r>
            <a:r>
              <a:rPr lang="en-US" sz="3600" i="1" dirty="0">
                <a:solidFill>
                  <a:srgbClr val="FFFF00"/>
                </a:solidFill>
                <a:effectLst/>
              </a:rPr>
              <a:t>without </a:t>
            </a:r>
            <a:r>
              <a:rPr lang="en-US" sz="3600" i="1" dirty="0" smtClean="0">
                <a:solidFill>
                  <a:srgbClr val="FFFF00"/>
                </a:solidFill>
                <a:effectLst/>
              </a:rPr>
              <a:t>fault</a:t>
            </a:r>
            <a:r>
              <a:rPr lang="en-US" sz="3600" dirty="0" smtClean="0">
                <a:effectLst/>
              </a:rPr>
              <a:t> means</a:t>
            </a:r>
            <a:r>
              <a:rPr lang="en-US" sz="3600" dirty="0">
                <a:effectLst/>
              </a:rPr>
              <a:t>, properly, </a:t>
            </a:r>
            <a:r>
              <a:rPr lang="en-US" sz="3600" i="1" u="sng" dirty="0">
                <a:solidFill>
                  <a:srgbClr val="FFFF00"/>
                </a:solidFill>
                <a:effectLst/>
              </a:rPr>
              <a:t>spotless, without </a:t>
            </a:r>
            <a:r>
              <a:rPr lang="en-US" sz="3600" i="1" u="sng" dirty="0" smtClean="0">
                <a:solidFill>
                  <a:srgbClr val="FFFF00"/>
                </a:solidFill>
                <a:effectLst/>
              </a:rPr>
              <a:t>blemish</a:t>
            </a:r>
            <a:r>
              <a:rPr lang="en-US" sz="3600" dirty="0" smtClean="0">
                <a:effectLst/>
              </a:rPr>
              <a:t>.  They </a:t>
            </a:r>
            <a:r>
              <a:rPr lang="en-US" sz="3600" dirty="0">
                <a:effectLst/>
              </a:rPr>
              <a:t>were </a:t>
            </a:r>
            <a:r>
              <a:rPr lang="en-US" sz="3600" dirty="0" smtClean="0">
                <a:effectLst/>
              </a:rPr>
              <a:t>pure &amp; perfect </a:t>
            </a:r>
            <a:r>
              <a:rPr lang="en-US" sz="3600" dirty="0">
                <a:effectLst/>
              </a:rPr>
              <a:t>as they stood </a:t>
            </a:r>
            <a:r>
              <a:rPr lang="en-US" sz="3600" dirty="0" smtClean="0">
                <a:effectLst/>
              </a:rPr>
              <a:t>before the throne of God in heaven… "</a:t>
            </a:r>
            <a:r>
              <a:rPr lang="en-US" sz="3600" i="1" dirty="0" smtClean="0">
                <a:effectLst/>
              </a:rPr>
              <a:t>having </a:t>
            </a:r>
            <a:r>
              <a:rPr lang="en-US" sz="3600" i="1" dirty="0">
                <a:effectLst/>
              </a:rPr>
              <a:t>washed their robes, and made them pure in the blood of the Lamb</a:t>
            </a:r>
            <a:r>
              <a:rPr lang="en-US" sz="3600" dirty="0">
                <a:effectLst/>
              </a:rPr>
              <a:t>." </a:t>
            </a:r>
            <a:r>
              <a:rPr lang="en-US" sz="3600" dirty="0" smtClean="0">
                <a:effectLst/>
              </a:rPr>
              <a:t>It </a:t>
            </a:r>
            <a:r>
              <a:rPr lang="en-US" sz="3600" dirty="0">
                <a:effectLst/>
              </a:rPr>
              <a:t>will be certainly true that all </a:t>
            </a:r>
            <a:r>
              <a:rPr lang="en-US" sz="3600" dirty="0" smtClean="0">
                <a:effectLst/>
              </a:rPr>
              <a:t>the saints who will </a:t>
            </a:r>
            <a:r>
              <a:rPr lang="en-US" sz="3600" dirty="0">
                <a:effectLst/>
              </a:rPr>
              <a:t>stand before the throne of God will </a:t>
            </a:r>
            <a:r>
              <a:rPr lang="en-US" sz="3600" dirty="0" smtClean="0">
                <a:effectLst/>
              </a:rPr>
              <a:t>be </a:t>
            </a:r>
            <a:r>
              <a:rPr lang="en-US" sz="3600" dirty="0">
                <a:effectLst/>
              </a:rPr>
              <a:t>in fact, pure, for nothing impure or unholy shall enter </a:t>
            </a:r>
            <a:r>
              <a:rPr lang="en-US" sz="3600" dirty="0" smtClean="0">
                <a:effectLst/>
              </a:rPr>
              <a:t>the throne of God in heaven.</a:t>
            </a:r>
          </a:p>
        </p:txBody>
      </p:sp>
    </p:spTree>
    <p:extLst>
      <p:ext uri="{BB962C8B-B14F-4D97-AF65-F5344CB8AC3E}">
        <p14:creationId xmlns:p14="http://schemas.microsoft.com/office/powerpoint/2010/main" val="494613583"/>
      </p:ext>
    </p:extLst>
  </p:cSld>
  <p:clrMapOvr>
    <a:masterClrMapping/>
  </p:clrMapOvr>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14:6</a:t>
            </a:r>
            <a:endParaRPr lang="en-US" dirty="0">
              <a:solidFill>
                <a:srgbClr val="00B0F0"/>
              </a:solidFill>
            </a:endParaRPr>
          </a:p>
        </p:txBody>
      </p:sp>
      <p:sp>
        <p:nvSpPr>
          <p:cNvPr id="5" name="Content Placeholder 2"/>
          <p:cNvSpPr>
            <a:spLocks noGrp="1"/>
          </p:cNvSpPr>
          <p:nvPr>
            <p:ph idx="1"/>
          </p:nvPr>
        </p:nvSpPr>
        <p:spPr>
          <a:xfrm>
            <a:off x="218365" y="1064525"/>
            <a:ext cx="11737074" cy="5691116"/>
          </a:xfrm>
        </p:spPr>
        <p:txBody>
          <a:bodyPr>
            <a:noAutofit/>
          </a:bodyPr>
          <a:lstStyle/>
          <a:p>
            <a:pPr marL="0" indent="0">
              <a:buNone/>
            </a:pPr>
            <a:endParaRPr lang="en-US" sz="3600" dirty="0" smtClean="0">
              <a:effectLst/>
            </a:endParaRPr>
          </a:p>
        </p:txBody>
      </p:sp>
      <p:pic>
        <p:nvPicPr>
          <p:cNvPr id="1026" name="Picture 2" descr="Image result for image of flying angel in revelation 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9183"/>
            <a:ext cx="8857397" cy="664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1401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823" y="0"/>
            <a:ext cx="11887200" cy="673842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2:10</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endParaRPr lang="en-US" sz="32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i="1" dirty="0">
                <a:solidFill>
                  <a:srgbClr val="FFFF00"/>
                </a:solidFill>
                <a:effectLst/>
              </a:rPr>
              <a:t>“Fear none of those things which thou shalt suffer.”</a:t>
            </a:r>
            <a:r>
              <a:rPr lang="en-US" sz="3200" dirty="0">
                <a:effectLst/>
              </a:rPr>
              <a:t> He did not promise them exemption from suffering. He saw that they were about to suffer, and he specifies the manner in which their affliction would occur. But he entreats and commands them not to be afraid. </a:t>
            </a:r>
          </a:p>
          <a:p>
            <a:pPr marL="0" indent="0">
              <a:buNone/>
            </a:pPr>
            <a:r>
              <a:rPr lang="en-US" sz="3200" i="1" dirty="0">
                <a:solidFill>
                  <a:srgbClr val="FFFF00"/>
                </a:solidFill>
                <a:effectLst/>
              </a:rPr>
              <a:t>“Behold, the devil shall cast some of you into prison”</a:t>
            </a:r>
            <a:r>
              <a:rPr lang="en-US" sz="3200" dirty="0">
                <a:effectLst/>
              </a:rPr>
              <a:t>. He will cause some of you to be cast into prison. This would be done undoubtedly by the hands of men, but still Satan was the prime instigator in doing it. It was common to cast those who were persecuted into prison.</a:t>
            </a:r>
          </a:p>
        </p:txBody>
      </p:sp>
    </p:spTree>
    <p:extLst>
      <p:ext uri="{BB962C8B-B14F-4D97-AF65-F5344CB8AC3E}">
        <p14:creationId xmlns:p14="http://schemas.microsoft.com/office/powerpoint/2010/main" val="4269233344"/>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14:6</a:t>
            </a:r>
            <a:endParaRPr lang="en-US" dirty="0">
              <a:solidFill>
                <a:srgbClr val="00B0F0"/>
              </a:solidFill>
            </a:endParaRPr>
          </a:p>
        </p:txBody>
      </p:sp>
      <p:sp>
        <p:nvSpPr>
          <p:cNvPr id="5" name="Content Placeholder 2"/>
          <p:cNvSpPr>
            <a:spLocks noGrp="1"/>
          </p:cNvSpPr>
          <p:nvPr>
            <p:ph idx="1"/>
          </p:nvPr>
        </p:nvSpPr>
        <p:spPr>
          <a:xfrm>
            <a:off x="218365" y="1064525"/>
            <a:ext cx="11737074" cy="5691116"/>
          </a:xfrm>
        </p:spPr>
        <p:txBody>
          <a:bodyPr>
            <a:noAutofit/>
          </a:bodyPr>
          <a:lstStyle/>
          <a:p>
            <a:pPr marL="0" indent="0">
              <a:buNone/>
            </a:pPr>
            <a:endParaRPr lang="en-US" sz="3600" dirty="0" smtClean="0">
              <a:effectLst/>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508" y="104180"/>
            <a:ext cx="5677468" cy="660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732958"/>
      </p:ext>
    </p:extLst>
  </p:cSld>
  <p:clrMapOvr>
    <a:masterClrMapping/>
  </p:clrMapOvr>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14:6</a:t>
            </a:r>
            <a:endParaRPr lang="en-US" dirty="0">
              <a:solidFill>
                <a:srgbClr val="00B0F0"/>
              </a:solidFill>
            </a:endParaRPr>
          </a:p>
        </p:txBody>
      </p:sp>
      <p:sp>
        <p:nvSpPr>
          <p:cNvPr id="5" name="Content Placeholder 2"/>
          <p:cNvSpPr>
            <a:spLocks noGrp="1"/>
          </p:cNvSpPr>
          <p:nvPr>
            <p:ph idx="1"/>
          </p:nvPr>
        </p:nvSpPr>
        <p:spPr>
          <a:xfrm>
            <a:off x="218365" y="1064525"/>
            <a:ext cx="11737074" cy="5691116"/>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 saw another </a:t>
            </a:r>
            <a:r>
              <a:rPr lang="en-US" sz="3600" i="1" dirty="0" smtClean="0">
                <a:solidFill>
                  <a:srgbClr val="FFFF00"/>
                </a:solidFill>
                <a:effectLst/>
              </a:rPr>
              <a:t>angel…”</a:t>
            </a:r>
            <a:r>
              <a:rPr lang="en-US" sz="3600" dirty="0" smtClean="0">
                <a:effectLst/>
              </a:rPr>
              <a:t>  </a:t>
            </a:r>
          </a:p>
          <a:p>
            <a:pPr marL="0" indent="0">
              <a:buNone/>
            </a:pPr>
            <a:r>
              <a:rPr lang="en-US" sz="3600" dirty="0" smtClean="0">
                <a:effectLst/>
              </a:rPr>
              <a:t>This must </a:t>
            </a:r>
            <a:r>
              <a:rPr lang="en-US" sz="3600" dirty="0">
                <a:effectLst/>
              </a:rPr>
              <a:t>of </a:t>
            </a:r>
            <a:r>
              <a:rPr lang="en-US" sz="3600" dirty="0" smtClean="0">
                <a:effectLst/>
              </a:rPr>
              <a:t>course </a:t>
            </a:r>
            <a:r>
              <a:rPr lang="en-US" sz="3600" dirty="0">
                <a:effectLst/>
              </a:rPr>
              <a:t>mean a different </a:t>
            </a:r>
            <a:r>
              <a:rPr lang="en-US" sz="3600" dirty="0" smtClean="0">
                <a:effectLst/>
              </a:rPr>
              <a:t>angel </a:t>
            </a:r>
            <a:r>
              <a:rPr lang="en-US" sz="3600" dirty="0">
                <a:effectLst/>
              </a:rPr>
              <a:t>from </a:t>
            </a:r>
            <a:r>
              <a:rPr lang="en-US" sz="3600" dirty="0" smtClean="0">
                <a:effectLst/>
              </a:rPr>
              <a:t>the </a:t>
            </a:r>
            <a:r>
              <a:rPr lang="en-US" sz="3600" dirty="0">
                <a:effectLst/>
              </a:rPr>
              <a:t>one mentioned </a:t>
            </a:r>
            <a:r>
              <a:rPr lang="en-US" sz="3600" dirty="0" smtClean="0">
                <a:effectLst/>
              </a:rPr>
              <a:t>before</a:t>
            </a:r>
            <a:r>
              <a:rPr lang="en-US" sz="3600" dirty="0">
                <a:effectLst/>
              </a:rPr>
              <a:t>. </a:t>
            </a:r>
            <a:endParaRPr lang="en-US" sz="3600" dirty="0" smtClean="0">
              <a:effectLst/>
            </a:endParaRPr>
          </a:p>
          <a:p>
            <a:pPr marL="0" indent="0">
              <a:buNone/>
            </a:pPr>
            <a:r>
              <a:rPr lang="en-US" sz="3600" i="1" dirty="0" smtClean="0">
                <a:solidFill>
                  <a:srgbClr val="FFFF00"/>
                </a:solidFill>
                <a:effectLst/>
              </a:rPr>
              <a:t>“Fly </a:t>
            </a:r>
            <a:r>
              <a:rPr lang="en-US" sz="3600" i="1" dirty="0">
                <a:solidFill>
                  <a:srgbClr val="FFFF00"/>
                </a:solidFill>
                <a:effectLst/>
              </a:rPr>
              <a:t>in the midst of </a:t>
            </a:r>
            <a:r>
              <a:rPr lang="en-US" sz="3600" i="1" dirty="0" smtClean="0">
                <a:solidFill>
                  <a:srgbClr val="FFFF00"/>
                </a:solidFill>
                <a:effectLst/>
              </a:rPr>
              <a:t>heaven…”  </a:t>
            </a:r>
            <a:r>
              <a:rPr lang="en-US" sz="3600" dirty="0" smtClean="0">
                <a:effectLst/>
              </a:rPr>
              <a:t>In </a:t>
            </a:r>
            <a:r>
              <a:rPr lang="en-US" sz="3600" dirty="0">
                <a:effectLst/>
              </a:rPr>
              <a:t>the air; so as to appear to be moving along the face of the sky. </a:t>
            </a:r>
            <a:r>
              <a:rPr lang="en-US" sz="3600" dirty="0" smtClean="0">
                <a:effectLst/>
              </a:rPr>
              <a:t> This angel </a:t>
            </a:r>
            <a:r>
              <a:rPr lang="en-US" sz="3600" dirty="0">
                <a:effectLst/>
              </a:rPr>
              <a:t>is represented as </a:t>
            </a:r>
            <a:r>
              <a:rPr lang="en-US" sz="3600" dirty="0" smtClean="0">
                <a:effectLst/>
              </a:rPr>
              <a:t>flying </a:t>
            </a:r>
            <a:r>
              <a:rPr lang="en-US" sz="3600" dirty="0">
                <a:effectLst/>
              </a:rPr>
              <a:t>to denote the rapidity with which the gospel would spread through the world in that future </a:t>
            </a:r>
            <a:r>
              <a:rPr lang="en-US" sz="3600" dirty="0" smtClean="0">
                <a:effectLst/>
              </a:rPr>
              <a:t>period.</a:t>
            </a:r>
          </a:p>
        </p:txBody>
      </p:sp>
    </p:spTree>
    <p:extLst>
      <p:ext uri="{BB962C8B-B14F-4D97-AF65-F5344CB8AC3E}">
        <p14:creationId xmlns:p14="http://schemas.microsoft.com/office/powerpoint/2010/main" val="1889572075"/>
      </p:ext>
    </p:extLst>
  </p:cSld>
  <p:clrMapOvr>
    <a:masterClrMapping/>
  </p:clrMapOvr>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14:6</a:t>
            </a:r>
            <a:endParaRPr lang="en-US" dirty="0">
              <a:solidFill>
                <a:srgbClr val="00B0F0"/>
              </a:solidFill>
            </a:endParaRPr>
          </a:p>
        </p:txBody>
      </p:sp>
      <p:sp>
        <p:nvSpPr>
          <p:cNvPr id="5" name="Content Placeholder 2"/>
          <p:cNvSpPr>
            <a:spLocks noGrp="1"/>
          </p:cNvSpPr>
          <p:nvPr>
            <p:ph idx="1"/>
          </p:nvPr>
        </p:nvSpPr>
        <p:spPr>
          <a:xfrm>
            <a:off x="218365" y="1310185"/>
            <a:ext cx="11737074" cy="5445456"/>
          </a:xfrm>
        </p:spPr>
        <p:txBody>
          <a:bodyPr>
            <a:noAutofit/>
          </a:bodyPr>
          <a:lstStyle/>
          <a:p>
            <a:pPr marL="0" indent="0">
              <a:buNone/>
            </a:pPr>
            <a:r>
              <a:rPr lang="en-US" sz="3600" dirty="0" smtClean="0">
                <a:effectLst/>
              </a:rPr>
              <a:t>The </a:t>
            </a:r>
            <a:r>
              <a:rPr lang="en-US" sz="3600" dirty="0">
                <a:effectLst/>
              </a:rPr>
              <a:t>phrase, </a:t>
            </a:r>
            <a:r>
              <a:rPr lang="en-US" sz="3600" dirty="0" smtClean="0">
                <a:solidFill>
                  <a:srgbClr val="FFFF00"/>
                </a:solidFill>
                <a:effectLst/>
              </a:rPr>
              <a:t>“</a:t>
            </a:r>
            <a:r>
              <a:rPr lang="en-US" sz="3600" i="1" dirty="0" smtClean="0">
                <a:solidFill>
                  <a:srgbClr val="FFFF00"/>
                </a:solidFill>
                <a:effectLst/>
              </a:rPr>
              <a:t>everlasting gospel</a:t>
            </a:r>
            <a:r>
              <a:rPr lang="en-US" sz="3600" dirty="0" smtClean="0">
                <a:solidFill>
                  <a:srgbClr val="FFFF00"/>
                </a:solidFill>
                <a:effectLst/>
              </a:rPr>
              <a:t>” </a:t>
            </a:r>
            <a:r>
              <a:rPr lang="en-US" sz="3600" dirty="0">
                <a:effectLst/>
              </a:rPr>
              <a:t>is found only here. It is significant that the "gospel" here is for those who live (dwell) on earth and this is used often in Revelation of unbelievers. </a:t>
            </a:r>
            <a:r>
              <a:rPr lang="en-US" sz="3600" dirty="0" smtClean="0">
                <a:effectLst/>
              </a:rPr>
              <a:t>Consider this as God’s last call &amp; invitation to salvation to those who have never heard. Some </a:t>
            </a:r>
            <a:r>
              <a:rPr lang="en-US" sz="3600" dirty="0">
                <a:effectLst/>
              </a:rPr>
              <a:t>see this as a fulfillment of </a:t>
            </a:r>
            <a:r>
              <a:rPr lang="en-US" sz="3600" i="1" dirty="0" smtClean="0">
                <a:solidFill>
                  <a:srgbClr val="FFFF00"/>
                </a:solidFill>
                <a:effectLst/>
              </a:rPr>
              <a:t>Matt</a:t>
            </a:r>
            <a:r>
              <a:rPr lang="en-US" sz="3600" i="1" dirty="0">
                <a:solidFill>
                  <a:srgbClr val="FFFF00"/>
                </a:solidFill>
                <a:effectLst/>
              </a:rPr>
              <a:t>. 24:14 </a:t>
            </a:r>
            <a:r>
              <a:rPr lang="en-US" sz="3600" dirty="0">
                <a:effectLst/>
              </a:rPr>
              <a:t>and </a:t>
            </a:r>
            <a:r>
              <a:rPr lang="en-US" sz="3600" i="1" dirty="0">
                <a:solidFill>
                  <a:srgbClr val="FFFF00"/>
                </a:solidFill>
                <a:effectLst/>
              </a:rPr>
              <a:t>Mark 13:10</a:t>
            </a:r>
            <a:r>
              <a:rPr lang="en-US" sz="3600" dirty="0">
                <a:effectLst/>
              </a:rPr>
              <a:t>. </a:t>
            </a:r>
            <a:endParaRPr lang="en-US" sz="3600" dirty="0" smtClean="0">
              <a:effectLst/>
            </a:endParaRPr>
          </a:p>
        </p:txBody>
      </p:sp>
    </p:spTree>
    <p:extLst>
      <p:ext uri="{BB962C8B-B14F-4D97-AF65-F5344CB8AC3E}">
        <p14:creationId xmlns:p14="http://schemas.microsoft.com/office/powerpoint/2010/main" val="2038138007"/>
      </p:ext>
    </p:extLst>
  </p:cSld>
  <p:clrMapOvr>
    <a:masterClrMapping/>
  </p:clrMapOvr>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14:6</a:t>
            </a:r>
            <a:endParaRPr lang="en-US" dirty="0">
              <a:solidFill>
                <a:srgbClr val="00B0F0"/>
              </a:solidFill>
            </a:endParaRPr>
          </a:p>
        </p:txBody>
      </p:sp>
      <p:sp>
        <p:nvSpPr>
          <p:cNvPr id="5" name="Content Placeholder 2"/>
          <p:cNvSpPr>
            <a:spLocks noGrp="1"/>
          </p:cNvSpPr>
          <p:nvPr>
            <p:ph idx="1"/>
          </p:nvPr>
        </p:nvSpPr>
        <p:spPr>
          <a:xfrm>
            <a:off x="245660" y="1037230"/>
            <a:ext cx="11737074" cy="5704764"/>
          </a:xfrm>
        </p:spPr>
        <p:txBody>
          <a:bodyPr>
            <a:noAutofit/>
          </a:bodyPr>
          <a:lstStyle/>
          <a:p>
            <a:pPr marL="0" indent="0">
              <a:buNone/>
            </a:pPr>
            <a:r>
              <a:rPr lang="en-US" sz="3600" dirty="0" smtClean="0">
                <a:effectLst/>
              </a:rPr>
              <a:t>The </a:t>
            </a:r>
            <a:r>
              <a:rPr lang="en-US" sz="3600" dirty="0">
                <a:effectLst/>
              </a:rPr>
              <a:t>gospel is here called </a:t>
            </a:r>
            <a:r>
              <a:rPr lang="en-US" sz="3600" dirty="0">
                <a:solidFill>
                  <a:srgbClr val="FFFF00"/>
                </a:solidFill>
                <a:effectLst/>
              </a:rPr>
              <a:t>everlasting or </a:t>
            </a:r>
            <a:r>
              <a:rPr lang="en-US" sz="3600" dirty="0" smtClean="0">
                <a:solidFill>
                  <a:srgbClr val="FFFF00"/>
                </a:solidFill>
                <a:effectLst/>
              </a:rPr>
              <a:t>eternal</a:t>
            </a:r>
            <a:r>
              <a:rPr lang="en-US" sz="3600" dirty="0" smtClean="0">
                <a:effectLst/>
              </a:rPr>
              <a:t>…</a:t>
            </a:r>
          </a:p>
          <a:p>
            <a:pPr marL="0" indent="0">
              <a:buNone/>
            </a:pPr>
            <a:r>
              <a:rPr lang="en-US" sz="3600" dirty="0" smtClean="0">
                <a:effectLst/>
              </a:rPr>
              <a:t>(</a:t>
            </a:r>
            <a:r>
              <a:rPr lang="en-US" sz="3600" dirty="0">
                <a:effectLst/>
              </a:rPr>
              <a:t>a) </a:t>
            </a:r>
            <a:r>
              <a:rPr lang="en-US" sz="3600" dirty="0" smtClean="0">
                <a:solidFill>
                  <a:srgbClr val="00FFFF"/>
                </a:solidFill>
                <a:effectLst/>
              </a:rPr>
              <a:t>Because </a:t>
            </a:r>
            <a:r>
              <a:rPr lang="en-US" sz="3600" dirty="0">
                <a:solidFill>
                  <a:srgbClr val="00FFFF"/>
                </a:solidFill>
                <a:effectLst/>
              </a:rPr>
              <a:t>its great truths have always </a:t>
            </a:r>
            <a:r>
              <a:rPr lang="en-US" sz="3600" dirty="0" smtClean="0">
                <a:solidFill>
                  <a:srgbClr val="00FFFF"/>
                </a:solidFill>
                <a:effectLst/>
              </a:rPr>
              <a:t>existed</a:t>
            </a:r>
            <a:r>
              <a:rPr lang="en-US" sz="3600" dirty="0">
                <a:solidFill>
                  <a:srgbClr val="00FFFF"/>
                </a:solidFill>
                <a:effectLst/>
              </a:rPr>
              <a:t> </a:t>
            </a:r>
            <a:r>
              <a:rPr lang="en-US" sz="3600" dirty="0" smtClean="0">
                <a:effectLst/>
              </a:rPr>
              <a:t>and </a:t>
            </a:r>
            <a:r>
              <a:rPr lang="en-US" sz="3600" dirty="0">
                <a:effectLst/>
              </a:rPr>
              <a:t>is conformed to eternal </a:t>
            </a:r>
            <a:r>
              <a:rPr lang="en-US" sz="3600" dirty="0" smtClean="0">
                <a:effectLst/>
              </a:rPr>
              <a:t>truth. </a:t>
            </a:r>
            <a:endParaRPr lang="en-US" sz="3600" dirty="0">
              <a:effectLst/>
            </a:endParaRPr>
          </a:p>
          <a:p>
            <a:pPr marL="0" indent="0">
              <a:buNone/>
            </a:pPr>
            <a:r>
              <a:rPr lang="en-US" sz="3600" dirty="0" smtClean="0">
                <a:effectLst/>
              </a:rPr>
              <a:t>(</a:t>
            </a:r>
            <a:r>
              <a:rPr lang="en-US" sz="3600" dirty="0">
                <a:effectLst/>
              </a:rPr>
              <a:t>b) </a:t>
            </a:r>
            <a:r>
              <a:rPr lang="en-US" sz="3600" dirty="0" smtClean="0">
                <a:solidFill>
                  <a:srgbClr val="00FFFF"/>
                </a:solidFill>
                <a:effectLst/>
              </a:rPr>
              <a:t>Because </a:t>
            </a:r>
            <a:r>
              <a:rPr lang="en-US" sz="3600" dirty="0">
                <a:solidFill>
                  <a:srgbClr val="00FFFF"/>
                </a:solidFill>
                <a:effectLst/>
              </a:rPr>
              <a:t>it will </a:t>
            </a:r>
            <a:r>
              <a:rPr lang="en-US" sz="3600" dirty="0" smtClean="0">
                <a:solidFill>
                  <a:srgbClr val="00FFFF"/>
                </a:solidFill>
                <a:effectLst/>
              </a:rPr>
              <a:t>forever </a:t>
            </a:r>
            <a:r>
              <a:rPr lang="en-US" sz="3600" dirty="0">
                <a:solidFill>
                  <a:srgbClr val="00FFFF"/>
                </a:solidFill>
                <a:effectLst/>
              </a:rPr>
              <a:t>remain unchanged</a:t>
            </a:r>
            <a:r>
              <a:rPr lang="en-US" sz="3600" dirty="0">
                <a:effectLst/>
              </a:rPr>
              <a:t>--not being liable to fluctuation like the opinions held by </a:t>
            </a:r>
            <a:r>
              <a:rPr lang="en-US" sz="3600" dirty="0" smtClean="0">
                <a:effectLst/>
              </a:rPr>
              <a:t>men. </a:t>
            </a:r>
            <a:endParaRPr lang="en-US" sz="3600" dirty="0">
              <a:effectLst/>
            </a:endParaRPr>
          </a:p>
          <a:p>
            <a:pPr marL="0" indent="0">
              <a:buNone/>
            </a:pPr>
            <a:r>
              <a:rPr lang="en-US" sz="3600" dirty="0" smtClean="0">
                <a:effectLst/>
              </a:rPr>
              <a:t>(</a:t>
            </a:r>
            <a:r>
              <a:rPr lang="en-US" sz="3600" dirty="0">
                <a:effectLst/>
              </a:rPr>
              <a:t>c) </a:t>
            </a:r>
            <a:r>
              <a:rPr lang="en-US" sz="3600" dirty="0" smtClean="0">
                <a:solidFill>
                  <a:srgbClr val="00FFFF"/>
                </a:solidFill>
                <a:effectLst/>
              </a:rPr>
              <a:t>Because </a:t>
            </a:r>
            <a:r>
              <a:rPr lang="en-US" sz="3600" dirty="0">
                <a:solidFill>
                  <a:srgbClr val="00FFFF"/>
                </a:solidFill>
                <a:effectLst/>
              </a:rPr>
              <a:t>its effects will be everlasting</a:t>
            </a:r>
            <a:r>
              <a:rPr lang="en-US" sz="3600" dirty="0">
                <a:effectLst/>
              </a:rPr>
              <a:t>--in the redemption of the soul and the joys of heaven. </a:t>
            </a:r>
            <a:endParaRPr lang="en-US" sz="3600" dirty="0" smtClean="0">
              <a:effectLst/>
            </a:endParaRPr>
          </a:p>
        </p:txBody>
      </p:sp>
    </p:spTree>
    <p:extLst>
      <p:ext uri="{BB962C8B-B14F-4D97-AF65-F5344CB8AC3E}">
        <p14:creationId xmlns:p14="http://schemas.microsoft.com/office/powerpoint/2010/main" val="429055855"/>
      </p:ext>
    </p:extLst>
  </p:cSld>
  <p:clrMapOvr>
    <a:masterClrMapping/>
  </p:clrMapOvr>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14:6</a:t>
            </a:r>
            <a:endParaRPr lang="en-US" dirty="0">
              <a:solidFill>
                <a:srgbClr val="00B0F0"/>
              </a:solidFill>
            </a:endParaRPr>
          </a:p>
        </p:txBody>
      </p:sp>
      <p:sp>
        <p:nvSpPr>
          <p:cNvPr id="5" name="Content Placeholder 2"/>
          <p:cNvSpPr>
            <a:spLocks noGrp="1"/>
          </p:cNvSpPr>
          <p:nvPr>
            <p:ph idx="1"/>
          </p:nvPr>
        </p:nvSpPr>
        <p:spPr>
          <a:xfrm>
            <a:off x="272956" y="1091820"/>
            <a:ext cx="11737074" cy="5650173"/>
          </a:xfrm>
        </p:spPr>
        <p:txBody>
          <a:bodyPr>
            <a:noAutofit/>
          </a:bodyPr>
          <a:lstStyle/>
          <a:p>
            <a:pPr marL="0" indent="0">
              <a:buNone/>
            </a:pPr>
            <a:r>
              <a:rPr lang="en-US" sz="3600" i="1" dirty="0" smtClean="0">
                <a:solidFill>
                  <a:srgbClr val="FFFF00"/>
                </a:solidFill>
                <a:effectLst/>
              </a:rPr>
              <a:t>“preach to </a:t>
            </a:r>
            <a:r>
              <a:rPr lang="en-US" sz="3600" i="1" dirty="0">
                <a:solidFill>
                  <a:srgbClr val="FFFF00"/>
                </a:solidFill>
                <a:effectLst/>
              </a:rPr>
              <a:t>every </a:t>
            </a:r>
            <a:r>
              <a:rPr lang="en-US" sz="3600" i="1" dirty="0" smtClean="0">
                <a:solidFill>
                  <a:srgbClr val="FFFF00"/>
                </a:solidFill>
                <a:effectLst/>
              </a:rPr>
              <a:t>nation &amp; kindred</a:t>
            </a:r>
            <a:r>
              <a:rPr lang="en-US" sz="3600" i="1" dirty="0">
                <a:solidFill>
                  <a:srgbClr val="FFFF00"/>
                </a:solidFill>
                <a:effectLst/>
              </a:rPr>
              <a:t> &amp;</a:t>
            </a:r>
            <a:r>
              <a:rPr lang="en-US" sz="3600" i="1" dirty="0" smtClean="0">
                <a:solidFill>
                  <a:srgbClr val="FFFF00"/>
                </a:solidFill>
                <a:effectLst/>
              </a:rPr>
              <a:t> tongue &amp; people” </a:t>
            </a:r>
            <a:r>
              <a:rPr lang="en-US" sz="3600" dirty="0">
                <a:effectLst/>
              </a:rPr>
              <a:t>To all classes and conditions of </a:t>
            </a:r>
            <a:r>
              <a:rPr lang="en-US" sz="3600" dirty="0" smtClean="0">
                <a:effectLst/>
              </a:rPr>
              <a:t>people; </a:t>
            </a:r>
            <a:r>
              <a:rPr lang="en-US" sz="3600" dirty="0">
                <a:effectLst/>
              </a:rPr>
              <a:t>to all </a:t>
            </a:r>
            <a:r>
              <a:rPr lang="en-US" sz="3600" dirty="0" smtClean="0">
                <a:effectLst/>
              </a:rPr>
              <a:t>persons </a:t>
            </a:r>
            <a:r>
              <a:rPr lang="en-US" sz="3600" dirty="0">
                <a:effectLst/>
              </a:rPr>
              <a:t>without any distinction or exception. </a:t>
            </a:r>
            <a:r>
              <a:rPr lang="en-US" sz="3600" dirty="0" smtClean="0">
                <a:effectLst/>
              </a:rPr>
              <a:t>The </a:t>
            </a:r>
            <a:r>
              <a:rPr lang="en-US" sz="3600" dirty="0">
                <a:effectLst/>
              </a:rPr>
              <a:t>gospel </a:t>
            </a:r>
            <a:r>
              <a:rPr lang="en-US" sz="3600" dirty="0" smtClean="0">
                <a:effectLst/>
              </a:rPr>
              <a:t>will </a:t>
            </a:r>
            <a:r>
              <a:rPr lang="en-US" sz="3600" dirty="0">
                <a:effectLst/>
              </a:rPr>
              <a:t>be preached to </a:t>
            </a:r>
            <a:r>
              <a:rPr lang="en-US" sz="3600" dirty="0" smtClean="0">
                <a:effectLst/>
              </a:rPr>
              <a:t>all persons without </a:t>
            </a:r>
            <a:r>
              <a:rPr lang="en-US" sz="3600" dirty="0">
                <a:effectLst/>
              </a:rPr>
              <a:t>any reference to their rank, their character, or their complexion. </a:t>
            </a:r>
            <a:r>
              <a:rPr lang="en-US" sz="3600" dirty="0" smtClean="0">
                <a:effectLst/>
              </a:rPr>
              <a:t> As </a:t>
            </a:r>
            <a:r>
              <a:rPr lang="en-US" sz="3600" dirty="0">
                <a:effectLst/>
              </a:rPr>
              <a:t>the former angel "flying through the midst of heaven" </a:t>
            </a:r>
            <a:r>
              <a:rPr lang="en-US" sz="3600" dirty="0" smtClean="0">
                <a:effectLst/>
              </a:rPr>
              <a:t>in </a:t>
            </a:r>
            <a:r>
              <a:rPr lang="en-US" sz="3600" i="1" dirty="0" smtClean="0">
                <a:solidFill>
                  <a:srgbClr val="FFFF00"/>
                </a:solidFill>
                <a:effectLst/>
              </a:rPr>
              <a:t>Rev 8:13 </a:t>
            </a:r>
            <a:r>
              <a:rPr lang="en-US" sz="3600" dirty="0">
                <a:effectLst/>
              </a:rPr>
              <a:t>announced "woe," </a:t>
            </a:r>
            <a:r>
              <a:rPr lang="en-US" sz="3600" dirty="0" smtClean="0">
                <a:effectLst/>
              </a:rPr>
              <a:t>now </a:t>
            </a:r>
            <a:r>
              <a:rPr lang="en-US" sz="3600" dirty="0">
                <a:effectLst/>
              </a:rPr>
              <a:t>this angel "flying in the midst of heaven" </a:t>
            </a:r>
            <a:r>
              <a:rPr lang="en-US" sz="3600" dirty="0" smtClean="0">
                <a:effectLst/>
              </a:rPr>
              <a:t>will announce “joy.”</a:t>
            </a:r>
          </a:p>
        </p:txBody>
      </p:sp>
    </p:spTree>
    <p:extLst>
      <p:ext uri="{BB962C8B-B14F-4D97-AF65-F5344CB8AC3E}">
        <p14:creationId xmlns:p14="http://schemas.microsoft.com/office/powerpoint/2010/main" val="3620737393"/>
      </p:ext>
    </p:extLst>
  </p:cSld>
  <p:clrMapOvr>
    <a:masterClrMapping/>
  </p:clrMapOvr>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14:7</a:t>
            </a:r>
            <a:endParaRPr lang="en-US" dirty="0">
              <a:solidFill>
                <a:srgbClr val="00B0F0"/>
              </a:solidFill>
            </a:endParaRPr>
          </a:p>
        </p:txBody>
      </p:sp>
      <p:sp>
        <p:nvSpPr>
          <p:cNvPr id="5" name="Content Placeholder 2"/>
          <p:cNvSpPr>
            <a:spLocks noGrp="1"/>
          </p:cNvSpPr>
          <p:nvPr>
            <p:ph idx="1"/>
          </p:nvPr>
        </p:nvSpPr>
        <p:spPr>
          <a:xfrm>
            <a:off x="272956" y="1473958"/>
            <a:ext cx="11737074" cy="5268035"/>
          </a:xfrm>
        </p:spPr>
        <p:txBody>
          <a:bodyPr>
            <a:noAutofit/>
          </a:bodyPr>
          <a:lstStyle/>
          <a:p>
            <a:pPr marL="0" indent="0">
              <a:buNone/>
            </a:pPr>
            <a:r>
              <a:rPr lang="en-US" sz="3600" i="1" dirty="0" smtClean="0">
                <a:solidFill>
                  <a:srgbClr val="FFFF00"/>
                </a:solidFill>
                <a:effectLst/>
              </a:rPr>
              <a:t>“Fear God”</a:t>
            </a:r>
            <a:r>
              <a:rPr lang="en-US" sz="3600" dirty="0" smtClean="0">
                <a:effectLst/>
              </a:rPr>
              <a:t>.  Reverence</a:t>
            </a:r>
            <a:r>
              <a:rPr lang="en-US" sz="3600" dirty="0">
                <a:effectLst/>
              </a:rPr>
              <a:t>, </a:t>
            </a:r>
            <a:r>
              <a:rPr lang="en-US" sz="3600" dirty="0" smtClean="0">
                <a:effectLst/>
              </a:rPr>
              <a:t>honour &amp; obey </a:t>
            </a:r>
            <a:r>
              <a:rPr lang="en-US" sz="3600" dirty="0">
                <a:effectLst/>
              </a:rPr>
              <a:t>God. Render homage not to the beast, to his image, or to any idol, but to the only true God. This is the substance of the gospel--its end and design-- to turn </a:t>
            </a:r>
            <a:r>
              <a:rPr lang="en-US" sz="3600" dirty="0" smtClean="0">
                <a:effectLst/>
              </a:rPr>
              <a:t>people </a:t>
            </a:r>
            <a:r>
              <a:rPr lang="en-US" sz="3600" dirty="0">
                <a:effectLst/>
              </a:rPr>
              <a:t>from all forms of idol worship and superstition, to the worship of the only true God. </a:t>
            </a:r>
            <a:endParaRPr lang="en-US" sz="3600" dirty="0" smtClean="0">
              <a:effectLst/>
            </a:endParaRPr>
          </a:p>
        </p:txBody>
      </p:sp>
    </p:spTree>
    <p:extLst>
      <p:ext uri="{BB962C8B-B14F-4D97-AF65-F5344CB8AC3E}">
        <p14:creationId xmlns:p14="http://schemas.microsoft.com/office/powerpoint/2010/main" val="1908696574"/>
      </p:ext>
    </p:extLst>
  </p:cSld>
  <p:clrMapOvr>
    <a:masterClrMapping/>
  </p:clrMapOvr>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14:7</a:t>
            </a:r>
            <a:endParaRPr lang="en-US" dirty="0">
              <a:solidFill>
                <a:srgbClr val="00B0F0"/>
              </a:solidFill>
            </a:endParaRPr>
          </a:p>
        </p:txBody>
      </p:sp>
      <p:sp>
        <p:nvSpPr>
          <p:cNvPr id="5" name="Content Placeholder 2"/>
          <p:cNvSpPr>
            <a:spLocks noGrp="1"/>
          </p:cNvSpPr>
          <p:nvPr>
            <p:ph idx="1"/>
          </p:nvPr>
        </p:nvSpPr>
        <p:spPr>
          <a:xfrm>
            <a:off x="272956" y="1105470"/>
            <a:ext cx="11737074" cy="5636524"/>
          </a:xfrm>
        </p:spPr>
        <p:txBody>
          <a:bodyPr>
            <a:noAutofit/>
          </a:bodyPr>
          <a:lstStyle/>
          <a:p>
            <a:pPr marL="0" indent="0">
              <a:buNone/>
            </a:pPr>
            <a:r>
              <a:rPr lang="en-US" sz="3600" i="1" dirty="0" smtClean="0">
                <a:solidFill>
                  <a:srgbClr val="FFFF00"/>
                </a:solidFill>
                <a:effectLst/>
              </a:rPr>
              <a:t>“For </a:t>
            </a:r>
            <a:r>
              <a:rPr lang="en-US" sz="3600" i="1" dirty="0">
                <a:solidFill>
                  <a:srgbClr val="FFFF00"/>
                </a:solidFill>
                <a:effectLst/>
              </a:rPr>
              <a:t>the hour of his judgment is </a:t>
            </a:r>
            <a:r>
              <a:rPr lang="en-US" sz="3600" i="1" dirty="0" smtClean="0">
                <a:solidFill>
                  <a:srgbClr val="FFFF00"/>
                </a:solidFill>
                <a:effectLst/>
              </a:rPr>
              <a:t>come” </a:t>
            </a:r>
          </a:p>
          <a:p>
            <a:pPr marL="0" indent="0">
              <a:buNone/>
            </a:pPr>
            <a:r>
              <a:rPr lang="en-US" sz="3600" dirty="0" smtClean="0">
                <a:effectLst/>
              </a:rPr>
              <a:t>The time had come for God’s </a:t>
            </a:r>
            <a:r>
              <a:rPr lang="en-US" sz="3600" dirty="0">
                <a:effectLst/>
              </a:rPr>
              <a:t>judgment </a:t>
            </a:r>
            <a:r>
              <a:rPr lang="en-US" sz="3600" dirty="0" smtClean="0">
                <a:effectLst/>
              </a:rPr>
              <a:t>to be unleashed on </a:t>
            </a:r>
            <a:r>
              <a:rPr lang="en-US" sz="3600" dirty="0">
                <a:effectLst/>
              </a:rPr>
              <a:t>the </a:t>
            </a:r>
            <a:r>
              <a:rPr lang="en-US" sz="3600" dirty="0" smtClean="0">
                <a:effectLst/>
              </a:rPr>
              <a:t>beast</a:t>
            </a:r>
            <a:r>
              <a:rPr lang="en-US" sz="3600" dirty="0">
                <a:effectLst/>
              </a:rPr>
              <a:t> &amp;</a:t>
            </a:r>
            <a:r>
              <a:rPr lang="en-US" sz="3600" dirty="0" smtClean="0">
                <a:effectLst/>
              </a:rPr>
              <a:t> </a:t>
            </a:r>
            <a:r>
              <a:rPr lang="en-US" sz="3600" dirty="0">
                <a:effectLst/>
              </a:rPr>
              <a:t>on those who worship him</a:t>
            </a:r>
            <a:r>
              <a:rPr lang="en-US" sz="3600" dirty="0" smtClean="0">
                <a:effectLst/>
              </a:rPr>
              <a:t>. When </a:t>
            </a:r>
            <a:r>
              <a:rPr lang="en-US" sz="3600" dirty="0">
                <a:effectLst/>
              </a:rPr>
              <a:t>God </a:t>
            </a:r>
            <a:r>
              <a:rPr lang="en-US" sz="3600" dirty="0" smtClean="0">
                <a:effectLst/>
              </a:rPr>
              <a:t>causes </a:t>
            </a:r>
            <a:r>
              <a:rPr lang="en-US" sz="3600" dirty="0">
                <a:effectLst/>
              </a:rPr>
              <a:t>his gospel to spread through the world, there will </a:t>
            </a:r>
            <a:r>
              <a:rPr lang="en-US" sz="3600" dirty="0" smtClean="0">
                <a:effectLst/>
              </a:rPr>
              <a:t>be </a:t>
            </a:r>
            <a:r>
              <a:rPr lang="en-US" sz="3600" dirty="0">
                <a:effectLst/>
              </a:rPr>
              <a:t>a solemn judgment on </a:t>
            </a:r>
            <a:r>
              <a:rPr lang="en-US" sz="3600" dirty="0" smtClean="0">
                <a:effectLst/>
              </a:rPr>
              <a:t>the </a:t>
            </a:r>
            <a:r>
              <a:rPr lang="en-US" sz="3600" dirty="0">
                <a:effectLst/>
              </a:rPr>
              <a:t>Antichristian power which had </a:t>
            </a:r>
            <a:r>
              <a:rPr lang="en-US" sz="3600" dirty="0" smtClean="0">
                <a:effectLst/>
              </a:rPr>
              <a:t>resisted </a:t>
            </a:r>
            <a:r>
              <a:rPr lang="en-US" sz="3600" dirty="0">
                <a:effectLst/>
              </a:rPr>
              <a:t>his truth and persecuted his saints, </a:t>
            </a:r>
            <a:r>
              <a:rPr lang="en-US" sz="3600" dirty="0" smtClean="0">
                <a:effectLst/>
              </a:rPr>
              <a:t>and </a:t>
            </a:r>
            <a:r>
              <a:rPr lang="en-US" sz="3600" dirty="0">
                <a:effectLst/>
              </a:rPr>
              <a:t>on the fall of that </a:t>
            </a:r>
            <a:r>
              <a:rPr lang="en-US" sz="3600" dirty="0" smtClean="0">
                <a:effectLst/>
              </a:rPr>
              <a:t>power, God’s </a:t>
            </a:r>
            <a:r>
              <a:rPr lang="en-US" sz="3600" dirty="0">
                <a:effectLst/>
              </a:rPr>
              <a:t>own kingdom will be set up on the </a:t>
            </a:r>
            <a:r>
              <a:rPr lang="en-US" sz="3600" dirty="0" smtClean="0">
                <a:effectLst/>
              </a:rPr>
              <a:t>earth.</a:t>
            </a:r>
          </a:p>
        </p:txBody>
      </p:sp>
    </p:spTree>
    <p:extLst>
      <p:ext uri="{BB962C8B-B14F-4D97-AF65-F5344CB8AC3E}">
        <p14:creationId xmlns:p14="http://schemas.microsoft.com/office/powerpoint/2010/main" val="2997963503"/>
      </p:ext>
    </p:extLst>
  </p:cSld>
  <p:clrMapOvr>
    <a:masterClrMapping/>
  </p:clrMapOvr>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14:8</a:t>
            </a:r>
            <a:endParaRPr lang="en-US" dirty="0">
              <a:solidFill>
                <a:srgbClr val="00B0F0"/>
              </a:solidFill>
            </a:endParaRPr>
          </a:p>
        </p:txBody>
      </p:sp>
      <p:sp>
        <p:nvSpPr>
          <p:cNvPr id="5" name="Content Placeholder 2"/>
          <p:cNvSpPr>
            <a:spLocks noGrp="1"/>
          </p:cNvSpPr>
          <p:nvPr>
            <p:ph idx="1"/>
          </p:nvPr>
        </p:nvSpPr>
        <p:spPr>
          <a:xfrm>
            <a:off x="272956" y="1105470"/>
            <a:ext cx="11737074" cy="5636524"/>
          </a:xfrm>
        </p:spPr>
        <p:txBody>
          <a:bodyPr>
            <a:noAutofit/>
          </a:bodyPr>
          <a:lstStyle/>
          <a:p>
            <a:pPr marL="0" indent="0">
              <a:buNone/>
            </a:pPr>
            <a:endParaRPr lang="en-US" sz="3600" dirty="0" smtClean="0">
              <a:effectLst/>
            </a:endParaRP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46"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031525"/>
      </p:ext>
    </p:extLst>
  </p:cSld>
  <p:clrMapOvr>
    <a:masterClrMapping/>
  </p:clrMapOvr>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14:8</a:t>
            </a:r>
            <a:endParaRPr lang="en-US" dirty="0">
              <a:solidFill>
                <a:srgbClr val="00B0F0"/>
              </a:solidFill>
            </a:endParaRPr>
          </a:p>
        </p:txBody>
      </p:sp>
      <p:sp>
        <p:nvSpPr>
          <p:cNvPr id="5" name="Content Placeholder 2"/>
          <p:cNvSpPr>
            <a:spLocks noGrp="1"/>
          </p:cNvSpPr>
          <p:nvPr>
            <p:ph idx="1"/>
          </p:nvPr>
        </p:nvSpPr>
        <p:spPr>
          <a:xfrm>
            <a:off x="272956" y="1378424"/>
            <a:ext cx="11737074" cy="5363570"/>
          </a:xfrm>
        </p:spPr>
        <p:txBody>
          <a:bodyPr>
            <a:noAutofit/>
          </a:bodyPr>
          <a:lstStyle/>
          <a:p>
            <a:pPr marL="0" indent="0">
              <a:buNone/>
            </a:pPr>
            <a:r>
              <a:rPr lang="en-US" sz="3600" dirty="0">
                <a:effectLst/>
              </a:rPr>
              <a:t>This is the first time that the word </a:t>
            </a:r>
            <a:r>
              <a:rPr lang="en-US" sz="3600" dirty="0">
                <a:solidFill>
                  <a:srgbClr val="FFFF00"/>
                </a:solidFill>
                <a:effectLst/>
              </a:rPr>
              <a:t>Babylon</a:t>
            </a:r>
            <a:r>
              <a:rPr lang="en-US" sz="3600" dirty="0">
                <a:effectLst/>
              </a:rPr>
              <a:t> occurs in this book, though it is repeatedly mentioned </a:t>
            </a:r>
            <a:r>
              <a:rPr lang="en-US" sz="3600" dirty="0" smtClean="0">
                <a:effectLst/>
              </a:rPr>
              <a:t>afterwards in </a:t>
            </a:r>
            <a:r>
              <a:rPr lang="en-US" sz="3600" i="1" dirty="0" smtClean="0">
                <a:solidFill>
                  <a:srgbClr val="FFFF00"/>
                </a:solidFill>
                <a:effectLst/>
              </a:rPr>
              <a:t>Rev. </a:t>
            </a:r>
            <a:r>
              <a:rPr lang="en-US" sz="3600" i="1" dirty="0">
                <a:solidFill>
                  <a:srgbClr val="FFFF00"/>
                </a:solidFill>
                <a:effectLst/>
              </a:rPr>
              <a:t>16:19; 17:5; 18:2,10,21</a:t>
            </a:r>
            <a:r>
              <a:rPr lang="en-US" sz="3600" dirty="0">
                <a:effectLst/>
              </a:rPr>
              <a:t>. </a:t>
            </a:r>
            <a:r>
              <a:rPr lang="en-US" sz="3600" dirty="0">
                <a:solidFill>
                  <a:srgbClr val="FFFF00"/>
                </a:solidFill>
                <a:effectLst/>
              </a:rPr>
              <a:t>Babylon</a:t>
            </a:r>
            <a:r>
              <a:rPr lang="en-US" sz="3600" dirty="0">
                <a:effectLst/>
              </a:rPr>
              <a:t> was a well-known city on the </a:t>
            </a:r>
            <a:r>
              <a:rPr lang="en-US" sz="3600" dirty="0" smtClean="0">
                <a:effectLst/>
              </a:rPr>
              <a:t>Euphrates </a:t>
            </a:r>
            <a:r>
              <a:rPr lang="en-US" sz="3600" dirty="0">
                <a:effectLst/>
              </a:rPr>
              <a:t>and </a:t>
            </a:r>
            <a:r>
              <a:rPr lang="en-US" sz="3600" dirty="0" smtClean="0">
                <a:effectLst/>
              </a:rPr>
              <a:t>was</a:t>
            </a:r>
            <a:r>
              <a:rPr lang="en-US" sz="3600" dirty="0">
                <a:effectLst/>
              </a:rPr>
              <a:t> the head of the heathen world</a:t>
            </a:r>
            <a:r>
              <a:rPr lang="en-US" sz="3600" dirty="0" smtClean="0">
                <a:effectLst/>
              </a:rPr>
              <a:t> </a:t>
            </a:r>
            <a:r>
              <a:rPr lang="en-US" sz="3600" dirty="0">
                <a:effectLst/>
              </a:rPr>
              <a:t>in the days of its pride and </a:t>
            </a:r>
            <a:r>
              <a:rPr lang="en-US" sz="3600" dirty="0" smtClean="0">
                <a:effectLst/>
              </a:rPr>
              <a:t>glory</a:t>
            </a:r>
            <a:r>
              <a:rPr lang="en-US" sz="3600" dirty="0">
                <a:effectLst/>
              </a:rPr>
              <a:t>. </a:t>
            </a:r>
            <a:r>
              <a:rPr lang="en-US" sz="3600" dirty="0" smtClean="0">
                <a:effectLst/>
              </a:rPr>
              <a:t>The </a:t>
            </a:r>
            <a:r>
              <a:rPr lang="en-US" sz="3600" dirty="0">
                <a:effectLst/>
              </a:rPr>
              <a:t>general </a:t>
            </a:r>
            <a:r>
              <a:rPr lang="en-US" sz="3600" dirty="0">
                <a:solidFill>
                  <a:srgbClr val="00FFFF"/>
                </a:solidFill>
                <a:effectLst/>
              </a:rPr>
              <a:t>characteristics</a:t>
            </a:r>
            <a:r>
              <a:rPr lang="en-US" sz="3600" dirty="0">
                <a:effectLst/>
              </a:rPr>
              <a:t> </a:t>
            </a:r>
            <a:r>
              <a:rPr lang="en-US" sz="3600" dirty="0" smtClean="0">
                <a:effectLst/>
              </a:rPr>
              <a:t>of the </a:t>
            </a:r>
            <a:r>
              <a:rPr lang="en-US" sz="3600" dirty="0" smtClean="0">
                <a:solidFill>
                  <a:srgbClr val="FFFF00"/>
                </a:solidFill>
                <a:effectLst/>
              </a:rPr>
              <a:t>actual </a:t>
            </a:r>
            <a:r>
              <a:rPr lang="en-US" sz="3600" dirty="0">
                <a:solidFill>
                  <a:srgbClr val="FFFF00"/>
                </a:solidFill>
                <a:effectLst/>
              </a:rPr>
              <a:t>Babylon </a:t>
            </a:r>
            <a:r>
              <a:rPr lang="en-US" sz="3600" dirty="0" smtClean="0">
                <a:effectLst/>
              </a:rPr>
              <a:t>were: </a:t>
            </a:r>
            <a:r>
              <a:rPr lang="en-US" sz="3600" dirty="0" smtClean="0">
                <a:solidFill>
                  <a:srgbClr val="00FFFF"/>
                </a:solidFill>
                <a:effectLst/>
              </a:rPr>
              <a:t>proud</a:t>
            </a:r>
            <a:r>
              <a:rPr lang="en-US" sz="3600" dirty="0">
                <a:solidFill>
                  <a:srgbClr val="00FFFF"/>
                </a:solidFill>
                <a:effectLst/>
              </a:rPr>
              <a:t>, haughty, </a:t>
            </a:r>
            <a:r>
              <a:rPr lang="en-US" sz="3600" dirty="0" smtClean="0">
                <a:solidFill>
                  <a:srgbClr val="00FFFF"/>
                </a:solidFill>
                <a:effectLst/>
              </a:rPr>
              <a:t>insolent </a:t>
            </a:r>
            <a:r>
              <a:rPr lang="en-US" sz="3600" dirty="0" smtClean="0">
                <a:effectLst/>
              </a:rPr>
              <a:t>and </a:t>
            </a:r>
            <a:r>
              <a:rPr lang="en-US" sz="3600" dirty="0">
                <a:solidFill>
                  <a:srgbClr val="00FFFF"/>
                </a:solidFill>
                <a:effectLst/>
              </a:rPr>
              <a:t>oppressive</a:t>
            </a:r>
            <a:r>
              <a:rPr lang="en-US" sz="3600" dirty="0">
                <a:effectLst/>
              </a:rPr>
              <a:t>. </a:t>
            </a:r>
            <a:endParaRPr lang="en-US" sz="3600" dirty="0" smtClean="0">
              <a:effectLst/>
            </a:endParaRPr>
          </a:p>
        </p:txBody>
      </p:sp>
    </p:spTree>
    <p:extLst>
      <p:ext uri="{BB962C8B-B14F-4D97-AF65-F5344CB8AC3E}">
        <p14:creationId xmlns:p14="http://schemas.microsoft.com/office/powerpoint/2010/main" val="3150608838"/>
      </p:ext>
    </p:extLst>
  </p:cSld>
  <p:clrMapOvr>
    <a:masterClrMapping/>
  </p:clrMapOvr>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14:8</a:t>
            </a:r>
            <a:endParaRPr lang="en-US" dirty="0">
              <a:solidFill>
                <a:srgbClr val="00B0F0"/>
              </a:solidFill>
            </a:endParaRPr>
          </a:p>
        </p:txBody>
      </p:sp>
      <p:sp>
        <p:nvSpPr>
          <p:cNvPr id="5" name="Content Placeholder 2"/>
          <p:cNvSpPr>
            <a:spLocks noGrp="1"/>
          </p:cNvSpPr>
          <p:nvPr>
            <p:ph idx="1"/>
          </p:nvPr>
        </p:nvSpPr>
        <p:spPr>
          <a:xfrm>
            <a:off x="272956" y="1323833"/>
            <a:ext cx="11737074" cy="5418160"/>
          </a:xfrm>
        </p:spPr>
        <p:txBody>
          <a:bodyPr>
            <a:noAutofit/>
          </a:bodyPr>
          <a:lstStyle/>
          <a:p>
            <a:pPr marL="0" indent="0">
              <a:buNone/>
            </a:pPr>
            <a:r>
              <a:rPr lang="en-US" sz="3600" dirty="0" smtClean="0">
                <a:effectLst/>
              </a:rPr>
              <a:t>However; the </a:t>
            </a:r>
            <a:r>
              <a:rPr lang="en-US" sz="3600" dirty="0" smtClean="0">
                <a:solidFill>
                  <a:srgbClr val="00FFFF"/>
                </a:solidFill>
                <a:effectLst/>
              </a:rPr>
              <a:t>Babylon</a:t>
            </a:r>
            <a:r>
              <a:rPr lang="en-US" sz="3600" dirty="0" smtClean="0">
                <a:effectLst/>
              </a:rPr>
              <a:t> mentioned here, could </a:t>
            </a:r>
            <a:r>
              <a:rPr lang="en-US" sz="3600" dirty="0">
                <a:effectLst/>
              </a:rPr>
              <a:t>not be the </a:t>
            </a:r>
            <a:r>
              <a:rPr lang="en-US" sz="3600" dirty="0" smtClean="0">
                <a:solidFill>
                  <a:srgbClr val="FFFF00"/>
                </a:solidFill>
                <a:effectLst/>
              </a:rPr>
              <a:t>literal or actual </a:t>
            </a:r>
            <a:r>
              <a:rPr lang="en-US" sz="3600" dirty="0">
                <a:solidFill>
                  <a:srgbClr val="FFFF00"/>
                </a:solidFill>
                <a:effectLst/>
              </a:rPr>
              <a:t>Babylon </a:t>
            </a:r>
            <a:r>
              <a:rPr lang="en-US" sz="3600" dirty="0">
                <a:effectLst/>
              </a:rPr>
              <a:t>on the Euphrates, for the whole representation here is of something future, and the </a:t>
            </a:r>
            <a:r>
              <a:rPr lang="en-US" sz="3600" dirty="0">
                <a:solidFill>
                  <a:srgbClr val="FFFF00"/>
                </a:solidFill>
                <a:effectLst/>
              </a:rPr>
              <a:t>literal Babylon </a:t>
            </a:r>
            <a:r>
              <a:rPr lang="en-US" sz="3600" dirty="0">
                <a:effectLst/>
              </a:rPr>
              <a:t>had long since </a:t>
            </a:r>
            <a:r>
              <a:rPr lang="en-US" sz="3600" dirty="0" smtClean="0">
                <a:effectLst/>
              </a:rPr>
              <a:t>disappeared. </a:t>
            </a:r>
            <a:r>
              <a:rPr lang="en-US" sz="3600" dirty="0" smtClean="0">
                <a:solidFill>
                  <a:srgbClr val="FFFF00"/>
                </a:solidFill>
                <a:effectLst/>
              </a:rPr>
              <a:t>Babylon</a:t>
            </a:r>
            <a:r>
              <a:rPr lang="en-US" sz="3600" dirty="0" smtClean="0">
                <a:effectLst/>
              </a:rPr>
              <a:t> </a:t>
            </a:r>
            <a:r>
              <a:rPr lang="en-US" sz="3600" dirty="0">
                <a:effectLst/>
              </a:rPr>
              <a:t>became the </a:t>
            </a:r>
            <a:r>
              <a:rPr lang="en-US" sz="3600" dirty="0" smtClean="0">
                <a:effectLst/>
              </a:rPr>
              <a:t>emblem or the symbol </a:t>
            </a:r>
            <a:r>
              <a:rPr lang="en-US" sz="3600" dirty="0">
                <a:effectLst/>
              </a:rPr>
              <a:t>of all who were oppressive, especially those who persecuted the Jews &amp; Saints.  </a:t>
            </a:r>
          </a:p>
          <a:p>
            <a:pPr marL="0" indent="0">
              <a:buNone/>
            </a:pPr>
            <a:endParaRPr lang="en-US" sz="3600" dirty="0" smtClean="0">
              <a:effectLst/>
            </a:endParaRPr>
          </a:p>
        </p:txBody>
      </p:sp>
    </p:spTree>
    <p:extLst>
      <p:ext uri="{BB962C8B-B14F-4D97-AF65-F5344CB8AC3E}">
        <p14:creationId xmlns:p14="http://schemas.microsoft.com/office/powerpoint/2010/main" val="33636135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823" y="140677"/>
            <a:ext cx="11887200" cy="6597748"/>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2:10</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p>
          <a:p>
            <a:pPr marL="0" indent="0">
              <a:buNone/>
            </a:pPr>
            <a:endParaRPr lang="en-US" sz="8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i="1" dirty="0">
                <a:solidFill>
                  <a:srgbClr val="FFFF00"/>
                </a:solidFill>
                <a:effectLst/>
              </a:rPr>
              <a:t>“That ye may be *</a:t>
            </a:r>
            <a:r>
              <a:rPr lang="en-US" sz="3200" i="1" u="sng" dirty="0">
                <a:solidFill>
                  <a:srgbClr val="FFFF00"/>
                </a:solidFill>
                <a:effectLst/>
              </a:rPr>
              <a:t>tried</a:t>
            </a:r>
            <a:r>
              <a:rPr lang="en-US" sz="3200" i="1" dirty="0">
                <a:solidFill>
                  <a:srgbClr val="FFFF00"/>
                </a:solidFill>
                <a:effectLst/>
              </a:rPr>
              <a:t>”</a:t>
            </a:r>
            <a:r>
              <a:rPr lang="en-US" sz="3200" dirty="0">
                <a:effectLst/>
              </a:rPr>
              <a:t>  That the reality of your faith may be subjected to a test to show whether it is genuine or not.</a:t>
            </a:r>
          </a:p>
          <a:p>
            <a:pPr marL="0" indent="0">
              <a:buNone/>
            </a:pPr>
            <a:r>
              <a:rPr lang="en-US" sz="3200" dirty="0">
                <a:effectLst/>
              </a:rPr>
              <a:t>* </a:t>
            </a:r>
            <a:r>
              <a:rPr lang="en-US" sz="3200" dirty="0">
                <a:solidFill>
                  <a:srgbClr val="FFFF00"/>
                </a:solidFill>
                <a:effectLst/>
              </a:rPr>
              <a:t>to test, scrutinize, entice, discipline, examine, prove, tempt</a:t>
            </a:r>
          </a:p>
          <a:p>
            <a:pPr marL="0" indent="0">
              <a:buNone/>
            </a:pPr>
            <a:r>
              <a:rPr lang="en-US" sz="3200" dirty="0">
                <a:effectLst/>
              </a:rPr>
              <a:t>The same event is often both a </a:t>
            </a:r>
            <a:r>
              <a:rPr lang="en-US" sz="3200" i="1" u="sng" dirty="0">
                <a:solidFill>
                  <a:srgbClr val="FFFF00"/>
                </a:solidFill>
                <a:effectLst/>
              </a:rPr>
              <a:t>temptation from the devil</a:t>
            </a:r>
            <a:r>
              <a:rPr lang="en-US" sz="3200" dirty="0">
                <a:effectLst/>
              </a:rPr>
              <a:t>, and a </a:t>
            </a:r>
            <a:r>
              <a:rPr lang="en-US" sz="3200" i="1" u="sng" dirty="0">
                <a:solidFill>
                  <a:srgbClr val="FFFF00"/>
                </a:solidFill>
                <a:effectLst/>
              </a:rPr>
              <a:t>test from God</a:t>
            </a:r>
            <a:r>
              <a:rPr lang="en-US" sz="3200" i="1" dirty="0">
                <a:solidFill>
                  <a:srgbClr val="FFFF00"/>
                </a:solidFill>
                <a:effectLst/>
              </a:rPr>
              <a:t> </a:t>
            </a:r>
            <a:r>
              <a:rPr lang="en-US" sz="3200" dirty="0">
                <a:effectLst/>
              </a:rPr>
              <a:t> </a:t>
            </a:r>
          </a:p>
          <a:p>
            <a:pPr marL="0" indent="0">
              <a:buNone/>
            </a:pPr>
            <a:r>
              <a:rPr lang="en-US" sz="3200" dirty="0">
                <a:effectLst/>
              </a:rPr>
              <a:t>“</a:t>
            </a:r>
            <a:r>
              <a:rPr lang="en-US" sz="3200" i="1" dirty="0">
                <a:effectLst/>
              </a:rPr>
              <a:t>God sifting and winnowing the man to separate his chaff from his wheat, the devil sifting him in the hope that nothing but chaff will be found in him</a:t>
            </a:r>
            <a:r>
              <a:rPr lang="en-US" sz="3200" dirty="0">
                <a:effectLst/>
              </a:rPr>
              <a:t>” [TRENCH].</a:t>
            </a:r>
          </a:p>
        </p:txBody>
      </p:sp>
    </p:spTree>
    <p:extLst>
      <p:ext uri="{BB962C8B-B14F-4D97-AF65-F5344CB8AC3E}">
        <p14:creationId xmlns:p14="http://schemas.microsoft.com/office/powerpoint/2010/main" val="3395523909"/>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14:8</a:t>
            </a:r>
            <a:endParaRPr lang="en-US" dirty="0">
              <a:solidFill>
                <a:srgbClr val="00B0F0"/>
              </a:solidFill>
            </a:endParaRPr>
          </a:p>
        </p:txBody>
      </p:sp>
      <p:sp>
        <p:nvSpPr>
          <p:cNvPr id="5" name="Content Placeholder 2"/>
          <p:cNvSpPr>
            <a:spLocks noGrp="1"/>
          </p:cNvSpPr>
          <p:nvPr>
            <p:ph idx="1"/>
          </p:nvPr>
        </p:nvSpPr>
        <p:spPr>
          <a:xfrm>
            <a:off x="272956" y="1105470"/>
            <a:ext cx="11737074" cy="5636524"/>
          </a:xfrm>
        </p:spPr>
        <p:txBody>
          <a:bodyPr>
            <a:noAutofit/>
          </a:bodyPr>
          <a:lstStyle/>
          <a:p>
            <a:pPr marL="0" indent="0">
              <a:buNone/>
            </a:pPr>
            <a:r>
              <a:rPr lang="en-US" sz="3600" b="1" u="sng" dirty="0">
                <a:solidFill>
                  <a:srgbClr val="FFFF00"/>
                </a:solidFill>
                <a:effectLst/>
              </a:rPr>
              <a:t>The literal Babylon was no more</a:t>
            </a:r>
            <a:r>
              <a:rPr lang="en-US" sz="3600" dirty="0">
                <a:solidFill>
                  <a:srgbClr val="FFFF00"/>
                </a:solidFill>
                <a:effectLst/>
              </a:rPr>
              <a:t>; but the name might be properly used to denote a similar power. </a:t>
            </a:r>
            <a:r>
              <a:rPr lang="en-US" sz="3600" dirty="0" smtClean="0">
                <a:solidFill>
                  <a:srgbClr val="FFFF00"/>
                </a:solidFill>
                <a:effectLst/>
              </a:rPr>
              <a:t>The </a:t>
            </a:r>
            <a:r>
              <a:rPr lang="en-US" sz="3600" dirty="0">
                <a:solidFill>
                  <a:srgbClr val="FFFF00"/>
                </a:solidFill>
                <a:effectLst/>
              </a:rPr>
              <a:t>application of </a:t>
            </a:r>
            <a:r>
              <a:rPr lang="en-US" sz="3600" dirty="0" smtClean="0">
                <a:solidFill>
                  <a:srgbClr val="FFFF00"/>
                </a:solidFill>
                <a:effectLst/>
              </a:rPr>
              <a:t>the term </a:t>
            </a:r>
            <a:r>
              <a:rPr lang="en-US" sz="3600" dirty="0" smtClean="0">
                <a:solidFill>
                  <a:srgbClr val="00FFFF"/>
                </a:solidFill>
                <a:effectLst/>
              </a:rPr>
              <a:t>Babylon</a:t>
            </a:r>
            <a:r>
              <a:rPr lang="en-US" sz="3600" dirty="0" smtClean="0">
                <a:solidFill>
                  <a:srgbClr val="FFFF00"/>
                </a:solidFill>
                <a:effectLst/>
              </a:rPr>
              <a:t> in this context is to liken it to some </a:t>
            </a:r>
            <a:r>
              <a:rPr lang="en-US" sz="3600" dirty="0">
                <a:solidFill>
                  <a:srgbClr val="FFFF00"/>
                </a:solidFill>
                <a:effectLst/>
              </a:rPr>
              <a:t>power that had the same general characteristics which the literal Babylon </a:t>
            </a:r>
            <a:r>
              <a:rPr lang="en-US" sz="3600" dirty="0" smtClean="0">
                <a:solidFill>
                  <a:srgbClr val="FFFF00"/>
                </a:solidFill>
                <a:effectLst/>
              </a:rPr>
              <a:t>possessed. </a:t>
            </a:r>
          </a:p>
          <a:p>
            <a:pPr marL="0" indent="0">
              <a:buNone/>
            </a:pPr>
            <a:r>
              <a:rPr lang="en-US" sz="3600" b="1" u="sng" dirty="0" smtClean="0">
                <a:solidFill>
                  <a:srgbClr val="00FFFF"/>
                </a:solidFill>
                <a:effectLst/>
              </a:rPr>
              <a:t>The figurative Babylon ultimately represents all the human nations or societies</a:t>
            </a:r>
            <a:r>
              <a:rPr lang="en-US" sz="3600" b="1" dirty="0" smtClean="0">
                <a:solidFill>
                  <a:srgbClr val="00FFFF"/>
                </a:solidFill>
                <a:effectLst/>
              </a:rPr>
              <a:t> </a:t>
            </a:r>
            <a:r>
              <a:rPr lang="en-US" sz="3600" dirty="0" smtClean="0">
                <a:solidFill>
                  <a:srgbClr val="00FFFF"/>
                </a:solidFill>
                <a:effectLst/>
              </a:rPr>
              <a:t>that are organized </a:t>
            </a:r>
            <a:r>
              <a:rPr lang="en-US" sz="3600" dirty="0">
                <a:solidFill>
                  <a:srgbClr val="00FFFF"/>
                </a:solidFill>
                <a:effectLst/>
              </a:rPr>
              <a:t>and functioning </a:t>
            </a:r>
            <a:r>
              <a:rPr lang="en-US" sz="3600" dirty="0" smtClean="0">
                <a:solidFill>
                  <a:srgbClr val="00FFFF"/>
                </a:solidFill>
                <a:effectLst/>
              </a:rPr>
              <a:t>with no regard for God. </a:t>
            </a:r>
          </a:p>
        </p:txBody>
      </p:sp>
    </p:spTree>
    <p:extLst>
      <p:ext uri="{BB962C8B-B14F-4D97-AF65-F5344CB8AC3E}">
        <p14:creationId xmlns:p14="http://schemas.microsoft.com/office/powerpoint/2010/main" val="3478538699"/>
      </p:ext>
    </p:extLst>
  </p:cSld>
  <p:clrMapOvr>
    <a:masterClrMapping/>
  </p:clrMapOvr>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14:8</a:t>
            </a:r>
            <a:endParaRPr lang="en-US" dirty="0">
              <a:solidFill>
                <a:srgbClr val="00B0F0"/>
              </a:solidFill>
            </a:endParaRPr>
          </a:p>
        </p:txBody>
      </p:sp>
      <p:sp>
        <p:nvSpPr>
          <p:cNvPr id="5" name="Content Placeholder 2"/>
          <p:cNvSpPr>
            <a:spLocks noGrp="1"/>
          </p:cNvSpPr>
          <p:nvPr>
            <p:ph idx="1"/>
          </p:nvPr>
        </p:nvSpPr>
        <p:spPr>
          <a:xfrm>
            <a:off x="272956" y="968991"/>
            <a:ext cx="11737074" cy="5773002"/>
          </a:xfrm>
        </p:spPr>
        <p:txBody>
          <a:bodyPr>
            <a:noAutofit/>
          </a:bodyPr>
          <a:lstStyle/>
          <a:p>
            <a:pPr marL="0" indent="0">
              <a:buNone/>
            </a:pPr>
            <a:r>
              <a:rPr lang="en-US" sz="3600" i="1" dirty="0" smtClean="0">
                <a:solidFill>
                  <a:srgbClr val="FFFF00"/>
                </a:solidFill>
                <a:effectLst/>
              </a:rPr>
              <a:t>“It is fallen”:</a:t>
            </a:r>
            <a:r>
              <a:rPr lang="en-US" sz="3600" dirty="0" smtClean="0">
                <a:effectLst/>
              </a:rPr>
              <a:t>  An </a:t>
            </a:r>
            <a:r>
              <a:rPr lang="en-US" sz="3600" dirty="0">
                <a:effectLst/>
              </a:rPr>
              <a:t>event appeared in </a:t>
            </a:r>
            <a:r>
              <a:rPr lang="en-US" sz="3600" dirty="0" smtClean="0">
                <a:effectLst/>
              </a:rPr>
              <a:t>the vision</a:t>
            </a:r>
            <a:r>
              <a:rPr lang="en-US" sz="3600" dirty="0">
                <a:effectLst/>
              </a:rPr>
              <a:t>, as if a mighty city fell to rise no more. </a:t>
            </a:r>
          </a:p>
          <a:p>
            <a:pPr marL="0" indent="0">
              <a:buNone/>
            </a:pPr>
            <a:r>
              <a:rPr lang="en-US" sz="3600" i="1" dirty="0" smtClean="0">
                <a:solidFill>
                  <a:srgbClr val="FFFF00"/>
                </a:solidFill>
                <a:effectLst/>
              </a:rPr>
              <a:t>“It is fallen”:</a:t>
            </a:r>
            <a:r>
              <a:rPr lang="en-US" sz="3600" dirty="0" smtClean="0">
                <a:effectLst/>
              </a:rPr>
              <a:t>  This </a:t>
            </a:r>
            <a:r>
              <a:rPr lang="en-US" sz="3600" dirty="0">
                <a:effectLst/>
              </a:rPr>
              <a:t>is repeated to give emphasis to the </a:t>
            </a:r>
            <a:r>
              <a:rPr lang="en-US" sz="3600" dirty="0" smtClean="0">
                <a:effectLst/>
              </a:rPr>
              <a:t>declaration &amp; express the certainty of its destruction. </a:t>
            </a:r>
            <a:r>
              <a:rPr lang="en-US" sz="3600" i="1" dirty="0" smtClean="0">
                <a:solidFill>
                  <a:srgbClr val="FFFF00"/>
                </a:solidFill>
                <a:effectLst/>
              </a:rPr>
              <a:t>“That </a:t>
            </a:r>
            <a:r>
              <a:rPr lang="en-US" sz="3600" i="1" dirty="0">
                <a:solidFill>
                  <a:srgbClr val="FFFF00"/>
                </a:solidFill>
                <a:effectLst/>
              </a:rPr>
              <a:t>great </a:t>
            </a:r>
            <a:r>
              <a:rPr lang="en-US" sz="3600" i="1" dirty="0" smtClean="0">
                <a:solidFill>
                  <a:srgbClr val="FFFF00"/>
                </a:solidFill>
                <a:effectLst/>
              </a:rPr>
              <a:t>city”</a:t>
            </a:r>
            <a:r>
              <a:rPr lang="en-US" sz="3600" i="1" dirty="0">
                <a:solidFill>
                  <a:srgbClr val="FFFF00"/>
                </a:solidFill>
                <a:effectLst/>
              </a:rPr>
              <a:t>:</a:t>
            </a:r>
            <a:r>
              <a:rPr lang="en-US" sz="3600" dirty="0" smtClean="0">
                <a:effectLst/>
              </a:rPr>
              <a:t>  The </a:t>
            </a:r>
            <a:r>
              <a:rPr lang="en-US" sz="3600" dirty="0">
                <a:effectLst/>
              </a:rPr>
              <a:t>expression used here denotes that the </a:t>
            </a:r>
            <a:r>
              <a:rPr lang="en-US" sz="3600" dirty="0" smtClean="0">
                <a:effectLst/>
              </a:rPr>
              <a:t>city </a:t>
            </a:r>
            <a:r>
              <a:rPr lang="en-US" sz="3600" dirty="0">
                <a:effectLst/>
              </a:rPr>
              <a:t>here referred </a:t>
            </a:r>
            <a:r>
              <a:rPr lang="en-US" sz="3600" dirty="0" smtClean="0">
                <a:effectLst/>
              </a:rPr>
              <a:t>to, was a great super-power of its time… </a:t>
            </a:r>
            <a:r>
              <a:rPr lang="en-US" sz="3600" dirty="0" smtClean="0">
                <a:solidFill>
                  <a:srgbClr val="00FFFF"/>
                </a:solidFill>
                <a:effectLst/>
              </a:rPr>
              <a:t>Some say it is Rome, but whichever it is; it will be a great city or nation, and will have a great fall!!</a:t>
            </a:r>
          </a:p>
        </p:txBody>
      </p:sp>
    </p:spTree>
    <p:extLst>
      <p:ext uri="{BB962C8B-B14F-4D97-AF65-F5344CB8AC3E}">
        <p14:creationId xmlns:p14="http://schemas.microsoft.com/office/powerpoint/2010/main" val="3157648539"/>
      </p:ext>
    </p:extLst>
  </p:cSld>
  <p:clrMapOvr>
    <a:masterClrMapping/>
  </p:clrMapOvr>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14:8</a:t>
            </a:r>
            <a:endParaRPr lang="en-US" dirty="0">
              <a:solidFill>
                <a:srgbClr val="00B0F0"/>
              </a:solidFill>
            </a:endParaRPr>
          </a:p>
        </p:txBody>
      </p:sp>
      <p:sp>
        <p:nvSpPr>
          <p:cNvPr id="5" name="Content Placeholder 2"/>
          <p:cNvSpPr>
            <a:spLocks noGrp="1"/>
          </p:cNvSpPr>
          <p:nvPr>
            <p:ph idx="1"/>
          </p:nvPr>
        </p:nvSpPr>
        <p:spPr>
          <a:xfrm>
            <a:off x="272956" y="1255593"/>
            <a:ext cx="11737074" cy="5486399"/>
          </a:xfrm>
        </p:spPr>
        <p:txBody>
          <a:bodyPr>
            <a:noAutofit/>
          </a:bodyPr>
          <a:lstStyle/>
          <a:p>
            <a:pPr marL="0" indent="0">
              <a:buNone/>
            </a:pPr>
            <a:r>
              <a:rPr lang="en-US" sz="3600" i="1" dirty="0" smtClean="0">
                <a:solidFill>
                  <a:srgbClr val="FFFF00"/>
                </a:solidFill>
                <a:effectLst/>
              </a:rPr>
              <a:t>“…Because </a:t>
            </a:r>
            <a:r>
              <a:rPr lang="en-US" sz="3600" i="1" dirty="0">
                <a:solidFill>
                  <a:srgbClr val="FFFF00"/>
                </a:solidFill>
                <a:effectLst/>
              </a:rPr>
              <a:t>she made all nation, drink of the wine</a:t>
            </a:r>
            <a:r>
              <a:rPr lang="en-US" sz="3600" dirty="0">
                <a:effectLst/>
              </a:rPr>
              <a:t>. </a:t>
            </a:r>
            <a:endParaRPr lang="en-US" sz="3600" dirty="0" smtClean="0">
              <a:effectLst/>
            </a:endParaRPr>
          </a:p>
          <a:p>
            <a:pPr marL="0" indent="0">
              <a:buNone/>
            </a:pPr>
            <a:r>
              <a:rPr lang="en-US" sz="3600" dirty="0" smtClean="0">
                <a:effectLst/>
              </a:rPr>
              <a:t>This </a:t>
            </a:r>
            <a:r>
              <a:rPr lang="en-US" sz="3600" dirty="0">
                <a:effectLst/>
              </a:rPr>
              <a:t>language is probably taken from </a:t>
            </a:r>
            <a:r>
              <a:rPr lang="en-US" sz="3600" dirty="0" smtClean="0">
                <a:effectLst/>
              </a:rPr>
              <a:t>Jer</a:t>
            </a:r>
            <a:r>
              <a:rPr lang="en-US" sz="3600" dirty="0">
                <a:effectLst/>
              </a:rPr>
              <a:t>. </a:t>
            </a:r>
            <a:r>
              <a:rPr lang="en-US" sz="3600" dirty="0" smtClean="0">
                <a:effectLst/>
              </a:rPr>
              <a:t>51:7</a:t>
            </a:r>
          </a:p>
          <a:p>
            <a:pPr marL="0" indent="0">
              <a:buNone/>
            </a:pPr>
            <a:r>
              <a:rPr lang="en-US" sz="3600" dirty="0" smtClean="0">
                <a:effectLst/>
              </a:rPr>
              <a:t>Babylon </a:t>
            </a:r>
            <a:r>
              <a:rPr lang="en-US" sz="3600" dirty="0">
                <a:effectLst/>
              </a:rPr>
              <a:t>here is represented as a </a:t>
            </a:r>
            <a:r>
              <a:rPr lang="en-US" sz="3600" dirty="0" smtClean="0">
                <a:effectLst/>
              </a:rPr>
              <a:t>female, </a:t>
            </a:r>
            <a:r>
              <a:rPr lang="en-US" sz="3600" dirty="0">
                <a:effectLst/>
              </a:rPr>
              <a:t>in accordance with the usual custom of </a:t>
            </a:r>
            <a:r>
              <a:rPr lang="en-US" sz="3600" dirty="0" smtClean="0">
                <a:effectLst/>
              </a:rPr>
              <a:t>the </a:t>
            </a:r>
            <a:r>
              <a:rPr lang="en-US" sz="3600" dirty="0">
                <a:effectLst/>
              </a:rPr>
              <a:t>writers when speaking of </a:t>
            </a:r>
            <a:r>
              <a:rPr lang="en-US" sz="3600" dirty="0" smtClean="0">
                <a:effectLst/>
              </a:rPr>
              <a:t>cities. </a:t>
            </a:r>
            <a:r>
              <a:rPr lang="en-US" sz="3600" dirty="0">
                <a:effectLst/>
              </a:rPr>
              <a:t>Babylon is compared to a harlot holding in her hand a wine-cup of wrath, and making all nations drunk with </a:t>
            </a:r>
            <a:r>
              <a:rPr lang="en-US" sz="3600" dirty="0" smtClean="0">
                <a:effectLst/>
              </a:rPr>
              <a:t>it… she allures and intoxicates them. </a:t>
            </a:r>
          </a:p>
        </p:txBody>
      </p:sp>
    </p:spTree>
    <p:extLst>
      <p:ext uri="{BB962C8B-B14F-4D97-AF65-F5344CB8AC3E}">
        <p14:creationId xmlns:p14="http://schemas.microsoft.com/office/powerpoint/2010/main" val="22791313"/>
      </p:ext>
    </p:extLst>
  </p:cSld>
  <p:clrMapOvr>
    <a:masterClrMapping/>
  </p:clrMapOvr>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14:8</a:t>
            </a:r>
            <a:endParaRPr lang="en-US" dirty="0">
              <a:solidFill>
                <a:srgbClr val="00B0F0"/>
              </a:solidFill>
            </a:endParaRPr>
          </a:p>
        </p:txBody>
      </p:sp>
      <p:sp>
        <p:nvSpPr>
          <p:cNvPr id="5" name="Content Placeholder 2"/>
          <p:cNvSpPr>
            <a:spLocks noGrp="1"/>
          </p:cNvSpPr>
          <p:nvPr>
            <p:ph idx="1"/>
          </p:nvPr>
        </p:nvSpPr>
        <p:spPr>
          <a:xfrm>
            <a:off x="272956" y="1269241"/>
            <a:ext cx="11737074" cy="5472751"/>
          </a:xfrm>
        </p:spPr>
        <p:txBody>
          <a:bodyPr>
            <a:noAutofit/>
          </a:bodyPr>
          <a:lstStyle/>
          <a:p>
            <a:pPr marL="0" indent="0">
              <a:buNone/>
            </a:pPr>
            <a:r>
              <a:rPr lang="en-US" sz="3600" i="1" dirty="0" smtClean="0">
                <a:solidFill>
                  <a:srgbClr val="FFFF00"/>
                </a:solidFill>
                <a:effectLst/>
              </a:rPr>
              <a:t>“…Because </a:t>
            </a:r>
            <a:r>
              <a:rPr lang="en-US" sz="3600" i="1" dirty="0">
                <a:solidFill>
                  <a:srgbClr val="FFFF00"/>
                </a:solidFill>
                <a:effectLst/>
              </a:rPr>
              <a:t>she made all nation, drink of the </a:t>
            </a:r>
            <a:r>
              <a:rPr lang="en-US" sz="3600" i="1" dirty="0" smtClean="0">
                <a:solidFill>
                  <a:srgbClr val="FFFF00"/>
                </a:solidFill>
                <a:effectLst/>
              </a:rPr>
              <a:t>wine…”</a:t>
            </a:r>
            <a:r>
              <a:rPr lang="en-US" sz="3600" dirty="0" smtClean="0">
                <a:effectLst/>
              </a:rPr>
              <a:t> </a:t>
            </a:r>
          </a:p>
          <a:p>
            <a:pPr marL="0" indent="0">
              <a:buNone/>
            </a:pPr>
            <a:r>
              <a:rPr lang="en-US" sz="3600" dirty="0" smtClean="0">
                <a:effectLst/>
              </a:rPr>
              <a:t>This is an imagery </a:t>
            </a:r>
            <a:r>
              <a:rPr lang="en-US" sz="3600" dirty="0">
                <a:effectLst/>
              </a:rPr>
              <a:t>to denote the influence of a great and corrupt city, and especially a city corrupt in its </a:t>
            </a:r>
            <a:r>
              <a:rPr lang="en-US" sz="3600" dirty="0" smtClean="0">
                <a:effectLst/>
              </a:rPr>
              <a:t>religion </a:t>
            </a:r>
            <a:r>
              <a:rPr lang="en-US" sz="3600" dirty="0">
                <a:effectLst/>
              </a:rPr>
              <a:t>and devoted to idolatry and superstition. The meaning </a:t>
            </a:r>
            <a:r>
              <a:rPr lang="en-US" sz="3600" dirty="0" smtClean="0">
                <a:effectLst/>
              </a:rPr>
              <a:t>is </a:t>
            </a:r>
            <a:r>
              <a:rPr lang="en-US" sz="3600" dirty="0">
                <a:effectLst/>
              </a:rPr>
              <a:t>that the mystic Babylon, by seducing the nations to commit spiritual </a:t>
            </a:r>
            <a:r>
              <a:rPr lang="en-US" sz="3600" dirty="0" smtClean="0">
                <a:effectLst/>
              </a:rPr>
              <a:t>fornication, it </a:t>
            </a:r>
            <a:r>
              <a:rPr lang="en-US" sz="3600" dirty="0">
                <a:effectLst/>
              </a:rPr>
              <a:t>brings upon them the wrath of </a:t>
            </a:r>
            <a:r>
              <a:rPr lang="en-US" sz="3600" dirty="0" smtClean="0">
                <a:effectLst/>
              </a:rPr>
              <a:t>God.</a:t>
            </a:r>
          </a:p>
        </p:txBody>
      </p:sp>
    </p:spTree>
    <p:extLst>
      <p:ext uri="{BB962C8B-B14F-4D97-AF65-F5344CB8AC3E}">
        <p14:creationId xmlns:p14="http://schemas.microsoft.com/office/powerpoint/2010/main" val="1560757666"/>
      </p:ext>
    </p:extLst>
  </p:cSld>
  <p:clrMapOvr>
    <a:masterClrMapping/>
  </p:clrMapOvr>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14:8</a:t>
            </a:r>
            <a:endParaRPr lang="en-US" dirty="0">
              <a:solidFill>
                <a:srgbClr val="00B0F0"/>
              </a:solidFill>
            </a:endParaRPr>
          </a:p>
        </p:txBody>
      </p:sp>
      <p:sp>
        <p:nvSpPr>
          <p:cNvPr id="5" name="Content Placeholder 2"/>
          <p:cNvSpPr>
            <a:spLocks noGrp="1"/>
          </p:cNvSpPr>
          <p:nvPr>
            <p:ph idx="1"/>
          </p:nvPr>
        </p:nvSpPr>
        <p:spPr>
          <a:xfrm>
            <a:off x="232013" y="873455"/>
            <a:ext cx="11737074" cy="5841243"/>
          </a:xfrm>
        </p:spPr>
        <p:txBody>
          <a:bodyPr>
            <a:noAutofit/>
          </a:bodyPr>
          <a:lstStyle/>
          <a:p>
            <a:pPr marL="0" indent="0">
              <a:buNone/>
            </a:pPr>
            <a:r>
              <a:rPr lang="en-US" sz="3600" dirty="0" smtClean="0">
                <a:effectLst/>
              </a:rPr>
              <a:t>The </a:t>
            </a:r>
            <a:r>
              <a:rPr lang="en-US" sz="3600" dirty="0">
                <a:effectLst/>
              </a:rPr>
              <a:t>word "fornication" here is used to denote spiritual uncleanness; that </a:t>
            </a:r>
            <a:r>
              <a:rPr lang="en-US" sz="3600" dirty="0" smtClean="0">
                <a:effectLst/>
              </a:rPr>
              <a:t>is </a:t>
            </a:r>
            <a:r>
              <a:rPr lang="en-US" sz="3600" dirty="0">
                <a:effectLst/>
              </a:rPr>
              <a:t>heathen and superstitious rites and observances. The term is often used in the Scriptures as applicable to idolatry and superstition. The general meaning here </a:t>
            </a:r>
            <a:r>
              <a:rPr lang="en-US" sz="3600" dirty="0" smtClean="0">
                <a:effectLst/>
              </a:rPr>
              <a:t>is: the city would </a:t>
            </a:r>
            <a:r>
              <a:rPr lang="en-US" sz="3600" dirty="0">
                <a:effectLst/>
              </a:rPr>
              <a:t>employ all forms </a:t>
            </a:r>
            <a:r>
              <a:rPr lang="en-US" sz="3600" dirty="0" smtClean="0">
                <a:effectLst/>
              </a:rPr>
              <a:t>of </a:t>
            </a:r>
            <a:r>
              <a:rPr lang="en-US" sz="3600" dirty="0">
                <a:effectLst/>
              </a:rPr>
              <a:t>allurements to bring the nations to the worship of the beast and his image, and that the "wrath" of God would be poured out on account of these abominations.</a:t>
            </a:r>
            <a:endParaRPr lang="en-US" sz="3600" dirty="0" smtClean="0">
              <a:effectLst/>
            </a:endParaRPr>
          </a:p>
        </p:txBody>
      </p:sp>
    </p:spTree>
    <p:extLst>
      <p:ext uri="{BB962C8B-B14F-4D97-AF65-F5344CB8AC3E}">
        <p14:creationId xmlns:p14="http://schemas.microsoft.com/office/powerpoint/2010/main" val="1384580845"/>
      </p:ext>
    </p:extLst>
  </p:cSld>
  <p:clrMapOvr>
    <a:masterClrMapping/>
  </p:clrMapOvr>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14:8</a:t>
            </a:r>
            <a:endParaRPr lang="en-US" dirty="0">
              <a:solidFill>
                <a:srgbClr val="00B0F0"/>
              </a:solidFill>
            </a:endParaRPr>
          </a:p>
        </p:txBody>
      </p:sp>
      <p:sp>
        <p:nvSpPr>
          <p:cNvPr id="5" name="Content Placeholder 2"/>
          <p:cNvSpPr>
            <a:spLocks noGrp="1"/>
          </p:cNvSpPr>
          <p:nvPr>
            <p:ph idx="1"/>
          </p:nvPr>
        </p:nvSpPr>
        <p:spPr>
          <a:xfrm>
            <a:off x="232013" y="1050878"/>
            <a:ext cx="11737074" cy="5663820"/>
          </a:xfrm>
        </p:spPr>
        <p:txBody>
          <a:bodyPr>
            <a:noAutofit/>
          </a:bodyPr>
          <a:lstStyle/>
          <a:p>
            <a:pPr marL="0" indent="0">
              <a:buNone/>
            </a:pPr>
            <a:r>
              <a:rPr lang="en-US" sz="5400" dirty="0" smtClean="0">
                <a:solidFill>
                  <a:srgbClr val="00FFFF"/>
                </a:solidFill>
                <a:effectLst/>
              </a:rPr>
              <a:t>The </a:t>
            </a:r>
            <a:r>
              <a:rPr lang="en-US" sz="5400" dirty="0">
                <a:solidFill>
                  <a:srgbClr val="00FFFF"/>
                </a:solidFill>
                <a:effectLst/>
              </a:rPr>
              <a:t>design of this </a:t>
            </a:r>
            <a:r>
              <a:rPr lang="en-US" sz="5400" dirty="0" smtClean="0">
                <a:solidFill>
                  <a:srgbClr val="00FFFF"/>
                </a:solidFill>
                <a:effectLst/>
              </a:rPr>
              <a:t>verse </a:t>
            </a:r>
            <a:r>
              <a:rPr lang="en-US" sz="5400" dirty="0">
                <a:solidFill>
                  <a:srgbClr val="00FFFF"/>
                </a:solidFill>
                <a:effectLst/>
              </a:rPr>
              <a:t>is to impart consolation by the assurance that this great enemy--this mighty, formidable, persecuting power--would be entirely overthrown.</a:t>
            </a:r>
            <a:endParaRPr lang="en-US" sz="5400" dirty="0" smtClean="0">
              <a:solidFill>
                <a:srgbClr val="00FFFF"/>
              </a:solidFill>
              <a:effectLst/>
            </a:endParaRPr>
          </a:p>
        </p:txBody>
      </p:sp>
    </p:spTree>
    <p:extLst>
      <p:ext uri="{BB962C8B-B14F-4D97-AF65-F5344CB8AC3E}">
        <p14:creationId xmlns:p14="http://schemas.microsoft.com/office/powerpoint/2010/main" val="3043769615"/>
      </p:ext>
    </p:extLst>
  </p:cSld>
  <p:clrMapOvr>
    <a:masterClrMapping/>
  </p:clrMapOvr>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14:9</a:t>
            </a:r>
            <a:endParaRPr lang="en-US" dirty="0">
              <a:solidFill>
                <a:srgbClr val="00B0F0"/>
              </a:solidFill>
            </a:endParaRPr>
          </a:p>
        </p:txBody>
      </p:sp>
      <p:sp>
        <p:nvSpPr>
          <p:cNvPr id="5" name="Content Placeholder 2"/>
          <p:cNvSpPr>
            <a:spLocks noGrp="1"/>
          </p:cNvSpPr>
          <p:nvPr>
            <p:ph idx="1"/>
          </p:nvPr>
        </p:nvSpPr>
        <p:spPr>
          <a:xfrm>
            <a:off x="232013" y="1037230"/>
            <a:ext cx="11737074" cy="5677468"/>
          </a:xfrm>
        </p:spPr>
        <p:txBody>
          <a:bodyPr>
            <a:noAutofit/>
          </a:bodyPr>
          <a:lstStyle/>
          <a:p>
            <a:pPr marL="0" indent="0">
              <a:buNone/>
            </a:pPr>
            <a:r>
              <a:rPr lang="en-US" sz="5400" dirty="0" smtClean="0">
                <a:solidFill>
                  <a:srgbClr val="FFFF00"/>
                </a:solidFill>
                <a:effectLst/>
              </a:rPr>
              <a:t>And </a:t>
            </a:r>
            <a:r>
              <a:rPr lang="en-US" sz="5400" dirty="0">
                <a:solidFill>
                  <a:srgbClr val="FFFF00"/>
                </a:solidFill>
                <a:effectLst/>
              </a:rPr>
              <a:t>a third angel came after them, saying with a loud voice, If any man gives worship to the beast and his image, and has his mark on his </a:t>
            </a:r>
            <a:r>
              <a:rPr lang="en-US" sz="5400" dirty="0" smtClean="0">
                <a:solidFill>
                  <a:srgbClr val="FFFF00"/>
                </a:solidFill>
                <a:effectLst/>
              </a:rPr>
              <a:t>forehead </a:t>
            </a:r>
            <a:r>
              <a:rPr lang="en-US" sz="5400" dirty="0">
                <a:solidFill>
                  <a:srgbClr val="FFFF00"/>
                </a:solidFill>
                <a:effectLst/>
              </a:rPr>
              <a:t>or on his </a:t>
            </a:r>
            <a:r>
              <a:rPr lang="en-US" sz="5400" dirty="0" smtClean="0">
                <a:solidFill>
                  <a:srgbClr val="FFFF00"/>
                </a:solidFill>
                <a:effectLst/>
              </a:rPr>
              <a:t>hand…</a:t>
            </a:r>
            <a:endParaRPr lang="en-US" sz="5400" dirty="0">
              <a:solidFill>
                <a:srgbClr val="FFFF00"/>
              </a:solidFill>
              <a:effectLst/>
            </a:endParaRPr>
          </a:p>
          <a:p>
            <a:pPr marL="0" indent="0">
              <a:buNone/>
            </a:pPr>
            <a:endParaRPr lang="en-US" sz="3600" dirty="0" smtClean="0">
              <a:effectLst/>
            </a:endParaRPr>
          </a:p>
        </p:txBody>
      </p:sp>
    </p:spTree>
    <p:extLst>
      <p:ext uri="{BB962C8B-B14F-4D97-AF65-F5344CB8AC3E}">
        <p14:creationId xmlns:p14="http://schemas.microsoft.com/office/powerpoint/2010/main" val="1789363976"/>
      </p:ext>
    </p:extLst>
  </p:cSld>
  <p:clrMapOvr>
    <a:masterClrMapping/>
  </p:clrMapOvr>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14:10</a:t>
            </a:r>
            <a:endParaRPr lang="en-US" dirty="0">
              <a:solidFill>
                <a:srgbClr val="00B0F0"/>
              </a:solidFill>
            </a:endParaRPr>
          </a:p>
        </p:txBody>
      </p:sp>
      <p:sp>
        <p:nvSpPr>
          <p:cNvPr id="5" name="Content Placeholder 2"/>
          <p:cNvSpPr>
            <a:spLocks noGrp="1"/>
          </p:cNvSpPr>
          <p:nvPr>
            <p:ph idx="1"/>
          </p:nvPr>
        </p:nvSpPr>
        <p:spPr>
          <a:xfrm>
            <a:off x="232013" y="1132764"/>
            <a:ext cx="11737074" cy="5581934"/>
          </a:xfrm>
        </p:spPr>
        <p:txBody>
          <a:bodyPr>
            <a:noAutofit/>
          </a:bodyPr>
          <a:lstStyle/>
          <a:p>
            <a:pPr marL="0" indent="0">
              <a:buNone/>
            </a:pPr>
            <a:r>
              <a:rPr lang="en-US" sz="4800" dirty="0" smtClean="0">
                <a:solidFill>
                  <a:srgbClr val="FFFF00"/>
                </a:solidFill>
                <a:effectLst/>
              </a:rPr>
              <a:t>…To </a:t>
            </a:r>
            <a:r>
              <a:rPr lang="en-US" sz="4800" dirty="0">
                <a:solidFill>
                  <a:srgbClr val="FFFF00"/>
                </a:solidFill>
                <a:effectLst/>
              </a:rPr>
              <a:t>him will be given of the wine of God's wrath which is ready unmixed in the cup of his wrath and he will have cruel pain, burning with fire before the holy angels and before the </a:t>
            </a:r>
            <a:r>
              <a:rPr lang="en-US" sz="4800" dirty="0" smtClean="0">
                <a:solidFill>
                  <a:srgbClr val="FFFF00"/>
                </a:solidFill>
                <a:effectLst/>
              </a:rPr>
              <a:t>Lamb…</a:t>
            </a:r>
            <a:endParaRPr lang="en-US" sz="4800" dirty="0">
              <a:solidFill>
                <a:srgbClr val="FFFF00"/>
              </a:solidFill>
              <a:effectLst/>
            </a:endParaRPr>
          </a:p>
          <a:p>
            <a:pPr marL="0" indent="0">
              <a:buNone/>
            </a:pPr>
            <a:endParaRPr lang="en-US" sz="3600" dirty="0" smtClean="0">
              <a:effectLst/>
            </a:endParaRPr>
          </a:p>
        </p:txBody>
      </p:sp>
    </p:spTree>
    <p:extLst>
      <p:ext uri="{BB962C8B-B14F-4D97-AF65-F5344CB8AC3E}">
        <p14:creationId xmlns:p14="http://schemas.microsoft.com/office/powerpoint/2010/main" val="3453869623"/>
      </p:ext>
    </p:extLst>
  </p:cSld>
  <p:clrMapOvr>
    <a:masterClrMapping/>
  </p:clrMapOvr>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14:10</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024" y="933816"/>
            <a:ext cx="7898910" cy="592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03481"/>
      </p:ext>
    </p:extLst>
  </p:cSld>
  <p:clrMapOvr>
    <a:masterClrMapping/>
  </p:clrMapOvr>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14:11</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5122" name="Picture 2" descr="Image result for image of revelation 14: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806" y="60658"/>
            <a:ext cx="9288675" cy="679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1135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823" y="140677"/>
            <a:ext cx="11887200" cy="6597748"/>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2:10</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p>
          <a:p>
            <a:pPr marL="0" indent="0">
              <a:buNone/>
            </a:pPr>
            <a:endParaRPr lang="en-US" sz="8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i="1" dirty="0">
                <a:solidFill>
                  <a:srgbClr val="FFFF00"/>
                </a:solidFill>
                <a:effectLst/>
              </a:rPr>
              <a:t>“and ye shall have tribulation ten days” </a:t>
            </a:r>
            <a:endParaRPr lang="en-US" sz="3200" dirty="0">
              <a:effectLst/>
            </a:endParaRPr>
          </a:p>
          <a:p>
            <a:pPr marL="0" indent="0">
              <a:buNone/>
            </a:pPr>
            <a:r>
              <a:rPr lang="en-US" sz="3200" dirty="0"/>
              <a:t>There has been much speculation about the phrase "ten days":</a:t>
            </a:r>
          </a:p>
          <a:p>
            <a:r>
              <a:rPr lang="en-US" sz="3200" dirty="0"/>
              <a:t>Some say that it referred to a literal ten day period of persecution in the city of Smyrna in John's day</a:t>
            </a:r>
          </a:p>
          <a:p>
            <a:r>
              <a:rPr lang="en-US" sz="3200" dirty="0"/>
              <a:t>Some say that it referred to an unspecified period of persecution</a:t>
            </a:r>
          </a:p>
          <a:p>
            <a:pPr marL="0" indent="0">
              <a:buNone/>
            </a:pPr>
            <a:r>
              <a:rPr lang="en-US" sz="3200" dirty="0">
                <a:solidFill>
                  <a:srgbClr val="FFFF00"/>
                </a:solidFill>
              </a:rPr>
              <a:t>However, in an apocalyptic book one is never sure if the numbers are used figuratively or literally!</a:t>
            </a:r>
          </a:p>
          <a:p>
            <a:pPr marL="0" indent="0">
              <a:buNone/>
            </a:pPr>
            <a:endParaRPr lang="en-US" sz="3200" dirty="0">
              <a:effectLst/>
            </a:endParaRPr>
          </a:p>
        </p:txBody>
      </p:sp>
    </p:spTree>
    <p:extLst>
      <p:ext uri="{BB962C8B-B14F-4D97-AF65-F5344CB8AC3E}">
        <p14:creationId xmlns:p14="http://schemas.microsoft.com/office/powerpoint/2010/main" val="188305396"/>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14:11</a:t>
            </a:r>
            <a:endParaRPr lang="en-US" dirty="0">
              <a:solidFill>
                <a:srgbClr val="00B0F0"/>
              </a:solidFill>
            </a:endParaRPr>
          </a:p>
        </p:txBody>
      </p:sp>
      <p:sp>
        <p:nvSpPr>
          <p:cNvPr id="5" name="Content Placeholder 2"/>
          <p:cNvSpPr>
            <a:spLocks noGrp="1"/>
          </p:cNvSpPr>
          <p:nvPr>
            <p:ph idx="1"/>
          </p:nvPr>
        </p:nvSpPr>
        <p:spPr>
          <a:xfrm>
            <a:off x="232013" y="1255594"/>
            <a:ext cx="11737074" cy="5459104"/>
          </a:xfrm>
        </p:spPr>
        <p:txBody>
          <a:bodyPr>
            <a:noAutofit/>
          </a:bodyPr>
          <a:lstStyle/>
          <a:p>
            <a:pPr marL="0" indent="0">
              <a:buNone/>
            </a:pPr>
            <a:r>
              <a:rPr lang="en-US" sz="4800" dirty="0" smtClean="0">
                <a:solidFill>
                  <a:srgbClr val="FFFF00"/>
                </a:solidFill>
                <a:effectLst/>
              </a:rPr>
              <a:t>…And </a:t>
            </a:r>
            <a:r>
              <a:rPr lang="en-US" sz="4800" dirty="0">
                <a:solidFill>
                  <a:srgbClr val="FFFF00"/>
                </a:solidFill>
                <a:effectLst/>
              </a:rPr>
              <a:t>the smoke of their pain goes up for ever and ever; and they have no rest day and night, who give worship to the beast and his image, and have on them the mark of his name.</a:t>
            </a:r>
          </a:p>
          <a:p>
            <a:pPr marL="0" indent="0">
              <a:buNone/>
            </a:pPr>
            <a:endParaRPr lang="en-US" sz="3600" dirty="0" smtClean="0">
              <a:effectLst/>
            </a:endParaRPr>
          </a:p>
        </p:txBody>
      </p:sp>
    </p:spTree>
    <p:extLst>
      <p:ext uri="{BB962C8B-B14F-4D97-AF65-F5344CB8AC3E}">
        <p14:creationId xmlns:p14="http://schemas.microsoft.com/office/powerpoint/2010/main" val="3248888716"/>
      </p:ext>
    </p:extLst>
  </p:cSld>
  <p:clrMapOvr>
    <a:masterClrMapping/>
  </p:clrMapOvr>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14:11</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1026" name="Picture 2" descr="https://endtimebibleprophecy.files.wordpress.com/2014/11/hell-fire.jpg?w=8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130" y="61415"/>
            <a:ext cx="6796585" cy="679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444285"/>
      </p:ext>
    </p:extLst>
  </p:cSld>
  <p:clrMapOvr>
    <a:masterClrMapping/>
  </p:clrMapOvr>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14:11</a:t>
            </a:r>
            <a:endParaRPr lang="en-US" dirty="0">
              <a:solidFill>
                <a:srgbClr val="00B0F0"/>
              </a:solidFill>
            </a:endParaRPr>
          </a:p>
        </p:txBody>
      </p:sp>
      <p:sp>
        <p:nvSpPr>
          <p:cNvPr id="3" name="Content Placeholder 2"/>
          <p:cNvSpPr>
            <a:spLocks noGrp="1"/>
          </p:cNvSpPr>
          <p:nvPr>
            <p:ph idx="1"/>
          </p:nvPr>
        </p:nvSpPr>
        <p:spPr/>
        <p:txBody>
          <a:bodyPr/>
          <a:lstStyle/>
          <a:p>
            <a:endParaRPr lang="en-US"/>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06" y="84015"/>
            <a:ext cx="11434441" cy="66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467921"/>
      </p:ext>
    </p:extLst>
  </p:cSld>
  <p:clrMapOvr>
    <a:masterClrMapping/>
  </p:clrMapOvr>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14:12</a:t>
            </a:r>
            <a:endParaRPr lang="en-US" dirty="0">
              <a:solidFill>
                <a:srgbClr val="00B0F0"/>
              </a:solidFill>
            </a:endParaRPr>
          </a:p>
        </p:txBody>
      </p:sp>
      <p:sp>
        <p:nvSpPr>
          <p:cNvPr id="5" name="Content Placeholder 2"/>
          <p:cNvSpPr>
            <a:spLocks noGrp="1"/>
          </p:cNvSpPr>
          <p:nvPr>
            <p:ph idx="1"/>
          </p:nvPr>
        </p:nvSpPr>
        <p:spPr>
          <a:xfrm>
            <a:off x="232013" y="1255594"/>
            <a:ext cx="11737074" cy="5459104"/>
          </a:xfrm>
        </p:spPr>
        <p:txBody>
          <a:bodyPr>
            <a:noAutofit/>
          </a:bodyPr>
          <a:lstStyle/>
          <a:p>
            <a:pPr marL="0" indent="0">
              <a:buNone/>
            </a:pPr>
            <a:r>
              <a:rPr lang="en-US" sz="3600" dirty="0" smtClean="0">
                <a:effectLst/>
              </a:rPr>
              <a:t>Sometimes </a:t>
            </a:r>
            <a:r>
              <a:rPr lang="en-US" sz="3600" dirty="0">
                <a:solidFill>
                  <a:srgbClr val="FFFF00"/>
                </a:solidFill>
                <a:effectLst/>
              </a:rPr>
              <a:t>patience</a:t>
            </a:r>
            <a:r>
              <a:rPr lang="en-US" sz="3600" dirty="0">
                <a:effectLst/>
              </a:rPr>
              <a:t> or </a:t>
            </a:r>
            <a:r>
              <a:rPr lang="en-US" sz="3600" dirty="0" smtClean="0">
                <a:solidFill>
                  <a:srgbClr val="FFFF00"/>
                </a:solidFill>
                <a:effectLst/>
              </a:rPr>
              <a:t>perseverance</a:t>
            </a:r>
            <a:r>
              <a:rPr lang="en-US" sz="3600" dirty="0" smtClean="0">
                <a:effectLst/>
              </a:rPr>
              <a:t> </a:t>
            </a:r>
            <a:r>
              <a:rPr lang="en-US" sz="3600" dirty="0">
                <a:effectLst/>
              </a:rPr>
              <a:t>is </a:t>
            </a:r>
            <a:r>
              <a:rPr lang="en-US" sz="3600" dirty="0" smtClean="0">
                <a:effectLst/>
              </a:rPr>
              <a:t>expressed as a </a:t>
            </a:r>
            <a:r>
              <a:rPr lang="en-US" sz="3600" dirty="0">
                <a:solidFill>
                  <a:srgbClr val="00FFFF"/>
                </a:solidFill>
                <a:effectLst/>
              </a:rPr>
              <a:t>reward </a:t>
            </a:r>
            <a:r>
              <a:rPr lang="en-US" sz="3600" dirty="0" smtClean="0">
                <a:solidFill>
                  <a:srgbClr val="00FFFF"/>
                </a:solidFill>
                <a:effectLst/>
              </a:rPr>
              <a:t>for faithfulness</a:t>
            </a:r>
            <a:r>
              <a:rPr lang="en-US" sz="3600" dirty="0" smtClean="0">
                <a:effectLst/>
              </a:rPr>
              <a:t>; </a:t>
            </a:r>
            <a:r>
              <a:rPr lang="en-US" sz="3600" dirty="0">
                <a:effectLst/>
              </a:rPr>
              <a:t>the text therefore may </a:t>
            </a:r>
            <a:r>
              <a:rPr lang="en-US" sz="3600" dirty="0" smtClean="0">
                <a:effectLst/>
              </a:rPr>
              <a:t>be understood as: </a:t>
            </a:r>
            <a:r>
              <a:rPr lang="en-US" sz="3600" i="1" dirty="0">
                <a:solidFill>
                  <a:srgbClr val="FFFF00"/>
                </a:solidFill>
                <a:effectLst/>
              </a:rPr>
              <a:t>Here is the reward of the perseverance of the true Christians; for although they die for the testimony of Jesus, </a:t>
            </a:r>
            <a:r>
              <a:rPr lang="en-US" sz="3600" i="1" dirty="0" smtClean="0">
                <a:solidFill>
                  <a:srgbClr val="FFFF00"/>
                </a:solidFill>
                <a:effectLst/>
              </a:rPr>
              <a:t>they </a:t>
            </a:r>
            <a:r>
              <a:rPr lang="en-US" sz="3600" i="1" dirty="0">
                <a:solidFill>
                  <a:srgbClr val="FFFF00"/>
                </a:solidFill>
                <a:effectLst/>
              </a:rPr>
              <a:t>shall be </a:t>
            </a:r>
            <a:r>
              <a:rPr lang="en-US" sz="3600" i="1" dirty="0" smtClean="0">
                <a:solidFill>
                  <a:srgbClr val="FFFF00"/>
                </a:solidFill>
                <a:effectLst/>
              </a:rPr>
              <a:t>vindicated… </a:t>
            </a:r>
            <a:r>
              <a:rPr lang="en-US" sz="3600" dirty="0" smtClean="0">
                <a:solidFill>
                  <a:srgbClr val="00FFFF"/>
                </a:solidFill>
                <a:effectLst/>
              </a:rPr>
              <a:t>(See13:10)</a:t>
            </a:r>
          </a:p>
          <a:p>
            <a:pPr marL="0" indent="0">
              <a:buNone/>
            </a:pPr>
            <a:r>
              <a:rPr lang="en-US" sz="3600" dirty="0">
                <a:effectLst/>
              </a:rPr>
              <a:t>The thought that the enemies who oppress them and torture them will be </a:t>
            </a:r>
            <a:r>
              <a:rPr lang="en-US" sz="3600" dirty="0" smtClean="0">
                <a:effectLst/>
              </a:rPr>
              <a:t>finally overcome, </a:t>
            </a:r>
            <a:r>
              <a:rPr lang="en-US" sz="3600" dirty="0">
                <a:effectLst/>
              </a:rPr>
              <a:t>gives the saints patience to </a:t>
            </a:r>
            <a:r>
              <a:rPr lang="en-US" sz="3600" dirty="0" smtClean="0">
                <a:effectLst/>
              </a:rPr>
              <a:t>endure and the hope of future vindication.</a:t>
            </a:r>
          </a:p>
        </p:txBody>
      </p:sp>
    </p:spTree>
    <p:extLst>
      <p:ext uri="{BB962C8B-B14F-4D97-AF65-F5344CB8AC3E}">
        <p14:creationId xmlns:p14="http://schemas.microsoft.com/office/powerpoint/2010/main" val="1313647839"/>
      </p:ext>
    </p:extLst>
  </p:cSld>
  <p:clrMapOvr>
    <a:masterClrMapping/>
  </p:clrMapOvr>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14:12</a:t>
            </a:r>
            <a:endParaRPr lang="en-US" dirty="0">
              <a:solidFill>
                <a:srgbClr val="00B0F0"/>
              </a:solidFill>
            </a:endParaRPr>
          </a:p>
        </p:txBody>
      </p:sp>
      <p:sp>
        <p:nvSpPr>
          <p:cNvPr id="5" name="Content Placeholder 2"/>
          <p:cNvSpPr>
            <a:spLocks noGrp="1"/>
          </p:cNvSpPr>
          <p:nvPr>
            <p:ph idx="1"/>
          </p:nvPr>
        </p:nvSpPr>
        <p:spPr>
          <a:xfrm>
            <a:off x="232013" y="1255594"/>
            <a:ext cx="11737074" cy="5459104"/>
          </a:xfrm>
        </p:spPr>
        <p:txBody>
          <a:bodyPr>
            <a:noAutofit/>
          </a:bodyPr>
          <a:lstStyle/>
          <a:p>
            <a:pPr marL="0" indent="0">
              <a:buNone/>
            </a:pPr>
            <a:r>
              <a:rPr lang="en-US" sz="3600" dirty="0" smtClean="0">
                <a:effectLst/>
              </a:rPr>
              <a:t>The </a:t>
            </a:r>
            <a:r>
              <a:rPr lang="en-US" sz="3600" dirty="0">
                <a:effectLst/>
              </a:rPr>
              <a:t>design of this portion of the chapter </a:t>
            </a:r>
            <a:r>
              <a:rPr lang="en-US" sz="3600" i="1" dirty="0" smtClean="0">
                <a:solidFill>
                  <a:srgbClr val="FFFF00"/>
                </a:solidFill>
                <a:effectLst/>
              </a:rPr>
              <a:t>(Vs. 9-12</a:t>
            </a:r>
            <a:r>
              <a:rPr lang="en-US" sz="3600" i="1" dirty="0">
                <a:solidFill>
                  <a:srgbClr val="FFFF00"/>
                </a:solidFill>
                <a:effectLst/>
              </a:rPr>
              <a:t>) </a:t>
            </a:r>
            <a:r>
              <a:rPr lang="en-US" sz="3600" dirty="0">
                <a:effectLst/>
              </a:rPr>
              <a:t>is to encourage Christians in their trials by the assurance that this formidable Antichristian power would be overthrown, and that all the enemies of God would receive their just doom </a:t>
            </a:r>
            <a:r>
              <a:rPr lang="en-US" sz="3600" dirty="0" smtClean="0">
                <a:effectLst/>
              </a:rPr>
              <a:t>and judgment. The </a:t>
            </a:r>
            <a:r>
              <a:rPr lang="en-US" sz="3600" dirty="0">
                <a:effectLst/>
              </a:rPr>
              <a:t>final overthrow of the wicked is necessary to the triumph of </a:t>
            </a:r>
            <a:r>
              <a:rPr lang="en-US" sz="3600" dirty="0" smtClean="0">
                <a:effectLst/>
              </a:rPr>
              <a:t>justice, truth &amp; holiness; </a:t>
            </a:r>
            <a:r>
              <a:rPr lang="en-US" sz="3600" dirty="0">
                <a:effectLst/>
              </a:rPr>
              <a:t>and there is </a:t>
            </a:r>
            <a:r>
              <a:rPr lang="en-US" sz="3600" dirty="0" smtClean="0">
                <a:effectLst/>
              </a:rPr>
              <a:t>consolation &amp; comfort </a:t>
            </a:r>
            <a:r>
              <a:rPr lang="en-US" sz="3600" dirty="0">
                <a:effectLst/>
              </a:rPr>
              <a:t>in the belief that </a:t>
            </a:r>
            <a:r>
              <a:rPr lang="en-US" sz="3600" dirty="0" smtClean="0">
                <a:effectLst/>
              </a:rPr>
              <a:t>Christ </a:t>
            </a:r>
            <a:r>
              <a:rPr lang="en-US" sz="3600" dirty="0">
                <a:effectLst/>
              </a:rPr>
              <a:t>will ultimately triumph. </a:t>
            </a:r>
            <a:endParaRPr lang="en-US" sz="3600" i="1" dirty="0" smtClean="0">
              <a:solidFill>
                <a:srgbClr val="FFFF00"/>
              </a:solidFill>
              <a:effectLst/>
            </a:endParaRPr>
          </a:p>
        </p:txBody>
      </p:sp>
    </p:spTree>
    <p:extLst>
      <p:ext uri="{BB962C8B-B14F-4D97-AF65-F5344CB8AC3E}">
        <p14:creationId xmlns:p14="http://schemas.microsoft.com/office/powerpoint/2010/main" val="354106682"/>
      </p:ext>
    </p:extLst>
  </p:cSld>
  <p:clrMapOvr>
    <a:masterClrMapping/>
  </p:clrMapOvr>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232013" y="1760561"/>
            <a:ext cx="11737074" cy="4258102"/>
          </a:xfrm>
        </p:spPr>
        <p:txBody>
          <a:bodyPr>
            <a:noAutofit/>
          </a:bodyPr>
          <a:lstStyle/>
          <a:p>
            <a:pPr marL="0" indent="0">
              <a:buNone/>
            </a:pPr>
            <a:r>
              <a:rPr lang="en-US" sz="3600" i="1" dirty="0" smtClean="0">
                <a:solidFill>
                  <a:srgbClr val="FFFF00"/>
                </a:solidFill>
                <a:effectLst/>
              </a:rPr>
              <a:t>(BBE</a:t>
            </a:r>
            <a:r>
              <a:rPr lang="en-US" sz="3600" i="1" dirty="0">
                <a:solidFill>
                  <a:srgbClr val="FFFF00"/>
                </a:solidFill>
                <a:effectLst/>
              </a:rPr>
              <a:t>)  </a:t>
            </a:r>
            <a:r>
              <a:rPr lang="en-US" sz="3600" i="1" dirty="0" smtClean="0">
                <a:solidFill>
                  <a:srgbClr val="FFFF00"/>
                </a:solidFill>
                <a:effectLst/>
              </a:rPr>
              <a:t>And </a:t>
            </a:r>
            <a:r>
              <a:rPr lang="en-US" sz="3600" i="1" dirty="0">
                <a:solidFill>
                  <a:srgbClr val="FFFF00"/>
                </a:solidFill>
                <a:effectLst/>
              </a:rPr>
              <a:t>a voice from heaven came to my ears, saying, </a:t>
            </a:r>
            <a:r>
              <a:rPr lang="en-US" sz="3600" i="1" dirty="0" smtClean="0">
                <a:solidFill>
                  <a:srgbClr val="FFFF00"/>
                </a:solidFill>
                <a:effectLst/>
              </a:rPr>
              <a:t>“Put </a:t>
            </a:r>
            <a:r>
              <a:rPr lang="en-US" sz="3600" i="1" dirty="0">
                <a:solidFill>
                  <a:srgbClr val="FFFF00"/>
                </a:solidFill>
                <a:effectLst/>
              </a:rPr>
              <a:t>in writing, There is a blessing on the dead who from now on come to their end in the Lord: yes, says the Spirit, that they may have rest from their troubles; for their works go with them</a:t>
            </a:r>
            <a:r>
              <a:rPr lang="en-US" sz="3600" i="1" dirty="0" smtClean="0">
                <a:solidFill>
                  <a:srgbClr val="FFFF00"/>
                </a:solidFill>
                <a:effectLst/>
              </a:rPr>
              <a:t>.”</a:t>
            </a:r>
            <a:endParaRPr lang="en-US" sz="3600" i="1" dirty="0">
              <a:solidFill>
                <a:srgbClr val="FFFF00"/>
              </a:solidFill>
              <a:effectLst/>
            </a:endParaRP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600174648"/>
      </p:ext>
    </p:extLst>
  </p:cSld>
  <p:clrMapOvr>
    <a:masterClrMapping/>
  </p:clrMapOvr>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232013" y="1801504"/>
            <a:ext cx="11737074" cy="4421875"/>
          </a:xfrm>
        </p:spPr>
        <p:txBody>
          <a:bodyPr>
            <a:noAutofit/>
          </a:bodyPr>
          <a:lstStyle/>
          <a:p>
            <a:pPr marL="0" indent="0">
              <a:buNone/>
            </a:pPr>
            <a:r>
              <a:rPr lang="en-US" sz="3600" i="1" dirty="0" smtClean="0">
                <a:solidFill>
                  <a:srgbClr val="FFFF00"/>
                </a:solidFill>
                <a:effectLst/>
              </a:rPr>
              <a:t>(WNT</a:t>
            </a:r>
            <a:r>
              <a:rPr lang="en-US" sz="3600" i="1" dirty="0">
                <a:solidFill>
                  <a:srgbClr val="FFFF00"/>
                </a:solidFill>
                <a:effectLst/>
              </a:rPr>
              <a:t>) </a:t>
            </a:r>
            <a:r>
              <a:rPr lang="en-US" sz="3600" i="1" dirty="0" smtClean="0">
                <a:solidFill>
                  <a:srgbClr val="FFFF00"/>
                </a:solidFill>
                <a:effectLst/>
              </a:rPr>
              <a:t>“And </a:t>
            </a:r>
            <a:r>
              <a:rPr lang="en-US" sz="3600" i="1" dirty="0">
                <a:solidFill>
                  <a:srgbClr val="FFFF00"/>
                </a:solidFill>
                <a:effectLst/>
              </a:rPr>
              <a:t>I heard a voice speaking from Heaven. It said, </a:t>
            </a:r>
            <a:r>
              <a:rPr lang="en-US" sz="3600" i="1" dirty="0" smtClean="0">
                <a:solidFill>
                  <a:srgbClr val="FFFF00"/>
                </a:solidFill>
                <a:effectLst/>
              </a:rPr>
              <a:t> “Write </a:t>
            </a:r>
            <a:r>
              <a:rPr lang="en-US" sz="3600" i="1" dirty="0">
                <a:solidFill>
                  <a:srgbClr val="FFFF00"/>
                </a:solidFill>
                <a:effectLst/>
              </a:rPr>
              <a:t>as follows: </a:t>
            </a:r>
            <a:r>
              <a:rPr lang="en-US" sz="3600" i="1" dirty="0" smtClean="0">
                <a:solidFill>
                  <a:srgbClr val="FFFF00"/>
                </a:solidFill>
                <a:effectLst/>
              </a:rPr>
              <a:t>Blessed </a:t>
            </a:r>
            <a:r>
              <a:rPr lang="en-US" sz="3600" i="1" dirty="0">
                <a:solidFill>
                  <a:srgbClr val="FFFF00"/>
                </a:solidFill>
                <a:effectLst/>
              </a:rPr>
              <a:t>are the dead who die in the Lord from this time onward. Yes, says the Spirit, let them rest from their sorrowful labours; for what they have done goes with them</a:t>
            </a:r>
            <a:r>
              <a:rPr lang="en-US" sz="3600" i="1" dirty="0" smtClean="0">
                <a:solidFill>
                  <a:srgbClr val="FFFF00"/>
                </a:solidFill>
                <a:effectLst/>
              </a:rPr>
              <a:t>.”</a:t>
            </a:r>
          </a:p>
        </p:txBody>
      </p:sp>
    </p:spTree>
    <p:extLst>
      <p:ext uri="{BB962C8B-B14F-4D97-AF65-F5344CB8AC3E}">
        <p14:creationId xmlns:p14="http://schemas.microsoft.com/office/powerpoint/2010/main" val="525476124"/>
      </p:ext>
    </p:extLst>
  </p:cSld>
  <p:clrMapOvr>
    <a:masterClrMapping/>
  </p:clrMapOvr>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232013" y="1050878"/>
            <a:ext cx="11737074" cy="5677468"/>
          </a:xfrm>
        </p:spPr>
        <p:txBody>
          <a:bodyPr>
            <a:noAutofit/>
          </a:bodyPr>
          <a:lstStyle/>
          <a:p>
            <a:pPr marL="0" indent="0">
              <a:buNone/>
            </a:pPr>
            <a:r>
              <a:rPr lang="en-US" sz="3600" i="1" dirty="0">
                <a:solidFill>
                  <a:srgbClr val="FFFF00"/>
                </a:solidFill>
                <a:effectLst/>
              </a:rPr>
              <a:t>And I heard a voice from </a:t>
            </a:r>
            <a:r>
              <a:rPr lang="en-US" sz="3600" i="1" dirty="0" smtClean="0">
                <a:solidFill>
                  <a:srgbClr val="FFFF00"/>
                </a:solidFill>
                <a:effectLst/>
              </a:rPr>
              <a:t>heaven… </a:t>
            </a:r>
            <a:r>
              <a:rPr lang="en-US" sz="3600" dirty="0">
                <a:effectLst/>
              </a:rPr>
              <a:t>A voice </a:t>
            </a:r>
            <a:r>
              <a:rPr lang="en-US" sz="3600" dirty="0" smtClean="0">
                <a:effectLst/>
              </a:rPr>
              <a:t>that spoke </a:t>
            </a:r>
            <a:r>
              <a:rPr lang="en-US" sz="3600" dirty="0">
                <a:effectLst/>
              </a:rPr>
              <a:t>from </a:t>
            </a:r>
            <a:r>
              <a:rPr lang="en-US" sz="3600" dirty="0" smtClean="0">
                <a:effectLst/>
              </a:rPr>
              <a:t>heaven… </a:t>
            </a:r>
            <a:r>
              <a:rPr lang="en-US" sz="3600" i="1" dirty="0" smtClean="0">
                <a:solidFill>
                  <a:srgbClr val="00FFFF"/>
                </a:solidFill>
                <a:effectLst/>
              </a:rPr>
              <a:t>(possibly the Holy Spirit or Christ) </a:t>
            </a:r>
          </a:p>
          <a:p>
            <a:pPr marL="0" indent="0">
              <a:buNone/>
            </a:pPr>
            <a:r>
              <a:rPr lang="en-US" sz="3600" i="1" dirty="0" smtClean="0">
                <a:solidFill>
                  <a:srgbClr val="FFFF00"/>
                </a:solidFill>
                <a:effectLst/>
              </a:rPr>
              <a:t>Saying </a:t>
            </a:r>
            <a:r>
              <a:rPr lang="en-US" sz="3600" i="1" dirty="0">
                <a:solidFill>
                  <a:srgbClr val="FFFF00"/>
                </a:solidFill>
                <a:effectLst/>
              </a:rPr>
              <a:t>unto me, </a:t>
            </a:r>
            <a:r>
              <a:rPr lang="en-US" sz="3600" i="1" dirty="0" smtClean="0">
                <a:solidFill>
                  <a:srgbClr val="FFFF00"/>
                </a:solidFill>
                <a:effectLst/>
              </a:rPr>
              <a:t>Write… </a:t>
            </a:r>
            <a:r>
              <a:rPr lang="en-US" sz="3600" dirty="0">
                <a:effectLst/>
              </a:rPr>
              <a:t>Make a record of this truth. </a:t>
            </a:r>
            <a:r>
              <a:rPr lang="en-US" sz="3600" dirty="0" smtClean="0">
                <a:effectLst/>
              </a:rPr>
              <a:t>John </a:t>
            </a:r>
            <a:r>
              <a:rPr lang="en-US" sz="3600" dirty="0">
                <a:effectLst/>
              </a:rPr>
              <a:t>was engaged in making a record of what he </a:t>
            </a:r>
            <a:r>
              <a:rPr lang="en-US" sz="3600" i="1" dirty="0">
                <a:solidFill>
                  <a:srgbClr val="FFFF00"/>
                </a:solidFill>
                <a:effectLst/>
              </a:rPr>
              <a:t>saw</a:t>
            </a:r>
            <a:r>
              <a:rPr lang="en-US" sz="3600" dirty="0">
                <a:effectLst/>
              </a:rPr>
              <a:t> in </a:t>
            </a:r>
            <a:r>
              <a:rPr lang="en-US" sz="3600" dirty="0" smtClean="0">
                <a:effectLst/>
              </a:rPr>
              <a:t>vision</a:t>
            </a:r>
            <a:r>
              <a:rPr lang="en-US" sz="3600" dirty="0">
                <a:effectLst/>
              </a:rPr>
              <a:t>; he was now instructed to make a record of what he </a:t>
            </a:r>
            <a:r>
              <a:rPr lang="en-US" sz="3600" i="1" dirty="0">
                <a:solidFill>
                  <a:srgbClr val="FFFF00"/>
                </a:solidFill>
                <a:effectLst/>
              </a:rPr>
              <a:t>heard</a:t>
            </a:r>
            <a:r>
              <a:rPr lang="en-US" sz="3600" dirty="0">
                <a:effectLst/>
              </a:rPr>
              <a:t>. </a:t>
            </a:r>
            <a:r>
              <a:rPr lang="en-US" sz="3600" dirty="0">
                <a:solidFill>
                  <a:srgbClr val="00FFFF"/>
                </a:solidFill>
                <a:effectLst/>
              </a:rPr>
              <a:t>This passage may be referred to as a proof that he wrote this book </a:t>
            </a:r>
            <a:r>
              <a:rPr lang="en-US" sz="3600" dirty="0" smtClean="0">
                <a:solidFill>
                  <a:srgbClr val="00FFFF"/>
                </a:solidFill>
                <a:effectLst/>
              </a:rPr>
              <a:t>as </a:t>
            </a:r>
            <a:r>
              <a:rPr lang="en-US" sz="3600" dirty="0">
                <a:solidFill>
                  <a:srgbClr val="00FFFF"/>
                </a:solidFill>
                <a:effectLst/>
              </a:rPr>
              <a:t>the heavenly </a:t>
            </a:r>
            <a:r>
              <a:rPr lang="en-US" sz="3600" dirty="0" smtClean="0">
                <a:solidFill>
                  <a:srgbClr val="00FFFF"/>
                </a:solidFill>
                <a:effectLst/>
              </a:rPr>
              <a:t>revelations </a:t>
            </a:r>
            <a:r>
              <a:rPr lang="en-US" sz="3600" dirty="0">
                <a:solidFill>
                  <a:srgbClr val="00FFFF"/>
                </a:solidFill>
                <a:effectLst/>
              </a:rPr>
              <a:t>were made to him, and not afterwards from memory. </a:t>
            </a:r>
            <a:endParaRPr lang="en-US" sz="3600" dirty="0" smtClean="0">
              <a:solidFill>
                <a:srgbClr val="00FFFF"/>
              </a:solidFill>
              <a:effectLst/>
            </a:endParaRPr>
          </a:p>
        </p:txBody>
      </p:sp>
    </p:spTree>
    <p:extLst>
      <p:ext uri="{BB962C8B-B14F-4D97-AF65-F5344CB8AC3E}">
        <p14:creationId xmlns:p14="http://schemas.microsoft.com/office/powerpoint/2010/main" val="3372538763"/>
      </p:ext>
    </p:extLst>
  </p:cSld>
  <p:clrMapOvr>
    <a:masterClrMapping/>
  </p:clrMapOvr>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232013" y="1637730"/>
            <a:ext cx="11737074" cy="5090615"/>
          </a:xfrm>
        </p:spPr>
        <p:txBody>
          <a:bodyPr>
            <a:noAutofit/>
          </a:bodyPr>
          <a:lstStyle/>
          <a:p>
            <a:pPr marL="0" indent="0">
              <a:buNone/>
            </a:pPr>
            <a:r>
              <a:rPr lang="en-US" sz="3600" i="1" dirty="0">
                <a:solidFill>
                  <a:srgbClr val="FFFF00"/>
                </a:solidFill>
                <a:effectLst/>
              </a:rPr>
              <a:t> Blessed are the dead which die in the </a:t>
            </a:r>
            <a:r>
              <a:rPr lang="en-US" sz="3600" i="1" dirty="0" smtClean="0">
                <a:solidFill>
                  <a:srgbClr val="FFFF00"/>
                </a:solidFill>
                <a:effectLst/>
              </a:rPr>
              <a:t>Lord </a:t>
            </a:r>
          </a:p>
          <a:p>
            <a:pPr marL="0" indent="0">
              <a:buNone/>
            </a:pPr>
            <a:r>
              <a:rPr lang="en-US" sz="3600" dirty="0">
                <a:effectLst/>
              </a:rPr>
              <a:t>This refers to </a:t>
            </a:r>
            <a:r>
              <a:rPr lang="en-US" sz="3600" dirty="0" smtClean="0">
                <a:effectLst/>
              </a:rPr>
              <a:t>persons who trusted Christ while they were alive and then their time of death had come, </a:t>
            </a:r>
            <a:r>
              <a:rPr lang="en-US" sz="3600" dirty="0">
                <a:effectLst/>
              </a:rPr>
              <a:t>but the exact time of this death is uncertain. </a:t>
            </a:r>
            <a:r>
              <a:rPr lang="en-US" sz="3600" dirty="0" smtClean="0">
                <a:effectLst/>
              </a:rPr>
              <a:t>Though </a:t>
            </a:r>
            <a:r>
              <a:rPr lang="en-US" sz="3600" dirty="0">
                <a:effectLst/>
              </a:rPr>
              <a:t>the time element is uncertain, it is important to know that the death of God's saints is precious in His </a:t>
            </a:r>
            <a:r>
              <a:rPr lang="en-US" sz="3600" dirty="0" smtClean="0">
                <a:effectLst/>
              </a:rPr>
              <a:t>sight.</a:t>
            </a:r>
            <a:endParaRPr lang="en-US" sz="3600" i="1" dirty="0" smtClean="0">
              <a:solidFill>
                <a:srgbClr val="FFFF00"/>
              </a:solidFill>
              <a:effectLst/>
            </a:endParaRPr>
          </a:p>
        </p:txBody>
      </p:sp>
    </p:spTree>
    <p:extLst>
      <p:ext uri="{BB962C8B-B14F-4D97-AF65-F5344CB8AC3E}">
        <p14:creationId xmlns:p14="http://schemas.microsoft.com/office/powerpoint/2010/main" val="3092442975"/>
      </p:ext>
    </p:extLst>
  </p:cSld>
  <p:clrMapOvr>
    <a:masterClrMapping/>
  </p:clrMapOvr>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177423" y="1228298"/>
            <a:ext cx="11737074" cy="5295331"/>
          </a:xfrm>
        </p:spPr>
        <p:txBody>
          <a:bodyPr>
            <a:noAutofit/>
          </a:bodyPr>
          <a:lstStyle/>
          <a:p>
            <a:pPr marL="0" indent="0">
              <a:buNone/>
            </a:pPr>
            <a:r>
              <a:rPr lang="en-US" sz="3600" i="1" dirty="0">
                <a:solidFill>
                  <a:srgbClr val="FFFF00"/>
                </a:solidFill>
                <a:effectLst/>
              </a:rPr>
              <a:t> </a:t>
            </a:r>
            <a:r>
              <a:rPr lang="en-US" sz="3600" dirty="0" smtClean="0">
                <a:solidFill>
                  <a:srgbClr val="FFFF00"/>
                </a:solidFill>
                <a:effectLst/>
              </a:rPr>
              <a:t>…the </a:t>
            </a:r>
            <a:r>
              <a:rPr lang="en-US" sz="3600" dirty="0">
                <a:solidFill>
                  <a:srgbClr val="FFFF00"/>
                </a:solidFill>
                <a:effectLst/>
              </a:rPr>
              <a:t>dead which die in the </a:t>
            </a:r>
            <a:r>
              <a:rPr lang="en-US" sz="3600" dirty="0" smtClean="0">
                <a:solidFill>
                  <a:srgbClr val="FFFF00"/>
                </a:solidFill>
                <a:effectLst/>
              </a:rPr>
              <a:t>Lord </a:t>
            </a:r>
            <a:r>
              <a:rPr lang="en-US" sz="3600" i="1" dirty="0" smtClean="0">
                <a:solidFill>
                  <a:srgbClr val="00FFFF"/>
                </a:solidFill>
                <a:effectLst/>
              </a:rPr>
              <a:t>from henceforth</a:t>
            </a:r>
            <a:r>
              <a:rPr lang="en-US" sz="3600" i="1" dirty="0" smtClean="0">
                <a:solidFill>
                  <a:srgbClr val="FFFF00"/>
                </a:solidFill>
                <a:effectLst/>
              </a:rPr>
              <a:t>… </a:t>
            </a:r>
          </a:p>
          <a:p>
            <a:pPr marL="0" indent="0">
              <a:buNone/>
            </a:pPr>
            <a:endParaRPr lang="en-US" sz="800" dirty="0" smtClean="0">
              <a:solidFill>
                <a:srgbClr val="00FFFF"/>
              </a:solidFill>
              <a:effectLst/>
            </a:endParaRPr>
          </a:p>
          <a:p>
            <a:pPr marL="0" indent="0">
              <a:buNone/>
            </a:pPr>
            <a:r>
              <a:rPr lang="en-US" sz="3600" dirty="0" smtClean="0">
                <a:solidFill>
                  <a:srgbClr val="00FFFF"/>
                </a:solidFill>
                <a:effectLst/>
              </a:rPr>
              <a:t>Some say the dead </a:t>
            </a:r>
            <a:r>
              <a:rPr lang="en-US" sz="3600" dirty="0">
                <a:solidFill>
                  <a:srgbClr val="00FFFF"/>
                </a:solidFill>
                <a:effectLst/>
              </a:rPr>
              <a:t>will be </a:t>
            </a:r>
            <a:r>
              <a:rPr lang="en-US" sz="3600" dirty="0" smtClean="0">
                <a:solidFill>
                  <a:srgbClr val="00FFFF"/>
                </a:solidFill>
                <a:effectLst/>
              </a:rPr>
              <a:t>ever blessed</a:t>
            </a:r>
            <a:r>
              <a:rPr lang="en-US" sz="3600" dirty="0" smtClean="0">
                <a:effectLst/>
              </a:rPr>
              <a:t>. In other words some believe that the phrase </a:t>
            </a:r>
            <a:r>
              <a:rPr lang="en-US" sz="3600" i="1" dirty="0" smtClean="0">
                <a:solidFill>
                  <a:srgbClr val="00FFFF"/>
                </a:solidFill>
                <a:effectLst/>
              </a:rPr>
              <a:t>from henceforth</a:t>
            </a:r>
            <a:r>
              <a:rPr lang="en-US" sz="3600" dirty="0" smtClean="0">
                <a:effectLst/>
              </a:rPr>
              <a:t> is referring to the dead being blessed from now </a:t>
            </a:r>
            <a:r>
              <a:rPr lang="en-US" sz="3600" dirty="0">
                <a:effectLst/>
              </a:rPr>
              <a:t>on. The day they leave the body they are happy with </a:t>
            </a:r>
            <a:r>
              <a:rPr lang="en-US" sz="3600" dirty="0" smtClean="0">
                <a:effectLst/>
              </a:rPr>
              <a:t>Christ. They enter </a:t>
            </a:r>
            <a:r>
              <a:rPr lang="en-US" sz="3600" dirty="0">
                <a:effectLst/>
              </a:rPr>
              <a:t>immediately into </a:t>
            </a:r>
            <a:r>
              <a:rPr lang="en-US" sz="3600" dirty="0" smtClean="0">
                <a:effectLst/>
              </a:rPr>
              <a:t>rest and are </a:t>
            </a:r>
            <a:r>
              <a:rPr lang="en-US" sz="3600" dirty="0">
                <a:effectLst/>
              </a:rPr>
              <a:t>blessed.</a:t>
            </a:r>
            <a:endParaRPr lang="en-US" sz="3600" i="1" dirty="0" smtClean="0">
              <a:solidFill>
                <a:srgbClr val="FFFF00"/>
              </a:solidFill>
              <a:effectLst/>
            </a:endParaRPr>
          </a:p>
        </p:txBody>
      </p:sp>
    </p:spTree>
    <p:extLst>
      <p:ext uri="{BB962C8B-B14F-4D97-AF65-F5344CB8AC3E}">
        <p14:creationId xmlns:p14="http://schemas.microsoft.com/office/powerpoint/2010/main" val="18164108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823" y="140677"/>
            <a:ext cx="11887200" cy="6597748"/>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2:10</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p>
          <a:p>
            <a:pPr marL="0" indent="0">
              <a:buNone/>
            </a:pPr>
            <a:endParaRPr lang="en-US" sz="8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i="1" dirty="0">
                <a:solidFill>
                  <a:srgbClr val="FFFF00"/>
                </a:solidFill>
                <a:effectLst/>
              </a:rPr>
              <a:t>“and ye shall have tribulation ten days” </a:t>
            </a:r>
            <a:endParaRPr lang="en-US" sz="3200" dirty="0">
              <a:effectLst/>
            </a:endParaRPr>
          </a:p>
          <a:p>
            <a:pPr marL="0" indent="0">
              <a:buNone/>
            </a:pPr>
            <a:r>
              <a:rPr lang="en-US" sz="3200" dirty="0"/>
              <a:t>In the book of Revelation and in Daniel, years are signified by days; therefore 10 days could represent 10 years…. and 10 years was precisely the duration of the persecution under Emperor Diocletian during which the Asia Churches were grievously afflicted.</a:t>
            </a:r>
          </a:p>
          <a:p>
            <a:pPr marL="0" indent="0">
              <a:buNone/>
            </a:pPr>
            <a:r>
              <a:rPr lang="en-US" sz="3200" dirty="0">
                <a:effectLst/>
              </a:rPr>
              <a:t>* There was also an intense period between emperors Nero to </a:t>
            </a:r>
            <a:r>
              <a:rPr lang="en-US" sz="3200" dirty="0"/>
              <a:t>Diocletian…</a:t>
            </a:r>
            <a:r>
              <a:rPr lang="en-US" sz="3200" dirty="0">
                <a:effectLst/>
              </a:rPr>
              <a:t> called the “10 principal persecutions;” which some refer to that period as the 10 days.</a:t>
            </a:r>
          </a:p>
        </p:txBody>
      </p:sp>
    </p:spTree>
    <p:extLst>
      <p:ext uri="{BB962C8B-B14F-4D97-AF65-F5344CB8AC3E}">
        <p14:creationId xmlns:p14="http://schemas.microsoft.com/office/powerpoint/2010/main" val="824103126"/>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232013" y="1009933"/>
            <a:ext cx="11737074" cy="5704765"/>
          </a:xfrm>
        </p:spPr>
        <p:txBody>
          <a:bodyPr>
            <a:noAutofit/>
          </a:bodyPr>
          <a:lstStyle/>
          <a:p>
            <a:pPr marL="0" indent="0">
              <a:buNone/>
            </a:pPr>
            <a:r>
              <a:rPr lang="en-US" sz="3600" i="1" dirty="0">
                <a:solidFill>
                  <a:srgbClr val="FFFF00"/>
                </a:solidFill>
                <a:effectLst/>
              </a:rPr>
              <a:t> </a:t>
            </a:r>
            <a:r>
              <a:rPr lang="en-US" sz="3600" dirty="0" smtClean="0">
                <a:solidFill>
                  <a:srgbClr val="FFFF00"/>
                </a:solidFill>
                <a:effectLst/>
              </a:rPr>
              <a:t>…the </a:t>
            </a:r>
            <a:r>
              <a:rPr lang="en-US" sz="3600" dirty="0">
                <a:solidFill>
                  <a:srgbClr val="FFFF00"/>
                </a:solidFill>
                <a:effectLst/>
              </a:rPr>
              <a:t>dead which die in the </a:t>
            </a:r>
            <a:r>
              <a:rPr lang="en-US" sz="3600" dirty="0" smtClean="0">
                <a:solidFill>
                  <a:srgbClr val="FFFF00"/>
                </a:solidFill>
                <a:effectLst/>
              </a:rPr>
              <a:t>Lord </a:t>
            </a:r>
            <a:r>
              <a:rPr lang="en-US" sz="3600" i="1" dirty="0" smtClean="0">
                <a:solidFill>
                  <a:srgbClr val="00FFFF"/>
                </a:solidFill>
                <a:effectLst/>
              </a:rPr>
              <a:t>from henceforth</a:t>
            </a:r>
            <a:r>
              <a:rPr lang="en-US" sz="3600" i="1" dirty="0" smtClean="0">
                <a:solidFill>
                  <a:srgbClr val="FFFF00"/>
                </a:solidFill>
                <a:effectLst/>
              </a:rPr>
              <a:t>… </a:t>
            </a:r>
          </a:p>
          <a:p>
            <a:pPr marL="0" indent="0">
              <a:buNone/>
            </a:pPr>
            <a:endParaRPr lang="en-US" sz="800" dirty="0" smtClean="0">
              <a:effectLst/>
            </a:endParaRPr>
          </a:p>
          <a:p>
            <a:pPr marL="0" indent="0">
              <a:buNone/>
            </a:pPr>
            <a:r>
              <a:rPr lang="en-US" sz="3600" dirty="0" smtClean="0">
                <a:solidFill>
                  <a:srgbClr val="00FFFF"/>
                </a:solidFill>
                <a:effectLst/>
              </a:rPr>
              <a:t>Some say it is designed </a:t>
            </a:r>
            <a:r>
              <a:rPr lang="en-US" sz="3600" dirty="0">
                <a:solidFill>
                  <a:srgbClr val="00FFFF"/>
                </a:solidFill>
                <a:effectLst/>
              </a:rPr>
              <a:t>to comfort </a:t>
            </a:r>
            <a:r>
              <a:rPr lang="en-US" sz="3600" dirty="0" smtClean="0">
                <a:solidFill>
                  <a:srgbClr val="00FFFF"/>
                </a:solidFill>
                <a:effectLst/>
              </a:rPr>
              <a:t>those saints </a:t>
            </a:r>
            <a:r>
              <a:rPr lang="en-US" sz="3600" dirty="0">
                <a:solidFill>
                  <a:srgbClr val="00FFFF"/>
                </a:solidFill>
                <a:effectLst/>
              </a:rPr>
              <a:t>who </a:t>
            </a:r>
            <a:r>
              <a:rPr lang="en-US" sz="3600" dirty="0" smtClean="0">
                <a:solidFill>
                  <a:srgbClr val="00FFFF"/>
                </a:solidFill>
                <a:effectLst/>
              </a:rPr>
              <a:t>would </a:t>
            </a:r>
            <a:r>
              <a:rPr lang="en-US" sz="3600" dirty="0">
                <a:solidFill>
                  <a:srgbClr val="00FFFF"/>
                </a:solidFill>
                <a:effectLst/>
              </a:rPr>
              <a:t>die as </a:t>
            </a:r>
            <a:r>
              <a:rPr lang="en-US" sz="3600" dirty="0" smtClean="0">
                <a:solidFill>
                  <a:srgbClr val="00FFFF"/>
                </a:solidFill>
                <a:effectLst/>
              </a:rPr>
              <a:t>martyrs</a:t>
            </a:r>
            <a:r>
              <a:rPr lang="en-US" sz="3600" dirty="0" smtClean="0">
                <a:effectLst/>
              </a:rPr>
              <a:t>. Possibly referring to the time period when John was living. Therefore it is referring to the believer who dies after John’s writing or during the time period. In other words, any believer who dies from the time of this utterance or from this point onward; has a special reward waiting for them.</a:t>
            </a:r>
            <a:endParaRPr lang="en-US" sz="3600" i="1" dirty="0" smtClean="0">
              <a:solidFill>
                <a:srgbClr val="FFFF00"/>
              </a:solidFill>
              <a:effectLst/>
            </a:endParaRPr>
          </a:p>
        </p:txBody>
      </p:sp>
    </p:spTree>
    <p:extLst>
      <p:ext uri="{BB962C8B-B14F-4D97-AF65-F5344CB8AC3E}">
        <p14:creationId xmlns:p14="http://schemas.microsoft.com/office/powerpoint/2010/main" val="1079514785"/>
      </p:ext>
    </p:extLst>
  </p:cSld>
  <p:clrMapOvr>
    <a:masterClrMapping/>
  </p:clrMapOvr>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232013" y="1528548"/>
            <a:ext cx="11737074" cy="5227093"/>
          </a:xfrm>
        </p:spPr>
        <p:txBody>
          <a:bodyPr>
            <a:noAutofit/>
          </a:bodyPr>
          <a:lstStyle/>
          <a:p>
            <a:pPr marL="0" indent="0">
              <a:buNone/>
            </a:pPr>
            <a:r>
              <a:rPr lang="en-US" sz="3600" i="1" dirty="0" smtClean="0">
                <a:solidFill>
                  <a:srgbClr val="FFFF00"/>
                </a:solidFill>
                <a:effectLst/>
              </a:rPr>
              <a:t>“Blessed </a:t>
            </a:r>
            <a:r>
              <a:rPr lang="en-US" sz="3600" i="1" dirty="0">
                <a:solidFill>
                  <a:srgbClr val="FFFF00"/>
                </a:solidFill>
                <a:effectLst/>
              </a:rPr>
              <a:t>are the dead which die in the Lord</a:t>
            </a:r>
            <a:r>
              <a:rPr lang="en-US" sz="3600" i="1" dirty="0" smtClean="0">
                <a:solidFill>
                  <a:srgbClr val="FFFF00"/>
                </a:solidFill>
                <a:effectLst/>
              </a:rPr>
              <a:t>.”</a:t>
            </a:r>
          </a:p>
          <a:p>
            <a:pPr marL="0" indent="0">
              <a:buNone/>
            </a:pPr>
            <a:r>
              <a:rPr lang="en-US" sz="3600" dirty="0">
                <a:effectLst/>
              </a:rPr>
              <a:t>But their condition was not to be regarded as one of misfortune, but of blessedness and joy, </a:t>
            </a:r>
            <a:r>
              <a:rPr lang="en-US" sz="3600" dirty="0" smtClean="0">
                <a:effectLst/>
              </a:rPr>
              <a:t>for they </a:t>
            </a:r>
            <a:r>
              <a:rPr lang="en-US" sz="3600" dirty="0">
                <a:effectLst/>
              </a:rPr>
              <a:t>would die </a:t>
            </a:r>
            <a:r>
              <a:rPr lang="en-US" sz="3600" dirty="0" smtClean="0">
                <a:effectLst/>
              </a:rPr>
              <a:t>for </a:t>
            </a:r>
            <a:r>
              <a:rPr lang="en-US" sz="3600" dirty="0">
                <a:effectLst/>
              </a:rPr>
              <a:t>an honourable cause; they would emerge from a world of sorrow and </a:t>
            </a:r>
            <a:r>
              <a:rPr lang="en-US" sz="3600" dirty="0" smtClean="0">
                <a:effectLst/>
              </a:rPr>
              <a:t>they </a:t>
            </a:r>
            <a:r>
              <a:rPr lang="en-US" sz="3600" dirty="0">
                <a:effectLst/>
              </a:rPr>
              <a:t>would rise to eternal life and peace. </a:t>
            </a:r>
            <a:endParaRPr lang="en-US" sz="3600" dirty="0" smtClean="0">
              <a:effectLst/>
            </a:endParaRPr>
          </a:p>
        </p:txBody>
      </p:sp>
    </p:spTree>
    <p:extLst>
      <p:ext uri="{BB962C8B-B14F-4D97-AF65-F5344CB8AC3E}">
        <p14:creationId xmlns:p14="http://schemas.microsoft.com/office/powerpoint/2010/main" val="343842175"/>
      </p:ext>
    </p:extLst>
  </p:cSld>
  <p:clrMapOvr>
    <a:masterClrMapping/>
  </p:clrMapOvr>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232013" y="941696"/>
            <a:ext cx="11737074" cy="5813946"/>
          </a:xfrm>
        </p:spPr>
        <p:txBody>
          <a:bodyPr>
            <a:noAutofit/>
          </a:bodyPr>
          <a:lstStyle/>
          <a:p>
            <a:pPr marL="0" indent="0">
              <a:buNone/>
            </a:pPr>
            <a:r>
              <a:rPr lang="en-US" sz="3600" i="1" dirty="0">
                <a:solidFill>
                  <a:srgbClr val="FFFF00"/>
                </a:solidFill>
                <a:effectLst/>
              </a:rPr>
              <a:t> “Blessed are the dead which die in the Lord.”</a:t>
            </a:r>
          </a:p>
          <a:p>
            <a:pPr marL="0" indent="0">
              <a:buNone/>
            </a:pPr>
            <a:r>
              <a:rPr lang="en-US" sz="3600" dirty="0" smtClean="0">
                <a:effectLst/>
              </a:rPr>
              <a:t>The design therefore </a:t>
            </a:r>
            <a:r>
              <a:rPr lang="en-US" sz="3600" dirty="0">
                <a:effectLst/>
              </a:rPr>
              <a:t>of the </a:t>
            </a:r>
            <a:r>
              <a:rPr lang="en-US" sz="3600" dirty="0" smtClean="0">
                <a:effectLst/>
              </a:rPr>
              <a:t>verse, </a:t>
            </a:r>
            <a:r>
              <a:rPr lang="en-US" sz="3600" dirty="0">
                <a:effectLst/>
              </a:rPr>
              <a:t>is to impart consolation and support to those who would be exposed to a martyr's </a:t>
            </a:r>
            <a:r>
              <a:rPr lang="en-US" sz="3600" dirty="0" smtClean="0">
                <a:effectLst/>
              </a:rPr>
              <a:t>death </a:t>
            </a:r>
            <a:r>
              <a:rPr lang="en-US" sz="3600" dirty="0">
                <a:effectLst/>
              </a:rPr>
              <a:t>and to those </a:t>
            </a:r>
            <a:r>
              <a:rPr lang="en-US" sz="3600" dirty="0" smtClean="0">
                <a:effectLst/>
              </a:rPr>
              <a:t>who </a:t>
            </a:r>
            <a:r>
              <a:rPr lang="en-US" sz="3600" dirty="0">
                <a:effectLst/>
              </a:rPr>
              <a:t>in times of persecution, would see their friends exposed to such a death. It may be added that the declaration here made is true still, and ever will be. It is a blessed thing to die in the Lord. </a:t>
            </a:r>
            <a:endParaRPr lang="en-US" sz="3600" dirty="0" smtClean="0">
              <a:effectLst/>
            </a:endParaRPr>
          </a:p>
        </p:txBody>
      </p:sp>
    </p:spTree>
    <p:extLst>
      <p:ext uri="{BB962C8B-B14F-4D97-AF65-F5344CB8AC3E}">
        <p14:creationId xmlns:p14="http://schemas.microsoft.com/office/powerpoint/2010/main" val="2217419858"/>
      </p:ext>
    </p:extLst>
  </p:cSld>
  <p:clrMapOvr>
    <a:masterClrMapping/>
  </p:clrMapOvr>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232013" y="941696"/>
            <a:ext cx="11737074" cy="5813946"/>
          </a:xfrm>
        </p:spPr>
        <p:txBody>
          <a:bodyPr>
            <a:noAutofit/>
          </a:bodyPr>
          <a:lstStyle/>
          <a:p>
            <a:pPr marL="0" indent="0">
              <a:buNone/>
            </a:pPr>
            <a:r>
              <a:rPr lang="en-US" sz="3600" i="1" dirty="0">
                <a:solidFill>
                  <a:srgbClr val="FFFF00"/>
                </a:solidFill>
                <a:effectLst/>
              </a:rPr>
              <a:t>That they may rest from their labours. </a:t>
            </a:r>
            <a:endParaRPr lang="en-US" sz="3600" i="1" dirty="0" smtClean="0">
              <a:solidFill>
                <a:srgbClr val="FFFF00"/>
              </a:solidFill>
              <a:effectLst/>
            </a:endParaRPr>
          </a:p>
          <a:p>
            <a:pPr marL="0" indent="0">
              <a:buNone/>
            </a:pPr>
            <a:r>
              <a:rPr lang="en-US" sz="3600" dirty="0" smtClean="0">
                <a:effectLst/>
              </a:rPr>
              <a:t>The </a:t>
            </a:r>
            <a:r>
              <a:rPr lang="en-US" sz="3600" dirty="0">
                <a:effectLst/>
              </a:rPr>
              <a:t>word here rendered </a:t>
            </a:r>
            <a:r>
              <a:rPr lang="en-US" sz="3600" i="1" dirty="0">
                <a:solidFill>
                  <a:srgbClr val="FFFF00"/>
                </a:solidFill>
                <a:effectLst/>
              </a:rPr>
              <a:t>labour</a:t>
            </a:r>
            <a:r>
              <a:rPr lang="en-US" sz="3600" dirty="0">
                <a:effectLst/>
              </a:rPr>
              <a:t> </a:t>
            </a:r>
            <a:r>
              <a:rPr lang="en-US" sz="3600" dirty="0" smtClean="0">
                <a:effectLst/>
              </a:rPr>
              <a:t>means </a:t>
            </a:r>
            <a:r>
              <a:rPr lang="en-US" sz="3600" dirty="0">
                <a:effectLst/>
              </a:rPr>
              <a:t>properly wailing, grief, </a:t>
            </a:r>
            <a:r>
              <a:rPr lang="en-US" sz="3600" dirty="0" smtClean="0">
                <a:effectLst/>
              </a:rPr>
              <a:t>to </a:t>
            </a:r>
            <a:r>
              <a:rPr lang="en-US" sz="3600" dirty="0">
                <a:effectLst/>
              </a:rPr>
              <a:t>beat, and hence a beating of the breast as in grief. </a:t>
            </a:r>
            <a:r>
              <a:rPr lang="en-US" sz="3600" dirty="0" smtClean="0">
                <a:effectLst/>
              </a:rPr>
              <a:t>The </a:t>
            </a:r>
            <a:r>
              <a:rPr lang="en-US" sz="3600" dirty="0">
                <a:effectLst/>
              </a:rPr>
              <a:t>word </a:t>
            </a:r>
            <a:r>
              <a:rPr lang="en-US" sz="3600" dirty="0" smtClean="0">
                <a:effectLst/>
              </a:rPr>
              <a:t>also denotes toil</a:t>
            </a:r>
            <a:r>
              <a:rPr lang="en-US" sz="3600" dirty="0">
                <a:effectLst/>
              </a:rPr>
              <a:t> </a:t>
            </a:r>
            <a:r>
              <a:rPr lang="en-US" sz="3600" dirty="0" smtClean="0">
                <a:effectLst/>
              </a:rPr>
              <a:t>&amp; effort. </a:t>
            </a:r>
          </a:p>
          <a:p>
            <a:pPr marL="0" indent="0">
              <a:buNone/>
            </a:pPr>
            <a:r>
              <a:rPr lang="en-US" sz="3600" dirty="0" smtClean="0">
                <a:effectLst/>
              </a:rPr>
              <a:t>It </a:t>
            </a:r>
            <a:r>
              <a:rPr lang="en-US" sz="3600" dirty="0">
                <a:effectLst/>
              </a:rPr>
              <a:t>is here used in the sense of wearisome toil in doing good, in </a:t>
            </a:r>
            <a:r>
              <a:rPr lang="en-US" sz="3600" dirty="0" smtClean="0">
                <a:effectLst/>
              </a:rPr>
              <a:t>working for Christ, </a:t>
            </a:r>
            <a:r>
              <a:rPr lang="en-US" sz="3600" dirty="0">
                <a:effectLst/>
              </a:rPr>
              <a:t>in </a:t>
            </a:r>
            <a:r>
              <a:rPr lang="en-US" sz="3600" dirty="0" smtClean="0">
                <a:effectLst/>
              </a:rPr>
              <a:t>evangelizing souls &amp; </a:t>
            </a:r>
            <a:r>
              <a:rPr lang="en-US" sz="3600" dirty="0">
                <a:effectLst/>
              </a:rPr>
              <a:t>in defending the truth. From such toils the redeemed in heaven will be </a:t>
            </a:r>
            <a:r>
              <a:rPr lang="en-US" sz="3600" dirty="0" smtClean="0">
                <a:effectLst/>
              </a:rPr>
              <a:t>released.</a:t>
            </a:r>
            <a:endParaRPr lang="en-US" sz="3600" dirty="0">
              <a:effectLst/>
            </a:endParaRPr>
          </a:p>
        </p:txBody>
      </p:sp>
    </p:spTree>
    <p:extLst>
      <p:ext uri="{BB962C8B-B14F-4D97-AF65-F5344CB8AC3E}">
        <p14:creationId xmlns:p14="http://schemas.microsoft.com/office/powerpoint/2010/main" val="4288542672"/>
      </p:ext>
    </p:extLst>
  </p:cSld>
  <p:clrMapOvr>
    <a:masterClrMapping/>
  </p:clrMapOvr>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14:13</a:t>
            </a:r>
            <a:endParaRPr lang="en-US" dirty="0">
              <a:solidFill>
                <a:srgbClr val="00B0F0"/>
              </a:solidFill>
            </a:endParaRPr>
          </a:p>
        </p:txBody>
      </p:sp>
      <p:sp>
        <p:nvSpPr>
          <p:cNvPr id="5" name="Content Placeholder 2"/>
          <p:cNvSpPr>
            <a:spLocks noGrp="1"/>
          </p:cNvSpPr>
          <p:nvPr>
            <p:ph idx="1"/>
          </p:nvPr>
        </p:nvSpPr>
        <p:spPr>
          <a:xfrm>
            <a:off x="204717" y="723330"/>
            <a:ext cx="11737074" cy="6134669"/>
          </a:xfrm>
        </p:spPr>
        <p:txBody>
          <a:bodyPr>
            <a:noAutofit/>
          </a:bodyPr>
          <a:lstStyle/>
          <a:p>
            <a:pPr marL="0" indent="0">
              <a:buNone/>
            </a:pPr>
            <a:r>
              <a:rPr lang="en-US" sz="3600" i="1" dirty="0">
                <a:solidFill>
                  <a:srgbClr val="FFFF00"/>
                </a:solidFill>
                <a:effectLst/>
              </a:rPr>
              <a:t>And their works do follow them. </a:t>
            </a:r>
            <a:endParaRPr lang="en-US" sz="3600" i="1" dirty="0" smtClean="0">
              <a:solidFill>
                <a:srgbClr val="FFFF00"/>
              </a:solidFill>
              <a:effectLst/>
            </a:endParaRPr>
          </a:p>
          <a:p>
            <a:pPr marL="0" indent="0">
              <a:buNone/>
            </a:pPr>
            <a:r>
              <a:rPr lang="en-US" sz="3600" dirty="0">
                <a:effectLst/>
              </a:rPr>
              <a:t>By </a:t>
            </a:r>
            <a:r>
              <a:rPr lang="en-US" sz="3600" dirty="0" smtClean="0">
                <a:effectLst/>
              </a:rPr>
              <a:t>works </a:t>
            </a:r>
            <a:r>
              <a:rPr lang="en-US" sz="3600" dirty="0">
                <a:effectLst/>
              </a:rPr>
              <a:t>is meant the </a:t>
            </a:r>
            <a:r>
              <a:rPr lang="en-US" sz="3600" dirty="0" smtClean="0">
                <a:effectLst/>
              </a:rPr>
              <a:t>rewards </a:t>
            </a:r>
            <a:r>
              <a:rPr lang="en-US" sz="3600" dirty="0">
                <a:effectLst/>
              </a:rPr>
              <a:t>which accompany </a:t>
            </a:r>
            <a:r>
              <a:rPr lang="en-US" sz="3600" dirty="0" smtClean="0">
                <a:effectLst/>
              </a:rPr>
              <a:t>their </a:t>
            </a:r>
            <a:r>
              <a:rPr lang="en-US" sz="3600" dirty="0">
                <a:effectLst/>
              </a:rPr>
              <a:t>good </a:t>
            </a:r>
            <a:r>
              <a:rPr lang="en-US" sz="3600" dirty="0" smtClean="0">
                <a:effectLst/>
              </a:rPr>
              <a:t>works; </a:t>
            </a:r>
            <a:r>
              <a:rPr lang="en-US" sz="3600" dirty="0">
                <a:effectLst/>
              </a:rPr>
              <a:t>that is, the fruit of their works. </a:t>
            </a:r>
            <a:r>
              <a:rPr lang="en-US" sz="3600" dirty="0" smtClean="0">
                <a:effectLst/>
              </a:rPr>
              <a:t>The </a:t>
            </a:r>
            <a:r>
              <a:rPr lang="en-US" sz="3600" dirty="0">
                <a:effectLst/>
              </a:rPr>
              <a:t>rewards or the consequences of their works will follow them to the eternal </a:t>
            </a:r>
            <a:r>
              <a:rPr lang="en-US" sz="3600" dirty="0" smtClean="0">
                <a:effectLst/>
              </a:rPr>
              <a:t>world. </a:t>
            </a:r>
            <a:r>
              <a:rPr lang="en-US" sz="3600" dirty="0">
                <a:effectLst/>
              </a:rPr>
              <a:t>T</a:t>
            </a:r>
            <a:r>
              <a:rPr lang="en-US" sz="3600" dirty="0" smtClean="0">
                <a:effectLst/>
              </a:rPr>
              <a:t>he </a:t>
            </a:r>
            <a:r>
              <a:rPr lang="en-US" sz="3600" dirty="0">
                <a:effectLst/>
              </a:rPr>
              <a:t>word works </a:t>
            </a:r>
            <a:r>
              <a:rPr lang="en-US" sz="3600" dirty="0" smtClean="0">
                <a:effectLst/>
              </a:rPr>
              <a:t>here is </a:t>
            </a:r>
            <a:r>
              <a:rPr lang="en-US" sz="3600" dirty="0">
                <a:effectLst/>
              </a:rPr>
              <a:t>being used for </a:t>
            </a:r>
            <a:r>
              <a:rPr lang="en-US" sz="3600" dirty="0" smtClean="0">
                <a:effectLst/>
              </a:rPr>
              <a:t>the </a:t>
            </a:r>
            <a:r>
              <a:rPr lang="en-US" sz="3600" dirty="0">
                <a:effectLst/>
              </a:rPr>
              <a:t>results of their works. </a:t>
            </a:r>
            <a:r>
              <a:rPr lang="en-US" sz="3600" dirty="0" smtClean="0">
                <a:effectLst/>
              </a:rPr>
              <a:t>It is </a:t>
            </a:r>
            <a:r>
              <a:rPr lang="en-US" sz="3600" dirty="0">
                <a:effectLst/>
              </a:rPr>
              <a:t>an encouragement </a:t>
            </a:r>
            <a:r>
              <a:rPr lang="en-US" sz="3600" dirty="0" smtClean="0">
                <a:effectLst/>
              </a:rPr>
              <a:t>for labour and a </a:t>
            </a:r>
            <a:r>
              <a:rPr lang="en-US" sz="3600" dirty="0">
                <a:effectLst/>
              </a:rPr>
              <a:t>support in the trials of </a:t>
            </a:r>
            <a:r>
              <a:rPr lang="en-US" sz="3600" dirty="0" smtClean="0">
                <a:effectLst/>
              </a:rPr>
              <a:t>life</a:t>
            </a:r>
            <a:r>
              <a:rPr lang="en-US" sz="3600" dirty="0">
                <a:effectLst/>
              </a:rPr>
              <a:t>. T</a:t>
            </a:r>
            <a:r>
              <a:rPr lang="en-US" sz="3600" dirty="0" smtClean="0">
                <a:effectLst/>
              </a:rPr>
              <a:t>hough </a:t>
            </a:r>
            <a:r>
              <a:rPr lang="en-US" sz="3600" dirty="0">
                <a:effectLst/>
              </a:rPr>
              <a:t>they </a:t>
            </a:r>
            <a:r>
              <a:rPr lang="en-US" sz="3600" dirty="0" smtClean="0">
                <a:effectLst/>
              </a:rPr>
              <a:t>will rest, </a:t>
            </a:r>
            <a:r>
              <a:rPr lang="en-US" sz="3600" dirty="0">
                <a:effectLst/>
              </a:rPr>
              <a:t>their labors are not lost; </a:t>
            </a:r>
            <a:r>
              <a:rPr lang="en-US" sz="3600" dirty="0" smtClean="0">
                <a:effectLst/>
              </a:rPr>
              <a:t>their works will </a:t>
            </a:r>
            <a:r>
              <a:rPr lang="en-US" sz="3600" dirty="0">
                <a:effectLst/>
              </a:rPr>
              <a:t>follow them to eternity </a:t>
            </a:r>
            <a:r>
              <a:rPr lang="en-US" sz="3600" dirty="0" smtClean="0">
                <a:effectLst/>
              </a:rPr>
              <a:t>and </a:t>
            </a:r>
            <a:r>
              <a:rPr lang="en-US" sz="3600" dirty="0">
                <a:effectLst/>
              </a:rPr>
              <a:t>speak </a:t>
            </a:r>
            <a:r>
              <a:rPr lang="en-US" sz="3600" dirty="0" smtClean="0">
                <a:effectLst/>
              </a:rPr>
              <a:t>on their behalf.</a:t>
            </a:r>
            <a:endParaRPr lang="en-US" sz="3600" dirty="0">
              <a:effectLst/>
            </a:endParaRPr>
          </a:p>
        </p:txBody>
      </p:sp>
    </p:spTree>
    <p:extLst>
      <p:ext uri="{BB962C8B-B14F-4D97-AF65-F5344CB8AC3E}">
        <p14:creationId xmlns:p14="http://schemas.microsoft.com/office/powerpoint/2010/main" val="3980457374"/>
      </p:ext>
    </p:extLst>
  </p:cSld>
  <p:clrMapOvr>
    <a:masterClrMapping/>
  </p:clrMapOvr>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gbcdecatur.org/files/LastHarv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488"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171149"/>
      </p:ext>
    </p:extLst>
  </p:cSld>
  <p:clrMapOvr>
    <a:masterClrMapping/>
  </p:clrMapOvr>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4.bp.blogspot.com/-UAw6rSS5bdY/TuZ9ggqcfJI/AAAAAAAAAOQ/xQnqUtf0yYA/s1600/666432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504" y="0"/>
            <a:ext cx="9157648" cy="686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922671"/>
      </p:ext>
    </p:extLst>
  </p:cSld>
  <p:clrMapOvr>
    <a:masterClrMapping/>
  </p:clrMapOvr>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rackingbibleprophecy.org/images/sick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780" y="90486"/>
            <a:ext cx="5221643" cy="66538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23630" y="1709259"/>
            <a:ext cx="5158854" cy="3416320"/>
          </a:xfrm>
          <a:prstGeom prst="rect">
            <a:avLst/>
          </a:prstGeom>
          <a:noFill/>
        </p:spPr>
        <p:txBody>
          <a:bodyPr wrap="square" rtlCol="0">
            <a:spAutoFit/>
          </a:bodyPr>
          <a:lstStyle/>
          <a:p>
            <a:r>
              <a:rPr lang="en-US" sz="7200" b="1" dirty="0">
                <a:solidFill>
                  <a:srgbClr val="00FFFF"/>
                </a:solidFill>
              </a:rPr>
              <a:t>Who is he that sat on the cloud?</a:t>
            </a:r>
            <a:endParaRPr lang="en-US" sz="7200" b="1" dirty="0"/>
          </a:p>
        </p:txBody>
      </p:sp>
    </p:spTree>
    <p:extLst>
      <p:ext uri="{BB962C8B-B14F-4D97-AF65-F5344CB8AC3E}">
        <p14:creationId xmlns:p14="http://schemas.microsoft.com/office/powerpoint/2010/main" val="1301805370"/>
      </p:ext>
    </p:extLst>
  </p:cSld>
  <p:clrMapOvr>
    <a:masterClrMapping/>
  </p:clrMapOvr>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14:14</a:t>
            </a:r>
            <a:endParaRPr lang="en-US" dirty="0">
              <a:solidFill>
                <a:srgbClr val="00B0F0"/>
              </a:solidFill>
            </a:endParaRPr>
          </a:p>
        </p:txBody>
      </p:sp>
      <p:sp>
        <p:nvSpPr>
          <p:cNvPr id="5" name="Content Placeholder 2"/>
          <p:cNvSpPr>
            <a:spLocks noGrp="1"/>
          </p:cNvSpPr>
          <p:nvPr>
            <p:ph idx="1"/>
          </p:nvPr>
        </p:nvSpPr>
        <p:spPr>
          <a:xfrm>
            <a:off x="204717" y="968990"/>
            <a:ext cx="11737074" cy="5677469"/>
          </a:xfrm>
        </p:spPr>
        <p:txBody>
          <a:bodyPr>
            <a:noAutofit/>
          </a:bodyPr>
          <a:lstStyle/>
          <a:p>
            <a:pPr marL="0" indent="0" algn="ctr">
              <a:buNone/>
            </a:pPr>
            <a:r>
              <a:rPr lang="en-US" sz="3600" b="1" dirty="0" smtClean="0">
                <a:solidFill>
                  <a:srgbClr val="FFC000"/>
                </a:solidFill>
                <a:effectLst/>
              </a:rPr>
              <a:t>It</a:t>
            </a:r>
            <a:r>
              <a:rPr lang="en-US" sz="3600" b="1" dirty="0">
                <a:solidFill>
                  <a:srgbClr val="FFC000"/>
                </a:solidFill>
                <a:effectLst/>
              </a:rPr>
              <a:t> </a:t>
            </a:r>
            <a:r>
              <a:rPr lang="en-US" sz="3600" b="1" dirty="0" smtClean="0">
                <a:solidFill>
                  <a:srgbClr val="FFC000"/>
                </a:solidFill>
                <a:effectLst/>
              </a:rPr>
              <a:t>could be a </a:t>
            </a:r>
            <a:r>
              <a:rPr lang="en-US" sz="3600" b="1" dirty="0">
                <a:solidFill>
                  <a:srgbClr val="FFC000"/>
                </a:solidFill>
                <a:effectLst/>
              </a:rPr>
              <a:t>powerful </a:t>
            </a:r>
            <a:r>
              <a:rPr lang="en-US" sz="3600" b="1" dirty="0" smtClean="0">
                <a:solidFill>
                  <a:srgbClr val="FFC000"/>
                </a:solidFill>
                <a:effectLst/>
              </a:rPr>
              <a:t>angel BECAUSE…</a:t>
            </a:r>
          </a:p>
          <a:p>
            <a:r>
              <a:rPr lang="en-US" sz="3600" dirty="0" smtClean="0">
                <a:effectLst/>
              </a:rPr>
              <a:t>This entire chapter &amp; specific passage, is </a:t>
            </a:r>
            <a:r>
              <a:rPr lang="en-US" sz="3600" dirty="0">
                <a:effectLst/>
              </a:rPr>
              <a:t>a series of </a:t>
            </a:r>
            <a:r>
              <a:rPr lang="en-US" sz="3600" dirty="0" smtClean="0">
                <a:effectLst/>
              </a:rPr>
              <a:t>angelic activities </a:t>
            </a:r>
            <a:r>
              <a:rPr lang="en-US" sz="3600" i="1" dirty="0" smtClean="0">
                <a:solidFill>
                  <a:srgbClr val="FFFF00"/>
                </a:solidFill>
                <a:effectLst/>
              </a:rPr>
              <a:t>(Rev. 14:15,17,18</a:t>
            </a:r>
            <a:r>
              <a:rPr lang="en-US" sz="3600" i="1" dirty="0">
                <a:solidFill>
                  <a:srgbClr val="FFFF00"/>
                </a:solidFill>
                <a:effectLst/>
              </a:rPr>
              <a:t>)</a:t>
            </a:r>
          </a:p>
          <a:p>
            <a:r>
              <a:rPr lang="en-US" sz="3600" dirty="0" smtClean="0">
                <a:effectLst/>
              </a:rPr>
              <a:t>Angels </a:t>
            </a:r>
            <a:r>
              <a:rPr lang="en-US" sz="3600" dirty="0">
                <a:effectLst/>
              </a:rPr>
              <a:t>will gather and separate people at the </a:t>
            </a:r>
            <a:r>
              <a:rPr lang="en-US" sz="3600" dirty="0" smtClean="0">
                <a:effectLst/>
              </a:rPr>
              <a:t>end-time: some </a:t>
            </a:r>
            <a:r>
              <a:rPr lang="en-US" sz="3600" dirty="0">
                <a:effectLst/>
              </a:rPr>
              <a:t>for blessing and some for </a:t>
            </a:r>
            <a:r>
              <a:rPr lang="en-US" sz="3600" dirty="0" smtClean="0">
                <a:effectLst/>
              </a:rPr>
              <a:t>judgment. </a:t>
            </a:r>
            <a:r>
              <a:rPr lang="en-US" sz="3600" i="1" dirty="0" smtClean="0">
                <a:solidFill>
                  <a:srgbClr val="FFFF00"/>
                </a:solidFill>
                <a:effectLst/>
              </a:rPr>
              <a:t>(Matthew </a:t>
            </a:r>
            <a:r>
              <a:rPr lang="en-US" sz="3600" i="1" u="sng" dirty="0" smtClean="0">
                <a:solidFill>
                  <a:srgbClr val="FFC000"/>
                </a:solidFill>
                <a:effectLst/>
              </a:rPr>
              <a:t>13:39-42</a:t>
            </a:r>
            <a:r>
              <a:rPr lang="en-US" sz="3600" i="1" dirty="0">
                <a:solidFill>
                  <a:srgbClr val="FFFF00"/>
                </a:solidFill>
                <a:effectLst/>
              </a:rPr>
              <a:t>, </a:t>
            </a:r>
            <a:r>
              <a:rPr lang="en-US" sz="3600" i="1" dirty="0" smtClean="0">
                <a:solidFill>
                  <a:srgbClr val="FFFF00"/>
                </a:solidFill>
                <a:effectLst/>
              </a:rPr>
              <a:t>49-50)</a:t>
            </a:r>
            <a:r>
              <a:rPr lang="en-US" sz="3600" dirty="0" smtClean="0">
                <a:effectLst/>
              </a:rPr>
              <a:t> </a:t>
            </a:r>
            <a:endParaRPr lang="en-US" sz="3600" dirty="0">
              <a:effectLst/>
            </a:endParaRPr>
          </a:p>
          <a:p>
            <a:r>
              <a:rPr lang="en-US" sz="3600" dirty="0" smtClean="0">
                <a:effectLst/>
              </a:rPr>
              <a:t>Another </a:t>
            </a:r>
            <a:r>
              <a:rPr lang="en-US" sz="3600" dirty="0">
                <a:effectLst/>
              </a:rPr>
              <a:t>angel commands </a:t>
            </a:r>
            <a:r>
              <a:rPr lang="en-US" sz="3600" dirty="0" smtClean="0">
                <a:effectLst/>
              </a:rPr>
              <a:t>him, which makes the 1</a:t>
            </a:r>
            <a:r>
              <a:rPr lang="en-US" sz="3600" baseline="30000" dirty="0" smtClean="0">
                <a:effectLst/>
              </a:rPr>
              <a:t>st</a:t>
            </a:r>
            <a:r>
              <a:rPr lang="en-US" sz="3600" dirty="0" smtClean="0">
                <a:effectLst/>
              </a:rPr>
              <a:t>  seem subordinate to the 2</a:t>
            </a:r>
            <a:r>
              <a:rPr lang="en-US" sz="3600" baseline="30000" dirty="0" smtClean="0">
                <a:effectLst/>
              </a:rPr>
              <a:t>nd</a:t>
            </a:r>
            <a:r>
              <a:rPr lang="en-US" sz="3600" dirty="0" smtClean="0">
                <a:effectLst/>
              </a:rPr>
              <a:t>  </a:t>
            </a:r>
            <a:r>
              <a:rPr lang="en-US" sz="3600" i="1" dirty="0" smtClean="0">
                <a:solidFill>
                  <a:srgbClr val="FFFF00"/>
                </a:solidFill>
                <a:effectLst/>
              </a:rPr>
              <a:t>(Rev</a:t>
            </a:r>
            <a:r>
              <a:rPr lang="en-US" sz="3600" i="1" dirty="0">
                <a:solidFill>
                  <a:srgbClr val="FFFF00"/>
                </a:solidFill>
                <a:effectLst/>
              </a:rPr>
              <a:t>. 14:15)</a:t>
            </a: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176300999"/>
      </p:ext>
    </p:extLst>
  </p:cSld>
  <p:clrMapOvr>
    <a:masterClrMapping/>
  </p:clrMapOvr>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14:14</a:t>
            </a:r>
            <a:endParaRPr lang="en-US" dirty="0">
              <a:solidFill>
                <a:srgbClr val="00B0F0"/>
              </a:solidFill>
            </a:endParaRPr>
          </a:p>
        </p:txBody>
      </p:sp>
      <p:sp>
        <p:nvSpPr>
          <p:cNvPr id="5" name="Content Placeholder 2"/>
          <p:cNvSpPr>
            <a:spLocks noGrp="1"/>
          </p:cNvSpPr>
          <p:nvPr>
            <p:ph idx="1"/>
          </p:nvPr>
        </p:nvSpPr>
        <p:spPr>
          <a:xfrm>
            <a:off x="204717" y="1337481"/>
            <a:ext cx="11737074" cy="5213444"/>
          </a:xfrm>
        </p:spPr>
        <p:txBody>
          <a:bodyPr>
            <a:noAutofit/>
          </a:bodyPr>
          <a:lstStyle/>
          <a:p>
            <a:pPr marL="0" indent="0" algn="ctr">
              <a:buNone/>
            </a:pPr>
            <a:r>
              <a:rPr lang="en-US" sz="3600" b="1" dirty="0" smtClean="0">
                <a:solidFill>
                  <a:srgbClr val="00FFFF"/>
                </a:solidFill>
                <a:effectLst/>
              </a:rPr>
              <a:t>It could very well be Jesus Christ BECAUSE… </a:t>
            </a:r>
          </a:p>
          <a:p>
            <a:pPr marL="0" indent="0" algn="ctr">
              <a:buNone/>
            </a:pPr>
            <a:endParaRPr lang="en-US" sz="800" b="1" dirty="0" smtClean="0">
              <a:solidFill>
                <a:srgbClr val="00FFFF"/>
              </a:solidFill>
              <a:effectLst/>
            </a:endParaRPr>
          </a:p>
          <a:p>
            <a:r>
              <a:rPr lang="en-US" sz="3600" dirty="0" smtClean="0">
                <a:effectLst/>
              </a:rPr>
              <a:t>He is described as the </a:t>
            </a:r>
            <a:r>
              <a:rPr lang="en-US" sz="3600" i="1" dirty="0" smtClean="0">
                <a:solidFill>
                  <a:srgbClr val="FFFF00"/>
                </a:solidFill>
                <a:effectLst/>
              </a:rPr>
              <a:t>son of man </a:t>
            </a:r>
            <a:r>
              <a:rPr lang="en-US" sz="3600" dirty="0" smtClean="0">
                <a:effectLst/>
              </a:rPr>
              <a:t>and usually that term was used to describe Jesus, </a:t>
            </a:r>
            <a:r>
              <a:rPr lang="en-US" sz="3600" dirty="0">
                <a:effectLst/>
              </a:rPr>
              <a:t>not angels. </a:t>
            </a:r>
            <a:r>
              <a:rPr lang="en-US" sz="3600" dirty="0" smtClean="0">
                <a:effectLst/>
              </a:rPr>
              <a:t>The term was </a:t>
            </a:r>
            <a:r>
              <a:rPr lang="en-US" sz="3600" dirty="0">
                <a:effectLst/>
              </a:rPr>
              <a:t>appropriated by the Saviour, and was the favourite term by which he chose to speak of himself </a:t>
            </a:r>
            <a:r>
              <a:rPr lang="en-US" sz="3600" i="1" dirty="0" smtClean="0">
                <a:solidFill>
                  <a:srgbClr val="FFFF00"/>
                </a:solidFill>
                <a:effectLst/>
              </a:rPr>
              <a:t>(Daniel 7:13-14; </a:t>
            </a:r>
            <a:r>
              <a:rPr lang="en-US" sz="3600" i="1" dirty="0" smtClean="0">
                <a:solidFill>
                  <a:srgbClr val="00FFFF"/>
                </a:solidFill>
                <a:effectLst/>
              </a:rPr>
              <a:t>Matthew 16:27</a:t>
            </a:r>
            <a:r>
              <a:rPr lang="en-US" sz="3600" i="1" dirty="0" smtClean="0">
                <a:solidFill>
                  <a:srgbClr val="FFFF00"/>
                </a:solidFill>
                <a:effectLst/>
              </a:rPr>
              <a:t>; </a:t>
            </a:r>
            <a:r>
              <a:rPr lang="en-US" sz="3600" i="1" u="sng" dirty="0" smtClean="0">
                <a:solidFill>
                  <a:srgbClr val="FFC000"/>
                </a:solidFill>
                <a:effectLst/>
              </a:rPr>
              <a:t>24:30-31</a:t>
            </a:r>
            <a:r>
              <a:rPr lang="en-US" sz="3600" i="1" dirty="0" smtClean="0">
                <a:solidFill>
                  <a:srgbClr val="FFFF00"/>
                </a:solidFill>
                <a:effectLst/>
              </a:rPr>
              <a:t>; 26:63-64; Rev. 1:7; 13)</a:t>
            </a:r>
          </a:p>
        </p:txBody>
      </p:sp>
    </p:spTree>
    <p:extLst>
      <p:ext uri="{BB962C8B-B14F-4D97-AF65-F5344CB8AC3E}">
        <p14:creationId xmlns:p14="http://schemas.microsoft.com/office/powerpoint/2010/main" val="17373086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823" y="140677"/>
            <a:ext cx="11887200" cy="6597748"/>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2:10</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p>
          <a:p>
            <a:pPr marL="0" indent="0">
              <a:buNone/>
            </a:pPr>
            <a:endParaRPr lang="en-US" sz="8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i="1" dirty="0">
                <a:solidFill>
                  <a:srgbClr val="FFFF00"/>
                </a:solidFill>
                <a:effectLst/>
              </a:rPr>
              <a:t>“and ye shall have tribulation ten days” </a:t>
            </a:r>
            <a:endParaRPr lang="en-US" sz="3200" dirty="0">
              <a:effectLst/>
            </a:endParaRPr>
          </a:p>
          <a:p>
            <a:pPr marL="0" indent="0">
              <a:buNone/>
            </a:pPr>
            <a:r>
              <a:rPr lang="en-US" sz="3200" dirty="0"/>
              <a:t>Ten days was also a symbolical designation for a short time period. The shortness of the duration of the persecution is used as grounds for comfort. Meaning:  The time of trial shall be short, “</a:t>
            </a:r>
            <a:r>
              <a:rPr lang="en-US" sz="3200" i="1" dirty="0"/>
              <a:t>Just 10 days, just a few days</a:t>
            </a:r>
            <a:r>
              <a:rPr lang="en-US" sz="3200" dirty="0"/>
              <a:t>” but the duration of your joy shall be for ever.</a:t>
            </a:r>
          </a:p>
          <a:p>
            <a:pPr marL="0" indent="0">
              <a:buNone/>
            </a:pPr>
            <a:r>
              <a:rPr lang="en-US" sz="3200" dirty="0">
                <a:solidFill>
                  <a:srgbClr val="FFFF00"/>
                </a:solidFill>
              </a:rPr>
              <a:t>Whether the "ten days" of persecution means a short time, or a definite period symbolized by "ten days" is uncertain. The good news is that it has a limit. The persecution will end!</a:t>
            </a:r>
            <a:endParaRPr lang="en-US" sz="3200" dirty="0">
              <a:solidFill>
                <a:srgbClr val="FFFF00"/>
              </a:solidFill>
              <a:effectLst/>
            </a:endParaRPr>
          </a:p>
        </p:txBody>
      </p:sp>
    </p:spTree>
    <p:extLst>
      <p:ext uri="{BB962C8B-B14F-4D97-AF65-F5344CB8AC3E}">
        <p14:creationId xmlns:p14="http://schemas.microsoft.com/office/powerpoint/2010/main" val="329234869"/>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14:14</a:t>
            </a:r>
            <a:endParaRPr lang="en-US" dirty="0">
              <a:solidFill>
                <a:srgbClr val="00B0F0"/>
              </a:solidFill>
            </a:endParaRPr>
          </a:p>
        </p:txBody>
      </p:sp>
      <p:sp>
        <p:nvSpPr>
          <p:cNvPr id="5" name="Content Placeholder 2"/>
          <p:cNvSpPr>
            <a:spLocks noGrp="1"/>
          </p:cNvSpPr>
          <p:nvPr>
            <p:ph idx="1"/>
          </p:nvPr>
        </p:nvSpPr>
        <p:spPr>
          <a:xfrm>
            <a:off x="0" y="955343"/>
            <a:ext cx="11996381" cy="5759355"/>
          </a:xfrm>
        </p:spPr>
        <p:txBody>
          <a:bodyPr>
            <a:noAutofit/>
          </a:bodyPr>
          <a:lstStyle/>
          <a:p>
            <a:pPr marL="0" indent="0" algn="ctr">
              <a:buNone/>
            </a:pPr>
            <a:r>
              <a:rPr lang="en-US" sz="3600" b="1" dirty="0" smtClean="0">
                <a:solidFill>
                  <a:srgbClr val="00FFFF"/>
                </a:solidFill>
                <a:effectLst/>
              </a:rPr>
              <a:t>It could very well be Jesus Christ BECAUSE… </a:t>
            </a:r>
          </a:p>
          <a:p>
            <a:pPr marL="0" indent="0" algn="ctr">
              <a:buNone/>
            </a:pPr>
            <a:endParaRPr lang="en-US" sz="800" b="1" dirty="0" smtClean="0">
              <a:solidFill>
                <a:srgbClr val="00FFFF"/>
              </a:solidFill>
              <a:effectLst/>
            </a:endParaRPr>
          </a:p>
          <a:p>
            <a:r>
              <a:rPr lang="en-US" sz="3600" dirty="0" smtClean="0">
                <a:effectLst/>
              </a:rPr>
              <a:t>He is wearing a </a:t>
            </a:r>
            <a:r>
              <a:rPr lang="en-US" sz="3600" i="1" dirty="0" smtClean="0">
                <a:solidFill>
                  <a:srgbClr val="FFFF00"/>
                </a:solidFill>
                <a:effectLst/>
              </a:rPr>
              <a:t>golden crown </a:t>
            </a:r>
            <a:r>
              <a:rPr lang="en-US" sz="3600" dirty="0" smtClean="0">
                <a:effectLst/>
              </a:rPr>
              <a:t>(</a:t>
            </a:r>
            <a:r>
              <a:rPr lang="en-US" sz="3600" i="1" dirty="0" smtClean="0">
                <a:solidFill>
                  <a:srgbClr val="FFFF00"/>
                </a:solidFill>
                <a:effectLst/>
              </a:rPr>
              <a:t>stephanos: a victor’s crown</a:t>
            </a:r>
            <a:r>
              <a:rPr lang="en-US" sz="3600" dirty="0" smtClean="0">
                <a:effectLst/>
              </a:rPr>
              <a:t>) indicating a conqueror; which is appropriate </a:t>
            </a:r>
            <a:r>
              <a:rPr lang="en-US" sz="3600" dirty="0">
                <a:effectLst/>
              </a:rPr>
              <a:t>to him as king. It was mainly in virtue of his kingly power and office that the work was to be </a:t>
            </a:r>
            <a:r>
              <a:rPr lang="en-US" sz="3600" dirty="0" smtClean="0">
                <a:effectLst/>
              </a:rPr>
              <a:t>done.</a:t>
            </a:r>
          </a:p>
          <a:p>
            <a:r>
              <a:rPr lang="en-US" sz="3600" dirty="0" smtClean="0">
                <a:effectLst/>
              </a:rPr>
              <a:t>The angel who spoke to Christ in </a:t>
            </a:r>
            <a:r>
              <a:rPr lang="en-US" sz="3600" dirty="0" smtClean="0">
                <a:solidFill>
                  <a:srgbClr val="FFFF00"/>
                </a:solidFill>
                <a:effectLst/>
              </a:rPr>
              <a:t>Vs. 15</a:t>
            </a:r>
            <a:r>
              <a:rPr lang="en-US" sz="3600" dirty="0" smtClean="0">
                <a:effectLst/>
              </a:rPr>
              <a:t>… It can be interpreted as an announcement or message from God rather than a command from the angel.</a:t>
            </a:r>
          </a:p>
        </p:txBody>
      </p:sp>
    </p:spTree>
    <p:extLst>
      <p:ext uri="{BB962C8B-B14F-4D97-AF65-F5344CB8AC3E}">
        <p14:creationId xmlns:p14="http://schemas.microsoft.com/office/powerpoint/2010/main" val="3960891174"/>
      </p:ext>
    </p:extLst>
  </p:cSld>
  <p:clrMapOvr>
    <a:masterClrMapping/>
  </p:clrMapOvr>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14:14</a:t>
            </a:r>
            <a:endParaRPr lang="en-US" dirty="0">
              <a:solidFill>
                <a:srgbClr val="00B0F0"/>
              </a:solidFill>
            </a:endParaRPr>
          </a:p>
        </p:txBody>
      </p:sp>
      <p:sp>
        <p:nvSpPr>
          <p:cNvPr id="5" name="Content Placeholder 2"/>
          <p:cNvSpPr>
            <a:spLocks noGrp="1"/>
          </p:cNvSpPr>
          <p:nvPr>
            <p:ph idx="1"/>
          </p:nvPr>
        </p:nvSpPr>
        <p:spPr>
          <a:xfrm>
            <a:off x="150125" y="1651379"/>
            <a:ext cx="11818962" cy="4899545"/>
          </a:xfrm>
        </p:spPr>
        <p:txBody>
          <a:bodyPr>
            <a:noAutofit/>
          </a:bodyPr>
          <a:lstStyle/>
          <a:p>
            <a:pPr marL="0" indent="0">
              <a:buNone/>
            </a:pPr>
            <a:r>
              <a:rPr lang="en-US" sz="3600" i="1" dirty="0" smtClean="0">
                <a:solidFill>
                  <a:srgbClr val="FFFF00"/>
                </a:solidFill>
                <a:effectLst/>
              </a:rPr>
              <a:t>“… in his hand a sharp sickle” </a:t>
            </a:r>
          </a:p>
          <a:p>
            <a:pPr marL="0" indent="0" algn="ctr">
              <a:buNone/>
            </a:pPr>
            <a:endParaRPr lang="en-US" sz="800" b="1" dirty="0" smtClean="0">
              <a:solidFill>
                <a:srgbClr val="00FFFF"/>
              </a:solidFill>
              <a:effectLst/>
            </a:endParaRPr>
          </a:p>
          <a:p>
            <a:pPr marL="0" indent="0">
              <a:buNone/>
            </a:pPr>
            <a:r>
              <a:rPr lang="en-US" sz="3600" dirty="0" smtClean="0">
                <a:effectLst/>
              </a:rPr>
              <a:t>The </a:t>
            </a:r>
            <a:r>
              <a:rPr lang="en-US" sz="3600" dirty="0">
                <a:effectLst/>
              </a:rPr>
              <a:t>word sickle </a:t>
            </a:r>
            <a:r>
              <a:rPr lang="en-US" sz="3600" dirty="0" smtClean="0">
                <a:effectLst/>
              </a:rPr>
              <a:t>here means </a:t>
            </a:r>
            <a:r>
              <a:rPr lang="en-US" sz="3600" dirty="0">
                <a:effectLst/>
              </a:rPr>
              <a:t>a crooked </a:t>
            </a:r>
            <a:r>
              <a:rPr lang="en-US" sz="3600" dirty="0" smtClean="0">
                <a:effectLst/>
              </a:rPr>
              <a:t>knife </a:t>
            </a:r>
            <a:r>
              <a:rPr lang="en-US" sz="3600" dirty="0">
                <a:effectLst/>
              </a:rPr>
              <a:t>for gathering the harvest. A sickle is a circular </a:t>
            </a:r>
            <a:r>
              <a:rPr lang="en-US" sz="3600" dirty="0" smtClean="0">
                <a:effectLst/>
              </a:rPr>
              <a:t>instrument which compasses or surrounds </a:t>
            </a:r>
            <a:r>
              <a:rPr lang="en-US" sz="3600" dirty="0">
                <a:effectLst/>
              </a:rPr>
              <a:t>the </a:t>
            </a:r>
            <a:r>
              <a:rPr lang="en-US" sz="3600" dirty="0" smtClean="0">
                <a:effectLst/>
              </a:rPr>
              <a:t>crop when it </a:t>
            </a:r>
            <a:r>
              <a:rPr lang="en-US" sz="3600" dirty="0">
                <a:effectLst/>
              </a:rPr>
              <a:t>is to be cut </a:t>
            </a:r>
            <a:r>
              <a:rPr lang="en-US" sz="3600" dirty="0" smtClean="0">
                <a:effectLst/>
              </a:rPr>
              <a:t>down.</a:t>
            </a:r>
          </a:p>
        </p:txBody>
      </p:sp>
    </p:spTree>
    <p:extLst>
      <p:ext uri="{BB962C8B-B14F-4D97-AF65-F5344CB8AC3E}">
        <p14:creationId xmlns:p14="http://schemas.microsoft.com/office/powerpoint/2010/main" val="2540335301"/>
      </p:ext>
    </p:extLst>
  </p:cSld>
  <p:clrMapOvr>
    <a:masterClrMapping/>
  </p:clrMapOvr>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img0109o.psstatic.com/158020461_vintage-sling-blade-hand-swing-scythe-sickle-anti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81" y="0"/>
            <a:ext cx="7832440" cy="669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952023"/>
      </p:ext>
    </p:extLst>
  </p:cSld>
  <p:clrMapOvr>
    <a:masterClrMapping/>
  </p:clrMapOvr>
  <p:timing>
    <p:tnLst>
      <p:par>
        <p:cTn id="1" dur="indefinite" restart="never" nodeType="tmRoot"/>
      </p:par>
    </p:tn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ebayimg.com/images/i/302177044714-0-1/s-l1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24" y="491319"/>
            <a:ext cx="11106629" cy="5719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280293"/>
      </p:ext>
    </p:extLst>
  </p:cSld>
  <p:clrMapOvr>
    <a:masterClrMapping/>
  </p:clrMapOvr>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3.imimg.com/data3/YB/KS/MY-9711456/sickles-25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6" y="100531"/>
            <a:ext cx="3729423" cy="314763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img2.cgtrader.com/items/169925/fdbe0f8d6a/farm-tool-sickle-3d-model-obj-3ds-lwo-lw-lws-blend-da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997" y="68261"/>
            <a:ext cx="5823003" cy="32754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mg0.etsystatic.com/064/0/10106191/il_570xN.755766134_9zh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354" y="2958366"/>
            <a:ext cx="54292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71857"/>
      </p:ext>
    </p:extLst>
  </p:cSld>
  <p:clrMapOvr>
    <a:masterClrMapping/>
  </p:clrMapOvr>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americanpreppersnetwork.com/wp-content/uploads/2012/08/scyt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30" y="122830"/>
            <a:ext cx="4986880" cy="37401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media.liveauctiongroup.net/i/5574/8524778_2.jpg?v=8CBAEBEA2C119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687" y="122830"/>
            <a:ext cx="5560372" cy="3704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kerbl.com/ftp/prodimages_white/503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511" y="3753083"/>
            <a:ext cx="3104912" cy="310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374954"/>
      </p:ext>
    </p:extLst>
  </p:cSld>
  <p:clrMapOvr>
    <a:masterClrMapping/>
  </p:clrMapOvr>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ttps://steemitimages.com/DQmeh1PEF5dBGrR6ZGyizwbGkmHGcno6to24SAD2HpdiLfw/Rev.%2B14-15%2BAnd%2Banother%2Bangel%2Bcame%2Bout%2Bof%2Bthe%2Btemple%2C%2Bcrying%2Bwith%2Ba%2Bloud%2Bvoice%2Bto%2Bhim%2Bthat%2Bsat%2Bon%2Bthe%2Bcloud%2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18"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467483"/>
      </p:ext>
    </p:extLst>
  </p:cSld>
  <p:clrMapOvr>
    <a:masterClrMapping/>
  </p:clrMapOvr>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14:15</a:t>
            </a:r>
            <a:endParaRPr lang="en-US" dirty="0">
              <a:solidFill>
                <a:srgbClr val="00B0F0"/>
              </a:solidFill>
            </a:endParaRPr>
          </a:p>
        </p:txBody>
      </p:sp>
      <p:sp>
        <p:nvSpPr>
          <p:cNvPr id="5" name="Content Placeholder 2"/>
          <p:cNvSpPr>
            <a:spLocks noGrp="1"/>
          </p:cNvSpPr>
          <p:nvPr>
            <p:ph idx="1"/>
          </p:nvPr>
        </p:nvSpPr>
        <p:spPr>
          <a:xfrm>
            <a:off x="150125" y="1064525"/>
            <a:ext cx="11818962" cy="5486399"/>
          </a:xfrm>
        </p:spPr>
        <p:txBody>
          <a:bodyPr>
            <a:noAutofit/>
          </a:bodyPr>
          <a:lstStyle/>
          <a:p>
            <a:pPr marL="0" indent="0">
              <a:buNone/>
            </a:pPr>
            <a:r>
              <a:rPr lang="en-US" sz="3600" i="1" dirty="0" smtClean="0">
                <a:solidFill>
                  <a:srgbClr val="FFFF00"/>
                </a:solidFill>
                <a:effectLst/>
              </a:rPr>
              <a:t>“</a:t>
            </a:r>
            <a:r>
              <a:rPr lang="en-US" sz="3600" i="1" u="sng" dirty="0" smtClean="0">
                <a:solidFill>
                  <a:srgbClr val="FFFF00"/>
                </a:solidFill>
                <a:effectLst/>
              </a:rPr>
              <a:t>And </a:t>
            </a:r>
            <a:r>
              <a:rPr lang="en-US" sz="3600" i="1" u="sng" dirty="0">
                <a:solidFill>
                  <a:srgbClr val="FFFF00"/>
                </a:solidFill>
                <a:effectLst/>
              </a:rPr>
              <a:t>another angel </a:t>
            </a:r>
            <a:r>
              <a:rPr lang="en-US" sz="3600" i="1" dirty="0">
                <a:solidFill>
                  <a:srgbClr val="FFFF00"/>
                </a:solidFill>
                <a:effectLst/>
              </a:rPr>
              <a:t>came out of the temple, crying with a loud voice to </a:t>
            </a:r>
            <a:r>
              <a:rPr lang="en-US" sz="3600" i="1" u="sng" dirty="0">
                <a:solidFill>
                  <a:srgbClr val="FFFF00"/>
                </a:solidFill>
                <a:effectLst/>
              </a:rPr>
              <a:t>him that sat on the </a:t>
            </a:r>
            <a:r>
              <a:rPr lang="en-US" sz="3600" i="1" u="sng" dirty="0" smtClean="0">
                <a:solidFill>
                  <a:srgbClr val="FFFF00"/>
                </a:solidFill>
                <a:effectLst/>
              </a:rPr>
              <a:t>cloud</a:t>
            </a:r>
            <a:r>
              <a:rPr lang="en-US" sz="3600" i="1" dirty="0" smtClean="0">
                <a:solidFill>
                  <a:srgbClr val="FFFF00"/>
                </a:solidFill>
                <a:effectLst/>
              </a:rPr>
              <a:t>…”</a:t>
            </a:r>
          </a:p>
          <a:p>
            <a:pPr marL="0" indent="0">
              <a:buNone/>
            </a:pPr>
            <a:r>
              <a:rPr lang="en-US" sz="3600" dirty="0" smtClean="0">
                <a:effectLst/>
              </a:rPr>
              <a:t>Note that John sees another angel and identifies it as an angel in contrast to his identification of the son of man in Vs. 14</a:t>
            </a:r>
            <a:r>
              <a:rPr lang="en-US" sz="3600" dirty="0">
                <a:effectLst/>
              </a:rPr>
              <a:t>. </a:t>
            </a:r>
            <a:r>
              <a:rPr lang="en-US" sz="3600" dirty="0" smtClean="0">
                <a:effectLst/>
              </a:rPr>
              <a:t>Note therefore, that in </a:t>
            </a:r>
            <a:r>
              <a:rPr lang="en-US" sz="3600" dirty="0">
                <a:effectLst/>
              </a:rPr>
              <a:t>this </a:t>
            </a:r>
            <a:r>
              <a:rPr lang="en-US" sz="3600" dirty="0" smtClean="0">
                <a:effectLst/>
              </a:rPr>
              <a:t>chapter (&amp; book), </a:t>
            </a:r>
            <a:r>
              <a:rPr lang="en-US" sz="3600" dirty="0" smtClean="0">
                <a:solidFill>
                  <a:srgbClr val="00FFFF"/>
                </a:solidFill>
                <a:effectLst/>
              </a:rPr>
              <a:t>when John sees an angel he identifies them as angels</a:t>
            </a:r>
            <a:r>
              <a:rPr lang="en-US" sz="3600" dirty="0" smtClean="0">
                <a:effectLst/>
              </a:rPr>
              <a:t> </a:t>
            </a:r>
            <a:r>
              <a:rPr lang="en-US" sz="3600" i="1" dirty="0" smtClean="0">
                <a:solidFill>
                  <a:srgbClr val="FFFF00"/>
                </a:solidFill>
                <a:effectLst/>
              </a:rPr>
              <a:t>(Vs. 6, 8-9, 15,17,18)</a:t>
            </a:r>
            <a:r>
              <a:rPr lang="en-US" sz="3600" dirty="0" smtClean="0">
                <a:effectLst/>
              </a:rPr>
              <a:t> </a:t>
            </a:r>
            <a:r>
              <a:rPr lang="en-US" sz="3600" dirty="0" smtClean="0">
                <a:solidFill>
                  <a:srgbClr val="00FFFF"/>
                </a:solidFill>
                <a:effectLst/>
              </a:rPr>
              <a:t>but when John sees Jesus he distinguishes Him from angels</a:t>
            </a:r>
            <a:r>
              <a:rPr lang="en-US" sz="3600" dirty="0" smtClean="0">
                <a:effectLst/>
              </a:rPr>
              <a:t> </a:t>
            </a:r>
            <a:r>
              <a:rPr lang="en-US" sz="3600" i="1" dirty="0" smtClean="0">
                <a:solidFill>
                  <a:srgbClr val="FFFF00"/>
                </a:solidFill>
                <a:effectLst/>
              </a:rPr>
              <a:t>(Vs. 1, 14-16)</a:t>
            </a:r>
          </a:p>
        </p:txBody>
      </p:sp>
    </p:spTree>
    <p:extLst>
      <p:ext uri="{BB962C8B-B14F-4D97-AF65-F5344CB8AC3E}">
        <p14:creationId xmlns:p14="http://schemas.microsoft.com/office/powerpoint/2010/main" val="2593294838"/>
      </p:ext>
    </p:extLst>
  </p:cSld>
  <p:clrMapOvr>
    <a:masterClrMapping/>
  </p:clrMapOvr>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14:15</a:t>
            </a:r>
            <a:endParaRPr lang="en-US" dirty="0">
              <a:solidFill>
                <a:srgbClr val="00B0F0"/>
              </a:solidFill>
            </a:endParaRPr>
          </a:p>
        </p:txBody>
      </p:sp>
      <p:sp>
        <p:nvSpPr>
          <p:cNvPr id="5" name="Content Placeholder 2"/>
          <p:cNvSpPr>
            <a:spLocks noGrp="1"/>
          </p:cNvSpPr>
          <p:nvPr>
            <p:ph idx="1"/>
          </p:nvPr>
        </p:nvSpPr>
        <p:spPr>
          <a:xfrm>
            <a:off x="150125" y="1487606"/>
            <a:ext cx="11818962" cy="5063318"/>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another angel came out of the </a:t>
            </a:r>
            <a:r>
              <a:rPr lang="en-US" sz="3600" i="1" dirty="0" smtClean="0">
                <a:solidFill>
                  <a:srgbClr val="FFFF00"/>
                </a:solidFill>
                <a:effectLst/>
              </a:rPr>
              <a:t>temple…”</a:t>
            </a:r>
          </a:p>
          <a:p>
            <a:pPr marL="0" indent="0">
              <a:buNone/>
            </a:pPr>
            <a:r>
              <a:rPr lang="en-US" sz="3600" dirty="0" smtClean="0">
                <a:effectLst/>
              </a:rPr>
              <a:t>Note </a:t>
            </a:r>
            <a:r>
              <a:rPr lang="en-US" sz="3600" i="1" dirty="0" smtClean="0">
                <a:solidFill>
                  <a:srgbClr val="FFFF00"/>
                </a:solidFill>
                <a:effectLst/>
              </a:rPr>
              <a:t>“the another angel”  </a:t>
            </a:r>
            <a:r>
              <a:rPr lang="en-US" sz="3600" dirty="0" smtClean="0">
                <a:effectLst/>
              </a:rPr>
              <a:t>is a continuance from the 3</a:t>
            </a:r>
            <a:r>
              <a:rPr lang="en-US" sz="3600" baseline="30000" dirty="0" smtClean="0">
                <a:effectLst/>
              </a:rPr>
              <a:t>rd</a:t>
            </a:r>
            <a:r>
              <a:rPr lang="en-US" sz="3600" dirty="0" smtClean="0">
                <a:effectLst/>
              </a:rPr>
              <a:t> angel mentioned in </a:t>
            </a:r>
            <a:r>
              <a:rPr lang="en-US" sz="3600" i="1" dirty="0" smtClean="0">
                <a:solidFill>
                  <a:srgbClr val="FFFF00"/>
                </a:solidFill>
                <a:effectLst/>
              </a:rPr>
              <a:t>Vs. 9 </a:t>
            </a:r>
            <a:r>
              <a:rPr lang="en-US" sz="3600" dirty="0" smtClean="0">
                <a:effectLst/>
              </a:rPr>
              <a:t>hence this would now be a 4</a:t>
            </a:r>
            <a:r>
              <a:rPr lang="en-US" sz="3600" baseline="30000" dirty="0" smtClean="0">
                <a:effectLst/>
              </a:rPr>
              <a:t>th</a:t>
            </a:r>
            <a:r>
              <a:rPr lang="en-US" sz="3600" dirty="0" smtClean="0">
                <a:effectLst/>
              </a:rPr>
              <a:t> angel being introduced in this chapter.  </a:t>
            </a:r>
            <a:r>
              <a:rPr lang="en-US" sz="3600" dirty="0" smtClean="0">
                <a:solidFill>
                  <a:srgbClr val="00FFFF"/>
                </a:solidFill>
                <a:effectLst/>
              </a:rPr>
              <a:t>There a six (6) angels mentioned in chapter 14.  That would be 3 angels in verses 6-9 and then 3 more angels in verses 15-19. </a:t>
            </a:r>
            <a:endParaRPr lang="en-US" sz="3600" i="1" dirty="0" smtClean="0">
              <a:solidFill>
                <a:srgbClr val="00FFFF"/>
              </a:solidFill>
              <a:effectLst/>
            </a:endParaRPr>
          </a:p>
        </p:txBody>
      </p:sp>
    </p:spTree>
    <p:extLst>
      <p:ext uri="{BB962C8B-B14F-4D97-AF65-F5344CB8AC3E}">
        <p14:creationId xmlns:p14="http://schemas.microsoft.com/office/powerpoint/2010/main" val="2354354820"/>
      </p:ext>
    </p:extLst>
  </p:cSld>
  <p:clrMapOvr>
    <a:masterClrMapping/>
  </p:clrMapOvr>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14:15</a:t>
            </a:r>
            <a:endParaRPr lang="en-US" dirty="0">
              <a:solidFill>
                <a:srgbClr val="00B0F0"/>
              </a:solidFill>
            </a:endParaRPr>
          </a:p>
        </p:txBody>
      </p:sp>
      <p:sp>
        <p:nvSpPr>
          <p:cNvPr id="5" name="Content Placeholder 2"/>
          <p:cNvSpPr>
            <a:spLocks noGrp="1"/>
          </p:cNvSpPr>
          <p:nvPr>
            <p:ph idx="1"/>
          </p:nvPr>
        </p:nvSpPr>
        <p:spPr>
          <a:xfrm>
            <a:off x="150125" y="1446663"/>
            <a:ext cx="11818962" cy="510426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another angel came out of the </a:t>
            </a:r>
            <a:r>
              <a:rPr lang="en-US" sz="3600" i="1" dirty="0" smtClean="0">
                <a:solidFill>
                  <a:srgbClr val="FFFF00"/>
                </a:solidFill>
                <a:effectLst/>
              </a:rPr>
              <a:t>temple…”</a:t>
            </a:r>
          </a:p>
          <a:p>
            <a:pPr marL="0" indent="0">
              <a:buNone/>
            </a:pPr>
            <a:r>
              <a:rPr lang="en-US" sz="3600" dirty="0" smtClean="0">
                <a:effectLst/>
              </a:rPr>
              <a:t>The angel came</a:t>
            </a:r>
            <a:r>
              <a:rPr lang="en-US" sz="3600" dirty="0">
                <a:effectLst/>
              </a:rPr>
              <a:t>, as it were, from the immediate presence of God; for the temple was regarded as his peculiar dwelling-place. </a:t>
            </a:r>
            <a:r>
              <a:rPr lang="en-US" sz="3600" dirty="0" smtClean="0">
                <a:effectLst/>
              </a:rPr>
              <a:t>The angel came from the </a:t>
            </a:r>
            <a:r>
              <a:rPr lang="en-US" sz="3600" dirty="0">
                <a:effectLst/>
              </a:rPr>
              <a:t>dwelling-place of </a:t>
            </a:r>
            <a:r>
              <a:rPr lang="en-US" sz="3600" dirty="0" smtClean="0">
                <a:effectLst/>
              </a:rPr>
              <a:t>God </a:t>
            </a:r>
            <a:r>
              <a:rPr lang="en-US" sz="3600" dirty="0">
                <a:effectLst/>
              </a:rPr>
              <a:t>signifying that he was the bearer of a message from </a:t>
            </a:r>
            <a:r>
              <a:rPr lang="en-US" sz="3600" dirty="0" smtClean="0">
                <a:effectLst/>
              </a:rPr>
              <a:t>God.</a:t>
            </a:r>
            <a:endParaRPr lang="en-US" sz="3600" i="1" dirty="0" smtClean="0">
              <a:solidFill>
                <a:srgbClr val="00FFFF"/>
              </a:solidFill>
              <a:effectLst/>
            </a:endParaRPr>
          </a:p>
        </p:txBody>
      </p:sp>
    </p:spTree>
    <p:extLst>
      <p:ext uri="{BB962C8B-B14F-4D97-AF65-F5344CB8AC3E}">
        <p14:creationId xmlns:p14="http://schemas.microsoft.com/office/powerpoint/2010/main" val="1424250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987" y="265044"/>
            <a:ext cx="10353761" cy="1166191"/>
          </a:xfrm>
        </p:spPr>
        <p:txBody>
          <a:bodyPr>
            <a:normAutofit/>
          </a:bodyPr>
          <a:lstStyle/>
          <a:p>
            <a:r>
              <a:rPr lang="en-US" sz="4000" dirty="0">
                <a:solidFill>
                  <a:srgbClr val="FFFF00"/>
                </a:solidFill>
              </a:rPr>
              <a:t>Revelation commentary</a:t>
            </a:r>
          </a:p>
        </p:txBody>
      </p:sp>
      <p:sp>
        <p:nvSpPr>
          <p:cNvPr id="3" name="Content Placeholder 2"/>
          <p:cNvSpPr>
            <a:spLocks noGrp="1"/>
          </p:cNvSpPr>
          <p:nvPr>
            <p:ph idx="1"/>
          </p:nvPr>
        </p:nvSpPr>
        <p:spPr>
          <a:xfrm>
            <a:off x="556591" y="1431235"/>
            <a:ext cx="11383617" cy="5033605"/>
          </a:xfrm>
        </p:spPr>
        <p:txBody>
          <a:bodyPr>
            <a:noAutofit/>
          </a:bodyPr>
          <a:lstStyle/>
          <a:p>
            <a:pPr marL="0" indent="0">
              <a:buNone/>
            </a:pPr>
            <a:r>
              <a:rPr lang="en-US" sz="3600" b="1" u="sng" dirty="0">
                <a:solidFill>
                  <a:srgbClr val="FFFF00"/>
                </a:solidFill>
              </a:rPr>
              <a:t>Rev. 1:1</a:t>
            </a:r>
          </a:p>
          <a:p>
            <a:pPr marL="0" indent="0">
              <a:buNone/>
            </a:pPr>
            <a:r>
              <a:rPr lang="en-US" sz="3600" dirty="0">
                <a:effectLst/>
              </a:rPr>
              <a:t>“…He sent and </a:t>
            </a:r>
            <a:r>
              <a:rPr lang="en-US" sz="3600" dirty="0">
                <a:solidFill>
                  <a:srgbClr val="FFFF00"/>
                </a:solidFill>
                <a:effectLst/>
              </a:rPr>
              <a:t>signified</a:t>
            </a:r>
            <a:r>
              <a:rPr lang="en-US" sz="3600" dirty="0">
                <a:effectLst/>
              </a:rPr>
              <a:t> it…”- </a:t>
            </a:r>
            <a:r>
              <a:rPr lang="en-US" sz="3600" i="1" u="sng" dirty="0">
                <a:solidFill>
                  <a:srgbClr val="FFFF00"/>
                </a:solidFill>
                <a:effectLst/>
              </a:rPr>
              <a:t>Showed it by signs or symbols</a:t>
            </a:r>
            <a:r>
              <a:rPr lang="en-US" sz="3600" dirty="0">
                <a:effectLst/>
              </a:rPr>
              <a:t> --- Here, and throughout the Apocalypse; the duty of unveiling the different scenes appears to be assigned to a particular angel.</a:t>
            </a:r>
          </a:p>
          <a:p>
            <a:pPr marL="0" indent="0">
              <a:buNone/>
            </a:pPr>
            <a:endParaRPr lang="en-US" sz="3600" dirty="0">
              <a:effectLst/>
            </a:endParaRPr>
          </a:p>
          <a:p>
            <a:pPr marL="0" indent="0">
              <a:buNone/>
            </a:pPr>
            <a:r>
              <a:rPr lang="en-US" sz="3600" b="1" dirty="0">
                <a:solidFill>
                  <a:srgbClr val="FFFF00"/>
                </a:solidFill>
              </a:rPr>
              <a:t> </a:t>
            </a:r>
            <a:endParaRPr lang="en-US" sz="3600" b="1" dirty="0"/>
          </a:p>
        </p:txBody>
      </p:sp>
    </p:spTree>
    <p:extLst>
      <p:ext uri="{BB962C8B-B14F-4D97-AF65-F5344CB8AC3E}">
        <p14:creationId xmlns:p14="http://schemas.microsoft.com/office/powerpoint/2010/main" val="32939976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823" y="140677"/>
            <a:ext cx="11887200" cy="6597748"/>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2:10</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p>
          <a:p>
            <a:pPr marL="0" indent="0">
              <a:buNone/>
            </a:pPr>
            <a:endParaRPr lang="en-US" sz="8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i="1" dirty="0">
                <a:solidFill>
                  <a:srgbClr val="FFFF00"/>
                </a:solidFill>
                <a:effectLst/>
              </a:rPr>
              <a:t>“be thou faithful unto death, and I will give thee a </a:t>
            </a:r>
            <a:r>
              <a:rPr lang="en-US" sz="3200" i="1" u="sng" dirty="0">
                <a:solidFill>
                  <a:srgbClr val="FFFF00"/>
                </a:solidFill>
                <a:effectLst/>
              </a:rPr>
              <a:t>crown of life</a:t>
            </a:r>
            <a:r>
              <a:rPr lang="en-US" sz="3200" i="1" dirty="0">
                <a:solidFill>
                  <a:srgbClr val="FFFF00"/>
                </a:solidFill>
                <a:effectLst/>
              </a:rPr>
              <a:t>.” </a:t>
            </a:r>
            <a:endParaRPr lang="en-US" sz="3200" dirty="0">
              <a:effectLst/>
            </a:endParaRPr>
          </a:p>
          <a:p>
            <a:pPr marL="0" indent="0">
              <a:buNone/>
            </a:pPr>
            <a:r>
              <a:rPr lang="en-US" sz="3200" dirty="0"/>
              <a:t>This was the victor's crown called the “</a:t>
            </a:r>
            <a:r>
              <a:rPr lang="en-US" sz="3200" i="1" u="sng" dirty="0">
                <a:solidFill>
                  <a:srgbClr val="FFFF00"/>
                </a:solidFill>
              </a:rPr>
              <a:t>stephanos</a:t>
            </a:r>
            <a:r>
              <a:rPr lang="en-US" sz="3200" dirty="0"/>
              <a:t>” - A wreath or a chaplet… as a badge of royalty, a prize in the public games or a symbol of honor generally. </a:t>
            </a:r>
            <a:r>
              <a:rPr lang="en-US" sz="3200" i="1" dirty="0">
                <a:solidFill>
                  <a:srgbClr val="FFFF00"/>
                </a:solidFill>
              </a:rPr>
              <a:t>It is the reward of Christian martyrs, or believers who endure trials &amp; temptations </a:t>
            </a:r>
            <a:r>
              <a:rPr lang="en-US" sz="3200" dirty="0"/>
              <a:t>(James 1:12; Rev. 3:11)</a:t>
            </a:r>
          </a:p>
          <a:p>
            <a:pPr marL="0" indent="0">
              <a:buNone/>
            </a:pPr>
            <a:r>
              <a:rPr lang="en-US" sz="3200" dirty="0">
                <a:effectLst/>
              </a:rPr>
              <a:t>In the former case of Ephesus it is the peaceful image of those admitted into the scenes of paradise; here with Smyrna it is the </a:t>
            </a:r>
            <a:r>
              <a:rPr lang="en-US" sz="3200" i="1" dirty="0">
                <a:solidFill>
                  <a:srgbClr val="FFFF00"/>
                </a:solidFill>
                <a:effectLst/>
              </a:rPr>
              <a:t>triumph of the crowned martyr</a:t>
            </a:r>
            <a:r>
              <a:rPr lang="en-US" sz="3200" dirty="0">
                <a:effectLst/>
              </a:rPr>
              <a:t>.</a:t>
            </a:r>
          </a:p>
        </p:txBody>
      </p:sp>
    </p:spTree>
    <p:extLst>
      <p:ext uri="{BB962C8B-B14F-4D97-AF65-F5344CB8AC3E}">
        <p14:creationId xmlns:p14="http://schemas.microsoft.com/office/powerpoint/2010/main" val="1860874586"/>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14:15</a:t>
            </a:r>
            <a:endParaRPr lang="en-US" dirty="0">
              <a:solidFill>
                <a:srgbClr val="00B0F0"/>
              </a:solidFill>
            </a:endParaRPr>
          </a:p>
        </p:txBody>
      </p:sp>
      <p:sp>
        <p:nvSpPr>
          <p:cNvPr id="5" name="Content Placeholder 2"/>
          <p:cNvSpPr>
            <a:spLocks noGrp="1"/>
          </p:cNvSpPr>
          <p:nvPr>
            <p:ph idx="1"/>
          </p:nvPr>
        </p:nvSpPr>
        <p:spPr>
          <a:xfrm>
            <a:off x="150125" y="764274"/>
            <a:ext cx="11818962" cy="6093725"/>
          </a:xfrm>
        </p:spPr>
        <p:txBody>
          <a:bodyPr>
            <a:noAutofit/>
          </a:bodyPr>
          <a:lstStyle/>
          <a:p>
            <a:pPr marL="0" indent="0">
              <a:buNone/>
            </a:pPr>
            <a:r>
              <a:rPr lang="en-US" sz="3600" i="1" dirty="0" smtClean="0">
                <a:solidFill>
                  <a:srgbClr val="FFFF00"/>
                </a:solidFill>
                <a:effectLst/>
              </a:rPr>
              <a:t>“…crying </a:t>
            </a:r>
            <a:r>
              <a:rPr lang="en-US" sz="3600" i="1" dirty="0">
                <a:solidFill>
                  <a:srgbClr val="FFFF00"/>
                </a:solidFill>
                <a:effectLst/>
              </a:rPr>
              <a:t>with a loud voice to him that sat on the cloud”</a:t>
            </a:r>
            <a:endParaRPr lang="en-US" sz="3600" i="1" dirty="0" smtClean="0">
              <a:solidFill>
                <a:srgbClr val="FFFF00"/>
              </a:solidFill>
              <a:effectLst/>
            </a:endParaRPr>
          </a:p>
          <a:p>
            <a:pPr marL="0" indent="0">
              <a:buNone/>
            </a:pPr>
            <a:r>
              <a:rPr lang="en-US" sz="3600" dirty="0" smtClean="0">
                <a:effectLst/>
              </a:rPr>
              <a:t>The </a:t>
            </a:r>
            <a:r>
              <a:rPr lang="en-US" sz="3600" dirty="0">
                <a:effectLst/>
              </a:rPr>
              <a:t>command was borne directly from God by the angel </a:t>
            </a:r>
            <a:r>
              <a:rPr lang="en-US" sz="3600" dirty="0" smtClean="0">
                <a:effectLst/>
              </a:rPr>
              <a:t>to Jesus Christ, </a:t>
            </a:r>
            <a:r>
              <a:rPr lang="en-US" sz="3600" dirty="0">
                <a:effectLst/>
              </a:rPr>
              <a:t>to go forth and reap the great harvest of the world. It is not a command of the angel, but a command from God the Father to the Son. This is in accordance with all the representations in the New Testament, that the Son </a:t>
            </a:r>
            <a:r>
              <a:rPr lang="en-US" sz="3600" dirty="0" smtClean="0">
                <a:effectLst/>
              </a:rPr>
              <a:t>submitted to the Father’s will &amp; performed </a:t>
            </a:r>
            <a:r>
              <a:rPr lang="en-US" sz="3600" dirty="0">
                <a:effectLst/>
              </a:rPr>
              <a:t>the work which </a:t>
            </a:r>
            <a:r>
              <a:rPr lang="en-US" sz="3600" dirty="0" smtClean="0">
                <a:effectLst/>
              </a:rPr>
              <a:t>was </a:t>
            </a:r>
            <a:r>
              <a:rPr lang="en-US" sz="3600" dirty="0">
                <a:effectLst/>
              </a:rPr>
              <a:t>given </a:t>
            </a:r>
            <a:r>
              <a:rPr lang="en-US" sz="3600" dirty="0" smtClean="0">
                <a:effectLst/>
              </a:rPr>
              <a:t>him. </a:t>
            </a:r>
            <a:r>
              <a:rPr lang="en-US" sz="3600" i="1" dirty="0" smtClean="0">
                <a:solidFill>
                  <a:srgbClr val="FFFF00"/>
                </a:solidFill>
                <a:effectLst/>
              </a:rPr>
              <a:t>(John 5:19</a:t>
            </a:r>
            <a:r>
              <a:rPr lang="en-US" sz="3600" i="1" dirty="0">
                <a:solidFill>
                  <a:srgbClr val="FFFF00"/>
                </a:solidFill>
                <a:effectLst/>
              </a:rPr>
              <a:t>; 10:18; 12:49; </a:t>
            </a:r>
            <a:r>
              <a:rPr lang="en-US" sz="3600" i="1" dirty="0" smtClean="0">
                <a:solidFill>
                  <a:srgbClr val="FFFF00"/>
                </a:solidFill>
                <a:effectLst/>
              </a:rPr>
              <a:t>14:31) </a:t>
            </a:r>
            <a:r>
              <a:rPr lang="en-US" sz="3600" dirty="0" smtClean="0">
                <a:solidFill>
                  <a:srgbClr val="00FFFF"/>
                </a:solidFill>
                <a:effectLst/>
                <a:sym typeface="Wingdings"/>
              </a:rPr>
              <a:t></a:t>
            </a:r>
            <a:r>
              <a:rPr lang="en-US" sz="3600" i="1" dirty="0" smtClean="0">
                <a:solidFill>
                  <a:srgbClr val="FFFF00"/>
                </a:solidFill>
                <a:effectLst/>
                <a:sym typeface="Wingdings"/>
              </a:rPr>
              <a:t> </a:t>
            </a:r>
            <a:r>
              <a:rPr lang="en-US" sz="3600" dirty="0" smtClean="0">
                <a:solidFill>
                  <a:srgbClr val="00FFFF"/>
                </a:solidFill>
                <a:effectLst/>
              </a:rPr>
              <a:t>Matt. 24:36; Mark 13:32</a:t>
            </a:r>
          </a:p>
        </p:txBody>
      </p:sp>
    </p:spTree>
    <p:extLst>
      <p:ext uri="{BB962C8B-B14F-4D97-AF65-F5344CB8AC3E}">
        <p14:creationId xmlns:p14="http://schemas.microsoft.com/office/powerpoint/2010/main" val="3678509372"/>
      </p:ext>
    </p:extLst>
  </p:cSld>
  <p:clrMapOvr>
    <a:masterClrMapping/>
  </p:clrMapOvr>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14:15</a:t>
            </a:r>
            <a:endParaRPr lang="en-US" dirty="0">
              <a:solidFill>
                <a:srgbClr val="00B0F0"/>
              </a:solidFill>
            </a:endParaRPr>
          </a:p>
        </p:txBody>
      </p:sp>
      <p:sp>
        <p:nvSpPr>
          <p:cNvPr id="5" name="Content Placeholder 2"/>
          <p:cNvSpPr>
            <a:spLocks noGrp="1"/>
          </p:cNvSpPr>
          <p:nvPr>
            <p:ph idx="1"/>
          </p:nvPr>
        </p:nvSpPr>
        <p:spPr>
          <a:xfrm>
            <a:off x="150125" y="1201003"/>
            <a:ext cx="11818962" cy="5500048"/>
          </a:xfrm>
        </p:spPr>
        <p:txBody>
          <a:bodyPr>
            <a:noAutofit/>
          </a:bodyPr>
          <a:lstStyle/>
          <a:p>
            <a:pPr marL="0" indent="0" algn="ctr">
              <a:buNone/>
            </a:pPr>
            <a:r>
              <a:rPr lang="en-US" sz="3600" dirty="0" smtClean="0">
                <a:solidFill>
                  <a:srgbClr val="CCFF99"/>
                </a:solidFill>
                <a:effectLst/>
              </a:rPr>
              <a:t>“THE HARVEST OF THE EARTH”</a:t>
            </a:r>
          </a:p>
          <a:p>
            <a:pPr marL="0" indent="0">
              <a:buNone/>
            </a:pPr>
            <a:r>
              <a:rPr lang="en-US" sz="3600" dirty="0" smtClean="0">
                <a:effectLst/>
              </a:rPr>
              <a:t>This </a:t>
            </a:r>
            <a:r>
              <a:rPr lang="en-US" sz="3600" dirty="0">
                <a:solidFill>
                  <a:srgbClr val="CCFF99"/>
                </a:solidFill>
                <a:effectLst/>
              </a:rPr>
              <a:t>"harvest" </a:t>
            </a:r>
            <a:r>
              <a:rPr lang="en-US" sz="3600" dirty="0" smtClean="0">
                <a:effectLst/>
              </a:rPr>
              <a:t>refers </a:t>
            </a:r>
            <a:r>
              <a:rPr lang="en-US" sz="3600" dirty="0">
                <a:effectLst/>
              </a:rPr>
              <a:t>to the righteous--the fruit of the good seed sown by the Saviour and </a:t>
            </a:r>
            <a:r>
              <a:rPr lang="en-US" sz="3600" dirty="0" smtClean="0">
                <a:effectLst/>
              </a:rPr>
              <a:t>his </a:t>
            </a:r>
            <a:r>
              <a:rPr lang="en-US" sz="3600" dirty="0">
                <a:effectLst/>
              </a:rPr>
              <a:t>ministers. The time alluded to here is the end of the world, when the affairs of earth </a:t>
            </a:r>
            <a:r>
              <a:rPr lang="en-US" sz="3600" dirty="0" smtClean="0">
                <a:effectLst/>
              </a:rPr>
              <a:t>will soon come to a climax.  The </a:t>
            </a:r>
            <a:r>
              <a:rPr lang="en-US" sz="3600" dirty="0">
                <a:effectLst/>
              </a:rPr>
              <a:t>design is to state that the Redeemer will </a:t>
            </a:r>
            <a:r>
              <a:rPr lang="en-US" sz="3600" dirty="0" smtClean="0">
                <a:effectLst/>
              </a:rPr>
              <a:t>one day, gather his saints </a:t>
            </a:r>
            <a:r>
              <a:rPr lang="en-US" sz="3600" dirty="0">
                <a:effectLst/>
              </a:rPr>
              <a:t>in a great and glorious </a:t>
            </a:r>
            <a:r>
              <a:rPr lang="en-US" sz="3600" dirty="0" smtClean="0">
                <a:effectLst/>
              </a:rPr>
              <a:t>harvest. </a:t>
            </a:r>
            <a:endParaRPr lang="en-US" sz="3600" i="1" dirty="0" smtClean="0">
              <a:solidFill>
                <a:srgbClr val="FFFF00"/>
              </a:solidFill>
              <a:effectLst/>
            </a:endParaRPr>
          </a:p>
        </p:txBody>
      </p:sp>
    </p:spTree>
    <p:extLst>
      <p:ext uri="{BB962C8B-B14F-4D97-AF65-F5344CB8AC3E}">
        <p14:creationId xmlns:p14="http://schemas.microsoft.com/office/powerpoint/2010/main" val="3356046539"/>
      </p:ext>
    </p:extLst>
  </p:cSld>
  <p:clrMapOvr>
    <a:masterClrMapping/>
  </p:clrMapOvr>
  <p:timing>
    <p:tnLst>
      <p:par>
        <p:cTn id="1" dur="indefinite" restart="never" nodeType="tmRoot"/>
      </p:par>
    </p:tn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reformissio.files.wordpress.com/2017/02/painting_example_chris_koel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99862" cy="6798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peanutgallery.files.wordpress.com/2014/10/jesus-with-a-sharp-sickle-in-his-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808" y="915370"/>
            <a:ext cx="7961192" cy="496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62258"/>
      </p:ext>
    </p:extLst>
  </p:cSld>
  <p:clrMapOvr>
    <a:masterClrMapping/>
  </p:clrMapOvr>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14:16</a:t>
            </a:r>
            <a:endParaRPr lang="en-US" dirty="0">
              <a:solidFill>
                <a:srgbClr val="00B0F0"/>
              </a:solidFill>
            </a:endParaRPr>
          </a:p>
        </p:txBody>
      </p:sp>
      <p:sp>
        <p:nvSpPr>
          <p:cNvPr id="5" name="Content Placeholder 2"/>
          <p:cNvSpPr>
            <a:spLocks noGrp="1"/>
          </p:cNvSpPr>
          <p:nvPr>
            <p:ph idx="1"/>
          </p:nvPr>
        </p:nvSpPr>
        <p:spPr>
          <a:xfrm>
            <a:off x="150125" y="1009934"/>
            <a:ext cx="11818962" cy="5691117"/>
          </a:xfrm>
        </p:spPr>
        <p:txBody>
          <a:bodyPr>
            <a:noAutofit/>
          </a:bodyPr>
          <a:lstStyle/>
          <a:p>
            <a:pPr marL="0" indent="0" algn="ctr">
              <a:buNone/>
            </a:pPr>
            <a:r>
              <a:rPr lang="en-US" sz="3600" dirty="0" smtClean="0">
                <a:solidFill>
                  <a:srgbClr val="CCFF99"/>
                </a:solidFill>
                <a:effectLst/>
              </a:rPr>
              <a:t>“THE HARVEST OF THE EARTH”</a:t>
            </a:r>
          </a:p>
          <a:p>
            <a:pPr marL="0" indent="0">
              <a:buNone/>
            </a:pPr>
            <a:r>
              <a:rPr lang="en-US" sz="3600" dirty="0">
                <a:effectLst/>
              </a:rPr>
              <a:t>There </a:t>
            </a:r>
            <a:r>
              <a:rPr lang="en-US" sz="3600" dirty="0" smtClean="0">
                <a:effectLst/>
              </a:rPr>
              <a:t>will be a gathering </a:t>
            </a:r>
            <a:r>
              <a:rPr lang="en-US" sz="3600" dirty="0">
                <a:effectLst/>
              </a:rPr>
              <a:t>first </a:t>
            </a:r>
            <a:r>
              <a:rPr lang="en-US" sz="3600" dirty="0" smtClean="0">
                <a:effectLst/>
              </a:rPr>
              <a:t>of the </a:t>
            </a:r>
            <a:r>
              <a:rPr lang="en-US" sz="3600" dirty="0">
                <a:effectLst/>
              </a:rPr>
              <a:t>ripened harvest of </a:t>
            </a:r>
            <a:r>
              <a:rPr lang="en-US" sz="3600" dirty="0" smtClean="0">
                <a:effectLst/>
              </a:rPr>
              <a:t>the elected saints </a:t>
            </a:r>
            <a:r>
              <a:rPr lang="en-US" sz="3600" dirty="0">
                <a:effectLst/>
              </a:rPr>
              <a:t>of </a:t>
            </a:r>
            <a:r>
              <a:rPr lang="en-US" sz="3600" dirty="0" smtClean="0">
                <a:effectLst/>
              </a:rPr>
              <a:t>God.</a:t>
            </a:r>
          </a:p>
          <a:p>
            <a:pPr marL="0" indent="0">
              <a:buNone/>
            </a:pPr>
            <a:r>
              <a:rPr lang="en-US" sz="3600" i="1" dirty="0">
                <a:solidFill>
                  <a:srgbClr val="FFFF00"/>
                </a:solidFill>
                <a:effectLst/>
              </a:rPr>
              <a:t>Thrust in his sickle on the </a:t>
            </a:r>
            <a:r>
              <a:rPr lang="en-US" sz="3600" i="1" dirty="0" smtClean="0">
                <a:solidFill>
                  <a:srgbClr val="FFFF00"/>
                </a:solidFill>
                <a:effectLst/>
              </a:rPr>
              <a:t>earth…</a:t>
            </a:r>
            <a:r>
              <a:rPr lang="en-US" sz="3600" dirty="0" smtClean="0">
                <a:effectLst/>
              </a:rPr>
              <a:t> To </a:t>
            </a:r>
            <a:r>
              <a:rPr lang="en-US" sz="3600" dirty="0">
                <a:effectLst/>
              </a:rPr>
              <a:t>cut down the harvest; that is, to gather his people to himself</a:t>
            </a:r>
            <a:r>
              <a:rPr lang="en-US" sz="3600" dirty="0" smtClean="0">
                <a:effectLst/>
              </a:rPr>
              <a:t>.</a:t>
            </a:r>
          </a:p>
          <a:p>
            <a:pPr marL="0" indent="0">
              <a:buNone/>
            </a:pPr>
            <a:r>
              <a:rPr lang="en-US" sz="3600" i="1" dirty="0">
                <a:solidFill>
                  <a:srgbClr val="FFFF00"/>
                </a:solidFill>
                <a:effectLst/>
              </a:rPr>
              <a:t>And the earth was </a:t>
            </a:r>
            <a:r>
              <a:rPr lang="en-US" sz="3600" i="1" dirty="0" smtClean="0">
                <a:solidFill>
                  <a:srgbClr val="FFFF00"/>
                </a:solidFill>
                <a:effectLst/>
              </a:rPr>
              <a:t>reaped…</a:t>
            </a:r>
            <a:r>
              <a:rPr lang="en-US" sz="3600" dirty="0" smtClean="0">
                <a:effectLst/>
              </a:rPr>
              <a:t> As </a:t>
            </a:r>
            <a:r>
              <a:rPr lang="en-US" sz="3600" dirty="0">
                <a:effectLst/>
              </a:rPr>
              <a:t>far as the righteous were </a:t>
            </a:r>
            <a:r>
              <a:rPr lang="en-US" sz="3600" dirty="0" smtClean="0">
                <a:effectLst/>
              </a:rPr>
              <a:t>concerned… </a:t>
            </a:r>
            <a:r>
              <a:rPr lang="en-US" sz="3600" dirty="0">
                <a:effectLst/>
              </a:rPr>
              <a:t>The end had come; the </a:t>
            </a:r>
            <a:r>
              <a:rPr lang="en-US" sz="3600" dirty="0" smtClean="0">
                <a:effectLst/>
              </a:rPr>
              <a:t>saints were redeemed and taken home.</a:t>
            </a:r>
          </a:p>
        </p:txBody>
      </p:sp>
    </p:spTree>
    <p:extLst>
      <p:ext uri="{BB962C8B-B14F-4D97-AF65-F5344CB8AC3E}">
        <p14:creationId xmlns:p14="http://schemas.microsoft.com/office/powerpoint/2010/main" val="3496014671"/>
      </p:ext>
    </p:extLst>
  </p:cSld>
  <p:clrMapOvr>
    <a:masterClrMapping/>
  </p:clrMapOvr>
  <p:timing>
    <p:tnLst>
      <p:par>
        <p:cTn id="1" dur="indefinite" restart="never" nodeType="tmRoot"/>
      </p:par>
    </p:tn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14:17</a:t>
            </a:r>
            <a:endParaRPr lang="en-US" dirty="0">
              <a:solidFill>
                <a:srgbClr val="00B0F0"/>
              </a:solidFill>
            </a:endParaRPr>
          </a:p>
        </p:txBody>
      </p:sp>
      <p:sp>
        <p:nvSpPr>
          <p:cNvPr id="5" name="Content Placeholder 2"/>
          <p:cNvSpPr>
            <a:spLocks noGrp="1"/>
          </p:cNvSpPr>
          <p:nvPr>
            <p:ph idx="1"/>
          </p:nvPr>
        </p:nvSpPr>
        <p:spPr>
          <a:xfrm>
            <a:off x="136477" y="818864"/>
            <a:ext cx="11818962" cy="6039136"/>
          </a:xfrm>
        </p:spPr>
        <p:txBody>
          <a:bodyPr>
            <a:noAutofit/>
          </a:bodyPr>
          <a:lstStyle/>
          <a:p>
            <a:pPr marL="0" indent="0" algn="ctr">
              <a:buNone/>
            </a:pPr>
            <a:r>
              <a:rPr lang="en-US" sz="3600" dirty="0" smtClean="0">
                <a:solidFill>
                  <a:srgbClr val="FFC000"/>
                </a:solidFill>
                <a:effectLst/>
              </a:rPr>
              <a:t>“THE HARVEST OF THE VINE”</a:t>
            </a:r>
          </a:p>
          <a:p>
            <a:pPr marL="0" indent="0">
              <a:buNone/>
            </a:pPr>
            <a:r>
              <a:rPr lang="en-US" sz="3600" i="1" dirty="0" smtClean="0">
                <a:solidFill>
                  <a:srgbClr val="FFFF00"/>
                </a:solidFill>
                <a:effectLst/>
              </a:rPr>
              <a:t>And </a:t>
            </a:r>
            <a:r>
              <a:rPr lang="en-US" sz="3600" i="1" dirty="0">
                <a:solidFill>
                  <a:srgbClr val="FFFF00"/>
                </a:solidFill>
                <a:effectLst/>
              </a:rPr>
              <a:t>another </a:t>
            </a:r>
            <a:r>
              <a:rPr lang="en-US" sz="3600" i="1" dirty="0" smtClean="0">
                <a:solidFill>
                  <a:srgbClr val="FFFF00"/>
                </a:solidFill>
                <a:effectLst/>
              </a:rPr>
              <a:t>angel</a:t>
            </a:r>
            <a:r>
              <a:rPr lang="en-US" sz="3600" dirty="0" smtClean="0">
                <a:effectLst/>
              </a:rPr>
              <a:t>… </a:t>
            </a:r>
            <a:r>
              <a:rPr lang="en-US" sz="3600" dirty="0">
                <a:effectLst/>
              </a:rPr>
              <a:t>This angel came for a different </a:t>
            </a:r>
            <a:r>
              <a:rPr lang="en-US" sz="3600" dirty="0" smtClean="0">
                <a:effectLst/>
              </a:rPr>
              <a:t>purpose; </a:t>
            </a:r>
            <a:r>
              <a:rPr lang="en-US" sz="3600" dirty="0">
                <a:effectLst/>
              </a:rPr>
              <a:t>having a commission immediately from </a:t>
            </a:r>
            <a:r>
              <a:rPr lang="en-US" sz="3600" dirty="0" smtClean="0">
                <a:effectLst/>
              </a:rPr>
              <a:t>God: </a:t>
            </a:r>
            <a:r>
              <a:rPr lang="en-US" sz="3600" i="1" dirty="0" smtClean="0">
                <a:solidFill>
                  <a:srgbClr val="FFC000"/>
                </a:solidFill>
                <a:effectLst/>
              </a:rPr>
              <a:t>the </a:t>
            </a:r>
            <a:r>
              <a:rPr lang="en-US" sz="3600" i="1" dirty="0">
                <a:solidFill>
                  <a:srgbClr val="FFC000"/>
                </a:solidFill>
                <a:effectLst/>
              </a:rPr>
              <a:t>cutting </a:t>
            </a:r>
            <a:r>
              <a:rPr lang="en-US" sz="3600" i="1" dirty="0" smtClean="0">
                <a:solidFill>
                  <a:srgbClr val="FFC000"/>
                </a:solidFill>
                <a:effectLst/>
              </a:rPr>
              <a:t>down </a:t>
            </a:r>
            <a:r>
              <a:rPr lang="en-US" sz="3600" i="1" dirty="0">
                <a:solidFill>
                  <a:srgbClr val="FFC000"/>
                </a:solidFill>
                <a:effectLst/>
              </a:rPr>
              <a:t>of the enemies of </a:t>
            </a:r>
            <a:r>
              <a:rPr lang="en-US" sz="3600" i="1" dirty="0" smtClean="0">
                <a:solidFill>
                  <a:srgbClr val="FFC000"/>
                </a:solidFill>
                <a:effectLst/>
              </a:rPr>
              <a:t>God</a:t>
            </a:r>
            <a:r>
              <a:rPr lang="en-US" sz="3600" dirty="0" smtClean="0">
                <a:effectLst/>
              </a:rPr>
              <a:t>. </a:t>
            </a:r>
            <a:r>
              <a:rPr lang="en-US" sz="3600" dirty="0">
                <a:effectLst/>
              </a:rPr>
              <a:t>Another angel comes forth with a sickle in his hand. </a:t>
            </a:r>
            <a:r>
              <a:rPr lang="en-US" sz="3600" dirty="0" smtClean="0">
                <a:effectLst/>
              </a:rPr>
              <a:t>Christ</a:t>
            </a:r>
            <a:r>
              <a:rPr lang="en-US" sz="3600" dirty="0">
                <a:effectLst/>
              </a:rPr>
              <a:t> </a:t>
            </a:r>
            <a:r>
              <a:rPr lang="en-US" sz="3600" dirty="0" smtClean="0">
                <a:effectLst/>
              </a:rPr>
              <a:t>&amp; </a:t>
            </a:r>
            <a:r>
              <a:rPr lang="en-US" sz="3600" dirty="0">
                <a:effectLst/>
              </a:rPr>
              <a:t>his </a:t>
            </a:r>
            <a:r>
              <a:rPr lang="en-US" sz="3600" dirty="0" smtClean="0">
                <a:effectLst/>
              </a:rPr>
              <a:t>angels were </a:t>
            </a:r>
            <a:r>
              <a:rPr lang="en-US" sz="3600" dirty="0">
                <a:effectLst/>
              </a:rPr>
              <a:t>the great </a:t>
            </a:r>
            <a:r>
              <a:rPr lang="en-US" sz="3600" dirty="0" smtClean="0">
                <a:effectLst/>
              </a:rPr>
              <a:t>reapers </a:t>
            </a:r>
            <a:r>
              <a:rPr lang="en-US" sz="3600" dirty="0">
                <a:effectLst/>
              </a:rPr>
              <a:t>of the righteous harvest. They that are Christ's are gathered by him at his coming, but the wicked are gathered by another, here presented as </a:t>
            </a:r>
            <a:r>
              <a:rPr lang="en-US" sz="3600" dirty="0" smtClean="0">
                <a:effectLst/>
              </a:rPr>
              <a:t>a reaper </a:t>
            </a:r>
            <a:r>
              <a:rPr lang="en-US" sz="3600" dirty="0">
                <a:effectLst/>
              </a:rPr>
              <a:t>angel</a:t>
            </a:r>
            <a:r>
              <a:rPr lang="en-US" sz="3600" dirty="0" smtClean="0">
                <a:effectLst/>
              </a:rPr>
              <a:t>.</a:t>
            </a:r>
          </a:p>
        </p:txBody>
      </p:sp>
    </p:spTree>
    <p:extLst>
      <p:ext uri="{BB962C8B-B14F-4D97-AF65-F5344CB8AC3E}">
        <p14:creationId xmlns:p14="http://schemas.microsoft.com/office/powerpoint/2010/main" val="2190270916"/>
      </p:ext>
    </p:extLst>
  </p:cSld>
  <p:clrMapOvr>
    <a:masterClrMapping/>
  </p:clrMapOvr>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14:18</a:t>
            </a:r>
            <a:endParaRPr lang="en-US" dirty="0">
              <a:solidFill>
                <a:srgbClr val="00B0F0"/>
              </a:solidFill>
            </a:endParaRPr>
          </a:p>
        </p:txBody>
      </p:sp>
      <p:sp>
        <p:nvSpPr>
          <p:cNvPr id="5" name="Content Placeholder 2"/>
          <p:cNvSpPr>
            <a:spLocks noGrp="1"/>
          </p:cNvSpPr>
          <p:nvPr>
            <p:ph idx="1"/>
          </p:nvPr>
        </p:nvSpPr>
        <p:spPr>
          <a:xfrm>
            <a:off x="136477" y="955342"/>
            <a:ext cx="11818962" cy="5732061"/>
          </a:xfrm>
        </p:spPr>
        <p:txBody>
          <a:bodyPr>
            <a:noAutofit/>
          </a:bodyPr>
          <a:lstStyle/>
          <a:p>
            <a:pPr marL="0" indent="0" algn="ctr">
              <a:buNone/>
            </a:pPr>
            <a:r>
              <a:rPr lang="en-US" sz="3600" dirty="0" smtClean="0">
                <a:solidFill>
                  <a:srgbClr val="FFC000"/>
                </a:solidFill>
                <a:effectLst/>
              </a:rPr>
              <a:t>“THE HARVEST OF THE VINE”</a:t>
            </a:r>
          </a:p>
          <a:p>
            <a:pPr marL="0" indent="0">
              <a:buNone/>
            </a:pPr>
            <a:r>
              <a:rPr lang="en-US" sz="3600" dirty="0">
                <a:effectLst/>
              </a:rPr>
              <a:t>Here is the judgment of the ungodly.  The gathering of them is left to an angel, who cuts them off roughly when </a:t>
            </a:r>
            <a:r>
              <a:rPr lang="en-US" sz="3600" dirty="0" smtClean="0">
                <a:effectLst/>
              </a:rPr>
              <a:t>they </a:t>
            </a:r>
            <a:r>
              <a:rPr lang="en-US" sz="3600" dirty="0">
                <a:effectLst/>
              </a:rPr>
              <a:t>are ripe for </a:t>
            </a:r>
            <a:r>
              <a:rPr lang="en-US" sz="3600" dirty="0" smtClean="0">
                <a:effectLst/>
              </a:rPr>
              <a:t>the taking.</a:t>
            </a:r>
          </a:p>
          <a:p>
            <a:pPr marL="0" indent="0">
              <a:buNone/>
            </a:pPr>
            <a:r>
              <a:rPr lang="en-US" sz="3600" i="1" dirty="0">
                <a:solidFill>
                  <a:srgbClr val="FFFF00"/>
                </a:solidFill>
                <a:effectLst/>
              </a:rPr>
              <a:t>Which had power over fire… </a:t>
            </a:r>
            <a:r>
              <a:rPr lang="en-US" sz="3600" dirty="0">
                <a:effectLst/>
              </a:rPr>
              <a:t>This </a:t>
            </a:r>
            <a:r>
              <a:rPr lang="en-US" sz="3600" dirty="0" smtClean="0">
                <a:effectLst/>
              </a:rPr>
              <a:t>angel comes </a:t>
            </a:r>
            <a:r>
              <a:rPr lang="en-US" sz="3600" dirty="0">
                <a:effectLst/>
              </a:rPr>
              <a:t>forth from the altar where fire was kept burning. Fire is an emblem of </a:t>
            </a:r>
            <a:r>
              <a:rPr lang="en-US" sz="3600" dirty="0" smtClean="0">
                <a:effectLst/>
              </a:rPr>
              <a:t>punishment</a:t>
            </a:r>
            <a:r>
              <a:rPr lang="en-US" sz="3600" dirty="0">
                <a:effectLst/>
              </a:rPr>
              <a:t> </a:t>
            </a:r>
            <a:r>
              <a:rPr lang="en-US" sz="3600" dirty="0" smtClean="0">
                <a:effectLst/>
              </a:rPr>
              <a:t>&amp; </a:t>
            </a:r>
            <a:r>
              <a:rPr lang="en-US" sz="3600" dirty="0">
                <a:effectLst/>
              </a:rPr>
              <a:t>destruction. He bids the angel who holds the sickle to begin his </a:t>
            </a:r>
            <a:r>
              <a:rPr lang="en-US" sz="3600" dirty="0" smtClean="0">
                <a:effectLst/>
              </a:rPr>
              <a:t>work.</a:t>
            </a:r>
          </a:p>
        </p:txBody>
      </p:sp>
    </p:spTree>
    <p:extLst>
      <p:ext uri="{BB962C8B-B14F-4D97-AF65-F5344CB8AC3E}">
        <p14:creationId xmlns:p14="http://schemas.microsoft.com/office/powerpoint/2010/main" val="2604175935"/>
      </p:ext>
    </p:extLst>
  </p:cSld>
  <p:clrMapOvr>
    <a:masterClrMapping/>
  </p:clrMapOvr>
  <p:timing>
    <p:tnLst>
      <p:par>
        <p:cTn id="1" dur="indefinite" restart="never" nodeType="tmRoot"/>
      </p:par>
    </p:tn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14:18</a:t>
            </a:r>
            <a:endParaRPr lang="en-US" dirty="0">
              <a:solidFill>
                <a:srgbClr val="00B0F0"/>
              </a:solidFill>
            </a:endParaRPr>
          </a:p>
        </p:txBody>
      </p:sp>
      <p:sp>
        <p:nvSpPr>
          <p:cNvPr id="5" name="Content Placeholder 2"/>
          <p:cNvSpPr>
            <a:spLocks noGrp="1"/>
          </p:cNvSpPr>
          <p:nvPr>
            <p:ph idx="1"/>
          </p:nvPr>
        </p:nvSpPr>
        <p:spPr>
          <a:xfrm>
            <a:off x="136477" y="996288"/>
            <a:ext cx="11818962" cy="5445456"/>
          </a:xfrm>
        </p:spPr>
        <p:txBody>
          <a:bodyPr>
            <a:noAutofit/>
          </a:bodyPr>
          <a:lstStyle/>
          <a:p>
            <a:pPr marL="0" indent="0" algn="ctr">
              <a:buNone/>
            </a:pPr>
            <a:r>
              <a:rPr lang="en-US" sz="3600" dirty="0" smtClean="0">
                <a:solidFill>
                  <a:srgbClr val="FFC000"/>
                </a:solidFill>
                <a:effectLst/>
              </a:rPr>
              <a:t>“THE HARVEST OF THE VINE”</a:t>
            </a:r>
          </a:p>
          <a:p>
            <a:pPr marL="0" indent="0">
              <a:buNone/>
            </a:pPr>
            <a:r>
              <a:rPr lang="en-US" sz="3600" i="1" dirty="0">
                <a:solidFill>
                  <a:srgbClr val="FFFF00"/>
                </a:solidFill>
                <a:effectLst/>
              </a:rPr>
              <a:t>And gather the clusters of the vine of the </a:t>
            </a:r>
            <a:r>
              <a:rPr lang="en-US" sz="3600" i="1" dirty="0" smtClean="0">
                <a:solidFill>
                  <a:srgbClr val="FFFF00"/>
                </a:solidFill>
                <a:effectLst/>
              </a:rPr>
              <a:t>earth</a:t>
            </a:r>
          </a:p>
          <a:p>
            <a:pPr marL="0" indent="0">
              <a:buNone/>
            </a:pPr>
            <a:r>
              <a:rPr lang="en-US" sz="3600" dirty="0" smtClean="0">
                <a:effectLst/>
              </a:rPr>
              <a:t>This </a:t>
            </a:r>
            <a:r>
              <a:rPr lang="en-US" sz="3600" dirty="0">
                <a:effectLst/>
              </a:rPr>
              <a:t>portion of the earth </a:t>
            </a:r>
            <a:r>
              <a:rPr lang="en-US" sz="3600" dirty="0" smtClean="0">
                <a:effectLst/>
              </a:rPr>
              <a:t>is </a:t>
            </a:r>
            <a:r>
              <a:rPr lang="en-US" sz="3600" dirty="0">
                <a:effectLst/>
              </a:rPr>
              <a:t>represented by a vineyard in which the grapes were to be gathered and crushed. The image </a:t>
            </a:r>
            <a:r>
              <a:rPr lang="en-US" sz="3600" dirty="0" smtClean="0">
                <a:effectLst/>
              </a:rPr>
              <a:t>employed here is </a:t>
            </a:r>
            <a:r>
              <a:rPr lang="en-US" sz="3600" dirty="0">
                <a:effectLst/>
              </a:rPr>
              <a:t>to denote the destruction of the wicked. </a:t>
            </a:r>
            <a:r>
              <a:rPr lang="en-US" sz="3600" dirty="0" smtClean="0">
                <a:effectLst/>
              </a:rPr>
              <a:t>The time had come; for they were ripe </a:t>
            </a:r>
            <a:r>
              <a:rPr lang="en-US" sz="3600" dirty="0">
                <a:effectLst/>
              </a:rPr>
              <a:t>for punishment. </a:t>
            </a:r>
            <a:endParaRPr lang="en-US" sz="3600" i="1" dirty="0" smtClean="0">
              <a:solidFill>
                <a:srgbClr val="FFFF00"/>
              </a:solidFill>
              <a:effectLst/>
            </a:endParaRPr>
          </a:p>
        </p:txBody>
      </p:sp>
    </p:spTree>
    <p:extLst>
      <p:ext uri="{BB962C8B-B14F-4D97-AF65-F5344CB8AC3E}">
        <p14:creationId xmlns:p14="http://schemas.microsoft.com/office/powerpoint/2010/main" val="3667389255"/>
      </p:ext>
    </p:extLst>
  </p:cSld>
  <p:clrMapOvr>
    <a:masterClrMapping/>
  </p:clrMapOvr>
  <p:timing>
    <p:tnLst>
      <p:par>
        <p:cTn id="1" dur="indefinite" restart="never" nodeType="tmRoot"/>
      </p:par>
    </p:tn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orig09.deviantart.net/a40b/f/2011/013/9/e/preview_revelation_14_19_by_sebadorn-d373h8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180" y="103207"/>
            <a:ext cx="4380930" cy="6763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174810"/>
      </p:ext>
    </p:extLst>
  </p:cSld>
  <p:clrMapOvr>
    <a:masterClrMapping/>
  </p:clrMapOvr>
  <p:timing>
    <p:tnLst>
      <p:par>
        <p:cTn id="1" dur="indefinite" restart="never" nodeType="tmRoot"/>
      </p:par>
    </p:tn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14:19</a:t>
            </a:r>
            <a:endParaRPr lang="en-US" dirty="0">
              <a:solidFill>
                <a:srgbClr val="00B0F0"/>
              </a:solidFill>
            </a:endParaRPr>
          </a:p>
        </p:txBody>
      </p:sp>
      <p:sp>
        <p:nvSpPr>
          <p:cNvPr id="5" name="Content Placeholder 2"/>
          <p:cNvSpPr>
            <a:spLocks noGrp="1"/>
          </p:cNvSpPr>
          <p:nvPr>
            <p:ph idx="1"/>
          </p:nvPr>
        </p:nvSpPr>
        <p:spPr>
          <a:xfrm>
            <a:off x="136477" y="1009934"/>
            <a:ext cx="11818962" cy="5704765"/>
          </a:xfrm>
        </p:spPr>
        <p:txBody>
          <a:bodyPr>
            <a:noAutofit/>
          </a:bodyPr>
          <a:lstStyle/>
          <a:p>
            <a:pPr marL="0" indent="0" algn="ctr">
              <a:buNone/>
            </a:pPr>
            <a:r>
              <a:rPr lang="en-US" sz="3600" dirty="0" smtClean="0">
                <a:solidFill>
                  <a:srgbClr val="FFC000"/>
                </a:solidFill>
                <a:effectLst/>
              </a:rPr>
              <a:t>“THE HARVEST OF THE VINE”</a:t>
            </a:r>
          </a:p>
          <a:p>
            <a:pPr marL="0" indent="0">
              <a:buNone/>
            </a:pPr>
            <a:r>
              <a:rPr lang="en-US" sz="3600" i="1" dirty="0" smtClean="0">
                <a:solidFill>
                  <a:srgbClr val="FFFF00"/>
                </a:solidFill>
                <a:effectLst/>
              </a:rPr>
              <a:t>“…cast </a:t>
            </a:r>
            <a:r>
              <a:rPr lang="en-US" sz="3600" i="1" dirty="0">
                <a:solidFill>
                  <a:srgbClr val="FFFF00"/>
                </a:solidFill>
                <a:effectLst/>
              </a:rPr>
              <a:t>it into the great winepress of the wrath of </a:t>
            </a:r>
            <a:r>
              <a:rPr lang="en-US" sz="3600" i="1" dirty="0" smtClean="0">
                <a:solidFill>
                  <a:srgbClr val="FFFF00"/>
                </a:solidFill>
                <a:effectLst/>
              </a:rPr>
              <a:t>God” </a:t>
            </a:r>
            <a:r>
              <a:rPr lang="en-US" sz="3600" dirty="0" smtClean="0">
                <a:effectLst/>
              </a:rPr>
              <a:t> </a:t>
            </a:r>
          </a:p>
          <a:p>
            <a:pPr marL="0" indent="0">
              <a:buNone/>
            </a:pPr>
            <a:r>
              <a:rPr lang="en-US" sz="3600" dirty="0">
                <a:effectLst/>
              </a:rPr>
              <a:t>That is, the wine-press where the grapes are crushed, and where the juice, resembling blood, flows </a:t>
            </a:r>
            <a:r>
              <a:rPr lang="en-US" sz="3600" dirty="0" smtClean="0">
                <a:effectLst/>
              </a:rPr>
              <a:t>out. It is </a:t>
            </a:r>
            <a:r>
              <a:rPr lang="en-US" sz="3600" dirty="0">
                <a:effectLst/>
              </a:rPr>
              <a:t>used as a symbol to denote the destruction of the wicked in the last </a:t>
            </a:r>
            <a:r>
              <a:rPr lang="en-US" sz="3600" dirty="0" smtClean="0">
                <a:effectLst/>
              </a:rPr>
              <a:t>day.  </a:t>
            </a:r>
            <a:r>
              <a:rPr lang="en-US" sz="3600" dirty="0">
                <a:effectLst/>
              </a:rPr>
              <a:t>The place or kingdom where God executes his judgments on the workers of </a:t>
            </a:r>
            <a:r>
              <a:rPr lang="en-US" sz="3600" dirty="0" smtClean="0">
                <a:effectLst/>
              </a:rPr>
              <a:t>iniquity. </a:t>
            </a:r>
            <a:endParaRPr lang="en-US" sz="3600" i="1" dirty="0" smtClean="0">
              <a:solidFill>
                <a:srgbClr val="FFFF00"/>
              </a:solidFill>
              <a:effectLst/>
            </a:endParaRPr>
          </a:p>
        </p:txBody>
      </p:sp>
    </p:spTree>
    <p:extLst>
      <p:ext uri="{BB962C8B-B14F-4D97-AF65-F5344CB8AC3E}">
        <p14:creationId xmlns:p14="http://schemas.microsoft.com/office/powerpoint/2010/main" val="94636837"/>
      </p:ext>
    </p:extLst>
  </p:cSld>
  <p:clrMapOvr>
    <a:masterClrMapping/>
  </p:clrMapOvr>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14:20</a:t>
            </a:r>
            <a:endParaRPr lang="en-US" dirty="0">
              <a:solidFill>
                <a:srgbClr val="00B0F0"/>
              </a:solidFill>
            </a:endParaRPr>
          </a:p>
        </p:txBody>
      </p:sp>
      <p:sp>
        <p:nvSpPr>
          <p:cNvPr id="5" name="Content Placeholder 2"/>
          <p:cNvSpPr>
            <a:spLocks noGrp="1"/>
          </p:cNvSpPr>
          <p:nvPr>
            <p:ph idx="1"/>
          </p:nvPr>
        </p:nvSpPr>
        <p:spPr>
          <a:xfrm>
            <a:off x="136477" y="873456"/>
            <a:ext cx="11818962" cy="5841243"/>
          </a:xfrm>
        </p:spPr>
        <p:txBody>
          <a:bodyPr>
            <a:noAutofit/>
          </a:bodyPr>
          <a:lstStyle/>
          <a:p>
            <a:pPr marL="0" indent="0" algn="ctr">
              <a:buNone/>
            </a:pPr>
            <a:r>
              <a:rPr lang="en-US" sz="3600" dirty="0" smtClean="0">
                <a:solidFill>
                  <a:srgbClr val="FFC000"/>
                </a:solidFill>
                <a:effectLst/>
              </a:rPr>
              <a:t>“THE HARVEST OF THE VINE”</a:t>
            </a:r>
          </a:p>
          <a:p>
            <a:pPr marL="0" indent="0">
              <a:buNone/>
            </a:pPr>
            <a:r>
              <a:rPr lang="en-US" sz="3600" i="1" dirty="0" smtClean="0">
                <a:solidFill>
                  <a:srgbClr val="FFFF00"/>
                </a:solidFill>
                <a:effectLst/>
              </a:rPr>
              <a:t>“And </a:t>
            </a:r>
            <a:r>
              <a:rPr lang="en-US" sz="3600" i="1" dirty="0">
                <a:solidFill>
                  <a:srgbClr val="FFFF00"/>
                </a:solidFill>
                <a:effectLst/>
              </a:rPr>
              <a:t>the winepress was trodden outside the city, and out of it came blood reaching the horses' bridles for a distance of 200 miles</a:t>
            </a:r>
            <a:r>
              <a:rPr lang="en-US" sz="3600" i="1" dirty="0" smtClean="0">
                <a:solidFill>
                  <a:srgbClr val="FFFF00"/>
                </a:solidFill>
                <a:effectLst/>
              </a:rPr>
              <a:t>.” </a:t>
            </a:r>
            <a:r>
              <a:rPr lang="en-US" sz="3600" dirty="0" smtClean="0">
                <a:effectLst/>
              </a:rPr>
              <a:t> </a:t>
            </a:r>
          </a:p>
          <a:p>
            <a:pPr marL="0" indent="0">
              <a:buNone/>
            </a:pPr>
            <a:endParaRPr lang="en-US" sz="800" dirty="0" smtClean="0">
              <a:effectLst/>
            </a:endParaRPr>
          </a:p>
          <a:p>
            <a:pPr marL="0" indent="0">
              <a:buNone/>
            </a:pPr>
            <a:r>
              <a:rPr lang="en-US" sz="3600" i="1" dirty="0" smtClean="0">
                <a:solidFill>
                  <a:srgbClr val="00FFFF"/>
                </a:solidFill>
                <a:effectLst/>
              </a:rPr>
              <a:t>“And </a:t>
            </a:r>
            <a:r>
              <a:rPr lang="en-US" sz="3600" i="1" dirty="0">
                <a:solidFill>
                  <a:srgbClr val="00FFFF"/>
                </a:solidFill>
                <a:effectLst/>
              </a:rPr>
              <a:t>the grapes were crushed under foot outside the town, and blood came out from them, even to the head-bands of the horses, two hundred miles</a:t>
            </a:r>
            <a:r>
              <a:rPr lang="en-US" sz="3600" i="1" dirty="0" smtClean="0">
                <a:solidFill>
                  <a:srgbClr val="00FFFF"/>
                </a:solidFill>
                <a:effectLst/>
              </a:rPr>
              <a:t>.”</a:t>
            </a:r>
            <a:endParaRPr lang="en-US" sz="3600" i="1" dirty="0">
              <a:solidFill>
                <a:srgbClr val="00FFFF"/>
              </a:solidFill>
              <a:effectLst/>
            </a:endParaRPr>
          </a:p>
          <a:p>
            <a:pPr marL="0" indent="0">
              <a:buNone/>
            </a:pPr>
            <a:endParaRPr lang="en-US" sz="3600" dirty="0" smtClean="0">
              <a:effectLst/>
            </a:endParaRPr>
          </a:p>
        </p:txBody>
      </p:sp>
    </p:spTree>
    <p:extLst>
      <p:ext uri="{BB962C8B-B14F-4D97-AF65-F5344CB8AC3E}">
        <p14:creationId xmlns:p14="http://schemas.microsoft.com/office/powerpoint/2010/main" val="17189842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823" y="140677"/>
            <a:ext cx="11887200" cy="6597748"/>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2:11</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chemeClr val="accent3">
                    <a:lumMod val="60000"/>
                    <a:lumOff val="40000"/>
                  </a:schemeClr>
                </a:solidFill>
                <a:effectLst/>
              </a:rPr>
              <a:t>The Church at </a:t>
            </a:r>
            <a:r>
              <a:rPr lang="en-US" sz="3600" b="1" u="sng" dirty="0">
                <a:solidFill>
                  <a:schemeClr val="accent3">
                    <a:lumMod val="60000"/>
                    <a:lumOff val="40000"/>
                  </a:schemeClr>
                </a:solidFill>
                <a:effectLst>
                  <a:outerShdw blurRad="38100" dist="38100" dir="2700000" algn="tl">
                    <a:srgbClr val="000000">
                      <a:alpha val="43137"/>
                    </a:srgbClr>
                  </a:outerShdw>
                </a:effectLst>
              </a:rPr>
              <a:t>SMYRNA</a:t>
            </a:r>
          </a:p>
          <a:p>
            <a:pPr marL="0" indent="0">
              <a:buNone/>
            </a:pPr>
            <a:endParaRPr lang="en-US" sz="800" i="1" u="sng" dirty="0">
              <a:solidFill>
                <a:schemeClr val="accent3">
                  <a:lumMod val="60000"/>
                  <a:lumOff val="40000"/>
                </a:schemeClr>
              </a:solidFill>
              <a:effectLst>
                <a:outerShdw blurRad="38100" dist="38100" dir="2700000" algn="tl">
                  <a:srgbClr val="000000">
                    <a:alpha val="43137"/>
                  </a:srgbClr>
                </a:outerShdw>
              </a:effectLst>
            </a:endParaRPr>
          </a:p>
          <a:p>
            <a:pPr marL="0" indent="0">
              <a:buNone/>
            </a:pPr>
            <a:r>
              <a:rPr lang="en-US" sz="3200" i="1" dirty="0">
                <a:solidFill>
                  <a:srgbClr val="FFFF00"/>
                </a:solidFill>
                <a:effectLst/>
              </a:rPr>
              <a:t>“He that </a:t>
            </a:r>
            <a:r>
              <a:rPr lang="en-US" sz="3200" i="1" dirty="0" err="1">
                <a:solidFill>
                  <a:srgbClr val="FFFF00"/>
                </a:solidFill>
                <a:effectLst/>
              </a:rPr>
              <a:t>overcometh</a:t>
            </a:r>
            <a:r>
              <a:rPr lang="en-US" sz="3200" i="1" dirty="0">
                <a:solidFill>
                  <a:srgbClr val="FFFF00"/>
                </a:solidFill>
                <a:effectLst/>
              </a:rPr>
              <a:t> shall not be hurt of the second death.” </a:t>
            </a:r>
            <a:endParaRPr lang="en-US" sz="3200" dirty="0">
              <a:effectLst/>
            </a:endParaRPr>
          </a:p>
          <a:p>
            <a:pPr marL="0" indent="0">
              <a:buNone/>
            </a:pPr>
            <a:r>
              <a:rPr lang="en-US" sz="3200" dirty="0"/>
              <a:t>The believer who is an overcomer will not be cast into the lake of fire which burns forever…this is the 2</a:t>
            </a:r>
            <a:r>
              <a:rPr lang="en-US" sz="3200" baseline="30000" dirty="0"/>
              <a:t>nd</a:t>
            </a:r>
            <a:r>
              <a:rPr lang="en-US" sz="3200" dirty="0"/>
              <a:t> death </a:t>
            </a:r>
            <a:r>
              <a:rPr lang="en-US" sz="3200" dirty="0">
                <a:solidFill>
                  <a:srgbClr val="FFFF00"/>
                </a:solidFill>
              </a:rPr>
              <a:t>(Rev. 20:6,14; 21:8)</a:t>
            </a:r>
            <a:r>
              <a:rPr lang="en-US" sz="3200" dirty="0"/>
              <a:t>. They will not go to hell nor the lake of fire; instead they will be ushered into heaven.  </a:t>
            </a:r>
            <a:r>
              <a:rPr lang="en-US" sz="3200" b="1" i="1" dirty="0">
                <a:solidFill>
                  <a:srgbClr val="FFFF00"/>
                </a:solidFill>
              </a:rPr>
              <a:t>The believer may die once, but not twice; they shall inherit life eternal!</a:t>
            </a:r>
            <a:endParaRPr lang="en-US" sz="3200" b="1" i="1" dirty="0">
              <a:solidFill>
                <a:srgbClr val="FFFF00"/>
              </a:solidFill>
              <a:effectLst/>
            </a:endParaRPr>
          </a:p>
        </p:txBody>
      </p:sp>
    </p:spTree>
    <p:extLst>
      <p:ext uri="{BB962C8B-B14F-4D97-AF65-F5344CB8AC3E}">
        <p14:creationId xmlns:p14="http://schemas.microsoft.com/office/powerpoint/2010/main" val="2724195170"/>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1.bp.blogspot.com/_TkKZZyzUvio/TDp3N_zhYRI/AAAAAAAAEAI/oK72h2FZGzk/s1600/Revelation+14,+20+blood+to+brid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423" y="91877"/>
            <a:ext cx="9294125" cy="676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305784"/>
      </p:ext>
    </p:extLst>
  </p:cSld>
  <p:clrMapOvr>
    <a:masterClrMapping/>
  </p:clrMapOvr>
  <p:timing>
    <p:tnLst>
      <p:par>
        <p:cTn id="1" dur="indefinite" restart="never" nodeType="tmRoot"/>
      </p:par>
    </p:tn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14:20</a:t>
            </a:r>
            <a:endParaRPr lang="en-US" dirty="0">
              <a:solidFill>
                <a:srgbClr val="00B0F0"/>
              </a:solidFill>
            </a:endParaRPr>
          </a:p>
        </p:txBody>
      </p:sp>
      <p:sp>
        <p:nvSpPr>
          <p:cNvPr id="5" name="Content Placeholder 2"/>
          <p:cNvSpPr>
            <a:spLocks noGrp="1"/>
          </p:cNvSpPr>
          <p:nvPr>
            <p:ph idx="1"/>
          </p:nvPr>
        </p:nvSpPr>
        <p:spPr>
          <a:xfrm>
            <a:off x="136477" y="873456"/>
            <a:ext cx="11818962" cy="5841243"/>
          </a:xfrm>
        </p:spPr>
        <p:txBody>
          <a:bodyPr>
            <a:noAutofit/>
          </a:bodyPr>
          <a:lstStyle/>
          <a:p>
            <a:pPr marL="0" indent="0" algn="ctr">
              <a:buNone/>
            </a:pPr>
            <a:r>
              <a:rPr lang="en-US" sz="3600" dirty="0" smtClean="0">
                <a:solidFill>
                  <a:srgbClr val="FFC000"/>
                </a:solidFill>
                <a:effectLst/>
              </a:rPr>
              <a:t>“THE HARVEST OF THE VINE”</a:t>
            </a:r>
          </a:p>
          <a:p>
            <a:pPr marL="0" indent="0">
              <a:buNone/>
            </a:pPr>
            <a:r>
              <a:rPr lang="en-US" sz="3600" dirty="0">
                <a:effectLst/>
              </a:rPr>
              <a:t>This is what John saw. </a:t>
            </a:r>
            <a:r>
              <a:rPr lang="en-US" sz="3600" dirty="0" smtClean="0">
                <a:effectLst/>
              </a:rPr>
              <a:t>.. </a:t>
            </a:r>
            <a:r>
              <a:rPr lang="en-US" sz="3600" i="1" dirty="0" smtClean="0">
                <a:solidFill>
                  <a:srgbClr val="FFFF00"/>
                </a:solidFill>
                <a:effectLst/>
              </a:rPr>
              <a:t>The </a:t>
            </a:r>
            <a:r>
              <a:rPr lang="en-US" sz="3600" i="1" dirty="0">
                <a:solidFill>
                  <a:srgbClr val="FFFF00"/>
                </a:solidFill>
                <a:effectLst/>
              </a:rPr>
              <a:t>pressed juice of the grapes ran out red like blood, and ran in a mighty stream, deep as the bridle bits of the </a:t>
            </a:r>
            <a:r>
              <a:rPr lang="en-US" sz="3600" i="1" dirty="0" smtClean="0">
                <a:solidFill>
                  <a:srgbClr val="FFFF00"/>
                </a:solidFill>
                <a:effectLst/>
              </a:rPr>
              <a:t>horses about </a:t>
            </a:r>
            <a:r>
              <a:rPr lang="en-US" sz="3600" i="1" dirty="0">
                <a:solidFill>
                  <a:srgbClr val="FFFF00"/>
                </a:solidFill>
                <a:effectLst/>
              </a:rPr>
              <a:t>200 miles. </a:t>
            </a:r>
            <a:r>
              <a:rPr lang="en-US" sz="3600" dirty="0">
                <a:effectLst/>
              </a:rPr>
              <a:t>This is designed to represent a great </a:t>
            </a:r>
            <a:r>
              <a:rPr lang="en-US" sz="3600" dirty="0" smtClean="0">
                <a:effectLst/>
              </a:rPr>
              <a:t>slaughter. </a:t>
            </a:r>
            <a:r>
              <a:rPr lang="en-US" sz="3600" dirty="0">
                <a:effectLst/>
              </a:rPr>
              <a:t>The idea </a:t>
            </a:r>
            <a:r>
              <a:rPr lang="en-US" sz="3600" dirty="0" smtClean="0">
                <a:effectLst/>
              </a:rPr>
              <a:t>is </a:t>
            </a:r>
            <a:r>
              <a:rPr lang="en-US" sz="3600" dirty="0">
                <a:effectLst/>
              </a:rPr>
              <a:t>that there would be a slaughter so great, as it were</a:t>
            </a:r>
            <a:r>
              <a:rPr lang="en-US" sz="3600" dirty="0" smtClean="0">
                <a:effectLst/>
              </a:rPr>
              <a:t>, </a:t>
            </a:r>
            <a:r>
              <a:rPr lang="en-US" sz="3600" dirty="0">
                <a:effectLst/>
              </a:rPr>
              <a:t>to produce a lake or sea of </a:t>
            </a:r>
            <a:r>
              <a:rPr lang="en-US" sz="3600" dirty="0" smtClean="0">
                <a:effectLst/>
              </a:rPr>
              <a:t>blood… </a:t>
            </a:r>
            <a:r>
              <a:rPr lang="en-US" sz="3600" dirty="0" smtClean="0">
                <a:solidFill>
                  <a:srgbClr val="00FFFF"/>
                </a:solidFill>
                <a:effectLst/>
              </a:rPr>
              <a:t>It </a:t>
            </a:r>
            <a:r>
              <a:rPr lang="en-US" sz="3600" dirty="0">
                <a:solidFill>
                  <a:srgbClr val="00FFFF"/>
                </a:solidFill>
                <a:effectLst/>
              </a:rPr>
              <a:t>is symbolic of the terrible </a:t>
            </a:r>
            <a:r>
              <a:rPr lang="en-US" sz="3600" dirty="0" smtClean="0">
                <a:solidFill>
                  <a:srgbClr val="00FFFF"/>
                </a:solidFill>
                <a:effectLst/>
              </a:rPr>
              <a:t>judgment </a:t>
            </a:r>
            <a:r>
              <a:rPr lang="en-US" sz="3600" dirty="0">
                <a:solidFill>
                  <a:srgbClr val="00FFFF"/>
                </a:solidFill>
                <a:effectLst/>
              </a:rPr>
              <a:t>of the wicked in that </a:t>
            </a:r>
            <a:r>
              <a:rPr lang="en-US" sz="3600" dirty="0" smtClean="0">
                <a:solidFill>
                  <a:srgbClr val="00FFFF"/>
                </a:solidFill>
                <a:effectLst/>
              </a:rPr>
              <a:t>day.</a:t>
            </a:r>
          </a:p>
        </p:txBody>
      </p:sp>
    </p:spTree>
    <p:extLst>
      <p:ext uri="{BB962C8B-B14F-4D97-AF65-F5344CB8AC3E}">
        <p14:creationId xmlns:p14="http://schemas.microsoft.com/office/powerpoint/2010/main" val="1962239312"/>
      </p:ext>
    </p:extLst>
  </p:cSld>
  <p:clrMapOvr>
    <a:masterClrMapping/>
  </p:clrMapOvr>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14:14-20</a:t>
            </a:r>
            <a:endParaRPr lang="en-US" dirty="0">
              <a:solidFill>
                <a:srgbClr val="00B0F0"/>
              </a:solidFill>
            </a:endParaRPr>
          </a:p>
        </p:txBody>
      </p:sp>
      <p:sp>
        <p:nvSpPr>
          <p:cNvPr id="5" name="Content Placeholder 2"/>
          <p:cNvSpPr>
            <a:spLocks noGrp="1"/>
          </p:cNvSpPr>
          <p:nvPr>
            <p:ph idx="1"/>
          </p:nvPr>
        </p:nvSpPr>
        <p:spPr>
          <a:xfrm>
            <a:off x="136477" y="777923"/>
            <a:ext cx="11818962" cy="6080077"/>
          </a:xfrm>
        </p:spPr>
        <p:txBody>
          <a:bodyPr>
            <a:noAutofit/>
          </a:bodyPr>
          <a:lstStyle/>
          <a:p>
            <a:pPr marL="0" indent="0" algn="ctr">
              <a:buNone/>
            </a:pPr>
            <a:r>
              <a:rPr lang="en-US" sz="3600" dirty="0" smtClean="0">
                <a:solidFill>
                  <a:srgbClr val="00FFFF"/>
                </a:solidFill>
                <a:effectLst/>
              </a:rPr>
              <a:t>“THE TWO (2) HARVESTS”</a:t>
            </a:r>
          </a:p>
          <a:p>
            <a:pPr marL="0" indent="0">
              <a:buNone/>
            </a:pPr>
            <a:r>
              <a:rPr lang="en-US" sz="3600" dirty="0">
                <a:effectLst/>
              </a:rPr>
              <a:t>Both saints and sinners </a:t>
            </a:r>
            <a:r>
              <a:rPr lang="en-US" sz="3600" dirty="0" smtClean="0">
                <a:effectLst/>
              </a:rPr>
              <a:t>will continue </a:t>
            </a:r>
            <a:r>
              <a:rPr lang="en-US" sz="3600" dirty="0">
                <a:effectLst/>
              </a:rPr>
              <a:t>in </a:t>
            </a:r>
            <a:r>
              <a:rPr lang="en-US" sz="3600" dirty="0" smtClean="0">
                <a:effectLst/>
              </a:rPr>
              <a:t>the </a:t>
            </a:r>
            <a:r>
              <a:rPr lang="en-US" sz="3600" dirty="0">
                <a:effectLst/>
              </a:rPr>
              <a:t>world </a:t>
            </a:r>
            <a:r>
              <a:rPr lang="en-US" sz="3600" dirty="0" smtClean="0">
                <a:effectLst/>
              </a:rPr>
              <a:t>until </a:t>
            </a:r>
            <a:r>
              <a:rPr lang="en-US" sz="3600" dirty="0">
                <a:effectLst/>
              </a:rPr>
              <a:t>they are fully </a:t>
            </a:r>
            <a:r>
              <a:rPr lang="en-US" sz="3600" dirty="0" smtClean="0">
                <a:effectLst/>
              </a:rPr>
              <a:t>ripe: one </a:t>
            </a:r>
            <a:r>
              <a:rPr lang="en-US" sz="3600" dirty="0">
                <a:effectLst/>
              </a:rPr>
              <a:t>for endless </a:t>
            </a:r>
            <a:r>
              <a:rPr lang="en-US" sz="3600" dirty="0" smtClean="0">
                <a:effectLst/>
              </a:rPr>
              <a:t>joy, </a:t>
            </a:r>
            <a:r>
              <a:rPr lang="en-US" sz="3600" dirty="0">
                <a:effectLst/>
              </a:rPr>
              <a:t>and the other for endless woe. </a:t>
            </a:r>
            <a:r>
              <a:rPr lang="en-US" sz="3600" dirty="0">
                <a:solidFill>
                  <a:srgbClr val="00FFFF"/>
                </a:solidFill>
                <a:effectLst/>
              </a:rPr>
              <a:t>The </a:t>
            </a:r>
            <a:r>
              <a:rPr lang="en-US" sz="3600" dirty="0" smtClean="0">
                <a:solidFill>
                  <a:srgbClr val="00FFFF"/>
                </a:solidFill>
                <a:effectLst/>
              </a:rPr>
              <a:t>saints will be taken first </a:t>
            </a:r>
            <a:r>
              <a:rPr lang="en-US" sz="3600" i="1" dirty="0" smtClean="0">
                <a:solidFill>
                  <a:srgbClr val="FFFF00"/>
                </a:solidFill>
                <a:effectLst/>
              </a:rPr>
              <a:t>(1</a:t>
            </a:r>
            <a:r>
              <a:rPr lang="en-US" sz="3600" i="1" baseline="30000" dirty="0" smtClean="0">
                <a:solidFill>
                  <a:srgbClr val="FFFF00"/>
                </a:solidFill>
                <a:effectLst/>
              </a:rPr>
              <a:t>st</a:t>
            </a:r>
            <a:r>
              <a:rPr lang="en-US" sz="3600" i="1" dirty="0" smtClean="0">
                <a:solidFill>
                  <a:srgbClr val="FFFF00"/>
                </a:solidFill>
                <a:effectLst/>
              </a:rPr>
              <a:t> Harvest: </a:t>
            </a:r>
            <a:r>
              <a:rPr lang="en-US" sz="3600" i="1" dirty="0">
                <a:solidFill>
                  <a:srgbClr val="FFFF00"/>
                </a:solidFill>
                <a:effectLst/>
              </a:rPr>
              <a:t>vs. 14-15</a:t>
            </a:r>
            <a:r>
              <a:rPr lang="en-US" sz="3600" i="1" dirty="0" smtClean="0">
                <a:solidFill>
                  <a:srgbClr val="FFFF00"/>
                </a:solidFill>
                <a:effectLst/>
              </a:rPr>
              <a:t>)</a:t>
            </a:r>
            <a:r>
              <a:rPr lang="en-US" sz="3600" dirty="0" smtClean="0">
                <a:effectLst/>
              </a:rPr>
              <a:t> </a:t>
            </a:r>
            <a:r>
              <a:rPr lang="en-US" sz="3600" dirty="0" smtClean="0">
                <a:solidFill>
                  <a:srgbClr val="00FFFF"/>
                </a:solidFill>
                <a:effectLst/>
              </a:rPr>
              <a:t>and then comes the gathering of the wicked</a:t>
            </a:r>
            <a:r>
              <a:rPr lang="en-US" sz="3600" i="1" dirty="0">
                <a:solidFill>
                  <a:srgbClr val="FFFF00"/>
                </a:solidFill>
                <a:effectLst/>
              </a:rPr>
              <a:t> </a:t>
            </a:r>
            <a:r>
              <a:rPr lang="en-US" sz="3600" i="1" dirty="0" smtClean="0">
                <a:solidFill>
                  <a:srgbClr val="FFFF00"/>
                </a:solidFill>
                <a:effectLst/>
              </a:rPr>
              <a:t>(2</a:t>
            </a:r>
            <a:r>
              <a:rPr lang="en-US" sz="3600" i="1" baseline="30000" dirty="0" smtClean="0">
                <a:solidFill>
                  <a:srgbClr val="FFFF00"/>
                </a:solidFill>
                <a:effectLst/>
              </a:rPr>
              <a:t>nd</a:t>
            </a:r>
            <a:r>
              <a:rPr lang="en-US" sz="3600" i="1" dirty="0" smtClean="0">
                <a:solidFill>
                  <a:srgbClr val="FFFF00"/>
                </a:solidFill>
                <a:effectLst/>
              </a:rPr>
              <a:t>  </a:t>
            </a:r>
            <a:r>
              <a:rPr lang="en-US" sz="3600" i="1" dirty="0">
                <a:solidFill>
                  <a:srgbClr val="FFFF00"/>
                </a:solidFill>
                <a:effectLst/>
              </a:rPr>
              <a:t>Harvest: vs. </a:t>
            </a:r>
            <a:r>
              <a:rPr lang="en-US" sz="3600" i="1" dirty="0" smtClean="0">
                <a:solidFill>
                  <a:srgbClr val="FFFF00"/>
                </a:solidFill>
                <a:effectLst/>
              </a:rPr>
              <a:t>18-20)</a:t>
            </a:r>
            <a:r>
              <a:rPr lang="en-US" sz="3600" dirty="0" smtClean="0">
                <a:effectLst/>
              </a:rPr>
              <a:t>. God will </a:t>
            </a:r>
            <a:r>
              <a:rPr lang="en-US" sz="3600" u="sng" dirty="0" smtClean="0">
                <a:solidFill>
                  <a:srgbClr val="00FFFF"/>
                </a:solidFill>
                <a:effectLst/>
              </a:rPr>
              <a:t>preserve the righteous</a:t>
            </a:r>
            <a:r>
              <a:rPr lang="en-US" sz="3600" dirty="0" smtClean="0">
                <a:solidFill>
                  <a:srgbClr val="00FFFF"/>
                </a:solidFill>
                <a:effectLst/>
              </a:rPr>
              <a:t> from destruction</a:t>
            </a:r>
            <a:r>
              <a:rPr lang="en-US" sz="3600" dirty="0" smtClean="0">
                <a:effectLst/>
              </a:rPr>
              <a:t> and </a:t>
            </a:r>
            <a:r>
              <a:rPr lang="en-US" sz="3600" u="sng" dirty="0" smtClean="0">
                <a:solidFill>
                  <a:srgbClr val="00FFFF"/>
                </a:solidFill>
                <a:effectLst/>
              </a:rPr>
              <a:t>reserve the unrighteous</a:t>
            </a:r>
            <a:r>
              <a:rPr lang="en-US" sz="3600" dirty="0" smtClean="0">
                <a:solidFill>
                  <a:srgbClr val="00FFFF"/>
                </a:solidFill>
                <a:effectLst/>
              </a:rPr>
              <a:t> for destruction</a:t>
            </a:r>
            <a:r>
              <a:rPr lang="en-US" sz="3600" dirty="0" smtClean="0">
                <a:effectLst/>
              </a:rPr>
              <a:t>. </a:t>
            </a:r>
            <a:r>
              <a:rPr lang="en-US" sz="3600" dirty="0" smtClean="0">
                <a:solidFill>
                  <a:srgbClr val="FFFF00"/>
                </a:solidFill>
                <a:effectLst/>
              </a:rPr>
              <a:t>(Matthew 13: 24-30, 36-43, 49-50</a:t>
            </a:r>
            <a:r>
              <a:rPr lang="en-US" sz="3600" dirty="0" smtClean="0">
                <a:effectLst/>
              </a:rPr>
              <a:t>; </a:t>
            </a:r>
            <a:r>
              <a:rPr lang="en-US" sz="3600" dirty="0" smtClean="0">
                <a:solidFill>
                  <a:srgbClr val="00FFFF"/>
                </a:solidFill>
                <a:effectLst/>
              </a:rPr>
              <a:t>16:27</a:t>
            </a:r>
            <a:r>
              <a:rPr lang="en-US" sz="3600" dirty="0" smtClean="0">
                <a:effectLst/>
              </a:rPr>
              <a:t>; </a:t>
            </a:r>
            <a:r>
              <a:rPr lang="en-US" sz="3600" dirty="0" smtClean="0">
                <a:solidFill>
                  <a:srgbClr val="FFFF00"/>
                </a:solidFill>
                <a:effectLst/>
              </a:rPr>
              <a:t>24:27-31;</a:t>
            </a:r>
            <a:r>
              <a:rPr lang="en-US" sz="3600" dirty="0" smtClean="0">
                <a:effectLst/>
              </a:rPr>
              <a:t> </a:t>
            </a:r>
            <a:r>
              <a:rPr lang="en-US" sz="3600" dirty="0" smtClean="0">
                <a:solidFill>
                  <a:srgbClr val="00FFFF"/>
                </a:solidFill>
                <a:effectLst/>
              </a:rPr>
              <a:t>25:31-34,41</a:t>
            </a:r>
            <a:r>
              <a:rPr lang="en-US" sz="3600" dirty="0">
                <a:solidFill>
                  <a:srgbClr val="FFFF00"/>
                </a:solidFill>
                <a:effectLst/>
              </a:rPr>
              <a:t>)</a:t>
            </a:r>
            <a:r>
              <a:rPr lang="en-US" sz="3600" dirty="0" smtClean="0">
                <a:effectLst/>
              </a:rPr>
              <a:t> </a:t>
            </a:r>
            <a:endParaRPr lang="en-US" sz="3600" i="1" dirty="0" smtClean="0">
              <a:solidFill>
                <a:srgbClr val="FFFF00"/>
              </a:solidFill>
              <a:effectLst/>
            </a:endParaRPr>
          </a:p>
        </p:txBody>
      </p:sp>
    </p:spTree>
    <p:extLst>
      <p:ext uri="{BB962C8B-B14F-4D97-AF65-F5344CB8AC3E}">
        <p14:creationId xmlns:p14="http://schemas.microsoft.com/office/powerpoint/2010/main" val="3589591626"/>
      </p:ext>
    </p:extLst>
  </p:cSld>
  <p:clrMapOvr>
    <a:masterClrMapping/>
  </p:clrMapOvr>
  <p:timing>
    <p:tnLst>
      <p:par>
        <p:cTn id="1" dur="indefinite" restart="never" nodeType="tmRoot"/>
      </p:par>
    </p:tn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372791870"/>
              </p:ext>
            </p:extLst>
          </p:nvPr>
        </p:nvGraphicFramePr>
        <p:xfrm>
          <a:off x="723332" y="313900"/>
          <a:ext cx="10617958" cy="6266186"/>
        </p:xfrm>
        <a:graphic>
          <a:graphicData uri="http://schemas.openxmlformats.org/drawingml/2006/table">
            <a:tbl>
              <a:tblPr firstRow="1" bandRow="1">
                <a:tableStyleId>{5C22544A-7EE6-4342-B048-85BDC9FD1C3A}</a:tableStyleId>
              </a:tblPr>
              <a:tblGrid>
                <a:gridCol w="5308979"/>
                <a:gridCol w="5308979"/>
              </a:tblGrid>
              <a:tr h="690737">
                <a:tc>
                  <a:txBody>
                    <a:bodyPr/>
                    <a:lstStyle/>
                    <a:p>
                      <a:pPr algn="ctr"/>
                      <a:r>
                        <a:rPr lang="en-US" sz="3200" dirty="0" smtClean="0">
                          <a:solidFill>
                            <a:srgbClr val="FFFF00"/>
                          </a:solidFill>
                          <a:effectLst>
                            <a:outerShdw blurRad="38100" dist="38100" dir="2700000" algn="tl">
                              <a:srgbClr val="000000">
                                <a:alpha val="43137"/>
                              </a:srgbClr>
                            </a:outerShdw>
                          </a:effectLst>
                        </a:rPr>
                        <a:t>RAPTURE</a:t>
                      </a:r>
                      <a:endParaRPr lang="en-US" sz="3200" dirty="0">
                        <a:solidFill>
                          <a:srgbClr val="FFFF00"/>
                        </a:solidFill>
                        <a:effectLst>
                          <a:outerShdw blurRad="38100" dist="38100" dir="2700000" algn="tl">
                            <a:srgbClr val="000000">
                              <a:alpha val="43137"/>
                            </a:srgbClr>
                          </a:outerShdw>
                        </a:effectLst>
                      </a:endParaRPr>
                    </a:p>
                  </a:txBody>
                  <a:tcPr/>
                </a:tc>
                <a:tc>
                  <a:txBody>
                    <a:bodyPr/>
                    <a:lstStyle/>
                    <a:p>
                      <a:pPr algn="ctr"/>
                      <a:r>
                        <a:rPr lang="en-US" sz="3200" dirty="0" smtClean="0">
                          <a:solidFill>
                            <a:schemeClr val="tx2"/>
                          </a:solidFill>
                          <a:effectLst>
                            <a:outerShdw blurRad="38100" dist="38100" dir="2700000" algn="tl">
                              <a:srgbClr val="000000">
                                <a:alpha val="43137"/>
                              </a:srgbClr>
                            </a:outerShdw>
                          </a:effectLst>
                        </a:rPr>
                        <a:t>2</a:t>
                      </a:r>
                      <a:r>
                        <a:rPr lang="en-US" sz="3200" baseline="30000" dirty="0" smtClean="0">
                          <a:solidFill>
                            <a:schemeClr val="tx2"/>
                          </a:solidFill>
                          <a:effectLst>
                            <a:outerShdw blurRad="38100" dist="38100" dir="2700000" algn="tl">
                              <a:srgbClr val="000000">
                                <a:alpha val="43137"/>
                              </a:srgbClr>
                            </a:outerShdw>
                          </a:effectLst>
                        </a:rPr>
                        <a:t>nd</a:t>
                      </a:r>
                      <a:r>
                        <a:rPr lang="en-US" sz="3200" dirty="0" smtClean="0">
                          <a:solidFill>
                            <a:schemeClr val="tx2"/>
                          </a:solidFill>
                          <a:effectLst>
                            <a:outerShdw blurRad="38100" dist="38100" dir="2700000" algn="tl">
                              <a:srgbClr val="000000">
                                <a:alpha val="43137"/>
                              </a:srgbClr>
                            </a:outerShdw>
                          </a:effectLst>
                        </a:rPr>
                        <a:t> Coming</a:t>
                      </a:r>
                      <a:endParaRPr lang="en-US" sz="3200" dirty="0">
                        <a:solidFill>
                          <a:schemeClr val="tx2"/>
                        </a:solidFill>
                        <a:effectLst>
                          <a:outerShdw blurRad="38100" dist="38100" dir="2700000" algn="tl">
                            <a:srgbClr val="000000">
                              <a:alpha val="43137"/>
                            </a:srgbClr>
                          </a:outerShdw>
                        </a:effectLst>
                      </a:endParaRPr>
                    </a:p>
                  </a:txBody>
                  <a:tcPr/>
                </a:tc>
              </a:tr>
              <a:tr h="1433879">
                <a:tc>
                  <a:txBody>
                    <a:bodyPr/>
                    <a:lstStyle/>
                    <a:p>
                      <a:pPr algn="ctr"/>
                      <a:r>
                        <a:rPr lang="en-US" sz="1800" b="1" dirty="0" smtClean="0">
                          <a:solidFill>
                            <a:schemeClr val="bg1"/>
                          </a:solidFill>
                          <a:effectLst/>
                          <a:latin typeface="+mj-lt"/>
                        </a:rPr>
                        <a:t>Christ</a:t>
                      </a:r>
                      <a:r>
                        <a:rPr lang="en-US" sz="1800" b="1" baseline="0" dirty="0" smtClean="0">
                          <a:solidFill>
                            <a:schemeClr val="bg1"/>
                          </a:solidFill>
                          <a:effectLst/>
                          <a:latin typeface="+mj-lt"/>
                        </a:rPr>
                        <a:t> does not appear on the earth </a:t>
                      </a:r>
                    </a:p>
                    <a:p>
                      <a:pPr algn="ctr"/>
                      <a:r>
                        <a:rPr lang="en-US" sz="1800" b="1" baseline="0" dirty="0" smtClean="0">
                          <a:solidFill>
                            <a:schemeClr val="bg1"/>
                          </a:solidFill>
                          <a:effectLst/>
                          <a:latin typeface="+mj-lt"/>
                        </a:rPr>
                        <a:t>(The action is up </a:t>
                      </a:r>
                      <a:r>
                        <a:rPr lang="en-US" sz="1800" b="1" baseline="0" dirty="0" smtClean="0">
                          <a:solidFill>
                            <a:schemeClr val="bg1"/>
                          </a:solidFill>
                          <a:effectLst/>
                          <a:latin typeface="+mj-lt"/>
                          <a:sym typeface="Wingdings"/>
                        </a:rPr>
                        <a:t></a:t>
                      </a:r>
                      <a:r>
                        <a:rPr lang="en-US" sz="1800" b="1" baseline="0" dirty="0" smtClean="0">
                          <a:solidFill>
                            <a:schemeClr val="bg1"/>
                          </a:solidFill>
                          <a:effectLst/>
                          <a:latin typeface="+mj-lt"/>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dk1"/>
                          </a:solidFill>
                          <a:effectLst/>
                          <a:latin typeface="+mj-lt"/>
                          <a:ea typeface="+mn-ea"/>
                          <a:cs typeface="+mn-cs"/>
                        </a:rPr>
                        <a:t>Christ comes in the air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dk1"/>
                          </a:solidFill>
                          <a:effectLst/>
                          <a:latin typeface="+mj-lt"/>
                          <a:ea typeface="+mn-ea"/>
                          <a:cs typeface="+mn-cs"/>
                        </a:rPr>
                        <a:t>(1 Thess. 4:14-17)</a:t>
                      </a:r>
                    </a:p>
                    <a:p>
                      <a:pPr algn="ctr"/>
                      <a:endParaRPr lang="en-US" sz="1800" b="1" dirty="0">
                        <a:solidFill>
                          <a:schemeClr val="bg1"/>
                        </a:solidFill>
                        <a:effectLst/>
                        <a:latin typeface="+mj-lt"/>
                      </a:endParaRPr>
                    </a:p>
                  </a:txBody>
                  <a:tcPr/>
                </a:tc>
                <a:tc>
                  <a:txBody>
                    <a:bodyPr/>
                    <a:lstStyle/>
                    <a:p>
                      <a:pPr algn="ctr"/>
                      <a:r>
                        <a:rPr lang="en-US" sz="1800" b="1" dirty="0" smtClean="0">
                          <a:solidFill>
                            <a:srgbClr val="C00000"/>
                          </a:solidFill>
                          <a:effectLst/>
                          <a:latin typeface="+mj-lt"/>
                        </a:rPr>
                        <a:t>Christ</a:t>
                      </a:r>
                      <a:r>
                        <a:rPr lang="en-US" sz="1800" b="1" baseline="0" dirty="0" smtClean="0">
                          <a:solidFill>
                            <a:srgbClr val="C00000"/>
                          </a:solidFill>
                          <a:effectLst/>
                          <a:latin typeface="+mj-lt"/>
                        </a:rPr>
                        <a:t> appears to all the earth </a:t>
                      </a:r>
                    </a:p>
                    <a:p>
                      <a:pPr algn="ctr"/>
                      <a:r>
                        <a:rPr lang="en-US" sz="1800" b="1" baseline="0" dirty="0" smtClean="0">
                          <a:solidFill>
                            <a:srgbClr val="C00000"/>
                          </a:solidFill>
                          <a:effectLst/>
                          <a:latin typeface="+mj-lt"/>
                        </a:rPr>
                        <a:t>(The action is down </a:t>
                      </a:r>
                      <a:r>
                        <a:rPr lang="en-US" sz="1800" b="1" baseline="0" dirty="0" smtClean="0">
                          <a:solidFill>
                            <a:srgbClr val="C00000"/>
                          </a:solidFill>
                          <a:effectLst/>
                          <a:latin typeface="+mj-lt"/>
                          <a:sym typeface="Wingdings"/>
                        </a:rPr>
                        <a:t></a:t>
                      </a:r>
                      <a:r>
                        <a:rPr lang="en-US" sz="1800" b="1" baseline="0" dirty="0" smtClean="0">
                          <a:solidFill>
                            <a:srgbClr val="C00000"/>
                          </a:solidFill>
                          <a:effectLst/>
                          <a:latin typeface="+mj-lt"/>
                        </a:rPr>
                        <a:t>)</a:t>
                      </a:r>
                    </a:p>
                    <a:p>
                      <a:pPr algn="ctr" fontAlgn="base"/>
                      <a:r>
                        <a:rPr lang="en-US" sz="1800" b="1" i="0" kern="1200" dirty="0" smtClean="0">
                          <a:solidFill>
                            <a:srgbClr val="C00000"/>
                          </a:solidFill>
                          <a:effectLst/>
                          <a:latin typeface="+mj-lt"/>
                          <a:ea typeface="+mn-ea"/>
                          <a:cs typeface="+mn-cs"/>
                        </a:rPr>
                        <a:t>Christ comes to the earth</a:t>
                      </a:r>
                    </a:p>
                    <a:p>
                      <a:pPr algn="ctr" fontAlgn="base"/>
                      <a:r>
                        <a:rPr lang="en-US" sz="1800" b="1" i="0" kern="1200" dirty="0" smtClean="0">
                          <a:solidFill>
                            <a:srgbClr val="C00000"/>
                          </a:solidFill>
                          <a:effectLst/>
                          <a:latin typeface="+mj-lt"/>
                          <a:ea typeface="+mn-ea"/>
                          <a:cs typeface="+mn-cs"/>
                        </a:rPr>
                        <a:t>(Revelation 19:11-16)</a:t>
                      </a:r>
                    </a:p>
                  </a:txBody>
                  <a:tcPr/>
                </a:tc>
              </a:tr>
              <a:tr h="9857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dk1"/>
                          </a:solidFill>
                          <a:effectLst/>
                          <a:latin typeface="+mj-lt"/>
                          <a:ea typeface="+mn-ea"/>
                          <a:cs typeface="+mn-cs"/>
                        </a:rPr>
                        <a:t>Christ comes for His bride to take her to heaven </a:t>
                      </a:r>
                      <a:r>
                        <a:rPr lang="en-US" sz="1800" b="1" i="0" kern="1200" dirty="0" smtClean="0">
                          <a:solidFill>
                            <a:schemeClr val="dk1"/>
                          </a:solidFill>
                          <a:effectLst/>
                          <a:latin typeface="+mn-lt"/>
                          <a:ea typeface="+mn-ea"/>
                          <a:cs typeface="+mn-cs"/>
                        </a:rPr>
                        <a:t>(1 Thess. 4:14-17)</a:t>
                      </a:r>
                      <a:endParaRPr lang="en-US" sz="1800" b="1" i="0" kern="1200" dirty="0" smtClean="0">
                        <a:solidFill>
                          <a:schemeClr val="dk1"/>
                        </a:solidFill>
                        <a:effectLst/>
                        <a:latin typeface="+mj-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chemeClr val="bg1"/>
                        </a:solidFill>
                        <a:effectLst/>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rgbClr val="C00000"/>
                          </a:solidFill>
                          <a:effectLst/>
                          <a:latin typeface="+mj-lt"/>
                          <a:ea typeface="+mn-ea"/>
                          <a:cs typeface="+mn-cs"/>
                        </a:rPr>
                        <a:t>Christ returns with His bride to set up His Kingdom (Revelation 19:11-16)</a:t>
                      </a:r>
                    </a:p>
                    <a:p>
                      <a:pPr algn="ctr"/>
                      <a:endParaRPr lang="en-US" sz="1800" b="1" dirty="0">
                        <a:solidFill>
                          <a:srgbClr val="C00000"/>
                        </a:solidFill>
                        <a:effectLst/>
                        <a:latin typeface="+mj-lt"/>
                      </a:endParaRPr>
                    </a:p>
                  </a:txBody>
                  <a:tcPr/>
                </a:tc>
              </a:tr>
              <a:tr h="1702731">
                <a:tc>
                  <a:txBody>
                    <a:bodyPr/>
                    <a:lstStyle/>
                    <a:p>
                      <a:pPr algn="ctr"/>
                      <a:r>
                        <a:rPr lang="en-US" sz="1800" b="1" dirty="0" smtClean="0">
                          <a:solidFill>
                            <a:srgbClr val="002060"/>
                          </a:solidFill>
                          <a:effectLst/>
                          <a:latin typeface="+mj-lt"/>
                        </a:rPr>
                        <a:t>The Tribulation is about to begin &amp;</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rgbClr val="002060"/>
                          </a:solidFill>
                          <a:effectLst/>
                          <a:latin typeface="+mj-lt"/>
                          <a:ea typeface="+mn-ea"/>
                          <a:cs typeface="+mn-cs"/>
                        </a:rPr>
                        <a:t>Church age believers receive their glorified bodies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rgbClr val="002060"/>
                          </a:solidFill>
                          <a:effectLst/>
                          <a:latin typeface="+mj-lt"/>
                          <a:ea typeface="+mn-ea"/>
                          <a:cs typeface="+mn-cs"/>
                        </a:rPr>
                        <a:t>(1 Corinthians 15:50-54)</a:t>
                      </a:r>
                    </a:p>
                    <a:p>
                      <a:pPr algn="ctr"/>
                      <a:endParaRPr lang="en-US" sz="1800" b="1" dirty="0">
                        <a:solidFill>
                          <a:srgbClr val="002060"/>
                        </a:solidFill>
                        <a:effectLst/>
                        <a:latin typeface="+mj-lt"/>
                      </a:endParaRPr>
                    </a:p>
                  </a:txBody>
                  <a:tcPr/>
                </a:tc>
                <a:tc>
                  <a:txBody>
                    <a:bodyPr/>
                    <a:lstStyle/>
                    <a:p>
                      <a:pPr algn="ctr"/>
                      <a:r>
                        <a:rPr lang="en-US" sz="1800" b="1" dirty="0" smtClean="0">
                          <a:solidFill>
                            <a:srgbClr val="002060"/>
                          </a:solidFill>
                          <a:effectLst/>
                          <a:latin typeface="+mj-lt"/>
                        </a:rPr>
                        <a:t>The Millennial Kingdom is about to begin &amp;</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rgbClr val="002060"/>
                          </a:solidFill>
                          <a:effectLst/>
                          <a:latin typeface="+mj-lt"/>
                          <a:ea typeface="+mn-ea"/>
                          <a:cs typeface="+mn-cs"/>
                        </a:rPr>
                        <a:t>Trib. saints receive their glorified bodies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rgbClr val="002060"/>
                          </a:solidFill>
                          <a:effectLst/>
                          <a:latin typeface="+mj-lt"/>
                          <a:ea typeface="+mn-ea"/>
                          <a:cs typeface="+mn-cs"/>
                        </a:rPr>
                        <a:t>(Rev. 7:9-15; 20:4-6)</a:t>
                      </a:r>
                    </a:p>
                    <a:p>
                      <a:pPr algn="ctr"/>
                      <a:endParaRPr lang="en-US" sz="1800" b="1" dirty="0">
                        <a:solidFill>
                          <a:srgbClr val="002060"/>
                        </a:solidFill>
                        <a:effectLst/>
                        <a:latin typeface="+mj-lt"/>
                      </a:endParaRPr>
                    </a:p>
                  </a:txBody>
                  <a:tcPr/>
                </a:tc>
              </a:tr>
              <a:tr h="981573">
                <a:tc>
                  <a:txBody>
                    <a:bodyPr/>
                    <a:lstStyle/>
                    <a:p>
                      <a:pPr algn="ctr"/>
                      <a:r>
                        <a:rPr lang="en-US" sz="1800" b="1" dirty="0" smtClean="0">
                          <a:effectLst/>
                          <a:latin typeface="+mj-lt"/>
                        </a:rPr>
                        <a:t>It is related to the church </a:t>
                      </a:r>
                    </a:p>
                    <a:p>
                      <a:pPr algn="ctr"/>
                      <a:r>
                        <a:rPr lang="en-US" sz="1800" b="1" dirty="0" smtClean="0">
                          <a:effectLst/>
                          <a:latin typeface="+mj-lt"/>
                        </a:rPr>
                        <a:t>(1Thess 4:13-18)</a:t>
                      </a:r>
                      <a:endParaRPr lang="en-US" sz="1800" b="1" dirty="0">
                        <a:effectLst/>
                        <a:latin typeface="+mj-lt"/>
                      </a:endParaRPr>
                    </a:p>
                  </a:txBody>
                  <a:tcPr/>
                </a:tc>
                <a:tc>
                  <a:txBody>
                    <a:bodyPr/>
                    <a:lstStyle/>
                    <a:p>
                      <a:pPr algn="ctr"/>
                      <a:r>
                        <a:rPr lang="en-US" sz="1800" b="1" dirty="0" smtClean="0">
                          <a:solidFill>
                            <a:srgbClr val="C00000"/>
                          </a:solidFill>
                          <a:effectLst/>
                          <a:latin typeface="+mj-lt"/>
                        </a:rPr>
                        <a:t>It is related to the world</a:t>
                      </a:r>
                    </a:p>
                    <a:p>
                      <a:pPr algn="ctr"/>
                      <a:r>
                        <a:rPr lang="en-US" sz="1800" b="1" dirty="0" smtClean="0">
                          <a:solidFill>
                            <a:srgbClr val="C00000"/>
                          </a:solidFill>
                          <a:effectLst/>
                          <a:latin typeface="+mj-lt"/>
                        </a:rPr>
                        <a:t>(Matt</a:t>
                      </a:r>
                      <a:r>
                        <a:rPr lang="en-US" sz="1800" b="1" baseline="0" dirty="0" smtClean="0">
                          <a:solidFill>
                            <a:srgbClr val="C00000"/>
                          </a:solidFill>
                          <a:effectLst/>
                          <a:latin typeface="+mj-lt"/>
                        </a:rPr>
                        <a:t> 24:1-14)</a:t>
                      </a:r>
                      <a:endParaRPr lang="en-US" sz="1800" b="1" dirty="0">
                        <a:solidFill>
                          <a:srgbClr val="C00000"/>
                        </a:solidFill>
                        <a:effectLst/>
                        <a:latin typeface="+mj-lt"/>
                      </a:endParaRPr>
                    </a:p>
                  </a:txBody>
                  <a:tcPr/>
                </a:tc>
              </a:tr>
              <a:tr h="442313">
                <a:tc>
                  <a:txBody>
                    <a:bodyPr/>
                    <a:lstStyle/>
                    <a:p>
                      <a:endParaRPr lang="en-US" sz="1800" b="0" dirty="0">
                        <a:effectLst/>
                        <a:latin typeface="+mj-lt"/>
                      </a:endParaRPr>
                    </a:p>
                  </a:txBody>
                  <a:tcPr/>
                </a:tc>
                <a:tc>
                  <a:txBody>
                    <a:bodyPr/>
                    <a:lstStyle/>
                    <a:p>
                      <a:endParaRPr lang="en-US" sz="1800" b="0" dirty="0">
                        <a:solidFill>
                          <a:srgbClr val="00B050"/>
                        </a:solidFill>
                        <a:effectLst/>
                        <a:latin typeface="+mj-lt"/>
                      </a:endParaRPr>
                    </a:p>
                  </a:txBody>
                  <a:tcPr/>
                </a:tc>
              </a:tr>
            </a:tbl>
          </a:graphicData>
        </a:graphic>
      </p:graphicFrame>
    </p:spTree>
    <p:extLst>
      <p:ext uri="{BB962C8B-B14F-4D97-AF65-F5344CB8AC3E}">
        <p14:creationId xmlns:p14="http://schemas.microsoft.com/office/powerpoint/2010/main" val="2234740528"/>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687684246"/>
              </p:ext>
            </p:extLst>
          </p:nvPr>
        </p:nvGraphicFramePr>
        <p:xfrm>
          <a:off x="532262" y="600503"/>
          <a:ext cx="11259404" cy="5349920"/>
        </p:xfrm>
        <a:graphic>
          <a:graphicData uri="http://schemas.openxmlformats.org/drawingml/2006/table">
            <a:tbl>
              <a:tblPr firstRow="1" bandRow="1">
                <a:tableStyleId>{5C22544A-7EE6-4342-B048-85BDC9FD1C3A}</a:tableStyleId>
              </a:tblPr>
              <a:tblGrid>
                <a:gridCol w="5629702"/>
                <a:gridCol w="5629702"/>
              </a:tblGrid>
              <a:tr h="979083">
                <a:tc>
                  <a:txBody>
                    <a:bodyPr/>
                    <a:lstStyle/>
                    <a:p>
                      <a:pPr algn="ctr"/>
                      <a:r>
                        <a:rPr lang="en-US" sz="3200" dirty="0" smtClean="0">
                          <a:solidFill>
                            <a:srgbClr val="FFFF00"/>
                          </a:solidFill>
                          <a:effectLst>
                            <a:outerShdw blurRad="38100" dist="38100" dir="2700000" algn="tl">
                              <a:srgbClr val="000000">
                                <a:alpha val="43137"/>
                              </a:srgbClr>
                            </a:outerShdw>
                          </a:effectLst>
                        </a:rPr>
                        <a:t>RAPTURE</a:t>
                      </a:r>
                      <a:endParaRPr lang="en-US" sz="3200" dirty="0">
                        <a:solidFill>
                          <a:srgbClr val="FFFF00"/>
                        </a:solidFill>
                        <a:effectLst>
                          <a:outerShdw blurRad="38100" dist="38100" dir="2700000" algn="tl">
                            <a:srgbClr val="000000">
                              <a:alpha val="43137"/>
                            </a:srgbClr>
                          </a:outerShdw>
                        </a:effectLst>
                      </a:endParaRPr>
                    </a:p>
                  </a:txBody>
                  <a:tcPr/>
                </a:tc>
                <a:tc>
                  <a:txBody>
                    <a:bodyPr/>
                    <a:lstStyle/>
                    <a:p>
                      <a:pPr algn="ctr"/>
                      <a:r>
                        <a:rPr lang="en-US" sz="3200" dirty="0" smtClean="0">
                          <a:solidFill>
                            <a:schemeClr val="tx2"/>
                          </a:solidFill>
                          <a:effectLst>
                            <a:outerShdw blurRad="38100" dist="38100" dir="2700000" algn="tl">
                              <a:srgbClr val="000000">
                                <a:alpha val="43137"/>
                              </a:srgbClr>
                            </a:outerShdw>
                          </a:effectLst>
                        </a:rPr>
                        <a:t>2</a:t>
                      </a:r>
                      <a:r>
                        <a:rPr lang="en-US" sz="3200" baseline="30000" dirty="0" smtClean="0">
                          <a:solidFill>
                            <a:schemeClr val="tx2"/>
                          </a:solidFill>
                          <a:effectLst>
                            <a:outerShdw blurRad="38100" dist="38100" dir="2700000" algn="tl">
                              <a:srgbClr val="000000">
                                <a:alpha val="43137"/>
                              </a:srgbClr>
                            </a:outerShdw>
                          </a:effectLst>
                        </a:rPr>
                        <a:t>nd</a:t>
                      </a:r>
                      <a:r>
                        <a:rPr lang="en-US" sz="3200" dirty="0" smtClean="0">
                          <a:solidFill>
                            <a:schemeClr val="tx2"/>
                          </a:solidFill>
                          <a:effectLst>
                            <a:outerShdw blurRad="38100" dist="38100" dir="2700000" algn="tl">
                              <a:srgbClr val="000000">
                                <a:alpha val="43137"/>
                              </a:srgbClr>
                            </a:outerShdw>
                          </a:effectLst>
                        </a:rPr>
                        <a:t> Coming</a:t>
                      </a:r>
                      <a:endParaRPr lang="en-US" sz="3200" dirty="0">
                        <a:solidFill>
                          <a:schemeClr val="tx2"/>
                        </a:solidFill>
                        <a:effectLst>
                          <a:outerShdw blurRad="38100" dist="38100" dir="2700000" algn="tl">
                            <a:srgbClr val="000000">
                              <a:alpha val="43137"/>
                            </a:srgbClr>
                          </a:outerShdw>
                        </a:effectLst>
                      </a:endParaRPr>
                    </a:p>
                  </a:txBody>
                  <a:tcPr/>
                </a:tc>
              </a:tr>
              <a:tr h="15881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dk1"/>
                          </a:solidFill>
                          <a:effectLst/>
                          <a:latin typeface="+mj-lt"/>
                          <a:ea typeface="+mn-ea"/>
                          <a:cs typeface="+mn-cs"/>
                        </a:rPr>
                        <a:t>A private event witnessed by believers only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dk1"/>
                          </a:solidFill>
                          <a:effectLst/>
                          <a:latin typeface="+mj-lt"/>
                          <a:ea typeface="+mn-ea"/>
                          <a:cs typeface="+mn-cs"/>
                        </a:rPr>
                        <a:t>(1 Thessalonians 4:17)</a:t>
                      </a:r>
                      <a:endParaRPr lang="en-US" sz="2400" b="1" dirty="0">
                        <a:solidFill>
                          <a:schemeClr val="bg1"/>
                        </a:solidFill>
                        <a:effectLst/>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rgbClr val="C00000"/>
                          </a:solidFill>
                          <a:effectLst/>
                          <a:latin typeface="+mj-lt"/>
                          <a:ea typeface="+mn-ea"/>
                          <a:cs typeface="+mn-cs"/>
                        </a:rPr>
                        <a:t>A public event witnessed by everyone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rgbClr val="C00000"/>
                          </a:solidFill>
                          <a:effectLst/>
                          <a:latin typeface="+mj-lt"/>
                          <a:ea typeface="+mn-ea"/>
                          <a:cs typeface="+mn-cs"/>
                        </a:rPr>
                        <a:t>(Matt. 24:30; </a:t>
                      </a:r>
                      <a:r>
                        <a:rPr lang="en-US" sz="1800" b="1" i="0" kern="1200" smtClean="0">
                          <a:solidFill>
                            <a:srgbClr val="C00000"/>
                          </a:solidFill>
                          <a:effectLst/>
                          <a:latin typeface="+mj-lt"/>
                          <a:ea typeface="+mn-ea"/>
                          <a:cs typeface="+mn-cs"/>
                        </a:rPr>
                        <a:t>Revelation 1:7)</a:t>
                      </a:r>
                      <a:endParaRPr lang="en-US" sz="2400" b="1" dirty="0">
                        <a:solidFill>
                          <a:srgbClr val="C00000"/>
                        </a:solidFill>
                        <a:effectLst/>
                        <a:latin typeface="+mj-lt"/>
                      </a:endParaRPr>
                    </a:p>
                  </a:txBody>
                  <a:tcPr/>
                </a:tc>
              </a:tr>
              <a:tr h="1391328">
                <a:tc>
                  <a:txBody>
                    <a:bodyPr/>
                    <a:lstStyle/>
                    <a:p>
                      <a:pPr algn="ctr" fontAlgn="base"/>
                      <a:r>
                        <a:rPr lang="en-US" b="1" dirty="0">
                          <a:effectLst/>
                          <a:latin typeface="+mj-lt"/>
                        </a:rPr>
                        <a:t>Occurs prior to the beginning of the Tribulation (Rev. 3:10; 1 Thess. </a:t>
                      </a:r>
                      <a:r>
                        <a:rPr lang="en-US" b="1" dirty="0" smtClean="0">
                          <a:effectLst/>
                          <a:latin typeface="+mj-lt"/>
                        </a:rPr>
                        <a:t>5:9; 2 Thess. 1:6-9)</a:t>
                      </a:r>
                      <a:endParaRPr lang="en-US" b="1" dirty="0">
                        <a:effectLst/>
                        <a:latin typeface="+mj-lt"/>
                      </a:endParaRPr>
                    </a:p>
                  </a:txBody>
                  <a:tcPr marL="228600" marR="228600" marT="57150" marB="57150"/>
                </a:tc>
                <a:tc>
                  <a:txBody>
                    <a:bodyPr/>
                    <a:lstStyle/>
                    <a:p>
                      <a:pPr algn="ctr" fontAlgn="base"/>
                      <a:r>
                        <a:rPr lang="en-US" b="1" dirty="0">
                          <a:solidFill>
                            <a:srgbClr val="C00000"/>
                          </a:solidFill>
                          <a:effectLst/>
                          <a:latin typeface="+mj-lt"/>
                        </a:rPr>
                        <a:t>Occurs at the end of the Tribulation </a:t>
                      </a:r>
                      <a:endParaRPr lang="en-US" b="1" dirty="0" smtClean="0">
                        <a:solidFill>
                          <a:srgbClr val="C00000"/>
                        </a:solidFill>
                        <a:effectLst/>
                        <a:latin typeface="+mj-lt"/>
                      </a:endParaRPr>
                    </a:p>
                    <a:p>
                      <a:pPr algn="ctr" fontAlgn="base"/>
                      <a:r>
                        <a:rPr lang="en-US" b="1" dirty="0" smtClean="0">
                          <a:solidFill>
                            <a:srgbClr val="C00000"/>
                          </a:solidFill>
                          <a:effectLst/>
                          <a:latin typeface="+mj-lt"/>
                        </a:rPr>
                        <a:t>(</a:t>
                      </a:r>
                      <a:r>
                        <a:rPr lang="en-US" b="1" dirty="0">
                          <a:solidFill>
                            <a:srgbClr val="C00000"/>
                          </a:solidFill>
                          <a:effectLst/>
                          <a:latin typeface="+mj-lt"/>
                        </a:rPr>
                        <a:t>Matthew </a:t>
                      </a:r>
                      <a:r>
                        <a:rPr lang="en-US" b="1" dirty="0" smtClean="0">
                          <a:solidFill>
                            <a:srgbClr val="C00000"/>
                          </a:solidFill>
                          <a:effectLst/>
                          <a:latin typeface="+mj-lt"/>
                        </a:rPr>
                        <a:t>24:27-31)</a:t>
                      </a:r>
                      <a:endParaRPr lang="en-US" b="1" dirty="0">
                        <a:solidFill>
                          <a:srgbClr val="C00000"/>
                        </a:solidFill>
                        <a:effectLst/>
                        <a:latin typeface="+mj-lt"/>
                      </a:endParaRPr>
                    </a:p>
                  </a:txBody>
                  <a:tcPr marL="228600" marR="228600" marT="57150" marB="57150"/>
                </a:tc>
              </a:tr>
              <a:tr h="1391328">
                <a:tc>
                  <a:txBody>
                    <a:bodyPr/>
                    <a:lstStyle/>
                    <a:p>
                      <a:pPr algn="ctr"/>
                      <a:r>
                        <a:rPr lang="en-US" sz="1800" b="1" i="0" kern="1200" dirty="0" smtClean="0">
                          <a:solidFill>
                            <a:schemeClr val="dk1"/>
                          </a:solidFill>
                          <a:effectLst/>
                          <a:latin typeface="+mj-lt"/>
                          <a:ea typeface="+mn-ea"/>
                          <a:cs typeface="+mn-cs"/>
                        </a:rPr>
                        <a:t>Happens in a moment: twinkling of an eye</a:t>
                      </a:r>
                      <a:r>
                        <a:rPr lang="en-US" b="1" dirty="0" smtClean="0">
                          <a:latin typeface="+mj-lt"/>
                        </a:rPr>
                        <a:t/>
                      </a:r>
                      <a:br>
                        <a:rPr lang="en-US" b="1" dirty="0" smtClean="0">
                          <a:latin typeface="+mj-lt"/>
                        </a:rPr>
                      </a:br>
                      <a:r>
                        <a:rPr lang="en-US" b="1" dirty="0" smtClean="0">
                          <a:latin typeface="+mj-lt"/>
                        </a:rPr>
                        <a:t>(</a:t>
                      </a:r>
                      <a:r>
                        <a:rPr lang="en-US" sz="1800" b="1" i="0" u="none" strike="noStrike" kern="1200" dirty="0" smtClean="0">
                          <a:solidFill>
                            <a:schemeClr val="bg1"/>
                          </a:solidFill>
                          <a:effectLst/>
                          <a:latin typeface="+mj-lt"/>
                          <a:ea typeface="+mn-ea"/>
                          <a:cs typeface="+mn-cs"/>
                        </a:rPr>
                        <a:t>1Cor 15:52)</a:t>
                      </a:r>
                      <a:endParaRPr lang="en-US" b="1" u="none" dirty="0">
                        <a:solidFill>
                          <a:schemeClr val="bg1"/>
                        </a:solidFill>
                        <a:effectLst/>
                        <a:latin typeface="+mj-lt"/>
                      </a:endParaRPr>
                    </a:p>
                  </a:txBody>
                  <a:tcPr/>
                </a:tc>
                <a:tc>
                  <a:txBody>
                    <a:bodyPr/>
                    <a:lstStyle/>
                    <a:p>
                      <a:pPr algn="ctr"/>
                      <a:r>
                        <a:rPr lang="en-US" sz="1800" b="1" i="0" kern="1200" dirty="0" smtClean="0">
                          <a:solidFill>
                            <a:srgbClr val="C00000"/>
                          </a:solidFill>
                          <a:effectLst/>
                          <a:latin typeface="+mj-lt"/>
                          <a:ea typeface="+mn-ea"/>
                          <a:cs typeface="+mn-cs"/>
                        </a:rPr>
                        <a:t>Happens slow enough</a:t>
                      </a:r>
                      <a:r>
                        <a:rPr lang="en-US" sz="1800" b="1" i="0" kern="1200" baseline="0" dirty="0" smtClean="0">
                          <a:solidFill>
                            <a:srgbClr val="C00000"/>
                          </a:solidFill>
                          <a:effectLst/>
                          <a:latin typeface="+mj-lt"/>
                          <a:ea typeface="+mn-ea"/>
                          <a:cs typeface="+mn-cs"/>
                        </a:rPr>
                        <a:t> </a:t>
                      </a:r>
                      <a:r>
                        <a:rPr lang="en-US" sz="1800" b="1" i="0" kern="1200" dirty="0" smtClean="0">
                          <a:solidFill>
                            <a:srgbClr val="C00000"/>
                          </a:solidFill>
                          <a:effectLst/>
                          <a:latin typeface="+mj-lt"/>
                          <a:ea typeface="+mn-ea"/>
                          <a:cs typeface="+mn-cs"/>
                        </a:rPr>
                        <a:t>to be visible to the eye</a:t>
                      </a:r>
                      <a:r>
                        <a:rPr lang="en-US" b="1" dirty="0" smtClean="0">
                          <a:solidFill>
                            <a:srgbClr val="C00000"/>
                          </a:solidFill>
                          <a:latin typeface="+mj-lt"/>
                        </a:rPr>
                        <a:t/>
                      </a:r>
                      <a:br>
                        <a:rPr lang="en-US" b="1" dirty="0" smtClean="0">
                          <a:solidFill>
                            <a:srgbClr val="C00000"/>
                          </a:solidFill>
                          <a:latin typeface="+mj-lt"/>
                        </a:rPr>
                      </a:br>
                      <a:r>
                        <a:rPr lang="en-US" b="1" dirty="0" smtClean="0">
                          <a:solidFill>
                            <a:srgbClr val="C00000"/>
                          </a:solidFill>
                          <a:latin typeface="+mj-lt"/>
                        </a:rPr>
                        <a:t>(Zech. 14:1-4; </a:t>
                      </a:r>
                      <a:r>
                        <a:rPr lang="en-US" sz="1800" b="1" i="0" u="none" strike="noStrike" kern="1200" dirty="0" smtClean="0">
                          <a:solidFill>
                            <a:srgbClr val="C00000"/>
                          </a:solidFill>
                          <a:effectLst/>
                          <a:latin typeface="+mj-lt"/>
                          <a:ea typeface="+mn-ea"/>
                          <a:cs typeface="+mn-cs"/>
                        </a:rPr>
                        <a:t>Rev. 1:7)</a:t>
                      </a:r>
                      <a:endParaRPr lang="en-US" b="1" dirty="0">
                        <a:solidFill>
                          <a:srgbClr val="C00000"/>
                        </a:solidFill>
                        <a:effectLst/>
                        <a:latin typeface="+mj-lt"/>
                      </a:endParaRPr>
                    </a:p>
                  </a:txBody>
                  <a:tcPr/>
                </a:tc>
              </a:tr>
            </a:tbl>
          </a:graphicData>
        </a:graphic>
      </p:graphicFrame>
    </p:spTree>
    <p:extLst>
      <p:ext uri="{BB962C8B-B14F-4D97-AF65-F5344CB8AC3E}">
        <p14:creationId xmlns:p14="http://schemas.microsoft.com/office/powerpoint/2010/main" val="1751224520"/>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727" y="391236"/>
            <a:ext cx="10353761" cy="1792406"/>
          </a:xfrm>
        </p:spPr>
        <p:txBody>
          <a:bodyPr>
            <a:normAutofit fontScale="90000"/>
          </a:bodyPr>
          <a:lstStyle/>
          <a:p>
            <a:r>
              <a:rPr lang="en-US" sz="7300" b="0" dirty="0">
                <a:solidFill>
                  <a:schemeClr val="tx2">
                    <a:lumMod val="60000"/>
                    <a:lumOff val="40000"/>
                  </a:schemeClr>
                </a:solidFill>
                <a:latin typeface="Bernard MT Condensed" pitchFamily="18" charset="0"/>
              </a:rPr>
              <a:t>Revelation Chapter </a:t>
            </a:r>
            <a:r>
              <a:rPr lang="en-US" sz="7300" b="0" dirty="0" smtClean="0">
                <a:solidFill>
                  <a:schemeClr val="tx2">
                    <a:lumMod val="60000"/>
                    <a:lumOff val="40000"/>
                  </a:schemeClr>
                </a:solidFill>
                <a:latin typeface="Bernard MT Condensed" pitchFamily="18" charset="0"/>
              </a:rPr>
              <a:t>15</a:t>
            </a:r>
            <a:br>
              <a:rPr lang="en-US" sz="7300" b="0" dirty="0" smtClean="0">
                <a:solidFill>
                  <a:schemeClr val="tx2">
                    <a:lumMod val="60000"/>
                    <a:lumOff val="40000"/>
                  </a:schemeClr>
                </a:solidFill>
                <a:latin typeface="Bernard MT Condensed" pitchFamily="18" charset="0"/>
              </a:rPr>
            </a:br>
            <a:r>
              <a:rPr lang="en-US" sz="3600" dirty="0" smtClean="0">
                <a:solidFill>
                  <a:schemeClr val="tx2">
                    <a:lumMod val="60000"/>
                    <a:lumOff val="40000"/>
                  </a:schemeClr>
                </a:solidFill>
                <a:latin typeface="Bernard MT Condensed" pitchFamily="18" charset="0"/>
              </a:rPr>
              <a:t/>
            </a:r>
            <a:br>
              <a:rPr lang="en-US" sz="3600" dirty="0" smtClean="0">
                <a:solidFill>
                  <a:schemeClr val="tx2">
                    <a:lumMod val="60000"/>
                    <a:lumOff val="40000"/>
                  </a:schemeClr>
                </a:solidFill>
                <a:latin typeface="Bernard MT Condensed" pitchFamily="18" charset="0"/>
              </a:rPr>
            </a:br>
            <a:endParaRPr lang="en-US" sz="5300" b="0" dirty="0">
              <a:solidFill>
                <a:schemeClr val="tx2">
                  <a:lumMod val="60000"/>
                  <a:lumOff val="40000"/>
                </a:schemeClr>
              </a:solidFill>
            </a:endParaRPr>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72" y="1214651"/>
            <a:ext cx="9851036" cy="551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94748"/>
      </p:ext>
    </p:extLst>
  </p:cSld>
  <p:clrMapOvr>
    <a:masterClrMapping/>
  </p:clrMapOvr>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00FFFF"/>
                </a:solidFill>
              </a:rPr>
              <a:t>Revelation </a:t>
            </a:r>
            <a:r>
              <a:rPr lang="en-US" u="sng" dirty="0" smtClean="0">
                <a:solidFill>
                  <a:srgbClr val="00FFFF"/>
                </a:solidFill>
              </a:rPr>
              <a:t>Chapter 15 summary</a:t>
            </a:r>
            <a:endParaRPr lang="en-US" dirty="0">
              <a:solidFill>
                <a:srgbClr val="00FFFF"/>
              </a:solidFill>
            </a:endParaRPr>
          </a:p>
        </p:txBody>
      </p:sp>
      <p:sp>
        <p:nvSpPr>
          <p:cNvPr id="5" name="Content Placeholder 2"/>
          <p:cNvSpPr>
            <a:spLocks noGrp="1"/>
          </p:cNvSpPr>
          <p:nvPr>
            <p:ph idx="1"/>
          </p:nvPr>
        </p:nvSpPr>
        <p:spPr>
          <a:xfrm>
            <a:off x="150125" y="832514"/>
            <a:ext cx="11818962" cy="5929952"/>
          </a:xfrm>
        </p:spPr>
        <p:txBody>
          <a:bodyPr>
            <a:noAutofit/>
          </a:bodyPr>
          <a:lstStyle/>
          <a:p>
            <a:pPr marL="0" indent="0">
              <a:buNone/>
            </a:pPr>
            <a:r>
              <a:rPr lang="en-US" sz="3600" dirty="0">
                <a:solidFill>
                  <a:srgbClr val="FFFF00"/>
                </a:solidFill>
                <a:effectLst/>
              </a:rPr>
              <a:t>The writer sees a new sign or wonder in heaven. Seven angels appear, having the seven last plagues that fill up or complete the wrath of God; representing the wrath that is to come upon the beast, or the complete overthrow of </a:t>
            </a:r>
            <a:r>
              <a:rPr lang="en-US" sz="3600" dirty="0" smtClean="0">
                <a:solidFill>
                  <a:srgbClr val="FFFF00"/>
                </a:solidFill>
                <a:effectLst/>
              </a:rPr>
              <a:t>his </a:t>
            </a:r>
            <a:r>
              <a:rPr lang="en-US" sz="3600" dirty="0">
                <a:solidFill>
                  <a:srgbClr val="FFFF00"/>
                </a:solidFill>
                <a:effectLst/>
              </a:rPr>
              <a:t>Antichristian power. Those </a:t>
            </a:r>
            <a:r>
              <a:rPr lang="en-US" sz="3600" dirty="0" smtClean="0">
                <a:solidFill>
                  <a:srgbClr val="FFFF00"/>
                </a:solidFill>
                <a:effectLst/>
              </a:rPr>
              <a:t>who </a:t>
            </a:r>
            <a:r>
              <a:rPr lang="en-US" sz="3600" dirty="0">
                <a:solidFill>
                  <a:srgbClr val="FFFF00"/>
                </a:solidFill>
                <a:effectLst/>
              </a:rPr>
              <a:t>had "gotten the victory over the beast," now appear standing on a sea of glass, rejoicing and rendering thanks for the assurance that this great enemy of the </a:t>
            </a:r>
            <a:r>
              <a:rPr lang="en-US" sz="3600" dirty="0" smtClean="0">
                <a:solidFill>
                  <a:srgbClr val="FFFF00"/>
                </a:solidFill>
                <a:effectLst/>
              </a:rPr>
              <a:t>saints </a:t>
            </a:r>
            <a:r>
              <a:rPr lang="en-US" sz="3600" dirty="0">
                <a:solidFill>
                  <a:srgbClr val="FFFF00"/>
                </a:solidFill>
                <a:effectLst/>
              </a:rPr>
              <a:t>was now to be </a:t>
            </a:r>
            <a:r>
              <a:rPr lang="en-US" sz="3600" dirty="0" smtClean="0">
                <a:solidFill>
                  <a:srgbClr val="FFFF00"/>
                </a:solidFill>
                <a:effectLst/>
              </a:rPr>
              <a:t>destroyed.</a:t>
            </a:r>
          </a:p>
        </p:txBody>
      </p:sp>
    </p:spTree>
    <p:extLst>
      <p:ext uri="{BB962C8B-B14F-4D97-AF65-F5344CB8AC3E}">
        <p14:creationId xmlns:p14="http://schemas.microsoft.com/office/powerpoint/2010/main" val="4052439957"/>
      </p:ext>
    </p:extLst>
  </p:cSld>
  <p:clrMapOvr>
    <a:masterClrMapping/>
  </p:clrMapOvr>
  <p:timing>
    <p:tnLst>
      <p:par>
        <p:cTn id="1" dur="indefinite" restart="never" nodeType="tmRoot"/>
      </p:par>
    </p:tn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00FFFF"/>
                </a:solidFill>
              </a:rPr>
              <a:t>Revelation </a:t>
            </a:r>
            <a:r>
              <a:rPr lang="en-US" u="sng" dirty="0" smtClean="0">
                <a:solidFill>
                  <a:srgbClr val="00FFFF"/>
                </a:solidFill>
              </a:rPr>
              <a:t>Chapter 15 summary</a:t>
            </a:r>
            <a:endParaRPr lang="en-US" dirty="0">
              <a:solidFill>
                <a:srgbClr val="00FFFF"/>
              </a:solidFill>
            </a:endParaRPr>
          </a:p>
        </p:txBody>
      </p:sp>
      <p:sp>
        <p:nvSpPr>
          <p:cNvPr id="5" name="Content Placeholder 2"/>
          <p:cNvSpPr>
            <a:spLocks noGrp="1"/>
          </p:cNvSpPr>
          <p:nvPr>
            <p:ph idx="1"/>
          </p:nvPr>
        </p:nvSpPr>
        <p:spPr>
          <a:xfrm>
            <a:off x="150125" y="941695"/>
            <a:ext cx="11818962" cy="5793475"/>
          </a:xfrm>
        </p:spPr>
        <p:txBody>
          <a:bodyPr>
            <a:noAutofit/>
          </a:bodyPr>
          <a:lstStyle/>
          <a:p>
            <a:pPr marL="0" indent="0">
              <a:buNone/>
            </a:pPr>
            <a:r>
              <a:rPr lang="en-US" sz="3200" dirty="0" smtClean="0">
                <a:solidFill>
                  <a:srgbClr val="FFFF00"/>
                </a:solidFill>
                <a:effectLst/>
              </a:rPr>
              <a:t>The </a:t>
            </a:r>
            <a:r>
              <a:rPr lang="en-US" sz="3200" dirty="0">
                <a:solidFill>
                  <a:srgbClr val="FFFF00"/>
                </a:solidFill>
                <a:effectLst/>
              </a:rPr>
              <a:t>writer sees the interior of the temple opened in heaven, and the 7</a:t>
            </a:r>
            <a:r>
              <a:rPr lang="en-US" sz="3200" dirty="0" smtClean="0">
                <a:solidFill>
                  <a:srgbClr val="FFFF00"/>
                </a:solidFill>
                <a:effectLst/>
              </a:rPr>
              <a:t> </a:t>
            </a:r>
            <a:r>
              <a:rPr lang="en-US" sz="3200" dirty="0">
                <a:solidFill>
                  <a:srgbClr val="FFFF00"/>
                </a:solidFill>
                <a:effectLst/>
              </a:rPr>
              <a:t>angels, having 7</a:t>
            </a:r>
            <a:r>
              <a:rPr lang="en-US" sz="3200" dirty="0" smtClean="0">
                <a:solidFill>
                  <a:srgbClr val="FFFF00"/>
                </a:solidFill>
                <a:effectLst/>
              </a:rPr>
              <a:t> plagues to </a:t>
            </a:r>
            <a:r>
              <a:rPr lang="en-US" sz="3200" dirty="0">
                <a:solidFill>
                  <a:srgbClr val="FFFF00"/>
                </a:solidFill>
                <a:effectLst/>
              </a:rPr>
              <a:t>execute their commission. </a:t>
            </a:r>
            <a:r>
              <a:rPr lang="en-US" sz="3200" dirty="0" smtClean="0">
                <a:solidFill>
                  <a:srgbClr val="FFFF00"/>
                </a:solidFill>
                <a:effectLst/>
              </a:rPr>
              <a:t> They </a:t>
            </a:r>
            <a:r>
              <a:rPr lang="en-US" sz="3200" dirty="0">
                <a:solidFill>
                  <a:srgbClr val="FFFF00"/>
                </a:solidFill>
                <a:effectLst/>
              </a:rPr>
              <a:t>come clothed in pure &amp;</a:t>
            </a:r>
            <a:r>
              <a:rPr lang="en-US" sz="3200" dirty="0" smtClean="0">
                <a:solidFill>
                  <a:srgbClr val="FFFF00"/>
                </a:solidFill>
                <a:effectLst/>
              </a:rPr>
              <a:t> </a:t>
            </a:r>
            <a:r>
              <a:rPr lang="en-US" sz="3200" dirty="0">
                <a:solidFill>
                  <a:srgbClr val="FFFF00"/>
                </a:solidFill>
                <a:effectLst/>
              </a:rPr>
              <a:t>white </a:t>
            </a:r>
            <a:r>
              <a:rPr lang="en-US" sz="3200" dirty="0" smtClean="0">
                <a:solidFill>
                  <a:srgbClr val="FFFF00"/>
                </a:solidFill>
                <a:effectLst/>
              </a:rPr>
              <a:t>linen</a:t>
            </a:r>
            <a:r>
              <a:rPr lang="en-US" sz="3200" dirty="0">
                <a:solidFill>
                  <a:srgbClr val="FFFF00"/>
                </a:solidFill>
                <a:effectLst/>
              </a:rPr>
              <a:t> </a:t>
            </a:r>
            <a:r>
              <a:rPr lang="en-US" sz="3200" dirty="0" smtClean="0">
                <a:solidFill>
                  <a:srgbClr val="FFFF00"/>
                </a:solidFill>
                <a:effectLst/>
              </a:rPr>
              <a:t>&amp; </a:t>
            </a:r>
            <a:r>
              <a:rPr lang="en-US" sz="3200" dirty="0">
                <a:solidFill>
                  <a:srgbClr val="FFFF00"/>
                </a:solidFill>
                <a:effectLst/>
              </a:rPr>
              <a:t>girded with golden girdles. One of the 4</a:t>
            </a:r>
            <a:r>
              <a:rPr lang="en-US" sz="3200" dirty="0" smtClean="0">
                <a:solidFill>
                  <a:srgbClr val="FFFF00"/>
                </a:solidFill>
                <a:effectLst/>
              </a:rPr>
              <a:t> </a:t>
            </a:r>
            <a:r>
              <a:rPr lang="en-US" sz="3200" dirty="0">
                <a:solidFill>
                  <a:srgbClr val="FFFF00"/>
                </a:solidFill>
                <a:effectLst/>
              </a:rPr>
              <a:t>beasts before the throne </a:t>
            </a:r>
            <a:r>
              <a:rPr lang="en-US" sz="3200" dirty="0" smtClean="0">
                <a:solidFill>
                  <a:srgbClr val="FFFF00"/>
                </a:solidFill>
                <a:effectLst/>
              </a:rPr>
              <a:t>gives </a:t>
            </a:r>
            <a:r>
              <a:rPr lang="en-US" sz="3200" dirty="0">
                <a:solidFill>
                  <a:srgbClr val="FFFF00"/>
                </a:solidFill>
                <a:effectLst/>
              </a:rPr>
              <a:t>them the 7</a:t>
            </a:r>
            <a:r>
              <a:rPr lang="en-US" sz="3200" dirty="0" smtClean="0">
                <a:solidFill>
                  <a:srgbClr val="FFFF00"/>
                </a:solidFill>
                <a:effectLst/>
              </a:rPr>
              <a:t> </a:t>
            </a:r>
            <a:r>
              <a:rPr lang="en-US" sz="3200" dirty="0">
                <a:solidFill>
                  <a:srgbClr val="FFFF00"/>
                </a:solidFill>
                <a:effectLst/>
              </a:rPr>
              <a:t>golden vials full of the wrath of God, to empty them upon the earth--that is, to bring upon the beast the predicted destruction. </a:t>
            </a:r>
            <a:r>
              <a:rPr lang="en-US" sz="3200" dirty="0" smtClean="0">
                <a:solidFill>
                  <a:srgbClr val="FFFF00"/>
                </a:solidFill>
                <a:effectLst/>
              </a:rPr>
              <a:t> The </a:t>
            </a:r>
            <a:r>
              <a:rPr lang="en-US" sz="3200" dirty="0">
                <a:solidFill>
                  <a:srgbClr val="FFFF00"/>
                </a:solidFill>
                <a:effectLst/>
              </a:rPr>
              <a:t>temple is immediately filled with smoke, so that no one might </a:t>
            </a:r>
            <a:r>
              <a:rPr lang="en-US" sz="3200" dirty="0" smtClean="0">
                <a:solidFill>
                  <a:srgbClr val="FFFF00"/>
                </a:solidFill>
                <a:effectLst/>
              </a:rPr>
              <a:t>enter; </a:t>
            </a:r>
            <a:r>
              <a:rPr lang="en-US" sz="3200" dirty="0">
                <a:solidFill>
                  <a:srgbClr val="FFFF00"/>
                </a:solidFill>
                <a:effectLst/>
              </a:rPr>
              <a:t>that is, no one could </a:t>
            </a:r>
            <a:r>
              <a:rPr lang="en-US" sz="3200" dirty="0" smtClean="0">
                <a:solidFill>
                  <a:srgbClr val="FFFF00"/>
                </a:solidFill>
                <a:effectLst/>
              </a:rPr>
              <a:t>approach </a:t>
            </a:r>
            <a:r>
              <a:rPr lang="en-US" sz="3200" dirty="0">
                <a:solidFill>
                  <a:srgbClr val="FFFF00"/>
                </a:solidFill>
                <a:effectLst/>
              </a:rPr>
              <a:t>to make intercession, </a:t>
            </a:r>
            <a:r>
              <a:rPr lang="en-US" sz="3200" dirty="0" smtClean="0">
                <a:solidFill>
                  <a:srgbClr val="FFFF00"/>
                </a:solidFill>
                <a:effectLst/>
              </a:rPr>
              <a:t>because </a:t>
            </a:r>
            <a:r>
              <a:rPr lang="en-US" sz="3200" dirty="0">
                <a:solidFill>
                  <a:srgbClr val="FFFF00"/>
                </a:solidFill>
                <a:effectLst/>
              </a:rPr>
              <a:t>the destruction of this great enemy's power is now </a:t>
            </a:r>
            <a:r>
              <a:rPr lang="en-US" sz="3200" dirty="0" smtClean="0">
                <a:solidFill>
                  <a:srgbClr val="FFFF00"/>
                </a:solidFill>
                <a:effectLst/>
              </a:rPr>
              <a:t>certain.</a:t>
            </a:r>
          </a:p>
        </p:txBody>
      </p:sp>
    </p:spTree>
    <p:extLst>
      <p:ext uri="{BB962C8B-B14F-4D97-AF65-F5344CB8AC3E}">
        <p14:creationId xmlns:p14="http://schemas.microsoft.com/office/powerpoint/2010/main" val="1904812967"/>
      </p:ext>
    </p:extLst>
  </p:cSld>
  <p:clrMapOvr>
    <a:masterClrMapping/>
  </p:clrMapOvr>
  <p:timing>
    <p:tnLst>
      <p:par>
        <p:cTn id="1" dur="indefinite" restart="never" nodeType="tmRoot"/>
      </p:par>
    </p:tn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3.bp.blogspot.com/-FcDdQRVMx08/WkZRKN8WQBI/AAAAAAAAMFM/JLAogvayBek4hMJnw0n-Tl9LP8AwtLKiQCLcBGAs/s1600/the-apocalypse-an-overview-of-the-book-of-revelation-75-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606" y="0"/>
            <a:ext cx="8911988" cy="668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042176"/>
      </p:ext>
    </p:extLst>
  </p:cSld>
  <p:clrMapOvr>
    <a:masterClrMapping/>
  </p:clrMapOvr>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15:1</a:t>
            </a:r>
            <a:endParaRPr lang="en-US" dirty="0">
              <a:solidFill>
                <a:srgbClr val="00B0F0"/>
              </a:solidFill>
            </a:endParaRPr>
          </a:p>
        </p:txBody>
      </p:sp>
      <p:sp>
        <p:nvSpPr>
          <p:cNvPr id="5" name="Content Placeholder 2"/>
          <p:cNvSpPr>
            <a:spLocks noGrp="1"/>
          </p:cNvSpPr>
          <p:nvPr>
            <p:ph idx="1"/>
          </p:nvPr>
        </p:nvSpPr>
        <p:spPr>
          <a:xfrm>
            <a:off x="136477" y="996287"/>
            <a:ext cx="11818962" cy="5650174"/>
          </a:xfrm>
        </p:spPr>
        <p:txBody>
          <a:bodyPr>
            <a:noAutofit/>
          </a:bodyPr>
          <a:lstStyle/>
          <a:p>
            <a:pPr marL="0" indent="0">
              <a:buNone/>
            </a:pPr>
            <a:r>
              <a:rPr lang="en-US" sz="3600" i="1" dirty="0">
                <a:solidFill>
                  <a:srgbClr val="FFFF00"/>
                </a:solidFill>
                <a:effectLst/>
              </a:rPr>
              <a:t>And I saw another sign in heaven</a:t>
            </a:r>
            <a:r>
              <a:rPr lang="en-US" sz="3600" i="1" dirty="0" smtClean="0">
                <a:solidFill>
                  <a:srgbClr val="FFFF00"/>
                </a:solidFill>
                <a:effectLst/>
              </a:rPr>
              <a:t>.</a:t>
            </a:r>
          </a:p>
          <a:p>
            <a:pPr marL="0" indent="0">
              <a:buNone/>
            </a:pPr>
            <a:r>
              <a:rPr lang="en-US" sz="3600" dirty="0" smtClean="0">
                <a:effectLst/>
              </a:rPr>
              <a:t>The </a:t>
            </a:r>
            <a:r>
              <a:rPr lang="en-US" sz="3600" dirty="0">
                <a:effectLst/>
              </a:rPr>
              <a:t>word sign </a:t>
            </a:r>
            <a:r>
              <a:rPr lang="en-US" sz="3600" dirty="0" smtClean="0">
                <a:effectLst/>
              </a:rPr>
              <a:t>here is </a:t>
            </a:r>
            <a:r>
              <a:rPr lang="en-US" sz="3600" dirty="0">
                <a:effectLst/>
              </a:rPr>
              <a:t>the same which in </a:t>
            </a:r>
            <a:r>
              <a:rPr lang="en-US" sz="3600" i="1" dirty="0" smtClean="0">
                <a:solidFill>
                  <a:srgbClr val="FFFF00"/>
                </a:solidFill>
                <a:effectLst/>
              </a:rPr>
              <a:t>Rev. 12:1 &amp; 13:13</a:t>
            </a:r>
            <a:r>
              <a:rPr lang="en-US" sz="3600" dirty="0" smtClean="0">
                <a:effectLst/>
              </a:rPr>
              <a:t> </a:t>
            </a:r>
            <a:r>
              <a:rPr lang="en-US" sz="3600" dirty="0">
                <a:effectLst/>
              </a:rPr>
              <a:t>is rendered wonder and wonders, and in </a:t>
            </a:r>
            <a:r>
              <a:rPr lang="en-US" sz="3600" i="1" dirty="0" smtClean="0">
                <a:solidFill>
                  <a:srgbClr val="FFFF00"/>
                </a:solidFill>
                <a:effectLst/>
              </a:rPr>
              <a:t>Rev. </a:t>
            </a:r>
            <a:r>
              <a:rPr lang="en-US" sz="3600" i="1" dirty="0">
                <a:solidFill>
                  <a:srgbClr val="FFFF00"/>
                </a:solidFill>
                <a:effectLst/>
              </a:rPr>
              <a:t>13:14; 16:14; </a:t>
            </a:r>
            <a:r>
              <a:rPr lang="en-US" sz="3600" i="1" dirty="0" smtClean="0">
                <a:solidFill>
                  <a:srgbClr val="FFFF00"/>
                </a:solidFill>
                <a:effectLst/>
              </a:rPr>
              <a:t>19:20</a:t>
            </a:r>
            <a:r>
              <a:rPr lang="en-US" sz="3600" dirty="0">
                <a:effectLst/>
              </a:rPr>
              <a:t> </a:t>
            </a:r>
            <a:r>
              <a:rPr lang="en-US" sz="3600" dirty="0" smtClean="0">
                <a:effectLst/>
              </a:rPr>
              <a:t>which is rendered </a:t>
            </a:r>
            <a:r>
              <a:rPr lang="en-US" sz="3600" dirty="0">
                <a:effectLst/>
              </a:rPr>
              <a:t>miracles. </a:t>
            </a:r>
            <a:r>
              <a:rPr lang="en-US" sz="3600" dirty="0">
                <a:solidFill>
                  <a:srgbClr val="00FFFF"/>
                </a:solidFill>
                <a:effectLst/>
              </a:rPr>
              <a:t>This is the third in a series of signs John saw in </a:t>
            </a:r>
            <a:r>
              <a:rPr lang="en-US" sz="3600" dirty="0" smtClean="0">
                <a:solidFill>
                  <a:srgbClr val="00FFFF"/>
                </a:solidFill>
                <a:effectLst/>
              </a:rPr>
              <a:t>heaven</a:t>
            </a:r>
            <a:r>
              <a:rPr lang="en-US" sz="3600" dirty="0" smtClean="0">
                <a:effectLst/>
              </a:rPr>
              <a:t>. So John saw another </a:t>
            </a:r>
            <a:r>
              <a:rPr lang="en-US" sz="3600" dirty="0">
                <a:effectLst/>
              </a:rPr>
              <a:t>wonder or extraordinary </a:t>
            </a:r>
            <a:r>
              <a:rPr lang="en-US" sz="3600" dirty="0" smtClean="0">
                <a:effectLst/>
              </a:rPr>
              <a:t>symbol in heaven as he had seen two other times in </a:t>
            </a:r>
            <a:r>
              <a:rPr lang="en-US" sz="3600" i="1" dirty="0">
                <a:solidFill>
                  <a:srgbClr val="FFFF00"/>
                </a:solidFill>
                <a:effectLst/>
              </a:rPr>
              <a:t>Rev. 12:1 &amp; </a:t>
            </a:r>
            <a:r>
              <a:rPr lang="en-US" sz="3600" i="1" dirty="0" smtClean="0">
                <a:solidFill>
                  <a:srgbClr val="FFFF00"/>
                </a:solidFill>
                <a:effectLst/>
              </a:rPr>
              <a:t>13:13</a:t>
            </a:r>
            <a:r>
              <a:rPr lang="en-US" sz="3600" dirty="0">
                <a:effectLst/>
              </a:rPr>
              <a:t>. </a:t>
            </a:r>
            <a:r>
              <a:rPr lang="en-US" sz="3600" i="1" dirty="0">
                <a:solidFill>
                  <a:srgbClr val="FFFF00"/>
                </a:solidFill>
                <a:effectLst/>
              </a:rPr>
              <a:t>Great and </a:t>
            </a:r>
            <a:r>
              <a:rPr lang="en-US" sz="3600" i="1" dirty="0" err="1" smtClean="0">
                <a:solidFill>
                  <a:srgbClr val="FFFF00"/>
                </a:solidFill>
                <a:effectLst/>
              </a:rPr>
              <a:t>marvellous</a:t>
            </a:r>
            <a:r>
              <a:rPr lang="en-US" sz="3600" dirty="0" smtClean="0">
                <a:effectLst/>
              </a:rPr>
              <a:t>… fitted </a:t>
            </a:r>
            <a:r>
              <a:rPr lang="en-US" sz="3600" dirty="0">
                <a:effectLst/>
              </a:rPr>
              <a:t>to excite admiration</a:t>
            </a:r>
          </a:p>
          <a:p>
            <a:pPr marL="0" indent="0">
              <a:buNone/>
            </a:pPr>
            <a:endParaRPr lang="en-US" sz="3600" dirty="0" smtClean="0">
              <a:effectLst/>
            </a:endParaRPr>
          </a:p>
        </p:txBody>
      </p:sp>
    </p:spTree>
    <p:extLst>
      <p:ext uri="{BB962C8B-B14F-4D97-AF65-F5344CB8AC3E}">
        <p14:creationId xmlns:p14="http://schemas.microsoft.com/office/powerpoint/2010/main" val="14531199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FF00"/>
                </a:solidFill>
              </a:rPr>
              <a:t>Where is </a:t>
            </a:r>
            <a:r>
              <a:rPr lang="en-US" sz="3600" b="1" dirty="0">
                <a:solidFill>
                  <a:schemeClr val="accent3">
                    <a:lumMod val="60000"/>
                    <a:lumOff val="40000"/>
                  </a:schemeClr>
                </a:solidFill>
                <a:effectLst>
                  <a:outerShdw blurRad="38100" dist="38100" dir="2700000" algn="tl">
                    <a:srgbClr val="000000">
                      <a:alpha val="43137"/>
                    </a:srgbClr>
                  </a:outerShdw>
                </a:effectLst>
              </a:rPr>
              <a:t>SMYRNA</a:t>
            </a:r>
            <a:r>
              <a:rPr lang="en-US" sz="3600" b="1" dirty="0">
                <a:solidFill>
                  <a:srgbClr val="00B0F0"/>
                </a:solidFill>
                <a:effectLst/>
              </a:rPr>
              <a:t> </a:t>
            </a:r>
            <a:r>
              <a:rPr lang="en-US" sz="3600" b="1" dirty="0">
                <a:solidFill>
                  <a:srgbClr val="FFFF00"/>
                </a:solidFill>
                <a:effectLst/>
              </a:rPr>
              <a:t>Now?</a:t>
            </a:r>
          </a:p>
          <a:p>
            <a:pPr marL="0" indent="0">
              <a:buNone/>
            </a:pPr>
            <a:endParaRPr lang="en-US" sz="3200" dirty="0">
              <a:effectLst/>
            </a:endParaRPr>
          </a:p>
        </p:txBody>
      </p:sp>
      <p:pic>
        <p:nvPicPr>
          <p:cNvPr id="2" name="Picture 2" descr="http://www.bibleplaces.com/wp-content/uploads/2015/07/Old-Smyrna-street-tb010701745-biblepla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044" y="886724"/>
            <a:ext cx="7723163" cy="579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791646"/>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15:1</a:t>
            </a:r>
            <a:endParaRPr lang="en-US" dirty="0">
              <a:solidFill>
                <a:srgbClr val="00B0F0"/>
              </a:solidFill>
            </a:endParaRPr>
          </a:p>
        </p:txBody>
      </p:sp>
      <p:sp>
        <p:nvSpPr>
          <p:cNvPr id="5" name="Content Placeholder 2"/>
          <p:cNvSpPr>
            <a:spLocks noGrp="1"/>
          </p:cNvSpPr>
          <p:nvPr>
            <p:ph idx="1"/>
          </p:nvPr>
        </p:nvSpPr>
        <p:spPr>
          <a:xfrm>
            <a:off x="136477" y="996287"/>
            <a:ext cx="11818962" cy="5650174"/>
          </a:xfrm>
        </p:spPr>
        <p:txBody>
          <a:bodyPr>
            <a:noAutofit/>
          </a:bodyPr>
          <a:lstStyle/>
          <a:p>
            <a:pPr marL="0" indent="0">
              <a:buNone/>
            </a:pPr>
            <a:r>
              <a:rPr lang="en-US" sz="3600" i="1" dirty="0" smtClean="0">
                <a:solidFill>
                  <a:srgbClr val="FFFF00"/>
                </a:solidFill>
                <a:effectLst/>
              </a:rPr>
              <a:t>…having </a:t>
            </a:r>
            <a:r>
              <a:rPr lang="en-US" sz="3600" i="1" dirty="0">
                <a:solidFill>
                  <a:srgbClr val="FFFF00"/>
                </a:solidFill>
                <a:effectLst/>
              </a:rPr>
              <a:t>the seven last </a:t>
            </a:r>
            <a:r>
              <a:rPr lang="en-US" sz="3600" i="1" dirty="0" smtClean="0">
                <a:solidFill>
                  <a:srgbClr val="FFFF00"/>
                </a:solidFill>
                <a:effectLst/>
              </a:rPr>
              <a:t>plagues…</a:t>
            </a:r>
          </a:p>
          <a:p>
            <a:pPr marL="0" indent="0">
              <a:buNone/>
            </a:pPr>
            <a:r>
              <a:rPr lang="en-US" sz="3600" dirty="0">
                <a:effectLst/>
              </a:rPr>
              <a:t>The word </a:t>
            </a:r>
            <a:r>
              <a:rPr lang="en-US" sz="3600" dirty="0" smtClean="0">
                <a:effectLst/>
              </a:rPr>
              <a:t>“plagues” means </a:t>
            </a:r>
            <a:r>
              <a:rPr lang="en-US" sz="3600" dirty="0">
                <a:effectLst/>
              </a:rPr>
              <a:t>properly a wound caused by a stripe or </a:t>
            </a:r>
            <a:r>
              <a:rPr lang="en-US" sz="3600" dirty="0" smtClean="0">
                <a:effectLst/>
              </a:rPr>
              <a:t>blow. The </a:t>
            </a:r>
            <a:r>
              <a:rPr lang="en-US" sz="3600" dirty="0">
                <a:effectLst/>
              </a:rPr>
              <a:t>meaning in the passage before </a:t>
            </a:r>
            <a:r>
              <a:rPr lang="en-US" sz="3600" dirty="0" smtClean="0">
                <a:effectLst/>
              </a:rPr>
              <a:t>us </a:t>
            </a:r>
            <a:r>
              <a:rPr lang="en-US" sz="3600" dirty="0">
                <a:effectLst/>
              </a:rPr>
              <a:t>is a stripe or blow inflicted by God; calamity or punishment. The word "last" </a:t>
            </a:r>
            <a:r>
              <a:rPr lang="en-US" sz="3600" dirty="0" smtClean="0">
                <a:effectLst/>
              </a:rPr>
              <a:t>signifies the </a:t>
            </a:r>
            <a:r>
              <a:rPr lang="en-US" sz="3600" dirty="0">
                <a:effectLst/>
              </a:rPr>
              <a:t>winding up of the affairs </a:t>
            </a:r>
            <a:r>
              <a:rPr lang="en-US" sz="3600" dirty="0" smtClean="0">
                <a:effectLst/>
              </a:rPr>
              <a:t>regarding </a:t>
            </a:r>
            <a:r>
              <a:rPr lang="en-US" sz="3600" dirty="0">
                <a:effectLst/>
              </a:rPr>
              <a:t>the beast and his image. </a:t>
            </a:r>
            <a:r>
              <a:rPr lang="en-US" sz="3600" dirty="0" smtClean="0">
                <a:effectLst/>
              </a:rPr>
              <a:t>These </a:t>
            </a:r>
            <a:r>
              <a:rPr lang="en-US" sz="3600" dirty="0">
                <a:effectLst/>
              </a:rPr>
              <a:t>were the plagues which would come finally upon the beast </a:t>
            </a:r>
            <a:r>
              <a:rPr lang="en-US" sz="3600" dirty="0" smtClean="0">
                <a:effectLst/>
              </a:rPr>
              <a:t>which </a:t>
            </a:r>
            <a:r>
              <a:rPr lang="en-US" sz="3600" dirty="0">
                <a:effectLst/>
              </a:rPr>
              <a:t>would terminate </a:t>
            </a:r>
            <a:r>
              <a:rPr lang="en-US" sz="3600" dirty="0" smtClean="0">
                <a:effectLst/>
              </a:rPr>
              <a:t>his existence.</a:t>
            </a:r>
          </a:p>
        </p:txBody>
      </p:sp>
    </p:spTree>
    <p:extLst>
      <p:ext uri="{BB962C8B-B14F-4D97-AF65-F5344CB8AC3E}">
        <p14:creationId xmlns:p14="http://schemas.microsoft.com/office/powerpoint/2010/main" val="3816646490"/>
      </p:ext>
    </p:extLst>
  </p:cSld>
  <p:clrMapOvr>
    <a:masterClrMapping/>
  </p:clrMapOvr>
  <p:timing>
    <p:tnLst>
      <p:par>
        <p:cTn id="1" dur="indefinite" restart="never" nodeType="tmRoot"/>
      </p:par>
    </p:tn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15:1</a:t>
            </a:r>
            <a:endParaRPr lang="en-US" dirty="0">
              <a:solidFill>
                <a:srgbClr val="00B0F0"/>
              </a:solidFill>
            </a:endParaRPr>
          </a:p>
        </p:txBody>
      </p:sp>
      <p:sp>
        <p:nvSpPr>
          <p:cNvPr id="5" name="Content Placeholder 2"/>
          <p:cNvSpPr>
            <a:spLocks noGrp="1"/>
          </p:cNvSpPr>
          <p:nvPr>
            <p:ph idx="1"/>
          </p:nvPr>
        </p:nvSpPr>
        <p:spPr>
          <a:xfrm>
            <a:off x="136477" y="996287"/>
            <a:ext cx="11818962" cy="5650174"/>
          </a:xfrm>
        </p:spPr>
        <p:txBody>
          <a:bodyPr>
            <a:noAutofit/>
          </a:bodyPr>
          <a:lstStyle/>
          <a:p>
            <a:pPr marL="0" indent="0">
              <a:buNone/>
            </a:pPr>
            <a:r>
              <a:rPr lang="en-US" sz="3600" i="1" dirty="0" smtClean="0">
                <a:solidFill>
                  <a:srgbClr val="FFFF00"/>
                </a:solidFill>
                <a:effectLst/>
              </a:rPr>
              <a:t>…For </a:t>
            </a:r>
            <a:r>
              <a:rPr lang="en-US" sz="3600" i="1" dirty="0">
                <a:solidFill>
                  <a:srgbClr val="FFFF00"/>
                </a:solidFill>
                <a:effectLst/>
              </a:rPr>
              <a:t>in them is filled up the wrath of </a:t>
            </a:r>
            <a:r>
              <a:rPr lang="en-US" sz="3600" i="1" dirty="0" smtClean="0">
                <a:solidFill>
                  <a:srgbClr val="FFFF00"/>
                </a:solidFill>
                <a:effectLst/>
              </a:rPr>
              <a:t>God.</a:t>
            </a:r>
          </a:p>
          <a:p>
            <a:pPr marL="0" indent="0">
              <a:buNone/>
            </a:pPr>
            <a:r>
              <a:rPr lang="en-US" sz="3600" dirty="0" smtClean="0">
                <a:effectLst/>
              </a:rPr>
              <a:t>All </a:t>
            </a:r>
            <a:r>
              <a:rPr lang="en-US" sz="3600" dirty="0">
                <a:effectLst/>
              </a:rPr>
              <a:t>the expressions of </a:t>
            </a:r>
            <a:r>
              <a:rPr lang="en-US" sz="3600" dirty="0" smtClean="0">
                <a:effectLst/>
              </a:rPr>
              <a:t>God’s judgment </a:t>
            </a:r>
            <a:r>
              <a:rPr lang="en-US" sz="3600" dirty="0">
                <a:effectLst/>
              </a:rPr>
              <a:t>towards that oppressive and persecuting power will be completed </a:t>
            </a:r>
            <a:r>
              <a:rPr lang="en-US" sz="3600" dirty="0" smtClean="0">
                <a:effectLst/>
              </a:rPr>
              <a:t>by </a:t>
            </a:r>
            <a:r>
              <a:rPr lang="en-US" sz="3600" dirty="0">
                <a:effectLst/>
              </a:rPr>
              <a:t>the pouring out of the contents of these vials. They </a:t>
            </a:r>
            <a:r>
              <a:rPr lang="en-US" sz="3600" dirty="0" smtClean="0">
                <a:effectLst/>
              </a:rPr>
              <a:t>are called </a:t>
            </a:r>
            <a:r>
              <a:rPr lang="en-US" sz="3600" dirty="0">
                <a:effectLst/>
              </a:rPr>
              <a:t>the last plagues because they are the final plagues which are sent upon the beast and its image; they bring the series to a close. </a:t>
            </a:r>
            <a:endParaRPr lang="en-US" sz="3600" dirty="0" smtClean="0">
              <a:effectLst/>
            </a:endParaRPr>
          </a:p>
        </p:txBody>
      </p:sp>
    </p:spTree>
    <p:extLst>
      <p:ext uri="{BB962C8B-B14F-4D97-AF65-F5344CB8AC3E}">
        <p14:creationId xmlns:p14="http://schemas.microsoft.com/office/powerpoint/2010/main" val="4250074006"/>
      </p:ext>
    </p:extLst>
  </p:cSld>
  <p:clrMapOvr>
    <a:masterClrMapping/>
  </p:clrMapOvr>
  <p:timing>
    <p:tnLst>
      <p:par>
        <p:cTn id="1" dur="indefinite" restart="never" nodeType="tmRoot"/>
      </p:par>
    </p:tnLst>
  </p:timing>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image.slidesharecdn.com/revelation15-16sevenbowls-150328142628-conversion-gate01/95/revelation-15-16-seven-bowls-4-638.jpg?cb=14275708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532" y="95249"/>
            <a:ext cx="8851947" cy="664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421841"/>
      </p:ext>
    </p:extLst>
  </p:cSld>
  <p:clrMapOvr>
    <a:masterClrMapping/>
  </p:clrMapOvr>
  <p:timing>
    <p:tnLst>
      <p:par>
        <p:cTn id="1" dur="indefinite" restart="never" nodeType="tmRoot"/>
      </p:par>
    </p:tn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15:2</a:t>
            </a:r>
            <a:endParaRPr lang="en-US" dirty="0">
              <a:solidFill>
                <a:srgbClr val="00B0F0"/>
              </a:solidFill>
            </a:endParaRPr>
          </a:p>
        </p:txBody>
      </p:sp>
      <p:sp>
        <p:nvSpPr>
          <p:cNvPr id="5" name="Content Placeholder 2"/>
          <p:cNvSpPr>
            <a:spLocks noGrp="1"/>
          </p:cNvSpPr>
          <p:nvPr>
            <p:ph idx="1"/>
          </p:nvPr>
        </p:nvSpPr>
        <p:spPr>
          <a:xfrm>
            <a:off x="136477" y="996287"/>
            <a:ext cx="11818962" cy="5650174"/>
          </a:xfrm>
        </p:spPr>
        <p:txBody>
          <a:bodyPr>
            <a:noAutofit/>
          </a:bodyPr>
          <a:lstStyle/>
          <a:p>
            <a:pPr marL="0" indent="0">
              <a:buNone/>
            </a:pPr>
            <a:r>
              <a:rPr lang="en-US" sz="3600" i="1" dirty="0">
                <a:solidFill>
                  <a:srgbClr val="FFFF00"/>
                </a:solidFill>
                <a:effectLst/>
              </a:rPr>
              <a:t>"I saw something like a sea of glass" </a:t>
            </a:r>
            <a:r>
              <a:rPr lang="en-US" sz="3600" i="1" dirty="0" smtClean="0">
                <a:solidFill>
                  <a:srgbClr val="FFFF00"/>
                </a:solidFill>
                <a:effectLst/>
              </a:rPr>
              <a:t> </a:t>
            </a:r>
            <a:r>
              <a:rPr lang="en-US" sz="3600" dirty="0" smtClean="0">
                <a:effectLst/>
              </a:rPr>
              <a:t>This was </a:t>
            </a:r>
            <a:r>
              <a:rPr lang="en-US" sz="3600" dirty="0">
                <a:effectLst/>
              </a:rPr>
              <a:t>first mentioned in </a:t>
            </a:r>
            <a:r>
              <a:rPr lang="en-US" sz="3600" i="1" dirty="0">
                <a:solidFill>
                  <a:srgbClr val="FFFF00"/>
                </a:solidFill>
                <a:effectLst/>
              </a:rPr>
              <a:t>Rev. </a:t>
            </a:r>
            <a:r>
              <a:rPr lang="en-US" sz="3600" i="1" dirty="0" smtClean="0">
                <a:solidFill>
                  <a:srgbClr val="FFFF00"/>
                </a:solidFill>
                <a:effectLst/>
              </a:rPr>
              <a:t>4:6</a:t>
            </a:r>
            <a:r>
              <a:rPr lang="en-US" sz="3600" dirty="0">
                <a:effectLst/>
              </a:rPr>
              <a:t> </a:t>
            </a:r>
            <a:r>
              <a:rPr lang="en-US" sz="3600" dirty="0" smtClean="0">
                <a:effectLst/>
              </a:rPr>
              <a:t>and </a:t>
            </a:r>
            <a:r>
              <a:rPr lang="en-US" sz="3600" dirty="0">
                <a:effectLst/>
              </a:rPr>
              <a:t>it seems to be a metaphor for God's </a:t>
            </a:r>
            <a:r>
              <a:rPr lang="en-US" sz="3600" dirty="0" smtClean="0">
                <a:effectLst/>
              </a:rPr>
              <a:t>holiness. </a:t>
            </a:r>
          </a:p>
          <a:p>
            <a:pPr marL="0" indent="0">
              <a:buNone/>
            </a:pPr>
            <a:r>
              <a:rPr lang="en-US" sz="3600" i="1" dirty="0" smtClean="0">
                <a:solidFill>
                  <a:srgbClr val="FFFF00"/>
                </a:solidFill>
                <a:effectLst/>
              </a:rPr>
              <a:t>“mingled </a:t>
            </a:r>
            <a:r>
              <a:rPr lang="en-US" sz="3600" i="1" dirty="0">
                <a:solidFill>
                  <a:srgbClr val="FFFF00"/>
                </a:solidFill>
                <a:effectLst/>
              </a:rPr>
              <a:t>with </a:t>
            </a:r>
            <a:r>
              <a:rPr lang="en-US" sz="3600" i="1" dirty="0" smtClean="0">
                <a:solidFill>
                  <a:srgbClr val="FFFF00"/>
                </a:solidFill>
                <a:effectLst/>
              </a:rPr>
              <a:t>fire”  </a:t>
            </a:r>
            <a:r>
              <a:rPr lang="en-US" sz="3600" dirty="0" smtClean="0">
                <a:effectLst/>
              </a:rPr>
              <a:t>Either a spacious glassy </a:t>
            </a:r>
            <a:r>
              <a:rPr lang="en-US" sz="3600" dirty="0">
                <a:effectLst/>
              </a:rPr>
              <a:t>plain around the throne, from which fiery </a:t>
            </a:r>
            <a:r>
              <a:rPr lang="en-US" sz="3600" dirty="0" smtClean="0">
                <a:effectLst/>
              </a:rPr>
              <a:t>sparkles </a:t>
            </a:r>
            <a:r>
              <a:rPr lang="en-US" sz="3600" dirty="0">
                <a:effectLst/>
              </a:rPr>
              <a:t>were continually </a:t>
            </a:r>
            <a:r>
              <a:rPr lang="en-US" sz="3600" dirty="0" smtClean="0">
                <a:effectLst/>
              </a:rPr>
              <a:t>emitted </a:t>
            </a:r>
            <a:r>
              <a:rPr lang="en-US" sz="3600" dirty="0" smtClean="0">
                <a:solidFill>
                  <a:srgbClr val="FFFF00"/>
                </a:solidFill>
                <a:effectLst/>
              </a:rPr>
              <a:t>OR </a:t>
            </a:r>
            <a:r>
              <a:rPr lang="en-US" sz="3600" dirty="0" smtClean="0">
                <a:effectLst/>
              </a:rPr>
              <a:t>possibly </a:t>
            </a:r>
            <a:r>
              <a:rPr lang="en-US" sz="3600" dirty="0">
                <a:effectLst/>
              </a:rPr>
              <a:t>the reflection </a:t>
            </a:r>
            <a:r>
              <a:rPr lang="en-US" sz="3600" dirty="0" smtClean="0">
                <a:effectLst/>
              </a:rPr>
              <a:t>of </a:t>
            </a:r>
            <a:r>
              <a:rPr lang="en-US" sz="3600" dirty="0">
                <a:effectLst/>
              </a:rPr>
              <a:t>light upon </a:t>
            </a:r>
            <a:r>
              <a:rPr lang="en-US" sz="3600" dirty="0" smtClean="0">
                <a:effectLst/>
              </a:rPr>
              <a:t>the glassy plain </a:t>
            </a:r>
            <a:r>
              <a:rPr lang="en-US" sz="3600" dirty="0">
                <a:effectLst/>
              </a:rPr>
              <a:t>produced the </a:t>
            </a:r>
            <a:r>
              <a:rPr lang="en-US" sz="3600" dirty="0" smtClean="0">
                <a:effectLst/>
              </a:rPr>
              <a:t>colours </a:t>
            </a:r>
            <a:r>
              <a:rPr lang="en-US" sz="3600" dirty="0">
                <a:effectLst/>
              </a:rPr>
              <a:t>of the most vivid </a:t>
            </a:r>
            <a:r>
              <a:rPr lang="en-US" sz="3600" dirty="0" smtClean="0">
                <a:effectLst/>
              </a:rPr>
              <a:t>rainbow which resembled glistening flames.</a:t>
            </a:r>
          </a:p>
        </p:txBody>
      </p:sp>
    </p:spTree>
    <p:extLst>
      <p:ext uri="{BB962C8B-B14F-4D97-AF65-F5344CB8AC3E}">
        <p14:creationId xmlns:p14="http://schemas.microsoft.com/office/powerpoint/2010/main" val="111884550"/>
      </p:ext>
    </p:extLst>
  </p:cSld>
  <p:clrMapOvr>
    <a:masterClrMapping/>
  </p:clrMapOvr>
  <p:timing>
    <p:tnLst>
      <p:par>
        <p:cTn id="1" dur="indefinite" restart="never" nodeType="tmRoot"/>
      </p:par>
    </p:tn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15:2</a:t>
            </a:r>
            <a:endParaRPr lang="en-US" dirty="0">
              <a:solidFill>
                <a:srgbClr val="00B0F0"/>
              </a:solidFill>
            </a:endParaRPr>
          </a:p>
        </p:txBody>
      </p:sp>
      <p:sp>
        <p:nvSpPr>
          <p:cNvPr id="5" name="Content Placeholder 2"/>
          <p:cNvSpPr>
            <a:spLocks noGrp="1"/>
          </p:cNvSpPr>
          <p:nvPr>
            <p:ph idx="1"/>
          </p:nvPr>
        </p:nvSpPr>
        <p:spPr>
          <a:xfrm>
            <a:off x="136477" y="996287"/>
            <a:ext cx="11818962" cy="5650174"/>
          </a:xfrm>
        </p:spPr>
        <p:txBody>
          <a:bodyPr>
            <a:noAutofit/>
          </a:bodyPr>
          <a:lstStyle/>
          <a:p>
            <a:pPr marL="0" indent="0">
              <a:buNone/>
            </a:pPr>
            <a:r>
              <a:rPr lang="en-US" sz="3600" dirty="0">
                <a:effectLst/>
              </a:rPr>
              <a:t>Another glorious vision of the redeemed in heaven is granted to the apostle, to show that during all this period of </a:t>
            </a:r>
            <a:r>
              <a:rPr lang="en-US" sz="3600" dirty="0" smtClean="0">
                <a:effectLst/>
              </a:rPr>
              <a:t>judgment; </a:t>
            </a:r>
            <a:r>
              <a:rPr lang="en-US" sz="3600" dirty="0">
                <a:effectLst/>
              </a:rPr>
              <a:t>God was still gathering home his faithful servants to the rest and blessedness of his presence. </a:t>
            </a:r>
            <a:r>
              <a:rPr lang="en-US" sz="3600" dirty="0" smtClean="0">
                <a:effectLst/>
              </a:rPr>
              <a:t>These saints which stood before God are probably those which came out of the great tribulation &amp; antichristian era </a:t>
            </a:r>
            <a:r>
              <a:rPr lang="en-US" sz="3600" dirty="0" smtClean="0">
                <a:solidFill>
                  <a:srgbClr val="FFFF00"/>
                </a:solidFill>
                <a:effectLst/>
              </a:rPr>
              <a:t>(perhaps related to harvest 14:16)</a:t>
            </a:r>
            <a:r>
              <a:rPr lang="en-US" sz="3600" dirty="0" smtClean="0">
                <a:effectLst/>
              </a:rPr>
              <a:t>. </a:t>
            </a:r>
            <a:r>
              <a:rPr lang="en-US" sz="3600" dirty="0">
                <a:effectLst/>
              </a:rPr>
              <a:t>They are now seen in heaven, redeemed &amp;</a:t>
            </a:r>
            <a:r>
              <a:rPr lang="en-US" sz="3600" dirty="0" smtClean="0">
                <a:effectLst/>
              </a:rPr>
              <a:t> </a:t>
            </a:r>
            <a:r>
              <a:rPr lang="en-US" sz="3600" dirty="0">
                <a:effectLst/>
              </a:rPr>
              <a:t>triumphant</a:t>
            </a:r>
            <a:r>
              <a:rPr lang="en-US" sz="3600" dirty="0" smtClean="0">
                <a:effectLst/>
              </a:rPr>
              <a:t>.</a:t>
            </a:r>
          </a:p>
        </p:txBody>
      </p:sp>
    </p:spTree>
    <p:extLst>
      <p:ext uri="{BB962C8B-B14F-4D97-AF65-F5344CB8AC3E}">
        <p14:creationId xmlns:p14="http://schemas.microsoft.com/office/powerpoint/2010/main" val="2676698808"/>
      </p:ext>
    </p:extLst>
  </p:cSld>
  <p:clrMapOvr>
    <a:masterClrMapping/>
  </p:clrMapOvr>
  <p:timing>
    <p:tnLst>
      <p:par>
        <p:cTn id="1" dur="indefinite" restart="never" nodeType="tmRoot"/>
      </p:par>
    </p:tn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15:3</a:t>
            </a:r>
            <a:endParaRPr lang="en-US" dirty="0">
              <a:solidFill>
                <a:srgbClr val="00B0F0"/>
              </a:solidFill>
            </a:endParaRPr>
          </a:p>
        </p:txBody>
      </p:sp>
      <p:sp>
        <p:nvSpPr>
          <p:cNvPr id="5" name="Content Placeholder 2"/>
          <p:cNvSpPr>
            <a:spLocks noGrp="1"/>
          </p:cNvSpPr>
          <p:nvPr>
            <p:ph idx="1"/>
          </p:nvPr>
        </p:nvSpPr>
        <p:spPr>
          <a:xfrm>
            <a:off x="136477" y="996287"/>
            <a:ext cx="11818962" cy="5650174"/>
          </a:xfrm>
        </p:spPr>
        <p:txBody>
          <a:bodyPr>
            <a:noAutofit/>
          </a:bodyPr>
          <a:lstStyle/>
          <a:p>
            <a:pPr marL="0" indent="0">
              <a:buNone/>
            </a:pPr>
            <a:r>
              <a:rPr lang="en-US" sz="3600" i="1" dirty="0" smtClean="0">
                <a:solidFill>
                  <a:srgbClr val="FFFF00"/>
                </a:solidFill>
                <a:effectLst/>
              </a:rPr>
              <a:t>“They </a:t>
            </a:r>
            <a:r>
              <a:rPr lang="en-US" sz="3600" i="1" dirty="0">
                <a:solidFill>
                  <a:srgbClr val="FFFF00"/>
                </a:solidFill>
                <a:effectLst/>
              </a:rPr>
              <a:t>sing the song of </a:t>
            </a:r>
            <a:r>
              <a:rPr lang="en-US" sz="3600" i="1" dirty="0" smtClean="0">
                <a:solidFill>
                  <a:srgbClr val="FFFF00"/>
                </a:solidFill>
                <a:effectLst/>
              </a:rPr>
              <a:t>Moses” </a:t>
            </a:r>
          </a:p>
          <a:p>
            <a:pPr marL="0" indent="0">
              <a:buNone/>
            </a:pPr>
            <a:r>
              <a:rPr lang="en-US" sz="3600" dirty="0">
                <a:effectLst/>
              </a:rPr>
              <a:t>A song of thanksgiving and praise, which Moses taught the Hebrew people to sing after their deliverance from Egyptian bondage</a:t>
            </a:r>
            <a:r>
              <a:rPr lang="en-US" sz="3600" dirty="0" smtClean="0">
                <a:effectLst/>
              </a:rPr>
              <a:t>. That </a:t>
            </a:r>
            <a:r>
              <a:rPr lang="en-US" sz="3600" dirty="0">
                <a:effectLst/>
              </a:rPr>
              <a:t>which Moses </a:t>
            </a:r>
            <a:r>
              <a:rPr lang="en-US" sz="3600" dirty="0" smtClean="0">
                <a:effectLst/>
              </a:rPr>
              <a:t>sang was found in Exodus 15 </a:t>
            </a:r>
            <a:r>
              <a:rPr lang="en-US" sz="3600" dirty="0">
                <a:effectLst/>
              </a:rPr>
              <a:t>when he and the Israelites, by the miraculous power of God, had </a:t>
            </a:r>
            <a:r>
              <a:rPr lang="en-US" sz="3600" dirty="0" smtClean="0">
                <a:effectLst/>
              </a:rPr>
              <a:t>gotten </a:t>
            </a:r>
            <a:r>
              <a:rPr lang="en-US" sz="3600" dirty="0">
                <a:effectLst/>
              </a:rPr>
              <a:t>safely through the Red Sea, and saw their enemies all destroyed. </a:t>
            </a:r>
            <a:endParaRPr lang="en-US" sz="3600" dirty="0" smtClean="0">
              <a:effectLst/>
            </a:endParaRPr>
          </a:p>
        </p:txBody>
      </p:sp>
    </p:spTree>
    <p:extLst>
      <p:ext uri="{BB962C8B-B14F-4D97-AF65-F5344CB8AC3E}">
        <p14:creationId xmlns:p14="http://schemas.microsoft.com/office/powerpoint/2010/main" val="2328843890"/>
      </p:ext>
    </p:extLst>
  </p:cSld>
  <p:clrMapOvr>
    <a:masterClrMapping/>
  </p:clrMapOvr>
  <p:timing>
    <p:tnLst>
      <p:par>
        <p:cTn id="1" dur="indefinite" restart="never" nodeType="tmRoot"/>
      </p:par>
    </p:tnLst>
  </p:timing>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15:3</a:t>
            </a:r>
            <a:endParaRPr lang="en-US" dirty="0">
              <a:solidFill>
                <a:srgbClr val="00B0F0"/>
              </a:solidFill>
            </a:endParaRPr>
          </a:p>
        </p:txBody>
      </p:sp>
      <p:sp>
        <p:nvSpPr>
          <p:cNvPr id="5" name="Content Placeholder 2"/>
          <p:cNvSpPr>
            <a:spLocks noGrp="1"/>
          </p:cNvSpPr>
          <p:nvPr>
            <p:ph idx="1"/>
          </p:nvPr>
        </p:nvSpPr>
        <p:spPr>
          <a:xfrm>
            <a:off x="136477" y="873456"/>
            <a:ext cx="11818962" cy="5861713"/>
          </a:xfrm>
        </p:spPr>
        <p:txBody>
          <a:bodyPr>
            <a:noAutofit/>
          </a:bodyPr>
          <a:lstStyle/>
          <a:p>
            <a:pPr marL="0" indent="0">
              <a:buNone/>
            </a:pPr>
            <a:r>
              <a:rPr lang="en-US" sz="3600" dirty="0">
                <a:effectLst/>
              </a:rPr>
              <a:t>There is an obvious </a:t>
            </a:r>
            <a:r>
              <a:rPr lang="en-US" sz="3600" dirty="0" smtClean="0">
                <a:effectLst/>
              </a:rPr>
              <a:t>relationship </a:t>
            </a:r>
            <a:r>
              <a:rPr lang="en-US" sz="3600" dirty="0">
                <a:effectLst/>
              </a:rPr>
              <a:t>here in referring to the "song of Moses," because the circumstances are very </a:t>
            </a:r>
            <a:r>
              <a:rPr lang="en-US" sz="3600" dirty="0" smtClean="0">
                <a:effectLst/>
              </a:rPr>
              <a:t>similar. The </a:t>
            </a:r>
            <a:r>
              <a:rPr lang="en-US" sz="3600" dirty="0">
                <a:effectLst/>
              </a:rPr>
              <a:t>occasion of the redemption from </a:t>
            </a:r>
            <a:r>
              <a:rPr lang="en-US" sz="3600" dirty="0" smtClean="0">
                <a:effectLst/>
              </a:rPr>
              <a:t>the </a:t>
            </a:r>
            <a:r>
              <a:rPr lang="en-US" sz="3600" dirty="0">
                <a:effectLst/>
              </a:rPr>
              <a:t>Antichristian </a:t>
            </a:r>
            <a:r>
              <a:rPr lang="en-US" sz="3600" dirty="0" smtClean="0">
                <a:effectLst/>
              </a:rPr>
              <a:t>power, </a:t>
            </a:r>
            <a:r>
              <a:rPr lang="en-US" sz="3600" dirty="0">
                <a:effectLst/>
              </a:rPr>
              <a:t>had a strong resemblance to the rescue from Egyptian bondage. </a:t>
            </a:r>
            <a:r>
              <a:rPr lang="en-US" sz="3600" dirty="0" smtClean="0">
                <a:effectLst/>
              </a:rPr>
              <a:t>It might not even be that </a:t>
            </a:r>
            <a:r>
              <a:rPr lang="en-US" sz="3600" dirty="0">
                <a:effectLst/>
              </a:rPr>
              <a:t>identical </a:t>
            </a:r>
            <a:r>
              <a:rPr lang="en-US" sz="3600" dirty="0" smtClean="0">
                <a:effectLst/>
              </a:rPr>
              <a:t>song of Moses, </a:t>
            </a:r>
            <a:r>
              <a:rPr lang="en-US" sz="3600" dirty="0">
                <a:effectLst/>
              </a:rPr>
              <a:t>but </a:t>
            </a:r>
            <a:r>
              <a:rPr lang="en-US" sz="3600" dirty="0" smtClean="0">
                <a:effectLst/>
              </a:rPr>
              <a:t>as </a:t>
            </a:r>
            <a:r>
              <a:rPr lang="en-US" sz="3600" dirty="0">
                <a:effectLst/>
              </a:rPr>
              <a:t>Moses taught the people to celebrate their deliverance with </a:t>
            </a:r>
            <a:r>
              <a:rPr lang="en-US" sz="3600" dirty="0" smtClean="0">
                <a:effectLst/>
              </a:rPr>
              <a:t>a </a:t>
            </a:r>
            <a:r>
              <a:rPr lang="en-US" sz="3600" dirty="0">
                <a:effectLst/>
              </a:rPr>
              <a:t>hymn of praise, </a:t>
            </a:r>
            <a:r>
              <a:rPr lang="en-US" sz="3600" dirty="0" smtClean="0">
                <a:effectLst/>
              </a:rPr>
              <a:t>these </a:t>
            </a:r>
            <a:r>
              <a:rPr lang="en-US" sz="3600" dirty="0">
                <a:effectLst/>
              </a:rPr>
              <a:t>redeemed would celebrate their delivery &amp;</a:t>
            </a:r>
            <a:r>
              <a:rPr lang="en-US" sz="3600" dirty="0" smtClean="0">
                <a:effectLst/>
              </a:rPr>
              <a:t> </a:t>
            </a:r>
            <a:r>
              <a:rPr lang="en-US" sz="3600" dirty="0">
                <a:effectLst/>
              </a:rPr>
              <a:t>redemption in a similar manner.</a:t>
            </a:r>
            <a:endParaRPr lang="en-US" sz="3600" dirty="0" smtClean="0">
              <a:effectLst/>
            </a:endParaRPr>
          </a:p>
        </p:txBody>
      </p:sp>
    </p:spTree>
    <p:extLst>
      <p:ext uri="{BB962C8B-B14F-4D97-AF65-F5344CB8AC3E}">
        <p14:creationId xmlns:p14="http://schemas.microsoft.com/office/powerpoint/2010/main" val="1225861071"/>
      </p:ext>
    </p:extLst>
  </p:cSld>
  <p:clrMapOvr>
    <a:masterClrMapping/>
  </p:clrMapOvr>
  <p:timing>
    <p:tnLst>
      <p:par>
        <p:cTn id="1" dur="indefinite" restart="never" nodeType="tmRoot"/>
      </p:par>
    </p:tnLst>
  </p:timing>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15:3</a:t>
            </a:r>
            <a:endParaRPr lang="en-US" dirty="0">
              <a:solidFill>
                <a:srgbClr val="00B0F0"/>
              </a:solidFill>
            </a:endParaRPr>
          </a:p>
        </p:txBody>
      </p:sp>
      <p:sp>
        <p:nvSpPr>
          <p:cNvPr id="5" name="Content Placeholder 2"/>
          <p:cNvSpPr>
            <a:spLocks noGrp="1"/>
          </p:cNvSpPr>
          <p:nvPr>
            <p:ph idx="1"/>
          </p:nvPr>
        </p:nvSpPr>
        <p:spPr>
          <a:xfrm>
            <a:off x="136477" y="996286"/>
            <a:ext cx="11818962" cy="5718413"/>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song of the </a:t>
            </a:r>
            <a:r>
              <a:rPr lang="en-US" sz="3600" i="1" dirty="0" smtClean="0">
                <a:solidFill>
                  <a:srgbClr val="FFFF00"/>
                </a:solidFill>
                <a:effectLst/>
              </a:rPr>
              <a:t>Lamb… </a:t>
            </a:r>
          </a:p>
          <a:p>
            <a:pPr marL="0" indent="0">
              <a:buNone/>
            </a:pPr>
            <a:r>
              <a:rPr lang="en-US" sz="3600" dirty="0" smtClean="0">
                <a:effectLst/>
              </a:rPr>
              <a:t>This </a:t>
            </a:r>
            <a:r>
              <a:rPr lang="en-US" sz="3600" dirty="0">
                <a:effectLst/>
              </a:rPr>
              <a:t>hymn </a:t>
            </a:r>
            <a:r>
              <a:rPr lang="en-US" sz="3600" dirty="0" smtClean="0">
                <a:effectLst/>
              </a:rPr>
              <a:t>was now sung </a:t>
            </a:r>
            <a:r>
              <a:rPr lang="en-US" sz="3600" dirty="0">
                <a:effectLst/>
              </a:rPr>
              <a:t>in honour of the </a:t>
            </a:r>
            <a:r>
              <a:rPr lang="en-US" sz="3600" dirty="0" smtClean="0">
                <a:effectLst/>
              </a:rPr>
              <a:t>Lamb </a:t>
            </a:r>
            <a:r>
              <a:rPr lang="en-US" sz="3600" dirty="0">
                <a:effectLst/>
              </a:rPr>
              <a:t>as their great deliverer. </a:t>
            </a:r>
            <a:r>
              <a:rPr lang="en-US" sz="3600" dirty="0" smtClean="0">
                <a:effectLst/>
              </a:rPr>
              <a:t>They were praising </a:t>
            </a:r>
            <a:r>
              <a:rPr lang="en-US" sz="3600" dirty="0">
                <a:effectLst/>
              </a:rPr>
              <a:t>and adoring God for his deliverance of his people </a:t>
            </a:r>
            <a:r>
              <a:rPr lang="en-US" sz="3600" dirty="0" smtClean="0">
                <a:effectLst/>
              </a:rPr>
              <a:t>from </a:t>
            </a:r>
            <a:r>
              <a:rPr lang="en-US" sz="3600" dirty="0">
                <a:effectLst/>
              </a:rPr>
              <a:t>the bondage of sin by Christ, and for his victories over all their foes. </a:t>
            </a:r>
            <a:r>
              <a:rPr lang="en-US" sz="3600" dirty="0" smtClean="0">
                <a:effectLst/>
              </a:rPr>
              <a:t>Here </a:t>
            </a:r>
            <a:r>
              <a:rPr lang="en-US" sz="3600" dirty="0">
                <a:effectLst/>
              </a:rPr>
              <a:t>the </a:t>
            </a:r>
            <a:r>
              <a:rPr lang="en-US" sz="3600" dirty="0" smtClean="0">
                <a:effectLst/>
              </a:rPr>
              <a:t>redeemed</a:t>
            </a:r>
            <a:r>
              <a:rPr lang="en-US" sz="3600" dirty="0">
                <a:effectLst/>
              </a:rPr>
              <a:t>, standing on the crystal sea, sings a song of deliverance, </a:t>
            </a:r>
            <a:r>
              <a:rPr lang="en-US" sz="3600" dirty="0" smtClean="0">
                <a:effectLst/>
              </a:rPr>
              <a:t>an </a:t>
            </a:r>
            <a:r>
              <a:rPr lang="en-US" sz="3600" dirty="0">
                <a:effectLst/>
              </a:rPr>
              <a:t>old song to a new </a:t>
            </a:r>
            <a:r>
              <a:rPr lang="en-US" sz="3600" dirty="0" smtClean="0">
                <a:effectLst/>
              </a:rPr>
              <a:t>tune; </a:t>
            </a:r>
            <a:r>
              <a:rPr lang="en-US" sz="3600" dirty="0">
                <a:effectLst/>
              </a:rPr>
              <a:t>the song of the </a:t>
            </a:r>
            <a:r>
              <a:rPr lang="en-US" sz="3600" dirty="0" smtClean="0">
                <a:effectLst/>
              </a:rPr>
              <a:t>Lamb, their </a:t>
            </a:r>
            <a:r>
              <a:rPr lang="en-US" sz="3600" dirty="0">
                <a:effectLst/>
              </a:rPr>
              <a:t>Redeemer. </a:t>
            </a:r>
            <a:endParaRPr lang="en-US" sz="3600" dirty="0" smtClean="0">
              <a:effectLst/>
            </a:endParaRPr>
          </a:p>
        </p:txBody>
      </p:sp>
    </p:spTree>
    <p:extLst>
      <p:ext uri="{BB962C8B-B14F-4D97-AF65-F5344CB8AC3E}">
        <p14:creationId xmlns:p14="http://schemas.microsoft.com/office/powerpoint/2010/main" val="1301305625"/>
      </p:ext>
    </p:extLst>
  </p:cSld>
  <p:clrMapOvr>
    <a:masterClrMapping/>
  </p:clrMapOvr>
  <p:timing>
    <p:tnLst>
      <p:par>
        <p:cTn id="1" dur="indefinite" restart="never" nodeType="tmRoot"/>
      </p:par>
    </p:tnLst>
  </p:timing>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15:4</a:t>
            </a:r>
            <a:endParaRPr lang="en-US" dirty="0">
              <a:solidFill>
                <a:srgbClr val="00B0F0"/>
              </a:solidFill>
            </a:endParaRPr>
          </a:p>
        </p:txBody>
      </p:sp>
      <p:sp>
        <p:nvSpPr>
          <p:cNvPr id="5" name="Content Placeholder 2"/>
          <p:cNvSpPr>
            <a:spLocks noGrp="1"/>
          </p:cNvSpPr>
          <p:nvPr>
            <p:ph idx="1"/>
          </p:nvPr>
        </p:nvSpPr>
        <p:spPr>
          <a:xfrm>
            <a:off x="122829" y="873456"/>
            <a:ext cx="11818962" cy="5861714"/>
          </a:xfrm>
        </p:spPr>
        <p:txBody>
          <a:bodyPr>
            <a:noAutofit/>
          </a:bodyPr>
          <a:lstStyle/>
          <a:p>
            <a:pPr marL="0" indent="0">
              <a:buNone/>
            </a:pPr>
            <a:r>
              <a:rPr lang="en-US" sz="3600" i="1" dirty="0" smtClean="0">
                <a:solidFill>
                  <a:srgbClr val="FFFF00"/>
                </a:solidFill>
                <a:effectLst/>
              </a:rPr>
              <a:t>What </a:t>
            </a:r>
            <a:r>
              <a:rPr lang="en-US" sz="3600" i="1" dirty="0">
                <a:solidFill>
                  <a:srgbClr val="FFFF00"/>
                </a:solidFill>
                <a:effectLst/>
              </a:rPr>
              <a:t>man is there who will not have fear before you, O Lord, and give glory to your name? because </a:t>
            </a:r>
            <a:r>
              <a:rPr lang="en-US" sz="3600" i="1" dirty="0" smtClean="0">
                <a:solidFill>
                  <a:srgbClr val="FFFF00"/>
                </a:solidFill>
                <a:effectLst/>
              </a:rPr>
              <a:t>only you </a:t>
            </a:r>
            <a:r>
              <a:rPr lang="en-US" sz="3600" i="1" dirty="0">
                <a:solidFill>
                  <a:srgbClr val="FFFF00"/>
                </a:solidFill>
                <a:effectLst/>
              </a:rPr>
              <a:t>are holy; for all the nations will come and give worship before you; for your righteousness has been made clear</a:t>
            </a:r>
            <a:r>
              <a:rPr lang="en-US" sz="3600" i="1" dirty="0" smtClean="0">
                <a:solidFill>
                  <a:srgbClr val="FFFF00"/>
                </a:solidFill>
                <a:effectLst/>
              </a:rPr>
              <a:t>.</a:t>
            </a:r>
            <a:r>
              <a:rPr lang="en-US" sz="3600" i="1" dirty="0">
                <a:solidFill>
                  <a:srgbClr val="FFFF00"/>
                </a:solidFill>
                <a:effectLst/>
              </a:rPr>
              <a:t> </a:t>
            </a:r>
            <a:r>
              <a:rPr lang="en-US" sz="3600" dirty="0" smtClean="0">
                <a:effectLst/>
              </a:rPr>
              <a:t> All </a:t>
            </a:r>
            <a:r>
              <a:rPr lang="en-US" sz="3600" dirty="0">
                <a:effectLst/>
              </a:rPr>
              <a:t>should fear and worship this true God, because he is just and true and holy; and his saints should love and obey him, because he is their King; and they and all </a:t>
            </a:r>
            <a:r>
              <a:rPr lang="en-US" sz="3600" dirty="0" smtClean="0">
                <a:effectLst/>
              </a:rPr>
              <a:t>people </a:t>
            </a:r>
            <a:r>
              <a:rPr lang="en-US" sz="3600" dirty="0">
                <a:effectLst/>
              </a:rPr>
              <a:t>should acknowledge his judgments, because they are made manifest.</a:t>
            </a:r>
          </a:p>
          <a:p>
            <a:pPr marL="0" indent="0">
              <a:buNone/>
            </a:pPr>
            <a:endParaRPr lang="en-US" sz="3600" dirty="0" smtClean="0">
              <a:effectLst/>
            </a:endParaRPr>
          </a:p>
        </p:txBody>
      </p:sp>
    </p:spTree>
    <p:extLst>
      <p:ext uri="{BB962C8B-B14F-4D97-AF65-F5344CB8AC3E}">
        <p14:creationId xmlns:p14="http://schemas.microsoft.com/office/powerpoint/2010/main" val="3130790193"/>
      </p:ext>
    </p:extLst>
  </p:cSld>
  <p:clrMapOvr>
    <a:masterClrMapping/>
  </p:clrMapOvr>
  <p:timing>
    <p:tnLst>
      <p:par>
        <p:cTn id="1" dur="indefinite" restart="never" nodeType="tmRoot"/>
      </p:par>
    </p:tn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15:5</a:t>
            </a:r>
            <a:endParaRPr lang="en-US" dirty="0">
              <a:solidFill>
                <a:srgbClr val="00B0F0"/>
              </a:solidFill>
            </a:endParaRPr>
          </a:p>
        </p:txBody>
      </p:sp>
      <p:sp>
        <p:nvSpPr>
          <p:cNvPr id="5" name="Content Placeholder 2"/>
          <p:cNvSpPr>
            <a:spLocks noGrp="1"/>
          </p:cNvSpPr>
          <p:nvPr>
            <p:ph idx="1"/>
          </p:nvPr>
        </p:nvSpPr>
        <p:spPr>
          <a:xfrm>
            <a:off x="136477" y="996286"/>
            <a:ext cx="11818962" cy="5718413"/>
          </a:xfrm>
        </p:spPr>
        <p:txBody>
          <a:bodyPr>
            <a:noAutofit/>
          </a:bodyPr>
          <a:lstStyle/>
          <a:p>
            <a:pPr marL="0" indent="0">
              <a:buNone/>
            </a:pPr>
            <a:r>
              <a:rPr lang="en-US" sz="3600" i="1" dirty="0">
                <a:solidFill>
                  <a:srgbClr val="FFFF00"/>
                </a:solidFill>
                <a:effectLst/>
              </a:rPr>
              <a:t>And after that I looked</a:t>
            </a:r>
            <a:r>
              <a:rPr lang="en-US" sz="3600" dirty="0">
                <a:effectLst/>
              </a:rPr>
              <a:t>. </a:t>
            </a:r>
            <a:endParaRPr lang="en-US" sz="3600" dirty="0" smtClean="0">
              <a:effectLst/>
            </a:endParaRPr>
          </a:p>
          <a:p>
            <a:pPr marL="0" indent="0">
              <a:buNone/>
            </a:pPr>
            <a:r>
              <a:rPr lang="en-US" sz="3600" dirty="0" smtClean="0">
                <a:effectLst/>
              </a:rPr>
              <a:t>After </a:t>
            </a:r>
            <a:r>
              <a:rPr lang="en-US" sz="3600" dirty="0">
                <a:effectLst/>
              </a:rPr>
              <a:t>I had seen in vision the redeemed </a:t>
            </a:r>
            <a:r>
              <a:rPr lang="en-US" sz="3600" dirty="0" smtClean="0">
                <a:effectLst/>
              </a:rPr>
              <a:t>celebrating </a:t>
            </a:r>
            <a:r>
              <a:rPr lang="en-US" sz="3600" dirty="0">
                <a:effectLst/>
              </a:rPr>
              <a:t>the praises of God, I saw the preparation made for the execution of these purposes of judgment. </a:t>
            </a:r>
            <a:endParaRPr lang="en-US" sz="3600" dirty="0" smtClean="0">
              <a:effectLst/>
            </a:endParaRPr>
          </a:p>
          <a:p>
            <a:pPr marL="0" indent="0">
              <a:buNone/>
            </a:pPr>
            <a:r>
              <a:rPr lang="en-US" sz="3600" i="1" dirty="0">
                <a:solidFill>
                  <a:srgbClr val="FFFF00"/>
                </a:solidFill>
                <a:effectLst/>
              </a:rPr>
              <a:t>And, behold, the </a:t>
            </a:r>
            <a:r>
              <a:rPr lang="en-US" sz="3600" i="1" u="sng" dirty="0">
                <a:solidFill>
                  <a:srgbClr val="FFFF00"/>
                </a:solidFill>
                <a:effectLst/>
              </a:rPr>
              <a:t>temple of the tabernacle of the testimony</a:t>
            </a:r>
            <a:r>
              <a:rPr lang="en-US" sz="3600" dirty="0">
                <a:effectLst/>
              </a:rPr>
              <a:t>. </a:t>
            </a:r>
            <a:endParaRPr lang="en-US" sz="3600" dirty="0" smtClean="0">
              <a:effectLst/>
            </a:endParaRPr>
          </a:p>
          <a:p>
            <a:pPr marL="0" indent="0">
              <a:buNone/>
            </a:pPr>
            <a:r>
              <a:rPr lang="en-US" sz="3600" dirty="0" smtClean="0">
                <a:effectLst/>
              </a:rPr>
              <a:t>Not </a:t>
            </a:r>
            <a:r>
              <a:rPr lang="en-US" sz="3600" dirty="0">
                <a:effectLst/>
              </a:rPr>
              <a:t>the whole temple, but only that part to which this name was </a:t>
            </a:r>
            <a:r>
              <a:rPr lang="en-US" sz="3600" dirty="0" smtClean="0">
                <a:effectLst/>
              </a:rPr>
              <a:t>given.</a:t>
            </a:r>
          </a:p>
        </p:txBody>
      </p:sp>
    </p:spTree>
    <p:extLst>
      <p:ext uri="{BB962C8B-B14F-4D97-AF65-F5344CB8AC3E}">
        <p14:creationId xmlns:p14="http://schemas.microsoft.com/office/powerpoint/2010/main" val="40968601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FF00"/>
                </a:solidFill>
              </a:rPr>
              <a:t>Where is </a:t>
            </a:r>
            <a:r>
              <a:rPr lang="en-US" sz="3600" b="1" dirty="0">
                <a:solidFill>
                  <a:schemeClr val="accent3">
                    <a:lumMod val="60000"/>
                    <a:lumOff val="40000"/>
                  </a:schemeClr>
                </a:solidFill>
                <a:effectLst>
                  <a:outerShdw blurRad="38100" dist="38100" dir="2700000" algn="tl">
                    <a:srgbClr val="000000">
                      <a:alpha val="43137"/>
                    </a:srgbClr>
                  </a:outerShdw>
                </a:effectLst>
              </a:rPr>
              <a:t>SMYRNA</a:t>
            </a:r>
            <a:r>
              <a:rPr lang="en-US" sz="3600" b="1" dirty="0">
                <a:solidFill>
                  <a:srgbClr val="00B0F0"/>
                </a:solidFill>
                <a:effectLst/>
              </a:rPr>
              <a:t> </a:t>
            </a:r>
            <a:r>
              <a:rPr lang="en-US" sz="3600" b="1" dirty="0">
                <a:solidFill>
                  <a:srgbClr val="FFFF00"/>
                </a:solidFill>
                <a:effectLst/>
              </a:rPr>
              <a:t>Now?</a:t>
            </a:r>
          </a:p>
          <a:p>
            <a:pPr marL="0" indent="0">
              <a:buNone/>
            </a:pPr>
            <a:endParaRPr lang="en-US" sz="3200" dirty="0">
              <a:effectLst/>
            </a:endParaRPr>
          </a:p>
        </p:txBody>
      </p:sp>
      <p:pic>
        <p:nvPicPr>
          <p:cNvPr id="3074" name="Picture 2" descr="http://www.bibleplaces.com/wp-content/uploads/2015/07/Smyrna-agora-first-level-arches-tb010601916-biblepla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477" y="917917"/>
            <a:ext cx="7920110" cy="576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071614"/>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15:5</a:t>
            </a:r>
            <a:endParaRPr lang="en-US" dirty="0">
              <a:solidFill>
                <a:srgbClr val="00B0F0"/>
              </a:solidFill>
            </a:endParaRPr>
          </a:p>
        </p:txBody>
      </p:sp>
      <p:sp>
        <p:nvSpPr>
          <p:cNvPr id="5" name="Content Placeholder 2"/>
          <p:cNvSpPr>
            <a:spLocks noGrp="1"/>
          </p:cNvSpPr>
          <p:nvPr>
            <p:ph idx="1"/>
          </p:nvPr>
        </p:nvSpPr>
        <p:spPr>
          <a:xfrm>
            <a:off x="136477" y="832514"/>
            <a:ext cx="11818962" cy="6025486"/>
          </a:xfrm>
        </p:spPr>
        <p:txBody>
          <a:bodyPr>
            <a:noAutofit/>
          </a:bodyPr>
          <a:lstStyle/>
          <a:p>
            <a:pPr marL="0" indent="0">
              <a:buNone/>
            </a:pPr>
            <a:r>
              <a:rPr lang="en-US" sz="3600" i="1" dirty="0" smtClean="0">
                <a:solidFill>
                  <a:srgbClr val="FFFF00"/>
                </a:solidFill>
                <a:effectLst/>
              </a:rPr>
              <a:t>And</a:t>
            </a:r>
            <a:r>
              <a:rPr lang="en-US" sz="3600" i="1" dirty="0">
                <a:solidFill>
                  <a:srgbClr val="FFFF00"/>
                </a:solidFill>
                <a:effectLst/>
              </a:rPr>
              <a:t>, behold, the </a:t>
            </a:r>
            <a:r>
              <a:rPr lang="en-US" sz="3600" i="1" dirty="0" smtClean="0">
                <a:solidFill>
                  <a:srgbClr val="FFFF00"/>
                </a:solidFill>
                <a:effectLst/>
              </a:rPr>
              <a:t>“</a:t>
            </a:r>
            <a:r>
              <a:rPr lang="en-US" sz="3600" i="1" u="sng" dirty="0" smtClean="0">
                <a:solidFill>
                  <a:srgbClr val="FFFF00"/>
                </a:solidFill>
                <a:effectLst/>
              </a:rPr>
              <a:t>temple </a:t>
            </a:r>
            <a:r>
              <a:rPr lang="en-US" sz="3600" i="1" u="sng" dirty="0">
                <a:solidFill>
                  <a:srgbClr val="FFFF00"/>
                </a:solidFill>
                <a:effectLst/>
              </a:rPr>
              <a:t>of the tabernacle of the </a:t>
            </a:r>
            <a:r>
              <a:rPr lang="en-US" sz="3600" i="1" u="sng" dirty="0" smtClean="0">
                <a:solidFill>
                  <a:srgbClr val="FFFF00"/>
                </a:solidFill>
                <a:effectLst/>
              </a:rPr>
              <a:t>testimony</a:t>
            </a:r>
            <a:r>
              <a:rPr lang="en-US" sz="3600" i="1" dirty="0" smtClean="0">
                <a:solidFill>
                  <a:srgbClr val="FFFF00"/>
                </a:solidFill>
                <a:effectLst/>
              </a:rPr>
              <a:t>” </a:t>
            </a:r>
          </a:p>
          <a:p>
            <a:pPr marL="0" indent="0">
              <a:buNone/>
            </a:pPr>
            <a:r>
              <a:rPr lang="en-US" sz="3600" dirty="0" smtClean="0">
                <a:effectLst/>
              </a:rPr>
              <a:t>The </a:t>
            </a:r>
            <a:r>
              <a:rPr lang="en-US" sz="3600" dirty="0">
                <a:effectLst/>
              </a:rPr>
              <a:t>same </a:t>
            </a:r>
            <a:r>
              <a:rPr lang="en-US" sz="3600" dirty="0" smtClean="0">
                <a:effectLst/>
              </a:rPr>
              <a:t>phrase </a:t>
            </a:r>
            <a:r>
              <a:rPr lang="en-US" sz="3600" dirty="0">
                <a:effectLst/>
              </a:rPr>
              <a:t>came naturally to be applied to the </a:t>
            </a:r>
            <a:r>
              <a:rPr lang="en-US" sz="3600" dirty="0" smtClean="0">
                <a:effectLst/>
              </a:rPr>
              <a:t>temple </a:t>
            </a:r>
            <a:r>
              <a:rPr lang="en-US" sz="3600" dirty="0">
                <a:effectLst/>
              </a:rPr>
              <a:t>in Jerusalem. It is called the "tabernacle of testimony," because it was a testimony or witness of the presence of God among the people--that is, it served to keep up the remembrance of God. </a:t>
            </a:r>
            <a:r>
              <a:rPr lang="en-US" sz="3600" dirty="0" smtClean="0">
                <a:effectLst/>
              </a:rPr>
              <a:t>The </a:t>
            </a:r>
            <a:r>
              <a:rPr lang="en-US" sz="3600" dirty="0">
                <a:effectLst/>
              </a:rPr>
              <a:t>most holy place in the temple was </a:t>
            </a:r>
            <a:r>
              <a:rPr lang="en-US" sz="3600" dirty="0" smtClean="0">
                <a:effectLst/>
              </a:rPr>
              <a:t>opened; that </a:t>
            </a:r>
            <a:r>
              <a:rPr lang="en-US" sz="3600" dirty="0">
                <a:effectLst/>
              </a:rPr>
              <a:t>which is the </a:t>
            </a:r>
            <a:r>
              <a:rPr lang="en-US" sz="3600" dirty="0" smtClean="0">
                <a:effectLst/>
              </a:rPr>
              <a:t>particular </a:t>
            </a:r>
            <a:r>
              <a:rPr lang="en-US" sz="3600" dirty="0">
                <a:effectLst/>
              </a:rPr>
              <a:t>residence of God himself. </a:t>
            </a:r>
            <a:endParaRPr lang="en-US" sz="3600" dirty="0" smtClean="0">
              <a:effectLst/>
            </a:endParaRPr>
          </a:p>
        </p:txBody>
      </p:sp>
    </p:spTree>
    <p:extLst>
      <p:ext uri="{BB962C8B-B14F-4D97-AF65-F5344CB8AC3E}">
        <p14:creationId xmlns:p14="http://schemas.microsoft.com/office/powerpoint/2010/main" val="1267311920"/>
      </p:ext>
    </p:extLst>
  </p:cSld>
  <p:clrMapOvr>
    <a:masterClrMapping/>
  </p:clrMapOvr>
  <p:timing>
    <p:tnLst>
      <p:par>
        <p:cTn id="1" dur="indefinite" restart="never" nodeType="tmRoot"/>
      </p:par>
    </p:tnLst>
  </p:timing>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15:5</a:t>
            </a:r>
            <a:endParaRPr lang="en-US" dirty="0">
              <a:solidFill>
                <a:srgbClr val="00B0F0"/>
              </a:solidFill>
            </a:endParaRPr>
          </a:p>
        </p:txBody>
      </p:sp>
      <p:sp>
        <p:nvSpPr>
          <p:cNvPr id="5" name="Content Placeholder 2"/>
          <p:cNvSpPr>
            <a:spLocks noGrp="1"/>
          </p:cNvSpPr>
          <p:nvPr>
            <p:ph idx="1"/>
          </p:nvPr>
        </p:nvSpPr>
        <p:spPr>
          <a:xfrm>
            <a:off x="136477" y="832514"/>
            <a:ext cx="11818962" cy="5909480"/>
          </a:xfrm>
        </p:spPr>
        <p:txBody>
          <a:bodyPr>
            <a:noAutofit/>
          </a:bodyPr>
          <a:lstStyle/>
          <a:p>
            <a:pPr marL="0" indent="0">
              <a:buNone/>
            </a:pPr>
            <a:r>
              <a:rPr lang="en-US" sz="3600" dirty="0">
                <a:effectLst/>
              </a:rPr>
              <a:t>This was regarded as the peculiar dwelling-place of God; and it was this sacred place, usually closed from all access, that now seemed to be opened, implying that the command to execute these purposes came directly from God himself. </a:t>
            </a:r>
            <a:r>
              <a:rPr lang="en-US" sz="3600" dirty="0" smtClean="0">
                <a:effectLst/>
              </a:rPr>
              <a:t>It was </a:t>
            </a:r>
            <a:r>
              <a:rPr lang="en-US" sz="3600" dirty="0">
                <a:effectLst/>
              </a:rPr>
              <a:t>thrown open to the view of John, so that he was permitted to </a:t>
            </a:r>
            <a:r>
              <a:rPr lang="en-US" sz="3600" dirty="0" smtClean="0">
                <a:effectLst/>
              </a:rPr>
              <a:t>look </a:t>
            </a:r>
            <a:r>
              <a:rPr lang="en-US" sz="3600" dirty="0">
                <a:effectLst/>
              </a:rPr>
              <a:t>upon the very dwelling-place of God. From his holy presence now came forth the angels to execute his purposes of judgment </a:t>
            </a:r>
            <a:endParaRPr lang="en-US" sz="3600" dirty="0" smtClean="0">
              <a:effectLst/>
            </a:endParaRPr>
          </a:p>
        </p:txBody>
      </p:sp>
    </p:spTree>
    <p:extLst>
      <p:ext uri="{BB962C8B-B14F-4D97-AF65-F5344CB8AC3E}">
        <p14:creationId xmlns:p14="http://schemas.microsoft.com/office/powerpoint/2010/main" val="1687757271"/>
      </p:ext>
    </p:extLst>
  </p:cSld>
  <p:clrMapOvr>
    <a:masterClrMapping/>
  </p:clrMapOvr>
  <p:timing>
    <p:tnLst>
      <p:par>
        <p:cTn id="1" dur="indefinite" restart="never" nodeType="tmRoot"/>
      </p:par>
    </p:tnLst>
  </p:timing>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s://s-media-cache-ak0.pinimg.com/736x/2e/36/6b/2e366b0c5b44b81c80d9453c25fe8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594" y="0"/>
            <a:ext cx="6345475" cy="6697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7528" y="5745707"/>
            <a:ext cx="2169994" cy="646331"/>
          </a:xfrm>
          <a:prstGeom prst="rect">
            <a:avLst/>
          </a:prstGeom>
          <a:noFill/>
        </p:spPr>
        <p:txBody>
          <a:bodyPr wrap="square" rtlCol="0">
            <a:spAutoFit/>
          </a:bodyPr>
          <a:lstStyle/>
          <a:p>
            <a:r>
              <a:rPr lang="en-US" sz="3600" b="1" dirty="0" smtClean="0"/>
              <a:t>Rev. 15:6</a:t>
            </a:r>
            <a:endParaRPr lang="en-US" sz="3600" b="1" dirty="0"/>
          </a:p>
        </p:txBody>
      </p:sp>
    </p:spTree>
    <p:extLst>
      <p:ext uri="{BB962C8B-B14F-4D97-AF65-F5344CB8AC3E}">
        <p14:creationId xmlns:p14="http://schemas.microsoft.com/office/powerpoint/2010/main" val="1618181414"/>
      </p:ext>
    </p:extLst>
  </p:cSld>
  <p:clrMapOvr>
    <a:masterClrMapping/>
  </p:clrMapOvr>
  <p:timing>
    <p:tnLst>
      <p:par>
        <p:cTn id="1" dur="indefinite" restart="never" nodeType="tmRoot"/>
      </p:par>
    </p:tnLst>
  </p:timing>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15:7</a:t>
            </a:r>
            <a:endParaRPr lang="en-US" dirty="0">
              <a:solidFill>
                <a:srgbClr val="00B0F0"/>
              </a:solidFill>
            </a:endParaRPr>
          </a:p>
        </p:txBody>
      </p:sp>
      <p:pic>
        <p:nvPicPr>
          <p:cNvPr id="4100" name="Picture 4" descr="http://eindtijdinbeeld.nl/EiB-Bijbelstudie%20Openbaring/img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538" y="967625"/>
            <a:ext cx="9956787" cy="567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865681"/>
      </p:ext>
    </p:extLst>
  </p:cSld>
  <p:clrMapOvr>
    <a:masterClrMapping/>
  </p:clrMapOvr>
  <p:timing>
    <p:tnLst>
      <p:par>
        <p:cTn id="1" dur="indefinite" restart="never" nodeType="tmRoot"/>
      </p:par>
    </p:tnLst>
  </p:timing>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15:8</a:t>
            </a:r>
            <a:endParaRPr lang="en-US" dirty="0">
              <a:solidFill>
                <a:srgbClr val="00B0F0"/>
              </a:solidFill>
            </a:endParaRPr>
          </a:p>
        </p:txBody>
      </p:sp>
      <p:pic>
        <p:nvPicPr>
          <p:cNvPr id="5122" name="Picture 2" descr="https://image.slidesharecdn.com/sermon-thouknowestnotthetimeofthevisitation-150927203816-lva1-app6891/95/sermon-thou-knowest-not-the-time-of-the-visitation-7-638.jpg?cb=14433865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414" y="88302"/>
            <a:ext cx="9016840" cy="676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464897"/>
      </p:ext>
    </p:extLst>
  </p:cSld>
  <p:clrMapOvr>
    <a:masterClrMapping/>
  </p:clrMapOvr>
  <p:timing>
    <p:tnLst>
      <p:par>
        <p:cTn id="1" dur="indefinite" restart="never" nodeType="tmRoot"/>
      </p:par>
    </p:tnLst>
  </p:timing>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ytimg.com/vi/7_1tPc5S6Lo/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b="9825"/>
          <a:stretch/>
        </p:blipFill>
        <p:spPr bwMode="auto">
          <a:xfrm>
            <a:off x="1138214" y="127875"/>
            <a:ext cx="9807290" cy="6632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34650"/>
      </p:ext>
    </p:extLst>
  </p:cSld>
  <p:clrMapOvr>
    <a:masterClrMapping/>
  </p:clrMapOvr>
  <p:timing>
    <p:tnLst>
      <p:par>
        <p:cTn id="1" dur="indefinite" restart="never" nodeType="tmRoot"/>
      </p:par>
    </p:tnLst>
  </p:timing>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a:t>
            </a:r>
            <a:endParaRPr lang="en-US" dirty="0">
              <a:solidFill>
                <a:srgbClr val="00B0F0"/>
              </a:solidFill>
            </a:endParaRPr>
          </a:p>
        </p:txBody>
      </p:sp>
      <p:sp>
        <p:nvSpPr>
          <p:cNvPr id="5" name="Content Placeholder 2"/>
          <p:cNvSpPr>
            <a:spLocks noGrp="1"/>
          </p:cNvSpPr>
          <p:nvPr>
            <p:ph idx="1"/>
          </p:nvPr>
        </p:nvSpPr>
        <p:spPr>
          <a:xfrm>
            <a:off x="191069" y="1146412"/>
            <a:ext cx="11764370" cy="5513695"/>
          </a:xfrm>
        </p:spPr>
        <p:txBody>
          <a:bodyPr>
            <a:noAutofit/>
          </a:bodyPr>
          <a:lstStyle/>
          <a:p>
            <a:pPr marL="0" indent="0">
              <a:buNone/>
            </a:pPr>
            <a:r>
              <a:rPr lang="en-US" sz="3600" dirty="0" smtClean="0">
                <a:effectLst/>
              </a:rPr>
              <a:t>In chapter 15 there </a:t>
            </a:r>
            <a:r>
              <a:rPr lang="en-US" sz="3600" dirty="0">
                <a:effectLst/>
              </a:rPr>
              <a:t>was set down the preparation </a:t>
            </a:r>
            <a:r>
              <a:rPr lang="en-US" sz="3600" dirty="0" smtClean="0">
                <a:effectLst/>
              </a:rPr>
              <a:t>of </a:t>
            </a:r>
            <a:r>
              <a:rPr lang="en-US" sz="3600" dirty="0">
                <a:effectLst/>
              </a:rPr>
              <a:t>the work of </a:t>
            </a:r>
            <a:r>
              <a:rPr lang="en-US" sz="3600" dirty="0" smtClean="0">
                <a:effectLst/>
              </a:rPr>
              <a:t>God; now in chapter 16 </a:t>
            </a:r>
            <a:r>
              <a:rPr lang="en-US" sz="3600" dirty="0">
                <a:effectLst/>
              </a:rPr>
              <a:t>is delivered the execution of it. A command is issued from the temple to the seven angels, to go and execute the commission with which they were </a:t>
            </a:r>
            <a:r>
              <a:rPr lang="en-US" sz="3600" dirty="0" smtClean="0">
                <a:effectLst/>
              </a:rPr>
              <a:t>entrusted. The command most likely comes from God who is now giving the edict to the 7 angels to go forth and unleash His wrath.</a:t>
            </a:r>
          </a:p>
        </p:txBody>
      </p:sp>
    </p:spTree>
    <p:extLst>
      <p:ext uri="{BB962C8B-B14F-4D97-AF65-F5344CB8AC3E}">
        <p14:creationId xmlns:p14="http://schemas.microsoft.com/office/powerpoint/2010/main" val="3378569591"/>
      </p:ext>
    </p:extLst>
  </p:cSld>
  <p:clrMapOvr>
    <a:masterClrMapping/>
  </p:clrMapOvr>
  <p:timing>
    <p:tnLst>
      <p:par>
        <p:cTn id="1" dur="indefinite" restart="never" nodeType="tmRoot"/>
      </p:par>
    </p:tnLst>
  </p:timing>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a:t>
            </a:r>
            <a:endParaRPr lang="en-US" dirty="0">
              <a:solidFill>
                <a:srgbClr val="00B0F0"/>
              </a:solidFill>
            </a:endParaRPr>
          </a:p>
        </p:txBody>
      </p:sp>
      <p:sp>
        <p:nvSpPr>
          <p:cNvPr id="5" name="Content Placeholder 2"/>
          <p:cNvSpPr>
            <a:spLocks noGrp="1"/>
          </p:cNvSpPr>
          <p:nvPr>
            <p:ph idx="1"/>
          </p:nvPr>
        </p:nvSpPr>
        <p:spPr>
          <a:xfrm>
            <a:off x="191069" y="1146412"/>
            <a:ext cx="11764370" cy="5513695"/>
          </a:xfrm>
        </p:spPr>
        <p:txBody>
          <a:bodyPr>
            <a:noAutofit/>
          </a:bodyPr>
          <a:lstStyle/>
          <a:p>
            <a:pPr marL="0" indent="0">
              <a:buNone/>
            </a:pPr>
            <a:r>
              <a:rPr lang="en-US" sz="3600" dirty="0" smtClean="0">
                <a:effectLst/>
              </a:rPr>
              <a:t>The Greek word for vial means </a:t>
            </a:r>
            <a:r>
              <a:rPr lang="en-US" sz="3600" i="1" dirty="0" smtClean="0">
                <a:solidFill>
                  <a:srgbClr val="FFC000"/>
                </a:solidFill>
                <a:effectLst/>
              </a:rPr>
              <a:t>“a broad shallow cup, </a:t>
            </a:r>
            <a:r>
              <a:rPr lang="en-US" sz="3600" i="1" dirty="0">
                <a:solidFill>
                  <a:srgbClr val="FFC000"/>
                </a:solidFill>
                <a:effectLst/>
              </a:rPr>
              <a:t>bowl or </a:t>
            </a:r>
            <a:r>
              <a:rPr lang="en-US" sz="3600" i="1" dirty="0" smtClean="0">
                <a:solidFill>
                  <a:srgbClr val="FFC000"/>
                </a:solidFill>
                <a:effectLst/>
              </a:rPr>
              <a:t>goblet… </a:t>
            </a:r>
            <a:r>
              <a:rPr lang="en-US" sz="3600" i="1" dirty="0">
                <a:solidFill>
                  <a:srgbClr val="FFC000"/>
                </a:solidFill>
                <a:effectLst/>
              </a:rPr>
              <a:t>having more </a:t>
            </a:r>
            <a:r>
              <a:rPr lang="en-US" sz="3600" i="1" dirty="0" smtClean="0">
                <a:solidFill>
                  <a:srgbClr val="FFC000"/>
                </a:solidFill>
                <a:effectLst/>
              </a:rPr>
              <a:t>width </a:t>
            </a:r>
            <a:r>
              <a:rPr lang="en-US" sz="3600" i="1" dirty="0">
                <a:solidFill>
                  <a:srgbClr val="FFC000"/>
                </a:solidFill>
                <a:effectLst/>
              </a:rPr>
              <a:t>than depth</a:t>
            </a:r>
            <a:r>
              <a:rPr lang="en-US" sz="3600" i="1" dirty="0" smtClean="0">
                <a:solidFill>
                  <a:srgbClr val="FFC000"/>
                </a:solidFill>
                <a:effectLst/>
              </a:rPr>
              <a:t>.”  </a:t>
            </a:r>
          </a:p>
          <a:p>
            <a:pPr marL="0" indent="0">
              <a:buNone/>
            </a:pPr>
            <a:r>
              <a:rPr lang="en-US" sz="3600" dirty="0" smtClean="0">
                <a:effectLst/>
              </a:rPr>
              <a:t>The English </a:t>
            </a:r>
            <a:r>
              <a:rPr lang="en-US" sz="3600" dirty="0">
                <a:effectLst/>
              </a:rPr>
              <a:t>word </a:t>
            </a:r>
            <a:r>
              <a:rPr lang="en-US" sz="3600" dirty="0" smtClean="0">
                <a:effectLst/>
              </a:rPr>
              <a:t>‘vial’, carries a different connotation, meaning </a:t>
            </a:r>
            <a:r>
              <a:rPr lang="en-US" sz="3600" dirty="0">
                <a:solidFill>
                  <a:srgbClr val="00FFFF"/>
                </a:solidFill>
                <a:effectLst/>
              </a:rPr>
              <a:t>a thin, long bottle of glass, used particularly by </a:t>
            </a:r>
            <a:r>
              <a:rPr lang="en-US" sz="3600" dirty="0" smtClean="0">
                <a:solidFill>
                  <a:srgbClr val="00FFFF"/>
                </a:solidFill>
                <a:effectLst/>
              </a:rPr>
              <a:t>physicians</a:t>
            </a:r>
            <a:r>
              <a:rPr lang="en-US" sz="3600" dirty="0" smtClean="0">
                <a:effectLst/>
              </a:rPr>
              <a:t>. </a:t>
            </a:r>
            <a:r>
              <a:rPr lang="en-US" sz="3600" dirty="0">
                <a:effectLst/>
              </a:rPr>
              <a:t>The word would be better </a:t>
            </a:r>
            <a:r>
              <a:rPr lang="en-US" sz="3600" dirty="0" smtClean="0">
                <a:effectLst/>
              </a:rPr>
              <a:t>rendered </a:t>
            </a:r>
            <a:r>
              <a:rPr lang="en-US" sz="3600" dirty="0">
                <a:solidFill>
                  <a:srgbClr val="FFC000"/>
                </a:solidFill>
                <a:effectLst/>
              </a:rPr>
              <a:t>bowl or </a:t>
            </a:r>
            <a:r>
              <a:rPr lang="en-US" sz="3600" dirty="0" smtClean="0">
                <a:solidFill>
                  <a:srgbClr val="FFC000"/>
                </a:solidFill>
                <a:effectLst/>
              </a:rPr>
              <a:t>goblet </a:t>
            </a:r>
            <a:r>
              <a:rPr lang="en-US" sz="3600" dirty="0" smtClean="0">
                <a:effectLst/>
              </a:rPr>
              <a:t>in English, and is </a:t>
            </a:r>
            <a:r>
              <a:rPr lang="en-US" sz="3600" dirty="0">
                <a:effectLst/>
              </a:rPr>
              <a:t>probably the representation </a:t>
            </a:r>
            <a:r>
              <a:rPr lang="en-US" sz="3600" dirty="0" smtClean="0">
                <a:effectLst/>
              </a:rPr>
              <a:t>of </a:t>
            </a:r>
            <a:r>
              <a:rPr lang="en-US" sz="3600" dirty="0">
                <a:effectLst/>
              </a:rPr>
              <a:t>bowls </a:t>
            </a:r>
            <a:r>
              <a:rPr lang="en-US" sz="3600" dirty="0" smtClean="0">
                <a:effectLst/>
              </a:rPr>
              <a:t>which were </a:t>
            </a:r>
            <a:r>
              <a:rPr lang="en-US" sz="3600" dirty="0">
                <a:effectLst/>
              </a:rPr>
              <a:t>used in the temple </a:t>
            </a:r>
            <a:r>
              <a:rPr lang="en-US" sz="3600" dirty="0" smtClean="0">
                <a:effectLst/>
              </a:rPr>
              <a:t>service.</a:t>
            </a:r>
          </a:p>
        </p:txBody>
      </p:sp>
    </p:spTree>
    <p:extLst>
      <p:ext uri="{BB962C8B-B14F-4D97-AF65-F5344CB8AC3E}">
        <p14:creationId xmlns:p14="http://schemas.microsoft.com/office/powerpoint/2010/main" val="2900338043"/>
      </p:ext>
    </p:extLst>
  </p:cSld>
  <p:clrMapOvr>
    <a:masterClrMapping/>
  </p:clrMapOvr>
  <p:timing>
    <p:tnLst>
      <p:par>
        <p:cTn id="1" dur="indefinite" restart="never" nodeType="tmRoot"/>
      </p:par>
    </p:tnLst>
  </p:timing>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crolls4all.org/feasts/wp-content/uploads/sites/2/2014/07/156z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14" y="1680381"/>
            <a:ext cx="573405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ha.org/bottle/Colors/colorgro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412" y="141168"/>
            <a:ext cx="6405349" cy="44156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19916" y="5445457"/>
            <a:ext cx="2320120" cy="830997"/>
          </a:xfrm>
          <a:prstGeom prst="rect">
            <a:avLst/>
          </a:prstGeom>
          <a:noFill/>
        </p:spPr>
        <p:txBody>
          <a:bodyPr wrap="square" rtlCol="0">
            <a:spAutoFit/>
          </a:bodyPr>
          <a:lstStyle/>
          <a:p>
            <a:r>
              <a:rPr lang="en-US" sz="4800" b="1" dirty="0" smtClean="0">
                <a:solidFill>
                  <a:srgbClr val="00FFFF"/>
                </a:solidFill>
                <a:latin typeface="Arial Black" pitchFamily="34" charset="0"/>
              </a:rPr>
              <a:t>VIALS</a:t>
            </a:r>
            <a:endParaRPr lang="en-US" sz="4800" b="1" dirty="0">
              <a:solidFill>
                <a:srgbClr val="00FFFF"/>
              </a:solidFill>
              <a:latin typeface="Arial Black" pitchFamily="34" charset="0"/>
            </a:endParaRPr>
          </a:p>
        </p:txBody>
      </p:sp>
      <p:sp>
        <p:nvSpPr>
          <p:cNvPr id="7" name="TextBox 6"/>
          <p:cNvSpPr txBox="1"/>
          <p:nvPr/>
        </p:nvSpPr>
        <p:spPr>
          <a:xfrm>
            <a:off x="770719" y="398060"/>
            <a:ext cx="2600278" cy="923330"/>
          </a:xfrm>
          <a:prstGeom prst="rect">
            <a:avLst/>
          </a:prstGeom>
          <a:noFill/>
        </p:spPr>
        <p:txBody>
          <a:bodyPr wrap="square" rtlCol="0">
            <a:spAutoFit/>
          </a:bodyPr>
          <a:lstStyle/>
          <a:p>
            <a:r>
              <a:rPr lang="en-US" sz="5400" b="1" dirty="0" smtClean="0">
                <a:solidFill>
                  <a:srgbClr val="FFC000"/>
                </a:solidFill>
                <a:latin typeface="Arial Black" pitchFamily="34" charset="0"/>
              </a:rPr>
              <a:t>BOWL</a:t>
            </a:r>
            <a:endParaRPr lang="en-US" sz="5400" b="1" dirty="0">
              <a:solidFill>
                <a:srgbClr val="FFC000"/>
              </a:solidFill>
              <a:latin typeface="Arial Black" pitchFamily="34" charset="0"/>
            </a:endParaRPr>
          </a:p>
        </p:txBody>
      </p:sp>
      <p:sp>
        <p:nvSpPr>
          <p:cNvPr id="5" name="Down Arrow 4"/>
          <p:cNvSpPr/>
          <p:nvPr/>
        </p:nvSpPr>
        <p:spPr>
          <a:xfrm>
            <a:off x="3261815" y="548185"/>
            <a:ext cx="545910" cy="92333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10447361" y="5252871"/>
            <a:ext cx="668741" cy="1050878"/>
          </a:xfrm>
          <a:prstGeom prst="up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630959"/>
      </p:ext>
    </p:extLst>
  </p:cSld>
  <p:clrMapOvr>
    <a:masterClrMapping/>
  </p:clrMapOvr>
  <p:timing>
    <p:tnLst>
      <p:par>
        <p:cTn id="1" dur="indefinite" restart="never" nodeType="tmRoot"/>
      </p:par>
    </p:tnLst>
  </p:timing>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a:t>
            </a:r>
            <a:endParaRPr lang="en-US" dirty="0">
              <a:solidFill>
                <a:srgbClr val="00B0F0"/>
              </a:solidFill>
            </a:endParaRPr>
          </a:p>
        </p:txBody>
      </p:sp>
      <p:pic>
        <p:nvPicPr>
          <p:cNvPr id="3074" name="Picture 2" descr="https://i1.wp.com/www.joeledmundanderson.com/wp-content/uploads/2016/06/Revelation-Bow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236" y="723331"/>
            <a:ext cx="10519122" cy="5905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2000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FF00"/>
                </a:solidFill>
              </a:rPr>
              <a:t>Where is </a:t>
            </a:r>
            <a:r>
              <a:rPr lang="en-US" sz="3600" b="1" dirty="0">
                <a:solidFill>
                  <a:schemeClr val="accent3">
                    <a:lumMod val="60000"/>
                    <a:lumOff val="40000"/>
                  </a:schemeClr>
                </a:solidFill>
                <a:effectLst>
                  <a:outerShdw blurRad="38100" dist="38100" dir="2700000" algn="tl">
                    <a:srgbClr val="000000">
                      <a:alpha val="43137"/>
                    </a:srgbClr>
                  </a:outerShdw>
                </a:effectLst>
              </a:rPr>
              <a:t>SMYRNA</a:t>
            </a:r>
            <a:r>
              <a:rPr lang="en-US" sz="3600" b="1" dirty="0">
                <a:solidFill>
                  <a:srgbClr val="00B0F0"/>
                </a:solidFill>
                <a:effectLst/>
              </a:rPr>
              <a:t> </a:t>
            </a:r>
            <a:r>
              <a:rPr lang="en-US" sz="3600" b="1" dirty="0">
                <a:solidFill>
                  <a:srgbClr val="FFFF00"/>
                </a:solidFill>
                <a:effectLst/>
              </a:rPr>
              <a:t>Now?</a:t>
            </a:r>
          </a:p>
          <a:p>
            <a:pPr marL="0" indent="0">
              <a:buNone/>
            </a:pPr>
            <a:endParaRPr lang="en-US" sz="3200" dirty="0">
              <a:effectLst/>
            </a:endParaRPr>
          </a:p>
        </p:txBody>
      </p:sp>
      <p:pic>
        <p:nvPicPr>
          <p:cNvPr id="2050" name="Picture 2" descr="http://www.bibleplaces.com/wp-content/uploads/2015/07/Old-Smyrna-fortifications-tb010701742-biblepla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35" y="1156188"/>
            <a:ext cx="4685715" cy="35142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ibleplaces.com/wp-content/uploads/2015/07/Smyrna-agora-tb010601920-biblepla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759" y="1718895"/>
            <a:ext cx="6345702" cy="475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745501"/>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16:2</a:t>
            </a:r>
            <a:r>
              <a:rPr lang="en-US" dirty="0" smtClean="0">
                <a:solidFill>
                  <a:srgbClr val="FFFF00"/>
                </a:solidFill>
              </a:rPr>
              <a:t> – </a:t>
            </a:r>
            <a:r>
              <a:rPr lang="en-US" dirty="0" smtClean="0">
                <a:solidFill>
                  <a:srgbClr val="00FFFF"/>
                </a:solidFill>
              </a:rPr>
              <a:t>1</a:t>
            </a:r>
            <a:r>
              <a:rPr lang="en-US" baseline="30000" dirty="0" smtClean="0">
                <a:solidFill>
                  <a:srgbClr val="00FFFF"/>
                </a:solidFill>
              </a:rPr>
              <a:t>st</a:t>
            </a:r>
            <a:r>
              <a:rPr lang="en-US" dirty="0" smtClean="0">
                <a:solidFill>
                  <a:srgbClr val="00FFFF"/>
                </a:solidFill>
              </a:rPr>
              <a:t> BOWL</a:t>
            </a:r>
            <a:endParaRPr lang="en-US" dirty="0">
              <a:solidFill>
                <a:srgbClr val="00FFFF"/>
              </a:solidFill>
            </a:endParaRPr>
          </a:p>
        </p:txBody>
      </p:sp>
      <p:pic>
        <p:nvPicPr>
          <p:cNvPr id="4" name="Picture 2" descr="https://image.slidesharecdn.com/revelation15-16sevenbowls-150328142628-conversion-gate01/95/revelation-15-16-seven-bowls-11-638.jpg?cb=14275708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813" y="864213"/>
            <a:ext cx="7861110" cy="590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78523"/>
      </p:ext>
    </p:extLst>
  </p:cSld>
  <p:clrMapOvr>
    <a:masterClrMapping/>
  </p:clrMapOvr>
  <p:timing>
    <p:tnLst>
      <p:par>
        <p:cTn id="1" dur="indefinite" restart="never" nodeType="tmRoot"/>
      </p:par>
    </p:tnLst>
  </p:timing>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16:3</a:t>
            </a:r>
            <a:r>
              <a:rPr lang="en-US" dirty="0" smtClean="0">
                <a:solidFill>
                  <a:srgbClr val="FFFF00"/>
                </a:solidFill>
              </a:rPr>
              <a:t> – </a:t>
            </a:r>
            <a:r>
              <a:rPr lang="en-US" dirty="0" smtClean="0">
                <a:solidFill>
                  <a:srgbClr val="00FFFF"/>
                </a:solidFill>
              </a:rPr>
              <a:t>2</a:t>
            </a:r>
            <a:r>
              <a:rPr lang="en-US" baseline="30000" dirty="0" smtClean="0">
                <a:solidFill>
                  <a:srgbClr val="00FFFF"/>
                </a:solidFill>
              </a:rPr>
              <a:t>ND</a:t>
            </a:r>
            <a:r>
              <a:rPr lang="en-US" dirty="0" smtClean="0">
                <a:solidFill>
                  <a:srgbClr val="00FFFF"/>
                </a:solidFill>
              </a:rPr>
              <a:t> BOWL</a:t>
            </a:r>
            <a:endParaRPr lang="en-US" dirty="0">
              <a:solidFill>
                <a:srgbClr val="00FFFF"/>
              </a:solidFill>
            </a:endParaRPr>
          </a:p>
        </p:txBody>
      </p:sp>
      <p:pic>
        <p:nvPicPr>
          <p:cNvPr id="6146" name="Picture 2" descr="https://tse1.mm.bing.net/th?id=OIP.dAgjVW6vwXr9IQq3dToeLgHaIr&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985" y="815606"/>
            <a:ext cx="5076967" cy="5926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15952" y="1829084"/>
            <a:ext cx="3916909" cy="3416320"/>
          </a:xfrm>
          <a:prstGeom prst="rect">
            <a:avLst/>
          </a:prstGeom>
          <a:noFill/>
        </p:spPr>
        <p:txBody>
          <a:bodyPr wrap="square" rtlCol="0">
            <a:spAutoFit/>
          </a:bodyPr>
          <a:lstStyle/>
          <a:p>
            <a:pPr algn="ctr"/>
            <a:r>
              <a:rPr lang="en-US" sz="5400" b="1" dirty="0" smtClean="0">
                <a:solidFill>
                  <a:srgbClr val="FFFF00"/>
                </a:solidFill>
              </a:rPr>
              <a:t>BLOOD </a:t>
            </a:r>
          </a:p>
          <a:p>
            <a:pPr algn="ctr"/>
            <a:r>
              <a:rPr lang="en-US" sz="5400" b="1" dirty="0" smtClean="0">
                <a:solidFill>
                  <a:srgbClr val="FFFF00"/>
                </a:solidFill>
              </a:rPr>
              <a:t>ON</a:t>
            </a:r>
          </a:p>
          <a:p>
            <a:pPr algn="ctr"/>
            <a:r>
              <a:rPr lang="en-US" sz="5400" b="1" dirty="0" smtClean="0">
                <a:solidFill>
                  <a:srgbClr val="FFFF00"/>
                </a:solidFill>
              </a:rPr>
              <a:t> THE </a:t>
            </a:r>
          </a:p>
          <a:p>
            <a:pPr algn="ctr"/>
            <a:r>
              <a:rPr lang="en-US" sz="5400" b="1" dirty="0" smtClean="0">
                <a:solidFill>
                  <a:srgbClr val="FFFF00"/>
                </a:solidFill>
              </a:rPr>
              <a:t>SEA</a:t>
            </a:r>
            <a:endParaRPr lang="en-US" sz="5400" b="1" dirty="0">
              <a:solidFill>
                <a:srgbClr val="FFFF00"/>
              </a:solidFill>
            </a:endParaRPr>
          </a:p>
        </p:txBody>
      </p:sp>
    </p:spTree>
    <p:extLst>
      <p:ext uri="{BB962C8B-B14F-4D97-AF65-F5344CB8AC3E}">
        <p14:creationId xmlns:p14="http://schemas.microsoft.com/office/powerpoint/2010/main" val="2768150176"/>
      </p:ext>
    </p:extLst>
  </p:cSld>
  <p:clrMapOvr>
    <a:masterClrMapping/>
  </p:clrMapOvr>
  <p:timing>
    <p:tnLst>
      <p:par>
        <p:cTn id="1" dur="indefinite" restart="never" nodeType="tmRoot"/>
      </p:par>
    </p:tnLst>
  </p:timing>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16:3</a:t>
            </a:r>
            <a:r>
              <a:rPr lang="en-US" dirty="0" smtClean="0">
                <a:solidFill>
                  <a:srgbClr val="FFFF00"/>
                </a:solidFill>
              </a:rPr>
              <a:t> – </a:t>
            </a:r>
            <a:r>
              <a:rPr lang="en-US" dirty="0" smtClean="0">
                <a:solidFill>
                  <a:srgbClr val="00FFFF"/>
                </a:solidFill>
              </a:rPr>
              <a:t>2</a:t>
            </a:r>
            <a:r>
              <a:rPr lang="en-US" baseline="30000" dirty="0" smtClean="0">
                <a:solidFill>
                  <a:srgbClr val="00FFFF"/>
                </a:solidFill>
              </a:rPr>
              <a:t>ND</a:t>
            </a:r>
            <a:r>
              <a:rPr lang="en-US" dirty="0" smtClean="0">
                <a:solidFill>
                  <a:srgbClr val="00FFFF"/>
                </a:solidFill>
              </a:rPr>
              <a:t> BOWL</a:t>
            </a:r>
            <a:endParaRPr lang="en-US" dirty="0">
              <a:solidFill>
                <a:srgbClr val="00FFFF"/>
              </a:solidFill>
            </a:endParaRPr>
          </a:p>
        </p:txBody>
      </p:sp>
      <p:pic>
        <p:nvPicPr>
          <p:cNvPr id="8194" name="Picture 2" descr="http://revelationscriptures.com/wp-content/uploads/2018/01/10-Plagues-of-Egypt-2nd-Bowl-of-Wrath-Sea-Blood-Everything-in-Sea-Died-7-Vials-of-Wrath-First-Plague-of-Egypt-river-Bl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35" y="941695"/>
            <a:ext cx="11119806" cy="583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673552"/>
      </p:ext>
    </p:extLst>
  </p:cSld>
  <p:clrMapOvr>
    <a:masterClrMapping/>
  </p:clrMapOvr>
  <p:timing>
    <p:tnLst>
      <p:par>
        <p:cTn id="1" dur="indefinite" restart="never" nodeType="tmRoot"/>
      </p:par>
    </p:tnLst>
  </p:timing>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16:3</a:t>
            </a:r>
            <a:r>
              <a:rPr lang="en-US" dirty="0" smtClean="0">
                <a:solidFill>
                  <a:srgbClr val="FFFF00"/>
                </a:solidFill>
              </a:rPr>
              <a:t> – </a:t>
            </a:r>
            <a:r>
              <a:rPr lang="en-US" dirty="0" smtClean="0">
                <a:solidFill>
                  <a:srgbClr val="00FFFF"/>
                </a:solidFill>
              </a:rPr>
              <a:t>2</a:t>
            </a:r>
            <a:r>
              <a:rPr lang="en-US" baseline="30000" dirty="0" smtClean="0">
                <a:solidFill>
                  <a:srgbClr val="00FFFF"/>
                </a:solidFill>
              </a:rPr>
              <a:t>ND</a:t>
            </a:r>
            <a:r>
              <a:rPr lang="en-US" dirty="0" smtClean="0">
                <a:solidFill>
                  <a:srgbClr val="00FFFF"/>
                </a:solidFill>
              </a:rPr>
              <a:t> BOWL</a:t>
            </a:r>
            <a:endParaRPr lang="en-US" dirty="0">
              <a:solidFill>
                <a:srgbClr val="00FFFF"/>
              </a:solidFill>
            </a:endParaRPr>
          </a:p>
        </p:txBody>
      </p:sp>
      <p:pic>
        <p:nvPicPr>
          <p:cNvPr id="9218" name="Picture 2" descr="https://1.bp.blogspot.com/-gkHN9jCBOqo/V0DqcKgRFMI/AAAAAAAA-jY/Un9lCI7n1YEAp64HkBEH2qsqHgxWYwF1wCLcB/s1600/bowl%2B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83" y="887104"/>
            <a:ext cx="10331972" cy="581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12078"/>
      </p:ext>
    </p:extLst>
  </p:cSld>
  <p:clrMapOvr>
    <a:masterClrMapping/>
  </p:clrMapOvr>
  <p:timing>
    <p:tnLst>
      <p:par>
        <p:cTn id="1" dur="indefinite" restart="never" nodeType="tmRoot"/>
      </p:par>
    </p:tnLst>
  </p:timing>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16:4-7</a:t>
            </a:r>
            <a:r>
              <a:rPr lang="en-US" dirty="0" smtClean="0">
                <a:solidFill>
                  <a:srgbClr val="FFFF00"/>
                </a:solidFill>
              </a:rPr>
              <a:t> – </a:t>
            </a:r>
            <a:r>
              <a:rPr lang="en-US" dirty="0" smtClean="0">
                <a:solidFill>
                  <a:srgbClr val="00FFFF"/>
                </a:solidFill>
              </a:rPr>
              <a:t>3</a:t>
            </a:r>
            <a:r>
              <a:rPr lang="en-US" baseline="30000" dirty="0" smtClean="0">
                <a:solidFill>
                  <a:srgbClr val="00FFFF"/>
                </a:solidFill>
              </a:rPr>
              <a:t>RD</a:t>
            </a:r>
            <a:r>
              <a:rPr lang="en-US" dirty="0" smtClean="0">
                <a:solidFill>
                  <a:srgbClr val="00FFFF"/>
                </a:solidFill>
              </a:rPr>
              <a:t> BOWL</a:t>
            </a:r>
            <a:endParaRPr lang="en-US" dirty="0">
              <a:solidFill>
                <a:srgbClr val="00FFFF"/>
              </a:solidFill>
            </a:endParaRPr>
          </a:p>
        </p:txBody>
      </p:sp>
      <p:pic>
        <p:nvPicPr>
          <p:cNvPr id="10242" name="Picture 2" descr="https://revelationrevolution.org/wp-content/uploads/2013/07/blood-ri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0" y="1060474"/>
            <a:ext cx="4986007" cy="254253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1.bp.blogspot.com/_TkKZZyzUvio/SOhrBTxVyFI/AAAAAAAABe4/UiWs8uD0ZKs/s400/Revelation+16,+4-7+Blood+River+Wol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155" y="1060473"/>
            <a:ext cx="4299044" cy="288036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prophecyindex.org/images/prophecy_covers/2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00" y="4258101"/>
            <a:ext cx="3982510" cy="236530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1.bp.blogspot.com/-e_636kbE4Fk/U9QFex8fnnI/AAAAAAAAVnU/qUpQakYamlk/s1600/nc_china_river_kb_40725_16x9_99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8155" y="4258101"/>
            <a:ext cx="4440578" cy="249782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raebear.net/faith/biblestudy/revelation/river-bloo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3638" y="2679250"/>
            <a:ext cx="3334517" cy="287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71246" y="1143992"/>
            <a:ext cx="3916909" cy="1200329"/>
          </a:xfrm>
          <a:prstGeom prst="rect">
            <a:avLst/>
          </a:prstGeom>
          <a:noFill/>
        </p:spPr>
        <p:txBody>
          <a:bodyPr wrap="square" rtlCol="0">
            <a:spAutoFit/>
          </a:bodyPr>
          <a:lstStyle/>
          <a:p>
            <a:pPr algn="ctr"/>
            <a:r>
              <a:rPr lang="en-US" sz="3600" b="1" dirty="0" smtClean="0">
                <a:solidFill>
                  <a:srgbClr val="FFFF00"/>
                </a:solidFill>
                <a:effectLst>
                  <a:outerShdw blurRad="50800" dist="50800" dir="5400000" algn="ctr" rotWithShape="0">
                    <a:schemeClr val="bg1"/>
                  </a:outerShdw>
                </a:effectLst>
              </a:rPr>
              <a:t>BLOOD ON THE FRESH WATERS</a:t>
            </a:r>
            <a:endParaRPr lang="en-US" sz="3600" b="1" dirty="0">
              <a:solidFill>
                <a:srgbClr val="FFFF00"/>
              </a:solidFill>
              <a:effectLst>
                <a:outerShdw blurRad="50800" dist="50800" dir="5400000" algn="ctr" rotWithShape="0">
                  <a:schemeClr val="bg1"/>
                </a:outerShdw>
              </a:effectLst>
            </a:endParaRPr>
          </a:p>
        </p:txBody>
      </p:sp>
    </p:spTree>
    <p:extLst>
      <p:ext uri="{BB962C8B-B14F-4D97-AF65-F5344CB8AC3E}">
        <p14:creationId xmlns:p14="http://schemas.microsoft.com/office/powerpoint/2010/main" val="2436485400"/>
      </p:ext>
    </p:extLst>
  </p:cSld>
  <p:clrMapOvr>
    <a:masterClrMapping/>
  </p:clrMapOvr>
  <p:timing>
    <p:tnLst>
      <p:par>
        <p:cTn id="1" dur="indefinite" restart="never" nodeType="tmRoot"/>
      </p:par>
    </p:tnLst>
  </p:timing>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16:8</a:t>
            </a:r>
            <a:r>
              <a:rPr lang="en-US" dirty="0" smtClean="0">
                <a:solidFill>
                  <a:srgbClr val="FFFF00"/>
                </a:solidFill>
              </a:rPr>
              <a:t> – </a:t>
            </a:r>
            <a:r>
              <a:rPr lang="en-US" dirty="0" smtClean="0">
                <a:solidFill>
                  <a:srgbClr val="00FFFF"/>
                </a:solidFill>
              </a:rPr>
              <a:t>4</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1026" name="Picture 2" descr="https://1.bp.blogspot.com/-4LTa-HEbaVQ/V0Dr5yGTbXI/AAAAAAAA-js/qCWkocfkPJYaE1fDZnRcMYtryE5M9ajogCLcB/s1600/bowl%2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875" y="873457"/>
            <a:ext cx="10417792" cy="586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46371"/>
      </p:ext>
    </p:extLst>
  </p:cSld>
  <p:clrMapOvr>
    <a:masterClrMapping/>
  </p:clrMapOvr>
  <p:timing>
    <p:tnLst>
      <p:par>
        <p:cTn id="1" dur="indefinite" restart="never" nodeType="tmRoot"/>
      </p:par>
    </p:tnLst>
  </p:timing>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16:8</a:t>
            </a:r>
            <a:r>
              <a:rPr lang="en-US" dirty="0" smtClean="0">
                <a:solidFill>
                  <a:srgbClr val="FFFF00"/>
                </a:solidFill>
              </a:rPr>
              <a:t> </a:t>
            </a:r>
            <a:r>
              <a:rPr lang="en-US" dirty="0">
                <a:solidFill>
                  <a:srgbClr val="00FFFF"/>
                </a:solidFill>
              </a:rPr>
              <a:t>4</a:t>
            </a:r>
            <a:r>
              <a:rPr lang="en-US" baseline="30000" dirty="0">
                <a:solidFill>
                  <a:srgbClr val="00FFFF"/>
                </a:solidFill>
              </a:rPr>
              <a:t>TH</a:t>
            </a:r>
            <a:r>
              <a:rPr lang="en-US" dirty="0">
                <a:solidFill>
                  <a:srgbClr val="00FFFF"/>
                </a:solidFill>
              </a:rPr>
              <a:t> BOWL</a:t>
            </a:r>
            <a:endParaRPr lang="en-US" dirty="0">
              <a:solidFill>
                <a:srgbClr val="00B0F0"/>
              </a:solidFill>
            </a:endParaRPr>
          </a:p>
        </p:txBody>
      </p:sp>
      <p:sp>
        <p:nvSpPr>
          <p:cNvPr id="5" name="Content Placeholder 2"/>
          <p:cNvSpPr>
            <a:spLocks noGrp="1"/>
          </p:cNvSpPr>
          <p:nvPr>
            <p:ph idx="1"/>
          </p:nvPr>
        </p:nvSpPr>
        <p:spPr>
          <a:xfrm>
            <a:off x="191069" y="1146412"/>
            <a:ext cx="11764370" cy="5513695"/>
          </a:xfrm>
        </p:spPr>
        <p:txBody>
          <a:bodyPr>
            <a:noAutofit/>
          </a:bodyPr>
          <a:lstStyle/>
          <a:p>
            <a:pPr marL="0" indent="0">
              <a:buNone/>
            </a:pPr>
            <a:r>
              <a:rPr lang="en-US" sz="3600" i="1" dirty="0">
                <a:solidFill>
                  <a:srgbClr val="FFFF00"/>
                </a:solidFill>
                <a:effectLst/>
              </a:rPr>
              <a:t>A</a:t>
            </a:r>
            <a:r>
              <a:rPr lang="en-US" sz="3600" i="1" dirty="0" smtClean="0">
                <a:solidFill>
                  <a:srgbClr val="FFFF00"/>
                </a:solidFill>
                <a:effectLst/>
              </a:rPr>
              <a:t>nd </a:t>
            </a:r>
            <a:r>
              <a:rPr lang="en-US" sz="3600" i="1" dirty="0">
                <a:solidFill>
                  <a:srgbClr val="FFFF00"/>
                </a:solidFill>
                <a:effectLst/>
              </a:rPr>
              <a:t>the fourth angel poured out his vial upon the </a:t>
            </a:r>
            <a:r>
              <a:rPr lang="en-US" sz="3600" i="1" dirty="0" smtClean="0">
                <a:solidFill>
                  <a:srgbClr val="FFFF00"/>
                </a:solidFill>
                <a:effectLst/>
              </a:rPr>
              <a:t>sun… </a:t>
            </a:r>
          </a:p>
          <a:p>
            <a:pPr marL="0" indent="0">
              <a:buNone/>
            </a:pPr>
            <a:r>
              <a:rPr lang="en-US" sz="3600" dirty="0" smtClean="0">
                <a:effectLst/>
              </a:rPr>
              <a:t>Toward </a:t>
            </a:r>
            <a:r>
              <a:rPr lang="en-US" sz="3600" dirty="0">
                <a:effectLst/>
              </a:rPr>
              <a:t>the sun, or so as to reach the sun. The effect was as if it had been poured upon the sun, giving it an intense heat, and thus inflicting a severe judgment upon men. The idea </a:t>
            </a:r>
            <a:r>
              <a:rPr lang="en-US" sz="3600" dirty="0" smtClean="0">
                <a:effectLst/>
              </a:rPr>
              <a:t>is that </a:t>
            </a:r>
            <a:r>
              <a:rPr lang="en-US" sz="3600" dirty="0">
                <a:effectLst/>
              </a:rPr>
              <a:t>a scene of calamity and woe would occur as if the sun should be made to pour forth such intense heat that men would be "scorched."</a:t>
            </a:r>
            <a:endParaRPr lang="en-US" sz="3600" dirty="0" smtClean="0">
              <a:effectLst/>
            </a:endParaRPr>
          </a:p>
        </p:txBody>
      </p:sp>
    </p:spTree>
    <p:extLst>
      <p:ext uri="{BB962C8B-B14F-4D97-AF65-F5344CB8AC3E}">
        <p14:creationId xmlns:p14="http://schemas.microsoft.com/office/powerpoint/2010/main" val="2399935110"/>
      </p:ext>
    </p:extLst>
  </p:cSld>
  <p:clrMapOvr>
    <a:masterClrMapping/>
  </p:clrMapOvr>
  <p:timing>
    <p:tnLst>
      <p:par>
        <p:cTn id="1" dur="indefinite" restart="never" nodeType="tmRoot"/>
      </p:par>
    </p:tnLst>
  </p:timing>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16:8</a:t>
            </a:r>
            <a:r>
              <a:rPr lang="en-US" dirty="0" smtClean="0">
                <a:solidFill>
                  <a:srgbClr val="FFFF00"/>
                </a:solidFill>
              </a:rPr>
              <a:t> </a:t>
            </a:r>
            <a:r>
              <a:rPr lang="en-US" dirty="0">
                <a:solidFill>
                  <a:srgbClr val="00FFFF"/>
                </a:solidFill>
              </a:rPr>
              <a:t>4</a:t>
            </a:r>
            <a:r>
              <a:rPr lang="en-US" baseline="30000" dirty="0">
                <a:solidFill>
                  <a:srgbClr val="00FFFF"/>
                </a:solidFill>
              </a:rPr>
              <a:t>TH</a:t>
            </a:r>
            <a:r>
              <a:rPr lang="en-US" dirty="0">
                <a:solidFill>
                  <a:srgbClr val="00FFFF"/>
                </a:solidFill>
              </a:rPr>
              <a:t> BOWL</a:t>
            </a:r>
            <a:endParaRPr lang="en-US" dirty="0">
              <a:solidFill>
                <a:srgbClr val="00B0F0"/>
              </a:solidFill>
            </a:endParaRPr>
          </a:p>
        </p:txBody>
      </p:sp>
      <p:sp>
        <p:nvSpPr>
          <p:cNvPr id="5" name="Content Placeholder 2"/>
          <p:cNvSpPr>
            <a:spLocks noGrp="1"/>
          </p:cNvSpPr>
          <p:nvPr>
            <p:ph idx="1"/>
          </p:nvPr>
        </p:nvSpPr>
        <p:spPr>
          <a:xfrm>
            <a:off x="191069" y="1146412"/>
            <a:ext cx="11764370" cy="5513695"/>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power was given unto him to scorch men with </a:t>
            </a:r>
            <a:r>
              <a:rPr lang="en-US" sz="3600" i="1" dirty="0" smtClean="0">
                <a:solidFill>
                  <a:srgbClr val="FFFF00"/>
                </a:solidFill>
                <a:effectLst/>
              </a:rPr>
              <a:t>fire </a:t>
            </a:r>
          </a:p>
          <a:p>
            <a:pPr marL="0" indent="0">
              <a:buNone/>
            </a:pPr>
            <a:r>
              <a:rPr lang="en-US" sz="3600" dirty="0" smtClean="0">
                <a:effectLst/>
              </a:rPr>
              <a:t>The language used here is personification. The “</a:t>
            </a:r>
            <a:r>
              <a:rPr lang="en-US" sz="3600" dirty="0" smtClean="0">
                <a:solidFill>
                  <a:srgbClr val="FFFF00"/>
                </a:solidFill>
                <a:effectLst/>
              </a:rPr>
              <a:t>sun</a:t>
            </a:r>
            <a:r>
              <a:rPr lang="en-US" sz="3600" dirty="0" smtClean="0">
                <a:effectLst/>
              </a:rPr>
              <a:t>” was personified or depicted as </a:t>
            </a:r>
            <a:r>
              <a:rPr lang="en-US" sz="3600" dirty="0">
                <a:effectLst/>
              </a:rPr>
              <a:t>a </a:t>
            </a:r>
            <a:r>
              <a:rPr lang="en-US" sz="3600" dirty="0" smtClean="0">
                <a:effectLst/>
              </a:rPr>
              <a:t>being; as if </a:t>
            </a:r>
            <a:r>
              <a:rPr lang="en-US" sz="3600" dirty="0">
                <a:effectLst/>
              </a:rPr>
              <a:t>increased power </a:t>
            </a:r>
            <a:r>
              <a:rPr lang="en-US" sz="3600" dirty="0" smtClean="0">
                <a:effectLst/>
              </a:rPr>
              <a:t>was </a:t>
            </a:r>
            <a:r>
              <a:rPr lang="en-US" sz="3600" dirty="0">
                <a:effectLst/>
              </a:rPr>
              <a:t>given to its rays. The notion of intense or consuming heat is implied </a:t>
            </a:r>
            <a:r>
              <a:rPr lang="en-US" sz="3600" dirty="0" smtClean="0">
                <a:effectLst/>
              </a:rPr>
              <a:t>in </a:t>
            </a:r>
            <a:r>
              <a:rPr lang="en-US" sz="3600" dirty="0">
                <a:effectLst/>
              </a:rPr>
              <a:t>the word; and the reference here is to some calamity that would be well represented by such an increased heat of the sun. </a:t>
            </a:r>
            <a:endParaRPr lang="en-US" sz="3600" dirty="0" smtClean="0">
              <a:effectLst/>
            </a:endParaRPr>
          </a:p>
        </p:txBody>
      </p:sp>
    </p:spTree>
    <p:extLst>
      <p:ext uri="{BB962C8B-B14F-4D97-AF65-F5344CB8AC3E}">
        <p14:creationId xmlns:p14="http://schemas.microsoft.com/office/powerpoint/2010/main" val="2212287503"/>
      </p:ext>
    </p:extLst>
  </p:cSld>
  <p:clrMapOvr>
    <a:masterClrMapping/>
  </p:clrMapOvr>
  <p:timing>
    <p:tnLst>
      <p:par>
        <p:cTn id="1" dur="indefinite" restart="never" nodeType="tmRoot"/>
      </p:par>
    </p:tnLst>
  </p:timing>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16:9</a:t>
            </a:r>
            <a:r>
              <a:rPr lang="en-US" dirty="0" smtClean="0">
                <a:solidFill>
                  <a:srgbClr val="FFFF00"/>
                </a:solidFill>
              </a:rPr>
              <a:t> – </a:t>
            </a:r>
            <a:r>
              <a:rPr lang="en-US" dirty="0" smtClean="0">
                <a:solidFill>
                  <a:srgbClr val="00FFFF"/>
                </a:solidFill>
              </a:rPr>
              <a:t>4</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2050" name="Picture 2" descr="https://dwellingintheword.files.wordpress.com/2014/08/rev16-sun-scor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66" y="892378"/>
            <a:ext cx="10481480" cy="5861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616651"/>
      </p:ext>
    </p:extLst>
  </p:cSld>
  <p:clrMapOvr>
    <a:masterClrMapping/>
  </p:clrMapOvr>
  <p:timing>
    <p:tnLst>
      <p:par>
        <p:cTn id="1" dur="indefinite" restart="never" nodeType="tmRoot"/>
      </p:par>
    </p:tnLst>
  </p:timing>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16:10-11</a:t>
            </a:r>
            <a:r>
              <a:rPr lang="en-US" dirty="0" smtClean="0">
                <a:solidFill>
                  <a:srgbClr val="FFFF00"/>
                </a:solidFill>
              </a:rPr>
              <a:t> – </a:t>
            </a:r>
            <a:r>
              <a:rPr lang="en-US" dirty="0">
                <a:solidFill>
                  <a:srgbClr val="00FFFF"/>
                </a:solidFill>
              </a:rPr>
              <a:t>5</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3074" name="Picture 2" descr="https://4.bp.blogspot.com/-fG3yIlWebKE/V0DsIj466AI/AAAAAAAA-j4/4upnNGVsKo0TXKQjUmbOTR7tpL3FueIxgCLcB/s1600/bowl%2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19" y="851279"/>
            <a:ext cx="10423856" cy="586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5053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3">
                    <a:lumMod val="60000"/>
                    <a:lumOff val="40000"/>
                  </a:schemeClr>
                </a:solidFill>
                <a:effectLst>
                  <a:outerShdw blurRad="38100" dist="38100" dir="2700000" algn="tl">
                    <a:srgbClr val="000000">
                      <a:alpha val="43137"/>
                    </a:srgbClr>
                  </a:outerShdw>
                </a:effectLst>
              </a:rPr>
              <a:t>SMYRNA</a:t>
            </a:r>
            <a:r>
              <a:rPr lang="en-US" sz="3600" b="1" dirty="0">
                <a:solidFill>
                  <a:srgbClr val="00B0F0"/>
                </a:solidFill>
                <a:effectLst/>
              </a:rPr>
              <a:t> is now Izmir, Turkey</a:t>
            </a:r>
            <a:endParaRPr lang="en-US" sz="3600" b="1" dirty="0">
              <a:solidFill>
                <a:srgbClr val="FFFF00"/>
              </a:solidFill>
              <a:effectLst/>
            </a:endParaRPr>
          </a:p>
          <a:p>
            <a:pPr marL="0" indent="0">
              <a:buNone/>
            </a:pPr>
            <a:endParaRPr lang="en-US" sz="3200" dirty="0">
              <a:effectLst/>
            </a:endParaRPr>
          </a:p>
        </p:txBody>
      </p:sp>
      <p:pic>
        <p:nvPicPr>
          <p:cNvPr id="4098" name="Picture 2" descr="http://media1.picsearch.com/is?58Zlnb4C6vLM1ZvxLJt9Y4Z7aQ95Q-_Se60VSIqh3Jk&amp;height=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38" y="914419"/>
            <a:ext cx="8815045" cy="5764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885492"/>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16:10</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191069" y="1392072"/>
            <a:ext cx="11764370" cy="5268035"/>
          </a:xfrm>
        </p:spPr>
        <p:txBody>
          <a:bodyPr>
            <a:noAutofit/>
          </a:bodyPr>
          <a:lstStyle/>
          <a:p>
            <a:pPr marL="0" indent="0">
              <a:buNone/>
            </a:pPr>
            <a:r>
              <a:rPr lang="en-US" sz="3600" dirty="0" smtClean="0">
                <a:effectLst/>
              </a:rPr>
              <a:t>In </a:t>
            </a:r>
            <a:r>
              <a:rPr lang="en-US" sz="3600" i="1" dirty="0">
                <a:solidFill>
                  <a:srgbClr val="FFFF00"/>
                </a:solidFill>
                <a:effectLst/>
              </a:rPr>
              <a:t>Rev. </a:t>
            </a:r>
            <a:r>
              <a:rPr lang="en-US" sz="3600" i="1" dirty="0" smtClean="0">
                <a:solidFill>
                  <a:srgbClr val="FFFF00"/>
                </a:solidFill>
                <a:effectLst/>
              </a:rPr>
              <a:t>13:2</a:t>
            </a:r>
            <a:r>
              <a:rPr lang="en-US" sz="3600" dirty="0" smtClean="0">
                <a:effectLst/>
              </a:rPr>
              <a:t>, it stated that the seat </a:t>
            </a:r>
            <a:r>
              <a:rPr lang="en-US" sz="3600" dirty="0">
                <a:effectLst/>
              </a:rPr>
              <a:t>of </a:t>
            </a:r>
            <a:r>
              <a:rPr lang="en-US" sz="3600" dirty="0" smtClean="0">
                <a:effectLst/>
              </a:rPr>
              <a:t>Satan and his power </a:t>
            </a:r>
            <a:r>
              <a:rPr lang="en-US" sz="3600" dirty="0">
                <a:effectLst/>
              </a:rPr>
              <a:t>was given to the </a:t>
            </a:r>
            <a:r>
              <a:rPr lang="en-US" sz="3600" dirty="0" smtClean="0">
                <a:effectLst/>
              </a:rPr>
              <a:t>beast. </a:t>
            </a:r>
            <a:r>
              <a:rPr lang="en-US" sz="3600" dirty="0">
                <a:effectLst/>
              </a:rPr>
              <a:t>This seems to refer to the capital city of his </a:t>
            </a:r>
            <a:r>
              <a:rPr lang="en-US" sz="3600" dirty="0" smtClean="0">
                <a:effectLst/>
              </a:rPr>
              <a:t>one </a:t>
            </a:r>
            <a:r>
              <a:rPr lang="en-US" sz="3600" dirty="0">
                <a:effectLst/>
              </a:rPr>
              <a:t>world government. The phrase </a:t>
            </a:r>
            <a:r>
              <a:rPr lang="en-US" sz="3600" dirty="0" smtClean="0">
                <a:effectLst/>
              </a:rPr>
              <a:t>“</a:t>
            </a:r>
            <a:r>
              <a:rPr lang="en-US" sz="3600" i="1" dirty="0" smtClean="0">
                <a:solidFill>
                  <a:srgbClr val="FFFF00"/>
                </a:solidFill>
                <a:effectLst/>
              </a:rPr>
              <a:t>the </a:t>
            </a:r>
            <a:r>
              <a:rPr lang="en-US" sz="3600" i="1" dirty="0">
                <a:solidFill>
                  <a:srgbClr val="FFFF00"/>
                </a:solidFill>
                <a:effectLst/>
              </a:rPr>
              <a:t>seat of the </a:t>
            </a:r>
            <a:r>
              <a:rPr lang="en-US" sz="3600" i="1" dirty="0" smtClean="0">
                <a:solidFill>
                  <a:srgbClr val="FFFF00"/>
                </a:solidFill>
                <a:effectLst/>
              </a:rPr>
              <a:t>beast</a:t>
            </a:r>
            <a:r>
              <a:rPr lang="en-US" sz="3600" dirty="0" smtClean="0">
                <a:effectLst/>
              </a:rPr>
              <a:t>” means </a:t>
            </a:r>
            <a:r>
              <a:rPr lang="en-US" sz="3600" dirty="0">
                <a:effectLst/>
              </a:rPr>
              <a:t>the seat or throne which the representative of that power </a:t>
            </a:r>
            <a:r>
              <a:rPr lang="en-US" sz="3600" dirty="0" smtClean="0">
                <a:effectLst/>
              </a:rPr>
              <a:t>occupied. It was </a:t>
            </a:r>
            <a:r>
              <a:rPr lang="en-US" sz="3600" dirty="0">
                <a:effectLst/>
              </a:rPr>
              <a:t>the </a:t>
            </a:r>
            <a:r>
              <a:rPr lang="en-US" sz="3600" dirty="0" smtClean="0">
                <a:effectLst/>
              </a:rPr>
              <a:t>center </a:t>
            </a:r>
            <a:r>
              <a:rPr lang="en-US" sz="3600" dirty="0">
                <a:effectLst/>
              </a:rPr>
              <a:t>of </a:t>
            </a:r>
            <a:r>
              <a:rPr lang="en-US" sz="3600" dirty="0" smtClean="0">
                <a:effectLst/>
              </a:rPr>
              <a:t>the beast’s </a:t>
            </a:r>
            <a:r>
              <a:rPr lang="en-US" sz="3600" dirty="0">
                <a:effectLst/>
              </a:rPr>
              <a:t>power, </a:t>
            </a:r>
            <a:r>
              <a:rPr lang="en-US" sz="3600" dirty="0" smtClean="0">
                <a:effectLst/>
              </a:rPr>
              <a:t>authority </a:t>
            </a:r>
            <a:r>
              <a:rPr lang="en-US" sz="3600" dirty="0">
                <a:effectLst/>
              </a:rPr>
              <a:t>and </a:t>
            </a:r>
            <a:r>
              <a:rPr lang="en-US" sz="3600" dirty="0" smtClean="0">
                <a:effectLst/>
              </a:rPr>
              <a:t>influence; </a:t>
            </a:r>
            <a:r>
              <a:rPr lang="en-US" sz="3600" dirty="0">
                <a:effectLst/>
              </a:rPr>
              <a:t>the central </a:t>
            </a:r>
            <a:r>
              <a:rPr lang="en-US" sz="3600" dirty="0" smtClean="0">
                <a:effectLst/>
              </a:rPr>
              <a:t>point or place </a:t>
            </a:r>
            <a:r>
              <a:rPr lang="en-US" sz="3600" dirty="0">
                <a:effectLst/>
              </a:rPr>
              <a:t>of the </a:t>
            </a:r>
            <a:r>
              <a:rPr lang="en-US" sz="3600" dirty="0" smtClean="0">
                <a:effectLst/>
              </a:rPr>
              <a:t>Antichrist’s dominion</a:t>
            </a:r>
            <a:r>
              <a:rPr lang="en-US" sz="3600" dirty="0">
                <a:effectLst/>
              </a:rPr>
              <a:t>. </a:t>
            </a:r>
            <a:endParaRPr lang="en-US" sz="3600" dirty="0" smtClean="0">
              <a:effectLst/>
            </a:endParaRPr>
          </a:p>
        </p:txBody>
      </p:sp>
    </p:spTree>
    <p:extLst>
      <p:ext uri="{BB962C8B-B14F-4D97-AF65-F5344CB8AC3E}">
        <p14:creationId xmlns:p14="http://schemas.microsoft.com/office/powerpoint/2010/main" val="1284198665"/>
      </p:ext>
    </p:extLst>
  </p:cSld>
  <p:clrMapOvr>
    <a:masterClrMapping/>
  </p:clrMapOvr>
  <p:timing>
    <p:tnLst>
      <p:par>
        <p:cTn id="1" dur="indefinite" restart="never" nodeType="tmRoot"/>
      </p:par>
    </p:tnLst>
  </p:timing>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16:10</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191069" y="1146412"/>
            <a:ext cx="11764370" cy="5513695"/>
          </a:xfrm>
        </p:spPr>
        <p:txBody>
          <a:bodyPr>
            <a:noAutofit/>
          </a:bodyPr>
          <a:lstStyle/>
          <a:p>
            <a:pPr marL="0" indent="0">
              <a:buNone/>
            </a:pPr>
            <a:r>
              <a:rPr lang="en-US" sz="3600" dirty="0" smtClean="0">
                <a:effectLst/>
              </a:rPr>
              <a:t>The </a:t>
            </a:r>
            <a:r>
              <a:rPr lang="en-US" sz="3600" dirty="0">
                <a:effectLst/>
              </a:rPr>
              <a:t>previous </a:t>
            </a:r>
            <a:r>
              <a:rPr lang="en-US" sz="3600" dirty="0" smtClean="0">
                <a:effectLst/>
              </a:rPr>
              <a:t>bowl judgments </a:t>
            </a:r>
            <a:r>
              <a:rPr lang="en-US" sz="3600" dirty="0">
                <a:effectLst/>
              </a:rPr>
              <a:t>had been preparatory to </a:t>
            </a:r>
            <a:r>
              <a:rPr lang="en-US" sz="3600" dirty="0" smtClean="0">
                <a:effectLst/>
              </a:rPr>
              <a:t>the 5</a:t>
            </a:r>
            <a:r>
              <a:rPr lang="en-US" sz="3600" baseline="30000" dirty="0" smtClean="0">
                <a:effectLst/>
              </a:rPr>
              <a:t>th</a:t>
            </a:r>
            <a:r>
              <a:rPr lang="en-US" sz="3600" dirty="0" smtClean="0">
                <a:effectLst/>
              </a:rPr>
              <a:t> bowl; because </a:t>
            </a:r>
            <a:r>
              <a:rPr lang="en-US" sz="3600" dirty="0">
                <a:effectLst/>
              </a:rPr>
              <a:t>the "seat"-- the </a:t>
            </a:r>
            <a:r>
              <a:rPr lang="en-US" sz="3600" dirty="0" smtClean="0">
                <a:effectLst/>
              </a:rPr>
              <a:t>home, </a:t>
            </a:r>
            <a:r>
              <a:rPr lang="en-US" sz="3600" dirty="0">
                <a:effectLst/>
              </a:rPr>
              <a:t>the </a:t>
            </a:r>
            <a:r>
              <a:rPr lang="en-US" sz="3600" dirty="0" smtClean="0">
                <a:effectLst/>
              </a:rPr>
              <a:t>center </a:t>
            </a:r>
            <a:r>
              <a:rPr lang="en-US" sz="3600" dirty="0">
                <a:effectLst/>
              </a:rPr>
              <a:t>of the power of the </a:t>
            </a:r>
            <a:r>
              <a:rPr lang="en-US" sz="3600" dirty="0" smtClean="0">
                <a:effectLst/>
              </a:rPr>
              <a:t>beast </a:t>
            </a:r>
            <a:r>
              <a:rPr lang="en-US" sz="3600" dirty="0">
                <a:effectLst/>
              </a:rPr>
              <a:t>had not yet been reached. Here, however, there was a direct blow aimed at that power, </a:t>
            </a:r>
            <a:r>
              <a:rPr lang="en-US" sz="3600" dirty="0" smtClean="0">
                <a:effectLst/>
              </a:rPr>
              <a:t>which was still </a:t>
            </a:r>
            <a:r>
              <a:rPr lang="en-US" sz="3600" dirty="0">
                <a:effectLst/>
              </a:rPr>
              <a:t>not </a:t>
            </a:r>
            <a:r>
              <a:rPr lang="en-US" sz="3600" dirty="0" smtClean="0">
                <a:effectLst/>
              </a:rPr>
              <a:t>yet the final </a:t>
            </a:r>
            <a:r>
              <a:rPr lang="en-US" sz="3600" dirty="0">
                <a:effectLst/>
              </a:rPr>
              <a:t>overthrow, for that is reserved for the pouring out of the last </a:t>
            </a:r>
            <a:r>
              <a:rPr lang="en-US" sz="3600" dirty="0" smtClean="0">
                <a:effectLst/>
              </a:rPr>
              <a:t>bowl. </a:t>
            </a:r>
            <a:r>
              <a:rPr lang="en-US" sz="3600" dirty="0">
                <a:effectLst/>
              </a:rPr>
              <a:t>All that is represented here is a heavy judgment which was merely preliminary to that final </a:t>
            </a:r>
            <a:r>
              <a:rPr lang="en-US" sz="3600" dirty="0" smtClean="0">
                <a:effectLst/>
              </a:rPr>
              <a:t>overthrow</a:t>
            </a:r>
            <a:r>
              <a:rPr lang="en-US" sz="3600" dirty="0">
                <a:effectLst/>
              </a:rPr>
              <a:t>.</a:t>
            </a:r>
            <a:endParaRPr lang="en-US" sz="3600" dirty="0" smtClean="0">
              <a:effectLst/>
            </a:endParaRPr>
          </a:p>
        </p:txBody>
      </p:sp>
    </p:spTree>
    <p:extLst>
      <p:ext uri="{BB962C8B-B14F-4D97-AF65-F5344CB8AC3E}">
        <p14:creationId xmlns:p14="http://schemas.microsoft.com/office/powerpoint/2010/main" val="4060972267"/>
      </p:ext>
    </p:extLst>
  </p:cSld>
  <p:clrMapOvr>
    <a:masterClrMapping/>
  </p:clrMapOvr>
  <p:timing>
    <p:tnLst>
      <p:par>
        <p:cTn id="1" dur="indefinite" restart="never" nodeType="tmRoot"/>
      </p:par>
    </p:tnLst>
  </p:timing>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16:10</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191069" y="1146412"/>
            <a:ext cx="11764370" cy="5513695"/>
          </a:xfrm>
        </p:spPr>
        <p:txBody>
          <a:bodyPr>
            <a:noAutofit/>
          </a:bodyPr>
          <a:lstStyle/>
          <a:p>
            <a:pPr marL="0" indent="0">
              <a:buNone/>
            </a:pPr>
            <a:r>
              <a:rPr lang="en-US" sz="3600" i="1" dirty="0" smtClean="0">
                <a:solidFill>
                  <a:srgbClr val="FFFF00"/>
                </a:solidFill>
                <a:effectLst/>
              </a:rPr>
              <a:t>“…and his kingdom was full of darkness”</a:t>
            </a:r>
          </a:p>
          <a:p>
            <a:pPr marL="0" indent="0">
              <a:buNone/>
            </a:pPr>
            <a:r>
              <a:rPr lang="en-US" sz="3600" dirty="0" smtClean="0">
                <a:effectLst/>
              </a:rPr>
              <a:t>There was confusion-</a:t>
            </a:r>
            <a:r>
              <a:rPr lang="en-US" sz="3600" dirty="0">
                <a:effectLst/>
              </a:rPr>
              <a:t>-disorder--distress; for darkness is often the </a:t>
            </a:r>
            <a:r>
              <a:rPr lang="en-US" sz="3600" dirty="0" smtClean="0">
                <a:effectLst/>
              </a:rPr>
              <a:t>symbol </a:t>
            </a:r>
            <a:r>
              <a:rPr lang="en-US" sz="3600" dirty="0">
                <a:effectLst/>
              </a:rPr>
              <a:t>of calamity.  </a:t>
            </a:r>
            <a:r>
              <a:rPr lang="en-US" sz="3600" dirty="0" smtClean="0">
                <a:effectLst/>
              </a:rPr>
              <a:t>This bowl </a:t>
            </a:r>
            <a:r>
              <a:rPr lang="en-US" sz="3600" dirty="0">
                <a:effectLst/>
              </a:rPr>
              <a:t>did not destroy, </a:t>
            </a:r>
            <a:r>
              <a:rPr lang="en-US" sz="3600" dirty="0" smtClean="0">
                <a:effectLst/>
              </a:rPr>
              <a:t>but certainly distressed the Antichrist.  It </a:t>
            </a:r>
            <a:r>
              <a:rPr lang="en-US" sz="3600" dirty="0">
                <a:effectLst/>
              </a:rPr>
              <a:t>filled his kingdom with the darkness of misery and trouble. As an evidence of this distress, it is </a:t>
            </a:r>
            <a:r>
              <a:rPr lang="en-US" sz="3600" dirty="0" smtClean="0">
                <a:effectLst/>
              </a:rPr>
              <a:t>said here </a:t>
            </a:r>
            <a:r>
              <a:rPr lang="en-US" sz="3600" dirty="0">
                <a:effectLst/>
              </a:rPr>
              <a:t>that </a:t>
            </a:r>
            <a:r>
              <a:rPr lang="en-US" sz="3600" i="1" dirty="0">
                <a:solidFill>
                  <a:srgbClr val="FFFF00"/>
                </a:solidFill>
                <a:effectLst/>
              </a:rPr>
              <a:t>they gnawed their tongues for </a:t>
            </a:r>
            <a:r>
              <a:rPr lang="en-US" sz="3600" i="1" dirty="0" smtClean="0">
                <a:solidFill>
                  <a:srgbClr val="FFFF00"/>
                </a:solidFill>
                <a:effectLst/>
              </a:rPr>
              <a:t>pain</a:t>
            </a:r>
            <a:r>
              <a:rPr lang="en-US" sz="3600" dirty="0" smtClean="0">
                <a:effectLst/>
              </a:rPr>
              <a:t>.</a:t>
            </a:r>
          </a:p>
        </p:txBody>
      </p:sp>
    </p:spTree>
    <p:extLst>
      <p:ext uri="{BB962C8B-B14F-4D97-AF65-F5344CB8AC3E}">
        <p14:creationId xmlns:p14="http://schemas.microsoft.com/office/powerpoint/2010/main" val="1934567006"/>
      </p:ext>
    </p:extLst>
  </p:cSld>
  <p:clrMapOvr>
    <a:masterClrMapping/>
  </p:clrMapOvr>
  <p:timing>
    <p:tnLst>
      <p:par>
        <p:cTn id="1" dur="indefinite" restart="never" nodeType="tmRoot"/>
      </p:par>
    </p:tnLst>
  </p:timing>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16:10</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191069" y="1146412"/>
            <a:ext cx="11764370" cy="5513695"/>
          </a:xfrm>
        </p:spPr>
        <p:txBody>
          <a:bodyPr>
            <a:noAutofit/>
          </a:bodyPr>
          <a:lstStyle/>
          <a:p>
            <a:pPr marL="0" indent="0">
              <a:buNone/>
            </a:pPr>
            <a:r>
              <a:rPr lang="en-US" sz="3600" i="1" dirty="0" smtClean="0">
                <a:solidFill>
                  <a:srgbClr val="FFFF00"/>
                </a:solidFill>
                <a:effectLst/>
              </a:rPr>
              <a:t>“…</a:t>
            </a:r>
            <a:r>
              <a:rPr lang="en-US" sz="3600" i="1" dirty="0">
                <a:solidFill>
                  <a:srgbClr val="FFFF00"/>
                </a:solidFill>
                <a:effectLst/>
              </a:rPr>
              <a:t> they gnawed their tongues for pain</a:t>
            </a:r>
            <a:r>
              <a:rPr lang="en-US" sz="3600" i="1" dirty="0" smtClean="0">
                <a:solidFill>
                  <a:srgbClr val="FFFF00"/>
                </a:solidFill>
                <a:effectLst/>
              </a:rPr>
              <a:t>”</a:t>
            </a:r>
          </a:p>
          <a:p>
            <a:pPr marL="0" indent="0">
              <a:buNone/>
            </a:pPr>
            <a:r>
              <a:rPr lang="en-US" sz="3600" dirty="0" smtClean="0">
                <a:effectLst/>
              </a:rPr>
              <a:t>This </a:t>
            </a:r>
            <a:r>
              <a:rPr lang="en-US" sz="3600" dirty="0">
                <a:effectLst/>
              </a:rPr>
              <a:t>is a </a:t>
            </a:r>
            <a:r>
              <a:rPr lang="en-US" sz="3600" dirty="0" smtClean="0">
                <a:effectLst/>
              </a:rPr>
              <a:t>most </a:t>
            </a:r>
            <a:r>
              <a:rPr lang="en-US" sz="3600" dirty="0">
                <a:effectLst/>
              </a:rPr>
              <a:t>significant expression </a:t>
            </a:r>
            <a:r>
              <a:rPr lang="en-US" sz="3600" dirty="0" smtClean="0">
                <a:effectLst/>
              </a:rPr>
              <a:t>of </a:t>
            </a:r>
            <a:r>
              <a:rPr lang="en-US" sz="3600" dirty="0">
                <a:effectLst/>
              </a:rPr>
              <a:t>anguish</a:t>
            </a:r>
            <a:r>
              <a:rPr lang="en-US" sz="3600" dirty="0" smtClean="0">
                <a:effectLst/>
              </a:rPr>
              <a:t>.  </a:t>
            </a:r>
            <a:r>
              <a:rPr lang="en-US" sz="3600" dirty="0">
                <a:effectLst/>
              </a:rPr>
              <a:t>The word rendered </a:t>
            </a:r>
            <a:r>
              <a:rPr lang="en-US" sz="3600" i="1" dirty="0">
                <a:solidFill>
                  <a:srgbClr val="FFFF00"/>
                </a:solidFill>
                <a:effectLst/>
              </a:rPr>
              <a:t>gnawed</a:t>
            </a:r>
            <a:r>
              <a:rPr lang="en-US" sz="3600" dirty="0">
                <a:effectLst/>
              </a:rPr>
              <a:t> does not occur elsewhere in the New Testament, nor is the expression elsewhere used in the Bible; but its meaning is plain--it indicates </a:t>
            </a:r>
            <a:r>
              <a:rPr lang="en-US" sz="3600" dirty="0" smtClean="0">
                <a:effectLst/>
              </a:rPr>
              <a:t>deep sorrow &amp; horror. Some pain was due to </a:t>
            </a:r>
            <a:r>
              <a:rPr lang="en-US" sz="3600" dirty="0">
                <a:effectLst/>
              </a:rPr>
              <a:t>the previous </a:t>
            </a:r>
            <a:r>
              <a:rPr lang="en-US" sz="3600" dirty="0" smtClean="0">
                <a:effectLst/>
              </a:rPr>
              <a:t>plagues (referenced in </a:t>
            </a:r>
            <a:r>
              <a:rPr lang="en-US" sz="3600" i="1" dirty="0">
                <a:solidFill>
                  <a:srgbClr val="FFFF00"/>
                </a:solidFill>
                <a:effectLst/>
              </a:rPr>
              <a:t>V</a:t>
            </a:r>
            <a:r>
              <a:rPr lang="en-US" sz="3600" i="1" dirty="0" smtClean="0">
                <a:solidFill>
                  <a:srgbClr val="FFFF00"/>
                </a:solidFill>
                <a:effectLst/>
              </a:rPr>
              <a:t>s. 2 &amp; 11</a:t>
            </a:r>
            <a:r>
              <a:rPr lang="en-US" sz="3600" dirty="0" smtClean="0">
                <a:effectLst/>
              </a:rPr>
              <a:t>) but it was compounded </a:t>
            </a:r>
            <a:r>
              <a:rPr lang="en-US" sz="3600" dirty="0">
                <a:effectLst/>
              </a:rPr>
              <a:t>by the darkness. </a:t>
            </a:r>
            <a:endParaRPr lang="en-US" sz="3600" dirty="0" smtClean="0">
              <a:effectLst/>
            </a:endParaRPr>
          </a:p>
        </p:txBody>
      </p:sp>
    </p:spTree>
    <p:extLst>
      <p:ext uri="{BB962C8B-B14F-4D97-AF65-F5344CB8AC3E}">
        <p14:creationId xmlns:p14="http://schemas.microsoft.com/office/powerpoint/2010/main" val="2480012258"/>
      </p:ext>
    </p:extLst>
  </p:cSld>
  <p:clrMapOvr>
    <a:masterClrMapping/>
  </p:clrMapOvr>
  <p:timing>
    <p:tnLst>
      <p:par>
        <p:cTn id="1" dur="indefinite" restart="never" nodeType="tmRoot"/>
      </p:par>
    </p:tnLst>
  </p:timing>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16:11</a:t>
            </a:r>
            <a:r>
              <a:rPr lang="en-US" dirty="0" smtClean="0">
                <a:solidFill>
                  <a:srgbClr val="FFFF00"/>
                </a:solidFill>
              </a:rPr>
              <a:t> – </a:t>
            </a:r>
            <a:r>
              <a:rPr lang="en-US" dirty="0">
                <a:solidFill>
                  <a:srgbClr val="00FFFF"/>
                </a:solidFill>
              </a:rPr>
              <a:t>5</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4098" name="Picture 2" descr="http://www.drencrom.com/Blog_images/wolverton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84" y="1087170"/>
            <a:ext cx="8243248" cy="548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309415"/>
      </p:ext>
    </p:extLst>
  </p:cSld>
  <p:clrMapOvr>
    <a:masterClrMapping/>
  </p:clrMapOvr>
  <p:timing>
    <p:tnLst>
      <p:par>
        <p:cTn id="1" dur="indefinite" restart="never" nodeType="tmRoot"/>
      </p:par>
    </p:tnLst>
  </p:timing>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16:11</a:t>
            </a:r>
            <a:r>
              <a:rPr lang="en-US" dirty="0" smtClean="0">
                <a:solidFill>
                  <a:srgbClr val="FFFF00"/>
                </a:solidFill>
              </a:rPr>
              <a:t> </a:t>
            </a:r>
            <a:r>
              <a:rPr lang="en-US" dirty="0" smtClean="0">
                <a:solidFill>
                  <a:srgbClr val="00FFFF"/>
                </a:solidFill>
              </a:rPr>
              <a:t>5</a:t>
            </a:r>
            <a:r>
              <a:rPr lang="en-US" baseline="30000" dirty="0" smtClean="0">
                <a:solidFill>
                  <a:srgbClr val="00FFFF"/>
                </a:solidFill>
              </a:rPr>
              <a:t>TH</a:t>
            </a:r>
            <a:r>
              <a:rPr lang="en-US" dirty="0" smtClean="0">
                <a:solidFill>
                  <a:srgbClr val="00FFFF"/>
                </a:solidFill>
              </a:rPr>
              <a:t> </a:t>
            </a:r>
            <a:r>
              <a:rPr lang="en-US" dirty="0">
                <a:solidFill>
                  <a:srgbClr val="00FFFF"/>
                </a:solidFill>
              </a:rPr>
              <a:t>BOWL</a:t>
            </a:r>
            <a:endParaRPr lang="en-US" dirty="0">
              <a:solidFill>
                <a:srgbClr val="00B0F0"/>
              </a:solidFill>
            </a:endParaRPr>
          </a:p>
        </p:txBody>
      </p:sp>
      <p:sp>
        <p:nvSpPr>
          <p:cNvPr id="5" name="Content Placeholder 2"/>
          <p:cNvSpPr>
            <a:spLocks noGrp="1"/>
          </p:cNvSpPr>
          <p:nvPr>
            <p:ph idx="1"/>
          </p:nvPr>
        </p:nvSpPr>
        <p:spPr>
          <a:xfrm>
            <a:off x="218364" y="1351129"/>
            <a:ext cx="11764370" cy="5172501"/>
          </a:xfrm>
        </p:spPr>
        <p:txBody>
          <a:bodyPr>
            <a:noAutofit/>
          </a:bodyPr>
          <a:lstStyle/>
          <a:p>
            <a:pPr marL="0" indent="0">
              <a:buNone/>
            </a:pPr>
            <a:r>
              <a:rPr lang="en-US" sz="3600" dirty="0" smtClean="0">
                <a:effectLst/>
              </a:rPr>
              <a:t>Verse 11 </a:t>
            </a:r>
            <a:r>
              <a:rPr lang="en-US" sz="3600" dirty="0">
                <a:effectLst/>
              </a:rPr>
              <a:t>shows that each </a:t>
            </a:r>
            <a:r>
              <a:rPr lang="en-US" sz="3600" dirty="0" smtClean="0">
                <a:effectLst/>
              </a:rPr>
              <a:t>new </a:t>
            </a:r>
            <a:r>
              <a:rPr lang="en-US" sz="3600" dirty="0">
                <a:effectLst/>
              </a:rPr>
              <a:t>plague was accompanied with the continuance of the preceding </a:t>
            </a:r>
            <a:r>
              <a:rPr lang="en-US" sz="3600" dirty="0" smtClean="0">
                <a:effectLst/>
              </a:rPr>
              <a:t>plagues. In other words; </a:t>
            </a:r>
            <a:r>
              <a:rPr lang="en-US" sz="3600" dirty="0">
                <a:effectLst/>
              </a:rPr>
              <a:t>there was an accumulation, not a mere </a:t>
            </a:r>
            <a:r>
              <a:rPr lang="en-US" sz="3600" dirty="0" smtClean="0">
                <a:effectLst/>
              </a:rPr>
              <a:t>succession of </a:t>
            </a:r>
            <a:r>
              <a:rPr lang="en-US" sz="3600" dirty="0">
                <a:effectLst/>
              </a:rPr>
              <a:t>plagues. </a:t>
            </a:r>
            <a:endParaRPr lang="en-US" sz="3600" dirty="0" smtClean="0">
              <a:effectLst/>
            </a:endParaRPr>
          </a:p>
          <a:p>
            <a:pPr marL="0" indent="0">
              <a:buNone/>
            </a:pPr>
            <a:r>
              <a:rPr lang="en-US" sz="3600" dirty="0" smtClean="0">
                <a:effectLst/>
              </a:rPr>
              <a:t>The verse also indicates that these </a:t>
            </a:r>
            <a:r>
              <a:rPr lang="en-US" sz="3600" dirty="0">
                <a:effectLst/>
              </a:rPr>
              <a:t>unbelievers recognized the source and reason for their pain, but would not repent and turn to </a:t>
            </a:r>
            <a:r>
              <a:rPr lang="en-US" sz="3600" dirty="0" smtClean="0">
                <a:effectLst/>
              </a:rPr>
              <a:t>God almighty!  </a:t>
            </a:r>
          </a:p>
        </p:txBody>
      </p:sp>
    </p:spTree>
    <p:extLst>
      <p:ext uri="{BB962C8B-B14F-4D97-AF65-F5344CB8AC3E}">
        <p14:creationId xmlns:p14="http://schemas.microsoft.com/office/powerpoint/2010/main" val="4068118491"/>
      </p:ext>
    </p:extLst>
  </p:cSld>
  <p:clrMapOvr>
    <a:masterClrMapping/>
  </p:clrMapOvr>
  <p:timing>
    <p:tnLst>
      <p:par>
        <p:cTn id="1" dur="indefinite" restart="never" nodeType="tmRoot"/>
      </p:par>
    </p:tnLst>
  </p:timing>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16:12-16</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2050" name="Picture 2" descr="http://revelationscriptures.com/wp-content/uploads/2016/09/Jesus-on-White-Horse-with-Armies-of-Heaven-Armageddon-Sword-out-of-Mouth-740x740_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241" y="1769382"/>
            <a:ext cx="4831306" cy="4831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trackingbibleprophecy.com/images/frog_spiri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51" y="2016650"/>
            <a:ext cx="5793392" cy="433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968703"/>
      </p:ext>
    </p:extLst>
  </p:cSld>
  <p:clrMapOvr>
    <a:masterClrMapping/>
  </p:clrMapOvr>
  <p:timing>
    <p:tnLst>
      <p:par>
        <p:cTn id="1" dur="indefinite" restart="never" nodeType="tmRoot"/>
      </p:par>
    </p:tnLst>
  </p:timing>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16:12</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201003"/>
            <a:ext cx="11764370" cy="5322627"/>
          </a:xfrm>
        </p:spPr>
        <p:txBody>
          <a:bodyPr>
            <a:noAutofit/>
          </a:bodyPr>
          <a:lstStyle/>
          <a:p>
            <a:pPr marL="0" indent="0">
              <a:buNone/>
            </a:pPr>
            <a:r>
              <a:rPr lang="en-US" sz="3600" dirty="0" smtClean="0">
                <a:effectLst/>
              </a:rPr>
              <a:t>The 6</a:t>
            </a:r>
            <a:r>
              <a:rPr lang="en-US" sz="3600" baseline="30000" dirty="0" smtClean="0">
                <a:effectLst/>
              </a:rPr>
              <a:t>th</a:t>
            </a:r>
            <a:r>
              <a:rPr lang="en-US" sz="3600" dirty="0" smtClean="0">
                <a:effectLst/>
              </a:rPr>
              <a:t> judgment will dry up the Euphrates River which was previously turned to blood. The </a:t>
            </a:r>
            <a:r>
              <a:rPr lang="en-US" sz="3600" dirty="0">
                <a:effectLst/>
              </a:rPr>
              <a:t>Euphrates </a:t>
            </a:r>
            <a:r>
              <a:rPr lang="en-US" sz="3600" dirty="0" smtClean="0">
                <a:effectLst/>
              </a:rPr>
              <a:t>River actually forms the eastern border of Palestine and </a:t>
            </a:r>
            <a:r>
              <a:rPr lang="en-US" sz="3600" dirty="0">
                <a:effectLst/>
              </a:rPr>
              <a:t>is represented as a barrier to prevent the passage of "the kings of the East" on their way to the </a:t>
            </a:r>
            <a:r>
              <a:rPr lang="en-US" sz="3600" dirty="0" smtClean="0">
                <a:effectLst/>
              </a:rPr>
              <a:t>West. Therefore, this actual drying up of the river will be done by God to facilitate the crossing of the armies of the kings of the east as they march to the final war of Armageddon</a:t>
            </a:r>
            <a:r>
              <a:rPr lang="en-US" sz="3600" dirty="0">
                <a:effectLst/>
              </a:rPr>
              <a:t>. </a:t>
            </a:r>
            <a:endParaRPr lang="en-US" sz="3600" dirty="0" smtClean="0">
              <a:effectLst/>
            </a:endParaRPr>
          </a:p>
        </p:txBody>
      </p:sp>
    </p:spTree>
    <p:extLst>
      <p:ext uri="{BB962C8B-B14F-4D97-AF65-F5344CB8AC3E}">
        <p14:creationId xmlns:p14="http://schemas.microsoft.com/office/powerpoint/2010/main" val="3899746465"/>
      </p:ext>
    </p:extLst>
  </p:cSld>
  <p:clrMapOvr>
    <a:masterClrMapping/>
  </p:clrMapOvr>
  <p:timing>
    <p:tnLst>
      <p:par>
        <p:cTn id="1" dur="indefinite" restart="never" nodeType="tmRoot"/>
      </p:par>
    </p:tnLst>
  </p:timing>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16:12</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887104"/>
            <a:ext cx="11764370" cy="5868537"/>
          </a:xfrm>
        </p:spPr>
        <p:txBody>
          <a:bodyPr>
            <a:noAutofit/>
          </a:bodyPr>
          <a:lstStyle/>
          <a:p>
            <a:pPr marL="0" indent="0">
              <a:buNone/>
            </a:pPr>
            <a:r>
              <a:rPr lang="en-US" sz="3600" dirty="0" smtClean="0">
                <a:effectLst/>
              </a:rPr>
              <a:t>The </a:t>
            </a:r>
            <a:r>
              <a:rPr lang="en-US" sz="3600" dirty="0">
                <a:effectLst/>
              </a:rPr>
              <a:t>persons here referred to as </a:t>
            </a:r>
            <a:r>
              <a:rPr lang="en-US" sz="3600" dirty="0">
                <a:solidFill>
                  <a:srgbClr val="FFFF00"/>
                </a:solidFill>
                <a:effectLst/>
              </a:rPr>
              <a:t>"kings of the East" </a:t>
            </a:r>
            <a:r>
              <a:rPr lang="en-US" sz="3600" dirty="0">
                <a:effectLst/>
              </a:rPr>
              <a:t>were ready to make a movement towards the West, over the Euphrates, and would do this if this obstruction were not in their way. </a:t>
            </a:r>
            <a:r>
              <a:rPr lang="en-US" sz="3600" dirty="0">
                <a:solidFill>
                  <a:srgbClr val="FFFF00"/>
                </a:solidFill>
                <a:effectLst/>
              </a:rPr>
              <a:t>Who these "kings of the East" are is not </a:t>
            </a:r>
            <a:r>
              <a:rPr lang="en-US" sz="3600" dirty="0" smtClean="0">
                <a:solidFill>
                  <a:srgbClr val="FFFF00"/>
                </a:solidFill>
                <a:effectLst/>
              </a:rPr>
              <a:t>said</a:t>
            </a:r>
            <a:r>
              <a:rPr lang="en-US" sz="3600" dirty="0" smtClean="0">
                <a:effectLst/>
              </a:rPr>
              <a:t>. </a:t>
            </a:r>
            <a:r>
              <a:rPr lang="en-US" sz="3600" dirty="0">
                <a:solidFill>
                  <a:srgbClr val="00FFFF"/>
                </a:solidFill>
                <a:effectLst/>
              </a:rPr>
              <a:t>The natural interpretation is, that they are the kings that </a:t>
            </a:r>
            <a:r>
              <a:rPr lang="en-US" sz="3600" dirty="0" smtClean="0">
                <a:solidFill>
                  <a:srgbClr val="00FFFF"/>
                </a:solidFill>
                <a:effectLst/>
              </a:rPr>
              <a:t>preside </a:t>
            </a:r>
            <a:r>
              <a:rPr lang="en-US" sz="3600" dirty="0">
                <a:solidFill>
                  <a:srgbClr val="00FFFF"/>
                </a:solidFill>
                <a:effectLst/>
              </a:rPr>
              <a:t>over the countries of the eastern hemisphere</a:t>
            </a:r>
            <a:r>
              <a:rPr lang="en-US" sz="3600" dirty="0">
                <a:effectLst/>
              </a:rPr>
              <a:t>. </a:t>
            </a:r>
            <a:r>
              <a:rPr lang="en-US" sz="3600" dirty="0">
                <a:solidFill>
                  <a:srgbClr val="FFFF00"/>
                </a:solidFill>
                <a:effectLst/>
              </a:rPr>
              <a:t>Why there was a proposed movement to the West is not </a:t>
            </a:r>
            <a:r>
              <a:rPr lang="en-US" sz="3600" dirty="0" smtClean="0">
                <a:solidFill>
                  <a:srgbClr val="FFFF00"/>
                </a:solidFill>
                <a:effectLst/>
              </a:rPr>
              <a:t>said; but it </a:t>
            </a:r>
            <a:r>
              <a:rPr lang="en-US" sz="3600" dirty="0">
                <a:solidFill>
                  <a:srgbClr val="00FFFF"/>
                </a:solidFill>
                <a:effectLst/>
              </a:rPr>
              <a:t>might have been for </a:t>
            </a:r>
            <a:r>
              <a:rPr lang="en-US" sz="3600" dirty="0" smtClean="0">
                <a:solidFill>
                  <a:srgbClr val="00FFFF"/>
                </a:solidFill>
                <a:effectLst/>
              </a:rPr>
              <a:t>conquest.</a:t>
            </a:r>
          </a:p>
        </p:txBody>
      </p:sp>
    </p:spTree>
    <p:extLst>
      <p:ext uri="{BB962C8B-B14F-4D97-AF65-F5344CB8AC3E}">
        <p14:creationId xmlns:p14="http://schemas.microsoft.com/office/powerpoint/2010/main" val="1985736580"/>
      </p:ext>
    </p:extLst>
  </p:cSld>
  <p:clrMapOvr>
    <a:masterClrMapping/>
  </p:clrMapOvr>
  <p:timing>
    <p:tnLst>
      <p:par>
        <p:cTn id="1" dur="indefinite" restart="never" nodeType="tmRoot"/>
      </p:par>
    </p:tnLst>
  </p:timing>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16:12</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009935"/>
            <a:ext cx="11764370" cy="5609230"/>
          </a:xfrm>
        </p:spPr>
        <p:txBody>
          <a:bodyPr>
            <a:noAutofit/>
          </a:bodyPr>
          <a:lstStyle/>
          <a:p>
            <a:pPr marL="0" indent="0">
              <a:buNone/>
            </a:pPr>
            <a:r>
              <a:rPr lang="en-US" sz="3600" dirty="0" smtClean="0">
                <a:effectLst/>
              </a:rPr>
              <a:t>The </a:t>
            </a:r>
            <a:r>
              <a:rPr lang="en-US" sz="3600" dirty="0">
                <a:effectLst/>
              </a:rPr>
              <a:t>far greater part of the Turkish empire lies on this </a:t>
            </a:r>
            <a:r>
              <a:rPr lang="en-US" sz="3600" dirty="0" smtClean="0">
                <a:effectLst/>
              </a:rPr>
              <a:t>side of </a:t>
            </a:r>
            <a:r>
              <a:rPr lang="en-US" sz="3600" dirty="0">
                <a:effectLst/>
              </a:rPr>
              <a:t>the Euphrates River. </a:t>
            </a:r>
            <a:r>
              <a:rPr lang="en-US" sz="3600" dirty="0" smtClean="0">
                <a:effectLst/>
              </a:rPr>
              <a:t>It was the </a:t>
            </a:r>
            <a:r>
              <a:rPr lang="en-US" sz="3600" dirty="0">
                <a:effectLst/>
              </a:rPr>
              <a:t>place where the Turkish power and empire </a:t>
            </a:r>
            <a:r>
              <a:rPr lang="en-US" sz="3600" dirty="0" smtClean="0">
                <a:effectLst/>
              </a:rPr>
              <a:t>began</a:t>
            </a:r>
            <a:r>
              <a:rPr lang="en-US" sz="3600" dirty="0">
                <a:effectLst/>
              </a:rPr>
              <a:t> which furnished the city with wealth, provisions, and all sorts of accommodations</a:t>
            </a:r>
            <a:r>
              <a:rPr lang="en-US" sz="3600" dirty="0" smtClean="0">
                <a:effectLst/>
              </a:rPr>
              <a:t>. Therefore some interpret </a:t>
            </a:r>
            <a:r>
              <a:rPr lang="en-US" sz="3600" dirty="0">
                <a:effectLst/>
              </a:rPr>
              <a:t>the drying up of the </a:t>
            </a:r>
            <a:r>
              <a:rPr lang="en-US" sz="3600" dirty="0" smtClean="0">
                <a:effectLst/>
              </a:rPr>
              <a:t>Euphrates as </a:t>
            </a:r>
            <a:r>
              <a:rPr lang="en-US" sz="3600" dirty="0">
                <a:effectLst/>
              </a:rPr>
              <a:t>a prophecy of the destruction of the Turkish monarchy and of </a:t>
            </a:r>
            <a:r>
              <a:rPr lang="en-US" sz="3600" dirty="0" smtClean="0">
                <a:effectLst/>
              </a:rPr>
              <a:t>idolatry, and </a:t>
            </a:r>
            <a:r>
              <a:rPr lang="en-US" sz="3600" dirty="0">
                <a:effectLst/>
              </a:rPr>
              <a:t>that a way will be made for the return of the Jews</a:t>
            </a:r>
            <a:r>
              <a:rPr lang="en-US" sz="3600" dirty="0" smtClean="0">
                <a:effectLst/>
              </a:rPr>
              <a:t>. </a:t>
            </a:r>
          </a:p>
        </p:txBody>
      </p:sp>
    </p:spTree>
    <p:extLst>
      <p:ext uri="{BB962C8B-B14F-4D97-AF65-F5344CB8AC3E}">
        <p14:creationId xmlns:p14="http://schemas.microsoft.com/office/powerpoint/2010/main" val="37077674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3">
                    <a:lumMod val="60000"/>
                    <a:lumOff val="40000"/>
                  </a:schemeClr>
                </a:solidFill>
                <a:effectLst>
                  <a:outerShdw blurRad="38100" dist="38100" dir="2700000" algn="tl">
                    <a:srgbClr val="000000">
                      <a:alpha val="43137"/>
                    </a:srgbClr>
                  </a:outerShdw>
                </a:effectLst>
              </a:rPr>
              <a:t>SMYRNA</a:t>
            </a:r>
            <a:r>
              <a:rPr lang="en-US" sz="3600" b="1" dirty="0">
                <a:solidFill>
                  <a:srgbClr val="00B0F0"/>
                </a:solidFill>
                <a:effectLst/>
              </a:rPr>
              <a:t> is now Izmir, Turkey</a:t>
            </a:r>
            <a:endParaRPr lang="en-US" sz="3600" b="1" dirty="0">
              <a:solidFill>
                <a:srgbClr val="FFFF00"/>
              </a:solidFill>
              <a:effectLst/>
            </a:endParaRPr>
          </a:p>
          <a:p>
            <a:pPr marL="0" indent="0">
              <a:buNone/>
            </a:pPr>
            <a:endParaRPr lang="en-US" sz="3200" dirty="0">
              <a:effectLst/>
            </a:endParaRPr>
          </a:p>
        </p:txBody>
      </p:sp>
      <p:pic>
        <p:nvPicPr>
          <p:cNvPr id="5122" name="Picture 2" descr="http://media3.picsearch.com/is?HKbxgtbwCt_lk77qmfbrA23sS6Mde__8AeCte0o2vWk&amp;height=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26" y="1228213"/>
            <a:ext cx="3594548" cy="48068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edia5.picsearch.com/is?X3D9K_Ih6W6toQXUiROucVQtSfzgBF5bluFz_3_9LeQ&amp;height=2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327" y="1386546"/>
            <a:ext cx="6209684" cy="505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714956"/>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i.ytimg.com/vi/iqntgJLs3WQ/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4" y="122829"/>
            <a:ext cx="11887200" cy="668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92509"/>
      </p:ext>
    </p:extLst>
  </p:cSld>
  <p:clrMapOvr>
    <a:masterClrMapping/>
  </p:clrMapOvr>
  <p:timing>
    <p:tnLst>
      <p:par>
        <p:cTn id="1" dur="indefinite" restart="never" nodeType="tmRoot"/>
      </p:par>
    </p:tnLst>
  </p:timing>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www.goodsalt.com/view/unclean-spirit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46" y="115017"/>
            <a:ext cx="8215952" cy="6531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25637" y="1672699"/>
            <a:ext cx="2920620" cy="3416320"/>
          </a:xfrm>
          <a:prstGeom prst="rect">
            <a:avLst/>
          </a:prstGeom>
          <a:noFill/>
        </p:spPr>
        <p:txBody>
          <a:bodyPr wrap="square" rtlCol="0">
            <a:spAutoFit/>
          </a:bodyPr>
          <a:lstStyle/>
          <a:p>
            <a:r>
              <a:rPr lang="en-US" sz="5400" b="1" dirty="0" smtClean="0">
                <a:effectLst>
                  <a:outerShdw blurRad="38100" dist="38100" dir="2700000" algn="tl">
                    <a:srgbClr val="000000">
                      <a:alpha val="43137"/>
                    </a:srgbClr>
                  </a:outerShdw>
                </a:effectLst>
              </a:rPr>
              <a:t>Is it </a:t>
            </a:r>
            <a:r>
              <a:rPr lang="en-US" sz="5400" b="1" dirty="0" smtClean="0">
                <a:solidFill>
                  <a:srgbClr val="FFFF00"/>
                </a:solidFill>
                <a:effectLst>
                  <a:outerShdw blurRad="38100" dist="38100" dir="2700000" algn="tl">
                    <a:srgbClr val="000000">
                      <a:alpha val="43137"/>
                    </a:srgbClr>
                  </a:outerShdw>
                </a:effectLst>
              </a:rPr>
              <a:t>1 </a:t>
            </a:r>
            <a:r>
              <a:rPr lang="en-US" sz="5400" b="1" dirty="0" smtClean="0">
                <a:effectLst>
                  <a:outerShdw blurRad="38100" dist="38100" dir="2700000" algn="tl">
                    <a:srgbClr val="000000">
                      <a:alpha val="43137"/>
                    </a:srgbClr>
                  </a:outerShdw>
                </a:effectLst>
              </a:rPr>
              <a:t>frog out of each mouth?</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7029023"/>
      </p:ext>
    </p:extLst>
  </p:cSld>
  <p:clrMapOvr>
    <a:masterClrMapping/>
  </p:clrMapOvr>
  <p:timing>
    <p:tnLst>
      <p:par>
        <p:cTn id="1" dur="indefinite" restart="never" nodeType="tmRoot"/>
      </p:par>
    </p:tnLst>
  </p:timing>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16:13</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3074" name="Picture 2" descr="https://i.ytimg.com/vi/rgbLfhjr9rk/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13" y="919541"/>
            <a:ext cx="7555411" cy="5666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20920" y="1629162"/>
            <a:ext cx="2906974" cy="4247317"/>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rPr>
              <a:t>Is it </a:t>
            </a:r>
            <a:r>
              <a:rPr lang="en-US" sz="5400" b="1" dirty="0" smtClean="0">
                <a:solidFill>
                  <a:srgbClr val="FFFF00"/>
                </a:solidFill>
                <a:effectLst>
                  <a:outerShdw blurRad="38100" dist="38100" dir="2700000" algn="tl">
                    <a:srgbClr val="000000">
                      <a:alpha val="43137"/>
                    </a:srgbClr>
                  </a:outerShdw>
                </a:effectLst>
              </a:rPr>
              <a:t>3</a:t>
            </a:r>
            <a:r>
              <a:rPr lang="en-US" sz="5400" b="1" dirty="0" smtClean="0">
                <a:effectLst>
                  <a:outerShdw blurRad="38100" dist="38100" dir="2700000" algn="tl">
                    <a:srgbClr val="000000">
                      <a:alpha val="43137"/>
                    </a:srgbClr>
                  </a:outerShdw>
                </a:effectLst>
              </a:rPr>
              <a:t> frogs out of each mouth?</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7666930"/>
      </p:ext>
    </p:extLst>
  </p:cSld>
  <p:clrMapOvr>
    <a:masterClrMapping/>
  </p:clrMapOvr>
  <p:timing>
    <p:tnLst>
      <p:par>
        <p:cTn id="1" dur="indefinite" restart="never" nodeType="tmRoot"/>
      </p:par>
    </p:tn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16:13</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323833"/>
            <a:ext cx="11764370" cy="5186149"/>
          </a:xfrm>
        </p:spPr>
        <p:txBody>
          <a:bodyPr>
            <a:noAutofit/>
          </a:bodyPr>
          <a:lstStyle/>
          <a:p>
            <a:pPr marL="0" indent="0">
              <a:buNone/>
            </a:pPr>
            <a:r>
              <a:rPr lang="en-US" sz="3600" dirty="0" smtClean="0">
                <a:solidFill>
                  <a:srgbClr val="FFFF00"/>
                </a:solidFill>
                <a:effectLst/>
              </a:rPr>
              <a:t>The</a:t>
            </a:r>
            <a:r>
              <a:rPr lang="en-US" sz="3600" dirty="0">
                <a:solidFill>
                  <a:srgbClr val="FFFF00"/>
                </a:solidFill>
                <a:effectLst/>
              </a:rPr>
              <a:t> "three unclean spirits like </a:t>
            </a:r>
            <a:r>
              <a:rPr lang="en-US" sz="3600" dirty="0" smtClean="0">
                <a:solidFill>
                  <a:srgbClr val="FFFF00"/>
                </a:solidFill>
                <a:effectLst/>
              </a:rPr>
              <a:t>frogs…" </a:t>
            </a:r>
          </a:p>
          <a:p>
            <a:pPr marL="0" indent="0">
              <a:buNone/>
            </a:pPr>
            <a:r>
              <a:rPr lang="en-US" sz="3600" dirty="0" smtClean="0">
                <a:solidFill>
                  <a:srgbClr val="00FFFF"/>
                </a:solidFill>
                <a:effectLst/>
              </a:rPr>
              <a:t>The </a:t>
            </a:r>
            <a:r>
              <a:rPr lang="en-US" sz="3600" dirty="0">
                <a:solidFill>
                  <a:srgbClr val="00FFFF"/>
                </a:solidFill>
                <a:effectLst/>
              </a:rPr>
              <a:t>term "</a:t>
            </a:r>
            <a:r>
              <a:rPr lang="en-US" sz="3600" dirty="0" smtClean="0">
                <a:solidFill>
                  <a:srgbClr val="00FFFF"/>
                </a:solidFill>
                <a:effectLst/>
              </a:rPr>
              <a:t>unclean spirit" </a:t>
            </a:r>
            <a:r>
              <a:rPr lang="en-US" sz="3600" dirty="0">
                <a:solidFill>
                  <a:srgbClr val="00FFFF"/>
                </a:solidFill>
                <a:effectLst/>
              </a:rPr>
              <a:t>is used in the NT gospels to refer to demons. Why </a:t>
            </a:r>
            <a:r>
              <a:rPr lang="en-US" sz="3600" dirty="0" smtClean="0">
                <a:solidFill>
                  <a:srgbClr val="00FFFF"/>
                </a:solidFill>
                <a:effectLst/>
              </a:rPr>
              <a:t>are they </a:t>
            </a:r>
            <a:r>
              <a:rPr lang="en-US" sz="3600" dirty="0">
                <a:solidFill>
                  <a:srgbClr val="00FFFF"/>
                </a:solidFill>
                <a:effectLst/>
              </a:rPr>
              <a:t>characterized as </a:t>
            </a:r>
            <a:r>
              <a:rPr lang="en-US" sz="3600" dirty="0" smtClean="0">
                <a:solidFill>
                  <a:srgbClr val="00FFFF"/>
                </a:solidFill>
                <a:effectLst/>
              </a:rPr>
              <a:t>frogs?</a:t>
            </a:r>
            <a:endParaRPr lang="en-US" sz="3600" dirty="0">
              <a:solidFill>
                <a:srgbClr val="00FFFF"/>
              </a:solidFill>
              <a:effectLst/>
            </a:endParaRPr>
          </a:p>
          <a:p>
            <a:pPr marL="0" indent="0">
              <a:buNone/>
            </a:pPr>
            <a:r>
              <a:rPr lang="en-US" sz="3600" dirty="0">
                <a:effectLst/>
              </a:rPr>
              <a:t>1. </a:t>
            </a:r>
            <a:r>
              <a:rPr lang="en-US" sz="3600" dirty="0" smtClean="0">
                <a:effectLst/>
              </a:rPr>
              <a:t>This </a:t>
            </a:r>
            <a:r>
              <a:rPr lang="en-US" sz="3600" dirty="0">
                <a:effectLst/>
              </a:rPr>
              <a:t>is another reference to the Egyptian </a:t>
            </a:r>
            <a:r>
              <a:rPr lang="en-US" sz="3600" dirty="0" smtClean="0">
                <a:effectLst/>
              </a:rPr>
              <a:t>plagues</a:t>
            </a:r>
            <a:endParaRPr lang="en-US" sz="3600" dirty="0">
              <a:effectLst/>
            </a:endParaRPr>
          </a:p>
          <a:p>
            <a:pPr marL="0" indent="0">
              <a:buNone/>
            </a:pPr>
            <a:r>
              <a:rPr lang="en-US" sz="3600" dirty="0">
                <a:effectLst/>
              </a:rPr>
              <a:t>2. F</a:t>
            </a:r>
            <a:r>
              <a:rPr lang="en-US" sz="3600" dirty="0" smtClean="0">
                <a:effectLst/>
              </a:rPr>
              <a:t>rogs are a </a:t>
            </a:r>
            <a:r>
              <a:rPr lang="en-US" sz="3600" dirty="0">
                <a:effectLst/>
              </a:rPr>
              <a:t>symbol of </a:t>
            </a:r>
            <a:r>
              <a:rPr lang="en-US" sz="3600" dirty="0" smtClean="0">
                <a:effectLst/>
              </a:rPr>
              <a:t>evil</a:t>
            </a:r>
            <a:endParaRPr lang="en-US" sz="3600" dirty="0">
              <a:effectLst/>
            </a:endParaRPr>
          </a:p>
          <a:p>
            <a:pPr marL="0" indent="0">
              <a:buNone/>
            </a:pPr>
            <a:r>
              <a:rPr lang="en-US" sz="3600" dirty="0">
                <a:effectLst/>
              </a:rPr>
              <a:t>3. </a:t>
            </a:r>
            <a:r>
              <a:rPr lang="en-US" sz="3600" dirty="0" smtClean="0">
                <a:effectLst/>
              </a:rPr>
              <a:t>Frogs represent anything vile and unclean</a:t>
            </a:r>
            <a:endParaRPr lang="en-US" sz="3600" dirty="0">
              <a:effectLst/>
            </a:endParaRPr>
          </a:p>
          <a:p>
            <a:pPr marL="0" indent="0">
              <a:buNone/>
            </a:pPr>
            <a:endParaRPr lang="en-US" sz="3600" dirty="0" smtClean="0">
              <a:effectLst/>
            </a:endParaRPr>
          </a:p>
        </p:txBody>
      </p:sp>
    </p:spTree>
    <p:extLst>
      <p:ext uri="{BB962C8B-B14F-4D97-AF65-F5344CB8AC3E}">
        <p14:creationId xmlns:p14="http://schemas.microsoft.com/office/powerpoint/2010/main" val="1160473003"/>
      </p:ext>
    </p:extLst>
  </p:cSld>
  <p:clrMapOvr>
    <a:masterClrMapping/>
  </p:clrMapOvr>
  <p:timing>
    <p:tnLst>
      <p:par>
        <p:cTn id="1" dur="indefinite" restart="never" nodeType="tmRoot"/>
      </p:par>
    </p:tnLst>
  </p:timing>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16:13</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873457"/>
            <a:ext cx="11764370" cy="5882185"/>
          </a:xfrm>
        </p:spPr>
        <p:txBody>
          <a:bodyPr>
            <a:noAutofit/>
          </a:bodyPr>
          <a:lstStyle/>
          <a:p>
            <a:pPr marL="0" indent="0">
              <a:buNone/>
            </a:pPr>
            <a:r>
              <a:rPr lang="en-US" sz="3600" dirty="0" smtClean="0">
                <a:effectLst/>
              </a:rPr>
              <a:t>There </a:t>
            </a:r>
            <a:r>
              <a:rPr lang="en-US" sz="3600" dirty="0">
                <a:effectLst/>
              </a:rPr>
              <a:t>is an alliance of three powers described as the dragon, the beast, and the false prophet. From their mouths came three unclean spirits, like frogs, who go forth to the kings of the earth, rally their forces under the banners of the three allied powers, and march them to the battle of the great day of the Almighty. </a:t>
            </a:r>
            <a:endParaRPr lang="en-US" sz="3600" dirty="0" smtClean="0">
              <a:effectLst/>
            </a:endParaRPr>
          </a:p>
          <a:p>
            <a:pPr marL="0" indent="0">
              <a:buNone/>
            </a:pPr>
            <a:r>
              <a:rPr lang="en-US" sz="3600" dirty="0" smtClean="0">
                <a:solidFill>
                  <a:srgbClr val="00FFFF"/>
                </a:solidFill>
                <a:effectLst/>
              </a:rPr>
              <a:t>Their nature</a:t>
            </a:r>
            <a:r>
              <a:rPr lang="en-US" sz="3600" dirty="0" smtClean="0">
                <a:effectLst/>
              </a:rPr>
              <a:t> </a:t>
            </a:r>
            <a:r>
              <a:rPr lang="en-US" sz="3600" dirty="0" smtClean="0">
                <a:effectLst/>
                <a:sym typeface="Wingdings"/>
              </a:rPr>
              <a:t> </a:t>
            </a:r>
            <a:r>
              <a:rPr lang="en-US" sz="3600" dirty="0" smtClean="0">
                <a:solidFill>
                  <a:srgbClr val="FFFF00"/>
                </a:solidFill>
                <a:effectLst/>
              </a:rPr>
              <a:t>spirits</a:t>
            </a:r>
            <a:r>
              <a:rPr lang="en-US" sz="3600" dirty="0" smtClean="0">
                <a:effectLst/>
              </a:rPr>
              <a:t>; </a:t>
            </a:r>
            <a:r>
              <a:rPr lang="en-US" sz="3600" dirty="0">
                <a:solidFill>
                  <a:srgbClr val="00FFFF"/>
                </a:solidFill>
                <a:effectLst/>
              </a:rPr>
              <a:t>their </a:t>
            </a:r>
            <a:r>
              <a:rPr lang="en-US" sz="3600" dirty="0" smtClean="0">
                <a:solidFill>
                  <a:srgbClr val="00FFFF"/>
                </a:solidFill>
                <a:effectLst/>
              </a:rPr>
              <a:t>quality</a:t>
            </a:r>
            <a:r>
              <a:rPr lang="en-US" sz="3600" dirty="0">
                <a:solidFill>
                  <a:srgbClr val="00FFFF"/>
                </a:solidFill>
                <a:effectLst/>
                <a:sym typeface="Wingdings"/>
              </a:rPr>
              <a:t> </a:t>
            </a:r>
            <a:r>
              <a:rPr lang="en-US" sz="3600" dirty="0">
                <a:effectLst/>
                <a:sym typeface="Wingdings"/>
              </a:rPr>
              <a:t> </a:t>
            </a:r>
            <a:r>
              <a:rPr lang="en-US" sz="3600" dirty="0" smtClean="0">
                <a:solidFill>
                  <a:srgbClr val="FFFF00"/>
                </a:solidFill>
                <a:effectLst/>
              </a:rPr>
              <a:t>unclean</a:t>
            </a:r>
            <a:r>
              <a:rPr lang="en-US" sz="3600" dirty="0" smtClean="0">
                <a:effectLst/>
              </a:rPr>
              <a:t>; </a:t>
            </a:r>
            <a:r>
              <a:rPr lang="en-US" sz="3600" dirty="0" smtClean="0">
                <a:solidFill>
                  <a:srgbClr val="00FFFF"/>
                </a:solidFill>
                <a:effectLst/>
              </a:rPr>
              <a:t>their number </a:t>
            </a:r>
            <a:r>
              <a:rPr lang="en-US" sz="3600" dirty="0">
                <a:effectLst/>
                <a:sym typeface="Wingdings"/>
              </a:rPr>
              <a:t> </a:t>
            </a:r>
            <a:r>
              <a:rPr lang="en-US" sz="3600" dirty="0" smtClean="0">
                <a:solidFill>
                  <a:srgbClr val="FFFF00"/>
                </a:solidFill>
                <a:effectLst/>
                <a:sym typeface="Wingdings"/>
              </a:rPr>
              <a:t>three</a:t>
            </a:r>
            <a:r>
              <a:rPr lang="en-US" sz="3600" dirty="0" smtClean="0">
                <a:effectLst/>
                <a:sym typeface="Wingdings"/>
              </a:rPr>
              <a:t>;</a:t>
            </a:r>
            <a:r>
              <a:rPr lang="en-US" sz="3600" dirty="0" smtClean="0">
                <a:effectLst/>
              </a:rPr>
              <a:t> </a:t>
            </a:r>
            <a:r>
              <a:rPr lang="en-US" sz="3600" dirty="0" smtClean="0">
                <a:solidFill>
                  <a:srgbClr val="00FFFF"/>
                </a:solidFill>
                <a:effectLst/>
              </a:rPr>
              <a:t>their likeness </a:t>
            </a:r>
            <a:r>
              <a:rPr lang="en-US" sz="3600" dirty="0">
                <a:effectLst/>
                <a:sym typeface="Wingdings"/>
              </a:rPr>
              <a:t></a:t>
            </a:r>
            <a:r>
              <a:rPr lang="en-US" sz="3600" dirty="0" smtClean="0">
                <a:effectLst/>
              </a:rPr>
              <a:t> </a:t>
            </a:r>
            <a:r>
              <a:rPr lang="en-US" sz="3600" dirty="0" smtClean="0">
                <a:solidFill>
                  <a:srgbClr val="FFFF00"/>
                </a:solidFill>
                <a:effectLst/>
              </a:rPr>
              <a:t>frogs</a:t>
            </a:r>
            <a:r>
              <a:rPr lang="en-US" sz="3600" dirty="0" smtClean="0">
                <a:effectLst/>
              </a:rPr>
              <a:t>.</a:t>
            </a:r>
            <a:endParaRPr lang="en-US" sz="3600" dirty="0">
              <a:effectLst/>
            </a:endParaRPr>
          </a:p>
          <a:p>
            <a:pPr marL="0" indent="0">
              <a:buNone/>
            </a:pPr>
            <a:endParaRPr lang="en-US" sz="3600" dirty="0" smtClean="0">
              <a:effectLst/>
            </a:endParaRPr>
          </a:p>
        </p:txBody>
      </p:sp>
    </p:spTree>
    <p:extLst>
      <p:ext uri="{BB962C8B-B14F-4D97-AF65-F5344CB8AC3E}">
        <p14:creationId xmlns:p14="http://schemas.microsoft.com/office/powerpoint/2010/main" val="3384237947"/>
      </p:ext>
    </p:extLst>
  </p:cSld>
  <p:clrMapOvr>
    <a:masterClrMapping/>
  </p:clrMapOvr>
  <p:timing>
    <p:tnLst>
      <p:par>
        <p:cTn id="1" dur="indefinite" restart="never" nodeType="tmRoot"/>
      </p:par>
    </p:tnLst>
  </p:timing>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16:14</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009934"/>
            <a:ext cx="11764370" cy="5622878"/>
          </a:xfrm>
        </p:spPr>
        <p:txBody>
          <a:bodyPr>
            <a:noAutofit/>
          </a:bodyPr>
          <a:lstStyle/>
          <a:p>
            <a:pPr marL="0" indent="0">
              <a:buNone/>
            </a:pPr>
            <a:r>
              <a:rPr lang="en-US" sz="5400" dirty="0" smtClean="0">
                <a:solidFill>
                  <a:srgbClr val="FFFF00"/>
                </a:solidFill>
                <a:effectLst/>
              </a:rPr>
              <a:t>They </a:t>
            </a:r>
            <a:r>
              <a:rPr lang="en-US" sz="5400" dirty="0">
                <a:solidFill>
                  <a:srgbClr val="FFFF00"/>
                </a:solidFill>
                <a:effectLst/>
              </a:rPr>
              <a:t>are the spirits of demons, and perform marvels; they go to kings all over the world, to </a:t>
            </a:r>
            <a:r>
              <a:rPr lang="en-US" sz="5400" dirty="0" smtClean="0">
                <a:solidFill>
                  <a:srgbClr val="FFFF00"/>
                </a:solidFill>
                <a:effectLst/>
              </a:rPr>
              <a:t>assemble </a:t>
            </a:r>
            <a:r>
              <a:rPr lang="en-US" sz="5400" dirty="0">
                <a:solidFill>
                  <a:srgbClr val="FFFF00"/>
                </a:solidFill>
                <a:effectLst/>
              </a:rPr>
              <a:t>them for the battle on the Great Day of Almighty God. </a:t>
            </a:r>
            <a:endParaRPr lang="en-US" sz="5400" i="1" dirty="0" smtClean="0">
              <a:solidFill>
                <a:srgbClr val="FFFF00"/>
              </a:solidFill>
              <a:effectLst/>
            </a:endParaRPr>
          </a:p>
        </p:txBody>
      </p:sp>
    </p:spTree>
    <p:extLst>
      <p:ext uri="{BB962C8B-B14F-4D97-AF65-F5344CB8AC3E}">
        <p14:creationId xmlns:p14="http://schemas.microsoft.com/office/powerpoint/2010/main" val="2800353563"/>
      </p:ext>
    </p:extLst>
  </p:cSld>
  <p:clrMapOvr>
    <a:masterClrMapping/>
  </p:clrMapOvr>
  <p:timing>
    <p:tnLst>
      <p:par>
        <p:cTn id="1" dur="indefinite" restart="never" nodeType="tmRoot"/>
      </p:par>
    </p:tnLst>
  </p:timing>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16:14</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009934"/>
            <a:ext cx="11764370" cy="5622878"/>
          </a:xfrm>
        </p:spPr>
        <p:txBody>
          <a:bodyPr>
            <a:noAutofit/>
          </a:bodyPr>
          <a:lstStyle/>
          <a:p>
            <a:pPr marL="0" indent="0">
              <a:buNone/>
            </a:pPr>
            <a:r>
              <a:rPr lang="en-US" sz="3600" i="1" dirty="0" smtClean="0">
                <a:solidFill>
                  <a:srgbClr val="FFFF00"/>
                </a:solidFill>
                <a:effectLst/>
              </a:rPr>
              <a:t>“For </a:t>
            </a:r>
            <a:r>
              <a:rPr lang="en-US" sz="3600" i="1" dirty="0">
                <a:solidFill>
                  <a:srgbClr val="FFFF00"/>
                </a:solidFill>
                <a:effectLst/>
              </a:rPr>
              <a:t>they are the spirits of </a:t>
            </a:r>
            <a:r>
              <a:rPr lang="en-US" sz="3600" i="1" dirty="0">
                <a:solidFill>
                  <a:srgbClr val="00FFFF"/>
                </a:solidFill>
                <a:effectLst/>
              </a:rPr>
              <a:t>devils</a:t>
            </a:r>
            <a:r>
              <a:rPr lang="en-US" sz="3600" i="1" dirty="0" smtClean="0">
                <a:solidFill>
                  <a:srgbClr val="FFFF00"/>
                </a:solidFill>
                <a:effectLst/>
              </a:rPr>
              <a:t>.”  </a:t>
            </a:r>
          </a:p>
          <a:p>
            <a:pPr marL="0" indent="0">
              <a:buNone/>
            </a:pPr>
            <a:r>
              <a:rPr lang="en-US" sz="3600" dirty="0" smtClean="0">
                <a:effectLst/>
              </a:rPr>
              <a:t>The </a:t>
            </a:r>
            <a:r>
              <a:rPr lang="en-US" sz="3600" dirty="0">
                <a:effectLst/>
              </a:rPr>
              <a:t>Greek is </a:t>
            </a:r>
            <a:r>
              <a:rPr lang="en-US" sz="3600" dirty="0">
                <a:solidFill>
                  <a:srgbClr val="00FFFF"/>
                </a:solidFill>
                <a:effectLst/>
              </a:rPr>
              <a:t>"demons." </a:t>
            </a:r>
            <a:r>
              <a:rPr lang="en-US" sz="3600" dirty="0" smtClean="0">
                <a:solidFill>
                  <a:srgbClr val="00FFFF"/>
                </a:solidFill>
                <a:effectLst/>
              </a:rPr>
              <a:t> </a:t>
            </a:r>
            <a:r>
              <a:rPr lang="en-US" sz="3600" dirty="0" smtClean="0">
                <a:effectLst/>
              </a:rPr>
              <a:t>They </a:t>
            </a:r>
            <a:r>
              <a:rPr lang="en-US" sz="3600" dirty="0">
                <a:effectLst/>
              </a:rPr>
              <a:t>are </a:t>
            </a:r>
            <a:r>
              <a:rPr lang="en-US" sz="3600" dirty="0" smtClean="0">
                <a:effectLst/>
              </a:rPr>
              <a:t>demonic </a:t>
            </a:r>
            <a:r>
              <a:rPr lang="en-US" sz="3600" dirty="0">
                <a:effectLst/>
              </a:rPr>
              <a:t>influences, and will show forth false miracles by which to deceive men. </a:t>
            </a:r>
            <a:r>
              <a:rPr lang="en-US" sz="3600" dirty="0" smtClean="0">
                <a:effectLst/>
              </a:rPr>
              <a:t>They </a:t>
            </a:r>
            <a:r>
              <a:rPr lang="en-US" sz="3600" dirty="0">
                <a:effectLst/>
              </a:rPr>
              <a:t>will marshal their forces for the last conflict. </a:t>
            </a:r>
            <a:r>
              <a:rPr lang="en-US" sz="3600" dirty="0" smtClean="0">
                <a:effectLst/>
              </a:rPr>
              <a:t>The </a:t>
            </a:r>
            <a:r>
              <a:rPr lang="en-US" sz="3600" dirty="0">
                <a:effectLst/>
              </a:rPr>
              <a:t>drying up of the Euphrates will prepare the way for this battle. </a:t>
            </a:r>
            <a:endParaRPr lang="en-US" sz="3600" dirty="0" smtClean="0">
              <a:effectLst/>
            </a:endParaRPr>
          </a:p>
          <a:p>
            <a:pPr marL="0" indent="0">
              <a:buNone/>
            </a:pPr>
            <a:r>
              <a:rPr lang="en-US" sz="3600" i="1" dirty="0" smtClean="0">
                <a:solidFill>
                  <a:srgbClr val="FFFF00"/>
                </a:solidFill>
                <a:effectLst/>
              </a:rPr>
              <a:t>Which </a:t>
            </a:r>
            <a:r>
              <a:rPr lang="en-US" sz="3600" i="1" dirty="0">
                <a:solidFill>
                  <a:srgbClr val="FFFF00"/>
                </a:solidFill>
                <a:effectLst/>
              </a:rPr>
              <a:t>go forth unto the kings of the earth</a:t>
            </a:r>
            <a:r>
              <a:rPr lang="en-US" sz="3600" dirty="0">
                <a:effectLst/>
              </a:rPr>
              <a:t>. </a:t>
            </a:r>
            <a:r>
              <a:rPr lang="en-US" sz="3600" dirty="0" smtClean="0">
                <a:effectLst/>
              </a:rPr>
              <a:t>Which will </a:t>
            </a:r>
            <a:r>
              <a:rPr lang="en-US" sz="3600" dirty="0">
                <a:effectLst/>
              </a:rPr>
              <a:t>particularly affect and influence kings and rulers.</a:t>
            </a:r>
            <a:endParaRPr lang="en-US" sz="3600" dirty="0" smtClean="0">
              <a:effectLst/>
            </a:endParaRPr>
          </a:p>
        </p:txBody>
      </p:sp>
    </p:spTree>
    <p:extLst>
      <p:ext uri="{BB962C8B-B14F-4D97-AF65-F5344CB8AC3E}">
        <p14:creationId xmlns:p14="http://schemas.microsoft.com/office/powerpoint/2010/main" val="2312237129"/>
      </p:ext>
    </p:extLst>
  </p:cSld>
  <p:clrMapOvr>
    <a:masterClrMapping/>
  </p:clrMapOvr>
  <p:timing>
    <p:tnLst>
      <p:par>
        <p:cTn id="1" dur="indefinite" restart="never" nodeType="tmRoot"/>
      </p:par>
    </p:tnLst>
  </p:timing>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16:14</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009934"/>
            <a:ext cx="11764370" cy="5622878"/>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of the whole world. </a:t>
            </a:r>
            <a:r>
              <a:rPr lang="en-US" sz="3600" dirty="0">
                <a:effectLst/>
              </a:rPr>
              <a:t>I</a:t>
            </a:r>
            <a:r>
              <a:rPr lang="en-US" sz="3600" dirty="0" smtClean="0">
                <a:effectLst/>
              </a:rPr>
              <a:t>t </a:t>
            </a:r>
            <a:r>
              <a:rPr lang="en-US" sz="3600" dirty="0">
                <a:effectLst/>
              </a:rPr>
              <a:t>might be represented as affecting </a:t>
            </a:r>
            <a:r>
              <a:rPr lang="en-US" sz="3600" dirty="0" smtClean="0">
                <a:effectLst/>
              </a:rPr>
              <a:t>the </a:t>
            </a:r>
            <a:r>
              <a:rPr lang="en-US" sz="3600" dirty="0">
                <a:effectLst/>
              </a:rPr>
              <a:t>whole world</a:t>
            </a:r>
            <a:r>
              <a:rPr lang="en-US" sz="3600" dirty="0" smtClean="0">
                <a:effectLst/>
              </a:rPr>
              <a:t>.</a:t>
            </a:r>
          </a:p>
          <a:p>
            <a:pPr marL="0" indent="0">
              <a:buNone/>
            </a:pPr>
            <a:r>
              <a:rPr lang="en-US" sz="3600" i="1" dirty="0" smtClean="0">
                <a:solidFill>
                  <a:srgbClr val="FFFF00"/>
                </a:solidFill>
                <a:effectLst/>
              </a:rPr>
              <a:t>…to </a:t>
            </a:r>
            <a:r>
              <a:rPr lang="en-US" sz="3600" i="1" dirty="0">
                <a:solidFill>
                  <a:srgbClr val="FFFF00"/>
                </a:solidFill>
                <a:effectLst/>
              </a:rPr>
              <a:t>gather them. </a:t>
            </a:r>
            <a:r>
              <a:rPr lang="en-US" sz="3600" dirty="0" smtClean="0">
                <a:effectLst/>
              </a:rPr>
              <a:t>To </a:t>
            </a:r>
            <a:r>
              <a:rPr lang="en-US" sz="3600" dirty="0">
                <a:effectLst/>
              </a:rPr>
              <a:t>unite and combine them that it might be represented as an assembling of the hosts for </a:t>
            </a:r>
            <a:r>
              <a:rPr lang="en-US" sz="3600" dirty="0" smtClean="0">
                <a:effectLst/>
              </a:rPr>
              <a:t>battle</a:t>
            </a:r>
            <a:r>
              <a:rPr lang="en-US" sz="3600" dirty="0">
                <a:effectLst/>
              </a:rPr>
              <a:t>. </a:t>
            </a:r>
            <a:endParaRPr lang="en-US" sz="3600" dirty="0" smtClean="0">
              <a:effectLst/>
            </a:endParaRPr>
          </a:p>
          <a:p>
            <a:pPr marL="0" indent="0">
              <a:buNone/>
            </a:pPr>
            <a:r>
              <a:rPr lang="en-US" sz="3600" i="1" dirty="0" smtClean="0">
                <a:solidFill>
                  <a:srgbClr val="FFFF00"/>
                </a:solidFill>
                <a:effectLst/>
              </a:rPr>
              <a:t>That </a:t>
            </a:r>
            <a:r>
              <a:rPr lang="en-US" sz="3600" i="1" dirty="0">
                <a:solidFill>
                  <a:srgbClr val="FFFF00"/>
                </a:solidFill>
                <a:effectLst/>
              </a:rPr>
              <a:t>great day of </a:t>
            </a:r>
            <a:r>
              <a:rPr lang="en-US" sz="3600" i="1" dirty="0" smtClean="0">
                <a:solidFill>
                  <a:srgbClr val="FFFF00"/>
                </a:solidFill>
                <a:effectLst/>
              </a:rPr>
              <a:t>God</a:t>
            </a:r>
            <a:r>
              <a:rPr lang="en-US" sz="3600" dirty="0" smtClean="0">
                <a:effectLst/>
              </a:rPr>
              <a:t> </a:t>
            </a:r>
            <a:r>
              <a:rPr lang="en-US" sz="3600" dirty="0">
                <a:effectLst/>
              </a:rPr>
              <a:t>when he will inflict full vengeance on his foes. </a:t>
            </a:r>
            <a:r>
              <a:rPr lang="en-US" sz="3600" dirty="0" smtClean="0">
                <a:effectLst/>
              </a:rPr>
              <a:t>The </a:t>
            </a:r>
            <a:r>
              <a:rPr lang="en-US" sz="3600" dirty="0">
                <a:effectLst/>
              </a:rPr>
              <a:t>final conflict for the kingship of the </a:t>
            </a:r>
            <a:r>
              <a:rPr lang="en-US" sz="3600" dirty="0" smtClean="0">
                <a:effectLst/>
              </a:rPr>
              <a:t>world. </a:t>
            </a:r>
            <a:r>
              <a:rPr lang="en-US" sz="3600" i="1" dirty="0" smtClean="0">
                <a:solidFill>
                  <a:srgbClr val="FFFF00"/>
                </a:solidFill>
                <a:effectLst/>
              </a:rPr>
              <a:t>(Refer to Rev. 19:11-21)</a:t>
            </a:r>
          </a:p>
        </p:txBody>
      </p:sp>
    </p:spTree>
    <p:extLst>
      <p:ext uri="{BB962C8B-B14F-4D97-AF65-F5344CB8AC3E}">
        <p14:creationId xmlns:p14="http://schemas.microsoft.com/office/powerpoint/2010/main" val="2364192701"/>
      </p:ext>
    </p:extLst>
  </p:cSld>
  <p:clrMapOvr>
    <a:masterClrMapping/>
  </p:clrMapOvr>
  <p:timing>
    <p:tnLst>
      <p:par>
        <p:cTn id="1" dur="indefinite" restart="never" nodeType="tmRoot"/>
      </p:par>
    </p:tnLst>
  </p:timing>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16:12-16</a:t>
            </a:r>
            <a:r>
              <a:rPr lang="en-US" dirty="0" smtClean="0">
                <a:solidFill>
                  <a:srgbClr val="FFFF00"/>
                </a:solidFill>
              </a:rPr>
              <a:t>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201003"/>
            <a:ext cx="11764370" cy="5322627"/>
          </a:xfrm>
        </p:spPr>
        <p:txBody>
          <a:bodyPr>
            <a:noAutofit/>
          </a:bodyPr>
          <a:lstStyle/>
          <a:p>
            <a:pPr marL="0" indent="0">
              <a:buNone/>
            </a:pPr>
            <a:r>
              <a:rPr lang="en-US" sz="3600" dirty="0" smtClean="0">
                <a:effectLst/>
              </a:rPr>
              <a:t>The 6</a:t>
            </a:r>
            <a:r>
              <a:rPr lang="en-US" sz="3600" baseline="30000" dirty="0" smtClean="0">
                <a:effectLst/>
              </a:rPr>
              <a:t>th</a:t>
            </a:r>
            <a:r>
              <a:rPr lang="en-US" sz="3600" dirty="0" smtClean="0">
                <a:effectLst/>
              </a:rPr>
              <a:t> judgment will dry up the Euphrates River which was previously turned to blood. The </a:t>
            </a:r>
            <a:r>
              <a:rPr lang="en-US" sz="3600" dirty="0">
                <a:effectLst/>
              </a:rPr>
              <a:t>Euphrates </a:t>
            </a:r>
            <a:r>
              <a:rPr lang="en-US" sz="3600" dirty="0" smtClean="0">
                <a:effectLst/>
              </a:rPr>
              <a:t>River actually forms the eastern border of Palestine and </a:t>
            </a:r>
            <a:r>
              <a:rPr lang="en-US" sz="3600" dirty="0">
                <a:effectLst/>
              </a:rPr>
              <a:t>is represented as a barrier to prevent the passage of "the kings of the East" on their way to the </a:t>
            </a:r>
            <a:r>
              <a:rPr lang="en-US" sz="3600" dirty="0" smtClean="0">
                <a:effectLst/>
              </a:rPr>
              <a:t>West. Therefore, this actual drying up of the river will be done by God to facilitate the crossing of the armies of the kings of the east as they march to the final war of Armageddon</a:t>
            </a:r>
            <a:r>
              <a:rPr lang="en-US" sz="3600" dirty="0">
                <a:effectLst/>
              </a:rPr>
              <a:t>. </a:t>
            </a:r>
            <a:endParaRPr lang="en-US" sz="3600" dirty="0" smtClean="0">
              <a:effectLst/>
            </a:endParaRPr>
          </a:p>
        </p:txBody>
      </p:sp>
    </p:spTree>
    <p:extLst>
      <p:ext uri="{BB962C8B-B14F-4D97-AF65-F5344CB8AC3E}">
        <p14:creationId xmlns:p14="http://schemas.microsoft.com/office/powerpoint/2010/main" val="480677722"/>
      </p:ext>
    </p:extLst>
  </p:cSld>
  <p:clrMapOvr>
    <a:masterClrMapping/>
  </p:clrMapOvr>
  <p:timing>
    <p:tnLst>
      <p:par>
        <p:cTn id="1" dur="indefinite" restart="never" nodeType="tmRoot"/>
      </p:par>
    </p:tnLst>
  </p:timing>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16:15</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364776"/>
            <a:ext cx="11764370" cy="5268036"/>
          </a:xfrm>
        </p:spPr>
        <p:txBody>
          <a:bodyPr>
            <a:noAutofit/>
          </a:bodyPr>
          <a:lstStyle/>
          <a:p>
            <a:pPr marL="0" indent="0">
              <a:buNone/>
            </a:pPr>
            <a:r>
              <a:rPr lang="en-US" sz="3600" dirty="0" smtClean="0">
                <a:effectLst/>
              </a:rPr>
              <a:t>Here </a:t>
            </a:r>
            <a:r>
              <a:rPr lang="en-US" sz="3600" dirty="0">
                <a:effectLst/>
              </a:rPr>
              <a:t>is a sudden but timely warning to put </a:t>
            </a:r>
            <a:r>
              <a:rPr lang="en-US" sz="3600" dirty="0" smtClean="0">
                <a:effectLst/>
              </a:rPr>
              <a:t>everyone </a:t>
            </a:r>
            <a:r>
              <a:rPr lang="en-US" sz="3600" dirty="0">
                <a:effectLst/>
              </a:rPr>
              <a:t>on </a:t>
            </a:r>
            <a:r>
              <a:rPr lang="en-US" sz="3600" dirty="0" smtClean="0">
                <a:effectLst/>
              </a:rPr>
              <a:t>their </a:t>
            </a:r>
            <a:r>
              <a:rPr lang="en-US" sz="3600" dirty="0">
                <a:effectLst/>
              </a:rPr>
              <a:t>guard, when this sudden and generally unexpected tribulation should take place. This is designed evidently to admonish </a:t>
            </a:r>
            <a:r>
              <a:rPr lang="en-US" sz="3600" dirty="0" smtClean="0">
                <a:effectLst/>
              </a:rPr>
              <a:t>saints </a:t>
            </a:r>
            <a:r>
              <a:rPr lang="en-US" sz="3600" dirty="0">
                <a:effectLst/>
              </a:rPr>
              <a:t>to watch, or to be in readiness for his coming --since, whenever it would occur, it would be at a time when </a:t>
            </a:r>
            <a:r>
              <a:rPr lang="en-US" sz="3600" dirty="0" smtClean="0">
                <a:effectLst/>
              </a:rPr>
              <a:t>they </a:t>
            </a:r>
            <a:r>
              <a:rPr lang="en-US" sz="3600" dirty="0">
                <a:effectLst/>
              </a:rPr>
              <a:t>were not expecting him. </a:t>
            </a:r>
            <a:endParaRPr lang="en-US" sz="3600" i="1" dirty="0" smtClean="0">
              <a:solidFill>
                <a:srgbClr val="FFFF00"/>
              </a:solidFill>
              <a:effectLst/>
            </a:endParaRPr>
          </a:p>
        </p:txBody>
      </p:sp>
    </p:spTree>
    <p:extLst>
      <p:ext uri="{BB962C8B-B14F-4D97-AF65-F5344CB8AC3E}">
        <p14:creationId xmlns:p14="http://schemas.microsoft.com/office/powerpoint/2010/main" val="7034700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chemeClr val="accent3">
                    <a:lumMod val="60000"/>
                    <a:lumOff val="40000"/>
                  </a:schemeClr>
                </a:solidFill>
                <a:effectLst>
                  <a:outerShdw blurRad="38100" dist="38100" dir="2700000" algn="tl">
                    <a:srgbClr val="000000">
                      <a:alpha val="43137"/>
                    </a:srgbClr>
                  </a:outerShdw>
                </a:effectLst>
              </a:rPr>
              <a:t>SMYRNA</a:t>
            </a:r>
            <a:r>
              <a:rPr lang="en-US" sz="3600" b="1" dirty="0">
                <a:solidFill>
                  <a:srgbClr val="00B0F0"/>
                </a:solidFill>
                <a:effectLst/>
              </a:rPr>
              <a:t> is now Izmir, Turkey</a:t>
            </a:r>
            <a:endParaRPr lang="en-US" sz="3600" b="1" dirty="0">
              <a:solidFill>
                <a:srgbClr val="FFFF00"/>
              </a:solidFill>
              <a:effectLst/>
            </a:endParaRPr>
          </a:p>
          <a:p>
            <a:pPr marL="0" indent="0">
              <a:buNone/>
            </a:pPr>
            <a:endParaRPr lang="en-US" sz="3200" dirty="0">
              <a:effectLst/>
            </a:endParaRPr>
          </a:p>
        </p:txBody>
      </p:sp>
      <p:pic>
        <p:nvPicPr>
          <p:cNvPr id="6146" name="Picture 2" descr="http://media4.picsearch.com/is?K2S16Rsp78Fjj_nb9vJHGoQB61-VNXtIu0ftHIFFA5s&amp;height=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91" y="1553382"/>
            <a:ext cx="5315885" cy="39752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edia5.picsearch.com/is?Ey21H5iju4L3dnS4qKKI1KmjCRoe96IlRJBlyTZSICw&amp;height=2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441" y="1553382"/>
            <a:ext cx="6051279" cy="438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303049"/>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16:15</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064524"/>
            <a:ext cx="11764370" cy="5568287"/>
          </a:xfrm>
        </p:spPr>
        <p:txBody>
          <a:bodyPr>
            <a:noAutofit/>
          </a:bodyPr>
          <a:lstStyle/>
          <a:p>
            <a:pPr marL="0" indent="0">
              <a:buNone/>
            </a:pPr>
            <a:r>
              <a:rPr lang="en-US" sz="3600" dirty="0" smtClean="0">
                <a:effectLst/>
              </a:rPr>
              <a:t>The </a:t>
            </a:r>
            <a:r>
              <a:rPr lang="en-US" sz="3600" dirty="0">
                <a:effectLst/>
              </a:rPr>
              <a:t>essential </a:t>
            </a:r>
            <a:r>
              <a:rPr lang="en-US" sz="3600" dirty="0" smtClean="0">
                <a:effectLst/>
              </a:rPr>
              <a:t>idea here</a:t>
            </a:r>
            <a:r>
              <a:rPr lang="en-US" sz="3600" dirty="0">
                <a:effectLst/>
              </a:rPr>
              <a:t>, is the duty of vigilance. We are to be awake to duty and to danger; we are not to be found sleeping on our post; we are to be ready for </a:t>
            </a:r>
            <a:r>
              <a:rPr lang="en-US" sz="3600" dirty="0" smtClean="0">
                <a:effectLst/>
              </a:rPr>
              <a:t>death-</a:t>
            </a:r>
            <a:r>
              <a:rPr lang="en-US" sz="3600" dirty="0">
                <a:effectLst/>
              </a:rPr>
              <a:t>-ready for the coming of the Son of man. </a:t>
            </a:r>
            <a:endParaRPr lang="en-US" sz="3600" dirty="0" smtClean="0">
              <a:effectLst/>
            </a:endParaRPr>
          </a:p>
          <a:p>
            <a:pPr marL="0" indent="0">
              <a:buNone/>
            </a:pPr>
            <a:r>
              <a:rPr lang="en-US" sz="3600" i="1" dirty="0" smtClean="0">
                <a:solidFill>
                  <a:srgbClr val="FFFF00"/>
                </a:solidFill>
                <a:effectLst/>
              </a:rPr>
              <a:t>“…so </a:t>
            </a:r>
            <a:r>
              <a:rPr lang="en-US" sz="3600" i="1" dirty="0">
                <a:solidFill>
                  <a:srgbClr val="FFFF00"/>
                </a:solidFill>
                <a:effectLst/>
              </a:rPr>
              <a:t>that he will not walk about naked and men will not see his </a:t>
            </a:r>
            <a:r>
              <a:rPr lang="en-US" sz="3600" i="1" dirty="0" smtClean="0">
                <a:solidFill>
                  <a:srgbClr val="FFFF00"/>
                </a:solidFill>
                <a:effectLst/>
              </a:rPr>
              <a:t>shame” </a:t>
            </a:r>
            <a:r>
              <a:rPr lang="en-US" sz="3600" dirty="0">
                <a:effectLst/>
              </a:rPr>
              <a:t> </a:t>
            </a:r>
            <a:r>
              <a:rPr lang="en-US" sz="3600" dirty="0" smtClean="0">
                <a:effectLst/>
              </a:rPr>
              <a:t>It </a:t>
            </a:r>
            <a:r>
              <a:rPr lang="en-US" sz="3600" dirty="0">
                <a:effectLst/>
              </a:rPr>
              <a:t>refers not to the loss of salvation, but to </a:t>
            </a:r>
            <a:r>
              <a:rPr lang="en-US" sz="3600" dirty="0" smtClean="0">
                <a:effectLst/>
              </a:rPr>
              <a:t>believers </a:t>
            </a:r>
            <a:r>
              <a:rPr lang="en-US" sz="3600" dirty="0">
                <a:effectLst/>
              </a:rPr>
              <a:t>who will be ashamed of their activities and </a:t>
            </a:r>
            <a:r>
              <a:rPr lang="en-US" sz="3600" dirty="0" smtClean="0">
                <a:effectLst/>
              </a:rPr>
              <a:t>unholy lifestyle at </a:t>
            </a:r>
            <a:r>
              <a:rPr lang="en-US" sz="3600" dirty="0">
                <a:effectLst/>
              </a:rPr>
              <a:t>Jesus' Second Coming. </a:t>
            </a:r>
            <a:endParaRPr lang="en-US" sz="3600" i="1" dirty="0" smtClean="0">
              <a:solidFill>
                <a:srgbClr val="FFFF00"/>
              </a:solidFill>
              <a:effectLst/>
            </a:endParaRPr>
          </a:p>
        </p:txBody>
      </p:sp>
    </p:spTree>
    <p:extLst>
      <p:ext uri="{BB962C8B-B14F-4D97-AF65-F5344CB8AC3E}">
        <p14:creationId xmlns:p14="http://schemas.microsoft.com/office/powerpoint/2010/main" val="2993088963"/>
      </p:ext>
    </p:extLst>
  </p:cSld>
  <p:clrMapOvr>
    <a:masterClrMapping/>
  </p:clrMapOvr>
  <p:timing>
    <p:tnLst>
      <p:par>
        <p:cTn id="1" dur="indefinite" restart="never" nodeType="tmRoot"/>
      </p:par>
    </p:tnLst>
  </p:timing>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678675"/>
            <a:ext cx="11764370" cy="4954136"/>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he gathered them together</a:t>
            </a:r>
            <a:r>
              <a:rPr lang="en-US" sz="3600" dirty="0">
                <a:effectLst/>
              </a:rPr>
              <a:t>. </a:t>
            </a:r>
            <a:r>
              <a:rPr lang="en-US" sz="3600" dirty="0">
                <a:solidFill>
                  <a:srgbClr val="00FFFF"/>
                </a:solidFill>
                <a:effectLst/>
              </a:rPr>
              <a:t>Who gathered them</a:t>
            </a:r>
            <a:r>
              <a:rPr lang="en-US" sz="3600" dirty="0" smtClean="0">
                <a:solidFill>
                  <a:srgbClr val="00FFFF"/>
                </a:solidFill>
                <a:effectLst/>
              </a:rPr>
              <a:t>?</a:t>
            </a:r>
          </a:p>
          <a:p>
            <a:pPr marL="0" indent="0">
              <a:buNone/>
            </a:pPr>
            <a:r>
              <a:rPr lang="en-US" sz="3600" dirty="0" smtClean="0">
                <a:effectLst/>
              </a:rPr>
              <a:t>Some suppose </a:t>
            </a:r>
            <a:r>
              <a:rPr lang="en-US" sz="3600" dirty="0">
                <a:effectLst/>
              </a:rPr>
              <a:t>that it means that God gathered them together; others suppose that it was the sixth angel; others that it was Satan; others that it was the </a:t>
            </a:r>
            <a:r>
              <a:rPr lang="en-US" sz="3600" dirty="0" smtClean="0">
                <a:effectLst/>
              </a:rPr>
              <a:t>antichrist; </a:t>
            </a:r>
            <a:r>
              <a:rPr lang="en-US" sz="3600" dirty="0">
                <a:effectLst/>
              </a:rPr>
              <a:t>and others that it was </a:t>
            </a:r>
            <a:r>
              <a:rPr lang="en-US" sz="3600" dirty="0" smtClean="0">
                <a:effectLst/>
              </a:rPr>
              <a:t>Jesus Christ.</a:t>
            </a:r>
          </a:p>
        </p:txBody>
      </p:sp>
    </p:spTree>
    <p:extLst>
      <p:ext uri="{BB962C8B-B14F-4D97-AF65-F5344CB8AC3E}">
        <p14:creationId xmlns:p14="http://schemas.microsoft.com/office/powerpoint/2010/main" val="1332781314"/>
      </p:ext>
    </p:extLst>
  </p:cSld>
  <p:clrMapOvr>
    <a:masterClrMapping/>
  </p:clrMapOvr>
  <p:timing>
    <p:tnLst>
      <p:par>
        <p:cTn id="1" dur="indefinite" restart="never" nodeType="tmRoot"/>
      </p:par>
    </p:tnLst>
  </p:timing>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282890"/>
            <a:ext cx="11764370" cy="5349922"/>
          </a:xfrm>
        </p:spPr>
        <p:txBody>
          <a:bodyPr>
            <a:noAutofit/>
          </a:bodyPr>
          <a:lstStyle/>
          <a:p>
            <a:pPr marL="0" indent="0">
              <a:buNone/>
            </a:pPr>
            <a:r>
              <a:rPr lang="en-US" sz="3600" dirty="0" smtClean="0">
                <a:effectLst/>
              </a:rPr>
              <a:t>In verse 14 </a:t>
            </a:r>
            <a:r>
              <a:rPr lang="en-US" sz="3600" dirty="0">
                <a:effectLst/>
              </a:rPr>
              <a:t>the spirits are represented as going forth into the whole world for the purpose of gathering the nations together </a:t>
            </a:r>
            <a:r>
              <a:rPr lang="en-US" sz="3600" dirty="0" smtClean="0">
                <a:effectLst/>
              </a:rPr>
              <a:t>for </a:t>
            </a:r>
            <a:r>
              <a:rPr lang="en-US" sz="3600" dirty="0">
                <a:effectLst/>
              </a:rPr>
              <a:t>the great battle, and it is natural to suppose that the </a:t>
            </a:r>
            <a:r>
              <a:rPr lang="en-US" sz="3600" dirty="0" smtClean="0">
                <a:effectLst/>
              </a:rPr>
              <a:t>reference in verse 16 </a:t>
            </a:r>
            <a:r>
              <a:rPr lang="en-US" sz="3600" dirty="0">
                <a:effectLst/>
              </a:rPr>
              <a:t>is to them here as having accomplished what they went forth to </a:t>
            </a:r>
            <a:r>
              <a:rPr lang="en-US" sz="3600" dirty="0" smtClean="0">
                <a:effectLst/>
              </a:rPr>
              <a:t>do</a:t>
            </a:r>
            <a:r>
              <a:rPr lang="en-US" sz="3600" dirty="0">
                <a:effectLst/>
              </a:rPr>
              <a:t>;</a:t>
            </a:r>
            <a:r>
              <a:rPr lang="en-US" sz="3600" dirty="0" smtClean="0">
                <a:effectLst/>
              </a:rPr>
              <a:t> that is, to gather the troops. Thus an evil spirit, or the antichrist or Satan himself would most likely fit the role of the gatherer in this context.</a:t>
            </a:r>
          </a:p>
        </p:txBody>
      </p:sp>
    </p:spTree>
    <p:extLst>
      <p:ext uri="{BB962C8B-B14F-4D97-AF65-F5344CB8AC3E}">
        <p14:creationId xmlns:p14="http://schemas.microsoft.com/office/powerpoint/2010/main" val="2431225405"/>
      </p:ext>
    </p:extLst>
  </p:cSld>
  <p:clrMapOvr>
    <a:masterClrMapping/>
  </p:clrMapOvr>
  <p:timing>
    <p:tnLst>
      <p:par>
        <p:cTn id="1" dur="indefinite" restart="never" nodeType="tmRoot"/>
      </p:par>
    </p:tnLst>
  </p:timing>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282890"/>
            <a:ext cx="11764370" cy="5349922"/>
          </a:xfrm>
        </p:spPr>
        <p:txBody>
          <a:bodyPr>
            <a:noAutofit/>
          </a:bodyPr>
          <a:lstStyle/>
          <a:p>
            <a:pPr marL="0" indent="0">
              <a:buNone/>
            </a:pPr>
            <a:r>
              <a:rPr lang="en-US" sz="3600" dirty="0" smtClean="0">
                <a:solidFill>
                  <a:srgbClr val="00FFFF"/>
                </a:solidFill>
                <a:effectLst/>
              </a:rPr>
              <a:t>Note However that </a:t>
            </a:r>
            <a:r>
              <a:rPr lang="en-US" sz="3600" i="1" dirty="0" smtClean="0">
                <a:solidFill>
                  <a:srgbClr val="FFFF00"/>
                </a:solidFill>
                <a:effectLst/>
              </a:rPr>
              <a:t>Rev. 19:19 </a:t>
            </a:r>
            <a:r>
              <a:rPr lang="en-US" sz="3600" dirty="0" smtClean="0">
                <a:solidFill>
                  <a:srgbClr val="00FFFF"/>
                </a:solidFill>
                <a:effectLst/>
              </a:rPr>
              <a:t>identifies the beast (</a:t>
            </a:r>
            <a:r>
              <a:rPr lang="en-US" sz="3600" i="1" dirty="0" smtClean="0">
                <a:solidFill>
                  <a:srgbClr val="FFFF00"/>
                </a:solidFill>
                <a:effectLst/>
              </a:rPr>
              <a:t>the antichrist</a:t>
            </a:r>
            <a:r>
              <a:rPr lang="en-US" sz="3600" dirty="0" smtClean="0">
                <a:solidFill>
                  <a:srgbClr val="00FFFF"/>
                </a:solidFill>
                <a:effectLst/>
              </a:rPr>
              <a:t>) as the one leading the army for the battle of Armageddon. Hence it could very well be the Antichrist that gathered the army and then lead the army into battle.</a:t>
            </a:r>
          </a:p>
          <a:p>
            <a:pPr marL="0" indent="0">
              <a:buNone/>
            </a:pPr>
            <a:r>
              <a:rPr lang="en-US" sz="3600" b="1" dirty="0" smtClean="0">
                <a:solidFill>
                  <a:srgbClr val="FFFF00"/>
                </a:solidFill>
                <a:effectLst/>
              </a:rPr>
              <a:t>OR</a:t>
            </a:r>
            <a:r>
              <a:rPr lang="en-US" sz="3600" dirty="0" smtClean="0">
                <a:solidFill>
                  <a:srgbClr val="00FFFF"/>
                </a:solidFill>
                <a:effectLst/>
              </a:rPr>
              <a:t> … Someone else gathered the army (Ex. Satan) while the antichrist led the army as a general.</a:t>
            </a:r>
          </a:p>
        </p:txBody>
      </p:sp>
    </p:spTree>
    <p:extLst>
      <p:ext uri="{BB962C8B-B14F-4D97-AF65-F5344CB8AC3E}">
        <p14:creationId xmlns:p14="http://schemas.microsoft.com/office/powerpoint/2010/main" val="3438078767"/>
      </p:ext>
    </p:extLst>
  </p:cSld>
  <p:clrMapOvr>
    <a:masterClrMapping/>
  </p:clrMapOvr>
  <p:timing>
    <p:tnLst>
      <p:par>
        <p:cTn id="1" dur="indefinite" restart="never" nodeType="tmRoot"/>
      </p:par>
    </p:tnLst>
  </p:timing>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00FFFF"/>
                </a:solidFill>
              </a:rPr>
              <a:t>6</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4098" name="Picture 2" descr="http://www.metal-archives.com/images/3/9/9/8/399807.jpg?3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576" y="850093"/>
            <a:ext cx="5775894" cy="5775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985219"/>
      </p:ext>
    </p:extLst>
  </p:cSld>
  <p:clrMapOvr>
    <a:masterClrMapping/>
  </p:clrMapOvr>
  <p:timing>
    <p:tnLst>
      <p:par>
        <p:cTn id="1" dur="indefinite" restart="never" nodeType="tmRoot"/>
      </p:par>
    </p:tnLst>
  </p:timing>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descr="https://jayongeorge.files.wordpress.com/2015/01/armaged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50973" cy="677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110007"/>
      </p:ext>
    </p:extLst>
  </p:cSld>
  <p:clrMapOvr>
    <a:masterClrMapping/>
  </p:clrMapOvr>
  <p:timing>
    <p:tnLst>
      <p:par>
        <p:cTn id="1" dur="indefinite" restart="never" nodeType="tmRoot"/>
      </p:par>
    </p:tnLst>
  </p:timing>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92D050"/>
                </a:solidFill>
              </a:rPr>
              <a:t>ARMAGEDDON</a:t>
            </a:r>
            <a:endParaRPr lang="en-US" dirty="0">
              <a:solidFill>
                <a:srgbClr val="92D050"/>
              </a:solidFill>
            </a:endParaRPr>
          </a:p>
        </p:txBody>
      </p:sp>
      <p:sp>
        <p:nvSpPr>
          <p:cNvPr id="3" name="Content Placeholder 2"/>
          <p:cNvSpPr>
            <a:spLocks noGrp="1"/>
          </p:cNvSpPr>
          <p:nvPr>
            <p:ph idx="1"/>
          </p:nvPr>
        </p:nvSpPr>
        <p:spPr>
          <a:xfrm>
            <a:off x="218363" y="1282890"/>
            <a:ext cx="11846257" cy="5349922"/>
          </a:xfrm>
        </p:spPr>
        <p:txBody>
          <a:bodyPr>
            <a:noAutofit/>
          </a:bodyPr>
          <a:lstStyle/>
          <a:p>
            <a:pPr marL="0" indent="0">
              <a:buNone/>
            </a:pPr>
            <a:r>
              <a:rPr lang="en-US" sz="3600" dirty="0" smtClean="0">
                <a:effectLst/>
              </a:rPr>
              <a:t>The </a:t>
            </a:r>
            <a:r>
              <a:rPr lang="en-US" sz="3600" dirty="0">
                <a:effectLst/>
              </a:rPr>
              <a:t>word </a:t>
            </a:r>
            <a:r>
              <a:rPr lang="en-US" sz="3600" b="1" i="1" dirty="0" smtClean="0">
                <a:solidFill>
                  <a:srgbClr val="92D050"/>
                </a:solidFill>
                <a:effectLst/>
              </a:rPr>
              <a:t>Armageddon</a:t>
            </a:r>
            <a:r>
              <a:rPr lang="en-US" sz="3600" dirty="0" smtClean="0">
                <a:effectLst/>
              </a:rPr>
              <a:t> occurs </a:t>
            </a:r>
            <a:r>
              <a:rPr lang="en-US" sz="3600" dirty="0">
                <a:effectLst/>
              </a:rPr>
              <a:t>nowhere else in the New </a:t>
            </a:r>
            <a:r>
              <a:rPr lang="en-US" sz="3600" dirty="0" smtClean="0">
                <a:effectLst/>
              </a:rPr>
              <a:t>Testament. </a:t>
            </a:r>
            <a:r>
              <a:rPr lang="en-US" sz="3600" dirty="0">
                <a:effectLst/>
              </a:rPr>
              <a:t>It seems to be formed from the Hebrew </a:t>
            </a:r>
            <a:r>
              <a:rPr lang="en-US" sz="3600" dirty="0" smtClean="0">
                <a:effectLst/>
              </a:rPr>
              <a:t>language – </a:t>
            </a:r>
            <a:r>
              <a:rPr lang="en-US" sz="3600" b="1" i="1" dirty="0" smtClean="0">
                <a:solidFill>
                  <a:srgbClr val="00FFFF"/>
                </a:solidFill>
                <a:effectLst/>
              </a:rPr>
              <a:t>“</a:t>
            </a:r>
            <a:r>
              <a:rPr lang="en-US" sz="3600" b="1" i="1" dirty="0" err="1" smtClean="0">
                <a:solidFill>
                  <a:srgbClr val="00FFFF"/>
                </a:solidFill>
                <a:effectLst/>
              </a:rPr>
              <a:t>Har</a:t>
            </a:r>
            <a:r>
              <a:rPr lang="en-US" sz="3600" b="1" i="1" dirty="0" smtClean="0">
                <a:solidFill>
                  <a:srgbClr val="00FFFF"/>
                </a:solidFill>
                <a:effectLst/>
              </a:rPr>
              <a:t> Megiddo” </a:t>
            </a:r>
            <a:r>
              <a:rPr lang="en-US" sz="3600" dirty="0" smtClean="0">
                <a:effectLst/>
              </a:rPr>
              <a:t>meaning; </a:t>
            </a:r>
            <a:r>
              <a:rPr lang="en-US" sz="3600" b="1" i="1" dirty="0" smtClean="0">
                <a:solidFill>
                  <a:srgbClr val="92D050"/>
                </a:solidFill>
                <a:effectLst/>
              </a:rPr>
              <a:t>Mountain or Hill </a:t>
            </a:r>
            <a:r>
              <a:rPr lang="en-US" sz="3600" b="1" i="1" dirty="0">
                <a:solidFill>
                  <a:srgbClr val="92D050"/>
                </a:solidFill>
                <a:effectLst/>
              </a:rPr>
              <a:t>of Megiddo</a:t>
            </a:r>
            <a:r>
              <a:rPr lang="en-US" sz="3600" dirty="0">
                <a:effectLst/>
              </a:rPr>
              <a:t>. </a:t>
            </a:r>
            <a:r>
              <a:rPr lang="en-US" sz="3600" dirty="0" smtClean="0">
                <a:effectLst/>
              </a:rPr>
              <a:t>Megiddo </a:t>
            </a:r>
            <a:r>
              <a:rPr lang="en-US" sz="3600" dirty="0">
                <a:effectLst/>
              </a:rPr>
              <a:t>is a city and territory in the tribe of Manasseh, bordering on Issachar and Asher, and was made famous by </a:t>
            </a:r>
            <a:r>
              <a:rPr lang="en-US" sz="3600" dirty="0" smtClean="0">
                <a:effectLst/>
              </a:rPr>
              <a:t>the overthrow </a:t>
            </a:r>
            <a:r>
              <a:rPr lang="en-US" sz="3600" dirty="0">
                <a:effectLst/>
              </a:rPr>
              <a:t>of king </a:t>
            </a:r>
            <a:r>
              <a:rPr lang="en-US" sz="3600" dirty="0" smtClean="0">
                <a:effectLst/>
              </a:rPr>
              <a:t>Josiah when he </a:t>
            </a:r>
            <a:r>
              <a:rPr lang="en-US" sz="3600" i="1" dirty="0" smtClean="0">
                <a:solidFill>
                  <a:srgbClr val="FFFF00"/>
                </a:solidFill>
                <a:effectLst/>
              </a:rPr>
              <a:t>"came </a:t>
            </a:r>
            <a:r>
              <a:rPr lang="en-US" sz="3600" i="1" dirty="0">
                <a:solidFill>
                  <a:srgbClr val="FFFF00"/>
                </a:solidFill>
                <a:effectLst/>
              </a:rPr>
              <a:t>to fight in the valley of </a:t>
            </a:r>
            <a:r>
              <a:rPr lang="en-US" sz="3600" i="1" dirty="0" smtClean="0">
                <a:solidFill>
                  <a:srgbClr val="FFFF00"/>
                </a:solidFill>
                <a:effectLst/>
              </a:rPr>
              <a:t>Megiddo"</a:t>
            </a:r>
            <a:r>
              <a:rPr lang="en-US" sz="3600" dirty="0" smtClean="0">
                <a:effectLst/>
              </a:rPr>
              <a:t> </a:t>
            </a:r>
            <a:r>
              <a:rPr lang="en-US" sz="3600" i="1" dirty="0" smtClean="0">
                <a:solidFill>
                  <a:srgbClr val="FFFF00"/>
                </a:solidFill>
                <a:effectLst/>
              </a:rPr>
              <a:t>(2 Chron. </a:t>
            </a:r>
            <a:r>
              <a:rPr lang="en-US" sz="3600" i="1" dirty="0">
                <a:solidFill>
                  <a:srgbClr val="FFFF00"/>
                </a:solidFill>
                <a:effectLst/>
              </a:rPr>
              <a:t>35:22; </a:t>
            </a:r>
            <a:r>
              <a:rPr lang="en-US" sz="3600" i="1" dirty="0" err="1" smtClean="0">
                <a:solidFill>
                  <a:srgbClr val="FFFF00"/>
                </a:solidFill>
                <a:effectLst/>
              </a:rPr>
              <a:t>Zec</a:t>
            </a:r>
            <a:r>
              <a:rPr lang="en-US" sz="3600" i="1" dirty="0" smtClean="0">
                <a:solidFill>
                  <a:srgbClr val="FFFF00"/>
                </a:solidFill>
                <a:effectLst/>
              </a:rPr>
              <a:t>. 12:11).</a:t>
            </a:r>
          </a:p>
        </p:txBody>
      </p:sp>
    </p:spTree>
    <p:extLst>
      <p:ext uri="{BB962C8B-B14F-4D97-AF65-F5344CB8AC3E}">
        <p14:creationId xmlns:p14="http://schemas.microsoft.com/office/powerpoint/2010/main" val="1774820846"/>
      </p:ext>
    </p:extLst>
  </p:cSld>
  <p:clrMapOvr>
    <a:masterClrMapping/>
  </p:clrMapOvr>
  <p:timing>
    <p:tnLst>
      <p:par>
        <p:cTn id="1" dur="indefinite" restart="never" nodeType="tmRoot"/>
      </p:par>
    </p:tnLst>
  </p:timing>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92D050"/>
                </a:solidFill>
              </a:rPr>
              <a:t>ARMAGEDDON</a:t>
            </a:r>
            <a:endParaRPr lang="en-US" dirty="0">
              <a:solidFill>
                <a:srgbClr val="92D050"/>
              </a:solidFill>
            </a:endParaRPr>
          </a:p>
        </p:txBody>
      </p:sp>
      <p:sp>
        <p:nvSpPr>
          <p:cNvPr id="3" name="Content Placeholder 2"/>
          <p:cNvSpPr>
            <a:spLocks noGrp="1"/>
          </p:cNvSpPr>
          <p:nvPr>
            <p:ph idx="1"/>
          </p:nvPr>
        </p:nvSpPr>
        <p:spPr>
          <a:xfrm>
            <a:off x="136477" y="1023582"/>
            <a:ext cx="11846257" cy="5663821"/>
          </a:xfrm>
        </p:spPr>
        <p:txBody>
          <a:bodyPr>
            <a:noAutofit/>
          </a:bodyPr>
          <a:lstStyle/>
          <a:p>
            <a:pPr marL="0" indent="0">
              <a:buNone/>
            </a:pPr>
            <a:r>
              <a:rPr lang="en-US" sz="3200" dirty="0" smtClean="0">
                <a:effectLst/>
              </a:rPr>
              <a:t>Megiddo had </a:t>
            </a:r>
            <a:r>
              <a:rPr lang="en-US" sz="3200" dirty="0">
                <a:effectLst/>
              </a:rPr>
              <a:t>been originally one of the royal cities of the </a:t>
            </a:r>
            <a:r>
              <a:rPr lang="en-US" sz="3200" dirty="0" smtClean="0">
                <a:effectLst/>
              </a:rPr>
              <a:t>Canaanites </a:t>
            </a:r>
            <a:r>
              <a:rPr lang="en-US" sz="3200" i="1" dirty="0">
                <a:solidFill>
                  <a:srgbClr val="FFFF00"/>
                </a:solidFill>
                <a:effectLst/>
              </a:rPr>
              <a:t>(</a:t>
            </a:r>
            <a:r>
              <a:rPr lang="en-US" sz="3200" i="1" dirty="0" smtClean="0">
                <a:solidFill>
                  <a:srgbClr val="FFFF00"/>
                </a:solidFill>
                <a:effectLst/>
              </a:rPr>
              <a:t>Josh. 12:21)</a:t>
            </a:r>
            <a:r>
              <a:rPr lang="en-US" sz="3200" dirty="0" smtClean="0">
                <a:effectLst/>
              </a:rPr>
              <a:t> </a:t>
            </a:r>
            <a:r>
              <a:rPr lang="en-US" sz="3200" dirty="0">
                <a:effectLst/>
              </a:rPr>
              <a:t>and was one of those of which the Israelites were unable for a long time to take possession. It was rebuilt and fortified by </a:t>
            </a:r>
            <a:r>
              <a:rPr lang="en-US" sz="3200" dirty="0" smtClean="0">
                <a:effectLst/>
              </a:rPr>
              <a:t>Solomon</a:t>
            </a:r>
            <a:r>
              <a:rPr lang="en-US" sz="3200" dirty="0">
                <a:effectLst/>
              </a:rPr>
              <a:t> </a:t>
            </a:r>
            <a:r>
              <a:rPr lang="en-US" sz="3200" i="1" dirty="0" smtClean="0">
                <a:solidFill>
                  <a:srgbClr val="FFFF00"/>
                </a:solidFill>
                <a:effectLst/>
              </a:rPr>
              <a:t>(1 King 9:15) </a:t>
            </a:r>
            <a:r>
              <a:rPr lang="en-US" sz="3200" dirty="0" smtClean="0">
                <a:effectLst/>
              </a:rPr>
              <a:t>and </a:t>
            </a:r>
            <a:r>
              <a:rPr lang="en-US" sz="3200" dirty="0" err="1">
                <a:effectLst/>
              </a:rPr>
              <a:t>Ahaziah</a:t>
            </a:r>
            <a:r>
              <a:rPr lang="en-US" sz="3200" dirty="0">
                <a:effectLst/>
              </a:rPr>
              <a:t> king of Judah fled </a:t>
            </a:r>
            <a:r>
              <a:rPr lang="en-US" sz="3200" dirty="0" smtClean="0">
                <a:effectLst/>
              </a:rPr>
              <a:t>there when </a:t>
            </a:r>
            <a:r>
              <a:rPr lang="en-US" sz="3200" dirty="0">
                <a:effectLst/>
              </a:rPr>
              <a:t>wounded by Jehu, and died </a:t>
            </a:r>
            <a:r>
              <a:rPr lang="en-US" sz="3200" dirty="0" smtClean="0">
                <a:effectLst/>
              </a:rPr>
              <a:t>there </a:t>
            </a:r>
            <a:r>
              <a:rPr lang="en-US" sz="3200" i="1" dirty="0" smtClean="0">
                <a:solidFill>
                  <a:srgbClr val="FFFF00"/>
                </a:solidFill>
                <a:effectLst/>
              </a:rPr>
              <a:t>(2 Kings 9:27)</a:t>
            </a:r>
            <a:r>
              <a:rPr lang="en-US" sz="3200" dirty="0" smtClean="0">
                <a:effectLst/>
              </a:rPr>
              <a:t>.  It </a:t>
            </a:r>
            <a:r>
              <a:rPr lang="en-US" sz="3200" dirty="0">
                <a:effectLst/>
              </a:rPr>
              <a:t>was </a:t>
            </a:r>
            <a:r>
              <a:rPr lang="en-US" sz="3200" dirty="0" smtClean="0">
                <a:effectLst/>
              </a:rPr>
              <a:t>Megiddo </a:t>
            </a:r>
            <a:r>
              <a:rPr lang="en-US" sz="3200" dirty="0">
                <a:effectLst/>
              </a:rPr>
              <a:t>that Deborah and Barak destroyed </a:t>
            </a:r>
            <a:r>
              <a:rPr lang="en-US" sz="3200" dirty="0" err="1">
                <a:effectLst/>
              </a:rPr>
              <a:t>Sisera</a:t>
            </a:r>
            <a:r>
              <a:rPr lang="en-US" sz="3200" dirty="0">
                <a:effectLst/>
              </a:rPr>
              <a:t> and his </a:t>
            </a:r>
            <a:r>
              <a:rPr lang="en-US" sz="3200" dirty="0" smtClean="0">
                <a:effectLst/>
              </a:rPr>
              <a:t>host </a:t>
            </a:r>
            <a:r>
              <a:rPr lang="en-US" sz="3200" i="1" dirty="0">
                <a:solidFill>
                  <a:srgbClr val="FFFF00"/>
                </a:solidFill>
                <a:effectLst/>
              </a:rPr>
              <a:t>(</a:t>
            </a:r>
            <a:r>
              <a:rPr lang="en-US" sz="3200" i="1" dirty="0" smtClean="0">
                <a:solidFill>
                  <a:srgbClr val="FFFF00"/>
                </a:solidFill>
                <a:effectLst/>
              </a:rPr>
              <a:t>Judges 5:19) </a:t>
            </a:r>
            <a:r>
              <a:rPr lang="en-US" sz="3200" dirty="0">
                <a:effectLst/>
              </a:rPr>
              <a:t>and it was in a battle near </a:t>
            </a:r>
            <a:r>
              <a:rPr lang="en-US" sz="3200" dirty="0" smtClean="0">
                <a:effectLst/>
              </a:rPr>
              <a:t>Megiddo </a:t>
            </a:r>
            <a:r>
              <a:rPr lang="en-US" sz="3200" dirty="0">
                <a:effectLst/>
              </a:rPr>
              <a:t>that Josiah was slain by </a:t>
            </a:r>
            <a:r>
              <a:rPr lang="en-US" sz="3200" dirty="0" smtClean="0">
                <a:effectLst/>
              </a:rPr>
              <a:t>Pharaoh-</a:t>
            </a:r>
            <a:r>
              <a:rPr lang="en-US" sz="3200" dirty="0" err="1">
                <a:effectLst/>
              </a:rPr>
              <a:t>n</a:t>
            </a:r>
            <a:r>
              <a:rPr lang="en-US" sz="3200" dirty="0" err="1" smtClean="0">
                <a:effectLst/>
              </a:rPr>
              <a:t>echoh</a:t>
            </a:r>
            <a:r>
              <a:rPr lang="en-US" sz="3200" dirty="0">
                <a:effectLst/>
              </a:rPr>
              <a:t>, </a:t>
            </a:r>
            <a:r>
              <a:rPr lang="en-US" sz="3200" i="1" dirty="0" smtClean="0">
                <a:solidFill>
                  <a:srgbClr val="FFFF00"/>
                </a:solidFill>
                <a:effectLst/>
              </a:rPr>
              <a:t>(2 Kings </a:t>
            </a:r>
            <a:r>
              <a:rPr lang="en-US" sz="3200" i="1" dirty="0">
                <a:solidFill>
                  <a:srgbClr val="FFFF00"/>
                </a:solidFill>
                <a:effectLst/>
              </a:rPr>
              <a:t>23:29-30; </a:t>
            </a:r>
            <a:r>
              <a:rPr lang="en-US" sz="3200" i="1" dirty="0" smtClean="0">
                <a:solidFill>
                  <a:srgbClr val="FFFF00"/>
                </a:solidFill>
                <a:effectLst/>
              </a:rPr>
              <a:t>2 Chron. 35:20-25). </a:t>
            </a:r>
          </a:p>
        </p:txBody>
      </p:sp>
    </p:spTree>
    <p:extLst>
      <p:ext uri="{BB962C8B-B14F-4D97-AF65-F5344CB8AC3E}">
        <p14:creationId xmlns:p14="http://schemas.microsoft.com/office/powerpoint/2010/main" val="1836979550"/>
      </p:ext>
    </p:extLst>
  </p:cSld>
  <p:clrMapOvr>
    <a:masterClrMapping/>
  </p:clrMapOvr>
  <p:timing>
    <p:tnLst>
      <p:par>
        <p:cTn id="1" dur="indefinite" restart="never" nodeType="tmRoot"/>
      </p:par>
    </p:tnLst>
  </p:timing>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92D050"/>
                </a:solidFill>
              </a:rPr>
              <a:t>ARMAGEDDON</a:t>
            </a:r>
            <a:endParaRPr lang="en-US" dirty="0">
              <a:solidFill>
                <a:srgbClr val="92D050"/>
              </a:solidFill>
            </a:endParaRPr>
          </a:p>
        </p:txBody>
      </p:sp>
      <p:sp>
        <p:nvSpPr>
          <p:cNvPr id="3" name="Content Placeholder 2"/>
          <p:cNvSpPr>
            <a:spLocks noGrp="1"/>
          </p:cNvSpPr>
          <p:nvPr>
            <p:ph idx="1"/>
          </p:nvPr>
        </p:nvSpPr>
        <p:spPr>
          <a:xfrm>
            <a:off x="136477" y="1023582"/>
            <a:ext cx="11846257" cy="5663821"/>
          </a:xfrm>
        </p:spPr>
        <p:txBody>
          <a:bodyPr>
            <a:noAutofit/>
          </a:bodyPr>
          <a:lstStyle/>
          <a:p>
            <a:pPr marL="0" indent="0">
              <a:buNone/>
            </a:pPr>
            <a:r>
              <a:rPr lang="en-US" sz="3600" dirty="0">
                <a:effectLst/>
              </a:rPr>
              <a:t>The word </a:t>
            </a:r>
            <a:r>
              <a:rPr lang="en-US" sz="3600" dirty="0">
                <a:solidFill>
                  <a:srgbClr val="FFFF00"/>
                </a:solidFill>
                <a:effectLst/>
              </a:rPr>
              <a:t>"mountain"</a:t>
            </a:r>
            <a:r>
              <a:rPr lang="en-US" sz="3600" dirty="0">
                <a:effectLst/>
              </a:rPr>
              <a:t> in the term </a:t>
            </a:r>
            <a:r>
              <a:rPr lang="en-US" sz="3600" b="1" dirty="0">
                <a:solidFill>
                  <a:srgbClr val="92D050"/>
                </a:solidFill>
                <a:effectLst/>
              </a:rPr>
              <a:t>Armageddon</a:t>
            </a:r>
            <a:r>
              <a:rPr lang="en-US" sz="3600" dirty="0">
                <a:effectLst/>
              </a:rPr>
              <a:t>--" </a:t>
            </a:r>
            <a:r>
              <a:rPr lang="en-US" sz="3600" dirty="0">
                <a:solidFill>
                  <a:srgbClr val="FFFF00"/>
                </a:solidFill>
                <a:effectLst/>
              </a:rPr>
              <a:t>Mountain of Megiddo</a:t>
            </a:r>
            <a:r>
              <a:rPr lang="en-US" sz="3600" dirty="0">
                <a:effectLst/>
              </a:rPr>
              <a:t>"-- seems to have been used because Megiddo was in a mountainous region, </a:t>
            </a:r>
            <a:r>
              <a:rPr lang="en-US" sz="3600" dirty="0" smtClean="0">
                <a:effectLst/>
              </a:rPr>
              <a:t>but </a:t>
            </a:r>
            <a:r>
              <a:rPr lang="en-US" sz="3600" dirty="0">
                <a:effectLst/>
              </a:rPr>
              <a:t>the battles were fought in </a:t>
            </a:r>
            <a:r>
              <a:rPr lang="en-US" sz="3600" dirty="0" smtClean="0">
                <a:effectLst/>
              </a:rPr>
              <a:t>an </a:t>
            </a:r>
            <a:r>
              <a:rPr lang="en-US" sz="3600" dirty="0">
                <a:effectLst/>
              </a:rPr>
              <a:t>adjacent </a:t>
            </a:r>
            <a:r>
              <a:rPr lang="en-US" sz="3600" dirty="0" smtClean="0">
                <a:effectLst/>
              </a:rPr>
              <a:t>valley. </a:t>
            </a:r>
            <a:r>
              <a:rPr lang="en-US" sz="3600" dirty="0">
                <a:effectLst/>
              </a:rPr>
              <a:t>Megiddo was distinguished for being the place </a:t>
            </a:r>
            <a:r>
              <a:rPr lang="en-US" sz="3600" dirty="0" smtClean="0">
                <a:effectLst/>
              </a:rPr>
              <a:t>of </a:t>
            </a:r>
            <a:r>
              <a:rPr lang="en-US" sz="3600" dirty="0">
                <a:effectLst/>
              </a:rPr>
              <a:t>decisive conflict </a:t>
            </a:r>
            <a:r>
              <a:rPr lang="en-US" sz="3600" dirty="0" smtClean="0">
                <a:effectLst/>
              </a:rPr>
              <a:t>and </a:t>
            </a:r>
            <a:r>
              <a:rPr lang="en-US" sz="3600" dirty="0">
                <a:effectLst/>
              </a:rPr>
              <a:t>hence it became </a:t>
            </a:r>
            <a:r>
              <a:rPr lang="en-US" sz="3600" dirty="0" smtClean="0">
                <a:effectLst/>
              </a:rPr>
              <a:t>an emblem </a:t>
            </a:r>
            <a:r>
              <a:rPr lang="en-US" sz="3600" dirty="0">
                <a:effectLst/>
              </a:rPr>
              <a:t>of a</a:t>
            </a:r>
            <a:r>
              <a:rPr lang="en-US" sz="3600" dirty="0" smtClean="0">
                <a:effectLst/>
              </a:rPr>
              <a:t> </a:t>
            </a:r>
            <a:r>
              <a:rPr lang="en-US" sz="3600" dirty="0">
                <a:effectLst/>
              </a:rPr>
              <a:t>decisive </a:t>
            </a:r>
            <a:r>
              <a:rPr lang="en-US" sz="3600" dirty="0" smtClean="0">
                <a:effectLst/>
              </a:rPr>
              <a:t>battle-field; apparently it will be the place of a major battle in the future end time events.</a:t>
            </a:r>
            <a:endParaRPr lang="en-US" sz="3600" i="1" dirty="0" smtClean="0">
              <a:solidFill>
                <a:srgbClr val="FFFF00"/>
              </a:solidFill>
              <a:effectLst/>
            </a:endParaRPr>
          </a:p>
        </p:txBody>
      </p:sp>
    </p:spTree>
    <p:extLst>
      <p:ext uri="{BB962C8B-B14F-4D97-AF65-F5344CB8AC3E}">
        <p14:creationId xmlns:p14="http://schemas.microsoft.com/office/powerpoint/2010/main" val="2738277805"/>
      </p:ext>
    </p:extLst>
  </p:cSld>
  <p:clrMapOvr>
    <a:masterClrMapping/>
  </p:clrMapOvr>
  <p:timing>
    <p:tnLst>
      <p:par>
        <p:cTn id="1" dur="indefinite" restart="never" nodeType="tmRoot"/>
      </p:par>
    </p:tn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92D050"/>
                </a:solidFill>
              </a:rPr>
              <a:t>ARMAGEDDON</a:t>
            </a:r>
            <a:endParaRPr lang="en-US" dirty="0">
              <a:solidFill>
                <a:srgbClr val="92D050"/>
              </a:solidFill>
            </a:endParaRPr>
          </a:p>
        </p:txBody>
      </p:sp>
      <p:sp>
        <p:nvSpPr>
          <p:cNvPr id="3" name="Content Placeholder 2"/>
          <p:cNvSpPr>
            <a:spLocks noGrp="1"/>
          </p:cNvSpPr>
          <p:nvPr>
            <p:ph idx="1"/>
          </p:nvPr>
        </p:nvSpPr>
        <p:spPr>
          <a:xfrm>
            <a:off x="136477" y="1023582"/>
            <a:ext cx="11846257" cy="5663821"/>
          </a:xfrm>
        </p:spPr>
        <p:txBody>
          <a:bodyPr>
            <a:noAutofit/>
          </a:bodyPr>
          <a:lstStyle/>
          <a:p>
            <a:pPr marL="0" indent="0">
              <a:buNone/>
            </a:pPr>
            <a:r>
              <a:rPr lang="en-US" sz="4000" dirty="0" smtClean="0">
                <a:effectLst/>
              </a:rPr>
              <a:t>The </a:t>
            </a:r>
            <a:r>
              <a:rPr lang="en-US" sz="4000" dirty="0">
                <a:effectLst/>
              </a:rPr>
              <a:t>Hebrew word Megiddo seems to mean a </a:t>
            </a:r>
            <a:r>
              <a:rPr lang="en-US" sz="4000" dirty="0">
                <a:solidFill>
                  <a:srgbClr val="00FFFF"/>
                </a:solidFill>
                <a:effectLst/>
              </a:rPr>
              <a:t>place of troops</a:t>
            </a:r>
            <a:r>
              <a:rPr lang="en-US" sz="4000" dirty="0">
                <a:effectLst/>
              </a:rPr>
              <a:t>. </a:t>
            </a:r>
            <a:r>
              <a:rPr lang="en-US" sz="4000" dirty="0" smtClean="0">
                <a:effectLst/>
              </a:rPr>
              <a:t>Megiddo </a:t>
            </a:r>
            <a:r>
              <a:rPr lang="en-US" sz="4000" dirty="0">
                <a:effectLst/>
              </a:rPr>
              <a:t>comes from a </a:t>
            </a:r>
            <a:r>
              <a:rPr lang="en-US" sz="4000" dirty="0" smtClean="0">
                <a:effectLst/>
              </a:rPr>
              <a:t>root word, </a:t>
            </a:r>
            <a:r>
              <a:rPr lang="en-US" sz="4000" i="1" dirty="0" err="1" smtClean="0">
                <a:solidFill>
                  <a:srgbClr val="FFFF00"/>
                </a:solidFill>
                <a:effectLst/>
              </a:rPr>
              <a:t>gadad</a:t>
            </a:r>
            <a:r>
              <a:rPr lang="en-US" sz="4000" dirty="0" smtClean="0">
                <a:effectLst/>
              </a:rPr>
              <a:t>: </a:t>
            </a:r>
            <a:r>
              <a:rPr lang="en-US" sz="4000" dirty="0" smtClean="0">
                <a:solidFill>
                  <a:srgbClr val="FFFF00"/>
                </a:solidFill>
                <a:effectLst/>
              </a:rPr>
              <a:t>"cut </a:t>
            </a:r>
            <a:r>
              <a:rPr lang="en-US" sz="4000" dirty="0">
                <a:solidFill>
                  <a:srgbClr val="FFFF00"/>
                </a:solidFill>
                <a:effectLst/>
              </a:rPr>
              <a:t>off," </a:t>
            </a:r>
            <a:r>
              <a:rPr lang="en-US" sz="4000" dirty="0">
                <a:effectLst/>
              </a:rPr>
              <a:t>and means </a:t>
            </a:r>
            <a:r>
              <a:rPr lang="en-US" sz="4000" i="1" dirty="0" smtClean="0">
                <a:solidFill>
                  <a:srgbClr val="FFFF00"/>
                </a:solidFill>
                <a:effectLst/>
              </a:rPr>
              <a:t>slaughter</a:t>
            </a:r>
            <a:r>
              <a:rPr lang="en-US" sz="4000" dirty="0">
                <a:effectLst/>
              </a:rPr>
              <a:t>. Armageddon signifies the city or the mountain of Megiddo; to which the valley of Megiddo </a:t>
            </a:r>
            <a:r>
              <a:rPr lang="en-US" sz="4000" dirty="0" smtClean="0">
                <a:effectLst/>
              </a:rPr>
              <a:t>was adjoined. Hence </a:t>
            </a:r>
            <a:r>
              <a:rPr lang="en-US" sz="4000" b="1" dirty="0" smtClean="0">
                <a:solidFill>
                  <a:srgbClr val="92D050"/>
                </a:solidFill>
                <a:effectLst/>
              </a:rPr>
              <a:t>Armageddon</a:t>
            </a:r>
            <a:r>
              <a:rPr lang="en-US" sz="4000" dirty="0">
                <a:effectLst/>
              </a:rPr>
              <a:t> </a:t>
            </a:r>
            <a:r>
              <a:rPr lang="en-US" sz="4000" b="1" dirty="0" smtClean="0">
                <a:solidFill>
                  <a:srgbClr val="92D050"/>
                </a:solidFill>
                <a:effectLst/>
              </a:rPr>
              <a:t>is </a:t>
            </a:r>
            <a:r>
              <a:rPr lang="en-US" sz="4000" b="1" dirty="0">
                <a:solidFill>
                  <a:srgbClr val="92D050"/>
                </a:solidFill>
                <a:effectLst/>
              </a:rPr>
              <a:t>a symbolic name for a place of great slaughter</a:t>
            </a:r>
            <a:r>
              <a:rPr lang="en-US" sz="4000" dirty="0">
                <a:effectLst/>
              </a:rPr>
              <a:t>.</a:t>
            </a:r>
            <a:endParaRPr lang="en-US" sz="4000" i="1" dirty="0" smtClean="0">
              <a:solidFill>
                <a:srgbClr val="FFFF00"/>
              </a:solidFill>
              <a:effectLst/>
            </a:endParaRPr>
          </a:p>
        </p:txBody>
      </p:sp>
    </p:spTree>
    <p:extLst>
      <p:ext uri="{BB962C8B-B14F-4D97-AF65-F5344CB8AC3E}">
        <p14:creationId xmlns:p14="http://schemas.microsoft.com/office/powerpoint/2010/main" val="28557064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FF00"/>
                </a:solidFill>
                <a:effectLst>
                  <a:outerShdw blurRad="38100" dist="38100" dir="2700000" algn="tl">
                    <a:srgbClr val="000000">
                      <a:alpha val="43137"/>
                    </a:srgbClr>
                  </a:outerShdw>
                </a:effectLst>
              </a:rPr>
              <a:t>Existing Churches in </a:t>
            </a:r>
            <a:r>
              <a:rPr lang="en-US" sz="3600" b="1" dirty="0">
                <a:solidFill>
                  <a:srgbClr val="00B0F0"/>
                </a:solidFill>
                <a:effectLst/>
              </a:rPr>
              <a:t>Izmir, Turkey</a:t>
            </a:r>
            <a:endParaRPr lang="en-US" sz="3600" b="1" dirty="0">
              <a:solidFill>
                <a:srgbClr val="FFFF00"/>
              </a:solidFill>
              <a:effectLst/>
            </a:endParaRPr>
          </a:p>
          <a:p>
            <a:pPr marL="0" indent="0">
              <a:buNone/>
            </a:pPr>
            <a:endParaRPr lang="en-US" sz="3200" dirty="0">
              <a:effectLst/>
            </a:endParaRPr>
          </a:p>
        </p:txBody>
      </p:sp>
      <p:pic>
        <p:nvPicPr>
          <p:cNvPr id="7170" name="Picture 2" descr="http://www.levantineheritage.com/i/stpoly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88" y="1195975"/>
            <a:ext cx="7056999" cy="52927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85871" y="2743200"/>
            <a:ext cx="3657600" cy="1077218"/>
          </a:xfrm>
          <a:prstGeom prst="rect">
            <a:avLst/>
          </a:prstGeom>
          <a:noFill/>
        </p:spPr>
        <p:txBody>
          <a:bodyPr wrap="square" rtlCol="0">
            <a:spAutoFit/>
          </a:bodyPr>
          <a:lstStyle/>
          <a:p>
            <a:pPr algn="ctr"/>
            <a:r>
              <a:rPr lang="en-US" sz="3200" b="1" dirty="0"/>
              <a:t>ST. POLYCARP</a:t>
            </a:r>
          </a:p>
          <a:p>
            <a:pPr algn="ctr"/>
            <a:r>
              <a:rPr lang="en-US" sz="3200" b="1" dirty="0"/>
              <a:t>CHURCH</a:t>
            </a:r>
          </a:p>
        </p:txBody>
      </p:sp>
    </p:spTree>
    <p:extLst>
      <p:ext uri="{BB962C8B-B14F-4D97-AF65-F5344CB8AC3E}">
        <p14:creationId xmlns:p14="http://schemas.microsoft.com/office/powerpoint/2010/main" val="3895477519"/>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descr="https://jayongeorge.files.wordpress.com/2015/01/armaged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50973" cy="6778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903136">
            <a:off x="1870838" y="-85613"/>
            <a:ext cx="2156345" cy="1569660"/>
          </a:xfrm>
          <a:prstGeom prst="rect">
            <a:avLst/>
          </a:prstGeom>
          <a:noFill/>
        </p:spPr>
        <p:txBody>
          <a:bodyPr wrap="square" rtlCol="0">
            <a:spAutoFit/>
          </a:bodyPr>
          <a:lstStyle/>
          <a:p>
            <a:r>
              <a:rPr lang="en-US" sz="9600" dirty="0" smtClean="0">
                <a:solidFill>
                  <a:srgbClr val="FFFF00"/>
                </a:solidFill>
                <a:latin typeface="Arial Black" pitchFamily="34" charset="0"/>
              </a:rPr>
              <a:t>SO</a:t>
            </a:r>
            <a:endParaRPr lang="en-US" sz="9600" dirty="0">
              <a:solidFill>
                <a:srgbClr val="FFFF00"/>
              </a:solidFill>
              <a:latin typeface="Arial Black" pitchFamily="34" charset="0"/>
            </a:endParaRPr>
          </a:p>
        </p:txBody>
      </p:sp>
    </p:spTree>
    <p:extLst>
      <p:ext uri="{BB962C8B-B14F-4D97-AF65-F5344CB8AC3E}">
        <p14:creationId xmlns:p14="http://schemas.microsoft.com/office/powerpoint/2010/main" val="1043307007"/>
      </p:ext>
    </p:extLst>
  </p:cSld>
  <p:clrMapOvr>
    <a:masterClrMapping/>
  </p:clrMapOvr>
  <p:timing>
    <p:tnLst>
      <p:par>
        <p:cTn id="1" dur="indefinite" restart="never" nodeType="tmRoot"/>
      </p:par>
    </p:tn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16:16</a:t>
            </a:r>
            <a:r>
              <a:rPr lang="en-US" dirty="0" smtClean="0">
                <a:solidFill>
                  <a:srgbClr val="FFFF00"/>
                </a:solidFill>
              </a:rPr>
              <a:t> – </a:t>
            </a:r>
            <a:r>
              <a:rPr lang="en-US" dirty="0" smtClean="0">
                <a:solidFill>
                  <a:srgbClr val="92D050"/>
                </a:solidFill>
              </a:rPr>
              <a:t>ARMAGEDDON</a:t>
            </a:r>
            <a:endParaRPr lang="en-US" dirty="0">
              <a:solidFill>
                <a:srgbClr val="92D050"/>
              </a:solidFill>
            </a:endParaRPr>
          </a:p>
        </p:txBody>
      </p:sp>
      <p:sp>
        <p:nvSpPr>
          <p:cNvPr id="3" name="Content Placeholder 2"/>
          <p:cNvSpPr>
            <a:spLocks noGrp="1"/>
          </p:cNvSpPr>
          <p:nvPr>
            <p:ph idx="1"/>
          </p:nvPr>
        </p:nvSpPr>
        <p:spPr>
          <a:xfrm>
            <a:off x="109181" y="859809"/>
            <a:ext cx="11846257" cy="5882185"/>
          </a:xfrm>
        </p:spPr>
        <p:txBody>
          <a:bodyPr>
            <a:noAutofit/>
          </a:bodyPr>
          <a:lstStyle/>
          <a:p>
            <a:pPr marL="0" indent="0">
              <a:buNone/>
            </a:pPr>
            <a:r>
              <a:rPr lang="en-US" sz="3600" b="1" dirty="0" smtClean="0">
                <a:solidFill>
                  <a:srgbClr val="92D050"/>
                </a:solidFill>
                <a:effectLst/>
              </a:rPr>
              <a:t>Armageddon</a:t>
            </a:r>
            <a:r>
              <a:rPr lang="en-US" sz="3600" dirty="0">
                <a:effectLst/>
              </a:rPr>
              <a:t> </a:t>
            </a:r>
            <a:r>
              <a:rPr lang="en-US" sz="3600" dirty="0" smtClean="0">
                <a:solidFill>
                  <a:srgbClr val="FFFF00"/>
                </a:solidFill>
                <a:effectLst/>
              </a:rPr>
              <a:t>is </a:t>
            </a:r>
            <a:r>
              <a:rPr lang="en-US" sz="3600" dirty="0">
                <a:solidFill>
                  <a:srgbClr val="FFFF00"/>
                </a:solidFill>
                <a:effectLst/>
              </a:rPr>
              <a:t>the prophesied location of a gathering of armies for a battle during the end </a:t>
            </a:r>
            <a:r>
              <a:rPr lang="en-US" sz="3600" dirty="0" smtClean="0">
                <a:solidFill>
                  <a:srgbClr val="FFFF00"/>
                </a:solidFill>
                <a:effectLst/>
              </a:rPr>
              <a:t>times</a:t>
            </a:r>
            <a:r>
              <a:rPr lang="en-US" sz="3600" dirty="0" smtClean="0">
                <a:effectLst/>
              </a:rPr>
              <a:t>. It will be a </a:t>
            </a:r>
            <a:r>
              <a:rPr lang="en-US" sz="3600" dirty="0">
                <a:effectLst/>
              </a:rPr>
              <a:t>decisive </a:t>
            </a:r>
            <a:r>
              <a:rPr lang="en-US" sz="3600" dirty="0" smtClean="0">
                <a:effectLst/>
              </a:rPr>
              <a:t>battle between</a:t>
            </a:r>
            <a:r>
              <a:rPr lang="en-US" sz="3600" dirty="0">
                <a:effectLst/>
              </a:rPr>
              <a:t> the forces of evil </a:t>
            </a:r>
            <a:r>
              <a:rPr lang="en-US" sz="3600" dirty="0" smtClean="0">
                <a:effectLst/>
              </a:rPr>
              <a:t>and </a:t>
            </a:r>
            <a:r>
              <a:rPr lang="en-US" sz="3600" dirty="0">
                <a:effectLst/>
              </a:rPr>
              <a:t>the forces of </a:t>
            </a:r>
            <a:r>
              <a:rPr lang="en-US" sz="3600" dirty="0" smtClean="0">
                <a:effectLst/>
              </a:rPr>
              <a:t>good; which will take place in </a:t>
            </a:r>
            <a:r>
              <a:rPr lang="en-US" sz="3600" dirty="0">
                <a:effectLst/>
              </a:rPr>
              <a:t>the valley of Megiddo</a:t>
            </a:r>
            <a:r>
              <a:rPr lang="en-US" sz="3600" dirty="0" smtClean="0">
                <a:effectLst/>
              </a:rPr>
              <a:t>. </a:t>
            </a:r>
            <a:r>
              <a:rPr lang="en-US" sz="3600" dirty="0" smtClean="0">
                <a:solidFill>
                  <a:srgbClr val="FF0000"/>
                </a:solidFill>
                <a:effectLst/>
              </a:rPr>
              <a:t>Armageddon</a:t>
            </a:r>
            <a:r>
              <a:rPr lang="en-US" sz="3600" dirty="0" smtClean="0">
                <a:effectLst/>
              </a:rPr>
              <a:t> </a:t>
            </a:r>
            <a:r>
              <a:rPr lang="en-US" sz="3600" dirty="0" smtClean="0">
                <a:solidFill>
                  <a:srgbClr val="00FFFF"/>
                </a:solidFill>
                <a:effectLst/>
              </a:rPr>
              <a:t>is </a:t>
            </a:r>
            <a:r>
              <a:rPr lang="en-US" sz="3600" dirty="0">
                <a:solidFill>
                  <a:srgbClr val="00FFFF"/>
                </a:solidFill>
                <a:effectLst/>
              </a:rPr>
              <a:t>the final war between the forces of God and Satan's rule over the </a:t>
            </a:r>
            <a:r>
              <a:rPr lang="en-US" sz="3600" dirty="0" smtClean="0">
                <a:solidFill>
                  <a:srgbClr val="00FFFF"/>
                </a:solidFill>
                <a:effectLst/>
              </a:rPr>
              <a:t>earth</a:t>
            </a:r>
            <a:r>
              <a:rPr lang="en-US" sz="3600" dirty="0" smtClean="0">
                <a:effectLst/>
              </a:rPr>
              <a:t>. </a:t>
            </a:r>
            <a:r>
              <a:rPr lang="en-US" sz="3600" dirty="0">
                <a:effectLst/>
              </a:rPr>
              <a:t>What we are to expect as the </a:t>
            </a:r>
            <a:r>
              <a:rPr lang="en-US" sz="3600" dirty="0" smtClean="0">
                <a:effectLst/>
              </a:rPr>
              <a:t>fulfillment </a:t>
            </a:r>
            <a:r>
              <a:rPr lang="en-US" sz="3600" dirty="0">
                <a:effectLst/>
              </a:rPr>
              <a:t>of </a:t>
            </a:r>
            <a:r>
              <a:rPr lang="en-US" sz="3600" dirty="0" smtClean="0">
                <a:effectLst/>
              </a:rPr>
              <a:t>this battle is that </a:t>
            </a:r>
            <a:r>
              <a:rPr lang="en-US" sz="3600" dirty="0">
                <a:effectLst/>
              </a:rPr>
              <a:t>there will be a</a:t>
            </a:r>
            <a:r>
              <a:rPr lang="en-US" sz="3600" dirty="0" smtClean="0">
                <a:effectLst/>
              </a:rPr>
              <a:t> </a:t>
            </a:r>
            <a:r>
              <a:rPr lang="en-US" sz="3600" dirty="0">
                <a:effectLst/>
              </a:rPr>
              <a:t>rallying </a:t>
            </a:r>
            <a:r>
              <a:rPr lang="en-US" sz="3600" dirty="0" smtClean="0">
                <a:effectLst/>
              </a:rPr>
              <a:t>of the armies of Satan which will stand in opposition to </a:t>
            </a:r>
            <a:r>
              <a:rPr lang="en-US" sz="3600" dirty="0">
                <a:effectLst/>
              </a:rPr>
              <a:t>the </a:t>
            </a:r>
            <a:r>
              <a:rPr lang="en-US" sz="3600" dirty="0" smtClean="0">
                <a:effectLst/>
              </a:rPr>
              <a:t>kingdom (army) </a:t>
            </a:r>
            <a:r>
              <a:rPr lang="en-US" sz="3600" dirty="0">
                <a:effectLst/>
              </a:rPr>
              <a:t>of </a:t>
            </a:r>
            <a:r>
              <a:rPr lang="en-US" sz="3600" dirty="0" smtClean="0">
                <a:effectLst/>
              </a:rPr>
              <a:t>God. </a:t>
            </a:r>
            <a:endParaRPr lang="en-US" sz="3600" i="1" dirty="0" smtClean="0">
              <a:solidFill>
                <a:srgbClr val="FFFF00"/>
              </a:solidFill>
              <a:effectLst/>
            </a:endParaRPr>
          </a:p>
        </p:txBody>
      </p:sp>
    </p:spTree>
    <p:extLst>
      <p:ext uri="{BB962C8B-B14F-4D97-AF65-F5344CB8AC3E}">
        <p14:creationId xmlns:p14="http://schemas.microsoft.com/office/powerpoint/2010/main" val="2512514840"/>
      </p:ext>
    </p:extLst>
  </p:cSld>
  <p:clrMapOvr>
    <a:masterClrMapping/>
  </p:clrMapOvr>
  <p:timing>
    <p:tnLst>
      <p:par>
        <p:cTn id="1" dur="indefinite" restart="never" nodeType="tmRoot"/>
      </p:par>
    </p:tnLst>
  </p:timing>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www.wellsbiblestudy.com/ar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52931" y="1023581"/>
            <a:ext cx="3239069" cy="4093428"/>
          </a:xfrm>
          <a:prstGeom prst="rect">
            <a:avLst/>
          </a:prstGeom>
          <a:noFill/>
        </p:spPr>
        <p:txBody>
          <a:bodyPr wrap="square" rtlCol="0">
            <a:spAutoFit/>
          </a:bodyPr>
          <a:lstStyle/>
          <a:p>
            <a:pPr algn="ctr"/>
            <a:r>
              <a:rPr lang="en-US" sz="5200" b="1" dirty="0" smtClean="0">
                <a:solidFill>
                  <a:srgbClr val="FFFF00"/>
                </a:solidFill>
                <a:effectLst>
                  <a:outerShdw blurRad="38100" dist="38100" dir="2700000" algn="tl">
                    <a:srgbClr val="000000">
                      <a:alpha val="43137"/>
                    </a:srgbClr>
                  </a:outerShdw>
                </a:effectLst>
              </a:rPr>
              <a:t>So </a:t>
            </a:r>
          </a:p>
          <a:p>
            <a:pPr algn="ctr"/>
            <a:r>
              <a:rPr lang="en-US" sz="5200" b="1" dirty="0" smtClean="0">
                <a:solidFill>
                  <a:srgbClr val="FFFF00"/>
                </a:solidFill>
                <a:effectLst>
                  <a:outerShdw blurRad="38100" dist="38100" dir="2700000" algn="tl">
                    <a:srgbClr val="000000">
                      <a:alpha val="43137"/>
                    </a:srgbClr>
                  </a:outerShdw>
                </a:effectLst>
              </a:rPr>
              <a:t>where </a:t>
            </a:r>
          </a:p>
          <a:p>
            <a:pPr algn="ctr"/>
            <a:r>
              <a:rPr lang="en-US" sz="5200" b="1" dirty="0" smtClean="0">
                <a:solidFill>
                  <a:srgbClr val="FFFF00"/>
                </a:solidFill>
                <a:effectLst>
                  <a:outerShdw blurRad="38100" dist="38100" dir="2700000" algn="tl">
                    <a:srgbClr val="000000">
                      <a:alpha val="43137"/>
                    </a:srgbClr>
                  </a:outerShdw>
                </a:effectLst>
              </a:rPr>
              <a:t>is Megiddo now?</a:t>
            </a:r>
            <a:endParaRPr lang="en-US" sz="5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5879618"/>
      </p:ext>
    </p:extLst>
  </p:cSld>
  <p:clrMapOvr>
    <a:masterClrMapping/>
  </p:clrMapOvr>
  <p:timing>
    <p:tnLst>
      <p:par>
        <p:cTn id="1" dur="indefinite" restart="never" nodeType="tmRoot"/>
      </p:par>
    </p:tnLst>
  </p:timing>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http://hethathasanear.com/images/megidd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238" y="35985"/>
            <a:ext cx="9708108" cy="662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09407"/>
      </p:ext>
    </p:extLst>
  </p:cSld>
  <p:clrMapOvr>
    <a:masterClrMapping/>
  </p:clrMapOvr>
  <p:timing>
    <p:tnLst>
      <p:par>
        <p:cTn id="1" dur="indefinite" restart="never" nodeType="tmRoot"/>
      </p:par>
    </p:tnLst>
  </p:timing>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http://tatumweb.com/blog/pix/megiddo-map-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195" y="13648"/>
            <a:ext cx="5807847" cy="6844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153"/>
      </p:ext>
    </p:extLst>
  </p:cSld>
  <p:clrMapOvr>
    <a:masterClrMapping/>
  </p:clrMapOvr>
  <p:timing>
    <p:tnLst>
      <p:par>
        <p:cTn id="1" dur="indefinite" restart="never" nodeType="tmRoot"/>
      </p:par>
    </p:tnLst>
  </p:timing>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http://3.bp.blogspot.com/-hzNkrcjaG1M/ULckac5YRxI/AAAAAAAAIMM/UgSc5pop2l0/s1600/Map__Megiddo__T7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525" y="98897"/>
            <a:ext cx="6327111" cy="660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674330"/>
      </p:ext>
    </p:extLst>
  </p:cSld>
  <p:clrMapOvr>
    <a:masterClrMapping/>
  </p:clrMapOvr>
  <p:timing>
    <p:tnLst>
      <p:par>
        <p:cTn id="1" dur="indefinite" restart="never" nodeType="tmRoot"/>
      </p:par>
    </p:tnLst>
  </p:timing>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5" name="TextBox 4"/>
          <p:cNvSpPr txBox="1"/>
          <p:nvPr/>
        </p:nvSpPr>
        <p:spPr>
          <a:xfrm>
            <a:off x="891651" y="5113361"/>
            <a:ext cx="9885530" cy="892552"/>
          </a:xfrm>
          <a:prstGeom prst="rect">
            <a:avLst/>
          </a:prstGeom>
          <a:noFill/>
        </p:spPr>
        <p:txBody>
          <a:bodyPr wrap="square" rtlCol="0">
            <a:spAutoFit/>
          </a:bodyPr>
          <a:lstStyle/>
          <a:p>
            <a:pPr algn="ctr"/>
            <a:r>
              <a:rPr lang="en-US" sz="5200" b="1" dirty="0" smtClean="0">
                <a:solidFill>
                  <a:srgbClr val="FFFF00"/>
                </a:solidFill>
                <a:effectLst>
                  <a:outerShdw blurRad="38100" dist="38100" dir="2700000" algn="tl">
                    <a:srgbClr val="000000">
                      <a:alpha val="43137"/>
                    </a:srgbClr>
                  </a:outerShdw>
                </a:effectLst>
              </a:rPr>
              <a:t>So where is Megiddo now?</a:t>
            </a:r>
            <a:endParaRPr lang="en-US" sz="5200" b="1" dirty="0">
              <a:solidFill>
                <a:srgbClr val="FFFF00"/>
              </a:solidFill>
              <a:effectLst>
                <a:outerShdw blurRad="38100" dist="38100" dir="2700000" algn="tl">
                  <a:srgbClr val="000000">
                    <a:alpha val="43137"/>
                  </a:srgbClr>
                </a:outerShdw>
              </a:effectLst>
            </a:endParaRPr>
          </a:p>
        </p:txBody>
      </p:sp>
      <p:pic>
        <p:nvPicPr>
          <p:cNvPr id="2050" name="Picture 2" descr="http://lavistachurchofchrist.org/LVarticles/images/Megid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9" y="72668"/>
            <a:ext cx="12051332" cy="4744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157468"/>
      </p:ext>
    </p:extLst>
  </p:cSld>
  <p:clrMapOvr>
    <a:masterClrMapping/>
  </p:clrMapOvr>
  <p:timing>
    <p:tnLst>
      <p:par>
        <p:cTn id="1" dur="indefinite" restart="never" nodeType="tmRoot"/>
      </p:par>
    </p:tnLst>
  </p:timing>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https://upload.wikimedia.org/wikipedia/commons/thumb/5/50/%D7%AA%D7%9C_%D7%9E%D7%92%D7%99%D7%93%D7%95.JPG/1200px-%D7%AA%D7%9C_%D7%9E%D7%92%D7%99%D7%93%D7%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93" y="95499"/>
            <a:ext cx="11313995" cy="668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63281"/>
      </p:ext>
    </p:extLst>
  </p:cSld>
  <p:clrMapOvr>
    <a:masterClrMapping/>
  </p:clrMapOvr>
  <p:timing>
    <p:tnLst>
      <p:par>
        <p:cTn id="1" dur="indefinite" restart="never" nodeType="tmRoot"/>
      </p:par>
    </p:tnLst>
  </p:timing>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descr="https://i.ytimg.com/vi/q5Ux1ZbFQh8/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17" y="134701"/>
            <a:ext cx="11491415" cy="646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386247"/>
      </p:ext>
    </p:extLst>
  </p:cSld>
  <p:clrMapOvr>
    <a:masterClrMapping/>
  </p:clrMapOvr>
  <p:timing>
    <p:tnLst>
      <p:par>
        <p:cTn id="1" dur="indefinite" restart="never" nodeType="tmRoot"/>
      </p:par>
    </p:tnLst>
  </p:timing>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descr="http://1.bp.blogspot.com/-Y1_eYUPYmQQ/UlKh0spGkFI/AAAAAAAABig/pPXaMqCBcOI/s1600/megidd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26" y="136478"/>
            <a:ext cx="11924552" cy="645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2397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FF00"/>
                </a:solidFill>
                <a:effectLst>
                  <a:outerShdw blurRad="38100" dist="38100" dir="2700000" algn="tl">
                    <a:srgbClr val="000000">
                      <a:alpha val="43137"/>
                    </a:srgbClr>
                  </a:outerShdw>
                </a:effectLst>
              </a:rPr>
              <a:t>Existing Churches in </a:t>
            </a:r>
            <a:r>
              <a:rPr lang="en-US" sz="3600" b="1" dirty="0">
                <a:solidFill>
                  <a:srgbClr val="00B0F0"/>
                </a:solidFill>
                <a:effectLst/>
              </a:rPr>
              <a:t>Izmir, Turkey</a:t>
            </a:r>
            <a:endParaRPr lang="en-US" sz="3600" b="1" dirty="0">
              <a:solidFill>
                <a:srgbClr val="FFFF00"/>
              </a:solidFill>
              <a:effectLst/>
            </a:endParaRPr>
          </a:p>
          <a:p>
            <a:pPr marL="0" indent="0">
              <a:buNone/>
            </a:pPr>
            <a:endParaRPr lang="en-US" sz="3200" dirty="0">
              <a:effectLst/>
            </a:endParaRPr>
          </a:p>
        </p:txBody>
      </p:sp>
      <p:sp>
        <p:nvSpPr>
          <p:cNvPr id="2" name="TextBox 1"/>
          <p:cNvSpPr txBox="1"/>
          <p:nvPr/>
        </p:nvSpPr>
        <p:spPr>
          <a:xfrm>
            <a:off x="8285871" y="2743200"/>
            <a:ext cx="3657600" cy="1077218"/>
          </a:xfrm>
          <a:prstGeom prst="rect">
            <a:avLst/>
          </a:prstGeom>
          <a:noFill/>
        </p:spPr>
        <p:txBody>
          <a:bodyPr wrap="square" rtlCol="0">
            <a:spAutoFit/>
          </a:bodyPr>
          <a:lstStyle/>
          <a:p>
            <a:pPr algn="ctr"/>
            <a:r>
              <a:rPr lang="en-US" sz="3200" b="1" dirty="0"/>
              <a:t>ST. JOHN’S</a:t>
            </a:r>
          </a:p>
          <a:p>
            <a:pPr algn="ctr"/>
            <a:r>
              <a:rPr lang="en-US" sz="3200" b="1" dirty="0"/>
              <a:t>CATHEDRAL</a:t>
            </a:r>
          </a:p>
        </p:txBody>
      </p:sp>
      <p:pic>
        <p:nvPicPr>
          <p:cNvPr id="8194" name="Picture 2" descr="http://www.levantineheritage.com/i/cathedral_ent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194" y="1055825"/>
            <a:ext cx="6777697" cy="5636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916768"/>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20" name="Picture 4" descr="https://3.bp.blogspot.com/-PePjxXeA518/V0JdjJ_cotI/AAAAAAAA-pg/67_oVfM6IZMticBRlJuEE5jfIWioib6mACLcB/s16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62" y="37331"/>
            <a:ext cx="10918208" cy="682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08082"/>
      </p:ext>
    </p:extLst>
  </p:cSld>
  <p:clrMapOvr>
    <a:masterClrMapping/>
  </p:clrMapOvr>
  <p:timing>
    <p:tnLst>
      <p:par>
        <p:cTn id="1" dur="indefinite" restart="never" nodeType="tmRoot"/>
      </p:par>
    </p:tnLst>
  </p:timing>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descr="http://www.logosapologia.org/wp-content/uploads/2011/09/armagedd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553" y="0"/>
            <a:ext cx="9007341" cy="6741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89110" y="5609230"/>
            <a:ext cx="6141493" cy="830997"/>
          </a:xfrm>
          <a:prstGeom prst="rect">
            <a:avLst/>
          </a:prstGeom>
          <a:noFill/>
        </p:spPr>
        <p:txBody>
          <a:bodyPr wrap="square" rtlCol="0">
            <a:spAutoFit/>
          </a:bodyPr>
          <a:lstStyle/>
          <a:p>
            <a:r>
              <a:rPr lang="en-US" sz="4800" b="1" dirty="0" smtClean="0">
                <a:solidFill>
                  <a:srgbClr val="00FFFF"/>
                </a:solidFill>
                <a:effectLst>
                  <a:outerShdw blurRad="38100" dist="38100" dir="2700000" algn="tl">
                    <a:srgbClr val="000000">
                      <a:alpha val="43137"/>
                    </a:srgbClr>
                  </a:outerShdw>
                </a:effectLst>
              </a:rPr>
              <a:t>Revelation 19:11-21</a:t>
            </a:r>
            <a:endParaRPr lang="en-US" sz="4800" b="1" dirty="0">
              <a:solidFill>
                <a:srgbClr val="00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2139029"/>
      </p:ext>
    </p:extLst>
  </p:cSld>
  <p:clrMapOvr>
    <a:masterClrMapping/>
  </p:clrMapOvr>
  <p:timing>
    <p:tnLst>
      <p:par>
        <p:cTn id="1" dur="indefinite" restart="never" nodeType="tmRoot"/>
      </p:par>
    </p:tnLst>
  </p:timing>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16:17-21</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1026" name="Picture 2" descr="http://revelationscriptures.com/wp-content/uploads/Seventh-Bowl-Vail-of-Wrath-Air-It-is-Done-Great-Earthquake-City-of-Nations-Fell-Island-Mountian-Babylon-Remembered-Cup-Wrath-Hail-Book-Reve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16" y="95535"/>
            <a:ext cx="11846258" cy="665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40675"/>
      </p:ext>
    </p:extLst>
  </p:cSld>
  <p:clrMapOvr>
    <a:masterClrMapping/>
  </p:clrMapOvr>
  <p:timing>
    <p:tnLst>
      <p:par>
        <p:cTn id="1" dur="indefinite" restart="never" nodeType="tmRoot"/>
      </p:par>
    </p:tnLst>
  </p:timing>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16:17</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136477" y="1023582"/>
            <a:ext cx="11846257" cy="566382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there came a great voice out of the temple of </a:t>
            </a:r>
            <a:r>
              <a:rPr lang="en-US" sz="3600" i="1" dirty="0" smtClean="0">
                <a:solidFill>
                  <a:srgbClr val="FFFF00"/>
                </a:solidFill>
                <a:effectLst/>
              </a:rPr>
              <a:t>heaven</a:t>
            </a:r>
            <a:r>
              <a:rPr lang="en-US" sz="3600" dirty="0">
                <a:effectLst/>
              </a:rPr>
              <a:t>. The voice of </a:t>
            </a:r>
            <a:r>
              <a:rPr lang="en-US" sz="3600" dirty="0" smtClean="0">
                <a:effectLst/>
              </a:rPr>
              <a:t>God…</a:t>
            </a:r>
            <a:r>
              <a:rPr lang="en-US" sz="3600" i="1" dirty="0" smtClean="0">
                <a:solidFill>
                  <a:srgbClr val="FFFF00"/>
                </a:solidFill>
                <a:effectLst/>
              </a:rPr>
              <a:t> </a:t>
            </a:r>
            <a:r>
              <a:rPr lang="en-US" sz="3600" i="1" dirty="0">
                <a:solidFill>
                  <a:srgbClr val="FFFF00"/>
                </a:solidFill>
                <a:effectLst/>
              </a:rPr>
              <a:t>From the </a:t>
            </a:r>
            <a:r>
              <a:rPr lang="en-US" sz="3600" i="1" dirty="0" smtClean="0">
                <a:solidFill>
                  <a:srgbClr val="FFFF00"/>
                </a:solidFill>
                <a:effectLst/>
              </a:rPr>
              <a:t>throne</a:t>
            </a:r>
            <a:r>
              <a:rPr lang="en-US" sz="3600" i="1" dirty="0">
                <a:solidFill>
                  <a:srgbClr val="FFFF00"/>
                </a:solidFill>
                <a:effectLst/>
              </a:rPr>
              <a:t> </a:t>
            </a:r>
            <a:r>
              <a:rPr lang="en-US" sz="3600" i="1" dirty="0" smtClean="0">
                <a:solidFill>
                  <a:srgbClr val="FFFF00"/>
                </a:solidFill>
                <a:effectLst/>
              </a:rPr>
              <a:t>(Rev. 4:2; 21:6) </a:t>
            </a:r>
            <a:r>
              <a:rPr lang="en-US" sz="3600" dirty="0" smtClean="0">
                <a:effectLst/>
              </a:rPr>
              <a:t>This </a:t>
            </a:r>
            <a:r>
              <a:rPr lang="en-US" sz="3600" dirty="0">
                <a:effectLst/>
              </a:rPr>
              <a:t>shows that it was the voice of God, and </a:t>
            </a:r>
            <a:r>
              <a:rPr lang="en-US" sz="3600" dirty="0" smtClean="0">
                <a:effectLst/>
              </a:rPr>
              <a:t>not </a:t>
            </a:r>
            <a:r>
              <a:rPr lang="en-US" sz="3600" dirty="0">
                <a:effectLst/>
              </a:rPr>
              <a:t>the voice of an </a:t>
            </a:r>
            <a:r>
              <a:rPr lang="en-US" sz="3600" dirty="0" smtClean="0">
                <a:effectLst/>
              </a:rPr>
              <a:t>angel… </a:t>
            </a:r>
            <a:r>
              <a:rPr lang="en-US" sz="3600" i="1" dirty="0" smtClean="0">
                <a:solidFill>
                  <a:srgbClr val="FFFF00"/>
                </a:solidFill>
                <a:effectLst/>
              </a:rPr>
              <a:t>Saying</a:t>
            </a:r>
            <a:r>
              <a:rPr lang="en-US" sz="3600" i="1" dirty="0">
                <a:solidFill>
                  <a:srgbClr val="FFFF00"/>
                </a:solidFill>
                <a:effectLst/>
              </a:rPr>
              <a:t>, It is done. </a:t>
            </a:r>
            <a:r>
              <a:rPr lang="en-US" sz="3600" dirty="0">
                <a:effectLst/>
              </a:rPr>
              <a:t>The series of judgments is about to be completed; the dominion of the beast is about to come to an end for ever. The meaning here is, that that destruction was so certain, that it might be spoken of as </a:t>
            </a:r>
            <a:r>
              <a:rPr lang="en-US" sz="3600" dirty="0" smtClean="0">
                <a:effectLst/>
              </a:rPr>
              <a:t>now </a:t>
            </a:r>
            <a:r>
              <a:rPr lang="en-US" sz="3600" dirty="0">
                <a:effectLst/>
              </a:rPr>
              <a:t>accomplished. </a:t>
            </a:r>
            <a:endParaRPr lang="en-US" sz="3600" dirty="0" smtClean="0">
              <a:effectLst/>
            </a:endParaRPr>
          </a:p>
        </p:txBody>
      </p:sp>
    </p:spTree>
    <p:extLst>
      <p:ext uri="{BB962C8B-B14F-4D97-AF65-F5344CB8AC3E}">
        <p14:creationId xmlns:p14="http://schemas.microsoft.com/office/powerpoint/2010/main" val="2062528538"/>
      </p:ext>
    </p:extLst>
  </p:cSld>
  <p:clrMapOvr>
    <a:masterClrMapping/>
  </p:clrMapOvr>
  <p:timing>
    <p:tnLst>
      <p:par>
        <p:cTn id="1" dur="indefinite" restart="never" nodeType="tmRoot"/>
      </p:par>
    </p:tnLst>
  </p:timing>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16:18</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136477" y="1555845"/>
            <a:ext cx="11846257" cy="5131558"/>
          </a:xfrm>
        </p:spPr>
        <p:txBody>
          <a:bodyPr>
            <a:noAutofit/>
          </a:bodyPr>
          <a:lstStyle/>
          <a:p>
            <a:pPr marL="0" indent="0">
              <a:buNone/>
            </a:pPr>
            <a:r>
              <a:rPr lang="en-US" sz="3600" i="1" dirty="0">
                <a:solidFill>
                  <a:srgbClr val="FFFF00"/>
                </a:solidFill>
                <a:effectLst/>
              </a:rPr>
              <a:t>And there were </a:t>
            </a:r>
            <a:r>
              <a:rPr lang="en-US" sz="3600" i="1" dirty="0">
                <a:solidFill>
                  <a:srgbClr val="00FFFF"/>
                </a:solidFill>
                <a:effectLst/>
              </a:rPr>
              <a:t>voices</a:t>
            </a:r>
            <a:r>
              <a:rPr lang="en-US" sz="3600" i="1" dirty="0">
                <a:solidFill>
                  <a:srgbClr val="FFFF00"/>
                </a:solidFill>
                <a:effectLst/>
              </a:rPr>
              <a:t>, and </a:t>
            </a:r>
            <a:r>
              <a:rPr lang="en-US" sz="3600" i="1" dirty="0">
                <a:solidFill>
                  <a:srgbClr val="00FFFF"/>
                </a:solidFill>
                <a:effectLst/>
              </a:rPr>
              <a:t>thunders</a:t>
            </a:r>
            <a:r>
              <a:rPr lang="en-US" sz="3600" i="1" dirty="0">
                <a:solidFill>
                  <a:srgbClr val="FFFF00"/>
                </a:solidFill>
                <a:effectLst/>
              </a:rPr>
              <a:t>, and </a:t>
            </a:r>
            <a:r>
              <a:rPr lang="en-US" sz="3600" i="1" dirty="0" smtClean="0">
                <a:solidFill>
                  <a:srgbClr val="00FFFF"/>
                </a:solidFill>
                <a:effectLst/>
              </a:rPr>
              <a:t>lightnings</a:t>
            </a:r>
            <a:r>
              <a:rPr lang="en-US" sz="3600" i="1" dirty="0" smtClean="0">
                <a:solidFill>
                  <a:srgbClr val="FFFF00"/>
                </a:solidFill>
                <a:effectLst/>
              </a:rPr>
              <a:t>…</a:t>
            </a:r>
            <a:r>
              <a:rPr lang="en-US" sz="3600" dirty="0" smtClean="0">
                <a:effectLst/>
              </a:rPr>
              <a:t> </a:t>
            </a:r>
            <a:r>
              <a:rPr lang="en-US" sz="3600" dirty="0">
                <a:effectLst/>
              </a:rPr>
              <a:t>Accompanying the voice that was heard from the throne. </a:t>
            </a:r>
            <a:r>
              <a:rPr lang="en-US" sz="3600" dirty="0" smtClean="0">
                <a:effectLst/>
              </a:rPr>
              <a:t>These accompaniments seem to </a:t>
            </a:r>
            <a:r>
              <a:rPr lang="en-US" sz="3600" dirty="0">
                <a:effectLst/>
              </a:rPr>
              <a:t>be </a:t>
            </a:r>
            <a:r>
              <a:rPr lang="en-US" sz="3600" dirty="0" smtClean="0">
                <a:effectLst/>
              </a:rPr>
              <a:t>elements that are associated with the presence of God especially around His throne; as this is the 4</a:t>
            </a:r>
            <a:r>
              <a:rPr lang="en-US" sz="3600" baseline="30000" dirty="0" smtClean="0">
                <a:effectLst/>
              </a:rPr>
              <a:t>th</a:t>
            </a:r>
            <a:r>
              <a:rPr lang="en-US" sz="3600" dirty="0" smtClean="0">
                <a:effectLst/>
              </a:rPr>
              <a:t> time these elements are being mentioned in the book. </a:t>
            </a:r>
            <a:r>
              <a:rPr lang="en-US" sz="3600" i="1" dirty="0" smtClean="0">
                <a:solidFill>
                  <a:srgbClr val="FFFF00"/>
                </a:solidFill>
                <a:effectLst/>
              </a:rPr>
              <a:t>(Rev. 4:5; 8:5; 11:19)</a:t>
            </a:r>
          </a:p>
        </p:txBody>
      </p:sp>
    </p:spTree>
    <p:extLst>
      <p:ext uri="{BB962C8B-B14F-4D97-AF65-F5344CB8AC3E}">
        <p14:creationId xmlns:p14="http://schemas.microsoft.com/office/powerpoint/2010/main" val="572069090"/>
      </p:ext>
    </p:extLst>
  </p:cSld>
  <p:clrMapOvr>
    <a:masterClrMapping/>
  </p:clrMapOvr>
  <p:timing>
    <p:tnLst>
      <p:par>
        <p:cTn id="1" dur="indefinite" restart="never" nodeType="tmRoot"/>
      </p:par>
    </p:tnLst>
  </p:timing>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16:18</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1026" name="Picture 2" descr="http://revelationscriptures.com/wp-content/uploads/2014/12/BOWL-7-EARTHQUAKE-1024x57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286" y="910135"/>
            <a:ext cx="10331355" cy="581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843013"/>
      </p:ext>
    </p:extLst>
  </p:cSld>
  <p:clrMapOvr>
    <a:masterClrMapping/>
  </p:clrMapOvr>
  <p:timing>
    <p:tnLst>
      <p:par>
        <p:cTn id="1" dur="indefinite" restart="never" nodeType="tmRoot"/>
      </p:par>
    </p:tnLst>
  </p:timing>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16:18</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150125" y="1023582"/>
            <a:ext cx="11832609" cy="5663821"/>
          </a:xfrm>
        </p:spPr>
        <p:txBody>
          <a:bodyPr>
            <a:noAutofit/>
          </a:bodyPr>
          <a:lstStyle/>
          <a:p>
            <a:pPr marL="0" indent="0">
              <a:buNone/>
            </a:pPr>
            <a:r>
              <a:rPr lang="en-US" sz="3600" i="1" dirty="0" smtClean="0">
                <a:solidFill>
                  <a:srgbClr val="FFFF00"/>
                </a:solidFill>
                <a:effectLst/>
              </a:rPr>
              <a:t>A </a:t>
            </a:r>
            <a:r>
              <a:rPr lang="en-US" sz="3600" i="1" dirty="0">
                <a:solidFill>
                  <a:srgbClr val="FFFF00"/>
                </a:solidFill>
                <a:effectLst/>
              </a:rPr>
              <a:t>great </a:t>
            </a:r>
            <a:r>
              <a:rPr lang="en-US" sz="3600" i="1" dirty="0" smtClean="0">
                <a:solidFill>
                  <a:srgbClr val="FFFF00"/>
                </a:solidFill>
                <a:effectLst/>
              </a:rPr>
              <a:t>earthquake</a:t>
            </a:r>
            <a:r>
              <a:rPr lang="en-US" sz="3600" dirty="0">
                <a:effectLst/>
              </a:rPr>
              <a:t> </a:t>
            </a:r>
            <a:endParaRPr lang="en-US" sz="3600" dirty="0" smtClean="0">
              <a:effectLst/>
            </a:endParaRPr>
          </a:p>
          <a:p>
            <a:pPr marL="0" indent="0">
              <a:buNone/>
            </a:pPr>
            <a:r>
              <a:rPr lang="en-US" sz="3600" dirty="0" smtClean="0">
                <a:effectLst/>
              </a:rPr>
              <a:t>A </a:t>
            </a:r>
            <a:r>
              <a:rPr lang="en-US" sz="3600" dirty="0">
                <a:effectLst/>
              </a:rPr>
              <a:t>mighty agitation</a:t>
            </a:r>
            <a:r>
              <a:rPr lang="en-US" sz="3600" dirty="0" smtClean="0">
                <a:effectLst/>
              </a:rPr>
              <a:t>, shaking </a:t>
            </a:r>
            <a:r>
              <a:rPr lang="en-US" sz="3600" dirty="0">
                <a:effectLst/>
              </a:rPr>
              <a:t>and rupturing such as was never seen before. </a:t>
            </a:r>
            <a:r>
              <a:rPr lang="en-US" sz="3600" dirty="0" smtClean="0">
                <a:effectLst/>
              </a:rPr>
              <a:t>This earthquake was described as </a:t>
            </a:r>
            <a:r>
              <a:rPr lang="en-US" sz="3600" i="1" dirty="0" smtClean="0">
                <a:solidFill>
                  <a:srgbClr val="FFFF00"/>
                </a:solidFill>
                <a:effectLst/>
              </a:rPr>
              <a:t>great</a:t>
            </a:r>
            <a:r>
              <a:rPr lang="en-US" sz="3600" dirty="0">
                <a:effectLst/>
              </a:rPr>
              <a:t>:</a:t>
            </a:r>
            <a:r>
              <a:rPr lang="en-US" sz="3600" dirty="0" smtClean="0">
                <a:effectLst/>
              </a:rPr>
              <a:t> </a:t>
            </a:r>
            <a:r>
              <a:rPr lang="en-US" sz="3600" i="1" dirty="0" smtClean="0">
                <a:solidFill>
                  <a:srgbClr val="00FFFF"/>
                </a:solidFill>
                <a:effectLst/>
              </a:rPr>
              <a:t>“MEGAS” </a:t>
            </a:r>
            <a:r>
              <a:rPr lang="en-US" sz="3600" dirty="0" smtClean="0">
                <a:effectLst/>
              </a:rPr>
              <a:t> meaning </a:t>
            </a:r>
            <a:r>
              <a:rPr lang="en-US" sz="3600" dirty="0">
                <a:solidFill>
                  <a:srgbClr val="00FFFF"/>
                </a:solidFill>
                <a:effectLst/>
              </a:rPr>
              <a:t>high, large, loud, </a:t>
            </a:r>
            <a:r>
              <a:rPr lang="en-US" sz="3600" dirty="0" smtClean="0">
                <a:solidFill>
                  <a:srgbClr val="00FFFF"/>
                </a:solidFill>
                <a:effectLst/>
              </a:rPr>
              <a:t>massive or expansive</a:t>
            </a:r>
            <a:r>
              <a:rPr lang="en-US" sz="3600" dirty="0" smtClean="0">
                <a:effectLst/>
              </a:rPr>
              <a:t>… also </a:t>
            </a:r>
            <a:r>
              <a:rPr lang="en-US" sz="3600" i="1" dirty="0" smtClean="0">
                <a:solidFill>
                  <a:srgbClr val="FFFF00"/>
                </a:solidFill>
                <a:effectLst/>
              </a:rPr>
              <a:t>mighty</a:t>
            </a:r>
            <a:r>
              <a:rPr lang="en-US" sz="3600" dirty="0" smtClean="0">
                <a:effectLst/>
              </a:rPr>
              <a:t> meaning </a:t>
            </a:r>
            <a:r>
              <a:rPr lang="en-US" sz="3600" dirty="0" smtClean="0">
                <a:solidFill>
                  <a:srgbClr val="00FFFF"/>
                </a:solidFill>
                <a:effectLst/>
              </a:rPr>
              <a:t>vast in magnitude</a:t>
            </a:r>
            <a:r>
              <a:rPr lang="en-US" sz="3600" dirty="0" smtClean="0">
                <a:effectLst/>
              </a:rPr>
              <a:t>. The earth will experience extensive damage from this </a:t>
            </a:r>
            <a:r>
              <a:rPr lang="en-US" sz="3600" i="1" dirty="0" smtClean="0">
                <a:solidFill>
                  <a:srgbClr val="00FFFF"/>
                </a:solidFill>
                <a:effectLst/>
              </a:rPr>
              <a:t>“mother of all earthquakes.”</a:t>
            </a:r>
            <a:r>
              <a:rPr lang="en-US" sz="3600" dirty="0" smtClean="0">
                <a:effectLst/>
              </a:rPr>
              <a:t>  Society </a:t>
            </a:r>
            <a:r>
              <a:rPr lang="en-US" sz="3600" dirty="0">
                <a:effectLst/>
              </a:rPr>
              <a:t>will be upheaved to its very </a:t>
            </a:r>
            <a:r>
              <a:rPr lang="en-US" sz="3600" dirty="0" smtClean="0">
                <a:effectLst/>
              </a:rPr>
              <a:t>foundations and shaken to its very core. </a:t>
            </a:r>
            <a:endParaRPr lang="en-US" sz="3600" i="1" dirty="0" smtClean="0">
              <a:solidFill>
                <a:srgbClr val="FFFF00"/>
              </a:solidFill>
              <a:effectLst/>
            </a:endParaRPr>
          </a:p>
        </p:txBody>
      </p:sp>
    </p:spTree>
    <p:extLst>
      <p:ext uri="{BB962C8B-B14F-4D97-AF65-F5344CB8AC3E}">
        <p14:creationId xmlns:p14="http://schemas.microsoft.com/office/powerpoint/2010/main" val="103615170"/>
      </p:ext>
    </p:extLst>
  </p:cSld>
  <p:clrMapOvr>
    <a:masterClrMapping/>
  </p:clrMapOvr>
  <p:timing>
    <p:tnLst>
      <p:par>
        <p:cTn id="1" dur="indefinite" restart="never" nodeType="tmRoot"/>
      </p:par>
    </p:tnLst>
  </p:timing>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16:19</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18364" y="1023582"/>
            <a:ext cx="11764370" cy="5663821"/>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great </a:t>
            </a:r>
            <a:r>
              <a:rPr lang="en-US" sz="3600" i="1" dirty="0" smtClean="0">
                <a:solidFill>
                  <a:srgbClr val="FFFF00"/>
                </a:solidFill>
                <a:effectLst/>
              </a:rPr>
              <a:t>city:  </a:t>
            </a:r>
            <a:r>
              <a:rPr lang="en-US" sz="3600" dirty="0" smtClean="0">
                <a:effectLst/>
              </a:rPr>
              <a:t>Some </a:t>
            </a:r>
            <a:r>
              <a:rPr lang="en-US" sz="3600" dirty="0">
                <a:effectLst/>
              </a:rPr>
              <a:t>say Jerusalem, others </a:t>
            </a:r>
            <a:r>
              <a:rPr lang="en-US" sz="3600" dirty="0" smtClean="0">
                <a:effectLst/>
              </a:rPr>
              <a:t>say Rome</a:t>
            </a:r>
            <a:r>
              <a:rPr lang="en-US" sz="3600" dirty="0">
                <a:effectLst/>
              </a:rPr>
              <a:t>… Most say </a:t>
            </a:r>
            <a:r>
              <a:rPr lang="en-US" sz="3600" dirty="0" smtClean="0">
                <a:effectLst/>
              </a:rPr>
              <a:t>its the </a:t>
            </a:r>
            <a:r>
              <a:rPr lang="en-US" sz="3600" dirty="0">
                <a:effectLst/>
              </a:rPr>
              <a:t>city of </a:t>
            </a:r>
            <a:r>
              <a:rPr lang="en-US" sz="3600" dirty="0" smtClean="0">
                <a:effectLst/>
              </a:rPr>
              <a:t>Babylon </a:t>
            </a:r>
            <a:r>
              <a:rPr lang="en-US" sz="3600" dirty="0">
                <a:effectLst/>
              </a:rPr>
              <a:t>or the mighty power that </a:t>
            </a:r>
            <a:r>
              <a:rPr lang="en-US" sz="3600" dirty="0" smtClean="0">
                <a:effectLst/>
              </a:rPr>
              <a:t>represented Babylon… a spiritual Babylon. (The same verse mentions “great Babylon”---“great city” )</a:t>
            </a:r>
          </a:p>
          <a:p>
            <a:pPr marL="0" indent="0">
              <a:buNone/>
            </a:pPr>
            <a:r>
              <a:rPr lang="en-US" sz="3600" dirty="0">
                <a:effectLst/>
              </a:rPr>
              <a:t>The division </a:t>
            </a:r>
            <a:r>
              <a:rPr lang="en-US" sz="3600" dirty="0" smtClean="0">
                <a:effectLst/>
              </a:rPr>
              <a:t>into </a:t>
            </a:r>
            <a:r>
              <a:rPr lang="en-US" sz="3600" dirty="0">
                <a:effectLst/>
              </a:rPr>
              <a:t>three parts </a:t>
            </a:r>
            <a:r>
              <a:rPr lang="en-US" sz="3600" dirty="0" smtClean="0">
                <a:effectLst/>
              </a:rPr>
              <a:t>could be in </a:t>
            </a:r>
            <a:r>
              <a:rPr lang="en-US" sz="3600" dirty="0">
                <a:effectLst/>
              </a:rPr>
              <a:t>reference to its </a:t>
            </a:r>
            <a:r>
              <a:rPr lang="en-US" sz="3600" dirty="0" smtClean="0">
                <a:effectLst/>
              </a:rPr>
              <a:t>destruction. Here </a:t>
            </a:r>
            <a:r>
              <a:rPr lang="en-US" sz="3600" dirty="0">
                <a:effectLst/>
              </a:rPr>
              <a:t>it </a:t>
            </a:r>
            <a:r>
              <a:rPr lang="en-US" sz="3600" dirty="0" smtClean="0">
                <a:effectLst/>
              </a:rPr>
              <a:t>can be implied </a:t>
            </a:r>
            <a:r>
              <a:rPr lang="en-US" sz="3600" dirty="0">
                <a:effectLst/>
              </a:rPr>
              <a:t>that the whole </a:t>
            </a:r>
            <a:r>
              <a:rPr lang="en-US" sz="3600" dirty="0" smtClean="0">
                <a:effectLst/>
              </a:rPr>
              <a:t>city was broken </a:t>
            </a:r>
            <a:r>
              <a:rPr lang="en-US" sz="3600" dirty="0">
                <a:effectLst/>
              </a:rPr>
              <a:t>into three </a:t>
            </a:r>
            <a:r>
              <a:rPr lang="en-US" sz="3600" dirty="0" smtClean="0">
                <a:effectLst/>
              </a:rPr>
              <a:t>portions because of the great earthquake.</a:t>
            </a:r>
          </a:p>
        </p:txBody>
      </p:sp>
    </p:spTree>
    <p:extLst>
      <p:ext uri="{BB962C8B-B14F-4D97-AF65-F5344CB8AC3E}">
        <p14:creationId xmlns:p14="http://schemas.microsoft.com/office/powerpoint/2010/main" val="3797889396"/>
      </p:ext>
    </p:extLst>
  </p:cSld>
  <p:clrMapOvr>
    <a:masterClrMapping/>
  </p:clrMapOvr>
  <p:timing>
    <p:tnLst>
      <p:par>
        <p:cTn id="1" dur="indefinite" restart="never" nodeType="tmRoot"/>
      </p:par>
    </p:tnLst>
  </p:timing>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16:19</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32011" y="859809"/>
            <a:ext cx="11764370" cy="5998191"/>
          </a:xfrm>
        </p:spPr>
        <p:txBody>
          <a:bodyPr>
            <a:noAutofit/>
          </a:bodyPr>
          <a:lstStyle/>
          <a:p>
            <a:pPr marL="0" indent="0">
              <a:buNone/>
            </a:pPr>
            <a:r>
              <a:rPr lang="en-US" sz="3600" dirty="0" smtClean="0">
                <a:effectLst/>
              </a:rPr>
              <a:t>Some interpret that the 3 parts is in reference </a:t>
            </a:r>
            <a:r>
              <a:rPr lang="en-US" sz="3600" dirty="0">
                <a:effectLst/>
              </a:rPr>
              <a:t>to </a:t>
            </a:r>
            <a:r>
              <a:rPr lang="en-US" sz="3600" dirty="0" smtClean="0">
                <a:effectLst/>
              </a:rPr>
              <a:t>Jerusalem </a:t>
            </a:r>
            <a:r>
              <a:rPr lang="en-US" sz="3600" dirty="0">
                <a:effectLst/>
              </a:rPr>
              <a:t>and suppose that the allusion is to the </a:t>
            </a:r>
            <a:r>
              <a:rPr lang="en-US" sz="3600" dirty="0" smtClean="0">
                <a:effectLst/>
              </a:rPr>
              <a:t>divisions or 3 factions </a:t>
            </a:r>
            <a:r>
              <a:rPr lang="en-US" sz="3600" dirty="0">
                <a:effectLst/>
              </a:rPr>
              <a:t>of </a:t>
            </a:r>
            <a:r>
              <a:rPr lang="en-US" sz="3600" dirty="0" smtClean="0">
                <a:effectLst/>
              </a:rPr>
              <a:t>that city. Others </a:t>
            </a:r>
            <a:r>
              <a:rPr lang="en-US" sz="3600" dirty="0">
                <a:effectLst/>
              </a:rPr>
              <a:t>suppose </a:t>
            </a:r>
            <a:r>
              <a:rPr lang="en-US" sz="3600" dirty="0" smtClean="0">
                <a:effectLst/>
              </a:rPr>
              <a:t>that 3 parts </a:t>
            </a:r>
            <a:r>
              <a:rPr lang="en-US" sz="3600" dirty="0">
                <a:effectLst/>
              </a:rPr>
              <a:t>refers to a division of the Roman </a:t>
            </a:r>
            <a:r>
              <a:rPr lang="en-US" sz="3600" dirty="0" smtClean="0">
                <a:effectLst/>
              </a:rPr>
              <a:t>empire</a:t>
            </a:r>
            <a:r>
              <a:rPr lang="en-US" sz="3600" dirty="0">
                <a:effectLst/>
              </a:rPr>
              <a:t>. </a:t>
            </a:r>
            <a:r>
              <a:rPr lang="en-US" sz="3600" dirty="0" smtClean="0">
                <a:effectLst/>
              </a:rPr>
              <a:t>Others in reference to the spiritual Babylon, think that </a:t>
            </a:r>
            <a:r>
              <a:rPr lang="en-US" sz="3600" dirty="0">
                <a:effectLst/>
              </a:rPr>
              <a:t>it probably means that, in the time of the final ruin of that power, there will be a threefold judgment. </a:t>
            </a:r>
            <a:r>
              <a:rPr lang="en-US" sz="3600" dirty="0" smtClean="0">
                <a:effectLst/>
              </a:rPr>
              <a:t>Thus it is not improbable </a:t>
            </a:r>
            <a:r>
              <a:rPr lang="en-US" sz="3600" dirty="0">
                <a:effectLst/>
              </a:rPr>
              <a:t>to represent the city as divided into 3</a:t>
            </a:r>
            <a:r>
              <a:rPr lang="en-US" sz="3600" dirty="0" smtClean="0">
                <a:effectLst/>
              </a:rPr>
              <a:t> parts  to suit a threefold succession </a:t>
            </a:r>
            <a:r>
              <a:rPr lang="en-US" sz="3600" dirty="0">
                <a:effectLst/>
              </a:rPr>
              <a:t>of </a:t>
            </a:r>
            <a:r>
              <a:rPr lang="en-US" sz="3600" dirty="0" smtClean="0">
                <a:effectLst/>
              </a:rPr>
              <a:t>judgments. </a:t>
            </a:r>
          </a:p>
        </p:txBody>
      </p:sp>
    </p:spTree>
    <p:extLst>
      <p:ext uri="{BB962C8B-B14F-4D97-AF65-F5344CB8AC3E}">
        <p14:creationId xmlns:p14="http://schemas.microsoft.com/office/powerpoint/2010/main" val="3698155035"/>
      </p:ext>
    </p:extLst>
  </p:cSld>
  <p:clrMapOvr>
    <a:masterClrMapping/>
  </p:clrMapOvr>
  <p:timing>
    <p:tnLst>
      <p:par>
        <p:cTn id="1" dur="indefinite" restart="never" nodeType="tmRoot"/>
      </p:par>
    </p:tnLst>
  </p:timing>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16:19</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32011" y="1105469"/>
            <a:ext cx="11764370" cy="5486399"/>
          </a:xfrm>
        </p:spPr>
        <p:txBody>
          <a:bodyPr>
            <a:noAutofit/>
          </a:bodyPr>
          <a:lstStyle/>
          <a:p>
            <a:pPr marL="0" indent="0">
              <a:buNone/>
            </a:pPr>
            <a:r>
              <a:rPr lang="en-US" sz="4800" dirty="0" smtClean="0">
                <a:solidFill>
                  <a:srgbClr val="00FFFF"/>
                </a:solidFill>
                <a:effectLst/>
              </a:rPr>
              <a:t>In other words… if this great city is really divided into three sections then </a:t>
            </a:r>
            <a:r>
              <a:rPr lang="en-US" sz="4800" dirty="0" smtClean="0">
                <a:solidFill>
                  <a:srgbClr val="FFFF00"/>
                </a:solidFill>
                <a:effectLst/>
              </a:rPr>
              <a:t>the</a:t>
            </a:r>
            <a:r>
              <a:rPr lang="en-US" sz="4800" dirty="0" smtClean="0">
                <a:solidFill>
                  <a:srgbClr val="00FFFF"/>
                </a:solidFill>
                <a:effectLst/>
              </a:rPr>
              <a:t> </a:t>
            </a:r>
            <a:r>
              <a:rPr lang="en-US" sz="4800" dirty="0" smtClean="0">
                <a:solidFill>
                  <a:srgbClr val="FFFF00"/>
                </a:solidFill>
                <a:effectLst/>
              </a:rPr>
              <a:t>three sections of the great city</a:t>
            </a:r>
            <a:r>
              <a:rPr lang="en-US" sz="4800" dirty="0" smtClean="0">
                <a:solidFill>
                  <a:srgbClr val="00FFFF"/>
                </a:solidFill>
                <a:effectLst/>
              </a:rPr>
              <a:t> </a:t>
            </a:r>
            <a:r>
              <a:rPr lang="en-US" sz="4800" dirty="0" smtClean="0">
                <a:solidFill>
                  <a:srgbClr val="FFFF00"/>
                </a:solidFill>
                <a:effectLst/>
              </a:rPr>
              <a:t>will still fall</a:t>
            </a:r>
            <a:r>
              <a:rPr lang="en-US" sz="4800" dirty="0" smtClean="0">
                <a:solidFill>
                  <a:srgbClr val="00FFFF"/>
                </a:solidFill>
                <a:effectLst/>
              </a:rPr>
              <a:t>. Or if it is the great earthquake that breaks down or splits the city into three parts; then </a:t>
            </a:r>
            <a:r>
              <a:rPr lang="en-US" sz="4800" dirty="0" smtClean="0">
                <a:solidFill>
                  <a:srgbClr val="FFFF00"/>
                </a:solidFill>
                <a:effectLst/>
              </a:rPr>
              <a:t>th</a:t>
            </a:r>
            <a:r>
              <a:rPr lang="en-US" sz="4800" dirty="0">
                <a:solidFill>
                  <a:srgbClr val="FFFF00"/>
                </a:solidFill>
                <a:effectLst/>
              </a:rPr>
              <a:t>e</a:t>
            </a:r>
            <a:r>
              <a:rPr lang="en-US" sz="4800" dirty="0" smtClean="0">
                <a:solidFill>
                  <a:srgbClr val="FFFF00"/>
                </a:solidFill>
                <a:effectLst/>
              </a:rPr>
              <a:t> great city will still fall</a:t>
            </a:r>
            <a:r>
              <a:rPr lang="en-US" sz="4800" dirty="0" smtClean="0">
                <a:solidFill>
                  <a:srgbClr val="00FFFF"/>
                </a:solidFill>
                <a:effectLst/>
              </a:rPr>
              <a:t>.</a:t>
            </a:r>
          </a:p>
        </p:txBody>
      </p:sp>
    </p:spTree>
    <p:extLst>
      <p:ext uri="{BB962C8B-B14F-4D97-AF65-F5344CB8AC3E}">
        <p14:creationId xmlns:p14="http://schemas.microsoft.com/office/powerpoint/2010/main" val="657293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330" y="185531"/>
            <a:ext cx="11383617" cy="6493565"/>
          </a:xfrm>
        </p:spPr>
        <p:txBody>
          <a:bodyPr>
            <a:noAutofit/>
          </a:bodyPr>
          <a:lstStyle/>
          <a:p>
            <a:pPr marL="0" indent="0">
              <a:buNone/>
            </a:pPr>
            <a:r>
              <a:rPr lang="en-US" sz="3600" b="1" u="sng" dirty="0">
                <a:solidFill>
                  <a:srgbClr val="FFFF00"/>
                </a:solidFill>
              </a:rPr>
              <a:t>Rev. 1:2</a:t>
            </a:r>
          </a:p>
          <a:p>
            <a:pPr marL="0" indent="0">
              <a:buNone/>
            </a:pPr>
            <a:r>
              <a:rPr lang="en-US" sz="3600" dirty="0">
                <a:effectLst/>
              </a:rPr>
              <a:t>“</a:t>
            </a:r>
            <a:r>
              <a:rPr lang="en-US" sz="3600" i="1" dirty="0">
                <a:effectLst/>
              </a:rPr>
              <a:t>This is the John who taught the truth concerning the Word of God and the truth told to us by Jesus Christ-- a faithful account of what he had seen</a:t>
            </a:r>
            <a:r>
              <a:rPr lang="en-US" sz="3600" dirty="0">
                <a:effectLst/>
              </a:rPr>
              <a:t>.”</a:t>
            </a:r>
          </a:p>
          <a:p>
            <a:pPr marL="0" indent="0">
              <a:buNone/>
            </a:pPr>
            <a:r>
              <a:rPr lang="en-US" sz="3600" dirty="0">
                <a:solidFill>
                  <a:srgbClr val="FFFF00"/>
                </a:solidFill>
                <a:effectLst/>
              </a:rPr>
              <a:t>John regarded himself merely as a witness of what he had seen, and claimed to make an accurate and faithful record of it.</a:t>
            </a:r>
          </a:p>
          <a:p>
            <a:pPr marL="0" indent="0">
              <a:buNone/>
            </a:pPr>
            <a:endParaRPr lang="en-US" sz="3600" dirty="0">
              <a:effectLst/>
            </a:endParaRPr>
          </a:p>
          <a:p>
            <a:pPr marL="0" indent="0">
              <a:buNone/>
            </a:pPr>
            <a:endParaRPr lang="en-US" sz="3600" dirty="0">
              <a:effectLst/>
            </a:endParaRPr>
          </a:p>
          <a:p>
            <a:pPr marL="0" indent="0">
              <a:buNone/>
            </a:pPr>
            <a:r>
              <a:rPr lang="en-US" sz="3600" b="1" dirty="0">
                <a:solidFill>
                  <a:srgbClr val="FFFF00"/>
                </a:solidFill>
              </a:rPr>
              <a:t> </a:t>
            </a:r>
            <a:endParaRPr lang="en-US" sz="3600" b="1" dirty="0"/>
          </a:p>
        </p:txBody>
      </p:sp>
    </p:spTree>
    <p:extLst>
      <p:ext uri="{BB962C8B-B14F-4D97-AF65-F5344CB8AC3E}">
        <p14:creationId xmlns:p14="http://schemas.microsoft.com/office/powerpoint/2010/main" val="15141963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FF00"/>
                </a:solidFill>
                <a:effectLst>
                  <a:outerShdw blurRad="38100" dist="38100" dir="2700000" algn="tl">
                    <a:srgbClr val="000000">
                      <a:alpha val="43137"/>
                    </a:srgbClr>
                  </a:outerShdw>
                </a:effectLst>
              </a:rPr>
              <a:t>Existing Churches in </a:t>
            </a:r>
            <a:r>
              <a:rPr lang="en-US" sz="3600" b="1" dirty="0">
                <a:solidFill>
                  <a:srgbClr val="00B0F0"/>
                </a:solidFill>
                <a:effectLst/>
              </a:rPr>
              <a:t>Izmir, Turkey</a:t>
            </a:r>
            <a:endParaRPr lang="en-US" sz="3600" b="1" dirty="0">
              <a:solidFill>
                <a:srgbClr val="FFFF00"/>
              </a:solidFill>
              <a:effectLst/>
            </a:endParaRPr>
          </a:p>
          <a:p>
            <a:pPr marL="0" indent="0">
              <a:buNone/>
            </a:pPr>
            <a:endParaRPr lang="en-US" sz="3200" dirty="0">
              <a:effectLst/>
            </a:endParaRPr>
          </a:p>
        </p:txBody>
      </p:sp>
      <p:sp>
        <p:nvSpPr>
          <p:cNvPr id="2" name="TextBox 1"/>
          <p:cNvSpPr txBox="1"/>
          <p:nvPr/>
        </p:nvSpPr>
        <p:spPr>
          <a:xfrm>
            <a:off x="8285871" y="2743200"/>
            <a:ext cx="3657600" cy="1077218"/>
          </a:xfrm>
          <a:prstGeom prst="rect">
            <a:avLst/>
          </a:prstGeom>
          <a:noFill/>
        </p:spPr>
        <p:txBody>
          <a:bodyPr wrap="square" rtlCol="0">
            <a:spAutoFit/>
          </a:bodyPr>
          <a:lstStyle/>
          <a:p>
            <a:pPr algn="ctr"/>
            <a:r>
              <a:rPr lang="en-US" sz="3200" b="1" dirty="0"/>
              <a:t>ST. MARIA’S</a:t>
            </a:r>
          </a:p>
          <a:p>
            <a:pPr algn="ctr"/>
            <a:r>
              <a:rPr lang="en-US" sz="3200" b="1" dirty="0"/>
              <a:t>CHURCH</a:t>
            </a:r>
          </a:p>
        </p:txBody>
      </p:sp>
      <p:pic>
        <p:nvPicPr>
          <p:cNvPr id="9218" name="Picture 2" descr="http://www.levantineheritage.com/i/sma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83" y="1138683"/>
            <a:ext cx="7171591" cy="537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807323"/>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16:19</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45659" y="955343"/>
            <a:ext cx="11764370" cy="5622878"/>
          </a:xfrm>
        </p:spPr>
        <p:txBody>
          <a:bodyPr>
            <a:noAutofit/>
          </a:bodyPr>
          <a:lstStyle/>
          <a:p>
            <a:pPr marL="0" indent="0">
              <a:buNone/>
            </a:pPr>
            <a:r>
              <a:rPr lang="en-US" sz="3600" i="1" dirty="0">
                <a:solidFill>
                  <a:srgbClr val="FFFF00"/>
                </a:solidFill>
                <a:effectLst/>
              </a:rPr>
              <a:t>And the cities of the nations </a:t>
            </a:r>
            <a:r>
              <a:rPr lang="en-US" sz="3600" i="1" dirty="0" smtClean="0">
                <a:solidFill>
                  <a:srgbClr val="FFFF00"/>
                </a:solidFill>
                <a:effectLst/>
              </a:rPr>
              <a:t>fell... </a:t>
            </a:r>
          </a:p>
          <a:p>
            <a:pPr marL="0" indent="0">
              <a:buNone/>
            </a:pPr>
            <a:r>
              <a:rPr lang="en-US" sz="3600" dirty="0" smtClean="0">
                <a:effectLst/>
              </a:rPr>
              <a:t>Those cities in </a:t>
            </a:r>
            <a:r>
              <a:rPr lang="en-US" sz="3600" dirty="0">
                <a:effectLst/>
              </a:rPr>
              <a:t>alliance with </a:t>
            </a:r>
            <a:r>
              <a:rPr lang="en-US" sz="3600" dirty="0" smtClean="0">
                <a:effectLst/>
              </a:rPr>
              <a:t>the great city, </a:t>
            </a:r>
            <a:r>
              <a:rPr lang="en-US" sz="3600" dirty="0">
                <a:effectLst/>
              </a:rPr>
              <a:t>or under the control of </a:t>
            </a:r>
            <a:r>
              <a:rPr lang="en-US" sz="3600" dirty="0" smtClean="0">
                <a:effectLst/>
              </a:rPr>
              <a:t>that </a:t>
            </a:r>
            <a:r>
              <a:rPr lang="en-US" sz="3600" dirty="0">
                <a:effectLst/>
              </a:rPr>
              <a:t>central </a:t>
            </a:r>
            <a:r>
              <a:rPr lang="en-US" sz="3600" dirty="0" smtClean="0">
                <a:effectLst/>
              </a:rPr>
              <a:t>power, also fell. </a:t>
            </a:r>
            <a:r>
              <a:rPr lang="en-US" sz="3600" dirty="0">
                <a:effectLst/>
              </a:rPr>
              <a:t>As the capital fell, the dependent cities fell also. </a:t>
            </a:r>
            <a:r>
              <a:rPr lang="en-US" sz="3600" dirty="0" smtClean="0">
                <a:effectLst/>
              </a:rPr>
              <a:t>The </a:t>
            </a:r>
            <a:r>
              <a:rPr lang="en-US" sz="3600" dirty="0">
                <a:effectLst/>
              </a:rPr>
              <a:t>cities of the </a:t>
            </a:r>
            <a:r>
              <a:rPr lang="en-US" sz="3600" dirty="0" smtClean="0">
                <a:effectLst/>
              </a:rPr>
              <a:t>nations </a:t>
            </a:r>
            <a:r>
              <a:rPr lang="en-US" sz="3600" dirty="0">
                <a:effectLst/>
              </a:rPr>
              <a:t>that were </a:t>
            </a:r>
            <a:r>
              <a:rPr lang="en-US" sz="3600" dirty="0" smtClean="0">
                <a:effectLst/>
              </a:rPr>
              <a:t>in league </a:t>
            </a:r>
            <a:r>
              <a:rPr lang="en-US" sz="3600" dirty="0">
                <a:effectLst/>
              </a:rPr>
              <a:t>with </a:t>
            </a:r>
            <a:r>
              <a:rPr lang="en-US" sz="3600" dirty="0" smtClean="0">
                <a:effectLst/>
              </a:rPr>
              <a:t>that great city, will </a:t>
            </a:r>
            <a:r>
              <a:rPr lang="en-US" sz="3600" dirty="0">
                <a:effectLst/>
              </a:rPr>
              <a:t>share the same fate. </a:t>
            </a:r>
            <a:r>
              <a:rPr lang="en-US" sz="3600" dirty="0" smtClean="0">
                <a:effectLst/>
              </a:rPr>
              <a:t>These </a:t>
            </a:r>
            <a:r>
              <a:rPr lang="en-US" sz="3600" dirty="0">
                <a:effectLst/>
              </a:rPr>
              <a:t>with Babylon represent the </a:t>
            </a:r>
            <a:r>
              <a:rPr lang="en-US" sz="3600" dirty="0" smtClean="0">
                <a:effectLst/>
              </a:rPr>
              <a:t>centers </a:t>
            </a:r>
            <a:r>
              <a:rPr lang="en-US" sz="3600" dirty="0">
                <a:effectLst/>
              </a:rPr>
              <a:t>of the power and influence of Satan, the beast, false prophet, and all their anti-</a:t>
            </a:r>
            <a:r>
              <a:rPr lang="en-US" sz="3600" dirty="0" err="1">
                <a:effectLst/>
              </a:rPr>
              <a:t>christian</a:t>
            </a:r>
            <a:r>
              <a:rPr lang="en-US" sz="3600" dirty="0">
                <a:effectLst/>
              </a:rPr>
              <a:t> </a:t>
            </a:r>
            <a:r>
              <a:rPr lang="en-US" sz="3600" dirty="0" smtClean="0">
                <a:effectLst/>
              </a:rPr>
              <a:t>associates.</a:t>
            </a:r>
          </a:p>
        </p:txBody>
      </p:sp>
    </p:spTree>
    <p:extLst>
      <p:ext uri="{BB962C8B-B14F-4D97-AF65-F5344CB8AC3E}">
        <p14:creationId xmlns:p14="http://schemas.microsoft.com/office/powerpoint/2010/main" val="4124477647"/>
      </p:ext>
    </p:extLst>
  </p:cSld>
  <p:clrMapOvr>
    <a:masterClrMapping/>
  </p:clrMapOvr>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16:19</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32011" y="968991"/>
            <a:ext cx="11764370" cy="5732060"/>
          </a:xfrm>
        </p:spPr>
        <p:txBody>
          <a:bodyPr>
            <a:noAutofit/>
          </a:bodyPr>
          <a:lstStyle/>
          <a:p>
            <a:pPr marL="0" indent="0">
              <a:buNone/>
            </a:pPr>
            <a:r>
              <a:rPr lang="en-US" sz="3600" i="1" dirty="0">
                <a:solidFill>
                  <a:srgbClr val="FFFF00"/>
                </a:solidFill>
                <a:effectLst/>
              </a:rPr>
              <a:t>and great Babylon came in remembrance before God... </a:t>
            </a:r>
            <a:endParaRPr lang="en-US" sz="3600" i="1" dirty="0" smtClean="0">
              <a:solidFill>
                <a:srgbClr val="FFFF00"/>
              </a:solidFill>
              <a:effectLst/>
            </a:endParaRPr>
          </a:p>
          <a:p>
            <a:pPr marL="0" indent="0">
              <a:buNone/>
            </a:pPr>
            <a:r>
              <a:rPr lang="en-US" sz="3600" dirty="0" smtClean="0">
                <a:effectLst/>
              </a:rPr>
              <a:t>That </a:t>
            </a:r>
            <a:r>
              <a:rPr lang="en-US" sz="3600" dirty="0">
                <a:effectLst/>
              </a:rPr>
              <a:t>is, for purposes of punishment. </a:t>
            </a:r>
            <a:r>
              <a:rPr lang="en-US" sz="3600" dirty="0" smtClean="0">
                <a:effectLst/>
              </a:rPr>
              <a:t>It </a:t>
            </a:r>
            <a:r>
              <a:rPr lang="en-US" sz="3600" dirty="0">
                <a:effectLst/>
              </a:rPr>
              <a:t>had been permitted to carry on its purposes, and to </a:t>
            </a:r>
            <a:r>
              <a:rPr lang="en-US" sz="3600" dirty="0" smtClean="0">
                <a:effectLst/>
              </a:rPr>
              <a:t>practice </a:t>
            </a:r>
            <a:r>
              <a:rPr lang="en-US" sz="3600" dirty="0">
                <a:effectLst/>
              </a:rPr>
              <a:t>its abominations, </a:t>
            </a:r>
            <a:r>
              <a:rPr lang="en-US" sz="3600" dirty="0" smtClean="0">
                <a:effectLst/>
              </a:rPr>
              <a:t>unchecked</a:t>
            </a:r>
            <a:r>
              <a:rPr lang="en-US" sz="3600" dirty="0">
                <a:effectLst/>
              </a:rPr>
              <a:t>.</a:t>
            </a:r>
            <a:r>
              <a:rPr lang="en-US" sz="3600" dirty="0" smtClean="0">
                <a:effectLst/>
              </a:rPr>
              <a:t> </a:t>
            </a:r>
            <a:r>
              <a:rPr lang="en-US" sz="3600" dirty="0">
                <a:effectLst/>
              </a:rPr>
              <a:t>Now the time had come when all that it had done was to be remembered, </a:t>
            </a:r>
            <a:r>
              <a:rPr lang="en-US" sz="3600" dirty="0" smtClean="0">
                <a:effectLst/>
              </a:rPr>
              <a:t>and </a:t>
            </a:r>
            <a:r>
              <a:rPr lang="en-US" sz="3600" dirty="0">
                <a:effectLst/>
              </a:rPr>
              <a:t>the long-suspended judgment was to fall upon it. </a:t>
            </a:r>
            <a:endParaRPr lang="en-US" sz="3600" dirty="0" smtClean="0">
              <a:effectLst/>
            </a:endParaRPr>
          </a:p>
          <a:p>
            <a:pPr marL="0" indent="0">
              <a:buNone/>
            </a:pPr>
            <a:r>
              <a:rPr lang="en-US" sz="3600" i="1" dirty="0">
                <a:solidFill>
                  <a:srgbClr val="FFFF00"/>
                </a:solidFill>
                <a:effectLst/>
              </a:rPr>
              <a:t>To give unto her the cup of the </a:t>
            </a:r>
            <a:r>
              <a:rPr lang="en-US" sz="3600" i="1" dirty="0" smtClean="0">
                <a:solidFill>
                  <a:srgbClr val="FFFF00"/>
                </a:solidFill>
                <a:effectLst/>
              </a:rPr>
              <a:t>wine</a:t>
            </a:r>
            <a:r>
              <a:rPr lang="en-US" sz="3600" dirty="0">
                <a:effectLst/>
              </a:rPr>
              <a:t> </a:t>
            </a:r>
            <a:r>
              <a:rPr lang="en-US" sz="3600" dirty="0" smtClean="0">
                <a:effectLst/>
              </a:rPr>
              <a:t>To punish or to </a:t>
            </a:r>
            <a:r>
              <a:rPr lang="en-US" sz="3600" dirty="0">
                <a:effectLst/>
              </a:rPr>
              <a:t>destroy her</a:t>
            </a:r>
            <a:endParaRPr lang="en-US" sz="3600" dirty="0" smtClean="0">
              <a:effectLst/>
            </a:endParaRPr>
          </a:p>
        </p:txBody>
      </p:sp>
    </p:spTree>
    <p:extLst>
      <p:ext uri="{BB962C8B-B14F-4D97-AF65-F5344CB8AC3E}">
        <p14:creationId xmlns:p14="http://schemas.microsoft.com/office/powerpoint/2010/main" val="2408901865"/>
      </p:ext>
    </p:extLst>
  </p:cSld>
  <p:clrMapOvr>
    <a:masterClrMapping/>
  </p:clrMapOvr>
  <p:timing>
    <p:tnLst>
      <p:par>
        <p:cTn id="1" dur="indefinite" restart="never" nodeType="tmRoot"/>
      </p:par>
    </p:tnLst>
  </p:timing>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16:20</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32011" y="1255593"/>
            <a:ext cx="11764370" cy="5445457"/>
          </a:xfrm>
        </p:spPr>
        <p:txBody>
          <a:bodyPr>
            <a:noAutofit/>
          </a:bodyPr>
          <a:lstStyle/>
          <a:p>
            <a:pPr marL="0" indent="0">
              <a:buNone/>
            </a:pPr>
            <a:r>
              <a:rPr lang="en-US" sz="3600" dirty="0" smtClean="0">
                <a:effectLst/>
              </a:rPr>
              <a:t>Every </a:t>
            </a:r>
            <a:r>
              <a:rPr lang="en-US" sz="3600" dirty="0">
                <a:effectLst/>
              </a:rPr>
              <a:t>island and mountain was </a:t>
            </a:r>
            <a:r>
              <a:rPr lang="en-US" sz="3600" i="1" dirty="0">
                <a:solidFill>
                  <a:srgbClr val="FFFF00"/>
                </a:solidFill>
                <a:effectLst/>
              </a:rPr>
              <a:t>"moved out of its </a:t>
            </a:r>
            <a:r>
              <a:rPr lang="en-US" sz="3600" i="1" dirty="0" smtClean="0">
                <a:solidFill>
                  <a:srgbClr val="FFFF00"/>
                </a:solidFill>
                <a:effectLst/>
              </a:rPr>
              <a:t>place</a:t>
            </a:r>
            <a:r>
              <a:rPr lang="en-US" sz="3600" dirty="0" smtClean="0">
                <a:effectLst/>
              </a:rPr>
              <a:t>" in </a:t>
            </a:r>
            <a:r>
              <a:rPr lang="en-US" sz="3600" i="1" dirty="0" smtClean="0">
                <a:solidFill>
                  <a:srgbClr val="FFFF00"/>
                </a:solidFill>
                <a:effectLst/>
              </a:rPr>
              <a:t>Rev </a:t>
            </a:r>
            <a:r>
              <a:rPr lang="en-US" sz="3600" i="1" dirty="0">
                <a:solidFill>
                  <a:srgbClr val="FFFF00"/>
                </a:solidFill>
                <a:effectLst/>
              </a:rPr>
              <a:t>6:14</a:t>
            </a:r>
            <a:r>
              <a:rPr lang="en-US" sz="3600" dirty="0">
                <a:effectLst/>
              </a:rPr>
              <a:t>; but </a:t>
            </a:r>
            <a:r>
              <a:rPr lang="en-US" sz="3600" dirty="0" smtClean="0">
                <a:effectLst/>
              </a:rPr>
              <a:t>here </a:t>
            </a:r>
            <a:r>
              <a:rPr lang="en-US" sz="3600" i="1" dirty="0" smtClean="0">
                <a:solidFill>
                  <a:srgbClr val="00FFFF"/>
                </a:solidFill>
                <a:effectLst/>
              </a:rPr>
              <a:t>“every </a:t>
            </a:r>
            <a:r>
              <a:rPr lang="en-US" sz="3600" i="1" dirty="0">
                <a:solidFill>
                  <a:srgbClr val="00FFFF"/>
                </a:solidFill>
                <a:effectLst/>
              </a:rPr>
              <a:t>island fled away, and the mountains were not </a:t>
            </a:r>
            <a:r>
              <a:rPr lang="en-US" sz="3600" i="1" dirty="0" smtClean="0">
                <a:solidFill>
                  <a:srgbClr val="00FFFF"/>
                </a:solidFill>
                <a:effectLst/>
              </a:rPr>
              <a:t>found” </a:t>
            </a:r>
            <a:endParaRPr lang="en-US" sz="3600" dirty="0" smtClean="0">
              <a:effectLst/>
            </a:endParaRPr>
          </a:p>
          <a:p>
            <a:pPr marL="0" indent="0">
              <a:buNone/>
            </a:pPr>
            <a:r>
              <a:rPr lang="en-US" sz="3600" dirty="0">
                <a:effectLst/>
              </a:rPr>
              <a:t>Islands and mountains denote earthly powers. Perhaps the meaning is that the </a:t>
            </a:r>
            <a:r>
              <a:rPr lang="en-US" sz="3600" dirty="0" smtClean="0">
                <a:effectLst/>
              </a:rPr>
              <a:t>border </a:t>
            </a:r>
            <a:r>
              <a:rPr lang="en-US" sz="3600" dirty="0">
                <a:effectLst/>
              </a:rPr>
              <a:t>lines between states and nations shall pass </a:t>
            </a:r>
            <a:r>
              <a:rPr lang="en-US" sz="3600" dirty="0" smtClean="0">
                <a:effectLst/>
              </a:rPr>
              <a:t>away and the earth shall be flattened like one big plate.</a:t>
            </a:r>
          </a:p>
        </p:txBody>
      </p:sp>
    </p:spTree>
    <p:extLst>
      <p:ext uri="{BB962C8B-B14F-4D97-AF65-F5344CB8AC3E}">
        <p14:creationId xmlns:p14="http://schemas.microsoft.com/office/powerpoint/2010/main" val="4022830741"/>
      </p:ext>
    </p:extLst>
  </p:cSld>
  <p:clrMapOvr>
    <a:masterClrMapping/>
  </p:clrMapOvr>
  <p:timing>
    <p:tnLst>
      <p:par>
        <p:cTn id="1" dur="indefinite" restart="never" nodeType="tmRoot"/>
      </p:par>
    </p:tnLst>
  </p:timing>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16:21</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2052" name="Picture 4" descr="http://beforeitsnews.com/contributor/upload/63616/images/asteroid-to-hit-earth-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794" y="923499"/>
            <a:ext cx="6096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orrectunderstandingofshinchonji.files.wordpress.com/2013/0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83" y="2828499"/>
            <a:ext cx="508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727893"/>
      </p:ext>
    </p:extLst>
  </p:cSld>
  <p:clrMapOvr>
    <a:masterClrMapping/>
  </p:clrMapOvr>
  <p:timing>
    <p:tnLst>
      <p:par>
        <p:cTn id="1" dur="indefinite" restart="never" nodeType="tmRoot"/>
      </p:par>
    </p:tnLst>
  </p:timing>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16:21</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pic>
        <p:nvPicPr>
          <p:cNvPr id="4" name="Picture 2" descr="https://s-media-cache-ak0.pinimg.com/564x/c1/1d/1f/c11d1f915feb24ccc604b877154eb0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847" y="941696"/>
            <a:ext cx="4850332" cy="573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836686"/>
      </p:ext>
    </p:extLst>
  </p:cSld>
  <p:clrMapOvr>
    <a:masterClrMapping/>
  </p:clrMapOvr>
  <p:timing>
    <p:tnLst>
      <p:par>
        <p:cTn id="1" dur="indefinite" restart="never" nodeType="tmRoot"/>
      </p:par>
    </p:tnLst>
  </p:timing>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16:21</a:t>
            </a:r>
            <a:r>
              <a:rPr lang="en-US" dirty="0" smtClean="0">
                <a:solidFill>
                  <a:srgbClr val="FFFF00"/>
                </a:solidFill>
              </a:rPr>
              <a:t> – </a:t>
            </a:r>
            <a:r>
              <a:rPr lang="en-US" dirty="0">
                <a:solidFill>
                  <a:srgbClr val="00FFFF"/>
                </a:solidFill>
              </a:rPr>
              <a:t>7</a:t>
            </a:r>
            <a:r>
              <a:rPr lang="en-US" baseline="30000" dirty="0" smtClean="0">
                <a:solidFill>
                  <a:srgbClr val="00FFFF"/>
                </a:solidFill>
              </a:rPr>
              <a:t>TH</a:t>
            </a:r>
            <a:r>
              <a:rPr lang="en-US" dirty="0" smtClean="0">
                <a:solidFill>
                  <a:srgbClr val="00FFFF"/>
                </a:solidFill>
              </a:rPr>
              <a:t> BOWL</a:t>
            </a:r>
            <a:endParaRPr lang="en-US" dirty="0">
              <a:solidFill>
                <a:srgbClr val="00FFFF"/>
              </a:solidFill>
            </a:endParaRPr>
          </a:p>
        </p:txBody>
      </p:sp>
      <p:sp>
        <p:nvSpPr>
          <p:cNvPr id="3" name="Content Placeholder 2"/>
          <p:cNvSpPr>
            <a:spLocks noGrp="1"/>
          </p:cNvSpPr>
          <p:nvPr>
            <p:ph idx="1"/>
          </p:nvPr>
        </p:nvSpPr>
        <p:spPr>
          <a:xfrm>
            <a:off x="232011" y="1596788"/>
            <a:ext cx="11764370" cy="5104262"/>
          </a:xfrm>
        </p:spPr>
        <p:txBody>
          <a:bodyPr>
            <a:noAutofit/>
          </a:bodyPr>
          <a:lstStyle/>
          <a:p>
            <a:pPr marL="0" indent="0">
              <a:buNone/>
            </a:pPr>
            <a:r>
              <a:rPr lang="en-US" sz="3600" dirty="0" smtClean="0">
                <a:effectLst/>
              </a:rPr>
              <a:t>The </a:t>
            </a:r>
            <a:r>
              <a:rPr lang="en-US" sz="3600" dirty="0">
                <a:effectLst/>
              </a:rPr>
              <a:t>weight of the stones represents the awful severity of the judgments. No </a:t>
            </a:r>
            <a:r>
              <a:rPr lang="en-US" sz="3600" dirty="0" smtClean="0">
                <a:effectLst/>
              </a:rPr>
              <a:t>suffering; </a:t>
            </a:r>
            <a:r>
              <a:rPr lang="en-US" sz="3600" dirty="0">
                <a:effectLst/>
              </a:rPr>
              <a:t>however great or long continued, </a:t>
            </a:r>
            <a:r>
              <a:rPr lang="en-US" sz="3600" dirty="0" smtClean="0">
                <a:effectLst/>
              </a:rPr>
              <a:t>will </a:t>
            </a:r>
            <a:r>
              <a:rPr lang="en-US" sz="3600" dirty="0">
                <a:effectLst/>
              </a:rPr>
              <a:t>bring </a:t>
            </a:r>
            <a:r>
              <a:rPr lang="en-US" sz="3600" dirty="0" smtClean="0">
                <a:effectLst/>
              </a:rPr>
              <a:t>these wicked sinners </a:t>
            </a:r>
            <a:r>
              <a:rPr lang="en-US" sz="3600" dirty="0">
                <a:effectLst/>
              </a:rPr>
              <a:t>to </a:t>
            </a:r>
            <a:r>
              <a:rPr lang="en-US" sz="3600" dirty="0" smtClean="0">
                <a:effectLst/>
              </a:rPr>
              <a:t>repentance </a:t>
            </a:r>
            <a:r>
              <a:rPr lang="en-US" sz="3600" dirty="0">
                <a:effectLst/>
              </a:rPr>
              <a:t>or lead them to submit to God and obey him</a:t>
            </a:r>
            <a:r>
              <a:rPr lang="en-US" sz="3600" dirty="0" smtClean="0">
                <a:effectLst/>
              </a:rPr>
              <a:t>. Instead they will blaspheme </a:t>
            </a:r>
            <a:r>
              <a:rPr lang="en-US" sz="3600" dirty="0">
                <a:effectLst/>
              </a:rPr>
              <a:t>against God. </a:t>
            </a:r>
            <a:r>
              <a:rPr lang="en-US" sz="3600" dirty="0" smtClean="0">
                <a:effectLst/>
              </a:rPr>
              <a:t>They will </a:t>
            </a:r>
            <a:r>
              <a:rPr lang="en-US" sz="3600" dirty="0">
                <a:effectLst/>
              </a:rPr>
              <a:t>perish </a:t>
            </a:r>
            <a:r>
              <a:rPr lang="en-US" sz="3600" dirty="0" smtClean="0">
                <a:effectLst/>
              </a:rPr>
              <a:t>in their </a:t>
            </a:r>
            <a:r>
              <a:rPr lang="en-US" sz="3600" dirty="0">
                <a:effectLst/>
              </a:rPr>
              <a:t>impenitence.</a:t>
            </a:r>
            <a:endParaRPr lang="en-US" sz="3600" dirty="0" smtClean="0">
              <a:effectLst/>
            </a:endParaRPr>
          </a:p>
        </p:txBody>
      </p:sp>
    </p:spTree>
    <p:extLst>
      <p:ext uri="{BB962C8B-B14F-4D97-AF65-F5344CB8AC3E}">
        <p14:creationId xmlns:p14="http://schemas.microsoft.com/office/powerpoint/2010/main" val="3986881103"/>
      </p:ext>
    </p:extLst>
  </p:cSld>
  <p:clrMapOvr>
    <a:masterClrMapping/>
  </p:clrMapOvr>
  <p:timing>
    <p:tnLst>
      <p:par>
        <p:cTn id="1" dur="indefinite" restart="never" nodeType="tmRoot"/>
      </p:par>
    </p:tnLst>
  </p:timing>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727" y="391236"/>
            <a:ext cx="10353761" cy="1792406"/>
          </a:xfrm>
        </p:spPr>
        <p:txBody>
          <a:bodyPr>
            <a:normAutofit fontScale="90000"/>
          </a:bodyPr>
          <a:lstStyle/>
          <a:p>
            <a:r>
              <a:rPr lang="en-US" sz="7300" b="0" dirty="0">
                <a:solidFill>
                  <a:srgbClr val="FFC000"/>
                </a:solidFill>
                <a:latin typeface="Bernard MT Condensed" pitchFamily="18" charset="0"/>
              </a:rPr>
              <a:t>Revelation Chapter </a:t>
            </a:r>
            <a:r>
              <a:rPr lang="en-US" sz="7300" b="0" dirty="0" smtClean="0">
                <a:solidFill>
                  <a:srgbClr val="FFC000"/>
                </a:solidFill>
                <a:latin typeface="Bernard MT Condensed" pitchFamily="18" charset="0"/>
              </a:rPr>
              <a:t>17</a:t>
            </a:r>
            <a:br>
              <a:rPr lang="en-US" sz="7300" b="0" dirty="0" smtClean="0">
                <a:solidFill>
                  <a:srgbClr val="FFC000"/>
                </a:solidFill>
                <a:latin typeface="Bernard MT Condensed" pitchFamily="18" charset="0"/>
              </a:rPr>
            </a:br>
            <a:r>
              <a:rPr lang="en-US" sz="3600" dirty="0" smtClean="0">
                <a:solidFill>
                  <a:srgbClr val="FFC000"/>
                </a:solidFill>
                <a:latin typeface="Bernard MT Condensed" pitchFamily="18" charset="0"/>
              </a:rPr>
              <a:t/>
            </a:r>
            <a:br>
              <a:rPr lang="en-US" sz="3600" dirty="0" smtClean="0">
                <a:solidFill>
                  <a:srgbClr val="FFC000"/>
                </a:solidFill>
                <a:latin typeface="Bernard MT Condensed" pitchFamily="18" charset="0"/>
              </a:rPr>
            </a:br>
            <a:endParaRPr lang="en-US" sz="5300" b="0" dirty="0">
              <a:solidFill>
                <a:srgbClr val="FFC000"/>
              </a:solidFill>
            </a:endParaRPr>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72" y="1214651"/>
            <a:ext cx="9851036" cy="551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682280"/>
      </p:ext>
    </p:extLst>
  </p:cSld>
  <p:clrMapOvr>
    <a:masterClrMapping/>
  </p:clrMapOvr>
  <p:timing>
    <p:tnLst>
      <p:par>
        <p:cTn id="1" dur="indefinite" restart="never" nodeType="tmRoot"/>
      </p:par>
    </p:tnLst>
  </p:timing>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i.ytimg.com/vi/nz9efWN9ztg/maxresdefaul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https://i.ytimg.com/vi/9-rJ1lNOSCY/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709" y="164829"/>
            <a:ext cx="8707270" cy="653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300887"/>
      </p:ext>
    </p:extLst>
  </p:cSld>
  <p:clrMapOvr>
    <a:masterClrMapping/>
  </p:clrMapOvr>
  <p:timing>
    <p:tnLst>
      <p:par>
        <p:cTn id="1" dur="indefinite" restart="never" nodeType="tmRoot"/>
      </p:par>
    </p:tnLst>
  </p:timing>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AutoShape 2" descr="https://i.ytimg.com/vi/nz9efWN9ztg/maxresdefaul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s://i.ytimg.com/vi/nz9efWN9ztg/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60338"/>
            <a:ext cx="11717977" cy="659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723011"/>
      </p:ext>
    </p:extLst>
  </p:cSld>
  <p:clrMapOvr>
    <a:masterClrMapping/>
  </p:clrMapOvr>
  <p:timing>
    <p:tnLst>
      <p:par>
        <p:cTn id="1" dur="indefinite" restart="never" nodeType="tmRoot"/>
      </p:par>
    </p:tnLst>
  </p:timing>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13" y="0"/>
            <a:ext cx="10353761" cy="987188"/>
          </a:xfrm>
        </p:spPr>
        <p:txBody>
          <a:bodyPr/>
          <a:lstStyle/>
          <a:p>
            <a:r>
              <a:rPr lang="en-US" u="sng" dirty="0">
                <a:solidFill>
                  <a:srgbClr val="FFFF00"/>
                </a:solidFill>
              </a:rPr>
              <a:t>Revelation </a:t>
            </a:r>
            <a:r>
              <a:rPr lang="en-US" u="sng" dirty="0" smtClean="0">
                <a:solidFill>
                  <a:srgbClr val="FFFF00"/>
                </a:solidFill>
              </a:rPr>
              <a:t>17-18</a:t>
            </a:r>
            <a:endParaRPr lang="en-US" dirty="0">
              <a:solidFill>
                <a:srgbClr val="00FFFF"/>
              </a:solidFill>
            </a:endParaRPr>
          </a:p>
        </p:txBody>
      </p:sp>
      <p:sp>
        <p:nvSpPr>
          <p:cNvPr id="3" name="Content Placeholder 2"/>
          <p:cNvSpPr>
            <a:spLocks noGrp="1"/>
          </p:cNvSpPr>
          <p:nvPr>
            <p:ph idx="1"/>
          </p:nvPr>
        </p:nvSpPr>
        <p:spPr>
          <a:xfrm>
            <a:off x="245658" y="832512"/>
            <a:ext cx="11764370" cy="5929954"/>
          </a:xfrm>
        </p:spPr>
        <p:txBody>
          <a:bodyPr>
            <a:noAutofit/>
          </a:bodyPr>
          <a:lstStyle/>
          <a:p>
            <a:pPr marL="0" indent="0">
              <a:buNone/>
            </a:pPr>
            <a:r>
              <a:rPr lang="en-US" sz="3600" dirty="0" smtClean="0">
                <a:effectLst/>
              </a:rPr>
              <a:t>These </a:t>
            </a:r>
            <a:r>
              <a:rPr lang="en-US" sz="3600" dirty="0">
                <a:effectLst/>
              </a:rPr>
              <a:t>two </a:t>
            </a:r>
            <a:r>
              <a:rPr lang="en-US" sz="3600" dirty="0" smtClean="0">
                <a:solidFill>
                  <a:srgbClr val="FFFF00"/>
                </a:solidFill>
                <a:effectLst/>
              </a:rPr>
              <a:t>chapters (17-18) </a:t>
            </a:r>
            <a:r>
              <a:rPr lang="en-US" sz="3600" dirty="0">
                <a:effectLst/>
              </a:rPr>
              <a:t>describe in detail the destruction of Babylon whose fall was mentioned earlier in </a:t>
            </a:r>
            <a:r>
              <a:rPr lang="en-US" sz="3600" i="1" dirty="0">
                <a:solidFill>
                  <a:srgbClr val="FFFF00"/>
                </a:solidFill>
                <a:effectLst/>
              </a:rPr>
              <a:t>Rev. 14:8 and </a:t>
            </a:r>
            <a:r>
              <a:rPr lang="en-US" sz="3600" i="1" dirty="0" smtClean="0">
                <a:solidFill>
                  <a:srgbClr val="FFFF00"/>
                </a:solidFill>
                <a:effectLst/>
              </a:rPr>
              <a:t>16:19</a:t>
            </a:r>
            <a:r>
              <a:rPr lang="en-US" sz="3600" dirty="0" smtClean="0">
                <a:effectLst/>
              </a:rPr>
              <a:t>. They present a </a:t>
            </a:r>
            <a:r>
              <a:rPr lang="en-US" sz="3600" dirty="0">
                <a:effectLst/>
              </a:rPr>
              <a:t>concept of a fallen world </a:t>
            </a:r>
            <a:r>
              <a:rPr lang="en-US" sz="3600" dirty="0" smtClean="0">
                <a:effectLst/>
              </a:rPr>
              <a:t>system </a:t>
            </a:r>
            <a:r>
              <a:rPr lang="en-US" sz="3600" dirty="0" smtClean="0">
                <a:solidFill>
                  <a:srgbClr val="00FFFF"/>
                </a:solidFill>
                <a:effectLst/>
              </a:rPr>
              <a:t>(Symbolic of Babylon) </a:t>
            </a:r>
            <a:r>
              <a:rPr lang="en-US" sz="3600" dirty="0">
                <a:effectLst/>
              </a:rPr>
              <a:t>that is antagonistic </a:t>
            </a:r>
            <a:r>
              <a:rPr lang="en-US" sz="3600" dirty="0" smtClean="0">
                <a:effectLst/>
              </a:rPr>
              <a:t>towards God. </a:t>
            </a:r>
            <a:r>
              <a:rPr lang="en-US" sz="3600" dirty="0" smtClean="0">
                <a:solidFill>
                  <a:srgbClr val="FFFF00"/>
                </a:solidFill>
                <a:effectLst/>
              </a:rPr>
              <a:t>Revelation 17-18 </a:t>
            </a:r>
            <a:r>
              <a:rPr lang="en-US" sz="3600" dirty="0">
                <a:effectLst/>
              </a:rPr>
              <a:t>uses </a:t>
            </a:r>
            <a:r>
              <a:rPr lang="en-US" sz="3600" dirty="0" smtClean="0">
                <a:effectLst/>
              </a:rPr>
              <a:t>figurative &amp; symbolic language </a:t>
            </a:r>
            <a:r>
              <a:rPr lang="en-US" sz="3600" dirty="0">
                <a:effectLst/>
              </a:rPr>
              <a:t>to describe the fall of </a:t>
            </a:r>
            <a:r>
              <a:rPr lang="en-US" sz="3600" dirty="0" smtClean="0">
                <a:effectLst/>
              </a:rPr>
              <a:t>a world </a:t>
            </a:r>
            <a:r>
              <a:rPr lang="en-US" sz="3600" dirty="0">
                <a:effectLst/>
              </a:rPr>
              <a:t>empire of Johns' day. However this same arrogant, materialistic anti-God world system is present in every age. </a:t>
            </a:r>
            <a:endParaRPr lang="en-US" sz="3600" dirty="0" smtClean="0">
              <a:effectLst/>
            </a:endParaRPr>
          </a:p>
        </p:txBody>
      </p:sp>
    </p:spTree>
    <p:extLst>
      <p:ext uri="{BB962C8B-B14F-4D97-AF65-F5344CB8AC3E}">
        <p14:creationId xmlns:p14="http://schemas.microsoft.com/office/powerpoint/2010/main" val="17911054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FF00"/>
                </a:solidFill>
                <a:effectLst>
                  <a:outerShdw blurRad="38100" dist="38100" dir="2700000" algn="tl">
                    <a:srgbClr val="000000">
                      <a:alpha val="43137"/>
                    </a:srgbClr>
                  </a:outerShdw>
                </a:effectLst>
              </a:rPr>
              <a:t>Existing Churches in </a:t>
            </a:r>
            <a:r>
              <a:rPr lang="en-US" sz="3600" b="1" dirty="0">
                <a:solidFill>
                  <a:srgbClr val="00B0F0"/>
                </a:solidFill>
                <a:effectLst/>
              </a:rPr>
              <a:t>Izmir, Turkey</a:t>
            </a:r>
            <a:endParaRPr lang="en-US" sz="3600" b="1" dirty="0">
              <a:solidFill>
                <a:srgbClr val="FFFF00"/>
              </a:solidFill>
              <a:effectLst/>
            </a:endParaRPr>
          </a:p>
          <a:p>
            <a:pPr marL="0" indent="0">
              <a:buNone/>
            </a:pPr>
            <a:endParaRPr lang="en-US" sz="3200" dirty="0">
              <a:effectLst/>
            </a:endParaRPr>
          </a:p>
        </p:txBody>
      </p:sp>
      <p:sp>
        <p:nvSpPr>
          <p:cNvPr id="2" name="TextBox 1"/>
          <p:cNvSpPr txBox="1"/>
          <p:nvPr/>
        </p:nvSpPr>
        <p:spPr>
          <a:xfrm>
            <a:off x="8285871" y="2743200"/>
            <a:ext cx="3657600" cy="1569660"/>
          </a:xfrm>
          <a:prstGeom prst="rect">
            <a:avLst/>
          </a:prstGeom>
          <a:noFill/>
        </p:spPr>
        <p:txBody>
          <a:bodyPr wrap="square" rtlCol="0">
            <a:spAutoFit/>
          </a:bodyPr>
          <a:lstStyle/>
          <a:p>
            <a:pPr algn="ctr"/>
            <a:r>
              <a:rPr lang="en-US" sz="3200" b="1" dirty="0"/>
              <a:t>ALL SAINTS</a:t>
            </a:r>
          </a:p>
          <a:p>
            <a:pPr algn="ctr"/>
            <a:r>
              <a:rPr lang="en-US" sz="3200" b="1" dirty="0"/>
              <a:t>ANGLICAN</a:t>
            </a:r>
          </a:p>
          <a:p>
            <a:pPr algn="ctr"/>
            <a:r>
              <a:rPr lang="en-US" sz="3200" b="1" dirty="0"/>
              <a:t>CHURCH</a:t>
            </a:r>
          </a:p>
        </p:txBody>
      </p:sp>
      <p:pic>
        <p:nvPicPr>
          <p:cNvPr id="10242" name="Picture 2" descr="http://www.levantineheritage.com/i/churc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47" y="1018589"/>
            <a:ext cx="7345093" cy="550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162947"/>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17-18</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a:effectLst/>
              </a:rPr>
              <a:t>The problem </a:t>
            </a:r>
            <a:r>
              <a:rPr lang="en-US" sz="3600" dirty="0" smtClean="0">
                <a:effectLst/>
              </a:rPr>
              <a:t>is </a:t>
            </a:r>
            <a:r>
              <a:rPr lang="en-US" sz="3600" dirty="0">
                <a:effectLst/>
              </a:rPr>
              <a:t>that every generation of believers has tried to force Revelation into its day! </a:t>
            </a:r>
            <a:r>
              <a:rPr lang="en-US" sz="3600" dirty="0" smtClean="0">
                <a:effectLst/>
              </a:rPr>
              <a:t>This Babylonian system will </a:t>
            </a:r>
            <a:r>
              <a:rPr lang="en-US" sz="3600" dirty="0">
                <a:effectLst/>
              </a:rPr>
              <a:t>also ultimately manifest itself as an end-time ruler and world </a:t>
            </a:r>
            <a:r>
              <a:rPr lang="en-US" sz="3600" dirty="0" smtClean="0">
                <a:effectLst/>
              </a:rPr>
              <a:t>empire. Revelation has 1</a:t>
            </a:r>
            <a:r>
              <a:rPr lang="en-US" sz="3600" baseline="30000" dirty="0" smtClean="0">
                <a:effectLst/>
              </a:rPr>
              <a:t>st</a:t>
            </a:r>
            <a:r>
              <a:rPr lang="en-US" sz="3600" dirty="0" smtClean="0">
                <a:effectLst/>
              </a:rPr>
              <a:t> century </a:t>
            </a:r>
            <a:r>
              <a:rPr lang="en-US" sz="3600" dirty="0">
                <a:effectLst/>
              </a:rPr>
              <a:t>relevance, </a:t>
            </a:r>
            <a:r>
              <a:rPr lang="en-US" sz="3600" dirty="0" smtClean="0">
                <a:effectLst/>
              </a:rPr>
              <a:t>every century </a:t>
            </a:r>
            <a:r>
              <a:rPr lang="en-US" sz="3600" dirty="0">
                <a:effectLst/>
              </a:rPr>
              <a:t>relevance, and </a:t>
            </a:r>
            <a:r>
              <a:rPr lang="en-US" sz="3600" dirty="0" smtClean="0">
                <a:effectLst/>
              </a:rPr>
              <a:t>last century </a:t>
            </a:r>
            <a:r>
              <a:rPr lang="en-US" sz="3600" dirty="0">
                <a:effectLst/>
              </a:rPr>
              <a:t>relevance. It is best not to push the details. </a:t>
            </a:r>
            <a:r>
              <a:rPr lang="en-US" sz="3600" dirty="0" smtClean="0">
                <a:effectLst/>
              </a:rPr>
              <a:t>It </a:t>
            </a:r>
            <a:r>
              <a:rPr lang="en-US" sz="3600" dirty="0">
                <a:effectLst/>
              </a:rPr>
              <a:t>had meaning </a:t>
            </a:r>
            <a:r>
              <a:rPr lang="en-US" sz="3600" dirty="0" smtClean="0">
                <a:effectLst/>
              </a:rPr>
              <a:t>to 1</a:t>
            </a:r>
            <a:r>
              <a:rPr lang="en-US" sz="3600" baseline="30000" dirty="0" smtClean="0">
                <a:effectLst/>
              </a:rPr>
              <a:t>st</a:t>
            </a:r>
            <a:r>
              <a:rPr lang="en-US" sz="3600" dirty="0" smtClean="0">
                <a:effectLst/>
              </a:rPr>
              <a:t> century hearers &amp; it </a:t>
            </a:r>
            <a:r>
              <a:rPr lang="en-US" sz="3600" dirty="0">
                <a:effectLst/>
              </a:rPr>
              <a:t>will have meaning </a:t>
            </a:r>
            <a:r>
              <a:rPr lang="en-US" sz="3600" dirty="0" smtClean="0">
                <a:effectLst/>
              </a:rPr>
              <a:t>right up to the </a:t>
            </a:r>
            <a:r>
              <a:rPr lang="en-US" sz="3600" dirty="0">
                <a:effectLst/>
              </a:rPr>
              <a:t>last </a:t>
            </a:r>
            <a:r>
              <a:rPr lang="en-US" sz="3600" dirty="0" smtClean="0">
                <a:effectLst/>
              </a:rPr>
              <a:t>generation. </a:t>
            </a:r>
            <a:endParaRPr lang="en-US" sz="3600" dirty="0">
              <a:effectLst/>
            </a:endParaRPr>
          </a:p>
        </p:txBody>
      </p:sp>
    </p:spTree>
    <p:extLst>
      <p:ext uri="{BB962C8B-B14F-4D97-AF65-F5344CB8AC3E}">
        <p14:creationId xmlns:p14="http://schemas.microsoft.com/office/powerpoint/2010/main" val="2068241789"/>
      </p:ext>
    </p:extLst>
  </p:cSld>
  <p:clrMapOvr>
    <a:masterClrMapping/>
  </p:clrMapOvr>
  <p:timing>
    <p:tnLst>
      <p:par>
        <p:cTn id="1" dur="indefinite" restart="never" nodeType="tmRoot"/>
      </p:par>
    </p:tnLst>
  </p:timing>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17-18</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effectLst/>
              </a:rPr>
              <a:t>For </a:t>
            </a:r>
            <a:r>
              <a:rPr lang="en-US" sz="3600" dirty="0">
                <a:effectLst/>
              </a:rPr>
              <a:t>the great majority of the generations of </a:t>
            </a:r>
            <a:r>
              <a:rPr lang="en-US" sz="3600" dirty="0" smtClean="0">
                <a:effectLst/>
              </a:rPr>
              <a:t>believers some things will remain </a:t>
            </a:r>
            <a:r>
              <a:rPr lang="en-US" sz="3600" dirty="0">
                <a:effectLst/>
              </a:rPr>
              <a:t>mysteries. It is much better to assert the central truths </a:t>
            </a:r>
            <a:r>
              <a:rPr lang="en-US" sz="3600" dirty="0" smtClean="0">
                <a:effectLst/>
              </a:rPr>
              <a:t>of </a:t>
            </a:r>
            <a:r>
              <a:rPr lang="en-US" sz="3600" dirty="0" smtClean="0">
                <a:solidFill>
                  <a:srgbClr val="FFFF00"/>
                </a:solidFill>
                <a:effectLst/>
              </a:rPr>
              <a:t>chapters 17 &amp; 18</a:t>
            </a:r>
            <a:r>
              <a:rPr lang="en-US" sz="3600" dirty="0" smtClean="0">
                <a:effectLst/>
              </a:rPr>
              <a:t> instead of trying to solve the mysteries that are not conclusive. If and when the </a:t>
            </a:r>
            <a:r>
              <a:rPr lang="en-US" sz="3600" dirty="0">
                <a:effectLst/>
              </a:rPr>
              <a:t>details become </a:t>
            </a:r>
            <a:r>
              <a:rPr lang="en-US" sz="3600" dirty="0" smtClean="0">
                <a:effectLst/>
              </a:rPr>
              <a:t>literal and relevant to </a:t>
            </a:r>
            <a:r>
              <a:rPr lang="en-US" sz="3600" dirty="0">
                <a:effectLst/>
              </a:rPr>
              <a:t>the last generations of persecuted </a:t>
            </a:r>
            <a:r>
              <a:rPr lang="en-US" sz="3600" dirty="0" smtClean="0">
                <a:effectLst/>
              </a:rPr>
              <a:t>believers at that time; </a:t>
            </a:r>
            <a:r>
              <a:rPr lang="en-US" sz="3600" dirty="0">
                <a:effectLst/>
              </a:rPr>
              <a:t>they will not need a commentator to tell </a:t>
            </a:r>
            <a:r>
              <a:rPr lang="en-US" sz="3600" dirty="0" smtClean="0">
                <a:effectLst/>
              </a:rPr>
              <a:t>them because when it comes to pass all will be made clear!</a:t>
            </a:r>
            <a:endParaRPr lang="en-US" sz="3600" dirty="0">
              <a:effectLst/>
            </a:endParaRPr>
          </a:p>
          <a:p>
            <a:pPr marL="0" indent="0">
              <a:buNone/>
            </a:pPr>
            <a:endParaRPr lang="en-US" sz="3600" dirty="0">
              <a:effectLst/>
            </a:endParaRPr>
          </a:p>
        </p:txBody>
      </p:sp>
    </p:spTree>
    <p:extLst>
      <p:ext uri="{BB962C8B-B14F-4D97-AF65-F5344CB8AC3E}">
        <p14:creationId xmlns:p14="http://schemas.microsoft.com/office/powerpoint/2010/main" val="799027635"/>
      </p:ext>
    </p:extLst>
  </p:cSld>
  <p:clrMapOvr>
    <a:masterClrMapping/>
  </p:clrMapOvr>
  <p:timing>
    <p:tnLst>
      <p:par>
        <p:cTn id="1" dur="indefinite" restart="never" nodeType="tmRoot"/>
      </p:par>
    </p:tn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effectLst/>
              </a:rPr>
              <a:t>This </a:t>
            </a:r>
            <a:r>
              <a:rPr lang="en-US" sz="3600" dirty="0">
                <a:effectLst/>
              </a:rPr>
              <a:t>chapter properly </a:t>
            </a:r>
            <a:r>
              <a:rPr lang="en-US" sz="3600" dirty="0" smtClean="0">
                <a:effectLst/>
              </a:rPr>
              <a:t>commences with </a:t>
            </a:r>
            <a:r>
              <a:rPr lang="en-US" sz="3600" dirty="0">
                <a:effectLst/>
              </a:rPr>
              <a:t>a more detailed description of the judgment inflicted on the formidable </a:t>
            </a:r>
            <a:r>
              <a:rPr lang="en-US" sz="3600" dirty="0" smtClean="0">
                <a:effectLst/>
              </a:rPr>
              <a:t>antichristian </a:t>
            </a:r>
            <a:r>
              <a:rPr lang="en-US" sz="3600" dirty="0">
                <a:effectLst/>
              </a:rPr>
              <a:t>power referred </a:t>
            </a:r>
            <a:r>
              <a:rPr lang="en-US" sz="3600" dirty="0" smtClean="0">
                <a:effectLst/>
              </a:rPr>
              <a:t>to in </a:t>
            </a:r>
            <a:r>
              <a:rPr lang="en-US" sz="3600" dirty="0" smtClean="0">
                <a:solidFill>
                  <a:srgbClr val="FFFF00"/>
                </a:solidFill>
                <a:effectLst/>
              </a:rPr>
              <a:t>chapter 16</a:t>
            </a:r>
            <a:r>
              <a:rPr lang="en-US" sz="3600" dirty="0">
                <a:effectLst/>
              </a:rPr>
              <a:t>. The image in this chapter is that of a harlot, or abandoned </a:t>
            </a:r>
            <a:r>
              <a:rPr lang="en-US" sz="3600" dirty="0" smtClean="0">
                <a:effectLst/>
              </a:rPr>
              <a:t>woman </a:t>
            </a:r>
            <a:r>
              <a:rPr lang="en-US" sz="3600" dirty="0">
                <a:effectLst/>
              </a:rPr>
              <a:t>on whom severe judgment is brought for her sins. The action </a:t>
            </a:r>
            <a:r>
              <a:rPr lang="en-US" sz="3600" dirty="0" smtClean="0">
                <a:effectLst/>
              </a:rPr>
              <a:t>is delayed </a:t>
            </a:r>
            <a:r>
              <a:rPr lang="en-US" sz="3600" dirty="0">
                <a:effectLst/>
              </a:rPr>
              <a:t>and this chapter </a:t>
            </a:r>
            <a:r>
              <a:rPr lang="en-US" sz="3600" dirty="0" smtClean="0">
                <a:effectLst/>
              </a:rPr>
              <a:t>has </a:t>
            </a:r>
            <a:r>
              <a:rPr lang="en-US" sz="3600" dirty="0">
                <a:effectLst/>
              </a:rPr>
              <a:t>the appearance of an explanatory </a:t>
            </a:r>
            <a:r>
              <a:rPr lang="en-US" sz="3600" dirty="0" smtClean="0">
                <a:effectLst/>
              </a:rPr>
              <a:t>episode. </a:t>
            </a:r>
            <a:endParaRPr lang="en-US" sz="3600" dirty="0">
              <a:effectLst/>
            </a:endParaRPr>
          </a:p>
        </p:txBody>
      </p:sp>
    </p:spTree>
    <p:extLst>
      <p:ext uri="{BB962C8B-B14F-4D97-AF65-F5344CB8AC3E}">
        <p14:creationId xmlns:p14="http://schemas.microsoft.com/office/powerpoint/2010/main" val="348530855"/>
      </p:ext>
    </p:extLst>
  </p:cSld>
  <p:clrMapOvr>
    <a:masterClrMapping/>
  </p:clrMapOvr>
  <p:timing>
    <p:tnLst>
      <p:par>
        <p:cTn id="1" dur="indefinite" restart="never" nodeType="tmRoot"/>
      </p:par>
    </p:tnLst>
  </p:timing>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solidFill>
                  <a:srgbClr val="FFFF00"/>
                </a:solidFill>
                <a:effectLst/>
              </a:rPr>
              <a:t>Chapter 17 </a:t>
            </a:r>
            <a:r>
              <a:rPr lang="en-US" sz="3600" dirty="0" smtClean="0">
                <a:effectLst/>
              </a:rPr>
              <a:t>is designed </a:t>
            </a:r>
            <a:r>
              <a:rPr lang="en-US" sz="3600" dirty="0">
                <a:effectLst/>
              </a:rPr>
              <a:t>to give a more clear and definite idea of the character of that formidable </a:t>
            </a:r>
            <a:r>
              <a:rPr lang="en-US" sz="3600" dirty="0" smtClean="0">
                <a:effectLst/>
              </a:rPr>
              <a:t>antichristian </a:t>
            </a:r>
            <a:r>
              <a:rPr lang="en-US" sz="3600" dirty="0">
                <a:effectLst/>
              </a:rPr>
              <a:t>power on which the judgment was to descend. After the </a:t>
            </a:r>
            <a:r>
              <a:rPr lang="en-US" sz="3600" dirty="0" smtClean="0">
                <a:effectLst/>
              </a:rPr>
              <a:t>pouring </a:t>
            </a:r>
            <a:r>
              <a:rPr lang="en-US" sz="3600" dirty="0">
                <a:effectLst/>
              </a:rPr>
              <a:t>out of the seven </a:t>
            </a:r>
            <a:r>
              <a:rPr lang="en-US" sz="3600" dirty="0" smtClean="0">
                <a:effectLst/>
              </a:rPr>
              <a:t>bowls, John </a:t>
            </a:r>
            <a:r>
              <a:rPr lang="en-US" sz="3600" dirty="0">
                <a:effectLst/>
              </a:rPr>
              <a:t>has a further </a:t>
            </a:r>
            <a:r>
              <a:rPr lang="en-US" sz="3600" dirty="0" smtClean="0">
                <a:effectLst/>
              </a:rPr>
              <a:t>vision </a:t>
            </a:r>
            <a:r>
              <a:rPr lang="en-US" sz="3600" dirty="0">
                <a:effectLst/>
              </a:rPr>
              <a:t>of the same great persecuting power whose doom has been foretold. </a:t>
            </a:r>
            <a:r>
              <a:rPr lang="en-US" sz="3600" dirty="0" smtClean="0">
                <a:effectLst/>
              </a:rPr>
              <a:t>The emphasis in </a:t>
            </a:r>
            <a:r>
              <a:rPr lang="en-US" sz="3600" dirty="0" smtClean="0">
                <a:solidFill>
                  <a:srgbClr val="FFFF00"/>
                </a:solidFill>
                <a:effectLst/>
              </a:rPr>
              <a:t>Chapter 17 </a:t>
            </a:r>
            <a:r>
              <a:rPr lang="en-US" sz="3600" dirty="0" smtClean="0">
                <a:effectLst/>
              </a:rPr>
              <a:t>is on the political and religious aspects of Babylon.</a:t>
            </a:r>
            <a:endParaRPr lang="en-US" sz="3600" dirty="0">
              <a:effectLst/>
            </a:endParaRPr>
          </a:p>
        </p:txBody>
      </p:sp>
    </p:spTree>
    <p:extLst>
      <p:ext uri="{BB962C8B-B14F-4D97-AF65-F5344CB8AC3E}">
        <p14:creationId xmlns:p14="http://schemas.microsoft.com/office/powerpoint/2010/main" val="664399010"/>
      </p:ext>
    </p:extLst>
  </p:cSld>
  <p:clrMapOvr>
    <a:masterClrMapping/>
  </p:clrMapOvr>
  <p:timing>
    <p:tnLst>
      <p:par>
        <p:cTn id="1" dur="indefinite" restart="never" nodeType="tmRoot"/>
      </p:par>
    </p:tnLst>
  </p:timing>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a:t>
            </a:r>
            <a:endParaRPr lang="en-US" dirty="0">
              <a:solidFill>
                <a:srgbClr val="00FFFF"/>
              </a:solidFill>
            </a:endParaRPr>
          </a:p>
        </p:txBody>
      </p:sp>
      <p:sp>
        <p:nvSpPr>
          <p:cNvPr id="3" name="Content Placeholder 2"/>
          <p:cNvSpPr>
            <a:spLocks noGrp="1"/>
          </p:cNvSpPr>
          <p:nvPr>
            <p:ph idx="1"/>
          </p:nvPr>
        </p:nvSpPr>
        <p:spPr>
          <a:xfrm>
            <a:off x="150124" y="1105468"/>
            <a:ext cx="11764370" cy="5527343"/>
          </a:xfrm>
        </p:spPr>
        <p:txBody>
          <a:bodyPr>
            <a:noAutofit/>
          </a:bodyPr>
          <a:lstStyle/>
          <a:p>
            <a:r>
              <a:rPr lang="en-US" sz="3600" dirty="0">
                <a:solidFill>
                  <a:srgbClr val="00FFFF"/>
                </a:solidFill>
                <a:effectLst/>
              </a:rPr>
              <a:t>The judgment of the great whore, which sits on many </a:t>
            </a:r>
            <a:r>
              <a:rPr lang="en-US" sz="3600" dirty="0" smtClean="0">
                <a:solidFill>
                  <a:srgbClr val="00FFFF"/>
                </a:solidFill>
                <a:effectLst/>
              </a:rPr>
              <a:t>waters </a:t>
            </a:r>
            <a:r>
              <a:rPr lang="en-US" sz="3600" dirty="0" smtClean="0">
                <a:solidFill>
                  <a:srgbClr val="FFFF00"/>
                </a:solidFill>
                <a:effectLst/>
              </a:rPr>
              <a:t>(Vs1- 2)</a:t>
            </a:r>
            <a:endParaRPr lang="en-US" sz="3600" dirty="0">
              <a:solidFill>
                <a:srgbClr val="FFFF00"/>
              </a:solidFill>
              <a:effectLst/>
            </a:endParaRPr>
          </a:p>
          <a:p>
            <a:r>
              <a:rPr lang="en-US" sz="3600" dirty="0" smtClean="0">
                <a:solidFill>
                  <a:srgbClr val="00FFFF"/>
                </a:solidFill>
                <a:effectLst/>
              </a:rPr>
              <a:t>Her </a:t>
            </a:r>
            <a:r>
              <a:rPr lang="en-US" sz="3600" dirty="0">
                <a:solidFill>
                  <a:srgbClr val="00FFFF"/>
                </a:solidFill>
                <a:effectLst/>
              </a:rPr>
              <a:t>description, name, and </a:t>
            </a:r>
            <a:r>
              <a:rPr lang="en-US" sz="3600" dirty="0" smtClean="0">
                <a:solidFill>
                  <a:srgbClr val="00FFFF"/>
                </a:solidFill>
                <a:effectLst/>
              </a:rPr>
              <a:t>conduct </a:t>
            </a:r>
            <a:r>
              <a:rPr lang="en-US" sz="3600" dirty="0" smtClean="0">
                <a:solidFill>
                  <a:srgbClr val="FFFF00"/>
                </a:solidFill>
                <a:effectLst/>
              </a:rPr>
              <a:t>(Vs.3-6) </a:t>
            </a:r>
            <a:endParaRPr lang="en-US" sz="3600" dirty="0">
              <a:solidFill>
                <a:srgbClr val="FFFF00"/>
              </a:solidFill>
              <a:effectLst/>
            </a:endParaRPr>
          </a:p>
          <a:p>
            <a:r>
              <a:rPr lang="en-US" sz="3600" dirty="0" smtClean="0">
                <a:solidFill>
                  <a:srgbClr val="00FFFF"/>
                </a:solidFill>
                <a:effectLst/>
              </a:rPr>
              <a:t>The </a:t>
            </a:r>
            <a:r>
              <a:rPr lang="en-US" sz="3600" dirty="0">
                <a:solidFill>
                  <a:srgbClr val="00FFFF"/>
                </a:solidFill>
                <a:effectLst/>
              </a:rPr>
              <a:t>angel explains the mystery of the </a:t>
            </a:r>
            <a:r>
              <a:rPr lang="en-US" sz="3600" dirty="0" smtClean="0">
                <a:solidFill>
                  <a:srgbClr val="00FFFF"/>
                </a:solidFill>
                <a:effectLst/>
              </a:rPr>
              <a:t>woman, the </a:t>
            </a:r>
            <a:r>
              <a:rPr lang="en-US" sz="3600" dirty="0">
                <a:solidFill>
                  <a:srgbClr val="00FFFF"/>
                </a:solidFill>
                <a:effectLst/>
              </a:rPr>
              <a:t>beast, </a:t>
            </a:r>
            <a:r>
              <a:rPr lang="en-US" sz="3600" dirty="0" smtClean="0">
                <a:solidFill>
                  <a:srgbClr val="00FFFF"/>
                </a:solidFill>
                <a:effectLst/>
              </a:rPr>
              <a:t>7 </a:t>
            </a:r>
            <a:r>
              <a:rPr lang="en-US" sz="3600" dirty="0">
                <a:solidFill>
                  <a:srgbClr val="00FFFF"/>
                </a:solidFill>
                <a:effectLst/>
              </a:rPr>
              <a:t>Heads and </a:t>
            </a:r>
            <a:r>
              <a:rPr lang="en-US" sz="3600" dirty="0" smtClean="0">
                <a:solidFill>
                  <a:srgbClr val="00FFFF"/>
                </a:solidFill>
                <a:effectLst/>
              </a:rPr>
              <a:t>10 Horns </a:t>
            </a:r>
            <a:r>
              <a:rPr lang="en-US" sz="3600" dirty="0" smtClean="0">
                <a:solidFill>
                  <a:srgbClr val="FFFF00"/>
                </a:solidFill>
                <a:effectLst/>
              </a:rPr>
              <a:t>(</a:t>
            </a:r>
            <a:r>
              <a:rPr lang="en-US" sz="3600" dirty="0">
                <a:solidFill>
                  <a:srgbClr val="FFFF00"/>
                </a:solidFill>
                <a:effectLst/>
              </a:rPr>
              <a:t>Vs</a:t>
            </a:r>
            <a:r>
              <a:rPr lang="en-US" sz="3600" dirty="0" smtClean="0">
                <a:solidFill>
                  <a:srgbClr val="FFFF00"/>
                </a:solidFill>
                <a:effectLst/>
              </a:rPr>
              <a:t>. 7-18)</a:t>
            </a:r>
          </a:p>
          <a:p>
            <a:pPr>
              <a:buFont typeface="Wingdings" pitchFamily="2" charset="2"/>
              <a:buChar char="Ø"/>
            </a:pPr>
            <a:r>
              <a:rPr lang="en-US" sz="3600" dirty="0" smtClean="0">
                <a:solidFill>
                  <a:srgbClr val="00FFFF"/>
                </a:solidFill>
                <a:effectLst/>
              </a:rPr>
              <a:t>The victory of the lamb </a:t>
            </a:r>
            <a:r>
              <a:rPr lang="en-US" sz="3600" dirty="0" smtClean="0">
                <a:solidFill>
                  <a:srgbClr val="FFFF00"/>
                </a:solidFill>
                <a:effectLst/>
              </a:rPr>
              <a:t>(Vs. 14)</a:t>
            </a:r>
          </a:p>
          <a:p>
            <a:pPr>
              <a:buFont typeface="Wingdings" pitchFamily="2" charset="2"/>
              <a:buChar char="Ø"/>
            </a:pPr>
            <a:r>
              <a:rPr lang="en-US" sz="3600" dirty="0">
                <a:solidFill>
                  <a:srgbClr val="00FFFF"/>
                </a:solidFill>
                <a:effectLst/>
              </a:rPr>
              <a:t>The punishment of the </a:t>
            </a:r>
            <a:r>
              <a:rPr lang="en-US" sz="3600" dirty="0" smtClean="0">
                <a:solidFill>
                  <a:srgbClr val="00FFFF"/>
                </a:solidFill>
                <a:effectLst/>
              </a:rPr>
              <a:t>whore </a:t>
            </a:r>
            <a:r>
              <a:rPr lang="en-US" sz="3600" dirty="0" smtClean="0">
                <a:solidFill>
                  <a:srgbClr val="FFFF00"/>
                </a:solidFill>
                <a:effectLst/>
              </a:rPr>
              <a:t>(Vs. 16)</a:t>
            </a:r>
            <a:r>
              <a:rPr lang="en-US" sz="3600" dirty="0" smtClean="0">
                <a:solidFill>
                  <a:srgbClr val="00FFFF"/>
                </a:solidFill>
                <a:effectLst/>
              </a:rPr>
              <a:t> </a:t>
            </a:r>
            <a:endParaRPr lang="en-US" sz="3600" dirty="0">
              <a:solidFill>
                <a:srgbClr val="00FFFF"/>
              </a:solidFill>
              <a:effectLst/>
            </a:endParaRPr>
          </a:p>
        </p:txBody>
      </p:sp>
    </p:spTree>
    <p:extLst>
      <p:ext uri="{BB962C8B-B14F-4D97-AF65-F5344CB8AC3E}">
        <p14:creationId xmlns:p14="http://schemas.microsoft.com/office/powerpoint/2010/main" val="3637124940"/>
      </p:ext>
    </p:extLst>
  </p:cSld>
  <p:clrMapOvr>
    <a:masterClrMapping/>
  </p:clrMapOvr>
  <p:timing>
    <p:tnLst>
      <p:par>
        <p:cTn id="1" dur="indefinite" restart="never" nodeType="tmRoot"/>
      </p:par>
    </p:tnLst>
  </p:timing>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there came one of the seven angels which had the seven vials.</a:t>
            </a:r>
            <a:r>
              <a:rPr lang="en-US" sz="3600" dirty="0">
                <a:effectLst/>
              </a:rPr>
              <a:t>  </a:t>
            </a:r>
            <a:r>
              <a:rPr lang="en-US" sz="3600" dirty="0" smtClean="0">
                <a:effectLst/>
              </a:rPr>
              <a:t> Reference </a:t>
            </a:r>
            <a:r>
              <a:rPr lang="en-US" sz="3600" dirty="0">
                <a:effectLst/>
              </a:rPr>
              <a:t>is again made to these angels in the same manner in </a:t>
            </a:r>
            <a:r>
              <a:rPr lang="en-US" sz="3600" i="1" dirty="0" smtClean="0">
                <a:solidFill>
                  <a:srgbClr val="FFFF00"/>
                </a:solidFill>
                <a:effectLst/>
              </a:rPr>
              <a:t>Rev. 21:9</a:t>
            </a:r>
            <a:r>
              <a:rPr lang="en-US" sz="3600" dirty="0" smtClean="0">
                <a:effectLst/>
              </a:rPr>
              <a:t>. No </a:t>
            </a:r>
            <a:r>
              <a:rPr lang="en-US" sz="3600" dirty="0">
                <a:effectLst/>
              </a:rPr>
              <a:t>particular one is specified. The general idea seems to </a:t>
            </a:r>
            <a:r>
              <a:rPr lang="en-US" sz="3600" dirty="0" smtClean="0">
                <a:effectLst/>
              </a:rPr>
              <a:t>be </a:t>
            </a:r>
            <a:r>
              <a:rPr lang="en-US" sz="3600" dirty="0">
                <a:effectLst/>
              </a:rPr>
              <a:t>that to those 7</a:t>
            </a:r>
            <a:r>
              <a:rPr lang="en-US" sz="3600" dirty="0" smtClean="0">
                <a:effectLst/>
              </a:rPr>
              <a:t> </a:t>
            </a:r>
            <a:r>
              <a:rPr lang="en-US" sz="3600" dirty="0">
                <a:effectLst/>
              </a:rPr>
              <a:t>angels was entrusted the execution of the last </a:t>
            </a:r>
            <a:r>
              <a:rPr lang="en-US" sz="3600" dirty="0" smtClean="0">
                <a:effectLst/>
              </a:rPr>
              <a:t>things </a:t>
            </a:r>
            <a:r>
              <a:rPr lang="en-US" sz="3600" dirty="0">
                <a:effectLst/>
              </a:rPr>
              <a:t>or the winding up of affairs </a:t>
            </a:r>
            <a:r>
              <a:rPr lang="en-US" sz="3600" dirty="0" smtClean="0">
                <a:effectLst/>
              </a:rPr>
              <a:t>of </a:t>
            </a:r>
            <a:r>
              <a:rPr lang="en-US" sz="3600" dirty="0">
                <a:effectLst/>
              </a:rPr>
              <a:t>the reign of </a:t>
            </a:r>
            <a:r>
              <a:rPr lang="en-US" sz="3600" dirty="0" smtClean="0">
                <a:effectLst/>
              </a:rPr>
              <a:t>God; </a:t>
            </a:r>
            <a:r>
              <a:rPr lang="en-US" sz="3600" dirty="0">
                <a:effectLst/>
              </a:rPr>
              <a:t>and that the communications </a:t>
            </a:r>
            <a:r>
              <a:rPr lang="en-US" sz="3600" dirty="0" smtClean="0">
                <a:effectLst/>
              </a:rPr>
              <a:t>of </a:t>
            </a:r>
            <a:r>
              <a:rPr lang="en-US" sz="3600" dirty="0">
                <a:effectLst/>
              </a:rPr>
              <a:t>those last events </a:t>
            </a:r>
            <a:r>
              <a:rPr lang="en-US" sz="3600" dirty="0" smtClean="0">
                <a:effectLst/>
              </a:rPr>
              <a:t>were </a:t>
            </a:r>
            <a:r>
              <a:rPr lang="en-US" sz="3600" dirty="0">
                <a:effectLst/>
              </a:rPr>
              <a:t>made through </a:t>
            </a:r>
            <a:r>
              <a:rPr lang="en-US" sz="3600" dirty="0" smtClean="0">
                <a:effectLst/>
              </a:rPr>
              <a:t>these angels.</a:t>
            </a:r>
            <a:endParaRPr lang="en-US" sz="3600" dirty="0">
              <a:effectLst/>
            </a:endParaRPr>
          </a:p>
        </p:txBody>
      </p:sp>
    </p:spTree>
    <p:extLst>
      <p:ext uri="{BB962C8B-B14F-4D97-AF65-F5344CB8AC3E}">
        <p14:creationId xmlns:p14="http://schemas.microsoft.com/office/powerpoint/2010/main" val="2258674674"/>
      </p:ext>
    </p:extLst>
  </p:cSld>
  <p:clrMapOvr>
    <a:masterClrMapping/>
  </p:clrMapOvr>
  <p:timing>
    <p:tnLst>
      <p:par>
        <p:cTn id="1" dur="indefinite" restart="never" nodeType="tmRoot"/>
      </p:par>
    </p:tnLst>
  </p:timing>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a:effectLst/>
              </a:rPr>
              <a:t>These angels had symbolized the overthrow of Babylon by their </a:t>
            </a:r>
            <a:r>
              <a:rPr lang="en-US" sz="3600" dirty="0" smtClean="0">
                <a:effectLst/>
              </a:rPr>
              <a:t>bowls. </a:t>
            </a:r>
            <a:r>
              <a:rPr lang="en-US" sz="3600" dirty="0">
                <a:effectLst/>
              </a:rPr>
              <a:t>This one will now show John the events of </a:t>
            </a:r>
            <a:r>
              <a:rPr lang="en-US" sz="3600" dirty="0" smtClean="0">
                <a:effectLst/>
              </a:rPr>
              <a:t>Babylon’s </a:t>
            </a:r>
            <a:r>
              <a:rPr lang="en-US" sz="3600" dirty="0">
                <a:effectLst/>
              </a:rPr>
              <a:t>overthrow in greater detail. The next </a:t>
            </a:r>
            <a:r>
              <a:rPr lang="en-US" sz="3600" dirty="0" smtClean="0">
                <a:effectLst/>
              </a:rPr>
              <a:t>two </a:t>
            </a:r>
            <a:r>
              <a:rPr lang="en-US" sz="3600" dirty="0">
                <a:effectLst/>
              </a:rPr>
              <a:t>chapters relate to </a:t>
            </a:r>
            <a:r>
              <a:rPr lang="en-US" sz="3600" dirty="0" smtClean="0">
                <a:effectLst/>
              </a:rPr>
              <a:t>Babylon’s fate</a:t>
            </a:r>
            <a:r>
              <a:rPr lang="en-US" sz="3600" dirty="0">
                <a:effectLst/>
              </a:rPr>
              <a:t>. </a:t>
            </a:r>
            <a:endParaRPr lang="en-US" sz="3600" dirty="0" smtClean="0">
              <a:effectLst/>
            </a:endParaRPr>
          </a:p>
          <a:p>
            <a:pPr marL="0" indent="0">
              <a:buNone/>
            </a:pPr>
            <a:r>
              <a:rPr lang="en-US" sz="3600" dirty="0" smtClean="0">
                <a:effectLst/>
              </a:rPr>
              <a:t>The </a:t>
            </a:r>
            <a:r>
              <a:rPr lang="en-US" sz="3600" dirty="0">
                <a:effectLst/>
              </a:rPr>
              <a:t>woman mentioned here is called a great whore, to denote her excessive </a:t>
            </a:r>
            <a:r>
              <a:rPr lang="en-US" sz="3600" dirty="0" smtClean="0">
                <a:effectLst/>
              </a:rPr>
              <a:t>sinfulness &amp; </a:t>
            </a:r>
            <a:r>
              <a:rPr lang="en-US" sz="3600" dirty="0">
                <a:effectLst/>
              </a:rPr>
              <a:t>the </a:t>
            </a:r>
            <a:r>
              <a:rPr lang="en-US" sz="3600" dirty="0" smtClean="0">
                <a:effectLst/>
              </a:rPr>
              <a:t>nature </a:t>
            </a:r>
            <a:r>
              <a:rPr lang="en-US" sz="3600" dirty="0">
                <a:effectLst/>
              </a:rPr>
              <a:t>of her idolatry. She is also represented as sitting upon many waters, to show the vast extent of her </a:t>
            </a:r>
            <a:r>
              <a:rPr lang="en-US" sz="3600" dirty="0" smtClean="0">
                <a:effectLst/>
              </a:rPr>
              <a:t>influence.</a:t>
            </a:r>
            <a:endParaRPr lang="en-US" sz="3600" dirty="0">
              <a:effectLst/>
            </a:endParaRPr>
          </a:p>
        </p:txBody>
      </p:sp>
    </p:spTree>
    <p:extLst>
      <p:ext uri="{BB962C8B-B14F-4D97-AF65-F5344CB8AC3E}">
        <p14:creationId xmlns:p14="http://schemas.microsoft.com/office/powerpoint/2010/main" val="1266271746"/>
      </p:ext>
    </p:extLst>
  </p:cSld>
  <p:clrMapOvr>
    <a:masterClrMapping/>
  </p:clrMapOvr>
  <p:timing>
    <p:tnLst>
      <p:par>
        <p:cTn id="1" dur="indefinite" restart="never" nodeType="tmRoot"/>
      </p:par>
    </p:tnLst>
  </p:timing>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effectLst/>
              </a:rPr>
              <a:t>Idolatrous </a:t>
            </a:r>
            <a:r>
              <a:rPr lang="en-US" sz="3600" dirty="0">
                <a:effectLst/>
              </a:rPr>
              <a:t>worship is frequently represented in Scripture under the character of a whore or whoredom. It is not uncommon in the Scriptures to represent a city under the image of a </a:t>
            </a:r>
            <a:r>
              <a:rPr lang="en-US" sz="3600" dirty="0" smtClean="0">
                <a:effectLst/>
              </a:rPr>
              <a:t>woman; in like contrast, a </a:t>
            </a:r>
            <a:r>
              <a:rPr lang="en-US" sz="3600" dirty="0">
                <a:effectLst/>
              </a:rPr>
              <a:t>pure and holy city under the image of a virgin or chaste </a:t>
            </a:r>
            <a:r>
              <a:rPr lang="en-US" sz="3600" dirty="0" smtClean="0">
                <a:effectLst/>
              </a:rPr>
              <a:t>woman. Thus </a:t>
            </a:r>
            <a:r>
              <a:rPr lang="en-US" sz="3600" dirty="0">
                <a:effectLst/>
              </a:rPr>
              <a:t>a corrupt, </a:t>
            </a:r>
            <a:r>
              <a:rPr lang="en-US" sz="3600" dirty="0" smtClean="0">
                <a:effectLst/>
              </a:rPr>
              <a:t>idolatrous and </a:t>
            </a:r>
            <a:r>
              <a:rPr lang="en-US" sz="3600" dirty="0">
                <a:effectLst/>
              </a:rPr>
              <a:t>wicked city under the image of an abandoned or lewd </a:t>
            </a:r>
            <a:r>
              <a:rPr lang="en-US" sz="3600" dirty="0" smtClean="0">
                <a:effectLst/>
              </a:rPr>
              <a:t>woman is here represented.</a:t>
            </a:r>
            <a:endParaRPr lang="en-US" sz="3600" dirty="0">
              <a:effectLst/>
            </a:endParaRPr>
          </a:p>
        </p:txBody>
      </p:sp>
    </p:spTree>
    <p:extLst>
      <p:ext uri="{BB962C8B-B14F-4D97-AF65-F5344CB8AC3E}">
        <p14:creationId xmlns:p14="http://schemas.microsoft.com/office/powerpoint/2010/main" val="1785699687"/>
      </p:ext>
    </p:extLst>
  </p:cSld>
  <p:clrMapOvr>
    <a:masterClrMapping/>
  </p:clrMapOvr>
  <p:timing>
    <p:tnLst>
      <p:par>
        <p:cTn id="1" dur="indefinite" restart="never" nodeType="tmRoot"/>
      </p:par>
    </p:tnLst>
  </p:timing>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smtClean="0">
                <a:solidFill>
                  <a:srgbClr val="FFFF00"/>
                </a:solidFill>
                <a:effectLst/>
              </a:rPr>
              <a:t>…That sits </a:t>
            </a:r>
            <a:r>
              <a:rPr lang="en-US" sz="3600" i="1" dirty="0">
                <a:solidFill>
                  <a:srgbClr val="FFFF00"/>
                </a:solidFill>
                <a:effectLst/>
              </a:rPr>
              <a:t>upon many </a:t>
            </a:r>
            <a:r>
              <a:rPr lang="en-US" sz="3600" i="1" dirty="0" smtClean="0">
                <a:solidFill>
                  <a:srgbClr val="FFFF00"/>
                </a:solidFill>
                <a:effectLst/>
              </a:rPr>
              <a:t>waters </a:t>
            </a:r>
            <a:r>
              <a:rPr lang="en-US" sz="3600" dirty="0" smtClean="0">
                <a:effectLst/>
              </a:rPr>
              <a:t> </a:t>
            </a:r>
          </a:p>
          <a:p>
            <a:pPr marL="0" indent="0">
              <a:buNone/>
            </a:pPr>
            <a:r>
              <a:rPr lang="en-US" sz="3600" dirty="0" smtClean="0">
                <a:effectLst/>
              </a:rPr>
              <a:t>These </a:t>
            </a:r>
            <a:r>
              <a:rPr lang="en-US" sz="3600" dirty="0">
                <a:effectLst/>
              </a:rPr>
              <a:t>waters are said to represent the </a:t>
            </a:r>
            <a:r>
              <a:rPr lang="en-US" sz="3600" dirty="0" smtClean="0">
                <a:effectLst/>
              </a:rPr>
              <a:t>nations of people. </a:t>
            </a:r>
            <a:r>
              <a:rPr lang="en-US" sz="3600" dirty="0">
                <a:effectLst/>
              </a:rPr>
              <a:t>Waters are often used to symbolize nations. </a:t>
            </a:r>
            <a:r>
              <a:rPr lang="en-US" sz="3600" dirty="0" smtClean="0">
                <a:effectLst/>
              </a:rPr>
              <a:t>This denotes the widespread influence that the woman (Babylonian system) will have on the world at that time. </a:t>
            </a:r>
            <a:r>
              <a:rPr lang="en-US" sz="3600" i="1" dirty="0" smtClean="0">
                <a:solidFill>
                  <a:srgbClr val="FFFF00"/>
                </a:solidFill>
                <a:effectLst/>
              </a:rPr>
              <a:t>Rev. 17:15 </a:t>
            </a:r>
            <a:r>
              <a:rPr lang="en-US" sz="3600" dirty="0" smtClean="0">
                <a:effectLst/>
              </a:rPr>
              <a:t>explains this:  </a:t>
            </a:r>
            <a:r>
              <a:rPr lang="en-US" sz="3600" i="1" dirty="0" smtClean="0">
                <a:solidFill>
                  <a:srgbClr val="FFFF00"/>
                </a:solidFill>
                <a:effectLst/>
              </a:rPr>
              <a:t>“…The </a:t>
            </a:r>
            <a:r>
              <a:rPr lang="en-US" sz="3600" i="1" dirty="0">
                <a:solidFill>
                  <a:srgbClr val="FFFF00"/>
                </a:solidFill>
                <a:effectLst/>
              </a:rPr>
              <a:t>waters which </a:t>
            </a:r>
            <a:r>
              <a:rPr lang="en-US" sz="3600" i="1" dirty="0" smtClean="0">
                <a:solidFill>
                  <a:srgbClr val="FFFF00"/>
                </a:solidFill>
                <a:effectLst/>
              </a:rPr>
              <a:t>you saw, </a:t>
            </a:r>
            <a:r>
              <a:rPr lang="en-US" sz="3600" i="1" dirty="0">
                <a:solidFill>
                  <a:srgbClr val="FFFF00"/>
                </a:solidFill>
                <a:effectLst/>
              </a:rPr>
              <a:t>where the whore </a:t>
            </a:r>
            <a:r>
              <a:rPr lang="en-US" sz="3600" i="1" dirty="0" smtClean="0">
                <a:solidFill>
                  <a:srgbClr val="FFFF00"/>
                </a:solidFill>
                <a:effectLst/>
              </a:rPr>
              <a:t>sits, </a:t>
            </a:r>
            <a:r>
              <a:rPr lang="en-US" sz="3600" i="1" dirty="0">
                <a:solidFill>
                  <a:srgbClr val="FFFF00"/>
                </a:solidFill>
                <a:effectLst/>
              </a:rPr>
              <a:t>are peoples, and multitudes, and nations, and tongues</a:t>
            </a:r>
            <a:r>
              <a:rPr lang="en-US" sz="3600" i="1" dirty="0" smtClean="0">
                <a:solidFill>
                  <a:srgbClr val="FFFF00"/>
                </a:solidFill>
                <a:effectLst/>
              </a:rPr>
              <a:t>.”</a:t>
            </a:r>
            <a:endParaRPr lang="en-US" sz="3600" i="1" dirty="0">
              <a:solidFill>
                <a:srgbClr val="FFFF00"/>
              </a:solidFill>
              <a:effectLst/>
            </a:endParaRPr>
          </a:p>
        </p:txBody>
      </p:sp>
    </p:spTree>
    <p:extLst>
      <p:ext uri="{BB962C8B-B14F-4D97-AF65-F5344CB8AC3E}">
        <p14:creationId xmlns:p14="http://schemas.microsoft.com/office/powerpoint/2010/main" val="1917528090"/>
      </p:ext>
    </p:extLst>
  </p:cSld>
  <p:clrMapOvr>
    <a:masterClrMapping/>
  </p:clrMapOvr>
  <p:timing>
    <p:tnLst>
      <p:par>
        <p:cTn id="1" dur="indefinite" restart="never" nodeType="tmRoot"/>
      </p:par>
    </p:tnLst>
  </p:timing>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17:2</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smtClean="0">
                <a:solidFill>
                  <a:srgbClr val="FFFF00"/>
                </a:solidFill>
                <a:effectLst/>
              </a:rPr>
              <a:t>The kings of the earth have </a:t>
            </a:r>
            <a:r>
              <a:rPr lang="en-US" sz="3600" i="1" dirty="0">
                <a:solidFill>
                  <a:srgbClr val="FFFF00"/>
                </a:solidFill>
                <a:effectLst/>
              </a:rPr>
              <a:t>committed </a:t>
            </a:r>
            <a:r>
              <a:rPr lang="en-US" sz="3600" i="1" dirty="0" smtClean="0">
                <a:solidFill>
                  <a:srgbClr val="FFFF00"/>
                </a:solidFill>
                <a:effectLst/>
              </a:rPr>
              <a:t>fornication</a:t>
            </a:r>
            <a:r>
              <a:rPr lang="en-US" sz="3600" dirty="0" smtClean="0">
                <a:effectLst/>
              </a:rPr>
              <a:t> </a:t>
            </a:r>
          </a:p>
          <a:p>
            <a:pPr marL="0" indent="0">
              <a:buNone/>
            </a:pPr>
            <a:r>
              <a:rPr lang="en-US" sz="3600" dirty="0" smtClean="0">
                <a:effectLst/>
              </a:rPr>
              <a:t>The Kings </a:t>
            </a:r>
            <a:r>
              <a:rPr lang="en-US" sz="3600" dirty="0">
                <a:effectLst/>
              </a:rPr>
              <a:t>have committed spiritual fornication with </a:t>
            </a:r>
            <a:r>
              <a:rPr lang="en-US" sz="3600" dirty="0" smtClean="0">
                <a:effectLst/>
              </a:rPr>
              <a:t>her by </a:t>
            </a:r>
            <a:r>
              <a:rPr lang="en-US" sz="3600" dirty="0">
                <a:effectLst/>
              </a:rPr>
              <a:t>their idolatrous devotion to her service. The meaning </a:t>
            </a:r>
            <a:r>
              <a:rPr lang="en-US" sz="3600" dirty="0" smtClean="0">
                <a:effectLst/>
              </a:rPr>
              <a:t>is</a:t>
            </a:r>
            <a:r>
              <a:rPr lang="en-US" sz="3600" dirty="0">
                <a:effectLst/>
              </a:rPr>
              <a:t> </a:t>
            </a:r>
            <a:r>
              <a:rPr lang="en-US" sz="3600" dirty="0" smtClean="0">
                <a:effectLst/>
              </a:rPr>
              <a:t>that the woman (Symbolic Babylon) was unfaithful to God, idolatrous &amp; corrupt; </a:t>
            </a:r>
            <a:r>
              <a:rPr lang="en-US" sz="3600" dirty="0">
                <a:effectLst/>
              </a:rPr>
              <a:t>and </a:t>
            </a:r>
            <a:r>
              <a:rPr lang="en-US" sz="3600" dirty="0" smtClean="0">
                <a:effectLst/>
              </a:rPr>
              <a:t>had </a:t>
            </a:r>
            <a:r>
              <a:rPr lang="en-US" sz="3600" dirty="0">
                <a:effectLst/>
              </a:rPr>
              <a:t>seduced the rulers of the </a:t>
            </a:r>
            <a:r>
              <a:rPr lang="en-US" sz="3600" dirty="0" smtClean="0">
                <a:effectLst/>
              </a:rPr>
              <a:t>earth </a:t>
            </a:r>
            <a:r>
              <a:rPr lang="en-US" sz="3600" dirty="0">
                <a:effectLst/>
              </a:rPr>
              <a:t>and led them into the same kind of </a:t>
            </a:r>
            <a:r>
              <a:rPr lang="en-US" sz="3600" dirty="0" smtClean="0">
                <a:effectLst/>
              </a:rPr>
              <a:t>unfaithful &amp; idolatrous practice.</a:t>
            </a:r>
          </a:p>
        </p:txBody>
      </p:sp>
    </p:spTree>
    <p:extLst>
      <p:ext uri="{BB962C8B-B14F-4D97-AF65-F5344CB8AC3E}">
        <p14:creationId xmlns:p14="http://schemas.microsoft.com/office/powerpoint/2010/main" val="24824930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2:12-17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The Church at PERGAMOS</a:t>
            </a:r>
            <a:endParaRPr lang="en-US" sz="3200" i="1" u="sng" dirty="0">
              <a:solidFill>
                <a:srgbClr val="92D050"/>
              </a:solidFill>
              <a:effectLst>
                <a:outerShdw blurRad="38100" dist="38100" dir="2700000" algn="tl">
                  <a:srgbClr val="000000">
                    <a:alpha val="43137"/>
                  </a:srgbClr>
                </a:outerShdw>
              </a:effectLst>
            </a:endParaRPr>
          </a:p>
          <a:p>
            <a:r>
              <a:rPr lang="en-US" sz="3200" dirty="0"/>
              <a:t>PERGAMOS is otherwise called PERGAMUM and the name means </a:t>
            </a:r>
            <a:r>
              <a:rPr lang="en-US" sz="3200" i="1" dirty="0"/>
              <a:t>“</a:t>
            </a:r>
            <a:r>
              <a:rPr lang="en-US" sz="3200" i="1" dirty="0">
                <a:solidFill>
                  <a:srgbClr val="FFFF00"/>
                </a:solidFill>
              </a:rPr>
              <a:t>Elevation &amp; Marriage</a:t>
            </a:r>
            <a:r>
              <a:rPr lang="en-US" sz="3200" i="1" dirty="0"/>
              <a:t>”</a:t>
            </a:r>
          </a:p>
          <a:p>
            <a:r>
              <a:rPr lang="en-US" sz="3200" dirty="0"/>
              <a:t>The city was an independent kingdom for many centuries but in 133 B.C. it became a part of the Roman Empire</a:t>
            </a:r>
          </a:p>
          <a:p>
            <a:r>
              <a:rPr lang="en-US" sz="3200" dirty="0"/>
              <a:t>It was a large wealthy city and the capital of Asia Minor (since 282 B.C.)</a:t>
            </a:r>
          </a:p>
          <a:p>
            <a:r>
              <a:rPr lang="en-US" sz="3200" dirty="0"/>
              <a:t>There was a huge Temple to Zeus on the Acropolis that overlooked the whole city.  It was also shaped like a throne</a:t>
            </a:r>
          </a:p>
          <a:p>
            <a:pPr marL="0" indent="0">
              <a:buNone/>
            </a:pPr>
            <a:endParaRPr lang="en-US" sz="3200" dirty="0"/>
          </a:p>
          <a:p>
            <a:endParaRPr lang="en-US" sz="3200" dirty="0">
              <a:effectLst/>
            </a:endParaRPr>
          </a:p>
        </p:txBody>
      </p:sp>
    </p:spTree>
    <p:extLst>
      <p:ext uri="{BB962C8B-B14F-4D97-AF65-F5344CB8AC3E}">
        <p14:creationId xmlns:p14="http://schemas.microsoft.com/office/powerpoint/2010/main" val="4119034896"/>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17:2</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smtClean="0">
                <a:solidFill>
                  <a:srgbClr val="FFFF00"/>
                </a:solidFill>
                <a:effectLst/>
              </a:rPr>
              <a:t>Made </a:t>
            </a:r>
            <a:r>
              <a:rPr lang="en-US" sz="3600" i="1" dirty="0">
                <a:solidFill>
                  <a:srgbClr val="FFFF00"/>
                </a:solidFill>
                <a:effectLst/>
              </a:rPr>
              <a:t>drunk with the wine of her </a:t>
            </a:r>
            <a:r>
              <a:rPr lang="en-US" sz="3600" i="1" dirty="0" smtClean="0">
                <a:solidFill>
                  <a:srgbClr val="FFFF00"/>
                </a:solidFill>
                <a:effectLst/>
              </a:rPr>
              <a:t>fornication</a:t>
            </a:r>
            <a:r>
              <a:rPr lang="en-US" sz="3600" dirty="0" smtClean="0">
                <a:effectLst/>
              </a:rPr>
              <a:t> </a:t>
            </a:r>
          </a:p>
          <a:p>
            <a:pPr marL="0" indent="0">
              <a:buNone/>
            </a:pPr>
            <a:r>
              <a:rPr lang="en-US" sz="3600" dirty="0" smtClean="0">
                <a:effectLst/>
              </a:rPr>
              <a:t>An </a:t>
            </a:r>
            <a:r>
              <a:rPr lang="en-US" sz="3600" dirty="0">
                <a:effectLst/>
              </a:rPr>
              <a:t>allusion to the wine-cup which harlots </a:t>
            </a:r>
            <a:r>
              <a:rPr lang="en-US" sz="3600" dirty="0" smtClean="0">
                <a:effectLst/>
              </a:rPr>
              <a:t>gave </a:t>
            </a:r>
            <a:r>
              <a:rPr lang="en-US" sz="3600" dirty="0">
                <a:effectLst/>
              </a:rPr>
              <a:t>to their deluded </a:t>
            </a:r>
            <a:r>
              <a:rPr lang="en-US" sz="3600" dirty="0" smtClean="0">
                <a:effectLst/>
              </a:rPr>
              <a:t>subjects </a:t>
            </a:r>
            <a:r>
              <a:rPr lang="en-US" sz="3600" dirty="0">
                <a:effectLst/>
              </a:rPr>
              <a:t>and </a:t>
            </a:r>
            <a:r>
              <a:rPr lang="en-US" sz="3600" dirty="0" smtClean="0">
                <a:effectLst/>
              </a:rPr>
              <a:t>her </a:t>
            </a:r>
            <a:r>
              <a:rPr lang="en-US" sz="3600" dirty="0">
                <a:effectLst/>
              </a:rPr>
              <a:t>subjects have drunk </a:t>
            </a:r>
            <a:r>
              <a:rPr lang="en-US" sz="3600" dirty="0" smtClean="0">
                <a:effectLst/>
              </a:rPr>
              <a:t>dreadfully deep </a:t>
            </a:r>
            <a:r>
              <a:rPr lang="en-US" sz="3600" dirty="0">
                <a:effectLst/>
              </a:rPr>
              <a:t>into the doctrine of her abominable errors. </a:t>
            </a:r>
            <a:r>
              <a:rPr lang="en-US" sz="3600" dirty="0" smtClean="0">
                <a:effectLst/>
              </a:rPr>
              <a:t> The </a:t>
            </a:r>
            <a:r>
              <a:rPr lang="en-US" sz="3600" dirty="0">
                <a:effectLst/>
              </a:rPr>
              <a:t>meaning is that the inhabitants of the earth </a:t>
            </a:r>
            <a:r>
              <a:rPr lang="en-US" sz="3600" dirty="0" smtClean="0">
                <a:effectLst/>
              </a:rPr>
              <a:t>will be </a:t>
            </a:r>
            <a:r>
              <a:rPr lang="en-US" sz="3600" dirty="0">
                <a:effectLst/>
              </a:rPr>
              <a:t>deluded, corrupted, and made wretched by her errors, </a:t>
            </a:r>
            <a:r>
              <a:rPr lang="en-US" sz="3600" dirty="0" smtClean="0">
                <a:effectLst/>
              </a:rPr>
              <a:t>vices </a:t>
            </a:r>
            <a:r>
              <a:rPr lang="en-US" sz="3600" dirty="0">
                <a:effectLst/>
              </a:rPr>
              <a:t>and control</a:t>
            </a:r>
            <a:r>
              <a:rPr lang="en-US" sz="3600" dirty="0" smtClean="0">
                <a:effectLst/>
              </a:rPr>
              <a:t>.</a:t>
            </a:r>
            <a:r>
              <a:rPr lang="en-US" sz="3600" dirty="0">
                <a:effectLst/>
              </a:rPr>
              <a:t> </a:t>
            </a:r>
            <a:endParaRPr lang="en-US" sz="3600" i="1" dirty="0">
              <a:solidFill>
                <a:srgbClr val="FFFF00"/>
              </a:solidFill>
              <a:effectLst/>
            </a:endParaRPr>
          </a:p>
        </p:txBody>
      </p:sp>
    </p:spTree>
    <p:extLst>
      <p:ext uri="{BB962C8B-B14F-4D97-AF65-F5344CB8AC3E}">
        <p14:creationId xmlns:p14="http://schemas.microsoft.com/office/powerpoint/2010/main" val="4087560367"/>
      </p:ext>
    </p:extLst>
  </p:cSld>
  <p:clrMapOvr>
    <a:masterClrMapping/>
  </p:clrMapOvr>
  <p:timing>
    <p:tnLst>
      <p:par>
        <p:cTn id="1" dur="indefinite" restart="never" nodeType="tmRoot"/>
      </p:par>
    </p:tnLst>
  </p:timing>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17:3-4</a:t>
            </a:r>
            <a:endParaRPr lang="en-US" dirty="0">
              <a:solidFill>
                <a:srgbClr val="00FFFF"/>
              </a:solidFill>
            </a:endParaRPr>
          </a:p>
        </p:txBody>
      </p:sp>
      <p:sp>
        <p:nvSpPr>
          <p:cNvPr id="4" name="Content Placeholder 3"/>
          <p:cNvSpPr>
            <a:spLocks noGrp="1"/>
          </p:cNvSpPr>
          <p:nvPr>
            <p:ph idx="1"/>
          </p:nvPr>
        </p:nvSpPr>
        <p:spPr/>
        <p:txBody>
          <a:bodyPr/>
          <a:lstStyle/>
          <a:p>
            <a:endParaRPr lang="en-US"/>
          </a:p>
        </p:txBody>
      </p:sp>
      <p:pic>
        <p:nvPicPr>
          <p:cNvPr id="5122" name="Picture 2" descr="https://jamestabor.com/wp-content/uploads/2015/12/Whore-Babyl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472" y="972532"/>
            <a:ext cx="7574507" cy="568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989103"/>
      </p:ext>
    </p:extLst>
  </p:cSld>
  <p:clrMapOvr>
    <a:masterClrMapping/>
  </p:clrMapOvr>
  <p:timing>
    <p:tnLst>
      <p:par>
        <p:cTn id="1" dur="indefinite" restart="never" nodeType="tmRoot"/>
      </p:par>
    </p:tnLst>
  </p:timing>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17:3-4</a:t>
            </a:r>
            <a:endParaRPr lang="en-US" dirty="0">
              <a:solidFill>
                <a:srgbClr val="00FFFF"/>
              </a:solidFill>
            </a:endParaRPr>
          </a:p>
        </p:txBody>
      </p:sp>
      <p:sp>
        <p:nvSpPr>
          <p:cNvPr id="4" name="Content Placeholder 3"/>
          <p:cNvSpPr>
            <a:spLocks noGrp="1"/>
          </p:cNvSpPr>
          <p:nvPr>
            <p:ph idx="1"/>
          </p:nvPr>
        </p:nvSpPr>
        <p:spPr/>
        <p:txBody>
          <a:bodyPr/>
          <a:lstStyle/>
          <a:p>
            <a:endParaRPr lang="en-US"/>
          </a:p>
        </p:txBody>
      </p:sp>
      <p:pic>
        <p:nvPicPr>
          <p:cNvPr id="5" name="Picture 2" descr="http://ayin.dk/wp-content/uploads/2016/11/babylon-bea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6286"/>
            <a:ext cx="12191770" cy="550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241126"/>
      </p:ext>
    </p:extLst>
  </p:cSld>
  <p:clrMapOvr>
    <a:masterClrMapping/>
  </p:clrMapOvr>
  <p:timing>
    <p:tnLst>
      <p:par>
        <p:cTn id="1" dur="indefinite" restart="never" nodeType="tmRoot"/>
      </p:par>
    </p:tnLst>
  </p:timing>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17:3</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a:solidFill>
                  <a:srgbClr val="FFFF00"/>
                </a:solidFill>
                <a:effectLst/>
              </a:rPr>
              <a:t>So he carried me away in the </a:t>
            </a:r>
            <a:r>
              <a:rPr lang="en-US" sz="3600" i="1" dirty="0" smtClean="0">
                <a:solidFill>
                  <a:srgbClr val="FFFF00"/>
                </a:solidFill>
                <a:effectLst/>
              </a:rPr>
              <a:t>spirit...   </a:t>
            </a:r>
            <a:r>
              <a:rPr lang="en-US" sz="3600" dirty="0" smtClean="0">
                <a:effectLst/>
              </a:rPr>
              <a:t>John </a:t>
            </a:r>
            <a:r>
              <a:rPr lang="en-US" sz="3600" dirty="0">
                <a:effectLst/>
              </a:rPr>
              <a:t>seemed to </a:t>
            </a:r>
            <a:r>
              <a:rPr lang="en-US" sz="3600" dirty="0" smtClean="0">
                <a:effectLst/>
              </a:rPr>
              <a:t>himself, </a:t>
            </a:r>
            <a:r>
              <a:rPr lang="en-US" sz="3600" dirty="0">
                <a:effectLst/>
              </a:rPr>
              <a:t>to be </a:t>
            </a:r>
            <a:r>
              <a:rPr lang="en-US" sz="3600" dirty="0" smtClean="0">
                <a:effectLst/>
              </a:rPr>
              <a:t>carried </a:t>
            </a:r>
            <a:r>
              <a:rPr lang="en-US" sz="3600" dirty="0">
                <a:effectLst/>
              </a:rPr>
              <a:t>away; or the scene which he is about to describe was made to pass before him as if he were present. </a:t>
            </a:r>
            <a:r>
              <a:rPr lang="en-US" sz="3600" dirty="0" smtClean="0">
                <a:solidFill>
                  <a:srgbClr val="00FFFF"/>
                </a:solidFill>
                <a:effectLst/>
              </a:rPr>
              <a:t>John </a:t>
            </a:r>
            <a:r>
              <a:rPr lang="en-US" sz="3600" dirty="0">
                <a:solidFill>
                  <a:srgbClr val="00FFFF"/>
                </a:solidFill>
                <a:effectLst/>
              </a:rPr>
              <a:t>was not in one continued </a:t>
            </a:r>
            <a:r>
              <a:rPr lang="en-US" sz="3600" dirty="0" smtClean="0">
                <a:solidFill>
                  <a:srgbClr val="00FFFF"/>
                </a:solidFill>
                <a:effectLst/>
              </a:rPr>
              <a:t>trance, </a:t>
            </a:r>
            <a:r>
              <a:rPr lang="en-US" sz="3600" dirty="0">
                <a:solidFill>
                  <a:srgbClr val="00FFFF"/>
                </a:solidFill>
                <a:effectLst/>
              </a:rPr>
              <a:t>but at several times </a:t>
            </a:r>
            <a:r>
              <a:rPr lang="en-US" sz="3600" dirty="0" smtClean="0">
                <a:solidFill>
                  <a:srgbClr val="00FFFF"/>
                </a:solidFill>
                <a:effectLst/>
              </a:rPr>
              <a:t>he was </a:t>
            </a:r>
            <a:r>
              <a:rPr lang="en-US" sz="3600" dirty="0">
                <a:solidFill>
                  <a:srgbClr val="00FFFF"/>
                </a:solidFill>
                <a:effectLst/>
              </a:rPr>
              <a:t>in the </a:t>
            </a:r>
            <a:r>
              <a:rPr lang="en-US" sz="3600" dirty="0" smtClean="0">
                <a:solidFill>
                  <a:srgbClr val="00FFFF"/>
                </a:solidFill>
                <a:effectLst/>
              </a:rPr>
              <a:t>spirit. </a:t>
            </a:r>
            <a:r>
              <a:rPr lang="en-US" sz="3600" smtClean="0">
                <a:solidFill>
                  <a:srgbClr val="00FFFF"/>
                </a:solidFill>
                <a:effectLst/>
              </a:rPr>
              <a:t>It was as </a:t>
            </a:r>
            <a:r>
              <a:rPr lang="en-US" sz="3600" dirty="0" smtClean="0">
                <a:solidFill>
                  <a:srgbClr val="00FFFF"/>
                </a:solidFill>
                <a:effectLst/>
              </a:rPr>
              <a:t>if his mind was raptured. His outer body was in one place but </a:t>
            </a:r>
            <a:r>
              <a:rPr lang="en-US" sz="3600" dirty="0">
                <a:solidFill>
                  <a:srgbClr val="00FFFF"/>
                </a:solidFill>
                <a:effectLst/>
              </a:rPr>
              <a:t>his </a:t>
            </a:r>
            <a:r>
              <a:rPr lang="en-US" sz="3600" dirty="0" smtClean="0">
                <a:solidFill>
                  <a:srgbClr val="00FFFF"/>
                </a:solidFill>
                <a:effectLst/>
              </a:rPr>
              <a:t>inner being was </a:t>
            </a:r>
            <a:r>
              <a:rPr lang="en-US" sz="3600" dirty="0">
                <a:solidFill>
                  <a:srgbClr val="00FFFF"/>
                </a:solidFill>
                <a:effectLst/>
              </a:rPr>
              <a:t>raised up &amp;</a:t>
            </a:r>
            <a:r>
              <a:rPr lang="en-US" sz="3600" dirty="0" smtClean="0">
                <a:solidFill>
                  <a:srgbClr val="00FFFF"/>
                </a:solidFill>
                <a:effectLst/>
              </a:rPr>
              <a:t> transported to witness</a:t>
            </a:r>
            <a:r>
              <a:rPr lang="en-US" sz="3600" i="1" dirty="0" smtClean="0">
                <a:solidFill>
                  <a:srgbClr val="00FFFF"/>
                </a:solidFill>
                <a:effectLst/>
              </a:rPr>
              <a:t> </a:t>
            </a:r>
            <a:r>
              <a:rPr lang="en-US" sz="3600" dirty="0">
                <a:solidFill>
                  <a:srgbClr val="00FFFF"/>
                </a:solidFill>
                <a:effectLst/>
              </a:rPr>
              <a:t>divine </a:t>
            </a:r>
            <a:r>
              <a:rPr lang="en-US" sz="3600" dirty="0" smtClean="0">
                <a:solidFill>
                  <a:srgbClr val="00FFFF"/>
                </a:solidFill>
                <a:effectLst/>
              </a:rPr>
              <a:t>objects </a:t>
            </a:r>
            <a:r>
              <a:rPr lang="en-US" sz="3600" dirty="0">
                <a:solidFill>
                  <a:srgbClr val="00FFFF"/>
                </a:solidFill>
                <a:effectLst/>
              </a:rPr>
              <a:t>represented to him in the </a:t>
            </a:r>
            <a:r>
              <a:rPr lang="en-US" sz="3600" dirty="0" smtClean="0">
                <a:solidFill>
                  <a:srgbClr val="00FFFF"/>
                </a:solidFill>
                <a:effectLst/>
              </a:rPr>
              <a:t>visions.</a:t>
            </a:r>
            <a:endParaRPr lang="en-US" sz="3600" dirty="0">
              <a:solidFill>
                <a:srgbClr val="00FFFF"/>
              </a:solidFill>
              <a:effectLst/>
            </a:endParaRPr>
          </a:p>
        </p:txBody>
      </p:sp>
    </p:spTree>
    <p:extLst>
      <p:ext uri="{BB962C8B-B14F-4D97-AF65-F5344CB8AC3E}">
        <p14:creationId xmlns:p14="http://schemas.microsoft.com/office/powerpoint/2010/main" val="3962260891"/>
      </p:ext>
    </p:extLst>
  </p:cSld>
  <p:clrMapOvr>
    <a:masterClrMapping/>
  </p:clrMapOvr>
  <p:timing>
    <p:tnLst>
      <p:par>
        <p:cTn id="1" dur="indefinite" restart="never" nodeType="tmRoot"/>
      </p:par>
    </p:tnLst>
  </p:timing>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17:3</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solidFill>
                  <a:srgbClr val="00FFFF"/>
                </a:solidFill>
                <a:effectLst/>
              </a:rPr>
              <a:t>What did John see?   </a:t>
            </a:r>
          </a:p>
          <a:p>
            <a:pPr>
              <a:buFont typeface="Wingdings" pitchFamily="2" charset="2"/>
              <a:buChar char="Ø"/>
            </a:pPr>
            <a:r>
              <a:rPr lang="en-US" sz="3600" dirty="0" smtClean="0">
                <a:effectLst/>
              </a:rPr>
              <a:t> A woman</a:t>
            </a:r>
          </a:p>
          <a:p>
            <a:pPr>
              <a:buFont typeface="Wingdings" pitchFamily="2" charset="2"/>
              <a:buChar char="Ø"/>
            </a:pPr>
            <a:r>
              <a:rPr lang="en-US" sz="3600" dirty="0">
                <a:effectLst/>
              </a:rPr>
              <a:t> </a:t>
            </a:r>
            <a:r>
              <a:rPr lang="en-US" sz="3600" dirty="0" smtClean="0">
                <a:effectLst/>
              </a:rPr>
              <a:t>Sitting on a scarlet </a:t>
            </a:r>
            <a:r>
              <a:rPr lang="en-US" sz="3600" dirty="0">
                <a:effectLst/>
              </a:rPr>
              <a:t>coloured beast </a:t>
            </a:r>
            <a:endParaRPr lang="en-US" sz="3600" dirty="0" smtClean="0">
              <a:effectLst/>
            </a:endParaRPr>
          </a:p>
          <a:p>
            <a:pPr marL="0" indent="0">
              <a:buNone/>
            </a:pPr>
            <a:r>
              <a:rPr lang="en-US" sz="3600" i="1" dirty="0" smtClean="0">
                <a:solidFill>
                  <a:srgbClr val="FFFF00"/>
                </a:solidFill>
                <a:effectLst/>
              </a:rPr>
              <a:t>(</a:t>
            </a:r>
            <a:r>
              <a:rPr lang="en-US" sz="3600" i="1" dirty="0">
                <a:solidFill>
                  <a:srgbClr val="FFFF00"/>
                </a:solidFill>
                <a:effectLst/>
              </a:rPr>
              <a:t>The word scarlet properly denotes a bright red colour. </a:t>
            </a:r>
            <a:r>
              <a:rPr lang="en-US" sz="3600" i="1" dirty="0" smtClean="0">
                <a:solidFill>
                  <a:srgbClr val="FFFF00"/>
                </a:solidFill>
                <a:effectLst/>
              </a:rPr>
              <a:t>So either </a:t>
            </a:r>
            <a:r>
              <a:rPr lang="en-US" sz="3600" i="1" dirty="0">
                <a:solidFill>
                  <a:srgbClr val="FFFF00"/>
                </a:solidFill>
                <a:effectLst/>
              </a:rPr>
              <a:t>the beast was itself naturally of this colour, or it was covered with trappings of this </a:t>
            </a:r>
            <a:r>
              <a:rPr lang="en-US" sz="3600" i="1" dirty="0" smtClean="0">
                <a:solidFill>
                  <a:srgbClr val="FFFF00"/>
                </a:solidFill>
                <a:effectLst/>
              </a:rPr>
              <a:t>colour)</a:t>
            </a:r>
            <a:endParaRPr lang="en-US" sz="3600" dirty="0" smtClean="0">
              <a:effectLst/>
            </a:endParaRPr>
          </a:p>
          <a:p>
            <a:pPr marL="0" indent="0">
              <a:buNone/>
            </a:pPr>
            <a:endParaRPr lang="en-US" sz="3600" i="1" dirty="0" smtClean="0">
              <a:effectLst/>
            </a:endParaRPr>
          </a:p>
        </p:txBody>
      </p:sp>
    </p:spTree>
    <p:extLst>
      <p:ext uri="{BB962C8B-B14F-4D97-AF65-F5344CB8AC3E}">
        <p14:creationId xmlns:p14="http://schemas.microsoft.com/office/powerpoint/2010/main" val="4202445102"/>
      </p:ext>
    </p:extLst>
  </p:cSld>
  <p:clrMapOvr>
    <a:masterClrMapping/>
  </p:clrMapOvr>
  <p:timing>
    <p:tnLst>
      <p:par>
        <p:cTn id="1" dur="indefinite" restart="never" nodeType="tmRoot"/>
      </p:par>
    </p:tnLst>
  </p:timing>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17:3</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solidFill>
                  <a:srgbClr val="00FFFF"/>
                </a:solidFill>
                <a:effectLst/>
              </a:rPr>
              <a:t>What did John see?   </a:t>
            </a:r>
          </a:p>
          <a:p>
            <a:pPr>
              <a:buFont typeface="Wingdings" pitchFamily="2" charset="2"/>
              <a:buChar char="Ø"/>
            </a:pPr>
            <a:r>
              <a:rPr lang="en-US" sz="3600" dirty="0" smtClean="0">
                <a:effectLst/>
              </a:rPr>
              <a:t> Full of names </a:t>
            </a:r>
            <a:r>
              <a:rPr lang="en-US" sz="3600" dirty="0">
                <a:effectLst/>
              </a:rPr>
              <a:t>of blasphemy </a:t>
            </a:r>
            <a:endParaRPr lang="en-US" sz="3600" dirty="0" smtClean="0">
              <a:effectLst/>
            </a:endParaRPr>
          </a:p>
          <a:p>
            <a:pPr marL="0" indent="0">
              <a:buNone/>
            </a:pPr>
            <a:r>
              <a:rPr lang="en-US" sz="3600" i="1" dirty="0" smtClean="0">
                <a:solidFill>
                  <a:srgbClr val="FFFF00"/>
                </a:solidFill>
                <a:effectLst/>
              </a:rPr>
              <a:t>(</a:t>
            </a:r>
            <a:r>
              <a:rPr lang="en-US" sz="3600" i="1" dirty="0">
                <a:solidFill>
                  <a:srgbClr val="FFFF00"/>
                </a:solidFill>
                <a:effectLst/>
              </a:rPr>
              <a:t>All covered over with blasphemous titles and </a:t>
            </a:r>
            <a:r>
              <a:rPr lang="en-US" sz="3600" i="1" dirty="0" smtClean="0">
                <a:solidFill>
                  <a:srgbClr val="FFFF00"/>
                </a:solidFill>
                <a:effectLst/>
              </a:rPr>
              <a:t>names; for </a:t>
            </a:r>
            <a:r>
              <a:rPr lang="en-US" sz="3600" i="1" dirty="0">
                <a:solidFill>
                  <a:srgbClr val="FFFF00"/>
                </a:solidFill>
                <a:effectLst/>
              </a:rPr>
              <a:t>its opposition to God is now about to develop itself in all its </a:t>
            </a:r>
            <a:r>
              <a:rPr lang="en-US" sz="3600" i="1" dirty="0" smtClean="0">
                <a:solidFill>
                  <a:srgbClr val="FFFF00"/>
                </a:solidFill>
                <a:effectLst/>
              </a:rPr>
              <a:t>intensity)</a:t>
            </a:r>
          </a:p>
          <a:p>
            <a:pPr>
              <a:buFont typeface="Wingdings" pitchFamily="2" charset="2"/>
              <a:buChar char="Ø"/>
            </a:pPr>
            <a:r>
              <a:rPr lang="en-US" sz="3600" i="1" dirty="0">
                <a:effectLst/>
              </a:rPr>
              <a:t> </a:t>
            </a:r>
            <a:r>
              <a:rPr lang="en-US" sz="3600" dirty="0" smtClean="0">
                <a:effectLst/>
              </a:rPr>
              <a:t>Having 7 heads &amp; 10 horns</a:t>
            </a:r>
            <a:endParaRPr lang="en-US" sz="3600" i="1" dirty="0" smtClean="0">
              <a:effectLst/>
            </a:endParaRPr>
          </a:p>
        </p:txBody>
      </p:sp>
    </p:spTree>
    <p:extLst>
      <p:ext uri="{BB962C8B-B14F-4D97-AF65-F5344CB8AC3E}">
        <p14:creationId xmlns:p14="http://schemas.microsoft.com/office/powerpoint/2010/main" val="892634634"/>
      </p:ext>
    </p:extLst>
  </p:cSld>
  <p:clrMapOvr>
    <a:masterClrMapping/>
  </p:clrMapOvr>
  <p:timing>
    <p:tnLst>
      <p:par>
        <p:cTn id="1" dur="indefinite" restart="never" nodeType="tmRoot"/>
      </p:par>
    </p:tnLst>
  </p:timing>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17:4</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solidFill>
                  <a:srgbClr val="00FFFF"/>
                </a:solidFill>
                <a:effectLst/>
              </a:rPr>
              <a:t>What did John see?  </a:t>
            </a:r>
            <a:endParaRPr lang="en-US" sz="3600" i="1" dirty="0" smtClean="0">
              <a:effectLst/>
            </a:endParaRPr>
          </a:p>
        </p:txBody>
      </p:sp>
      <p:pic>
        <p:nvPicPr>
          <p:cNvPr id="6146" name="Picture 2" descr="http://2.bp.blogspot.com/-cl4NSkmdKTY/UB7kDS5zxsI/AAAAAAAADWM/HBiJfCAj6EQ/s1600/whore_babyl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881" y="1119116"/>
            <a:ext cx="4164888" cy="548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75024"/>
      </p:ext>
    </p:extLst>
  </p:cSld>
  <p:clrMapOvr>
    <a:masterClrMapping/>
  </p:clrMapOvr>
  <p:timing>
    <p:tnLst>
      <p:par>
        <p:cTn id="1" dur="indefinite" restart="never" nodeType="tmRoot"/>
      </p:par>
    </p:tn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17:4</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solidFill>
                  <a:srgbClr val="00FFFF"/>
                </a:solidFill>
                <a:effectLst/>
              </a:rPr>
              <a:t>What did John see?  </a:t>
            </a:r>
            <a:endParaRPr lang="en-US" sz="3600" i="1" dirty="0" smtClean="0">
              <a:effectLst/>
            </a:endParaRPr>
          </a:p>
        </p:txBody>
      </p:sp>
      <p:pic>
        <p:nvPicPr>
          <p:cNvPr id="6148" name="Picture 4" descr="https://i.pinimg.com/originals/98/cb/49/98cb496d9d2f8f86000af6a4ec9b389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299" y="1559986"/>
            <a:ext cx="7270606" cy="4842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11382"/>
      </p:ext>
    </p:extLst>
  </p:cSld>
  <p:clrMapOvr>
    <a:masterClrMapping/>
  </p:clrMapOvr>
  <p:timing>
    <p:tnLst>
      <p:par>
        <p:cTn id="1" dur="indefinite" restart="never" nodeType="tmRoot"/>
      </p:par>
    </p:tn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17:4</a:t>
            </a:r>
            <a:endParaRPr lang="en-US" dirty="0">
              <a:solidFill>
                <a:srgbClr val="00FFFF"/>
              </a:solidFill>
            </a:endParaRPr>
          </a:p>
        </p:txBody>
      </p:sp>
      <p:sp>
        <p:nvSpPr>
          <p:cNvPr id="4" name="Content Placeholder 3"/>
          <p:cNvSpPr>
            <a:spLocks noGrp="1"/>
          </p:cNvSpPr>
          <p:nvPr>
            <p:ph idx="1"/>
          </p:nvPr>
        </p:nvSpPr>
        <p:spPr/>
        <p:txBody>
          <a:bodyPr/>
          <a:lstStyle/>
          <a:p>
            <a:endParaRPr lang="en-US"/>
          </a:p>
        </p:txBody>
      </p:sp>
      <p:pic>
        <p:nvPicPr>
          <p:cNvPr id="8194" name="Picture 2" descr="http://www.newswithviews.com/Horn/Images/The%20Woma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87" y="996287"/>
            <a:ext cx="10694355" cy="575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891096"/>
      </p:ext>
    </p:extLst>
  </p:cSld>
  <p:clrMapOvr>
    <a:masterClrMapping/>
  </p:clrMapOvr>
  <p:timing>
    <p:tnLst>
      <p:par>
        <p:cTn id="1" dur="indefinite" restart="never" nodeType="tmRoot"/>
      </p:par>
    </p:tnLst>
  </p:timing>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www.scripturessay.com/images/rev/17-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804" y="0"/>
            <a:ext cx="8879243" cy="665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9087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2:12-17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The Church at PERGAMOS</a:t>
            </a:r>
          </a:p>
          <a:p>
            <a:r>
              <a:rPr lang="en-US" sz="3200" dirty="0"/>
              <a:t>It boasted of the largest library in the Roman world outside of Alexandria, Egypt. It had over 200,000 manuscript scrolls</a:t>
            </a:r>
          </a:p>
          <a:p>
            <a:r>
              <a:rPr lang="en-US" sz="3200" dirty="0"/>
              <a:t> Vellum was invented here; which was processed animal skins which were used for writing</a:t>
            </a:r>
          </a:p>
          <a:p>
            <a:r>
              <a:rPr lang="en-US" sz="3200" dirty="0"/>
              <a:t>It also had a temple to Roma and the Emperor Augustus (A.D. 29) and was the administrative center of the Emperor's cult</a:t>
            </a:r>
          </a:p>
          <a:p>
            <a:r>
              <a:rPr lang="en-US" sz="3200" dirty="0"/>
              <a:t> It was a city of temples devoted to pagan worship.</a:t>
            </a:r>
          </a:p>
          <a:p>
            <a:pPr marL="0" indent="0">
              <a:buNone/>
            </a:pPr>
            <a:endParaRPr lang="en-US" sz="3200" dirty="0">
              <a:effectLst/>
            </a:endParaRPr>
          </a:p>
        </p:txBody>
      </p:sp>
    </p:spTree>
    <p:extLst>
      <p:ext uri="{BB962C8B-B14F-4D97-AF65-F5344CB8AC3E}">
        <p14:creationId xmlns:p14="http://schemas.microsoft.com/office/powerpoint/2010/main" val="2885449116"/>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1.bp.blogspot.com/-LAcI3aLsPoU/UStYpPUBR5I/AAAAAAAAMF4/p6VcpOQMpgE/w1200-h630-p-nu/Mystery_Babylon_harlot_beast_abomination_amer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12974"/>
            <a:ext cx="11725835" cy="6156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472662"/>
      </p:ext>
    </p:extLst>
  </p:cSld>
  <p:clrMapOvr>
    <a:masterClrMapping/>
  </p:clrMapOvr>
  <p:timing>
    <p:tnLst>
      <p:par>
        <p:cTn id="1" dur="indefinite" restart="never" nodeType="tmRoot"/>
      </p:par>
    </p:tnLst>
  </p:timing>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851" y="-95534"/>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136477" y="764273"/>
            <a:ext cx="11764370" cy="5977721"/>
          </a:xfrm>
        </p:spPr>
        <p:txBody>
          <a:bodyPr>
            <a:noAutofit/>
          </a:bodyPr>
          <a:lstStyle/>
          <a:p>
            <a:pPr marL="0" indent="0" algn="ctr">
              <a:buNone/>
            </a:pPr>
            <a:r>
              <a:rPr lang="en-US" sz="3600" b="1" u="sng" dirty="0" smtClean="0">
                <a:solidFill>
                  <a:srgbClr val="00FFFF"/>
                </a:solidFill>
                <a:effectLst/>
              </a:rPr>
              <a:t>MYSTERY BABYLON </a:t>
            </a:r>
            <a:r>
              <a:rPr lang="en-US" sz="3600" b="1" u="sng" dirty="0" smtClean="0">
                <a:solidFill>
                  <a:srgbClr val="FFFF00"/>
                </a:solidFill>
                <a:effectLst/>
              </a:rPr>
              <a:t>?? </a:t>
            </a:r>
            <a:r>
              <a:rPr lang="en-US" sz="3600" b="1" dirty="0" smtClean="0">
                <a:solidFill>
                  <a:srgbClr val="00FFFF"/>
                </a:solidFill>
                <a:effectLst/>
              </a:rPr>
              <a:t>Rome??</a:t>
            </a:r>
            <a:endParaRPr lang="en-US" sz="3600" b="1" u="sng" dirty="0" smtClean="0">
              <a:solidFill>
                <a:srgbClr val="FFFF00"/>
              </a:solidFill>
              <a:effectLst/>
            </a:endParaRPr>
          </a:p>
          <a:p>
            <a:pPr marL="0" indent="0">
              <a:buNone/>
            </a:pPr>
            <a:r>
              <a:rPr lang="en-US" sz="3600" dirty="0" smtClean="0">
                <a:effectLst/>
              </a:rPr>
              <a:t>It </a:t>
            </a:r>
            <a:r>
              <a:rPr lang="en-US" sz="3600" dirty="0">
                <a:effectLst/>
              </a:rPr>
              <a:t>is </a:t>
            </a:r>
            <a:r>
              <a:rPr lang="en-US" sz="3600" dirty="0" smtClean="0">
                <a:effectLst/>
              </a:rPr>
              <a:t>expressly and popularly stated </a:t>
            </a:r>
            <a:r>
              <a:rPr lang="en-US" sz="3600" dirty="0">
                <a:effectLst/>
              </a:rPr>
              <a:t>that </a:t>
            </a:r>
            <a:r>
              <a:rPr lang="en-US" sz="3600" dirty="0" smtClean="0">
                <a:effectLst/>
              </a:rPr>
              <a:t>this woman, </a:t>
            </a:r>
            <a:r>
              <a:rPr lang="en-US" sz="3600" dirty="0">
                <a:effectLst/>
              </a:rPr>
              <a:t>that great </a:t>
            </a:r>
            <a:r>
              <a:rPr lang="en-US" sz="3600" dirty="0" smtClean="0">
                <a:effectLst/>
              </a:rPr>
              <a:t>city; is likely to be the </a:t>
            </a:r>
            <a:r>
              <a:rPr lang="en-US" sz="3600" dirty="0" smtClean="0">
                <a:solidFill>
                  <a:srgbClr val="00FFFF"/>
                </a:solidFill>
                <a:effectLst/>
              </a:rPr>
              <a:t>city of Rome</a:t>
            </a:r>
            <a:r>
              <a:rPr lang="en-US" sz="3600" dirty="0" smtClean="0">
                <a:effectLst/>
              </a:rPr>
              <a:t>. And </a:t>
            </a:r>
            <a:r>
              <a:rPr lang="en-US" sz="3600" dirty="0">
                <a:effectLst/>
              </a:rPr>
              <a:t>the design here is to </a:t>
            </a:r>
            <a:r>
              <a:rPr lang="en-US" sz="3600" dirty="0" smtClean="0">
                <a:effectLst/>
              </a:rPr>
              <a:t>represent </a:t>
            </a:r>
            <a:r>
              <a:rPr lang="en-US" sz="3600" dirty="0" smtClean="0">
                <a:solidFill>
                  <a:srgbClr val="00FFFF"/>
                </a:solidFill>
                <a:effectLst/>
              </a:rPr>
              <a:t>Rome</a:t>
            </a:r>
            <a:r>
              <a:rPr lang="en-US" sz="3600" dirty="0" smtClean="0">
                <a:effectLst/>
              </a:rPr>
              <a:t> as </a:t>
            </a:r>
            <a:r>
              <a:rPr lang="en-US" sz="3600" dirty="0">
                <a:effectLst/>
              </a:rPr>
              <a:t>an abandoned female. A harlot is </a:t>
            </a:r>
            <a:r>
              <a:rPr lang="en-US" sz="3600" dirty="0" smtClean="0">
                <a:effectLst/>
              </a:rPr>
              <a:t>also the </a:t>
            </a:r>
            <a:r>
              <a:rPr lang="en-US" sz="3600" dirty="0">
                <a:effectLst/>
              </a:rPr>
              <a:t>appropriate symbol of an apostate </a:t>
            </a:r>
            <a:r>
              <a:rPr lang="en-US" sz="3600" dirty="0" smtClean="0">
                <a:effectLst/>
              </a:rPr>
              <a:t>church hence some think the woman not only represents </a:t>
            </a:r>
            <a:r>
              <a:rPr lang="en-US" sz="3600" dirty="0" smtClean="0">
                <a:solidFill>
                  <a:srgbClr val="00FFFF"/>
                </a:solidFill>
                <a:effectLst/>
              </a:rPr>
              <a:t>Rome the city</a:t>
            </a:r>
            <a:r>
              <a:rPr lang="en-US" sz="3600" dirty="0" smtClean="0">
                <a:effectLst/>
              </a:rPr>
              <a:t>, but also the </a:t>
            </a:r>
            <a:r>
              <a:rPr lang="en-US" sz="3600" dirty="0" smtClean="0">
                <a:solidFill>
                  <a:srgbClr val="00FFFF"/>
                </a:solidFill>
                <a:effectLst/>
              </a:rPr>
              <a:t>Roman apostate church</a:t>
            </a:r>
            <a:r>
              <a:rPr lang="en-US" sz="3600" dirty="0" smtClean="0">
                <a:effectLst/>
              </a:rPr>
              <a:t>.</a:t>
            </a:r>
            <a:endParaRPr lang="en-US" sz="3600" dirty="0">
              <a:effectLst/>
            </a:endParaRPr>
          </a:p>
        </p:txBody>
      </p:sp>
    </p:spTree>
    <p:extLst>
      <p:ext uri="{BB962C8B-B14F-4D97-AF65-F5344CB8AC3E}">
        <p14:creationId xmlns:p14="http://schemas.microsoft.com/office/powerpoint/2010/main" val="315601647"/>
      </p:ext>
    </p:extLst>
  </p:cSld>
  <p:clrMapOvr>
    <a:masterClrMapping/>
  </p:clrMapOvr>
  <p:timing>
    <p:tnLst>
      <p:par>
        <p:cTn id="1" dur="indefinite" restart="never" nodeType="tmRoot"/>
      </p:par>
    </p:tnLst>
  </p:timing>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851" y="-95534"/>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136477" y="764273"/>
            <a:ext cx="11764370" cy="5977721"/>
          </a:xfrm>
        </p:spPr>
        <p:txBody>
          <a:bodyPr>
            <a:noAutofit/>
          </a:bodyPr>
          <a:lstStyle/>
          <a:p>
            <a:pPr marL="0" indent="0" algn="ctr">
              <a:buNone/>
            </a:pPr>
            <a:r>
              <a:rPr lang="en-US" sz="3600" b="1" u="sng" dirty="0" smtClean="0">
                <a:solidFill>
                  <a:srgbClr val="00FFFF"/>
                </a:solidFill>
                <a:effectLst/>
              </a:rPr>
              <a:t>MYSTERY BABYLON </a:t>
            </a:r>
            <a:r>
              <a:rPr lang="en-US" sz="3600" b="1" u="sng" dirty="0" smtClean="0">
                <a:solidFill>
                  <a:srgbClr val="FFFF00"/>
                </a:solidFill>
                <a:effectLst/>
              </a:rPr>
              <a:t>?? </a:t>
            </a:r>
            <a:r>
              <a:rPr lang="en-US" sz="3600" b="1" dirty="0">
                <a:solidFill>
                  <a:srgbClr val="00FFFF"/>
                </a:solidFill>
                <a:effectLst/>
              </a:rPr>
              <a:t>Rome</a:t>
            </a:r>
            <a:r>
              <a:rPr lang="en-US" sz="3600" b="1" dirty="0" smtClean="0">
                <a:solidFill>
                  <a:srgbClr val="00FFFF"/>
                </a:solidFill>
                <a:effectLst/>
              </a:rPr>
              <a:t>??</a:t>
            </a:r>
            <a:endParaRPr lang="en-US" sz="3600" b="1" u="sng" dirty="0" smtClean="0">
              <a:solidFill>
                <a:srgbClr val="FFFF00"/>
              </a:solidFill>
              <a:effectLst/>
            </a:endParaRPr>
          </a:p>
          <a:p>
            <a:pPr marL="0" indent="0">
              <a:buNone/>
            </a:pPr>
            <a:r>
              <a:rPr lang="en-US" sz="3600" dirty="0">
                <a:effectLst/>
              </a:rPr>
              <a:t>T</a:t>
            </a:r>
            <a:r>
              <a:rPr lang="en-US" sz="3600" dirty="0" smtClean="0">
                <a:effectLst/>
              </a:rPr>
              <a:t>he </a:t>
            </a:r>
            <a:r>
              <a:rPr lang="en-US" sz="3600" dirty="0">
                <a:effectLst/>
              </a:rPr>
              <a:t>fact that Babylon took the people of God (Judah) into exile, </a:t>
            </a:r>
            <a:r>
              <a:rPr lang="en-US" sz="3600" dirty="0" smtClean="0">
                <a:effectLst/>
              </a:rPr>
              <a:t>Babylon </a:t>
            </a:r>
            <a:r>
              <a:rPr lang="en-US" sz="3600" dirty="0">
                <a:effectLst/>
              </a:rPr>
              <a:t>became a </a:t>
            </a:r>
            <a:r>
              <a:rPr lang="en-US" sz="3600" dirty="0" smtClean="0">
                <a:effectLst/>
              </a:rPr>
              <a:t>synonym or symbol </a:t>
            </a:r>
            <a:r>
              <a:rPr lang="en-US" sz="3600" dirty="0">
                <a:effectLst/>
              </a:rPr>
              <a:t>for an evil, imperial world power. In John's day, this power was </a:t>
            </a:r>
            <a:r>
              <a:rPr lang="en-US" sz="3600" dirty="0" smtClean="0">
                <a:solidFill>
                  <a:srgbClr val="00FFFF"/>
                </a:solidFill>
                <a:effectLst/>
              </a:rPr>
              <a:t>Rome</a:t>
            </a:r>
            <a:r>
              <a:rPr lang="en-US" sz="3600" dirty="0" smtClean="0">
                <a:effectLst/>
              </a:rPr>
              <a:t>,</a:t>
            </a:r>
            <a:r>
              <a:rPr lang="en-US" sz="3600" dirty="0" smtClean="0">
                <a:solidFill>
                  <a:srgbClr val="00FFFF"/>
                </a:solidFill>
                <a:effectLst/>
              </a:rPr>
              <a:t> </a:t>
            </a:r>
            <a:r>
              <a:rPr lang="en-US" sz="3600" dirty="0" smtClean="0">
                <a:effectLst/>
              </a:rPr>
              <a:t>hence another reason some think it is</a:t>
            </a:r>
            <a:r>
              <a:rPr lang="en-US" sz="3600" dirty="0" smtClean="0">
                <a:solidFill>
                  <a:srgbClr val="00FFFF"/>
                </a:solidFill>
                <a:effectLst/>
              </a:rPr>
              <a:t> Rome. </a:t>
            </a:r>
            <a:r>
              <a:rPr lang="en-US" sz="3600" dirty="0" smtClean="0">
                <a:effectLst/>
              </a:rPr>
              <a:t>Some say the description of the woman in scarlet &amp; purple colors matches the color of cloaks &amp; robes that </a:t>
            </a:r>
            <a:r>
              <a:rPr lang="en-US" sz="3600" dirty="0" smtClean="0">
                <a:solidFill>
                  <a:srgbClr val="00FFFF"/>
                </a:solidFill>
                <a:effectLst/>
              </a:rPr>
              <a:t>Roman </a:t>
            </a:r>
            <a:r>
              <a:rPr lang="en-US" sz="3600" dirty="0" smtClean="0">
                <a:effectLst/>
              </a:rPr>
              <a:t>popes &amp; other clergy still wear today. Hence they think this spiritual Babylon is symbolic of </a:t>
            </a:r>
            <a:r>
              <a:rPr lang="en-US" sz="3600" dirty="0" smtClean="0">
                <a:solidFill>
                  <a:srgbClr val="00FFFF"/>
                </a:solidFill>
                <a:effectLst/>
              </a:rPr>
              <a:t>Rome.</a:t>
            </a:r>
            <a:endParaRPr lang="en-US" sz="3600" dirty="0">
              <a:solidFill>
                <a:srgbClr val="00FFFF"/>
              </a:solidFill>
              <a:effectLst/>
            </a:endParaRPr>
          </a:p>
        </p:txBody>
      </p:sp>
    </p:spTree>
    <p:extLst>
      <p:ext uri="{BB962C8B-B14F-4D97-AF65-F5344CB8AC3E}">
        <p14:creationId xmlns:p14="http://schemas.microsoft.com/office/powerpoint/2010/main" val="2031996431"/>
      </p:ext>
    </p:extLst>
  </p:cSld>
  <p:clrMapOvr>
    <a:masterClrMapping/>
  </p:clrMapOvr>
  <p:timing>
    <p:tnLst>
      <p:par>
        <p:cTn id="1" dur="indefinite" restart="never" nodeType="tmRoot"/>
      </p:par>
    </p:tnLst>
  </p:timing>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8" name="Picture 4" descr="http://3.bp.blogspot.com/-7B_w1Q-cxL8/To5fr_czgbI/AAAAAAAAAeg/adAZ6HRb_V4/s1600/X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40" y="997624"/>
            <a:ext cx="6434398" cy="46613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4.bp.blogspot.com/-x7Xffp7OWzs/T993MuLn-CI/AAAAAAAAFck/TuxYfW9xdjQ/s640/228755_158625050868265_100001623140981_399733_330637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156" y="151462"/>
            <a:ext cx="3971498" cy="656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160964"/>
      </p:ext>
    </p:extLst>
  </p:cSld>
  <p:clrMapOvr>
    <a:masterClrMapping/>
  </p:clrMapOvr>
  <p:timing>
    <p:tnLst>
      <p:par>
        <p:cTn id="1" dur="indefinite" restart="never" nodeType="tmRoot"/>
      </p:par>
    </p:tnLst>
  </p:timing>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50" name="Picture 6" descr="http://4.bp.blogspot.com/-ndbdtIjcfg4/UNisCdn2LpI/AAAAAAAADgg/bxzUrzofJc0/s1600/purple-scarl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80" y="122830"/>
            <a:ext cx="11281248" cy="661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40226"/>
      </p:ext>
    </p:extLst>
  </p:cSld>
  <p:clrMapOvr>
    <a:masterClrMapping/>
  </p:clrMapOvr>
  <p:timing>
    <p:tnLst>
      <p:par>
        <p:cTn id="1" dur="indefinite" restart="never" nodeType="tmRoot"/>
      </p:par>
    </p:tnLst>
  </p:timing>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851" y="-95534"/>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136477" y="764273"/>
            <a:ext cx="11764370" cy="5977721"/>
          </a:xfrm>
        </p:spPr>
        <p:txBody>
          <a:bodyPr>
            <a:noAutofit/>
          </a:bodyPr>
          <a:lstStyle/>
          <a:p>
            <a:pPr marL="0" indent="0" algn="ctr">
              <a:buNone/>
            </a:pPr>
            <a:r>
              <a:rPr lang="en-US" sz="3600" b="1" u="sng" dirty="0" smtClean="0">
                <a:solidFill>
                  <a:srgbClr val="00FFFF"/>
                </a:solidFill>
                <a:effectLst/>
              </a:rPr>
              <a:t>MYSTERY BABYLON </a:t>
            </a:r>
            <a:r>
              <a:rPr lang="en-US" sz="3600" b="1" u="sng" dirty="0" smtClean="0">
                <a:solidFill>
                  <a:srgbClr val="FFFF00"/>
                </a:solidFill>
                <a:effectLst/>
              </a:rPr>
              <a:t>?? </a:t>
            </a:r>
            <a:r>
              <a:rPr lang="en-US" sz="3600" b="1" dirty="0" smtClean="0">
                <a:solidFill>
                  <a:srgbClr val="FFC000"/>
                </a:solidFill>
                <a:effectLst/>
              </a:rPr>
              <a:t>Babylon??</a:t>
            </a:r>
            <a:endParaRPr lang="en-US" sz="3600" b="1" u="sng" dirty="0" smtClean="0">
              <a:solidFill>
                <a:srgbClr val="FFFF00"/>
              </a:solidFill>
              <a:effectLst/>
            </a:endParaRPr>
          </a:p>
          <a:p>
            <a:pPr marL="0" indent="0">
              <a:buNone/>
            </a:pPr>
            <a:r>
              <a:rPr lang="en-US" sz="3600" dirty="0" smtClean="0">
                <a:effectLst/>
              </a:rPr>
              <a:t>Even though many interpret the prophecies of Jeremiah 50 &amp; 51 to mean that Babylon will never be rebuilt. </a:t>
            </a:r>
            <a:r>
              <a:rPr lang="en-US" sz="3600" dirty="0">
                <a:effectLst/>
              </a:rPr>
              <a:t>O</a:t>
            </a:r>
            <a:r>
              <a:rPr lang="en-US" sz="3600" dirty="0" smtClean="0">
                <a:effectLst/>
              </a:rPr>
              <a:t>thers </a:t>
            </a:r>
            <a:r>
              <a:rPr lang="en-US" sz="3600" dirty="0">
                <a:effectLst/>
              </a:rPr>
              <a:t>believe </a:t>
            </a:r>
            <a:r>
              <a:rPr lang="en-US" sz="3600" dirty="0" smtClean="0">
                <a:effectLst/>
              </a:rPr>
              <a:t>this mystery Babylon </a:t>
            </a:r>
            <a:r>
              <a:rPr lang="en-US" sz="3600" dirty="0">
                <a:effectLst/>
              </a:rPr>
              <a:t>to be </a:t>
            </a:r>
            <a:r>
              <a:rPr lang="en-US" sz="3600" dirty="0">
                <a:solidFill>
                  <a:srgbClr val="FFC000"/>
                </a:solidFill>
                <a:effectLst/>
              </a:rPr>
              <a:t>actual Babylon</a:t>
            </a:r>
            <a:r>
              <a:rPr lang="en-US" sz="3600" dirty="0">
                <a:effectLst/>
              </a:rPr>
              <a:t> and that it will be rebuilt and ready for this future event</a:t>
            </a:r>
            <a:r>
              <a:rPr lang="en-US" sz="3600" dirty="0" smtClean="0">
                <a:effectLst/>
              </a:rPr>
              <a:t>. Some feel that </a:t>
            </a:r>
            <a:r>
              <a:rPr lang="en-US" sz="3600" dirty="0" smtClean="0">
                <a:solidFill>
                  <a:srgbClr val="FFC000"/>
                </a:solidFill>
                <a:effectLst/>
              </a:rPr>
              <a:t>Babylon</a:t>
            </a:r>
            <a:r>
              <a:rPr lang="en-US" sz="3600" dirty="0" smtClean="0">
                <a:effectLst/>
              </a:rPr>
              <a:t> will be rebuilt somewhere in the region of ancient Babylon. Or that </a:t>
            </a:r>
            <a:r>
              <a:rPr lang="en-US" sz="3600" dirty="0" smtClean="0">
                <a:solidFill>
                  <a:srgbClr val="FFC000"/>
                </a:solidFill>
                <a:effectLst/>
              </a:rPr>
              <a:t>Babylon </a:t>
            </a:r>
            <a:r>
              <a:rPr lang="en-US" sz="3600" dirty="0" smtClean="0">
                <a:effectLst/>
              </a:rPr>
              <a:t>on the Euphrates river in Iraq might become the capital of the </a:t>
            </a:r>
            <a:r>
              <a:rPr lang="en-US" sz="3600" dirty="0" smtClean="0">
                <a:solidFill>
                  <a:srgbClr val="FFC000"/>
                </a:solidFill>
                <a:effectLst/>
              </a:rPr>
              <a:t>Babylon system </a:t>
            </a:r>
            <a:r>
              <a:rPr lang="en-US" sz="3600" dirty="0" smtClean="0">
                <a:effectLst/>
              </a:rPr>
              <a:t>in chapters 17-18.</a:t>
            </a:r>
            <a:endParaRPr lang="en-US" sz="3600" dirty="0">
              <a:effectLst/>
            </a:endParaRPr>
          </a:p>
        </p:txBody>
      </p:sp>
    </p:spTree>
    <p:extLst>
      <p:ext uri="{BB962C8B-B14F-4D97-AF65-F5344CB8AC3E}">
        <p14:creationId xmlns:p14="http://schemas.microsoft.com/office/powerpoint/2010/main" val="1604808673"/>
      </p:ext>
    </p:extLst>
  </p:cSld>
  <p:clrMapOvr>
    <a:masterClrMapping/>
  </p:clrMapOvr>
  <p:timing>
    <p:tnLst>
      <p:par>
        <p:cTn id="1" dur="indefinite" restart="never" nodeType="tmRoot"/>
      </p:par>
    </p:tnLst>
  </p:timing>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watchmanscry.com/watch/wp-content/uploads/2016/12/babylon-gre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456" y="0"/>
            <a:ext cx="6327112" cy="678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169676"/>
      </p:ext>
    </p:extLst>
  </p:cSld>
  <p:clrMapOvr>
    <a:masterClrMapping/>
  </p:clrMapOvr>
  <p:timing>
    <p:tnLst>
      <p:par>
        <p:cTn id="1" dur="indefinite" restart="never" nodeType="tmRoot"/>
      </p:par>
    </p:tnLst>
  </p:timing>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effectLst/>
              </a:rPr>
              <a:t>Note carefully that in these passages; Babylon is depicted as both a city and a system representing the religious and political order of that time.</a:t>
            </a:r>
          </a:p>
          <a:p>
            <a:pPr marL="0" indent="0">
              <a:buNone/>
            </a:pPr>
            <a:r>
              <a:rPr lang="en-US" sz="3600" i="1" dirty="0">
                <a:solidFill>
                  <a:srgbClr val="FFFF00"/>
                </a:solidFill>
                <a:effectLst/>
              </a:rPr>
              <a:t>"on her forehead a name was </a:t>
            </a:r>
            <a:r>
              <a:rPr lang="en-US" sz="3600" i="1" dirty="0" smtClean="0">
                <a:solidFill>
                  <a:srgbClr val="FFFF00"/>
                </a:solidFill>
                <a:effectLst/>
              </a:rPr>
              <a:t>written“</a:t>
            </a:r>
          </a:p>
          <a:p>
            <a:pPr marL="0" indent="0">
              <a:buNone/>
            </a:pPr>
            <a:r>
              <a:rPr lang="en-US" sz="3600" dirty="0">
                <a:effectLst/>
              </a:rPr>
              <a:t>N</a:t>
            </a:r>
            <a:r>
              <a:rPr lang="en-US" sz="3600" dirty="0" smtClean="0">
                <a:effectLst/>
              </a:rPr>
              <a:t>ote that Roman prostitutes </a:t>
            </a:r>
            <a:r>
              <a:rPr lang="en-US" sz="3600" dirty="0">
                <a:effectLst/>
              </a:rPr>
              <a:t>wore a band with either their own name or the name of their owner on their foreheads.</a:t>
            </a:r>
            <a:endParaRPr lang="en-US" sz="3600" i="1" dirty="0">
              <a:solidFill>
                <a:srgbClr val="FFFF00"/>
              </a:solidFill>
              <a:effectLst/>
            </a:endParaRPr>
          </a:p>
        </p:txBody>
      </p:sp>
    </p:spTree>
    <p:extLst>
      <p:ext uri="{BB962C8B-B14F-4D97-AF65-F5344CB8AC3E}">
        <p14:creationId xmlns:p14="http://schemas.microsoft.com/office/powerpoint/2010/main" val="2070896003"/>
      </p:ext>
    </p:extLst>
  </p:cSld>
  <p:clrMapOvr>
    <a:masterClrMapping/>
  </p:clrMapOvr>
  <p:timing>
    <p:tnLst>
      <p:par>
        <p:cTn id="1" dur="indefinite" restart="never" nodeType="tmRoot"/>
      </p:par>
    </p:tnLst>
  </p:timing>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smtClean="0">
                <a:solidFill>
                  <a:srgbClr val="FFFF00"/>
                </a:solidFill>
                <a:effectLst/>
              </a:rPr>
              <a:t>“…on </a:t>
            </a:r>
            <a:r>
              <a:rPr lang="en-US" sz="3600" i="1" dirty="0">
                <a:solidFill>
                  <a:srgbClr val="FFFF00"/>
                </a:solidFill>
                <a:effectLst/>
              </a:rPr>
              <a:t>her forehead a name was </a:t>
            </a:r>
            <a:r>
              <a:rPr lang="en-US" sz="3600" i="1" dirty="0" smtClean="0">
                <a:solidFill>
                  <a:srgbClr val="FFFF00"/>
                </a:solidFill>
                <a:effectLst/>
              </a:rPr>
              <a:t>written…”</a:t>
            </a:r>
          </a:p>
          <a:p>
            <a:pPr marL="0" indent="0">
              <a:buNone/>
            </a:pPr>
            <a:r>
              <a:rPr lang="en-US" sz="3600" dirty="0" smtClean="0">
                <a:effectLst/>
              </a:rPr>
              <a:t>This </a:t>
            </a:r>
            <a:r>
              <a:rPr lang="en-US" sz="3600" dirty="0">
                <a:effectLst/>
              </a:rPr>
              <a:t>may be a historical allusion to John's day or in the context of Revelation; it may be a reference to the marking of the forehead of unbelievers </a:t>
            </a:r>
            <a:r>
              <a:rPr lang="en-US" sz="3600" dirty="0" smtClean="0">
                <a:effectLst/>
              </a:rPr>
              <a:t>which </a:t>
            </a:r>
            <a:r>
              <a:rPr lang="en-US" sz="3600" dirty="0">
                <a:effectLst/>
              </a:rPr>
              <a:t>mimics God's sealing of believers. I</a:t>
            </a:r>
            <a:r>
              <a:rPr lang="en-US" sz="3600" dirty="0" smtClean="0">
                <a:effectLst/>
              </a:rPr>
              <a:t>t </a:t>
            </a:r>
            <a:r>
              <a:rPr lang="en-US" sz="3600" dirty="0">
                <a:effectLst/>
              </a:rPr>
              <a:t>was made prominent and public, as if written on the forehead in </a:t>
            </a:r>
            <a:r>
              <a:rPr lang="en-US" sz="3600" dirty="0" smtClean="0">
                <a:effectLst/>
              </a:rPr>
              <a:t>bold letters.</a:t>
            </a:r>
            <a:endParaRPr lang="en-US" sz="3600" i="1" dirty="0">
              <a:solidFill>
                <a:srgbClr val="FFFF00"/>
              </a:solidFill>
              <a:effectLst/>
            </a:endParaRPr>
          </a:p>
        </p:txBody>
      </p:sp>
    </p:spTree>
    <p:extLst>
      <p:ext uri="{BB962C8B-B14F-4D97-AF65-F5344CB8AC3E}">
        <p14:creationId xmlns:p14="http://schemas.microsoft.com/office/powerpoint/2010/main" val="314732495"/>
      </p:ext>
    </p:extLst>
  </p:cSld>
  <p:clrMapOvr>
    <a:masterClrMapping/>
  </p:clrMapOvr>
  <p:timing>
    <p:tnLst>
      <p:par>
        <p:cTn id="1" dur="indefinite" restart="never" nodeType="tmRoot"/>
      </p:par>
    </p:tnLst>
  </p:timing>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e-watchman.com/wp-content/uploads/2014/01/17-MYSTERY-BABYLON-900x6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https://e-watchman.com/wp-content/uploads/2014/01/17-MYSTERY-BABYLON-9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63" y="160336"/>
            <a:ext cx="9952867" cy="663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6590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2:12</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The Church at PERGAMOS</a:t>
            </a:r>
          </a:p>
          <a:p>
            <a:pPr marL="0" indent="0">
              <a:buNone/>
            </a:pPr>
            <a:r>
              <a:rPr lang="en-US" sz="3200" i="1" dirty="0">
                <a:solidFill>
                  <a:srgbClr val="FFFF00"/>
                </a:solidFill>
              </a:rPr>
              <a:t>"The One who has the sharp, two-edged sword" </a:t>
            </a:r>
          </a:p>
          <a:p>
            <a:pPr marL="0" indent="0">
              <a:buNone/>
            </a:pPr>
            <a:r>
              <a:rPr lang="en-US" sz="3200" dirty="0"/>
              <a:t>This is the same reference to the glorified Jesus found in Rev. 1:16. It is used in the New Testament for the penetrating power of the word of God and the assurance of judgment. (Rev. 2:16; 2 Thess. 2:8; Heb. 4:12).</a:t>
            </a:r>
          </a:p>
          <a:p>
            <a:pPr marL="0" indent="0">
              <a:buNone/>
            </a:pPr>
            <a:r>
              <a:rPr lang="en-US" sz="3200" dirty="0">
                <a:solidFill>
                  <a:srgbClr val="FFFF00"/>
                </a:solidFill>
                <a:effectLst/>
              </a:rPr>
              <a:t>The two-edged sword had a twofold bearing</a:t>
            </a:r>
            <a:r>
              <a:rPr lang="en-US" sz="3200" dirty="0">
                <a:effectLst/>
              </a:rPr>
              <a:t>: 1) A searching power so as to </a:t>
            </a:r>
            <a:r>
              <a:rPr lang="en-US" sz="3200" i="1" u="sng" dirty="0">
                <a:effectLst/>
              </a:rPr>
              <a:t>convict</a:t>
            </a:r>
            <a:r>
              <a:rPr lang="en-US" sz="3200" dirty="0">
                <a:effectLst/>
              </a:rPr>
              <a:t> and </a:t>
            </a:r>
            <a:r>
              <a:rPr lang="en-US" sz="3200" i="1" u="sng" dirty="0">
                <a:solidFill>
                  <a:srgbClr val="FFFF00"/>
                </a:solidFill>
                <a:effectLst/>
              </a:rPr>
              <a:t>convert</a:t>
            </a:r>
            <a:r>
              <a:rPr lang="en-US" sz="3200" dirty="0">
                <a:effectLst/>
              </a:rPr>
              <a:t> some; and (2) To </a:t>
            </a:r>
            <a:r>
              <a:rPr lang="en-US" sz="3200" i="1" u="sng" dirty="0">
                <a:effectLst/>
              </a:rPr>
              <a:t>convict</a:t>
            </a:r>
            <a:r>
              <a:rPr lang="en-US" sz="3200" dirty="0">
                <a:effectLst/>
              </a:rPr>
              <a:t> and </a:t>
            </a:r>
            <a:r>
              <a:rPr lang="en-US" sz="3200" i="1" u="sng" dirty="0">
                <a:solidFill>
                  <a:srgbClr val="92D050"/>
                </a:solidFill>
                <a:effectLst/>
              </a:rPr>
              <a:t>condemn</a:t>
            </a:r>
            <a:r>
              <a:rPr lang="en-US" sz="3200" dirty="0">
                <a:effectLst/>
              </a:rPr>
              <a:t> others.</a:t>
            </a:r>
          </a:p>
        </p:txBody>
      </p:sp>
    </p:spTree>
    <p:extLst>
      <p:ext uri="{BB962C8B-B14F-4D97-AF65-F5344CB8AC3E}">
        <p14:creationId xmlns:p14="http://schemas.microsoft.com/office/powerpoint/2010/main" val="3524223507"/>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smtClean="0">
                <a:solidFill>
                  <a:srgbClr val="FFFF00"/>
                </a:solidFill>
                <a:effectLst/>
              </a:rPr>
              <a:t>“…on </a:t>
            </a:r>
            <a:r>
              <a:rPr lang="en-US" sz="3600" i="1" dirty="0">
                <a:solidFill>
                  <a:srgbClr val="FFFF00"/>
                </a:solidFill>
                <a:effectLst/>
              </a:rPr>
              <a:t>her forehead a name was </a:t>
            </a:r>
            <a:r>
              <a:rPr lang="en-US" sz="3600" i="1" dirty="0" smtClean="0">
                <a:solidFill>
                  <a:srgbClr val="FFFF00"/>
                </a:solidFill>
                <a:effectLst/>
              </a:rPr>
              <a:t>written…”</a:t>
            </a:r>
          </a:p>
          <a:p>
            <a:pPr marL="0" indent="0">
              <a:buNone/>
            </a:pPr>
            <a:r>
              <a:rPr lang="en-US" sz="3600" dirty="0" smtClean="0">
                <a:effectLst/>
              </a:rPr>
              <a:t>This </a:t>
            </a:r>
            <a:r>
              <a:rPr lang="en-US" sz="3600" dirty="0">
                <a:effectLst/>
              </a:rPr>
              <a:t>inscription being written upon her forehead is intended to show that she is not ashamed of </a:t>
            </a:r>
            <a:r>
              <a:rPr lang="en-US" sz="3600" dirty="0" smtClean="0">
                <a:effectLst/>
              </a:rPr>
              <a:t>her false doctrines &amp; lewd behavior, </a:t>
            </a:r>
            <a:r>
              <a:rPr lang="en-US" sz="3600" dirty="0">
                <a:effectLst/>
              </a:rPr>
              <a:t>but publicly professes and glories in them before the nations: she has indeed a whore's </a:t>
            </a:r>
            <a:r>
              <a:rPr lang="en-US" sz="3600" dirty="0" smtClean="0">
                <a:effectLst/>
              </a:rPr>
              <a:t>forehead and is not </a:t>
            </a:r>
            <a:r>
              <a:rPr lang="en-US" sz="3600" dirty="0">
                <a:effectLst/>
              </a:rPr>
              <a:t>ashamed. </a:t>
            </a:r>
            <a:r>
              <a:rPr lang="en-US" sz="3600" dirty="0" smtClean="0">
                <a:effectLst/>
              </a:rPr>
              <a:t>The title on her head </a:t>
            </a:r>
            <a:r>
              <a:rPr lang="en-US" sz="3600" dirty="0">
                <a:effectLst/>
              </a:rPr>
              <a:t>properly </a:t>
            </a:r>
            <a:r>
              <a:rPr lang="en-US" sz="3600" dirty="0" smtClean="0">
                <a:effectLst/>
              </a:rPr>
              <a:t>indicates </a:t>
            </a:r>
            <a:r>
              <a:rPr lang="en-US" sz="3600" dirty="0">
                <a:effectLst/>
              </a:rPr>
              <a:t>her character. </a:t>
            </a:r>
            <a:endParaRPr lang="en-US" sz="3600" i="1" dirty="0">
              <a:solidFill>
                <a:srgbClr val="FFFF00"/>
              </a:solidFill>
              <a:effectLst/>
            </a:endParaRPr>
          </a:p>
        </p:txBody>
      </p:sp>
    </p:spTree>
    <p:extLst>
      <p:ext uri="{BB962C8B-B14F-4D97-AF65-F5344CB8AC3E}">
        <p14:creationId xmlns:p14="http://schemas.microsoft.com/office/powerpoint/2010/main" val="3207557575"/>
      </p:ext>
    </p:extLst>
  </p:cSld>
  <p:clrMapOvr>
    <a:masterClrMapping/>
  </p:clrMapOvr>
  <p:timing>
    <p:tnLst>
      <p:par>
        <p:cTn id="1" dur="indefinite" restart="never" nodeType="tmRoot"/>
      </p:par>
    </p:tnLst>
  </p:timing>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a:solidFill>
                  <a:srgbClr val="FFFF00"/>
                </a:solidFill>
                <a:effectLst/>
              </a:rPr>
              <a:t>“… Mystery, Babylon the </a:t>
            </a:r>
            <a:r>
              <a:rPr lang="en-US" sz="3600" i="1" dirty="0" smtClean="0">
                <a:solidFill>
                  <a:srgbClr val="FFFF00"/>
                </a:solidFill>
                <a:effectLst/>
              </a:rPr>
              <a:t>Great..”</a:t>
            </a:r>
          </a:p>
          <a:p>
            <a:pPr marL="0" indent="0">
              <a:buNone/>
            </a:pPr>
            <a:r>
              <a:rPr lang="en-US" sz="3600" dirty="0" smtClean="0">
                <a:effectLst/>
              </a:rPr>
              <a:t>Note that the word </a:t>
            </a:r>
            <a:r>
              <a:rPr lang="en-US" sz="3600" i="1" dirty="0" smtClean="0">
                <a:solidFill>
                  <a:srgbClr val="FFFF00"/>
                </a:solidFill>
                <a:effectLst/>
              </a:rPr>
              <a:t>“mystery” </a:t>
            </a:r>
            <a:r>
              <a:rPr lang="en-US" sz="3600" dirty="0" smtClean="0">
                <a:effectLst/>
              </a:rPr>
              <a:t>used here is not an adjective but a noun. Which means mystery is a part of the name or title. By the use of the word mystery, it probably implies that it is not the actual city Babylon that was located on the Euphrates river. Instead it is a secret use of the word to symbolize or represent another place… perhaps Rome!!</a:t>
            </a:r>
            <a:endParaRPr lang="en-US" sz="3600" i="1" dirty="0">
              <a:solidFill>
                <a:srgbClr val="FFFF00"/>
              </a:solidFill>
              <a:effectLst/>
            </a:endParaRPr>
          </a:p>
        </p:txBody>
      </p:sp>
    </p:spTree>
    <p:extLst>
      <p:ext uri="{BB962C8B-B14F-4D97-AF65-F5344CB8AC3E}">
        <p14:creationId xmlns:p14="http://schemas.microsoft.com/office/powerpoint/2010/main" val="2420474925"/>
      </p:ext>
    </p:extLst>
  </p:cSld>
  <p:clrMapOvr>
    <a:masterClrMapping/>
  </p:clrMapOvr>
  <p:timing>
    <p:tnLst>
      <p:par>
        <p:cTn id="1" dur="indefinite" restart="never" nodeType="tmRoot"/>
      </p:par>
    </p:tnLst>
  </p:timing>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a:solidFill>
                  <a:srgbClr val="FFFF00"/>
                </a:solidFill>
                <a:effectLst/>
              </a:rPr>
              <a:t>“… Mystery, Babylon the </a:t>
            </a:r>
            <a:r>
              <a:rPr lang="en-US" sz="3600" i="1" dirty="0" smtClean="0">
                <a:solidFill>
                  <a:srgbClr val="FFFF00"/>
                </a:solidFill>
                <a:effectLst/>
              </a:rPr>
              <a:t>Great..”</a:t>
            </a:r>
          </a:p>
          <a:p>
            <a:pPr marL="0" indent="0">
              <a:buNone/>
            </a:pPr>
            <a:r>
              <a:rPr lang="en-US" sz="3600" dirty="0" smtClean="0">
                <a:effectLst/>
              </a:rPr>
              <a:t>Mystery here seems </a:t>
            </a:r>
            <a:r>
              <a:rPr lang="en-US" sz="3600" dirty="0">
                <a:effectLst/>
              </a:rPr>
              <a:t>to be used to denote that there was something </a:t>
            </a:r>
            <a:r>
              <a:rPr lang="en-US" sz="3600" dirty="0" smtClean="0">
                <a:effectLst/>
              </a:rPr>
              <a:t>hidden, obscure or mysterious about </a:t>
            </a:r>
            <a:r>
              <a:rPr lang="en-US" sz="3600" dirty="0">
                <a:effectLst/>
              </a:rPr>
              <a:t>the </a:t>
            </a:r>
            <a:r>
              <a:rPr lang="en-US" sz="3600" dirty="0" smtClean="0">
                <a:effectLst/>
              </a:rPr>
              <a:t>name that was </a:t>
            </a:r>
            <a:r>
              <a:rPr lang="en-US" sz="3600" dirty="0">
                <a:effectLst/>
              </a:rPr>
              <a:t>adopted. </a:t>
            </a:r>
            <a:r>
              <a:rPr lang="en-US" sz="3600" dirty="0" smtClean="0">
                <a:effectLst/>
              </a:rPr>
              <a:t>Mystery apparently indicates </a:t>
            </a:r>
            <a:r>
              <a:rPr lang="en-US" sz="3600" dirty="0">
                <a:effectLst/>
              </a:rPr>
              <a:t>the symbolic character of her </a:t>
            </a:r>
            <a:r>
              <a:rPr lang="en-US" sz="3600" dirty="0" smtClean="0">
                <a:effectLst/>
              </a:rPr>
              <a:t>name. There </a:t>
            </a:r>
            <a:r>
              <a:rPr lang="en-US" sz="3600" dirty="0">
                <a:effectLst/>
              </a:rPr>
              <a:t>was something hidden or concealed under the name. </a:t>
            </a:r>
            <a:r>
              <a:rPr lang="en-US" sz="3600" dirty="0" smtClean="0">
                <a:effectLst/>
              </a:rPr>
              <a:t>In other words; the name Babylon </a:t>
            </a:r>
            <a:r>
              <a:rPr lang="en-US" sz="3600" dirty="0">
                <a:effectLst/>
              </a:rPr>
              <a:t>was not to be </a:t>
            </a:r>
            <a:r>
              <a:rPr lang="en-US" sz="3600" dirty="0" smtClean="0">
                <a:effectLst/>
              </a:rPr>
              <a:t>taken literally but symbolically. </a:t>
            </a:r>
            <a:endParaRPr lang="en-US" sz="3600" i="1" dirty="0">
              <a:solidFill>
                <a:srgbClr val="FFFF00"/>
              </a:solidFill>
              <a:effectLst/>
            </a:endParaRPr>
          </a:p>
        </p:txBody>
      </p:sp>
    </p:spTree>
    <p:extLst>
      <p:ext uri="{BB962C8B-B14F-4D97-AF65-F5344CB8AC3E}">
        <p14:creationId xmlns:p14="http://schemas.microsoft.com/office/powerpoint/2010/main" val="3592859787"/>
      </p:ext>
    </p:extLst>
  </p:cSld>
  <p:clrMapOvr>
    <a:masterClrMapping/>
  </p:clrMapOvr>
  <p:timing>
    <p:tnLst>
      <p:par>
        <p:cTn id="1" dur="indefinite" restart="never" nodeType="tmRoot"/>
      </p:par>
    </p:tnLst>
  </p:timing>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a:solidFill>
                  <a:srgbClr val="FFFF00"/>
                </a:solidFill>
                <a:effectLst/>
              </a:rPr>
              <a:t>“… t</a:t>
            </a:r>
            <a:r>
              <a:rPr lang="en-US" sz="3600" i="1" dirty="0" smtClean="0">
                <a:solidFill>
                  <a:srgbClr val="FFFF00"/>
                </a:solidFill>
                <a:effectLst/>
              </a:rPr>
              <a:t>he mother of harlots...”</a:t>
            </a:r>
          </a:p>
          <a:p>
            <a:pPr marL="0" indent="0">
              <a:buNone/>
            </a:pPr>
            <a:r>
              <a:rPr lang="en-US" sz="3600" dirty="0" smtClean="0">
                <a:effectLst/>
              </a:rPr>
              <a:t>…Not </a:t>
            </a:r>
            <a:r>
              <a:rPr lang="en-US" sz="3600" dirty="0">
                <a:effectLst/>
              </a:rPr>
              <a:t>only a harlot, but the mother of harlots</a:t>
            </a:r>
            <a:r>
              <a:rPr lang="en-US" sz="3600" dirty="0" smtClean="0">
                <a:effectLst/>
              </a:rPr>
              <a:t>. This spiritual Babylon will be the </a:t>
            </a:r>
            <a:r>
              <a:rPr lang="en-US" sz="3600" dirty="0">
                <a:effectLst/>
              </a:rPr>
              <a:t>parent, ringleader, </a:t>
            </a:r>
            <a:r>
              <a:rPr lang="en-US" sz="3600" dirty="0" smtClean="0">
                <a:effectLst/>
              </a:rPr>
              <a:t>patroness </a:t>
            </a:r>
            <a:r>
              <a:rPr lang="en-US" sz="3600" dirty="0">
                <a:effectLst/>
              </a:rPr>
              <a:t>and nourisher of many </a:t>
            </a:r>
            <a:r>
              <a:rPr lang="en-US" sz="3600" dirty="0" smtClean="0">
                <a:effectLst/>
              </a:rPr>
              <a:t>daughters </a:t>
            </a:r>
            <a:r>
              <a:rPr lang="en-US" sz="3600" dirty="0">
                <a:effectLst/>
              </a:rPr>
              <a:t>that </a:t>
            </a:r>
            <a:r>
              <a:rPr lang="en-US" sz="3600" dirty="0" smtClean="0">
                <a:effectLst/>
              </a:rPr>
              <a:t>will loosely practice and follow her sinful ways. </a:t>
            </a:r>
          </a:p>
          <a:p>
            <a:pPr marL="0" indent="0">
              <a:buNone/>
            </a:pPr>
            <a:r>
              <a:rPr lang="en-US" sz="3600" dirty="0">
                <a:solidFill>
                  <a:srgbClr val="00FFFF"/>
                </a:solidFill>
                <a:effectLst/>
              </a:rPr>
              <a:t>The word harlot is used at least </a:t>
            </a:r>
            <a:r>
              <a:rPr lang="en-US" sz="3600" dirty="0" smtClean="0">
                <a:solidFill>
                  <a:srgbClr val="00FFFF"/>
                </a:solidFill>
                <a:effectLst/>
              </a:rPr>
              <a:t>50 </a:t>
            </a:r>
            <a:r>
              <a:rPr lang="en-US" sz="3600" dirty="0">
                <a:solidFill>
                  <a:srgbClr val="00FFFF"/>
                </a:solidFill>
                <a:effectLst/>
              </a:rPr>
              <a:t>times to describe spiritual fornication; that is, the corrupt doctrine and practices of the </a:t>
            </a:r>
            <a:r>
              <a:rPr lang="en-US" sz="3600" dirty="0" smtClean="0">
                <a:solidFill>
                  <a:srgbClr val="00FFFF"/>
                </a:solidFill>
                <a:effectLst/>
              </a:rPr>
              <a:t>people </a:t>
            </a:r>
            <a:r>
              <a:rPr lang="en-US" sz="3600" dirty="0">
                <a:solidFill>
                  <a:srgbClr val="00FFFF"/>
                </a:solidFill>
                <a:effectLst/>
              </a:rPr>
              <a:t>of Israel and </a:t>
            </a:r>
            <a:r>
              <a:rPr lang="en-US" sz="3600" dirty="0" smtClean="0">
                <a:solidFill>
                  <a:srgbClr val="00FFFF"/>
                </a:solidFill>
                <a:effectLst/>
              </a:rPr>
              <a:t>Judah</a:t>
            </a:r>
            <a:r>
              <a:rPr lang="en-US" sz="3600" dirty="0">
                <a:solidFill>
                  <a:srgbClr val="00FFFF"/>
                </a:solidFill>
                <a:effectLst/>
              </a:rPr>
              <a:t>.</a:t>
            </a:r>
          </a:p>
        </p:txBody>
      </p:sp>
    </p:spTree>
    <p:extLst>
      <p:ext uri="{BB962C8B-B14F-4D97-AF65-F5344CB8AC3E}">
        <p14:creationId xmlns:p14="http://schemas.microsoft.com/office/powerpoint/2010/main" val="2319362254"/>
      </p:ext>
    </p:extLst>
  </p:cSld>
  <p:clrMapOvr>
    <a:masterClrMapping/>
  </p:clrMapOvr>
  <p:timing>
    <p:tnLst>
      <p:par>
        <p:cTn id="1" dur="indefinite" restart="never" nodeType="tmRoot"/>
      </p:par>
    </p:tnLst>
  </p:timing>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solidFill>
                  <a:srgbClr val="00FFFF"/>
                </a:solidFill>
                <a:effectLst/>
              </a:rPr>
              <a:t>Harlotry </a:t>
            </a:r>
            <a:r>
              <a:rPr lang="en-US" sz="3600" dirty="0">
                <a:solidFill>
                  <a:srgbClr val="00FFFF"/>
                </a:solidFill>
                <a:effectLst/>
              </a:rPr>
              <a:t>symbolizes </a:t>
            </a:r>
            <a:r>
              <a:rPr lang="en-US" sz="3600" dirty="0" smtClean="0">
                <a:solidFill>
                  <a:srgbClr val="00FFFF"/>
                </a:solidFill>
                <a:effectLst/>
              </a:rPr>
              <a:t>the </a:t>
            </a:r>
            <a:r>
              <a:rPr lang="en-US" sz="3600" dirty="0">
                <a:solidFill>
                  <a:srgbClr val="00FFFF"/>
                </a:solidFill>
                <a:effectLst/>
              </a:rPr>
              <a:t>apostasy of </a:t>
            </a:r>
            <a:r>
              <a:rPr lang="en-US" sz="3600" dirty="0" smtClean="0">
                <a:solidFill>
                  <a:srgbClr val="00FFFF"/>
                </a:solidFill>
                <a:effectLst/>
              </a:rPr>
              <a:t>‘professing’ </a:t>
            </a:r>
            <a:r>
              <a:rPr lang="en-US" sz="3600" dirty="0">
                <a:solidFill>
                  <a:srgbClr val="00FFFF"/>
                </a:solidFill>
                <a:effectLst/>
              </a:rPr>
              <a:t>believers. The fact that </a:t>
            </a:r>
            <a:r>
              <a:rPr lang="en-US" sz="3600" dirty="0" smtClean="0">
                <a:solidFill>
                  <a:srgbClr val="00FFFF"/>
                </a:solidFill>
                <a:effectLst/>
              </a:rPr>
              <a:t>harlotry is normally used </a:t>
            </a:r>
            <a:r>
              <a:rPr lang="en-US" sz="3600" dirty="0">
                <a:solidFill>
                  <a:srgbClr val="00FFFF"/>
                </a:solidFill>
                <a:effectLst/>
              </a:rPr>
              <a:t>(with the rarest exceptions) </a:t>
            </a:r>
            <a:r>
              <a:rPr lang="en-US" sz="3600" dirty="0" smtClean="0">
                <a:solidFill>
                  <a:srgbClr val="00FFFF"/>
                </a:solidFill>
                <a:effectLst/>
              </a:rPr>
              <a:t>to </a:t>
            </a:r>
            <a:r>
              <a:rPr lang="en-US" sz="3600" dirty="0">
                <a:solidFill>
                  <a:srgbClr val="00FFFF"/>
                </a:solidFill>
                <a:effectLst/>
              </a:rPr>
              <a:t>describe a falling away from </a:t>
            </a:r>
            <a:r>
              <a:rPr lang="en-US" sz="3600" dirty="0" smtClean="0">
                <a:solidFill>
                  <a:srgbClr val="00FFFF"/>
                </a:solidFill>
                <a:effectLst/>
              </a:rPr>
              <a:t>God, implies that </a:t>
            </a:r>
            <a:r>
              <a:rPr lang="en-US" sz="3600" dirty="0">
                <a:solidFill>
                  <a:srgbClr val="00FFFF"/>
                </a:solidFill>
                <a:effectLst/>
              </a:rPr>
              <a:t>the Scarlet Harlot is the symbol of a faithless, apostate </a:t>
            </a:r>
            <a:r>
              <a:rPr lang="en-US" sz="3600" dirty="0" smtClean="0">
                <a:solidFill>
                  <a:srgbClr val="00FFFF"/>
                </a:solidFill>
                <a:effectLst/>
              </a:rPr>
              <a:t>religious organization. Note too that it is </a:t>
            </a:r>
            <a:r>
              <a:rPr lang="en-US" sz="3600" dirty="0">
                <a:solidFill>
                  <a:srgbClr val="00FFFF"/>
                </a:solidFill>
                <a:effectLst/>
              </a:rPr>
              <a:t>the mother of other false </a:t>
            </a:r>
            <a:r>
              <a:rPr lang="en-US" sz="3600" dirty="0" smtClean="0">
                <a:solidFill>
                  <a:srgbClr val="00FFFF"/>
                </a:solidFill>
                <a:effectLst/>
              </a:rPr>
              <a:t>religions </a:t>
            </a:r>
            <a:r>
              <a:rPr lang="en-US" sz="3600" dirty="0">
                <a:solidFill>
                  <a:srgbClr val="00FFFF"/>
                </a:solidFill>
                <a:effectLst/>
              </a:rPr>
              <a:t>which have followed her ways. The Metropolis of the Empire </a:t>
            </a:r>
            <a:r>
              <a:rPr lang="en-US" sz="3600" dirty="0" smtClean="0">
                <a:solidFill>
                  <a:srgbClr val="00FFFF"/>
                </a:solidFill>
                <a:effectLst/>
              </a:rPr>
              <a:t>will be the </a:t>
            </a:r>
            <a:r>
              <a:rPr lang="en-US" sz="3600" dirty="0">
                <a:solidFill>
                  <a:srgbClr val="00FFFF"/>
                </a:solidFill>
                <a:effectLst/>
              </a:rPr>
              <a:t>mother of harlotry and of the world's idolatries.</a:t>
            </a:r>
          </a:p>
        </p:txBody>
      </p:sp>
    </p:spTree>
    <p:extLst>
      <p:ext uri="{BB962C8B-B14F-4D97-AF65-F5344CB8AC3E}">
        <p14:creationId xmlns:p14="http://schemas.microsoft.com/office/powerpoint/2010/main" val="3211163899"/>
      </p:ext>
    </p:extLst>
  </p:cSld>
  <p:clrMapOvr>
    <a:masterClrMapping/>
  </p:clrMapOvr>
  <p:timing>
    <p:tnLst>
      <p:par>
        <p:cTn id="1" dur="indefinite" restart="never" nodeType="tmRoot"/>
      </p:par>
    </p:tnLst>
  </p:timing>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17:5</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a:solidFill>
                  <a:srgbClr val="FFFF00"/>
                </a:solidFill>
                <a:effectLst/>
              </a:rPr>
              <a:t>“… </a:t>
            </a:r>
            <a:r>
              <a:rPr lang="en-US" sz="3600" i="1" dirty="0" smtClean="0">
                <a:solidFill>
                  <a:srgbClr val="FFFF00"/>
                </a:solidFill>
                <a:effectLst/>
              </a:rPr>
              <a:t>and abominations of the earth.”</a:t>
            </a:r>
          </a:p>
          <a:p>
            <a:pPr marL="0" indent="0">
              <a:buNone/>
            </a:pPr>
            <a:r>
              <a:rPr lang="en-US" sz="3600" dirty="0" smtClean="0">
                <a:effectLst/>
              </a:rPr>
              <a:t>This empire will be the </a:t>
            </a:r>
            <a:r>
              <a:rPr lang="en-US" sz="3600" dirty="0">
                <a:effectLst/>
              </a:rPr>
              <a:t>promoter of </a:t>
            </a:r>
            <a:r>
              <a:rPr lang="en-US" sz="3600" dirty="0" smtClean="0">
                <a:effectLst/>
              </a:rPr>
              <a:t>lewdness by </a:t>
            </a:r>
            <a:r>
              <a:rPr lang="en-US" sz="3600" dirty="0">
                <a:effectLst/>
              </a:rPr>
              <a:t>her </a:t>
            </a:r>
            <a:r>
              <a:rPr lang="en-US" sz="3600" dirty="0" smtClean="0">
                <a:effectLst/>
              </a:rPr>
              <a:t>institutions and abominable </a:t>
            </a:r>
            <a:r>
              <a:rPr lang="en-US" sz="3600" dirty="0">
                <a:effectLst/>
              </a:rPr>
              <a:t>things </a:t>
            </a:r>
            <a:r>
              <a:rPr lang="en-US" sz="3600" dirty="0" smtClean="0">
                <a:effectLst/>
              </a:rPr>
              <a:t>will be practiced and </a:t>
            </a:r>
            <a:r>
              <a:rPr lang="en-US" sz="3600" dirty="0">
                <a:effectLst/>
              </a:rPr>
              <a:t>prevail on the </a:t>
            </a:r>
            <a:r>
              <a:rPr lang="en-US" sz="3600" dirty="0" smtClean="0">
                <a:effectLst/>
              </a:rPr>
              <a:t>earth. </a:t>
            </a:r>
            <a:r>
              <a:rPr lang="en-US" sz="3600" dirty="0">
                <a:effectLst/>
              </a:rPr>
              <a:t>Evil practices </a:t>
            </a:r>
            <a:r>
              <a:rPr lang="en-US" sz="3600" dirty="0" smtClean="0">
                <a:effectLst/>
              </a:rPr>
              <a:t>of </a:t>
            </a:r>
            <a:r>
              <a:rPr lang="en-US" sz="3600" dirty="0">
                <a:effectLst/>
              </a:rPr>
              <a:t>every kind, </a:t>
            </a:r>
            <a:r>
              <a:rPr lang="en-US" sz="3600" dirty="0" smtClean="0">
                <a:effectLst/>
              </a:rPr>
              <a:t>both spiritual </a:t>
            </a:r>
            <a:r>
              <a:rPr lang="en-US" sz="3600" dirty="0">
                <a:effectLst/>
              </a:rPr>
              <a:t>and </a:t>
            </a:r>
            <a:r>
              <a:rPr lang="en-US" sz="3600" dirty="0" smtClean="0">
                <a:effectLst/>
              </a:rPr>
              <a:t>fleshly; will be carried out in an extensive and intense way.  </a:t>
            </a:r>
            <a:endParaRPr lang="en-US" sz="3600" i="1" dirty="0">
              <a:solidFill>
                <a:srgbClr val="FFFF00"/>
              </a:solidFill>
              <a:effectLst/>
            </a:endParaRPr>
          </a:p>
        </p:txBody>
      </p:sp>
    </p:spTree>
    <p:extLst>
      <p:ext uri="{BB962C8B-B14F-4D97-AF65-F5344CB8AC3E}">
        <p14:creationId xmlns:p14="http://schemas.microsoft.com/office/powerpoint/2010/main" val="537641280"/>
      </p:ext>
    </p:extLst>
  </p:cSld>
  <p:clrMapOvr>
    <a:masterClrMapping/>
  </p:clrMapOvr>
  <p:timing>
    <p:tnLst>
      <p:par>
        <p:cTn id="1" dur="indefinite" restart="never" nodeType="tmRoot"/>
      </p:par>
    </p:tnLst>
  </p:timing>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s://i.ytimg.com/vi/EVs4bCTZOuo/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11" y="191414"/>
            <a:ext cx="11269402" cy="633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44388"/>
      </p:ext>
    </p:extLst>
  </p:cSld>
  <p:clrMapOvr>
    <a:masterClrMapping/>
  </p:clrMapOvr>
  <p:timing>
    <p:tnLst>
      <p:par>
        <p:cTn id="1" dur="indefinite" restart="never" nodeType="tmRoot"/>
      </p:par>
    </p:tnLst>
  </p:timing>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17:6</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dirty="0" smtClean="0">
                <a:effectLst/>
              </a:rPr>
              <a:t>The </a:t>
            </a:r>
            <a:r>
              <a:rPr lang="en-US" sz="3600" dirty="0">
                <a:effectLst/>
              </a:rPr>
              <a:t>meaning here </a:t>
            </a:r>
            <a:r>
              <a:rPr lang="en-US" sz="3600" dirty="0" smtClean="0">
                <a:effectLst/>
              </a:rPr>
              <a:t>is that this </a:t>
            </a:r>
            <a:r>
              <a:rPr lang="en-US" sz="3600" dirty="0">
                <a:effectLst/>
              </a:rPr>
              <a:t>persecuting power </a:t>
            </a:r>
            <a:r>
              <a:rPr lang="en-US" sz="3600" dirty="0" smtClean="0">
                <a:effectLst/>
              </a:rPr>
              <a:t>will </a:t>
            </a:r>
            <a:r>
              <a:rPr lang="en-US" sz="3600" dirty="0">
                <a:effectLst/>
              </a:rPr>
              <a:t>shed the blood of the saints. </a:t>
            </a:r>
            <a:r>
              <a:rPr lang="en-US" sz="3600" dirty="0" smtClean="0">
                <a:effectLst/>
              </a:rPr>
              <a:t>The </a:t>
            </a:r>
            <a:r>
              <a:rPr lang="en-US" sz="3600" dirty="0">
                <a:effectLst/>
              </a:rPr>
              <a:t>warfare in which so much blood was shed was directed against the saints of God. </a:t>
            </a:r>
            <a:r>
              <a:rPr lang="en-US" sz="3600" dirty="0" smtClean="0">
                <a:effectLst/>
              </a:rPr>
              <a:t>It is expressive </a:t>
            </a:r>
            <a:r>
              <a:rPr lang="en-US" sz="3600" dirty="0">
                <a:effectLst/>
              </a:rPr>
              <a:t>of the vast </a:t>
            </a:r>
            <a:r>
              <a:rPr lang="en-US" sz="3600" dirty="0" smtClean="0">
                <a:effectLst/>
              </a:rPr>
              <a:t>multitude of saints who will </a:t>
            </a:r>
            <a:r>
              <a:rPr lang="en-US" sz="3600" dirty="0">
                <a:effectLst/>
              </a:rPr>
              <a:t>be put to death, because they would not yield to </a:t>
            </a:r>
            <a:r>
              <a:rPr lang="en-US" sz="3600" dirty="0" smtClean="0">
                <a:effectLst/>
              </a:rPr>
              <a:t>the seductions of the Babylonian system. </a:t>
            </a:r>
            <a:endParaRPr lang="en-US" sz="3600" i="1" dirty="0">
              <a:solidFill>
                <a:srgbClr val="FFFF00"/>
              </a:solidFill>
              <a:effectLst/>
            </a:endParaRPr>
          </a:p>
        </p:txBody>
      </p:sp>
    </p:spTree>
    <p:extLst>
      <p:ext uri="{BB962C8B-B14F-4D97-AF65-F5344CB8AC3E}">
        <p14:creationId xmlns:p14="http://schemas.microsoft.com/office/powerpoint/2010/main" val="436570874"/>
      </p:ext>
    </p:extLst>
  </p:cSld>
  <p:clrMapOvr>
    <a:masterClrMapping/>
  </p:clrMapOvr>
  <p:timing>
    <p:tnLst>
      <p:par>
        <p:cTn id="1" dur="indefinite" restart="never" nodeType="tmRoot"/>
      </p:par>
    </p:tnLst>
  </p:timing>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17:6</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smtClean="0">
                <a:solidFill>
                  <a:srgbClr val="FFFF00"/>
                </a:solidFill>
                <a:effectLst/>
              </a:rPr>
              <a:t>“I </a:t>
            </a:r>
            <a:r>
              <a:rPr lang="en-US" sz="3600" i="1" dirty="0">
                <a:solidFill>
                  <a:srgbClr val="FFFF00"/>
                </a:solidFill>
                <a:effectLst/>
              </a:rPr>
              <a:t>wondered with great </a:t>
            </a:r>
            <a:r>
              <a:rPr lang="en-US" sz="3600" i="1" dirty="0" smtClean="0">
                <a:solidFill>
                  <a:srgbClr val="FFFF00"/>
                </a:solidFill>
                <a:effectLst/>
              </a:rPr>
              <a:t>admiration”</a:t>
            </a:r>
          </a:p>
          <a:p>
            <a:pPr marL="0" indent="0">
              <a:buNone/>
            </a:pPr>
            <a:r>
              <a:rPr lang="en-US" sz="3600" dirty="0" smtClean="0">
                <a:effectLst/>
              </a:rPr>
              <a:t>John </a:t>
            </a:r>
            <a:r>
              <a:rPr lang="en-US" sz="3600" dirty="0">
                <a:effectLst/>
              </a:rPr>
              <a:t>certainly did not admire her </a:t>
            </a:r>
            <a:r>
              <a:rPr lang="en-US" sz="3600" dirty="0" smtClean="0">
                <a:effectLst/>
              </a:rPr>
              <a:t>as expressed in </a:t>
            </a:r>
            <a:r>
              <a:rPr lang="en-US" sz="3600" dirty="0">
                <a:effectLst/>
              </a:rPr>
              <a:t>the modern English sense. </a:t>
            </a:r>
            <a:r>
              <a:rPr lang="en-US" sz="3600" dirty="0" smtClean="0">
                <a:effectLst/>
              </a:rPr>
              <a:t>Instead he </a:t>
            </a:r>
            <a:r>
              <a:rPr lang="en-US" sz="3600" dirty="0">
                <a:effectLst/>
              </a:rPr>
              <a:t>was astonished at her appearance; at her </a:t>
            </a:r>
            <a:r>
              <a:rPr lang="en-US" sz="3600" dirty="0" smtClean="0">
                <a:effectLst/>
              </a:rPr>
              <a:t>clothing </a:t>
            </a:r>
            <a:r>
              <a:rPr lang="en-US" sz="3600" dirty="0">
                <a:effectLst/>
              </a:rPr>
              <a:t>and at the things which were </a:t>
            </a:r>
            <a:r>
              <a:rPr lang="en-US" sz="3600" dirty="0" smtClean="0">
                <a:effectLst/>
              </a:rPr>
              <a:t>significantly </a:t>
            </a:r>
            <a:r>
              <a:rPr lang="en-US" sz="3600" dirty="0">
                <a:effectLst/>
              </a:rPr>
              <a:t>symbolized by her. </a:t>
            </a:r>
            <a:endParaRPr lang="en-US" sz="3600" i="1" dirty="0">
              <a:solidFill>
                <a:srgbClr val="FFFF00"/>
              </a:solidFill>
              <a:effectLst/>
            </a:endParaRPr>
          </a:p>
        </p:txBody>
      </p:sp>
    </p:spTree>
    <p:extLst>
      <p:ext uri="{BB962C8B-B14F-4D97-AF65-F5344CB8AC3E}">
        <p14:creationId xmlns:p14="http://schemas.microsoft.com/office/powerpoint/2010/main" val="1901708433"/>
      </p:ext>
    </p:extLst>
  </p:cSld>
  <p:clrMapOvr>
    <a:masterClrMapping/>
  </p:clrMapOvr>
  <p:timing>
    <p:tnLst>
      <p:par>
        <p:cTn id="1" dur="indefinite" restart="never" nodeType="tmRoot"/>
      </p:par>
    </p:tnLst>
  </p:timing>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17:7</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angel said to me, Why were you surprised? I will make clear to you the secret of the woman, and of the beast on which she is seated, which has the seven heads and the ten horns</a:t>
            </a:r>
            <a:r>
              <a:rPr lang="en-US" sz="3600" i="1" dirty="0" smtClean="0">
                <a:solidFill>
                  <a:srgbClr val="FFFF00"/>
                </a:solidFill>
                <a:effectLst/>
              </a:rPr>
              <a:t>.”</a:t>
            </a:r>
          </a:p>
          <a:p>
            <a:pPr marL="0" indent="0">
              <a:buNone/>
            </a:pPr>
            <a:r>
              <a:rPr lang="en-US" sz="3600" dirty="0" smtClean="0">
                <a:effectLst/>
              </a:rPr>
              <a:t>The angel noticed the reaction </a:t>
            </a:r>
            <a:r>
              <a:rPr lang="en-US" sz="3600" dirty="0">
                <a:effectLst/>
              </a:rPr>
              <a:t>of John as he stood fixed in astonishment. </a:t>
            </a:r>
            <a:r>
              <a:rPr lang="en-US" sz="3600" dirty="0" smtClean="0">
                <a:effectLst/>
              </a:rPr>
              <a:t>Thus the angel responded to John’s reaction with settling words: </a:t>
            </a:r>
            <a:r>
              <a:rPr lang="en-US" sz="3600" i="1" dirty="0">
                <a:solidFill>
                  <a:srgbClr val="FFFF00"/>
                </a:solidFill>
                <a:effectLst/>
              </a:rPr>
              <a:t>"I will explain what </a:t>
            </a:r>
            <a:r>
              <a:rPr lang="en-US" sz="3600" i="1" dirty="0" smtClean="0">
                <a:solidFill>
                  <a:srgbClr val="FFFF00"/>
                </a:solidFill>
                <a:effectLst/>
              </a:rPr>
              <a:t>the symbols mean. I will reveal the hidden meanings…"</a:t>
            </a:r>
            <a:endParaRPr lang="en-US" sz="3600" i="1" dirty="0">
              <a:solidFill>
                <a:srgbClr val="FFFF00"/>
              </a:solidFill>
              <a:effectLst/>
            </a:endParaRPr>
          </a:p>
        </p:txBody>
      </p:sp>
    </p:spTree>
    <p:extLst>
      <p:ext uri="{BB962C8B-B14F-4D97-AF65-F5344CB8AC3E}">
        <p14:creationId xmlns:p14="http://schemas.microsoft.com/office/powerpoint/2010/main" val="16130731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2:13</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Commendation</a:t>
            </a:r>
          </a:p>
          <a:p>
            <a:pPr marL="0" indent="0">
              <a:buNone/>
            </a:pPr>
            <a:r>
              <a:rPr lang="en-US" sz="3200" dirty="0"/>
              <a:t>These believers faced strong local governmental and demonic pressure. Jesus knew them and their perilous situation.</a:t>
            </a:r>
          </a:p>
          <a:p>
            <a:pPr marL="0" indent="0">
              <a:buNone/>
            </a:pPr>
            <a:r>
              <a:rPr lang="en-US" sz="3200" dirty="0">
                <a:solidFill>
                  <a:srgbClr val="FFFF00"/>
                </a:solidFill>
              </a:rPr>
              <a:t>"</a:t>
            </a:r>
            <a:r>
              <a:rPr lang="en-US" sz="3200" i="1" dirty="0">
                <a:solidFill>
                  <a:srgbClr val="FFFF00"/>
                </a:solidFill>
              </a:rPr>
              <a:t>where Satan's throne is</a:t>
            </a:r>
            <a:r>
              <a:rPr lang="en-US" sz="3200" dirty="0">
                <a:solidFill>
                  <a:srgbClr val="FFFF00"/>
                </a:solidFill>
              </a:rPr>
              <a:t>" … </a:t>
            </a:r>
            <a:r>
              <a:rPr lang="en-US" sz="3200" dirty="0"/>
              <a:t>There have been several possible interpretations of this phrase:</a:t>
            </a:r>
          </a:p>
          <a:p>
            <a:pPr marL="0" indent="0">
              <a:buNone/>
            </a:pPr>
            <a:r>
              <a:rPr lang="en-US" sz="3200" dirty="0"/>
              <a:t>1. It could refer to the large throne of Zeus which was located in Pergamos.</a:t>
            </a:r>
          </a:p>
          <a:p>
            <a:pPr marL="0" indent="0">
              <a:buNone/>
            </a:pPr>
            <a:r>
              <a:rPr lang="en-US" sz="3200" dirty="0"/>
              <a:t>2. It could refer to the god of healing, Asclepios, whose symbol was a serpent.</a:t>
            </a:r>
            <a:endParaRPr lang="en-US" sz="3200" dirty="0">
              <a:effectLst/>
            </a:endParaRPr>
          </a:p>
        </p:txBody>
      </p:sp>
    </p:spTree>
    <p:extLst>
      <p:ext uri="{BB962C8B-B14F-4D97-AF65-F5344CB8AC3E}">
        <p14:creationId xmlns:p14="http://schemas.microsoft.com/office/powerpoint/2010/main" val="100887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pic>
        <p:nvPicPr>
          <p:cNvPr id="1026" name="Picture 2" descr="http://www.rapturechrist.com/babylonj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680" y="1106468"/>
            <a:ext cx="4209671" cy="549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835765"/>
      </p:ext>
    </p:extLst>
  </p:cSld>
  <p:clrMapOvr>
    <a:masterClrMapping/>
  </p:clrMapOvr>
  <p:timing>
    <p:tnLst>
      <p:par>
        <p:cTn id="1" dur="indefinite" restart="never" nodeType="tmRoot"/>
      </p:par>
    </p:tnLst>
  </p:timing>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218363" y="1214649"/>
            <a:ext cx="11764370" cy="5431811"/>
          </a:xfrm>
        </p:spPr>
        <p:txBody>
          <a:bodyPr>
            <a:noAutofit/>
          </a:bodyPr>
          <a:lstStyle/>
          <a:p>
            <a:pPr marL="0" indent="0">
              <a:buNone/>
            </a:pPr>
            <a:r>
              <a:rPr lang="en-US" sz="3600" b="1" dirty="0" smtClean="0">
                <a:solidFill>
                  <a:srgbClr val="00FFFF"/>
                </a:solidFill>
                <a:effectLst/>
              </a:rPr>
              <a:t>This account </a:t>
            </a:r>
            <a:r>
              <a:rPr lang="en-US" sz="3600" b="1" dirty="0">
                <a:solidFill>
                  <a:srgbClr val="00FFFF"/>
                </a:solidFill>
                <a:effectLst/>
              </a:rPr>
              <a:t>of the beast </a:t>
            </a:r>
            <a:r>
              <a:rPr lang="en-US" sz="3600" b="1" dirty="0" smtClean="0">
                <a:solidFill>
                  <a:srgbClr val="00FFFF"/>
                </a:solidFill>
                <a:effectLst/>
              </a:rPr>
              <a:t>in verse 8 has </a:t>
            </a:r>
            <a:r>
              <a:rPr lang="en-US" sz="3600" b="1" dirty="0">
                <a:solidFill>
                  <a:srgbClr val="00FFFF"/>
                </a:solidFill>
                <a:effectLst/>
              </a:rPr>
              <a:t>a triple description of him. </a:t>
            </a:r>
            <a:endParaRPr lang="en-US" sz="3600" b="1" dirty="0" smtClean="0">
              <a:solidFill>
                <a:srgbClr val="00FFFF"/>
              </a:solidFill>
              <a:effectLst/>
            </a:endParaRPr>
          </a:p>
          <a:p>
            <a:pPr marL="0" indent="0">
              <a:buNone/>
            </a:pPr>
            <a:r>
              <a:rPr lang="en-US" sz="3600" i="1" dirty="0" smtClean="0">
                <a:solidFill>
                  <a:srgbClr val="FFFF00"/>
                </a:solidFill>
                <a:effectLst/>
              </a:rPr>
              <a:t>“The </a:t>
            </a:r>
            <a:r>
              <a:rPr lang="en-US" sz="3600" i="1" dirty="0">
                <a:solidFill>
                  <a:srgbClr val="FFFF00"/>
                </a:solidFill>
                <a:effectLst/>
              </a:rPr>
              <a:t>beast that thou </a:t>
            </a:r>
            <a:r>
              <a:rPr lang="en-US" sz="3600" i="1" dirty="0" err="1">
                <a:solidFill>
                  <a:srgbClr val="FFFF00"/>
                </a:solidFill>
                <a:effectLst/>
              </a:rPr>
              <a:t>sawest</a:t>
            </a:r>
            <a:r>
              <a:rPr lang="en-US" sz="3600" i="1" dirty="0">
                <a:solidFill>
                  <a:srgbClr val="FFFF00"/>
                </a:solidFill>
                <a:effectLst/>
              </a:rPr>
              <a:t> was, and is</a:t>
            </a:r>
            <a:r>
              <a:rPr lang="en-US" sz="3600" dirty="0">
                <a:effectLst/>
              </a:rPr>
              <a:t> </a:t>
            </a:r>
            <a:r>
              <a:rPr lang="en-US" sz="3600" i="1" dirty="0" smtClean="0">
                <a:solidFill>
                  <a:srgbClr val="FFFF00"/>
                </a:solidFill>
                <a:effectLst/>
              </a:rPr>
              <a:t>not”</a:t>
            </a:r>
            <a:r>
              <a:rPr lang="en-US" sz="3600" dirty="0" smtClean="0">
                <a:effectLst/>
              </a:rPr>
              <a:t>… and in </a:t>
            </a:r>
            <a:r>
              <a:rPr lang="en-US" sz="3600" dirty="0">
                <a:effectLst/>
              </a:rPr>
              <a:t>the close of the verse </a:t>
            </a:r>
            <a:r>
              <a:rPr lang="en-US" sz="3600" dirty="0" smtClean="0">
                <a:effectLst/>
              </a:rPr>
              <a:t>the same phrase adds, </a:t>
            </a:r>
            <a:r>
              <a:rPr lang="en-US" sz="3600" i="1" dirty="0" smtClean="0">
                <a:solidFill>
                  <a:srgbClr val="FFFF00"/>
                </a:solidFill>
                <a:effectLst/>
              </a:rPr>
              <a:t>“and </a:t>
            </a:r>
            <a:r>
              <a:rPr lang="en-US" sz="3600" i="1" dirty="0">
                <a:solidFill>
                  <a:srgbClr val="FFFF00"/>
                </a:solidFill>
                <a:effectLst/>
              </a:rPr>
              <a:t>yet </a:t>
            </a:r>
            <a:r>
              <a:rPr lang="en-US" sz="3600" i="1" dirty="0" smtClean="0">
                <a:solidFill>
                  <a:srgbClr val="FFFF00"/>
                </a:solidFill>
                <a:effectLst/>
              </a:rPr>
              <a:t>is” </a:t>
            </a:r>
            <a:endParaRPr lang="en-US" sz="3600" dirty="0">
              <a:effectLst/>
            </a:endParaRPr>
          </a:p>
          <a:p>
            <a:pPr marL="0" indent="0">
              <a:buNone/>
            </a:pPr>
            <a:r>
              <a:rPr lang="en-US" sz="3600" dirty="0" smtClean="0">
                <a:effectLst/>
              </a:rPr>
              <a:t>Therefore you have 3 dimensions or 3 time capsules of the beast --- </a:t>
            </a:r>
          </a:p>
          <a:p>
            <a:pPr marL="0" indent="0">
              <a:buNone/>
            </a:pPr>
            <a:r>
              <a:rPr lang="en-US" sz="3600" i="1" dirty="0" smtClean="0">
                <a:solidFill>
                  <a:srgbClr val="FFFF00"/>
                </a:solidFill>
                <a:effectLst/>
              </a:rPr>
              <a:t>“ the </a:t>
            </a:r>
            <a:r>
              <a:rPr lang="en-US" sz="3600" i="1" dirty="0">
                <a:solidFill>
                  <a:srgbClr val="FFFF00"/>
                </a:solidFill>
                <a:effectLst/>
              </a:rPr>
              <a:t>beast </a:t>
            </a:r>
            <a:r>
              <a:rPr lang="en-US" sz="3600" i="1" u="sng" dirty="0">
                <a:solidFill>
                  <a:srgbClr val="00FFFF"/>
                </a:solidFill>
                <a:effectLst/>
              </a:rPr>
              <a:t>that was</a:t>
            </a:r>
            <a:r>
              <a:rPr lang="en-US" sz="3600" i="1" dirty="0">
                <a:solidFill>
                  <a:srgbClr val="FFFF00"/>
                </a:solidFill>
                <a:effectLst/>
              </a:rPr>
              <a:t>, and </a:t>
            </a:r>
            <a:r>
              <a:rPr lang="en-US" sz="3600" i="1" u="sng" dirty="0">
                <a:solidFill>
                  <a:srgbClr val="00FFFF"/>
                </a:solidFill>
                <a:effectLst/>
              </a:rPr>
              <a:t>is </a:t>
            </a:r>
            <a:r>
              <a:rPr lang="en-US" sz="3600" i="1" u="sng" dirty="0" smtClean="0">
                <a:solidFill>
                  <a:srgbClr val="00FFFF"/>
                </a:solidFill>
                <a:effectLst/>
              </a:rPr>
              <a:t>not</a:t>
            </a:r>
            <a:r>
              <a:rPr lang="en-US" sz="3600" i="1" dirty="0" smtClean="0">
                <a:solidFill>
                  <a:srgbClr val="FFFF00"/>
                </a:solidFill>
                <a:effectLst/>
              </a:rPr>
              <a:t>…and </a:t>
            </a:r>
            <a:r>
              <a:rPr lang="en-US" sz="3600" i="1" u="sng" dirty="0">
                <a:solidFill>
                  <a:srgbClr val="00FFFF"/>
                </a:solidFill>
                <a:effectLst/>
              </a:rPr>
              <a:t>yet is</a:t>
            </a:r>
            <a:r>
              <a:rPr lang="en-US" sz="3600" i="1" dirty="0" smtClean="0">
                <a:solidFill>
                  <a:srgbClr val="FFFF00"/>
                </a:solidFill>
                <a:effectLst/>
              </a:rPr>
              <a:t>.”</a:t>
            </a:r>
            <a:endParaRPr lang="en-US" sz="3600" i="1" dirty="0">
              <a:solidFill>
                <a:srgbClr val="FFFF00"/>
              </a:solidFill>
              <a:effectLst/>
            </a:endParaRPr>
          </a:p>
        </p:txBody>
      </p:sp>
    </p:spTree>
    <p:extLst>
      <p:ext uri="{BB962C8B-B14F-4D97-AF65-F5344CB8AC3E}">
        <p14:creationId xmlns:p14="http://schemas.microsoft.com/office/powerpoint/2010/main" val="2559098114"/>
      </p:ext>
    </p:extLst>
  </p:cSld>
  <p:clrMapOvr>
    <a:masterClrMapping/>
  </p:clrMapOvr>
  <p:timing>
    <p:tnLst>
      <p:par>
        <p:cTn id="1" dur="indefinite" restart="never" nodeType="tmRoot"/>
      </p:par>
    </p:tnLst>
  </p:timing>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177421" y="1214649"/>
            <a:ext cx="11764370" cy="5431811"/>
          </a:xfrm>
        </p:spPr>
        <p:txBody>
          <a:bodyPr>
            <a:noAutofit/>
          </a:bodyPr>
          <a:lstStyle/>
          <a:p>
            <a:pPr marL="0" indent="0">
              <a:buNone/>
            </a:pPr>
            <a:r>
              <a:rPr lang="en-US" sz="3600" dirty="0" smtClean="0">
                <a:effectLst/>
              </a:rPr>
              <a:t>There </a:t>
            </a:r>
            <a:r>
              <a:rPr lang="en-US" sz="3600" dirty="0">
                <a:effectLst/>
              </a:rPr>
              <a:t>are three things affirmed here: </a:t>
            </a:r>
            <a:endParaRPr lang="en-US" sz="3600" dirty="0" smtClean="0">
              <a:effectLst/>
            </a:endParaRPr>
          </a:p>
          <a:p>
            <a:pPr marL="0" indent="0">
              <a:buNone/>
            </a:pPr>
            <a:r>
              <a:rPr lang="en-US" sz="3600" dirty="0" smtClean="0">
                <a:effectLst/>
              </a:rPr>
              <a:t>Firstly, that </a:t>
            </a:r>
            <a:r>
              <a:rPr lang="en-US" sz="3600" i="1" dirty="0" smtClean="0">
                <a:solidFill>
                  <a:srgbClr val="FFFF00"/>
                </a:solidFill>
                <a:effectLst/>
              </a:rPr>
              <a:t>“it was” </a:t>
            </a:r>
            <a:r>
              <a:rPr lang="en-US" sz="3600" dirty="0" smtClean="0">
                <a:effectLst/>
              </a:rPr>
              <a:t>– </a:t>
            </a:r>
            <a:r>
              <a:rPr lang="en-US" sz="3600" dirty="0" smtClean="0">
                <a:solidFill>
                  <a:srgbClr val="00FFFF"/>
                </a:solidFill>
                <a:effectLst/>
              </a:rPr>
              <a:t>implies that the beast had </a:t>
            </a:r>
            <a:r>
              <a:rPr lang="en-US" sz="3600" dirty="0">
                <a:solidFill>
                  <a:srgbClr val="00FFFF"/>
                </a:solidFill>
                <a:effectLst/>
              </a:rPr>
              <a:t>an </a:t>
            </a:r>
            <a:r>
              <a:rPr lang="en-US" sz="3600" dirty="0" smtClean="0">
                <a:solidFill>
                  <a:srgbClr val="00FFFF"/>
                </a:solidFill>
                <a:effectLst/>
              </a:rPr>
              <a:t>existence before</a:t>
            </a:r>
            <a:r>
              <a:rPr lang="en-US" sz="3600" dirty="0" smtClean="0">
                <a:effectLst/>
              </a:rPr>
              <a:t>. </a:t>
            </a:r>
          </a:p>
          <a:p>
            <a:pPr marL="0" indent="0">
              <a:buNone/>
            </a:pPr>
            <a:r>
              <a:rPr lang="en-US" sz="3600" dirty="0" smtClean="0">
                <a:effectLst/>
              </a:rPr>
              <a:t>Secondly, that </a:t>
            </a:r>
            <a:r>
              <a:rPr lang="en-US" sz="3600" i="1" dirty="0" smtClean="0">
                <a:solidFill>
                  <a:srgbClr val="FFFF00"/>
                </a:solidFill>
                <a:effectLst/>
              </a:rPr>
              <a:t>“it is not” </a:t>
            </a:r>
            <a:r>
              <a:rPr lang="en-US" sz="3600" dirty="0" smtClean="0">
                <a:effectLst/>
              </a:rPr>
              <a:t>–</a:t>
            </a:r>
            <a:r>
              <a:rPr lang="en-US" sz="3600" dirty="0" smtClean="0">
                <a:solidFill>
                  <a:srgbClr val="00FFFF"/>
                </a:solidFill>
                <a:effectLst/>
              </a:rPr>
              <a:t> implies  that at some point the beast became extinct</a:t>
            </a:r>
            <a:r>
              <a:rPr lang="en-US" sz="3600" dirty="0" smtClean="0">
                <a:effectLst/>
              </a:rPr>
              <a:t>.  </a:t>
            </a:r>
          </a:p>
          <a:p>
            <a:pPr marL="0" indent="0">
              <a:buNone/>
            </a:pPr>
            <a:r>
              <a:rPr lang="en-US" sz="3600" dirty="0" smtClean="0">
                <a:effectLst/>
              </a:rPr>
              <a:t>Thirdly, </a:t>
            </a:r>
            <a:r>
              <a:rPr lang="en-US" sz="3600" dirty="0">
                <a:effectLst/>
              </a:rPr>
              <a:t>that </a:t>
            </a:r>
            <a:r>
              <a:rPr lang="en-US" sz="3600" i="1" dirty="0" smtClean="0">
                <a:solidFill>
                  <a:srgbClr val="FFFF00"/>
                </a:solidFill>
                <a:effectLst/>
              </a:rPr>
              <a:t>“it yet is”  </a:t>
            </a:r>
            <a:r>
              <a:rPr lang="en-US" sz="3600" dirty="0" smtClean="0">
                <a:effectLst/>
              </a:rPr>
              <a:t>- </a:t>
            </a:r>
            <a:r>
              <a:rPr lang="en-US" sz="3600" dirty="0" smtClean="0">
                <a:solidFill>
                  <a:srgbClr val="00FFFF"/>
                </a:solidFill>
                <a:effectLst/>
              </a:rPr>
              <a:t>implies that the beast </a:t>
            </a:r>
            <a:r>
              <a:rPr lang="en-US" sz="3600" dirty="0">
                <a:solidFill>
                  <a:srgbClr val="00FFFF"/>
                </a:solidFill>
                <a:effectLst/>
              </a:rPr>
              <a:t>would be </a:t>
            </a:r>
            <a:r>
              <a:rPr lang="en-US" sz="3600" dirty="0" smtClean="0">
                <a:solidFill>
                  <a:srgbClr val="00FFFF"/>
                </a:solidFill>
                <a:effectLst/>
              </a:rPr>
              <a:t>revived </a:t>
            </a:r>
            <a:r>
              <a:rPr lang="en-US" sz="3600" dirty="0">
                <a:solidFill>
                  <a:srgbClr val="00FFFF"/>
                </a:solidFill>
                <a:effectLst/>
              </a:rPr>
              <a:t>that it might be said that </a:t>
            </a:r>
            <a:r>
              <a:rPr lang="en-US" sz="3600" dirty="0" smtClean="0">
                <a:solidFill>
                  <a:srgbClr val="00FFFF"/>
                </a:solidFill>
                <a:effectLst/>
              </a:rPr>
              <a:t>it still exists.</a:t>
            </a:r>
            <a:endParaRPr lang="en-US" sz="3600" i="1" dirty="0">
              <a:solidFill>
                <a:srgbClr val="00FFFF"/>
              </a:solidFill>
              <a:effectLst/>
            </a:endParaRPr>
          </a:p>
        </p:txBody>
      </p:sp>
    </p:spTree>
    <p:extLst>
      <p:ext uri="{BB962C8B-B14F-4D97-AF65-F5344CB8AC3E}">
        <p14:creationId xmlns:p14="http://schemas.microsoft.com/office/powerpoint/2010/main" val="1774520749"/>
      </p:ext>
    </p:extLst>
  </p:cSld>
  <p:clrMapOvr>
    <a:masterClrMapping/>
  </p:clrMapOvr>
  <p:timing>
    <p:tnLst>
      <p:par>
        <p:cTn id="1" dur="indefinite" restart="never" nodeType="tmRoot"/>
      </p:par>
    </p:tnLst>
  </p:timing>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177421" y="1214649"/>
            <a:ext cx="11764370" cy="5431811"/>
          </a:xfrm>
        </p:spPr>
        <p:txBody>
          <a:bodyPr>
            <a:noAutofit/>
          </a:bodyPr>
          <a:lstStyle/>
          <a:p>
            <a:pPr marL="0" indent="0">
              <a:buNone/>
            </a:pPr>
            <a:r>
              <a:rPr lang="en-US" sz="3600" dirty="0" smtClean="0">
                <a:effectLst/>
              </a:rPr>
              <a:t>The </a:t>
            </a:r>
            <a:r>
              <a:rPr lang="en-US" sz="3600" dirty="0">
                <a:effectLst/>
              </a:rPr>
              <a:t>"beast" here referred to is the same that </a:t>
            </a:r>
            <a:r>
              <a:rPr lang="en-US" sz="3600" dirty="0" smtClean="0">
                <a:effectLst/>
              </a:rPr>
              <a:t>was described </a:t>
            </a:r>
            <a:r>
              <a:rPr lang="en-US" sz="3600" dirty="0">
                <a:effectLst/>
              </a:rPr>
              <a:t>in </a:t>
            </a:r>
            <a:r>
              <a:rPr lang="en-US" sz="3600" dirty="0" smtClean="0">
                <a:solidFill>
                  <a:srgbClr val="FFFF00"/>
                </a:solidFill>
                <a:effectLst/>
              </a:rPr>
              <a:t>chapter 13:1-3</a:t>
            </a:r>
            <a:r>
              <a:rPr lang="en-US" sz="3600" dirty="0" smtClean="0">
                <a:effectLst/>
              </a:rPr>
              <a:t>… </a:t>
            </a:r>
            <a:r>
              <a:rPr lang="en-US" sz="3600" i="1" dirty="0" smtClean="0">
                <a:solidFill>
                  <a:srgbClr val="00FFFF"/>
                </a:solidFill>
                <a:effectLst/>
              </a:rPr>
              <a:t>which is the Antichrist</a:t>
            </a:r>
            <a:r>
              <a:rPr lang="en-US" sz="3600" dirty="0" smtClean="0">
                <a:effectLst/>
              </a:rPr>
              <a:t>.</a:t>
            </a:r>
          </a:p>
          <a:p>
            <a:pPr marL="0" indent="0">
              <a:buNone/>
            </a:pPr>
            <a:r>
              <a:rPr lang="en-US" sz="3600" i="1" dirty="0">
                <a:solidFill>
                  <a:srgbClr val="FFFF00"/>
                </a:solidFill>
                <a:effectLst/>
              </a:rPr>
              <a:t>And shall ascend out of the bottomless </a:t>
            </a:r>
            <a:r>
              <a:rPr lang="en-US" sz="3600" i="1" dirty="0" smtClean="0">
                <a:solidFill>
                  <a:srgbClr val="FFFF00"/>
                </a:solidFill>
                <a:effectLst/>
              </a:rPr>
              <a:t>pit…</a:t>
            </a:r>
            <a:r>
              <a:rPr lang="en-US" sz="3600" dirty="0" smtClean="0">
                <a:effectLst/>
              </a:rPr>
              <a:t> </a:t>
            </a:r>
          </a:p>
          <a:p>
            <a:pPr marL="0" indent="0">
              <a:buNone/>
            </a:pPr>
            <a:r>
              <a:rPr lang="en-US" sz="3600" dirty="0" smtClean="0">
                <a:effectLst/>
              </a:rPr>
              <a:t>The </a:t>
            </a:r>
            <a:r>
              <a:rPr lang="en-US" sz="3600" dirty="0">
                <a:effectLst/>
              </a:rPr>
              <a:t>meaning here </a:t>
            </a:r>
            <a:r>
              <a:rPr lang="en-US" sz="3600" dirty="0" smtClean="0">
                <a:effectLst/>
              </a:rPr>
              <a:t>is </a:t>
            </a:r>
            <a:r>
              <a:rPr lang="en-US" sz="3600" dirty="0">
                <a:effectLst/>
              </a:rPr>
              <a:t>that </a:t>
            </a:r>
            <a:r>
              <a:rPr lang="en-US" sz="3600" dirty="0" smtClean="0">
                <a:effectLst/>
              </a:rPr>
              <a:t>the Antichrist </a:t>
            </a:r>
            <a:r>
              <a:rPr lang="en-US" sz="3600" dirty="0">
                <a:effectLst/>
              </a:rPr>
              <a:t>would seem to come up from the </a:t>
            </a:r>
            <a:r>
              <a:rPr lang="en-US" sz="3600" dirty="0" smtClean="0">
                <a:effectLst/>
              </a:rPr>
              <a:t>underworld</a:t>
            </a:r>
            <a:r>
              <a:rPr lang="en-US" sz="3600" dirty="0">
                <a:effectLst/>
              </a:rPr>
              <a:t>. It would appear at one time to be extinct, but would revive again as if coming from the world </a:t>
            </a:r>
            <a:r>
              <a:rPr lang="en-US" sz="3600" dirty="0" smtClean="0">
                <a:effectLst/>
              </a:rPr>
              <a:t>where </a:t>
            </a:r>
            <a:r>
              <a:rPr lang="en-US" sz="3600" dirty="0">
                <a:effectLst/>
              </a:rPr>
              <a:t>Satan </a:t>
            </a:r>
            <a:r>
              <a:rPr lang="en-US" sz="3600" dirty="0" smtClean="0">
                <a:effectLst/>
              </a:rPr>
              <a:t>presides.</a:t>
            </a:r>
            <a:endParaRPr lang="en-US" sz="3600" dirty="0">
              <a:effectLst/>
            </a:endParaRPr>
          </a:p>
        </p:txBody>
      </p:sp>
    </p:spTree>
    <p:extLst>
      <p:ext uri="{BB962C8B-B14F-4D97-AF65-F5344CB8AC3E}">
        <p14:creationId xmlns:p14="http://schemas.microsoft.com/office/powerpoint/2010/main" val="3374827217"/>
      </p:ext>
    </p:extLst>
  </p:cSld>
  <p:clrMapOvr>
    <a:masterClrMapping/>
  </p:clrMapOvr>
  <p:timing>
    <p:tnLst>
      <p:par>
        <p:cTn id="1" dur="indefinite" restart="never" nodeType="tmRoot"/>
      </p:par>
    </p:tnLst>
  </p:timing>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177421" y="1214649"/>
            <a:ext cx="11764370" cy="5431811"/>
          </a:xfrm>
        </p:spPr>
        <p:txBody>
          <a:bodyPr>
            <a:noAutofit/>
          </a:bodyPr>
          <a:lstStyle/>
          <a:p>
            <a:pPr marL="0" indent="0">
              <a:buNone/>
            </a:pPr>
            <a:r>
              <a:rPr lang="en-US" sz="3600" dirty="0" smtClean="0">
                <a:effectLst/>
              </a:rPr>
              <a:t>The </a:t>
            </a:r>
            <a:r>
              <a:rPr lang="en-US" sz="3600" dirty="0">
                <a:effectLst/>
              </a:rPr>
              <a:t>time when the beast </a:t>
            </a:r>
            <a:r>
              <a:rPr lang="en-US" sz="3600" i="1" dirty="0">
                <a:solidFill>
                  <a:srgbClr val="FFFF00"/>
                </a:solidFill>
                <a:effectLst/>
              </a:rPr>
              <a:t>"is not" </a:t>
            </a:r>
            <a:r>
              <a:rPr lang="en-US" sz="3600" dirty="0" smtClean="0">
                <a:effectLst/>
              </a:rPr>
              <a:t>could be referring to the </a:t>
            </a:r>
            <a:r>
              <a:rPr lang="en-US" sz="3600" dirty="0">
                <a:effectLst/>
              </a:rPr>
              <a:t>time </a:t>
            </a:r>
            <a:r>
              <a:rPr lang="en-US" sz="3600" dirty="0" smtClean="0">
                <a:effectLst/>
              </a:rPr>
              <a:t>when it received </a:t>
            </a:r>
            <a:r>
              <a:rPr lang="en-US" sz="3600" i="1" dirty="0" smtClean="0">
                <a:solidFill>
                  <a:srgbClr val="FFFF00"/>
                </a:solidFill>
                <a:effectLst/>
              </a:rPr>
              <a:t>“the </a:t>
            </a:r>
            <a:r>
              <a:rPr lang="en-US" sz="3600" i="1" dirty="0">
                <a:solidFill>
                  <a:srgbClr val="FFFF00"/>
                </a:solidFill>
                <a:effectLst/>
              </a:rPr>
              <a:t>deadly wound</a:t>
            </a:r>
            <a:r>
              <a:rPr lang="en-US" sz="3600" i="1" dirty="0" smtClean="0">
                <a:solidFill>
                  <a:srgbClr val="FFFF00"/>
                </a:solidFill>
                <a:effectLst/>
              </a:rPr>
              <a:t>.”  </a:t>
            </a:r>
            <a:r>
              <a:rPr lang="en-US" sz="3600" dirty="0" smtClean="0">
                <a:effectLst/>
              </a:rPr>
              <a:t>The </a:t>
            </a:r>
            <a:r>
              <a:rPr lang="en-US" sz="3600" dirty="0">
                <a:effectLst/>
              </a:rPr>
              <a:t>healing of its wound answers to its ascending out of the bottomless pit. The </a:t>
            </a:r>
            <a:r>
              <a:rPr lang="en-US" sz="3600" dirty="0" smtClean="0">
                <a:effectLst/>
              </a:rPr>
              <a:t>Antichristian power will return </a:t>
            </a:r>
            <a:r>
              <a:rPr lang="en-US" sz="3600" dirty="0">
                <a:effectLst/>
              </a:rPr>
              <a:t>worse than </a:t>
            </a:r>
            <a:r>
              <a:rPr lang="en-US" sz="3600" dirty="0" smtClean="0">
                <a:effectLst/>
              </a:rPr>
              <a:t>ever </a:t>
            </a:r>
            <a:r>
              <a:rPr lang="en-US" sz="3600" dirty="0">
                <a:effectLst/>
              </a:rPr>
              <a:t>with satanic powers from </a:t>
            </a:r>
            <a:r>
              <a:rPr lang="en-US" sz="3600" dirty="0" smtClean="0">
                <a:effectLst/>
              </a:rPr>
              <a:t>hell</a:t>
            </a:r>
            <a:r>
              <a:rPr lang="en-US" sz="3600" dirty="0">
                <a:effectLst/>
              </a:rPr>
              <a:t>. </a:t>
            </a:r>
            <a:r>
              <a:rPr lang="en-US" sz="3600" dirty="0" smtClean="0">
                <a:effectLst/>
              </a:rPr>
              <a:t>His kingdom will rise </a:t>
            </a:r>
            <a:r>
              <a:rPr lang="en-US" sz="3600" dirty="0">
                <a:effectLst/>
              </a:rPr>
              <a:t>again with diabolical strength and fury.  But he will not reign long: soon after his </a:t>
            </a:r>
            <a:r>
              <a:rPr lang="en-US" sz="3600" dirty="0" smtClean="0">
                <a:effectLst/>
              </a:rPr>
              <a:t>ascent… </a:t>
            </a:r>
            <a:r>
              <a:rPr lang="en-US" sz="3600" i="1" dirty="0">
                <a:solidFill>
                  <a:srgbClr val="FFFF00"/>
                </a:solidFill>
                <a:effectLst/>
              </a:rPr>
              <a:t>he </a:t>
            </a:r>
            <a:r>
              <a:rPr lang="en-US" sz="3600" i="1" dirty="0" smtClean="0">
                <a:solidFill>
                  <a:srgbClr val="FFFF00"/>
                </a:solidFill>
                <a:effectLst/>
              </a:rPr>
              <a:t>will go </a:t>
            </a:r>
            <a:r>
              <a:rPr lang="en-US" sz="3600" i="1" dirty="0">
                <a:solidFill>
                  <a:srgbClr val="FFFF00"/>
                </a:solidFill>
                <a:effectLst/>
              </a:rPr>
              <a:t>into perdition for </a:t>
            </a:r>
            <a:r>
              <a:rPr lang="en-US" sz="3600" i="1" dirty="0" smtClean="0">
                <a:solidFill>
                  <a:srgbClr val="FFFF00"/>
                </a:solidFill>
                <a:effectLst/>
              </a:rPr>
              <a:t>ever…</a:t>
            </a:r>
            <a:endParaRPr lang="en-US" sz="3600" i="1" dirty="0">
              <a:solidFill>
                <a:srgbClr val="FFFF00"/>
              </a:solidFill>
              <a:effectLst/>
            </a:endParaRPr>
          </a:p>
        </p:txBody>
      </p:sp>
    </p:spTree>
    <p:extLst>
      <p:ext uri="{BB962C8B-B14F-4D97-AF65-F5344CB8AC3E}">
        <p14:creationId xmlns:p14="http://schemas.microsoft.com/office/powerpoint/2010/main" val="2635771903"/>
      </p:ext>
    </p:extLst>
  </p:cSld>
  <p:clrMapOvr>
    <a:masterClrMapping/>
  </p:clrMapOvr>
  <p:timing>
    <p:tnLst>
      <p:par>
        <p:cTn id="1" dur="indefinite" restart="never" nodeType="tmRoot"/>
      </p:par>
    </p:tnLst>
  </p:timing>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177421" y="1214649"/>
            <a:ext cx="11764370" cy="543181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go into </a:t>
            </a:r>
            <a:r>
              <a:rPr lang="en-US" sz="3600" i="1" dirty="0" smtClean="0">
                <a:solidFill>
                  <a:srgbClr val="FFFF00"/>
                </a:solidFill>
                <a:effectLst/>
              </a:rPr>
              <a:t>perdition... </a:t>
            </a:r>
          </a:p>
          <a:p>
            <a:pPr marL="0" indent="0">
              <a:buNone/>
            </a:pPr>
            <a:r>
              <a:rPr lang="en-US" sz="3600" dirty="0" smtClean="0">
                <a:effectLst/>
              </a:rPr>
              <a:t>The beast’s </a:t>
            </a:r>
            <a:r>
              <a:rPr lang="en-US" sz="3600" dirty="0">
                <a:effectLst/>
              </a:rPr>
              <a:t>end will be destruction. </a:t>
            </a:r>
            <a:r>
              <a:rPr lang="en-US" sz="3600" dirty="0" smtClean="0">
                <a:effectLst/>
              </a:rPr>
              <a:t>The Antichristian kingdom will </a:t>
            </a:r>
            <a:r>
              <a:rPr lang="en-US" sz="3600" dirty="0">
                <a:effectLst/>
              </a:rPr>
              <a:t>not be permanent, but will be overthrown and destroyed. The word perdition here is properly rendered </a:t>
            </a:r>
            <a:r>
              <a:rPr lang="en-US" sz="3600" i="1" dirty="0" smtClean="0">
                <a:solidFill>
                  <a:srgbClr val="00FFFF"/>
                </a:solidFill>
                <a:effectLst/>
              </a:rPr>
              <a:t>destruction</a:t>
            </a:r>
            <a:r>
              <a:rPr lang="en-US" sz="3600" dirty="0">
                <a:effectLst/>
              </a:rPr>
              <a:t>, but nothing is indicated </a:t>
            </a:r>
            <a:r>
              <a:rPr lang="en-US" sz="3600" dirty="0" smtClean="0">
                <a:effectLst/>
              </a:rPr>
              <a:t>of </a:t>
            </a:r>
            <a:r>
              <a:rPr lang="en-US" sz="3600" dirty="0">
                <a:effectLst/>
              </a:rPr>
              <a:t>the nature of the destruction that would come upon it. </a:t>
            </a:r>
            <a:endParaRPr lang="en-US" sz="3600" i="1" dirty="0">
              <a:solidFill>
                <a:srgbClr val="FFFF00"/>
              </a:solidFill>
              <a:effectLst/>
            </a:endParaRPr>
          </a:p>
        </p:txBody>
      </p:sp>
    </p:spTree>
    <p:extLst>
      <p:ext uri="{BB962C8B-B14F-4D97-AF65-F5344CB8AC3E}">
        <p14:creationId xmlns:p14="http://schemas.microsoft.com/office/powerpoint/2010/main" val="2100537759"/>
      </p:ext>
    </p:extLst>
  </p:cSld>
  <p:clrMapOvr>
    <a:masterClrMapping/>
  </p:clrMapOvr>
  <p:timing>
    <p:tnLst>
      <p:par>
        <p:cTn id="1" dur="indefinite" restart="never" nodeType="tmRoot"/>
      </p:par>
    </p:tnLst>
  </p:timing>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17:8</a:t>
            </a:r>
            <a:endParaRPr lang="en-US" dirty="0">
              <a:solidFill>
                <a:srgbClr val="00FFFF"/>
              </a:solidFill>
            </a:endParaRPr>
          </a:p>
        </p:txBody>
      </p:sp>
      <p:sp>
        <p:nvSpPr>
          <p:cNvPr id="3" name="Content Placeholder 2"/>
          <p:cNvSpPr>
            <a:spLocks noGrp="1"/>
          </p:cNvSpPr>
          <p:nvPr>
            <p:ph idx="1"/>
          </p:nvPr>
        </p:nvSpPr>
        <p:spPr>
          <a:xfrm>
            <a:off x="177421" y="1214649"/>
            <a:ext cx="11764370" cy="5431811"/>
          </a:xfrm>
        </p:spPr>
        <p:txBody>
          <a:bodyPr>
            <a:noAutofit/>
          </a:bodyPr>
          <a:lstStyle/>
          <a:p>
            <a:pPr marL="0" indent="0">
              <a:buNone/>
            </a:pPr>
            <a:r>
              <a:rPr lang="en-US" sz="3600" i="1" dirty="0" smtClean="0">
                <a:solidFill>
                  <a:srgbClr val="FFFF00"/>
                </a:solidFill>
                <a:effectLst/>
              </a:rPr>
              <a:t>…they that </a:t>
            </a:r>
            <a:r>
              <a:rPr lang="en-US" sz="3600" i="1" dirty="0">
                <a:solidFill>
                  <a:srgbClr val="FFFF00"/>
                </a:solidFill>
                <a:effectLst/>
              </a:rPr>
              <a:t>dwell on the </a:t>
            </a:r>
            <a:r>
              <a:rPr lang="en-US" sz="3600" i="1" dirty="0" smtClean="0">
                <a:solidFill>
                  <a:srgbClr val="FFFF00"/>
                </a:solidFill>
                <a:effectLst/>
              </a:rPr>
              <a:t>earth shall wander…</a:t>
            </a:r>
            <a:r>
              <a:rPr lang="en-US" sz="3600" dirty="0" smtClean="0">
                <a:effectLst/>
              </a:rPr>
              <a:t> </a:t>
            </a:r>
          </a:p>
          <a:p>
            <a:pPr marL="0" indent="0">
              <a:buNone/>
            </a:pPr>
            <a:r>
              <a:rPr lang="en-US" sz="3600" dirty="0" smtClean="0">
                <a:effectLst/>
              </a:rPr>
              <a:t>The </a:t>
            </a:r>
            <a:r>
              <a:rPr lang="en-US" sz="3600" u="sng" dirty="0">
                <a:solidFill>
                  <a:srgbClr val="FFFF00"/>
                </a:solidFill>
                <a:effectLst/>
              </a:rPr>
              <a:t>ungodly</a:t>
            </a:r>
            <a:r>
              <a:rPr lang="en-US" sz="3600" dirty="0">
                <a:effectLst/>
              </a:rPr>
              <a:t> shall admire and worship the pomp and pride of evil. It will be so contrary to the regular course of </a:t>
            </a:r>
            <a:r>
              <a:rPr lang="en-US" sz="3600" dirty="0" smtClean="0">
                <a:effectLst/>
              </a:rPr>
              <a:t>events and so remarkable; that it will </a:t>
            </a:r>
            <a:r>
              <a:rPr lang="en-US" sz="3600" dirty="0">
                <a:effectLst/>
              </a:rPr>
              <a:t>excite </a:t>
            </a:r>
            <a:r>
              <a:rPr lang="en-US" sz="3600" dirty="0" smtClean="0">
                <a:effectLst/>
              </a:rPr>
              <a:t>the attention </a:t>
            </a:r>
            <a:r>
              <a:rPr lang="en-US" sz="3600" dirty="0">
                <a:effectLst/>
              </a:rPr>
              <a:t>and </a:t>
            </a:r>
            <a:r>
              <a:rPr lang="en-US" sz="3600" dirty="0" smtClean="0">
                <a:effectLst/>
              </a:rPr>
              <a:t>surprise of the </a:t>
            </a:r>
            <a:r>
              <a:rPr lang="en-US" sz="3600" u="sng" dirty="0" smtClean="0">
                <a:solidFill>
                  <a:srgbClr val="FFFF00"/>
                </a:solidFill>
                <a:effectLst/>
              </a:rPr>
              <a:t>unbelievers</a:t>
            </a:r>
            <a:r>
              <a:rPr lang="en-US" sz="3600" dirty="0" smtClean="0">
                <a:effectLst/>
              </a:rPr>
              <a:t>.                     </a:t>
            </a:r>
            <a:r>
              <a:rPr lang="en-US" sz="3600" dirty="0" smtClean="0">
                <a:solidFill>
                  <a:srgbClr val="00FFFF"/>
                </a:solidFill>
                <a:effectLst/>
              </a:rPr>
              <a:t>But those </a:t>
            </a:r>
            <a:r>
              <a:rPr lang="en-US" sz="3600" dirty="0">
                <a:solidFill>
                  <a:srgbClr val="00FFFF"/>
                </a:solidFill>
                <a:effectLst/>
              </a:rPr>
              <a:t>whose names are written in the book of life will have their affection fixed on their Lord, and will not be deceived.</a:t>
            </a:r>
            <a:endParaRPr lang="en-US" sz="3600" i="1" dirty="0">
              <a:solidFill>
                <a:srgbClr val="00FFFF"/>
              </a:solidFill>
              <a:effectLst/>
            </a:endParaRPr>
          </a:p>
        </p:txBody>
      </p:sp>
    </p:spTree>
    <p:extLst>
      <p:ext uri="{BB962C8B-B14F-4D97-AF65-F5344CB8AC3E}">
        <p14:creationId xmlns:p14="http://schemas.microsoft.com/office/powerpoint/2010/main" val="2089664690"/>
      </p:ext>
    </p:extLst>
  </p:cSld>
  <p:clrMapOvr>
    <a:masterClrMapping/>
  </p:clrMapOvr>
  <p:timing>
    <p:tnLst>
      <p:par>
        <p:cTn id="1" dur="indefinite" restart="never" nodeType="tmRoot"/>
      </p:par>
    </p:tnLst>
  </p:timing>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17:9</a:t>
            </a:r>
            <a:endParaRPr lang="en-US" dirty="0">
              <a:solidFill>
                <a:srgbClr val="00FFFF"/>
              </a:solidFill>
            </a:endParaRPr>
          </a:p>
        </p:txBody>
      </p:sp>
      <p:sp>
        <p:nvSpPr>
          <p:cNvPr id="3" name="Content Placeholder 2"/>
          <p:cNvSpPr>
            <a:spLocks noGrp="1"/>
          </p:cNvSpPr>
          <p:nvPr>
            <p:ph idx="1"/>
          </p:nvPr>
        </p:nvSpPr>
        <p:spPr>
          <a:xfrm>
            <a:off x="177421" y="1214649"/>
            <a:ext cx="11764370" cy="5431811"/>
          </a:xfrm>
        </p:spPr>
        <p:txBody>
          <a:bodyPr>
            <a:noAutofit/>
          </a:bodyPr>
          <a:lstStyle/>
          <a:p>
            <a:pPr marL="0" indent="0">
              <a:buNone/>
            </a:pPr>
            <a:r>
              <a:rPr lang="en-US" sz="3600" i="1" dirty="0" smtClean="0">
                <a:solidFill>
                  <a:srgbClr val="FFFF00"/>
                </a:solidFill>
                <a:effectLst/>
              </a:rPr>
              <a:t>“Here </a:t>
            </a:r>
            <a:r>
              <a:rPr lang="en-US" sz="3600" i="1" dirty="0">
                <a:solidFill>
                  <a:srgbClr val="FFFF00"/>
                </a:solidFill>
                <a:effectLst/>
              </a:rPr>
              <a:t>is the mind which has </a:t>
            </a:r>
            <a:r>
              <a:rPr lang="en-US" sz="3600" i="1" dirty="0" smtClean="0">
                <a:solidFill>
                  <a:srgbClr val="FFFF00"/>
                </a:solidFill>
                <a:effectLst/>
              </a:rPr>
              <a:t>wisdom” </a:t>
            </a:r>
            <a:endParaRPr lang="en-US" sz="800" i="1" dirty="0" smtClean="0">
              <a:solidFill>
                <a:srgbClr val="FFFF00"/>
              </a:solidFill>
              <a:effectLst/>
            </a:endParaRPr>
          </a:p>
          <a:p>
            <a:pPr marL="0" indent="0">
              <a:buNone/>
            </a:pPr>
            <a:r>
              <a:rPr lang="en-US" sz="3600" i="1" dirty="0">
                <a:solidFill>
                  <a:srgbClr val="FFFF00"/>
                </a:solidFill>
              </a:rPr>
              <a:t/>
            </a:r>
            <a:br>
              <a:rPr lang="en-US" sz="3600" i="1" dirty="0">
                <a:solidFill>
                  <a:srgbClr val="FFFF00"/>
                </a:solidFill>
              </a:rPr>
            </a:br>
            <a:r>
              <a:rPr lang="en-US" sz="3600" dirty="0" smtClean="0">
                <a:effectLst/>
              </a:rPr>
              <a:t>In other words:  This </a:t>
            </a:r>
            <a:r>
              <a:rPr lang="en-US" sz="3600" dirty="0">
                <a:effectLst/>
              </a:rPr>
              <a:t>calls for a mind that has </a:t>
            </a:r>
            <a:r>
              <a:rPr lang="en-US" sz="3600" dirty="0" smtClean="0">
                <a:effectLst/>
              </a:rPr>
              <a:t>wisdom…</a:t>
            </a:r>
            <a:r>
              <a:rPr lang="en-US" sz="3600" dirty="0"/>
              <a:t/>
            </a:r>
            <a:br>
              <a:rPr lang="en-US" sz="3600" dirty="0"/>
            </a:br>
            <a:r>
              <a:rPr lang="en-US" sz="3600" dirty="0" smtClean="0"/>
              <a:t>The angel said to John: </a:t>
            </a:r>
            <a:r>
              <a:rPr lang="en-US" sz="3600" i="1" dirty="0" smtClean="0">
                <a:solidFill>
                  <a:srgbClr val="FFFF00"/>
                </a:solidFill>
                <a:effectLst/>
              </a:rPr>
              <a:t>What I am about to tell you requires </a:t>
            </a:r>
            <a:r>
              <a:rPr lang="en-US" sz="3600" i="1" dirty="0">
                <a:solidFill>
                  <a:srgbClr val="FFFF00"/>
                </a:solidFill>
                <a:effectLst/>
              </a:rPr>
              <a:t>wisdom and </a:t>
            </a:r>
            <a:r>
              <a:rPr lang="en-US" sz="3600" i="1" dirty="0" smtClean="0">
                <a:solidFill>
                  <a:srgbClr val="FFFF00"/>
                </a:solidFill>
                <a:effectLst/>
              </a:rPr>
              <a:t>understanding…  </a:t>
            </a:r>
            <a:r>
              <a:rPr lang="en-US" sz="3600" dirty="0" smtClean="0">
                <a:effectLst/>
              </a:rPr>
              <a:t>And then the angels tells John that: </a:t>
            </a:r>
            <a:r>
              <a:rPr lang="en-US" sz="3600" i="1" dirty="0" smtClean="0">
                <a:solidFill>
                  <a:srgbClr val="FFFF00"/>
                </a:solidFill>
                <a:effectLst/>
              </a:rPr>
              <a:t> The </a:t>
            </a:r>
            <a:r>
              <a:rPr lang="en-US" sz="3600" i="1" dirty="0">
                <a:solidFill>
                  <a:srgbClr val="FFFF00"/>
                </a:solidFill>
                <a:effectLst/>
              </a:rPr>
              <a:t>seven heads are seven </a:t>
            </a:r>
            <a:r>
              <a:rPr lang="en-US" sz="3600" i="1" dirty="0" smtClean="0">
                <a:solidFill>
                  <a:srgbClr val="FFFF00"/>
                </a:solidFill>
                <a:effectLst/>
              </a:rPr>
              <a:t>mountains </a:t>
            </a:r>
            <a:r>
              <a:rPr lang="en-US" sz="3600" i="1" dirty="0">
                <a:solidFill>
                  <a:srgbClr val="FFFF00"/>
                </a:solidFill>
                <a:effectLst/>
              </a:rPr>
              <a:t>on which the woman sits.</a:t>
            </a:r>
          </a:p>
          <a:p>
            <a:pPr marL="0" indent="0">
              <a:buNone/>
            </a:pPr>
            <a:endParaRPr lang="en-US" sz="3600" i="1" dirty="0">
              <a:solidFill>
                <a:srgbClr val="FFFF00"/>
              </a:solidFill>
              <a:effectLst/>
            </a:endParaRPr>
          </a:p>
        </p:txBody>
      </p:sp>
    </p:spTree>
    <p:extLst>
      <p:ext uri="{BB962C8B-B14F-4D97-AF65-F5344CB8AC3E}">
        <p14:creationId xmlns:p14="http://schemas.microsoft.com/office/powerpoint/2010/main" val="1612214660"/>
      </p:ext>
    </p:extLst>
  </p:cSld>
  <p:clrMapOvr>
    <a:masterClrMapping/>
  </p:clrMapOvr>
  <p:timing>
    <p:tnLst>
      <p:par>
        <p:cTn id="1" dur="indefinite" restart="never" nodeType="tmRoot"/>
      </p:par>
    </p:tnLst>
  </p:timing>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17:9</a:t>
            </a:r>
            <a:endParaRPr lang="en-US" dirty="0">
              <a:solidFill>
                <a:srgbClr val="00FFFF"/>
              </a:solidFill>
            </a:endParaRPr>
          </a:p>
        </p:txBody>
      </p:sp>
      <p:sp>
        <p:nvSpPr>
          <p:cNvPr id="3" name="Content Placeholder 2"/>
          <p:cNvSpPr>
            <a:spLocks noGrp="1"/>
          </p:cNvSpPr>
          <p:nvPr>
            <p:ph idx="1"/>
          </p:nvPr>
        </p:nvSpPr>
        <p:spPr>
          <a:xfrm>
            <a:off x="177421" y="1214649"/>
            <a:ext cx="11764370" cy="5431811"/>
          </a:xfrm>
        </p:spPr>
        <p:txBody>
          <a:bodyPr>
            <a:noAutofit/>
          </a:bodyPr>
          <a:lstStyle/>
          <a:p>
            <a:pPr marL="0" indent="0">
              <a:buNone/>
            </a:pPr>
            <a:r>
              <a:rPr lang="en-US" sz="3600" dirty="0">
                <a:effectLst/>
              </a:rPr>
              <a:t>This verse has been almost universally considered to allude to the seven hills upon which Rome originally stood. But it has been objected that modern Rome is not </a:t>
            </a:r>
            <a:r>
              <a:rPr lang="en-US" sz="3600" dirty="0" smtClean="0">
                <a:effectLst/>
              </a:rPr>
              <a:t>so </a:t>
            </a:r>
            <a:r>
              <a:rPr lang="en-US" sz="3600" dirty="0">
                <a:effectLst/>
              </a:rPr>
              <a:t>situated, and that, consequently, pagan Rome is intended in </a:t>
            </a:r>
            <a:r>
              <a:rPr lang="en-US" sz="3600" dirty="0" smtClean="0">
                <a:effectLst/>
              </a:rPr>
              <a:t>this </a:t>
            </a:r>
            <a:r>
              <a:rPr lang="en-US" sz="3600" dirty="0">
                <a:effectLst/>
              </a:rPr>
              <a:t>prophecy. Many </a:t>
            </a:r>
            <a:r>
              <a:rPr lang="en-US" sz="3600" dirty="0" smtClean="0">
                <a:effectLst/>
              </a:rPr>
              <a:t>interpret verse 9 as </a:t>
            </a:r>
            <a:r>
              <a:rPr lang="en-US" sz="3600" dirty="0">
                <a:effectLst/>
              </a:rPr>
              <a:t>an allusion to </a:t>
            </a:r>
            <a:r>
              <a:rPr lang="en-US" sz="3600" dirty="0" smtClean="0">
                <a:effectLst/>
              </a:rPr>
              <a:t>Rome because Rome was indeed built </a:t>
            </a:r>
            <a:r>
              <a:rPr lang="en-US" sz="3600" dirty="0">
                <a:effectLst/>
              </a:rPr>
              <a:t>on seven hills. This phrase appears in many ancient writings to describe the city of Rome. </a:t>
            </a:r>
            <a:endParaRPr lang="en-US" sz="3600" i="1" dirty="0">
              <a:solidFill>
                <a:srgbClr val="FFFF00"/>
              </a:solidFill>
              <a:effectLst/>
            </a:endParaRPr>
          </a:p>
        </p:txBody>
      </p:sp>
    </p:spTree>
    <p:extLst>
      <p:ext uri="{BB962C8B-B14F-4D97-AF65-F5344CB8AC3E}">
        <p14:creationId xmlns:p14="http://schemas.microsoft.com/office/powerpoint/2010/main" val="3685793160"/>
      </p:ext>
    </p:extLst>
  </p:cSld>
  <p:clrMapOvr>
    <a:masterClrMapping/>
  </p:clrMapOvr>
  <p:timing>
    <p:tnLst>
      <p:par>
        <p:cTn id="1" dur="indefinite" restart="never" nodeType="tmRoot"/>
      </p:par>
    </p:tnLst>
  </p:timing>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17:9</a:t>
            </a:r>
            <a:endParaRPr lang="en-US" dirty="0">
              <a:solidFill>
                <a:srgbClr val="00FFFF"/>
              </a:solidFill>
            </a:endParaRPr>
          </a:p>
        </p:txBody>
      </p:sp>
      <p:sp>
        <p:nvSpPr>
          <p:cNvPr id="3" name="Content Placeholder 2"/>
          <p:cNvSpPr>
            <a:spLocks noGrp="1"/>
          </p:cNvSpPr>
          <p:nvPr>
            <p:ph idx="1"/>
          </p:nvPr>
        </p:nvSpPr>
        <p:spPr>
          <a:xfrm>
            <a:off x="177421" y="1514901"/>
            <a:ext cx="11764370" cy="5131559"/>
          </a:xfrm>
        </p:spPr>
        <p:txBody>
          <a:bodyPr>
            <a:noAutofit/>
          </a:bodyPr>
          <a:lstStyle/>
          <a:p>
            <a:pPr marL="0" indent="0">
              <a:buNone/>
            </a:pPr>
            <a:r>
              <a:rPr lang="en-US" sz="5400" dirty="0" smtClean="0">
                <a:effectLst/>
              </a:rPr>
              <a:t>This </a:t>
            </a:r>
            <a:r>
              <a:rPr lang="en-US" sz="5400" dirty="0">
                <a:effectLst/>
              </a:rPr>
              <a:t>typifies all seats of evil power and political influence.  In this sense, the number (seven) of the mountains symbolizes universal power.</a:t>
            </a:r>
            <a:endParaRPr lang="en-US" sz="5400" i="1" dirty="0">
              <a:solidFill>
                <a:srgbClr val="FFFF00"/>
              </a:solidFill>
              <a:effectLst/>
            </a:endParaRPr>
          </a:p>
        </p:txBody>
      </p:sp>
    </p:spTree>
    <p:extLst>
      <p:ext uri="{BB962C8B-B14F-4D97-AF65-F5344CB8AC3E}">
        <p14:creationId xmlns:p14="http://schemas.microsoft.com/office/powerpoint/2010/main" val="24756985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2:13</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Commendation</a:t>
            </a:r>
          </a:p>
          <a:p>
            <a:pPr marL="0" indent="0">
              <a:buNone/>
            </a:pPr>
            <a:endParaRPr lang="en-US" sz="3600" b="1" i="1" u="sng" dirty="0">
              <a:solidFill>
                <a:srgbClr val="92D050"/>
              </a:solidFill>
              <a:effectLst/>
            </a:endParaRPr>
          </a:p>
          <a:p>
            <a:pPr marL="0" indent="0">
              <a:buNone/>
            </a:pPr>
            <a:r>
              <a:rPr lang="en-US" sz="3200" dirty="0"/>
              <a:t>3. It seems that the whole city looked like a giant throne because of the Acropolis which stood hundreds of feet above the city itself.</a:t>
            </a:r>
          </a:p>
          <a:p>
            <a:pPr marL="0" indent="0">
              <a:buNone/>
            </a:pPr>
            <a:r>
              <a:rPr lang="en-US" sz="3200" dirty="0"/>
              <a:t>4. It could be a reference to the local organization to promote emperor worship, which was very powerful in Pergamos.</a:t>
            </a:r>
          </a:p>
          <a:p>
            <a:pPr marL="0" indent="0">
              <a:buNone/>
            </a:pPr>
            <a:r>
              <a:rPr lang="en-US" sz="3200" dirty="0">
                <a:solidFill>
                  <a:srgbClr val="FFFF00"/>
                </a:solidFill>
              </a:rPr>
              <a:t>* Snakes were associated with the worship of gods</a:t>
            </a:r>
          </a:p>
          <a:p>
            <a:pPr marL="0" indent="0">
              <a:buNone/>
            </a:pPr>
            <a:endParaRPr lang="en-US" sz="3200" dirty="0">
              <a:effectLst/>
            </a:endParaRPr>
          </a:p>
        </p:txBody>
      </p:sp>
    </p:spTree>
    <p:extLst>
      <p:ext uri="{BB962C8B-B14F-4D97-AF65-F5344CB8AC3E}">
        <p14:creationId xmlns:p14="http://schemas.microsoft.com/office/powerpoint/2010/main" val="97718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17:10</a:t>
            </a:r>
            <a:endParaRPr lang="en-US" dirty="0">
              <a:solidFill>
                <a:srgbClr val="00FFFF"/>
              </a:solidFill>
            </a:endParaRPr>
          </a:p>
        </p:txBody>
      </p:sp>
      <p:sp>
        <p:nvSpPr>
          <p:cNvPr id="3" name="Content Placeholder 2"/>
          <p:cNvSpPr>
            <a:spLocks noGrp="1"/>
          </p:cNvSpPr>
          <p:nvPr>
            <p:ph idx="1"/>
          </p:nvPr>
        </p:nvSpPr>
        <p:spPr>
          <a:xfrm>
            <a:off x="177421" y="1214649"/>
            <a:ext cx="11764370" cy="5431811"/>
          </a:xfrm>
        </p:spPr>
        <p:txBody>
          <a:bodyPr>
            <a:noAutofit/>
          </a:bodyPr>
          <a:lstStyle/>
          <a:p>
            <a:pPr marL="0" indent="0">
              <a:buNone/>
            </a:pPr>
            <a:r>
              <a:rPr lang="en-US" sz="5400" i="1" dirty="0" smtClean="0">
                <a:solidFill>
                  <a:srgbClr val="FFFF00"/>
                </a:solidFill>
                <a:effectLst/>
              </a:rPr>
              <a:t>“And </a:t>
            </a:r>
            <a:r>
              <a:rPr lang="en-US" sz="5400" i="1" dirty="0">
                <a:solidFill>
                  <a:srgbClr val="FFFF00"/>
                </a:solidFill>
                <a:effectLst/>
              </a:rPr>
              <a:t>they are seven kings: five of them have fallen, and the one is still reigning. The seventh has not yet come, but when he comes he must continue for a short time</a:t>
            </a:r>
            <a:r>
              <a:rPr lang="en-US" sz="5400" i="1" dirty="0" smtClean="0">
                <a:solidFill>
                  <a:srgbClr val="FFFF00"/>
                </a:solidFill>
                <a:effectLst/>
              </a:rPr>
              <a:t>.”</a:t>
            </a:r>
            <a:endParaRPr lang="en-US" sz="5400" i="1" dirty="0">
              <a:solidFill>
                <a:srgbClr val="FFFF00"/>
              </a:solidFill>
              <a:effectLst/>
            </a:endParaRPr>
          </a:p>
          <a:p>
            <a:pPr marL="0" indent="0">
              <a:buNone/>
            </a:pPr>
            <a:endParaRPr lang="en-US" sz="3600" i="1" dirty="0">
              <a:solidFill>
                <a:srgbClr val="FFFF00"/>
              </a:solidFill>
              <a:effectLst/>
            </a:endParaRPr>
          </a:p>
        </p:txBody>
      </p:sp>
    </p:spTree>
    <p:extLst>
      <p:ext uri="{BB962C8B-B14F-4D97-AF65-F5344CB8AC3E}">
        <p14:creationId xmlns:p14="http://schemas.microsoft.com/office/powerpoint/2010/main" val="3956401334"/>
      </p:ext>
    </p:extLst>
  </p:cSld>
  <p:clrMapOvr>
    <a:masterClrMapping/>
  </p:clrMapOvr>
  <p:timing>
    <p:tnLst>
      <p:par>
        <p:cTn id="1" dur="indefinite" restart="never" nodeType="tmRoot"/>
      </p:par>
    </p:tnLst>
  </p:timing>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17:10</a:t>
            </a:r>
            <a:endParaRPr lang="en-US" dirty="0">
              <a:solidFill>
                <a:srgbClr val="00FFFF"/>
              </a:solidFill>
            </a:endParaRPr>
          </a:p>
        </p:txBody>
      </p:sp>
      <p:sp>
        <p:nvSpPr>
          <p:cNvPr id="5" name="Content Placeholder 2"/>
          <p:cNvSpPr>
            <a:spLocks noGrp="1"/>
          </p:cNvSpPr>
          <p:nvPr>
            <p:ph idx="1"/>
          </p:nvPr>
        </p:nvSpPr>
        <p:spPr>
          <a:xfrm>
            <a:off x="191068" y="1310185"/>
            <a:ext cx="11859904" cy="5070142"/>
          </a:xfrm>
        </p:spPr>
        <p:txBody>
          <a:bodyPr>
            <a:noAutofit/>
          </a:bodyPr>
          <a:lstStyle/>
          <a:p>
            <a:pPr marL="0" indent="0">
              <a:buNone/>
            </a:pPr>
            <a:r>
              <a:rPr lang="en-US" sz="3600" dirty="0">
                <a:effectLst/>
              </a:rPr>
              <a:t>7 kings </a:t>
            </a:r>
            <a:r>
              <a:rPr lang="en-US" sz="3600" dirty="0" smtClean="0">
                <a:effectLst>
                  <a:outerShdw blurRad="38100" dist="38100" dir="2700000" algn="tl">
                    <a:srgbClr val="000000">
                      <a:alpha val="43137"/>
                    </a:srgbClr>
                  </a:outerShdw>
                </a:effectLst>
              </a:rPr>
              <a:t>would </a:t>
            </a:r>
            <a:r>
              <a:rPr lang="en-US" sz="3600" dirty="0">
                <a:effectLst>
                  <a:outerShdw blurRad="38100" dist="38100" dir="2700000" algn="tl">
                    <a:srgbClr val="000000">
                      <a:alpha val="43137"/>
                    </a:srgbClr>
                  </a:outerShdw>
                </a:effectLst>
              </a:rPr>
              <a:t>lead us to suppose that there were </a:t>
            </a:r>
            <a:r>
              <a:rPr lang="en-US" sz="3600" dirty="0" smtClean="0">
                <a:effectLst>
                  <a:outerShdw blurRad="38100" dist="38100" dir="2700000" algn="tl">
                    <a:srgbClr val="000000">
                      <a:alpha val="43137"/>
                    </a:srgbClr>
                  </a:outerShdw>
                </a:effectLst>
              </a:rPr>
              <a:t>administrations </a:t>
            </a:r>
            <a:r>
              <a:rPr lang="en-US" sz="3600" dirty="0">
                <a:effectLst>
                  <a:outerShdw blurRad="38100" dist="38100" dir="2700000" algn="tl">
                    <a:srgbClr val="000000">
                      <a:alpha val="43137"/>
                    </a:srgbClr>
                  </a:outerShdw>
                </a:effectLst>
              </a:rPr>
              <a:t>or forms of dominion, or </a:t>
            </a:r>
            <a:r>
              <a:rPr lang="en-US" sz="3600" dirty="0" smtClean="0">
                <a:effectLst>
                  <a:outerShdw blurRad="38100" dist="38100" dir="2700000" algn="tl">
                    <a:srgbClr val="000000">
                      <a:alpha val="43137"/>
                    </a:srgbClr>
                  </a:outerShdw>
                </a:effectLst>
              </a:rPr>
              <a:t>dynasties</a:t>
            </a:r>
            <a:r>
              <a:rPr lang="en-US" sz="3600" dirty="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which will exist at that time. The Antichrist would be the chief leader of a confederation of world leaders.  And Rome would be considered as the headquarters of the Antichristian empire where all the delegation would be sent forth.</a:t>
            </a:r>
          </a:p>
        </p:txBody>
      </p:sp>
    </p:spTree>
    <p:extLst>
      <p:ext uri="{BB962C8B-B14F-4D97-AF65-F5344CB8AC3E}">
        <p14:creationId xmlns:p14="http://schemas.microsoft.com/office/powerpoint/2010/main" val="1383672426"/>
      </p:ext>
    </p:extLst>
  </p:cSld>
  <p:clrMapOvr>
    <a:masterClrMapping/>
  </p:clrMapOvr>
  <p:timing>
    <p:tnLst>
      <p:par>
        <p:cTn id="1" dur="indefinite" restart="never" nodeType="tmRoot"/>
      </p:par>
    </p:tnLst>
  </p:timing>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17:10</a:t>
            </a:r>
            <a:endParaRPr lang="en-US" dirty="0">
              <a:solidFill>
                <a:srgbClr val="00FFFF"/>
              </a:solidFill>
            </a:endParaRPr>
          </a:p>
        </p:txBody>
      </p:sp>
      <p:sp>
        <p:nvSpPr>
          <p:cNvPr id="5" name="Content Placeholder 2"/>
          <p:cNvSpPr>
            <a:spLocks noGrp="1"/>
          </p:cNvSpPr>
          <p:nvPr>
            <p:ph idx="1"/>
          </p:nvPr>
        </p:nvSpPr>
        <p:spPr>
          <a:xfrm>
            <a:off x="204716" y="1037230"/>
            <a:ext cx="11859904" cy="5609230"/>
          </a:xfrm>
        </p:spPr>
        <p:txBody>
          <a:bodyPr>
            <a:noAutofit/>
          </a:bodyPr>
          <a:lstStyle/>
          <a:p>
            <a:pPr marL="0" indent="0">
              <a:buNone/>
            </a:pPr>
            <a:r>
              <a:rPr lang="en-US" sz="3600" i="1" dirty="0" smtClean="0">
                <a:solidFill>
                  <a:srgbClr val="FFFF00"/>
                </a:solidFill>
                <a:effectLst/>
              </a:rPr>
              <a:t>“… five are fallen…”</a:t>
            </a:r>
            <a:r>
              <a:rPr lang="en-US" sz="3600" dirty="0" smtClean="0">
                <a:effectLst/>
              </a:rPr>
              <a:t> </a:t>
            </a:r>
          </a:p>
          <a:p>
            <a:pPr marL="0" indent="0">
              <a:buNone/>
            </a:pPr>
            <a:r>
              <a:rPr lang="en-US" sz="3600" dirty="0" smtClean="0">
                <a:effectLst/>
              </a:rPr>
              <a:t> This obviously refers to empires or kingdoms that once ruled but no longer reign. But the uncertainty continues as to who they are exactly. Could it be former Roman emperors or simply powerful nations that have come through history like Egypt</a:t>
            </a:r>
            <a:r>
              <a:rPr lang="en-US" sz="3600" dirty="0">
                <a:effectLst/>
              </a:rPr>
              <a:t>, Assyria, Babylon, </a:t>
            </a:r>
            <a:r>
              <a:rPr lang="en-US" sz="3600" dirty="0" smtClean="0">
                <a:effectLst/>
              </a:rPr>
              <a:t>Persia &amp; Greece? </a:t>
            </a:r>
            <a:r>
              <a:rPr lang="en-US" sz="3600" i="1" dirty="0" smtClean="0">
                <a:solidFill>
                  <a:srgbClr val="FFFF00"/>
                </a:solidFill>
                <a:effectLst/>
              </a:rPr>
              <a:t>The “one that is” </a:t>
            </a:r>
            <a:r>
              <a:rPr lang="en-US" sz="3600" dirty="0" smtClean="0">
                <a:effectLst/>
              </a:rPr>
              <a:t>could be alluding to Rome as it was the dominant empire in John’s time.</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9226517"/>
      </p:ext>
    </p:extLst>
  </p:cSld>
  <p:clrMapOvr>
    <a:masterClrMapping/>
  </p:clrMapOvr>
  <p:timing>
    <p:tnLst>
      <p:par>
        <p:cTn id="1" dur="indefinite" restart="never" nodeType="tmRoot"/>
      </p:par>
    </p:tnLst>
  </p:timing>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17:10</a:t>
            </a:r>
            <a:endParaRPr lang="en-US" dirty="0">
              <a:solidFill>
                <a:srgbClr val="00FFFF"/>
              </a:solidFill>
            </a:endParaRPr>
          </a:p>
        </p:txBody>
      </p:sp>
      <p:sp>
        <p:nvSpPr>
          <p:cNvPr id="5" name="Content Placeholder 2"/>
          <p:cNvSpPr>
            <a:spLocks noGrp="1"/>
          </p:cNvSpPr>
          <p:nvPr>
            <p:ph idx="1"/>
          </p:nvPr>
        </p:nvSpPr>
        <p:spPr>
          <a:xfrm>
            <a:off x="204716" y="1037230"/>
            <a:ext cx="11859904" cy="5609230"/>
          </a:xfrm>
        </p:spPr>
        <p:txBody>
          <a:bodyPr>
            <a:noAutofit/>
          </a:bodyPr>
          <a:lstStyle/>
          <a:p>
            <a:pPr marL="0" indent="0">
              <a:buNone/>
            </a:pPr>
            <a:r>
              <a:rPr lang="en-US" sz="3600" i="1" dirty="0">
                <a:solidFill>
                  <a:srgbClr val="FFFF00"/>
                </a:solidFill>
                <a:effectLst/>
              </a:rPr>
              <a:t>“… and the other is not yet come; and when he cometh, he must continue a short space”</a:t>
            </a:r>
            <a:r>
              <a:rPr lang="en-US" sz="3600" dirty="0" smtClean="0">
                <a:effectLst/>
              </a:rPr>
              <a:t> </a:t>
            </a:r>
          </a:p>
          <a:p>
            <a:pPr marL="0" indent="0">
              <a:buNone/>
            </a:pPr>
            <a:r>
              <a:rPr lang="en-US" sz="3600" dirty="0" smtClean="0">
                <a:effectLst/>
              </a:rPr>
              <a:t>The </a:t>
            </a:r>
            <a:r>
              <a:rPr lang="en-US" sz="3600" dirty="0">
                <a:effectLst/>
              </a:rPr>
              <a:t>sixth one is to be succeeded by </a:t>
            </a:r>
            <a:r>
              <a:rPr lang="en-US" sz="3600" dirty="0" smtClean="0">
                <a:effectLst/>
              </a:rPr>
              <a:t>another (which is the 7</a:t>
            </a:r>
            <a:r>
              <a:rPr lang="en-US" sz="3600" baseline="30000" dirty="0" smtClean="0">
                <a:effectLst/>
              </a:rPr>
              <a:t>th</a:t>
            </a:r>
            <a:r>
              <a:rPr lang="en-US" sz="3600" dirty="0" smtClean="0">
                <a:effectLst/>
              </a:rPr>
              <a:t>) </a:t>
            </a:r>
            <a:r>
              <a:rPr lang="en-US" sz="3600" dirty="0">
                <a:effectLst/>
              </a:rPr>
              <a:t>in the same line, or occupying the same dominion. When that form of dominion is set </a:t>
            </a:r>
            <a:r>
              <a:rPr lang="en-US" sz="3600" dirty="0" smtClean="0">
                <a:effectLst/>
              </a:rPr>
              <a:t>up; his </a:t>
            </a:r>
            <a:r>
              <a:rPr lang="en-US" sz="3600" dirty="0">
                <a:effectLst/>
              </a:rPr>
              <a:t>dominion will be of short duration. </a:t>
            </a:r>
            <a:r>
              <a:rPr lang="en-US" sz="3600" dirty="0" smtClean="0">
                <a:effectLst/>
              </a:rPr>
              <a:t>Whichever empire this is… its reign will be short-lived.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4318972"/>
      </p:ext>
    </p:extLst>
  </p:cSld>
  <p:clrMapOvr>
    <a:masterClrMapping/>
  </p:clrMapOvr>
  <p:timing>
    <p:tnLst>
      <p:par>
        <p:cTn id="1" dur="indefinite" restart="never" nodeType="tmRoot"/>
      </p:par>
    </p:tnLst>
  </p:timing>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17:11</a:t>
            </a:r>
            <a:endParaRPr lang="en-US" dirty="0">
              <a:solidFill>
                <a:srgbClr val="00FFFF"/>
              </a:solidFill>
            </a:endParaRPr>
          </a:p>
        </p:txBody>
      </p:sp>
      <p:sp>
        <p:nvSpPr>
          <p:cNvPr id="5" name="Content Placeholder 2"/>
          <p:cNvSpPr>
            <a:spLocks noGrp="1"/>
          </p:cNvSpPr>
          <p:nvPr>
            <p:ph idx="1"/>
          </p:nvPr>
        </p:nvSpPr>
        <p:spPr>
          <a:xfrm>
            <a:off x="191068" y="1091821"/>
            <a:ext cx="11859904" cy="5554640"/>
          </a:xfrm>
        </p:spPr>
        <p:txBody>
          <a:bodyPr>
            <a:noAutofit/>
          </a:bodyPr>
          <a:lstStyle/>
          <a:p>
            <a:pPr marL="0" indent="0">
              <a:buNone/>
            </a:pPr>
            <a:r>
              <a:rPr lang="en-US" sz="3600" dirty="0" smtClean="0">
                <a:effectLst/>
              </a:rPr>
              <a:t>The </a:t>
            </a:r>
            <a:r>
              <a:rPr lang="en-US" sz="3600" dirty="0">
                <a:effectLst/>
              </a:rPr>
              <a:t>eighth in the </a:t>
            </a:r>
            <a:r>
              <a:rPr lang="en-US" sz="3600" dirty="0" smtClean="0">
                <a:effectLst/>
              </a:rPr>
              <a:t>succession of kingdoms would be the </a:t>
            </a:r>
            <a:r>
              <a:rPr lang="en-US" sz="3600" dirty="0">
                <a:effectLst/>
              </a:rPr>
              <a:t>Antichristian kingdom. The </a:t>
            </a:r>
            <a:r>
              <a:rPr lang="en-US" sz="3600" dirty="0" smtClean="0">
                <a:effectLst/>
              </a:rPr>
              <a:t>Antichrist springs </a:t>
            </a:r>
            <a:r>
              <a:rPr lang="en-US" sz="3600" dirty="0">
                <a:effectLst/>
              </a:rPr>
              <a:t>out of the </a:t>
            </a:r>
            <a:r>
              <a:rPr lang="en-US" sz="3600" dirty="0" smtClean="0">
                <a:effectLst/>
              </a:rPr>
              <a:t>seven</a:t>
            </a:r>
            <a:r>
              <a:rPr lang="en-US" sz="3600" dirty="0">
                <a:effectLst/>
              </a:rPr>
              <a:t> </a:t>
            </a:r>
            <a:r>
              <a:rPr lang="en-US" sz="3600" dirty="0" smtClean="0">
                <a:effectLst/>
              </a:rPr>
              <a:t>and is a part of the other seven empires. The </a:t>
            </a:r>
            <a:r>
              <a:rPr lang="en-US" sz="3600" dirty="0">
                <a:effectLst/>
              </a:rPr>
              <a:t>eighth is not merely one of the </a:t>
            </a:r>
            <a:r>
              <a:rPr lang="en-US" sz="3600" dirty="0" smtClean="0">
                <a:effectLst/>
              </a:rPr>
              <a:t>7 </a:t>
            </a:r>
            <a:r>
              <a:rPr lang="en-US" sz="3600" dirty="0">
                <a:effectLst/>
              </a:rPr>
              <a:t>restored, but a new power or person proceeding out of the seven, and at the same time embodying all the God-opposed features of the previous seven. </a:t>
            </a:r>
            <a:r>
              <a:rPr lang="en-US" sz="3600" dirty="0" smtClean="0">
                <a:effectLst/>
              </a:rPr>
              <a:t>The </a:t>
            </a:r>
            <a:r>
              <a:rPr lang="en-US" sz="3600" dirty="0">
                <a:effectLst/>
              </a:rPr>
              <a:t>eighth is the embodiment of </a:t>
            </a:r>
            <a:r>
              <a:rPr lang="en-US" sz="3600" dirty="0" smtClean="0">
                <a:effectLst/>
              </a:rPr>
              <a:t>all seven.</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3503962"/>
      </p:ext>
    </p:extLst>
  </p:cSld>
  <p:clrMapOvr>
    <a:masterClrMapping/>
  </p:clrMapOvr>
  <p:timing>
    <p:tnLst>
      <p:par>
        <p:cTn id="1" dur="indefinite" restart="never" nodeType="tmRoot"/>
      </p:par>
    </p:tnLst>
  </p:timing>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17:11</a:t>
            </a:r>
            <a:endParaRPr lang="en-US" dirty="0">
              <a:solidFill>
                <a:srgbClr val="00FFFF"/>
              </a:solidFill>
            </a:endParaRPr>
          </a:p>
        </p:txBody>
      </p:sp>
      <p:sp>
        <p:nvSpPr>
          <p:cNvPr id="5" name="Content Placeholder 2"/>
          <p:cNvSpPr>
            <a:spLocks noGrp="1"/>
          </p:cNvSpPr>
          <p:nvPr>
            <p:ph idx="1"/>
          </p:nvPr>
        </p:nvSpPr>
        <p:spPr>
          <a:xfrm>
            <a:off x="327546" y="1187355"/>
            <a:ext cx="11491415" cy="5472752"/>
          </a:xfrm>
        </p:spPr>
        <p:txBody>
          <a:bodyPr>
            <a:noAutofit/>
          </a:bodyPr>
          <a:lstStyle/>
          <a:p>
            <a:pPr marL="0" indent="0">
              <a:buNone/>
            </a:pPr>
            <a:r>
              <a:rPr lang="en-US" sz="3600" dirty="0" smtClean="0">
                <a:effectLst/>
              </a:rPr>
              <a:t>It </a:t>
            </a:r>
            <a:r>
              <a:rPr lang="en-US" sz="3600" dirty="0">
                <a:effectLst/>
              </a:rPr>
              <a:t>was </a:t>
            </a:r>
            <a:r>
              <a:rPr lang="en-US" sz="3600" i="1" dirty="0">
                <a:solidFill>
                  <a:srgbClr val="FFFF00"/>
                </a:solidFill>
                <a:effectLst/>
              </a:rPr>
              <a:t>"of the seven;" </a:t>
            </a:r>
            <a:r>
              <a:rPr lang="en-US" sz="3600" i="1" dirty="0" smtClean="0">
                <a:solidFill>
                  <a:srgbClr val="FFFF00"/>
                </a:solidFill>
                <a:effectLst/>
              </a:rPr>
              <a:t> </a:t>
            </a:r>
            <a:r>
              <a:rPr lang="en-US" sz="3600" dirty="0" smtClean="0">
                <a:effectLst/>
              </a:rPr>
              <a:t>that </a:t>
            </a:r>
            <a:r>
              <a:rPr lang="en-US" sz="3600" dirty="0">
                <a:effectLst/>
              </a:rPr>
              <a:t>is, he belongs to </a:t>
            </a:r>
            <a:r>
              <a:rPr lang="en-US" sz="3600" dirty="0" smtClean="0">
                <a:effectLst/>
              </a:rPr>
              <a:t>them… a </a:t>
            </a:r>
            <a:r>
              <a:rPr lang="en-US" sz="3600" dirty="0">
                <a:effectLst/>
              </a:rPr>
              <a:t>continuation of the same power which </a:t>
            </a:r>
            <a:r>
              <a:rPr lang="en-US" sz="3600" dirty="0" smtClean="0">
                <a:effectLst/>
              </a:rPr>
              <a:t>they </a:t>
            </a:r>
            <a:r>
              <a:rPr lang="en-US" sz="3600" dirty="0">
                <a:effectLst/>
              </a:rPr>
              <a:t>exercised before him. </a:t>
            </a:r>
            <a:r>
              <a:rPr lang="en-US" sz="3600" dirty="0" smtClean="0">
                <a:effectLst/>
              </a:rPr>
              <a:t>He had </a:t>
            </a:r>
            <a:r>
              <a:rPr lang="en-US" sz="3600" dirty="0">
                <a:effectLst/>
              </a:rPr>
              <a:t>the characteristics and strength of </a:t>
            </a:r>
            <a:r>
              <a:rPr lang="en-US" sz="3600" dirty="0" smtClean="0">
                <a:effectLst/>
              </a:rPr>
              <a:t>all seven. It </a:t>
            </a:r>
            <a:r>
              <a:rPr lang="en-US" sz="3600" dirty="0">
                <a:effectLst/>
              </a:rPr>
              <a:t>was a prolongation of the same power. </a:t>
            </a:r>
            <a:r>
              <a:rPr lang="en-US" sz="3600" dirty="0" smtClean="0">
                <a:effectLst/>
              </a:rPr>
              <a:t>The beast </a:t>
            </a:r>
            <a:r>
              <a:rPr lang="en-US" sz="3600" dirty="0">
                <a:effectLst/>
              </a:rPr>
              <a:t>had the same central </a:t>
            </a:r>
            <a:r>
              <a:rPr lang="en-US" sz="3600" dirty="0" smtClean="0">
                <a:effectLst/>
              </a:rPr>
              <a:t>seat and the same central headquarters – </a:t>
            </a:r>
            <a:r>
              <a:rPr lang="en-US" sz="3600" i="1" dirty="0" smtClean="0">
                <a:effectLst/>
              </a:rPr>
              <a:t>possibly Rome</a:t>
            </a:r>
            <a:r>
              <a:rPr lang="en-US" sz="3600" dirty="0" smtClean="0">
                <a:effectLst/>
              </a:rPr>
              <a:t>.  It </a:t>
            </a:r>
            <a:r>
              <a:rPr lang="en-US" sz="3600" dirty="0">
                <a:effectLst/>
              </a:rPr>
              <a:t>extended over the same </a:t>
            </a:r>
            <a:r>
              <a:rPr lang="en-US" sz="3600" dirty="0" smtClean="0">
                <a:effectLst/>
              </a:rPr>
              <a:t>territory </a:t>
            </a:r>
            <a:r>
              <a:rPr lang="en-US" sz="3600" dirty="0">
                <a:effectLst/>
              </a:rPr>
              <a:t>and it embraced sooner or later the same nations. </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3571988"/>
      </p:ext>
    </p:extLst>
  </p:cSld>
  <p:clrMapOvr>
    <a:masterClrMapping/>
  </p:clrMapOvr>
  <p:timing>
    <p:tnLst>
      <p:par>
        <p:cTn id="1" dur="indefinite" restart="never" nodeType="tmRoot"/>
      </p:par>
    </p:tnLst>
  </p:timing>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17:11</a:t>
            </a:r>
            <a:endParaRPr lang="en-US" dirty="0">
              <a:solidFill>
                <a:srgbClr val="00FFFF"/>
              </a:solidFill>
            </a:endParaRPr>
          </a:p>
        </p:txBody>
      </p:sp>
      <p:sp>
        <p:nvSpPr>
          <p:cNvPr id="5" name="Content Placeholder 2"/>
          <p:cNvSpPr>
            <a:spLocks noGrp="1"/>
          </p:cNvSpPr>
          <p:nvPr>
            <p:ph idx="1"/>
          </p:nvPr>
        </p:nvSpPr>
        <p:spPr>
          <a:xfrm>
            <a:off x="204716" y="1337481"/>
            <a:ext cx="11805314" cy="5322626"/>
          </a:xfrm>
        </p:spPr>
        <p:txBody>
          <a:bodyPr>
            <a:noAutofit/>
          </a:bodyPr>
          <a:lstStyle/>
          <a:p>
            <a:pPr marL="0" indent="0">
              <a:buNone/>
            </a:pPr>
            <a:r>
              <a:rPr lang="en-US" sz="3600" dirty="0">
                <a:effectLst/>
              </a:rPr>
              <a:t>It </a:t>
            </a:r>
            <a:r>
              <a:rPr lang="en-US" sz="3600" dirty="0" smtClean="0">
                <a:effectLst/>
              </a:rPr>
              <a:t>will </a:t>
            </a:r>
            <a:r>
              <a:rPr lang="en-US" sz="3600" i="1" dirty="0" smtClean="0">
                <a:solidFill>
                  <a:srgbClr val="FFFF00"/>
                </a:solidFill>
                <a:effectLst/>
              </a:rPr>
              <a:t>“go </a:t>
            </a:r>
            <a:r>
              <a:rPr lang="en-US" sz="3600" i="1" dirty="0">
                <a:solidFill>
                  <a:srgbClr val="FFFF00"/>
                </a:solidFill>
                <a:effectLst/>
              </a:rPr>
              <a:t>into </a:t>
            </a:r>
            <a:r>
              <a:rPr lang="en-US" sz="3600" i="1" dirty="0" smtClean="0">
                <a:solidFill>
                  <a:srgbClr val="FFFF00"/>
                </a:solidFill>
                <a:effectLst/>
              </a:rPr>
              <a:t>perdition”</a:t>
            </a:r>
            <a:r>
              <a:rPr lang="en-US" sz="3600" dirty="0">
                <a:effectLst/>
              </a:rPr>
              <a:t>… </a:t>
            </a:r>
            <a:r>
              <a:rPr lang="en-US" sz="3600" dirty="0" smtClean="0">
                <a:effectLst/>
              </a:rPr>
              <a:t>Now mentioned twice </a:t>
            </a:r>
            <a:r>
              <a:rPr lang="en-US" sz="3600" i="1" dirty="0" smtClean="0">
                <a:solidFill>
                  <a:srgbClr val="FFFF00"/>
                </a:solidFill>
                <a:effectLst/>
              </a:rPr>
              <a:t>(</a:t>
            </a:r>
            <a:r>
              <a:rPr lang="en-US" sz="3600" i="1" dirty="0" err="1" smtClean="0">
                <a:solidFill>
                  <a:srgbClr val="FFFF00"/>
                </a:solidFill>
                <a:effectLst/>
              </a:rPr>
              <a:t>Vs</a:t>
            </a:r>
            <a:r>
              <a:rPr lang="en-US" sz="3600" i="1" dirty="0" smtClean="0">
                <a:solidFill>
                  <a:srgbClr val="FFFF00"/>
                </a:solidFill>
                <a:effectLst/>
              </a:rPr>
              <a:t> 8) </a:t>
            </a:r>
          </a:p>
          <a:p>
            <a:pPr marL="0" indent="0">
              <a:buNone/>
            </a:pPr>
            <a:r>
              <a:rPr lang="en-US" sz="3600" dirty="0" smtClean="0">
                <a:effectLst/>
              </a:rPr>
              <a:t>The doom of the antichrist and his kingdom will be sure and sudden. He will not escape destruction. One day the enemy will be crushed.  This dominion would </a:t>
            </a:r>
            <a:r>
              <a:rPr lang="en-US" sz="3600" dirty="0">
                <a:effectLst/>
              </a:rPr>
              <a:t>not be extended to a ninth, </a:t>
            </a:r>
            <a:r>
              <a:rPr lang="en-US" sz="3600" dirty="0" smtClean="0">
                <a:effectLst/>
              </a:rPr>
              <a:t>tenth </a:t>
            </a:r>
            <a:r>
              <a:rPr lang="en-US" sz="3600" dirty="0">
                <a:effectLst/>
              </a:rPr>
              <a:t>or eleventh </a:t>
            </a:r>
            <a:r>
              <a:rPr lang="en-US" sz="3600" dirty="0" smtClean="0">
                <a:effectLst/>
              </a:rPr>
              <a:t>reign </a:t>
            </a:r>
            <a:r>
              <a:rPr lang="en-US" sz="3600" dirty="0">
                <a:effectLst/>
              </a:rPr>
              <a:t>but would finally expire under the eighth.</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939176"/>
      </p:ext>
    </p:extLst>
  </p:cSld>
  <p:clrMapOvr>
    <a:masterClrMapping/>
  </p:clrMapOvr>
  <p:timing>
    <p:tnLst>
      <p:par>
        <p:cTn id="1" dur="indefinite" restart="never" nodeType="tmRoot"/>
      </p:par>
    </p:tnLst>
  </p:timing>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17:12</a:t>
            </a:r>
            <a:endParaRPr lang="en-US" dirty="0">
              <a:solidFill>
                <a:srgbClr val="00FFFF"/>
              </a:solidFill>
            </a:endParaRPr>
          </a:p>
        </p:txBody>
      </p:sp>
      <p:sp>
        <p:nvSpPr>
          <p:cNvPr id="5" name="Content Placeholder 2"/>
          <p:cNvSpPr>
            <a:spLocks noGrp="1"/>
          </p:cNvSpPr>
          <p:nvPr>
            <p:ph idx="1"/>
          </p:nvPr>
        </p:nvSpPr>
        <p:spPr>
          <a:xfrm>
            <a:off x="204716" y="1091821"/>
            <a:ext cx="11805314" cy="5568286"/>
          </a:xfrm>
        </p:spPr>
        <p:txBody>
          <a:bodyPr>
            <a:noAutofit/>
          </a:bodyPr>
          <a:lstStyle/>
          <a:p>
            <a:pPr marL="0" indent="0">
              <a:buNone/>
            </a:pPr>
            <a:r>
              <a:rPr lang="en-US" sz="3600" i="1" dirty="0" smtClean="0">
                <a:solidFill>
                  <a:srgbClr val="FFFF00"/>
                </a:solidFill>
                <a:effectLst/>
              </a:rPr>
              <a:t>Rev</a:t>
            </a:r>
            <a:r>
              <a:rPr lang="en-US" sz="3600" i="1" dirty="0">
                <a:solidFill>
                  <a:srgbClr val="FFFF00"/>
                </a:solidFill>
                <a:effectLst/>
              </a:rPr>
              <a:t>. 17:12 </a:t>
            </a:r>
            <a:r>
              <a:rPr lang="en-US" sz="3600" dirty="0" smtClean="0">
                <a:effectLst/>
              </a:rPr>
              <a:t>refers </a:t>
            </a:r>
            <a:r>
              <a:rPr lang="en-US" sz="3600" dirty="0">
                <a:effectLst/>
              </a:rPr>
              <a:t>to end-time world leaders, but without </a:t>
            </a:r>
            <a:r>
              <a:rPr lang="en-US" sz="3600" dirty="0" smtClean="0">
                <a:effectLst/>
              </a:rPr>
              <a:t> specificity; </a:t>
            </a:r>
            <a:r>
              <a:rPr lang="en-US" sz="3600" dirty="0">
                <a:effectLst/>
              </a:rPr>
              <a:t> </a:t>
            </a:r>
            <a:r>
              <a:rPr lang="en-US" sz="3600" dirty="0" smtClean="0">
                <a:effectLst/>
              </a:rPr>
              <a:t>hence there is difficulty in identifying these leaders. We know that they represent </a:t>
            </a:r>
            <a:r>
              <a:rPr lang="en-US" sz="3600" dirty="0">
                <a:effectLst/>
              </a:rPr>
              <a:t>or denote ten kings; </a:t>
            </a:r>
            <a:r>
              <a:rPr lang="en-US" sz="3600" dirty="0" smtClean="0">
                <a:effectLst/>
              </a:rPr>
              <a:t>that is, 10 </a:t>
            </a:r>
            <a:r>
              <a:rPr lang="en-US" sz="3600" dirty="0">
                <a:effectLst/>
              </a:rPr>
              <a:t>kingdoms or </a:t>
            </a:r>
            <a:r>
              <a:rPr lang="en-US" sz="3600" dirty="0" smtClean="0">
                <a:effectLst/>
              </a:rPr>
              <a:t>powers… </a:t>
            </a:r>
            <a:r>
              <a:rPr lang="en-US" sz="3600" i="1" dirty="0" smtClean="0">
                <a:solidFill>
                  <a:srgbClr val="FFFF00"/>
                </a:solidFill>
                <a:effectLst/>
              </a:rPr>
              <a:t>“Which </a:t>
            </a:r>
            <a:r>
              <a:rPr lang="en-US" sz="3600" i="1" dirty="0">
                <a:solidFill>
                  <a:srgbClr val="FFFF00"/>
                </a:solidFill>
                <a:effectLst/>
              </a:rPr>
              <a:t>have received no kingdom as </a:t>
            </a:r>
            <a:r>
              <a:rPr lang="en-US" sz="3600" i="1" dirty="0" smtClean="0">
                <a:solidFill>
                  <a:srgbClr val="FFFF00"/>
                </a:solidFill>
                <a:effectLst/>
              </a:rPr>
              <a:t>yet”</a:t>
            </a:r>
            <a:r>
              <a:rPr lang="en-US" sz="3600" dirty="0" smtClean="0">
                <a:effectLst/>
              </a:rPr>
              <a:t>… But they </a:t>
            </a:r>
            <a:r>
              <a:rPr lang="en-US" sz="3600" dirty="0">
                <a:effectLst/>
              </a:rPr>
              <a:t>were not in existence </a:t>
            </a:r>
            <a:r>
              <a:rPr lang="en-US" sz="3600" dirty="0" smtClean="0">
                <a:effectLst/>
              </a:rPr>
              <a:t>nor reigning when </a:t>
            </a:r>
            <a:r>
              <a:rPr lang="en-US" sz="3600" dirty="0">
                <a:effectLst/>
              </a:rPr>
              <a:t>John wrote. </a:t>
            </a:r>
            <a:r>
              <a:rPr lang="en-US" sz="3600" dirty="0" smtClean="0">
                <a:effectLst/>
              </a:rPr>
              <a:t>It </a:t>
            </a:r>
            <a:r>
              <a:rPr lang="en-US" sz="3600" dirty="0">
                <a:effectLst/>
              </a:rPr>
              <a:t>seems that these ten kings or </a:t>
            </a:r>
            <a:r>
              <a:rPr lang="en-US" sz="3600" dirty="0" smtClean="0">
                <a:effectLst/>
              </a:rPr>
              <a:t>kingdoms </a:t>
            </a:r>
            <a:r>
              <a:rPr lang="en-US" sz="3600" dirty="0">
                <a:effectLst/>
              </a:rPr>
              <a:t>are to be contemporaries with the </a:t>
            </a:r>
            <a:r>
              <a:rPr lang="en-US" sz="3600" dirty="0" smtClean="0">
                <a:effectLst/>
              </a:rPr>
              <a:t>antichrist </a:t>
            </a:r>
            <a:r>
              <a:rPr lang="en-US" sz="3600" dirty="0">
                <a:effectLst/>
              </a:rPr>
              <a:t>in </a:t>
            </a:r>
            <a:r>
              <a:rPr lang="en-US" sz="3600" dirty="0" smtClean="0">
                <a:effectLst/>
              </a:rPr>
              <a:t>his </a:t>
            </a:r>
            <a:r>
              <a:rPr lang="en-US" sz="3600" dirty="0">
                <a:effectLst/>
              </a:rPr>
              <a:t>last or eighth </a:t>
            </a:r>
            <a:r>
              <a:rPr lang="en-US" sz="3600" dirty="0" smtClean="0">
                <a:effectLst/>
              </a:rPr>
              <a:t>dominion.</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5940208"/>
      </p:ext>
    </p:extLst>
  </p:cSld>
  <p:clrMapOvr>
    <a:masterClrMapping/>
  </p:clrMapOvr>
  <p:timing>
    <p:tnLst>
      <p:par>
        <p:cTn id="1" dur="indefinite" restart="never" nodeType="tmRoot"/>
      </p:par>
    </p:tnLst>
  </p:timing>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17:12</a:t>
            </a:r>
            <a:endParaRPr lang="en-US" dirty="0">
              <a:solidFill>
                <a:srgbClr val="00FFFF"/>
              </a:solidFill>
            </a:endParaRPr>
          </a:p>
        </p:txBody>
      </p:sp>
      <p:sp>
        <p:nvSpPr>
          <p:cNvPr id="5" name="Content Placeholder 2"/>
          <p:cNvSpPr>
            <a:spLocks noGrp="1"/>
          </p:cNvSpPr>
          <p:nvPr>
            <p:ph idx="1"/>
          </p:nvPr>
        </p:nvSpPr>
        <p:spPr>
          <a:xfrm>
            <a:off x="204716" y="1091821"/>
            <a:ext cx="11805314" cy="5568286"/>
          </a:xfrm>
        </p:spPr>
        <p:txBody>
          <a:bodyPr>
            <a:noAutofit/>
          </a:bodyPr>
          <a:lstStyle/>
          <a:p>
            <a:pPr marL="0" indent="0">
              <a:buNone/>
            </a:pPr>
            <a:r>
              <a:rPr lang="en-US" sz="3600" i="1" dirty="0" smtClean="0">
                <a:solidFill>
                  <a:srgbClr val="FFFF00"/>
                </a:solidFill>
                <a:effectLst/>
              </a:rPr>
              <a:t>“…one hour...” </a:t>
            </a:r>
          </a:p>
          <a:p>
            <a:pPr marL="0" indent="0">
              <a:buNone/>
            </a:pPr>
            <a:r>
              <a:rPr lang="en-US" sz="3600" dirty="0" smtClean="0">
                <a:effectLst/>
              </a:rPr>
              <a:t>It </a:t>
            </a:r>
            <a:r>
              <a:rPr lang="en-US" sz="3600" dirty="0">
                <a:effectLst/>
              </a:rPr>
              <a:t>cannot be supposed that this is to be taken literally. The meaning </a:t>
            </a:r>
            <a:r>
              <a:rPr lang="en-US" sz="3600" dirty="0" smtClean="0">
                <a:effectLst/>
              </a:rPr>
              <a:t>is </a:t>
            </a:r>
            <a:r>
              <a:rPr lang="en-US" sz="3600" dirty="0">
                <a:effectLst/>
              </a:rPr>
              <a:t>that this would be brief and temporary. </a:t>
            </a:r>
            <a:r>
              <a:rPr lang="en-US" sz="3600" dirty="0" smtClean="0">
                <a:effectLst/>
              </a:rPr>
              <a:t>It denotes a short </a:t>
            </a:r>
            <a:r>
              <a:rPr lang="en-US" sz="3600" dirty="0">
                <a:effectLst/>
              </a:rPr>
              <a:t>period of </a:t>
            </a:r>
            <a:r>
              <a:rPr lang="en-US" sz="3600" dirty="0" smtClean="0">
                <a:effectLst/>
              </a:rPr>
              <a:t>time… one time only… a </a:t>
            </a:r>
            <a:r>
              <a:rPr lang="en-US" sz="3600" dirty="0">
                <a:effectLst/>
              </a:rPr>
              <a:t>definite </a:t>
            </a:r>
            <a:r>
              <a:rPr lang="en-US" sz="3600" dirty="0" smtClean="0">
                <a:effectLst/>
              </a:rPr>
              <a:t>season or time </a:t>
            </a:r>
            <a:r>
              <a:rPr lang="en-US" sz="3600" dirty="0">
                <a:effectLst/>
              </a:rPr>
              <a:t>of short </a:t>
            </a:r>
            <a:r>
              <a:rPr lang="en-US" sz="3600" dirty="0" smtClean="0">
                <a:effectLst/>
              </a:rPr>
              <a:t>duration. A similar expression is used to describe the tribulation period in </a:t>
            </a:r>
            <a:r>
              <a:rPr lang="en-US" sz="3600" i="1" dirty="0" smtClean="0">
                <a:solidFill>
                  <a:srgbClr val="FFFF00"/>
                </a:solidFill>
                <a:effectLst/>
              </a:rPr>
              <a:t>Rev. 3:10 </a:t>
            </a:r>
            <a:r>
              <a:rPr lang="en-US" sz="3600" dirty="0" smtClean="0">
                <a:effectLst/>
              </a:rPr>
              <a:t>when it was called the </a:t>
            </a:r>
            <a:r>
              <a:rPr lang="en-US" sz="3600" i="1" dirty="0" smtClean="0">
                <a:solidFill>
                  <a:srgbClr val="FFFF00"/>
                </a:solidFill>
                <a:effectLst/>
              </a:rPr>
              <a:t>“</a:t>
            </a:r>
            <a:r>
              <a:rPr lang="en-US" sz="3600" i="1" u="sng" dirty="0" smtClean="0">
                <a:solidFill>
                  <a:srgbClr val="FFFF00"/>
                </a:solidFill>
                <a:effectLst/>
              </a:rPr>
              <a:t>hour</a:t>
            </a:r>
            <a:r>
              <a:rPr lang="en-US" sz="3600" i="1" dirty="0" smtClean="0">
                <a:solidFill>
                  <a:srgbClr val="FFFF00"/>
                </a:solidFill>
                <a:effectLst/>
              </a:rPr>
              <a:t> of temptation.”</a:t>
            </a:r>
            <a:endParaRPr lang="en-US" sz="3600" i="1"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2154006"/>
      </p:ext>
    </p:extLst>
  </p:cSld>
  <p:clrMapOvr>
    <a:masterClrMapping/>
  </p:clrMapOvr>
  <p:timing>
    <p:tnLst>
      <p:par>
        <p:cTn id="1" dur="indefinite" restart="never" nodeType="tmRoot"/>
      </p:par>
    </p:tnLst>
  </p:timing>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17:13</a:t>
            </a:r>
            <a:endParaRPr lang="en-US" dirty="0">
              <a:solidFill>
                <a:srgbClr val="00FFFF"/>
              </a:solidFill>
            </a:endParaRPr>
          </a:p>
        </p:txBody>
      </p:sp>
      <p:sp>
        <p:nvSpPr>
          <p:cNvPr id="5" name="Content Placeholder 2"/>
          <p:cNvSpPr>
            <a:spLocks noGrp="1"/>
          </p:cNvSpPr>
          <p:nvPr>
            <p:ph idx="1"/>
          </p:nvPr>
        </p:nvSpPr>
        <p:spPr>
          <a:xfrm>
            <a:off x="204716" y="1091821"/>
            <a:ext cx="11805314" cy="5568286"/>
          </a:xfrm>
        </p:spPr>
        <p:txBody>
          <a:bodyPr>
            <a:noAutofit/>
          </a:bodyPr>
          <a:lstStyle/>
          <a:p>
            <a:pPr marL="0" indent="0">
              <a:buNone/>
            </a:pPr>
            <a:r>
              <a:rPr lang="en-US" sz="3600" i="1" dirty="0" smtClean="0">
                <a:solidFill>
                  <a:srgbClr val="FFFF00"/>
                </a:solidFill>
                <a:effectLst/>
              </a:rPr>
              <a:t>These </a:t>
            </a:r>
            <a:r>
              <a:rPr lang="en-US" sz="3600" i="1" dirty="0">
                <a:solidFill>
                  <a:srgbClr val="FFFF00"/>
                </a:solidFill>
                <a:effectLst/>
              </a:rPr>
              <a:t>have one </a:t>
            </a:r>
            <a:r>
              <a:rPr lang="en-US" sz="3600" i="1" dirty="0" smtClean="0">
                <a:solidFill>
                  <a:srgbClr val="FFFF00"/>
                </a:solidFill>
                <a:effectLst/>
              </a:rPr>
              <a:t>mind...</a:t>
            </a:r>
            <a:r>
              <a:rPr lang="en-US" sz="3600" dirty="0" smtClean="0">
                <a:effectLst/>
              </a:rPr>
              <a:t> They </a:t>
            </a:r>
            <a:r>
              <a:rPr lang="en-US" sz="3600" dirty="0">
                <a:effectLst/>
              </a:rPr>
              <a:t>are united in the promotion of the same </a:t>
            </a:r>
            <a:r>
              <a:rPr lang="en-US" sz="3600" dirty="0" smtClean="0">
                <a:effectLst/>
              </a:rPr>
              <a:t>objective. </a:t>
            </a:r>
          </a:p>
          <a:p>
            <a:pPr marL="0" indent="0">
              <a:buNone/>
            </a:pPr>
            <a:r>
              <a:rPr lang="en-US" sz="3600" i="1" dirty="0" smtClean="0">
                <a:solidFill>
                  <a:srgbClr val="FFFF00"/>
                </a:solidFill>
                <a:effectLst>
                  <a:outerShdw blurRad="38100" dist="38100" dir="2700000" algn="tl">
                    <a:srgbClr val="000000">
                      <a:alpha val="43137"/>
                    </a:srgbClr>
                  </a:outerShdw>
                </a:effectLst>
              </a:rPr>
              <a:t>And </a:t>
            </a:r>
            <a:r>
              <a:rPr lang="en-US" sz="3600" i="1" dirty="0">
                <a:solidFill>
                  <a:srgbClr val="FFFF00"/>
                </a:solidFill>
                <a:effectLst>
                  <a:outerShdw blurRad="38100" dist="38100" dir="2700000" algn="tl">
                    <a:srgbClr val="000000">
                      <a:alpha val="43137"/>
                    </a:srgbClr>
                  </a:outerShdw>
                </a:effectLst>
              </a:rPr>
              <a:t>shall give their power and strength unto the beast. </a:t>
            </a:r>
            <a:r>
              <a:rPr lang="en-US" sz="3600" dirty="0">
                <a:effectLst/>
              </a:rPr>
              <a:t>They all </a:t>
            </a:r>
            <a:r>
              <a:rPr lang="en-US" sz="3600" dirty="0" smtClean="0">
                <a:effectLst/>
              </a:rPr>
              <a:t>will </a:t>
            </a:r>
            <a:r>
              <a:rPr lang="en-US" sz="3600" dirty="0">
                <a:effectLst/>
              </a:rPr>
              <a:t>give their warlike power and royal authority to the beast. </a:t>
            </a:r>
            <a:r>
              <a:rPr lang="en-US" sz="3600" dirty="0" smtClean="0">
                <a:effectLst>
                  <a:outerShdw blurRad="38100" dist="38100" dir="2700000" algn="tl">
                    <a:srgbClr val="000000">
                      <a:alpha val="43137"/>
                    </a:srgbClr>
                  </a:outerShdw>
                </a:effectLst>
              </a:rPr>
              <a:t>They shall </a:t>
            </a:r>
            <a:r>
              <a:rPr lang="en-US" sz="3600" dirty="0">
                <a:effectLst>
                  <a:outerShdw blurRad="38100" dist="38100" dir="2700000" algn="tl">
                    <a:srgbClr val="000000">
                      <a:alpha val="43137"/>
                    </a:srgbClr>
                  </a:outerShdw>
                </a:effectLst>
              </a:rPr>
              <a:t>lend their influence to the support of the </a:t>
            </a:r>
            <a:r>
              <a:rPr lang="en-US" sz="3600" dirty="0" smtClean="0">
                <a:effectLst>
                  <a:outerShdw blurRad="38100" dist="38100" dir="2700000" algn="tl">
                    <a:srgbClr val="000000">
                      <a:alpha val="43137"/>
                    </a:srgbClr>
                  </a:outerShdw>
                </a:effectLst>
              </a:rPr>
              <a:t>antichrist </a:t>
            </a:r>
            <a:r>
              <a:rPr lang="en-US" sz="3600" dirty="0">
                <a:effectLst>
                  <a:outerShdw blurRad="38100" dist="38100" dir="2700000" algn="tl">
                    <a:srgbClr val="000000">
                      <a:alpha val="43137"/>
                    </a:srgbClr>
                  </a:outerShdw>
                </a:effectLst>
              </a:rPr>
              <a:t>and become the upholders of that </a:t>
            </a:r>
            <a:r>
              <a:rPr lang="en-US" sz="3600" dirty="0" smtClean="0">
                <a:effectLst>
                  <a:outerShdw blurRad="38100" dist="38100" dir="2700000" algn="tl">
                    <a:srgbClr val="000000">
                      <a:alpha val="43137"/>
                    </a:srgbClr>
                  </a:outerShdw>
                </a:effectLst>
              </a:rPr>
              <a:t>kingdom. </a:t>
            </a:r>
            <a:r>
              <a:rPr lang="en-US" sz="3600" dirty="0">
                <a:effectLst>
                  <a:outerShdw blurRad="38100" dist="38100" dir="2700000" algn="tl">
                    <a:srgbClr val="000000">
                      <a:alpha val="43137"/>
                    </a:srgbClr>
                  </a:outerShdw>
                </a:effectLst>
              </a:rPr>
              <a:t>They </a:t>
            </a:r>
            <a:r>
              <a:rPr lang="en-US" sz="3600" dirty="0" smtClean="0">
                <a:effectLst>
                  <a:outerShdw blurRad="38100" dist="38100" dir="2700000" algn="tl">
                    <a:srgbClr val="000000">
                      <a:alpha val="43137"/>
                    </a:srgbClr>
                  </a:outerShdw>
                </a:effectLst>
              </a:rPr>
              <a:t>will become the beast’s </a:t>
            </a:r>
            <a:r>
              <a:rPr lang="en-US" sz="3600" dirty="0">
                <a:effectLst>
                  <a:outerShdw blurRad="38100" dist="38100" dir="2700000" algn="tl">
                    <a:srgbClr val="000000">
                      <a:alpha val="43137"/>
                    </a:srgbClr>
                  </a:outerShdw>
                </a:effectLst>
              </a:rPr>
              <a:t>dependent </a:t>
            </a:r>
            <a:r>
              <a:rPr lang="en-US" sz="3600" dirty="0" smtClean="0">
                <a:effectLst>
                  <a:outerShdw blurRad="38100" dist="38100" dir="2700000" algn="tl">
                    <a:srgbClr val="000000">
                      <a:alpha val="43137"/>
                    </a:srgbClr>
                  </a:outerShdw>
                </a:effectLst>
              </a:rPr>
              <a:t>allies.</a:t>
            </a:r>
          </a:p>
        </p:txBody>
      </p:sp>
    </p:spTree>
    <p:extLst>
      <p:ext uri="{BB962C8B-B14F-4D97-AF65-F5344CB8AC3E}">
        <p14:creationId xmlns:p14="http://schemas.microsoft.com/office/powerpoint/2010/main" val="7214056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5.picsearch.com/is?45K2zYj1XOanVpZeoSntYH0ag777SKPeGOhk92T9mf8&amp;height=2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46" y="129075"/>
            <a:ext cx="5581389" cy="34863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3.picsearch.com/is?xtYoAXP_Q3IVxknsY3Ra8KJ_zVfa6sodOZaQ_edbtiA&amp;height=2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18" y="3725075"/>
            <a:ext cx="4020210" cy="3006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2.picsearch.com/is?xvsmiRcEDHVPXhlwnVa14Yw30HxVi3wI3uZ8fAAYy-0&amp;height=2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5205" y="414998"/>
            <a:ext cx="4768948" cy="596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651415"/>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17:14</a:t>
            </a:r>
            <a:endParaRPr lang="en-US" dirty="0">
              <a:solidFill>
                <a:srgbClr val="00FFFF"/>
              </a:solidFill>
            </a:endParaRPr>
          </a:p>
        </p:txBody>
      </p:sp>
      <p:sp>
        <p:nvSpPr>
          <p:cNvPr id="5" name="Content Placeholder 2"/>
          <p:cNvSpPr>
            <a:spLocks noGrp="1"/>
          </p:cNvSpPr>
          <p:nvPr>
            <p:ph idx="1"/>
          </p:nvPr>
        </p:nvSpPr>
        <p:spPr>
          <a:xfrm>
            <a:off x="204716" y="1091821"/>
            <a:ext cx="11805314" cy="5568286"/>
          </a:xfrm>
        </p:spPr>
        <p:txBody>
          <a:bodyPr>
            <a:noAutofit/>
          </a:bodyPr>
          <a:lstStyle/>
          <a:p>
            <a:pPr marL="0" indent="0">
              <a:buNone/>
            </a:pPr>
            <a:r>
              <a:rPr lang="en-US" sz="3600" i="1" dirty="0" smtClean="0">
                <a:solidFill>
                  <a:srgbClr val="FFFF00"/>
                </a:solidFill>
                <a:effectLst>
                  <a:outerShdw blurRad="38100" dist="38100" dir="2700000" algn="tl">
                    <a:srgbClr val="000000">
                      <a:alpha val="43137"/>
                    </a:srgbClr>
                  </a:outerShdw>
                </a:effectLst>
              </a:rPr>
              <a:t>These </a:t>
            </a:r>
            <a:r>
              <a:rPr lang="en-US" sz="3600" i="1" dirty="0">
                <a:solidFill>
                  <a:srgbClr val="FFFF00"/>
                </a:solidFill>
                <a:effectLst>
                  <a:outerShdw blurRad="38100" dist="38100" dir="2700000" algn="tl">
                    <a:srgbClr val="000000">
                      <a:alpha val="43137"/>
                    </a:srgbClr>
                  </a:outerShdw>
                </a:effectLst>
              </a:rPr>
              <a:t>will make war against the Lamb, and the Lamb will overcome them, because he is the Lord of lords and King of kings; and those who are with him are named, marked </a:t>
            </a:r>
            <a:r>
              <a:rPr lang="en-US" sz="3600" i="1" dirty="0" smtClean="0">
                <a:solidFill>
                  <a:srgbClr val="FFFF00"/>
                </a:solidFill>
                <a:effectLst>
                  <a:outerShdw blurRad="38100" dist="38100" dir="2700000" algn="tl">
                    <a:srgbClr val="000000">
                      <a:alpha val="43137"/>
                    </a:srgbClr>
                  </a:outerShdw>
                </a:effectLst>
              </a:rPr>
              <a:t>out </a:t>
            </a:r>
            <a:r>
              <a:rPr lang="en-US" sz="3600" i="1" dirty="0">
                <a:solidFill>
                  <a:srgbClr val="FFFF00"/>
                </a:solidFill>
                <a:effectLst>
                  <a:outerShdw blurRad="38100" dist="38100" dir="2700000" algn="tl">
                    <a:srgbClr val="000000">
                      <a:alpha val="43137"/>
                    </a:srgbClr>
                  </a:outerShdw>
                </a:effectLst>
              </a:rPr>
              <a:t>and true.</a:t>
            </a:r>
          </a:p>
          <a:p>
            <a:pPr marL="0" indent="0">
              <a:buNone/>
            </a:pPr>
            <a:r>
              <a:rPr lang="en-US" sz="3600" i="1" dirty="0" smtClean="0">
                <a:solidFill>
                  <a:srgbClr val="00FFFF"/>
                </a:solidFill>
                <a:effectLst>
                  <a:outerShdw blurRad="38100" dist="38100" dir="2700000" algn="tl">
                    <a:srgbClr val="000000">
                      <a:alpha val="43137"/>
                    </a:srgbClr>
                  </a:outerShdw>
                </a:effectLst>
              </a:rPr>
              <a:t>They </a:t>
            </a:r>
            <a:r>
              <a:rPr lang="en-US" sz="3600" i="1" dirty="0">
                <a:solidFill>
                  <a:srgbClr val="00FFFF"/>
                </a:solidFill>
                <a:effectLst>
                  <a:outerShdw blurRad="38100" dist="38100" dir="2700000" algn="tl">
                    <a:srgbClr val="000000">
                      <a:alpha val="43137"/>
                    </a:srgbClr>
                  </a:outerShdw>
                </a:effectLst>
              </a:rPr>
              <a:t>will fight with the Lamb, but the Lamb will conquer them, for he is Lord of lords and King of kings; so, too, will those with him who have received the Call and are chosen and faithful.</a:t>
            </a:r>
          </a:p>
          <a:p>
            <a:pPr marL="0" indent="0">
              <a:buNone/>
            </a:pP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3450455"/>
      </p:ext>
    </p:extLst>
  </p:cSld>
  <p:clrMapOvr>
    <a:masterClrMapping/>
  </p:clrMapOvr>
  <p:timing>
    <p:tnLst>
      <p:par>
        <p:cTn id="1" dur="indefinite" restart="never" nodeType="tmRoot"/>
      </p:par>
    </p:tnLst>
  </p:timing>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17:15</a:t>
            </a:r>
            <a:endParaRPr lang="en-US" dirty="0">
              <a:solidFill>
                <a:srgbClr val="00FFFF"/>
              </a:solidFill>
            </a:endParaRPr>
          </a:p>
        </p:txBody>
      </p:sp>
      <p:sp>
        <p:nvSpPr>
          <p:cNvPr id="5" name="Content Placeholder 2"/>
          <p:cNvSpPr>
            <a:spLocks noGrp="1"/>
          </p:cNvSpPr>
          <p:nvPr>
            <p:ph idx="1"/>
          </p:nvPr>
        </p:nvSpPr>
        <p:spPr>
          <a:xfrm>
            <a:off x="204716" y="1678675"/>
            <a:ext cx="11805314" cy="4585647"/>
          </a:xfrm>
        </p:spPr>
        <p:txBody>
          <a:bodyPr>
            <a:noAutofit/>
          </a:bodyPr>
          <a:lstStyle/>
          <a:p>
            <a:pPr marL="0" indent="0">
              <a:buNone/>
            </a:pPr>
            <a:r>
              <a:rPr lang="en-US" sz="3600" dirty="0">
                <a:effectLst/>
              </a:rPr>
              <a:t>Here the angel </a:t>
            </a:r>
            <a:r>
              <a:rPr lang="en-US" sz="3600" dirty="0" smtClean="0">
                <a:effectLst/>
              </a:rPr>
              <a:t>proceeds and </a:t>
            </a:r>
            <a:r>
              <a:rPr lang="en-US" sz="3600" dirty="0">
                <a:effectLst/>
              </a:rPr>
              <a:t>goes on farther in the </a:t>
            </a:r>
            <a:r>
              <a:rPr lang="en-US" sz="3600" dirty="0" smtClean="0">
                <a:effectLst/>
              </a:rPr>
              <a:t>explanation </a:t>
            </a:r>
            <a:r>
              <a:rPr lang="en-US" sz="3600" dirty="0">
                <a:effectLst/>
              </a:rPr>
              <a:t>of the vision</a:t>
            </a:r>
            <a:r>
              <a:rPr lang="en-US" sz="3600" dirty="0" smtClean="0">
                <a:effectLst/>
              </a:rPr>
              <a:t>.  The </a:t>
            </a:r>
            <a:r>
              <a:rPr lang="en-US" sz="3600" dirty="0">
                <a:effectLst/>
              </a:rPr>
              <a:t>waters </a:t>
            </a:r>
            <a:r>
              <a:rPr lang="en-US" sz="3600" dirty="0" smtClean="0">
                <a:effectLst/>
              </a:rPr>
              <a:t>represent </a:t>
            </a:r>
            <a:r>
              <a:rPr lang="en-US" sz="3600" dirty="0">
                <a:effectLst/>
              </a:rPr>
              <a:t>a multitude of people. They would be composed of different </a:t>
            </a:r>
            <a:r>
              <a:rPr lang="en-US" sz="3600" dirty="0" smtClean="0">
                <a:effectLst/>
              </a:rPr>
              <a:t>nations </a:t>
            </a:r>
            <a:r>
              <a:rPr lang="en-US" sz="3600" dirty="0">
                <a:effectLst/>
              </a:rPr>
              <a:t>and would be of different languages. These are symbolical of the many nations and races which </a:t>
            </a:r>
            <a:r>
              <a:rPr lang="en-US" sz="3600" dirty="0" smtClean="0">
                <a:effectLst/>
              </a:rPr>
              <a:t>will support </a:t>
            </a:r>
            <a:r>
              <a:rPr lang="en-US" sz="3600" dirty="0">
                <a:effectLst/>
              </a:rPr>
              <a:t>the </a:t>
            </a:r>
            <a:r>
              <a:rPr lang="en-US" sz="3600" dirty="0" smtClean="0">
                <a:effectLst/>
              </a:rPr>
              <a:t>Babylonian system.</a:t>
            </a:r>
          </a:p>
        </p:txBody>
      </p:sp>
    </p:spTree>
    <p:extLst>
      <p:ext uri="{BB962C8B-B14F-4D97-AF65-F5344CB8AC3E}">
        <p14:creationId xmlns:p14="http://schemas.microsoft.com/office/powerpoint/2010/main" val="3084221916"/>
      </p:ext>
    </p:extLst>
  </p:cSld>
  <p:clrMapOvr>
    <a:masterClrMapping/>
  </p:clrMapOvr>
  <p:timing>
    <p:tnLst>
      <p:par>
        <p:cTn id="1" dur="indefinite" restart="never" nodeType="tmRoot"/>
      </p:par>
    </p:tnLst>
  </p:timing>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17:16</a:t>
            </a:r>
            <a:endParaRPr lang="en-US" dirty="0">
              <a:solidFill>
                <a:srgbClr val="00FFFF"/>
              </a:solidFill>
            </a:endParaRPr>
          </a:p>
        </p:txBody>
      </p:sp>
      <p:sp>
        <p:nvSpPr>
          <p:cNvPr id="5" name="Content Placeholder 2"/>
          <p:cNvSpPr>
            <a:spLocks noGrp="1"/>
          </p:cNvSpPr>
          <p:nvPr>
            <p:ph idx="1"/>
          </p:nvPr>
        </p:nvSpPr>
        <p:spPr>
          <a:xfrm>
            <a:off x="204716" y="1091821"/>
            <a:ext cx="11805314" cy="5568286"/>
          </a:xfrm>
        </p:spPr>
        <p:txBody>
          <a:bodyPr>
            <a:noAutofit/>
          </a:bodyPr>
          <a:lstStyle/>
          <a:p>
            <a:pPr marL="0" indent="0">
              <a:buNone/>
            </a:pPr>
            <a:r>
              <a:rPr lang="en-US" sz="3600" dirty="0" smtClean="0">
                <a:effectLst/>
              </a:rPr>
              <a:t>It </a:t>
            </a:r>
            <a:r>
              <a:rPr lang="en-US" sz="3600" dirty="0">
                <a:effectLst/>
              </a:rPr>
              <a:t>seems to refer to internal strife among the forces of </a:t>
            </a:r>
            <a:r>
              <a:rPr lang="en-US" sz="3600" dirty="0" smtClean="0">
                <a:effectLst/>
              </a:rPr>
              <a:t>evil. </a:t>
            </a:r>
            <a:r>
              <a:rPr lang="en-US" sz="3600" dirty="0">
                <a:effectLst/>
              </a:rPr>
              <a:t>This infighting was a strategy of God (as indicated by the next verse17). </a:t>
            </a:r>
            <a:r>
              <a:rPr lang="en-US" sz="3600" dirty="0" smtClean="0">
                <a:effectLst/>
              </a:rPr>
              <a:t>At one stage evil was united and then evil becomes divided. This indicates </a:t>
            </a:r>
            <a:r>
              <a:rPr lang="en-US" sz="3600" dirty="0">
                <a:effectLst/>
              </a:rPr>
              <a:t>some great change in their feelings and </a:t>
            </a:r>
            <a:r>
              <a:rPr lang="en-US" sz="3600" dirty="0" smtClean="0">
                <a:effectLst/>
              </a:rPr>
              <a:t>policy. At one stage they were in league with the Babylon system and then in an instant they became enemies of the state.  The 10 kingdoms will turn against the city &amp; the system. </a:t>
            </a:r>
          </a:p>
        </p:txBody>
      </p:sp>
    </p:spTree>
    <p:extLst>
      <p:ext uri="{BB962C8B-B14F-4D97-AF65-F5344CB8AC3E}">
        <p14:creationId xmlns:p14="http://schemas.microsoft.com/office/powerpoint/2010/main" val="1119181869"/>
      </p:ext>
    </p:extLst>
  </p:cSld>
  <p:clrMapOvr>
    <a:masterClrMapping/>
  </p:clrMapOvr>
  <p:timing>
    <p:tnLst>
      <p:par>
        <p:cTn id="1" dur="indefinite" restart="never" nodeType="tmRoot"/>
      </p:par>
    </p:tnLst>
  </p:timing>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17:16</a:t>
            </a:r>
            <a:endParaRPr lang="en-US" dirty="0">
              <a:solidFill>
                <a:srgbClr val="00FFFF"/>
              </a:solidFill>
            </a:endParaRPr>
          </a:p>
        </p:txBody>
      </p:sp>
      <p:sp>
        <p:nvSpPr>
          <p:cNvPr id="5" name="Content Placeholder 2"/>
          <p:cNvSpPr>
            <a:spLocks noGrp="1"/>
          </p:cNvSpPr>
          <p:nvPr>
            <p:ph idx="1"/>
          </p:nvPr>
        </p:nvSpPr>
        <p:spPr>
          <a:xfrm>
            <a:off x="204716" y="1433015"/>
            <a:ext cx="11805314" cy="5227092"/>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shall make her desolate and </a:t>
            </a:r>
            <a:r>
              <a:rPr lang="en-US" sz="3600" i="1" dirty="0" smtClean="0">
                <a:solidFill>
                  <a:srgbClr val="FFFF00"/>
                </a:solidFill>
                <a:effectLst/>
              </a:rPr>
              <a:t>naked</a:t>
            </a:r>
            <a:endParaRPr lang="en-US" sz="3600" dirty="0">
              <a:effectLst/>
            </a:endParaRPr>
          </a:p>
          <a:p>
            <a:pPr marL="0" indent="0">
              <a:buNone/>
            </a:pPr>
            <a:r>
              <a:rPr lang="en-US" sz="3600" dirty="0" smtClean="0">
                <a:effectLst/>
              </a:rPr>
              <a:t>They shall strip her (that powerful city &amp; system) </a:t>
            </a:r>
            <a:r>
              <a:rPr lang="en-US" sz="3600" dirty="0">
                <a:effectLst/>
              </a:rPr>
              <a:t>of all her power and all her attractiveness. </a:t>
            </a:r>
          </a:p>
          <a:p>
            <a:pPr marL="0" indent="0">
              <a:buNone/>
            </a:pPr>
            <a:r>
              <a:rPr lang="en-US" sz="3600" i="1" dirty="0" smtClean="0">
                <a:solidFill>
                  <a:srgbClr val="FFFF00"/>
                </a:solidFill>
                <a:effectLst/>
              </a:rPr>
              <a:t>And </a:t>
            </a:r>
            <a:r>
              <a:rPr lang="en-US" sz="3600" i="1" dirty="0">
                <a:solidFill>
                  <a:srgbClr val="FFFF00"/>
                </a:solidFill>
                <a:effectLst/>
              </a:rPr>
              <a:t>shall eat her </a:t>
            </a:r>
            <a:r>
              <a:rPr lang="en-US" sz="3600" i="1" dirty="0" smtClean="0">
                <a:solidFill>
                  <a:srgbClr val="FFFF00"/>
                </a:solidFill>
                <a:effectLst/>
              </a:rPr>
              <a:t>flesh</a:t>
            </a:r>
            <a:r>
              <a:rPr lang="en-US" sz="3600" dirty="0" smtClean="0">
                <a:effectLst/>
              </a:rPr>
              <a:t> …Shall destroy her</a:t>
            </a:r>
          </a:p>
          <a:p>
            <a:pPr marL="0" indent="0">
              <a:buNone/>
            </a:pPr>
            <a:r>
              <a:rPr lang="en-US" sz="3600" i="1" dirty="0" smtClean="0">
                <a:solidFill>
                  <a:srgbClr val="FFFF00"/>
                </a:solidFill>
                <a:effectLst/>
              </a:rPr>
              <a:t>And </a:t>
            </a:r>
            <a:r>
              <a:rPr lang="en-US" sz="3600" i="1" dirty="0">
                <a:solidFill>
                  <a:srgbClr val="FFFF00"/>
                </a:solidFill>
                <a:effectLst/>
              </a:rPr>
              <a:t>burn her with </a:t>
            </a:r>
            <a:r>
              <a:rPr lang="en-US" sz="3600" i="1" dirty="0" smtClean="0">
                <a:solidFill>
                  <a:srgbClr val="FFFF00"/>
                </a:solidFill>
                <a:effectLst/>
              </a:rPr>
              <a:t>fire</a:t>
            </a:r>
            <a:r>
              <a:rPr lang="en-US" sz="3600" dirty="0" smtClean="0">
                <a:effectLst/>
              </a:rPr>
              <a:t> …Another </a:t>
            </a:r>
            <a:r>
              <a:rPr lang="en-US" sz="3600" dirty="0">
                <a:effectLst/>
              </a:rPr>
              <a:t>image of total destruction.</a:t>
            </a:r>
            <a:endParaRPr lang="en-US" sz="3600" dirty="0" smtClean="0">
              <a:effectLst/>
            </a:endParaRPr>
          </a:p>
        </p:txBody>
      </p:sp>
    </p:spTree>
    <p:extLst>
      <p:ext uri="{BB962C8B-B14F-4D97-AF65-F5344CB8AC3E}">
        <p14:creationId xmlns:p14="http://schemas.microsoft.com/office/powerpoint/2010/main" val="2977885014"/>
      </p:ext>
    </p:extLst>
  </p:cSld>
  <p:clrMapOvr>
    <a:masterClrMapping/>
  </p:clrMapOvr>
  <p:timing>
    <p:tnLst>
      <p:par>
        <p:cTn id="1" dur="indefinite" restart="never" nodeType="tmRoot"/>
      </p:par>
    </p:tnLst>
  </p:timing>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17:17</a:t>
            </a:r>
            <a:endParaRPr lang="en-US" dirty="0">
              <a:solidFill>
                <a:srgbClr val="00FFFF"/>
              </a:solidFill>
            </a:endParaRPr>
          </a:p>
        </p:txBody>
      </p:sp>
      <p:sp>
        <p:nvSpPr>
          <p:cNvPr id="5" name="Content Placeholder 2"/>
          <p:cNvSpPr>
            <a:spLocks noGrp="1"/>
          </p:cNvSpPr>
          <p:nvPr>
            <p:ph idx="1"/>
          </p:nvPr>
        </p:nvSpPr>
        <p:spPr>
          <a:xfrm>
            <a:off x="204716" y="887104"/>
            <a:ext cx="11805314" cy="5868538"/>
          </a:xfrm>
        </p:spPr>
        <p:txBody>
          <a:bodyPr>
            <a:noAutofit/>
          </a:bodyPr>
          <a:lstStyle/>
          <a:p>
            <a:pPr marL="0" indent="0">
              <a:buNone/>
            </a:pPr>
            <a:r>
              <a:rPr lang="en-US" sz="3600" i="1" dirty="0" smtClean="0">
                <a:solidFill>
                  <a:srgbClr val="FFFF00"/>
                </a:solidFill>
                <a:effectLst/>
              </a:rPr>
              <a:t>For </a:t>
            </a:r>
            <a:r>
              <a:rPr lang="en-US" sz="3600" i="1" dirty="0">
                <a:solidFill>
                  <a:srgbClr val="FFFF00"/>
                </a:solidFill>
                <a:effectLst/>
              </a:rPr>
              <a:t>God hath put in their hearts to </a:t>
            </a:r>
            <a:r>
              <a:rPr lang="en-US" sz="3600" i="1" dirty="0" err="1">
                <a:solidFill>
                  <a:srgbClr val="FFFF00"/>
                </a:solidFill>
                <a:effectLst/>
              </a:rPr>
              <a:t>fulfil</a:t>
            </a:r>
            <a:r>
              <a:rPr lang="en-US" sz="3600" i="1" dirty="0">
                <a:solidFill>
                  <a:srgbClr val="FFFF00"/>
                </a:solidFill>
                <a:effectLst/>
              </a:rPr>
              <a:t> his </a:t>
            </a:r>
            <a:r>
              <a:rPr lang="en-US" sz="3600" i="1" dirty="0" smtClean="0">
                <a:solidFill>
                  <a:srgbClr val="FFFF00"/>
                </a:solidFill>
                <a:effectLst/>
              </a:rPr>
              <a:t>will</a:t>
            </a:r>
            <a:r>
              <a:rPr lang="en-US" sz="3600" dirty="0" smtClean="0">
                <a:effectLst/>
              </a:rPr>
              <a:t>                 In </a:t>
            </a:r>
            <a:r>
              <a:rPr lang="en-US" sz="3600" dirty="0">
                <a:effectLst/>
              </a:rPr>
              <a:t>regard to the destruction of this mighty </a:t>
            </a:r>
            <a:r>
              <a:rPr lang="en-US" sz="3600" dirty="0" smtClean="0">
                <a:effectLst/>
              </a:rPr>
              <a:t>power… The kings </a:t>
            </a:r>
            <a:r>
              <a:rPr lang="en-US" sz="3600" dirty="0">
                <a:effectLst/>
              </a:rPr>
              <a:t>would be employed as </a:t>
            </a:r>
            <a:r>
              <a:rPr lang="en-US" sz="3600" dirty="0" smtClean="0">
                <a:effectLst/>
              </a:rPr>
              <a:t>God’s </a:t>
            </a:r>
            <a:r>
              <a:rPr lang="en-US" sz="3600" dirty="0">
                <a:effectLst/>
              </a:rPr>
              <a:t>agents </a:t>
            </a:r>
            <a:r>
              <a:rPr lang="en-US" sz="3600" dirty="0" smtClean="0">
                <a:effectLst/>
              </a:rPr>
              <a:t>to bring </a:t>
            </a:r>
            <a:r>
              <a:rPr lang="en-US" sz="3600" dirty="0">
                <a:effectLst/>
              </a:rPr>
              <a:t>about </a:t>
            </a:r>
            <a:r>
              <a:rPr lang="en-US" sz="3600" dirty="0" smtClean="0">
                <a:effectLst/>
              </a:rPr>
              <a:t>His </a:t>
            </a:r>
            <a:r>
              <a:rPr lang="en-US" sz="3600" dirty="0">
                <a:effectLst/>
              </a:rPr>
              <a:t>designs. Kings and princes are under the control of </a:t>
            </a:r>
            <a:r>
              <a:rPr lang="en-US" sz="3600" dirty="0" smtClean="0">
                <a:effectLst/>
              </a:rPr>
              <a:t>God and </a:t>
            </a:r>
            <a:r>
              <a:rPr lang="en-US" sz="3600" dirty="0">
                <a:effectLst/>
              </a:rPr>
              <a:t>whatever may be their own designs, they are in fact employed to accomplish </a:t>
            </a:r>
            <a:r>
              <a:rPr lang="en-US" sz="3600" dirty="0" smtClean="0">
                <a:effectLst/>
              </a:rPr>
              <a:t>God’s purposes </a:t>
            </a:r>
            <a:r>
              <a:rPr lang="en-US" sz="3600" dirty="0">
                <a:effectLst/>
              </a:rPr>
              <a:t>and are instruments in </a:t>
            </a:r>
            <a:r>
              <a:rPr lang="en-US" sz="3600" dirty="0" smtClean="0">
                <a:effectLst/>
              </a:rPr>
              <a:t>His </a:t>
            </a:r>
            <a:r>
              <a:rPr lang="en-US" sz="3600" dirty="0">
                <a:effectLst/>
              </a:rPr>
              <a:t>hands. </a:t>
            </a:r>
            <a:r>
              <a:rPr lang="en-US" sz="3600" dirty="0" smtClean="0">
                <a:effectLst/>
              </a:rPr>
              <a:t>They acted </a:t>
            </a:r>
            <a:r>
              <a:rPr lang="en-US" sz="3600" dirty="0">
                <a:effectLst/>
              </a:rPr>
              <a:t>harmoniously in their support of </a:t>
            </a:r>
            <a:r>
              <a:rPr lang="en-US" sz="3600" dirty="0" smtClean="0">
                <a:effectLst/>
              </a:rPr>
              <a:t>the powerful city, </a:t>
            </a:r>
            <a:r>
              <a:rPr lang="en-US" sz="3600" dirty="0">
                <a:effectLst/>
              </a:rPr>
              <a:t>and so they will </a:t>
            </a:r>
            <a:r>
              <a:rPr lang="en-US" sz="3600" dirty="0" smtClean="0">
                <a:effectLst/>
              </a:rPr>
              <a:t>be united in </a:t>
            </a:r>
            <a:r>
              <a:rPr lang="en-US" sz="3600" dirty="0">
                <a:effectLst/>
              </a:rPr>
              <a:t>its final destruction. </a:t>
            </a:r>
            <a:endParaRPr lang="en-US" sz="3600" dirty="0" smtClean="0">
              <a:effectLst/>
            </a:endParaRPr>
          </a:p>
        </p:txBody>
      </p:sp>
    </p:spTree>
    <p:extLst>
      <p:ext uri="{BB962C8B-B14F-4D97-AF65-F5344CB8AC3E}">
        <p14:creationId xmlns:p14="http://schemas.microsoft.com/office/powerpoint/2010/main" val="1753080488"/>
      </p:ext>
    </p:extLst>
  </p:cSld>
  <p:clrMapOvr>
    <a:masterClrMapping/>
  </p:clrMapOvr>
  <p:timing>
    <p:tnLst>
      <p:par>
        <p:cTn id="1" dur="indefinite" restart="never" nodeType="tmRoot"/>
      </p:par>
    </p:tnLst>
  </p:timing>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17:18</a:t>
            </a:r>
            <a:endParaRPr lang="en-US" dirty="0">
              <a:solidFill>
                <a:srgbClr val="00FFFF"/>
              </a:solidFill>
            </a:endParaRPr>
          </a:p>
        </p:txBody>
      </p:sp>
      <p:sp>
        <p:nvSpPr>
          <p:cNvPr id="5" name="Content Placeholder 2"/>
          <p:cNvSpPr>
            <a:spLocks noGrp="1"/>
          </p:cNvSpPr>
          <p:nvPr>
            <p:ph idx="1"/>
          </p:nvPr>
        </p:nvSpPr>
        <p:spPr>
          <a:xfrm>
            <a:off x="204716" y="1241946"/>
            <a:ext cx="11805314" cy="5377218"/>
          </a:xfrm>
        </p:spPr>
        <p:txBody>
          <a:bodyPr>
            <a:noAutofit/>
          </a:bodyPr>
          <a:lstStyle/>
          <a:p>
            <a:pPr marL="0" indent="0">
              <a:buNone/>
            </a:pPr>
            <a:r>
              <a:rPr lang="en-US" sz="3600" dirty="0">
                <a:effectLst/>
              </a:rPr>
              <a:t>The context </a:t>
            </a:r>
            <a:r>
              <a:rPr lang="en-US" sz="3600" dirty="0" smtClean="0">
                <a:effectLst/>
              </a:rPr>
              <a:t>suggests an </a:t>
            </a:r>
            <a:r>
              <a:rPr lang="en-US" sz="3600" dirty="0">
                <a:effectLst/>
              </a:rPr>
              <a:t>anti-God power structure symbolized as a city. </a:t>
            </a:r>
            <a:r>
              <a:rPr lang="en-US" sz="3600" dirty="0" smtClean="0">
                <a:effectLst/>
              </a:rPr>
              <a:t>Whichever city it is, will continue to be debated; but </a:t>
            </a:r>
            <a:r>
              <a:rPr lang="en-US" sz="3600" dirty="0">
                <a:effectLst/>
              </a:rPr>
              <a:t>the point </a:t>
            </a:r>
            <a:r>
              <a:rPr lang="en-US" sz="3600" dirty="0" smtClean="0">
                <a:effectLst/>
              </a:rPr>
              <a:t>is that, the city represents the </a:t>
            </a:r>
            <a:r>
              <a:rPr lang="en-US" sz="3600" dirty="0">
                <a:effectLst/>
              </a:rPr>
              <a:t>existence of a governmental system totally apart from </a:t>
            </a:r>
            <a:r>
              <a:rPr lang="en-US" sz="3600" dirty="0" smtClean="0">
                <a:effectLst/>
              </a:rPr>
              <a:t>God. </a:t>
            </a:r>
          </a:p>
          <a:p>
            <a:pPr marL="0" indent="0">
              <a:buNone/>
            </a:pPr>
            <a:r>
              <a:rPr lang="en-US" sz="3600" dirty="0" smtClean="0">
                <a:effectLst/>
              </a:rPr>
              <a:t>This </a:t>
            </a:r>
            <a:r>
              <a:rPr lang="en-US" sz="3600" dirty="0">
                <a:effectLst/>
              </a:rPr>
              <a:t>great city is mentioned in </a:t>
            </a:r>
            <a:r>
              <a:rPr lang="en-US" sz="3600" i="1" dirty="0" smtClean="0">
                <a:solidFill>
                  <a:srgbClr val="FFFF00"/>
                </a:solidFill>
                <a:effectLst/>
              </a:rPr>
              <a:t>Rev. 16:19</a:t>
            </a:r>
            <a:r>
              <a:rPr lang="en-US" sz="3600" dirty="0" smtClean="0">
                <a:effectLst/>
              </a:rPr>
              <a:t> and it is possibly alluding to Rome as many believe it to be so. </a:t>
            </a:r>
          </a:p>
        </p:txBody>
      </p:sp>
    </p:spTree>
    <p:extLst>
      <p:ext uri="{BB962C8B-B14F-4D97-AF65-F5344CB8AC3E}">
        <p14:creationId xmlns:p14="http://schemas.microsoft.com/office/powerpoint/2010/main" val="1110071957"/>
      </p:ext>
    </p:extLst>
  </p:cSld>
  <p:clrMapOvr>
    <a:masterClrMapping/>
  </p:clrMapOvr>
  <p:timing>
    <p:tnLst>
      <p:par>
        <p:cTn id="1" dur="indefinite" restart="never" nodeType="tmRoot"/>
      </p:par>
    </p:tnLst>
  </p:timing>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727" y="391236"/>
            <a:ext cx="10353761" cy="1792406"/>
          </a:xfrm>
        </p:spPr>
        <p:txBody>
          <a:bodyPr>
            <a:normAutofit fontScale="90000"/>
          </a:bodyPr>
          <a:lstStyle/>
          <a:p>
            <a:r>
              <a:rPr lang="en-US" sz="7300" b="0" dirty="0">
                <a:solidFill>
                  <a:schemeClr val="tx2">
                    <a:lumMod val="60000"/>
                    <a:lumOff val="40000"/>
                  </a:schemeClr>
                </a:solidFill>
                <a:latin typeface="Bernard MT Condensed" pitchFamily="18" charset="0"/>
              </a:rPr>
              <a:t>Revelation Chapter </a:t>
            </a:r>
            <a:r>
              <a:rPr lang="en-US" sz="7300" b="0" dirty="0" smtClean="0">
                <a:solidFill>
                  <a:schemeClr val="tx2">
                    <a:lumMod val="60000"/>
                    <a:lumOff val="40000"/>
                  </a:schemeClr>
                </a:solidFill>
                <a:latin typeface="Bernard MT Condensed" pitchFamily="18" charset="0"/>
              </a:rPr>
              <a:t>18</a:t>
            </a:r>
            <a:br>
              <a:rPr lang="en-US" sz="7300" b="0" dirty="0" smtClean="0">
                <a:solidFill>
                  <a:schemeClr val="tx2">
                    <a:lumMod val="60000"/>
                    <a:lumOff val="40000"/>
                  </a:schemeClr>
                </a:solidFill>
                <a:latin typeface="Bernard MT Condensed" pitchFamily="18" charset="0"/>
              </a:rPr>
            </a:br>
            <a:r>
              <a:rPr lang="en-US" sz="3600" dirty="0" smtClean="0">
                <a:solidFill>
                  <a:schemeClr val="tx2">
                    <a:lumMod val="60000"/>
                    <a:lumOff val="40000"/>
                  </a:schemeClr>
                </a:solidFill>
                <a:latin typeface="Bernard MT Condensed" pitchFamily="18" charset="0"/>
              </a:rPr>
              <a:t/>
            </a:r>
            <a:br>
              <a:rPr lang="en-US" sz="3600" dirty="0" smtClean="0">
                <a:solidFill>
                  <a:schemeClr val="tx2">
                    <a:lumMod val="60000"/>
                    <a:lumOff val="40000"/>
                  </a:schemeClr>
                </a:solidFill>
                <a:latin typeface="Bernard MT Condensed" pitchFamily="18" charset="0"/>
              </a:rPr>
            </a:br>
            <a:endParaRPr lang="en-US" sz="5300" b="0" dirty="0">
              <a:solidFill>
                <a:schemeClr val="tx2">
                  <a:lumMod val="60000"/>
                  <a:lumOff val="40000"/>
                </a:schemeClr>
              </a:solidFill>
            </a:endParaRPr>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72" y="1214651"/>
            <a:ext cx="9851036" cy="551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891563"/>
      </p:ext>
    </p:extLst>
  </p:cSld>
  <p:clrMapOvr>
    <a:masterClrMapping/>
  </p:clrMapOvr>
  <p:timing>
    <p:tnLst>
      <p:par>
        <p:cTn id="1" dur="indefinite" restart="never" nodeType="tmRoot"/>
      </p:par>
    </p:tnLst>
  </p:timing>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a:t>
            </a:r>
            <a:endParaRPr lang="en-US" dirty="0">
              <a:solidFill>
                <a:srgbClr val="00FFFF"/>
              </a:solidFill>
            </a:endParaRPr>
          </a:p>
        </p:txBody>
      </p:sp>
      <p:sp>
        <p:nvSpPr>
          <p:cNvPr id="5" name="Content Placeholder 2"/>
          <p:cNvSpPr>
            <a:spLocks noGrp="1"/>
          </p:cNvSpPr>
          <p:nvPr>
            <p:ph idx="1"/>
          </p:nvPr>
        </p:nvSpPr>
        <p:spPr>
          <a:xfrm>
            <a:off x="204716" y="1241946"/>
            <a:ext cx="11805314" cy="5377218"/>
          </a:xfrm>
        </p:spPr>
        <p:txBody>
          <a:bodyPr>
            <a:noAutofit/>
          </a:bodyPr>
          <a:lstStyle/>
          <a:p>
            <a:pPr marL="0" indent="0">
              <a:buNone/>
            </a:pPr>
            <a:r>
              <a:rPr lang="en-US" sz="3600" dirty="0">
                <a:effectLst/>
              </a:rPr>
              <a:t>The present chapter contains a vision of the fall of the mystic </a:t>
            </a:r>
            <a:r>
              <a:rPr lang="en-US" sz="3600" dirty="0" smtClean="0">
                <a:effectLst/>
              </a:rPr>
              <a:t>Babylon expressed </a:t>
            </a:r>
            <a:r>
              <a:rPr lang="en-US" sz="3600" dirty="0">
                <a:effectLst/>
              </a:rPr>
              <a:t>in magnificent </a:t>
            </a:r>
            <a:r>
              <a:rPr lang="en-US" sz="3600" dirty="0" smtClean="0">
                <a:effectLst/>
              </a:rPr>
              <a:t>imagery. </a:t>
            </a:r>
          </a:p>
          <a:p>
            <a:pPr marL="0" indent="0">
              <a:buNone/>
            </a:pPr>
            <a:r>
              <a:rPr lang="en-US" sz="3600" dirty="0" smtClean="0">
                <a:effectLst/>
              </a:rPr>
              <a:t>This prediction concerning Babylon </a:t>
            </a:r>
            <a:r>
              <a:rPr lang="en-US" sz="3600" dirty="0">
                <a:effectLst/>
              </a:rPr>
              <a:t>is threefold. The </a:t>
            </a:r>
            <a:r>
              <a:rPr lang="en-US" sz="3600" dirty="0">
                <a:solidFill>
                  <a:srgbClr val="FFFF00"/>
                </a:solidFill>
                <a:effectLst/>
              </a:rPr>
              <a:t>first</a:t>
            </a:r>
            <a:r>
              <a:rPr lang="en-US" sz="3600" dirty="0">
                <a:effectLst/>
              </a:rPr>
              <a:t> </a:t>
            </a:r>
            <a:r>
              <a:rPr lang="en-US" sz="3600" dirty="0" smtClean="0">
                <a:effectLst/>
              </a:rPr>
              <a:t>is a </a:t>
            </a:r>
            <a:r>
              <a:rPr lang="en-US" sz="3600" dirty="0">
                <a:effectLst/>
              </a:rPr>
              <a:t>plain and simple </a:t>
            </a:r>
            <a:r>
              <a:rPr lang="en-US" sz="3600" dirty="0">
                <a:solidFill>
                  <a:srgbClr val="00FFFF"/>
                </a:solidFill>
                <a:effectLst/>
              </a:rPr>
              <a:t>foretelling of </a:t>
            </a:r>
            <a:r>
              <a:rPr lang="en-US" sz="3600" dirty="0" smtClean="0">
                <a:solidFill>
                  <a:srgbClr val="00FFFF"/>
                </a:solidFill>
                <a:effectLst/>
              </a:rPr>
              <a:t>Babylon’s ruin</a:t>
            </a:r>
            <a:r>
              <a:rPr lang="en-US" sz="3600" dirty="0" smtClean="0">
                <a:effectLst/>
              </a:rPr>
              <a:t> in </a:t>
            </a:r>
            <a:r>
              <a:rPr lang="en-US" sz="3600" dirty="0">
                <a:solidFill>
                  <a:srgbClr val="FFFF00"/>
                </a:solidFill>
                <a:effectLst/>
              </a:rPr>
              <a:t>verses </a:t>
            </a:r>
            <a:r>
              <a:rPr lang="en-US" sz="3600" dirty="0" smtClean="0">
                <a:solidFill>
                  <a:srgbClr val="FFFF00"/>
                </a:solidFill>
                <a:effectLst/>
              </a:rPr>
              <a:t>2-3</a:t>
            </a:r>
            <a:r>
              <a:rPr lang="en-US" sz="3600" dirty="0">
                <a:effectLst/>
              </a:rPr>
              <a:t>. The </a:t>
            </a:r>
            <a:r>
              <a:rPr lang="en-US" sz="3600" dirty="0">
                <a:solidFill>
                  <a:srgbClr val="FFFF00"/>
                </a:solidFill>
                <a:effectLst/>
              </a:rPr>
              <a:t>second</a:t>
            </a:r>
            <a:r>
              <a:rPr lang="en-US" sz="3600" dirty="0">
                <a:effectLst/>
              </a:rPr>
              <a:t> </a:t>
            </a:r>
            <a:r>
              <a:rPr lang="en-US" sz="3600" dirty="0" smtClean="0">
                <a:effectLst/>
              </a:rPr>
              <a:t>is a </a:t>
            </a:r>
            <a:r>
              <a:rPr lang="en-US" sz="3600" dirty="0">
                <a:solidFill>
                  <a:srgbClr val="00FFFF"/>
                </a:solidFill>
                <a:effectLst/>
              </a:rPr>
              <a:t>figurative prediction by the </a:t>
            </a:r>
            <a:r>
              <a:rPr lang="en-US" sz="3600" dirty="0" smtClean="0">
                <a:solidFill>
                  <a:srgbClr val="00FFFF"/>
                </a:solidFill>
                <a:effectLst/>
              </a:rPr>
              <a:t>circumstances</a:t>
            </a:r>
            <a:r>
              <a:rPr lang="en-US" sz="3600" dirty="0" smtClean="0">
                <a:effectLst/>
              </a:rPr>
              <a:t> in </a:t>
            </a:r>
            <a:r>
              <a:rPr lang="en-US" sz="3600" dirty="0" smtClean="0">
                <a:solidFill>
                  <a:srgbClr val="FFFF00"/>
                </a:solidFill>
                <a:effectLst/>
              </a:rPr>
              <a:t>verses 4-20</a:t>
            </a:r>
            <a:r>
              <a:rPr lang="en-US" sz="3600" dirty="0">
                <a:effectLst/>
              </a:rPr>
              <a:t>. The </a:t>
            </a:r>
            <a:r>
              <a:rPr lang="en-US" sz="3600" dirty="0" smtClean="0">
                <a:solidFill>
                  <a:srgbClr val="FFFF00"/>
                </a:solidFill>
                <a:effectLst/>
              </a:rPr>
              <a:t>third</a:t>
            </a:r>
            <a:r>
              <a:rPr lang="en-US" sz="3600" dirty="0" smtClean="0">
                <a:effectLst/>
              </a:rPr>
              <a:t> is a </a:t>
            </a:r>
            <a:r>
              <a:rPr lang="en-US" sz="3600" dirty="0">
                <a:solidFill>
                  <a:srgbClr val="00FFFF"/>
                </a:solidFill>
                <a:effectLst/>
              </a:rPr>
              <a:t>confirmation of the </a:t>
            </a:r>
            <a:r>
              <a:rPr lang="en-US" sz="3600" dirty="0" smtClean="0">
                <a:solidFill>
                  <a:srgbClr val="00FFFF"/>
                </a:solidFill>
                <a:effectLst/>
              </a:rPr>
              <a:t>destruction by sign </a:t>
            </a:r>
            <a:r>
              <a:rPr lang="en-US" sz="3600" dirty="0" smtClean="0">
                <a:effectLst/>
              </a:rPr>
              <a:t>in </a:t>
            </a:r>
            <a:r>
              <a:rPr lang="en-US" sz="3600" dirty="0" smtClean="0">
                <a:solidFill>
                  <a:srgbClr val="FFFF00"/>
                </a:solidFill>
                <a:effectLst/>
              </a:rPr>
              <a:t>verses 21-24</a:t>
            </a:r>
            <a:r>
              <a:rPr lang="en-US" sz="3600" dirty="0">
                <a:effectLst/>
              </a:rPr>
              <a:t>.</a:t>
            </a:r>
            <a:endParaRPr lang="en-US" sz="3600" dirty="0" smtClean="0">
              <a:effectLst/>
            </a:endParaRPr>
          </a:p>
        </p:txBody>
      </p:sp>
    </p:spTree>
    <p:extLst>
      <p:ext uri="{BB962C8B-B14F-4D97-AF65-F5344CB8AC3E}">
        <p14:creationId xmlns:p14="http://schemas.microsoft.com/office/powerpoint/2010/main" val="1696422565"/>
      </p:ext>
    </p:extLst>
  </p:cSld>
  <p:clrMapOvr>
    <a:masterClrMapping/>
  </p:clrMapOvr>
  <p:timing>
    <p:tnLst>
      <p:par>
        <p:cTn id="1" dur="indefinite" restart="never" nodeType="tmRoot"/>
      </p:par>
    </p:tnLst>
  </p:timing>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a:t>
            </a:r>
            <a:endParaRPr lang="en-US" dirty="0">
              <a:solidFill>
                <a:srgbClr val="00FFFF"/>
              </a:solidFill>
            </a:endParaRPr>
          </a:p>
        </p:txBody>
      </p:sp>
      <p:sp>
        <p:nvSpPr>
          <p:cNvPr id="5" name="Content Placeholder 2"/>
          <p:cNvSpPr>
            <a:spLocks noGrp="1"/>
          </p:cNvSpPr>
          <p:nvPr>
            <p:ph idx="1"/>
          </p:nvPr>
        </p:nvSpPr>
        <p:spPr>
          <a:xfrm>
            <a:off x="204716" y="1774208"/>
            <a:ext cx="11805314" cy="4844955"/>
          </a:xfrm>
        </p:spPr>
        <p:txBody>
          <a:bodyPr>
            <a:noAutofit/>
          </a:bodyPr>
          <a:lstStyle/>
          <a:p>
            <a:pPr marL="0" indent="0" algn="ctr">
              <a:buNone/>
            </a:pPr>
            <a:r>
              <a:rPr lang="en-US" sz="3600" dirty="0">
                <a:solidFill>
                  <a:srgbClr val="00FFFF"/>
                </a:solidFill>
                <a:effectLst/>
              </a:rPr>
              <a:t>SUMMARY OF REVELATION </a:t>
            </a:r>
            <a:r>
              <a:rPr lang="en-US" sz="3600" dirty="0" smtClean="0">
                <a:solidFill>
                  <a:srgbClr val="00FFFF"/>
                </a:solidFill>
                <a:effectLst/>
              </a:rPr>
              <a:t>18</a:t>
            </a:r>
          </a:p>
          <a:p>
            <a:pPr marL="0" indent="0">
              <a:buNone/>
            </a:pPr>
            <a:r>
              <a:rPr lang="en-US" sz="3600" dirty="0" smtClean="0">
                <a:solidFill>
                  <a:srgbClr val="FFFF00"/>
                </a:solidFill>
                <a:effectLst/>
              </a:rPr>
              <a:t>The </a:t>
            </a:r>
            <a:r>
              <a:rPr lang="en-US" sz="3600" dirty="0">
                <a:solidFill>
                  <a:srgbClr val="FFFF00"/>
                </a:solidFill>
                <a:effectLst/>
              </a:rPr>
              <a:t>Fall of Babylon Decreed. The People of God Commanded to Come Out of </a:t>
            </a:r>
            <a:r>
              <a:rPr lang="en-US" sz="3600" dirty="0" smtClean="0">
                <a:solidFill>
                  <a:srgbClr val="FFFF00"/>
                </a:solidFill>
                <a:effectLst/>
              </a:rPr>
              <a:t>Babylon. </a:t>
            </a:r>
            <a:r>
              <a:rPr lang="en-US" sz="3600" dirty="0">
                <a:solidFill>
                  <a:srgbClr val="FFFF00"/>
                </a:solidFill>
                <a:effectLst/>
              </a:rPr>
              <a:t>The Kings of the Earth Lament Over </a:t>
            </a:r>
            <a:r>
              <a:rPr lang="en-US" sz="3600" dirty="0" smtClean="0">
                <a:solidFill>
                  <a:srgbClr val="FFFF00"/>
                </a:solidFill>
                <a:effectLst/>
              </a:rPr>
              <a:t>Babylon’s </a:t>
            </a:r>
            <a:r>
              <a:rPr lang="en-US" sz="3600" dirty="0">
                <a:solidFill>
                  <a:srgbClr val="FFFF00"/>
                </a:solidFill>
                <a:effectLst/>
              </a:rPr>
              <a:t>Fall. The Merchants and Traffickers Also </a:t>
            </a:r>
            <a:r>
              <a:rPr lang="en-US" sz="3600" dirty="0" smtClean="0">
                <a:solidFill>
                  <a:srgbClr val="FFFF00"/>
                </a:solidFill>
                <a:effectLst/>
              </a:rPr>
              <a:t>Lament; while the saints rejoice at her fall. </a:t>
            </a:r>
          </a:p>
        </p:txBody>
      </p:sp>
    </p:spTree>
    <p:extLst>
      <p:ext uri="{BB962C8B-B14F-4D97-AF65-F5344CB8AC3E}">
        <p14:creationId xmlns:p14="http://schemas.microsoft.com/office/powerpoint/2010/main" val="4252463584"/>
      </p:ext>
    </p:extLst>
  </p:cSld>
  <p:clrMapOvr>
    <a:masterClrMapping/>
  </p:clrMapOvr>
  <p:timing>
    <p:tnLst>
      <p:par>
        <p:cTn id="1" dur="indefinite" restart="never" nodeType="tmRoot"/>
      </p:par>
    </p:tnLst>
  </p:timing>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a:t>
            </a:r>
            <a:endParaRPr lang="en-US" dirty="0">
              <a:solidFill>
                <a:srgbClr val="00FFFF"/>
              </a:solidFill>
            </a:endParaRPr>
          </a:p>
        </p:txBody>
      </p:sp>
      <p:sp>
        <p:nvSpPr>
          <p:cNvPr id="5" name="Content Placeholder 2"/>
          <p:cNvSpPr>
            <a:spLocks noGrp="1"/>
          </p:cNvSpPr>
          <p:nvPr>
            <p:ph idx="1"/>
          </p:nvPr>
        </p:nvSpPr>
        <p:spPr>
          <a:xfrm>
            <a:off x="204716" y="1241946"/>
            <a:ext cx="11805314" cy="5377218"/>
          </a:xfrm>
        </p:spPr>
        <p:txBody>
          <a:bodyPr>
            <a:noAutofit/>
          </a:bodyPr>
          <a:lstStyle/>
          <a:p>
            <a:pPr marL="0" indent="0" algn="ctr">
              <a:buNone/>
            </a:pPr>
            <a:r>
              <a:rPr lang="en-US" sz="3600" u="sng" dirty="0" smtClean="0">
                <a:solidFill>
                  <a:srgbClr val="00FFFF"/>
                </a:solidFill>
                <a:effectLst/>
              </a:rPr>
              <a:t>BRIEF OUTLINE</a:t>
            </a:r>
          </a:p>
          <a:p>
            <a:r>
              <a:rPr lang="en-US" sz="3600" dirty="0" smtClean="0">
                <a:effectLst/>
              </a:rPr>
              <a:t>Another </a:t>
            </a:r>
            <a:r>
              <a:rPr lang="en-US" sz="3600" dirty="0">
                <a:effectLst/>
              </a:rPr>
              <a:t>angel from heaven proclaims the fall of mystical </a:t>
            </a:r>
            <a:r>
              <a:rPr lang="en-US" sz="3600" dirty="0" smtClean="0">
                <a:effectLst/>
              </a:rPr>
              <a:t>Babylon </a:t>
            </a:r>
            <a:r>
              <a:rPr lang="en-US" sz="3600" dirty="0">
                <a:solidFill>
                  <a:srgbClr val="FFFF00"/>
                </a:solidFill>
                <a:effectLst/>
              </a:rPr>
              <a:t>(1-3</a:t>
            </a:r>
            <a:r>
              <a:rPr lang="en-US" sz="3600" dirty="0" smtClean="0">
                <a:solidFill>
                  <a:srgbClr val="FFFF00"/>
                </a:solidFill>
                <a:effectLst/>
              </a:rPr>
              <a:t>)</a:t>
            </a:r>
            <a:r>
              <a:rPr lang="en-US" sz="3600" dirty="0" smtClean="0">
                <a:effectLst/>
              </a:rPr>
              <a:t>. </a:t>
            </a:r>
          </a:p>
          <a:p>
            <a:r>
              <a:rPr lang="en-US" sz="3600" dirty="0" smtClean="0">
                <a:effectLst/>
              </a:rPr>
              <a:t>A </a:t>
            </a:r>
            <a:r>
              <a:rPr lang="en-US" sz="3600" dirty="0">
                <a:effectLst/>
              </a:rPr>
              <a:t>voice from heaven admonishes the people of God, lest they partake of her </a:t>
            </a:r>
            <a:r>
              <a:rPr lang="en-US" sz="3600" dirty="0" smtClean="0">
                <a:effectLst/>
              </a:rPr>
              <a:t>plagues</a:t>
            </a:r>
            <a:r>
              <a:rPr lang="en-US" sz="3600" dirty="0">
                <a:effectLst/>
              </a:rPr>
              <a:t> </a:t>
            </a:r>
            <a:r>
              <a:rPr lang="en-US" sz="3600" dirty="0" smtClean="0">
                <a:solidFill>
                  <a:srgbClr val="FFFF00"/>
                </a:solidFill>
                <a:effectLst/>
              </a:rPr>
              <a:t>(4-8)</a:t>
            </a:r>
            <a:r>
              <a:rPr lang="en-US" sz="3600" dirty="0" smtClean="0">
                <a:effectLst/>
              </a:rPr>
              <a:t>.</a:t>
            </a:r>
          </a:p>
          <a:p>
            <a:r>
              <a:rPr lang="en-US" sz="3600" dirty="0" smtClean="0">
                <a:effectLst/>
              </a:rPr>
              <a:t>The </a:t>
            </a:r>
            <a:r>
              <a:rPr lang="en-US" sz="3600" dirty="0">
                <a:effectLst/>
              </a:rPr>
              <a:t>lamentations over </a:t>
            </a:r>
            <a:r>
              <a:rPr lang="en-US" sz="3600" dirty="0" smtClean="0">
                <a:effectLst/>
              </a:rPr>
              <a:t>Babylon </a:t>
            </a:r>
            <a:r>
              <a:rPr lang="en-US" sz="3600" dirty="0">
                <a:solidFill>
                  <a:srgbClr val="FFFF00"/>
                </a:solidFill>
                <a:effectLst/>
              </a:rPr>
              <a:t>(9-19</a:t>
            </a:r>
            <a:r>
              <a:rPr lang="en-US" sz="3600" dirty="0" smtClean="0">
                <a:solidFill>
                  <a:srgbClr val="FFFF00"/>
                </a:solidFill>
                <a:effectLst/>
              </a:rPr>
              <a:t>)</a:t>
            </a:r>
            <a:r>
              <a:rPr lang="en-US" sz="3600" dirty="0" smtClean="0">
                <a:effectLst/>
              </a:rPr>
              <a:t>. </a:t>
            </a:r>
          </a:p>
          <a:p>
            <a:r>
              <a:rPr lang="en-US" sz="3600" dirty="0" smtClean="0">
                <a:effectLst/>
              </a:rPr>
              <a:t>The saints </a:t>
            </a:r>
            <a:r>
              <a:rPr lang="en-US" sz="3600" dirty="0">
                <a:effectLst/>
              </a:rPr>
              <a:t>called upon to rejoice in her </a:t>
            </a:r>
            <a:r>
              <a:rPr lang="en-US" sz="3600" dirty="0" smtClean="0">
                <a:effectLst/>
              </a:rPr>
              <a:t>ruin </a:t>
            </a:r>
            <a:r>
              <a:rPr lang="en-US" sz="3600" dirty="0">
                <a:solidFill>
                  <a:srgbClr val="FFFF00"/>
                </a:solidFill>
                <a:effectLst/>
              </a:rPr>
              <a:t>(20-24</a:t>
            </a:r>
            <a:r>
              <a:rPr lang="en-US" sz="3600" dirty="0" smtClean="0">
                <a:solidFill>
                  <a:srgbClr val="FFFF00"/>
                </a:solidFill>
                <a:effectLst/>
              </a:rPr>
              <a:t>)</a:t>
            </a:r>
            <a:r>
              <a:rPr lang="en-US" sz="3600" dirty="0" smtClean="0">
                <a:effectLst/>
              </a:rPr>
              <a:t>. </a:t>
            </a:r>
          </a:p>
        </p:txBody>
      </p:sp>
    </p:spTree>
    <p:extLst>
      <p:ext uri="{BB962C8B-B14F-4D97-AF65-F5344CB8AC3E}">
        <p14:creationId xmlns:p14="http://schemas.microsoft.com/office/powerpoint/2010/main" val="30833972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2:13</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Commendation</a:t>
            </a:r>
          </a:p>
          <a:p>
            <a:pPr marL="0" indent="0">
              <a:buNone/>
            </a:pPr>
            <a:r>
              <a:rPr lang="en-US" sz="3200" dirty="0"/>
              <a:t>Jesus commends the Pergamos church for being steadfast and true in the very center of Satan’s domination. They remained constant in the heat of persecution and Antipas was mentioned as an example of faithfulness. Who this Antipas was we cannot tell. We only know that he was a Christian, and probably bore some office in the Church, and became illustrious by his martyrdom for the cause of Christ. He was either one of the church members or someone who was brought to Pergamos for trial, and was definitely killed for his faith.</a:t>
            </a:r>
          </a:p>
        </p:txBody>
      </p:sp>
    </p:spTree>
    <p:extLst>
      <p:ext uri="{BB962C8B-B14F-4D97-AF65-F5344CB8AC3E}">
        <p14:creationId xmlns:p14="http://schemas.microsoft.com/office/powerpoint/2010/main" val="11636687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a:t>
            </a:r>
            <a:endParaRPr lang="en-US" dirty="0">
              <a:solidFill>
                <a:srgbClr val="00FFFF"/>
              </a:solidFill>
            </a:endParaRPr>
          </a:p>
        </p:txBody>
      </p:sp>
      <p:sp>
        <p:nvSpPr>
          <p:cNvPr id="5" name="Content Placeholder 2"/>
          <p:cNvSpPr>
            <a:spLocks noGrp="1"/>
          </p:cNvSpPr>
          <p:nvPr>
            <p:ph idx="1"/>
          </p:nvPr>
        </p:nvSpPr>
        <p:spPr>
          <a:xfrm>
            <a:off x="204716" y="1705970"/>
            <a:ext cx="11805314" cy="4913194"/>
          </a:xfrm>
        </p:spPr>
        <p:txBody>
          <a:bodyPr>
            <a:noAutofit/>
          </a:bodyPr>
          <a:lstStyle/>
          <a:p>
            <a:pPr marL="0" indent="0">
              <a:buNone/>
            </a:pPr>
            <a:r>
              <a:rPr lang="en-US" sz="3600" dirty="0">
                <a:effectLst/>
              </a:rPr>
              <a:t>The fall of the great </a:t>
            </a:r>
            <a:r>
              <a:rPr lang="en-US" sz="3600" dirty="0" smtClean="0">
                <a:effectLst/>
              </a:rPr>
              <a:t>city Babylon</a:t>
            </a:r>
            <a:r>
              <a:rPr lang="en-US" sz="3600" dirty="0">
                <a:effectLst/>
              </a:rPr>
              <a:t>, otherwise represented as the woman who sat upon the beast, has been symbolized in the pouring out of the seven vials. The </a:t>
            </a:r>
            <a:r>
              <a:rPr lang="en-US" sz="3600" dirty="0" smtClean="0">
                <a:effectLst/>
              </a:rPr>
              <a:t>17</a:t>
            </a:r>
            <a:r>
              <a:rPr lang="en-US" sz="3600" baseline="30000" dirty="0" smtClean="0">
                <a:effectLst/>
              </a:rPr>
              <a:t>th</a:t>
            </a:r>
            <a:r>
              <a:rPr lang="en-US" sz="3600" dirty="0" smtClean="0">
                <a:effectLst/>
              </a:rPr>
              <a:t> chapter </a:t>
            </a:r>
            <a:r>
              <a:rPr lang="en-US" sz="3600" dirty="0">
                <a:effectLst/>
              </a:rPr>
              <a:t>describes her, shows her general character, points out the sources of her </a:t>
            </a:r>
            <a:r>
              <a:rPr lang="en-US" sz="3600" dirty="0" smtClean="0">
                <a:effectLst/>
              </a:rPr>
              <a:t>support </a:t>
            </a:r>
            <a:r>
              <a:rPr lang="en-US" sz="3600" dirty="0">
                <a:effectLst/>
              </a:rPr>
              <a:t>and how these shall finally become her destroyers. </a:t>
            </a:r>
            <a:endParaRPr lang="en-US" sz="3600" dirty="0" smtClean="0">
              <a:effectLst/>
            </a:endParaRPr>
          </a:p>
        </p:txBody>
      </p:sp>
    </p:spTree>
    <p:extLst>
      <p:ext uri="{BB962C8B-B14F-4D97-AF65-F5344CB8AC3E}">
        <p14:creationId xmlns:p14="http://schemas.microsoft.com/office/powerpoint/2010/main" val="282629112"/>
      </p:ext>
    </p:extLst>
  </p:cSld>
  <p:clrMapOvr>
    <a:masterClrMapping/>
  </p:clrMapOvr>
  <p:timing>
    <p:tnLst>
      <p:par>
        <p:cTn id="1" dur="indefinite" restart="never" nodeType="tmRoot"/>
      </p:par>
    </p:tnLst>
  </p:timing>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a:t>
            </a:r>
            <a:endParaRPr lang="en-US" dirty="0">
              <a:solidFill>
                <a:srgbClr val="00FFFF"/>
              </a:solidFill>
            </a:endParaRPr>
          </a:p>
        </p:txBody>
      </p:sp>
      <p:sp>
        <p:nvSpPr>
          <p:cNvPr id="5" name="Content Placeholder 2"/>
          <p:cNvSpPr>
            <a:spLocks noGrp="1"/>
          </p:cNvSpPr>
          <p:nvPr>
            <p:ph idx="1"/>
          </p:nvPr>
        </p:nvSpPr>
        <p:spPr>
          <a:xfrm>
            <a:off x="204716" y="1241946"/>
            <a:ext cx="11805314" cy="5377218"/>
          </a:xfrm>
        </p:spPr>
        <p:txBody>
          <a:bodyPr>
            <a:noAutofit/>
          </a:bodyPr>
          <a:lstStyle/>
          <a:p>
            <a:pPr marL="0" indent="0">
              <a:buNone/>
            </a:pPr>
            <a:r>
              <a:rPr lang="en-US" sz="3600" dirty="0" smtClean="0">
                <a:effectLst/>
              </a:rPr>
              <a:t>The 18</a:t>
            </a:r>
            <a:r>
              <a:rPr lang="en-US" sz="3600" baseline="30000" dirty="0" smtClean="0">
                <a:effectLst/>
              </a:rPr>
              <a:t>th</a:t>
            </a:r>
            <a:r>
              <a:rPr lang="en-US" sz="3600" dirty="0" smtClean="0">
                <a:effectLst/>
              </a:rPr>
              <a:t> chapter </a:t>
            </a:r>
            <a:r>
              <a:rPr lang="en-US" sz="3600" dirty="0">
                <a:effectLst/>
              </a:rPr>
              <a:t>borrows language and imagery from the destruction of the ancient Babylon, the oppressor of Israel, especially from the prophets Isaiah and Jeremiah, in order to describe the overthrow of the spiritual Babylon. </a:t>
            </a:r>
            <a:r>
              <a:rPr lang="en-US" sz="3600" dirty="0" smtClean="0">
                <a:effectLst/>
              </a:rPr>
              <a:t>Chapter 18 </a:t>
            </a:r>
            <a:r>
              <a:rPr lang="en-US" sz="3600" dirty="0">
                <a:effectLst/>
              </a:rPr>
              <a:t>refers to a period of desolation which shall </a:t>
            </a:r>
            <a:r>
              <a:rPr lang="en-US" sz="3600" dirty="0" smtClean="0">
                <a:effectLst/>
              </a:rPr>
              <a:t>precede </a:t>
            </a:r>
            <a:r>
              <a:rPr lang="en-US" sz="3600" dirty="0">
                <a:effectLst/>
              </a:rPr>
              <a:t>spiritual </a:t>
            </a:r>
            <a:r>
              <a:rPr lang="en-US" sz="3600" dirty="0" smtClean="0">
                <a:effectLst/>
              </a:rPr>
              <a:t>Babylon’s </a:t>
            </a:r>
            <a:r>
              <a:rPr lang="en-US" sz="3600" dirty="0">
                <a:effectLst/>
              </a:rPr>
              <a:t>final overthrow.</a:t>
            </a:r>
            <a:endParaRPr lang="en-US" sz="3600" dirty="0" smtClean="0">
              <a:effectLst/>
            </a:endParaRPr>
          </a:p>
        </p:txBody>
      </p:sp>
    </p:spTree>
    <p:extLst>
      <p:ext uri="{BB962C8B-B14F-4D97-AF65-F5344CB8AC3E}">
        <p14:creationId xmlns:p14="http://schemas.microsoft.com/office/powerpoint/2010/main" val="2470947181"/>
      </p:ext>
    </p:extLst>
  </p:cSld>
  <p:clrMapOvr>
    <a:masterClrMapping/>
  </p:clrMapOvr>
  <p:timing>
    <p:tnLst>
      <p:par>
        <p:cTn id="1" dur="indefinite" restart="never" nodeType="tmRoot"/>
      </p:par>
    </p:tnLst>
  </p:timing>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a:t>
            </a:r>
            <a:endParaRPr lang="en-US" dirty="0">
              <a:solidFill>
                <a:srgbClr val="00FFFF"/>
              </a:solidFill>
            </a:endParaRPr>
          </a:p>
        </p:txBody>
      </p:sp>
      <p:sp>
        <p:nvSpPr>
          <p:cNvPr id="5" name="Content Placeholder 2"/>
          <p:cNvSpPr>
            <a:spLocks noGrp="1"/>
          </p:cNvSpPr>
          <p:nvPr>
            <p:ph idx="1"/>
          </p:nvPr>
        </p:nvSpPr>
        <p:spPr>
          <a:xfrm>
            <a:off x="204716" y="1241946"/>
            <a:ext cx="11805314" cy="5377218"/>
          </a:xfrm>
        </p:spPr>
        <p:txBody>
          <a:bodyPr>
            <a:noAutofit/>
          </a:bodyPr>
          <a:lstStyle/>
          <a:p>
            <a:pPr marL="0" indent="0">
              <a:buNone/>
            </a:pPr>
            <a:r>
              <a:rPr lang="en-US" sz="3600" i="1" dirty="0" smtClean="0">
                <a:solidFill>
                  <a:srgbClr val="FFFF00"/>
                </a:solidFill>
                <a:effectLst/>
              </a:rPr>
              <a:t>“I </a:t>
            </a:r>
            <a:r>
              <a:rPr lang="en-US" sz="3600" i="1" dirty="0">
                <a:solidFill>
                  <a:srgbClr val="FFFF00"/>
                </a:solidFill>
                <a:effectLst/>
              </a:rPr>
              <a:t>saw another angel coming down from heaven, having great </a:t>
            </a:r>
            <a:r>
              <a:rPr lang="en-US" sz="3600" i="1" dirty="0" smtClean="0">
                <a:solidFill>
                  <a:srgbClr val="FFFF00"/>
                </a:solidFill>
                <a:effectLst/>
              </a:rPr>
              <a:t>power (authority)…”</a:t>
            </a:r>
          </a:p>
          <a:p>
            <a:pPr marL="0" indent="0">
              <a:buNone/>
            </a:pPr>
            <a:r>
              <a:rPr lang="en-US" sz="3600" dirty="0">
                <a:effectLst/>
              </a:rPr>
              <a:t>This was a tremendously powerful </a:t>
            </a:r>
            <a:r>
              <a:rPr lang="en-US" sz="3600" dirty="0" smtClean="0">
                <a:effectLst/>
              </a:rPr>
              <a:t>angel, </a:t>
            </a:r>
            <a:r>
              <a:rPr lang="en-US" sz="3600" dirty="0">
                <a:effectLst/>
              </a:rPr>
              <a:t>he was one of the higher rank or order of angels</a:t>
            </a:r>
            <a:r>
              <a:rPr lang="en-US" sz="3600" dirty="0" smtClean="0">
                <a:effectLst/>
              </a:rPr>
              <a:t>. </a:t>
            </a:r>
            <a:r>
              <a:rPr lang="en-US" sz="3600" dirty="0">
                <a:effectLst/>
              </a:rPr>
              <a:t>The term "authority" (</a:t>
            </a:r>
            <a:r>
              <a:rPr lang="en-US" sz="3600" i="1" dirty="0">
                <a:effectLst/>
              </a:rPr>
              <a:t>exousia</a:t>
            </a:r>
            <a:r>
              <a:rPr lang="en-US" sz="3600" dirty="0">
                <a:effectLst/>
              </a:rPr>
              <a:t>) is not used for any other angel in </a:t>
            </a:r>
            <a:r>
              <a:rPr lang="en-US" sz="3600" dirty="0" smtClean="0">
                <a:effectLst/>
              </a:rPr>
              <a:t>this </a:t>
            </a:r>
            <a:r>
              <a:rPr lang="en-US" sz="3600" dirty="0">
                <a:effectLst/>
              </a:rPr>
              <a:t>book. </a:t>
            </a:r>
            <a:r>
              <a:rPr lang="en-US" sz="3600" dirty="0" smtClean="0">
                <a:effectLst/>
              </a:rPr>
              <a:t>In Matt. 28:18 Jesus said all authority was given to Him in Heaven &amp; earth… in John 5:27 the Father’s </a:t>
            </a:r>
            <a:r>
              <a:rPr lang="en-US" sz="3600" dirty="0">
                <a:effectLst/>
              </a:rPr>
              <a:t>authority </a:t>
            </a:r>
            <a:r>
              <a:rPr lang="en-US" sz="3600" dirty="0" smtClean="0">
                <a:effectLst/>
              </a:rPr>
              <a:t>was given </a:t>
            </a:r>
            <a:r>
              <a:rPr lang="en-US" sz="3600" dirty="0">
                <a:effectLst/>
              </a:rPr>
              <a:t>to </a:t>
            </a:r>
            <a:r>
              <a:rPr lang="en-US" sz="3600" dirty="0" smtClean="0">
                <a:effectLst/>
              </a:rPr>
              <a:t>Jesus to execute Judgment. </a:t>
            </a:r>
            <a:endParaRPr lang="en-US" sz="3600" i="1" dirty="0" smtClean="0">
              <a:effectLst/>
            </a:endParaRPr>
          </a:p>
        </p:txBody>
      </p:sp>
    </p:spTree>
    <p:extLst>
      <p:ext uri="{BB962C8B-B14F-4D97-AF65-F5344CB8AC3E}">
        <p14:creationId xmlns:p14="http://schemas.microsoft.com/office/powerpoint/2010/main" val="10855390"/>
      </p:ext>
    </p:extLst>
  </p:cSld>
  <p:clrMapOvr>
    <a:masterClrMapping/>
  </p:clrMapOvr>
  <p:timing>
    <p:tnLst>
      <p:par>
        <p:cTn id="1" dur="indefinite" restart="never" nodeType="tmRoot"/>
      </p:par>
    </p:tnLst>
  </p:timing>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earth was lightened with his glory</a:t>
            </a:r>
            <a:r>
              <a:rPr lang="en-US" sz="3600" i="1" dirty="0" smtClean="0">
                <a:solidFill>
                  <a:srgbClr val="FFFF00"/>
                </a:solidFill>
                <a:effectLst/>
              </a:rPr>
              <a:t>.”</a:t>
            </a:r>
          </a:p>
          <a:p>
            <a:pPr marL="0" indent="0">
              <a:buNone/>
            </a:pPr>
            <a:r>
              <a:rPr lang="en-US" sz="3600" dirty="0" smtClean="0">
                <a:effectLst/>
              </a:rPr>
              <a:t>Glorious light was a </a:t>
            </a:r>
            <a:r>
              <a:rPr lang="en-US" sz="3600" dirty="0">
                <a:effectLst/>
              </a:rPr>
              <a:t>usual representation </a:t>
            </a:r>
            <a:r>
              <a:rPr lang="en-US" sz="3600" dirty="0" smtClean="0">
                <a:effectLst/>
              </a:rPr>
              <a:t>that accompanied </a:t>
            </a:r>
            <a:r>
              <a:rPr lang="en-US" sz="3600" dirty="0">
                <a:effectLst/>
              </a:rPr>
              <a:t>the heavenly </a:t>
            </a:r>
            <a:r>
              <a:rPr lang="en-US" sz="3600" dirty="0" smtClean="0">
                <a:effectLst/>
              </a:rPr>
              <a:t>beings </a:t>
            </a:r>
            <a:r>
              <a:rPr lang="en-US" sz="3600" i="1" dirty="0" smtClean="0">
                <a:solidFill>
                  <a:srgbClr val="FFFF00"/>
                </a:solidFill>
                <a:effectLst/>
              </a:rPr>
              <a:t>(Compare Luke 2:9)</a:t>
            </a:r>
          </a:p>
          <a:p>
            <a:pPr marL="0" indent="0">
              <a:buNone/>
            </a:pPr>
            <a:r>
              <a:rPr lang="en-US" sz="3600" dirty="0">
                <a:effectLst/>
              </a:rPr>
              <a:t>This angel </a:t>
            </a:r>
            <a:r>
              <a:rPr lang="en-US" sz="3600" dirty="0" smtClean="0">
                <a:effectLst/>
              </a:rPr>
              <a:t>was described by </a:t>
            </a:r>
            <a:r>
              <a:rPr lang="en-US" sz="3600" dirty="0">
                <a:effectLst/>
              </a:rPr>
              <a:t>the place from </a:t>
            </a:r>
            <a:r>
              <a:rPr lang="en-US" sz="3600" dirty="0" smtClean="0">
                <a:effectLst/>
              </a:rPr>
              <a:t>which </a:t>
            </a:r>
            <a:r>
              <a:rPr lang="en-US" sz="3600" dirty="0">
                <a:effectLst/>
              </a:rPr>
              <a:t>he </a:t>
            </a:r>
            <a:r>
              <a:rPr lang="en-US" sz="3600" dirty="0" smtClean="0">
                <a:effectLst/>
              </a:rPr>
              <a:t>came; </a:t>
            </a:r>
            <a:r>
              <a:rPr lang="en-US" sz="3600" dirty="0">
                <a:effectLst/>
              </a:rPr>
              <a:t>namely from </a:t>
            </a:r>
            <a:r>
              <a:rPr lang="en-US" sz="3600" dirty="0" smtClean="0">
                <a:effectLst/>
              </a:rPr>
              <a:t>heaven… by </a:t>
            </a:r>
            <a:r>
              <a:rPr lang="en-US" sz="3600" dirty="0">
                <a:effectLst/>
              </a:rPr>
              <a:t>the </a:t>
            </a:r>
            <a:r>
              <a:rPr lang="en-US" sz="3600" dirty="0" smtClean="0">
                <a:effectLst/>
              </a:rPr>
              <a:t>authority </a:t>
            </a:r>
            <a:r>
              <a:rPr lang="en-US" sz="3600" dirty="0">
                <a:effectLst/>
              </a:rPr>
              <a:t>with which he </a:t>
            </a:r>
            <a:r>
              <a:rPr lang="en-US" sz="3600" dirty="0" smtClean="0">
                <a:effectLst/>
              </a:rPr>
              <a:t>came; </a:t>
            </a:r>
            <a:r>
              <a:rPr lang="en-US" sz="3600" dirty="0">
                <a:effectLst/>
              </a:rPr>
              <a:t>a</a:t>
            </a:r>
            <a:r>
              <a:rPr lang="en-US" sz="3600" dirty="0" smtClean="0">
                <a:effectLst/>
              </a:rPr>
              <a:t> commission </a:t>
            </a:r>
            <a:r>
              <a:rPr lang="en-US" sz="3600" dirty="0">
                <a:effectLst/>
              </a:rPr>
              <a:t>from </a:t>
            </a:r>
            <a:r>
              <a:rPr lang="en-US" sz="3600" dirty="0" smtClean="0">
                <a:effectLst/>
              </a:rPr>
              <a:t>God… and by </a:t>
            </a:r>
            <a:r>
              <a:rPr lang="en-US" sz="3600" dirty="0">
                <a:effectLst/>
              </a:rPr>
              <a:t>the effect of his </a:t>
            </a:r>
            <a:r>
              <a:rPr lang="en-US" sz="3600" dirty="0" smtClean="0">
                <a:effectLst/>
              </a:rPr>
              <a:t>appearance; representing </a:t>
            </a:r>
            <a:r>
              <a:rPr lang="en-US" sz="3600" dirty="0">
                <a:effectLst/>
              </a:rPr>
              <a:t>the bright and glorious displays of </a:t>
            </a:r>
            <a:r>
              <a:rPr lang="en-US" sz="3600" dirty="0" smtClean="0">
                <a:effectLst/>
              </a:rPr>
              <a:t>God's power.</a:t>
            </a:r>
          </a:p>
        </p:txBody>
      </p:sp>
    </p:spTree>
    <p:extLst>
      <p:ext uri="{BB962C8B-B14F-4D97-AF65-F5344CB8AC3E}">
        <p14:creationId xmlns:p14="http://schemas.microsoft.com/office/powerpoint/2010/main" val="1203350767"/>
      </p:ext>
    </p:extLst>
  </p:cSld>
  <p:clrMapOvr>
    <a:masterClrMapping/>
  </p:clrMapOvr>
  <p:timing>
    <p:tnLst>
      <p:par>
        <p:cTn id="1" dur="indefinite" restart="never" nodeType="tmRoot"/>
      </p:par>
    </p:tnLst>
  </p:timing>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18:2</a:t>
            </a:r>
            <a:endParaRPr lang="en-US" dirty="0">
              <a:solidFill>
                <a:srgbClr val="00FFFF"/>
              </a:solidFill>
            </a:endParaRPr>
          </a:p>
        </p:txBody>
      </p:sp>
      <p:sp>
        <p:nvSpPr>
          <p:cNvPr id="5" name="Content Placeholder 2"/>
          <p:cNvSpPr>
            <a:spLocks noGrp="1"/>
          </p:cNvSpPr>
          <p:nvPr>
            <p:ph idx="1"/>
          </p:nvPr>
        </p:nvSpPr>
        <p:spPr>
          <a:xfrm>
            <a:off x="204716" y="1241947"/>
            <a:ext cx="11805314" cy="5520518"/>
          </a:xfrm>
        </p:spPr>
        <p:txBody>
          <a:bodyPr>
            <a:noAutofit/>
          </a:bodyPr>
          <a:lstStyle/>
          <a:p>
            <a:pPr marL="0" indent="0">
              <a:buNone/>
            </a:pPr>
            <a:r>
              <a:rPr lang="en-US" sz="3600" dirty="0">
                <a:effectLst/>
              </a:rPr>
              <a:t>The language here is taken from the description of Babylon in </a:t>
            </a:r>
            <a:r>
              <a:rPr lang="en-US" sz="3600" i="1" dirty="0" smtClean="0">
                <a:solidFill>
                  <a:srgbClr val="FFFF00"/>
                </a:solidFill>
                <a:effectLst/>
              </a:rPr>
              <a:t>Isa 13:20-22</a:t>
            </a:r>
            <a:r>
              <a:rPr lang="en-US" sz="3600" dirty="0" smtClean="0">
                <a:effectLst/>
              </a:rPr>
              <a:t>. </a:t>
            </a:r>
            <a:r>
              <a:rPr lang="en-US" sz="3600" dirty="0">
                <a:effectLst/>
              </a:rPr>
              <a:t>Verse </a:t>
            </a:r>
            <a:r>
              <a:rPr lang="en-US" sz="3600" dirty="0" smtClean="0">
                <a:effectLst/>
              </a:rPr>
              <a:t>2 portrays the </a:t>
            </a:r>
            <a:r>
              <a:rPr lang="en-US" sz="3600" dirty="0">
                <a:effectLst/>
              </a:rPr>
              <a:t>prediction of Babylon’s ruin </a:t>
            </a:r>
            <a:r>
              <a:rPr lang="en-US" sz="3600" dirty="0" smtClean="0">
                <a:effectLst/>
              </a:rPr>
              <a:t>&amp; contains </a:t>
            </a:r>
            <a:r>
              <a:rPr lang="en-US" sz="3600" dirty="0">
                <a:effectLst/>
              </a:rPr>
              <a:t>both the fall of </a:t>
            </a:r>
            <a:r>
              <a:rPr lang="en-US" sz="3600" dirty="0" smtClean="0">
                <a:effectLst/>
              </a:rPr>
              <a:t>Babylon and </a:t>
            </a:r>
            <a:r>
              <a:rPr lang="en-US" sz="3600" dirty="0">
                <a:effectLst/>
              </a:rPr>
              <a:t>the cause of it</a:t>
            </a:r>
            <a:r>
              <a:rPr lang="en-US" sz="3600" dirty="0" smtClean="0">
                <a:effectLst/>
              </a:rPr>
              <a:t>. Babylon’s </a:t>
            </a:r>
            <a:r>
              <a:rPr lang="en-US" sz="3600" dirty="0">
                <a:effectLst/>
              </a:rPr>
              <a:t>fall is first declared by the </a:t>
            </a:r>
            <a:r>
              <a:rPr lang="en-US" sz="3600" dirty="0" smtClean="0">
                <a:effectLst/>
              </a:rPr>
              <a:t>angel and </a:t>
            </a:r>
            <a:r>
              <a:rPr lang="en-US" sz="3600" dirty="0">
                <a:effectLst/>
              </a:rPr>
              <a:t>then the greatness of </a:t>
            </a:r>
            <a:r>
              <a:rPr lang="en-US" sz="3600" dirty="0" smtClean="0">
                <a:effectLst/>
              </a:rPr>
              <a:t>the fall </a:t>
            </a:r>
            <a:r>
              <a:rPr lang="en-US" sz="3600" dirty="0">
                <a:effectLst/>
              </a:rPr>
              <a:t>is shown </a:t>
            </a:r>
            <a:r>
              <a:rPr lang="en-US" sz="3600" dirty="0" smtClean="0">
                <a:effectLst/>
              </a:rPr>
              <a:t>here </a:t>
            </a:r>
            <a:r>
              <a:rPr lang="en-US" sz="3600" dirty="0">
                <a:effectLst/>
              </a:rPr>
              <a:t>by the </a:t>
            </a:r>
            <a:r>
              <a:rPr lang="en-US" sz="3600" dirty="0" smtClean="0">
                <a:effectLst/>
              </a:rPr>
              <a:t>events, </a:t>
            </a:r>
            <a:r>
              <a:rPr lang="en-US" sz="3600" dirty="0">
                <a:effectLst/>
              </a:rPr>
              <a:t>when he says it shall </a:t>
            </a:r>
            <a:r>
              <a:rPr lang="en-US" sz="3600" dirty="0" smtClean="0">
                <a:effectLst/>
              </a:rPr>
              <a:t>be </a:t>
            </a:r>
            <a:r>
              <a:rPr lang="en-US" sz="3600" dirty="0">
                <a:effectLst/>
              </a:rPr>
              <a:t>a dwelling place of demons and a prison of every unclean spirit, and a prison of every unclean and hateful </a:t>
            </a:r>
            <a:r>
              <a:rPr lang="en-US" sz="3600" dirty="0" smtClean="0">
                <a:effectLst/>
              </a:rPr>
              <a:t>bird.</a:t>
            </a:r>
          </a:p>
        </p:txBody>
      </p:sp>
    </p:spTree>
    <p:extLst>
      <p:ext uri="{BB962C8B-B14F-4D97-AF65-F5344CB8AC3E}">
        <p14:creationId xmlns:p14="http://schemas.microsoft.com/office/powerpoint/2010/main" val="2013763131"/>
      </p:ext>
    </p:extLst>
  </p:cSld>
  <p:clrMapOvr>
    <a:masterClrMapping/>
  </p:clrMapOvr>
  <p:timing>
    <p:tnLst>
      <p:par>
        <p:cTn id="1" dur="indefinite" restart="never" nodeType="tmRoot"/>
      </p:par>
    </p:tnLst>
  </p:timing>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18:2</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is become the habitation of </a:t>
            </a:r>
            <a:r>
              <a:rPr lang="en-US" sz="3600" i="1" dirty="0" smtClean="0">
                <a:solidFill>
                  <a:srgbClr val="FFFF00"/>
                </a:solidFill>
                <a:effectLst/>
              </a:rPr>
              <a:t>devils”</a:t>
            </a:r>
            <a:r>
              <a:rPr lang="en-US" sz="3600" dirty="0" smtClean="0">
                <a:effectLst/>
              </a:rPr>
              <a:t>… </a:t>
            </a:r>
          </a:p>
          <a:p>
            <a:pPr marL="0" indent="0">
              <a:buNone/>
            </a:pPr>
            <a:r>
              <a:rPr lang="en-US" sz="3600" dirty="0" smtClean="0">
                <a:effectLst/>
              </a:rPr>
              <a:t>This is in </a:t>
            </a:r>
            <a:r>
              <a:rPr lang="en-US" sz="3600" dirty="0">
                <a:effectLst/>
              </a:rPr>
              <a:t>allusion to the common opinion </a:t>
            </a:r>
            <a:r>
              <a:rPr lang="en-US" sz="3600" dirty="0" smtClean="0">
                <a:effectLst/>
              </a:rPr>
              <a:t>that some </a:t>
            </a:r>
            <a:r>
              <a:rPr lang="en-US" sz="3600" dirty="0">
                <a:effectLst/>
              </a:rPr>
              <a:t>demons inhabited abandoned </a:t>
            </a:r>
            <a:r>
              <a:rPr lang="en-US" sz="3600" dirty="0" smtClean="0">
                <a:effectLst/>
              </a:rPr>
              <a:t>cities &amp; old ruins.</a:t>
            </a:r>
          </a:p>
          <a:p>
            <a:pPr marL="0" indent="0">
              <a:buNone/>
            </a:pPr>
            <a:r>
              <a:rPr lang="en-US" sz="3600" i="1" dirty="0" smtClean="0">
                <a:solidFill>
                  <a:srgbClr val="FFFF00"/>
                </a:solidFill>
                <a:effectLst/>
              </a:rPr>
              <a:t>“And </a:t>
            </a:r>
            <a:r>
              <a:rPr lang="en-US" sz="3600" i="1" dirty="0">
                <a:solidFill>
                  <a:srgbClr val="FFFF00"/>
                </a:solidFill>
                <a:effectLst/>
              </a:rPr>
              <a:t>the </a:t>
            </a:r>
            <a:r>
              <a:rPr lang="en-US" sz="3600" i="1" dirty="0">
                <a:solidFill>
                  <a:srgbClr val="00FFFF"/>
                </a:solidFill>
                <a:effectLst/>
              </a:rPr>
              <a:t>hold</a:t>
            </a:r>
            <a:r>
              <a:rPr lang="en-US" sz="3600" i="1" dirty="0">
                <a:solidFill>
                  <a:srgbClr val="FFFF00"/>
                </a:solidFill>
                <a:effectLst/>
              </a:rPr>
              <a:t> of every foul </a:t>
            </a:r>
            <a:r>
              <a:rPr lang="en-US" sz="3600" i="1" dirty="0" smtClean="0">
                <a:solidFill>
                  <a:srgbClr val="FFFF00"/>
                </a:solidFill>
                <a:effectLst/>
              </a:rPr>
              <a:t>spirit”</a:t>
            </a:r>
            <a:r>
              <a:rPr lang="en-US" sz="3600" dirty="0" smtClean="0">
                <a:effectLst/>
              </a:rPr>
              <a:t>… </a:t>
            </a:r>
            <a:r>
              <a:rPr lang="en-US" sz="3600" i="1" dirty="0" smtClean="0">
                <a:solidFill>
                  <a:srgbClr val="00FFFF"/>
                </a:solidFill>
                <a:effectLst/>
              </a:rPr>
              <a:t>“Hold”</a:t>
            </a:r>
            <a:r>
              <a:rPr lang="en-US" sz="3600" dirty="0" smtClean="0">
                <a:effectLst/>
              </a:rPr>
              <a:t>: A watch-post or station. </a:t>
            </a:r>
            <a:r>
              <a:rPr lang="en-US" sz="3600" dirty="0">
                <a:effectLst/>
              </a:rPr>
              <a:t>That </a:t>
            </a:r>
            <a:r>
              <a:rPr lang="en-US" sz="3600" dirty="0" smtClean="0">
                <a:effectLst/>
              </a:rPr>
              <a:t>is</a:t>
            </a:r>
            <a:r>
              <a:rPr lang="en-US" sz="3600" dirty="0">
                <a:effectLst/>
              </a:rPr>
              <a:t> </a:t>
            </a:r>
            <a:r>
              <a:rPr lang="en-US" sz="3600" dirty="0" smtClean="0">
                <a:effectLst/>
              </a:rPr>
              <a:t>to say, the demons </a:t>
            </a:r>
            <a:r>
              <a:rPr lang="en-US" sz="3600" dirty="0">
                <a:effectLst/>
              </a:rPr>
              <a:t>kept guard there; </a:t>
            </a:r>
            <a:r>
              <a:rPr lang="en-US" sz="3600" dirty="0" smtClean="0">
                <a:effectLst/>
              </a:rPr>
              <a:t>they were </a:t>
            </a:r>
            <a:r>
              <a:rPr lang="en-US" sz="3600" dirty="0">
                <a:effectLst/>
              </a:rPr>
              <a:t>stationed there; </a:t>
            </a:r>
            <a:r>
              <a:rPr lang="en-US" sz="3600" dirty="0" smtClean="0">
                <a:effectLst/>
              </a:rPr>
              <a:t>they haunted </a:t>
            </a:r>
            <a:r>
              <a:rPr lang="en-US" sz="3600" dirty="0">
                <a:effectLst/>
              </a:rPr>
              <a:t>the place.</a:t>
            </a:r>
            <a:endParaRPr lang="en-US" sz="3600" dirty="0" smtClean="0">
              <a:effectLst/>
            </a:endParaRPr>
          </a:p>
        </p:txBody>
      </p:sp>
    </p:spTree>
    <p:extLst>
      <p:ext uri="{BB962C8B-B14F-4D97-AF65-F5344CB8AC3E}">
        <p14:creationId xmlns:p14="http://schemas.microsoft.com/office/powerpoint/2010/main" val="2445151172"/>
      </p:ext>
    </p:extLst>
  </p:cSld>
  <p:clrMapOvr>
    <a:masterClrMapping/>
  </p:clrMapOvr>
  <p:timing>
    <p:tnLst>
      <p:par>
        <p:cTn id="1" dur="indefinite" restart="never" nodeType="tmRoot"/>
      </p:par>
    </p:tnLst>
  </p:timing>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18:2</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a cage of every unclean and hateful bird</a:t>
            </a:r>
            <a:r>
              <a:rPr lang="en-US" sz="3600" i="1" dirty="0" smtClean="0">
                <a:solidFill>
                  <a:srgbClr val="FFFF00"/>
                </a:solidFill>
                <a:effectLst/>
              </a:rPr>
              <a:t>.”</a:t>
            </a:r>
            <a:r>
              <a:rPr lang="en-US" sz="3600" dirty="0" smtClean="0">
                <a:effectLst/>
              </a:rPr>
              <a:t>… </a:t>
            </a:r>
          </a:p>
          <a:p>
            <a:pPr marL="0" indent="0">
              <a:buNone/>
            </a:pPr>
            <a:r>
              <a:rPr lang="en-US" sz="3600" dirty="0" smtClean="0">
                <a:effectLst/>
              </a:rPr>
              <a:t>That is to say, the foul birds </a:t>
            </a:r>
            <a:r>
              <a:rPr lang="en-US" sz="3600" dirty="0">
                <a:effectLst/>
              </a:rPr>
              <a:t>would </a:t>
            </a:r>
            <a:r>
              <a:rPr lang="en-US" sz="3600" dirty="0" smtClean="0">
                <a:effectLst/>
              </a:rPr>
              <a:t>live </a:t>
            </a:r>
            <a:r>
              <a:rPr lang="en-US" sz="3600" dirty="0">
                <a:effectLst/>
              </a:rPr>
              <a:t>there. The word translated "cage" is the same which is rendered "</a:t>
            </a:r>
            <a:r>
              <a:rPr lang="en-US" sz="3600" dirty="0" smtClean="0">
                <a:effectLst/>
              </a:rPr>
              <a:t>hold."</a:t>
            </a:r>
            <a:r>
              <a:rPr lang="en-US" sz="3600" dirty="0">
                <a:effectLst/>
              </a:rPr>
              <a:t> </a:t>
            </a:r>
            <a:r>
              <a:rPr lang="en-US" sz="3600" dirty="0" smtClean="0">
                <a:effectLst/>
              </a:rPr>
              <a:t>Certain birds </a:t>
            </a:r>
            <a:r>
              <a:rPr lang="en-US" sz="3600" dirty="0">
                <a:effectLst/>
              </a:rPr>
              <a:t>are often said to roam about in ruined </a:t>
            </a:r>
            <a:r>
              <a:rPr lang="en-US" sz="3600" dirty="0" smtClean="0">
                <a:effectLst/>
              </a:rPr>
              <a:t>cities as was said of demons.</a:t>
            </a:r>
            <a:r>
              <a:rPr lang="en-US" sz="3600" dirty="0">
                <a:effectLst/>
              </a:rPr>
              <a:t> This verse describes the city as desolate and indwelt with the </a:t>
            </a:r>
            <a:r>
              <a:rPr lang="en-US" sz="3600" dirty="0" smtClean="0">
                <a:effectLst/>
              </a:rPr>
              <a:t>demonic forces &amp; detestable birds.</a:t>
            </a:r>
          </a:p>
        </p:txBody>
      </p:sp>
    </p:spTree>
    <p:extLst>
      <p:ext uri="{BB962C8B-B14F-4D97-AF65-F5344CB8AC3E}">
        <p14:creationId xmlns:p14="http://schemas.microsoft.com/office/powerpoint/2010/main" val="488049767"/>
      </p:ext>
    </p:extLst>
  </p:cSld>
  <p:clrMapOvr>
    <a:masterClrMapping/>
  </p:clrMapOvr>
  <p:timing>
    <p:tnLst>
      <p:par>
        <p:cTn id="1" dur="indefinite" restart="never" nodeType="tmRoot"/>
      </p:par>
    </p:tnLst>
  </p:timing>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18:2</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dirty="0" smtClean="0">
                <a:effectLst/>
              </a:rPr>
              <a:t>The </a:t>
            </a:r>
            <a:r>
              <a:rPr lang="en-US" sz="3600" dirty="0">
                <a:effectLst/>
              </a:rPr>
              <a:t>idea is that of </a:t>
            </a:r>
            <a:r>
              <a:rPr lang="en-US" sz="3600" dirty="0" smtClean="0">
                <a:effectLst/>
              </a:rPr>
              <a:t>destruction &amp; condemnation; </a:t>
            </a:r>
            <a:r>
              <a:rPr lang="en-US" sz="3600" dirty="0">
                <a:effectLst/>
              </a:rPr>
              <a:t>and the meaning here </a:t>
            </a:r>
            <a:r>
              <a:rPr lang="en-US" sz="3600" dirty="0" smtClean="0">
                <a:effectLst/>
              </a:rPr>
              <a:t>is that </a:t>
            </a:r>
            <a:r>
              <a:rPr lang="en-US" sz="3600" dirty="0">
                <a:effectLst/>
              </a:rPr>
              <a:t>spiritual </a:t>
            </a:r>
            <a:r>
              <a:rPr lang="en-US" sz="3600" dirty="0" smtClean="0">
                <a:effectLst/>
              </a:rPr>
              <a:t>Babylon </a:t>
            </a:r>
            <a:r>
              <a:rPr lang="en-US" sz="3600" dirty="0">
                <a:effectLst/>
              </a:rPr>
              <a:t>will be reduced to a state of utter desolation resembling that of the </a:t>
            </a:r>
            <a:r>
              <a:rPr lang="en-US" sz="3600" dirty="0" smtClean="0">
                <a:effectLst/>
              </a:rPr>
              <a:t>real or </a:t>
            </a:r>
            <a:r>
              <a:rPr lang="en-US" sz="3600" dirty="0">
                <a:effectLst/>
              </a:rPr>
              <a:t>former Babylon. </a:t>
            </a:r>
            <a:r>
              <a:rPr lang="en-US" sz="3600" dirty="0" smtClean="0">
                <a:effectLst/>
              </a:rPr>
              <a:t> This great city will be destroyed &amp; abandoned, and become </a:t>
            </a:r>
            <a:r>
              <a:rPr lang="en-US" sz="3600" dirty="0">
                <a:effectLst/>
              </a:rPr>
              <a:t>the abode of these unclean beings. The fall of Babylon </a:t>
            </a:r>
            <a:r>
              <a:rPr lang="en-US" sz="3600" dirty="0" smtClean="0">
                <a:effectLst/>
              </a:rPr>
              <a:t>was </a:t>
            </a:r>
            <a:r>
              <a:rPr lang="en-US" sz="3600" dirty="0">
                <a:effectLst/>
              </a:rPr>
              <a:t>already declared </a:t>
            </a:r>
            <a:r>
              <a:rPr lang="en-US" sz="3600" i="1" dirty="0">
                <a:solidFill>
                  <a:srgbClr val="FFFF00"/>
                </a:solidFill>
                <a:effectLst/>
              </a:rPr>
              <a:t>(</a:t>
            </a:r>
            <a:r>
              <a:rPr lang="en-US" sz="3600" i="1" dirty="0" smtClean="0">
                <a:solidFill>
                  <a:srgbClr val="FFFF00"/>
                </a:solidFill>
                <a:effectLst/>
              </a:rPr>
              <a:t>Rev. 14:8; </a:t>
            </a:r>
            <a:r>
              <a:rPr lang="en-US" sz="3600" i="1" dirty="0">
                <a:solidFill>
                  <a:srgbClr val="FFFF00"/>
                </a:solidFill>
                <a:effectLst/>
              </a:rPr>
              <a:t>16:19; 17:16) </a:t>
            </a:r>
            <a:r>
              <a:rPr lang="en-US" sz="3600" dirty="0">
                <a:effectLst/>
              </a:rPr>
              <a:t>but now it is developed. This picture is intended to portray her utter desolation.</a:t>
            </a:r>
            <a:endParaRPr lang="en-US" sz="3600" dirty="0" smtClean="0">
              <a:effectLst/>
            </a:endParaRPr>
          </a:p>
        </p:txBody>
      </p:sp>
    </p:spTree>
    <p:extLst>
      <p:ext uri="{BB962C8B-B14F-4D97-AF65-F5344CB8AC3E}">
        <p14:creationId xmlns:p14="http://schemas.microsoft.com/office/powerpoint/2010/main" val="1324321652"/>
      </p:ext>
    </p:extLst>
  </p:cSld>
  <p:clrMapOvr>
    <a:masterClrMapping/>
  </p:clrMapOvr>
  <p:timing>
    <p:tnLst>
      <p:par>
        <p:cTn id="1" dur="indefinite" restart="never" nodeType="tmRoot"/>
      </p:par>
    </p:tnLst>
  </p:timing>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18:3</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a:solidFill>
                  <a:srgbClr val="FFFF00"/>
                </a:solidFill>
                <a:effectLst/>
              </a:rPr>
              <a:t>" For all nations have drunk of the wine of the wrath of her </a:t>
            </a:r>
            <a:r>
              <a:rPr lang="en-US" sz="3600" i="1" dirty="0" smtClean="0">
                <a:solidFill>
                  <a:srgbClr val="FFFF00"/>
                </a:solidFill>
                <a:effectLst/>
              </a:rPr>
              <a:t>fornication…" </a:t>
            </a:r>
          </a:p>
          <a:p>
            <a:pPr marL="0" indent="0">
              <a:buNone/>
            </a:pPr>
            <a:r>
              <a:rPr lang="en-US" sz="3600" dirty="0" smtClean="0">
                <a:effectLst/>
              </a:rPr>
              <a:t>This </a:t>
            </a:r>
            <a:r>
              <a:rPr lang="en-US" sz="3600" dirty="0">
                <a:effectLst/>
              </a:rPr>
              <a:t>phrase is an allusion to the OT prophecy of the destruction of Babylon </a:t>
            </a:r>
            <a:r>
              <a:rPr lang="en-US" sz="3600" i="1" dirty="0" smtClean="0">
                <a:solidFill>
                  <a:srgbClr val="FFFF00"/>
                </a:solidFill>
                <a:effectLst/>
              </a:rPr>
              <a:t>(Jer</a:t>
            </a:r>
            <a:r>
              <a:rPr lang="en-US" sz="3600" i="1" dirty="0">
                <a:solidFill>
                  <a:srgbClr val="FFFF00"/>
                </a:solidFill>
                <a:effectLst/>
              </a:rPr>
              <a:t>. 51:7)</a:t>
            </a:r>
            <a:r>
              <a:rPr lang="en-US" sz="3600" dirty="0">
                <a:effectLst/>
              </a:rPr>
              <a:t>. This is given as a reason why this utter ruin had come upon </a:t>
            </a:r>
            <a:r>
              <a:rPr lang="en-US" sz="3600" dirty="0" smtClean="0">
                <a:effectLst/>
              </a:rPr>
              <a:t>Babylon. </a:t>
            </a:r>
            <a:r>
              <a:rPr lang="en-US" sz="3600" dirty="0">
                <a:effectLst/>
              </a:rPr>
              <a:t>She had </a:t>
            </a:r>
            <a:r>
              <a:rPr lang="en-US" sz="3600" dirty="0" smtClean="0">
                <a:effectLst/>
              </a:rPr>
              <a:t>enticed </a:t>
            </a:r>
            <a:r>
              <a:rPr lang="en-US" sz="3600" dirty="0">
                <a:effectLst/>
              </a:rPr>
              <a:t>and corrupted the nations of the earth, leading them into estrangement from God, and into pollution and </a:t>
            </a:r>
            <a:r>
              <a:rPr lang="en-US" sz="3600" dirty="0" smtClean="0">
                <a:effectLst/>
              </a:rPr>
              <a:t>sin.</a:t>
            </a:r>
          </a:p>
        </p:txBody>
      </p:sp>
    </p:spTree>
    <p:extLst>
      <p:ext uri="{BB962C8B-B14F-4D97-AF65-F5344CB8AC3E}">
        <p14:creationId xmlns:p14="http://schemas.microsoft.com/office/powerpoint/2010/main" val="883305244"/>
      </p:ext>
    </p:extLst>
  </p:cSld>
  <p:clrMapOvr>
    <a:masterClrMapping/>
  </p:clrMapOvr>
  <p:timing>
    <p:tnLst>
      <p:par>
        <p:cTn id="1" dur="indefinite" restart="never" nodeType="tmRoot"/>
      </p:par>
    </p:tnLst>
  </p:timing>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18:3</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kings of the earth have committed fornication with </a:t>
            </a:r>
            <a:r>
              <a:rPr lang="en-US" sz="3600" i="1" dirty="0" smtClean="0">
                <a:solidFill>
                  <a:srgbClr val="FFFF00"/>
                </a:solidFill>
                <a:effectLst/>
              </a:rPr>
              <a:t>her”</a:t>
            </a:r>
            <a:r>
              <a:rPr lang="en-US" sz="3600" dirty="0" smtClean="0">
                <a:effectLst/>
              </a:rPr>
              <a:t>… That is to say </a:t>
            </a:r>
            <a:r>
              <a:rPr lang="en-US" sz="3600" dirty="0">
                <a:effectLst/>
              </a:rPr>
              <a:t>spiritual </a:t>
            </a:r>
            <a:r>
              <a:rPr lang="en-US" sz="3600" dirty="0" smtClean="0">
                <a:effectLst/>
              </a:rPr>
              <a:t>idolatry</a:t>
            </a:r>
            <a:r>
              <a:rPr lang="en-US" sz="3600" dirty="0">
                <a:effectLst/>
              </a:rPr>
              <a:t>:</a:t>
            </a:r>
            <a:r>
              <a:rPr lang="en-US" sz="3600" dirty="0" smtClean="0">
                <a:effectLst/>
              </a:rPr>
              <a:t> they </a:t>
            </a:r>
            <a:r>
              <a:rPr lang="en-US" sz="3600" dirty="0">
                <a:effectLst/>
              </a:rPr>
              <a:t>joined with her in her idolatrous </a:t>
            </a:r>
            <a:r>
              <a:rPr lang="en-US" sz="3600" dirty="0" smtClean="0">
                <a:effectLst/>
              </a:rPr>
              <a:t>worship.  Spiritual Babylon would be </a:t>
            </a:r>
            <a:r>
              <a:rPr lang="en-US" sz="3600" dirty="0">
                <a:effectLst/>
              </a:rPr>
              <a:t>the means of seducing </a:t>
            </a:r>
            <a:r>
              <a:rPr lang="en-US" sz="3600" dirty="0" smtClean="0">
                <a:effectLst/>
              </a:rPr>
              <a:t>other nations </a:t>
            </a:r>
            <a:r>
              <a:rPr lang="en-US" sz="3600" dirty="0">
                <a:effectLst/>
              </a:rPr>
              <a:t>from God and leading them into sinful practices. Babylon is represented as a rich, powerful, and luxurious harlot, enriching the nations by her </a:t>
            </a:r>
            <a:r>
              <a:rPr lang="en-US" sz="3600" dirty="0" smtClean="0">
                <a:effectLst/>
              </a:rPr>
              <a:t>commerce, </a:t>
            </a:r>
            <a:r>
              <a:rPr lang="en-US" sz="3600" dirty="0">
                <a:effectLst/>
              </a:rPr>
              <a:t>while she corrupts them by her </a:t>
            </a:r>
            <a:r>
              <a:rPr lang="en-US" sz="3600" dirty="0" smtClean="0">
                <a:effectLst/>
              </a:rPr>
              <a:t>spiritual fornications.</a:t>
            </a:r>
          </a:p>
        </p:txBody>
      </p:sp>
    </p:spTree>
    <p:extLst>
      <p:ext uri="{BB962C8B-B14F-4D97-AF65-F5344CB8AC3E}">
        <p14:creationId xmlns:p14="http://schemas.microsoft.com/office/powerpoint/2010/main" val="27820297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672469"/>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2:14-15</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Criticism</a:t>
            </a:r>
          </a:p>
          <a:p>
            <a:pPr marL="0" indent="0">
              <a:buNone/>
            </a:pPr>
            <a:r>
              <a:rPr lang="en-US" sz="3200" dirty="0"/>
              <a:t>Balaam was a prophet who found himself unable to curse the Israelites, therefore what he did instead was to instruct Balak (king of Moab) to corrupt the Israelites through </a:t>
            </a:r>
            <a:r>
              <a:rPr lang="en-US" sz="3200" dirty="0">
                <a:solidFill>
                  <a:srgbClr val="FFFF00"/>
                </a:solidFill>
              </a:rPr>
              <a:t>immorality and idolatry; so that God eventually judged them. Balaam’s doctrine </a:t>
            </a:r>
            <a:r>
              <a:rPr lang="en-US" sz="3200" dirty="0"/>
              <a:t>was the </a:t>
            </a:r>
            <a:r>
              <a:rPr lang="en-US" sz="3200" dirty="0">
                <a:solidFill>
                  <a:srgbClr val="FFFF00"/>
                </a:solidFill>
              </a:rPr>
              <a:t>teaching of compromise</a:t>
            </a:r>
            <a:r>
              <a:rPr lang="en-US" sz="3200" dirty="0"/>
              <a:t>. The doctrine of the </a:t>
            </a:r>
            <a:r>
              <a:rPr lang="en-US" sz="3200" dirty="0">
                <a:solidFill>
                  <a:srgbClr val="FFFF00"/>
                </a:solidFill>
              </a:rPr>
              <a:t>Nicolaitans followed the same idea of compromise</a:t>
            </a:r>
            <a:r>
              <a:rPr lang="en-US" sz="3200" dirty="0"/>
              <a:t>; teaching that Christian liberty meant license to commit sensual sins. They sacrificed to idols &amp; mixed pagan rituals with Christian ceremonies. The </a:t>
            </a:r>
            <a:r>
              <a:rPr lang="en-US" sz="3200" b="1" dirty="0">
                <a:solidFill>
                  <a:srgbClr val="92D050"/>
                </a:solidFill>
              </a:rPr>
              <a:t>Ephesus church hated it (2:6), </a:t>
            </a:r>
            <a:r>
              <a:rPr lang="en-US" sz="3200" dirty="0"/>
              <a:t>while the </a:t>
            </a:r>
            <a:r>
              <a:rPr lang="en-US" sz="3200" b="1" dirty="0">
                <a:solidFill>
                  <a:srgbClr val="92D050"/>
                </a:solidFill>
              </a:rPr>
              <a:t>Pergamos church embraced it</a:t>
            </a:r>
            <a:r>
              <a:rPr lang="en-US" sz="3200" dirty="0"/>
              <a:t>. </a:t>
            </a:r>
          </a:p>
        </p:txBody>
      </p:sp>
    </p:spTree>
    <p:extLst>
      <p:ext uri="{BB962C8B-B14F-4D97-AF65-F5344CB8AC3E}">
        <p14:creationId xmlns:p14="http://schemas.microsoft.com/office/powerpoint/2010/main" val="3657749092"/>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18:3</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merchants of the earth are waxed rich through the abundance of her </a:t>
            </a:r>
            <a:r>
              <a:rPr lang="en-US" sz="3600" i="1" dirty="0" smtClean="0">
                <a:solidFill>
                  <a:srgbClr val="FFFF00"/>
                </a:solidFill>
                <a:effectLst/>
              </a:rPr>
              <a:t>delicacies [Luxuries].”</a:t>
            </a:r>
          </a:p>
          <a:p>
            <a:pPr marL="0" indent="0">
              <a:buNone/>
            </a:pPr>
            <a:r>
              <a:rPr lang="en-US" sz="3600" dirty="0" smtClean="0">
                <a:effectLst/>
              </a:rPr>
              <a:t>The merchants </a:t>
            </a:r>
            <a:r>
              <a:rPr lang="en-US" sz="3600" dirty="0">
                <a:effectLst/>
              </a:rPr>
              <a:t>of the earth have grown rich through her excessive </a:t>
            </a:r>
            <a:r>
              <a:rPr lang="en-US" sz="3600" dirty="0" smtClean="0">
                <a:effectLst/>
              </a:rPr>
              <a:t>luxury…The </a:t>
            </a:r>
            <a:r>
              <a:rPr lang="en-US" sz="3600" dirty="0">
                <a:effectLst/>
              </a:rPr>
              <a:t>traders of the earth had their wealth increased by the power of her evil </a:t>
            </a:r>
            <a:r>
              <a:rPr lang="en-US" sz="3600" dirty="0" smtClean="0">
                <a:effectLst/>
              </a:rPr>
              <a:t>ways. </a:t>
            </a:r>
            <a:r>
              <a:rPr lang="en-US" sz="3600" dirty="0" smtClean="0">
                <a:solidFill>
                  <a:srgbClr val="00FFFF"/>
                </a:solidFill>
                <a:effectLst/>
              </a:rPr>
              <a:t>This </a:t>
            </a:r>
            <a:r>
              <a:rPr lang="en-US" sz="3600" dirty="0">
                <a:solidFill>
                  <a:srgbClr val="00FFFF"/>
                </a:solidFill>
                <a:effectLst/>
              </a:rPr>
              <a:t>is an allusion to the major problem of fallen </a:t>
            </a:r>
            <a:r>
              <a:rPr lang="en-US" sz="3600" dirty="0" smtClean="0">
                <a:solidFill>
                  <a:srgbClr val="00FFFF"/>
                </a:solidFill>
                <a:effectLst/>
              </a:rPr>
              <a:t>mankind and it describes </a:t>
            </a:r>
            <a:r>
              <a:rPr lang="en-US" sz="3600" dirty="0">
                <a:solidFill>
                  <a:srgbClr val="00FFFF"/>
                </a:solidFill>
                <a:effectLst/>
              </a:rPr>
              <a:t>the self-centeredness and materialism of an end-time, anti-God world </a:t>
            </a:r>
            <a:r>
              <a:rPr lang="en-US" sz="3600" dirty="0" smtClean="0">
                <a:solidFill>
                  <a:srgbClr val="00FFFF"/>
                </a:solidFill>
                <a:effectLst/>
              </a:rPr>
              <a:t>system.</a:t>
            </a:r>
          </a:p>
        </p:txBody>
      </p:sp>
    </p:spTree>
    <p:extLst>
      <p:ext uri="{BB962C8B-B14F-4D97-AF65-F5344CB8AC3E}">
        <p14:creationId xmlns:p14="http://schemas.microsoft.com/office/powerpoint/2010/main" val="1602567673"/>
      </p:ext>
    </p:extLst>
  </p:cSld>
  <p:clrMapOvr>
    <a:masterClrMapping/>
  </p:clrMapOvr>
  <p:timing>
    <p:tnLst>
      <p:par>
        <p:cTn id="1" dur="indefinite" restart="never" nodeType="tmRoot"/>
      </p:par>
    </p:tnLst>
  </p:timing>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18:4</a:t>
            </a:r>
            <a:endParaRPr lang="en-US" dirty="0">
              <a:solidFill>
                <a:srgbClr val="00FFFF"/>
              </a:solidFill>
            </a:endParaRPr>
          </a:p>
        </p:txBody>
      </p:sp>
      <p:sp>
        <p:nvSpPr>
          <p:cNvPr id="5" name="Content Placeholder 2"/>
          <p:cNvSpPr>
            <a:spLocks noGrp="1"/>
          </p:cNvSpPr>
          <p:nvPr>
            <p:ph idx="1"/>
          </p:nvPr>
        </p:nvSpPr>
        <p:spPr>
          <a:xfrm>
            <a:off x="204716" y="1528549"/>
            <a:ext cx="11805314" cy="5233915"/>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 heard another voice from </a:t>
            </a:r>
            <a:r>
              <a:rPr lang="en-US" sz="3600" i="1" dirty="0" smtClean="0">
                <a:solidFill>
                  <a:srgbClr val="FFFF00"/>
                </a:solidFill>
                <a:effectLst/>
              </a:rPr>
              <a:t>heaven…” </a:t>
            </a:r>
          </a:p>
          <a:p>
            <a:pPr marL="0" indent="0">
              <a:buNone/>
            </a:pPr>
            <a:r>
              <a:rPr lang="en-US" sz="3600" dirty="0" smtClean="0">
                <a:effectLst/>
              </a:rPr>
              <a:t>John </a:t>
            </a:r>
            <a:r>
              <a:rPr lang="en-US" sz="3600" dirty="0">
                <a:effectLst/>
              </a:rPr>
              <a:t>does not say whether this was the voice of an angel, but the idea seems </a:t>
            </a:r>
            <a:r>
              <a:rPr lang="en-US" sz="3600" dirty="0" smtClean="0">
                <a:effectLst/>
              </a:rPr>
              <a:t>to </a:t>
            </a:r>
            <a:r>
              <a:rPr lang="en-US" sz="3600" dirty="0">
                <a:effectLst/>
              </a:rPr>
              <a:t>be that it is the voice of God. </a:t>
            </a:r>
            <a:r>
              <a:rPr lang="en-US" sz="3600" dirty="0" smtClean="0">
                <a:effectLst/>
              </a:rPr>
              <a:t>The words </a:t>
            </a:r>
            <a:r>
              <a:rPr lang="en-US" sz="3600" i="1" dirty="0" smtClean="0">
                <a:solidFill>
                  <a:srgbClr val="FFFF00"/>
                </a:solidFill>
                <a:effectLst/>
              </a:rPr>
              <a:t>“my people” </a:t>
            </a:r>
            <a:r>
              <a:rPr lang="en-US" sz="3600" dirty="0" smtClean="0">
                <a:effectLst/>
              </a:rPr>
              <a:t>connote ownership or belonging to the same group; hence it would be naturally logical to ascribe that it was God addressing His people… the saints living in that era.</a:t>
            </a:r>
            <a:endParaRPr lang="en-US" sz="3600" dirty="0" smtClean="0">
              <a:solidFill>
                <a:srgbClr val="00FFFF"/>
              </a:solidFill>
              <a:effectLst/>
            </a:endParaRPr>
          </a:p>
        </p:txBody>
      </p:sp>
    </p:spTree>
    <p:extLst>
      <p:ext uri="{BB962C8B-B14F-4D97-AF65-F5344CB8AC3E}">
        <p14:creationId xmlns:p14="http://schemas.microsoft.com/office/powerpoint/2010/main" val="1987878724"/>
      </p:ext>
    </p:extLst>
  </p:cSld>
  <p:clrMapOvr>
    <a:masterClrMapping/>
  </p:clrMapOvr>
  <p:timing>
    <p:tnLst>
      <p:par>
        <p:cTn id="1" dur="indefinite" restart="never" nodeType="tmRoot"/>
      </p:par>
    </p:tnLst>
  </p:timing>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18:4</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dirty="0">
                <a:effectLst/>
              </a:rPr>
              <a:t>It </a:t>
            </a:r>
            <a:r>
              <a:rPr lang="en-US" sz="3600" dirty="0" smtClean="0">
                <a:effectLst/>
              </a:rPr>
              <a:t>is an imperative which </a:t>
            </a:r>
            <a:r>
              <a:rPr lang="en-US" sz="3600" dirty="0">
                <a:effectLst/>
              </a:rPr>
              <a:t>speaks of the urgency of God's people </a:t>
            </a:r>
            <a:r>
              <a:rPr lang="en-US" sz="3600" dirty="0" smtClean="0">
                <a:effectLst/>
              </a:rPr>
              <a:t>to not be </a:t>
            </a:r>
            <a:r>
              <a:rPr lang="en-US" sz="3600" dirty="0">
                <a:effectLst/>
              </a:rPr>
              <a:t>caught up in this fallen world system</a:t>
            </a:r>
            <a:r>
              <a:rPr lang="en-US" sz="3600" dirty="0" smtClean="0">
                <a:effectLst/>
              </a:rPr>
              <a:t>.</a:t>
            </a:r>
            <a:r>
              <a:rPr lang="en-US" sz="3600" dirty="0">
                <a:effectLst/>
              </a:rPr>
              <a:t> </a:t>
            </a:r>
            <a:r>
              <a:rPr lang="en-US" sz="3600" dirty="0" smtClean="0">
                <a:effectLst/>
              </a:rPr>
              <a:t>It was a call to come out from among them and be separate, come out and not participate. It was a call to come out of the way, lest they be affected by the wrath of God… So that </a:t>
            </a:r>
            <a:r>
              <a:rPr lang="en-US" sz="3600" dirty="0">
                <a:effectLst/>
              </a:rPr>
              <a:t>they might not be involved in the </a:t>
            </a:r>
            <a:r>
              <a:rPr lang="en-US" sz="3600" dirty="0" smtClean="0">
                <a:effectLst/>
              </a:rPr>
              <a:t>destruction </a:t>
            </a:r>
            <a:r>
              <a:rPr lang="en-US" sz="3600" dirty="0">
                <a:effectLst/>
              </a:rPr>
              <a:t>that would come upon Babylon. </a:t>
            </a:r>
            <a:r>
              <a:rPr lang="en-US" sz="3600" dirty="0" smtClean="0">
                <a:solidFill>
                  <a:srgbClr val="00FFFF"/>
                </a:solidFill>
                <a:effectLst/>
              </a:rPr>
              <a:t>It could have been both a </a:t>
            </a:r>
            <a:r>
              <a:rPr lang="en-US" sz="3600" dirty="0">
                <a:solidFill>
                  <a:srgbClr val="00FFFF"/>
                </a:solidFill>
                <a:effectLst/>
              </a:rPr>
              <a:t>moral </a:t>
            </a:r>
            <a:r>
              <a:rPr lang="en-US" sz="3600" dirty="0" smtClean="0">
                <a:solidFill>
                  <a:srgbClr val="00FFFF"/>
                </a:solidFill>
                <a:effectLst/>
              </a:rPr>
              <a:t>separation &amp; a </a:t>
            </a:r>
            <a:r>
              <a:rPr lang="en-US" sz="3600" dirty="0">
                <a:solidFill>
                  <a:srgbClr val="00FFFF"/>
                </a:solidFill>
                <a:effectLst/>
              </a:rPr>
              <a:t>local </a:t>
            </a:r>
            <a:r>
              <a:rPr lang="en-US" sz="3600" dirty="0" smtClean="0">
                <a:solidFill>
                  <a:srgbClr val="00FFFF"/>
                </a:solidFill>
                <a:effectLst/>
              </a:rPr>
              <a:t>departure.</a:t>
            </a:r>
          </a:p>
        </p:txBody>
      </p:sp>
    </p:spTree>
    <p:extLst>
      <p:ext uri="{BB962C8B-B14F-4D97-AF65-F5344CB8AC3E}">
        <p14:creationId xmlns:p14="http://schemas.microsoft.com/office/powerpoint/2010/main" val="1841184396"/>
      </p:ext>
    </p:extLst>
  </p:cSld>
  <p:clrMapOvr>
    <a:masterClrMapping/>
  </p:clrMapOvr>
  <p:timing>
    <p:tnLst>
      <p:par>
        <p:cTn id="1" dur="indefinite" restart="never" nodeType="tmRoot"/>
      </p:par>
    </p:tnLst>
  </p:timing>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18:5</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dirty="0" smtClean="0">
                <a:effectLst/>
              </a:rPr>
              <a:t>The </a:t>
            </a:r>
            <a:r>
              <a:rPr lang="en-US" sz="3600" dirty="0">
                <a:effectLst/>
              </a:rPr>
              <a:t>meaning is not that the sins of this mystical Babylon were like a mass or pile so high as to reach to heaven, but that it had become so prominent as to attract the attention of God. </a:t>
            </a:r>
            <a:r>
              <a:rPr lang="en-US" sz="3600" dirty="0" smtClean="0">
                <a:effectLst/>
              </a:rPr>
              <a:t>Their sins had </a:t>
            </a:r>
            <a:r>
              <a:rPr lang="en-US" sz="3600" dirty="0">
                <a:effectLst/>
              </a:rPr>
              <a:t>become so great and enormous that the long-suffering of God must give place to his justice</a:t>
            </a:r>
            <a:r>
              <a:rPr lang="en-US" sz="3600" dirty="0" smtClean="0">
                <a:effectLst/>
              </a:rPr>
              <a:t>. </a:t>
            </a:r>
            <a:r>
              <a:rPr lang="en-US" sz="3600" dirty="0">
                <a:effectLst/>
              </a:rPr>
              <a:t>Often in the Bible, when God </a:t>
            </a:r>
            <a:r>
              <a:rPr lang="en-US" sz="3600" dirty="0" smtClean="0">
                <a:effectLst/>
              </a:rPr>
              <a:t>remembers (</a:t>
            </a:r>
            <a:r>
              <a:rPr lang="en-US" sz="3600" i="1" dirty="0" smtClean="0">
                <a:effectLst/>
              </a:rPr>
              <a:t>brings to the forefront of His mind</a:t>
            </a:r>
            <a:r>
              <a:rPr lang="en-US" sz="3600" dirty="0" smtClean="0">
                <a:effectLst/>
              </a:rPr>
              <a:t>) </a:t>
            </a:r>
            <a:r>
              <a:rPr lang="en-US" sz="3600" dirty="0">
                <a:effectLst/>
              </a:rPr>
              <a:t>the acts of the wicked it results in </a:t>
            </a:r>
            <a:r>
              <a:rPr lang="en-US" sz="3600" dirty="0" smtClean="0">
                <a:effectLst/>
              </a:rPr>
              <a:t>judgment.</a:t>
            </a:r>
            <a:endParaRPr lang="en-US" sz="3600" dirty="0" smtClean="0">
              <a:solidFill>
                <a:srgbClr val="00FFFF"/>
              </a:solidFill>
              <a:effectLst/>
            </a:endParaRPr>
          </a:p>
        </p:txBody>
      </p:sp>
    </p:spTree>
    <p:extLst>
      <p:ext uri="{BB962C8B-B14F-4D97-AF65-F5344CB8AC3E}">
        <p14:creationId xmlns:p14="http://schemas.microsoft.com/office/powerpoint/2010/main" val="396370707"/>
      </p:ext>
    </p:extLst>
  </p:cSld>
  <p:clrMapOvr>
    <a:masterClrMapping/>
  </p:clrMapOvr>
  <p:timing>
    <p:tnLst>
      <p:par>
        <p:cTn id="1" dur="indefinite" restart="never" nodeType="tmRoot"/>
      </p:par>
    </p:tnLst>
  </p:timing>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18:6</a:t>
            </a:r>
            <a:endParaRPr lang="en-US" dirty="0">
              <a:solidFill>
                <a:srgbClr val="00FFFF"/>
              </a:solidFill>
            </a:endParaRPr>
          </a:p>
        </p:txBody>
      </p:sp>
      <p:sp>
        <p:nvSpPr>
          <p:cNvPr id="5" name="Content Placeholder 2"/>
          <p:cNvSpPr>
            <a:spLocks noGrp="1"/>
          </p:cNvSpPr>
          <p:nvPr>
            <p:ph idx="1"/>
          </p:nvPr>
        </p:nvSpPr>
        <p:spPr>
          <a:xfrm>
            <a:off x="204716" y="1514901"/>
            <a:ext cx="11805314" cy="5247564"/>
          </a:xfrm>
        </p:spPr>
        <p:txBody>
          <a:bodyPr>
            <a:noAutofit/>
          </a:bodyPr>
          <a:lstStyle/>
          <a:p>
            <a:pPr marL="0" indent="0">
              <a:buNone/>
            </a:pPr>
            <a:r>
              <a:rPr lang="en-US" sz="3600" i="1" dirty="0" smtClean="0">
                <a:solidFill>
                  <a:srgbClr val="FFFF00"/>
                </a:solidFill>
                <a:effectLst/>
              </a:rPr>
              <a:t>“Reward </a:t>
            </a:r>
            <a:r>
              <a:rPr lang="en-US" sz="3600" i="1" dirty="0">
                <a:solidFill>
                  <a:srgbClr val="FFFF00"/>
                </a:solidFill>
                <a:effectLst/>
              </a:rPr>
              <a:t>her even as she rewarded </a:t>
            </a:r>
            <a:r>
              <a:rPr lang="en-US" sz="3600" i="1" dirty="0" smtClean="0">
                <a:solidFill>
                  <a:srgbClr val="FFFF00"/>
                </a:solidFill>
                <a:effectLst/>
              </a:rPr>
              <a:t>you…”</a:t>
            </a:r>
            <a:endParaRPr lang="en-US" sz="3600" dirty="0" smtClean="0">
              <a:effectLst/>
            </a:endParaRPr>
          </a:p>
          <a:p>
            <a:pPr marL="0" indent="0">
              <a:buNone/>
            </a:pPr>
            <a:r>
              <a:rPr lang="en-US" sz="3600" dirty="0" smtClean="0">
                <a:effectLst/>
              </a:rPr>
              <a:t>It </a:t>
            </a:r>
            <a:r>
              <a:rPr lang="en-US" sz="3600" dirty="0">
                <a:effectLst/>
              </a:rPr>
              <a:t>is not said to whom this command is addressed, but it would seem to be to </a:t>
            </a:r>
            <a:r>
              <a:rPr lang="en-US" sz="3600" dirty="0" smtClean="0">
                <a:effectLst/>
              </a:rPr>
              <a:t>those saints </a:t>
            </a:r>
            <a:r>
              <a:rPr lang="en-US" sz="3600" dirty="0">
                <a:effectLst/>
              </a:rPr>
              <a:t>who had been persecuted and wronged. </a:t>
            </a:r>
            <a:r>
              <a:rPr lang="en-US" sz="3600" dirty="0" smtClean="0">
                <a:effectLst/>
              </a:rPr>
              <a:t>The time will come when God will </a:t>
            </a:r>
            <a:r>
              <a:rPr lang="en-US" sz="3600" dirty="0">
                <a:effectLst/>
              </a:rPr>
              <a:t>inflict deserved </a:t>
            </a:r>
            <a:r>
              <a:rPr lang="en-US" sz="3600" dirty="0" smtClean="0">
                <a:effectLst/>
              </a:rPr>
              <a:t>vengeance on the persecutors of the saints.</a:t>
            </a:r>
            <a:r>
              <a:rPr lang="en-US" sz="3600" dirty="0">
                <a:effectLst/>
              </a:rPr>
              <a:t> This is an allusion to the truth that we reap what we </a:t>
            </a:r>
            <a:r>
              <a:rPr lang="en-US" sz="3600" dirty="0" smtClean="0">
                <a:effectLst/>
              </a:rPr>
              <a:t>sow.</a:t>
            </a:r>
            <a:endParaRPr lang="en-US" sz="3600" dirty="0" smtClean="0">
              <a:solidFill>
                <a:srgbClr val="00FFFF"/>
              </a:solidFill>
              <a:effectLst/>
            </a:endParaRPr>
          </a:p>
        </p:txBody>
      </p:sp>
    </p:spTree>
    <p:extLst>
      <p:ext uri="{BB962C8B-B14F-4D97-AF65-F5344CB8AC3E}">
        <p14:creationId xmlns:p14="http://schemas.microsoft.com/office/powerpoint/2010/main" val="2305882629"/>
      </p:ext>
    </p:extLst>
  </p:cSld>
  <p:clrMapOvr>
    <a:masterClrMapping/>
  </p:clrMapOvr>
  <p:timing>
    <p:tnLst>
      <p:par>
        <p:cTn id="1" dur="indefinite" restart="never" nodeType="tmRoot"/>
      </p:par>
    </p:tnLst>
  </p:timing>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18:6</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double unto her double according to her works</a:t>
            </a:r>
            <a:r>
              <a:rPr lang="en-US" sz="3600" i="1" dirty="0" smtClean="0">
                <a:solidFill>
                  <a:srgbClr val="FFFF00"/>
                </a:solidFill>
                <a:effectLst/>
              </a:rPr>
              <a:t>.” </a:t>
            </a:r>
            <a:r>
              <a:rPr lang="en-US" sz="3600" dirty="0">
                <a:effectLst/>
              </a:rPr>
              <a:t>That </a:t>
            </a:r>
            <a:r>
              <a:rPr lang="en-US" sz="3600" dirty="0" smtClean="0">
                <a:effectLst/>
              </a:rPr>
              <a:t>is to say: </a:t>
            </a:r>
            <a:r>
              <a:rPr lang="en-US" sz="3600" dirty="0">
                <a:effectLst/>
              </a:rPr>
              <a:t>bring upon </a:t>
            </a:r>
            <a:r>
              <a:rPr lang="en-US" sz="3600" dirty="0" smtClean="0">
                <a:effectLst/>
              </a:rPr>
              <a:t>Babylon, </a:t>
            </a:r>
            <a:r>
              <a:rPr lang="en-US" sz="3600" dirty="0">
                <a:effectLst/>
              </a:rPr>
              <a:t>double the amount of calamity which she has brought upon others; take </a:t>
            </a:r>
            <a:r>
              <a:rPr lang="en-US" sz="3600" dirty="0" smtClean="0">
                <a:effectLst/>
              </a:rPr>
              <a:t>full </a:t>
            </a:r>
            <a:r>
              <a:rPr lang="en-US" sz="3600" dirty="0">
                <a:effectLst/>
              </a:rPr>
              <a:t>vengeance upon her. </a:t>
            </a:r>
            <a:r>
              <a:rPr lang="en-US" sz="3600" dirty="0" smtClean="0">
                <a:effectLst/>
              </a:rPr>
              <a:t>This ungodly empire will receive in </a:t>
            </a:r>
            <a:r>
              <a:rPr lang="en-US" sz="3600" dirty="0">
                <a:effectLst/>
              </a:rPr>
              <a:t>double </a:t>
            </a:r>
            <a:r>
              <a:rPr lang="en-US" sz="3600" dirty="0" smtClean="0">
                <a:effectLst/>
              </a:rPr>
              <a:t>portion, whatever </a:t>
            </a:r>
            <a:r>
              <a:rPr lang="en-US" sz="3600" dirty="0">
                <a:effectLst/>
              </a:rPr>
              <a:t>it has meted out to others. Let her drink abundantly of the wine of the wrath of </a:t>
            </a:r>
            <a:r>
              <a:rPr lang="en-US" sz="3600" dirty="0" smtClean="0">
                <a:effectLst/>
              </a:rPr>
              <a:t>God and let </a:t>
            </a:r>
            <a:r>
              <a:rPr lang="en-US" sz="3600" dirty="0">
                <a:effectLst/>
              </a:rPr>
              <a:t>the quantity administered to her be </a:t>
            </a:r>
            <a:r>
              <a:rPr lang="en-US" sz="3600" dirty="0" smtClean="0">
                <a:effectLst/>
              </a:rPr>
              <a:t>doubled.</a:t>
            </a:r>
          </a:p>
        </p:txBody>
      </p:sp>
    </p:spTree>
    <p:extLst>
      <p:ext uri="{BB962C8B-B14F-4D97-AF65-F5344CB8AC3E}">
        <p14:creationId xmlns:p14="http://schemas.microsoft.com/office/powerpoint/2010/main" val="1722344822"/>
      </p:ext>
    </p:extLst>
  </p:cSld>
  <p:clrMapOvr>
    <a:masterClrMapping/>
  </p:clrMapOvr>
  <p:timing>
    <p:tnLst>
      <p:par>
        <p:cTn id="1" dur="indefinite" restart="never" nodeType="tmRoot"/>
      </p:par>
    </p:tnLst>
  </p:timing>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18:7</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a:solidFill>
                  <a:srgbClr val="FFFF00"/>
                </a:solidFill>
                <a:effectLst/>
              </a:rPr>
              <a:t>“How much she hath glorified </a:t>
            </a:r>
            <a:r>
              <a:rPr lang="en-US" sz="3600" i="1" dirty="0" smtClean="0">
                <a:solidFill>
                  <a:srgbClr val="FFFF00"/>
                </a:solidFill>
                <a:effectLst/>
              </a:rPr>
              <a:t>herself... </a:t>
            </a:r>
            <a:r>
              <a:rPr lang="en-US" sz="3600" i="1" dirty="0">
                <a:solidFill>
                  <a:srgbClr val="FFFF00"/>
                </a:solidFill>
                <a:effectLst/>
              </a:rPr>
              <a:t>”  </a:t>
            </a:r>
            <a:r>
              <a:rPr lang="en-US" sz="3600" dirty="0" smtClean="0">
                <a:effectLst/>
              </a:rPr>
              <a:t>The city was </a:t>
            </a:r>
            <a:r>
              <a:rPr lang="en-US" sz="3600" dirty="0">
                <a:effectLst/>
              </a:rPr>
              <a:t>proud, boastful, arrogant. This was true of ancient Babylon that she was proud and haughty; and it has been no less true of mystical </a:t>
            </a:r>
            <a:r>
              <a:rPr lang="en-US" sz="3600" dirty="0" smtClean="0">
                <a:effectLst/>
              </a:rPr>
              <a:t>Babylon.</a:t>
            </a:r>
          </a:p>
          <a:p>
            <a:pPr marL="0" indent="0">
              <a:buNone/>
            </a:pPr>
            <a:r>
              <a:rPr lang="en-US" sz="3600" i="1" dirty="0" smtClean="0">
                <a:solidFill>
                  <a:srgbClr val="FFFF00"/>
                </a:solidFill>
                <a:effectLst/>
              </a:rPr>
              <a:t>“…and </a:t>
            </a:r>
            <a:r>
              <a:rPr lang="en-US" sz="3600" i="1" dirty="0">
                <a:solidFill>
                  <a:srgbClr val="FFFF00"/>
                </a:solidFill>
                <a:effectLst/>
              </a:rPr>
              <a:t>lived deliciously”</a:t>
            </a:r>
            <a:r>
              <a:rPr lang="en-US" sz="3600" dirty="0">
                <a:effectLst/>
              </a:rPr>
              <a:t> </a:t>
            </a:r>
            <a:r>
              <a:rPr lang="en-US" sz="3600" dirty="0" smtClean="0">
                <a:effectLst/>
              </a:rPr>
              <a:t> The </a:t>
            </a:r>
            <a:r>
              <a:rPr lang="en-US" sz="3600" dirty="0">
                <a:effectLst/>
              </a:rPr>
              <a:t>word used here </a:t>
            </a:r>
            <a:r>
              <a:rPr lang="en-US" sz="3600" dirty="0" smtClean="0">
                <a:effectLst/>
              </a:rPr>
              <a:t>means </a:t>
            </a:r>
            <a:r>
              <a:rPr lang="en-US" sz="3600" dirty="0">
                <a:effectLst/>
              </a:rPr>
              <a:t>"to live strenuously, rudely," as in English, "to live hard;" and then to revel, to live in luxury and riot. </a:t>
            </a:r>
            <a:r>
              <a:rPr lang="en-US" sz="3600" dirty="0" smtClean="0">
                <a:effectLst/>
              </a:rPr>
              <a:t>They lived in </a:t>
            </a:r>
            <a:r>
              <a:rPr lang="en-US" sz="3600" dirty="0">
                <a:effectLst/>
              </a:rPr>
              <a:t>all kinds of </a:t>
            </a:r>
            <a:r>
              <a:rPr lang="en-US" sz="3600" dirty="0" smtClean="0">
                <a:effectLst/>
              </a:rPr>
              <a:t>lavishness </a:t>
            </a:r>
            <a:r>
              <a:rPr lang="en-US" sz="3600" dirty="0">
                <a:effectLst/>
              </a:rPr>
              <a:t>and wantonness.</a:t>
            </a:r>
            <a:endParaRPr lang="en-US" sz="3600" dirty="0" smtClean="0">
              <a:effectLst/>
            </a:endParaRPr>
          </a:p>
        </p:txBody>
      </p:sp>
    </p:spTree>
    <p:extLst>
      <p:ext uri="{BB962C8B-B14F-4D97-AF65-F5344CB8AC3E}">
        <p14:creationId xmlns:p14="http://schemas.microsoft.com/office/powerpoint/2010/main" val="297110656"/>
      </p:ext>
    </p:extLst>
  </p:cSld>
  <p:clrMapOvr>
    <a:masterClrMapping/>
  </p:clrMapOvr>
  <p:timing>
    <p:tnLst>
      <p:par>
        <p:cTn id="1" dur="indefinite" restart="never" nodeType="tmRoot"/>
      </p:par>
    </p:tnLst>
  </p:timing>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18:7</a:t>
            </a:r>
            <a:endParaRPr lang="en-US" dirty="0">
              <a:solidFill>
                <a:srgbClr val="00FFFF"/>
              </a:solidFill>
            </a:endParaRPr>
          </a:p>
        </p:txBody>
      </p:sp>
      <p:sp>
        <p:nvSpPr>
          <p:cNvPr id="5" name="Content Placeholder 2"/>
          <p:cNvSpPr>
            <a:spLocks noGrp="1"/>
          </p:cNvSpPr>
          <p:nvPr>
            <p:ph idx="1"/>
          </p:nvPr>
        </p:nvSpPr>
        <p:spPr>
          <a:xfrm>
            <a:off x="204716" y="1774209"/>
            <a:ext cx="11805314" cy="4988256"/>
          </a:xfrm>
        </p:spPr>
        <p:txBody>
          <a:bodyPr>
            <a:noAutofit/>
          </a:bodyPr>
          <a:lstStyle/>
          <a:p>
            <a:pPr marL="0" indent="0">
              <a:buNone/>
            </a:pPr>
            <a:r>
              <a:rPr lang="en-US" sz="3600" i="1" dirty="0">
                <a:solidFill>
                  <a:srgbClr val="FFFF00"/>
                </a:solidFill>
                <a:effectLst/>
              </a:rPr>
              <a:t>“... so much torment and sorrow give her ”  </a:t>
            </a:r>
            <a:endParaRPr lang="en-US" sz="3600" i="1" dirty="0" smtClean="0">
              <a:solidFill>
                <a:srgbClr val="FFFF00"/>
              </a:solidFill>
              <a:effectLst/>
            </a:endParaRPr>
          </a:p>
          <a:p>
            <a:pPr marL="0" indent="0">
              <a:buNone/>
            </a:pPr>
            <a:r>
              <a:rPr lang="en-US" sz="3600" dirty="0" smtClean="0">
                <a:effectLst/>
              </a:rPr>
              <a:t>Let </a:t>
            </a:r>
            <a:r>
              <a:rPr lang="en-US" sz="3600" dirty="0">
                <a:effectLst/>
              </a:rPr>
              <a:t>her punishment correspond with her sins. .. give her now an equal measure of torture and misery… in the same measure give her pain and </a:t>
            </a:r>
            <a:r>
              <a:rPr lang="en-US" sz="3600" dirty="0" smtClean="0">
                <a:effectLst/>
              </a:rPr>
              <a:t>weeping. This </a:t>
            </a:r>
            <a:r>
              <a:rPr lang="en-US" sz="3600" dirty="0">
                <a:effectLst/>
              </a:rPr>
              <a:t>is expressing substantially the same idea which occurs in the previous </a:t>
            </a:r>
            <a:r>
              <a:rPr lang="en-US" sz="3600" dirty="0" smtClean="0">
                <a:effectLst/>
              </a:rPr>
              <a:t>verse (6). </a:t>
            </a:r>
          </a:p>
        </p:txBody>
      </p:sp>
    </p:spTree>
    <p:extLst>
      <p:ext uri="{BB962C8B-B14F-4D97-AF65-F5344CB8AC3E}">
        <p14:creationId xmlns:p14="http://schemas.microsoft.com/office/powerpoint/2010/main" val="3699540095"/>
      </p:ext>
    </p:extLst>
  </p:cSld>
  <p:clrMapOvr>
    <a:masterClrMapping/>
  </p:clrMapOvr>
  <p:timing>
    <p:tnLst>
      <p:par>
        <p:cTn id="1" dur="indefinite" restart="never" nodeType="tmRoot"/>
      </p:par>
    </p:tnLst>
  </p:timing>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18:7</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a:solidFill>
                  <a:srgbClr val="FFFF00"/>
                </a:solidFill>
                <a:effectLst/>
              </a:rPr>
              <a:t>“... I sit a </a:t>
            </a:r>
            <a:r>
              <a:rPr lang="en-US" sz="3600" i="1" dirty="0" smtClean="0">
                <a:solidFill>
                  <a:srgbClr val="FFFF00"/>
                </a:solidFill>
                <a:effectLst/>
              </a:rPr>
              <a:t>queen &amp; </a:t>
            </a:r>
            <a:r>
              <a:rPr lang="en-US" sz="3600" i="1" dirty="0">
                <a:solidFill>
                  <a:srgbClr val="FFFF00"/>
                </a:solidFill>
                <a:effectLst/>
              </a:rPr>
              <a:t>am no </a:t>
            </a:r>
            <a:r>
              <a:rPr lang="en-US" sz="3600" i="1" dirty="0" smtClean="0">
                <a:solidFill>
                  <a:srgbClr val="FFFF00"/>
                </a:solidFill>
                <a:effectLst/>
              </a:rPr>
              <a:t>widow</a:t>
            </a:r>
            <a:r>
              <a:rPr lang="en-US" sz="3600" i="1" dirty="0">
                <a:solidFill>
                  <a:srgbClr val="FFFF00"/>
                </a:solidFill>
                <a:effectLst/>
              </a:rPr>
              <a:t> </a:t>
            </a:r>
            <a:r>
              <a:rPr lang="en-US" sz="3600" i="1" dirty="0" smtClean="0">
                <a:solidFill>
                  <a:srgbClr val="FFFF00"/>
                </a:solidFill>
                <a:effectLst/>
              </a:rPr>
              <a:t>&amp; </a:t>
            </a:r>
            <a:r>
              <a:rPr lang="en-US" sz="3600" i="1" dirty="0">
                <a:solidFill>
                  <a:srgbClr val="FFFF00"/>
                </a:solidFill>
                <a:effectLst/>
              </a:rPr>
              <a:t>shall see no sorrow </a:t>
            </a:r>
            <a:r>
              <a:rPr lang="en-US" sz="3600" i="1" dirty="0" smtClean="0">
                <a:solidFill>
                  <a:srgbClr val="FFFF00"/>
                </a:solidFill>
                <a:effectLst/>
              </a:rPr>
              <a:t>”  </a:t>
            </a:r>
          </a:p>
          <a:p>
            <a:pPr marL="0" indent="0">
              <a:buNone/>
            </a:pPr>
            <a:r>
              <a:rPr lang="en-US" sz="3600" dirty="0" smtClean="0">
                <a:effectLst/>
              </a:rPr>
              <a:t>It </a:t>
            </a:r>
            <a:r>
              <a:rPr lang="en-US" sz="3600" dirty="0">
                <a:effectLst/>
              </a:rPr>
              <a:t>alludes to the self-sufficiency and pride, which may have been the </a:t>
            </a:r>
            <a:r>
              <a:rPr lang="en-US" sz="3600" dirty="0" smtClean="0">
                <a:effectLst/>
              </a:rPr>
              <a:t>cause </a:t>
            </a:r>
            <a:r>
              <a:rPr lang="en-US" sz="3600" dirty="0">
                <a:effectLst/>
              </a:rPr>
              <a:t>of </a:t>
            </a:r>
            <a:r>
              <a:rPr lang="en-US" sz="3600" dirty="0" smtClean="0">
                <a:effectLst/>
              </a:rPr>
              <a:t>the fall of this </a:t>
            </a:r>
            <a:r>
              <a:rPr lang="en-US" sz="3600" dirty="0">
                <a:effectLst/>
              </a:rPr>
              <a:t>end-time world system. The problem is arrogant independence! </a:t>
            </a:r>
            <a:r>
              <a:rPr lang="en-US" sz="3600" i="1" dirty="0" smtClean="0">
                <a:solidFill>
                  <a:srgbClr val="FFFF00"/>
                </a:solidFill>
                <a:effectLst/>
              </a:rPr>
              <a:t>“I </a:t>
            </a:r>
            <a:r>
              <a:rPr lang="en-US" sz="3600" i="1" dirty="0">
                <a:solidFill>
                  <a:srgbClr val="FFFF00"/>
                </a:solidFill>
                <a:effectLst/>
              </a:rPr>
              <a:t>sit a </a:t>
            </a:r>
            <a:r>
              <a:rPr lang="en-US" sz="3600" i="1" dirty="0" smtClean="0">
                <a:solidFill>
                  <a:srgbClr val="FFFF00"/>
                </a:solidFill>
                <a:effectLst/>
              </a:rPr>
              <a:t>queen”</a:t>
            </a:r>
            <a:r>
              <a:rPr lang="en-US" sz="3600" dirty="0" smtClean="0">
                <a:effectLst/>
              </a:rPr>
              <a:t> was indicative </a:t>
            </a:r>
            <a:r>
              <a:rPr lang="en-US" sz="3600" dirty="0">
                <a:effectLst/>
              </a:rPr>
              <a:t>of </a:t>
            </a:r>
            <a:r>
              <a:rPr lang="en-US" sz="3600" dirty="0" smtClean="0">
                <a:effectLst/>
              </a:rPr>
              <a:t>pride</a:t>
            </a:r>
            <a:r>
              <a:rPr lang="en-US" sz="3600" dirty="0">
                <a:effectLst/>
              </a:rPr>
              <a:t> </a:t>
            </a:r>
            <a:r>
              <a:rPr lang="en-US" sz="3600" dirty="0" smtClean="0">
                <a:effectLst/>
              </a:rPr>
              <a:t>&amp; </a:t>
            </a:r>
            <a:r>
              <a:rPr lang="en-US" sz="3600" dirty="0">
                <a:effectLst/>
              </a:rPr>
              <a:t>an asserted claim to </a:t>
            </a:r>
            <a:r>
              <a:rPr lang="en-US" sz="3600" dirty="0" smtClean="0">
                <a:effectLst/>
              </a:rPr>
              <a:t>rule. </a:t>
            </a:r>
            <a:r>
              <a:rPr lang="en-US" sz="3600" i="1" dirty="0" smtClean="0">
                <a:solidFill>
                  <a:srgbClr val="FFFF00"/>
                </a:solidFill>
                <a:effectLst/>
              </a:rPr>
              <a:t>“And </a:t>
            </a:r>
            <a:r>
              <a:rPr lang="en-US" sz="3600" i="1" dirty="0">
                <a:solidFill>
                  <a:srgbClr val="FFFF00"/>
                </a:solidFill>
                <a:effectLst/>
              </a:rPr>
              <a:t>am no </a:t>
            </a:r>
            <a:r>
              <a:rPr lang="en-US" sz="3600" i="1" dirty="0" smtClean="0">
                <a:solidFill>
                  <a:srgbClr val="FFFF00"/>
                </a:solidFill>
                <a:effectLst/>
              </a:rPr>
              <a:t>widow”</a:t>
            </a:r>
            <a:r>
              <a:rPr lang="en-US" sz="3600" dirty="0" smtClean="0">
                <a:effectLst/>
              </a:rPr>
              <a:t>… I am </a:t>
            </a:r>
            <a:r>
              <a:rPr lang="en-US" sz="3600" dirty="0">
                <a:effectLst/>
              </a:rPr>
              <a:t>not in the condition of a widow--a state of depression, sorrow, and mourning. All this indicates security and </a:t>
            </a:r>
            <a:r>
              <a:rPr lang="en-US" sz="3600" dirty="0" smtClean="0">
                <a:effectLst/>
              </a:rPr>
              <a:t>self-confidence.</a:t>
            </a:r>
          </a:p>
        </p:txBody>
      </p:sp>
    </p:spTree>
    <p:extLst>
      <p:ext uri="{BB962C8B-B14F-4D97-AF65-F5344CB8AC3E}">
        <p14:creationId xmlns:p14="http://schemas.microsoft.com/office/powerpoint/2010/main" val="2467519837"/>
      </p:ext>
    </p:extLst>
  </p:cSld>
  <p:clrMapOvr>
    <a:masterClrMapping/>
  </p:clrMapOvr>
  <p:timing>
    <p:tnLst>
      <p:par>
        <p:cTn id="1" dur="indefinite" restart="never" nodeType="tmRoot"/>
      </p:par>
    </p:tnLst>
  </p:timing>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18:7</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shall see no </a:t>
            </a:r>
            <a:r>
              <a:rPr lang="en-US" sz="3600" i="1" dirty="0" smtClean="0">
                <a:solidFill>
                  <a:srgbClr val="FFFF00"/>
                </a:solidFill>
                <a:effectLst/>
              </a:rPr>
              <a:t>sorrow”</a:t>
            </a:r>
            <a:endParaRPr lang="en-US" sz="3600" dirty="0" smtClean="0">
              <a:effectLst/>
            </a:endParaRPr>
          </a:p>
          <a:p>
            <a:pPr marL="0" indent="0">
              <a:buNone/>
            </a:pPr>
            <a:r>
              <a:rPr lang="en-US" sz="3600" dirty="0" smtClean="0">
                <a:effectLst/>
              </a:rPr>
              <a:t>This </a:t>
            </a:r>
            <a:r>
              <a:rPr lang="en-US" sz="3600" dirty="0">
                <a:effectLst/>
              </a:rPr>
              <a:t>is indicative of </a:t>
            </a:r>
            <a:r>
              <a:rPr lang="en-US" sz="3600" dirty="0" smtClean="0">
                <a:effectLst/>
              </a:rPr>
              <a:t>a city that felt that there </a:t>
            </a:r>
            <a:r>
              <a:rPr lang="en-US" sz="3600" dirty="0">
                <a:effectLst/>
              </a:rPr>
              <a:t>was </a:t>
            </a:r>
            <a:r>
              <a:rPr lang="en-US" sz="3600" dirty="0" smtClean="0">
                <a:effectLst/>
              </a:rPr>
              <a:t>nothing to be feared and no opposition to worry about. This city felt that they were indestructible</a:t>
            </a:r>
            <a:r>
              <a:rPr lang="en-US" sz="3600" dirty="0">
                <a:effectLst/>
              </a:rPr>
              <a:t> </a:t>
            </a:r>
            <a:r>
              <a:rPr lang="en-US" sz="3600" dirty="0" smtClean="0">
                <a:effectLst/>
              </a:rPr>
              <a:t>and unconquerable. The spiritual Babylon will have an inflated ego of themselves, thereby thinking that they will not lose anything… in essence they believed that their city &amp; system will last forever.</a:t>
            </a:r>
          </a:p>
        </p:txBody>
      </p:sp>
    </p:spTree>
    <p:extLst>
      <p:ext uri="{BB962C8B-B14F-4D97-AF65-F5344CB8AC3E}">
        <p14:creationId xmlns:p14="http://schemas.microsoft.com/office/powerpoint/2010/main" val="486041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330" y="185531"/>
            <a:ext cx="11383617" cy="6493565"/>
          </a:xfrm>
        </p:spPr>
        <p:txBody>
          <a:bodyPr>
            <a:noAutofit/>
          </a:bodyPr>
          <a:lstStyle/>
          <a:p>
            <a:pPr marL="0" indent="0">
              <a:buNone/>
            </a:pPr>
            <a:r>
              <a:rPr lang="en-US" sz="3600" b="1" u="sng" dirty="0">
                <a:solidFill>
                  <a:srgbClr val="FFFF00"/>
                </a:solidFill>
              </a:rPr>
              <a:t>Rev. 1:3</a:t>
            </a:r>
          </a:p>
          <a:p>
            <a:pPr marL="0" indent="0">
              <a:buNone/>
            </a:pPr>
            <a:r>
              <a:rPr lang="en-US" sz="3600" dirty="0">
                <a:effectLst/>
              </a:rPr>
              <a:t>A blessing is pronounced on the (public) reader; on those that hear, and lastly upon those that keep the words contained in this prophecy. </a:t>
            </a:r>
          </a:p>
          <a:p>
            <a:pPr marL="0" indent="0">
              <a:buNone/>
            </a:pPr>
            <a:r>
              <a:rPr lang="en-US" sz="3600" dirty="0">
                <a:solidFill>
                  <a:srgbClr val="FFFF00"/>
                </a:solidFill>
                <a:effectLst/>
              </a:rPr>
              <a:t>Blessed is he who reads &amp; hears </a:t>
            </a:r>
            <a:r>
              <a:rPr lang="en-US" sz="3600" dirty="0">
                <a:effectLst/>
                <a:sym typeface="Wingdings" panose="05000000000000000000" pitchFamily="2" charset="2"/>
              </a:rPr>
              <a:t></a:t>
            </a:r>
            <a:r>
              <a:rPr lang="en-US" sz="3600" dirty="0">
                <a:solidFill>
                  <a:srgbClr val="FFFF00"/>
                </a:solidFill>
                <a:effectLst/>
              </a:rPr>
              <a:t> attentive &amp; tries to understand… and blessed is he who keeps the things that are written</a:t>
            </a:r>
            <a:r>
              <a:rPr lang="en-US" sz="3600" dirty="0">
                <a:solidFill>
                  <a:srgbClr val="FFFF00"/>
                </a:solidFill>
                <a:effectLst/>
                <a:sym typeface="Wingdings" panose="05000000000000000000" pitchFamily="2" charset="2"/>
              </a:rPr>
              <a:t> </a:t>
            </a:r>
            <a:r>
              <a:rPr lang="en-US" sz="3600" dirty="0">
                <a:effectLst/>
                <a:sym typeface="Wingdings" panose="05000000000000000000" pitchFamily="2" charset="2"/>
              </a:rPr>
              <a:t></a:t>
            </a:r>
            <a:r>
              <a:rPr lang="en-US" sz="3600" dirty="0">
                <a:solidFill>
                  <a:srgbClr val="FFFF00"/>
                </a:solidFill>
                <a:effectLst/>
              </a:rPr>
              <a:t> takes heed to the prophecies &amp; obey those things which are required.</a:t>
            </a:r>
          </a:p>
          <a:p>
            <a:pPr marL="0" indent="0">
              <a:buNone/>
            </a:pPr>
            <a:endParaRPr lang="en-US" sz="3600" dirty="0">
              <a:effectLst/>
            </a:endParaRPr>
          </a:p>
          <a:p>
            <a:pPr marL="0" indent="0">
              <a:buNone/>
            </a:pPr>
            <a:r>
              <a:rPr lang="en-US" sz="3600" b="1" dirty="0">
                <a:solidFill>
                  <a:srgbClr val="FFFF00"/>
                </a:solidFill>
              </a:rPr>
              <a:t> </a:t>
            </a:r>
            <a:endParaRPr lang="en-US" sz="3600" b="1" dirty="0"/>
          </a:p>
        </p:txBody>
      </p:sp>
    </p:spTree>
    <p:extLst>
      <p:ext uri="{BB962C8B-B14F-4D97-AF65-F5344CB8AC3E}">
        <p14:creationId xmlns:p14="http://schemas.microsoft.com/office/powerpoint/2010/main" val="24590601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2:16</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Counsel</a:t>
            </a:r>
          </a:p>
          <a:p>
            <a:pPr marL="0" indent="0">
              <a:buNone/>
            </a:pPr>
            <a:r>
              <a:rPr lang="en-US" sz="3200" dirty="0"/>
              <a:t>Jesus calls them to repentance coupled with a warning of judgment if they do not repent. He would come against the church for tolerating them, but his opposition would be principally directed against the Nicolaitanes themselves. </a:t>
            </a:r>
            <a:r>
              <a:rPr lang="en-US" sz="3200" i="1" dirty="0">
                <a:solidFill>
                  <a:srgbClr val="FFFF00"/>
                </a:solidFill>
              </a:rPr>
              <a:t>The church always suffers when it cuddles offenders in its bosom!      </a:t>
            </a:r>
            <a:r>
              <a:rPr lang="en-US" sz="3200" dirty="0"/>
              <a:t>If the church would repent, or if it would separate itself from the evil, then the Saviour would not come against them. </a:t>
            </a:r>
          </a:p>
          <a:p>
            <a:pPr marL="0" indent="0">
              <a:buNone/>
            </a:pPr>
            <a:r>
              <a:rPr lang="en-US" sz="3200" i="1" dirty="0">
                <a:solidFill>
                  <a:srgbClr val="FFFF00"/>
                </a:solidFill>
              </a:rPr>
              <a:t>“With the sword of my mouth”</a:t>
            </a:r>
            <a:r>
              <a:rPr lang="en-US" sz="3200" dirty="0"/>
              <a:t>: Christ would give the order, and they would be cut as if by a sword…Judgment by the Word.</a:t>
            </a:r>
          </a:p>
        </p:txBody>
      </p:sp>
    </p:spTree>
    <p:extLst>
      <p:ext uri="{BB962C8B-B14F-4D97-AF65-F5344CB8AC3E}">
        <p14:creationId xmlns:p14="http://schemas.microsoft.com/office/powerpoint/2010/main" val="682903896"/>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18:8</a:t>
            </a:r>
            <a:endParaRPr lang="en-US" dirty="0">
              <a:solidFill>
                <a:srgbClr val="00FFFF"/>
              </a:solidFill>
            </a:endParaRPr>
          </a:p>
        </p:txBody>
      </p:sp>
      <p:sp>
        <p:nvSpPr>
          <p:cNvPr id="5" name="Content Placeholder 2"/>
          <p:cNvSpPr>
            <a:spLocks noGrp="1"/>
          </p:cNvSpPr>
          <p:nvPr>
            <p:ph idx="1"/>
          </p:nvPr>
        </p:nvSpPr>
        <p:spPr>
          <a:xfrm>
            <a:off x="204716" y="1146411"/>
            <a:ext cx="11805314" cy="5616054"/>
          </a:xfrm>
        </p:spPr>
        <p:txBody>
          <a:bodyPr>
            <a:noAutofit/>
          </a:bodyPr>
          <a:lstStyle/>
          <a:p>
            <a:pPr marL="0" indent="0">
              <a:buNone/>
            </a:pPr>
            <a:r>
              <a:rPr lang="en-US" sz="3600" i="1" dirty="0" smtClean="0">
                <a:solidFill>
                  <a:srgbClr val="FFFF00"/>
                </a:solidFill>
                <a:effectLst/>
              </a:rPr>
              <a:t>“Therefore </a:t>
            </a:r>
            <a:r>
              <a:rPr lang="en-US" sz="3600" i="1" dirty="0">
                <a:solidFill>
                  <a:srgbClr val="FFFF00"/>
                </a:solidFill>
                <a:effectLst/>
              </a:rPr>
              <a:t>shall her plagues </a:t>
            </a:r>
            <a:r>
              <a:rPr lang="en-US" sz="3600" i="1" dirty="0" smtClean="0">
                <a:solidFill>
                  <a:srgbClr val="FFFF00"/>
                </a:solidFill>
                <a:effectLst/>
              </a:rPr>
              <a:t>come in one day…”       </a:t>
            </a:r>
            <a:r>
              <a:rPr lang="en-US" sz="3600" dirty="0" smtClean="0">
                <a:effectLst/>
              </a:rPr>
              <a:t>They </a:t>
            </a:r>
            <a:r>
              <a:rPr lang="en-US" sz="3600" dirty="0">
                <a:effectLst/>
              </a:rPr>
              <a:t>shall come at the same time-- so that all these terrible judgments shall seem to be poured upon her at once. </a:t>
            </a:r>
            <a:r>
              <a:rPr lang="en-US" sz="3600" dirty="0" smtClean="0">
                <a:solidFill>
                  <a:srgbClr val="00FFFF"/>
                </a:solidFill>
                <a:effectLst/>
              </a:rPr>
              <a:t>Death</a:t>
            </a:r>
            <a:r>
              <a:rPr lang="en-US" sz="3600" dirty="0">
                <a:effectLst/>
              </a:rPr>
              <a:t>, by the sword of her adversaries; </a:t>
            </a:r>
            <a:r>
              <a:rPr lang="en-US" sz="3600" dirty="0">
                <a:solidFill>
                  <a:srgbClr val="00FFFF"/>
                </a:solidFill>
                <a:effectLst/>
              </a:rPr>
              <a:t>mourning</a:t>
            </a:r>
            <a:r>
              <a:rPr lang="en-US" sz="3600" dirty="0">
                <a:solidFill>
                  <a:srgbClr val="FFFF00"/>
                </a:solidFill>
                <a:effectLst/>
              </a:rPr>
              <a:t> </a:t>
            </a:r>
            <a:r>
              <a:rPr lang="en-US" sz="3600" dirty="0">
                <a:effectLst/>
              </a:rPr>
              <a:t>on account of the slaughter; and </a:t>
            </a:r>
            <a:r>
              <a:rPr lang="en-US" sz="3600" dirty="0" smtClean="0">
                <a:solidFill>
                  <a:srgbClr val="00FFFF"/>
                </a:solidFill>
                <a:effectLst/>
              </a:rPr>
              <a:t>famine</a:t>
            </a:r>
            <a:r>
              <a:rPr lang="en-US" sz="3600" dirty="0" smtClean="0">
                <a:effectLst/>
              </a:rPr>
              <a:t>, the </a:t>
            </a:r>
            <a:r>
              <a:rPr lang="en-US" sz="3600" dirty="0">
                <a:effectLst/>
              </a:rPr>
              <a:t>fruits of the field being </a:t>
            </a:r>
            <a:r>
              <a:rPr lang="en-US" sz="3600" dirty="0" smtClean="0">
                <a:effectLst/>
              </a:rPr>
              <a:t>destroyed. </a:t>
            </a:r>
            <a:r>
              <a:rPr lang="en-US" sz="3600" dirty="0">
                <a:effectLst/>
              </a:rPr>
              <a:t>In consequence of her pride, arrogance, and luxury, and of the calamities that she has brought upon </a:t>
            </a:r>
            <a:r>
              <a:rPr lang="en-US" sz="3600" dirty="0" smtClean="0">
                <a:effectLst/>
              </a:rPr>
              <a:t>others; she shall be destroyed.</a:t>
            </a:r>
          </a:p>
        </p:txBody>
      </p:sp>
    </p:spTree>
    <p:extLst>
      <p:ext uri="{BB962C8B-B14F-4D97-AF65-F5344CB8AC3E}">
        <p14:creationId xmlns:p14="http://schemas.microsoft.com/office/powerpoint/2010/main" val="2577355082"/>
      </p:ext>
    </p:extLst>
  </p:cSld>
  <p:clrMapOvr>
    <a:masterClrMapping/>
  </p:clrMapOvr>
  <p:timing>
    <p:tnLst>
      <p:par>
        <p:cTn id="1" dur="indefinite" restart="never" nodeType="tmRoot"/>
      </p:par>
    </p:tnLst>
  </p:timing>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18:8</a:t>
            </a:r>
            <a:endParaRPr lang="en-US" dirty="0">
              <a:solidFill>
                <a:srgbClr val="00FFFF"/>
              </a:solidFill>
            </a:endParaRPr>
          </a:p>
        </p:txBody>
      </p:sp>
      <p:sp>
        <p:nvSpPr>
          <p:cNvPr id="5" name="Content Placeholder 2"/>
          <p:cNvSpPr>
            <a:spLocks noGrp="1"/>
          </p:cNvSpPr>
          <p:nvPr>
            <p:ph idx="1"/>
          </p:nvPr>
        </p:nvSpPr>
        <p:spPr>
          <a:xfrm>
            <a:off x="177421" y="996286"/>
            <a:ext cx="11805314" cy="5732060"/>
          </a:xfrm>
        </p:spPr>
        <p:txBody>
          <a:bodyPr>
            <a:noAutofit/>
          </a:bodyPr>
          <a:lstStyle/>
          <a:p>
            <a:pPr marL="0" indent="0">
              <a:buNone/>
            </a:pPr>
            <a:r>
              <a:rPr lang="en-US" sz="3000" i="1" dirty="0" smtClean="0">
                <a:solidFill>
                  <a:srgbClr val="FFFF00"/>
                </a:solidFill>
                <a:effectLst/>
              </a:rPr>
              <a:t>“Death, mourning &amp; famine</a:t>
            </a:r>
            <a:r>
              <a:rPr lang="en-US" sz="3000" i="1" dirty="0">
                <a:solidFill>
                  <a:srgbClr val="FFFF00"/>
                </a:solidFill>
                <a:effectLst/>
              </a:rPr>
              <a:t> </a:t>
            </a:r>
            <a:r>
              <a:rPr lang="en-US" sz="3000" i="1" dirty="0" smtClean="0">
                <a:solidFill>
                  <a:srgbClr val="FFFF00"/>
                </a:solidFill>
                <a:effectLst/>
              </a:rPr>
              <a:t>&amp; she </a:t>
            </a:r>
            <a:r>
              <a:rPr lang="en-US" sz="3000" i="1" dirty="0">
                <a:solidFill>
                  <a:srgbClr val="FFFF00"/>
                </a:solidFill>
                <a:effectLst/>
              </a:rPr>
              <a:t>shall be utterly burned with </a:t>
            </a:r>
            <a:r>
              <a:rPr lang="en-US" sz="3000" i="1" dirty="0" smtClean="0">
                <a:solidFill>
                  <a:srgbClr val="FFFF00"/>
                </a:solidFill>
                <a:effectLst/>
              </a:rPr>
              <a:t>fire” </a:t>
            </a:r>
            <a:r>
              <a:rPr lang="en-US" sz="3600" dirty="0" smtClean="0">
                <a:effectLst/>
              </a:rPr>
              <a:t>This </a:t>
            </a:r>
            <a:r>
              <a:rPr lang="en-US" sz="3600" dirty="0">
                <a:effectLst/>
              </a:rPr>
              <a:t>expression and those which follow are designed to denote the same thing under different images. The general meaning is, that there would be utter and final destruction. It would be as if death should come and cut off the inhabitants. </a:t>
            </a:r>
            <a:r>
              <a:rPr lang="en-US" sz="3600" dirty="0" smtClean="0">
                <a:effectLst/>
              </a:rPr>
              <a:t>The city </a:t>
            </a:r>
            <a:r>
              <a:rPr lang="en-US" sz="3600" dirty="0">
                <a:effectLst/>
              </a:rPr>
              <a:t>shall be burned to the </a:t>
            </a:r>
            <a:r>
              <a:rPr lang="en-US" sz="3600" dirty="0" smtClean="0">
                <a:effectLst/>
              </a:rPr>
              <a:t>ground; for </a:t>
            </a:r>
            <a:r>
              <a:rPr lang="en-US" sz="3600" dirty="0">
                <a:effectLst/>
              </a:rPr>
              <a:t>strong is the Lord God who has judged her. </a:t>
            </a:r>
            <a:r>
              <a:rPr lang="en-US" sz="3600" dirty="0" smtClean="0">
                <a:effectLst/>
              </a:rPr>
              <a:t>God </a:t>
            </a:r>
            <a:r>
              <a:rPr lang="en-US" sz="3600" dirty="0">
                <a:effectLst/>
              </a:rPr>
              <a:t>has ample power to bring all these calamities upon </a:t>
            </a:r>
            <a:r>
              <a:rPr lang="en-US" sz="3600" dirty="0" smtClean="0">
                <a:effectLst/>
              </a:rPr>
              <a:t>this city. </a:t>
            </a:r>
          </a:p>
        </p:txBody>
      </p:sp>
    </p:spTree>
    <p:extLst>
      <p:ext uri="{BB962C8B-B14F-4D97-AF65-F5344CB8AC3E}">
        <p14:creationId xmlns:p14="http://schemas.microsoft.com/office/powerpoint/2010/main" val="195208517"/>
      </p:ext>
    </p:extLst>
  </p:cSld>
  <p:clrMapOvr>
    <a:masterClrMapping/>
  </p:clrMapOvr>
  <p:timing>
    <p:tnLst>
      <p:par>
        <p:cTn id="1" dur="indefinite" restart="never" nodeType="tmRoot"/>
      </p:par>
    </p:tnLst>
  </p:timing>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18:9</a:t>
            </a:r>
            <a:endParaRPr lang="en-US" dirty="0">
              <a:solidFill>
                <a:srgbClr val="00FFFF"/>
              </a:solidFill>
            </a:endParaRPr>
          </a:p>
        </p:txBody>
      </p:sp>
      <p:sp>
        <p:nvSpPr>
          <p:cNvPr id="5" name="Content Placeholder 2"/>
          <p:cNvSpPr>
            <a:spLocks noGrp="1"/>
          </p:cNvSpPr>
          <p:nvPr>
            <p:ph idx="1"/>
          </p:nvPr>
        </p:nvSpPr>
        <p:spPr>
          <a:xfrm>
            <a:off x="177421" y="996286"/>
            <a:ext cx="11805314" cy="5732060"/>
          </a:xfrm>
        </p:spPr>
        <p:txBody>
          <a:bodyPr>
            <a:noAutofit/>
          </a:bodyPr>
          <a:lstStyle/>
          <a:p>
            <a:pPr marL="0" indent="0">
              <a:buNone/>
            </a:pPr>
            <a:r>
              <a:rPr lang="en-US" sz="3600" dirty="0" smtClean="0">
                <a:effectLst/>
              </a:rPr>
              <a:t>This </a:t>
            </a:r>
            <a:r>
              <a:rPr lang="en-US" sz="3600" dirty="0">
                <a:effectLst/>
              </a:rPr>
              <a:t>verse commences the description of the lamentation over the fall of the mystical Babylon. That is, </a:t>
            </a:r>
            <a:r>
              <a:rPr lang="en-US" sz="3600" dirty="0" smtClean="0">
                <a:effectLst/>
              </a:rPr>
              <a:t>those who </a:t>
            </a:r>
            <a:r>
              <a:rPr lang="en-US" sz="3600" dirty="0">
                <a:effectLst/>
              </a:rPr>
              <a:t>have been seduced by her from the true God, and have been led into practical idolatry. </a:t>
            </a:r>
            <a:r>
              <a:rPr lang="en-US" sz="3600" dirty="0" smtClean="0">
                <a:effectLst/>
              </a:rPr>
              <a:t> The </a:t>
            </a:r>
            <a:r>
              <a:rPr lang="en-US" sz="3600" dirty="0">
                <a:solidFill>
                  <a:srgbClr val="00FFFF"/>
                </a:solidFill>
                <a:effectLst/>
              </a:rPr>
              <a:t>kings</a:t>
            </a:r>
            <a:r>
              <a:rPr lang="en-US" sz="3600" dirty="0">
                <a:effectLst/>
              </a:rPr>
              <a:t> of the earth seem to be represented as among the chief mourners, because they had derived important aid from the power which was now to be reduced to ruin.</a:t>
            </a:r>
            <a:endParaRPr lang="en-US" sz="3600" dirty="0" smtClean="0">
              <a:effectLst/>
            </a:endParaRPr>
          </a:p>
        </p:txBody>
      </p:sp>
    </p:spTree>
    <p:extLst>
      <p:ext uri="{BB962C8B-B14F-4D97-AF65-F5344CB8AC3E}">
        <p14:creationId xmlns:p14="http://schemas.microsoft.com/office/powerpoint/2010/main" val="1404811357"/>
      </p:ext>
    </p:extLst>
  </p:cSld>
  <p:clrMapOvr>
    <a:masterClrMapping/>
  </p:clrMapOvr>
  <p:timing>
    <p:tnLst>
      <p:par>
        <p:cTn id="1" dur="indefinite" restart="never" nodeType="tmRoot"/>
      </p:par>
    </p:tnLst>
  </p:timing>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18:9</a:t>
            </a:r>
            <a:endParaRPr lang="en-US" dirty="0">
              <a:solidFill>
                <a:srgbClr val="00FFFF"/>
              </a:solidFill>
            </a:endParaRPr>
          </a:p>
        </p:txBody>
      </p:sp>
      <p:sp>
        <p:nvSpPr>
          <p:cNvPr id="5" name="Content Placeholder 2"/>
          <p:cNvSpPr>
            <a:spLocks noGrp="1"/>
          </p:cNvSpPr>
          <p:nvPr>
            <p:ph idx="1"/>
          </p:nvPr>
        </p:nvSpPr>
        <p:spPr>
          <a:xfrm>
            <a:off x="177421" y="996286"/>
            <a:ext cx="11805314" cy="5732060"/>
          </a:xfrm>
        </p:spPr>
        <p:txBody>
          <a:bodyPr>
            <a:noAutofit/>
          </a:bodyPr>
          <a:lstStyle/>
          <a:p>
            <a:pPr marL="0" indent="0">
              <a:buNone/>
            </a:pPr>
            <a:r>
              <a:rPr lang="en-US" sz="3600" i="1" dirty="0" smtClean="0">
                <a:solidFill>
                  <a:srgbClr val="FFFF00"/>
                </a:solidFill>
                <a:effectLst/>
              </a:rPr>
              <a:t>“…Shall </a:t>
            </a:r>
            <a:r>
              <a:rPr lang="en-US" sz="3600" i="1" dirty="0">
                <a:solidFill>
                  <a:srgbClr val="FFFF00"/>
                </a:solidFill>
                <a:effectLst/>
              </a:rPr>
              <a:t>bewail her, and lament for her</a:t>
            </a:r>
            <a:r>
              <a:rPr lang="en-US" sz="3600" i="1" dirty="0" smtClean="0">
                <a:solidFill>
                  <a:srgbClr val="FFFF00"/>
                </a:solidFill>
                <a:effectLst/>
              </a:rPr>
              <a:t>.” </a:t>
            </a:r>
          </a:p>
          <a:p>
            <a:pPr marL="0" indent="0">
              <a:buNone/>
            </a:pPr>
            <a:r>
              <a:rPr lang="en-US" sz="3600" dirty="0" smtClean="0">
                <a:effectLst/>
              </a:rPr>
              <a:t>Because </a:t>
            </a:r>
            <a:r>
              <a:rPr lang="en-US" sz="3600" dirty="0">
                <a:effectLst/>
              </a:rPr>
              <a:t>their ally is destroyed, and the source of their power is taken away. There will be mourners. Those who have sinned with </a:t>
            </a:r>
            <a:r>
              <a:rPr lang="en-US" sz="3600" dirty="0" smtClean="0">
                <a:effectLst/>
              </a:rPr>
              <a:t>her </a:t>
            </a:r>
            <a:r>
              <a:rPr lang="en-US" sz="3600" dirty="0">
                <a:effectLst/>
              </a:rPr>
              <a:t>or profited </a:t>
            </a:r>
            <a:r>
              <a:rPr lang="en-US" sz="3600" dirty="0" smtClean="0">
                <a:effectLst/>
              </a:rPr>
              <a:t>from </a:t>
            </a:r>
            <a:r>
              <a:rPr lang="en-US" sz="3600" dirty="0">
                <a:effectLst/>
              </a:rPr>
              <a:t>her will bewail her fall. The destruction of </a:t>
            </a:r>
            <a:r>
              <a:rPr lang="en-US" sz="3600" dirty="0" smtClean="0">
                <a:effectLst/>
              </a:rPr>
              <a:t>such a powerful empire and </a:t>
            </a:r>
            <a:r>
              <a:rPr lang="en-US" sz="3600" dirty="0">
                <a:effectLst/>
              </a:rPr>
              <a:t>imperial system will astonish kings, but they will be both unable and unwilling to </a:t>
            </a:r>
            <a:r>
              <a:rPr lang="en-US" sz="3600" dirty="0" smtClean="0">
                <a:effectLst/>
              </a:rPr>
              <a:t>interfere.</a:t>
            </a:r>
          </a:p>
        </p:txBody>
      </p:sp>
    </p:spTree>
    <p:extLst>
      <p:ext uri="{BB962C8B-B14F-4D97-AF65-F5344CB8AC3E}">
        <p14:creationId xmlns:p14="http://schemas.microsoft.com/office/powerpoint/2010/main" val="1066734366"/>
      </p:ext>
    </p:extLst>
  </p:cSld>
  <p:clrMapOvr>
    <a:masterClrMapping/>
  </p:clrMapOvr>
  <p:timing>
    <p:tnLst>
      <p:par>
        <p:cTn id="1" dur="indefinite" restart="never" nodeType="tmRoot"/>
      </p:par>
    </p:tnLst>
  </p:timing>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18:10</a:t>
            </a:r>
            <a:endParaRPr lang="en-US" dirty="0">
              <a:solidFill>
                <a:srgbClr val="00FFFF"/>
              </a:solidFill>
            </a:endParaRPr>
          </a:p>
        </p:txBody>
      </p:sp>
      <p:sp>
        <p:nvSpPr>
          <p:cNvPr id="5" name="Content Placeholder 2"/>
          <p:cNvSpPr>
            <a:spLocks noGrp="1"/>
          </p:cNvSpPr>
          <p:nvPr>
            <p:ph idx="1"/>
          </p:nvPr>
        </p:nvSpPr>
        <p:spPr>
          <a:xfrm>
            <a:off x="177421" y="996286"/>
            <a:ext cx="11805314" cy="5732060"/>
          </a:xfrm>
        </p:spPr>
        <p:txBody>
          <a:bodyPr>
            <a:noAutofit/>
          </a:bodyPr>
          <a:lstStyle/>
          <a:p>
            <a:pPr marL="0" indent="0">
              <a:buNone/>
            </a:pPr>
            <a:r>
              <a:rPr lang="en-US" sz="3600" i="1" dirty="0" smtClean="0">
                <a:solidFill>
                  <a:srgbClr val="FFFF00"/>
                </a:solidFill>
                <a:effectLst/>
              </a:rPr>
              <a:t>“Watching </a:t>
            </a:r>
            <a:r>
              <a:rPr lang="en-US" sz="3600" i="1" dirty="0">
                <a:solidFill>
                  <a:srgbClr val="FFFF00"/>
                </a:solidFill>
                <a:effectLst/>
              </a:rPr>
              <a:t>from far away, for fear of her punishment, saying, Sorrow, sorrow for Babylon, the great town, the strong town! for in one hour you have been judged</a:t>
            </a:r>
            <a:r>
              <a:rPr lang="en-US" sz="3600" i="1" dirty="0" smtClean="0">
                <a:solidFill>
                  <a:srgbClr val="FFFF00"/>
                </a:solidFill>
                <a:effectLst/>
              </a:rPr>
              <a:t>.”</a:t>
            </a:r>
          </a:p>
          <a:p>
            <a:pPr marL="0" indent="0">
              <a:buNone/>
            </a:pPr>
            <a:r>
              <a:rPr lang="en-US" sz="3600" dirty="0">
                <a:effectLst/>
              </a:rPr>
              <a:t>The picture represents these mourners looking from a great distance, afraid to approach nearer. Beholding her desolations with wonder and astonishment, utterly unable to afford her any kind of assistance. Not daring to </a:t>
            </a:r>
            <a:r>
              <a:rPr lang="en-US" sz="3600" dirty="0" smtClean="0">
                <a:effectLst/>
              </a:rPr>
              <a:t>approach </a:t>
            </a:r>
            <a:r>
              <a:rPr lang="en-US" sz="3600" dirty="0">
                <a:effectLst/>
              </a:rPr>
              <a:t>to attempt to rescue and save her.</a:t>
            </a: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3869345790"/>
      </p:ext>
    </p:extLst>
  </p:cSld>
  <p:clrMapOvr>
    <a:masterClrMapping/>
  </p:clrMapOvr>
  <p:timing>
    <p:tnLst>
      <p:par>
        <p:cTn id="1" dur="indefinite" restart="never" nodeType="tmRoot"/>
      </p:par>
    </p:tnLst>
  </p:timing>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18:10</a:t>
            </a:r>
            <a:endParaRPr lang="en-US" dirty="0">
              <a:solidFill>
                <a:srgbClr val="00FFFF"/>
              </a:solidFill>
            </a:endParaRPr>
          </a:p>
        </p:txBody>
      </p:sp>
      <p:sp>
        <p:nvSpPr>
          <p:cNvPr id="5" name="Content Placeholder 2"/>
          <p:cNvSpPr>
            <a:spLocks noGrp="1"/>
          </p:cNvSpPr>
          <p:nvPr>
            <p:ph idx="1"/>
          </p:nvPr>
        </p:nvSpPr>
        <p:spPr>
          <a:xfrm>
            <a:off x="177421" y="1514901"/>
            <a:ext cx="11805314" cy="4981434"/>
          </a:xfrm>
        </p:spPr>
        <p:txBody>
          <a:bodyPr>
            <a:noAutofit/>
          </a:bodyPr>
          <a:lstStyle/>
          <a:p>
            <a:pPr marL="0" indent="0">
              <a:buNone/>
            </a:pPr>
            <a:r>
              <a:rPr lang="en-US" sz="3600" i="1" dirty="0" smtClean="0">
                <a:solidFill>
                  <a:srgbClr val="FFFF00"/>
                </a:solidFill>
                <a:effectLst/>
              </a:rPr>
              <a:t>“…For </a:t>
            </a:r>
            <a:r>
              <a:rPr lang="en-US" sz="3600" i="1" dirty="0">
                <a:solidFill>
                  <a:srgbClr val="FFFF00"/>
                </a:solidFill>
                <a:effectLst/>
              </a:rPr>
              <a:t>in </a:t>
            </a:r>
            <a:r>
              <a:rPr lang="en-US" sz="3600" i="1" dirty="0">
                <a:solidFill>
                  <a:srgbClr val="00FFFF"/>
                </a:solidFill>
                <a:effectLst/>
              </a:rPr>
              <a:t>one hour </a:t>
            </a:r>
            <a:r>
              <a:rPr lang="en-US" sz="3600" i="1" dirty="0">
                <a:solidFill>
                  <a:srgbClr val="FFFF00"/>
                </a:solidFill>
                <a:effectLst/>
              </a:rPr>
              <a:t>is thy judgment come” </a:t>
            </a:r>
            <a:endParaRPr lang="en-US" sz="3600" i="1" dirty="0" smtClean="0">
              <a:solidFill>
                <a:srgbClr val="FFFF00"/>
              </a:solidFill>
              <a:effectLst/>
            </a:endParaRPr>
          </a:p>
          <a:p>
            <a:pPr marL="0" indent="0">
              <a:buNone/>
            </a:pPr>
            <a:r>
              <a:rPr lang="en-US" sz="3600" dirty="0" smtClean="0">
                <a:effectLst/>
              </a:rPr>
              <a:t>The phrase </a:t>
            </a:r>
            <a:r>
              <a:rPr lang="en-US" sz="3600" dirty="0" smtClean="0">
                <a:solidFill>
                  <a:srgbClr val="00FFFF"/>
                </a:solidFill>
                <a:effectLst/>
              </a:rPr>
              <a:t>“one hour”</a:t>
            </a:r>
            <a:r>
              <a:rPr lang="en-US" sz="3600" dirty="0" smtClean="0">
                <a:effectLst/>
              </a:rPr>
              <a:t> is used to emphasize the suddenness and swiftness of the judgment. Destruction will </a:t>
            </a:r>
            <a:r>
              <a:rPr lang="en-US" sz="3600" dirty="0">
                <a:effectLst/>
              </a:rPr>
              <a:t>come </a:t>
            </a:r>
            <a:r>
              <a:rPr lang="en-US" sz="3600" dirty="0" smtClean="0">
                <a:effectLst/>
              </a:rPr>
              <a:t>suddenly upon the spiritual Babylon. The phrase is not designating a certain time frame but a sudden act of God that will be swift and sure.</a:t>
            </a:r>
          </a:p>
        </p:txBody>
      </p:sp>
    </p:spTree>
    <p:extLst>
      <p:ext uri="{BB962C8B-B14F-4D97-AF65-F5344CB8AC3E}">
        <p14:creationId xmlns:p14="http://schemas.microsoft.com/office/powerpoint/2010/main" val="326003373"/>
      </p:ext>
    </p:extLst>
  </p:cSld>
  <p:clrMapOvr>
    <a:masterClrMapping/>
  </p:clrMapOvr>
  <p:timing>
    <p:tnLst>
      <p:par>
        <p:cTn id="1" dur="indefinite" restart="never" nodeType="tmRoot"/>
      </p:par>
    </p:tnLst>
  </p:timing>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18:11</a:t>
            </a:r>
            <a:endParaRPr lang="en-US" dirty="0">
              <a:solidFill>
                <a:srgbClr val="00FFFF"/>
              </a:solidFill>
            </a:endParaRPr>
          </a:p>
        </p:txBody>
      </p:sp>
      <p:sp>
        <p:nvSpPr>
          <p:cNvPr id="5" name="Content Placeholder 2"/>
          <p:cNvSpPr>
            <a:spLocks noGrp="1"/>
          </p:cNvSpPr>
          <p:nvPr>
            <p:ph idx="1"/>
          </p:nvPr>
        </p:nvSpPr>
        <p:spPr>
          <a:xfrm>
            <a:off x="177421" y="1078172"/>
            <a:ext cx="11805314" cy="5650173"/>
          </a:xfrm>
        </p:spPr>
        <p:txBody>
          <a:bodyPr>
            <a:noAutofit/>
          </a:bodyPr>
          <a:lstStyle/>
          <a:p>
            <a:pPr marL="0" indent="0">
              <a:buNone/>
            </a:pPr>
            <a:r>
              <a:rPr lang="en-US" sz="3600" dirty="0">
                <a:effectLst/>
              </a:rPr>
              <a:t>The second </a:t>
            </a:r>
            <a:r>
              <a:rPr lang="en-US" sz="3600" dirty="0" smtClean="0">
                <a:effectLst/>
              </a:rPr>
              <a:t>set </a:t>
            </a:r>
            <a:r>
              <a:rPr lang="en-US" sz="3600" dirty="0">
                <a:effectLst/>
              </a:rPr>
              <a:t>of persons who passionately lament and bitterly bewail  </a:t>
            </a:r>
            <a:r>
              <a:rPr lang="en-US" sz="3600" dirty="0" smtClean="0">
                <a:effectLst/>
              </a:rPr>
              <a:t>spiritual Babylon's </a:t>
            </a:r>
            <a:r>
              <a:rPr lang="en-US" sz="3600" dirty="0">
                <a:effectLst/>
              </a:rPr>
              <a:t>downfall and destruction, are the </a:t>
            </a:r>
            <a:r>
              <a:rPr lang="en-US" sz="3600" dirty="0">
                <a:solidFill>
                  <a:srgbClr val="00FFFF"/>
                </a:solidFill>
                <a:effectLst/>
              </a:rPr>
              <a:t>merchants</a:t>
            </a:r>
            <a:r>
              <a:rPr lang="en-US" sz="3600" dirty="0">
                <a:effectLst/>
              </a:rPr>
              <a:t> who traded in and with </a:t>
            </a:r>
            <a:r>
              <a:rPr lang="en-US" sz="3600" dirty="0" smtClean="0">
                <a:effectLst/>
              </a:rPr>
              <a:t>the city</a:t>
            </a:r>
            <a:r>
              <a:rPr lang="en-US" sz="3600" dirty="0">
                <a:effectLst/>
              </a:rPr>
              <a:t>. Observe </a:t>
            </a:r>
            <a:r>
              <a:rPr lang="en-US" sz="3600" dirty="0" smtClean="0">
                <a:effectLst/>
              </a:rPr>
              <a:t>the </a:t>
            </a:r>
            <a:r>
              <a:rPr lang="en-US" sz="3600" dirty="0">
                <a:effectLst/>
              </a:rPr>
              <a:t>bitter </a:t>
            </a:r>
            <a:r>
              <a:rPr lang="en-US" sz="3600" dirty="0" smtClean="0">
                <a:effectLst/>
              </a:rPr>
              <a:t>lamentation…but </a:t>
            </a:r>
            <a:r>
              <a:rPr lang="en-US" sz="3600" dirty="0">
                <a:effectLst/>
              </a:rPr>
              <a:t>for what? </a:t>
            </a:r>
            <a:r>
              <a:rPr lang="en-US" sz="3600" dirty="0" smtClean="0">
                <a:effectLst/>
              </a:rPr>
              <a:t>Not </a:t>
            </a:r>
            <a:r>
              <a:rPr lang="en-US" sz="3600" dirty="0">
                <a:effectLst/>
              </a:rPr>
              <a:t>for their sins, their luxury, or idolatry, but for the loss of their market and merchandise only</a:t>
            </a:r>
            <a:r>
              <a:rPr lang="en-US" sz="3600" dirty="0" smtClean="0">
                <a:effectLst/>
              </a:rPr>
              <a:t>. This city was the trade center for their merchandise and now they were losing money. Their business would be affected.</a:t>
            </a:r>
            <a:endParaRPr lang="en-US" sz="3600" dirty="0">
              <a:effectLst/>
            </a:endParaRP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3123786955"/>
      </p:ext>
    </p:extLst>
  </p:cSld>
  <p:clrMapOvr>
    <a:masterClrMapping/>
  </p:clrMapOvr>
  <p:timing>
    <p:tnLst>
      <p:par>
        <p:cTn id="1" dur="indefinite" restart="never" nodeType="tmRoot"/>
      </p:par>
    </p:tnLst>
  </p:timing>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18:12-13</a:t>
            </a:r>
            <a:endParaRPr lang="en-US" dirty="0">
              <a:solidFill>
                <a:srgbClr val="00FFFF"/>
              </a:solidFill>
            </a:endParaRPr>
          </a:p>
        </p:txBody>
      </p:sp>
      <p:sp>
        <p:nvSpPr>
          <p:cNvPr id="5" name="Content Placeholder 2"/>
          <p:cNvSpPr>
            <a:spLocks noGrp="1"/>
          </p:cNvSpPr>
          <p:nvPr>
            <p:ph idx="1"/>
          </p:nvPr>
        </p:nvSpPr>
        <p:spPr>
          <a:xfrm>
            <a:off x="177421" y="996286"/>
            <a:ext cx="11805314" cy="5732060"/>
          </a:xfrm>
        </p:spPr>
        <p:txBody>
          <a:bodyPr>
            <a:noAutofit/>
          </a:bodyPr>
          <a:lstStyle/>
          <a:p>
            <a:pPr marL="0" indent="0">
              <a:buNone/>
            </a:pPr>
            <a:r>
              <a:rPr lang="en-US" sz="3600" dirty="0" smtClean="0">
                <a:effectLst/>
              </a:rPr>
              <a:t>Cargoes </a:t>
            </a:r>
            <a:r>
              <a:rPr lang="en-US" sz="3600" dirty="0">
                <a:effectLst/>
              </a:rPr>
              <a:t>of gold and silver, of jewels and pearls, of fine linen, purple and silk, and of scarlet stuff; all kinds of rare woods, and all kinds of goods in ivory and in very costly wood, in bronze, steel and </a:t>
            </a:r>
            <a:r>
              <a:rPr lang="en-US" sz="3600" dirty="0" smtClean="0">
                <a:effectLst/>
              </a:rPr>
              <a:t>marble; </a:t>
            </a:r>
            <a:r>
              <a:rPr lang="en-US" sz="3600" dirty="0">
                <a:effectLst/>
              </a:rPr>
              <a:t>and cinnamon and spice and incense and perfume and frankincense and wine and olive oil and fine flour and wheat and cattle and sheep, and cargoes of horses and chariots and slaves and human </a:t>
            </a:r>
            <a:r>
              <a:rPr lang="en-US" sz="3600" dirty="0" smtClean="0">
                <a:effectLst/>
              </a:rPr>
              <a:t>lives.</a:t>
            </a:r>
            <a:endParaRPr lang="en-US" sz="3600" dirty="0">
              <a:effectLst/>
            </a:endParaRP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3584211382"/>
      </p:ext>
    </p:extLst>
  </p:cSld>
  <p:clrMapOvr>
    <a:masterClrMapping/>
  </p:clrMapOvr>
  <p:timing>
    <p:tnLst>
      <p:par>
        <p:cTn id="1" dur="indefinite" restart="never" nodeType="tmRoot"/>
      </p:par>
    </p:tnLst>
  </p:timing>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18:14</a:t>
            </a:r>
            <a:endParaRPr lang="en-US" dirty="0">
              <a:solidFill>
                <a:srgbClr val="00FFFF"/>
              </a:solidFill>
            </a:endParaRPr>
          </a:p>
        </p:txBody>
      </p:sp>
      <p:sp>
        <p:nvSpPr>
          <p:cNvPr id="5" name="Content Placeholder 2"/>
          <p:cNvSpPr>
            <a:spLocks noGrp="1"/>
          </p:cNvSpPr>
          <p:nvPr>
            <p:ph idx="1"/>
          </p:nvPr>
        </p:nvSpPr>
        <p:spPr>
          <a:xfrm>
            <a:off x="177421" y="996286"/>
            <a:ext cx="11805314" cy="5732060"/>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the fruits that thy soul lusted </a:t>
            </a:r>
            <a:r>
              <a:rPr lang="en-US" sz="3600" i="1" dirty="0" smtClean="0">
                <a:solidFill>
                  <a:srgbClr val="FFFF00"/>
                </a:solidFill>
                <a:effectLst/>
              </a:rPr>
              <a:t>after: </a:t>
            </a:r>
            <a:r>
              <a:rPr lang="en-US" sz="3600" dirty="0" smtClean="0">
                <a:effectLst/>
              </a:rPr>
              <a:t>Referring </a:t>
            </a:r>
            <a:r>
              <a:rPr lang="en-US" sz="3600" dirty="0">
                <a:effectLst/>
              </a:rPr>
              <a:t>to any kind of fruit that would be brought for </a:t>
            </a:r>
            <a:r>
              <a:rPr lang="en-US" sz="3600" dirty="0" smtClean="0">
                <a:effectLst/>
              </a:rPr>
              <a:t>trade </a:t>
            </a:r>
            <a:r>
              <a:rPr lang="en-US" sz="3600" dirty="0">
                <a:effectLst/>
              </a:rPr>
              <a:t>into </a:t>
            </a:r>
            <a:r>
              <a:rPr lang="en-US" sz="3600" dirty="0" smtClean="0">
                <a:effectLst/>
              </a:rPr>
              <a:t>the city which </a:t>
            </a:r>
            <a:r>
              <a:rPr lang="en-US" sz="3600" dirty="0">
                <a:effectLst/>
              </a:rPr>
              <a:t>would be regarded as an article of </a:t>
            </a:r>
            <a:r>
              <a:rPr lang="en-US" sz="3600" dirty="0" smtClean="0">
                <a:effectLst/>
              </a:rPr>
              <a:t>luxury</a:t>
            </a:r>
            <a:r>
              <a:rPr lang="en-US" sz="3600" dirty="0">
                <a:effectLst/>
              </a:rPr>
              <a:t>. </a:t>
            </a:r>
            <a:r>
              <a:rPr lang="en-US" sz="3600" i="1" dirty="0" smtClean="0">
                <a:solidFill>
                  <a:srgbClr val="FFFF00"/>
                </a:solidFill>
                <a:effectLst/>
              </a:rPr>
              <a:t>Are </a:t>
            </a:r>
            <a:r>
              <a:rPr lang="en-US" sz="3600" i="1" dirty="0">
                <a:solidFill>
                  <a:srgbClr val="FFFF00"/>
                </a:solidFill>
                <a:effectLst/>
              </a:rPr>
              <a:t>departed from </a:t>
            </a:r>
            <a:r>
              <a:rPr lang="en-US" sz="3600" i="1" dirty="0" smtClean="0">
                <a:solidFill>
                  <a:srgbClr val="FFFF00"/>
                </a:solidFill>
                <a:effectLst/>
              </a:rPr>
              <a:t>thee:  </a:t>
            </a:r>
            <a:r>
              <a:rPr lang="en-US" sz="3600" dirty="0" smtClean="0">
                <a:effectLst/>
              </a:rPr>
              <a:t>That </a:t>
            </a:r>
            <a:r>
              <a:rPr lang="en-US" sz="3600" dirty="0">
                <a:effectLst/>
              </a:rPr>
              <a:t>is, they are no more brought for sale into the </a:t>
            </a:r>
            <a:r>
              <a:rPr lang="en-US" sz="3600" dirty="0" smtClean="0">
                <a:effectLst/>
              </a:rPr>
              <a:t>city…</a:t>
            </a:r>
            <a:r>
              <a:rPr lang="en-US" sz="3600" i="1" dirty="0" smtClean="0">
                <a:solidFill>
                  <a:srgbClr val="FFFF00"/>
                </a:solidFill>
                <a:effectLst/>
              </a:rPr>
              <a:t>And </a:t>
            </a:r>
            <a:r>
              <a:rPr lang="en-US" sz="3600" i="1" dirty="0">
                <a:solidFill>
                  <a:srgbClr val="FFFF00"/>
                </a:solidFill>
                <a:effectLst/>
              </a:rPr>
              <a:t>all things which were dainty and </a:t>
            </a:r>
            <a:r>
              <a:rPr lang="en-US" sz="3600" i="1" dirty="0" smtClean="0">
                <a:solidFill>
                  <a:srgbClr val="FFFF00"/>
                </a:solidFill>
                <a:effectLst/>
              </a:rPr>
              <a:t>goodly:  </a:t>
            </a:r>
            <a:r>
              <a:rPr lang="en-US" sz="3600" dirty="0">
                <a:effectLst/>
              </a:rPr>
              <a:t>These words </a:t>
            </a:r>
            <a:r>
              <a:rPr lang="en-US" sz="3600" dirty="0" smtClean="0">
                <a:effectLst/>
              </a:rPr>
              <a:t>characterize </a:t>
            </a:r>
            <a:r>
              <a:rPr lang="en-US" sz="3600" dirty="0">
                <a:effectLst/>
              </a:rPr>
              <a:t>all kinds of </a:t>
            </a:r>
            <a:r>
              <a:rPr lang="en-US" sz="3600" dirty="0" smtClean="0">
                <a:effectLst/>
              </a:rPr>
              <a:t>fancy furniture </a:t>
            </a:r>
            <a:r>
              <a:rPr lang="en-US" sz="3600" dirty="0">
                <a:effectLst/>
              </a:rPr>
              <a:t>and clothing which were </a:t>
            </a:r>
            <a:r>
              <a:rPr lang="en-US" sz="3600" dirty="0" smtClean="0">
                <a:effectLst/>
              </a:rPr>
              <a:t>bright </a:t>
            </a:r>
            <a:r>
              <a:rPr lang="en-US" sz="3600" dirty="0">
                <a:effectLst/>
              </a:rPr>
              <a:t>or </a:t>
            </a:r>
            <a:r>
              <a:rPr lang="en-US" sz="3600" dirty="0" smtClean="0">
                <a:effectLst/>
              </a:rPr>
              <a:t>splendid… </a:t>
            </a:r>
            <a:r>
              <a:rPr lang="en-US" sz="3600" dirty="0" smtClean="0">
                <a:solidFill>
                  <a:srgbClr val="00FFFF"/>
                </a:solidFill>
                <a:effectLst/>
              </a:rPr>
              <a:t>They </a:t>
            </a:r>
            <a:r>
              <a:rPr lang="en-US" sz="3600" dirty="0">
                <a:solidFill>
                  <a:srgbClr val="00FFFF"/>
                </a:solidFill>
                <a:effectLst/>
              </a:rPr>
              <a:t>would no </a:t>
            </a:r>
            <a:r>
              <a:rPr lang="en-US" sz="3600" dirty="0" smtClean="0">
                <a:solidFill>
                  <a:srgbClr val="00FFFF"/>
                </a:solidFill>
                <a:effectLst/>
              </a:rPr>
              <a:t>longer </a:t>
            </a:r>
            <a:r>
              <a:rPr lang="en-US" sz="3600" dirty="0">
                <a:solidFill>
                  <a:srgbClr val="00FFFF"/>
                </a:solidFill>
                <a:effectLst/>
              </a:rPr>
              <a:t>be found </a:t>
            </a:r>
            <a:r>
              <a:rPr lang="en-US" sz="3600" dirty="0" smtClean="0">
                <a:solidFill>
                  <a:srgbClr val="00FFFF"/>
                </a:solidFill>
                <a:effectLst/>
              </a:rPr>
              <a:t>at that city.</a:t>
            </a:r>
          </a:p>
        </p:txBody>
      </p:sp>
    </p:spTree>
    <p:extLst>
      <p:ext uri="{BB962C8B-B14F-4D97-AF65-F5344CB8AC3E}">
        <p14:creationId xmlns:p14="http://schemas.microsoft.com/office/powerpoint/2010/main" val="370870175"/>
      </p:ext>
    </p:extLst>
  </p:cSld>
  <p:clrMapOvr>
    <a:masterClrMapping/>
  </p:clrMapOvr>
  <p:timing>
    <p:tnLst>
      <p:par>
        <p:cTn id="1" dur="indefinite" restart="never" nodeType="tmRoot"/>
      </p:par>
    </p:tnLst>
  </p:timing>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18:15</a:t>
            </a:r>
            <a:endParaRPr lang="en-US" dirty="0">
              <a:solidFill>
                <a:srgbClr val="00FFFF"/>
              </a:solidFill>
            </a:endParaRPr>
          </a:p>
        </p:txBody>
      </p:sp>
      <p:sp>
        <p:nvSpPr>
          <p:cNvPr id="5" name="Content Placeholder 2"/>
          <p:cNvSpPr>
            <a:spLocks noGrp="1"/>
          </p:cNvSpPr>
          <p:nvPr>
            <p:ph idx="1"/>
          </p:nvPr>
        </p:nvSpPr>
        <p:spPr>
          <a:xfrm>
            <a:off x="177421" y="1978925"/>
            <a:ext cx="11805314" cy="4749420"/>
          </a:xfrm>
        </p:spPr>
        <p:txBody>
          <a:bodyPr>
            <a:noAutofit/>
          </a:bodyPr>
          <a:lstStyle/>
          <a:p>
            <a:pPr marL="0" indent="0">
              <a:buNone/>
            </a:pPr>
            <a:r>
              <a:rPr lang="en-US" sz="3600" dirty="0" smtClean="0">
                <a:effectLst/>
              </a:rPr>
              <a:t>The </a:t>
            </a:r>
            <a:r>
              <a:rPr lang="en-US" sz="3600" dirty="0">
                <a:effectLst/>
              </a:rPr>
              <a:t>lamentation of the </a:t>
            </a:r>
            <a:r>
              <a:rPr lang="en-US" sz="3600" dirty="0">
                <a:solidFill>
                  <a:srgbClr val="00FFFF"/>
                </a:solidFill>
                <a:effectLst/>
              </a:rPr>
              <a:t>kings</a:t>
            </a:r>
            <a:r>
              <a:rPr lang="en-US" sz="3600" dirty="0">
                <a:effectLst/>
              </a:rPr>
              <a:t> over the fall of the city </a:t>
            </a:r>
            <a:r>
              <a:rPr lang="en-US" sz="3600" dirty="0" smtClean="0">
                <a:effectLst/>
              </a:rPr>
              <a:t>was given </a:t>
            </a:r>
            <a:r>
              <a:rPr lang="en-US" sz="3600" dirty="0">
                <a:effectLst/>
              </a:rPr>
              <a:t>in </a:t>
            </a:r>
            <a:r>
              <a:rPr lang="en-US" sz="3600" dirty="0" smtClean="0">
                <a:effectLst/>
              </a:rPr>
              <a:t>verses 9-14</a:t>
            </a:r>
            <a:r>
              <a:rPr lang="en-US" sz="3600" dirty="0">
                <a:effectLst/>
              </a:rPr>
              <a:t>. </a:t>
            </a:r>
            <a:r>
              <a:rPr lang="en-US" sz="3600" dirty="0" smtClean="0">
                <a:effectLst/>
              </a:rPr>
              <a:t>Now the </a:t>
            </a:r>
            <a:r>
              <a:rPr lang="en-US" sz="3600" dirty="0">
                <a:effectLst/>
              </a:rPr>
              <a:t>lamentation of the </a:t>
            </a:r>
            <a:r>
              <a:rPr lang="en-US" sz="3600" dirty="0">
                <a:solidFill>
                  <a:srgbClr val="00FFFF"/>
                </a:solidFill>
                <a:effectLst/>
              </a:rPr>
              <a:t>merchants </a:t>
            </a:r>
            <a:r>
              <a:rPr lang="en-US" sz="3600" dirty="0">
                <a:effectLst/>
              </a:rPr>
              <a:t>is </a:t>
            </a:r>
            <a:r>
              <a:rPr lang="en-US" sz="3600" dirty="0" smtClean="0">
                <a:effectLst/>
              </a:rPr>
              <a:t>given and they </a:t>
            </a:r>
            <a:r>
              <a:rPr lang="en-US" sz="3600" dirty="0">
                <a:effectLst/>
              </a:rPr>
              <a:t>are also represented as standing afar </a:t>
            </a:r>
            <a:r>
              <a:rPr lang="en-US" sz="3600" dirty="0" smtClean="0">
                <a:effectLst/>
              </a:rPr>
              <a:t>off… Not wanting to be near the city for fear that they might also be caught in the destruction.</a:t>
            </a:r>
            <a:endParaRPr lang="en-US" sz="3600" dirty="0" smtClean="0">
              <a:solidFill>
                <a:srgbClr val="00FFFF"/>
              </a:solidFill>
              <a:effectLst/>
            </a:endParaRPr>
          </a:p>
        </p:txBody>
      </p:sp>
    </p:spTree>
    <p:extLst>
      <p:ext uri="{BB962C8B-B14F-4D97-AF65-F5344CB8AC3E}">
        <p14:creationId xmlns:p14="http://schemas.microsoft.com/office/powerpoint/2010/main" val="12147763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Compensation</a:t>
            </a:r>
          </a:p>
          <a:p>
            <a:pPr marL="0" indent="0">
              <a:buNone/>
            </a:pPr>
            <a:r>
              <a:rPr lang="en-US" sz="3200" i="1" dirty="0">
                <a:solidFill>
                  <a:srgbClr val="FFFF00"/>
                </a:solidFill>
              </a:rPr>
              <a:t>“…Will I give to eat of the hidden manna….”</a:t>
            </a:r>
            <a:r>
              <a:rPr lang="en-US" sz="3200" dirty="0"/>
              <a:t> </a:t>
            </a:r>
          </a:p>
          <a:p>
            <a:pPr marL="0" indent="0">
              <a:buNone/>
            </a:pPr>
            <a:r>
              <a:rPr lang="en-US" sz="3200" dirty="0"/>
              <a:t>Manna was God's supernatural provision for the children of Israel during the Wilderness Wandering Period.  Hence Christ promises true spiritual food; the food that nourishes the soul. The idea is, that the souls of those who "overcame," or who gained the victory in their conflict with sin, and in the persecutions and trials of the world, would be permitted to partake of that spiritual food which is laid up for the people of God, and by which they will be nourished for ever.</a:t>
            </a:r>
          </a:p>
        </p:txBody>
      </p:sp>
    </p:spTree>
    <p:extLst>
      <p:ext uri="{BB962C8B-B14F-4D97-AF65-F5344CB8AC3E}">
        <p14:creationId xmlns:p14="http://schemas.microsoft.com/office/powerpoint/2010/main" val="22218603"/>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18:16-17</a:t>
            </a:r>
            <a:endParaRPr lang="en-US" dirty="0">
              <a:solidFill>
                <a:srgbClr val="00FFFF"/>
              </a:solidFill>
            </a:endParaRPr>
          </a:p>
        </p:txBody>
      </p:sp>
      <p:sp>
        <p:nvSpPr>
          <p:cNvPr id="5" name="Content Placeholder 2"/>
          <p:cNvSpPr>
            <a:spLocks noGrp="1"/>
          </p:cNvSpPr>
          <p:nvPr>
            <p:ph idx="1"/>
          </p:nvPr>
        </p:nvSpPr>
        <p:spPr>
          <a:xfrm>
            <a:off x="177421" y="1187356"/>
            <a:ext cx="11805314" cy="5540990"/>
          </a:xfrm>
        </p:spPr>
        <p:txBody>
          <a:bodyPr>
            <a:noAutofit/>
          </a:bodyPr>
          <a:lstStyle/>
          <a:p>
            <a:pPr marL="0" indent="0">
              <a:buNone/>
            </a:pPr>
            <a:r>
              <a:rPr lang="en-US" sz="3600" dirty="0" smtClean="0">
                <a:effectLst/>
              </a:rPr>
              <a:t>Weeping </a:t>
            </a:r>
            <a:r>
              <a:rPr lang="en-US" sz="3600" dirty="0">
                <a:effectLst/>
              </a:rPr>
              <a:t>aloud and sorrowing, and saying, `Alas, alas, for this great city, which was brilliantly arrayed in fine linen, and purple and scarlet </a:t>
            </a:r>
            <a:r>
              <a:rPr lang="en-US" sz="3600" dirty="0" smtClean="0">
                <a:effectLst/>
              </a:rPr>
              <a:t>stuff </a:t>
            </a:r>
            <a:r>
              <a:rPr lang="en-US" sz="3600" dirty="0">
                <a:effectLst/>
              </a:rPr>
              <a:t>and beautified with gold, jewels and </a:t>
            </a:r>
            <a:r>
              <a:rPr lang="en-US" sz="3600" dirty="0" smtClean="0">
                <a:effectLst/>
              </a:rPr>
              <a:t>pearls… </a:t>
            </a:r>
            <a:r>
              <a:rPr lang="en-US" sz="3600" dirty="0" smtClean="0">
                <a:solidFill>
                  <a:srgbClr val="00FFFF"/>
                </a:solidFill>
                <a:effectLst/>
              </a:rPr>
              <a:t>“Look at what it has come to now…because </a:t>
            </a:r>
            <a:r>
              <a:rPr lang="en-US" sz="3600" dirty="0">
                <a:solidFill>
                  <a:srgbClr val="FFFF00"/>
                </a:solidFill>
                <a:effectLst/>
              </a:rPr>
              <a:t>in one hour </a:t>
            </a:r>
            <a:r>
              <a:rPr lang="en-US" sz="3600" dirty="0">
                <a:solidFill>
                  <a:srgbClr val="00FFFF"/>
                </a:solidFill>
                <a:effectLst/>
              </a:rPr>
              <a:t>so much riches were made waste!”</a:t>
            </a:r>
          </a:p>
          <a:p>
            <a:pPr marL="0" indent="0">
              <a:buNone/>
            </a:pPr>
            <a:r>
              <a:rPr lang="en-US" sz="3600" i="1" dirty="0">
                <a:solidFill>
                  <a:srgbClr val="FFFF00"/>
                </a:solidFill>
                <a:effectLst/>
              </a:rPr>
              <a:t>For in one hour</a:t>
            </a:r>
            <a:r>
              <a:rPr lang="en-US" sz="3600" dirty="0">
                <a:effectLst/>
              </a:rPr>
              <a:t>. In a very brief period--so short that it seemed to them to be but one hour.</a:t>
            </a:r>
            <a:endParaRPr lang="en-US" sz="3600" dirty="0">
              <a:solidFill>
                <a:srgbClr val="00FFFF"/>
              </a:solidFill>
              <a:effectLst/>
            </a:endParaRPr>
          </a:p>
          <a:p>
            <a:pPr marL="0" indent="0">
              <a:buNone/>
            </a:pPr>
            <a:endParaRPr lang="en-US" sz="3600" dirty="0" smtClean="0">
              <a:solidFill>
                <a:srgbClr val="00FFFF"/>
              </a:solidFill>
              <a:effectLst/>
            </a:endParaRPr>
          </a:p>
        </p:txBody>
      </p:sp>
    </p:spTree>
    <p:extLst>
      <p:ext uri="{BB962C8B-B14F-4D97-AF65-F5344CB8AC3E}">
        <p14:creationId xmlns:p14="http://schemas.microsoft.com/office/powerpoint/2010/main" val="2223058605"/>
      </p:ext>
    </p:extLst>
  </p:cSld>
  <p:clrMapOvr>
    <a:masterClrMapping/>
  </p:clrMapOvr>
  <p:timing>
    <p:tnLst>
      <p:par>
        <p:cTn id="1" dur="indefinite" restart="never" nodeType="tmRoot"/>
      </p:par>
    </p:tn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18:17</a:t>
            </a:r>
            <a:endParaRPr lang="en-US" dirty="0">
              <a:solidFill>
                <a:srgbClr val="00FFFF"/>
              </a:solidFill>
            </a:endParaRPr>
          </a:p>
        </p:txBody>
      </p:sp>
      <p:sp>
        <p:nvSpPr>
          <p:cNvPr id="5" name="Content Placeholder 2"/>
          <p:cNvSpPr>
            <a:spLocks noGrp="1"/>
          </p:cNvSpPr>
          <p:nvPr>
            <p:ph idx="1"/>
          </p:nvPr>
        </p:nvSpPr>
        <p:spPr>
          <a:xfrm>
            <a:off x="177421" y="1037230"/>
            <a:ext cx="11805314" cy="5691115"/>
          </a:xfrm>
        </p:spPr>
        <p:txBody>
          <a:bodyPr>
            <a:noAutofit/>
          </a:bodyPr>
          <a:lstStyle/>
          <a:p>
            <a:pPr marL="0" indent="0">
              <a:buNone/>
            </a:pPr>
            <a:r>
              <a:rPr lang="en-US" sz="3600" i="1" dirty="0" smtClean="0">
                <a:solidFill>
                  <a:srgbClr val="FFFF00"/>
                </a:solidFill>
                <a:effectLst/>
              </a:rPr>
              <a:t>Every shipmaster:</a:t>
            </a:r>
            <a:r>
              <a:rPr lang="en-US" sz="3600" dirty="0" smtClean="0">
                <a:effectLst/>
              </a:rPr>
              <a:t> </a:t>
            </a:r>
            <a:r>
              <a:rPr lang="en-US" sz="3600" dirty="0">
                <a:effectLst/>
              </a:rPr>
              <a:t>Captains of vessels; some think pilots are meant, and this is most likely to be the meaning of the original </a:t>
            </a:r>
            <a:r>
              <a:rPr lang="en-US" sz="3600" dirty="0" smtClean="0">
                <a:effectLst/>
              </a:rPr>
              <a:t>word... </a:t>
            </a:r>
            <a:r>
              <a:rPr lang="en-US" sz="3600" i="1" dirty="0">
                <a:solidFill>
                  <a:srgbClr val="FFFF00"/>
                </a:solidFill>
                <a:effectLst/>
              </a:rPr>
              <a:t>And all the company in </a:t>
            </a:r>
            <a:r>
              <a:rPr lang="en-US" sz="3600" i="1" dirty="0" smtClean="0">
                <a:solidFill>
                  <a:srgbClr val="FFFF00"/>
                </a:solidFill>
                <a:effectLst/>
              </a:rPr>
              <a:t>ships:</a:t>
            </a:r>
            <a:r>
              <a:rPr lang="en-US" sz="3600" dirty="0" smtClean="0">
                <a:effectLst/>
              </a:rPr>
              <a:t>  The </a:t>
            </a:r>
            <a:r>
              <a:rPr lang="en-US" sz="3600" dirty="0">
                <a:effectLst/>
              </a:rPr>
              <a:t>crowd or passengers </a:t>
            </a:r>
            <a:r>
              <a:rPr lang="en-US" sz="3600" dirty="0" smtClean="0">
                <a:effectLst/>
              </a:rPr>
              <a:t>aboard… </a:t>
            </a:r>
            <a:r>
              <a:rPr lang="en-US" sz="3600" i="1" dirty="0" smtClean="0">
                <a:solidFill>
                  <a:srgbClr val="FFFF00"/>
                </a:solidFill>
                <a:effectLst/>
              </a:rPr>
              <a:t>And sailors</a:t>
            </a:r>
            <a:r>
              <a:rPr lang="en-US" sz="3600" dirty="0" smtClean="0">
                <a:solidFill>
                  <a:srgbClr val="FFFF00"/>
                </a:solidFill>
                <a:effectLst/>
              </a:rPr>
              <a:t>:</a:t>
            </a:r>
            <a:r>
              <a:rPr lang="en-US" sz="3600" dirty="0" smtClean="0">
                <a:effectLst/>
              </a:rPr>
              <a:t> </a:t>
            </a:r>
            <a:r>
              <a:rPr lang="en-US" sz="3600" dirty="0">
                <a:effectLst/>
              </a:rPr>
              <a:t>Common </a:t>
            </a:r>
            <a:r>
              <a:rPr lang="en-US" sz="3600" dirty="0" smtClean="0">
                <a:effectLst/>
              </a:rPr>
              <a:t>seamen… </a:t>
            </a:r>
            <a:r>
              <a:rPr lang="en-US" sz="3600" i="1" dirty="0">
                <a:solidFill>
                  <a:srgbClr val="FFFF00"/>
                </a:solidFill>
                <a:effectLst/>
              </a:rPr>
              <a:t>And as many as trade by </a:t>
            </a:r>
            <a:r>
              <a:rPr lang="en-US" sz="3600" i="1" dirty="0" smtClean="0">
                <a:solidFill>
                  <a:srgbClr val="FFFF00"/>
                </a:solidFill>
                <a:effectLst/>
              </a:rPr>
              <a:t>sea</a:t>
            </a:r>
            <a:r>
              <a:rPr lang="en-US" sz="3600" dirty="0" smtClean="0">
                <a:solidFill>
                  <a:srgbClr val="FFFF00"/>
                </a:solidFill>
                <a:effectLst/>
              </a:rPr>
              <a:t>: </a:t>
            </a:r>
            <a:r>
              <a:rPr lang="en-US" sz="3600" dirty="0">
                <a:effectLst/>
              </a:rPr>
              <a:t>In any kind of craft, whether employed in a near or a </a:t>
            </a:r>
            <a:r>
              <a:rPr lang="en-US" sz="3600" dirty="0" smtClean="0">
                <a:effectLst/>
              </a:rPr>
              <a:t>remote trade… </a:t>
            </a:r>
            <a:r>
              <a:rPr lang="en-US" sz="3600" dirty="0" smtClean="0">
                <a:solidFill>
                  <a:srgbClr val="00FFFF"/>
                </a:solidFill>
                <a:effectLst/>
              </a:rPr>
              <a:t>Many </a:t>
            </a:r>
            <a:r>
              <a:rPr lang="en-US" sz="3600" u="sng" dirty="0" smtClean="0">
                <a:solidFill>
                  <a:srgbClr val="00FFFF"/>
                </a:solidFill>
                <a:effectLst/>
              </a:rPr>
              <a:t>sailors</a:t>
            </a:r>
            <a:r>
              <a:rPr lang="en-US" sz="3600" dirty="0" smtClean="0">
                <a:solidFill>
                  <a:srgbClr val="00FFFF"/>
                </a:solidFill>
                <a:effectLst/>
              </a:rPr>
              <a:t> and </a:t>
            </a:r>
            <a:r>
              <a:rPr lang="en-US" sz="3600" u="sng" dirty="0" smtClean="0">
                <a:solidFill>
                  <a:srgbClr val="00FFFF"/>
                </a:solidFill>
                <a:effectLst/>
              </a:rPr>
              <a:t>sea traders </a:t>
            </a:r>
            <a:r>
              <a:rPr lang="en-US" sz="3600" dirty="0" smtClean="0">
                <a:solidFill>
                  <a:srgbClr val="00FFFF"/>
                </a:solidFill>
                <a:effectLst/>
              </a:rPr>
              <a:t>will witness this spectacle but will do so </a:t>
            </a:r>
            <a:r>
              <a:rPr lang="en-US" sz="3600" dirty="0" smtClean="0">
                <a:solidFill>
                  <a:srgbClr val="FFFF00"/>
                </a:solidFill>
                <a:effectLst/>
              </a:rPr>
              <a:t>from a distance </a:t>
            </a:r>
            <a:r>
              <a:rPr lang="en-US" sz="3600" dirty="0" smtClean="0">
                <a:solidFill>
                  <a:srgbClr val="00FFFF"/>
                </a:solidFill>
                <a:effectLst/>
              </a:rPr>
              <a:t>as the </a:t>
            </a:r>
            <a:r>
              <a:rPr lang="en-US" sz="3600" u="sng" dirty="0" smtClean="0">
                <a:solidFill>
                  <a:srgbClr val="00FFFF"/>
                </a:solidFill>
                <a:effectLst/>
              </a:rPr>
              <a:t>kings</a:t>
            </a:r>
            <a:r>
              <a:rPr lang="en-US" sz="3600" dirty="0" smtClean="0">
                <a:solidFill>
                  <a:srgbClr val="00FFFF"/>
                </a:solidFill>
                <a:effectLst/>
              </a:rPr>
              <a:t> &amp; </a:t>
            </a:r>
            <a:r>
              <a:rPr lang="en-US" sz="3600" u="sng" dirty="0" smtClean="0">
                <a:solidFill>
                  <a:srgbClr val="00FFFF"/>
                </a:solidFill>
                <a:effectLst/>
              </a:rPr>
              <a:t>merchants</a:t>
            </a:r>
            <a:r>
              <a:rPr lang="en-US" sz="3600" dirty="0" smtClean="0">
                <a:solidFill>
                  <a:srgbClr val="00FFFF"/>
                </a:solidFill>
                <a:effectLst/>
              </a:rPr>
              <a:t> </a:t>
            </a:r>
          </a:p>
        </p:txBody>
      </p:sp>
    </p:spTree>
    <p:extLst>
      <p:ext uri="{BB962C8B-B14F-4D97-AF65-F5344CB8AC3E}">
        <p14:creationId xmlns:p14="http://schemas.microsoft.com/office/powerpoint/2010/main" val="96366719"/>
      </p:ext>
    </p:extLst>
  </p:cSld>
  <p:clrMapOvr>
    <a:masterClrMapping/>
  </p:clrMapOvr>
  <p:timing>
    <p:tnLst>
      <p:par>
        <p:cTn id="1" dur="indefinite" restart="never" nodeType="tmRoot"/>
      </p:par>
    </p:tnLst>
  </p:timing>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18:18</a:t>
            </a:r>
            <a:endParaRPr lang="en-US" dirty="0">
              <a:solidFill>
                <a:srgbClr val="00FFFF"/>
              </a:solidFill>
            </a:endParaRPr>
          </a:p>
        </p:txBody>
      </p:sp>
      <p:sp>
        <p:nvSpPr>
          <p:cNvPr id="5" name="Content Placeholder 2"/>
          <p:cNvSpPr>
            <a:spLocks noGrp="1"/>
          </p:cNvSpPr>
          <p:nvPr>
            <p:ph idx="1"/>
          </p:nvPr>
        </p:nvSpPr>
        <p:spPr>
          <a:xfrm>
            <a:off x="177421" y="2060811"/>
            <a:ext cx="11805314" cy="4667533"/>
          </a:xfrm>
        </p:spPr>
        <p:txBody>
          <a:bodyPr>
            <a:noAutofit/>
          </a:bodyPr>
          <a:lstStyle/>
          <a:p>
            <a:pPr marL="0" indent="0">
              <a:buNone/>
            </a:pPr>
            <a:r>
              <a:rPr lang="en-US" sz="3600" dirty="0" smtClean="0">
                <a:solidFill>
                  <a:srgbClr val="FFFF00"/>
                </a:solidFill>
                <a:effectLst/>
              </a:rPr>
              <a:t>They stood </a:t>
            </a:r>
            <a:r>
              <a:rPr lang="en-US" sz="3600" dirty="0">
                <a:solidFill>
                  <a:srgbClr val="FFFF00"/>
                </a:solidFill>
                <a:effectLst/>
              </a:rPr>
              <a:t>at a distance, and as they saw the smoke from the burning city, </a:t>
            </a:r>
            <a:r>
              <a:rPr lang="en-US" sz="3600" dirty="0" smtClean="0">
                <a:solidFill>
                  <a:srgbClr val="FFFF00"/>
                </a:solidFill>
                <a:effectLst/>
              </a:rPr>
              <a:t>they cried</a:t>
            </a:r>
            <a:r>
              <a:rPr lang="en-US" sz="3600" dirty="0">
                <a:solidFill>
                  <a:srgbClr val="FFFF00"/>
                </a:solidFill>
                <a:effectLst/>
              </a:rPr>
              <a:t>, "'What city can compare with </a:t>
            </a:r>
            <a:r>
              <a:rPr lang="en-US" sz="3600" dirty="0" smtClean="0">
                <a:solidFill>
                  <a:srgbClr val="FFFF00"/>
                </a:solidFill>
                <a:effectLst/>
              </a:rPr>
              <a:t>this </a:t>
            </a:r>
            <a:r>
              <a:rPr lang="en-US" sz="3600" dirty="0">
                <a:solidFill>
                  <a:srgbClr val="FFFF00"/>
                </a:solidFill>
                <a:effectLst/>
              </a:rPr>
              <a:t>great city?'</a:t>
            </a:r>
          </a:p>
          <a:p>
            <a:pPr marL="0" indent="0">
              <a:buNone/>
            </a:pPr>
            <a:r>
              <a:rPr lang="en-US" sz="3600" dirty="0" smtClean="0">
                <a:solidFill>
                  <a:srgbClr val="00FFFF"/>
                </a:solidFill>
                <a:effectLst/>
              </a:rPr>
              <a:t>What </a:t>
            </a:r>
            <a:r>
              <a:rPr lang="en-US" sz="3600" dirty="0">
                <a:solidFill>
                  <a:srgbClr val="00FFFF"/>
                </a:solidFill>
                <a:effectLst/>
              </a:rPr>
              <a:t>city is like unto this great city? </a:t>
            </a:r>
            <a:r>
              <a:rPr lang="en-US" sz="3600" dirty="0">
                <a:effectLst/>
              </a:rPr>
              <a:t>In her destruction. </a:t>
            </a:r>
            <a:r>
              <a:rPr lang="en-US" sz="3600" dirty="0">
                <a:solidFill>
                  <a:srgbClr val="00FFFF"/>
                </a:solidFill>
                <a:effectLst/>
              </a:rPr>
              <a:t>What calamity has ever come upon a city like this? </a:t>
            </a:r>
            <a:endParaRPr lang="en-US" sz="3600" dirty="0" smtClean="0">
              <a:solidFill>
                <a:srgbClr val="00FFFF"/>
              </a:solidFill>
              <a:effectLst/>
            </a:endParaRPr>
          </a:p>
        </p:txBody>
      </p:sp>
    </p:spTree>
    <p:extLst>
      <p:ext uri="{BB962C8B-B14F-4D97-AF65-F5344CB8AC3E}">
        <p14:creationId xmlns:p14="http://schemas.microsoft.com/office/powerpoint/2010/main" val="2218323854"/>
      </p:ext>
    </p:extLst>
  </p:cSld>
  <p:clrMapOvr>
    <a:masterClrMapping/>
  </p:clrMapOvr>
  <p:timing>
    <p:tnLst>
      <p:par>
        <p:cTn id="1" dur="indefinite" restart="never" nodeType="tmRoot"/>
      </p:par>
    </p:tnLst>
  </p:timing>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18:19</a:t>
            </a:r>
            <a:endParaRPr lang="en-US" dirty="0">
              <a:solidFill>
                <a:srgbClr val="00FFFF"/>
              </a:solidFill>
            </a:endParaRPr>
          </a:p>
        </p:txBody>
      </p:sp>
      <p:sp>
        <p:nvSpPr>
          <p:cNvPr id="5" name="Content Placeholder 2"/>
          <p:cNvSpPr>
            <a:spLocks noGrp="1"/>
          </p:cNvSpPr>
          <p:nvPr>
            <p:ph idx="1"/>
          </p:nvPr>
        </p:nvSpPr>
        <p:spPr>
          <a:xfrm>
            <a:off x="177421" y="1023582"/>
            <a:ext cx="11805314" cy="5636523"/>
          </a:xfrm>
        </p:spPr>
        <p:txBody>
          <a:bodyPr>
            <a:noAutofit/>
          </a:bodyPr>
          <a:lstStyle/>
          <a:p>
            <a:pPr marL="0" indent="0">
              <a:buNone/>
            </a:pPr>
            <a:r>
              <a:rPr lang="en-US" sz="3600" i="1" dirty="0">
                <a:solidFill>
                  <a:srgbClr val="FFFF00"/>
                </a:solidFill>
                <a:effectLst/>
              </a:rPr>
              <a:t>And they </a:t>
            </a:r>
            <a:r>
              <a:rPr lang="en-US" sz="3600" i="1" dirty="0" smtClean="0">
                <a:solidFill>
                  <a:srgbClr val="FFFF00"/>
                </a:solidFill>
                <a:effectLst/>
              </a:rPr>
              <a:t>cast </a:t>
            </a:r>
            <a:r>
              <a:rPr lang="en-US" sz="3600" i="1" dirty="0">
                <a:solidFill>
                  <a:srgbClr val="FFFF00"/>
                </a:solidFill>
                <a:effectLst/>
              </a:rPr>
              <a:t>dust on their </a:t>
            </a:r>
            <a:r>
              <a:rPr lang="en-US" sz="3600" i="1" dirty="0" smtClean="0">
                <a:solidFill>
                  <a:srgbClr val="FFFF00"/>
                </a:solidFill>
                <a:effectLst/>
              </a:rPr>
              <a:t>heads</a:t>
            </a:r>
            <a:r>
              <a:rPr lang="en-US" sz="3600" dirty="0" smtClean="0">
                <a:effectLst/>
              </a:rPr>
              <a:t>… </a:t>
            </a:r>
            <a:r>
              <a:rPr lang="en-US" sz="3600" dirty="0">
                <a:effectLst/>
              </a:rPr>
              <a:t>A common sign of lamentation and mourning among the Orientals</a:t>
            </a:r>
            <a:r>
              <a:rPr lang="en-US" sz="3600" dirty="0" smtClean="0">
                <a:effectLst/>
              </a:rPr>
              <a:t>.</a:t>
            </a:r>
          </a:p>
          <a:p>
            <a:pPr marL="0" indent="0">
              <a:buNone/>
            </a:pPr>
            <a:r>
              <a:rPr lang="en-US" sz="3600" i="1" dirty="0">
                <a:solidFill>
                  <a:srgbClr val="FFFF00"/>
                </a:solidFill>
                <a:effectLst/>
              </a:rPr>
              <a:t>By reason of her costliness</a:t>
            </a:r>
            <a:r>
              <a:rPr lang="en-US" sz="3600" dirty="0">
                <a:effectLst/>
              </a:rPr>
              <a:t>. </a:t>
            </a:r>
            <a:r>
              <a:rPr lang="en-US" sz="3600" dirty="0" smtClean="0">
                <a:effectLst/>
              </a:rPr>
              <a:t>.. The </a:t>
            </a:r>
            <a:r>
              <a:rPr lang="en-US" sz="3600" dirty="0">
                <a:effectLst/>
              </a:rPr>
              <a:t>word rendered </a:t>
            </a:r>
            <a:r>
              <a:rPr lang="en-US" sz="3600" dirty="0" smtClean="0">
                <a:effectLst/>
              </a:rPr>
              <a:t>costliness means properly: </a:t>
            </a:r>
            <a:r>
              <a:rPr lang="en-US" sz="3600" dirty="0">
                <a:effectLst/>
              </a:rPr>
              <a:t>preciousness, </a:t>
            </a:r>
            <a:r>
              <a:rPr lang="en-US" sz="3600" dirty="0" smtClean="0">
                <a:effectLst/>
              </a:rPr>
              <a:t> </a:t>
            </a:r>
            <a:r>
              <a:rPr lang="en-US" sz="3600" dirty="0">
                <a:effectLst/>
              </a:rPr>
              <a:t>magnificence, </a:t>
            </a:r>
            <a:r>
              <a:rPr lang="en-US" sz="3600" dirty="0" smtClean="0">
                <a:effectLst/>
              </a:rPr>
              <a:t>expensive merchandise.</a:t>
            </a:r>
            <a:r>
              <a:rPr lang="en-US" sz="3600" b="1" dirty="0" smtClean="0">
                <a:effectLst/>
              </a:rPr>
              <a:t>                       </a:t>
            </a:r>
            <a:r>
              <a:rPr lang="en-US" sz="3200" b="1" i="1" dirty="0" smtClean="0">
                <a:solidFill>
                  <a:srgbClr val="FFFF00"/>
                </a:solidFill>
                <a:effectLst/>
                <a:latin typeface="Arial" pitchFamily="34" charset="0"/>
                <a:cs typeface="Arial" pitchFamily="34" charset="0"/>
              </a:rPr>
              <a:t>“</a:t>
            </a:r>
            <a:r>
              <a:rPr lang="en-US" sz="3200" i="1" dirty="0" smtClean="0">
                <a:solidFill>
                  <a:srgbClr val="FFFF00"/>
                </a:solidFill>
                <a:effectLst/>
                <a:latin typeface="Arial" pitchFamily="34" charset="0"/>
                <a:cs typeface="Arial" pitchFamily="34" charset="0"/>
              </a:rPr>
              <a:t>And </a:t>
            </a:r>
            <a:r>
              <a:rPr lang="en-US" sz="3200" i="1" dirty="0">
                <a:solidFill>
                  <a:srgbClr val="FFFF00"/>
                </a:solidFill>
                <a:effectLst/>
                <a:latin typeface="Arial" pitchFamily="34" charset="0"/>
                <a:cs typeface="Arial" pitchFamily="34" charset="0"/>
              </a:rPr>
              <a:t>they threw dust on their heads and were crying out, weeping and mourning, saying, 'Woe, woe, the great city, in which all who had ships at sea became rich by her wealth, for in one hour she has been laid waste!' </a:t>
            </a:r>
            <a:r>
              <a:rPr lang="en-US" sz="3200" i="1" dirty="0" smtClean="0">
                <a:solidFill>
                  <a:srgbClr val="FFFF00"/>
                </a:solidFill>
                <a:effectLst/>
                <a:latin typeface="Arial" pitchFamily="34" charset="0"/>
                <a:cs typeface="Arial" pitchFamily="34" charset="0"/>
              </a:rPr>
              <a:t>  </a:t>
            </a:r>
          </a:p>
        </p:txBody>
      </p:sp>
    </p:spTree>
    <p:extLst>
      <p:ext uri="{BB962C8B-B14F-4D97-AF65-F5344CB8AC3E}">
        <p14:creationId xmlns:p14="http://schemas.microsoft.com/office/powerpoint/2010/main" val="1046988274"/>
      </p:ext>
    </p:extLst>
  </p:cSld>
  <p:clrMapOvr>
    <a:masterClrMapping/>
  </p:clrMapOvr>
  <p:timing>
    <p:tnLst>
      <p:par>
        <p:cTn id="1" dur="indefinite" restart="never" nodeType="tmRoot"/>
      </p:par>
    </p:tnLst>
  </p:timing>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18:20</a:t>
            </a:r>
            <a:endParaRPr lang="en-US" dirty="0">
              <a:solidFill>
                <a:srgbClr val="00FFFF"/>
              </a:solidFill>
            </a:endParaRPr>
          </a:p>
        </p:txBody>
      </p:sp>
      <p:sp>
        <p:nvSpPr>
          <p:cNvPr id="5" name="Content Placeholder 2"/>
          <p:cNvSpPr>
            <a:spLocks noGrp="1"/>
          </p:cNvSpPr>
          <p:nvPr>
            <p:ph idx="1"/>
          </p:nvPr>
        </p:nvSpPr>
        <p:spPr>
          <a:xfrm>
            <a:off x="177421" y="941696"/>
            <a:ext cx="11805314" cy="5813946"/>
          </a:xfrm>
        </p:spPr>
        <p:txBody>
          <a:bodyPr>
            <a:noAutofit/>
          </a:bodyPr>
          <a:lstStyle/>
          <a:p>
            <a:pPr marL="0" indent="0">
              <a:buNone/>
            </a:pPr>
            <a:r>
              <a:rPr lang="en-US" sz="3600" dirty="0" smtClean="0">
                <a:effectLst/>
              </a:rPr>
              <a:t>The </a:t>
            </a:r>
            <a:r>
              <a:rPr lang="en-US" sz="3600" dirty="0">
                <a:effectLst/>
              </a:rPr>
              <a:t>fall of this bad city was cause of grief to bad men. But as this city was a persecutor of the godly, and an enemy to the works of </a:t>
            </a:r>
            <a:r>
              <a:rPr lang="en-US" sz="3600" dirty="0" smtClean="0">
                <a:effectLst/>
              </a:rPr>
              <a:t>God… </a:t>
            </a:r>
            <a:r>
              <a:rPr lang="en-US" sz="3600" dirty="0">
                <a:effectLst/>
              </a:rPr>
              <a:t>angels, apostles, and prophets are called to rejoice over her fall. Kings, merchants, and </a:t>
            </a:r>
            <a:r>
              <a:rPr lang="en-US" sz="3600" dirty="0" smtClean="0">
                <a:effectLst/>
              </a:rPr>
              <a:t>seamen </a:t>
            </a:r>
            <a:r>
              <a:rPr lang="en-US" sz="3600" dirty="0">
                <a:effectLst/>
              </a:rPr>
              <a:t>who had been enriched by </a:t>
            </a:r>
            <a:r>
              <a:rPr lang="en-US" sz="3600" dirty="0" smtClean="0">
                <a:effectLst/>
              </a:rPr>
              <a:t>trade </a:t>
            </a:r>
            <a:r>
              <a:rPr lang="en-US" sz="3600" dirty="0">
                <a:effectLst/>
              </a:rPr>
              <a:t>with her, would have occasion to mourn. But not so </a:t>
            </a:r>
            <a:r>
              <a:rPr lang="en-US" sz="3600" dirty="0" smtClean="0">
                <a:effectLst/>
              </a:rPr>
              <a:t>for they </a:t>
            </a:r>
            <a:r>
              <a:rPr lang="en-US" sz="3600" dirty="0">
                <a:effectLst/>
              </a:rPr>
              <a:t>who had been persecuted by her. The great oppressor of the </a:t>
            </a:r>
            <a:r>
              <a:rPr lang="en-US" sz="3600" dirty="0" smtClean="0">
                <a:effectLst/>
              </a:rPr>
              <a:t>saints </a:t>
            </a:r>
            <a:r>
              <a:rPr lang="en-US" sz="3600" dirty="0">
                <a:effectLst/>
              </a:rPr>
              <a:t>and the corrupter of the world, was now </a:t>
            </a:r>
            <a:r>
              <a:rPr lang="en-US" sz="3600" dirty="0" smtClean="0">
                <a:effectLst/>
              </a:rPr>
              <a:t>destroyed &amp; thus reason for rejoicing.</a:t>
            </a:r>
          </a:p>
        </p:txBody>
      </p:sp>
    </p:spTree>
    <p:extLst>
      <p:ext uri="{BB962C8B-B14F-4D97-AF65-F5344CB8AC3E}">
        <p14:creationId xmlns:p14="http://schemas.microsoft.com/office/powerpoint/2010/main" val="3528013683"/>
      </p:ext>
    </p:extLst>
  </p:cSld>
  <p:clrMapOvr>
    <a:masterClrMapping/>
  </p:clrMapOvr>
  <p:timing>
    <p:tnLst>
      <p:par>
        <p:cTn id="1" dur="indefinite" restart="never" nodeType="tmRoot"/>
      </p:par>
    </p:tnLst>
  </p:timing>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18:21</a:t>
            </a:r>
            <a:endParaRPr lang="en-US" dirty="0">
              <a:solidFill>
                <a:srgbClr val="00FFFF"/>
              </a:solidFill>
            </a:endParaRPr>
          </a:p>
        </p:txBody>
      </p:sp>
      <p:pic>
        <p:nvPicPr>
          <p:cNvPr id="1026" name="Picture 2" descr="https://i.pinimg.com/originals/d6/c0/f9/d6c0f9ffa97fd9ebe686fb2c445319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269" y="1037228"/>
            <a:ext cx="4639697" cy="5719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648452"/>
      </p:ext>
    </p:extLst>
  </p:cSld>
  <p:clrMapOvr>
    <a:masterClrMapping/>
  </p:clrMapOvr>
  <p:timing>
    <p:tnLst>
      <p:par>
        <p:cTn id="1" dur="indefinite" restart="never" nodeType="tmRoot"/>
      </p:par>
    </p:tnLst>
  </p:timing>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18:21</a:t>
            </a:r>
            <a:endParaRPr lang="en-US" dirty="0">
              <a:solidFill>
                <a:srgbClr val="00FFFF"/>
              </a:solidFill>
            </a:endParaRPr>
          </a:p>
        </p:txBody>
      </p:sp>
      <p:sp>
        <p:nvSpPr>
          <p:cNvPr id="5" name="Content Placeholder 2"/>
          <p:cNvSpPr>
            <a:spLocks noGrp="1"/>
          </p:cNvSpPr>
          <p:nvPr>
            <p:ph idx="1"/>
          </p:nvPr>
        </p:nvSpPr>
        <p:spPr>
          <a:xfrm>
            <a:off x="177421" y="1078173"/>
            <a:ext cx="11805314" cy="5609230"/>
          </a:xfrm>
        </p:spPr>
        <p:txBody>
          <a:bodyPr>
            <a:noAutofit/>
          </a:bodyPr>
          <a:lstStyle/>
          <a:p>
            <a:pPr marL="0" indent="0">
              <a:buNone/>
            </a:pPr>
            <a:r>
              <a:rPr lang="en-US" sz="3600" dirty="0" smtClean="0">
                <a:effectLst/>
              </a:rPr>
              <a:t>This </a:t>
            </a:r>
            <a:r>
              <a:rPr lang="en-US" sz="3600" dirty="0">
                <a:effectLst/>
              </a:rPr>
              <a:t>symbolical act implies an utter </a:t>
            </a:r>
            <a:r>
              <a:rPr lang="en-US" sz="3600" dirty="0" smtClean="0">
                <a:effectLst/>
              </a:rPr>
              <a:t>destruction</a:t>
            </a:r>
            <a:r>
              <a:rPr lang="en-US" sz="3600" dirty="0">
                <a:effectLst/>
              </a:rPr>
              <a:t> </a:t>
            </a:r>
            <a:r>
              <a:rPr lang="en-US" sz="3600" dirty="0" smtClean="0">
                <a:effectLst/>
              </a:rPr>
              <a:t>of the </a:t>
            </a:r>
            <a:r>
              <a:rPr lang="en-US" sz="3600" dirty="0">
                <a:effectLst/>
              </a:rPr>
              <a:t>spiritual </a:t>
            </a:r>
            <a:r>
              <a:rPr lang="en-US" sz="3600" dirty="0" smtClean="0">
                <a:effectLst/>
              </a:rPr>
              <a:t>Babylon… An </a:t>
            </a:r>
            <a:r>
              <a:rPr lang="en-US" sz="3600" dirty="0">
                <a:effectLst/>
              </a:rPr>
              <a:t>emblem of the utter ruin of the city; an indication that the city would be as completely destroyed as that stone was covered by the waters. </a:t>
            </a:r>
            <a:r>
              <a:rPr lang="en-US" sz="3600" i="1" dirty="0" smtClean="0">
                <a:solidFill>
                  <a:srgbClr val="FFFF00"/>
                </a:solidFill>
                <a:effectLst/>
              </a:rPr>
              <a:t>“With force”</a:t>
            </a:r>
            <a:r>
              <a:rPr lang="en-US" sz="3600" dirty="0" smtClean="0">
                <a:effectLst/>
              </a:rPr>
              <a:t>--</a:t>
            </a:r>
            <a:r>
              <a:rPr lang="en-US" sz="3600" dirty="0">
                <a:effectLst/>
              </a:rPr>
              <a:t>as the stone was thrown into the </a:t>
            </a:r>
            <a:r>
              <a:rPr lang="en-US" sz="3600" dirty="0" smtClean="0">
                <a:effectLst/>
              </a:rPr>
              <a:t>sea; so </a:t>
            </a:r>
            <a:r>
              <a:rPr lang="en-US" sz="3600" dirty="0">
                <a:effectLst/>
              </a:rPr>
              <a:t>it would not be </a:t>
            </a:r>
            <a:r>
              <a:rPr lang="en-US" sz="3600" dirty="0" smtClean="0">
                <a:effectLst/>
              </a:rPr>
              <a:t>a </a:t>
            </a:r>
            <a:r>
              <a:rPr lang="en-US" sz="3600" dirty="0">
                <a:effectLst/>
              </a:rPr>
              <a:t>natural decline, but </a:t>
            </a:r>
            <a:r>
              <a:rPr lang="en-US" sz="3600" dirty="0" smtClean="0">
                <a:effectLst/>
              </a:rPr>
              <a:t>sudden destruction by divine </a:t>
            </a:r>
            <a:r>
              <a:rPr lang="en-US" sz="3600" dirty="0">
                <a:effectLst/>
              </a:rPr>
              <a:t>power</a:t>
            </a:r>
            <a:r>
              <a:rPr lang="en-US" sz="3600" dirty="0" smtClean="0">
                <a:effectLst/>
              </a:rPr>
              <a:t>. </a:t>
            </a:r>
            <a:r>
              <a:rPr lang="en-US" sz="3600" dirty="0">
                <a:effectLst/>
              </a:rPr>
              <a:t>This was to represent the violence of her fall, and that she should never rise again. </a:t>
            </a:r>
            <a:endParaRPr lang="en-US" sz="3600" dirty="0" smtClean="0">
              <a:effectLst/>
            </a:endParaRPr>
          </a:p>
        </p:txBody>
      </p:sp>
    </p:spTree>
    <p:extLst>
      <p:ext uri="{BB962C8B-B14F-4D97-AF65-F5344CB8AC3E}">
        <p14:creationId xmlns:p14="http://schemas.microsoft.com/office/powerpoint/2010/main" val="3906640264"/>
      </p:ext>
    </p:extLst>
  </p:cSld>
  <p:clrMapOvr>
    <a:masterClrMapping/>
  </p:clrMapOvr>
  <p:timing>
    <p:tnLst>
      <p:par>
        <p:cTn id="1" dur="indefinite" restart="never" nodeType="tmRoot"/>
      </p:par>
    </p:tnLst>
  </p:timing>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18:22-23</a:t>
            </a:r>
            <a:endParaRPr lang="en-US" dirty="0">
              <a:solidFill>
                <a:srgbClr val="00FFFF"/>
              </a:solidFill>
            </a:endParaRPr>
          </a:p>
        </p:txBody>
      </p:sp>
      <p:sp>
        <p:nvSpPr>
          <p:cNvPr id="5" name="Content Placeholder 2"/>
          <p:cNvSpPr>
            <a:spLocks noGrp="1"/>
          </p:cNvSpPr>
          <p:nvPr>
            <p:ph idx="1"/>
          </p:nvPr>
        </p:nvSpPr>
        <p:spPr>
          <a:xfrm>
            <a:off x="177421" y="1228299"/>
            <a:ext cx="11805314" cy="5459104"/>
          </a:xfrm>
        </p:spPr>
        <p:txBody>
          <a:bodyPr>
            <a:noAutofit/>
          </a:bodyPr>
          <a:lstStyle/>
          <a:p>
            <a:pPr marL="0" indent="0">
              <a:buNone/>
            </a:pPr>
            <a:r>
              <a:rPr lang="en-US" sz="5400" dirty="0" smtClean="0">
                <a:solidFill>
                  <a:srgbClr val="00FFFF"/>
                </a:solidFill>
                <a:effectLst/>
              </a:rPr>
              <a:t>Verses 22-23 describe the activities of everyday </a:t>
            </a:r>
            <a:r>
              <a:rPr lang="en-US" sz="5400" dirty="0">
                <a:solidFill>
                  <a:srgbClr val="00FFFF"/>
                </a:solidFill>
                <a:effectLst/>
              </a:rPr>
              <a:t>life </a:t>
            </a:r>
            <a:r>
              <a:rPr lang="en-US" sz="5400" dirty="0" smtClean="0">
                <a:solidFill>
                  <a:srgbClr val="00FFFF"/>
                </a:solidFill>
                <a:effectLst/>
              </a:rPr>
              <a:t>that once occurred in the city. But </a:t>
            </a:r>
            <a:r>
              <a:rPr lang="en-US" sz="5400" dirty="0">
                <a:solidFill>
                  <a:srgbClr val="00FFFF"/>
                </a:solidFill>
                <a:effectLst/>
              </a:rPr>
              <a:t>God's judgment </a:t>
            </a:r>
            <a:r>
              <a:rPr lang="en-US" sz="5400" dirty="0" smtClean="0">
                <a:solidFill>
                  <a:srgbClr val="00FFFF"/>
                </a:solidFill>
                <a:effectLst/>
              </a:rPr>
              <a:t>will bring </a:t>
            </a:r>
            <a:r>
              <a:rPr lang="en-US" sz="5400" dirty="0">
                <a:solidFill>
                  <a:srgbClr val="00FFFF"/>
                </a:solidFill>
                <a:effectLst/>
              </a:rPr>
              <a:t>an end to this godless </a:t>
            </a:r>
            <a:r>
              <a:rPr lang="en-US" sz="5400" dirty="0" smtClean="0">
                <a:solidFill>
                  <a:srgbClr val="00FFFF"/>
                </a:solidFill>
                <a:effectLst/>
              </a:rPr>
              <a:t>society &amp; their corrupt lifestyle. </a:t>
            </a:r>
          </a:p>
        </p:txBody>
      </p:sp>
    </p:spTree>
    <p:extLst>
      <p:ext uri="{BB962C8B-B14F-4D97-AF65-F5344CB8AC3E}">
        <p14:creationId xmlns:p14="http://schemas.microsoft.com/office/powerpoint/2010/main" val="449231249"/>
      </p:ext>
    </p:extLst>
  </p:cSld>
  <p:clrMapOvr>
    <a:masterClrMapping/>
  </p:clrMapOvr>
  <p:timing>
    <p:tnLst>
      <p:par>
        <p:cTn id="1" dur="indefinite" restart="never" nodeType="tmRoot"/>
      </p:par>
    </p:tnLst>
  </p:timing>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18:24</a:t>
            </a:r>
            <a:endParaRPr lang="en-US" dirty="0">
              <a:solidFill>
                <a:srgbClr val="00FFFF"/>
              </a:solidFill>
            </a:endParaRPr>
          </a:p>
        </p:txBody>
      </p:sp>
      <p:sp>
        <p:nvSpPr>
          <p:cNvPr id="5" name="Content Placeholder 2"/>
          <p:cNvSpPr>
            <a:spLocks noGrp="1"/>
          </p:cNvSpPr>
          <p:nvPr>
            <p:ph idx="1"/>
          </p:nvPr>
        </p:nvSpPr>
        <p:spPr>
          <a:xfrm>
            <a:off x="177421" y="1419367"/>
            <a:ext cx="11805314" cy="5268036"/>
          </a:xfrm>
        </p:spPr>
        <p:txBody>
          <a:bodyPr>
            <a:noAutofit/>
          </a:bodyPr>
          <a:lstStyle/>
          <a:p>
            <a:pPr marL="0" indent="0">
              <a:buNone/>
            </a:pPr>
            <a:r>
              <a:rPr lang="en-US" sz="3600" dirty="0">
                <a:solidFill>
                  <a:srgbClr val="FFFF00"/>
                </a:solidFill>
                <a:effectLst/>
              </a:rPr>
              <a:t>This </a:t>
            </a:r>
            <a:r>
              <a:rPr lang="en-US" sz="3600" dirty="0" smtClean="0">
                <a:solidFill>
                  <a:srgbClr val="FFFF00"/>
                </a:solidFill>
                <a:effectLst/>
              </a:rPr>
              <a:t>city </a:t>
            </a:r>
            <a:r>
              <a:rPr lang="en-US" sz="3600" dirty="0">
                <a:solidFill>
                  <a:srgbClr val="FFFF00"/>
                </a:solidFill>
                <a:effectLst/>
              </a:rPr>
              <a:t>was the persecutor and murderer of prophets and of righteous men. </a:t>
            </a:r>
            <a:r>
              <a:rPr lang="en-US" sz="3600" dirty="0" smtClean="0">
                <a:solidFill>
                  <a:srgbClr val="FFFF00"/>
                </a:solidFill>
                <a:effectLst/>
              </a:rPr>
              <a:t>This empire was responsible for the death of many saints of God and now justice was served… God </a:t>
            </a:r>
            <a:r>
              <a:rPr lang="en-US" sz="3600" dirty="0">
                <a:solidFill>
                  <a:srgbClr val="FFFF00"/>
                </a:solidFill>
                <a:effectLst/>
              </a:rPr>
              <a:t>will avenge His people. The persecution of Christians by </a:t>
            </a:r>
            <a:r>
              <a:rPr lang="en-US" sz="3600" dirty="0" smtClean="0">
                <a:solidFill>
                  <a:srgbClr val="FFFF00"/>
                </a:solidFill>
                <a:effectLst/>
              </a:rPr>
              <a:t>rulers, </a:t>
            </a:r>
            <a:r>
              <a:rPr lang="en-US" sz="3600" dirty="0">
                <a:solidFill>
                  <a:srgbClr val="FFFF00"/>
                </a:solidFill>
                <a:effectLst/>
              </a:rPr>
              <a:t>people, civil </a:t>
            </a:r>
            <a:r>
              <a:rPr lang="en-US" sz="3600" dirty="0" smtClean="0">
                <a:solidFill>
                  <a:srgbClr val="FFFF00"/>
                </a:solidFill>
                <a:effectLst/>
              </a:rPr>
              <a:t>or otherwise, is </a:t>
            </a:r>
            <a:r>
              <a:rPr lang="en-US" sz="3600" dirty="0">
                <a:solidFill>
                  <a:srgbClr val="FFFF00"/>
                </a:solidFill>
                <a:effectLst/>
              </a:rPr>
              <a:t>never overlooked or forgotten by </a:t>
            </a:r>
            <a:r>
              <a:rPr lang="en-US" sz="3600" dirty="0" smtClean="0">
                <a:solidFill>
                  <a:srgbClr val="FFFF00"/>
                </a:solidFill>
                <a:effectLst/>
              </a:rPr>
              <a:t>God. </a:t>
            </a:r>
            <a:r>
              <a:rPr lang="en-US" sz="3600" dirty="0">
                <a:solidFill>
                  <a:srgbClr val="FFFF00"/>
                </a:solidFill>
                <a:effectLst/>
              </a:rPr>
              <a:t>It is an aggravated sin, which in due time he will surely punish.</a:t>
            </a:r>
            <a:endParaRPr lang="en-US" sz="3600" dirty="0" smtClean="0">
              <a:solidFill>
                <a:srgbClr val="FFFF00"/>
              </a:solidFill>
              <a:effectLst/>
            </a:endParaRPr>
          </a:p>
        </p:txBody>
      </p:sp>
    </p:spTree>
    <p:extLst>
      <p:ext uri="{BB962C8B-B14F-4D97-AF65-F5344CB8AC3E}">
        <p14:creationId xmlns:p14="http://schemas.microsoft.com/office/powerpoint/2010/main" val="4249810201"/>
      </p:ext>
    </p:extLst>
  </p:cSld>
  <p:clrMapOvr>
    <a:masterClrMapping/>
  </p:clrMapOvr>
  <p:timing>
    <p:tnLst>
      <p:par>
        <p:cTn id="1" dur="indefinite" restart="never" nodeType="tmRoot"/>
      </p:par>
    </p:tnLst>
  </p:timing>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49" y="814318"/>
            <a:ext cx="10353761" cy="1110018"/>
          </a:xfrm>
        </p:spPr>
        <p:txBody>
          <a:bodyPr>
            <a:normAutofit fontScale="90000"/>
          </a:bodyPr>
          <a:lstStyle/>
          <a:p>
            <a:r>
              <a:rPr lang="en-US" sz="7300" b="0" dirty="0">
                <a:latin typeface="Bernard MT Condensed" pitchFamily="18" charset="0"/>
              </a:rPr>
              <a:t>Revelation Chapter </a:t>
            </a:r>
            <a:r>
              <a:rPr lang="en-US" sz="7300" b="0" dirty="0" smtClean="0">
                <a:latin typeface="Bernard MT Condensed" pitchFamily="18" charset="0"/>
              </a:rPr>
              <a:t>19</a:t>
            </a:r>
            <a:br>
              <a:rPr lang="en-US" sz="7300" b="0" dirty="0" smtClean="0">
                <a:latin typeface="Bernard MT Condensed" pitchFamily="18" charset="0"/>
              </a:rPr>
            </a:br>
            <a:r>
              <a:rPr lang="en-US" sz="3600" dirty="0" smtClean="0">
                <a:latin typeface="Bernard MT Condensed" pitchFamily="18" charset="0"/>
              </a:rPr>
              <a:t/>
            </a:r>
            <a:br>
              <a:rPr lang="en-US" sz="3600" dirty="0" smtClean="0">
                <a:latin typeface="Bernard MT Condensed" pitchFamily="18" charset="0"/>
              </a:rPr>
            </a:br>
            <a:endParaRPr lang="en-US" sz="5300" b="0" dirty="0"/>
          </a:p>
        </p:txBody>
      </p:sp>
      <p:pic>
        <p:nvPicPr>
          <p:cNvPr id="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16" y="1719618"/>
            <a:ext cx="8290395" cy="463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5892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Compensation</a:t>
            </a:r>
          </a:p>
          <a:p>
            <a:pPr marL="0" indent="0">
              <a:buNone/>
            </a:pPr>
            <a:r>
              <a:rPr lang="en-US" sz="3200" i="1" dirty="0">
                <a:solidFill>
                  <a:srgbClr val="FFFF00"/>
                </a:solidFill>
              </a:rPr>
              <a:t>"and I will give him a white stone" </a:t>
            </a:r>
          </a:p>
          <a:p>
            <a:pPr marL="0" indent="0">
              <a:buNone/>
            </a:pPr>
            <a:r>
              <a:rPr lang="en-US" sz="3200" dirty="0"/>
              <a:t>This stone, also called </a:t>
            </a:r>
            <a:r>
              <a:rPr lang="en-US" sz="3200" i="1" dirty="0" err="1"/>
              <a:t>Tessera</a:t>
            </a:r>
            <a:r>
              <a:rPr lang="en-US" sz="3200" dirty="0"/>
              <a:t>, had many usages in the Ancient Near East.</a:t>
            </a:r>
          </a:p>
          <a:p>
            <a:pPr marL="0" indent="0">
              <a:buNone/>
            </a:pPr>
            <a:r>
              <a:rPr lang="en-US" sz="3200" dirty="0"/>
              <a:t>1. It could be used for a ticket to special banquets</a:t>
            </a:r>
          </a:p>
          <a:p>
            <a:pPr marL="0" indent="0">
              <a:buNone/>
            </a:pPr>
            <a:r>
              <a:rPr lang="en-US" sz="3200" dirty="0"/>
              <a:t>2. It could be used to vote for acquittal by a jury</a:t>
            </a:r>
          </a:p>
          <a:p>
            <a:pPr marL="0" indent="0">
              <a:buNone/>
            </a:pPr>
            <a:r>
              <a:rPr lang="en-US" sz="3200" dirty="0"/>
              <a:t>3. It could be used as a symbol of victory for an athlete</a:t>
            </a:r>
          </a:p>
          <a:p>
            <a:pPr marL="0" indent="0">
              <a:buNone/>
            </a:pPr>
            <a:r>
              <a:rPr lang="en-US" sz="3200" dirty="0"/>
              <a:t>4. It could be used to show the freedom of a slave.</a:t>
            </a:r>
          </a:p>
          <a:p>
            <a:pPr marL="0" indent="0">
              <a:buNone/>
            </a:pPr>
            <a:endParaRPr lang="en-US" sz="3200" dirty="0"/>
          </a:p>
        </p:txBody>
      </p:sp>
    </p:spTree>
    <p:extLst>
      <p:ext uri="{BB962C8B-B14F-4D97-AF65-F5344CB8AC3E}">
        <p14:creationId xmlns:p14="http://schemas.microsoft.com/office/powerpoint/2010/main" val="18128604"/>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a:t>
            </a:r>
            <a:endParaRPr lang="en-US" dirty="0">
              <a:solidFill>
                <a:srgbClr val="00FFFF"/>
              </a:solidFill>
            </a:endParaRPr>
          </a:p>
        </p:txBody>
      </p:sp>
      <p:sp>
        <p:nvSpPr>
          <p:cNvPr id="5" name="Content Placeholder 2"/>
          <p:cNvSpPr>
            <a:spLocks noGrp="1"/>
          </p:cNvSpPr>
          <p:nvPr>
            <p:ph idx="1"/>
          </p:nvPr>
        </p:nvSpPr>
        <p:spPr>
          <a:xfrm>
            <a:off x="177421" y="1078173"/>
            <a:ext cx="11805314" cy="5609230"/>
          </a:xfrm>
        </p:spPr>
        <p:txBody>
          <a:bodyPr>
            <a:noAutofit/>
          </a:bodyPr>
          <a:lstStyle/>
          <a:p>
            <a:pPr marL="0" indent="0">
              <a:buNone/>
            </a:pPr>
            <a:r>
              <a:rPr lang="en-US" sz="3600" dirty="0" smtClean="0">
                <a:solidFill>
                  <a:srgbClr val="00FFFF"/>
                </a:solidFill>
                <a:effectLst/>
              </a:rPr>
              <a:t>This chapter begins with John hearing </a:t>
            </a:r>
            <a:r>
              <a:rPr lang="en-US" sz="3600" dirty="0">
                <a:solidFill>
                  <a:srgbClr val="00FFFF"/>
                </a:solidFill>
                <a:effectLst/>
              </a:rPr>
              <a:t>the multitude of the heavenly hosts rejoicing over the fall of Babylon, and sees the bride, the Lamb's wife, </a:t>
            </a:r>
            <a:r>
              <a:rPr lang="en-US" sz="3600" dirty="0" smtClean="0">
                <a:solidFill>
                  <a:srgbClr val="00FFFF"/>
                </a:solidFill>
                <a:effectLst/>
              </a:rPr>
              <a:t>clothed </a:t>
            </a:r>
            <a:r>
              <a:rPr lang="en-US" sz="3600" dirty="0">
                <a:solidFill>
                  <a:srgbClr val="00FFFF"/>
                </a:solidFill>
                <a:effectLst/>
              </a:rPr>
              <a:t>in white linen, ready for the consummation of her marriage to her Lord. After this he has another </a:t>
            </a:r>
            <a:r>
              <a:rPr lang="en-US" sz="3600" dirty="0" smtClean="0">
                <a:solidFill>
                  <a:srgbClr val="00FFFF"/>
                </a:solidFill>
                <a:effectLst/>
              </a:rPr>
              <a:t>vision </a:t>
            </a:r>
            <a:r>
              <a:rPr lang="en-US" sz="3600" dirty="0">
                <a:solidFill>
                  <a:srgbClr val="00FFFF"/>
                </a:solidFill>
                <a:effectLst/>
              </a:rPr>
              <a:t>of the final conflict between Christ and the powers of darkness, which ends in their utter overthrow and the ushering in </a:t>
            </a:r>
            <a:r>
              <a:rPr lang="en-US" sz="3600" dirty="0" smtClean="0">
                <a:solidFill>
                  <a:srgbClr val="00FFFF"/>
                </a:solidFill>
                <a:effectLst/>
              </a:rPr>
              <a:t>of the millennial kingdom.</a:t>
            </a:r>
            <a:endParaRPr lang="en-US" sz="3600" dirty="0">
              <a:solidFill>
                <a:srgbClr val="00FFFF"/>
              </a:solidFill>
              <a:effectLst/>
            </a:endParaRPr>
          </a:p>
        </p:txBody>
      </p:sp>
    </p:spTree>
    <p:extLst>
      <p:ext uri="{BB962C8B-B14F-4D97-AF65-F5344CB8AC3E}">
        <p14:creationId xmlns:p14="http://schemas.microsoft.com/office/powerpoint/2010/main" val="3798210495"/>
      </p:ext>
    </p:extLst>
  </p:cSld>
  <p:clrMapOvr>
    <a:masterClrMapping/>
  </p:clrMapOvr>
  <p:timing>
    <p:tnLst>
      <p:par>
        <p:cTn id="1" dur="indefinite" restart="never" nodeType="tmRoot"/>
      </p:par>
    </p:tnLst>
  </p:timing>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19:1-2</a:t>
            </a:r>
            <a:endParaRPr lang="en-US" dirty="0">
              <a:solidFill>
                <a:srgbClr val="00FFFF"/>
              </a:solidFill>
            </a:endParaRPr>
          </a:p>
        </p:txBody>
      </p:sp>
      <p:sp>
        <p:nvSpPr>
          <p:cNvPr id="5" name="Content Placeholder 2"/>
          <p:cNvSpPr>
            <a:spLocks noGrp="1"/>
          </p:cNvSpPr>
          <p:nvPr>
            <p:ph idx="1"/>
          </p:nvPr>
        </p:nvSpPr>
        <p:spPr>
          <a:xfrm>
            <a:off x="177421" y="1460309"/>
            <a:ext cx="11805314" cy="5227093"/>
          </a:xfrm>
        </p:spPr>
        <p:txBody>
          <a:bodyPr>
            <a:noAutofit/>
          </a:bodyPr>
          <a:lstStyle/>
          <a:p>
            <a:pPr marL="0" indent="0">
              <a:buNone/>
            </a:pPr>
            <a:r>
              <a:rPr lang="en-US" sz="3600" dirty="0" smtClean="0">
                <a:solidFill>
                  <a:srgbClr val="FFFF00"/>
                </a:solidFill>
                <a:effectLst/>
              </a:rPr>
              <a:t>After </a:t>
            </a:r>
            <a:r>
              <a:rPr lang="en-US" sz="3600" dirty="0">
                <a:solidFill>
                  <a:srgbClr val="FFFF00"/>
                </a:solidFill>
                <a:effectLst/>
              </a:rPr>
              <a:t>these things there came to my ears a sound like the voice of a great band of people in heaven, saying, Praise to the Lord; salvation and glory and power be to our </a:t>
            </a:r>
            <a:r>
              <a:rPr lang="en-US" sz="3600" dirty="0" smtClean="0">
                <a:solidFill>
                  <a:srgbClr val="FFFF00"/>
                </a:solidFill>
                <a:effectLst/>
              </a:rPr>
              <a:t>God: because </a:t>
            </a:r>
            <a:r>
              <a:rPr lang="en-US" sz="3600" dirty="0">
                <a:solidFill>
                  <a:srgbClr val="FFFF00"/>
                </a:solidFill>
                <a:effectLst/>
              </a:rPr>
              <a:t>true and righteous [are] His judgments, because He did judge the great whore who did corrupt the earth in her whoredom, and He did avenge the blood of His servants at her </a:t>
            </a:r>
            <a:r>
              <a:rPr lang="en-US" sz="3600" dirty="0" smtClean="0">
                <a:solidFill>
                  <a:srgbClr val="FFFF00"/>
                </a:solidFill>
                <a:effectLst/>
              </a:rPr>
              <a:t>hand</a:t>
            </a:r>
            <a:r>
              <a:rPr lang="en-US" sz="3600" dirty="0">
                <a:solidFill>
                  <a:srgbClr val="FFFF00"/>
                </a:solidFill>
                <a:effectLst/>
              </a:rPr>
              <a:t>.</a:t>
            </a:r>
          </a:p>
          <a:p>
            <a:pPr marL="0" indent="0">
              <a:buNone/>
            </a:pPr>
            <a:endParaRPr lang="en-US" sz="3600" dirty="0">
              <a:solidFill>
                <a:srgbClr val="FFFF00"/>
              </a:solidFill>
              <a:effectLst/>
            </a:endParaRPr>
          </a:p>
          <a:p>
            <a:pPr marL="0" indent="0">
              <a:buNone/>
            </a:pPr>
            <a:endParaRPr lang="en-US" sz="3600" dirty="0">
              <a:effectLst/>
            </a:endParaRPr>
          </a:p>
        </p:txBody>
      </p:sp>
    </p:spTree>
    <p:extLst>
      <p:ext uri="{BB962C8B-B14F-4D97-AF65-F5344CB8AC3E}">
        <p14:creationId xmlns:p14="http://schemas.microsoft.com/office/powerpoint/2010/main" val="519207378"/>
      </p:ext>
    </p:extLst>
  </p:cSld>
  <p:clrMapOvr>
    <a:masterClrMapping/>
  </p:clrMapOvr>
  <p:timing>
    <p:tnLst>
      <p:par>
        <p:cTn id="1" dur="indefinite" restart="never" nodeType="tmRoot"/>
      </p:par>
    </p:tnLst>
  </p:timing>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19:3-4</a:t>
            </a:r>
            <a:endParaRPr lang="en-US" dirty="0">
              <a:solidFill>
                <a:srgbClr val="00FFFF"/>
              </a:solidFill>
            </a:endParaRPr>
          </a:p>
        </p:txBody>
      </p:sp>
      <p:sp>
        <p:nvSpPr>
          <p:cNvPr id="5" name="Content Placeholder 2"/>
          <p:cNvSpPr>
            <a:spLocks noGrp="1"/>
          </p:cNvSpPr>
          <p:nvPr>
            <p:ph idx="1"/>
          </p:nvPr>
        </p:nvSpPr>
        <p:spPr>
          <a:xfrm>
            <a:off x="177421" y="1078173"/>
            <a:ext cx="11805314" cy="5609229"/>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her smoke rose up for ever and </a:t>
            </a:r>
            <a:r>
              <a:rPr lang="en-US" sz="3600" i="1" dirty="0" smtClean="0">
                <a:solidFill>
                  <a:srgbClr val="FFFF00"/>
                </a:solidFill>
                <a:effectLst/>
              </a:rPr>
              <a:t>ever</a:t>
            </a:r>
            <a:endParaRPr lang="en-US" sz="3600" dirty="0">
              <a:effectLst/>
            </a:endParaRPr>
          </a:p>
          <a:p>
            <a:pPr marL="0" indent="0">
              <a:buNone/>
            </a:pPr>
            <a:r>
              <a:rPr lang="en-US" sz="3600" dirty="0" smtClean="0">
                <a:effectLst/>
              </a:rPr>
              <a:t>This </a:t>
            </a:r>
            <a:r>
              <a:rPr lang="en-US" sz="3600" dirty="0">
                <a:effectLst/>
              </a:rPr>
              <a:t>is an image of final </a:t>
            </a:r>
            <a:r>
              <a:rPr lang="en-US" sz="3600" dirty="0" smtClean="0">
                <a:effectLst/>
              </a:rPr>
              <a:t>ruin… a </a:t>
            </a:r>
            <a:r>
              <a:rPr lang="en-US" sz="3600" dirty="0">
                <a:effectLst/>
              </a:rPr>
              <a:t>continual evidence of God's judgments executed on this </a:t>
            </a:r>
            <a:r>
              <a:rPr lang="en-US" sz="3600" dirty="0" smtClean="0">
                <a:effectLst/>
              </a:rPr>
              <a:t>idolatrous </a:t>
            </a:r>
            <a:r>
              <a:rPr lang="en-US" sz="3600" dirty="0">
                <a:effectLst/>
              </a:rPr>
              <a:t>city; </a:t>
            </a:r>
            <a:r>
              <a:rPr lang="en-US" sz="3600" dirty="0" smtClean="0">
                <a:effectLst/>
              </a:rPr>
              <a:t> and the imagery used is to indicate </a:t>
            </a:r>
            <a:r>
              <a:rPr lang="en-US" sz="3600" dirty="0">
                <a:effectLst/>
              </a:rPr>
              <a:t>t</a:t>
            </a:r>
            <a:r>
              <a:rPr lang="en-US" sz="3600" dirty="0" smtClean="0">
                <a:effectLst/>
              </a:rPr>
              <a:t>hat it shall </a:t>
            </a:r>
            <a:r>
              <a:rPr lang="en-US" sz="3600" dirty="0">
                <a:effectLst/>
              </a:rPr>
              <a:t>n</a:t>
            </a:r>
            <a:r>
              <a:rPr lang="en-US" sz="3600" dirty="0" smtClean="0">
                <a:effectLst/>
              </a:rPr>
              <a:t>ever </a:t>
            </a:r>
            <a:r>
              <a:rPr lang="en-US" sz="3600" dirty="0">
                <a:effectLst/>
              </a:rPr>
              <a:t>be </a:t>
            </a:r>
            <a:r>
              <a:rPr lang="en-US" sz="3600" dirty="0" smtClean="0">
                <a:effectLst/>
              </a:rPr>
              <a:t>restored…     </a:t>
            </a:r>
            <a:r>
              <a:rPr lang="en-US" sz="3600" i="1" dirty="0" smtClean="0">
                <a:solidFill>
                  <a:srgbClr val="FFFF00"/>
                </a:solidFill>
                <a:effectLst/>
              </a:rPr>
              <a:t>And </a:t>
            </a:r>
            <a:r>
              <a:rPr lang="en-US" sz="3600" i="1" dirty="0">
                <a:solidFill>
                  <a:srgbClr val="FFFF00"/>
                </a:solidFill>
                <a:effectLst/>
              </a:rPr>
              <a:t>the twenty-four Elders and the four living creatures fell down and worshipped God who </a:t>
            </a:r>
            <a:r>
              <a:rPr lang="en-US" sz="3600" i="1" dirty="0" smtClean="0">
                <a:solidFill>
                  <a:srgbClr val="FFFF00"/>
                </a:solidFill>
                <a:effectLst/>
              </a:rPr>
              <a:t>sat on </a:t>
            </a:r>
            <a:r>
              <a:rPr lang="en-US" sz="3600" i="1" dirty="0">
                <a:solidFill>
                  <a:srgbClr val="FFFF00"/>
                </a:solidFill>
                <a:effectLst/>
              </a:rPr>
              <a:t>the </a:t>
            </a:r>
            <a:r>
              <a:rPr lang="en-US" sz="3600" i="1" dirty="0" smtClean="0">
                <a:solidFill>
                  <a:srgbClr val="FFFF00"/>
                </a:solidFill>
                <a:effectLst/>
              </a:rPr>
              <a:t>throne; saying:  “Amen”  and  “Hallelujah!”</a:t>
            </a:r>
            <a:endParaRPr lang="en-US" sz="3600" i="1" dirty="0">
              <a:solidFill>
                <a:srgbClr val="FFFF00"/>
              </a:solidFill>
              <a:effectLst/>
            </a:endParaRPr>
          </a:p>
          <a:p>
            <a:pPr marL="0" indent="0">
              <a:buNone/>
            </a:pPr>
            <a:endParaRPr lang="en-US" sz="3600" dirty="0" smtClean="0">
              <a:effectLst/>
            </a:endParaRPr>
          </a:p>
        </p:txBody>
      </p:sp>
    </p:spTree>
    <p:extLst>
      <p:ext uri="{BB962C8B-B14F-4D97-AF65-F5344CB8AC3E}">
        <p14:creationId xmlns:p14="http://schemas.microsoft.com/office/powerpoint/2010/main" val="1364116687"/>
      </p:ext>
    </p:extLst>
  </p:cSld>
  <p:clrMapOvr>
    <a:masterClrMapping/>
  </p:clrMapOvr>
  <p:timing>
    <p:tnLst>
      <p:par>
        <p:cTn id="1" dur="indefinite" restart="never" nodeType="tmRoot"/>
      </p:par>
    </p:tnLst>
  </p:timing>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19:5</a:t>
            </a:r>
            <a:endParaRPr lang="en-US" dirty="0">
              <a:solidFill>
                <a:srgbClr val="00FFFF"/>
              </a:solidFill>
            </a:endParaRPr>
          </a:p>
        </p:txBody>
      </p:sp>
      <p:sp>
        <p:nvSpPr>
          <p:cNvPr id="5" name="Content Placeholder 2"/>
          <p:cNvSpPr>
            <a:spLocks noGrp="1"/>
          </p:cNvSpPr>
          <p:nvPr>
            <p:ph idx="1"/>
          </p:nvPr>
        </p:nvSpPr>
        <p:spPr>
          <a:xfrm>
            <a:off x="177421" y="1078173"/>
            <a:ext cx="11805314" cy="5609230"/>
          </a:xfrm>
        </p:spPr>
        <p:txBody>
          <a:bodyPr>
            <a:noAutofit/>
          </a:bodyPr>
          <a:lstStyle/>
          <a:p>
            <a:pPr marL="0" indent="0">
              <a:buNone/>
            </a:pPr>
            <a:r>
              <a:rPr lang="en-US" sz="3500" i="1" dirty="0">
                <a:solidFill>
                  <a:srgbClr val="FFFF00"/>
                </a:solidFill>
                <a:effectLst/>
              </a:rPr>
              <a:t>And a voice came out of the </a:t>
            </a:r>
            <a:r>
              <a:rPr lang="en-US" sz="3500" i="1" dirty="0" smtClean="0">
                <a:solidFill>
                  <a:srgbClr val="FFFF00"/>
                </a:solidFill>
                <a:effectLst/>
              </a:rPr>
              <a:t>throne</a:t>
            </a:r>
            <a:r>
              <a:rPr lang="en-US" sz="3500" dirty="0" smtClean="0">
                <a:effectLst/>
              </a:rPr>
              <a:t>…A </a:t>
            </a:r>
            <a:r>
              <a:rPr lang="en-US" sz="3500" dirty="0">
                <a:effectLst/>
              </a:rPr>
              <a:t>voice seemed to come from the very midst of the throne. It is not said by whom this voice was uttered. It cannot be supposed, however, that it was uttered by God himself, for the command which it gave was this: "Praise our God</a:t>
            </a:r>
            <a:r>
              <a:rPr lang="en-US" sz="3500" dirty="0" smtClean="0">
                <a:effectLst/>
              </a:rPr>
              <a:t>," </a:t>
            </a:r>
            <a:r>
              <a:rPr lang="en-US" sz="3500" dirty="0">
                <a:effectLst/>
              </a:rPr>
              <a:t>For the same reason it seems hardly probable that it was the voice of </a:t>
            </a:r>
            <a:r>
              <a:rPr lang="en-US" sz="3500" dirty="0" smtClean="0">
                <a:effectLst/>
              </a:rPr>
              <a:t>Jesus, </a:t>
            </a:r>
            <a:r>
              <a:rPr lang="en-US" sz="3500" dirty="0">
                <a:effectLst/>
              </a:rPr>
              <a:t>unless it </a:t>
            </a:r>
            <a:r>
              <a:rPr lang="en-US" sz="3500" dirty="0" smtClean="0">
                <a:effectLst/>
              </a:rPr>
              <a:t>is </a:t>
            </a:r>
            <a:r>
              <a:rPr lang="en-US" sz="3500" dirty="0">
                <a:effectLst/>
              </a:rPr>
              <a:t>supposed that </a:t>
            </a:r>
            <a:r>
              <a:rPr lang="en-US" sz="3500" dirty="0" smtClean="0">
                <a:effectLst/>
              </a:rPr>
              <a:t>Jesus </a:t>
            </a:r>
            <a:r>
              <a:rPr lang="en-US" sz="3500" dirty="0">
                <a:effectLst/>
              </a:rPr>
              <a:t>identifies himself with the redeemed </a:t>
            </a:r>
            <a:r>
              <a:rPr lang="en-US" sz="3500" dirty="0" smtClean="0">
                <a:effectLst/>
              </a:rPr>
              <a:t>saints </a:t>
            </a:r>
            <a:r>
              <a:rPr lang="en-US" sz="3500" dirty="0">
                <a:effectLst/>
              </a:rPr>
              <a:t>and speaks of </a:t>
            </a:r>
            <a:r>
              <a:rPr lang="en-US" sz="3500" dirty="0" smtClean="0">
                <a:effectLst/>
              </a:rPr>
              <a:t>the Father </a:t>
            </a:r>
            <a:r>
              <a:rPr lang="en-US" sz="3500" dirty="0">
                <a:effectLst/>
              </a:rPr>
              <a:t>as his </a:t>
            </a:r>
            <a:r>
              <a:rPr lang="en-US" sz="3500" dirty="0" smtClean="0">
                <a:effectLst/>
              </a:rPr>
              <a:t>God.</a:t>
            </a:r>
            <a:endParaRPr lang="en-US" sz="3500" dirty="0">
              <a:effectLst/>
            </a:endParaRPr>
          </a:p>
        </p:txBody>
      </p:sp>
    </p:spTree>
    <p:extLst>
      <p:ext uri="{BB962C8B-B14F-4D97-AF65-F5344CB8AC3E}">
        <p14:creationId xmlns:p14="http://schemas.microsoft.com/office/powerpoint/2010/main" val="1219038403"/>
      </p:ext>
    </p:extLst>
  </p:cSld>
  <p:clrMapOvr>
    <a:masterClrMapping/>
  </p:clrMapOvr>
  <p:timing>
    <p:tnLst>
      <p:par>
        <p:cTn id="1" dur="indefinite" restart="never" nodeType="tmRoot"/>
      </p:par>
    </p:tnLst>
  </p:timing>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19:5</a:t>
            </a:r>
            <a:endParaRPr lang="en-US" dirty="0">
              <a:solidFill>
                <a:srgbClr val="00FFFF"/>
              </a:solidFill>
            </a:endParaRPr>
          </a:p>
        </p:txBody>
      </p:sp>
      <p:sp>
        <p:nvSpPr>
          <p:cNvPr id="5" name="Content Placeholder 2"/>
          <p:cNvSpPr>
            <a:spLocks noGrp="1"/>
          </p:cNvSpPr>
          <p:nvPr>
            <p:ph idx="1"/>
          </p:nvPr>
        </p:nvSpPr>
        <p:spPr>
          <a:xfrm>
            <a:off x="177421" y="1392072"/>
            <a:ext cx="11805314" cy="5295330"/>
          </a:xfrm>
        </p:spPr>
        <p:txBody>
          <a:bodyPr>
            <a:noAutofit/>
          </a:bodyPr>
          <a:lstStyle/>
          <a:p>
            <a:pPr marL="0" indent="0">
              <a:buNone/>
            </a:pPr>
            <a:r>
              <a:rPr lang="en-US" sz="3600" dirty="0" smtClean="0">
                <a:effectLst/>
              </a:rPr>
              <a:t>It </a:t>
            </a:r>
            <a:r>
              <a:rPr lang="en-US" sz="3600" dirty="0">
                <a:effectLst/>
              </a:rPr>
              <a:t>would seem </a:t>
            </a:r>
            <a:r>
              <a:rPr lang="en-US" sz="3600" dirty="0" smtClean="0">
                <a:effectLst/>
              </a:rPr>
              <a:t>more probable </a:t>
            </a:r>
            <a:r>
              <a:rPr lang="en-US" sz="3600" dirty="0">
                <a:effectLst/>
              </a:rPr>
              <a:t>that it was a responsive </a:t>
            </a:r>
            <a:r>
              <a:rPr lang="en-US" sz="3600" dirty="0" smtClean="0">
                <a:effectLst/>
              </a:rPr>
              <a:t>voice that </a:t>
            </a:r>
            <a:r>
              <a:rPr lang="en-US" sz="3600" dirty="0">
                <a:effectLst/>
              </a:rPr>
              <a:t>came from those nearest the </a:t>
            </a:r>
            <a:r>
              <a:rPr lang="en-US" sz="3600" dirty="0" smtClean="0">
                <a:effectLst/>
              </a:rPr>
              <a:t>throne</a:t>
            </a:r>
            <a:r>
              <a:rPr lang="en-US" sz="3600" dirty="0">
                <a:effectLst/>
              </a:rPr>
              <a:t> </a:t>
            </a:r>
            <a:r>
              <a:rPr lang="en-US" sz="3600" dirty="0" smtClean="0">
                <a:effectLst/>
              </a:rPr>
              <a:t>(angel, elder, creature), </a:t>
            </a:r>
            <a:r>
              <a:rPr lang="en-US" sz="3600" dirty="0">
                <a:effectLst/>
              </a:rPr>
              <a:t>calling on all to unite in praising God in view of what was done. The meaning then </a:t>
            </a:r>
            <a:r>
              <a:rPr lang="en-US" sz="3600" dirty="0" smtClean="0">
                <a:effectLst/>
              </a:rPr>
              <a:t>would be </a:t>
            </a:r>
            <a:r>
              <a:rPr lang="en-US" sz="3600" dirty="0">
                <a:effectLst/>
              </a:rPr>
              <a:t>that all heaven was interested in the triumph of the </a:t>
            </a:r>
            <a:r>
              <a:rPr lang="en-US" sz="3600" dirty="0" smtClean="0">
                <a:effectLst/>
              </a:rPr>
              <a:t>saints </a:t>
            </a:r>
            <a:r>
              <a:rPr lang="en-US" sz="3600" dirty="0">
                <a:effectLst/>
              </a:rPr>
              <a:t>and that one portion of the dwellers there called on the others to unite in offering thanksgiving. </a:t>
            </a:r>
            <a:endParaRPr lang="en-US" sz="3600" dirty="0" smtClean="0">
              <a:effectLst/>
            </a:endParaRPr>
          </a:p>
        </p:txBody>
      </p:sp>
    </p:spTree>
    <p:extLst>
      <p:ext uri="{BB962C8B-B14F-4D97-AF65-F5344CB8AC3E}">
        <p14:creationId xmlns:p14="http://schemas.microsoft.com/office/powerpoint/2010/main" val="1614195814"/>
      </p:ext>
    </p:extLst>
  </p:cSld>
  <p:clrMapOvr>
    <a:masterClrMapping/>
  </p:clrMapOvr>
  <p:timing>
    <p:tnLst>
      <p:par>
        <p:cTn id="1" dur="indefinite" restart="never" nodeType="tmRoot"/>
      </p:par>
    </p:tnLst>
  </p:timing>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19:5</a:t>
            </a:r>
            <a:endParaRPr lang="en-US" dirty="0">
              <a:solidFill>
                <a:srgbClr val="00FFFF"/>
              </a:solidFill>
            </a:endParaRPr>
          </a:p>
        </p:txBody>
      </p:sp>
      <p:sp>
        <p:nvSpPr>
          <p:cNvPr id="5" name="Content Placeholder 2"/>
          <p:cNvSpPr>
            <a:spLocks noGrp="1"/>
          </p:cNvSpPr>
          <p:nvPr>
            <p:ph idx="1"/>
          </p:nvPr>
        </p:nvSpPr>
        <p:spPr>
          <a:xfrm>
            <a:off x="177421" y="1378424"/>
            <a:ext cx="11805314" cy="5308978"/>
          </a:xfrm>
        </p:spPr>
        <p:txBody>
          <a:bodyPr>
            <a:noAutofit/>
          </a:bodyPr>
          <a:lstStyle/>
          <a:p>
            <a:pPr marL="0" indent="0">
              <a:buNone/>
            </a:pPr>
            <a:r>
              <a:rPr lang="en-US" sz="3600" i="1" dirty="0" smtClean="0">
                <a:solidFill>
                  <a:srgbClr val="FFFF00"/>
                </a:solidFill>
                <a:effectLst/>
              </a:rPr>
              <a:t>All </a:t>
            </a:r>
            <a:r>
              <a:rPr lang="en-US" sz="3600" i="1" dirty="0">
                <a:solidFill>
                  <a:srgbClr val="FFFF00"/>
                </a:solidFill>
                <a:effectLst/>
              </a:rPr>
              <a:t>ye his </a:t>
            </a:r>
            <a:r>
              <a:rPr lang="en-US" sz="3600" i="1" dirty="0" smtClean="0">
                <a:solidFill>
                  <a:srgbClr val="FFFF00"/>
                </a:solidFill>
                <a:effectLst/>
              </a:rPr>
              <a:t>servants…</a:t>
            </a:r>
            <a:r>
              <a:rPr lang="en-US" sz="3600" dirty="0" smtClean="0">
                <a:effectLst/>
              </a:rPr>
              <a:t> </a:t>
            </a:r>
            <a:r>
              <a:rPr lang="en-US" sz="3600" dirty="0">
                <a:effectLst/>
              </a:rPr>
              <a:t>All in heaven and </a:t>
            </a:r>
            <a:r>
              <a:rPr lang="en-US" sz="3600" dirty="0" smtClean="0">
                <a:effectLst/>
              </a:rPr>
              <a:t>earth</a:t>
            </a:r>
            <a:r>
              <a:rPr lang="en-US" sz="3600" dirty="0">
                <a:effectLst/>
              </a:rPr>
              <a:t> </a:t>
            </a:r>
            <a:r>
              <a:rPr lang="en-US" sz="3600" dirty="0" smtClean="0">
                <a:effectLst/>
              </a:rPr>
              <a:t>that </a:t>
            </a:r>
            <a:r>
              <a:rPr lang="en-US" sz="3600" dirty="0">
                <a:effectLst/>
              </a:rPr>
              <a:t>have occasion for thankfulness. </a:t>
            </a:r>
            <a:endParaRPr lang="en-US" sz="3600" dirty="0" smtClean="0">
              <a:effectLst/>
            </a:endParaRPr>
          </a:p>
          <a:p>
            <a:pPr marL="0" indent="0">
              <a:buNone/>
            </a:pPr>
            <a:r>
              <a:rPr lang="en-US" sz="3600" i="1" dirty="0">
                <a:solidFill>
                  <a:srgbClr val="FFFF00"/>
                </a:solidFill>
                <a:effectLst/>
              </a:rPr>
              <a:t>And ye that fear </a:t>
            </a:r>
            <a:r>
              <a:rPr lang="en-US" sz="3600" i="1" dirty="0" smtClean="0">
                <a:solidFill>
                  <a:srgbClr val="FFFF00"/>
                </a:solidFill>
                <a:effectLst/>
              </a:rPr>
              <a:t>him…</a:t>
            </a:r>
            <a:r>
              <a:rPr lang="en-US" sz="3600" dirty="0" smtClean="0">
                <a:effectLst/>
              </a:rPr>
              <a:t> Those who </a:t>
            </a:r>
            <a:r>
              <a:rPr lang="en-US" sz="3600" dirty="0">
                <a:effectLst/>
              </a:rPr>
              <a:t>reverence and obey </a:t>
            </a:r>
            <a:r>
              <a:rPr lang="en-US" sz="3600" dirty="0" smtClean="0">
                <a:effectLst/>
              </a:rPr>
              <a:t>God. </a:t>
            </a:r>
          </a:p>
          <a:p>
            <a:pPr marL="0" indent="0">
              <a:buNone/>
            </a:pPr>
            <a:r>
              <a:rPr lang="en-US" sz="3600" i="1" dirty="0" smtClean="0">
                <a:solidFill>
                  <a:srgbClr val="FFFF00"/>
                </a:solidFill>
                <a:effectLst/>
              </a:rPr>
              <a:t>Both </a:t>
            </a:r>
            <a:r>
              <a:rPr lang="en-US" sz="3600" i="1" dirty="0">
                <a:solidFill>
                  <a:srgbClr val="FFFF00"/>
                </a:solidFill>
                <a:effectLst/>
              </a:rPr>
              <a:t>small and </a:t>
            </a:r>
            <a:r>
              <a:rPr lang="en-US" sz="3600" i="1" dirty="0" smtClean="0">
                <a:solidFill>
                  <a:srgbClr val="FFFF00"/>
                </a:solidFill>
                <a:effectLst/>
              </a:rPr>
              <a:t>great…</a:t>
            </a:r>
            <a:r>
              <a:rPr lang="en-US" sz="3600" dirty="0" smtClean="0">
                <a:effectLst/>
              </a:rPr>
              <a:t> </a:t>
            </a:r>
            <a:r>
              <a:rPr lang="en-US" sz="3600" dirty="0">
                <a:effectLst/>
              </a:rPr>
              <a:t>All of every class and condition-poor and rich--young and old; those of </a:t>
            </a:r>
            <a:r>
              <a:rPr lang="en-US" sz="3600" dirty="0" smtClean="0">
                <a:effectLst/>
              </a:rPr>
              <a:t>humble background </a:t>
            </a:r>
            <a:r>
              <a:rPr lang="en-US" sz="3600" dirty="0">
                <a:effectLst/>
              </a:rPr>
              <a:t>and those of exalted rank.</a:t>
            </a:r>
            <a:endParaRPr lang="en-US" sz="3600" dirty="0" smtClean="0">
              <a:effectLst/>
            </a:endParaRPr>
          </a:p>
        </p:txBody>
      </p:sp>
    </p:spTree>
    <p:extLst>
      <p:ext uri="{BB962C8B-B14F-4D97-AF65-F5344CB8AC3E}">
        <p14:creationId xmlns:p14="http://schemas.microsoft.com/office/powerpoint/2010/main" val="836574298"/>
      </p:ext>
    </p:extLst>
  </p:cSld>
  <p:clrMapOvr>
    <a:masterClrMapping/>
  </p:clrMapOvr>
  <p:timing>
    <p:tnLst>
      <p:par>
        <p:cTn id="1" dur="indefinite" restart="never" nodeType="tmRoot"/>
      </p:par>
    </p:tnLst>
  </p:timing>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19:6</a:t>
            </a:r>
            <a:endParaRPr lang="en-US" dirty="0">
              <a:solidFill>
                <a:srgbClr val="00FFFF"/>
              </a:solidFill>
            </a:endParaRPr>
          </a:p>
        </p:txBody>
      </p:sp>
      <p:sp>
        <p:nvSpPr>
          <p:cNvPr id="5" name="Content Placeholder 2"/>
          <p:cNvSpPr>
            <a:spLocks noGrp="1"/>
          </p:cNvSpPr>
          <p:nvPr>
            <p:ph idx="1"/>
          </p:nvPr>
        </p:nvSpPr>
        <p:spPr>
          <a:xfrm>
            <a:off x="177421" y="1078173"/>
            <a:ext cx="11805314" cy="5609229"/>
          </a:xfrm>
        </p:spPr>
        <p:txBody>
          <a:bodyPr>
            <a:noAutofit/>
          </a:bodyPr>
          <a:lstStyle/>
          <a:p>
            <a:pPr marL="0" indent="0">
              <a:buNone/>
            </a:pPr>
            <a:r>
              <a:rPr lang="en-US" sz="3200" i="1" dirty="0" smtClean="0">
                <a:solidFill>
                  <a:srgbClr val="FFFF00"/>
                </a:solidFill>
                <a:effectLst/>
              </a:rPr>
              <a:t>Then </a:t>
            </a:r>
            <a:r>
              <a:rPr lang="en-US" sz="3200" i="1" dirty="0">
                <a:solidFill>
                  <a:srgbClr val="FFFF00"/>
                </a:solidFill>
                <a:effectLst/>
              </a:rPr>
              <a:t>I heard </a:t>
            </a:r>
            <a:r>
              <a:rPr lang="en-US" sz="3200" i="1" dirty="0" smtClean="0">
                <a:solidFill>
                  <a:srgbClr val="FFFF00"/>
                </a:solidFill>
                <a:effectLst/>
              </a:rPr>
              <a:t>what </a:t>
            </a:r>
            <a:r>
              <a:rPr lang="en-US" sz="3200" i="1" dirty="0">
                <a:solidFill>
                  <a:srgbClr val="FFFF00"/>
                </a:solidFill>
                <a:effectLst/>
              </a:rPr>
              <a:t>seemed to be the shout of a </a:t>
            </a:r>
            <a:r>
              <a:rPr lang="en-US" sz="3200" i="1" dirty="0" smtClean="0">
                <a:solidFill>
                  <a:srgbClr val="FFFF00"/>
                </a:solidFill>
                <a:effectLst/>
              </a:rPr>
              <a:t>great multitude, </a:t>
            </a:r>
            <a:r>
              <a:rPr lang="en-US" sz="3200" i="1" dirty="0">
                <a:solidFill>
                  <a:srgbClr val="FFFF00"/>
                </a:solidFill>
                <a:effectLst/>
              </a:rPr>
              <a:t>like the sound of many waters</a:t>
            </a:r>
            <a:r>
              <a:rPr lang="en-US" sz="3200" i="1" dirty="0" smtClean="0">
                <a:solidFill>
                  <a:srgbClr val="FFFF00"/>
                </a:solidFill>
                <a:effectLst/>
              </a:rPr>
              <a:t>, </a:t>
            </a:r>
            <a:r>
              <a:rPr lang="en-US" sz="3200" i="1" dirty="0">
                <a:solidFill>
                  <a:srgbClr val="FFFF00"/>
                </a:solidFill>
                <a:effectLst/>
              </a:rPr>
              <a:t>and like the sound of loud peals of thunder, crying-- 'Hallelujah! For the Lord is King, our God, the Almighty</a:t>
            </a:r>
            <a:r>
              <a:rPr lang="en-US" sz="3200" i="1" dirty="0" smtClean="0">
                <a:solidFill>
                  <a:srgbClr val="FFFF00"/>
                </a:solidFill>
                <a:effectLst/>
              </a:rPr>
              <a:t>.</a:t>
            </a:r>
          </a:p>
          <a:p>
            <a:pPr marL="0" indent="0">
              <a:buNone/>
            </a:pPr>
            <a:r>
              <a:rPr lang="en-US" sz="3600" dirty="0" smtClean="0">
                <a:effectLst/>
              </a:rPr>
              <a:t>The </a:t>
            </a:r>
            <a:r>
              <a:rPr lang="en-US" sz="3600" dirty="0">
                <a:effectLst/>
              </a:rPr>
              <a:t>last enemy of the </a:t>
            </a:r>
            <a:r>
              <a:rPr lang="en-US" sz="3600" dirty="0" smtClean="0">
                <a:effectLst/>
              </a:rPr>
              <a:t>saints </a:t>
            </a:r>
            <a:r>
              <a:rPr lang="en-US" sz="3600" dirty="0">
                <a:effectLst/>
              </a:rPr>
              <a:t>is </a:t>
            </a:r>
            <a:r>
              <a:rPr lang="en-US" sz="3600" dirty="0" smtClean="0">
                <a:effectLst/>
              </a:rPr>
              <a:t>destroyed</a:t>
            </a:r>
            <a:r>
              <a:rPr lang="en-US" sz="3600" dirty="0">
                <a:effectLst/>
              </a:rPr>
              <a:t> </a:t>
            </a:r>
            <a:r>
              <a:rPr lang="en-US" sz="3600" dirty="0" smtClean="0">
                <a:effectLst/>
              </a:rPr>
              <a:t>&amp; God </a:t>
            </a:r>
            <a:r>
              <a:rPr lang="en-US" sz="3600" dirty="0">
                <a:effectLst/>
              </a:rPr>
              <a:t>now truly reigns. </a:t>
            </a:r>
            <a:r>
              <a:rPr lang="en-US" sz="3600" dirty="0" smtClean="0">
                <a:effectLst/>
              </a:rPr>
              <a:t>Therefore </a:t>
            </a:r>
            <a:r>
              <a:rPr lang="en-US" sz="3600" dirty="0">
                <a:effectLst/>
              </a:rPr>
              <a:t>it is proper that </a:t>
            </a:r>
            <a:r>
              <a:rPr lang="en-US" sz="3600" dirty="0" smtClean="0">
                <a:effectLst/>
              </a:rPr>
              <a:t>He </a:t>
            </a:r>
            <a:r>
              <a:rPr lang="en-US" sz="3600" dirty="0">
                <a:effectLst/>
              </a:rPr>
              <a:t>should be praised as the </a:t>
            </a:r>
            <a:r>
              <a:rPr lang="en-US" sz="3600" dirty="0" smtClean="0">
                <a:effectLst/>
              </a:rPr>
              <a:t>All-powerful God-</a:t>
            </a:r>
            <a:r>
              <a:rPr lang="en-US" sz="3600" dirty="0">
                <a:effectLst/>
              </a:rPr>
              <a:t>- for </a:t>
            </a:r>
            <a:r>
              <a:rPr lang="en-US" sz="3600" dirty="0" smtClean="0">
                <a:effectLst/>
              </a:rPr>
              <a:t>He </a:t>
            </a:r>
            <a:r>
              <a:rPr lang="en-US" sz="3600" dirty="0">
                <a:effectLst/>
              </a:rPr>
              <a:t>has shown that he can overcome all his enemies, and bring the world to his feet.</a:t>
            </a:r>
          </a:p>
          <a:p>
            <a:pPr marL="0" indent="0">
              <a:buNone/>
            </a:pPr>
            <a:endParaRPr lang="en-US" sz="3600" dirty="0" smtClean="0">
              <a:effectLst/>
            </a:endParaRPr>
          </a:p>
        </p:txBody>
      </p:sp>
    </p:spTree>
    <p:extLst>
      <p:ext uri="{BB962C8B-B14F-4D97-AF65-F5344CB8AC3E}">
        <p14:creationId xmlns:p14="http://schemas.microsoft.com/office/powerpoint/2010/main" val="1238821949"/>
      </p:ext>
    </p:extLst>
  </p:cSld>
  <p:clrMapOvr>
    <a:masterClrMapping/>
  </p:clrMapOvr>
  <p:timing>
    <p:tnLst>
      <p:par>
        <p:cTn id="1" dur="indefinite" restart="never" nodeType="tmRoot"/>
      </p:par>
    </p:tnLst>
  </p:timing>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19:7</a:t>
            </a:r>
            <a:endParaRPr lang="en-US" dirty="0">
              <a:solidFill>
                <a:srgbClr val="00FFFF"/>
              </a:solidFill>
            </a:endParaRPr>
          </a:p>
        </p:txBody>
      </p:sp>
      <p:sp>
        <p:nvSpPr>
          <p:cNvPr id="5" name="Content Placeholder 2"/>
          <p:cNvSpPr>
            <a:spLocks noGrp="1"/>
          </p:cNvSpPr>
          <p:nvPr>
            <p:ph idx="1"/>
          </p:nvPr>
        </p:nvSpPr>
        <p:spPr>
          <a:xfrm>
            <a:off x="177421" y="1078173"/>
            <a:ext cx="11805314" cy="5609229"/>
          </a:xfrm>
        </p:spPr>
        <p:txBody>
          <a:bodyPr>
            <a:noAutofit/>
          </a:bodyPr>
          <a:lstStyle/>
          <a:p>
            <a:pPr marL="0" indent="0">
              <a:buNone/>
            </a:pPr>
            <a:r>
              <a:rPr lang="en-US" sz="3600" b="1" dirty="0" smtClean="0">
                <a:solidFill>
                  <a:srgbClr val="00FFFF"/>
                </a:solidFill>
                <a:effectLst/>
              </a:rPr>
              <a:t>“The </a:t>
            </a:r>
            <a:r>
              <a:rPr lang="en-US" sz="3600" b="1" dirty="0">
                <a:solidFill>
                  <a:srgbClr val="00FFFF"/>
                </a:solidFill>
                <a:effectLst/>
              </a:rPr>
              <a:t>marriage of the Lamb"</a:t>
            </a:r>
            <a:r>
              <a:rPr lang="en-US" sz="3600" dirty="0">
                <a:solidFill>
                  <a:srgbClr val="00FFFF"/>
                </a:solidFill>
                <a:effectLst/>
              </a:rPr>
              <a:t> </a:t>
            </a:r>
            <a:endParaRPr lang="en-US" sz="3600" dirty="0" smtClean="0">
              <a:solidFill>
                <a:srgbClr val="00FFFF"/>
              </a:solidFill>
              <a:effectLst/>
            </a:endParaRPr>
          </a:p>
          <a:p>
            <a:pPr marL="0" indent="0">
              <a:buNone/>
            </a:pPr>
            <a:r>
              <a:rPr lang="en-US" sz="3600" dirty="0" smtClean="0">
                <a:effectLst/>
              </a:rPr>
              <a:t>The word </a:t>
            </a:r>
            <a:r>
              <a:rPr lang="en-US" sz="3600" i="1" dirty="0" smtClean="0">
                <a:solidFill>
                  <a:srgbClr val="00FFFF"/>
                </a:solidFill>
                <a:effectLst/>
              </a:rPr>
              <a:t>"Lamb</a:t>
            </a:r>
            <a:r>
              <a:rPr lang="en-US" sz="3600" i="1" dirty="0">
                <a:solidFill>
                  <a:srgbClr val="00FFFF"/>
                </a:solidFill>
                <a:effectLst/>
              </a:rPr>
              <a:t>" </a:t>
            </a:r>
            <a:r>
              <a:rPr lang="en-US" sz="3600" dirty="0">
                <a:effectLst/>
              </a:rPr>
              <a:t>has an </a:t>
            </a:r>
            <a:r>
              <a:rPr lang="en-US" sz="3600" dirty="0" smtClean="0">
                <a:effectLst/>
              </a:rPr>
              <a:t>O.T. </a:t>
            </a:r>
            <a:r>
              <a:rPr lang="en-US" sz="3600" dirty="0">
                <a:effectLst/>
              </a:rPr>
              <a:t>sacrificial </a:t>
            </a:r>
            <a:r>
              <a:rPr lang="en-US" sz="3600" dirty="0" smtClean="0">
                <a:effectLst/>
              </a:rPr>
              <a:t>connotation. </a:t>
            </a:r>
            <a:r>
              <a:rPr lang="en-US" sz="3600" dirty="0">
                <a:effectLst/>
              </a:rPr>
              <a:t>This phrase links a sacrifice element with a communal </a:t>
            </a:r>
            <a:r>
              <a:rPr lang="en-US" sz="3600" dirty="0" smtClean="0">
                <a:effectLst/>
              </a:rPr>
              <a:t>ceremony. </a:t>
            </a:r>
            <a:r>
              <a:rPr lang="en-US" sz="3600" dirty="0">
                <a:effectLst/>
              </a:rPr>
              <a:t>The relation </a:t>
            </a:r>
            <a:r>
              <a:rPr lang="en-US" sz="3600" dirty="0" smtClean="0">
                <a:effectLst/>
              </a:rPr>
              <a:t>of Christ </a:t>
            </a:r>
            <a:r>
              <a:rPr lang="en-US" sz="3600" dirty="0">
                <a:effectLst/>
              </a:rPr>
              <a:t>to the </a:t>
            </a:r>
            <a:r>
              <a:rPr lang="en-US" sz="3600" dirty="0" smtClean="0">
                <a:effectLst/>
              </a:rPr>
              <a:t>church </a:t>
            </a:r>
            <a:r>
              <a:rPr lang="en-US" sz="3600" dirty="0">
                <a:effectLst/>
              </a:rPr>
              <a:t>is often in the Scriptures represented under the image of marriage. </a:t>
            </a:r>
            <a:r>
              <a:rPr lang="en-US" sz="3600" dirty="0" smtClean="0">
                <a:effectLst/>
              </a:rPr>
              <a:t>It is therefore proper to represent </a:t>
            </a:r>
            <a:r>
              <a:rPr lang="en-US" sz="3600" dirty="0">
                <a:effectLst/>
              </a:rPr>
              <a:t>the true church as a pure bride, the Lamb's </a:t>
            </a:r>
            <a:r>
              <a:rPr lang="en-US" sz="3600" dirty="0" smtClean="0">
                <a:effectLst/>
              </a:rPr>
              <a:t>wife and </a:t>
            </a:r>
            <a:r>
              <a:rPr lang="en-US" sz="3600" dirty="0">
                <a:effectLst/>
              </a:rPr>
              <a:t>the final triumph of that church as a joyous marriage. </a:t>
            </a:r>
            <a:endParaRPr lang="en-US" sz="3600" dirty="0" smtClean="0">
              <a:effectLst/>
            </a:endParaRPr>
          </a:p>
        </p:txBody>
      </p:sp>
    </p:spTree>
    <p:extLst>
      <p:ext uri="{BB962C8B-B14F-4D97-AF65-F5344CB8AC3E}">
        <p14:creationId xmlns:p14="http://schemas.microsoft.com/office/powerpoint/2010/main" val="179202971"/>
      </p:ext>
    </p:extLst>
  </p:cSld>
  <p:clrMapOvr>
    <a:masterClrMapping/>
  </p:clrMapOvr>
  <p:timing>
    <p:tnLst>
      <p:par>
        <p:cTn id="1" dur="indefinite" restart="never" nodeType="tmRoot"/>
      </p:par>
    </p:tnLst>
  </p:timing>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19:7</a:t>
            </a:r>
            <a:endParaRPr lang="en-US" dirty="0">
              <a:solidFill>
                <a:srgbClr val="00FFFF"/>
              </a:solidFill>
            </a:endParaRPr>
          </a:p>
        </p:txBody>
      </p:sp>
      <p:sp>
        <p:nvSpPr>
          <p:cNvPr id="5" name="Content Placeholder 2"/>
          <p:cNvSpPr>
            <a:spLocks noGrp="1"/>
          </p:cNvSpPr>
          <p:nvPr>
            <p:ph idx="1"/>
          </p:nvPr>
        </p:nvSpPr>
        <p:spPr>
          <a:xfrm>
            <a:off x="177421" y="1351128"/>
            <a:ext cx="11805314" cy="5336274"/>
          </a:xfrm>
        </p:spPr>
        <p:txBody>
          <a:bodyPr>
            <a:noAutofit/>
          </a:bodyPr>
          <a:lstStyle/>
          <a:p>
            <a:pPr marL="0" indent="0">
              <a:buNone/>
            </a:pPr>
            <a:r>
              <a:rPr lang="en-US" sz="3600" dirty="0" smtClean="0">
                <a:effectLst/>
              </a:rPr>
              <a:t>The </a:t>
            </a:r>
            <a:r>
              <a:rPr lang="en-US" sz="3600" dirty="0">
                <a:effectLst/>
              </a:rPr>
              <a:t>meaning </a:t>
            </a:r>
            <a:r>
              <a:rPr lang="en-US" sz="3600" dirty="0" smtClean="0">
                <a:effectLst/>
              </a:rPr>
              <a:t>is </a:t>
            </a:r>
            <a:r>
              <a:rPr lang="en-US" sz="3600" dirty="0">
                <a:effectLst/>
              </a:rPr>
              <a:t>that the church was now to triumph and </a:t>
            </a:r>
            <a:r>
              <a:rPr lang="en-US" sz="3600" dirty="0" smtClean="0">
                <a:effectLst/>
              </a:rPr>
              <a:t>rejoice </a:t>
            </a:r>
            <a:r>
              <a:rPr lang="en-US" sz="3600" dirty="0">
                <a:effectLst/>
              </a:rPr>
              <a:t>in </a:t>
            </a:r>
            <a:r>
              <a:rPr lang="en-US" sz="3600" dirty="0" smtClean="0">
                <a:effectLst/>
              </a:rPr>
              <a:t>the permanent </a:t>
            </a:r>
            <a:r>
              <a:rPr lang="en-US" sz="3600" dirty="0">
                <a:effectLst/>
              </a:rPr>
              <a:t>union with her glorious </a:t>
            </a:r>
            <a:r>
              <a:rPr lang="en-US" sz="3600" dirty="0" smtClean="0">
                <a:effectLst/>
              </a:rPr>
              <a:t>Lord</a:t>
            </a:r>
            <a:r>
              <a:rPr lang="en-US" sz="3600" dirty="0">
                <a:effectLst/>
              </a:rPr>
              <a:t>. </a:t>
            </a:r>
            <a:r>
              <a:rPr lang="en-US" sz="3600" dirty="0" smtClean="0">
                <a:effectLst/>
              </a:rPr>
              <a:t>The </a:t>
            </a:r>
            <a:r>
              <a:rPr lang="en-US" sz="3600" dirty="0">
                <a:effectLst/>
              </a:rPr>
              <a:t>church has been </a:t>
            </a:r>
            <a:r>
              <a:rPr lang="en-US" sz="3600" dirty="0" smtClean="0">
                <a:effectLst/>
              </a:rPr>
              <a:t>engaged </a:t>
            </a:r>
            <a:r>
              <a:rPr lang="en-US" sz="3600" dirty="0">
                <a:effectLst/>
              </a:rPr>
              <a:t>to Christ as a chaste virgin, but now he takes her into full union with himself, and thus gives her rest from all her conflicts and sufferings. </a:t>
            </a:r>
            <a:r>
              <a:rPr lang="en-US" sz="3600" dirty="0" smtClean="0">
                <a:effectLst/>
              </a:rPr>
              <a:t>.. </a:t>
            </a:r>
            <a:r>
              <a:rPr lang="en-US" sz="3600" i="1" dirty="0" smtClean="0">
                <a:solidFill>
                  <a:srgbClr val="FFFF00"/>
                </a:solidFill>
                <a:effectLst/>
              </a:rPr>
              <a:t>His </a:t>
            </a:r>
            <a:r>
              <a:rPr lang="en-US" sz="3600" i="1" dirty="0">
                <a:solidFill>
                  <a:srgbClr val="FFFF00"/>
                </a:solidFill>
                <a:effectLst/>
              </a:rPr>
              <a:t>wife</a:t>
            </a:r>
            <a:r>
              <a:rPr lang="en-US" sz="3600" dirty="0">
                <a:effectLst/>
              </a:rPr>
              <a:t>; representing the multitude of his faithful followers.</a:t>
            </a:r>
          </a:p>
          <a:p>
            <a:pPr marL="0" indent="0">
              <a:buNone/>
            </a:pPr>
            <a:endParaRPr lang="en-US" sz="3600" dirty="0" smtClean="0">
              <a:effectLst/>
            </a:endParaRPr>
          </a:p>
        </p:txBody>
      </p:sp>
    </p:spTree>
    <p:extLst>
      <p:ext uri="{BB962C8B-B14F-4D97-AF65-F5344CB8AC3E}">
        <p14:creationId xmlns:p14="http://schemas.microsoft.com/office/powerpoint/2010/main" val="3133944009"/>
      </p:ext>
    </p:extLst>
  </p:cSld>
  <p:clrMapOvr>
    <a:masterClrMapping/>
  </p:clrMapOvr>
  <p:timing>
    <p:tnLst>
      <p:par>
        <p:cTn id="1" dur="indefinite" restart="never" nodeType="tmRoot"/>
      </p:par>
    </p:tnLst>
  </p:timing>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19:7</a:t>
            </a:r>
            <a:endParaRPr lang="en-US" dirty="0">
              <a:solidFill>
                <a:srgbClr val="00FFFF"/>
              </a:solidFill>
            </a:endParaRPr>
          </a:p>
        </p:txBody>
      </p:sp>
      <p:sp>
        <p:nvSpPr>
          <p:cNvPr id="5" name="Content Placeholder 2"/>
          <p:cNvSpPr>
            <a:spLocks noGrp="1"/>
          </p:cNvSpPr>
          <p:nvPr>
            <p:ph idx="1"/>
          </p:nvPr>
        </p:nvSpPr>
        <p:spPr>
          <a:xfrm>
            <a:off x="177421" y="1965278"/>
            <a:ext cx="11805314" cy="4722123"/>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his wife hath made herself </a:t>
            </a:r>
            <a:r>
              <a:rPr lang="en-US" sz="3600" i="1" dirty="0" smtClean="0">
                <a:solidFill>
                  <a:srgbClr val="FFFF00"/>
                </a:solidFill>
                <a:effectLst/>
              </a:rPr>
              <a:t>ready…</a:t>
            </a:r>
            <a:endParaRPr lang="en-US" sz="3600" dirty="0" smtClean="0">
              <a:effectLst/>
            </a:endParaRPr>
          </a:p>
          <a:p>
            <a:pPr marL="0" indent="0">
              <a:buNone/>
            </a:pPr>
            <a:r>
              <a:rPr lang="en-US" sz="3600" dirty="0" smtClean="0">
                <a:effectLst/>
              </a:rPr>
              <a:t>By </a:t>
            </a:r>
            <a:r>
              <a:rPr lang="en-US" sz="3600" dirty="0">
                <a:effectLst/>
              </a:rPr>
              <a:t>putting on her beautiful </a:t>
            </a:r>
            <a:r>
              <a:rPr lang="en-US" sz="3600" dirty="0" smtClean="0">
                <a:effectLst/>
              </a:rPr>
              <a:t>clothing </a:t>
            </a:r>
            <a:r>
              <a:rPr lang="en-US" sz="3600" dirty="0">
                <a:effectLst/>
              </a:rPr>
              <a:t>and ornaments. All the preparations had been made for a permanent and uninterrupted union with its </a:t>
            </a:r>
            <a:r>
              <a:rPr lang="en-US" sz="3600" dirty="0" smtClean="0">
                <a:effectLst/>
              </a:rPr>
              <a:t>Redeemer and </a:t>
            </a:r>
            <a:r>
              <a:rPr lang="en-US" sz="3600" dirty="0">
                <a:effectLst/>
              </a:rPr>
              <a:t>the church was </a:t>
            </a:r>
            <a:r>
              <a:rPr lang="en-US" sz="3600" dirty="0" smtClean="0">
                <a:effectLst/>
              </a:rPr>
              <a:t>henceforth </a:t>
            </a:r>
            <a:r>
              <a:rPr lang="en-US" sz="3600" dirty="0">
                <a:effectLst/>
              </a:rPr>
              <a:t>to be </a:t>
            </a:r>
            <a:r>
              <a:rPr lang="en-US" sz="3600" dirty="0" smtClean="0">
                <a:effectLst/>
              </a:rPr>
              <a:t>recognized </a:t>
            </a:r>
            <a:r>
              <a:rPr lang="en-US" sz="3600" dirty="0">
                <a:effectLst/>
              </a:rPr>
              <a:t>as his beautiful </a:t>
            </a:r>
            <a:r>
              <a:rPr lang="en-US" sz="3600" dirty="0" smtClean="0">
                <a:effectLst/>
              </a:rPr>
              <a:t>bride.</a:t>
            </a:r>
          </a:p>
        </p:txBody>
      </p:sp>
    </p:spTree>
    <p:extLst>
      <p:ext uri="{BB962C8B-B14F-4D97-AF65-F5344CB8AC3E}">
        <p14:creationId xmlns:p14="http://schemas.microsoft.com/office/powerpoint/2010/main" val="9371832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Compensation</a:t>
            </a:r>
          </a:p>
          <a:p>
            <a:pPr marL="0" indent="0">
              <a:buNone/>
            </a:pPr>
            <a:r>
              <a:rPr lang="en-US" sz="3200" dirty="0"/>
              <a:t>There has been a great variety of opinion in regard to the meaning of the white stone, and almost no two expositors agree. Illustrations of its meaning have been sought from Grecian, Hebrew, and Roman customs, but none of these make it any easier to interpret.  </a:t>
            </a:r>
          </a:p>
          <a:p>
            <a:pPr marL="0" indent="0">
              <a:buNone/>
            </a:pPr>
            <a:r>
              <a:rPr lang="en-US" sz="3200" i="1" dirty="0">
                <a:solidFill>
                  <a:srgbClr val="FFFF00"/>
                </a:solidFill>
              </a:rPr>
              <a:t>A white stone was regarded as a token of favour, prosperity, or success.  As such, it would denote that the Christian to whom it is said to be given would merit the favour of the Redeemer, and would have a token of his approval. </a:t>
            </a:r>
          </a:p>
          <a:p>
            <a:pPr marL="0" indent="0">
              <a:buNone/>
            </a:pPr>
            <a:endParaRPr lang="en-US" sz="3200" dirty="0"/>
          </a:p>
        </p:txBody>
      </p:sp>
    </p:spTree>
    <p:extLst>
      <p:ext uri="{BB962C8B-B14F-4D97-AF65-F5344CB8AC3E}">
        <p14:creationId xmlns:p14="http://schemas.microsoft.com/office/powerpoint/2010/main" val="1983598906"/>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19:8</a:t>
            </a:r>
            <a:endParaRPr lang="en-US" dirty="0">
              <a:solidFill>
                <a:srgbClr val="00FFFF"/>
              </a:solidFill>
            </a:endParaRPr>
          </a:p>
        </p:txBody>
      </p:sp>
      <p:sp>
        <p:nvSpPr>
          <p:cNvPr id="5" name="Content Placeholder 2"/>
          <p:cNvSpPr>
            <a:spLocks noGrp="1"/>
          </p:cNvSpPr>
          <p:nvPr>
            <p:ph idx="1"/>
          </p:nvPr>
        </p:nvSpPr>
        <p:spPr>
          <a:xfrm>
            <a:off x="177421" y="1241946"/>
            <a:ext cx="11805314" cy="5445455"/>
          </a:xfrm>
        </p:spPr>
        <p:txBody>
          <a:bodyPr>
            <a:noAutofit/>
          </a:bodyPr>
          <a:lstStyle/>
          <a:p>
            <a:pPr marL="0" indent="0">
              <a:buNone/>
            </a:pPr>
            <a:r>
              <a:rPr lang="en-US" sz="3600" i="1" dirty="0">
                <a:solidFill>
                  <a:srgbClr val="FFFF00"/>
                </a:solidFill>
                <a:effectLst/>
              </a:rPr>
              <a:t>And to her was </a:t>
            </a:r>
            <a:r>
              <a:rPr lang="en-US" sz="3600" i="1" dirty="0" smtClean="0">
                <a:solidFill>
                  <a:srgbClr val="FFFF00"/>
                </a:solidFill>
                <a:effectLst/>
              </a:rPr>
              <a:t>granted…</a:t>
            </a:r>
            <a:r>
              <a:rPr lang="en-US" sz="3600" dirty="0" smtClean="0">
                <a:effectLst/>
              </a:rPr>
              <a:t> </a:t>
            </a:r>
          </a:p>
          <a:p>
            <a:pPr marL="0" indent="0">
              <a:buNone/>
            </a:pPr>
            <a:r>
              <a:rPr lang="en-US" sz="3600" dirty="0" smtClean="0">
                <a:effectLst/>
              </a:rPr>
              <a:t>It </a:t>
            </a:r>
            <a:r>
              <a:rPr lang="en-US" sz="3600" dirty="0">
                <a:effectLst/>
              </a:rPr>
              <a:t>is not said here by whom this was granted, but it is perhaps implied that this was conferred by the Saviour himself on his bride</a:t>
            </a:r>
            <a:r>
              <a:rPr lang="en-US" sz="3600" dirty="0" smtClean="0">
                <a:effectLst/>
              </a:rPr>
              <a:t>. </a:t>
            </a:r>
          </a:p>
          <a:p>
            <a:pPr marL="0" indent="0">
              <a:buNone/>
            </a:pPr>
            <a:r>
              <a:rPr lang="en-US" sz="3600" i="1" dirty="0">
                <a:solidFill>
                  <a:srgbClr val="FFFF00"/>
                </a:solidFill>
                <a:effectLst/>
              </a:rPr>
              <a:t>That she should be arrayed in fine linen, clean and white.</a:t>
            </a:r>
            <a:r>
              <a:rPr lang="en-US" sz="3600" dirty="0">
                <a:effectLst/>
              </a:rPr>
              <a:t> White has, perhaps, in all countries been the usual colour of the bridal dress--as an emblem of </a:t>
            </a:r>
            <a:r>
              <a:rPr lang="en-US" sz="3600" dirty="0" smtClean="0">
                <a:effectLst/>
              </a:rPr>
              <a:t>innocence &amp; purity… which is hereby meant for the church. </a:t>
            </a:r>
          </a:p>
        </p:txBody>
      </p:sp>
    </p:spTree>
    <p:extLst>
      <p:ext uri="{BB962C8B-B14F-4D97-AF65-F5344CB8AC3E}">
        <p14:creationId xmlns:p14="http://schemas.microsoft.com/office/powerpoint/2010/main" val="2308286644"/>
      </p:ext>
    </p:extLst>
  </p:cSld>
  <p:clrMapOvr>
    <a:masterClrMapping/>
  </p:clrMapOvr>
  <p:timing>
    <p:tnLst>
      <p:par>
        <p:cTn id="1" dur="indefinite" restart="never" nodeType="tmRoot"/>
      </p:par>
    </p:tnLst>
  </p:timing>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19:8</a:t>
            </a:r>
            <a:endParaRPr lang="en-US" dirty="0">
              <a:solidFill>
                <a:srgbClr val="00FFFF"/>
              </a:solidFill>
            </a:endParaRPr>
          </a:p>
        </p:txBody>
      </p:sp>
      <p:sp>
        <p:nvSpPr>
          <p:cNvPr id="5" name="Content Placeholder 2"/>
          <p:cNvSpPr>
            <a:spLocks noGrp="1"/>
          </p:cNvSpPr>
          <p:nvPr>
            <p:ph idx="1"/>
          </p:nvPr>
        </p:nvSpPr>
        <p:spPr>
          <a:xfrm>
            <a:off x="177421" y="1241946"/>
            <a:ext cx="11805314" cy="5445455"/>
          </a:xfrm>
        </p:spPr>
        <p:txBody>
          <a:bodyPr>
            <a:noAutofit/>
          </a:bodyPr>
          <a:lstStyle/>
          <a:p>
            <a:pPr marL="0" indent="0">
              <a:buNone/>
            </a:pPr>
            <a:r>
              <a:rPr lang="en-US" sz="3600" i="1" dirty="0" smtClean="0">
                <a:solidFill>
                  <a:srgbClr val="FFFF00"/>
                </a:solidFill>
                <a:effectLst/>
              </a:rPr>
              <a:t>For </a:t>
            </a:r>
            <a:r>
              <a:rPr lang="en-US" sz="3600" i="1" dirty="0">
                <a:solidFill>
                  <a:srgbClr val="FFFF00"/>
                </a:solidFill>
                <a:effectLst/>
              </a:rPr>
              <a:t>the fine linen is the righteousness of </a:t>
            </a:r>
            <a:r>
              <a:rPr lang="en-US" sz="3600" i="1" dirty="0" smtClean="0">
                <a:solidFill>
                  <a:srgbClr val="FFFF00"/>
                </a:solidFill>
                <a:effectLst/>
              </a:rPr>
              <a:t>saints…          </a:t>
            </a:r>
            <a:r>
              <a:rPr lang="en-US" sz="3600" dirty="0" smtClean="0">
                <a:effectLst/>
              </a:rPr>
              <a:t>The fine linen represents </a:t>
            </a:r>
            <a:r>
              <a:rPr lang="en-US" sz="3600" dirty="0">
                <a:effectLst/>
              </a:rPr>
              <a:t>the righteousness of the </a:t>
            </a:r>
            <a:r>
              <a:rPr lang="en-US" sz="3600" dirty="0" smtClean="0">
                <a:effectLst/>
              </a:rPr>
              <a:t>saints. </a:t>
            </a:r>
            <a:r>
              <a:rPr lang="en-US" sz="3600" dirty="0">
                <a:effectLst/>
              </a:rPr>
              <a:t>It </a:t>
            </a:r>
            <a:r>
              <a:rPr lang="en-US" sz="3600" dirty="0" smtClean="0">
                <a:effectLst/>
              </a:rPr>
              <a:t>must be </a:t>
            </a:r>
            <a:r>
              <a:rPr lang="en-US" sz="3600" dirty="0">
                <a:effectLst/>
              </a:rPr>
              <a:t>implied </a:t>
            </a:r>
            <a:r>
              <a:rPr lang="en-US" sz="3600" dirty="0" smtClean="0">
                <a:effectLst/>
              </a:rPr>
              <a:t>here that </a:t>
            </a:r>
            <a:r>
              <a:rPr lang="en-US" sz="3600" dirty="0">
                <a:effectLst/>
              </a:rPr>
              <a:t>this is not their own righteousness, for it is said that this was "given" to the </a:t>
            </a:r>
            <a:r>
              <a:rPr lang="en-US" sz="3600" dirty="0" smtClean="0">
                <a:effectLst/>
              </a:rPr>
              <a:t>bride. </a:t>
            </a:r>
            <a:r>
              <a:rPr lang="en-US" sz="3600" dirty="0">
                <a:effectLst/>
              </a:rPr>
              <a:t>It is the gracious bestowment of </a:t>
            </a:r>
            <a:r>
              <a:rPr lang="en-US" sz="3600" dirty="0" smtClean="0">
                <a:effectLst/>
              </a:rPr>
              <a:t>the </a:t>
            </a:r>
            <a:r>
              <a:rPr lang="en-US" sz="3600" dirty="0">
                <a:effectLst/>
              </a:rPr>
              <a:t>Lord; and the reference here must be to that righteousness which they obtain by faith--the righteousness which results from justification through the merits of the Redeemer. </a:t>
            </a:r>
            <a:endParaRPr lang="en-US" sz="3600" dirty="0" smtClean="0">
              <a:effectLst/>
            </a:endParaRPr>
          </a:p>
        </p:txBody>
      </p:sp>
    </p:spTree>
    <p:extLst>
      <p:ext uri="{BB962C8B-B14F-4D97-AF65-F5344CB8AC3E}">
        <p14:creationId xmlns:p14="http://schemas.microsoft.com/office/powerpoint/2010/main" val="752777409"/>
      </p:ext>
    </p:extLst>
  </p:cSld>
  <p:clrMapOvr>
    <a:masterClrMapping/>
  </p:clrMapOvr>
  <p:timing>
    <p:tnLst>
      <p:par>
        <p:cTn id="1" dur="indefinite" restart="never" nodeType="tmRoot"/>
      </p:par>
    </p:tnLst>
  </p:timing>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19:9</a:t>
            </a:r>
            <a:endParaRPr lang="en-US" dirty="0">
              <a:solidFill>
                <a:srgbClr val="00FFFF"/>
              </a:solidFill>
            </a:endParaRPr>
          </a:p>
        </p:txBody>
      </p:sp>
      <p:sp>
        <p:nvSpPr>
          <p:cNvPr id="5" name="Content Placeholder 2"/>
          <p:cNvSpPr>
            <a:spLocks noGrp="1"/>
          </p:cNvSpPr>
          <p:nvPr>
            <p:ph idx="1"/>
          </p:nvPr>
        </p:nvSpPr>
        <p:spPr>
          <a:xfrm>
            <a:off x="177421" y="1610436"/>
            <a:ext cx="11805314" cy="5076965"/>
          </a:xfrm>
        </p:spPr>
        <p:txBody>
          <a:bodyPr>
            <a:noAutofit/>
          </a:bodyPr>
          <a:lstStyle/>
          <a:p>
            <a:pPr marL="0" indent="0">
              <a:buNone/>
            </a:pPr>
            <a:r>
              <a:rPr lang="en-US" sz="3600" dirty="0" smtClean="0">
                <a:effectLst/>
              </a:rPr>
              <a:t>The </a:t>
            </a:r>
            <a:r>
              <a:rPr lang="en-US" sz="3600" dirty="0">
                <a:solidFill>
                  <a:srgbClr val="00FFFF"/>
                </a:solidFill>
                <a:effectLst/>
              </a:rPr>
              <a:t>marriage is one </a:t>
            </a:r>
            <a:r>
              <a:rPr lang="en-US" sz="3600" dirty="0" smtClean="0">
                <a:solidFill>
                  <a:srgbClr val="00FFFF"/>
                </a:solidFill>
                <a:effectLst/>
              </a:rPr>
              <a:t>thing</a:t>
            </a:r>
            <a:r>
              <a:rPr lang="en-US" sz="3600" dirty="0" smtClean="0">
                <a:solidFill>
                  <a:srgbClr val="FFFF00"/>
                </a:solidFill>
                <a:effectLst/>
              </a:rPr>
              <a:t> (Vs. 7) </a:t>
            </a:r>
            <a:r>
              <a:rPr lang="en-US" sz="3600" dirty="0">
                <a:effectLst/>
              </a:rPr>
              <a:t>and </a:t>
            </a:r>
            <a:r>
              <a:rPr lang="en-US" sz="3600" dirty="0">
                <a:solidFill>
                  <a:srgbClr val="00FFFF"/>
                </a:solidFill>
                <a:effectLst/>
              </a:rPr>
              <a:t>the marriage-supper </a:t>
            </a:r>
            <a:r>
              <a:rPr lang="en-US" sz="3600" dirty="0" smtClean="0">
                <a:solidFill>
                  <a:srgbClr val="00FFFF"/>
                </a:solidFill>
                <a:effectLst/>
              </a:rPr>
              <a:t>is another</a:t>
            </a:r>
            <a:r>
              <a:rPr lang="en-US" sz="3600" dirty="0" smtClean="0">
                <a:effectLst/>
              </a:rPr>
              <a:t> </a:t>
            </a:r>
            <a:r>
              <a:rPr lang="en-US" sz="3600" dirty="0" smtClean="0">
                <a:solidFill>
                  <a:srgbClr val="FFFF00"/>
                </a:solidFill>
                <a:effectLst/>
              </a:rPr>
              <a:t>(Vs. 9)</a:t>
            </a:r>
            <a:r>
              <a:rPr lang="en-US" sz="3600" dirty="0" smtClean="0">
                <a:effectLst/>
              </a:rPr>
              <a:t>. </a:t>
            </a:r>
            <a:r>
              <a:rPr lang="en-US" sz="3600" dirty="0">
                <a:solidFill>
                  <a:srgbClr val="FFFF00"/>
                </a:solidFill>
                <a:effectLst/>
              </a:rPr>
              <a:t>T</a:t>
            </a:r>
            <a:r>
              <a:rPr lang="en-US" sz="3600" dirty="0" smtClean="0">
                <a:solidFill>
                  <a:srgbClr val="FFFF00"/>
                </a:solidFill>
                <a:effectLst/>
              </a:rPr>
              <a:t>he </a:t>
            </a:r>
            <a:r>
              <a:rPr lang="en-US" sz="3600" dirty="0">
                <a:solidFill>
                  <a:srgbClr val="FFFF00"/>
                </a:solidFill>
                <a:effectLst/>
              </a:rPr>
              <a:t>marriage-supper follows the </a:t>
            </a:r>
            <a:r>
              <a:rPr lang="en-US" sz="3600" dirty="0" smtClean="0">
                <a:solidFill>
                  <a:srgbClr val="FFFF00"/>
                </a:solidFill>
                <a:effectLst/>
              </a:rPr>
              <a:t>marriage</a:t>
            </a:r>
            <a:r>
              <a:rPr lang="en-US" sz="3600" dirty="0">
                <a:solidFill>
                  <a:srgbClr val="FFFF00"/>
                </a:solidFill>
                <a:effectLst/>
              </a:rPr>
              <a:t>.</a:t>
            </a:r>
            <a:r>
              <a:rPr lang="en-US" sz="3600" dirty="0" smtClean="0">
                <a:effectLst/>
              </a:rPr>
              <a:t> Blessed </a:t>
            </a:r>
            <a:r>
              <a:rPr lang="en-US" sz="3600" dirty="0">
                <a:effectLst/>
              </a:rPr>
              <a:t>are they which are </a:t>
            </a:r>
            <a:r>
              <a:rPr lang="en-US" sz="3600" dirty="0" smtClean="0">
                <a:effectLst/>
              </a:rPr>
              <a:t>invited </a:t>
            </a:r>
            <a:r>
              <a:rPr lang="en-US" sz="3600" dirty="0">
                <a:effectLst/>
              </a:rPr>
              <a:t>to </a:t>
            </a:r>
            <a:r>
              <a:rPr lang="en-US" sz="3600" dirty="0" smtClean="0">
                <a:effectLst/>
              </a:rPr>
              <a:t>the supper </a:t>
            </a:r>
            <a:r>
              <a:rPr lang="en-US" sz="3600" dirty="0" smtClean="0">
                <a:solidFill>
                  <a:srgbClr val="00FFFF"/>
                </a:solidFill>
                <a:effectLst/>
              </a:rPr>
              <a:t>(wedding reception) </a:t>
            </a:r>
            <a:r>
              <a:rPr lang="en-US" sz="3600" dirty="0" smtClean="0">
                <a:effectLst/>
              </a:rPr>
              <a:t>because it therefore means that they have gone thru the </a:t>
            </a:r>
            <a:r>
              <a:rPr lang="en-US" sz="3600" dirty="0" smtClean="0">
                <a:solidFill>
                  <a:srgbClr val="00FFFF"/>
                </a:solidFill>
                <a:effectLst/>
              </a:rPr>
              <a:t>wedding ceremony</a:t>
            </a:r>
            <a:r>
              <a:rPr lang="en-US" sz="3600" dirty="0" smtClean="0">
                <a:effectLst/>
              </a:rPr>
              <a:t>. They were worthy to partake in the reception because they were made ready by the ceremony.</a:t>
            </a:r>
          </a:p>
        </p:txBody>
      </p:sp>
    </p:spTree>
    <p:extLst>
      <p:ext uri="{BB962C8B-B14F-4D97-AF65-F5344CB8AC3E}">
        <p14:creationId xmlns:p14="http://schemas.microsoft.com/office/powerpoint/2010/main" val="3054220157"/>
      </p:ext>
    </p:extLst>
  </p:cSld>
  <p:clrMapOvr>
    <a:masterClrMapping/>
  </p:clrMapOvr>
  <p:timing>
    <p:tnLst>
      <p:par>
        <p:cTn id="1" dur="indefinite" restart="never" nodeType="tmRoot"/>
      </p:par>
    </p:tnLst>
  </p:timing>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19:10</a:t>
            </a:r>
            <a:endParaRPr lang="en-US" dirty="0">
              <a:solidFill>
                <a:srgbClr val="00FFFF"/>
              </a:solidFill>
            </a:endParaRPr>
          </a:p>
        </p:txBody>
      </p:sp>
      <p:sp>
        <p:nvSpPr>
          <p:cNvPr id="5" name="Content Placeholder 2"/>
          <p:cNvSpPr>
            <a:spLocks noGrp="1"/>
          </p:cNvSpPr>
          <p:nvPr>
            <p:ph idx="1"/>
          </p:nvPr>
        </p:nvSpPr>
        <p:spPr>
          <a:xfrm>
            <a:off x="177421" y="1596788"/>
            <a:ext cx="11805314" cy="5090614"/>
          </a:xfrm>
        </p:spPr>
        <p:txBody>
          <a:bodyPr>
            <a:noAutofit/>
          </a:bodyPr>
          <a:lstStyle/>
          <a:p>
            <a:pPr marL="0" indent="0">
              <a:buNone/>
            </a:pPr>
            <a:r>
              <a:rPr lang="en-US" sz="4800" i="1" dirty="0" smtClean="0">
                <a:solidFill>
                  <a:srgbClr val="FFFF00"/>
                </a:solidFill>
                <a:effectLst/>
              </a:rPr>
              <a:t>“I </a:t>
            </a:r>
            <a:r>
              <a:rPr lang="en-US" sz="4800" i="1" dirty="0">
                <a:solidFill>
                  <a:srgbClr val="FFFF00"/>
                </a:solidFill>
                <a:effectLst/>
              </a:rPr>
              <a:t>fell down before his feet to worship him. </a:t>
            </a:r>
            <a:r>
              <a:rPr lang="en-US" sz="4800" i="1" dirty="0" smtClean="0">
                <a:solidFill>
                  <a:srgbClr val="FFFF00"/>
                </a:solidFill>
                <a:effectLst/>
              </a:rPr>
              <a:t>And he </a:t>
            </a:r>
            <a:r>
              <a:rPr lang="en-US" sz="4800" i="1" dirty="0">
                <a:solidFill>
                  <a:srgbClr val="FFFF00"/>
                </a:solidFill>
                <a:effectLst/>
              </a:rPr>
              <a:t>said to me, "Look! Don't do it! I am a fellow bondservant with you and with your brothers who hold the testimony of Jesus. Worship </a:t>
            </a:r>
            <a:r>
              <a:rPr lang="en-US" sz="4800" i="1" dirty="0" smtClean="0">
                <a:solidFill>
                  <a:srgbClr val="FFFF00"/>
                </a:solidFill>
                <a:effectLst/>
              </a:rPr>
              <a:t>God…”</a:t>
            </a:r>
          </a:p>
        </p:txBody>
      </p:sp>
    </p:spTree>
    <p:extLst>
      <p:ext uri="{BB962C8B-B14F-4D97-AF65-F5344CB8AC3E}">
        <p14:creationId xmlns:p14="http://schemas.microsoft.com/office/powerpoint/2010/main" val="798018384"/>
      </p:ext>
    </p:extLst>
  </p:cSld>
  <p:clrMapOvr>
    <a:masterClrMapping/>
  </p:clrMapOvr>
  <p:timing>
    <p:tnLst>
      <p:par>
        <p:cTn id="1" dur="indefinite" restart="never" nodeType="tmRoot"/>
      </p:par>
    </p:tnLst>
  </p:timing>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19:10</a:t>
            </a:r>
            <a:endParaRPr lang="en-US" dirty="0">
              <a:solidFill>
                <a:srgbClr val="00FFFF"/>
              </a:solidFill>
            </a:endParaRPr>
          </a:p>
        </p:txBody>
      </p:sp>
      <p:sp>
        <p:nvSpPr>
          <p:cNvPr id="5" name="Content Placeholder 2"/>
          <p:cNvSpPr>
            <a:spLocks noGrp="1"/>
          </p:cNvSpPr>
          <p:nvPr>
            <p:ph idx="1"/>
          </p:nvPr>
        </p:nvSpPr>
        <p:spPr>
          <a:xfrm>
            <a:off x="177421" y="1378424"/>
            <a:ext cx="11805314" cy="5308978"/>
          </a:xfrm>
        </p:spPr>
        <p:txBody>
          <a:bodyPr>
            <a:noAutofit/>
          </a:bodyPr>
          <a:lstStyle/>
          <a:p>
            <a:pPr marL="0" indent="0">
              <a:buNone/>
            </a:pPr>
            <a:r>
              <a:rPr lang="en-US" sz="3600" i="1" dirty="0" smtClean="0">
                <a:solidFill>
                  <a:srgbClr val="FFFF00"/>
                </a:solidFill>
                <a:effectLst/>
              </a:rPr>
              <a:t>“…the </a:t>
            </a:r>
            <a:r>
              <a:rPr lang="en-US" sz="3600" i="1" dirty="0">
                <a:solidFill>
                  <a:srgbClr val="00FFFF"/>
                </a:solidFill>
                <a:effectLst/>
              </a:rPr>
              <a:t>testimony</a:t>
            </a:r>
            <a:r>
              <a:rPr lang="en-US" sz="3600" i="1" dirty="0">
                <a:solidFill>
                  <a:srgbClr val="FFFF00"/>
                </a:solidFill>
                <a:effectLst/>
              </a:rPr>
              <a:t> of Jesus is the spirit of </a:t>
            </a:r>
            <a:r>
              <a:rPr lang="en-US" sz="3600" i="1" dirty="0" smtClean="0">
                <a:solidFill>
                  <a:srgbClr val="FFFF00"/>
                </a:solidFill>
                <a:effectLst/>
              </a:rPr>
              <a:t>prophecy”</a:t>
            </a:r>
          </a:p>
          <a:p>
            <a:pPr marL="0" indent="0">
              <a:buNone/>
            </a:pPr>
            <a:r>
              <a:rPr lang="en-US" sz="3600" dirty="0" smtClean="0">
                <a:effectLst/>
              </a:rPr>
              <a:t>The (</a:t>
            </a:r>
            <a:r>
              <a:rPr lang="en-US" sz="3600" dirty="0" smtClean="0">
                <a:solidFill>
                  <a:srgbClr val="00FFFF"/>
                </a:solidFill>
                <a:effectLst/>
              </a:rPr>
              <a:t>evidence, report, witness</a:t>
            </a:r>
            <a:r>
              <a:rPr lang="en-US" sz="3600" dirty="0" smtClean="0">
                <a:effectLst/>
              </a:rPr>
              <a:t>) of prophecy should point to Jesus. </a:t>
            </a:r>
          </a:p>
          <a:p>
            <a:pPr marL="0" indent="0">
              <a:buNone/>
            </a:pPr>
            <a:r>
              <a:rPr lang="en-US" sz="3600" dirty="0" smtClean="0">
                <a:effectLst/>
              </a:rPr>
              <a:t>Jesus is </a:t>
            </a:r>
            <a:r>
              <a:rPr lang="en-US" sz="3600" dirty="0">
                <a:effectLst/>
              </a:rPr>
              <a:t>the focus of </a:t>
            </a:r>
            <a:r>
              <a:rPr lang="en-US" sz="3600" dirty="0" smtClean="0">
                <a:effectLst/>
              </a:rPr>
              <a:t>this prophecy.</a:t>
            </a:r>
            <a:r>
              <a:rPr lang="en-US" sz="3600" dirty="0">
                <a:effectLst/>
              </a:rPr>
              <a:t> Jesus </a:t>
            </a:r>
            <a:r>
              <a:rPr lang="en-US" sz="3600" dirty="0" smtClean="0">
                <a:effectLst/>
              </a:rPr>
              <a:t>is </a:t>
            </a:r>
            <a:r>
              <a:rPr lang="en-US" sz="3600" dirty="0">
                <a:effectLst/>
              </a:rPr>
              <a:t>the very breath of </a:t>
            </a:r>
            <a:r>
              <a:rPr lang="en-US" sz="3600" dirty="0" smtClean="0">
                <a:effectLst/>
              </a:rPr>
              <a:t>these prophecies.</a:t>
            </a:r>
          </a:p>
          <a:p>
            <a:pPr marL="0" indent="0">
              <a:buNone/>
            </a:pPr>
            <a:r>
              <a:rPr lang="en-US" sz="3600" dirty="0">
                <a:effectLst/>
              </a:rPr>
              <a:t>What you learn from these prophecies will reveal more about Jesus Christ.</a:t>
            </a:r>
          </a:p>
          <a:p>
            <a:pPr marL="0" indent="0">
              <a:buNone/>
            </a:pPr>
            <a:endParaRPr lang="en-US" sz="3600" dirty="0" smtClean="0">
              <a:effectLst/>
            </a:endParaRPr>
          </a:p>
        </p:txBody>
      </p:sp>
    </p:spTree>
    <p:extLst>
      <p:ext uri="{BB962C8B-B14F-4D97-AF65-F5344CB8AC3E}">
        <p14:creationId xmlns:p14="http://schemas.microsoft.com/office/powerpoint/2010/main" val="3275588599"/>
      </p:ext>
    </p:extLst>
  </p:cSld>
  <p:clrMapOvr>
    <a:masterClrMapping/>
  </p:clrMapOvr>
  <p:timing>
    <p:tnLst>
      <p:par>
        <p:cTn id="1" dur="indefinite" restart="never" nodeType="tmRoot"/>
      </p:par>
    </p:tnLst>
  </p:timing>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19:11-16</a:t>
            </a:r>
            <a:endParaRPr lang="en-US" dirty="0">
              <a:solidFill>
                <a:srgbClr val="00FFFF"/>
              </a:solidFill>
            </a:endParaRPr>
          </a:p>
        </p:txBody>
      </p:sp>
      <p:sp>
        <p:nvSpPr>
          <p:cNvPr id="5" name="Content Placeholder 2"/>
          <p:cNvSpPr>
            <a:spLocks noGrp="1"/>
          </p:cNvSpPr>
          <p:nvPr>
            <p:ph idx="1"/>
          </p:nvPr>
        </p:nvSpPr>
        <p:spPr>
          <a:xfrm>
            <a:off x="1263319" y="1139589"/>
            <a:ext cx="3725839" cy="5595580"/>
          </a:xfrm>
        </p:spPr>
        <p:txBody>
          <a:bodyPr>
            <a:noAutofit/>
          </a:bodyPr>
          <a:lstStyle/>
          <a:p>
            <a:pPr marL="0" indent="0" algn="ctr">
              <a:buNone/>
            </a:pPr>
            <a:r>
              <a:rPr lang="en-US" sz="4800" dirty="0" smtClean="0">
                <a:solidFill>
                  <a:srgbClr val="00FFFF"/>
                </a:solidFill>
                <a:effectLst>
                  <a:outerShdw blurRad="38100" dist="38100" dir="2700000" algn="tl">
                    <a:srgbClr val="000000">
                      <a:alpha val="43137"/>
                    </a:srgbClr>
                  </a:outerShdw>
                </a:effectLst>
              </a:rPr>
              <a:t>THE RETURN OF THE KING: THE 2</a:t>
            </a:r>
            <a:r>
              <a:rPr lang="en-US" sz="4800" baseline="30000" dirty="0" smtClean="0">
                <a:solidFill>
                  <a:srgbClr val="00FFFF"/>
                </a:solidFill>
                <a:effectLst>
                  <a:outerShdw blurRad="38100" dist="38100" dir="2700000" algn="tl">
                    <a:srgbClr val="000000">
                      <a:alpha val="43137"/>
                    </a:srgbClr>
                  </a:outerShdw>
                </a:effectLst>
              </a:rPr>
              <a:t>nd</a:t>
            </a:r>
            <a:r>
              <a:rPr lang="en-US" sz="4800" dirty="0" smtClean="0">
                <a:solidFill>
                  <a:srgbClr val="00FFFF"/>
                </a:solidFill>
                <a:effectLst>
                  <a:outerShdw blurRad="38100" dist="38100" dir="2700000" algn="tl">
                    <a:srgbClr val="000000">
                      <a:alpha val="43137"/>
                    </a:srgbClr>
                  </a:outerShdw>
                </a:effectLst>
              </a:rPr>
              <a:t> COMING OF CHRIST</a:t>
            </a:r>
          </a:p>
          <a:p>
            <a:pPr marL="0" indent="0" algn="ctr">
              <a:buNone/>
            </a:pPr>
            <a:endParaRPr lang="en-US" sz="3600" dirty="0" smtClean="0">
              <a:solidFill>
                <a:srgbClr val="00FFFF"/>
              </a:solidFill>
              <a:effectLst>
                <a:outerShdw blurRad="38100" dist="38100" dir="2700000" algn="tl">
                  <a:srgbClr val="000000">
                    <a:alpha val="43137"/>
                  </a:srgbClr>
                </a:outerShdw>
              </a:effectLst>
            </a:endParaRPr>
          </a:p>
        </p:txBody>
      </p:sp>
      <p:sp>
        <p:nvSpPr>
          <p:cNvPr id="3" name="AutoShape 2" descr="http://christianitymalaysia.com/wp/wp-content/uploads/2015/11/rev-19-11-rider-on-the-white-horse-david-miles-500w1-563x8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christianitymalaysia.com/wp/wp-content/uploads/2015/11/rev-19-11-rider-on-the-white-horse-david-miles-500w1-563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761" y="950602"/>
            <a:ext cx="4070889" cy="578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76444"/>
      </p:ext>
    </p:extLst>
  </p:cSld>
  <p:clrMapOvr>
    <a:masterClrMapping/>
  </p:clrMapOvr>
  <p:timing>
    <p:tnLst>
      <p:par>
        <p:cTn id="1" dur="indefinite" restart="never" nodeType="tmRoot"/>
      </p:par>
    </p:tnLst>
  </p:timing>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19:11</a:t>
            </a:r>
            <a:endParaRPr lang="en-US" dirty="0">
              <a:solidFill>
                <a:srgbClr val="00FFFF"/>
              </a:solidFill>
            </a:endParaRPr>
          </a:p>
        </p:txBody>
      </p:sp>
      <p:sp>
        <p:nvSpPr>
          <p:cNvPr id="5" name="Content Placeholder 2"/>
          <p:cNvSpPr>
            <a:spLocks noGrp="1"/>
          </p:cNvSpPr>
          <p:nvPr>
            <p:ph idx="1"/>
          </p:nvPr>
        </p:nvSpPr>
        <p:spPr>
          <a:xfrm>
            <a:off x="177421" y="941696"/>
            <a:ext cx="11805314" cy="5916304"/>
          </a:xfrm>
        </p:spPr>
        <p:txBody>
          <a:bodyPr>
            <a:noAutofit/>
          </a:bodyPr>
          <a:lstStyle/>
          <a:p>
            <a:pPr marL="0" indent="0">
              <a:buNone/>
            </a:pPr>
            <a:r>
              <a:rPr lang="en-US" sz="3600" dirty="0" smtClean="0">
                <a:effectLst/>
              </a:rPr>
              <a:t>The </a:t>
            </a:r>
            <a:r>
              <a:rPr lang="en-US" sz="3600" dirty="0">
                <a:effectLst/>
              </a:rPr>
              <a:t>bridegroom in the previous paragraph is </a:t>
            </a:r>
            <a:r>
              <a:rPr lang="en-US" sz="3600" dirty="0" smtClean="0">
                <a:effectLst/>
              </a:rPr>
              <a:t>now further revealed as </a:t>
            </a:r>
            <a:r>
              <a:rPr lang="en-US" sz="3600" dirty="0">
                <a:effectLst/>
              </a:rPr>
              <a:t>an all-conquering warrior. This describes Jesus' coming as the Jews expected Him the first </a:t>
            </a:r>
            <a:r>
              <a:rPr lang="en-US" sz="3600" dirty="0" smtClean="0">
                <a:effectLst/>
              </a:rPr>
              <a:t>time… as </a:t>
            </a:r>
            <a:r>
              <a:rPr lang="en-US" sz="3600" dirty="0">
                <a:effectLst/>
              </a:rPr>
              <a:t>a powerful military general. A white </a:t>
            </a:r>
            <a:r>
              <a:rPr lang="en-US" sz="3600" dirty="0" smtClean="0">
                <a:effectLst/>
              </a:rPr>
              <a:t>horse is </a:t>
            </a:r>
            <a:r>
              <a:rPr lang="en-US" sz="3600" dirty="0">
                <a:effectLst/>
              </a:rPr>
              <a:t>is an </a:t>
            </a:r>
            <a:r>
              <a:rPr lang="en-US" sz="3600" dirty="0" smtClean="0">
                <a:effectLst/>
              </a:rPr>
              <a:t>emblem </a:t>
            </a:r>
            <a:r>
              <a:rPr lang="en-US" sz="3600" dirty="0">
                <a:effectLst/>
              </a:rPr>
              <a:t>of the triumph of </a:t>
            </a:r>
            <a:r>
              <a:rPr lang="en-US" sz="3600" dirty="0" smtClean="0">
                <a:effectLst/>
              </a:rPr>
              <a:t>Christ. </a:t>
            </a:r>
            <a:r>
              <a:rPr lang="en-US" sz="3600" dirty="0">
                <a:solidFill>
                  <a:srgbClr val="FFFF00"/>
                </a:solidFill>
                <a:effectLst/>
              </a:rPr>
              <a:t>FAITHFUL</a:t>
            </a:r>
            <a:r>
              <a:rPr lang="en-US" sz="3600" dirty="0">
                <a:effectLst/>
              </a:rPr>
              <a:t> and </a:t>
            </a:r>
            <a:r>
              <a:rPr lang="en-US" sz="3600" dirty="0">
                <a:solidFill>
                  <a:srgbClr val="FFFF00"/>
                </a:solidFill>
                <a:effectLst/>
              </a:rPr>
              <a:t>TRUE</a:t>
            </a:r>
            <a:r>
              <a:rPr lang="en-US" sz="3600" dirty="0">
                <a:effectLst/>
              </a:rPr>
              <a:t> are characters of Christ. The terms </a:t>
            </a:r>
            <a:r>
              <a:rPr lang="en-US" sz="3600" i="1" dirty="0">
                <a:solidFill>
                  <a:srgbClr val="FFFF00"/>
                </a:solidFill>
                <a:effectLst/>
              </a:rPr>
              <a:t>"Faithful and True" </a:t>
            </a:r>
            <a:r>
              <a:rPr lang="en-US" sz="3600" dirty="0">
                <a:effectLst/>
              </a:rPr>
              <a:t>in Hebrew convey </a:t>
            </a:r>
            <a:r>
              <a:rPr lang="en-US" sz="3600" dirty="0" smtClean="0">
                <a:effectLst/>
              </a:rPr>
              <a:t>trustworthiness. </a:t>
            </a:r>
            <a:r>
              <a:rPr lang="en-US" sz="3600" dirty="0" smtClean="0">
                <a:solidFill>
                  <a:srgbClr val="00FFFF"/>
                </a:solidFill>
                <a:effectLst/>
              </a:rPr>
              <a:t>Notice in this passage that Jesus </a:t>
            </a:r>
            <a:r>
              <a:rPr lang="en-US" sz="3600" dirty="0">
                <a:solidFill>
                  <a:srgbClr val="00FFFF"/>
                </a:solidFill>
                <a:effectLst/>
              </a:rPr>
              <a:t>is not designated </a:t>
            </a:r>
            <a:r>
              <a:rPr lang="en-US" sz="3600" dirty="0" smtClean="0">
                <a:solidFill>
                  <a:srgbClr val="00FFFF"/>
                </a:solidFill>
                <a:effectLst/>
              </a:rPr>
              <a:t>by </a:t>
            </a:r>
            <a:r>
              <a:rPr lang="en-US" sz="3600" dirty="0">
                <a:solidFill>
                  <a:srgbClr val="00FFFF"/>
                </a:solidFill>
                <a:effectLst/>
              </a:rPr>
              <a:t>his </a:t>
            </a:r>
            <a:r>
              <a:rPr lang="en-US" sz="3600" dirty="0" smtClean="0">
                <a:solidFill>
                  <a:srgbClr val="00FFFF"/>
                </a:solidFill>
                <a:effectLst/>
              </a:rPr>
              <a:t>real </a:t>
            </a:r>
            <a:r>
              <a:rPr lang="en-US" sz="3600" dirty="0">
                <a:solidFill>
                  <a:srgbClr val="00FFFF"/>
                </a:solidFill>
                <a:effectLst/>
              </a:rPr>
              <a:t>name, but by his </a:t>
            </a:r>
            <a:r>
              <a:rPr lang="en-US" sz="3600" dirty="0" smtClean="0">
                <a:solidFill>
                  <a:srgbClr val="00FFFF"/>
                </a:solidFill>
                <a:effectLst/>
              </a:rPr>
              <a:t>attributes &amp; titles.</a:t>
            </a:r>
          </a:p>
        </p:txBody>
      </p:sp>
    </p:spTree>
    <p:extLst>
      <p:ext uri="{BB962C8B-B14F-4D97-AF65-F5344CB8AC3E}">
        <p14:creationId xmlns:p14="http://schemas.microsoft.com/office/powerpoint/2010/main" val="859336388"/>
      </p:ext>
    </p:extLst>
  </p:cSld>
  <p:clrMapOvr>
    <a:masterClrMapping/>
  </p:clrMapOvr>
  <p:timing>
    <p:tnLst>
      <p:par>
        <p:cTn id="1" dur="indefinite" restart="never" nodeType="tmRoot"/>
      </p:par>
    </p:tnLst>
  </p:timing>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19:11</a:t>
            </a:r>
            <a:endParaRPr lang="en-US" dirty="0">
              <a:solidFill>
                <a:srgbClr val="00FFFF"/>
              </a:solidFill>
            </a:endParaRPr>
          </a:p>
        </p:txBody>
      </p:sp>
      <p:sp>
        <p:nvSpPr>
          <p:cNvPr id="5" name="Content Placeholder 2"/>
          <p:cNvSpPr>
            <a:spLocks noGrp="1"/>
          </p:cNvSpPr>
          <p:nvPr>
            <p:ph idx="1"/>
          </p:nvPr>
        </p:nvSpPr>
        <p:spPr>
          <a:xfrm>
            <a:off x="177421" y="1364776"/>
            <a:ext cx="11805314" cy="5322626"/>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in righteousness he doth </a:t>
            </a:r>
            <a:r>
              <a:rPr lang="en-US" sz="3600" i="1" dirty="0" smtClean="0">
                <a:solidFill>
                  <a:srgbClr val="FFFF00"/>
                </a:solidFill>
                <a:effectLst/>
              </a:rPr>
              <a:t>judge</a:t>
            </a:r>
            <a:r>
              <a:rPr lang="en-US" sz="3600" dirty="0" smtClean="0">
                <a:effectLst/>
              </a:rPr>
              <a:t>… </a:t>
            </a:r>
          </a:p>
          <a:p>
            <a:pPr marL="0" indent="0">
              <a:buNone/>
            </a:pPr>
            <a:r>
              <a:rPr lang="en-US" sz="3600" dirty="0" smtClean="0">
                <a:effectLst/>
              </a:rPr>
              <a:t>All </a:t>
            </a:r>
            <a:r>
              <a:rPr lang="en-US" sz="3600" dirty="0">
                <a:effectLst/>
              </a:rPr>
              <a:t>his acts of judgment in determining the destiny of </a:t>
            </a:r>
            <a:r>
              <a:rPr lang="en-US" sz="3600" dirty="0" smtClean="0">
                <a:effectLst/>
              </a:rPr>
              <a:t>people </a:t>
            </a:r>
            <a:r>
              <a:rPr lang="en-US" sz="3600" dirty="0">
                <a:effectLst/>
              </a:rPr>
              <a:t>are </a:t>
            </a:r>
            <a:r>
              <a:rPr lang="en-US" sz="3600" dirty="0" smtClean="0">
                <a:effectLst/>
              </a:rPr>
              <a:t>righteous… </a:t>
            </a:r>
          </a:p>
          <a:p>
            <a:pPr marL="0" indent="0">
              <a:buNone/>
            </a:pPr>
            <a:r>
              <a:rPr lang="en-US" sz="3600" i="1" dirty="0" smtClean="0">
                <a:solidFill>
                  <a:srgbClr val="FFFF00"/>
                </a:solidFill>
                <a:effectLst/>
              </a:rPr>
              <a:t>And </a:t>
            </a:r>
            <a:r>
              <a:rPr lang="en-US" sz="3600" i="1" dirty="0">
                <a:solidFill>
                  <a:srgbClr val="FFFF00"/>
                </a:solidFill>
                <a:effectLst/>
              </a:rPr>
              <a:t>make </a:t>
            </a:r>
            <a:r>
              <a:rPr lang="en-US" sz="3600" i="1" dirty="0" smtClean="0">
                <a:solidFill>
                  <a:srgbClr val="FFFF00"/>
                </a:solidFill>
                <a:effectLst/>
              </a:rPr>
              <a:t>war</a:t>
            </a:r>
            <a:r>
              <a:rPr lang="en-US" sz="3600" dirty="0" smtClean="0">
                <a:effectLst/>
              </a:rPr>
              <a:t>… </a:t>
            </a:r>
            <a:r>
              <a:rPr lang="en-US" sz="3600" dirty="0">
                <a:effectLst/>
              </a:rPr>
              <a:t>That is, the war which he wages is not a war of ambition; it is not for the mere purpose of conquest; it is to save the righteous, and to punish the wicked. </a:t>
            </a:r>
            <a:endParaRPr lang="en-US" sz="3600" dirty="0" smtClean="0">
              <a:effectLst/>
            </a:endParaRPr>
          </a:p>
        </p:txBody>
      </p:sp>
    </p:spTree>
    <p:extLst>
      <p:ext uri="{BB962C8B-B14F-4D97-AF65-F5344CB8AC3E}">
        <p14:creationId xmlns:p14="http://schemas.microsoft.com/office/powerpoint/2010/main" val="3073590579"/>
      </p:ext>
    </p:extLst>
  </p:cSld>
  <p:clrMapOvr>
    <a:masterClrMapping/>
  </p:clrMapOvr>
  <p:timing>
    <p:tnLst>
      <p:par>
        <p:cTn id="1" dur="indefinite" restart="never" nodeType="tmRoot"/>
      </p:par>
    </p:tnLst>
  </p:timing>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19:12</a:t>
            </a:r>
            <a:endParaRPr lang="en-US" dirty="0">
              <a:solidFill>
                <a:srgbClr val="00FFFF"/>
              </a:solidFill>
            </a:endParaRPr>
          </a:p>
        </p:txBody>
      </p:sp>
      <p:pic>
        <p:nvPicPr>
          <p:cNvPr id="3074" name="Picture 2" descr="https://3.bp.blogspot.com/_3giJHcgq7Zk/TAkJQrDtwJI/AAAAAAAAAWc/WPtbK0akBbY/s320/aa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767" y="1136032"/>
            <a:ext cx="7328848" cy="545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74152"/>
      </p:ext>
    </p:extLst>
  </p:cSld>
  <p:clrMapOvr>
    <a:masterClrMapping/>
  </p:clrMapOvr>
  <p:timing>
    <p:tnLst>
      <p:par>
        <p:cTn id="1" dur="indefinite" restart="never" nodeType="tmRoot"/>
      </p:par>
    </p:tnLst>
  </p:timing>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19:12</a:t>
            </a:r>
            <a:endParaRPr lang="en-US" dirty="0">
              <a:solidFill>
                <a:srgbClr val="00FFFF"/>
              </a:solidFill>
            </a:endParaRPr>
          </a:p>
        </p:txBody>
      </p:sp>
      <p:sp>
        <p:nvSpPr>
          <p:cNvPr id="5" name="Content Placeholder 2"/>
          <p:cNvSpPr>
            <a:spLocks noGrp="1"/>
          </p:cNvSpPr>
          <p:nvPr>
            <p:ph idx="1"/>
          </p:nvPr>
        </p:nvSpPr>
        <p:spPr>
          <a:xfrm>
            <a:off x="177421" y="1364776"/>
            <a:ext cx="11805314" cy="5322626"/>
          </a:xfrm>
        </p:spPr>
        <p:txBody>
          <a:bodyPr>
            <a:noAutofit/>
          </a:bodyPr>
          <a:lstStyle/>
          <a:p>
            <a:pPr marL="0" indent="0">
              <a:buNone/>
            </a:pPr>
            <a:r>
              <a:rPr lang="en-US" sz="3600" i="1" dirty="0">
                <a:solidFill>
                  <a:srgbClr val="FFFF00"/>
                </a:solidFill>
                <a:effectLst/>
              </a:rPr>
              <a:t>"His eyes </a:t>
            </a:r>
            <a:r>
              <a:rPr lang="en-US" sz="3600" i="1" dirty="0" smtClean="0">
                <a:solidFill>
                  <a:srgbClr val="FFFF00"/>
                </a:solidFill>
                <a:effectLst/>
              </a:rPr>
              <a:t>were as </a:t>
            </a:r>
            <a:r>
              <a:rPr lang="en-US" sz="3600" i="1" dirty="0">
                <a:solidFill>
                  <a:srgbClr val="FFFF00"/>
                </a:solidFill>
                <a:effectLst/>
              </a:rPr>
              <a:t>a flame of </a:t>
            </a:r>
            <a:r>
              <a:rPr lang="en-US" sz="3600" i="1" dirty="0" smtClean="0">
                <a:solidFill>
                  <a:srgbClr val="FFFF00"/>
                </a:solidFill>
                <a:effectLst/>
              </a:rPr>
              <a:t>fire…"  </a:t>
            </a:r>
            <a:r>
              <a:rPr lang="en-US" sz="3600" dirty="0" smtClean="0">
                <a:effectLst/>
              </a:rPr>
              <a:t>This </a:t>
            </a:r>
            <a:r>
              <a:rPr lang="en-US" sz="3600" dirty="0">
                <a:effectLst/>
              </a:rPr>
              <a:t>is a description of Jesus from </a:t>
            </a:r>
            <a:r>
              <a:rPr lang="en-US" sz="3600" i="1" dirty="0">
                <a:solidFill>
                  <a:srgbClr val="FFFF00"/>
                </a:solidFill>
                <a:effectLst/>
              </a:rPr>
              <a:t>Rev. 1:14 </a:t>
            </a:r>
            <a:r>
              <a:rPr lang="en-US" sz="3600" dirty="0">
                <a:effectLst/>
              </a:rPr>
              <a:t>and </a:t>
            </a:r>
            <a:r>
              <a:rPr lang="en-US" sz="3600" i="1" dirty="0">
                <a:solidFill>
                  <a:srgbClr val="FFFF00"/>
                </a:solidFill>
                <a:effectLst/>
              </a:rPr>
              <a:t>2:18</a:t>
            </a:r>
            <a:r>
              <a:rPr lang="en-US" sz="3600" dirty="0" smtClean="0">
                <a:effectLst/>
              </a:rPr>
              <a:t>.</a:t>
            </a:r>
            <a:endParaRPr lang="en-US" sz="3600" dirty="0">
              <a:effectLst/>
            </a:endParaRPr>
          </a:p>
          <a:p>
            <a:pPr marL="0" indent="0">
              <a:buNone/>
            </a:pPr>
            <a:r>
              <a:rPr lang="en-US" sz="3600" i="1" dirty="0">
                <a:solidFill>
                  <a:srgbClr val="FFFF00"/>
                </a:solidFill>
                <a:effectLst/>
              </a:rPr>
              <a:t>"On His head are many </a:t>
            </a:r>
            <a:r>
              <a:rPr lang="en-US" sz="3600" i="1" dirty="0" smtClean="0">
                <a:solidFill>
                  <a:srgbClr val="FFFF00"/>
                </a:solidFill>
                <a:effectLst/>
              </a:rPr>
              <a:t>crowns"   </a:t>
            </a:r>
            <a:r>
              <a:rPr lang="en-US" sz="3600" dirty="0" smtClean="0">
                <a:effectLst/>
              </a:rPr>
              <a:t>This </a:t>
            </a:r>
            <a:r>
              <a:rPr lang="en-US" sz="3600" dirty="0">
                <a:effectLst/>
              </a:rPr>
              <a:t>refers to royal crowns. Jesus has more crowns </a:t>
            </a:r>
            <a:r>
              <a:rPr lang="en-US" sz="3600" dirty="0" smtClean="0">
                <a:effectLst/>
              </a:rPr>
              <a:t>than…</a:t>
            </a:r>
            <a:endParaRPr lang="en-US" sz="3600" dirty="0">
              <a:effectLst/>
            </a:endParaRPr>
          </a:p>
          <a:p>
            <a:r>
              <a:rPr lang="en-US" sz="3600" dirty="0" smtClean="0">
                <a:effectLst/>
              </a:rPr>
              <a:t>The </a:t>
            </a:r>
            <a:r>
              <a:rPr lang="en-US" sz="3600" dirty="0">
                <a:effectLst/>
              </a:rPr>
              <a:t>rider on the white horse </a:t>
            </a:r>
            <a:r>
              <a:rPr lang="en-US" sz="3600" dirty="0" smtClean="0">
                <a:effectLst/>
              </a:rPr>
              <a:t>(</a:t>
            </a:r>
            <a:r>
              <a:rPr lang="en-US" sz="3600" i="1" dirty="0" smtClean="0">
                <a:solidFill>
                  <a:srgbClr val="FFFF00"/>
                </a:solidFill>
                <a:effectLst/>
              </a:rPr>
              <a:t>Rev</a:t>
            </a:r>
            <a:r>
              <a:rPr lang="en-US" sz="3600" i="1" dirty="0">
                <a:solidFill>
                  <a:srgbClr val="FFFF00"/>
                </a:solidFill>
                <a:effectLst/>
              </a:rPr>
              <a:t>. </a:t>
            </a:r>
            <a:r>
              <a:rPr lang="en-US" sz="3600" i="1" dirty="0" smtClean="0">
                <a:solidFill>
                  <a:srgbClr val="FFFF00"/>
                </a:solidFill>
                <a:effectLst/>
              </a:rPr>
              <a:t>6:2</a:t>
            </a:r>
            <a:r>
              <a:rPr lang="en-US" sz="3600" dirty="0" smtClean="0">
                <a:effectLst/>
              </a:rPr>
              <a:t>) </a:t>
            </a:r>
            <a:endParaRPr lang="en-US" sz="3600" dirty="0">
              <a:effectLst/>
            </a:endParaRPr>
          </a:p>
          <a:p>
            <a:r>
              <a:rPr lang="en-US" sz="3600" dirty="0" smtClean="0">
                <a:effectLst/>
              </a:rPr>
              <a:t>Satan </a:t>
            </a:r>
            <a:r>
              <a:rPr lang="en-US" sz="3600" dirty="0">
                <a:effectLst/>
              </a:rPr>
              <a:t>(the red dragon of </a:t>
            </a:r>
            <a:r>
              <a:rPr lang="en-US" sz="3600" i="1" dirty="0">
                <a:solidFill>
                  <a:srgbClr val="FFFF00"/>
                </a:solidFill>
                <a:effectLst/>
              </a:rPr>
              <a:t>Rev. 12:3</a:t>
            </a:r>
            <a:r>
              <a:rPr lang="en-US" sz="3600" dirty="0">
                <a:effectLst/>
              </a:rPr>
              <a:t>)</a:t>
            </a:r>
          </a:p>
          <a:p>
            <a:r>
              <a:rPr lang="en-US" sz="3600" dirty="0" smtClean="0">
                <a:effectLst/>
              </a:rPr>
              <a:t>The beast (Anti-</a:t>
            </a:r>
            <a:r>
              <a:rPr lang="en-US" sz="3600" dirty="0">
                <a:effectLst/>
              </a:rPr>
              <a:t>C</a:t>
            </a:r>
            <a:r>
              <a:rPr lang="en-US" sz="3600" dirty="0" smtClean="0">
                <a:effectLst/>
              </a:rPr>
              <a:t>hrist </a:t>
            </a:r>
            <a:r>
              <a:rPr lang="en-US" sz="3600" dirty="0">
                <a:effectLst/>
              </a:rPr>
              <a:t>of </a:t>
            </a:r>
            <a:r>
              <a:rPr lang="en-US" sz="3600" i="1" dirty="0">
                <a:solidFill>
                  <a:srgbClr val="FFFF00"/>
                </a:solidFill>
                <a:effectLst/>
              </a:rPr>
              <a:t>Rev. </a:t>
            </a:r>
            <a:r>
              <a:rPr lang="en-US" sz="3600" i="1" dirty="0" smtClean="0">
                <a:solidFill>
                  <a:srgbClr val="FFFF00"/>
                </a:solidFill>
                <a:effectLst/>
              </a:rPr>
              <a:t>13:1</a:t>
            </a:r>
            <a:r>
              <a:rPr lang="en-US" sz="3600" dirty="0" smtClean="0">
                <a:effectLst/>
              </a:rPr>
              <a:t>)</a:t>
            </a:r>
            <a:endParaRPr lang="en-US" sz="3600" dirty="0">
              <a:effectLst/>
            </a:endParaRPr>
          </a:p>
          <a:p>
            <a:pPr marL="0" indent="0">
              <a:buNone/>
            </a:pPr>
            <a:r>
              <a:rPr lang="en-US" sz="3600" dirty="0" smtClean="0">
                <a:effectLst/>
              </a:rPr>
              <a:t> </a:t>
            </a:r>
          </a:p>
        </p:txBody>
      </p:sp>
    </p:spTree>
    <p:extLst>
      <p:ext uri="{BB962C8B-B14F-4D97-AF65-F5344CB8AC3E}">
        <p14:creationId xmlns:p14="http://schemas.microsoft.com/office/powerpoint/2010/main" val="21841544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Compensation</a:t>
            </a:r>
          </a:p>
          <a:p>
            <a:pPr marL="0" indent="0">
              <a:buNone/>
            </a:pPr>
            <a:r>
              <a:rPr lang="en-US" sz="3200" i="1" dirty="0">
                <a:solidFill>
                  <a:srgbClr val="FFFF00"/>
                </a:solidFill>
              </a:rPr>
              <a:t>“and in the stone a new name written, which no man knows except he that receives it.”</a:t>
            </a:r>
          </a:p>
          <a:p>
            <a:pPr marL="0" indent="0">
              <a:buNone/>
            </a:pPr>
            <a:r>
              <a:rPr lang="en-US" sz="3200" dirty="0"/>
              <a:t>The name written on this stone would be designed also as a token or pledge of his favour--as a name engraved on a signet or seal would be a pledge to him who received it. A name indicating a new relation, new hopes and triumphs. Probably the name here referred to is the name of the Redeemer or the Christian. It would be some name which he would understand and appreciate, and which would be a pledge of acceptance. </a:t>
            </a:r>
          </a:p>
        </p:txBody>
      </p:sp>
    </p:spTree>
    <p:extLst>
      <p:ext uri="{BB962C8B-B14F-4D97-AF65-F5344CB8AC3E}">
        <p14:creationId xmlns:p14="http://schemas.microsoft.com/office/powerpoint/2010/main" val="1964742980"/>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19:12</a:t>
            </a:r>
            <a:endParaRPr lang="en-US" dirty="0">
              <a:solidFill>
                <a:srgbClr val="00FFFF"/>
              </a:solidFill>
            </a:endParaRPr>
          </a:p>
        </p:txBody>
      </p:sp>
      <p:sp>
        <p:nvSpPr>
          <p:cNvPr id="5" name="Content Placeholder 2"/>
          <p:cNvSpPr>
            <a:spLocks noGrp="1"/>
          </p:cNvSpPr>
          <p:nvPr>
            <p:ph idx="1"/>
          </p:nvPr>
        </p:nvSpPr>
        <p:spPr>
          <a:xfrm>
            <a:off x="177421" y="1364776"/>
            <a:ext cx="11805314" cy="5322626"/>
          </a:xfrm>
        </p:spPr>
        <p:txBody>
          <a:bodyPr>
            <a:noAutofit/>
          </a:bodyPr>
          <a:lstStyle/>
          <a:p>
            <a:pPr marL="0" indent="0">
              <a:buNone/>
            </a:pPr>
            <a:r>
              <a:rPr lang="en-US" sz="3600" dirty="0" smtClean="0">
                <a:effectLst/>
              </a:rPr>
              <a:t>The many crowns that Jesus Christ was wearing denoted </a:t>
            </a:r>
            <a:r>
              <a:rPr lang="en-US" sz="3600" dirty="0">
                <a:effectLst/>
              </a:rPr>
              <a:t>the multitude of his </a:t>
            </a:r>
            <a:r>
              <a:rPr lang="en-US" sz="3600" dirty="0" smtClean="0">
                <a:effectLst/>
              </a:rPr>
              <a:t>conquests </a:t>
            </a:r>
            <a:r>
              <a:rPr lang="en-US" sz="3600" dirty="0">
                <a:effectLst/>
              </a:rPr>
              <a:t>and the extent of his dominion. </a:t>
            </a:r>
            <a:r>
              <a:rPr lang="en-US" sz="3600" dirty="0" smtClean="0">
                <a:effectLst/>
              </a:rPr>
              <a:t>The many diadems (crowns) were </a:t>
            </a:r>
            <a:r>
              <a:rPr lang="en-US" sz="3600" dirty="0">
                <a:effectLst/>
              </a:rPr>
              <a:t>indicative of </a:t>
            </a:r>
            <a:r>
              <a:rPr lang="en-US" sz="3600" dirty="0" smtClean="0">
                <a:effectLst/>
              </a:rPr>
              <a:t>Jesus’ </a:t>
            </a:r>
            <a:r>
              <a:rPr lang="en-US" sz="3600" dirty="0">
                <a:effectLst/>
              </a:rPr>
              <a:t>universal reign. It is not said how these were worn or arranged on his head--perhaps the various diadems worn by kings were in some way wreathed into </a:t>
            </a:r>
            <a:r>
              <a:rPr lang="en-US" sz="3600" dirty="0" smtClean="0">
                <a:effectLst/>
              </a:rPr>
              <a:t>one crown.</a:t>
            </a:r>
            <a:endParaRPr lang="en-US" sz="3600" dirty="0">
              <a:effectLst/>
            </a:endParaRPr>
          </a:p>
          <a:p>
            <a:pPr marL="0" indent="0">
              <a:buNone/>
            </a:pPr>
            <a:r>
              <a:rPr lang="en-US" sz="3600" dirty="0" smtClean="0">
                <a:effectLst/>
              </a:rPr>
              <a:t> </a:t>
            </a:r>
          </a:p>
        </p:txBody>
      </p:sp>
    </p:spTree>
    <p:extLst>
      <p:ext uri="{BB962C8B-B14F-4D97-AF65-F5344CB8AC3E}">
        <p14:creationId xmlns:p14="http://schemas.microsoft.com/office/powerpoint/2010/main" val="2370271550"/>
      </p:ext>
    </p:extLst>
  </p:cSld>
  <p:clrMapOvr>
    <a:masterClrMapping/>
  </p:clrMapOvr>
  <p:timing>
    <p:tnLst>
      <p:par>
        <p:cTn id="1" dur="indefinite" restart="never" nodeType="tmRoot"/>
      </p:par>
    </p:tnLst>
  </p:timing>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19:12</a:t>
            </a:r>
            <a:endParaRPr lang="en-US" dirty="0">
              <a:solidFill>
                <a:srgbClr val="00FFFF"/>
              </a:solidFill>
            </a:endParaRPr>
          </a:p>
        </p:txBody>
      </p:sp>
      <p:sp>
        <p:nvSpPr>
          <p:cNvPr id="5" name="Content Placeholder 2"/>
          <p:cNvSpPr>
            <a:spLocks noGrp="1"/>
          </p:cNvSpPr>
          <p:nvPr>
            <p:ph idx="1"/>
          </p:nvPr>
        </p:nvSpPr>
        <p:spPr>
          <a:xfrm>
            <a:off x="177421" y="1364776"/>
            <a:ext cx="11805314" cy="5322626"/>
          </a:xfrm>
        </p:spPr>
        <p:txBody>
          <a:bodyPr>
            <a:noAutofit/>
          </a:bodyPr>
          <a:lstStyle/>
          <a:p>
            <a:pPr marL="0" indent="0">
              <a:buNone/>
            </a:pPr>
            <a:r>
              <a:rPr lang="en-US" sz="4800" dirty="0" smtClean="0">
                <a:solidFill>
                  <a:srgbClr val="00FFFF"/>
                </a:solidFill>
                <a:effectLst/>
              </a:rPr>
              <a:t>John </a:t>
            </a:r>
            <a:r>
              <a:rPr lang="en-US" sz="4800" dirty="0">
                <a:solidFill>
                  <a:srgbClr val="00FFFF"/>
                </a:solidFill>
                <a:effectLst/>
              </a:rPr>
              <a:t>saw </a:t>
            </a:r>
            <a:r>
              <a:rPr lang="en-US" sz="4800" dirty="0" smtClean="0">
                <a:solidFill>
                  <a:srgbClr val="00FFFF"/>
                </a:solidFill>
                <a:effectLst/>
              </a:rPr>
              <a:t>a name </a:t>
            </a:r>
            <a:r>
              <a:rPr lang="en-US" sz="4800" dirty="0">
                <a:solidFill>
                  <a:srgbClr val="00FFFF"/>
                </a:solidFill>
                <a:effectLst/>
              </a:rPr>
              <a:t>"written," but </a:t>
            </a:r>
            <a:r>
              <a:rPr lang="en-US" sz="4800" dirty="0" smtClean="0">
                <a:solidFill>
                  <a:srgbClr val="00FFFF"/>
                </a:solidFill>
                <a:effectLst/>
              </a:rPr>
              <a:t>did not know its meaning or perhaps he did not know the language that it was written in… </a:t>
            </a:r>
            <a:r>
              <a:rPr lang="en-US" sz="4800" dirty="0">
                <a:solidFill>
                  <a:srgbClr val="00FFFF"/>
                </a:solidFill>
                <a:effectLst/>
              </a:rPr>
              <a:t>It </a:t>
            </a:r>
            <a:r>
              <a:rPr lang="en-US" sz="4800" dirty="0" smtClean="0">
                <a:solidFill>
                  <a:srgbClr val="00FFFF"/>
                </a:solidFill>
                <a:effectLst/>
              </a:rPr>
              <a:t>is therefore </a:t>
            </a:r>
            <a:r>
              <a:rPr lang="en-US" sz="4800" dirty="0">
                <a:solidFill>
                  <a:srgbClr val="00FFFF"/>
                </a:solidFill>
                <a:effectLst/>
              </a:rPr>
              <a:t>a name which </a:t>
            </a:r>
            <a:r>
              <a:rPr lang="en-US" sz="4800" dirty="0" smtClean="0">
                <a:solidFill>
                  <a:srgbClr val="00FFFF"/>
                </a:solidFill>
                <a:effectLst/>
              </a:rPr>
              <a:t>will only be understood and revealed when that time comes.</a:t>
            </a:r>
          </a:p>
        </p:txBody>
      </p:sp>
    </p:spTree>
    <p:extLst>
      <p:ext uri="{BB962C8B-B14F-4D97-AF65-F5344CB8AC3E}">
        <p14:creationId xmlns:p14="http://schemas.microsoft.com/office/powerpoint/2010/main" val="2123131531"/>
      </p:ext>
    </p:extLst>
  </p:cSld>
  <p:clrMapOvr>
    <a:masterClrMapping/>
  </p:clrMapOvr>
  <p:timing>
    <p:tnLst>
      <p:par>
        <p:cTn id="1" dur="indefinite" restart="never" nodeType="tmRoot"/>
      </p:par>
    </p:tnLst>
  </p:timing>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4" descr="https://tse2.mm.bing.net/th?id=OIP.midae4C_WWsJKfKRaj-WigHaLH&amp;pid=Api&amp;P=0&amp;w=300&amp;h=3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s://i.pinimg.com/736x/bc/91/c0/bc91c0389544ce7897f6cd5327c6fad8--revelation-song-white-hor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973" y="160338"/>
            <a:ext cx="4967785" cy="662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10036"/>
      </p:ext>
    </p:extLst>
  </p:cSld>
  <p:clrMapOvr>
    <a:masterClrMapping/>
  </p:clrMapOvr>
  <p:timing>
    <p:tnLst>
      <p:par>
        <p:cTn id="1" dur="indefinite" restart="never" nodeType="tmRoot"/>
      </p:par>
    </p:tnLst>
  </p:timing>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19:13</a:t>
            </a:r>
            <a:endParaRPr lang="en-US" dirty="0">
              <a:solidFill>
                <a:srgbClr val="00FFFF"/>
              </a:solidFill>
            </a:endParaRPr>
          </a:p>
        </p:txBody>
      </p:sp>
      <p:sp>
        <p:nvSpPr>
          <p:cNvPr id="5" name="Content Placeholder 2"/>
          <p:cNvSpPr>
            <a:spLocks noGrp="1"/>
          </p:cNvSpPr>
          <p:nvPr>
            <p:ph idx="1"/>
          </p:nvPr>
        </p:nvSpPr>
        <p:spPr>
          <a:xfrm>
            <a:off x="177421" y="1078172"/>
            <a:ext cx="11805314" cy="5609229"/>
          </a:xfrm>
        </p:spPr>
        <p:txBody>
          <a:bodyPr>
            <a:noAutofit/>
          </a:bodyPr>
          <a:lstStyle/>
          <a:p>
            <a:pPr marL="0" indent="0">
              <a:buNone/>
            </a:pPr>
            <a:r>
              <a:rPr lang="en-US" sz="3600" i="1" dirty="0" smtClean="0">
                <a:solidFill>
                  <a:srgbClr val="FFFF00"/>
                </a:solidFill>
                <a:effectLst/>
              </a:rPr>
              <a:t>He was </a:t>
            </a:r>
            <a:r>
              <a:rPr lang="en-US" sz="3600" i="1" dirty="0">
                <a:solidFill>
                  <a:srgbClr val="FFFF00"/>
                </a:solidFill>
                <a:effectLst/>
              </a:rPr>
              <a:t>clothed with a robe dipped in blood, and His name is called The Word of God</a:t>
            </a:r>
            <a:r>
              <a:rPr lang="en-US" sz="3600" i="1" dirty="0" smtClean="0">
                <a:solidFill>
                  <a:srgbClr val="FFFF00"/>
                </a:solidFill>
                <a:effectLst/>
              </a:rPr>
              <a:t>.</a:t>
            </a:r>
          </a:p>
          <a:p>
            <a:pPr marL="0" indent="0">
              <a:buNone/>
            </a:pPr>
            <a:r>
              <a:rPr lang="en-US" sz="3600" dirty="0" smtClean="0">
                <a:effectLst/>
              </a:rPr>
              <a:t>The </a:t>
            </a:r>
            <a:r>
              <a:rPr lang="en-US" sz="3600" dirty="0">
                <a:effectLst/>
              </a:rPr>
              <a:t>blood on His "</a:t>
            </a:r>
            <a:r>
              <a:rPr lang="en-US" sz="3600" dirty="0" smtClean="0">
                <a:effectLst/>
              </a:rPr>
              <a:t>vesture" was perhaps a symbolical reminder </a:t>
            </a:r>
            <a:r>
              <a:rPr lang="en-US" sz="3600" dirty="0">
                <a:effectLst/>
              </a:rPr>
              <a:t>of </a:t>
            </a:r>
            <a:r>
              <a:rPr lang="en-US" sz="3600" dirty="0" smtClean="0">
                <a:effectLst/>
              </a:rPr>
              <a:t>Christ’s own </a:t>
            </a:r>
            <a:r>
              <a:rPr lang="en-US" sz="3600" dirty="0">
                <a:effectLst/>
              </a:rPr>
              <a:t>blood </a:t>
            </a:r>
            <a:r>
              <a:rPr lang="en-US" sz="3600" dirty="0" smtClean="0">
                <a:effectLst/>
              </a:rPr>
              <a:t>which was shed at the cross. </a:t>
            </a:r>
          </a:p>
          <a:p>
            <a:pPr marL="0" indent="0">
              <a:buNone/>
            </a:pPr>
            <a:r>
              <a:rPr lang="en-US" sz="3600" dirty="0" smtClean="0">
                <a:effectLst/>
              </a:rPr>
              <a:t>The Word </a:t>
            </a:r>
            <a:r>
              <a:rPr lang="en-US" sz="3600" dirty="0">
                <a:effectLst/>
              </a:rPr>
              <a:t>is both a person </a:t>
            </a:r>
            <a:r>
              <a:rPr lang="en-US" sz="3600" dirty="0" smtClean="0">
                <a:effectLst/>
              </a:rPr>
              <a:t>(the </a:t>
            </a:r>
            <a:r>
              <a:rPr lang="en-US" sz="3600" dirty="0">
                <a:effectLst/>
              </a:rPr>
              <a:t>Living Word of God, </a:t>
            </a:r>
            <a:r>
              <a:rPr lang="en-US" sz="3600" dirty="0">
                <a:solidFill>
                  <a:srgbClr val="FFFF00"/>
                </a:solidFill>
                <a:effectLst/>
              </a:rPr>
              <a:t>Jesus</a:t>
            </a:r>
            <a:r>
              <a:rPr lang="en-US" sz="3600" dirty="0">
                <a:effectLst/>
              </a:rPr>
              <a:t>) and a message (the written Word of God, the </a:t>
            </a:r>
            <a:r>
              <a:rPr lang="en-US" sz="3600" dirty="0">
                <a:solidFill>
                  <a:srgbClr val="00FFFF"/>
                </a:solidFill>
                <a:effectLst/>
              </a:rPr>
              <a:t>Bible</a:t>
            </a:r>
            <a:r>
              <a:rPr lang="en-US" sz="3600" dirty="0">
                <a:effectLst/>
              </a:rPr>
              <a:t>). </a:t>
            </a:r>
            <a:r>
              <a:rPr lang="en-US" sz="3600" dirty="0" smtClean="0">
                <a:effectLst/>
              </a:rPr>
              <a:t> </a:t>
            </a:r>
            <a:endParaRPr lang="en-US" sz="3600" dirty="0">
              <a:effectLst/>
            </a:endParaRPr>
          </a:p>
          <a:p>
            <a:pPr marL="0" indent="0">
              <a:buNone/>
            </a:pPr>
            <a:endParaRPr lang="en-US" sz="3600" dirty="0" smtClean="0">
              <a:effectLst/>
            </a:endParaRPr>
          </a:p>
        </p:txBody>
      </p:sp>
    </p:spTree>
    <p:extLst>
      <p:ext uri="{BB962C8B-B14F-4D97-AF65-F5344CB8AC3E}">
        <p14:creationId xmlns:p14="http://schemas.microsoft.com/office/powerpoint/2010/main" val="1984848230"/>
      </p:ext>
    </p:extLst>
  </p:cSld>
  <p:clrMapOvr>
    <a:masterClrMapping/>
  </p:clrMapOvr>
  <p:timing>
    <p:tnLst>
      <p:par>
        <p:cTn id="1" dur="indefinite" restart="never" nodeType="tmRoot"/>
      </p:par>
    </p:tnLst>
  </p:timing>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4" descr="https://tse2.mm.bing.net/th?id=OIP.midae4C_WWsJKfKRaj-WigHaLH&amp;pid=Api&amp;P=0&amp;w=300&amp;h=3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images.fineartamerica.com/images-medium-large/christian-art--second-coming-of-christ-dale-kunk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453" y="160338"/>
            <a:ext cx="9892956" cy="659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068341"/>
      </p:ext>
    </p:extLst>
  </p:cSld>
  <p:clrMapOvr>
    <a:masterClrMapping/>
  </p:clrMapOvr>
  <p:timing>
    <p:tnLst>
      <p:par>
        <p:cTn id="1" dur="indefinite" restart="never" nodeType="tmRoot"/>
      </p:par>
    </p:tnLst>
  </p:timing>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https://tse1.mm.bing.net/th?id=OIP.KXXOzLNR2EHS-AY7NkBw5AHaHa&amp;pid=Api&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569" y="160338"/>
            <a:ext cx="6627362" cy="662736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ttps://tse2.mm.bing.net/th?id=OIP.midae4C_WWsJKfKRaj-WigHaLH&amp;pid=Api&amp;P=0&amp;w=300&amp;h=3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55441350"/>
      </p:ext>
    </p:extLst>
  </p:cSld>
  <p:clrMapOvr>
    <a:masterClrMapping/>
  </p:clrMapOvr>
  <p:timing>
    <p:tnLst>
      <p:par>
        <p:cTn id="1" dur="indefinite" restart="never" nodeType="tmRoot"/>
      </p:par>
    </p:tnLst>
  </p:timing>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19:14</a:t>
            </a:r>
            <a:endParaRPr lang="en-US" dirty="0">
              <a:solidFill>
                <a:srgbClr val="00FFFF"/>
              </a:solidFill>
            </a:endParaRPr>
          </a:p>
        </p:txBody>
      </p:sp>
      <p:sp>
        <p:nvSpPr>
          <p:cNvPr id="5" name="Content Placeholder 2"/>
          <p:cNvSpPr>
            <a:spLocks noGrp="1"/>
          </p:cNvSpPr>
          <p:nvPr>
            <p:ph idx="1"/>
          </p:nvPr>
        </p:nvSpPr>
        <p:spPr>
          <a:xfrm>
            <a:off x="177421" y="1241946"/>
            <a:ext cx="11805314" cy="5445455"/>
          </a:xfrm>
        </p:spPr>
        <p:txBody>
          <a:bodyPr>
            <a:noAutofit/>
          </a:bodyPr>
          <a:lstStyle/>
          <a:p>
            <a:pPr marL="0" indent="0">
              <a:buNone/>
            </a:pPr>
            <a:r>
              <a:rPr lang="en-US" sz="4000" i="1" dirty="0">
                <a:solidFill>
                  <a:srgbClr val="FFFF00"/>
                </a:solidFill>
                <a:effectLst/>
              </a:rPr>
              <a:t>The armies which were in </a:t>
            </a:r>
            <a:r>
              <a:rPr lang="en-US" sz="4000" i="1" dirty="0" smtClean="0">
                <a:solidFill>
                  <a:srgbClr val="FFFF00"/>
                </a:solidFill>
                <a:effectLst/>
              </a:rPr>
              <a:t>heaven</a:t>
            </a:r>
            <a:r>
              <a:rPr lang="en-US" sz="4000" dirty="0" smtClean="0">
                <a:effectLst/>
              </a:rPr>
              <a:t>… </a:t>
            </a:r>
            <a:endParaRPr lang="en-US" dirty="0" smtClean="0">
              <a:effectLst/>
            </a:endParaRPr>
          </a:p>
          <a:p>
            <a:pPr marL="0" indent="0">
              <a:buNone/>
            </a:pPr>
            <a:r>
              <a:rPr lang="en-US" sz="4000" dirty="0" smtClean="0">
                <a:effectLst/>
              </a:rPr>
              <a:t>Either: </a:t>
            </a:r>
            <a:r>
              <a:rPr lang="en-US" sz="4000" dirty="0">
                <a:solidFill>
                  <a:srgbClr val="FFFF00"/>
                </a:solidFill>
                <a:effectLst/>
              </a:rPr>
              <a:t>Angels </a:t>
            </a:r>
            <a:r>
              <a:rPr lang="en-US" sz="4000" b="1" u="sng" dirty="0" smtClean="0">
                <a:solidFill>
                  <a:srgbClr val="00FFFF"/>
                </a:solidFill>
                <a:effectLst/>
              </a:rPr>
              <a:t>OR</a:t>
            </a:r>
            <a:r>
              <a:rPr lang="en-US" sz="4000" dirty="0" smtClean="0">
                <a:solidFill>
                  <a:srgbClr val="FFFF00"/>
                </a:solidFill>
                <a:effectLst/>
              </a:rPr>
              <a:t> Saints</a:t>
            </a:r>
            <a:r>
              <a:rPr lang="en-US" sz="4000" dirty="0" smtClean="0">
                <a:effectLst/>
              </a:rPr>
              <a:t>… </a:t>
            </a:r>
            <a:r>
              <a:rPr lang="en-US" sz="4000" dirty="0" smtClean="0">
                <a:solidFill>
                  <a:srgbClr val="00FFFF"/>
                </a:solidFill>
                <a:effectLst/>
              </a:rPr>
              <a:t>Angels </a:t>
            </a:r>
            <a:r>
              <a:rPr lang="en-US" sz="4000" b="1" u="sng" dirty="0" smtClean="0">
                <a:solidFill>
                  <a:srgbClr val="FFFF00"/>
                </a:solidFill>
                <a:effectLst/>
              </a:rPr>
              <a:t>AND</a:t>
            </a:r>
            <a:r>
              <a:rPr lang="en-US" sz="4000" dirty="0" smtClean="0">
                <a:solidFill>
                  <a:srgbClr val="00FFFF"/>
                </a:solidFill>
                <a:effectLst/>
              </a:rPr>
              <a:t> saints</a:t>
            </a:r>
            <a:r>
              <a:rPr lang="en-US" sz="4000" dirty="0" smtClean="0">
                <a:effectLst/>
              </a:rPr>
              <a:t>. </a:t>
            </a:r>
          </a:p>
          <a:p>
            <a:pPr marL="0" indent="0">
              <a:buNone/>
            </a:pPr>
            <a:r>
              <a:rPr lang="en-US" sz="4000" dirty="0" smtClean="0">
                <a:effectLst/>
              </a:rPr>
              <a:t>But whoever the army comprises, one thing is certain… the Captain of the army is Jesus Christ. </a:t>
            </a:r>
            <a:r>
              <a:rPr lang="en-US" sz="4000" dirty="0" smtClean="0">
                <a:solidFill>
                  <a:srgbClr val="00FFFF"/>
                </a:solidFill>
                <a:effectLst/>
              </a:rPr>
              <a:t>The army quite likely is composed of saints since the clothing they are wearing is exactly the same as described in </a:t>
            </a:r>
            <a:r>
              <a:rPr lang="en-US" sz="4000" dirty="0" smtClean="0">
                <a:solidFill>
                  <a:srgbClr val="FFFF00"/>
                </a:solidFill>
                <a:effectLst/>
              </a:rPr>
              <a:t>verse 8</a:t>
            </a:r>
            <a:r>
              <a:rPr lang="en-US" sz="4000" dirty="0" smtClean="0">
                <a:effectLst/>
              </a:rPr>
              <a:t>.  </a:t>
            </a:r>
            <a:endParaRPr lang="en-US" sz="4000" dirty="0">
              <a:effectLst/>
            </a:endParaRPr>
          </a:p>
          <a:p>
            <a:pPr marL="0" indent="0">
              <a:buNone/>
            </a:pPr>
            <a:endParaRPr lang="en-US" sz="3600" dirty="0" smtClean="0">
              <a:effectLst/>
            </a:endParaRPr>
          </a:p>
        </p:txBody>
      </p:sp>
    </p:spTree>
    <p:extLst>
      <p:ext uri="{BB962C8B-B14F-4D97-AF65-F5344CB8AC3E}">
        <p14:creationId xmlns:p14="http://schemas.microsoft.com/office/powerpoint/2010/main" val="1000878662"/>
      </p:ext>
    </p:extLst>
  </p:cSld>
  <p:clrMapOvr>
    <a:masterClrMapping/>
  </p:clrMapOvr>
  <p:timing>
    <p:tnLst>
      <p:par>
        <p:cTn id="1" dur="indefinite" restart="never" nodeType="tmRoot"/>
      </p:par>
    </p:tnLst>
  </p:timing>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19:15</a:t>
            </a:r>
            <a:endParaRPr lang="en-US" dirty="0">
              <a:solidFill>
                <a:srgbClr val="00FFFF"/>
              </a:solidFill>
            </a:endParaRPr>
          </a:p>
        </p:txBody>
      </p:sp>
      <p:sp>
        <p:nvSpPr>
          <p:cNvPr id="5" name="Content Placeholder 2"/>
          <p:cNvSpPr>
            <a:spLocks noGrp="1"/>
          </p:cNvSpPr>
          <p:nvPr>
            <p:ph idx="1"/>
          </p:nvPr>
        </p:nvSpPr>
        <p:spPr>
          <a:xfrm>
            <a:off x="177421" y="1173707"/>
            <a:ext cx="11805314" cy="5513694"/>
          </a:xfrm>
        </p:spPr>
        <p:txBody>
          <a:bodyPr>
            <a:noAutofit/>
          </a:bodyPr>
          <a:lstStyle/>
          <a:p>
            <a:pPr marL="0" indent="0">
              <a:buNone/>
            </a:pPr>
            <a:r>
              <a:rPr lang="en-US" sz="3600" i="1" dirty="0">
                <a:solidFill>
                  <a:srgbClr val="FFFF00"/>
                </a:solidFill>
                <a:effectLst/>
              </a:rPr>
              <a:t>And out of his mouth </a:t>
            </a:r>
            <a:r>
              <a:rPr lang="en-US" sz="3600" i="1" dirty="0" smtClean="0">
                <a:solidFill>
                  <a:srgbClr val="FFFF00"/>
                </a:solidFill>
                <a:effectLst/>
              </a:rPr>
              <a:t>goes </a:t>
            </a:r>
            <a:r>
              <a:rPr lang="en-US" sz="3600" i="1" dirty="0">
                <a:solidFill>
                  <a:srgbClr val="FFFF00"/>
                </a:solidFill>
                <a:effectLst/>
              </a:rPr>
              <a:t>a sharp </a:t>
            </a:r>
            <a:r>
              <a:rPr lang="en-US" sz="3600" i="1" dirty="0" smtClean="0">
                <a:solidFill>
                  <a:srgbClr val="FFFF00"/>
                </a:solidFill>
                <a:effectLst/>
              </a:rPr>
              <a:t>sword</a:t>
            </a:r>
            <a:r>
              <a:rPr lang="en-US" sz="3600" dirty="0">
                <a:effectLst/>
              </a:rPr>
              <a:t>  </a:t>
            </a:r>
            <a:endParaRPr lang="en-US" sz="3600" dirty="0" smtClean="0">
              <a:effectLst/>
            </a:endParaRPr>
          </a:p>
          <a:p>
            <a:pPr marL="0" indent="0">
              <a:buNone/>
            </a:pPr>
            <a:r>
              <a:rPr lang="en-US" sz="3600" dirty="0" smtClean="0">
                <a:effectLst/>
              </a:rPr>
              <a:t>Allusion to this sword from Christ’s mouth was referenced earlier in </a:t>
            </a:r>
            <a:r>
              <a:rPr lang="en-US" sz="3600" dirty="0">
                <a:effectLst/>
              </a:rPr>
              <a:t>the book (</a:t>
            </a:r>
            <a:r>
              <a:rPr lang="en-US" sz="3600" i="1" dirty="0" smtClean="0">
                <a:solidFill>
                  <a:srgbClr val="FFFF00"/>
                </a:solidFill>
                <a:effectLst/>
              </a:rPr>
              <a:t>Rev. </a:t>
            </a:r>
            <a:r>
              <a:rPr lang="en-US" sz="3600" i="1" dirty="0">
                <a:solidFill>
                  <a:srgbClr val="FFFF00"/>
                </a:solidFill>
                <a:effectLst/>
              </a:rPr>
              <a:t>1:16; 2:12,16</a:t>
            </a:r>
            <a:r>
              <a:rPr lang="en-US" sz="3600" dirty="0" smtClean="0">
                <a:effectLst/>
              </a:rPr>
              <a:t>). The </a:t>
            </a:r>
            <a:r>
              <a:rPr lang="en-US" sz="3600" dirty="0">
                <a:effectLst/>
              </a:rPr>
              <a:t>sword seems to be </a:t>
            </a:r>
            <a:r>
              <a:rPr lang="en-US" sz="3600" dirty="0" smtClean="0">
                <a:effectLst/>
              </a:rPr>
              <a:t>the </a:t>
            </a:r>
            <a:r>
              <a:rPr lang="en-US" sz="3600" dirty="0">
                <a:effectLst/>
              </a:rPr>
              <a:t>emblem of a work of destruction </a:t>
            </a:r>
            <a:r>
              <a:rPr lang="en-US" sz="3600" dirty="0" smtClean="0">
                <a:effectLst/>
              </a:rPr>
              <a:t>which Christ will declare and pronounce upon </a:t>
            </a:r>
            <a:r>
              <a:rPr lang="en-US" sz="3600" dirty="0">
                <a:effectLst/>
              </a:rPr>
              <a:t>his </a:t>
            </a:r>
            <a:r>
              <a:rPr lang="en-US" sz="3600" dirty="0" smtClean="0">
                <a:effectLst/>
              </a:rPr>
              <a:t>foes by the very word out of his mouth. It refers to the avenging &amp; consuming power of Christ to destroy his enemies with one command from his mouth.</a:t>
            </a:r>
            <a:endParaRPr lang="en-US" sz="3600" dirty="0">
              <a:effectLst/>
            </a:endParaRPr>
          </a:p>
          <a:p>
            <a:pPr marL="0" indent="0">
              <a:buNone/>
            </a:pPr>
            <a:endParaRPr lang="en-US" sz="3600" dirty="0" smtClean="0">
              <a:effectLst/>
            </a:endParaRPr>
          </a:p>
        </p:txBody>
      </p:sp>
    </p:spTree>
    <p:extLst>
      <p:ext uri="{BB962C8B-B14F-4D97-AF65-F5344CB8AC3E}">
        <p14:creationId xmlns:p14="http://schemas.microsoft.com/office/powerpoint/2010/main" val="2125559853"/>
      </p:ext>
    </p:extLst>
  </p:cSld>
  <p:clrMapOvr>
    <a:masterClrMapping/>
  </p:clrMapOvr>
  <p:timing>
    <p:tnLst>
      <p:par>
        <p:cTn id="1" dur="indefinite" restart="never" nodeType="tmRoot"/>
      </p:par>
    </p:tnLst>
  </p:timing>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19:15</a:t>
            </a:r>
            <a:endParaRPr lang="en-US" dirty="0">
              <a:solidFill>
                <a:srgbClr val="00FFFF"/>
              </a:solidFill>
            </a:endParaRPr>
          </a:p>
        </p:txBody>
      </p:sp>
      <p:sp>
        <p:nvSpPr>
          <p:cNvPr id="5" name="Content Placeholder 2"/>
          <p:cNvSpPr>
            <a:spLocks noGrp="1"/>
          </p:cNvSpPr>
          <p:nvPr>
            <p:ph idx="1"/>
          </p:nvPr>
        </p:nvSpPr>
        <p:spPr>
          <a:xfrm>
            <a:off x="177421" y="1173707"/>
            <a:ext cx="11805314" cy="5513694"/>
          </a:xfrm>
        </p:spPr>
        <p:txBody>
          <a:bodyPr>
            <a:noAutofit/>
          </a:bodyPr>
          <a:lstStyle/>
          <a:p>
            <a:pPr marL="0" indent="0">
              <a:buNone/>
            </a:pPr>
            <a:r>
              <a:rPr lang="en-US" sz="3600" i="1" dirty="0">
                <a:solidFill>
                  <a:srgbClr val="FFFF00"/>
                </a:solidFill>
                <a:effectLst/>
              </a:rPr>
              <a:t>With a rod of </a:t>
            </a:r>
            <a:r>
              <a:rPr lang="en-US" sz="3600" i="1" dirty="0" smtClean="0">
                <a:solidFill>
                  <a:srgbClr val="FFFF00"/>
                </a:solidFill>
                <a:effectLst/>
              </a:rPr>
              <a:t>iron… </a:t>
            </a:r>
            <a:r>
              <a:rPr lang="en-US" sz="3600" dirty="0">
                <a:effectLst/>
              </a:rPr>
              <a:t>He shall execute the severest judgment on the opposers of his truth. </a:t>
            </a:r>
          </a:p>
          <a:p>
            <a:pPr marL="0" indent="0">
              <a:buNone/>
            </a:pPr>
            <a:r>
              <a:rPr lang="en-US" sz="3600" i="1" dirty="0">
                <a:solidFill>
                  <a:srgbClr val="FFFF00"/>
                </a:solidFill>
                <a:effectLst/>
              </a:rPr>
              <a:t>He treaded the </a:t>
            </a:r>
            <a:r>
              <a:rPr lang="en-US" sz="3600" i="1" dirty="0" smtClean="0">
                <a:solidFill>
                  <a:srgbClr val="FFFF00"/>
                </a:solidFill>
                <a:effectLst/>
              </a:rPr>
              <a:t>winepress…</a:t>
            </a:r>
            <a:r>
              <a:rPr lang="en-US" sz="3600" dirty="0" smtClean="0">
                <a:effectLst/>
              </a:rPr>
              <a:t> </a:t>
            </a:r>
            <a:r>
              <a:rPr lang="en-US" sz="3600" dirty="0">
                <a:effectLst/>
              </a:rPr>
              <a:t>As the grapes are trodden to </a:t>
            </a:r>
            <a:r>
              <a:rPr lang="en-US" sz="3600" dirty="0" smtClean="0">
                <a:effectLst/>
              </a:rPr>
              <a:t>excrete </a:t>
            </a:r>
            <a:r>
              <a:rPr lang="en-US" sz="3600" dirty="0">
                <a:effectLst/>
              </a:rPr>
              <a:t>the juice, so his enemies shall be bruised and beaten, so that their </a:t>
            </a:r>
            <a:r>
              <a:rPr lang="en-US" sz="3600" dirty="0" smtClean="0">
                <a:effectLst/>
              </a:rPr>
              <a:t>blood </a:t>
            </a:r>
            <a:r>
              <a:rPr lang="en-US" sz="3600" dirty="0">
                <a:effectLst/>
              </a:rPr>
              <a:t>shall be poured out. It means here that </a:t>
            </a:r>
            <a:r>
              <a:rPr lang="en-US" sz="3600" dirty="0" smtClean="0">
                <a:effectLst/>
              </a:rPr>
              <a:t>Jesus’ </a:t>
            </a:r>
            <a:r>
              <a:rPr lang="en-US" sz="3600" dirty="0">
                <a:effectLst/>
              </a:rPr>
              <a:t>enemies would be certainly crushed before him--as grapes are crushed under the feet of him that treads in the </a:t>
            </a:r>
            <a:r>
              <a:rPr lang="en-US" sz="3600" dirty="0" smtClean="0">
                <a:effectLst/>
              </a:rPr>
              <a:t>wine-press. </a:t>
            </a:r>
            <a:endParaRPr lang="en-US" sz="3600" dirty="0">
              <a:effectLst/>
            </a:endParaRPr>
          </a:p>
          <a:p>
            <a:pPr marL="0" indent="0">
              <a:buNone/>
            </a:pPr>
            <a:endParaRPr lang="en-US" sz="3600" dirty="0" smtClean="0">
              <a:effectLst/>
            </a:endParaRPr>
          </a:p>
        </p:txBody>
      </p:sp>
    </p:spTree>
    <p:extLst>
      <p:ext uri="{BB962C8B-B14F-4D97-AF65-F5344CB8AC3E}">
        <p14:creationId xmlns:p14="http://schemas.microsoft.com/office/powerpoint/2010/main" val="3406429582"/>
      </p:ext>
    </p:extLst>
  </p:cSld>
  <p:clrMapOvr>
    <a:masterClrMapping/>
  </p:clrMapOvr>
  <p:timing>
    <p:tnLst>
      <p:par>
        <p:cTn id="1" dur="indefinite" restart="never" nodeType="tmRoot"/>
      </p:par>
    </p:tnLst>
  </p:timing>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2" descr="http://www.talentshare.org/~mm9n/articles/Revelations/10.htm2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www.talentshare.org/~mm9n/articles/Revelations/10.htm2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www.knowing-jesus.com/wp-content/uploads/Revelation-19-16-King-of-Kings-And-Lord-Of-Lords-cream-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682" y="179802"/>
            <a:ext cx="8904264" cy="667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0300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buNone/>
            </a:pPr>
            <a:r>
              <a:rPr lang="en-US" sz="3600" b="1" u="sng" dirty="0">
                <a:solidFill>
                  <a:srgbClr val="FFFF00"/>
                </a:solidFill>
              </a:rPr>
              <a:t>Rev</a:t>
            </a:r>
            <a:r>
              <a:rPr lang="en-US" sz="3600" b="1" u="sng" dirty="0">
                <a:solidFill>
                  <a:srgbClr val="FFFF00"/>
                </a:solidFill>
                <a:effectLst/>
              </a:rPr>
              <a:t>. 2:17</a:t>
            </a:r>
            <a:r>
              <a:rPr lang="en-US" sz="3600" b="1" dirty="0">
                <a:solidFill>
                  <a:srgbClr val="FFFF00"/>
                </a:solidFill>
                <a:effectLst/>
              </a:rPr>
              <a:t>:   </a:t>
            </a:r>
            <a:r>
              <a:rPr lang="en-US" sz="3600" dirty="0">
                <a:effectLst/>
                <a:sym typeface="Wingdings" panose="05000000000000000000" pitchFamily="2" charset="2"/>
              </a:rPr>
              <a:t></a:t>
            </a:r>
            <a:r>
              <a:rPr lang="en-US" sz="3600" b="1" dirty="0">
                <a:solidFill>
                  <a:srgbClr val="FFFF00"/>
                </a:solidFill>
                <a:effectLst/>
              </a:rPr>
              <a:t> </a:t>
            </a:r>
            <a:r>
              <a:rPr lang="en-US" sz="3600" b="1" dirty="0">
                <a:solidFill>
                  <a:srgbClr val="92D050"/>
                </a:solidFill>
                <a:effectLst/>
              </a:rPr>
              <a:t>PERGAMOS’ </a:t>
            </a:r>
            <a:r>
              <a:rPr lang="en-US" sz="3600" b="1" i="1" u="sng" dirty="0">
                <a:solidFill>
                  <a:srgbClr val="92D050"/>
                </a:solidFill>
                <a:effectLst/>
              </a:rPr>
              <a:t>Compensation</a:t>
            </a:r>
          </a:p>
          <a:p>
            <a:pPr marL="0" indent="0">
              <a:buNone/>
            </a:pPr>
            <a:r>
              <a:rPr lang="en-US" sz="3200" i="1" dirty="0">
                <a:solidFill>
                  <a:srgbClr val="FFFF00"/>
                </a:solidFill>
              </a:rPr>
              <a:t>“and in the stone a new name written, which no man knows except he that receives it.”</a:t>
            </a:r>
          </a:p>
          <a:p>
            <a:pPr marL="0" indent="0">
              <a:buNone/>
            </a:pPr>
            <a:r>
              <a:rPr lang="en-US" sz="3200" dirty="0"/>
              <a:t>The main idea of the white stone is that: </a:t>
            </a:r>
            <a:r>
              <a:rPr lang="en-US" sz="3200" b="1" dirty="0">
                <a:solidFill>
                  <a:srgbClr val="92D050"/>
                </a:solidFill>
              </a:rPr>
              <a:t>The Saviour will give the believer who overcomes, a token of his favour which would have some word or name inscribed on it, and which would be of use to him alone, or known to him only: that is, some secret token which would make him sure of the favour of his Redeemer, and which would be unknown to others.</a:t>
            </a:r>
          </a:p>
        </p:txBody>
      </p:sp>
    </p:spTree>
    <p:extLst>
      <p:ext uri="{BB962C8B-B14F-4D97-AF65-F5344CB8AC3E}">
        <p14:creationId xmlns:p14="http://schemas.microsoft.com/office/powerpoint/2010/main" val="89679151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2" descr="http://www.talentshare.org/~mm9n/articles/Revelations/10.htm2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www.talentshare.org/~mm9n/articles/Revelations/10.htm2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http://www.talentshare.org/~mm9n/articles/Revelations/10.htm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605" y="622111"/>
            <a:ext cx="8533500" cy="573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95500"/>
      </p:ext>
    </p:extLst>
  </p:cSld>
  <p:clrMapOvr>
    <a:masterClrMapping/>
  </p:clrMapOvr>
  <p:timing>
    <p:tnLst>
      <p:par>
        <p:cTn id="1" dur="indefinite" restart="never" nodeType="tmRoot"/>
      </p:par>
    </p:tnLst>
  </p:timing>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19:16</a:t>
            </a:r>
            <a:endParaRPr lang="en-US" dirty="0">
              <a:solidFill>
                <a:srgbClr val="00FFFF"/>
              </a:solidFill>
            </a:endParaRPr>
          </a:p>
        </p:txBody>
      </p:sp>
      <p:sp>
        <p:nvSpPr>
          <p:cNvPr id="5" name="Content Placeholder 2"/>
          <p:cNvSpPr>
            <a:spLocks noGrp="1"/>
          </p:cNvSpPr>
          <p:nvPr>
            <p:ph idx="1"/>
          </p:nvPr>
        </p:nvSpPr>
        <p:spPr>
          <a:xfrm>
            <a:off x="177421" y="1583139"/>
            <a:ext cx="11805314" cy="5104261"/>
          </a:xfrm>
        </p:spPr>
        <p:txBody>
          <a:bodyPr>
            <a:noAutofit/>
          </a:bodyPr>
          <a:lstStyle/>
          <a:p>
            <a:pPr marL="0" indent="0">
              <a:buNone/>
            </a:pPr>
            <a:r>
              <a:rPr lang="en-US" sz="3600" i="1" dirty="0" smtClean="0">
                <a:solidFill>
                  <a:srgbClr val="FFFF00"/>
                </a:solidFill>
                <a:effectLst/>
              </a:rPr>
              <a:t>"</a:t>
            </a:r>
            <a:r>
              <a:rPr lang="en-US" sz="3600" i="1" dirty="0">
                <a:solidFill>
                  <a:srgbClr val="FFFF00"/>
                </a:solidFill>
                <a:effectLst/>
              </a:rPr>
              <a:t>on His </a:t>
            </a:r>
            <a:r>
              <a:rPr lang="en-US" sz="3600" i="1" dirty="0">
                <a:solidFill>
                  <a:srgbClr val="00FFFF"/>
                </a:solidFill>
                <a:effectLst/>
              </a:rPr>
              <a:t>thigh</a:t>
            </a:r>
            <a:r>
              <a:rPr lang="en-US" sz="3600" i="1" dirty="0">
                <a:solidFill>
                  <a:srgbClr val="FFFF00"/>
                </a:solidFill>
                <a:effectLst/>
              </a:rPr>
              <a:t> a name written" </a:t>
            </a:r>
            <a:r>
              <a:rPr lang="en-US" sz="3600" dirty="0" smtClean="0">
                <a:effectLst/>
              </a:rPr>
              <a:t>:</a:t>
            </a:r>
          </a:p>
          <a:p>
            <a:r>
              <a:rPr lang="en-US" sz="3600" dirty="0" smtClean="0">
                <a:solidFill>
                  <a:srgbClr val="00FFFF"/>
                </a:solidFill>
                <a:effectLst/>
              </a:rPr>
              <a:t>The thigh was the place that a sword normally hung</a:t>
            </a:r>
          </a:p>
          <a:p>
            <a:r>
              <a:rPr lang="en-US" sz="3600" dirty="0" smtClean="0">
                <a:solidFill>
                  <a:srgbClr val="00FFFF"/>
                </a:solidFill>
                <a:effectLst/>
              </a:rPr>
              <a:t>The thigh </a:t>
            </a:r>
            <a:r>
              <a:rPr lang="en-US" sz="3600" dirty="0">
                <a:solidFill>
                  <a:srgbClr val="00FFFF"/>
                </a:solidFill>
                <a:effectLst/>
              </a:rPr>
              <a:t>was the place that </a:t>
            </a:r>
            <a:r>
              <a:rPr lang="en-US" sz="3600" dirty="0" smtClean="0">
                <a:solidFill>
                  <a:srgbClr val="00FFFF"/>
                </a:solidFill>
                <a:effectLst/>
              </a:rPr>
              <a:t>the </a:t>
            </a:r>
            <a:r>
              <a:rPr lang="en-US" sz="3600" dirty="0">
                <a:solidFill>
                  <a:srgbClr val="00FFFF"/>
                </a:solidFill>
                <a:effectLst/>
              </a:rPr>
              <a:t>garment was most clearly seen on horseback</a:t>
            </a:r>
          </a:p>
          <a:p>
            <a:r>
              <a:rPr lang="en-US" sz="3600" dirty="0" smtClean="0">
                <a:solidFill>
                  <a:srgbClr val="00FFFF"/>
                </a:solidFill>
                <a:effectLst/>
              </a:rPr>
              <a:t>The thigh was </a:t>
            </a:r>
            <a:r>
              <a:rPr lang="en-US" sz="3600" dirty="0">
                <a:solidFill>
                  <a:srgbClr val="00FFFF"/>
                </a:solidFill>
                <a:effectLst/>
              </a:rPr>
              <a:t>the strongest muscle of his body and was symbolic of His might</a:t>
            </a:r>
          </a:p>
          <a:p>
            <a:pPr marL="0" indent="0">
              <a:buNone/>
            </a:pPr>
            <a:r>
              <a:rPr lang="en-US" sz="3600" dirty="0" smtClean="0">
                <a:effectLst/>
              </a:rPr>
              <a:t> </a:t>
            </a:r>
            <a:endParaRPr lang="en-US" sz="3600" dirty="0">
              <a:effectLst/>
            </a:endParaRPr>
          </a:p>
          <a:p>
            <a:pPr marL="0" indent="0">
              <a:buNone/>
            </a:pPr>
            <a:endParaRPr lang="en-US" sz="3600" dirty="0" smtClean="0">
              <a:effectLst/>
            </a:endParaRPr>
          </a:p>
        </p:txBody>
      </p:sp>
    </p:spTree>
    <p:extLst>
      <p:ext uri="{BB962C8B-B14F-4D97-AF65-F5344CB8AC3E}">
        <p14:creationId xmlns:p14="http://schemas.microsoft.com/office/powerpoint/2010/main" val="3841177697"/>
      </p:ext>
    </p:extLst>
  </p:cSld>
  <p:clrMapOvr>
    <a:masterClrMapping/>
  </p:clrMapOvr>
  <p:timing>
    <p:tnLst>
      <p:par>
        <p:cTn id="1" dur="indefinite" restart="never" nodeType="tmRoot"/>
      </p:par>
    </p:tnLst>
  </p:timing>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19:16</a:t>
            </a:r>
            <a:endParaRPr lang="en-US" dirty="0">
              <a:solidFill>
                <a:srgbClr val="00FFFF"/>
              </a:solidFill>
            </a:endParaRPr>
          </a:p>
        </p:txBody>
      </p:sp>
      <p:sp>
        <p:nvSpPr>
          <p:cNvPr id="5" name="Content Placeholder 2"/>
          <p:cNvSpPr>
            <a:spLocks noGrp="1"/>
          </p:cNvSpPr>
          <p:nvPr>
            <p:ph idx="1"/>
          </p:nvPr>
        </p:nvSpPr>
        <p:spPr>
          <a:xfrm>
            <a:off x="177421" y="1787857"/>
            <a:ext cx="11805314" cy="4899544"/>
          </a:xfrm>
        </p:spPr>
        <p:txBody>
          <a:bodyPr>
            <a:noAutofit/>
          </a:bodyPr>
          <a:lstStyle/>
          <a:p>
            <a:pPr marL="0" indent="0">
              <a:buNone/>
            </a:pPr>
            <a:r>
              <a:rPr lang="en-US" sz="3600" dirty="0" smtClean="0">
                <a:effectLst/>
              </a:rPr>
              <a:t>The </a:t>
            </a:r>
            <a:r>
              <a:rPr lang="en-US" sz="3600" dirty="0">
                <a:effectLst/>
              </a:rPr>
              <a:t>custom here alluded </a:t>
            </a:r>
            <a:r>
              <a:rPr lang="en-US" sz="3600" dirty="0" smtClean="0">
                <a:effectLst/>
              </a:rPr>
              <a:t>to that </a:t>
            </a:r>
            <a:r>
              <a:rPr lang="en-US" sz="3600" dirty="0">
                <a:effectLst/>
              </a:rPr>
              <a:t>of inscribing the name or rank of distinguished individuals on their garments, so that they might be readily </a:t>
            </a:r>
            <a:r>
              <a:rPr lang="en-US" sz="3600" dirty="0" smtClean="0">
                <a:effectLst/>
              </a:rPr>
              <a:t>recognized. Hence Jesus’ title was written on his robe to declare who he was.</a:t>
            </a:r>
          </a:p>
          <a:p>
            <a:pPr marL="0" indent="0">
              <a:buNone/>
            </a:pPr>
            <a:r>
              <a:rPr lang="en-US" sz="3600" i="1" dirty="0">
                <a:solidFill>
                  <a:srgbClr val="FFFF00"/>
                </a:solidFill>
                <a:effectLst/>
              </a:rPr>
              <a:t>King of kings, and Lord of </a:t>
            </a:r>
            <a:r>
              <a:rPr lang="en-US" sz="3600" i="1" dirty="0" smtClean="0">
                <a:solidFill>
                  <a:srgbClr val="FFFF00"/>
                </a:solidFill>
                <a:effectLst/>
              </a:rPr>
              <a:t>lords</a:t>
            </a:r>
            <a:r>
              <a:rPr lang="en-US" sz="3600" dirty="0" smtClean="0">
                <a:effectLst/>
              </a:rPr>
              <a:t>… </a:t>
            </a:r>
            <a:r>
              <a:rPr lang="en-US" sz="3600" dirty="0">
                <a:effectLst/>
              </a:rPr>
              <a:t>indicating his universal and supreme dominion.</a:t>
            </a:r>
          </a:p>
          <a:p>
            <a:pPr marL="0" indent="0">
              <a:buNone/>
            </a:pPr>
            <a:endParaRPr lang="en-US" sz="3600" dirty="0" smtClean="0">
              <a:effectLst/>
            </a:endParaRPr>
          </a:p>
        </p:txBody>
      </p:sp>
    </p:spTree>
    <p:extLst>
      <p:ext uri="{BB962C8B-B14F-4D97-AF65-F5344CB8AC3E}">
        <p14:creationId xmlns:p14="http://schemas.microsoft.com/office/powerpoint/2010/main" val="2795825949"/>
      </p:ext>
    </p:extLst>
  </p:cSld>
  <p:clrMapOvr>
    <a:masterClrMapping/>
  </p:clrMapOvr>
  <p:timing>
    <p:tnLst>
      <p:par>
        <p:cTn id="1" dur="indefinite" restart="never" nodeType="tmRoot"/>
      </p:par>
    </p:tnLst>
  </p:timing>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2" descr="http://www.metal-archives.com/images/3/9/9/8/399807.jpg?39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161" y="208649"/>
            <a:ext cx="6540169" cy="654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16694"/>
      </p:ext>
    </p:extLst>
  </p:cSld>
  <p:clrMapOvr>
    <a:masterClrMapping/>
  </p:clrMapOvr>
  <p:timing>
    <p:tnLst>
      <p:par>
        <p:cTn id="1" dur="indefinite" restart="never" nodeType="tmRoot"/>
      </p:par>
    </p:tnLst>
  </p:timing>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s://image.slidesharecdn.com/176986025-revelation-19-141124063138-conversion-gate01/95/176986025-revelation19-17-638.jpg?cb=1416810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521" y="120484"/>
            <a:ext cx="8851948" cy="664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320733"/>
      </p:ext>
    </p:extLst>
  </p:cSld>
  <p:clrMapOvr>
    <a:masterClrMapping/>
  </p:clrMapOvr>
  <p:timing>
    <p:tnLst>
      <p:par>
        <p:cTn id="1" dur="indefinite" restart="never" nodeType="tmRoot"/>
      </p:par>
    </p:tnLst>
  </p:timing>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19:17</a:t>
            </a:r>
            <a:endParaRPr lang="en-US" dirty="0">
              <a:solidFill>
                <a:srgbClr val="00FFFF"/>
              </a:solidFill>
            </a:endParaRPr>
          </a:p>
        </p:txBody>
      </p:sp>
      <p:sp>
        <p:nvSpPr>
          <p:cNvPr id="5" name="Content Placeholder 2"/>
          <p:cNvSpPr>
            <a:spLocks noGrp="1"/>
          </p:cNvSpPr>
          <p:nvPr>
            <p:ph idx="1"/>
          </p:nvPr>
        </p:nvSpPr>
        <p:spPr>
          <a:xfrm>
            <a:off x="177421" y="1255594"/>
            <a:ext cx="11805314" cy="5431806"/>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 saw an angel standing in the </a:t>
            </a:r>
            <a:r>
              <a:rPr lang="en-US" sz="3600" i="1" dirty="0" smtClean="0">
                <a:solidFill>
                  <a:srgbClr val="FFFF00"/>
                </a:solidFill>
                <a:effectLst/>
              </a:rPr>
              <a:t>sun</a:t>
            </a:r>
            <a:r>
              <a:rPr lang="en-US" sz="3600" dirty="0" smtClean="0">
                <a:effectLst/>
              </a:rPr>
              <a:t>… A </a:t>
            </a:r>
            <a:r>
              <a:rPr lang="en-US" sz="3600" dirty="0">
                <a:effectLst/>
              </a:rPr>
              <a:t>different angel evidently from the one which had </a:t>
            </a:r>
            <a:r>
              <a:rPr lang="en-US" sz="3600" dirty="0" smtClean="0">
                <a:effectLst/>
              </a:rPr>
              <a:t>before </a:t>
            </a:r>
            <a:r>
              <a:rPr lang="en-US" sz="3600" dirty="0">
                <a:effectLst/>
              </a:rPr>
              <a:t>appeared to </a:t>
            </a:r>
            <a:r>
              <a:rPr lang="en-US" sz="3600" dirty="0" smtClean="0">
                <a:effectLst/>
              </a:rPr>
              <a:t>John. </a:t>
            </a:r>
            <a:r>
              <a:rPr lang="en-US" sz="3600" dirty="0">
                <a:effectLst/>
              </a:rPr>
              <a:t>The number of angels that appeared to </a:t>
            </a:r>
            <a:r>
              <a:rPr lang="en-US" sz="3600" dirty="0" smtClean="0">
                <a:effectLst/>
              </a:rPr>
              <a:t>John in </a:t>
            </a:r>
            <a:r>
              <a:rPr lang="en-US" sz="3600" dirty="0">
                <a:effectLst/>
              </a:rPr>
              <a:t>this book, was very great, and each one came on a new </a:t>
            </a:r>
            <a:r>
              <a:rPr lang="en-US" sz="3600" dirty="0" smtClean="0">
                <a:effectLst/>
              </a:rPr>
              <a:t>errand </a:t>
            </a:r>
            <a:r>
              <a:rPr lang="en-US" sz="3600" dirty="0">
                <a:effectLst/>
              </a:rPr>
              <a:t>or with a new message. Why </a:t>
            </a:r>
            <a:r>
              <a:rPr lang="en-US" sz="3600" dirty="0" smtClean="0">
                <a:effectLst/>
              </a:rPr>
              <a:t>the angel </a:t>
            </a:r>
            <a:r>
              <a:rPr lang="en-US" sz="3600" dirty="0">
                <a:effectLst/>
              </a:rPr>
              <a:t>has his place in the sun is not stated, for there does not appear to be anything more intended by this than to give grandeur and impressiveness to the scene. </a:t>
            </a:r>
            <a:endParaRPr lang="en-US" sz="3600" dirty="0" smtClean="0">
              <a:effectLst/>
            </a:endParaRPr>
          </a:p>
        </p:txBody>
      </p:sp>
    </p:spTree>
    <p:extLst>
      <p:ext uri="{BB962C8B-B14F-4D97-AF65-F5344CB8AC3E}">
        <p14:creationId xmlns:p14="http://schemas.microsoft.com/office/powerpoint/2010/main" val="2975560534"/>
      </p:ext>
    </p:extLst>
  </p:cSld>
  <p:clrMapOvr>
    <a:masterClrMapping/>
  </p:clrMapOvr>
  <p:timing>
    <p:tnLst>
      <p:par>
        <p:cTn id="1" dur="indefinite" restart="never" nodeType="tmRoot"/>
      </p:par>
    </p:tnLst>
  </p:timing>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19:17</a:t>
            </a:r>
            <a:endParaRPr lang="en-US" dirty="0">
              <a:solidFill>
                <a:srgbClr val="00FFFF"/>
              </a:solidFill>
            </a:endParaRPr>
          </a:p>
        </p:txBody>
      </p:sp>
      <p:sp>
        <p:nvSpPr>
          <p:cNvPr id="5" name="Content Placeholder 2"/>
          <p:cNvSpPr>
            <a:spLocks noGrp="1"/>
          </p:cNvSpPr>
          <p:nvPr>
            <p:ph idx="1"/>
          </p:nvPr>
        </p:nvSpPr>
        <p:spPr>
          <a:xfrm>
            <a:off x="177421" y="1255594"/>
            <a:ext cx="11805314" cy="5431806"/>
          </a:xfrm>
        </p:spPr>
        <p:txBody>
          <a:bodyPr>
            <a:noAutofit/>
          </a:bodyPr>
          <a:lstStyle/>
          <a:p>
            <a:pPr marL="0" indent="0">
              <a:buNone/>
            </a:pPr>
            <a:r>
              <a:rPr lang="en-US" sz="3600" i="1" dirty="0">
                <a:solidFill>
                  <a:srgbClr val="FFFF00"/>
                </a:solidFill>
                <a:effectLst/>
              </a:rPr>
              <a:t>Saying to all the fowls that fly in the midst of </a:t>
            </a:r>
            <a:r>
              <a:rPr lang="en-US" sz="3600" i="1" dirty="0" smtClean="0">
                <a:solidFill>
                  <a:srgbClr val="FFFF00"/>
                </a:solidFill>
                <a:effectLst/>
              </a:rPr>
              <a:t>heaven… </a:t>
            </a:r>
            <a:r>
              <a:rPr lang="en-US" sz="3600" dirty="0">
                <a:effectLst/>
              </a:rPr>
              <a:t>That is, to all the birds of prey--all that feed on flesh--such as hover over a battle-field. </a:t>
            </a:r>
            <a:endParaRPr lang="en-US" sz="3600" dirty="0" smtClean="0">
              <a:effectLst/>
            </a:endParaRPr>
          </a:p>
          <a:p>
            <a:pPr marL="0" indent="0">
              <a:buNone/>
            </a:pPr>
            <a:r>
              <a:rPr lang="en-US" sz="3600" i="1" dirty="0" smtClean="0">
                <a:solidFill>
                  <a:srgbClr val="FFFF00"/>
                </a:solidFill>
                <a:effectLst/>
              </a:rPr>
              <a:t>Come </a:t>
            </a:r>
            <a:r>
              <a:rPr lang="en-US" sz="3600" i="1" dirty="0">
                <a:solidFill>
                  <a:srgbClr val="FFFF00"/>
                </a:solidFill>
                <a:effectLst/>
              </a:rPr>
              <a:t>and gather yourselves </a:t>
            </a:r>
            <a:r>
              <a:rPr lang="en-US" sz="3600" i="1" dirty="0" smtClean="0">
                <a:solidFill>
                  <a:srgbClr val="FFFF00"/>
                </a:solidFill>
                <a:effectLst/>
              </a:rPr>
              <a:t>together… </a:t>
            </a:r>
          </a:p>
          <a:p>
            <a:pPr marL="0" indent="0">
              <a:buNone/>
            </a:pPr>
            <a:r>
              <a:rPr lang="en-US" sz="3600" dirty="0" smtClean="0">
                <a:effectLst/>
              </a:rPr>
              <a:t>All </a:t>
            </a:r>
            <a:r>
              <a:rPr lang="en-US" sz="3600" dirty="0">
                <a:effectLst/>
              </a:rPr>
              <a:t>this imagery is taken from the idea that there would be a great slaughter, and that the bodies of the dead would be left unburied to the birds of prey.  </a:t>
            </a:r>
            <a:endParaRPr lang="en-US" sz="3600" dirty="0" smtClean="0">
              <a:effectLst/>
            </a:endParaRPr>
          </a:p>
        </p:txBody>
      </p:sp>
    </p:spTree>
    <p:extLst>
      <p:ext uri="{BB962C8B-B14F-4D97-AF65-F5344CB8AC3E}">
        <p14:creationId xmlns:p14="http://schemas.microsoft.com/office/powerpoint/2010/main" val="536492999"/>
      </p:ext>
    </p:extLst>
  </p:cSld>
  <p:clrMapOvr>
    <a:masterClrMapping/>
  </p:clrMapOvr>
  <p:timing>
    <p:tnLst>
      <p:par>
        <p:cTn id="1" dur="indefinite" restart="never" nodeType="tmRoot"/>
      </p:par>
    </p:tnLst>
  </p:timing>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19:17</a:t>
            </a:r>
            <a:endParaRPr lang="en-US" dirty="0">
              <a:solidFill>
                <a:srgbClr val="00FFFF"/>
              </a:solidFill>
            </a:endParaRPr>
          </a:p>
        </p:txBody>
      </p:sp>
      <p:sp>
        <p:nvSpPr>
          <p:cNvPr id="5" name="Content Placeholder 2"/>
          <p:cNvSpPr>
            <a:spLocks noGrp="1"/>
          </p:cNvSpPr>
          <p:nvPr>
            <p:ph idx="1"/>
          </p:nvPr>
        </p:nvSpPr>
        <p:spPr>
          <a:xfrm>
            <a:off x="177421" y="1255594"/>
            <a:ext cx="11805314" cy="5431806"/>
          </a:xfrm>
        </p:spPr>
        <p:txBody>
          <a:bodyPr>
            <a:noAutofit/>
          </a:bodyPr>
          <a:lstStyle/>
          <a:p>
            <a:pPr marL="0" indent="0">
              <a:buNone/>
            </a:pPr>
            <a:r>
              <a:rPr lang="en-US" sz="3600" i="1" dirty="0">
                <a:solidFill>
                  <a:srgbClr val="FFFF00"/>
                </a:solidFill>
                <a:effectLst/>
              </a:rPr>
              <a:t>Unto the supper of the great God</a:t>
            </a:r>
            <a:r>
              <a:rPr lang="en-US" sz="3600" dirty="0">
                <a:effectLst/>
              </a:rPr>
              <a:t>. </a:t>
            </a:r>
            <a:endParaRPr lang="en-US" sz="3600" dirty="0" smtClean="0">
              <a:effectLst/>
            </a:endParaRPr>
          </a:p>
          <a:p>
            <a:pPr marL="0" indent="0">
              <a:buNone/>
            </a:pPr>
            <a:r>
              <a:rPr lang="en-US" sz="3600" dirty="0" smtClean="0">
                <a:effectLst/>
              </a:rPr>
              <a:t>As </a:t>
            </a:r>
            <a:r>
              <a:rPr lang="en-US" sz="3600" dirty="0">
                <a:effectLst/>
              </a:rPr>
              <a:t>if the great God were about to give </a:t>
            </a:r>
            <a:r>
              <a:rPr lang="en-US" sz="3600" dirty="0" smtClean="0">
                <a:effectLst/>
              </a:rPr>
              <a:t>the birds </a:t>
            </a:r>
            <a:r>
              <a:rPr lang="en-US" sz="3600" dirty="0">
                <a:effectLst/>
              </a:rPr>
              <a:t>a </a:t>
            </a:r>
            <a:r>
              <a:rPr lang="en-US" sz="3600" dirty="0" smtClean="0">
                <a:effectLst/>
              </a:rPr>
              <a:t>feast from the carcasses </a:t>
            </a:r>
            <a:r>
              <a:rPr lang="en-US" sz="3600" dirty="0">
                <a:effectLst/>
              </a:rPr>
              <a:t>of those slain. It is called </a:t>
            </a:r>
            <a:r>
              <a:rPr lang="en-US" sz="3600" i="1" dirty="0" smtClean="0">
                <a:solidFill>
                  <a:srgbClr val="FFFF00"/>
                </a:solidFill>
                <a:effectLst/>
              </a:rPr>
              <a:t>“God’s supper”</a:t>
            </a:r>
            <a:r>
              <a:rPr lang="en-US" sz="3600" dirty="0" smtClean="0">
                <a:effectLst/>
              </a:rPr>
              <a:t>  because He </a:t>
            </a:r>
            <a:r>
              <a:rPr lang="en-US" sz="3600" dirty="0">
                <a:effectLst/>
              </a:rPr>
              <a:t>gives it; and the image is merely that there would be a great slaughter of his foes, as is specified in the following verse. The imagery is taken from </a:t>
            </a:r>
            <a:r>
              <a:rPr lang="en-US" sz="3600" i="1" dirty="0" smtClean="0">
                <a:solidFill>
                  <a:srgbClr val="FFFF00"/>
                </a:solidFill>
                <a:effectLst/>
              </a:rPr>
              <a:t>Ezek. </a:t>
            </a:r>
            <a:r>
              <a:rPr lang="en-US" sz="3600" i="1" dirty="0">
                <a:solidFill>
                  <a:srgbClr val="FFFF00"/>
                </a:solidFill>
                <a:effectLst/>
              </a:rPr>
              <a:t>39:17-20</a:t>
            </a:r>
            <a:r>
              <a:rPr lang="en-US" sz="3600" dirty="0">
                <a:effectLst/>
              </a:rPr>
              <a:t>, where God </a:t>
            </a:r>
            <a:r>
              <a:rPr lang="en-US" sz="3600" dirty="0" smtClean="0">
                <a:effectLst/>
              </a:rPr>
              <a:t>invites </a:t>
            </a:r>
            <a:r>
              <a:rPr lang="en-US" sz="3600" dirty="0">
                <a:effectLst/>
              </a:rPr>
              <a:t>the </a:t>
            </a:r>
            <a:r>
              <a:rPr lang="en-US" sz="3600" dirty="0" smtClean="0">
                <a:effectLst/>
              </a:rPr>
              <a:t>birds &amp; </a:t>
            </a:r>
            <a:r>
              <a:rPr lang="en-US" sz="3600" dirty="0">
                <a:effectLst/>
              </a:rPr>
              <a:t>wild beasts to come to the table which </a:t>
            </a:r>
            <a:r>
              <a:rPr lang="en-US" sz="3600" dirty="0" smtClean="0">
                <a:effectLst/>
              </a:rPr>
              <a:t>He </a:t>
            </a:r>
            <a:r>
              <a:rPr lang="en-US" sz="3600" dirty="0">
                <a:effectLst/>
              </a:rPr>
              <a:t>has </a:t>
            </a:r>
            <a:r>
              <a:rPr lang="en-US" sz="3600" dirty="0" smtClean="0">
                <a:effectLst/>
              </a:rPr>
              <a:t>provided.   </a:t>
            </a:r>
          </a:p>
        </p:txBody>
      </p:sp>
    </p:spTree>
    <p:extLst>
      <p:ext uri="{BB962C8B-B14F-4D97-AF65-F5344CB8AC3E}">
        <p14:creationId xmlns:p14="http://schemas.microsoft.com/office/powerpoint/2010/main" val="1455694004"/>
      </p:ext>
    </p:extLst>
  </p:cSld>
  <p:clrMapOvr>
    <a:masterClrMapping/>
  </p:clrMapOvr>
  <p:timing>
    <p:tnLst>
      <p:par>
        <p:cTn id="1" dur="indefinite" restart="never" nodeType="tmRoot"/>
      </p:par>
    </p:tnLst>
  </p:timing>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19:18</a:t>
            </a:r>
            <a:endParaRPr lang="en-US" dirty="0">
              <a:solidFill>
                <a:srgbClr val="00FFFF"/>
              </a:solidFill>
            </a:endParaRPr>
          </a:p>
        </p:txBody>
      </p:sp>
      <p:sp>
        <p:nvSpPr>
          <p:cNvPr id="5" name="Content Placeholder 2"/>
          <p:cNvSpPr>
            <a:spLocks noGrp="1"/>
          </p:cNvSpPr>
          <p:nvPr>
            <p:ph idx="1"/>
          </p:nvPr>
        </p:nvSpPr>
        <p:spPr>
          <a:xfrm>
            <a:off x="177421" y="1678674"/>
            <a:ext cx="11805314" cy="5008725"/>
          </a:xfrm>
        </p:spPr>
        <p:txBody>
          <a:bodyPr>
            <a:noAutofit/>
          </a:bodyPr>
          <a:lstStyle/>
          <a:p>
            <a:pPr marL="0" indent="0">
              <a:buNone/>
            </a:pPr>
            <a:r>
              <a:rPr lang="en-US" sz="4400" i="1" dirty="0" smtClean="0">
                <a:solidFill>
                  <a:srgbClr val="FFFF00"/>
                </a:solidFill>
                <a:effectLst/>
              </a:rPr>
              <a:t>“That </a:t>
            </a:r>
            <a:r>
              <a:rPr lang="en-US" sz="4400" i="1" dirty="0">
                <a:solidFill>
                  <a:srgbClr val="FFFF00"/>
                </a:solidFill>
                <a:effectLst/>
              </a:rPr>
              <a:t>you may feast on the flesh of </a:t>
            </a:r>
            <a:r>
              <a:rPr lang="en-US" sz="4400" i="1" u="sng" dirty="0">
                <a:solidFill>
                  <a:srgbClr val="FFFF00"/>
                </a:solidFill>
                <a:effectLst/>
              </a:rPr>
              <a:t>kings</a:t>
            </a:r>
            <a:r>
              <a:rPr lang="en-US" sz="4400" i="1" dirty="0">
                <a:solidFill>
                  <a:srgbClr val="FFFF00"/>
                </a:solidFill>
                <a:effectLst/>
              </a:rPr>
              <a:t> and the flesh of </a:t>
            </a:r>
            <a:r>
              <a:rPr lang="en-US" sz="4400" i="1" u="sng" dirty="0">
                <a:solidFill>
                  <a:srgbClr val="FFFF00"/>
                </a:solidFill>
                <a:effectLst/>
              </a:rPr>
              <a:t>generals</a:t>
            </a:r>
            <a:r>
              <a:rPr lang="en-US" sz="4400" i="1" dirty="0">
                <a:solidFill>
                  <a:srgbClr val="FFFF00"/>
                </a:solidFill>
                <a:effectLst/>
              </a:rPr>
              <a:t> and the flesh of </a:t>
            </a:r>
            <a:r>
              <a:rPr lang="en-US" sz="4400" i="1" u="sng" dirty="0">
                <a:solidFill>
                  <a:srgbClr val="FFFF00"/>
                </a:solidFill>
                <a:effectLst/>
              </a:rPr>
              <a:t>mighty</a:t>
            </a:r>
            <a:r>
              <a:rPr lang="en-US" sz="4400" i="1" dirty="0">
                <a:solidFill>
                  <a:srgbClr val="FFFF00"/>
                </a:solidFill>
                <a:effectLst/>
              </a:rPr>
              <a:t> </a:t>
            </a:r>
            <a:r>
              <a:rPr lang="en-US" sz="4400" i="1" u="sng" dirty="0">
                <a:solidFill>
                  <a:srgbClr val="FFFF00"/>
                </a:solidFill>
                <a:effectLst/>
              </a:rPr>
              <a:t>men</a:t>
            </a:r>
            <a:r>
              <a:rPr lang="en-US" sz="4400" i="1" dirty="0">
                <a:solidFill>
                  <a:srgbClr val="FFFF00"/>
                </a:solidFill>
                <a:effectLst/>
              </a:rPr>
              <a:t>, on the flesh of </a:t>
            </a:r>
            <a:r>
              <a:rPr lang="en-US" sz="4400" i="1" u="sng" dirty="0">
                <a:solidFill>
                  <a:srgbClr val="FFFF00"/>
                </a:solidFill>
                <a:effectLst/>
              </a:rPr>
              <a:t>horses</a:t>
            </a:r>
            <a:r>
              <a:rPr lang="en-US" sz="4400" i="1" dirty="0">
                <a:solidFill>
                  <a:srgbClr val="FFFF00"/>
                </a:solidFill>
                <a:effectLst/>
              </a:rPr>
              <a:t> and </a:t>
            </a:r>
            <a:r>
              <a:rPr lang="en-US" sz="4400" i="1" u="sng" dirty="0">
                <a:solidFill>
                  <a:srgbClr val="FFFF00"/>
                </a:solidFill>
                <a:effectLst/>
              </a:rPr>
              <a:t>their riders</a:t>
            </a:r>
            <a:r>
              <a:rPr lang="en-US" sz="4400" i="1" dirty="0">
                <a:solidFill>
                  <a:srgbClr val="FFFF00"/>
                </a:solidFill>
                <a:effectLst/>
              </a:rPr>
              <a:t>, and on the flesh of </a:t>
            </a:r>
            <a:r>
              <a:rPr lang="en-US" sz="4400" i="1" u="sng" dirty="0">
                <a:solidFill>
                  <a:srgbClr val="FFFF00"/>
                </a:solidFill>
                <a:effectLst/>
              </a:rPr>
              <a:t>all mankind</a:t>
            </a:r>
            <a:r>
              <a:rPr lang="en-US" sz="4400" i="1" dirty="0">
                <a:solidFill>
                  <a:srgbClr val="FFFF00"/>
                </a:solidFill>
                <a:effectLst/>
              </a:rPr>
              <a:t>, whether they are </a:t>
            </a:r>
            <a:r>
              <a:rPr lang="en-US" sz="4400" i="1" u="sng" dirty="0">
                <a:solidFill>
                  <a:srgbClr val="FFFF00"/>
                </a:solidFill>
                <a:effectLst/>
              </a:rPr>
              <a:t>free men</a:t>
            </a:r>
            <a:r>
              <a:rPr lang="en-US" sz="4400" i="1" dirty="0">
                <a:solidFill>
                  <a:srgbClr val="FFFF00"/>
                </a:solidFill>
                <a:effectLst/>
              </a:rPr>
              <a:t> or </a:t>
            </a:r>
            <a:r>
              <a:rPr lang="en-US" sz="4400" i="1" u="sng" dirty="0">
                <a:solidFill>
                  <a:srgbClr val="FFFF00"/>
                </a:solidFill>
                <a:effectLst/>
              </a:rPr>
              <a:t>slaves</a:t>
            </a:r>
            <a:r>
              <a:rPr lang="en-US" sz="4400" i="1" dirty="0">
                <a:solidFill>
                  <a:srgbClr val="FFFF00"/>
                </a:solidFill>
                <a:effectLst/>
              </a:rPr>
              <a:t>, </a:t>
            </a:r>
            <a:r>
              <a:rPr lang="en-US" sz="4400" i="1" u="sng" dirty="0">
                <a:solidFill>
                  <a:srgbClr val="FFFF00"/>
                </a:solidFill>
                <a:effectLst/>
              </a:rPr>
              <a:t>great men</a:t>
            </a:r>
            <a:r>
              <a:rPr lang="en-US" sz="4400" i="1" dirty="0">
                <a:solidFill>
                  <a:srgbClr val="FFFF00"/>
                </a:solidFill>
                <a:effectLst/>
              </a:rPr>
              <a:t> or </a:t>
            </a:r>
            <a:r>
              <a:rPr lang="en-US" sz="4400" i="1" u="sng" dirty="0">
                <a:solidFill>
                  <a:srgbClr val="FFFF00"/>
                </a:solidFill>
                <a:effectLst/>
              </a:rPr>
              <a:t>small</a:t>
            </a:r>
            <a:r>
              <a:rPr lang="en-US" sz="4400" i="1" dirty="0" smtClean="0">
                <a:solidFill>
                  <a:srgbClr val="FFFF00"/>
                </a:solidFill>
                <a:effectLst/>
              </a:rPr>
              <a:t>.”</a:t>
            </a:r>
            <a:r>
              <a:rPr lang="en-US" sz="3600" dirty="0" smtClean="0">
                <a:solidFill>
                  <a:srgbClr val="FFFF00"/>
                </a:solidFill>
                <a:effectLst/>
              </a:rPr>
              <a:t> </a:t>
            </a:r>
          </a:p>
        </p:txBody>
      </p:sp>
    </p:spTree>
    <p:extLst>
      <p:ext uri="{BB962C8B-B14F-4D97-AF65-F5344CB8AC3E}">
        <p14:creationId xmlns:p14="http://schemas.microsoft.com/office/powerpoint/2010/main" val="392872194"/>
      </p:ext>
    </p:extLst>
  </p:cSld>
  <p:clrMapOvr>
    <a:masterClrMapping/>
  </p:clrMapOvr>
  <p:timing>
    <p:tnLst>
      <p:par>
        <p:cTn id="1" dur="indefinite" restart="never" nodeType="tmRoot"/>
      </p:par>
    </p:tnLst>
  </p:timing>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19:19</a:t>
            </a:r>
            <a:endParaRPr lang="en-US" dirty="0">
              <a:solidFill>
                <a:srgbClr val="00FFFF"/>
              </a:solidFill>
            </a:endParaRPr>
          </a:p>
        </p:txBody>
      </p:sp>
      <p:sp>
        <p:nvSpPr>
          <p:cNvPr id="5" name="Content Placeholder 2"/>
          <p:cNvSpPr>
            <a:spLocks noGrp="1"/>
          </p:cNvSpPr>
          <p:nvPr>
            <p:ph idx="1"/>
          </p:nvPr>
        </p:nvSpPr>
        <p:spPr>
          <a:xfrm>
            <a:off x="177421" y="1255594"/>
            <a:ext cx="11805314" cy="5431806"/>
          </a:xfrm>
        </p:spPr>
        <p:txBody>
          <a:bodyPr>
            <a:noAutofit/>
          </a:bodyPr>
          <a:lstStyle/>
          <a:p>
            <a:pPr marL="0" indent="0">
              <a:buNone/>
            </a:pPr>
            <a:r>
              <a:rPr lang="en-US" sz="3600" i="1" dirty="0">
                <a:solidFill>
                  <a:srgbClr val="FFFF00"/>
                </a:solidFill>
                <a:effectLst/>
              </a:rPr>
              <a:t>And the kings of the earth, and their armies, gathered </a:t>
            </a:r>
            <a:r>
              <a:rPr lang="en-US" sz="3600" i="1" dirty="0" smtClean="0">
                <a:solidFill>
                  <a:srgbClr val="FFFF00"/>
                </a:solidFill>
                <a:effectLst/>
              </a:rPr>
              <a:t>together</a:t>
            </a:r>
            <a:r>
              <a:rPr lang="en-US" sz="3600" dirty="0" smtClean="0">
                <a:effectLst/>
              </a:rPr>
              <a:t>.. </a:t>
            </a:r>
            <a:r>
              <a:rPr lang="en-US" sz="3600" dirty="0">
                <a:effectLst/>
              </a:rPr>
              <a:t>There is allusion here to the same assembling of hostile forces which is described in </a:t>
            </a:r>
            <a:r>
              <a:rPr lang="en-US" sz="3600" i="1" dirty="0" smtClean="0">
                <a:solidFill>
                  <a:srgbClr val="FFFF00"/>
                </a:solidFill>
                <a:effectLst/>
              </a:rPr>
              <a:t>Rev. </a:t>
            </a:r>
            <a:r>
              <a:rPr lang="en-US" sz="3600" i="1" dirty="0">
                <a:solidFill>
                  <a:srgbClr val="FFFF00"/>
                </a:solidFill>
                <a:effectLst/>
              </a:rPr>
              <a:t>16:13-14</a:t>
            </a:r>
            <a:r>
              <a:rPr lang="en-US" sz="3600" dirty="0">
                <a:effectLst/>
              </a:rPr>
              <a:t>, for the great decisive battle that is to determine the destiny of the world-</a:t>
            </a:r>
            <a:r>
              <a:rPr lang="en-US" sz="3600" dirty="0" smtClean="0">
                <a:effectLst/>
              </a:rPr>
              <a:t>-whether </a:t>
            </a:r>
            <a:r>
              <a:rPr lang="en-US" sz="3600" dirty="0">
                <a:effectLst/>
              </a:rPr>
              <a:t>the Messiah or Antichrist shall reign. There can be no doubt that the writer in these passages designed to refer to the same </a:t>
            </a:r>
            <a:r>
              <a:rPr lang="en-US" sz="3600" dirty="0" smtClean="0">
                <a:effectLst/>
              </a:rPr>
              <a:t>event... </a:t>
            </a:r>
            <a:r>
              <a:rPr lang="en-US" sz="3600" i="1" dirty="0" smtClean="0">
                <a:solidFill>
                  <a:srgbClr val="FFFF00"/>
                </a:solidFill>
                <a:effectLst/>
              </a:rPr>
              <a:t>“The battle of Armageddon”   </a:t>
            </a:r>
          </a:p>
        </p:txBody>
      </p:sp>
    </p:spTree>
    <p:extLst>
      <p:ext uri="{BB962C8B-B14F-4D97-AF65-F5344CB8AC3E}">
        <p14:creationId xmlns:p14="http://schemas.microsoft.com/office/powerpoint/2010/main" val="32581879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FFFF00"/>
                </a:solidFill>
              </a:rPr>
              <a:t>Where is </a:t>
            </a:r>
            <a:r>
              <a:rPr lang="en-US" sz="3600" b="1" dirty="0">
                <a:solidFill>
                  <a:srgbClr val="92D050"/>
                </a:solidFill>
                <a:effectLst>
                  <a:outerShdw blurRad="38100" dist="38100" dir="2700000" algn="tl">
                    <a:srgbClr val="000000">
                      <a:alpha val="43137"/>
                    </a:srgbClr>
                  </a:outerShdw>
                </a:effectLst>
              </a:rPr>
              <a:t>PERGAMOS</a:t>
            </a:r>
            <a:r>
              <a:rPr lang="en-US" sz="3600" b="1" dirty="0">
                <a:solidFill>
                  <a:srgbClr val="00B0F0"/>
                </a:solidFill>
                <a:effectLst/>
              </a:rPr>
              <a:t> </a:t>
            </a:r>
            <a:r>
              <a:rPr lang="en-US" sz="3600" b="1" dirty="0">
                <a:solidFill>
                  <a:srgbClr val="FFFF00"/>
                </a:solidFill>
                <a:effectLst/>
              </a:rPr>
              <a:t>Now?</a:t>
            </a:r>
          </a:p>
          <a:p>
            <a:pPr marL="0" indent="0">
              <a:buNone/>
            </a:pPr>
            <a:endParaRPr lang="en-US" sz="3200" dirty="0">
              <a:effectLst/>
            </a:endParaRPr>
          </a:p>
        </p:txBody>
      </p:sp>
      <p:pic>
        <p:nvPicPr>
          <p:cNvPr id="2050" name="Picture 2" descr="http://media1.picsearch.com/is?G3q9kr_LX8v8S5KlKxDncqDiRWHJHapHoPUnMIRJiCU&amp;height=2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26" y="1244990"/>
            <a:ext cx="5054991" cy="37912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dia3.picsearch.com/is?DDVNnoK0c-5s1z322Hnq0kyP7uc38fCeoaj47KlDclk&amp;height=2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893" y="1930935"/>
            <a:ext cx="5925335" cy="44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717145"/>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19:20</a:t>
            </a:r>
            <a:endParaRPr lang="en-US" dirty="0">
              <a:solidFill>
                <a:srgbClr val="00FFFF"/>
              </a:solidFill>
            </a:endParaRPr>
          </a:p>
        </p:txBody>
      </p:sp>
      <p:sp>
        <p:nvSpPr>
          <p:cNvPr id="5" name="Content Placeholder 2"/>
          <p:cNvSpPr>
            <a:spLocks noGrp="1"/>
          </p:cNvSpPr>
          <p:nvPr>
            <p:ph idx="1"/>
          </p:nvPr>
        </p:nvSpPr>
        <p:spPr>
          <a:xfrm>
            <a:off x="177421" y="1255594"/>
            <a:ext cx="11805314" cy="5431806"/>
          </a:xfrm>
        </p:spPr>
        <p:txBody>
          <a:bodyPr>
            <a:noAutofit/>
          </a:bodyPr>
          <a:lstStyle/>
          <a:p>
            <a:pPr marL="0" indent="0">
              <a:buNone/>
            </a:pPr>
            <a:endParaRPr lang="en-US" sz="3600" i="1" dirty="0" smtClean="0">
              <a:solidFill>
                <a:srgbClr val="FFFF00"/>
              </a:solidFill>
              <a:effectLst/>
            </a:endParaRPr>
          </a:p>
        </p:txBody>
      </p:sp>
      <p:pic>
        <p:nvPicPr>
          <p:cNvPr id="6146" name="Picture 2" descr="https://1.bp.blogspot.com/-jx6aleqFujM/VV-ade9ManI/AAAAAAAAiCQ/vbggHh9Qkqg/s1600/Rev+19.2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740" y="1222587"/>
            <a:ext cx="4703029" cy="542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81343"/>
      </p:ext>
    </p:extLst>
  </p:cSld>
  <p:clrMapOvr>
    <a:masterClrMapping/>
  </p:clrMapOvr>
  <p:timing>
    <p:tnLst>
      <p:par>
        <p:cTn id="1" dur="indefinite" restart="never" nodeType="tmRoot"/>
      </p:par>
    </p:tnLst>
  </p:timing>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19:21</a:t>
            </a:r>
            <a:endParaRPr lang="en-US" dirty="0">
              <a:solidFill>
                <a:srgbClr val="00FFFF"/>
              </a:solidFill>
            </a:endParaRPr>
          </a:p>
        </p:txBody>
      </p:sp>
      <p:sp>
        <p:nvSpPr>
          <p:cNvPr id="5" name="Content Placeholder 2"/>
          <p:cNvSpPr>
            <a:spLocks noGrp="1"/>
          </p:cNvSpPr>
          <p:nvPr>
            <p:ph idx="1"/>
          </p:nvPr>
        </p:nvSpPr>
        <p:spPr>
          <a:xfrm>
            <a:off x="177421" y="1255594"/>
            <a:ext cx="11805314" cy="5431806"/>
          </a:xfrm>
        </p:spPr>
        <p:txBody>
          <a:bodyPr>
            <a:noAutofit/>
          </a:bodyPr>
          <a:lstStyle/>
          <a:p>
            <a:pPr marL="0" indent="0">
              <a:buNone/>
            </a:pPr>
            <a:endParaRPr lang="en-US" sz="3600" i="1" dirty="0" smtClean="0">
              <a:solidFill>
                <a:srgbClr val="FFFF00"/>
              </a:solidFill>
              <a:effectLst/>
            </a:endParaRPr>
          </a:p>
        </p:txBody>
      </p:sp>
      <p:pic>
        <p:nvPicPr>
          <p:cNvPr id="9218" name="Picture 2" descr="https://uk.superbookacademy.com/wp-content/uploads/sites/2/2015/03/SBC113_large-1024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457" y="219266"/>
            <a:ext cx="6256599" cy="625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064299"/>
      </p:ext>
    </p:extLst>
  </p:cSld>
  <p:clrMapOvr>
    <a:masterClrMapping/>
  </p:clrMapOvr>
  <p:timing>
    <p:tnLst>
      <p:par>
        <p:cTn id="1" dur="indefinite" restart="never" nodeType="tmRoot"/>
      </p:par>
    </p:tnLst>
  </p:timing>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136478"/>
            <a:ext cx="10353761" cy="987188"/>
          </a:xfrm>
        </p:spPr>
        <p:txBody>
          <a:bodyPr/>
          <a:lstStyle/>
          <a:p>
            <a:r>
              <a:rPr lang="en-US" u="sng" dirty="0">
                <a:solidFill>
                  <a:srgbClr val="FFFF00"/>
                </a:solidFill>
              </a:rPr>
              <a:t>Revelation </a:t>
            </a:r>
            <a:r>
              <a:rPr lang="en-US" u="sng" dirty="0" smtClean="0">
                <a:solidFill>
                  <a:srgbClr val="FFFF00"/>
                </a:solidFill>
              </a:rPr>
              <a:t>19:21</a:t>
            </a:r>
            <a:endParaRPr lang="en-US" dirty="0">
              <a:solidFill>
                <a:srgbClr val="00FFFF"/>
              </a:solidFill>
            </a:endParaRPr>
          </a:p>
        </p:txBody>
      </p:sp>
      <p:sp>
        <p:nvSpPr>
          <p:cNvPr id="5" name="Content Placeholder 2"/>
          <p:cNvSpPr>
            <a:spLocks noGrp="1"/>
          </p:cNvSpPr>
          <p:nvPr>
            <p:ph idx="1"/>
          </p:nvPr>
        </p:nvSpPr>
        <p:spPr>
          <a:xfrm>
            <a:off x="177421" y="1624084"/>
            <a:ext cx="11805314" cy="5063316"/>
          </a:xfrm>
        </p:spPr>
        <p:txBody>
          <a:bodyPr>
            <a:noAutofit/>
          </a:bodyPr>
          <a:lstStyle/>
          <a:p>
            <a:pPr marL="0" indent="0">
              <a:buNone/>
            </a:pPr>
            <a:r>
              <a:rPr lang="en-US" sz="3600" i="1" dirty="0">
                <a:solidFill>
                  <a:srgbClr val="FFFF00"/>
                </a:solidFill>
                <a:effectLst/>
              </a:rPr>
              <a:t>Which sword proceeded out of his mouth. </a:t>
            </a:r>
            <a:endParaRPr lang="en-US" sz="3600" i="1" dirty="0" smtClean="0">
              <a:solidFill>
                <a:srgbClr val="FFFF00"/>
              </a:solidFill>
              <a:effectLst/>
            </a:endParaRPr>
          </a:p>
          <a:p>
            <a:pPr marL="0" indent="0">
              <a:buNone/>
            </a:pPr>
            <a:r>
              <a:rPr lang="en-US" sz="3600" dirty="0" smtClean="0">
                <a:effectLst/>
              </a:rPr>
              <a:t>They </a:t>
            </a:r>
            <a:r>
              <a:rPr lang="en-US" sz="3600" dirty="0">
                <a:effectLst/>
              </a:rPr>
              <a:t>were cut down by a word. They fell before </a:t>
            </a:r>
            <a:r>
              <a:rPr lang="en-US" sz="3600" dirty="0" smtClean="0">
                <a:effectLst/>
              </a:rPr>
              <a:t>Christ </a:t>
            </a:r>
            <a:r>
              <a:rPr lang="en-US" sz="3600" dirty="0">
                <a:effectLst/>
              </a:rPr>
              <a:t>as </a:t>
            </a:r>
            <a:r>
              <a:rPr lang="en-US" sz="3600" dirty="0" smtClean="0">
                <a:effectLst/>
              </a:rPr>
              <a:t>He spoke</a:t>
            </a:r>
            <a:r>
              <a:rPr lang="en-US" sz="3600" dirty="0">
                <a:effectLst/>
              </a:rPr>
              <a:t>, as if they were slain by a</a:t>
            </a:r>
            <a:r>
              <a:rPr lang="en-US" sz="3600" dirty="0" smtClean="0">
                <a:effectLst/>
              </a:rPr>
              <a:t> </a:t>
            </a:r>
            <a:r>
              <a:rPr lang="en-US" sz="3600" dirty="0">
                <a:effectLst/>
              </a:rPr>
              <a:t>sword. Perhaps this indicates that the effect that is to be produced when these great powers shall be destroyed </a:t>
            </a:r>
            <a:r>
              <a:rPr lang="en-US" sz="3600" dirty="0" smtClean="0">
                <a:effectLst/>
              </a:rPr>
              <a:t>is </a:t>
            </a:r>
            <a:r>
              <a:rPr lang="en-US" sz="3600" dirty="0">
                <a:effectLst/>
              </a:rPr>
              <a:t>that they will be subdued by </a:t>
            </a:r>
            <a:r>
              <a:rPr lang="en-US" sz="3600" dirty="0" smtClean="0">
                <a:effectLst/>
              </a:rPr>
              <a:t>the very </a:t>
            </a:r>
            <a:r>
              <a:rPr lang="en-US" sz="3600" dirty="0">
                <a:effectLst/>
              </a:rPr>
              <a:t>word of the Son of God. </a:t>
            </a:r>
            <a:endParaRPr lang="en-US" sz="3600" dirty="0" smtClean="0">
              <a:effectLst/>
            </a:endParaRPr>
          </a:p>
        </p:txBody>
      </p:sp>
    </p:spTree>
    <p:extLst>
      <p:ext uri="{BB962C8B-B14F-4D97-AF65-F5344CB8AC3E}">
        <p14:creationId xmlns:p14="http://schemas.microsoft.com/office/powerpoint/2010/main" val="3217661205"/>
      </p:ext>
    </p:extLst>
  </p:cSld>
  <p:clrMapOvr>
    <a:masterClrMapping/>
  </p:clrMapOvr>
  <p:timing>
    <p:tnLst>
      <p:par>
        <p:cTn id="1" dur="indefinite" restart="never" nodeType="tmRoot"/>
      </p:par>
    </p:tnLst>
  </p:timing>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ettysdevotions.files.wordpress.com/2013/11/1revelationapp-01.jpg?w=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2359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213210" y="2607453"/>
            <a:ext cx="7765577" cy="1100189"/>
          </a:xfrm>
        </p:spPr>
        <p:txBody>
          <a:bodyPr>
            <a:noAutofit/>
          </a:bodyPr>
          <a:lstStyle/>
          <a:p>
            <a:r>
              <a:rPr lang="en-US" sz="8000" b="1" dirty="0" smtClean="0">
                <a:solidFill>
                  <a:srgbClr val="FFFF00"/>
                </a:solidFill>
              </a:rPr>
              <a:t>CHAPTER 20</a:t>
            </a:r>
            <a:endParaRPr lang="en-US" sz="8000" b="1" dirty="0">
              <a:solidFill>
                <a:srgbClr val="FFFF00"/>
              </a:solidFill>
            </a:endParaRPr>
          </a:p>
        </p:txBody>
      </p:sp>
    </p:spTree>
    <p:extLst>
      <p:ext uri="{BB962C8B-B14F-4D97-AF65-F5344CB8AC3E}">
        <p14:creationId xmlns:p14="http://schemas.microsoft.com/office/powerpoint/2010/main" val="482569828"/>
      </p:ext>
    </p:extLst>
  </p:cSld>
  <p:clrMapOvr>
    <a:masterClrMapping/>
  </p:clrMapOvr>
  <p:timing>
    <p:tnLst>
      <p:par>
        <p:cTn id="1" dur="indefinite" restart="never" nodeType="tmRoot"/>
      </p:par>
    </p:tnLst>
  </p:timing>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smtClean="0">
                <a:solidFill>
                  <a:srgbClr val="00B0F0"/>
                </a:solidFill>
              </a:rPr>
              <a:t>CHAPTER</a:t>
            </a:r>
            <a:r>
              <a:rPr lang="en-US" u="sng" dirty="0">
                <a:solidFill>
                  <a:srgbClr val="00B0F0"/>
                </a:solidFill>
              </a:rPr>
              <a:t> 20: BACKGROUND</a:t>
            </a:r>
            <a:endParaRPr lang="en-US" dirty="0">
              <a:solidFill>
                <a:srgbClr val="00B0F0"/>
              </a:solidFill>
            </a:endParaRPr>
          </a:p>
        </p:txBody>
      </p:sp>
      <p:sp>
        <p:nvSpPr>
          <p:cNvPr id="5" name="Content Placeholder 2"/>
          <p:cNvSpPr>
            <a:spLocks noGrp="1"/>
          </p:cNvSpPr>
          <p:nvPr>
            <p:ph idx="1"/>
          </p:nvPr>
        </p:nvSpPr>
        <p:spPr>
          <a:xfrm>
            <a:off x="232011" y="873456"/>
            <a:ext cx="11859904" cy="5882185"/>
          </a:xfrm>
        </p:spPr>
        <p:txBody>
          <a:bodyPr>
            <a:noAutofit/>
          </a:bodyPr>
          <a:lstStyle/>
          <a:p>
            <a:pPr marL="0" indent="0">
              <a:buNone/>
            </a:pPr>
            <a:r>
              <a:rPr lang="en-US" sz="3600" dirty="0" smtClean="0">
                <a:effectLst/>
              </a:rPr>
              <a:t>In </a:t>
            </a:r>
            <a:r>
              <a:rPr lang="en-US" sz="3600" dirty="0">
                <a:effectLst/>
              </a:rPr>
              <a:t>the previous </a:t>
            </a:r>
            <a:r>
              <a:rPr lang="en-US" sz="3600" dirty="0" smtClean="0">
                <a:effectLst/>
              </a:rPr>
              <a:t>chapter </a:t>
            </a:r>
            <a:r>
              <a:rPr lang="en-US" sz="3600" dirty="0" smtClean="0">
                <a:solidFill>
                  <a:srgbClr val="FFFF00"/>
                </a:solidFill>
                <a:effectLst/>
              </a:rPr>
              <a:t>(19) </a:t>
            </a:r>
            <a:r>
              <a:rPr lang="en-US" sz="3600" dirty="0">
                <a:effectLst/>
              </a:rPr>
              <a:t>an account is given of the final destruction of </a:t>
            </a:r>
            <a:r>
              <a:rPr lang="en-US" sz="3600" dirty="0" smtClean="0">
                <a:effectLst/>
              </a:rPr>
              <a:t>two </a:t>
            </a:r>
            <a:r>
              <a:rPr lang="en-US" sz="3600" dirty="0">
                <a:effectLst/>
              </a:rPr>
              <a:t>of the most formidable enemies of </a:t>
            </a:r>
            <a:r>
              <a:rPr lang="en-US" sz="3600" dirty="0" smtClean="0">
                <a:effectLst/>
              </a:rPr>
              <a:t>the saints… the antichrist </a:t>
            </a:r>
            <a:r>
              <a:rPr lang="en-US" sz="3600" dirty="0">
                <a:effectLst/>
              </a:rPr>
              <a:t>and the false </a:t>
            </a:r>
            <a:r>
              <a:rPr lang="en-US" sz="3600" dirty="0" smtClean="0">
                <a:effectLst/>
              </a:rPr>
              <a:t>prophet. But </a:t>
            </a:r>
            <a:r>
              <a:rPr lang="en-US" sz="3600" dirty="0">
                <a:effectLst/>
              </a:rPr>
              <a:t>one obstacle remains to be </a:t>
            </a:r>
            <a:r>
              <a:rPr lang="en-US" sz="3600" dirty="0" smtClean="0">
                <a:effectLst/>
              </a:rPr>
              <a:t>removed—that is… </a:t>
            </a:r>
            <a:r>
              <a:rPr lang="en-US" sz="3600" dirty="0">
                <a:effectLst/>
              </a:rPr>
              <a:t>Satan. Two </a:t>
            </a:r>
            <a:r>
              <a:rPr lang="en-US" sz="3600" dirty="0" smtClean="0">
                <a:effectLst/>
              </a:rPr>
              <a:t>have </a:t>
            </a:r>
            <a:r>
              <a:rPr lang="en-US" sz="3600" dirty="0">
                <a:effectLst/>
              </a:rPr>
              <a:t>been subdued; the conquest over the other </a:t>
            </a:r>
            <a:r>
              <a:rPr lang="en-US" sz="3600" dirty="0" smtClean="0">
                <a:effectLst/>
              </a:rPr>
              <a:t>remains… Satan </a:t>
            </a:r>
            <a:r>
              <a:rPr lang="en-US" sz="3600" dirty="0">
                <a:effectLst/>
              </a:rPr>
              <a:t>is to be arrested and bound for a thousand years. He is then to be released for a time, and afterwards finally destroyed, and at that period the end will come. </a:t>
            </a:r>
            <a:endParaRPr lang="en-US" sz="3600" dirty="0" smtClean="0">
              <a:effectLst/>
            </a:endParaRPr>
          </a:p>
        </p:txBody>
      </p:sp>
    </p:spTree>
    <p:extLst>
      <p:ext uri="{BB962C8B-B14F-4D97-AF65-F5344CB8AC3E}">
        <p14:creationId xmlns:p14="http://schemas.microsoft.com/office/powerpoint/2010/main" val="2632112427"/>
      </p:ext>
    </p:extLst>
  </p:cSld>
  <p:clrMapOvr>
    <a:masterClrMapping/>
  </p:clrMapOvr>
  <p:timing>
    <p:tnLst>
      <p:par>
        <p:cTn id="1" dur="indefinite" restart="never" nodeType="tmRoot"/>
      </p:par>
    </p:tnLst>
  </p:timing>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smtClean="0">
                <a:solidFill>
                  <a:srgbClr val="00B0F0"/>
                </a:solidFill>
              </a:rPr>
              <a:t>CHAPTER</a:t>
            </a:r>
            <a:r>
              <a:rPr lang="en-US" u="sng" dirty="0">
                <a:solidFill>
                  <a:srgbClr val="00B0F0"/>
                </a:solidFill>
              </a:rPr>
              <a:t> 20: BACKGROUND</a:t>
            </a:r>
            <a:endParaRPr lang="en-US" dirty="0">
              <a:solidFill>
                <a:srgbClr val="00B0F0"/>
              </a:solidFill>
            </a:endParaRPr>
          </a:p>
        </p:txBody>
      </p:sp>
      <p:sp>
        <p:nvSpPr>
          <p:cNvPr id="5" name="Content Placeholder 2"/>
          <p:cNvSpPr>
            <a:spLocks noGrp="1"/>
          </p:cNvSpPr>
          <p:nvPr>
            <p:ph idx="1"/>
          </p:nvPr>
        </p:nvSpPr>
        <p:spPr>
          <a:xfrm>
            <a:off x="232011" y="1501254"/>
            <a:ext cx="11859904" cy="5254387"/>
          </a:xfrm>
        </p:spPr>
        <p:txBody>
          <a:bodyPr>
            <a:noAutofit/>
          </a:bodyPr>
          <a:lstStyle/>
          <a:p>
            <a:pPr marL="0" indent="0">
              <a:buNone/>
            </a:pPr>
            <a:r>
              <a:rPr lang="en-US" sz="3600" dirty="0" smtClean="0">
                <a:effectLst/>
              </a:rPr>
              <a:t>After </a:t>
            </a:r>
            <a:r>
              <a:rPr lang="en-US" sz="3600" dirty="0">
                <a:effectLst/>
              </a:rPr>
              <a:t>the mighty conflict, </a:t>
            </a:r>
            <a:r>
              <a:rPr lang="en-US" sz="3600" dirty="0" smtClean="0">
                <a:effectLst/>
              </a:rPr>
              <a:t>John </a:t>
            </a:r>
            <a:r>
              <a:rPr lang="en-US" sz="3600" dirty="0">
                <a:effectLst/>
              </a:rPr>
              <a:t>beholds the results of the glorious victory. </a:t>
            </a:r>
            <a:r>
              <a:rPr lang="en-US" sz="3600" dirty="0" smtClean="0">
                <a:effectLst/>
              </a:rPr>
              <a:t> Spiritual Babylon, the beast and </a:t>
            </a:r>
            <a:r>
              <a:rPr lang="en-US" sz="3600" dirty="0">
                <a:effectLst/>
              </a:rPr>
              <a:t>its secular </a:t>
            </a:r>
            <a:r>
              <a:rPr lang="en-US" sz="3600" dirty="0" smtClean="0">
                <a:effectLst/>
              </a:rPr>
              <a:t>allies are overwhelmed &amp; overcome </a:t>
            </a:r>
            <a:r>
              <a:rPr lang="en-US" sz="3600" dirty="0">
                <a:effectLst/>
              </a:rPr>
              <a:t>in the battle of </a:t>
            </a:r>
            <a:r>
              <a:rPr lang="en-US" sz="3600" dirty="0" smtClean="0">
                <a:effectLst/>
              </a:rPr>
              <a:t>Armageddon… They </a:t>
            </a:r>
            <a:r>
              <a:rPr lang="en-US" sz="3600" dirty="0">
                <a:effectLst/>
              </a:rPr>
              <a:t>have disappeared from earthly history. </a:t>
            </a:r>
            <a:r>
              <a:rPr lang="en-US" sz="3600" dirty="0" smtClean="0">
                <a:effectLst/>
              </a:rPr>
              <a:t> The dragon… that </a:t>
            </a:r>
            <a:r>
              <a:rPr lang="en-US" sz="3600" dirty="0">
                <a:effectLst/>
              </a:rPr>
              <a:t>devil, </a:t>
            </a:r>
            <a:r>
              <a:rPr lang="en-US" sz="3600" dirty="0" smtClean="0">
                <a:effectLst/>
              </a:rPr>
              <a:t>still </a:t>
            </a:r>
            <a:r>
              <a:rPr lang="en-US" sz="3600" dirty="0">
                <a:effectLst/>
              </a:rPr>
              <a:t>exists, but his power is broken, and he is now to meet the results of his disastrous failure. </a:t>
            </a:r>
            <a:endParaRPr lang="en-US" sz="3600" dirty="0" smtClean="0">
              <a:effectLst/>
            </a:endParaRPr>
          </a:p>
        </p:txBody>
      </p:sp>
    </p:spTree>
    <p:extLst>
      <p:ext uri="{BB962C8B-B14F-4D97-AF65-F5344CB8AC3E}">
        <p14:creationId xmlns:p14="http://schemas.microsoft.com/office/powerpoint/2010/main" val="2971937752"/>
      </p:ext>
    </p:extLst>
  </p:cSld>
  <p:clrMapOvr>
    <a:masterClrMapping/>
  </p:clrMapOvr>
  <p:timing>
    <p:tnLst>
      <p:par>
        <p:cTn id="1" dur="indefinite" restart="never" nodeType="tmRoot"/>
      </p:par>
    </p:tnLst>
  </p:timing>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smtClean="0">
                <a:solidFill>
                  <a:srgbClr val="CCFF99"/>
                </a:solidFill>
              </a:rPr>
              <a:t>CHAPTER</a:t>
            </a:r>
            <a:r>
              <a:rPr lang="en-US" u="sng" dirty="0">
                <a:solidFill>
                  <a:srgbClr val="CCFF99"/>
                </a:solidFill>
              </a:rPr>
              <a:t> 20: </a:t>
            </a:r>
            <a:r>
              <a:rPr lang="en-US" u="sng" dirty="0" smtClean="0">
                <a:solidFill>
                  <a:srgbClr val="CCFF99"/>
                </a:solidFill>
              </a:rPr>
              <a:t>outline</a:t>
            </a:r>
            <a:endParaRPr lang="en-US" dirty="0">
              <a:solidFill>
                <a:srgbClr val="CCFF99"/>
              </a:solidFill>
            </a:endParaRPr>
          </a:p>
        </p:txBody>
      </p:sp>
      <p:sp>
        <p:nvSpPr>
          <p:cNvPr id="5" name="Content Placeholder 2"/>
          <p:cNvSpPr>
            <a:spLocks noGrp="1"/>
          </p:cNvSpPr>
          <p:nvPr>
            <p:ph idx="1"/>
          </p:nvPr>
        </p:nvSpPr>
        <p:spPr>
          <a:xfrm>
            <a:off x="232011" y="1351128"/>
            <a:ext cx="11859904" cy="5404514"/>
          </a:xfrm>
        </p:spPr>
        <p:txBody>
          <a:bodyPr>
            <a:noAutofit/>
          </a:bodyPr>
          <a:lstStyle/>
          <a:p>
            <a:r>
              <a:rPr lang="en-US" sz="3200" dirty="0" smtClean="0">
                <a:effectLst/>
              </a:rPr>
              <a:t>Satan is bound </a:t>
            </a:r>
            <a:r>
              <a:rPr lang="en-US" sz="3200" dirty="0">
                <a:effectLst/>
              </a:rPr>
              <a:t>for a </a:t>
            </a:r>
            <a:r>
              <a:rPr lang="en-US" sz="3200" dirty="0" smtClean="0">
                <a:effectLst/>
              </a:rPr>
              <a:t>thousand </a:t>
            </a:r>
            <a:r>
              <a:rPr lang="en-US" sz="3200" dirty="0">
                <a:effectLst/>
              </a:rPr>
              <a:t>y</a:t>
            </a:r>
            <a:r>
              <a:rPr lang="en-US" sz="3200" dirty="0" smtClean="0">
                <a:effectLst/>
              </a:rPr>
              <a:t>ears </a:t>
            </a:r>
            <a:r>
              <a:rPr lang="en-US" sz="3200" dirty="0" smtClean="0">
                <a:solidFill>
                  <a:srgbClr val="FFFF00"/>
                </a:solidFill>
                <a:effectLst/>
              </a:rPr>
              <a:t>(Vs. 1-3) </a:t>
            </a:r>
          </a:p>
          <a:p>
            <a:r>
              <a:rPr lang="en-US" sz="3200" dirty="0">
                <a:effectLst/>
              </a:rPr>
              <a:t>S</a:t>
            </a:r>
            <a:r>
              <a:rPr lang="en-US" sz="3200" dirty="0" smtClean="0">
                <a:effectLst/>
              </a:rPr>
              <a:t>aints reign </a:t>
            </a:r>
            <a:r>
              <a:rPr lang="en-US" sz="3200" dirty="0">
                <a:effectLst/>
              </a:rPr>
              <a:t>with </a:t>
            </a:r>
            <a:r>
              <a:rPr lang="en-US" sz="3200" dirty="0" smtClean="0">
                <a:effectLst/>
              </a:rPr>
              <a:t>Christ - </a:t>
            </a:r>
            <a:r>
              <a:rPr lang="en-US" sz="3200" dirty="0">
                <a:effectLst/>
              </a:rPr>
              <a:t>The </a:t>
            </a:r>
            <a:r>
              <a:rPr lang="en-US" sz="3200" dirty="0" smtClean="0">
                <a:effectLst/>
              </a:rPr>
              <a:t>1st Resurrection </a:t>
            </a:r>
            <a:r>
              <a:rPr lang="en-US" sz="3200" dirty="0" smtClean="0">
                <a:solidFill>
                  <a:srgbClr val="FFFF00"/>
                </a:solidFill>
                <a:effectLst/>
              </a:rPr>
              <a:t>(Vs. 4-6)</a:t>
            </a:r>
          </a:p>
          <a:p>
            <a:r>
              <a:rPr lang="en-US" sz="3200" dirty="0" smtClean="0">
                <a:effectLst/>
              </a:rPr>
              <a:t>Satan is loosed </a:t>
            </a:r>
            <a:r>
              <a:rPr lang="en-US" sz="3200" dirty="0">
                <a:effectLst/>
              </a:rPr>
              <a:t>at the </a:t>
            </a:r>
            <a:r>
              <a:rPr lang="en-US" sz="3200" dirty="0" smtClean="0">
                <a:effectLst/>
              </a:rPr>
              <a:t>end </a:t>
            </a:r>
            <a:r>
              <a:rPr lang="en-US" sz="3200" dirty="0">
                <a:effectLst/>
              </a:rPr>
              <a:t>of </a:t>
            </a:r>
            <a:r>
              <a:rPr lang="en-US" sz="3200" dirty="0" smtClean="0">
                <a:effectLst/>
              </a:rPr>
              <a:t>1000 years - The gathering </a:t>
            </a:r>
            <a:r>
              <a:rPr lang="en-US" sz="3200" dirty="0">
                <a:effectLst/>
              </a:rPr>
              <a:t>of Gog and </a:t>
            </a:r>
            <a:r>
              <a:rPr lang="en-US" sz="3200" dirty="0" err="1">
                <a:effectLst/>
              </a:rPr>
              <a:t>Magog</a:t>
            </a:r>
            <a:r>
              <a:rPr lang="en-US" sz="3200" dirty="0">
                <a:effectLst/>
              </a:rPr>
              <a:t> &amp;</a:t>
            </a:r>
            <a:r>
              <a:rPr lang="en-US" sz="3200" dirty="0" smtClean="0">
                <a:effectLst/>
              </a:rPr>
              <a:t> </a:t>
            </a:r>
            <a:r>
              <a:rPr lang="en-US" sz="3200" dirty="0">
                <a:effectLst/>
              </a:rPr>
              <a:t>n</a:t>
            </a:r>
            <a:r>
              <a:rPr lang="en-US" sz="3200" dirty="0" smtClean="0">
                <a:effectLst/>
              </a:rPr>
              <a:t>ations; their attack on </a:t>
            </a:r>
            <a:r>
              <a:rPr lang="en-US" sz="3200" dirty="0">
                <a:effectLst/>
              </a:rPr>
              <a:t>the </a:t>
            </a:r>
            <a:r>
              <a:rPr lang="en-US" sz="3200" dirty="0" smtClean="0">
                <a:effectLst/>
              </a:rPr>
              <a:t>saints &amp; their destruction </a:t>
            </a:r>
            <a:r>
              <a:rPr lang="en-US" sz="3200" dirty="0" smtClean="0">
                <a:solidFill>
                  <a:srgbClr val="FFFF00"/>
                </a:solidFill>
                <a:effectLst/>
              </a:rPr>
              <a:t>(Vs. 7-9) </a:t>
            </a:r>
          </a:p>
          <a:p>
            <a:r>
              <a:rPr lang="en-US" sz="3200" dirty="0" smtClean="0">
                <a:effectLst/>
              </a:rPr>
              <a:t>The </a:t>
            </a:r>
            <a:r>
              <a:rPr lang="en-US" sz="3200" dirty="0">
                <a:effectLst/>
              </a:rPr>
              <a:t>Devil Cast into the Lake of </a:t>
            </a:r>
            <a:r>
              <a:rPr lang="en-US" sz="3200" dirty="0" smtClean="0">
                <a:effectLst/>
              </a:rPr>
              <a:t>Fire </a:t>
            </a:r>
            <a:r>
              <a:rPr lang="en-US" sz="3200" dirty="0">
                <a:solidFill>
                  <a:srgbClr val="FFFF00"/>
                </a:solidFill>
                <a:effectLst/>
              </a:rPr>
              <a:t>(Vs. </a:t>
            </a:r>
            <a:r>
              <a:rPr lang="en-US" sz="3200" dirty="0" smtClean="0">
                <a:solidFill>
                  <a:srgbClr val="FFFF00"/>
                </a:solidFill>
                <a:effectLst/>
              </a:rPr>
              <a:t>10) </a:t>
            </a:r>
          </a:p>
          <a:p>
            <a:r>
              <a:rPr lang="en-US" sz="3200" dirty="0" smtClean="0">
                <a:effectLst/>
              </a:rPr>
              <a:t>The </a:t>
            </a:r>
            <a:r>
              <a:rPr lang="en-US" sz="3200" dirty="0">
                <a:effectLst/>
              </a:rPr>
              <a:t>Great </a:t>
            </a:r>
            <a:r>
              <a:rPr lang="en-US" sz="3200" dirty="0" smtClean="0">
                <a:effectLst/>
              </a:rPr>
              <a:t>White Throne Judgment </a:t>
            </a:r>
            <a:r>
              <a:rPr lang="en-US" sz="3200" dirty="0">
                <a:solidFill>
                  <a:srgbClr val="FFFF00"/>
                </a:solidFill>
                <a:effectLst/>
              </a:rPr>
              <a:t>(Vs. </a:t>
            </a:r>
            <a:r>
              <a:rPr lang="en-US" sz="3200" dirty="0" smtClean="0">
                <a:solidFill>
                  <a:srgbClr val="FFFF00"/>
                </a:solidFill>
                <a:effectLst/>
              </a:rPr>
              <a:t>11-15) </a:t>
            </a:r>
          </a:p>
        </p:txBody>
      </p:sp>
    </p:spTree>
    <p:extLst>
      <p:ext uri="{BB962C8B-B14F-4D97-AF65-F5344CB8AC3E}">
        <p14:creationId xmlns:p14="http://schemas.microsoft.com/office/powerpoint/2010/main" val="1177374590"/>
      </p:ext>
    </p:extLst>
  </p:cSld>
  <p:clrMapOvr>
    <a:masterClrMapping/>
  </p:clrMapOvr>
  <p:timing>
    <p:tnLst>
      <p:par>
        <p:cTn id="1" dur="indefinite" restart="never" nodeType="tmRoot"/>
      </p:par>
    </p:tnLst>
  </p:timing>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smtClean="0">
                <a:solidFill>
                  <a:srgbClr val="FFC000"/>
                </a:solidFill>
              </a:rPr>
              <a:t>CHAPTER</a:t>
            </a:r>
            <a:r>
              <a:rPr lang="en-US" u="sng" dirty="0">
                <a:solidFill>
                  <a:srgbClr val="FFC000"/>
                </a:solidFill>
              </a:rPr>
              <a:t> 20: </a:t>
            </a:r>
            <a:r>
              <a:rPr lang="en-US" u="sng" dirty="0" smtClean="0">
                <a:solidFill>
                  <a:srgbClr val="FFC000"/>
                </a:solidFill>
              </a:rPr>
              <a:t>overview</a:t>
            </a:r>
            <a:endParaRPr lang="en-US" dirty="0">
              <a:solidFill>
                <a:srgbClr val="FFC000"/>
              </a:solidFill>
            </a:endParaRPr>
          </a:p>
        </p:txBody>
      </p:sp>
      <p:sp>
        <p:nvSpPr>
          <p:cNvPr id="5" name="Content Placeholder 2"/>
          <p:cNvSpPr>
            <a:spLocks noGrp="1"/>
          </p:cNvSpPr>
          <p:nvPr>
            <p:ph idx="1"/>
          </p:nvPr>
        </p:nvSpPr>
        <p:spPr>
          <a:xfrm>
            <a:off x="232011" y="1091820"/>
            <a:ext cx="11859904" cy="5663821"/>
          </a:xfrm>
        </p:spPr>
        <p:txBody>
          <a:bodyPr>
            <a:noAutofit/>
          </a:bodyPr>
          <a:lstStyle/>
          <a:p>
            <a:pPr marL="0" indent="0" algn="ctr">
              <a:buNone/>
            </a:pPr>
            <a:r>
              <a:rPr lang="en-US" sz="3200" b="1" u="sng" dirty="0" smtClean="0">
                <a:effectLst/>
              </a:rPr>
              <a:t>Chapter 20 </a:t>
            </a:r>
            <a:r>
              <a:rPr lang="en-US" sz="3200" b="1" u="sng" dirty="0">
                <a:effectLst/>
              </a:rPr>
              <a:t>comprises the following </a:t>
            </a:r>
            <a:r>
              <a:rPr lang="en-US" sz="3200" b="1" u="sng" dirty="0" smtClean="0">
                <a:effectLst/>
              </a:rPr>
              <a:t>parts:</a:t>
            </a:r>
          </a:p>
          <a:p>
            <a:pPr marL="0" indent="0" algn="ctr">
              <a:buNone/>
            </a:pPr>
            <a:endParaRPr lang="en-US" sz="800" b="1" u="sng" dirty="0" smtClean="0">
              <a:effectLst/>
            </a:endParaRPr>
          </a:p>
          <a:p>
            <a:pPr marL="0" indent="0">
              <a:buNone/>
            </a:pPr>
            <a:r>
              <a:rPr lang="en-US" sz="3200" b="1" u="sng" dirty="0">
                <a:solidFill>
                  <a:srgbClr val="00B0F0"/>
                </a:solidFill>
                <a:effectLst/>
              </a:rPr>
              <a:t>I. The binding of </a:t>
            </a:r>
            <a:r>
              <a:rPr lang="en-US" sz="3200" b="1" u="sng" dirty="0" smtClean="0">
                <a:solidFill>
                  <a:srgbClr val="00B0F0"/>
                </a:solidFill>
                <a:effectLst/>
              </a:rPr>
              <a:t>Satan</a:t>
            </a:r>
            <a:r>
              <a:rPr lang="en-US" sz="3200" dirty="0" smtClean="0">
                <a:solidFill>
                  <a:srgbClr val="FFFF00"/>
                </a:solidFill>
                <a:effectLst/>
              </a:rPr>
              <a:t>:  </a:t>
            </a:r>
            <a:r>
              <a:rPr lang="en-US" sz="3200" dirty="0">
                <a:solidFill>
                  <a:srgbClr val="FFFF00"/>
                </a:solidFill>
                <a:effectLst/>
              </a:rPr>
              <a:t>An angel comes down from heaven, with the key of the bottomless pit, and a great chain in his hand, and seizes </a:t>
            </a:r>
            <a:r>
              <a:rPr lang="en-US" sz="3200" dirty="0" smtClean="0">
                <a:solidFill>
                  <a:srgbClr val="FFFF00"/>
                </a:solidFill>
                <a:effectLst/>
              </a:rPr>
              <a:t>the </a:t>
            </a:r>
            <a:r>
              <a:rPr lang="en-US" sz="3200" dirty="0">
                <a:solidFill>
                  <a:srgbClr val="FFFF00"/>
                </a:solidFill>
                <a:effectLst/>
              </a:rPr>
              <a:t>dragon, and casts him into the pit, that for a thousand years he should deceive the nations no more. The great enemy of God and his cause is </a:t>
            </a:r>
            <a:r>
              <a:rPr lang="en-US" sz="3200" dirty="0" smtClean="0">
                <a:solidFill>
                  <a:srgbClr val="FFFF00"/>
                </a:solidFill>
                <a:effectLst/>
              </a:rPr>
              <a:t>made </a:t>
            </a:r>
            <a:r>
              <a:rPr lang="en-US" sz="3200" dirty="0">
                <a:solidFill>
                  <a:srgbClr val="FFFF00"/>
                </a:solidFill>
                <a:effectLst/>
              </a:rPr>
              <a:t>a prisoner, and is restrained from making war in any </a:t>
            </a:r>
            <a:r>
              <a:rPr lang="en-US" sz="3200" dirty="0" smtClean="0">
                <a:solidFill>
                  <a:srgbClr val="FFFF00"/>
                </a:solidFill>
                <a:effectLst/>
              </a:rPr>
              <a:t>form. </a:t>
            </a:r>
            <a:r>
              <a:rPr lang="en-US" sz="3200" dirty="0">
                <a:solidFill>
                  <a:srgbClr val="FFFF00"/>
                </a:solidFill>
                <a:effectLst/>
              </a:rPr>
              <a:t>The way is </a:t>
            </a:r>
            <a:r>
              <a:rPr lang="en-US" sz="3200" dirty="0" smtClean="0">
                <a:solidFill>
                  <a:srgbClr val="FFFF00"/>
                </a:solidFill>
                <a:effectLst/>
              </a:rPr>
              <a:t>prepared </a:t>
            </a:r>
            <a:r>
              <a:rPr lang="en-US" sz="3200" dirty="0">
                <a:solidFill>
                  <a:srgbClr val="FFFF00"/>
                </a:solidFill>
                <a:effectLst/>
              </a:rPr>
              <a:t>for the peace and triumph which follow.</a:t>
            </a:r>
            <a:endParaRPr lang="en-US" sz="3200" dirty="0" smtClean="0">
              <a:solidFill>
                <a:srgbClr val="FFFF00"/>
              </a:solidFill>
              <a:effectLst/>
            </a:endParaRPr>
          </a:p>
        </p:txBody>
      </p:sp>
    </p:spTree>
    <p:extLst>
      <p:ext uri="{BB962C8B-B14F-4D97-AF65-F5344CB8AC3E}">
        <p14:creationId xmlns:p14="http://schemas.microsoft.com/office/powerpoint/2010/main" val="1993937421"/>
      </p:ext>
    </p:extLst>
  </p:cSld>
  <p:clrMapOvr>
    <a:masterClrMapping/>
  </p:clrMapOvr>
  <p:timing>
    <p:tnLst>
      <p:par>
        <p:cTn id="1" dur="indefinite" restart="never" nodeType="tmRoot"/>
      </p:par>
    </p:tnLst>
  </p:timing>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smtClean="0">
                <a:solidFill>
                  <a:srgbClr val="FFC000"/>
                </a:solidFill>
              </a:rPr>
              <a:t>CHAPTER</a:t>
            </a:r>
            <a:r>
              <a:rPr lang="en-US" u="sng" dirty="0">
                <a:solidFill>
                  <a:srgbClr val="FFC000"/>
                </a:solidFill>
              </a:rPr>
              <a:t> 20: </a:t>
            </a:r>
            <a:r>
              <a:rPr lang="en-US" u="sng" dirty="0" smtClean="0">
                <a:solidFill>
                  <a:srgbClr val="FFC000"/>
                </a:solidFill>
              </a:rPr>
              <a:t>overview</a:t>
            </a:r>
            <a:endParaRPr lang="en-US" dirty="0">
              <a:solidFill>
                <a:srgbClr val="FFC000"/>
              </a:solidFill>
            </a:endParaRPr>
          </a:p>
        </p:txBody>
      </p:sp>
      <p:sp>
        <p:nvSpPr>
          <p:cNvPr id="5" name="Content Placeholder 2"/>
          <p:cNvSpPr>
            <a:spLocks noGrp="1"/>
          </p:cNvSpPr>
          <p:nvPr>
            <p:ph idx="1"/>
          </p:nvPr>
        </p:nvSpPr>
        <p:spPr>
          <a:xfrm>
            <a:off x="232011" y="1487606"/>
            <a:ext cx="11859904" cy="4954138"/>
          </a:xfrm>
        </p:spPr>
        <p:txBody>
          <a:bodyPr>
            <a:noAutofit/>
          </a:bodyPr>
          <a:lstStyle/>
          <a:p>
            <a:pPr marL="0" indent="0">
              <a:buNone/>
            </a:pPr>
            <a:r>
              <a:rPr lang="en-US" sz="3200" b="1" u="sng" dirty="0">
                <a:solidFill>
                  <a:srgbClr val="00B0F0"/>
                </a:solidFill>
                <a:effectLst/>
              </a:rPr>
              <a:t>II. The </a:t>
            </a:r>
            <a:r>
              <a:rPr lang="en-US" sz="3200" b="1" u="sng" dirty="0" smtClean="0">
                <a:solidFill>
                  <a:srgbClr val="00B0F0"/>
                </a:solidFill>
                <a:effectLst/>
              </a:rPr>
              <a:t>millennium</a:t>
            </a:r>
            <a:r>
              <a:rPr lang="en-US" sz="3200" dirty="0" smtClean="0">
                <a:solidFill>
                  <a:srgbClr val="FFFF00"/>
                </a:solidFill>
                <a:effectLst/>
              </a:rPr>
              <a:t>:  John </a:t>
            </a:r>
            <a:r>
              <a:rPr lang="en-US" sz="3200" dirty="0">
                <a:solidFill>
                  <a:srgbClr val="FFFF00"/>
                </a:solidFill>
                <a:effectLst/>
              </a:rPr>
              <a:t>sees </a:t>
            </a:r>
            <a:r>
              <a:rPr lang="en-US" sz="3200" dirty="0" smtClean="0">
                <a:solidFill>
                  <a:srgbClr val="FFFF00"/>
                </a:solidFill>
                <a:effectLst/>
              </a:rPr>
              <a:t>thrones </a:t>
            </a:r>
            <a:r>
              <a:rPr lang="en-US" sz="3200" dirty="0">
                <a:solidFill>
                  <a:srgbClr val="FFFF00"/>
                </a:solidFill>
                <a:effectLst/>
              </a:rPr>
              <a:t>and persons sitting on them; he sees the souls of those who were beheaded for </a:t>
            </a:r>
            <a:r>
              <a:rPr lang="en-US" sz="3200" dirty="0" smtClean="0">
                <a:solidFill>
                  <a:srgbClr val="FFFF00"/>
                </a:solidFill>
                <a:effectLst/>
              </a:rPr>
              <a:t>Jesus &amp; those </a:t>
            </a:r>
            <a:r>
              <a:rPr lang="en-US" sz="3200" dirty="0">
                <a:solidFill>
                  <a:srgbClr val="FFFF00"/>
                </a:solidFill>
                <a:effectLst/>
              </a:rPr>
              <a:t>who had not worshipped the </a:t>
            </a:r>
            <a:r>
              <a:rPr lang="en-US" sz="3200" dirty="0" smtClean="0">
                <a:solidFill>
                  <a:srgbClr val="FFFF00"/>
                </a:solidFill>
                <a:effectLst/>
              </a:rPr>
              <a:t>beast, living </a:t>
            </a:r>
            <a:r>
              <a:rPr lang="en-US" sz="3200" dirty="0">
                <a:solidFill>
                  <a:srgbClr val="FFFF00"/>
                </a:solidFill>
                <a:effectLst/>
              </a:rPr>
              <a:t>and reigning with Christ </a:t>
            </a:r>
            <a:r>
              <a:rPr lang="en-US" sz="3200" dirty="0" smtClean="0">
                <a:solidFill>
                  <a:srgbClr val="FFFF00"/>
                </a:solidFill>
                <a:effectLst/>
              </a:rPr>
              <a:t>for the duration of 1000 years. </a:t>
            </a:r>
            <a:r>
              <a:rPr lang="en-US" sz="3200" dirty="0">
                <a:solidFill>
                  <a:srgbClr val="FFFF00"/>
                </a:solidFill>
                <a:effectLst/>
              </a:rPr>
              <a:t>This he calls the first resurrection; and on all such he </a:t>
            </a:r>
            <a:r>
              <a:rPr lang="en-US" sz="3200" dirty="0" smtClean="0">
                <a:solidFill>
                  <a:srgbClr val="FFFF00"/>
                </a:solidFill>
                <a:effectLst/>
              </a:rPr>
              <a:t>says; </a:t>
            </a:r>
            <a:r>
              <a:rPr lang="en-US" sz="3200" dirty="0">
                <a:solidFill>
                  <a:srgbClr val="FFFF00"/>
                </a:solidFill>
                <a:effectLst/>
              </a:rPr>
              <a:t>the second death has no power. </a:t>
            </a:r>
            <a:r>
              <a:rPr lang="en-US" sz="3200" dirty="0" smtClean="0">
                <a:solidFill>
                  <a:srgbClr val="FFFF00"/>
                </a:solidFill>
                <a:effectLst/>
              </a:rPr>
              <a:t> This </a:t>
            </a:r>
            <a:r>
              <a:rPr lang="en-US" sz="3200" dirty="0">
                <a:solidFill>
                  <a:srgbClr val="FFFF00"/>
                </a:solidFill>
                <a:effectLst/>
              </a:rPr>
              <a:t>is properly the millennium </a:t>
            </a:r>
            <a:r>
              <a:rPr lang="en-US" sz="3200" dirty="0" smtClean="0">
                <a:solidFill>
                  <a:srgbClr val="FFFF00"/>
                </a:solidFill>
                <a:effectLst/>
              </a:rPr>
              <a:t>– which is the 1000 year </a:t>
            </a:r>
            <a:r>
              <a:rPr lang="en-US" sz="3200" dirty="0">
                <a:solidFill>
                  <a:srgbClr val="FFFF00"/>
                </a:solidFill>
                <a:effectLst/>
              </a:rPr>
              <a:t>period when the principles of true </a:t>
            </a:r>
            <a:r>
              <a:rPr lang="en-US" sz="3200" dirty="0" smtClean="0">
                <a:solidFill>
                  <a:srgbClr val="FFFF00"/>
                </a:solidFill>
                <a:effectLst/>
              </a:rPr>
              <a:t>Christianity will </a:t>
            </a:r>
            <a:r>
              <a:rPr lang="en-US" sz="3200" dirty="0">
                <a:solidFill>
                  <a:srgbClr val="FFFF00"/>
                </a:solidFill>
                <a:effectLst/>
              </a:rPr>
              <a:t>have </a:t>
            </a:r>
            <a:r>
              <a:rPr lang="en-US" sz="3200" dirty="0" smtClean="0">
                <a:solidFill>
                  <a:srgbClr val="FFFF00"/>
                </a:solidFill>
                <a:effectLst/>
              </a:rPr>
              <a:t>dominance </a:t>
            </a:r>
            <a:r>
              <a:rPr lang="en-US" sz="3200" dirty="0">
                <a:solidFill>
                  <a:srgbClr val="FFFF00"/>
                </a:solidFill>
                <a:effectLst/>
              </a:rPr>
              <a:t>on the </a:t>
            </a:r>
            <a:r>
              <a:rPr lang="en-US" sz="3200" dirty="0" smtClean="0">
                <a:solidFill>
                  <a:srgbClr val="FFFF00"/>
                </a:solidFill>
                <a:effectLst/>
              </a:rPr>
              <a:t>earth.</a:t>
            </a:r>
          </a:p>
        </p:txBody>
      </p:sp>
    </p:spTree>
    <p:extLst>
      <p:ext uri="{BB962C8B-B14F-4D97-AF65-F5344CB8AC3E}">
        <p14:creationId xmlns:p14="http://schemas.microsoft.com/office/powerpoint/2010/main" val="437090437"/>
      </p:ext>
    </p:extLst>
  </p:cSld>
  <p:clrMapOvr>
    <a:masterClrMapping/>
  </p:clrMapOvr>
  <p:timing>
    <p:tnLst>
      <p:par>
        <p:cTn id="1" dur="indefinite" restart="never" nodeType="tmRoot"/>
      </p:par>
    </p:tnLst>
  </p:timing>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smtClean="0">
                <a:solidFill>
                  <a:srgbClr val="FFC000"/>
                </a:solidFill>
              </a:rPr>
              <a:t>CHAPTER</a:t>
            </a:r>
            <a:r>
              <a:rPr lang="en-US" u="sng" dirty="0">
                <a:solidFill>
                  <a:srgbClr val="FFC000"/>
                </a:solidFill>
              </a:rPr>
              <a:t> 20: </a:t>
            </a:r>
            <a:r>
              <a:rPr lang="en-US" u="sng" dirty="0" smtClean="0">
                <a:solidFill>
                  <a:srgbClr val="FFC000"/>
                </a:solidFill>
              </a:rPr>
              <a:t>overview</a:t>
            </a:r>
            <a:endParaRPr lang="en-US" dirty="0">
              <a:solidFill>
                <a:srgbClr val="FFC000"/>
              </a:solidFill>
            </a:endParaRPr>
          </a:p>
        </p:txBody>
      </p:sp>
      <p:sp>
        <p:nvSpPr>
          <p:cNvPr id="5" name="Content Placeholder 2"/>
          <p:cNvSpPr>
            <a:spLocks noGrp="1"/>
          </p:cNvSpPr>
          <p:nvPr>
            <p:ph idx="1"/>
          </p:nvPr>
        </p:nvSpPr>
        <p:spPr>
          <a:xfrm>
            <a:off x="232011" y="1610436"/>
            <a:ext cx="11859904" cy="5104262"/>
          </a:xfrm>
        </p:spPr>
        <p:txBody>
          <a:bodyPr>
            <a:noAutofit/>
          </a:bodyPr>
          <a:lstStyle/>
          <a:p>
            <a:pPr marL="0" indent="0">
              <a:buNone/>
            </a:pPr>
            <a:r>
              <a:rPr lang="en-US" sz="3200" b="1" u="sng" dirty="0">
                <a:solidFill>
                  <a:srgbClr val="00B0F0"/>
                </a:solidFill>
                <a:effectLst/>
              </a:rPr>
              <a:t>III. The release of </a:t>
            </a:r>
            <a:r>
              <a:rPr lang="en-US" sz="3200" b="1" u="sng" dirty="0" smtClean="0">
                <a:solidFill>
                  <a:srgbClr val="00B0F0"/>
                </a:solidFill>
                <a:effectLst/>
              </a:rPr>
              <a:t>Satan</a:t>
            </a:r>
            <a:r>
              <a:rPr lang="en-US" sz="3200" dirty="0" smtClean="0">
                <a:solidFill>
                  <a:srgbClr val="FFFF00"/>
                </a:solidFill>
                <a:effectLst/>
              </a:rPr>
              <a:t>:  </a:t>
            </a:r>
            <a:r>
              <a:rPr lang="en-US" sz="3200" dirty="0">
                <a:solidFill>
                  <a:srgbClr val="FFFF00"/>
                </a:solidFill>
                <a:effectLst/>
              </a:rPr>
              <a:t>After the thousand years of peace and triumph </a:t>
            </a:r>
            <a:r>
              <a:rPr lang="en-US" sz="3200" dirty="0" smtClean="0">
                <a:solidFill>
                  <a:srgbClr val="FFFF00"/>
                </a:solidFill>
                <a:effectLst/>
              </a:rPr>
              <a:t>have </a:t>
            </a:r>
            <a:r>
              <a:rPr lang="en-US" sz="3200" dirty="0">
                <a:solidFill>
                  <a:srgbClr val="FFFF00"/>
                </a:solidFill>
                <a:effectLst/>
              </a:rPr>
              <a:t>expired, </a:t>
            </a:r>
            <a:r>
              <a:rPr lang="en-US" sz="3200" dirty="0" smtClean="0">
                <a:solidFill>
                  <a:srgbClr val="FFFF00"/>
                </a:solidFill>
                <a:effectLst/>
              </a:rPr>
              <a:t> Satan </a:t>
            </a:r>
            <a:r>
              <a:rPr lang="en-US" sz="3200" dirty="0">
                <a:solidFill>
                  <a:srgbClr val="FFFF00"/>
                </a:solidFill>
                <a:effectLst/>
              </a:rPr>
              <a:t>will be released from his prison, and will be permitted to go out and deceive the nations which are in the four quarters of the earth, and gather them together to </a:t>
            </a:r>
            <a:r>
              <a:rPr lang="en-US" sz="3200" dirty="0" smtClean="0">
                <a:solidFill>
                  <a:srgbClr val="FFFF00"/>
                </a:solidFill>
                <a:effectLst/>
              </a:rPr>
              <a:t>battle. </a:t>
            </a:r>
            <a:r>
              <a:rPr lang="en-US" sz="3200" dirty="0">
                <a:solidFill>
                  <a:srgbClr val="FFFF00"/>
                </a:solidFill>
                <a:effectLst/>
              </a:rPr>
              <a:t>There will be again an outbreak of sin on the earth, and a conflict with the principles of </a:t>
            </a:r>
            <a:r>
              <a:rPr lang="en-US" sz="3200" dirty="0" smtClean="0">
                <a:solidFill>
                  <a:srgbClr val="FFFF00"/>
                </a:solidFill>
                <a:effectLst/>
              </a:rPr>
              <a:t>Christianity. An </a:t>
            </a:r>
            <a:r>
              <a:rPr lang="en-US" sz="3200" dirty="0">
                <a:solidFill>
                  <a:srgbClr val="FFFF00"/>
                </a:solidFill>
                <a:effectLst/>
              </a:rPr>
              <a:t>innumerable multitude of opposers </a:t>
            </a:r>
            <a:r>
              <a:rPr lang="en-US" sz="3200" dirty="0" smtClean="0">
                <a:solidFill>
                  <a:srgbClr val="FFFF00"/>
                </a:solidFill>
                <a:effectLst/>
              </a:rPr>
              <a:t>will </a:t>
            </a:r>
            <a:r>
              <a:rPr lang="en-US" sz="3200" dirty="0">
                <a:solidFill>
                  <a:srgbClr val="FFFF00"/>
                </a:solidFill>
                <a:effectLst/>
              </a:rPr>
              <a:t>be </a:t>
            </a:r>
            <a:r>
              <a:rPr lang="en-US" sz="3200" dirty="0" smtClean="0">
                <a:solidFill>
                  <a:srgbClr val="FFFF00"/>
                </a:solidFill>
                <a:effectLst/>
              </a:rPr>
              <a:t>marshaled </a:t>
            </a:r>
            <a:r>
              <a:rPr lang="en-US" sz="3200" dirty="0">
                <a:solidFill>
                  <a:srgbClr val="FFFF00"/>
                </a:solidFill>
                <a:effectLst/>
              </a:rPr>
              <a:t>for the conflict by the </a:t>
            </a:r>
            <a:r>
              <a:rPr lang="en-US" sz="3200" dirty="0" smtClean="0">
                <a:solidFill>
                  <a:srgbClr val="FFFF00"/>
                </a:solidFill>
                <a:effectLst/>
              </a:rPr>
              <a:t>author </a:t>
            </a:r>
            <a:r>
              <a:rPr lang="en-US" sz="3200" dirty="0">
                <a:solidFill>
                  <a:srgbClr val="FFFF00"/>
                </a:solidFill>
                <a:effectLst/>
              </a:rPr>
              <a:t>of all </a:t>
            </a:r>
            <a:r>
              <a:rPr lang="en-US" sz="3200" dirty="0" smtClean="0">
                <a:solidFill>
                  <a:srgbClr val="FFFF00"/>
                </a:solidFill>
                <a:effectLst/>
              </a:rPr>
              <a:t>evil… Satan.</a:t>
            </a:r>
          </a:p>
        </p:txBody>
      </p:sp>
    </p:spTree>
    <p:extLst>
      <p:ext uri="{BB962C8B-B14F-4D97-AF65-F5344CB8AC3E}">
        <p14:creationId xmlns:p14="http://schemas.microsoft.com/office/powerpoint/2010/main" val="5556136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92D050"/>
                </a:solidFill>
                <a:effectLst>
                  <a:outerShdw blurRad="38100" dist="38100" dir="2700000" algn="tl">
                    <a:srgbClr val="000000">
                      <a:alpha val="43137"/>
                    </a:srgbClr>
                  </a:outerShdw>
                </a:effectLst>
              </a:rPr>
              <a:t>PERGAMOS</a:t>
            </a:r>
            <a:r>
              <a:rPr lang="en-US" sz="3600" b="1" dirty="0">
                <a:solidFill>
                  <a:srgbClr val="00B0F0"/>
                </a:solidFill>
                <a:effectLst/>
              </a:rPr>
              <a:t> </a:t>
            </a:r>
            <a:r>
              <a:rPr lang="en-US" sz="3600" b="1" dirty="0">
                <a:solidFill>
                  <a:schemeClr val="accent1">
                    <a:lumMod val="20000"/>
                    <a:lumOff val="80000"/>
                  </a:schemeClr>
                </a:solidFill>
                <a:effectLst/>
              </a:rPr>
              <a:t>is now Bergama, Turkey</a:t>
            </a:r>
          </a:p>
          <a:p>
            <a:pPr marL="0" indent="0">
              <a:buNone/>
            </a:pPr>
            <a:endParaRPr lang="en-US" sz="3200" dirty="0">
              <a:effectLst/>
            </a:endParaRPr>
          </a:p>
        </p:txBody>
      </p:sp>
      <p:pic>
        <p:nvPicPr>
          <p:cNvPr id="3074" name="Picture 2" descr="http://media5.picsearch.com/is?tpelego99-hI4YGPl77__zm6ZNtUIwnuQvNKXdUkzHQ&amp;height=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041" y="1241536"/>
            <a:ext cx="6893169" cy="5154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058143"/>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smtClean="0">
                <a:solidFill>
                  <a:srgbClr val="FFC000"/>
                </a:solidFill>
              </a:rPr>
              <a:t>CHAPTER</a:t>
            </a:r>
            <a:r>
              <a:rPr lang="en-US" u="sng" dirty="0">
                <a:solidFill>
                  <a:srgbClr val="FFC000"/>
                </a:solidFill>
              </a:rPr>
              <a:t> 20: </a:t>
            </a:r>
            <a:r>
              <a:rPr lang="en-US" u="sng" dirty="0" smtClean="0">
                <a:solidFill>
                  <a:srgbClr val="FFC000"/>
                </a:solidFill>
              </a:rPr>
              <a:t>overview</a:t>
            </a:r>
            <a:endParaRPr lang="en-US" dirty="0">
              <a:solidFill>
                <a:srgbClr val="FFC000"/>
              </a:solidFill>
            </a:endParaRPr>
          </a:p>
        </p:txBody>
      </p:sp>
      <p:sp>
        <p:nvSpPr>
          <p:cNvPr id="5" name="Content Placeholder 2"/>
          <p:cNvSpPr>
            <a:spLocks noGrp="1"/>
          </p:cNvSpPr>
          <p:nvPr>
            <p:ph idx="1"/>
          </p:nvPr>
        </p:nvSpPr>
        <p:spPr>
          <a:xfrm>
            <a:off x="232011" y="1733266"/>
            <a:ext cx="11859904" cy="4981432"/>
          </a:xfrm>
        </p:spPr>
        <p:txBody>
          <a:bodyPr>
            <a:noAutofit/>
          </a:bodyPr>
          <a:lstStyle/>
          <a:p>
            <a:pPr marL="0" indent="0">
              <a:buNone/>
            </a:pPr>
            <a:r>
              <a:rPr lang="en-US" sz="3200" b="1" u="sng" dirty="0">
                <a:solidFill>
                  <a:srgbClr val="00B0F0"/>
                </a:solidFill>
                <a:effectLst/>
              </a:rPr>
              <a:t>IV. The final </a:t>
            </a:r>
            <a:r>
              <a:rPr lang="en-US" sz="3200" b="1" u="sng" dirty="0" smtClean="0">
                <a:solidFill>
                  <a:srgbClr val="00B0F0"/>
                </a:solidFill>
                <a:effectLst/>
              </a:rPr>
              <a:t>judgment </a:t>
            </a:r>
            <a:r>
              <a:rPr lang="en-US" sz="3200" b="1" u="sng" dirty="0">
                <a:solidFill>
                  <a:srgbClr val="00B0F0"/>
                </a:solidFill>
                <a:effectLst/>
              </a:rPr>
              <a:t>of </a:t>
            </a:r>
            <a:r>
              <a:rPr lang="en-US" sz="3200" b="1" u="sng" dirty="0" smtClean="0">
                <a:solidFill>
                  <a:srgbClr val="00B0F0"/>
                </a:solidFill>
                <a:effectLst/>
              </a:rPr>
              <a:t>Satan</a:t>
            </a:r>
            <a:r>
              <a:rPr lang="en-US" sz="3200" b="1" u="sng" dirty="0">
                <a:solidFill>
                  <a:srgbClr val="00B0F0"/>
                </a:solidFill>
                <a:effectLst/>
              </a:rPr>
              <a:t> </a:t>
            </a:r>
            <a:r>
              <a:rPr lang="en-US" sz="3200" b="1" u="sng" dirty="0" smtClean="0">
                <a:solidFill>
                  <a:srgbClr val="00B0F0"/>
                </a:solidFill>
                <a:effectLst/>
              </a:rPr>
              <a:t>&amp; </a:t>
            </a:r>
            <a:r>
              <a:rPr lang="en-US" sz="3200" b="1" u="sng" dirty="0">
                <a:solidFill>
                  <a:srgbClr val="00B0F0"/>
                </a:solidFill>
                <a:effectLst/>
              </a:rPr>
              <a:t>destruction of his </a:t>
            </a:r>
            <a:r>
              <a:rPr lang="en-US" sz="3200" b="1" u="sng" dirty="0" smtClean="0">
                <a:solidFill>
                  <a:srgbClr val="00B0F0"/>
                </a:solidFill>
                <a:effectLst/>
              </a:rPr>
              <a:t>power</a:t>
            </a:r>
            <a:r>
              <a:rPr lang="en-US" sz="3200" dirty="0" smtClean="0">
                <a:solidFill>
                  <a:srgbClr val="FFFF00"/>
                </a:solidFill>
                <a:effectLst/>
              </a:rPr>
              <a:t>: </a:t>
            </a:r>
            <a:r>
              <a:rPr lang="en-US" sz="3200" dirty="0">
                <a:solidFill>
                  <a:srgbClr val="FFFF00"/>
                </a:solidFill>
                <a:effectLst/>
              </a:rPr>
              <a:t>After the temporary and partial outbreak of </a:t>
            </a:r>
            <a:r>
              <a:rPr lang="en-US" sz="3200" dirty="0" smtClean="0">
                <a:solidFill>
                  <a:srgbClr val="FFFF00"/>
                </a:solidFill>
                <a:effectLst/>
              </a:rPr>
              <a:t>evil, </a:t>
            </a:r>
            <a:r>
              <a:rPr lang="en-US" sz="3200" dirty="0">
                <a:solidFill>
                  <a:srgbClr val="FFFF00"/>
                </a:solidFill>
                <a:effectLst/>
              </a:rPr>
              <a:t>Satan and his hosts will be entirely destroyed. The destruction will be as if fire should come down from heaven to devour the assembled </a:t>
            </a:r>
            <a:r>
              <a:rPr lang="en-US" sz="3200" dirty="0" smtClean="0">
                <a:solidFill>
                  <a:srgbClr val="FFFF00"/>
                </a:solidFill>
                <a:effectLst/>
              </a:rPr>
              <a:t>hosts… </a:t>
            </a:r>
            <a:r>
              <a:rPr lang="en-US" sz="3200" dirty="0">
                <a:solidFill>
                  <a:srgbClr val="FFFF00"/>
                </a:solidFill>
                <a:effectLst/>
              </a:rPr>
              <a:t>and </a:t>
            </a:r>
            <a:r>
              <a:rPr lang="en-US" sz="3200" dirty="0" smtClean="0">
                <a:solidFill>
                  <a:srgbClr val="FFFF00"/>
                </a:solidFill>
                <a:effectLst/>
              </a:rPr>
              <a:t>Satan</a:t>
            </a:r>
            <a:r>
              <a:rPr lang="en-US" sz="3200" dirty="0">
                <a:solidFill>
                  <a:srgbClr val="FFFF00"/>
                </a:solidFill>
                <a:effectLst/>
              </a:rPr>
              <a:t>, the </a:t>
            </a:r>
            <a:r>
              <a:rPr lang="en-US" sz="3200" dirty="0" smtClean="0">
                <a:solidFill>
                  <a:srgbClr val="FFFF00"/>
                </a:solidFill>
                <a:effectLst/>
              </a:rPr>
              <a:t>leader </a:t>
            </a:r>
            <a:r>
              <a:rPr lang="en-US" sz="3200" dirty="0">
                <a:solidFill>
                  <a:srgbClr val="FFFF00"/>
                </a:solidFill>
                <a:effectLst/>
              </a:rPr>
              <a:t>of evil, </a:t>
            </a:r>
            <a:r>
              <a:rPr lang="en-US" sz="3200" dirty="0" smtClean="0">
                <a:solidFill>
                  <a:srgbClr val="FFFF00"/>
                </a:solidFill>
                <a:effectLst/>
              </a:rPr>
              <a:t>will </a:t>
            </a:r>
            <a:r>
              <a:rPr lang="en-US" sz="3200" dirty="0">
                <a:solidFill>
                  <a:srgbClr val="FFFF00"/>
                </a:solidFill>
                <a:effectLst/>
              </a:rPr>
              <a:t>be cast into the same lake </a:t>
            </a:r>
            <a:r>
              <a:rPr lang="en-US" sz="3200" dirty="0" smtClean="0">
                <a:solidFill>
                  <a:srgbClr val="FFFF00"/>
                </a:solidFill>
                <a:effectLst/>
              </a:rPr>
              <a:t>of fire where </a:t>
            </a:r>
            <a:r>
              <a:rPr lang="en-US" sz="3200" dirty="0">
                <a:solidFill>
                  <a:srgbClr val="FFFF00"/>
                </a:solidFill>
                <a:effectLst/>
              </a:rPr>
              <a:t>the beast and false prophet </a:t>
            </a:r>
            <a:r>
              <a:rPr lang="en-US" sz="3200" dirty="0" smtClean="0">
                <a:solidFill>
                  <a:srgbClr val="FFFF00"/>
                </a:solidFill>
                <a:effectLst/>
              </a:rPr>
              <a:t>are… </a:t>
            </a:r>
            <a:r>
              <a:rPr lang="en-US" sz="3200" dirty="0">
                <a:solidFill>
                  <a:srgbClr val="FFFF00"/>
                </a:solidFill>
                <a:effectLst/>
              </a:rPr>
              <a:t>to be tormented </a:t>
            </a:r>
            <a:r>
              <a:rPr lang="en-US" sz="3200" dirty="0" smtClean="0">
                <a:solidFill>
                  <a:srgbClr val="FFFF00"/>
                </a:solidFill>
                <a:effectLst/>
              </a:rPr>
              <a:t>forever</a:t>
            </a:r>
            <a:r>
              <a:rPr lang="en-US" sz="3200" dirty="0">
                <a:solidFill>
                  <a:srgbClr val="FFFF00"/>
                </a:solidFill>
                <a:effectLst/>
              </a:rPr>
              <a:t>. </a:t>
            </a:r>
            <a:endParaRPr lang="en-US" sz="3200" dirty="0" smtClean="0">
              <a:solidFill>
                <a:srgbClr val="FFFF00"/>
              </a:solidFill>
              <a:effectLst/>
            </a:endParaRPr>
          </a:p>
        </p:txBody>
      </p:sp>
    </p:spTree>
    <p:extLst>
      <p:ext uri="{BB962C8B-B14F-4D97-AF65-F5344CB8AC3E}">
        <p14:creationId xmlns:p14="http://schemas.microsoft.com/office/powerpoint/2010/main" val="3591442138"/>
      </p:ext>
    </p:extLst>
  </p:cSld>
  <p:clrMapOvr>
    <a:masterClrMapping/>
  </p:clrMapOvr>
  <p:timing>
    <p:tnLst>
      <p:par>
        <p:cTn id="1" dur="indefinite" restart="never" nodeType="tmRoot"/>
      </p:par>
    </p:tnLst>
  </p:timing>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smtClean="0">
                <a:solidFill>
                  <a:srgbClr val="FFC000"/>
                </a:solidFill>
              </a:rPr>
              <a:t>CHAPTER</a:t>
            </a:r>
            <a:r>
              <a:rPr lang="en-US" u="sng" dirty="0">
                <a:solidFill>
                  <a:srgbClr val="FFC000"/>
                </a:solidFill>
              </a:rPr>
              <a:t> 20: </a:t>
            </a:r>
            <a:r>
              <a:rPr lang="en-US" u="sng" dirty="0" smtClean="0">
                <a:solidFill>
                  <a:srgbClr val="FFC000"/>
                </a:solidFill>
              </a:rPr>
              <a:t>overview</a:t>
            </a:r>
            <a:endParaRPr lang="en-US" dirty="0">
              <a:solidFill>
                <a:srgbClr val="FFC000"/>
              </a:solidFill>
            </a:endParaRPr>
          </a:p>
        </p:txBody>
      </p:sp>
      <p:sp>
        <p:nvSpPr>
          <p:cNvPr id="5" name="Content Placeholder 2"/>
          <p:cNvSpPr>
            <a:spLocks noGrp="1"/>
          </p:cNvSpPr>
          <p:nvPr>
            <p:ph idx="1"/>
          </p:nvPr>
        </p:nvSpPr>
        <p:spPr>
          <a:xfrm>
            <a:off x="232011" y="914400"/>
            <a:ext cx="11859904" cy="5800298"/>
          </a:xfrm>
        </p:spPr>
        <p:txBody>
          <a:bodyPr>
            <a:noAutofit/>
          </a:bodyPr>
          <a:lstStyle/>
          <a:p>
            <a:pPr marL="0" indent="0">
              <a:buNone/>
            </a:pPr>
            <a:r>
              <a:rPr lang="en-US" sz="3200" b="1" u="sng" dirty="0">
                <a:solidFill>
                  <a:srgbClr val="00B0F0"/>
                </a:solidFill>
                <a:effectLst/>
              </a:rPr>
              <a:t>V. </a:t>
            </a:r>
            <a:r>
              <a:rPr lang="en-US" sz="3200" b="1" u="sng" dirty="0" smtClean="0">
                <a:solidFill>
                  <a:srgbClr val="00B0F0"/>
                </a:solidFill>
                <a:effectLst/>
              </a:rPr>
              <a:t> The </a:t>
            </a:r>
            <a:r>
              <a:rPr lang="en-US" sz="3200" b="1" u="sng" dirty="0">
                <a:solidFill>
                  <a:srgbClr val="00B0F0"/>
                </a:solidFill>
                <a:effectLst/>
              </a:rPr>
              <a:t>final </a:t>
            </a:r>
            <a:r>
              <a:rPr lang="en-US" sz="3200" b="1" u="sng" dirty="0" smtClean="0">
                <a:solidFill>
                  <a:srgbClr val="00B0F0"/>
                </a:solidFill>
                <a:effectLst/>
              </a:rPr>
              <a:t>judgment</a:t>
            </a:r>
            <a:r>
              <a:rPr lang="en-US" sz="3200" dirty="0" smtClean="0">
                <a:solidFill>
                  <a:srgbClr val="FFFF00"/>
                </a:solidFill>
                <a:effectLst/>
              </a:rPr>
              <a:t>:  This </a:t>
            </a:r>
            <a:r>
              <a:rPr lang="en-US" sz="3200" dirty="0">
                <a:solidFill>
                  <a:srgbClr val="FFFF00"/>
                </a:solidFill>
                <a:effectLst/>
              </a:rPr>
              <a:t>closes the earthly scene. Henceforward </a:t>
            </a:r>
            <a:r>
              <a:rPr lang="en-US" sz="3200" dirty="0" smtClean="0">
                <a:solidFill>
                  <a:srgbClr val="FFFF00"/>
                </a:solidFill>
                <a:effectLst/>
              </a:rPr>
              <a:t>the </a:t>
            </a:r>
            <a:r>
              <a:rPr lang="en-US" sz="3200" dirty="0">
                <a:solidFill>
                  <a:srgbClr val="FFFF00"/>
                </a:solidFill>
                <a:effectLst/>
              </a:rPr>
              <a:t>scene is transferred to </a:t>
            </a:r>
            <a:r>
              <a:rPr lang="en-US" sz="3200" dirty="0" smtClean="0">
                <a:solidFill>
                  <a:srgbClr val="FFFF00"/>
                </a:solidFill>
                <a:effectLst/>
              </a:rPr>
              <a:t>heaven. </a:t>
            </a:r>
            <a:r>
              <a:rPr lang="en-US" sz="3200" dirty="0">
                <a:solidFill>
                  <a:srgbClr val="FFFF00"/>
                </a:solidFill>
                <a:effectLst/>
              </a:rPr>
              <a:t>The last judgment is the winding up of the earthly affairs. The enemies of the </a:t>
            </a:r>
            <a:r>
              <a:rPr lang="en-US" sz="3200" dirty="0" smtClean="0">
                <a:solidFill>
                  <a:srgbClr val="FFFF00"/>
                </a:solidFill>
                <a:effectLst/>
              </a:rPr>
              <a:t>saints </a:t>
            </a:r>
            <a:r>
              <a:rPr lang="en-US" sz="3200" dirty="0">
                <a:solidFill>
                  <a:srgbClr val="FFFF00"/>
                </a:solidFill>
                <a:effectLst/>
              </a:rPr>
              <a:t>are </a:t>
            </a:r>
            <a:r>
              <a:rPr lang="en-US" sz="3200" dirty="0" smtClean="0">
                <a:solidFill>
                  <a:srgbClr val="FFFF00"/>
                </a:solidFill>
                <a:effectLst/>
              </a:rPr>
              <a:t>all destroyed &amp; now comes </a:t>
            </a:r>
            <a:r>
              <a:rPr lang="en-US" sz="3200" dirty="0">
                <a:solidFill>
                  <a:srgbClr val="FFFF00"/>
                </a:solidFill>
                <a:effectLst/>
              </a:rPr>
              <a:t>the judgment of the great day, when the </a:t>
            </a:r>
            <a:r>
              <a:rPr lang="en-US" sz="3200" dirty="0" smtClean="0">
                <a:solidFill>
                  <a:srgbClr val="FFFF00"/>
                </a:solidFill>
                <a:effectLst/>
              </a:rPr>
              <a:t>dead shall </a:t>
            </a:r>
            <a:r>
              <a:rPr lang="en-US" sz="3200" dirty="0">
                <a:solidFill>
                  <a:srgbClr val="FFFF00"/>
                </a:solidFill>
                <a:effectLst/>
              </a:rPr>
              <a:t>stand before God; when the sea shall give up its dead; when death and hell shall give up the dead that are in them; when the records of human actions shall be opened, and all shall be judged according to their </a:t>
            </a:r>
            <a:r>
              <a:rPr lang="en-US" sz="3200" dirty="0" smtClean="0">
                <a:solidFill>
                  <a:srgbClr val="FFFF00"/>
                </a:solidFill>
                <a:effectLst/>
              </a:rPr>
              <a:t>works… and </a:t>
            </a:r>
            <a:r>
              <a:rPr lang="en-US" sz="3200" dirty="0">
                <a:solidFill>
                  <a:srgbClr val="FFFF00"/>
                </a:solidFill>
                <a:effectLst/>
              </a:rPr>
              <a:t>all who are not found written in the book of life shall be cast into the lake of fire</a:t>
            </a:r>
            <a:r>
              <a:rPr lang="en-US" sz="3200" dirty="0" smtClean="0">
                <a:solidFill>
                  <a:srgbClr val="FFFF00"/>
                </a:solidFill>
                <a:effectLst/>
              </a:rPr>
              <a:t>.</a:t>
            </a:r>
          </a:p>
        </p:txBody>
      </p:sp>
    </p:spTree>
    <p:extLst>
      <p:ext uri="{BB962C8B-B14F-4D97-AF65-F5344CB8AC3E}">
        <p14:creationId xmlns:p14="http://schemas.microsoft.com/office/powerpoint/2010/main" val="1474535451"/>
      </p:ext>
    </p:extLst>
  </p:cSld>
  <p:clrMapOvr>
    <a:masterClrMapping/>
  </p:clrMapOvr>
  <p:timing>
    <p:tnLst>
      <p:par>
        <p:cTn id="1" dur="indefinite" restart="never" nodeType="tmRoot"/>
      </p:par>
    </p:tnLst>
  </p:timing>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ages of revelation 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544" y="122829"/>
            <a:ext cx="7561397" cy="654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260909"/>
      </p:ext>
    </p:extLst>
  </p:cSld>
  <p:clrMapOvr>
    <a:masterClrMapping/>
  </p:clrMapOvr>
  <p:timing>
    <p:tnLst>
      <p:par>
        <p:cTn id="1" dur="indefinite" restart="never" nodeType="tmRoot"/>
      </p:par>
    </p:tnLst>
  </p:timing>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a:t>
            </a:r>
            <a:endParaRPr lang="en-US" dirty="0">
              <a:solidFill>
                <a:srgbClr val="00B0F0"/>
              </a:solidFill>
            </a:endParaRPr>
          </a:p>
        </p:txBody>
      </p:sp>
      <p:sp>
        <p:nvSpPr>
          <p:cNvPr id="5" name="Content Placeholder 2"/>
          <p:cNvSpPr>
            <a:spLocks noGrp="1"/>
          </p:cNvSpPr>
          <p:nvPr>
            <p:ph idx="1"/>
          </p:nvPr>
        </p:nvSpPr>
        <p:spPr>
          <a:xfrm>
            <a:off x="191068" y="1187355"/>
            <a:ext cx="11859904" cy="5418162"/>
          </a:xfrm>
        </p:spPr>
        <p:txBody>
          <a:bodyPr>
            <a:noAutofit/>
          </a:bodyPr>
          <a:lstStyle/>
          <a:p>
            <a:pPr marL="0" indent="0">
              <a:buNone/>
            </a:pPr>
            <a:r>
              <a:rPr lang="en-US" sz="3600" i="1" dirty="0" smtClean="0">
                <a:solidFill>
                  <a:srgbClr val="FFFF00"/>
                </a:solidFill>
                <a:effectLst/>
              </a:rPr>
              <a:t>“Then </a:t>
            </a:r>
            <a:r>
              <a:rPr lang="en-US" sz="3600" i="1" dirty="0">
                <a:solidFill>
                  <a:srgbClr val="FFFF00"/>
                </a:solidFill>
                <a:effectLst/>
              </a:rPr>
              <a:t>I saw an angel coming down from </a:t>
            </a:r>
            <a:r>
              <a:rPr lang="en-US" sz="3600" i="1" dirty="0" smtClean="0">
                <a:solidFill>
                  <a:srgbClr val="FFFF00"/>
                </a:solidFill>
                <a:effectLst/>
              </a:rPr>
              <a:t>heaven…”</a:t>
            </a:r>
            <a:r>
              <a:rPr lang="en-US" sz="3600" dirty="0" smtClean="0">
                <a:effectLst/>
              </a:rPr>
              <a:t> </a:t>
            </a:r>
          </a:p>
          <a:p>
            <a:pPr marL="0" indent="0">
              <a:buNone/>
            </a:pPr>
            <a:r>
              <a:rPr lang="en-US" sz="3600" dirty="0" smtClean="0">
                <a:effectLst/>
              </a:rPr>
              <a:t>This angel is possibly one of the designated executors </a:t>
            </a:r>
            <a:r>
              <a:rPr lang="en-US" sz="3600" dirty="0">
                <a:effectLst/>
              </a:rPr>
              <a:t>of the Divine justice, who receives </a:t>
            </a:r>
            <a:r>
              <a:rPr lang="en-US" sz="3600" dirty="0" smtClean="0">
                <a:effectLst/>
              </a:rPr>
              <a:t>criminal spirit beings </a:t>
            </a:r>
            <a:r>
              <a:rPr lang="en-US" sz="3600" dirty="0">
                <a:effectLst/>
              </a:rPr>
              <a:t>and keeps them in prison, and delivers them up </a:t>
            </a:r>
            <a:r>
              <a:rPr lang="en-US" sz="3600" dirty="0" smtClean="0">
                <a:effectLst/>
              </a:rPr>
              <a:t>to </a:t>
            </a:r>
            <a:r>
              <a:rPr lang="en-US" sz="3600" dirty="0">
                <a:effectLst/>
              </a:rPr>
              <a:t>be tried and executed. </a:t>
            </a:r>
            <a:r>
              <a:rPr lang="en-US" sz="3600" dirty="0" smtClean="0">
                <a:effectLst/>
              </a:rPr>
              <a:t>The </a:t>
            </a:r>
            <a:r>
              <a:rPr lang="en-US" sz="3600" dirty="0">
                <a:effectLst/>
              </a:rPr>
              <a:t>key of the prison and the </a:t>
            </a:r>
            <a:r>
              <a:rPr lang="en-US" sz="3600" dirty="0" smtClean="0">
                <a:effectLst/>
              </a:rPr>
              <a:t>great chain he carried imply that this angel was one who was entrusted with great responsibility. </a:t>
            </a:r>
          </a:p>
        </p:txBody>
      </p:sp>
    </p:spTree>
    <p:extLst>
      <p:ext uri="{BB962C8B-B14F-4D97-AF65-F5344CB8AC3E}">
        <p14:creationId xmlns:p14="http://schemas.microsoft.com/office/powerpoint/2010/main" val="3092998083"/>
      </p:ext>
    </p:extLst>
  </p:cSld>
  <p:clrMapOvr>
    <a:masterClrMapping/>
  </p:clrMapOvr>
  <p:timing>
    <p:tnLst>
      <p:par>
        <p:cTn id="1" dur="indefinite" restart="never" nodeType="tmRoot"/>
      </p:par>
    </p:tnLst>
  </p:timing>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a:t>
            </a:r>
            <a:endParaRPr lang="en-US" dirty="0">
              <a:solidFill>
                <a:srgbClr val="00B0F0"/>
              </a:solidFill>
            </a:endParaRPr>
          </a:p>
        </p:txBody>
      </p:sp>
      <p:sp>
        <p:nvSpPr>
          <p:cNvPr id="5" name="Content Placeholder 2"/>
          <p:cNvSpPr>
            <a:spLocks noGrp="1"/>
          </p:cNvSpPr>
          <p:nvPr>
            <p:ph idx="1"/>
          </p:nvPr>
        </p:nvSpPr>
        <p:spPr>
          <a:xfrm>
            <a:off x="191068" y="982639"/>
            <a:ext cx="11859904" cy="5622878"/>
          </a:xfrm>
        </p:spPr>
        <p:txBody>
          <a:bodyPr>
            <a:noAutofit/>
          </a:bodyPr>
          <a:lstStyle/>
          <a:p>
            <a:pPr marL="0" indent="0">
              <a:buNone/>
            </a:pPr>
            <a:r>
              <a:rPr lang="en-US" sz="3600" i="1" dirty="0" smtClean="0">
                <a:solidFill>
                  <a:srgbClr val="FFFF00"/>
                </a:solidFill>
                <a:effectLst/>
              </a:rPr>
              <a:t>“Then </a:t>
            </a:r>
            <a:r>
              <a:rPr lang="en-US" sz="3600" i="1" dirty="0">
                <a:solidFill>
                  <a:srgbClr val="FFFF00"/>
                </a:solidFill>
                <a:effectLst/>
              </a:rPr>
              <a:t>I saw an angel coming down from heaven, holding the key of the </a:t>
            </a:r>
            <a:r>
              <a:rPr lang="en-US" sz="3600" i="1" dirty="0" smtClean="0">
                <a:solidFill>
                  <a:srgbClr val="FFFF00"/>
                </a:solidFill>
                <a:effectLst/>
              </a:rPr>
              <a:t>abyss…”</a:t>
            </a:r>
            <a:r>
              <a:rPr lang="en-US" sz="3600" dirty="0" smtClean="0">
                <a:effectLst/>
              </a:rPr>
              <a:t> </a:t>
            </a:r>
          </a:p>
          <a:p>
            <a:pPr marL="0" indent="0">
              <a:buNone/>
            </a:pPr>
            <a:r>
              <a:rPr lang="en-US" sz="3600" dirty="0" smtClean="0">
                <a:effectLst/>
              </a:rPr>
              <a:t>This </a:t>
            </a:r>
            <a:r>
              <a:rPr lang="en-US" sz="3600" dirty="0">
                <a:effectLst/>
              </a:rPr>
              <a:t>is similar to the angel who had the key to the abyss in </a:t>
            </a:r>
            <a:r>
              <a:rPr lang="en-US" sz="3600" i="1" dirty="0">
                <a:solidFill>
                  <a:srgbClr val="FFFF00"/>
                </a:solidFill>
                <a:effectLst/>
              </a:rPr>
              <a:t>Rev. </a:t>
            </a:r>
            <a:r>
              <a:rPr lang="en-US" sz="3600" i="1" dirty="0" smtClean="0">
                <a:solidFill>
                  <a:srgbClr val="FFFF00"/>
                </a:solidFill>
                <a:effectLst/>
              </a:rPr>
              <a:t>9:1-3,11</a:t>
            </a:r>
            <a:r>
              <a:rPr lang="en-US" sz="3600" dirty="0" smtClean="0">
                <a:effectLst/>
              </a:rPr>
              <a:t>… </a:t>
            </a:r>
            <a:r>
              <a:rPr lang="en-US" sz="3600" dirty="0">
                <a:effectLst/>
              </a:rPr>
              <a:t>It is interesting that Satan is bound by an unnamed </a:t>
            </a:r>
            <a:r>
              <a:rPr lang="en-US" sz="3600" dirty="0" smtClean="0">
                <a:effectLst/>
              </a:rPr>
              <a:t>angel. </a:t>
            </a:r>
            <a:r>
              <a:rPr lang="en-US" sz="3600" dirty="0">
                <a:effectLst/>
              </a:rPr>
              <a:t>We have seen two "keys" in Revelation. Jesus has the keys to Death and </a:t>
            </a:r>
            <a:r>
              <a:rPr lang="en-US" sz="3600" dirty="0" smtClean="0">
                <a:effectLst/>
              </a:rPr>
              <a:t>Hell </a:t>
            </a:r>
            <a:r>
              <a:rPr lang="en-US" sz="3600" dirty="0">
                <a:effectLst/>
              </a:rPr>
              <a:t>in </a:t>
            </a:r>
            <a:r>
              <a:rPr lang="en-US" sz="3600" i="1" dirty="0">
                <a:solidFill>
                  <a:srgbClr val="FFFF00"/>
                </a:solidFill>
                <a:effectLst/>
              </a:rPr>
              <a:t>Rev. 1:18 </a:t>
            </a:r>
            <a:r>
              <a:rPr lang="en-US" sz="3600" dirty="0">
                <a:effectLst/>
              </a:rPr>
              <a:t>&amp;</a:t>
            </a:r>
            <a:r>
              <a:rPr lang="en-US" sz="3600" dirty="0" smtClean="0">
                <a:effectLst/>
              </a:rPr>
              <a:t> the angel who had </a:t>
            </a:r>
            <a:r>
              <a:rPr lang="en-US" sz="3600" dirty="0">
                <a:effectLst/>
              </a:rPr>
              <a:t>the key to the abyss in </a:t>
            </a:r>
            <a:r>
              <a:rPr lang="en-US" sz="3600" i="1" dirty="0">
                <a:solidFill>
                  <a:srgbClr val="FFFF00"/>
                </a:solidFill>
                <a:effectLst/>
              </a:rPr>
              <a:t>Rev. 9:1</a:t>
            </a:r>
            <a:r>
              <a:rPr lang="en-US" sz="3600" dirty="0">
                <a:effectLst/>
              </a:rPr>
              <a:t>. The term </a:t>
            </a:r>
            <a:r>
              <a:rPr lang="en-US" sz="3600" dirty="0">
                <a:solidFill>
                  <a:srgbClr val="00B0F0"/>
                </a:solidFill>
                <a:effectLst/>
              </a:rPr>
              <a:t>"key" </a:t>
            </a:r>
            <a:r>
              <a:rPr lang="en-US" sz="3600" dirty="0">
                <a:effectLst/>
              </a:rPr>
              <a:t>is metaphorical for </a:t>
            </a:r>
            <a:r>
              <a:rPr lang="en-US" sz="3600" dirty="0">
                <a:solidFill>
                  <a:srgbClr val="00B0F0"/>
                </a:solidFill>
                <a:effectLst/>
              </a:rPr>
              <a:t>"authority over."</a:t>
            </a:r>
            <a:endParaRPr lang="en-US" sz="3600" dirty="0" smtClean="0">
              <a:solidFill>
                <a:srgbClr val="00B0F0"/>
              </a:solidFill>
              <a:effectLst/>
            </a:endParaRPr>
          </a:p>
        </p:txBody>
      </p:sp>
    </p:spTree>
    <p:extLst>
      <p:ext uri="{BB962C8B-B14F-4D97-AF65-F5344CB8AC3E}">
        <p14:creationId xmlns:p14="http://schemas.microsoft.com/office/powerpoint/2010/main" val="3380227"/>
      </p:ext>
    </p:extLst>
  </p:cSld>
  <p:clrMapOvr>
    <a:masterClrMapping/>
  </p:clrMapOvr>
  <p:timing>
    <p:tnLst>
      <p:par>
        <p:cTn id="1" dur="indefinite" restart="never" nodeType="tmRoot"/>
      </p:par>
    </p:tnLst>
  </p:timing>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20:1</a:t>
            </a:r>
            <a:endParaRPr lang="en-US" dirty="0">
              <a:solidFill>
                <a:srgbClr val="00B0F0"/>
              </a:solidFill>
            </a:endParaRPr>
          </a:p>
        </p:txBody>
      </p:sp>
      <p:sp>
        <p:nvSpPr>
          <p:cNvPr id="5" name="Content Placeholder 2"/>
          <p:cNvSpPr>
            <a:spLocks noGrp="1"/>
          </p:cNvSpPr>
          <p:nvPr>
            <p:ph idx="1"/>
          </p:nvPr>
        </p:nvSpPr>
        <p:spPr>
          <a:xfrm>
            <a:off x="191068" y="1446663"/>
            <a:ext cx="11859904" cy="5158854"/>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key of the </a:t>
            </a:r>
            <a:r>
              <a:rPr lang="en-US" sz="3600" i="1" dirty="0" smtClean="0">
                <a:solidFill>
                  <a:srgbClr val="FFFF00"/>
                </a:solidFill>
                <a:effectLst/>
              </a:rPr>
              <a:t>abyss…”</a:t>
            </a:r>
            <a:r>
              <a:rPr lang="en-US" sz="3600" dirty="0" smtClean="0">
                <a:effectLst/>
              </a:rPr>
              <a:t> </a:t>
            </a:r>
          </a:p>
          <a:p>
            <a:pPr marL="0" indent="0">
              <a:buNone/>
            </a:pPr>
            <a:endParaRPr lang="en-US" sz="800" dirty="0" smtClean="0">
              <a:effectLst/>
            </a:endParaRPr>
          </a:p>
          <a:p>
            <a:pPr marL="0" indent="0">
              <a:buNone/>
            </a:pPr>
            <a:r>
              <a:rPr lang="en-US" sz="3600" dirty="0" smtClean="0">
                <a:effectLst/>
              </a:rPr>
              <a:t>The </a:t>
            </a:r>
            <a:r>
              <a:rPr lang="en-US" sz="3600" dirty="0">
                <a:effectLst/>
              </a:rPr>
              <a:t>term </a:t>
            </a:r>
            <a:r>
              <a:rPr lang="en-US" sz="3600" dirty="0">
                <a:solidFill>
                  <a:srgbClr val="00B0F0"/>
                </a:solidFill>
                <a:effectLst/>
              </a:rPr>
              <a:t>"abyss" </a:t>
            </a:r>
            <a:r>
              <a:rPr lang="en-US" sz="3600" dirty="0">
                <a:effectLst/>
              </a:rPr>
              <a:t>is the Greek word for </a:t>
            </a:r>
            <a:r>
              <a:rPr lang="en-US" sz="3600" dirty="0">
                <a:solidFill>
                  <a:srgbClr val="FFFF00"/>
                </a:solidFill>
                <a:effectLst/>
              </a:rPr>
              <a:t>"depth" </a:t>
            </a:r>
            <a:r>
              <a:rPr lang="en-US" sz="3600" dirty="0" smtClean="0">
                <a:solidFill>
                  <a:srgbClr val="00B050"/>
                </a:solidFill>
                <a:effectLst/>
              </a:rPr>
              <a:t>(</a:t>
            </a:r>
            <a:r>
              <a:rPr lang="en-US" sz="3600" dirty="0">
                <a:solidFill>
                  <a:srgbClr val="00B050"/>
                </a:solidFill>
                <a:effectLst/>
              </a:rPr>
              <a:t>the bottomless pit</a:t>
            </a:r>
            <a:r>
              <a:rPr lang="en-US" sz="3600" dirty="0" smtClean="0">
                <a:solidFill>
                  <a:srgbClr val="00B050"/>
                </a:solidFill>
                <a:effectLst/>
              </a:rPr>
              <a:t>)</a:t>
            </a:r>
            <a:r>
              <a:rPr lang="en-US" sz="3600" dirty="0" smtClean="0">
                <a:effectLst/>
              </a:rPr>
              <a:t>. </a:t>
            </a:r>
            <a:r>
              <a:rPr lang="en-US" sz="3600" dirty="0">
                <a:effectLst/>
              </a:rPr>
              <a:t>It seems to be the prison of demonic </a:t>
            </a:r>
            <a:r>
              <a:rPr lang="en-US" sz="3600" dirty="0" smtClean="0">
                <a:effectLst/>
              </a:rPr>
              <a:t>spirits </a:t>
            </a:r>
            <a:r>
              <a:rPr lang="en-US" sz="3600" i="1" dirty="0" smtClean="0">
                <a:solidFill>
                  <a:srgbClr val="FFFF00"/>
                </a:solidFill>
                <a:effectLst/>
              </a:rPr>
              <a:t>(Rev. 11:7; 17:8)</a:t>
            </a:r>
            <a:r>
              <a:rPr lang="en-US" sz="3600" dirty="0" smtClean="0">
                <a:effectLst/>
              </a:rPr>
              <a:t>. </a:t>
            </a:r>
            <a:r>
              <a:rPr lang="en-US" sz="3600" dirty="0">
                <a:effectLst/>
              </a:rPr>
              <a:t>It may be synonymous with </a:t>
            </a:r>
            <a:r>
              <a:rPr lang="en-US" sz="3600" dirty="0">
                <a:solidFill>
                  <a:srgbClr val="00B0F0"/>
                </a:solidFill>
                <a:effectLst/>
              </a:rPr>
              <a:t>"</a:t>
            </a:r>
            <a:r>
              <a:rPr lang="en-US" sz="3600" dirty="0" err="1">
                <a:solidFill>
                  <a:srgbClr val="00B0F0"/>
                </a:solidFill>
                <a:effectLst/>
              </a:rPr>
              <a:t>Tartarus</a:t>
            </a:r>
            <a:r>
              <a:rPr lang="en-US" sz="3600" dirty="0">
                <a:solidFill>
                  <a:srgbClr val="00B0F0"/>
                </a:solidFill>
                <a:effectLst/>
              </a:rPr>
              <a:t>" </a:t>
            </a:r>
            <a:r>
              <a:rPr lang="en-US" sz="3600" dirty="0">
                <a:effectLst/>
              </a:rPr>
              <a:t>as the place of confinement for all evil </a:t>
            </a:r>
            <a:r>
              <a:rPr lang="en-US" sz="3600" dirty="0" smtClean="0">
                <a:effectLst/>
              </a:rPr>
              <a:t>spirits.</a:t>
            </a:r>
            <a:r>
              <a:rPr lang="en-US" sz="3600" dirty="0">
                <a:effectLst/>
              </a:rPr>
              <a:t> </a:t>
            </a:r>
            <a:endParaRPr lang="en-US" sz="3600" dirty="0" smtClean="0">
              <a:effectLst/>
            </a:endParaRPr>
          </a:p>
        </p:txBody>
      </p:sp>
    </p:spTree>
    <p:extLst>
      <p:ext uri="{BB962C8B-B14F-4D97-AF65-F5344CB8AC3E}">
        <p14:creationId xmlns:p14="http://schemas.microsoft.com/office/powerpoint/2010/main" val="497488708"/>
      </p:ext>
    </p:extLst>
  </p:cSld>
  <p:clrMapOvr>
    <a:masterClrMapping/>
  </p:clrMapOvr>
  <p:timing>
    <p:tnLst>
      <p:par>
        <p:cTn id="1" dur="indefinite" restart="never" nodeType="tmRoot"/>
      </p:par>
    </p:tnLst>
  </p:timing>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images of revelation 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2182" y="109182"/>
            <a:ext cx="5331850" cy="662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36786"/>
      </p:ext>
    </p:extLst>
  </p:cSld>
  <p:clrMapOvr>
    <a:masterClrMapping/>
  </p:clrMapOvr>
  <p:timing>
    <p:tnLst>
      <p:par>
        <p:cTn id="1" dur="indefinite" restart="never" nodeType="tmRoot"/>
      </p:par>
    </p:tnLst>
  </p:timing>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20:2</a:t>
            </a:r>
            <a:endParaRPr lang="en-US" dirty="0">
              <a:solidFill>
                <a:srgbClr val="00B0F0"/>
              </a:solidFill>
            </a:endParaRPr>
          </a:p>
        </p:txBody>
      </p:sp>
      <p:sp>
        <p:nvSpPr>
          <p:cNvPr id="5" name="Content Placeholder 2"/>
          <p:cNvSpPr>
            <a:spLocks noGrp="1"/>
          </p:cNvSpPr>
          <p:nvPr>
            <p:ph idx="1"/>
          </p:nvPr>
        </p:nvSpPr>
        <p:spPr>
          <a:xfrm>
            <a:off x="191068" y="1569493"/>
            <a:ext cx="11859904" cy="5036023"/>
          </a:xfrm>
        </p:spPr>
        <p:txBody>
          <a:bodyPr>
            <a:noAutofit/>
          </a:bodyPr>
          <a:lstStyle/>
          <a:p>
            <a:pPr marL="0" indent="0">
              <a:buNone/>
            </a:pPr>
            <a:r>
              <a:rPr lang="en-US" sz="3600" i="1" dirty="0" smtClean="0">
                <a:solidFill>
                  <a:srgbClr val="FFFF00"/>
                </a:solidFill>
                <a:effectLst/>
              </a:rPr>
              <a:t>“the </a:t>
            </a:r>
            <a:r>
              <a:rPr lang="en-US" sz="3600" i="1" dirty="0">
                <a:solidFill>
                  <a:srgbClr val="FFFF00"/>
                </a:solidFill>
                <a:effectLst/>
              </a:rPr>
              <a:t>dragon, that old serpent, which is the </a:t>
            </a:r>
            <a:r>
              <a:rPr lang="en-US" sz="3600" i="1" dirty="0" smtClean="0">
                <a:solidFill>
                  <a:srgbClr val="FFFF00"/>
                </a:solidFill>
                <a:effectLst/>
              </a:rPr>
              <a:t>Devil</a:t>
            </a:r>
            <a:r>
              <a:rPr lang="en-US" sz="3600" i="1" dirty="0">
                <a:solidFill>
                  <a:srgbClr val="FFFF00"/>
                </a:solidFill>
                <a:effectLst/>
              </a:rPr>
              <a:t> </a:t>
            </a:r>
            <a:r>
              <a:rPr lang="en-US" sz="3600" i="1" dirty="0" smtClean="0">
                <a:solidFill>
                  <a:srgbClr val="FFFF00"/>
                </a:solidFill>
                <a:effectLst/>
              </a:rPr>
              <a:t>&amp; </a:t>
            </a:r>
            <a:r>
              <a:rPr lang="en-US" sz="3600" i="1" dirty="0">
                <a:solidFill>
                  <a:srgbClr val="FFFF00"/>
                </a:solidFill>
                <a:effectLst/>
              </a:rPr>
              <a:t>Satan”</a:t>
            </a:r>
            <a:r>
              <a:rPr lang="en-US" sz="3600" dirty="0" smtClean="0">
                <a:effectLst/>
              </a:rPr>
              <a:t> </a:t>
            </a:r>
          </a:p>
          <a:p>
            <a:pPr marL="0" indent="0">
              <a:buNone/>
            </a:pPr>
            <a:endParaRPr lang="en-US" sz="800" dirty="0" smtClean="0">
              <a:effectLst/>
            </a:endParaRPr>
          </a:p>
          <a:p>
            <a:pPr marL="0" indent="0">
              <a:buNone/>
            </a:pPr>
            <a:r>
              <a:rPr lang="en-US" sz="3600" dirty="0" smtClean="0">
                <a:effectLst/>
              </a:rPr>
              <a:t>These </a:t>
            </a:r>
            <a:r>
              <a:rPr lang="en-US" sz="3600" dirty="0">
                <a:effectLst/>
              </a:rPr>
              <a:t>fourfold titles of the evil </a:t>
            </a:r>
            <a:r>
              <a:rPr lang="en-US" sz="3600" dirty="0" smtClean="0">
                <a:effectLst/>
              </a:rPr>
              <a:t>one </a:t>
            </a:r>
            <a:r>
              <a:rPr lang="en-US" sz="3600" dirty="0">
                <a:effectLst/>
              </a:rPr>
              <a:t>are emphasized to define precisely who is being bound and who will later be thrown into the lake of fire </a:t>
            </a:r>
            <a:r>
              <a:rPr lang="en-US" sz="3600" i="1" dirty="0" smtClean="0">
                <a:solidFill>
                  <a:srgbClr val="FFFF00"/>
                </a:solidFill>
                <a:effectLst/>
              </a:rPr>
              <a:t>(Rev</a:t>
            </a:r>
            <a:r>
              <a:rPr lang="en-US" sz="3600" i="1" dirty="0">
                <a:solidFill>
                  <a:srgbClr val="FFFF00"/>
                </a:solidFill>
                <a:effectLst/>
              </a:rPr>
              <a:t>. 20:10)</a:t>
            </a:r>
            <a:r>
              <a:rPr lang="en-US" sz="3600" dirty="0">
                <a:effectLst/>
              </a:rPr>
              <a:t>. This links the </a:t>
            </a:r>
            <a:r>
              <a:rPr lang="en-US" sz="3600" dirty="0">
                <a:solidFill>
                  <a:srgbClr val="00B0F0"/>
                </a:solidFill>
                <a:effectLst/>
              </a:rPr>
              <a:t>Beginning</a:t>
            </a:r>
            <a:r>
              <a:rPr lang="en-US" sz="3600" dirty="0">
                <a:effectLst/>
              </a:rPr>
              <a:t> </a:t>
            </a:r>
            <a:r>
              <a:rPr lang="en-US" sz="3600" i="1" dirty="0" smtClean="0">
                <a:solidFill>
                  <a:srgbClr val="FFFF00"/>
                </a:solidFill>
                <a:effectLst/>
              </a:rPr>
              <a:t>(Genesis </a:t>
            </a:r>
            <a:r>
              <a:rPr lang="en-US" sz="3600" i="1" dirty="0">
                <a:solidFill>
                  <a:srgbClr val="FFFF00"/>
                </a:solidFill>
                <a:effectLst/>
              </a:rPr>
              <a:t>3)</a:t>
            </a:r>
            <a:r>
              <a:rPr lang="en-US" sz="3600" dirty="0">
                <a:effectLst/>
              </a:rPr>
              <a:t> with the </a:t>
            </a:r>
            <a:r>
              <a:rPr lang="en-US" sz="3600" dirty="0">
                <a:solidFill>
                  <a:srgbClr val="00B0F0"/>
                </a:solidFill>
                <a:effectLst/>
              </a:rPr>
              <a:t>End</a:t>
            </a:r>
            <a:r>
              <a:rPr lang="en-US" sz="3600" dirty="0">
                <a:effectLst/>
              </a:rPr>
              <a:t> </a:t>
            </a:r>
            <a:r>
              <a:rPr lang="en-US" sz="3600" i="1" dirty="0">
                <a:solidFill>
                  <a:srgbClr val="FFFF00"/>
                </a:solidFill>
                <a:effectLst/>
              </a:rPr>
              <a:t>(Revelation 20-22</a:t>
            </a:r>
            <a:r>
              <a:rPr lang="en-US" sz="3600" i="1" dirty="0" smtClean="0">
                <a:solidFill>
                  <a:srgbClr val="FFFF00"/>
                </a:solidFill>
                <a:effectLst/>
              </a:rPr>
              <a:t>)</a:t>
            </a:r>
            <a:endParaRPr lang="en-US" sz="3600" dirty="0" smtClean="0">
              <a:effectLst/>
            </a:endParaRP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79279383"/>
      </p:ext>
    </p:extLst>
  </p:cSld>
  <p:clrMapOvr>
    <a:masterClrMapping/>
  </p:clrMapOvr>
  <p:timing>
    <p:tnLst>
      <p:par>
        <p:cTn id="1" dur="indefinite" restart="never" nodeType="tmRoot"/>
      </p:par>
    </p:tnLst>
  </p:timing>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20:2</a:t>
            </a:r>
            <a:endParaRPr lang="en-US" dirty="0">
              <a:solidFill>
                <a:srgbClr val="00B0F0"/>
              </a:solidFill>
            </a:endParaRPr>
          </a:p>
        </p:txBody>
      </p:sp>
      <p:sp>
        <p:nvSpPr>
          <p:cNvPr id="5" name="Content Placeholder 2"/>
          <p:cNvSpPr>
            <a:spLocks noGrp="1"/>
          </p:cNvSpPr>
          <p:nvPr>
            <p:ph idx="1"/>
          </p:nvPr>
        </p:nvSpPr>
        <p:spPr>
          <a:xfrm>
            <a:off x="191068" y="1296537"/>
            <a:ext cx="11859904" cy="5308980"/>
          </a:xfrm>
        </p:spPr>
        <p:txBody>
          <a:bodyPr>
            <a:noAutofit/>
          </a:bodyPr>
          <a:lstStyle/>
          <a:p>
            <a:pPr marL="0" indent="0">
              <a:buNone/>
            </a:pPr>
            <a:r>
              <a:rPr lang="en-US" sz="3600" i="1" dirty="0">
                <a:solidFill>
                  <a:srgbClr val="FFFF00"/>
                </a:solidFill>
                <a:effectLst/>
              </a:rPr>
              <a:t>“…and bound him a thousand years”</a:t>
            </a:r>
            <a:r>
              <a:rPr lang="en-US" sz="3600" dirty="0" smtClean="0">
                <a:effectLst/>
              </a:rPr>
              <a:t> </a:t>
            </a:r>
            <a:endParaRPr lang="en-US" sz="800" dirty="0" smtClean="0">
              <a:effectLst/>
            </a:endParaRPr>
          </a:p>
          <a:p>
            <a:pPr marL="0" indent="0">
              <a:buNone/>
            </a:pPr>
            <a:r>
              <a:rPr lang="en-US" sz="3600" dirty="0" smtClean="0">
                <a:effectLst/>
              </a:rPr>
              <a:t>Satan will be placed under confinement for 1,000 years. Therefore it </a:t>
            </a:r>
            <a:r>
              <a:rPr lang="en-US" sz="3600" dirty="0">
                <a:effectLst/>
              </a:rPr>
              <a:t>may be that this removal of evil and temptation provides a setting </a:t>
            </a:r>
            <a:r>
              <a:rPr lang="en-US" sz="3600" dirty="0" smtClean="0">
                <a:effectLst/>
              </a:rPr>
              <a:t>that will be similar </a:t>
            </a:r>
            <a:r>
              <a:rPr lang="en-US" sz="3600" dirty="0">
                <a:effectLst/>
              </a:rPr>
              <a:t>to the Garden of Eden. Not only will mankind be spared temptation from Satan, they will enjoy the presence of the Glorified Messiah for an extended </a:t>
            </a:r>
            <a:r>
              <a:rPr lang="en-US" sz="3600" dirty="0" smtClean="0">
                <a:effectLst/>
              </a:rPr>
              <a:t>period.</a:t>
            </a:r>
            <a:endParaRPr lang="en-US" sz="3600" i="1" dirty="0" smtClean="0">
              <a:solidFill>
                <a:srgbClr val="FFFF00"/>
              </a:solidFill>
              <a:effectLst/>
            </a:endParaRPr>
          </a:p>
        </p:txBody>
      </p:sp>
    </p:spTree>
    <p:extLst>
      <p:ext uri="{BB962C8B-B14F-4D97-AF65-F5344CB8AC3E}">
        <p14:creationId xmlns:p14="http://schemas.microsoft.com/office/powerpoint/2010/main" val="3438033819"/>
      </p:ext>
    </p:extLst>
  </p:cSld>
  <p:clrMapOvr>
    <a:masterClrMapping/>
  </p:clrMapOvr>
  <p:timing>
    <p:tnLst>
      <p:par>
        <p:cTn id="1" dur="indefinite" restart="never" nodeType="tmRoot"/>
      </p:par>
    </p:tnLst>
  </p:timing>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Image result for images of revelation 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010" y="95535"/>
            <a:ext cx="4685562" cy="661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0584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92D050"/>
                </a:solidFill>
                <a:effectLst>
                  <a:outerShdw blurRad="38100" dist="38100" dir="2700000" algn="tl">
                    <a:srgbClr val="000000">
                      <a:alpha val="43137"/>
                    </a:srgbClr>
                  </a:outerShdw>
                </a:effectLst>
              </a:rPr>
              <a:t>PERGAMOS</a:t>
            </a:r>
            <a:r>
              <a:rPr lang="en-US" sz="3600" b="1" dirty="0">
                <a:solidFill>
                  <a:srgbClr val="00B0F0"/>
                </a:solidFill>
                <a:effectLst/>
              </a:rPr>
              <a:t> </a:t>
            </a:r>
            <a:r>
              <a:rPr lang="en-US" sz="3600" b="1" dirty="0">
                <a:solidFill>
                  <a:schemeClr val="accent1">
                    <a:lumMod val="20000"/>
                    <a:lumOff val="80000"/>
                  </a:schemeClr>
                </a:solidFill>
                <a:effectLst/>
              </a:rPr>
              <a:t>is now Bergama, Turkey</a:t>
            </a:r>
          </a:p>
          <a:p>
            <a:pPr marL="0" indent="0">
              <a:buNone/>
            </a:pPr>
            <a:endParaRPr lang="en-US" sz="3200" dirty="0">
              <a:effectLst/>
            </a:endParaRPr>
          </a:p>
        </p:txBody>
      </p:sp>
      <p:pic>
        <p:nvPicPr>
          <p:cNvPr id="4098" name="Picture 2" descr="http://media5.picsearch.com/is?1z9KrfbKKVkHtXl2rxNOyFib5wsxdV4RQv1h2gx9y1Q&amp;height=2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222" y="1111201"/>
            <a:ext cx="5164925" cy="41501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edia2.picsearch.com/is?zrVa-B0J-LQKbMy6glfuRpOagVQE5VnT6W2emGliI5g&amp;height=2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769" y="1346060"/>
            <a:ext cx="5916097" cy="485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17985"/>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20:3</a:t>
            </a:r>
            <a:endParaRPr lang="en-US" dirty="0">
              <a:solidFill>
                <a:srgbClr val="00B0F0"/>
              </a:solidFill>
            </a:endParaRPr>
          </a:p>
        </p:txBody>
      </p:sp>
      <p:sp>
        <p:nvSpPr>
          <p:cNvPr id="5" name="Content Placeholder 2"/>
          <p:cNvSpPr>
            <a:spLocks noGrp="1"/>
          </p:cNvSpPr>
          <p:nvPr>
            <p:ph idx="1"/>
          </p:nvPr>
        </p:nvSpPr>
        <p:spPr>
          <a:xfrm>
            <a:off x="191068" y="1241945"/>
            <a:ext cx="11859904" cy="5363571"/>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he threw him into the abyss, and shut it and sealed it over him</a:t>
            </a:r>
            <a:r>
              <a:rPr lang="en-US" sz="3600" i="1" dirty="0" smtClean="0">
                <a:solidFill>
                  <a:srgbClr val="FFFF00"/>
                </a:solidFill>
                <a:effectLst/>
              </a:rPr>
              <a:t>”</a:t>
            </a:r>
            <a:r>
              <a:rPr lang="en-US" sz="3600" dirty="0" smtClean="0">
                <a:effectLst/>
              </a:rPr>
              <a:t> </a:t>
            </a:r>
            <a:endParaRPr lang="en-US" sz="800" dirty="0" smtClean="0">
              <a:effectLst/>
            </a:endParaRPr>
          </a:p>
          <a:p>
            <a:pPr marL="0" indent="0">
              <a:buNone/>
            </a:pPr>
            <a:r>
              <a:rPr lang="en-US" sz="3600" dirty="0" smtClean="0">
                <a:effectLst/>
              </a:rPr>
              <a:t>There </a:t>
            </a:r>
            <a:r>
              <a:rPr lang="en-US" sz="3600" dirty="0">
                <a:effectLst/>
              </a:rPr>
              <a:t>are five </a:t>
            </a:r>
            <a:r>
              <a:rPr lang="en-US" sz="3600" cap="small" dirty="0">
                <a:effectLst/>
              </a:rPr>
              <a:t>verbs</a:t>
            </a:r>
            <a:r>
              <a:rPr lang="en-US" sz="3600" dirty="0">
                <a:effectLst/>
              </a:rPr>
              <a:t> </a:t>
            </a:r>
            <a:r>
              <a:rPr lang="en-US" b="1" i="1" dirty="0" smtClean="0">
                <a:solidFill>
                  <a:srgbClr val="FFFF00"/>
                </a:solidFill>
                <a:effectLst/>
              </a:rPr>
              <a:t>(Vs. 2-3) </a:t>
            </a:r>
            <a:r>
              <a:rPr lang="en-US" sz="3600" dirty="0" smtClean="0">
                <a:effectLst/>
              </a:rPr>
              <a:t>related </a:t>
            </a:r>
            <a:r>
              <a:rPr lang="en-US" sz="3600" dirty="0">
                <a:effectLst/>
              </a:rPr>
              <a:t>to the binding of Satan by </a:t>
            </a:r>
            <a:r>
              <a:rPr lang="en-US" sz="3600" dirty="0" smtClean="0">
                <a:effectLst/>
              </a:rPr>
              <a:t>this </a:t>
            </a:r>
            <a:r>
              <a:rPr lang="en-US" sz="3600" dirty="0">
                <a:effectLst/>
              </a:rPr>
              <a:t>unnamed angel: (1) </a:t>
            </a:r>
            <a:r>
              <a:rPr lang="en-US" sz="3600" i="1" dirty="0">
                <a:solidFill>
                  <a:srgbClr val="FFC000"/>
                </a:solidFill>
                <a:effectLst/>
              </a:rPr>
              <a:t>"he laid hold of"</a:t>
            </a:r>
            <a:r>
              <a:rPr lang="en-US" sz="3600" dirty="0">
                <a:effectLst/>
              </a:rPr>
              <a:t>; (2) </a:t>
            </a:r>
            <a:r>
              <a:rPr lang="en-US" sz="3600" i="1" dirty="0">
                <a:solidFill>
                  <a:srgbClr val="FFC000"/>
                </a:solidFill>
                <a:effectLst/>
              </a:rPr>
              <a:t>"bound him"</a:t>
            </a:r>
            <a:r>
              <a:rPr lang="en-US" sz="3600" dirty="0">
                <a:effectLst/>
              </a:rPr>
              <a:t>; (3) </a:t>
            </a:r>
            <a:r>
              <a:rPr lang="en-US" sz="3600" i="1" dirty="0">
                <a:solidFill>
                  <a:srgbClr val="FFC000"/>
                </a:solidFill>
                <a:effectLst/>
              </a:rPr>
              <a:t>"cast him"</a:t>
            </a:r>
            <a:r>
              <a:rPr lang="en-US" sz="3600" dirty="0">
                <a:effectLst/>
              </a:rPr>
              <a:t>; (4) </a:t>
            </a:r>
            <a:r>
              <a:rPr lang="en-US" sz="3600" i="1" dirty="0">
                <a:solidFill>
                  <a:srgbClr val="FFC000"/>
                </a:solidFill>
                <a:effectLst/>
              </a:rPr>
              <a:t>"shut it"</a:t>
            </a:r>
            <a:r>
              <a:rPr lang="en-US" sz="3600" dirty="0">
                <a:effectLst/>
              </a:rPr>
              <a:t>; and (5) </a:t>
            </a:r>
            <a:r>
              <a:rPr lang="en-US" sz="3600" i="1" dirty="0">
                <a:solidFill>
                  <a:srgbClr val="FFC000"/>
                </a:solidFill>
                <a:effectLst/>
              </a:rPr>
              <a:t>"sealed it." </a:t>
            </a:r>
            <a:endParaRPr lang="en-US" sz="3600" i="1" dirty="0" smtClean="0">
              <a:solidFill>
                <a:srgbClr val="FFC000"/>
              </a:solidFill>
              <a:effectLst/>
            </a:endParaRPr>
          </a:p>
          <a:p>
            <a:pPr marL="0" indent="0">
              <a:buNone/>
            </a:pPr>
            <a:r>
              <a:rPr lang="en-US" sz="3600" b="1" dirty="0" smtClean="0">
                <a:solidFill>
                  <a:srgbClr val="00B0F0"/>
                </a:solidFill>
                <a:effectLst/>
              </a:rPr>
              <a:t>All </a:t>
            </a:r>
            <a:r>
              <a:rPr lang="en-US" sz="3600" b="1" dirty="0">
                <a:solidFill>
                  <a:srgbClr val="00B0F0"/>
                </a:solidFill>
                <a:effectLst/>
              </a:rPr>
              <a:t>of these </a:t>
            </a:r>
            <a:r>
              <a:rPr lang="en-US" sz="3600" b="1" dirty="0" smtClean="0">
                <a:solidFill>
                  <a:srgbClr val="00B0F0"/>
                </a:solidFill>
                <a:effectLst/>
              </a:rPr>
              <a:t>imply </a:t>
            </a:r>
            <a:r>
              <a:rPr lang="en-US" sz="3600" b="1" dirty="0">
                <a:solidFill>
                  <a:srgbClr val="00B0F0"/>
                </a:solidFill>
                <a:effectLst/>
              </a:rPr>
              <a:t>a complete removal of Satan's </a:t>
            </a:r>
            <a:r>
              <a:rPr lang="en-US" sz="3600" b="1" dirty="0" smtClean="0">
                <a:solidFill>
                  <a:srgbClr val="00B0F0"/>
                </a:solidFill>
                <a:effectLst/>
              </a:rPr>
              <a:t>control &amp; influence.</a:t>
            </a:r>
            <a:endParaRPr lang="en-US" sz="3600" b="1" i="1" dirty="0" smtClean="0">
              <a:solidFill>
                <a:srgbClr val="00B0F0"/>
              </a:solidFill>
              <a:effectLst/>
            </a:endParaRPr>
          </a:p>
        </p:txBody>
      </p:sp>
    </p:spTree>
    <p:extLst>
      <p:ext uri="{BB962C8B-B14F-4D97-AF65-F5344CB8AC3E}">
        <p14:creationId xmlns:p14="http://schemas.microsoft.com/office/powerpoint/2010/main" val="1572765104"/>
      </p:ext>
    </p:extLst>
  </p:cSld>
  <p:clrMapOvr>
    <a:masterClrMapping/>
  </p:clrMapOvr>
  <p:timing>
    <p:tnLst>
      <p:par>
        <p:cTn id="1" dur="indefinite" restart="never" nodeType="tmRoot"/>
      </p:par>
    </p:tnLst>
  </p:timing>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1473958"/>
            <a:ext cx="11859904" cy="5131558"/>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I saw thrones, and they sat upon </a:t>
            </a:r>
            <a:r>
              <a:rPr lang="en-US" sz="3600" i="1" dirty="0" smtClean="0">
                <a:solidFill>
                  <a:srgbClr val="FFFF00"/>
                </a:solidFill>
                <a:effectLst/>
              </a:rPr>
              <a:t>them…”</a:t>
            </a:r>
            <a:r>
              <a:rPr lang="en-US" sz="3600" dirty="0" smtClean="0">
                <a:effectLst/>
              </a:rPr>
              <a:t> </a:t>
            </a:r>
            <a:endParaRPr lang="en-US" sz="800" dirty="0" smtClean="0">
              <a:effectLst/>
            </a:endParaRPr>
          </a:p>
          <a:p>
            <a:pPr marL="0" indent="0">
              <a:buNone/>
            </a:pPr>
            <a:r>
              <a:rPr lang="en-US" sz="3600" dirty="0" smtClean="0">
                <a:effectLst/>
              </a:rPr>
              <a:t>There </a:t>
            </a:r>
            <a:r>
              <a:rPr lang="en-US" sz="3600" dirty="0">
                <a:effectLst/>
              </a:rPr>
              <a:t>has been much discussion among commentators about how many groups are mentioned in this </a:t>
            </a:r>
            <a:r>
              <a:rPr lang="en-US" sz="3600" dirty="0" smtClean="0">
                <a:effectLst/>
              </a:rPr>
              <a:t>verse… </a:t>
            </a:r>
          </a:p>
          <a:p>
            <a:r>
              <a:rPr lang="en-US" sz="3600" dirty="0">
                <a:solidFill>
                  <a:srgbClr val="00FFFF"/>
                </a:solidFill>
                <a:effectLst/>
              </a:rPr>
              <a:t>S</a:t>
            </a:r>
            <a:r>
              <a:rPr lang="en-US" sz="3600" dirty="0" smtClean="0">
                <a:solidFill>
                  <a:srgbClr val="00FFFF"/>
                </a:solidFill>
                <a:effectLst/>
              </a:rPr>
              <a:t>ome </a:t>
            </a:r>
            <a:r>
              <a:rPr lang="en-US" sz="3600" dirty="0">
                <a:solidFill>
                  <a:srgbClr val="00FFFF"/>
                </a:solidFill>
                <a:effectLst/>
              </a:rPr>
              <a:t>see one </a:t>
            </a:r>
            <a:r>
              <a:rPr lang="en-US" sz="3600" dirty="0" smtClean="0">
                <a:solidFill>
                  <a:srgbClr val="00FFFF"/>
                </a:solidFill>
                <a:effectLst/>
              </a:rPr>
              <a:t>group</a:t>
            </a:r>
          </a:p>
          <a:p>
            <a:r>
              <a:rPr lang="en-US" sz="3600" dirty="0">
                <a:solidFill>
                  <a:srgbClr val="00FFFF"/>
                </a:solidFill>
                <a:effectLst/>
              </a:rPr>
              <a:t>S</a:t>
            </a:r>
            <a:r>
              <a:rPr lang="en-US" sz="3600" dirty="0" smtClean="0">
                <a:solidFill>
                  <a:srgbClr val="00FFFF"/>
                </a:solidFill>
                <a:effectLst/>
              </a:rPr>
              <a:t>ome </a:t>
            </a:r>
            <a:r>
              <a:rPr lang="en-US" sz="3600" dirty="0">
                <a:solidFill>
                  <a:srgbClr val="00FFFF"/>
                </a:solidFill>
                <a:effectLst/>
              </a:rPr>
              <a:t>see two groups</a:t>
            </a:r>
          </a:p>
          <a:p>
            <a:r>
              <a:rPr lang="en-US" sz="3600" dirty="0" smtClean="0">
                <a:solidFill>
                  <a:srgbClr val="00FFFF"/>
                </a:solidFill>
                <a:effectLst/>
              </a:rPr>
              <a:t>Some </a:t>
            </a:r>
            <a:r>
              <a:rPr lang="en-US" sz="3600" dirty="0">
                <a:solidFill>
                  <a:srgbClr val="00FFFF"/>
                </a:solidFill>
                <a:effectLst/>
              </a:rPr>
              <a:t>see three </a:t>
            </a:r>
            <a:r>
              <a:rPr lang="en-US" sz="3600" dirty="0" smtClean="0">
                <a:solidFill>
                  <a:srgbClr val="00FFFF"/>
                </a:solidFill>
                <a:effectLst/>
              </a:rPr>
              <a:t>groups</a:t>
            </a:r>
            <a:endParaRPr lang="en-US" sz="3600" dirty="0">
              <a:solidFill>
                <a:srgbClr val="00FFFF"/>
              </a:solidFill>
              <a:effectLst/>
            </a:endParaRPr>
          </a:p>
          <a:p>
            <a:pPr marL="0" indent="0">
              <a:buNone/>
            </a:pPr>
            <a:endParaRPr lang="en-US" sz="3600" b="1" i="1" dirty="0" smtClean="0">
              <a:solidFill>
                <a:srgbClr val="00B0F0"/>
              </a:solidFill>
              <a:effectLst/>
            </a:endParaRPr>
          </a:p>
        </p:txBody>
      </p:sp>
    </p:spTree>
    <p:extLst>
      <p:ext uri="{BB962C8B-B14F-4D97-AF65-F5344CB8AC3E}">
        <p14:creationId xmlns:p14="http://schemas.microsoft.com/office/powerpoint/2010/main" val="4254588424"/>
      </p:ext>
    </p:extLst>
  </p:cSld>
  <p:clrMapOvr>
    <a:masterClrMapping/>
  </p:clrMapOvr>
  <p:timing>
    <p:tnLst>
      <p:par>
        <p:cTn id="1" dur="indefinite" restart="never" nodeType="tmRoot"/>
      </p:par>
    </p:tnLst>
  </p:timing>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1378425"/>
            <a:ext cx="11859904" cy="5227092"/>
          </a:xfrm>
        </p:spPr>
        <p:txBody>
          <a:bodyPr>
            <a:noAutofit/>
          </a:bodyPr>
          <a:lstStyle/>
          <a:p>
            <a:pPr marL="0" indent="0">
              <a:buNone/>
            </a:pPr>
            <a:r>
              <a:rPr lang="en-US" sz="3600" dirty="0" smtClean="0">
                <a:effectLst/>
              </a:rPr>
              <a:t>For those who see </a:t>
            </a:r>
            <a:r>
              <a:rPr lang="en-US" sz="3600" dirty="0" smtClean="0">
                <a:solidFill>
                  <a:srgbClr val="00FFFF"/>
                </a:solidFill>
                <a:effectLst/>
              </a:rPr>
              <a:t>one group </a:t>
            </a:r>
            <a:r>
              <a:rPr lang="en-US" sz="3600" dirty="0" smtClean="0">
                <a:effectLst/>
              </a:rPr>
              <a:t>then it would mean that these were saints who were martyred for the cause of Christ, who died during the great tribulation period and did not worship the antichrist; hence they were killed for their faith because they rejected the regime of the antichrist... And now they were seen as reigning with Christ on thrones.</a:t>
            </a:r>
            <a:endParaRPr lang="en-US" sz="3600" b="1" i="1" dirty="0" smtClean="0">
              <a:solidFill>
                <a:srgbClr val="00B0F0"/>
              </a:solidFill>
              <a:effectLst/>
            </a:endParaRPr>
          </a:p>
        </p:txBody>
      </p:sp>
    </p:spTree>
    <p:extLst>
      <p:ext uri="{BB962C8B-B14F-4D97-AF65-F5344CB8AC3E}">
        <p14:creationId xmlns:p14="http://schemas.microsoft.com/office/powerpoint/2010/main" val="3371960037"/>
      </p:ext>
    </p:extLst>
  </p:cSld>
  <p:clrMapOvr>
    <a:masterClrMapping/>
  </p:clrMapOvr>
  <p:timing>
    <p:tnLst>
      <p:par>
        <p:cTn id="1" dur="indefinite" restart="never" nodeType="tmRoot"/>
      </p:par>
    </p:tnLst>
  </p:timing>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1323832"/>
            <a:ext cx="11859904" cy="5281685"/>
          </a:xfrm>
        </p:spPr>
        <p:txBody>
          <a:bodyPr>
            <a:noAutofit/>
          </a:bodyPr>
          <a:lstStyle/>
          <a:p>
            <a:pPr marL="0" indent="0">
              <a:buNone/>
            </a:pPr>
            <a:r>
              <a:rPr lang="en-US" sz="3600" dirty="0" smtClean="0">
                <a:effectLst/>
              </a:rPr>
              <a:t>For those who see </a:t>
            </a:r>
            <a:r>
              <a:rPr lang="en-US" sz="3600" dirty="0" smtClean="0">
                <a:solidFill>
                  <a:srgbClr val="FFC000"/>
                </a:solidFill>
                <a:effectLst/>
              </a:rPr>
              <a:t>two groups </a:t>
            </a:r>
            <a:r>
              <a:rPr lang="en-US" sz="3600" dirty="0" smtClean="0">
                <a:effectLst/>
              </a:rPr>
              <a:t>then it would mean that the </a:t>
            </a:r>
            <a:r>
              <a:rPr lang="en-US" sz="3600" u="sng" dirty="0" smtClean="0">
                <a:effectLst/>
              </a:rPr>
              <a:t>1st group </a:t>
            </a:r>
            <a:r>
              <a:rPr lang="en-US" sz="3600" dirty="0" smtClean="0">
                <a:effectLst/>
              </a:rPr>
              <a:t>that was on the throne was possibly the resurrected church age saints now coming to rule and reign with Christ… And the </a:t>
            </a:r>
            <a:r>
              <a:rPr lang="en-US" sz="3600" u="sng" dirty="0" smtClean="0">
                <a:effectLst/>
              </a:rPr>
              <a:t>2</a:t>
            </a:r>
            <a:r>
              <a:rPr lang="en-US" sz="3600" u="sng" baseline="30000" dirty="0" smtClean="0">
                <a:effectLst/>
              </a:rPr>
              <a:t>nd</a:t>
            </a:r>
            <a:r>
              <a:rPr lang="en-US" sz="3600" u="sng" dirty="0" smtClean="0">
                <a:effectLst/>
              </a:rPr>
              <a:t> group </a:t>
            </a:r>
            <a:r>
              <a:rPr lang="en-US" sz="3600" dirty="0" smtClean="0">
                <a:effectLst/>
              </a:rPr>
              <a:t>could be the martyred tribulation saints who rejected the antichrist and were now resurrected to join in the millennial reign with Christ.</a:t>
            </a:r>
            <a:endParaRPr lang="en-US" sz="3600" b="1" i="1" dirty="0" smtClean="0">
              <a:solidFill>
                <a:srgbClr val="00B0F0"/>
              </a:solidFill>
              <a:effectLst/>
            </a:endParaRPr>
          </a:p>
        </p:txBody>
      </p:sp>
    </p:spTree>
    <p:extLst>
      <p:ext uri="{BB962C8B-B14F-4D97-AF65-F5344CB8AC3E}">
        <p14:creationId xmlns:p14="http://schemas.microsoft.com/office/powerpoint/2010/main" val="2971462571"/>
      </p:ext>
    </p:extLst>
  </p:cSld>
  <p:clrMapOvr>
    <a:masterClrMapping/>
  </p:clrMapOvr>
  <p:timing>
    <p:tnLst>
      <p:par>
        <p:cTn id="1" dur="indefinite" restart="never" nodeType="tmRoot"/>
      </p:par>
    </p:tnLst>
  </p:timing>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968991"/>
            <a:ext cx="11859904" cy="5636527"/>
          </a:xfrm>
        </p:spPr>
        <p:txBody>
          <a:bodyPr>
            <a:noAutofit/>
          </a:bodyPr>
          <a:lstStyle/>
          <a:p>
            <a:pPr marL="0" indent="0">
              <a:buNone/>
            </a:pPr>
            <a:r>
              <a:rPr lang="en-US" sz="3600" dirty="0" smtClean="0">
                <a:effectLst/>
              </a:rPr>
              <a:t>For those who see </a:t>
            </a:r>
            <a:r>
              <a:rPr lang="en-US" sz="3600" dirty="0" smtClean="0">
                <a:solidFill>
                  <a:srgbClr val="92D050"/>
                </a:solidFill>
                <a:effectLst/>
              </a:rPr>
              <a:t>three groups </a:t>
            </a:r>
            <a:r>
              <a:rPr lang="en-US" sz="3600" dirty="0" smtClean="0">
                <a:effectLst/>
              </a:rPr>
              <a:t>then it would mean that the </a:t>
            </a:r>
            <a:r>
              <a:rPr lang="en-US" sz="3600" u="sng" dirty="0" smtClean="0">
                <a:effectLst/>
              </a:rPr>
              <a:t>1</a:t>
            </a:r>
            <a:r>
              <a:rPr lang="en-US" sz="3600" u="sng" baseline="30000" dirty="0" smtClean="0">
                <a:effectLst/>
              </a:rPr>
              <a:t>st</a:t>
            </a:r>
            <a:r>
              <a:rPr lang="en-US" sz="3600" u="sng" dirty="0" smtClean="0">
                <a:effectLst/>
              </a:rPr>
              <a:t> group</a:t>
            </a:r>
            <a:r>
              <a:rPr lang="en-US" sz="3600" dirty="0" smtClean="0">
                <a:effectLst/>
              </a:rPr>
              <a:t> on the throne was possibly the church age saints now coming to partake in Judgment with Christ. </a:t>
            </a:r>
            <a:r>
              <a:rPr lang="en-US" sz="3600" dirty="0">
                <a:effectLst/>
              </a:rPr>
              <a:t>T</a:t>
            </a:r>
            <a:r>
              <a:rPr lang="en-US" sz="3600" dirty="0" smtClean="0">
                <a:effectLst/>
              </a:rPr>
              <a:t>he </a:t>
            </a:r>
            <a:r>
              <a:rPr lang="en-US" sz="3600" u="sng" dirty="0" smtClean="0">
                <a:effectLst/>
              </a:rPr>
              <a:t>2</a:t>
            </a:r>
            <a:r>
              <a:rPr lang="en-US" sz="3600" u="sng" baseline="30000" dirty="0" smtClean="0">
                <a:effectLst/>
              </a:rPr>
              <a:t>nd</a:t>
            </a:r>
            <a:r>
              <a:rPr lang="en-US" sz="3600" u="sng" dirty="0" smtClean="0">
                <a:effectLst/>
              </a:rPr>
              <a:t> group</a:t>
            </a:r>
            <a:r>
              <a:rPr lang="en-US" sz="3600" dirty="0" smtClean="0">
                <a:effectLst/>
              </a:rPr>
              <a:t> could be saints who were martyred for their faith in Jesus Christ.</a:t>
            </a:r>
          </a:p>
          <a:p>
            <a:pPr marL="0" indent="0">
              <a:buNone/>
            </a:pPr>
            <a:r>
              <a:rPr lang="en-US" sz="3600" dirty="0" smtClean="0">
                <a:effectLst/>
              </a:rPr>
              <a:t>While the </a:t>
            </a:r>
            <a:r>
              <a:rPr lang="en-US" sz="3600" u="sng" dirty="0" smtClean="0">
                <a:effectLst/>
              </a:rPr>
              <a:t>3</a:t>
            </a:r>
            <a:r>
              <a:rPr lang="en-US" sz="3600" u="sng" baseline="30000" dirty="0" smtClean="0">
                <a:effectLst/>
              </a:rPr>
              <a:t>rd</a:t>
            </a:r>
            <a:r>
              <a:rPr lang="en-US" sz="3600" u="sng" dirty="0" smtClean="0">
                <a:effectLst/>
              </a:rPr>
              <a:t> group</a:t>
            </a:r>
            <a:r>
              <a:rPr lang="en-US" sz="3600" dirty="0" smtClean="0">
                <a:effectLst/>
              </a:rPr>
              <a:t> were tribulation saints who refused to worship the antichrist and died for that cause.</a:t>
            </a:r>
          </a:p>
          <a:p>
            <a:pPr marL="0" indent="0" algn="ctr">
              <a:buNone/>
            </a:pPr>
            <a:r>
              <a:rPr lang="en-US" sz="3600" dirty="0" smtClean="0">
                <a:solidFill>
                  <a:srgbClr val="FFFF00"/>
                </a:solidFill>
                <a:effectLst/>
              </a:rPr>
              <a:t>ALL groups are still included in the millennial reign.</a:t>
            </a:r>
          </a:p>
        </p:txBody>
      </p:sp>
    </p:spTree>
    <p:extLst>
      <p:ext uri="{BB962C8B-B14F-4D97-AF65-F5344CB8AC3E}">
        <p14:creationId xmlns:p14="http://schemas.microsoft.com/office/powerpoint/2010/main" val="2311161766"/>
      </p:ext>
    </p:extLst>
  </p:cSld>
  <p:clrMapOvr>
    <a:masterClrMapping/>
  </p:clrMapOvr>
  <p:timing>
    <p:tnLst>
      <p:par>
        <p:cTn id="1" dur="indefinite" restart="never" nodeType="tmRoot"/>
      </p:par>
    </p:tnLst>
  </p:timing>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941696"/>
            <a:ext cx="11859904" cy="5663820"/>
          </a:xfrm>
        </p:spPr>
        <p:txBody>
          <a:bodyPr>
            <a:noAutofit/>
          </a:bodyPr>
          <a:lstStyle/>
          <a:p>
            <a:pPr marL="0" indent="0">
              <a:buNone/>
            </a:pPr>
            <a:r>
              <a:rPr lang="en-US" sz="3600" dirty="0">
                <a:effectLst/>
              </a:rPr>
              <a:t> John </a:t>
            </a:r>
            <a:r>
              <a:rPr lang="en-US" sz="3600" dirty="0" smtClean="0">
                <a:effectLst/>
              </a:rPr>
              <a:t>saw thrones </a:t>
            </a:r>
            <a:r>
              <a:rPr lang="en-US" sz="3600" dirty="0">
                <a:effectLst/>
              </a:rPr>
              <a:t>with persons sitting on them, but without </a:t>
            </a:r>
            <a:r>
              <a:rPr lang="en-US" sz="3600" dirty="0" smtClean="0">
                <a:effectLst/>
              </a:rPr>
              <a:t>stating </a:t>
            </a:r>
            <a:r>
              <a:rPr lang="en-US" sz="3600" dirty="0">
                <a:effectLst/>
              </a:rPr>
              <a:t>who they were that sat on them. It is not the throne of God that is now revealed, for the word is in the plural </a:t>
            </a:r>
            <a:r>
              <a:rPr lang="en-US" sz="3600" dirty="0" smtClean="0">
                <a:effectLst/>
              </a:rPr>
              <a:t>sense, </a:t>
            </a:r>
            <a:r>
              <a:rPr lang="en-US" sz="3600" dirty="0">
                <a:effectLst/>
              </a:rPr>
              <a:t>though the writer does not hint how many thrones there were. It is </a:t>
            </a:r>
            <a:r>
              <a:rPr lang="en-US" sz="3600" dirty="0" smtClean="0">
                <a:effectLst/>
              </a:rPr>
              <a:t>indicated</a:t>
            </a:r>
            <a:r>
              <a:rPr lang="en-US" sz="3600" dirty="0">
                <a:effectLst/>
              </a:rPr>
              <a:t>, however, that these thrones were placed with some reference to pronouncing a </a:t>
            </a:r>
            <a:r>
              <a:rPr lang="en-US" sz="3600" dirty="0" smtClean="0">
                <a:effectLst/>
              </a:rPr>
              <a:t>judgment, </a:t>
            </a:r>
            <a:r>
              <a:rPr lang="en-US" sz="3600" dirty="0">
                <a:effectLst/>
              </a:rPr>
              <a:t>for it is immediately added, "</a:t>
            </a:r>
            <a:r>
              <a:rPr lang="en-US" sz="3600" i="1" dirty="0">
                <a:solidFill>
                  <a:srgbClr val="FFFF00"/>
                </a:solidFill>
                <a:effectLst/>
              </a:rPr>
              <a:t>and judgment was given unto them</a:t>
            </a:r>
            <a:r>
              <a:rPr lang="en-US" sz="3600" dirty="0">
                <a:effectLst/>
              </a:rPr>
              <a:t>."</a:t>
            </a:r>
            <a:endParaRPr lang="en-US" sz="3600" dirty="0" smtClean="0">
              <a:effectLst/>
            </a:endParaRPr>
          </a:p>
        </p:txBody>
      </p:sp>
    </p:spTree>
    <p:extLst>
      <p:ext uri="{BB962C8B-B14F-4D97-AF65-F5344CB8AC3E}">
        <p14:creationId xmlns:p14="http://schemas.microsoft.com/office/powerpoint/2010/main" val="2117013431"/>
      </p:ext>
    </p:extLst>
  </p:cSld>
  <p:clrMapOvr>
    <a:masterClrMapping/>
  </p:clrMapOvr>
  <p:timing>
    <p:tnLst>
      <p:par>
        <p:cTn id="1" dur="indefinite" restart="never" nodeType="tmRoot"/>
      </p:par>
    </p:tnLst>
  </p:timing>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204716" y="1446661"/>
            <a:ext cx="11859904" cy="5022375"/>
          </a:xfrm>
        </p:spPr>
        <p:txBody>
          <a:bodyPr>
            <a:noAutofit/>
          </a:bodyPr>
          <a:lstStyle/>
          <a:p>
            <a:pPr marL="0" indent="0">
              <a:buNone/>
            </a:pPr>
            <a:r>
              <a:rPr lang="en-US" sz="3600" dirty="0" smtClean="0">
                <a:effectLst/>
              </a:rPr>
              <a:t>There </a:t>
            </a:r>
            <a:r>
              <a:rPr lang="en-US" sz="3600" dirty="0">
                <a:effectLst/>
              </a:rPr>
              <a:t>is considerable </a:t>
            </a:r>
            <a:r>
              <a:rPr lang="en-US" sz="3600" dirty="0" smtClean="0">
                <a:effectLst/>
              </a:rPr>
              <a:t>resemblance </a:t>
            </a:r>
            <a:r>
              <a:rPr lang="en-US" sz="3600" dirty="0">
                <a:effectLst/>
              </a:rPr>
              <a:t>in many respects, between this </a:t>
            </a:r>
            <a:r>
              <a:rPr lang="en-US" sz="3600" dirty="0" smtClean="0">
                <a:effectLst/>
              </a:rPr>
              <a:t>statement </a:t>
            </a:r>
            <a:r>
              <a:rPr lang="en-US" sz="3600" i="1" dirty="0" smtClean="0">
                <a:solidFill>
                  <a:srgbClr val="FFFF00"/>
                </a:solidFill>
                <a:effectLst/>
              </a:rPr>
              <a:t>“and </a:t>
            </a:r>
            <a:r>
              <a:rPr lang="en-US" sz="3600" i="1" dirty="0">
                <a:solidFill>
                  <a:srgbClr val="FFFF00"/>
                </a:solidFill>
                <a:effectLst/>
              </a:rPr>
              <a:t>judgment was given </a:t>
            </a:r>
            <a:r>
              <a:rPr lang="en-US" sz="3600" i="1" dirty="0" smtClean="0">
                <a:solidFill>
                  <a:srgbClr val="FFFF00"/>
                </a:solidFill>
                <a:effectLst/>
              </a:rPr>
              <a:t>unto them”</a:t>
            </a:r>
            <a:r>
              <a:rPr lang="en-US" sz="3600" dirty="0" smtClean="0">
                <a:effectLst/>
              </a:rPr>
              <a:t> and the verses mentioned in </a:t>
            </a:r>
            <a:r>
              <a:rPr lang="en-US" sz="3600" i="1" dirty="0" smtClean="0">
                <a:solidFill>
                  <a:srgbClr val="FFFF00"/>
                </a:solidFill>
                <a:effectLst/>
              </a:rPr>
              <a:t>Daniel 7: 9; 22 &amp; 27</a:t>
            </a:r>
            <a:r>
              <a:rPr lang="en-US" sz="3600" dirty="0">
                <a:effectLst/>
              </a:rPr>
              <a:t>. John </a:t>
            </a:r>
            <a:r>
              <a:rPr lang="en-US" sz="3600" dirty="0" smtClean="0">
                <a:effectLst/>
              </a:rPr>
              <a:t>sees thrones </a:t>
            </a:r>
            <a:r>
              <a:rPr lang="en-US" sz="3600" dirty="0">
                <a:effectLst/>
              </a:rPr>
              <a:t>placed with reference to a </a:t>
            </a:r>
            <a:r>
              <a:rPr lang="en-US" sz="3600" dirty="0" smtClean="0">
                <a:effectLst/>
              </a:rPr>
              <a:t>judgment as </a:t>
            </a:r>
            <a:r>
              <a:rPr lang="en-US" sz="3600" dirty="0">
                <a:effectLst/>
              </a:rPr>
              <a:t>if they were </a:t>
            </a:r>
            <a:r>
              <a:rPr lang="en-US" sz="3600" dirty="0" smtClean="0">
                <a:effectLst/>
              </a:rPr>
              <a:t>presiding over something. </a:t>
            </a:r>
            <a:r>
              <a:rPr lang="en-US" sz="3600" dirty="0">
                <a:effectLst/>
              </a:rPr>
              <a:t>The time when this was to </a:t>
            </a:r>
            <a:r>
              <a:rPr lang="en-US" sz="3600" dirty="0" smtClean="0">
                <a:effectLst/>
              </a:rPr>
              <a:t>occur </a:t>
            </a:r>
            <a:r>
              <a:rPr lang="en-US" sz="3600" dirty="0">
                <a:effectLst/>
              </a:rPr>
              <a:t>was </a:t>
            </a:r>
            <a:r>
              <a:rPr lang="en-US" sz="3600" dirty="0" smtClean="0">
                <a:effectLst/>
              </a:rPr>
              <a:t>during the </a:t>
            </a:r>
            <a:r>
              <a:rPr lang="en-US" sz="3600" dirty="0">
                <a:effectLst/>
              </a:rPr>
              <a:t>thousand </a:t>
            </a:r>
            <a:r>
              <a:rPr lang="en-US" sz="3600" dirty="0" smtClean="0">
                <a:effectLst/>
              </a:rPr>
              <a:t>year millennial reign. </a:t>
            </a:r>
            <a:endParaRPr lang="en-US" sz="3600" dirty="0" smtClean="0">
              <a:solidFill>
                <a:srgbClr val="00FFFF"/>
              </a:solidFill>
              <a:effectLst/>
            </a:endParaRPr>
          </a:p>
        </p:txBody>
      </p:sp>
    </p:spTree>
    <p:extLst>
      <p:ext uri="{BB962C8B-B14F-4D97-AF65-F5344CB8AC3E}">
        <p14:creationId xmlns:p14="http://schemas.microsoft.com/office/powerpoint/2010/main" val="1586000313"/>
      </p:ext>
    </p:extLst>
  </p:cSld>
  <p:clrMapOvr>
    <a:masterClrMapping/>
  </p:clrMapOvr>
  <p:timing>
    <p:tnLst>
      <p:par>
        <p:cTn id="1" dur="indefinite" restart="never" nodeType="tmRoot"/>
      </p:par>
    </p:tnLst>
  </p:timing>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1091820"/>
            <a:ext cx="11859904" cy="5513695"/>
          </a:xfrm>
        </p:spPr>
        <p:txBody>
          <a:bodyPr>
            <a:noAutofit/>
          </a:bodyPr>
          <a:lstStyle/>
          <a:p>
            <a:pPr marL="0" indent="0">
              <a:buNone/>
            </a:pPr>
            <a:r>
              <a:rPr lang="en-US" sz="3600" dirty="0" smtClean="0">
                <a:solidFill>
                  <a:srgbClr val="FFFF00"/>
                </a:solidFill>
                <a:effectLst/>
              </a:rPr>
              <a:t>Note that the word judgment or the act </a:t>
            </a:r>
            <a:r>
              <a:rPr lang="en-US" sz="3600" dirty="0">
                <a:solidFill>
                  <a:srgbClr val="FFFF00"/>
                </a:solidFill>
                <a:effectLst/>
              </a:rPr>
              <a:t>of </a:t>
            </a:r>
            <a:r>
              <a:rPr lang="en-US" sz="3600" dirty="0" smtClean="0">
                <a:solidFill>
                  <a:srgbClr val="FFFF00"/>
                </a:solidFill>
                <a:effectLst/>
              </a:rPr>
              <a:t>judging does not always mean sentencing or condemnation, but it also carries the connotation of </a:t>
            </a:r>
            <a:r>
              <a:rPr lang="en-US" sz="3600" i="1" dirty="0" smtClean="0">
                <a:solidFill>
                  <a:srgbClr val="00B0F0"/>
                </a:solidFill>
                <a:effectLst/>
              </a:rPr>
              <a:t>“ruling or presiding over a group of people or governing in a just &amp; fair manner.”</a:t>
            </a:r>
            <a:r>
              <a:rPr lang="en-US" sz="3600" dirty="0" smtClean="0">
                <a:solidFill>
                  <a:srgbClr val="FFFF00"/>
                </a:solidFill>
                <a:effectLst/>
              </a:rPr>
              <a:t>  Therefore the judging that will take place in the millennium speaks to governance rather than a life sentence. </a:t>
            </a:r>
            <a:r>
              <a:rPr lang="en-US" sz="3600" dirty="0">
                <a:solidFill>
                  <a:srgbClr val="00FFFF"/>
                </a:solidFill>
                <a:effectLst/>
              </a:rPr>
              <a:t>The persons on whom this judgment is to be passed are not </a:t>
            </a:r>
            <a:r>
              <a:rPr lang="en-US" sz="3600" dirty="0" smtClean="0">
                <a:solidFill>
                  <a:srgbClr val="00FFFF"/>
                </a:solidFill>
                <a:effectLst/>
              </a:rPr>
              <a:t>specified in this verse...</a:t>
            </a:r>
            <a:endParaRPr lang="en-US" sz="3600" dirty="0">
              <a:solidFill>
                <a:srgbClr val="00FFFF"/>
              </a:solidFill>
              <a:effectLst/>
            </a:endParaRPr>
          </a:p>
          <a:p>
            <a:pPr marL="0" indent="0">
              <a:buNone/>
            </a:pPr>
            <a:endParaRPr lang="en-US" sz="3600" dirty="0" smtClean="0">
              <a:solidFill>
                <a:srgbClr val="00FFFF"/>
              </a:solidFill>
              <a:effectLst/>
            </a:endParaRPr>
          </a:p>
        </p:txBody>
      </p:sp>
    </p:spTree>
    <p:extLst>
      <p:ext uri="{BB962C8B-B14F-4D97-AF65-F5344CB8AC3E}">
        <p14:creationId xmlns:p14="http://schemas.microsoft.com/office/powerpoint/2010/main" val="1428602347"/>
      </p:ext>
    </p:extLst>
  </p:cSld>
  <p:clrMapOvr>
    <a:masterClrMapping/>
  </p:clrMapOvr>
  <p:timing>
    <p:tnLst>
      <p:par>
        <p:cTn id="1" dur="indefinite" restart="never" nodeType="tmRoot"/>
      </p:par>
    </p:tnLst>
  </p:timing>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1364776"/>
            <a:ext cx="11859904" cy="5022375"/>
          </a:xfrm>
        </p:spPr>
        <p:txBody>
          <a:bodyPr>
            <a:noAutofit/>
          </a:bodyPr>
          <a:lstStyle/>
          <a:p>
            <a:pPr marL="0" indent="0">
              <a:buNone/>
            </a:pPr>
            <a:r>
              <a:rPr lang="en-US" sz="3600" dirty="0" smtClean="0">
                <a:solidFill>
                  <a:srgbClr val="00FFFF"/>
                </a:solidFill>
                <a:effectLst/>
              </a:rPr>
              <a:t>… However the Bible mentions some judgment settings which include the participants that are involved:</a:t>
            </a:r>
          </a:p>
          <a:p>
            <a:pPr marL="0" indent="0">
              <a:buNone/>
            </a:pPr>
            <a:endParaRPr lang="en-US" sz="800" dirty="0" smtClean="0">
              <a:solidFill>
                <a:srgbClr val="00FFFF"/>
              </a:solidFill>
              <a:effectLst/>
            </a:endParaRPr>
          </a:p>
          <a:p>
            <a:pPr>
              <a:buFont typeface="Wingdings" pitchFamily="2" charset="2"/>
              <a:buChar char="Ø"/>
            </a:pPr>
            <a:r>
              <a:rPr lang="en-US" sz="3600" dirty="0" smtClean="0">
                <a:effectLst/>
              </a:rPr>
              <a:t> Saints shall judge Israel </a:t>
            </a:r>
            <a:r>
              <a:rPr lang="en-US" sz="3600" i="1" dirty="0" smtClean="0">
                <a:solidFill>
                  <a:srgbClr val="FFFF00"/>
                </a:solidFill>
                <a:effectLst/>
              </a:rPr>
              <a:t>(Matt. 19:28; Luke 22:30)</a:t>
            </a:r>
          </a:p>
          <a:p>
            <a:pPr>
              <a:buFont typeface="Wingdings" pitchFamily="2" charset="2"/>
              <a:buChar char="Ø"/>
            </a:pPr>
            <a:r>
              <a:rPr lang="en-US" sz="3600" dirty="0">
                <a:effectLst/>
              </a:rPr>
              <a:t> </a:t>
            </a:r>
            <a:r>
              <a:rPr lang="en-US" sz="3600" dirty="0" smtClean="0">
                <a:effectLst/>
              </a:rPr>
              <a:t>Saints shall judge the world </a:t>
            </a:r>
            <a:r>
              <a:rPr lang="en-US" sz="3600" i="1" dirty="0" smtClean="0">
                <a:solidFill>
                  <a:srgbClr val="FFFF00"/>
                </a:solidFill>
                <a:effectLst/>
              </a:rPr>
              <a:t>(1 Cor. 6:2)</a:t>
            </a:r>
          </a:p>
          <a:p>
            <a:pPr>
              <a:buFont typeface="Wingdings" pitchFamily="2" charset="2"/>
              <a:buChar char="Ø"/>
            </a:pPr>
            <a:r>
              <a:rPr lang="en-US" sz="3600" dirty="0">
                <a:effectLst/>
              </a:rPr>
              <a:t> </a:t>
            </a:r>
            <a:r>
              <a:rPr lang="en-US" sz="3600" dirty="0" smtClean="0">
                <a:effectLst/>
              </a:rPr>
              <a:t>Saints shall judge fallen </a:t>
            </a:r>
            <a:r>
              <a:rPr lang="en-US" sz="3600" dirty="0" smtClean="0">
                <a:solidFill>
                  <a:srgbClr val="00B0F0"/>
                </a:solidFill>
                <a:effectLst/>
              </a:rPr>
              <a:t>angels*</a:t>
            </a:r>
            <a:r>
              <a:rPr lang="en-US" sz="3600" dirty="0" smtClean="0">
                <a:effectLst/>
              </a:rPr>
              <a:t> </a:t>
            </a:r>
            <a:r>
              <a:rPr lang="en-US" sz="3600" i="1" dirty="0" smtClean="0">
                <a:solidFill>
                  <a:srgbClr val="FFFF00"/>
                </a:solidFill>
                <a:effectLst/>
              </a:rPr>
              <a:t>(1 Cor. 6:3)</a:t>
            </a:r>
          </a:p>
          <a:p>
            <a:pPr marL="0" indent="0">
              <a:buNone/>
            </a:pPr>
            <a:r>
              <a:rPr lang="en-US" sz="3600" i="1" dirty="0" smtClean="0">
                <a:solidFill>
                  <a:srgbClr val="00B0F0"/>
                </a:solidFill>
                <a:effectLst/>
              </a:rPr>
              <a:t>* Unsure of what the judging of angels will look like</a:t>
            </a:r>
          </a:p>
          <a:p>
            <a:pPr marL="0" indent="0">
              <a:buNone/>
            </a:pPr>
            <a:endParaRPr lang="en-US" sz="3600" dirty="0" smtClean="0">
              <a:effectLst/>
            </a:endParaRPr>
          </a:p>
        </p:txBody>
      </p:sp>
    </p:spTree>
    <p:extLst>
      <p:ext uri="{BB962C8B-B14F-4D97-AF65-F5344CB8AC3E}">
        <p14:creationId xmlns:p14="http://schemas.microsoft.com/office/powerpoint/2010/main" val="837712284"/>
      </p:ext>
    </p:extLst>
  </p:cSld>
  <p:clrMapOvr>
    <a:masterClrMapping/>
  </p:clrMapOvr>
  <p:timing>
    <p:tnLst>
      <p:par>
        <p:cTn id="1" dur="indefinite" restart="never" nodeType="tmRoot"/>
      </p:par>
    </p:tnLst>
  </p:timing>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996288"/>
            <a:ext cx="11859904" cy="5609228"/>
          </a:xfrm>
        </p:spPr>
        <p:txBody>
          <a:bodyPr>
            <a:noAutofit/>
          </a:bodyPr>
          <a:lstStyle/>
          <a:p>
            <a:pPr marL="0" indent="0">
              <a:buNone/>
            </a:pPr>
            <a:r>
              <a:rPr lang="en-US" sz="3600" i="1" dirty="0" smtClean="0">
                <a:solidFill>
                  <a:srgbClr val="FFFF00"/>
                </a:solidFill>
                <a:effectLst/>
              </a:rPr>
              <a:t>“…I </a:t>
            </a:r>
            <a:r>
              <a:rPr lang="en-US" sz="3600" i="1" dirty="0">
                <a:solidFill>
                  <a:srgbClr val="FFFF00"/>
                </a:solidFill>
                <a:effectLst/>
              </a:rPr>
              <a:t>saw the souls </a:t>
            </a:r>
            <a:r>
              <a:rPr lang="en-US" sz="3600" i="1" dirty="0" smtClean="0">
                <a:solidFill>
                  <a:srgbClr val="FFFF00"/>
                </a:solidFill>
                <a:effectLst/>
              </a:rPr>
              <a:t>of them </a:t>
            </a:r>
            <a:r>
              <a:rPr lang="en-US" sz="3600" i="1" dirty="0">
                <a:solidFill>
                  <a:srgbClr val="FFFF00"/>
                </a:solidFill>
                <a:effectLst/>
              </a:rPr>
              <a:t>that were beheaded for the witness of </a:t>
            </a:r>
            <a:r>
              <a:rPr lang="en-US" sz="3600" i="1" dirty="0" smtClean="0">
                <a:solidFill>
                  <a:srgbClr val="FFFF00"/>
                </a:solidFill>
                <a:effectLst/>
              </a:rPr>
              <a:t>Jesus &amp; for </a:t>
            </a:r>
            <a:r>
              <a:rPr lang="en-US" sz="3600" i="1" dirty="0">
                <a:solidFill>
                  <a:srgbClr val="FFFF00"/>
                </a:solidFill>
                <a:effectLst/>
              </a:rPr>
              <a:t>the word of </a:t>
            </a:r>
            <a:r>
              <a:rPr lang="en-US" sz="3600" i="1" dirty="0" smtClean="0">
                <a:solidFill>
                  <a:srgbClr val="FFFF00"/>
                </a:solidFill>
                <a:effectLst/>
              </a:rPr>
              <a:t>God…”</a:t>
            </a:r>
            <a:r>
              <a:rPr lang="en-US" sz="3600" dirty="0" smtClean="0">
                <a:effectLst/>
              </a:rPr>
              <a:t> </a:t>
            </a:r>
            <a:endParaRPr lang="en-US" sz="800" dirty="0" smtClean="0">
              <a:effectLst/>
            </a:endParaRPr>
          </a:p>
          <a:p>
            <a:pPr marL="0" indent="0">
              <a:buNone/>
            </a:pPr>
            <a:r>
              <a:rPr lang="en-US" sz="3600" dirty="0">
                <a:effectLst/>
              </a:rPr>
              <a:t>The martyrs were sometimes killed for the word of God in general; sometimes particularly for the testimony of </a:t>
            </a:r>
            <a:r>
              <a:rPr lang="en-US" sz="3600" dirty="0" smtClean="0">
                <a:effectLst/>
              </a:rPr>
              <a:t>Jesus. While </a:t>
            </a:r>
            <a:r>
              <a:rPr lang="en-US" sz="3600" dirty="0">
                <a:effectLst/>
              </a:rPr>
              <a:t>they confessed the name of </a:t>
            </a:r>
            <a:r>
              <a:rPr lang="en-US" sz="3600" dirty="0" smtClean="0">
                <a:effectLst/>
              </a:rPr>
              <a:t>Christ; they </a:t>
            </a:r>
            <a:r>
              <a:rPr lang="en-US" sz="3600" dirty="0">
                <a:effectLst/>
              </a:rPr>
              <a:t>were put to death for their attachment to Christ</a:t>
            </a:r>
            <a:r>
              <a:rPr lang="en-US" sz="3600" dirty="0" smtClean="0">
                <a:effectLst/>
              </a:rPr>
              <a:t>. </a:t>
            </a:r>
            <a:r>
              <a:rPr lang="en-US" sz="3600" dirty="0" smtClean="0">
                <a:solidFill>
                  <a:srgbClr val="00FFFF"/>
                </a:solidFill>
                <a:effectLst/>
              </a:rPr>
              <a:t>This descriptive of martyrs could refer to all generations of martyrs from the time of Jesus’ death to the tribulation.</a:t>
            </a:r>
            <a:endParaRPr lang="en-US" sz="3600" b="1" i="1" dirty="0" smtClean="0">
              <a:solidFill>
                <a:srgbClr val="00FFFF"/>
              </a:solidFill>
              <a:effectLst/>
            </a:endParaRPr>
          </a:p>
        </p:txBody>
      </p:sp>
    </p:spTree>
    <p:extLst>
      <p:ext uri="{BB962C8B-B14F-4D97-AF65-F5344CB8AC3E}">
        <p14:creationId xmlns:p14="http://schemas.microsoft.com/office/powerpoint/2010/main" val="26427901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85531"/>
            <a:ext cx="11887200" cy="6493565"/>
          </a:xfrm>
        </p:spPr>
        <p:txBody>
          <a:bodyPr>
            <a:noAutofit/>
          </a:bodyPr>
          <a:lstStyle/>
          <a:p>
            <a:pPr marL="0" indent="0" algn="ctr">
              <a:buNone/>
            </a:pPr>
            <a:r>
              <a:rPr lang="en-US" sz="3600" b="1" dirty="0">
                <a:solidFill>
                  <a:srgbClr val="92D050"/>
                </a:solidFill>
                <a:effectLst>
                  <a:outerShdw blurRad="38100" dist="38100" dir="2700000" algn="tl">
                    <a:srgbClr val="000000">
                      <a:alpha val="43137"/>
                    </a:srgbClr>
                  </a:outerShdw>
                </a:effectLst>
              </a:rPr>
              <a:t>PERGAMOS</a:t>
            </a:r>
            <a:r>
              <a:rPr lang="en-US" sz="3600" b="1" dirty="0">
                <a:solidFill>
                  <a:srgbClr val="00B0F0"/>
                </a:solidFill>
                <a:effectLst/>
              </a:rPr>
              <a:t> </a:t>
            </a:r>
            <a:r>
              <a:rPr lang="en-US" sz="3600" b="1" dirty="0">
                <a:solidFill>
                  <a:schemeClr val="accent1">
                    <a:lumMod val="20000"/>
                    <a:lumOff val="80000"/>
                  </a:schemeClr>
                </a:solidFill>
                <a:effectLst/>
              </a:rPr>
              <a:t>is now Bergama, Turkey</a:t>
            </a:r>
          </a:p>
          <a:p>
            <a:pPr marL="0" indent="0">
              <a:buNone/>
            </a:pPr>
            <a:endParaRPr lang="en-US" sz="3200" dirty="0">
              <a:effectLst/>
            </a:endParaRPr>
          </a:p>
        </p:txBody>
      </p:sp>
      <p:pic>
        <p:nvPicPr>
          <p:cNvPr id="5122" name="Picture 2" descr="http://media4.picsearch.com/is?eh-WWkxUXcfqh8hYV_HcXhXbFdvkpf_yLZx2qk96aiA&amp;height=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721" y="1075080"/>
            <a:ext cx="7113971" cy="531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324421"/>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968991"/>
            <a:ext cx="11859904" cy="5718411"/>
          </a:xfrm>
        </p:spPr>
        <p:txBody>
          <a:bodyPr>
            <a:noAutofit/>
          </a:bodyPr>
          <a:lstStyle/>
          <a:p>
            <a:pPr marL="0" indent="0">
              <a:buNone/>
            </a:pPr>
            <a:r>
              <a:rPr lang="en-US" sz="2800" i="1" dirty="0" smtClean="0">
                <a:solidFill>
                  <a:srgbClr val="FFFF00"/>
                </a:solidFill>
                <a:effectLst/>
              </a:rPr>
              <a:t>“…and </a:t>
            </a:r>
            <a:r>
              <a:rPr lang="en-US" sz="2800" i="1" dirty="0">
                <a:solidFill>
                  <a:srgbClr val="FFFF00"/>
                </a:solidFill>
                <a:effectLst/>
              </a:rPr>
              <a:t>which had not worshipped the beast, neither his image, neither had received his mark upon their foreheads, or in their </a:t>
            </a:r>
            <a:r>
              <a:rPr lang="en-US" sz="2800" i="1" dirty="0" smtClean="0">
                <a:solidFill>
                  <a:srgbClr val="FFFF00"/>
                </a:solidFill>
                <a:effectLst/>
              </a:rPr>
              <a:t>hands…”</a:t>
            </a:r>
            <a:r>
              <a:rPr lang="en-US" sz="2800" dirty="0" smtClean="0">
                <a:effectLst/>
              </a:rPr>
              <a:t> </a:t>
            </a:r>
          </a:p>
          <a:p>
            <a:pPr marL="0" indent="0">
              <a:buNone/>
            </a:pPr>
            <a:r>
              <a:rPr lang="en-US" sz="3600" dirty="0" smtClean="0">
                <a:effectLst/>
              </a:rPr>
              <a:t>They </a:t>
            </a:r>
            <a:r>
              <a:rPr lang="en-US" sz="3600" dirty="0">
                <a:effectLst/>
              </a:rPr>
              <a:t>had remained faithful to the principles </a:t>
            </a:r>
            <a:r>
              <a:rPr lang="en-US" sz="3600" dirty="0" smtClean="0">
                <a:effectLst/>
              </a:rPr>
              <a:t>of </a:t>
            </a:r>
            <a:r>
              <a:rPr lang="en-US" sz="3600" dirty="0">
                <a:effectLst/>
              </a:rPr>
              <a:t>true </a:t>
            </a:r>
            <a:r>
              <a:rPr lang="en-US" sz="3600" dirty="0" smtClean="0">
                <a:effectLst/>
              </a:rPr>
              <a:t>Christianity </a:t>
            </a:r>
            <a:r>
              <a:rPr lang="en-US" sz="3600" dirty="0">
                <a:effectLst/>
              </a:rPr>
              <a:t>and had resisted all the attempts made to seduce them from the </a:t>
            </a:r>
            <a:r>
              <a:rPr lang="en-US" sz="3600" dirty="0" smtClean="0">
                <a:effectLst/>
              </a:rPr>
              <a:t>faith. They resisted </a:t>
            </a:r>
            <a:r>
              <a:rPr lang="en-US" sz="3600" dirty="0">
                <a:effectLst/>
              </a:rPr>
              <a:t>the temptations and allurements in the times of </a:t>
            </a:r>
            <a:r>
              <a:rPr lang="en-US" sz="3600" dirty="0" smtClean="0">
                <a:effectLst/>
              </a:rPr>
              <a:t>the antichrist. These statements obviously link this group of believers to the tribulation period as there can be no doubt which era they fit in.</a:t>
            </a:r>
            <a:endParaRPr lang="en-US" sz="3600" b="1" i="1" dirty="0" smtClean="0">
              <a:solidFill>
                <a:srgbClr val="00B0F0"/>
              </a:solidFill>
              <a:effectLst/>
            </a:endParaRPr>
          </a:p>
        </p:txBody>
      </p:sp>
    </p:spTree>
    <p:extLst>
      <p:ext uri="{BB962C8B-B14F-4D97-AF65-F5344CB8AC3E}">
        <p14:creationId xmlns:p14="http://schemas.microsoft.com/office/powerpoint/2010/main" val="102530993"/>
      </p:ext>
    </p:extLst>
  </p:cSld>
  <p:clrMapOvr>
    <a:masterClrMapping/>
  </p:clrMapOvr>
  <p:timing>
    <p:tnLst>
      <p:par>
        <p:cTn id="1" dur="indefinite" restart="never" nodeType="tmRoot"/>
      </p:par>
    </p:tnLst>
  </p:timing>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20:4</a:t>
            </a:r>
            <a:endParaRPr lang="en-US" dirty="0">
              <a:solidFill>
                <a:srgbClr val="00B0F0"/>
              </a:solidFill>
            </a:endParaRPr>
          </a:p>
        </p:txBody>
      </p:sp>
      <p:sp>
        <p:nvSpPr>
          <p:cNvPr id="5" name="Content Placeholder 2"/>
          <p:cNvSpPr>
            <a:spLocks noGrp="1"/>
          </p:cNvSpPr>
          <p:nvPr>
            <p:ph idx="1"/>
          </p:nvPr>
        </p:nvSpPr>
        <p:spPr>
          <a:xfrm>
            <a:off x="191068" y="968991"/>
            <a:ext cx="11859904" cy="5718411"/>
          </a:xfrm>
        </p:spPr>
        <p:txBody>
          <a:bodyPr>
            <a:noAutofit/>
          </a:bodyPr>
          <a:lstStyle/>
          <a:p>
            <a:pPr marL="0" indent="0">
              <a:buNone/>
            </a:pPr>
            <a:r>
              <a:rPr lang="en-US" sz="3200" i="1" dirty="0" smtClean="0">
                <a:solidFill>
                  <a:srgbClr val="FFFF00"/>
                </a:solidFill>
                <a:effectLst/>
              </a:rPr>
              <a:t>“…and </a:t>
            </a:r>
            <a:r>
              <a:rPr lang="en-US" sz="3200" i="1" dirty="0">
                <a:solidFill>
                  <a:srgbClr val="FFFF00"/>
                </a:solidFill>
                <a:effectLst/>
              </a:rPr>
              <a:t>they lived and reigned with Christ a thousand years.”</a:t>
            </a:r>
            <a:r>
              <a:rPr lang="en-US" sz="3200" dirty="0" smtClean="0">
                <a:effectLst/>
              </a:rPr>
              <a:t> </a:t>
            </a:r>
          </a:p>
          <a:p>
            <a:pPr marL="0" indent="0">
              <a:buNone/>
            </a:pPr>
            <a:r>
              <a:rPr lang="en-US" sz="3600" i="1" dirty="0" smtClean="0">
                <a:solidFill>
                  <a:srgbClr val="00FFFF"/>
                </a:solidFill>
                <a:effectLst/>
              </a:rPr>
              <a:t>And </a:t>
            </a:r>
            <a:r>
              <a:rPr lang="en-US" sz="3600" i="1" dirty="0">
                <a:solidFill>
                  <a:srgbClr val="00FFFF"/>
                </a:solidFill>
                <a:effectLst/>
              </a:rPr>
              <a:t>they </a:t>
            </a:r>
            <a:r>
              <a:rPr lang="en-US" sz="3600" i="1" dirty="0" smtClean="0">
                <a:solidFill>
                  <a:srgbClr val="00FFFF"/>
                </a:solidFill>
                <a:effectLst/>
              </a:rPr>
              <a:t>lived </a:t>
            </a:r>
            <a:r>
              <a:rPr lang="en-US" sz="3600" dirty="0" smtClean="0">
                <a:effectLst/>
              </a:rPr>
              <a:t>- Their </a:t>
            </a:r>
            <a:r>
              <a:rPr lang="en-US" sz="3600" dirty="0">
                <a:effectLst/>
              </a:rPr>
              <a:t>souls and bodies </a:t>
            </a:r>
            <a:r>
              <a:rPr lang="en-US" sz="3600" dirty="0" smtClean="0">
                <a:effectLst/>
              </a:rPr>
              <a:t>were re-united; they came to life again. They were restored to life to occupy their glorified bodies in order to occupy the earthly habitation for a thousand years.</a:t>
            </a:r>
          </a:p>
          <a:p>
            <a:r>
              <a:rPr lang="en-US" sz="3600" i="1" dirty="0" smtClean="0">
                <a:solidFill>
                  <a:srgbClr val="FFFF00"/>
                </a:solidFill>
                <a:effectLst/>
              </a:rPr>
              <a:t>2 Timothy 2:12 </a:t>
            </a:r>
          </a:p>
          <a:p>
            <a:r>
              <a:rPr lang="en-US" sz="3600" i="1" dirty="0" smtClean="0">
                <a:solidFill>
                  <a:srgbClr val="FFFF00"/>
                </a:solidFill>
                <a:effectLst/>
              </a:rPr>
              <a:t>Revelation 1:6; 5:8-10</a:t>
            </a:r>
          </a:p>
          <a:p>
            <a:r>
              <a:rPr lang="en-US" sz="3600" i="1" dirty="0" smtClean="0">
                <a:solidFill>
                  <a:srgbClr val="FFFF00"/>
                </a:solidFill>
                <a:effectLst/>
              </a:rPr>
              <a:t>Revelation 20:6</a:t>
            </a:r>
          </a:p>
        </p:txBody>
      </p:sp>
    </p:spTree>
    <p:extLst>
      <p:ext uri="{BB962C8B-B14F-4D97-AF65-F5344CB8AC3E}">
        <p14:creationId xmlns:p14="http://schemas.microsoft.com/office/powerpoint/2010/main" val="4021578224"/>
      </p:ext>
    </p:extLst>
  </p:cSld>
  <p:clrMapOvr>
    <a:masterClrMapping/>
  </p:clrMapOvr>
  <p:timing>
    <p:tnLst>
      <p:par>
        <p:cTn id="1" dur="indefinite" restart="never" nodeType="tmRoot"/>
      </p:par>
    </p:tnLst>
  </p:timing>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20:5</a:t>
            </a:r>
            <a:endParaRPr lang="en-US" dirty="0">
              <a:solidFill>
                <a:srgbClr val="00B0F0"/>
              </a:solidFill>
            </a:endParaRPr>
          </a:p>
        </p:txBody>
      </p:sp>
      <p:sp>
        <p:nvSpPr>
          <p:cNvPr id="5" name="Content Placeholder 2"/>
          <p:cNvSpPr>
            <a:spLocks noGrp="1"/>
          </p:cNvSpPr>
          <p:nvPr>
            <p:ph idx="1"/>
          </p:nvPr>
        </p:nvSpPr>
        <p:spPr>
          <a:xfrm>
            <a:off x="191068" y="914401"/>
            <a:ext cx="11859904" cy="5773002"/>
          </a:xfrm>
        </p:spPr>
        <p:txBody>
          <a:bodyPr>
            <a:noAutofit/>
          </a:bodyPr>
          <a:lstStyle/>
          <a:p>
            <a:pPr marL="0" indent="0">
              <a:buNone/>
            </a:pPr>
            <a:r>
              <a:rPr lang="en-US" sz="3200" i="1" dirty="0" smtClean="0">
                <a:solidFill>
                  <a:srgbClr val="FFFF00"/>
                </a:solidFill>
                <a:effectLst/>
              </a:rPr>
              <a:t>“No </a:t>
            </a:r>
            <a:r>
              <a:rPr lang="en-US" sz="3200" i="1" dirty="0">
                <a:solidFill>
                  <a:srgbClr val="FFFF00"/>
                </a:solidFill>
                <a:effectLst/>
              </a:rPr>
              <a:t>one else who was </a:t>
            </a:r>
            <a:r>
              <a:rPr lang="en-US" sz="3200" i="1" dirty="0" smtClean="0">
                <a:solidFill>
                  <a:srgbClr val="FFFF00"/>
                </a:solidFill>
                <a:effectLst/>
              </a:rPr>
              <a:t>dead; </a:t>
            </a:r>
            <a:r>
              <a:rPr lang="en-US" sz="3200" i="1" dirty="0">
                <a:solidFill>
                  <a:srgbClr val="FFFF00"/>
                </a:solidFill>
                <a:effectLst/>
              </a:rPr>
              <a:t>rose to Life until the thousand years were at an end. This is the First Resurrection</a:t>
            </a:r>
            <a:r>
              <a:rPr lang="en-US" sz="3200" i="1" dirty="0" smtClean="0">
                <a:solidFill>
                  <a:srgbClr val="FFFF00"/>
                </a:solidFill>
                <a:effectLst/>
              </a:rPr>
              <a:t>.”</a:t>
            </a:r>
            <a:r>
              <a:rPr lang="en-US" sz="3200" dirty="0" smtClean="0">
                <a:effectLst/>
              </a:rPr>
              <a:t> </a:t>
            </a:r>
          </a:p>
          <a:p>
            <a:pPr marL="0" indent="0">
              <a:buNone/>
            </a:pPr>
            <a:r>
              <a:rPr lang="en-US" sz="3600" dirty="0" smtClean="0">
                <a:effectLst/>
              </a:rPr>
              <a:t>The unsaved dead will not be raised at this time as they will be raised at the conclusion of the thousand </a:t>
            </a:r>
            <a:r>
              <a:rPr lang="en-US" sz="3600" dirty="0">
                <a:effectLst/>
              </a:rPr>
              <a:t>years. </a:t>
            </a:r>
            <a:r>
              <a:rPr lang="en-US" sz="3600" i="1" dirty="0">
                <a:solidFill>
                  <a:srgbClr val="00FFFF"/>
                </a:solidFill>
                <a:effectLst/>
              </a:rPr>
              <a:t>This is the first </a:t>
            </a:r>
            <a:r>
              <a:rPr lang="en-US" sz="3600" i="1" dirty="0" smtClean="0">
                <a:solidFill>
                  <a:srgbClr val="00FFFF"/>
                </a:solidFill>
                <a:effectLst/>
              </a:rPr>
              <a:t>resurrection</a:t>
            </a:r>
            <a:r>
              <a:rPr lang="en-US" sz="3600" dirty="0" smtClean="0">
                <a:effectLst/>
              </a:rPr>
              <a:t>:  </a:t>
            </a:r>
            <a:r>
              <a:rPr lang="en-US" sz="3600" dirty="0">
                <a:effectLst/>
              </a:rPr>
              <a:t>The resurrection of the saints and </a:t>
            </a:r>
            <a:r>
              <a:rPr lang="en-US" sz="3600" dirty="0" smtClean="0">
                <a:effectLst/>
              </a:rPr>
              <a:t>martyrs. </a:t>
            </a:r>
            <a:r>
              <a:rPr lang="en-US" sz="3600" dirty="0">
                <a:effectLst/>
              </a:rPr>
              <a:t>It is called the first resurrection in </a:t>
            </a:r>
            <a:r>
              <a:rPr lang="en-US" sz="3600" dirty="0" smtClean="0">
                <a:effectLst/>
              </a:rPr>
              <a:t>contradiction to </a:t>
            </a:r>
            <a:r>
              <a:rPr lang="en-US" sz="3600" dirty="0">
                <a:effectLst/>
              </a:rPr>
              <a:t>the </a:t>
            </a:r>
            <a:r>
              <a:rPr lang="en-US" sz="3600" dirty="0" smtClean="0">
                <a:effectLst/>
              </a:rPr>
              <a:t>second &amp; last resurrection, when </a:t>
            </a:r>
            <a:r>
              <a:rPr lang="en-US" sz="3600" dirty="0">
                <a:effectLst/>
              </a:rPr>
              <a:t>all the dead will be literally raised up from their graves, and assembled for the W</a:t>
            </a:r>
            <a:r>
              <a:rPr lang="en-US" sz="3600" dirty="0" smtClean="0">
                <a:effectLst/>
              </a:rPr>
              <a:t>hite </a:t>
            </a:r>
            <a:r>
              <a:rPr lang="en-US" sz="3600" dirty="0">
                <a:effectLst/>
              </a:rPr>
              <a:t>T</a:t>
            </a:r>
            <a:r>
              <a:rPr lang="en-US" sz="3600" dirty="0" smtClean="0">
                <a:effectLst/>
              </a:rPr>
              <a:t>hrone judgment.</a:t>
            </a:r>
            <a:endParaRPr lang="en-US" sz="3600" i="1" dirty="0" smtClean="0">
              <a:solidFill>
                <a:srgbClr val="FFFF00"/>
              </a:solidFill>
              <a:effectLst/>
            </a:endParaRPr>
          </a:p>
        </p:txBody>
      </p:sp>
    </p:spTree>
    <p:extLst>
      <p:ext uri="{BB962C8B-B14F-4D97-AF65-F5344CB8AC3E}">
        <p14:creationId xmlns:p14="http://schemas.microsoft.com/office/powerpoint/2010/main" val="161997130"/>
      </p:ext>
    </p:extLst>
  </p:cSld>
  <p:clrMapOvr>
    <a:masterClrMapping/>
  </p:clrMapOvr>
  <p:timing>
    <p:tnLst>
      <p:par>
        <p:cTn id="1" dur="indefinite" restart="never" nodeType="tmRoot"/>
      </p:par>
    </p:tnLst>
  </p:timing>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20:6</a:t>
            </a:r>
            <a:endParaRPr lang="en-US" dirty="0">
              <a:solidFill>
                <a:srgbClr val="00B0F0"/>
              </a:solidFill>
            </a:endParaRPr>
          </a:p>
        </p:txBody>
      </p:sp>
      <p:sp>
        <p:nvSpPr>
          <p:cNvPr id="5" name="Content Placeholder 2"/>
          <p:cNvSpPr>
            <a:spLocks noGrp="1"/>
          </p:cNvSpPr>
          <p:nvPr>
            <p:ph idx="1"/>
          </p:nvPr>
        </p:nvSpPr>
        <p:spPr>
          <a:xfrm>
            <a:off x="191068" y="1105469"/>
            <a:ext cx="11859904" cy="5581934"/>
          </a:xfrm>
        </p:spPr>
        <p:txBody>
          <a:bodyPr>
            <a:noAutofit/>
          </a:bodyPr>
          <a:lstStyle/>
          <a:p>
            <a:pPr marL="0" indent="0">
              <a:buNone/>
            </a:pPr>
            <a:r>
              <a:rPr lang="en-US" sz="3600" i="1" dirty="0" smtClean="0">
                <a:solidFill>
                  <a:srgbClr val="FFFF00"/>
                </a:solidFill>
                <a:effectLst/>
              </a:rPr>
              <a:t>On </a:t>
            </a:r>
            <a:r>
              <a:rPr lang="en-US" sz="3600" i="1" dirty="0">
                <a:solidFill>
                  <a:srgbClr val="FFFF00"/>
                </a:solidFill>
                <a:effectLst/>
              </a:rPr>
              <a:t>such the second death hath no power</a:t>
            </a:r>
            <a:r>
              <a:rPr lang="en-US" sz="3600" dirty="0">
                <a:effectLst/>
              </a:rPr>
              <a:t>. The </a:t>
            </a:r>
            <a:r>
              <a:rPr lang="en-US" sz="3600" i="1" dirty="0">
                <a:solidFill>
                  <a:srgbClr val="00FFFF"/>
                </a:solidFill>
                <a:effectLst/>
              </a:rPr>
              <a:t>"second death"</a:t>
            </a:r>
            <a:r>
              <a:rPr lang="en-US" sz="3600" dirty="0">
                <a:effectLst/>
              </a:rPr>
              <a:t> is properly the death which the wicked will experience </a:t>
            </a:r>
            <a:r>
              <a:rPr lang="en-US" sz="3600" dirty="0" smtClean="0">
                <a:effectLst/>
              </a:rPr>
              <a:t>in </a:t>
            </a:r>
            <a:r>
              <a:rPr lang="en-US" sz="3600" i="1" dirty="0" smtClean="0">
                <a:solidFill>
                  <a:srgbClr val="FFFF00"/>
                </a:solidFill>
                <a:effectLst/>
              </a:rPr>
              <a:t>Rev </a:t>
            </a:r>
            <a:r>
              <a:rPr lang="en-US" sz="3600" i="1" dirty="0">
                <a:solidFill>
                  <a:srgbClr val="FFFF00"/>
                </a:solidFill>
                <a:effectLst/>
              </a:rPr>
              <a:t>20:14</a:t>
            </a:r>
            <a:r>
              <a:rPr lang="en-US" sz="3600" dirty="0">
                <a:effectLst/>
              </a:rPr>
              <a:t>. The meaning here is, that all who are here referred to as having part in the first resurrection will be secure </a:t>
            </a:r>
            <a:r>
              <a:rPr lang="en-US" sz="3600" dirty="0" smtClean="0">
                <a:effectLst/>
              </a:rPr>
              <a:t>from that damnation. </a:t>
            </a:r>
            <a:r>
              <a:rPr lang="en-US" sz="3600" dirty="0">
                <a:effectLst/>
              </a:rPr>
              <a:t>It will be one of the blessed privileges of </a:t>
            </a:r>
            <a:r>
              <a:rPr lang="en-US" sz="3600" dirty="0" smtClean="0">
                <a:effectLst/>
              </a:rPr>
              <a:t>being a believer </a:t>
            </a:r>
            <a:r>
              <a:rPr lang="en-US" sz="3600" dirty="0">
                <a:effectLst/>
              </a:rPr>
              <a:t>that there will be absolute security against DEATH in any and every form.</a:t>
            </a:r>
            <a:endParaRPr lang="en-US" sz="3600" i="1" dirty="0" smtClean="0">
              <a:solidFill>
                <a:srgbClr val="FFFF00"/>
              </a:solidFill>
              <a:effectLst/>
            </a:endParaRPr>
          </a:p>
        </p:txBody>
      </p:sp>
    </p:spTree>
    <p:extLst>
      <p:ext uri="{BB962C8B-B14F-4D97-AF65-F5344CB8AC3E}">
        <p14:creationId xmlns:p14="http://schemas.microsoft.com/office/powerpoint/2010/main" val="1533708708"/>
      </p:ext>
    </p:extLst>
  </p:cSld>
  <p:clrMapOvr>
    <a:masterClrMapping/>
  </p:clrMapOvr>
  <p:timing>
    <p:tnLst>
      <p:par>
        <p:cTn id="1" dur="indefinite" restart="never" nodeType="tmRoot"/>
      </p:par>
    </p:tnLst>
  </p:timing>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images of 1000 millennial re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1000 millennial reig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images of 1000 millennial re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69" y="682388"/>
            <a:ext cx="11815320" cy="528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555467"/>
      </p:ext>
    </p:extLst>
  </p:cSld>
  <p:clrMapOvr>
    <a:masterClrMapping/>
  </p:clrMapOvr>
  <p:timing>
    <p:tnLst>
      <p:par>
        <p:cTn id="1" dur="indefinite" restart="never" nodeType="tmRoot"/>
      </p:par>
    </p:tnLst>
  </p:timing>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images of 1000 millennial re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s of 1000 millennial reig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images of 1000 millennial re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716" y="160338"/>
            <a:ext cx="8565344" cy="642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53158"/>
      </p:ext>
    </p:extLst>
  </p:cSld>
  <p:clrMapOvr>
    <a:masterClrMapping/>
  </p:clrMapOvr>
  <p:timing>
    <p:tnLst>
      <p:par>
        <p:cTn id="1" dur="indefinite" restart="never" nodeType="tmRoot"/>
      </p:par>
    </p:tnLst>
  </p:timing>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317" y="95534"/>
            <a:ext cx="10353761" cy="987188"/>
          </a:xfrm>
        </p:spPr>
        <p:txBody>
          <a:bodyPr>
            <a:normAutofit/>
          </a:bodyPr>
          <a:lstStyle/>
          <a:p>
            <a:r>
              <a:rPr lang="en-US" sz="4400" u="sng" dirty="0" smtClean="0">
                <a:solidFill>
                  <a:schemeClr val="tx2">
                    <a:lumMod val="60000"/>
                    <a:lumOff val="40000"/>
                  </a:schemeClr>
                </a:solidFill>
              </a:rPr>
              <a:t>THE Millennial kingdom</a:t>
            </a:r>
            <a:endParaRPr lang="en-US" sz="4400" dirty="0">
              <a:solidFill>
                <a:schemeClr val="tx2">
                  <a:lumMod val="60000"/>
                  <a:lumOff val="40000"/>
                </a:schemeClr>
              </a:solidFill>
            </a:endParaRPr>
          </a:p>
        </p:txBody>
      </p:sp>
      <p:sp>
        <p:nvSpPr>
          <p:cNvPr id="5" name="Content Placeholder 2"/>
          <p:cNvSpPr>
            <a:spLocks noGrp="1"/>
          </p:cNvSpPr>
          <p:nvPr>
            <p:ph idx="1"/>
          </p:nvPr>
        </p:nvSpPr>
        <p:spPr>
          <a:xfrm>
            <a:off x="191068" y="1310185"/>
            <a:ext cx="11859904" cy="5377218"/>
          </a:xfrm>
        </p:spPr>
        <p:txBody>
          <a:bodyPr>
            <a:noAutofit/>
          </a:bodyPr>
          <a:lstStyle/>
          <a:p>
            <a:pPr marL="0" indent="0" algn="just">
              <a:buNone/>
            </a:pPr>
            <a:r>
              <a:rPr lang="en-US" sz="3600" dirty="0" smtClean="0">
                <a:solidFill>
                  <a:srgbClr val="00FFFF"/>
                </a:solidFill>
                <a:effectLst/>
              </a:rPr>
              <a:t>The </a:t>
            </a:r>
            <a:r>
              <a:rPr lang="en-US" sz="3600" dirty="0">
                <a:solidFill>
                  <a:srgbClr val="00FFFF"/>
                </a:solidFill>
                <a:effectLst/>
              </a:rPr>
              <a:t>Bible speaks of the conditions during the millennium as </a:t>
            </a:r>
            <a:r>
              <a:rPr lang="en-US" sz="3600" dirty="0" smtClean="0">
                <a:solidFill>
                  <a:srgbClr val="00FFFF"/>
                </a:solidFill>
                <a:effectLst/>
              </a:rPr>
              <a:t>an ideal environment, </a:t>
            </a:r>
            <a:r>
              <a:rPr lang="en-US" sz="3600" dirty="0">
                <a:solidFill>
                  <a:srgbClr val="00FFFF"/>
                </a:solidFill>
                <a:effectLst/>
              </a:rPr>
              <a:t>physically and spiritually. It will be a time of </a:t>
            </a:r>
            <a:r>
              <a:rPr lang="en-US" sz="3600" dirty="0" smtClean="0">
                <a:solidFill>
                  <a:srgbClr val="00FFFF"/>
                </a:solidFill>
                <a:effectLst/>
              </a:rPr>
              <a:t>universal peace, prosperity, </a:t>
            </a:r>
            <a:r>
              <a:rPr lang="en-US" sz="3600" dirty="0">
                <a:solidFill>
                  <a:srgbClr val="00FFFF"/>
                </a:solidFill>
                <a:effectLst/>
              </a:rPr>
              <a:t>joy </a:t>
            </a:r>
            <a:r>
              <a:rPr lang="en-US" sz="3600" dirty="0" smtClean="0">
                <a:solidFill>
                  <a:srgbClr val="00FFFF"/>
                </a:solidFill>
                <a:effectLst/>
              </a:rPr>
              <a:t> </a:t>
            </a:r>
            <a:r>
              <a:rPr lang="en-US" sz="3600" dirty="0">
                <a:solidFill>
                  <a:srgbClr val="00FFFF"/>
                </a:solidFill>
                <a:effectLst/>
              </a:rPr>
              <a:t>and </a:t>
            </a:r>
            <a:r>
              <a:rPr lang="en-US" sz="3600" dirty="0" smtClean="0">
                <a:solidFill>
                  <a:srgbClr val="00FFFF"/>
                </a:solidFill>
                <a:effectLst/>
              </a:rPr>
              <a:t>comfort. It </a:t>
            </a:r>
            <a:r>
              <a:rPr lang="en-US" sz="3600" dirty="0">
                <a:solidFill>
                  <a:srgbClr val="00FFFF"/>
                </a:solidFill>
                <a:effectLst/>
              </a:rPr>
              <a:t>will be a time of </a:t>
            </a:r>
            <a:r>
              <a:rPr lang="en-US" sz="3600" dirty="0" smtClean="0">
                <a:solidFill>
                  <a:srgbClr val="00FFFF"/>
                </a:solidFill>
                <a:effectLst/>
              </a:rPr>
              <a:t>obedience, holiness, truth, justice and </a:t>
            </a:r>
            <a:r>
              <a:rPr lang="en-US" sz="3600" dirty="0">
                <a:solidFill>
                  <a:srgbClr val="00FFFF"/>
                </a:solidFill>
                <a:effectLst/>
              </a:rPr>
              <a:t>the knowledge of </a:t>
            </a:r>
            <a:r>
              <a:rPr lang="en-US" sz="3600" dirty="0" smtClean="0">
                <a:solidFill>
                  <a:srgbClr val="00FFFF"/>
                </a:solidFill>
                <a:effectLst/>
              </a:rPr>
              <a:t>God. </a:t>
            </a:r>
            <a:r>
              <a:rPr lang="en-US" sz="3600" dirty="0">
                <a:solidFill>
                  <a:srgbClr val="00FFFF"/>
                </a:solidFill>
                <a:effectLst/>
              </a:rPr>
              <a:t>Christ will rule as K</a:t>
            </a:r>
            <a:r>
              <a:rPr lang="en-US" sz="3600" dirty="0" smtClean="0">
                <a:solidFill>
                  <a:srgbClr val="00FFFF"/>
                </a:solidFill>
                <a:effectLst/>
              </a:rPr>
              <a:t>ing. Nobles </a:t>
            </a:r>
            <a:r>
              <a:rPr lang="en-US" sz="3600" dirty="0">
                <a:solidFill>
                  <a:srgbClr val="00FFFF"/>
                </a:solidFill>
                <a:effectLst/>
              </a:rPr>
              <a:t>and governors will also </a:t>
            </a:r>
            <a:r>
              <a:rPr lang="en-US" sz="3600" dirty="0" smtClean="0">
                <a:solidFill>
                  <a:srgbClr val="00FFFF"/>
                </a:solidFill>
                <a:effectLst/>
              </a:rPr>
              <a:t>rule </a:t>
            </a:r>
            <a:r>
              <a:rPr lang="en-US" sz="3600" dirty="0">
                <a:solidFill>
                  <a:srgbClr val="00FFFF"/>
                </a:solidFill>
                <a:effectLst/>
              </a:rPr>
              <a:t>and Jerusalem will be the political center of the </a:t>
            </a:r>
            <a:r>
              <a:rPr lang="en-US" sz="3600" dirty="0" smtClean="0">
                <a:solidFill>
                  <a:srgbClr val="00FFFF"/>
                </a:solidFill>
                <a:effectLst/>
              </a:rPr>
              <a:t>world.</a:t>
            </a:r>
            <a:endParaRPr lang="en-US" sz="3600" i="1" dirty="0">
              <a:solidFill>
                <a:srgbClr val="00FFFF"/>
              </a:solidFill>
              <a:effectLst/>
            </a:endParaRPr>
          </a:p>
          <a:p>
            <a:pPr marL="0" indent="0">
              <a:buNone/>
            </a:pPr>
            <a:endParaRPr lang="en-US" sz="3600" i="1" dirty="0" smtClean="0">
              <a:solidFill>
                <a:srgbClr val="FFFF00"/>
              </a:solidFill>
              <a:effectLst/>
            </a:endParaRPr>
          </a:p>
        </p:txBody>
      </p:sp>
    </p:spTree>
    <p:extLst>
      <p:ext uri="{BB962C8B-B14F-4D97-AF65-F5344CB8AC3E}">
        <p14:creationId xmlns:p14="http://schemas.microsoft.com/office/powerpoint/2010/main" val="3697633011"/>
      </p:ext>
    </p:extLst>
  </p:cSld>
  <p:clrMapOvr>
    <a:masterClrMapping/>
  </p:clrMapOvr>
  <p:timing>
    <p:tnLst>
      <p:par>
        <p:cTn id="1" dur="indefinite" restart="never" nodeType="tmRoot"/>
      </p:par>
    </p:tnLst>
  </p:timing>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245661"/>
            <a:ext cx="11914495" cy="1326321"/>
          </a:xfrm>
        </p:spPr>
        <p:txBody>
          <a:bodyPr/>
          <a:lstStyle/>
          <a:p>
            <a:r>
              <a:rPr lang="en-US" dirty="0" smtClean="0">
                <a:solidFill>
                  <a:schemeClr val="tx2">
                    <a:lumMod val="60000"/>
                    <a:lumOff val="40000"/>
                  </a:schemeClr>
                </a:solidFill>
              </a:rPr>
              <a:t>Some Scriptures describing the  </a:t>
            </a:r>
            <a:r>
              <a:rPr lang="en-US" dirty="0" smtClean="0">
                <a:solidFill>
                  <a:srgbClr val="00FFFF"/>
                </a:solidFill>
              </a:rPr>
              <a:t>Millennial kingdom</a:t>
            </a:r>
            <a:endParaRPr lang="en-US" dirty="0">
              <a:solidFill>
                <a:srgbClr val="00FFFF"/>
              </a:solidFill>
            </a:endParaRPr>
          </a:p>
        </p:txBody>
      </p:sp>
      <p:sp>
        <p:nvSpPr>
          <p:cNvPr id="3" name="Content Placeholder 2"/>
          <p:cNvSpPr>
            <a:spLocks noGrp="1"/>
          </p:cNvSpPr>
          <p:nvPr>
            <p:ph idx="1"/>
          </p:nvPr>
        </p:nvSpPr>
        <p:spPr>
          <a:xfrm>
            <a:off x="913795" y="1754870"/>
            <a:ext cx="10353762" cy="4700522"/>
          </a:xfrm>
        </p:spPr>
        <p:txBody>
          <a:bodyPr>
            <a:normAutofit/>
          </a:bodyPr>
          <a:lstStyle/>
          <a:p>
            <a:pPr>
              <a:buFont typeface="Wingdings" pitchFamily="2" charset="2"/>
              <a:buChar char="Ø"/>
            </a:pPr>
            <a:r>
              <a:rPr lang="en-US" sz="4000" dirty="0" smtClean="0">
                <a:solidFill>
                  <a:srgbClr val="FFFF00"/>
                </a:solidFill>
              </a:rPr>
              <a:t> </a:t>
            </a:r>
            <a:r>
              <a:rPr lang="en-US" sz="4000" b="1" dirty="0" smtClean="0">
                <a:solidFill>
                  <a:srgbClr val="FFFF00"/>
                </a:solidFill>
              </a:rPr>
              <a:t>Isaiah 11:1-12</a:t>
            </a:r>
          </a:p>
          <a:p>
            <a:pPr>
              <a:buFont typeface="Wingdings" pitchFamily="2" charset="2"/>
              <a:buChar char="Ø"/>
            </a:pPr>
            <a:r>
              <a:rPr lang="en-US" sz="4000" b="1" dirty="0" smtClean="0">
                <a:solidFill>
                  <a:srgbClr val="FFFF00"/>
                </a:solidFill>
              </a:rPr>
              <a:t> Isaiah 32:1; 15-18</a:t>
            </a:r>
          </a:p>
          <a:p>
            <a:pPr>
              <a:buFont typeface="Wingdings" pitchFamily="2" charset="2"/>
              <a:buChar char="Ø"/>
            </a:pPr>
            <a:r>
              <a:rPr lang="en-US" sz="4000" b="1" dirty="0" smtClean="0">
                <a:solidFill>
                  <a:srgbClr val="FFFF00"/>
                </a:solidFill>
              </a:rPr>
              <a:t> Isaiah 65: 17-25</a:t>
            </a:r>
          </a:p>
          <a:p>
            <a:pPr>
              <a:buFont typeface="Wingdings" pitchFamily="2" charset="2"/>
              <a:buChar char="Ø"/>
            </a:pPr>
            <a:r>
              <a:rPr lang="en-US" sz="4000" b="1" dirty="0" smtClean="0">
                <a:solidFill>
                  <a:srgbClr val="FFFF00"/>
                </a:solidFill>
              </a:rPr>
              <a:t> Jeremiah 31: 31-34</a:t>
            </a:r>
          </a:p>
          <a:p>
            <a:pPr>
              <a:buFont typeface="Wingdings" pitchFamily="2" charset="2"/>
              <a:buChar char="Ø"/>
            </a:pPr>
            <a:r>
              <a:rPr lang="en-US" sz="4000" b="1" dirty="0" smtClean="0">
                <a:solidFill>
                  <a:srgbClr val="FFFF00"/>
                </a:solidFill>
              </a:rPr>
              <a:t> Micah 4:1-7</a:t>
            </a:r>
            <a:endParaRPr lang="en-US" sz="4000" b="1" dirty="0">
              <a:solidFill>
                <a:srgbClr val="FFFF00"/>
              </a:solidFill>
            </a:endParaRPr>
          </a:p>
        </p:txBody>
      </p:sp>
    </p:spTree>
    <p:extLst>
      <p:ext uri="{BB962C8B-B14F-4D97-AF65-F5344CB8AC3E}">
        <p14:creationId xmlns:p14="http://schemas.microsoft.com/office/powerpoint/2010/main" val="174001891"/>
      </p:ext>
    </p:extLst>
  </p:cSld>
  <p:clrMapOvr>
    <a:masterClrMapping/>
  </p:clrMapOvr>
  <p:timing>
    <p:tnLst>
      <p:par>
        <p:cTn id="1" dur="indefinite" restart="never" nodeType="tmRoot"/>
      </p:par>
    </p:tnLst>
  </p:timing>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ages of satan loosed in revelation 2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66" y="411707"/>
            <a:ext cx="11890106" cy="592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972771"/>
      </p:ext>
    </p:extLst>
  </p:cSld>
  <p:clrMapOvr>
    <a:masterClrMapping/>
  </p:clrMapOvr>
  <p:timing>
    <p:tnLst>
      <p:par>
        <p:cTn id="1" dur="indefinite" restart="never" nodeType="tmRoot"/>
      </p:par>
    </p:tnLst>
  </p:timing>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08" y="0"/>
            <a:ext cx="10353761" cy="987188"/>
          </a:xfrm>
        </p:spPr>
        <p:txBody>
          <a:bodyPr/>
          <a:lstStyle/>
          <a:p>
            <a:r>
              <a:rPr lang="en-US" u="sng" dirty="0">
                <a:solidFill>
                  <a:srgbClr val="FFFF00"/>
                </a:solidFill>
              </a:rPr>
              <a:t>Revelation </a:t>
            </a:r>
            <a:r>
              <a:rPr lang="en-US" u="sng" dirty="0" smtClean="0">
                <a:solidFill>
                  <a:srgbClr val="FFFF00"/>
                </a:solidFill>
              </a:rPr>
              <a:t>20:7</a:t>
            </a:r>
            <a:endParaRPr lang="en-US" dirty="0">
              <a:solidFill>
                <a:srgbClr val="00B0F0"/>
              </a:solidFill>
            </a:endParaRPr>
          </a:p>
        </p:txBody>
      </p:sp>
      <p:sp>
        <p:nvSpPr>
          <p:cNvPr id="5" name="Content Placeholder 2"/>
          <p:cNvSpPr>
            <a:spLocks noGrp="1"/>
          </p:cNvSpPr>
          <p:nvPr>
            <p:ph idx="1"/>
          </p:nvPr>
        </p:nvSpPr>
        <p:spPr>
          <a:xfrm>
            <a:off x="191068" y="1105469"/>
            <a:ext cx="11859904" cy="5581934"/>
          </a:xfrm>
        </p:spPr>
        <p:txBody>
          <a:bodyPr>
            <a:noAutofit/>
          </a:bodyPr>
          <a:lstStyle/>
          <a:p>
            <a:pPr marL="0" indent="0">
              <a:buNone/>
            </a:pPr>
            <a:r>
              <a:rPr lang="en-US" sz="3600" i="1" dirty="0" smtClean="0">
                <a:solidFill>
                  <a:srgbClr val="FFFF00"/>
                </a:solidFill>
                <a:effectLst/>
              </a:rPr>
              <a:t>“And </a:t>
            </a:r>
            <a:r>
              <a:rPr lang="en-US" sz="3600" i="1" dirty="0">
                <a:solidFill>
                  <a:srgbClr val="FFFF00"/>
                </a:solidFill>
                <a:effectLst/>
              </a:rPr>
              <a:t>when the thousand years are expired, Satan shall </a:t>
            </a:r>
            <a:r>
              <a:rPr lang="en-US" sz="3600" i="1" dirty="0" smtClean="0">
                <a:solidFill>
                  <a:srgbClr val="FFFF00"/>
                </a:solidFill>
                <a:effectLst/>
              </a:rPr>
              <a:t>be </a:t>
            </a:r>
            <a:r>
              <a:rPr lang="en-US" sz="3600" i="1" dirty="0">
                <a:solidFill>
                  <a:srgbClr val="FFFF00"/>
                </a:solidFill>
                <a:effectLst/>
              </a:rPr>
              <a:t>loosed out of his </a:t>
            </a:r>
            <a:r>
              <a:rPr lang="en-US" sz="3600" i="1" dirty="0" smtClean="0">
                <a:solidFill>
                  <a:srgbClr val="FFFF00"/>
                </a:solidFill>
                <a:effectLst/>
              </a:rPr>
              <a:t>prison”  </a:t>
            </a:r>
          </a:p>
          <a:p>
            <a:pPr marL="0" indent="0">
              <a:buNone/>
            </a:pPr>
            <a:r>
              <a:rPr lang="en-US" sz="3600" dirty="0" smtClean="0">
                <a:effectLst/>
              </a:rPr>
              <a:t>Satan </a:t>
            </a:r>
            <a:r>
              <a:rPr lang="en-US" sz="3600" dirty="0">
                <a:effectLst/>
              </a:rPr>
              <a:t>is loosed at the end of the thousand </a:t>
            </a:r>
            <a:r>
              <a:rPr lang="en-US" sz="3600" dirty="0" smtClean="0">
                <a:effectLst/>
              </a:rPr>
              <a:t>years and </a:t>
            </a:r>
            <a:r>
              <a:rPr lang="en-US" sz="3600" dirty="0">
                <a:effectLst/>
              </a:rPr>
              <a:t>goes out and deceives the </a:t>
            </a:r>
            <a:r>
              <a:rPr lang="en-US" sz="3600" dirty="0" smtClean="0">
                <a:effectLst/>
              </a:rPr>
              <a:t>nations; </a:t>
            </a:r>
            <a:r>
              <a:rPr lang="en-US" sz="3600" dirty="0">
                <a:effectLst/>
              </a:rPr>
              <a:t>and </a:t>
            </a:r>
            <a:r>
              <a:rPr lang="en-US" sz="3600" dirty="0" smtClean="0">
                <a:effectLst/>
              </a:rPr>
              <a:t>the peace that existed will now be disturbed </a:t>
            </a:r>
            <a:r>
              <a:rPr lang="en-US" sz="3600" dirty="0">
                <a:effectLst/>
              </a:rPr>
              <a:t>and a most dreadful war </a:t>
            </a:r>
            <a:r>
              <a:rPr lang="en-US" sz="3600" dirty="0" smtClean="0">
                <a:effectLst/>
              </a:rPr>
              <a:t>is on </a:t>
            </a:r>
            <a:r>
              <a:rPr lang="en-US" sz="3600" dirty="0">
                <a:effectLst/>
              </a:rPr>
              <a:t>the horizon. </a:t>
            </a:r>
            <a:r>
              <a:rPr lang="en-US" sz="3600" dirty="0" smtClean="0">
                <a:effectLst/>
              </a:rPr>
              <a:t>Satan will be permitted </a:t>
            </a:r>
            <a:r>
              <a:rPr lang="en-US" sz="3600" dirty="0">
                <a:effectLst/>
              </a:rPr>
              <a:t>again to tempt </a:t>
            </a:r>
            <a:r>
              <a:rPr lang="en-US" sz="3600" dirty="0" smtClean="0">
                <a:effectLst/>
              </a:rPr>
              <a:t>people &amp; stir </a:t>
            </a:r>
            <a:r>
              <a:rPr lang="en-US" sz="3600" dirty="0">
                <a:effectLst/>
              </a:rPr>
              <a:t>them up to unite in opposing Christ, </a:t>
            </a:r>
            <a:r>
              <a:rPr lang="en-US" sz="3600" dirty="0" smtClean="0">
                <a:effectLst/>
              </a:rPr>
              <a:t>and he will attempt </a:t>
            </a:r>
            <a:r>
              <a:rPr lang="en-US" sz="3600" dirty="0">
                <a:effectLst/>
              </a:rPr>
              <a:t>to exterminate </a:t>
            </a:r>
            <a:r>
              <a:rPr lang="en-US" sz="3600" dirty="0" smtClean="0">
                <a:effectLst/>
              </a:rPr>
              <a:t>the saints.</a:t>
            </a:r>
          </a:p>
        </p:txBody>
      </p:sp>
    </p:spTree>
    <p:extLst>
      <p:ext uri="{BB962C8B-B14F-4D97-AF65-F5344CB8AC3E}">
        <p14:creationId xmlns:p14="http://schemas.microsoft.com/office/powerpoint/2010/main" val="33071537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Damask" id="{F9A299A0-33D0-4E0F-9F3F-7163E3744208}" vid="{6B2E858E-683F-40D9-B4CB-284D097F3A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28772</TotalTime>
  <Words>65589</Words>
  <Application>Microsoft Office PowerPoint</Application>
  <PresentationFormat>Custom</PresentationFormat>
  <Paragraphs>3616</Paragraphs>
  <Slides>1197</Slides>
  <Notes>626</Notes>
  <HiddenSlides>0</HiddenSlides>
  <MMClips>0</MMClips>
  <ScaleCrop>false</ScaleCrop>
  <HeadingPairs>
    <vt:vector size="4" baseType="variant">
      <vt:variant>
        <vt:lpstr>Theme</vt:lpstr>
      </vt:variant>
      <vt:variant>
        <vt:i4>1</vt:i4>
      </vt:variant>
      <vt:variant>
        <vt:lpstr>Slide Titles</vt:lpstr>
      </vt:variant>
      <vt:variant>
        <vt:i4>1197</vt:i4>
      </vt:variant>
    </vt:vector>
  </HeadingPairs>
  <TitlesOfParts>
    <vt:vector size="1198" baseType="lpstr">
      <vt:lpstr>Damask</vt:lpstr>
      <vt:lpstr>PowerPoint Presentation</vt:lpstr>
      <vt:lpstr>BACKGROUND</vt:lpstr>
      <vt:lpstr>PowerPoint Presentation</vt:lpstr>
      <vt:lpstr>THEME VERSES</vt:lpstr>
      <vt:lpstr>OUTLINE OF REVELATION</vt:lpstr>
      <vt:lpstr>Revelation commentary</vt:lpstr>
      <vt:lpstr>Revelation commentary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SELCUK, TURKEY</vt:lpstr>
      <vt:lpstr>SELCUK, TURKEY</vt:lpstr>
      <vt:lpstr>SELCUK, TURKEY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OF REVELATION</vt:lpstr>
      <vt:lpstr>PowerPoint Presentation</vt:lpstr>
      <vt:lpstr>Revelation Chapter 4  God’s Throne Room </vt:lpstr>
      <vt:lpstr>Revelation 4:1</vt:lpstr>
      <vt:lpstr>Revelation 4:1</vt:lpstr>
      <vt:lpstr>Revelation 4:1</vt:lpstr>
      <vt:lpstr>Revelation 4:2</vt:lpstr>
      <vt:lpstr>Revelation 4:2</vt:lpstr>
      <vt:lpstr>Revelation 4:3</vt:lpstr>
      <vt:lpstr>PowerPoint Presentation</vt:lpstr>
      <vt:lpstr>PowerPoint Presentation</vt:lpstr>
      <vt:lpstr>PowerPoint Presentation</vt:lpstr>
      <vt:lpstr>PowerPoint Presentation</vt:lpstr>
      <vt:lpstr>Revelation 4:4</vt:lpstr>
      <vt:lpstr>Revelation 4:4</vt:lpstr>
      <vt:lpstr>Revelation 4:4</vt:lpstr>
      <vt:lpstr>Revelation 4:4</vt:lpstr>
      <vt:lpstr>PowerPoint Presentation</vt:lpstr>
      <vt:lpstr>Revelation 4:5</vt:lpstr>
      <vt:lpstr>Revelation 4:5</vt:lpstr>
      <vt:lpstr>Revelation 4:5</vt:lpstr>
      <vt:lpstr>Revelation 4:5</vt:lpstr>
      <vt:lpstr>Revelation 4:6</vt:lpstr>
      <vt:lpstr>PowerPoint Presentation</vt:lpstr>
      <vt:lpstr>Revelation 4:7</vt:lpstr>
      <vt:lpstr>Revelation 4:7</vt:lpstr>
      <vt:lpstr>Revelation 4:7</vt:lpstr>
      <vt:lpstr>Revelation 4:7</vt:lpstr>
      <vt:lpstr>Revelation 4:7</vt:lpstr>
      <vt:lpstr>Revelation 4:7-8</vt:lpstr>
      <vt:lpstr>Revelation 4:9</vt:lpstr>
      <vt:lpstr>Revelation 4:10-11</vt:lpstr>
      <vt:lpstr>Revelation 4:10-11</vt:lpstr>
      <vt:lpstr>Revelation Chapter 5  God’s Throne Room </vt:lpstr>
      <vt:lpstr>Revelation 5:1</vt:lpstr>
      <vt:lpstr>Revelation 5:1</vt:lpstr>
      <vt:lpstr>Revelation 5:1</vt:lpstr>
      <vt:lpstr>Revelation 5:1</vt:lpstr>
      <vt:lpstr>Revelation 5:2</vt:lpstr>
      <vt:lpstr>Revelation 5:5</vt:lpstr>
      <vt:lpstr>Revelation 5:6</vt:lpstr>
      <vt:lpstr>Revelation 5:6</vt:lpstr>
      <vt:lpstr>Revelation 5:7</vt:lpstr>
      <vt:lpstr>Revelation 5:7</vt:lpstr>
      <vt:lpstr>Revelation 5:8</vt:lpstr>
      <vt:lpstr>Revelation 5:8</vt:lpstr>
      <vt:lpstr>Revelation 5:9</vt:lpstr>
      <vt:lpstr>Revelation 5:10</vt:lpstr>
      <vt:lpstr>Revelation 5:11</vt:lpstr>
      <vt:lpstr>Revelation 5:12</vt:lpstr>
      <vt:lpstr>Revelation 5:13</vt:lpstr>
      <vt:lpstr>Revelation 5:13-14</vt:lpstr>
      <vt:lpstr>Revelation Chapter 6</vt:lpstr>
      <vt:lpstr>Revelation Chapter 6</vt:lpstr>
      <vt:lpstr>Revelation 6:1</vt:lpstr>
      <vt:lpstr>Revelation 6:2 - “first seal”</vt:lpstr>
      <vt:lpstr>Revelation 6:2</vt:lpstr>
      <vt:lpstr>Revelation 6:2</vt:lpstr>
      <vt:lpstr>Revelation 6:2</vt:lpstr>
      <vt:lpstr>Revelation 6:2</vt:lpstr>
      <vt:lpstr>PowerPoint Presentation</vt:lpstr>
      <vt:lpstr>PowerPoint Presentation</vt:lpstr>
      <vt:lpstr>Revelation 6:2</vt:lpstr>
      <vt:lpstr>Revelation 6:2</vt:lpstr>
      <vt:lpstr>Revelation 6:2</vt:lpstr>
      <vt:lpstr>Revelation 6:2</vt:lpstr>
      <vt:lpstr>Revelation 6:2</vt:lpstr>
      <vt:lpstr>Revelation 6:3-4 - “SECOND seal”</vt:lpstr>
      <vt:lpstr>Revelation 6:3-4 - “SECOND seal”</vt:lpstr>
      <vt:lpstr>Revelation 6:4</vt:lpstr>
      <vt:lpstr>Revelation 6:4</vt:lpstr>
      <vt:lpstr>Revelation 6:4</vt:lpstr>
      <vt:lpstr>Revelation 6:5-6 - “THIRD seal”</vt:lpstr>
      <vt:lpstr>PowerPoint Presentation</vt:lpstr>
      <vt:lpstr>Revelation 6:5</vt:lpstr>
      <vt:lpstr>Revelation 6:6</vt:lpstr>
      <vt:lpstr>Revelation 6:6</vt:lpstr>
      <vt:lpstr>Revelation 6:7-8 - “FOURTH seal”</vt:lpstr>
      <vt:lpstr>Revelation 6:7-8 - “FOURTH seal”</vt:lpstr>
      <vt:lpstr>Revelation 6:8</vt:lpstr>
      <vt:lpstr>Revelation 6:8</vt:lpstr>
      <vt:lpstr>Revelation 6:8</vt:lpstr>
      <vt:lpstr>Revelation 6:9-11- “FIFTH seal”</vt:lpstr>
      <vt:lpstr>Revelation 6:9-11- “FIFTH seal”</vt:lpstr>
      <vt:lpstr>Revelation 6:9-11- “FIFTH seal”</vt:lpstr>
      <vt:lpstr>PowerPoint Presentation</vt:lpstr>
      <vt:lpstr>Revelation 6:9-11- “FIFTH seal”</vt:lpstr>
      <vt:lpstr>Revelation 6:9-11- “FIFTH seal”</vt:lpstr>
      <vt:lpstr>Revelation 6:9-11- “FIFTH seal”</vt:lpstr>
      <vt:lpstr>Revelation 6:12-17 - “sixth seal”</vt:lpstr>
      <vt:lpstr>PowerPoint Presentation</vt:lpstr>
      <vt:lpstr>PowerPoint Presentation</vt:lpstr>
      <vt:lpstr>PowerPoint Presentation</vt:lpstr>
      <vt:lpstr>PowerPoint Presentation</vt:lpstr>
      <vt:lpstr>PowerPoint Presentation</vt:lpstr>
      <vt:lpstr>Revelation Chapter 7  </vt:lpstr>
      <vt:lpstr>Revelation 7</vt:lpstr>
      <vt:lpstr>Revelation 7:1</vt:lpstr>
      <vt:lpstr>Revelation 7:1</vt:lpstr>
      <vt:lpstr>Revelation 7:1</vt:lpstr>
      <vt:lpstr>Revelation 7:1</vt:lpstr>
      <vt:lpstr>Revelation 7:1</vt:lpstr>
      <vt:lpstr>Revelation 7:2-3</vt:lpstr>
      <vt:lpstr>Revelation 7:2</vt:lpstr>
      <vt:lpstr>Revelation 7:2</vt:lpstr>
      <vt:lpstr>Revelation 7:3</vt:lpstr>
      <vt:lpstr>Revelation 7:3</vt:lpstr>
      <vt:lpstr>Revelation 7:4-8</vt:lpstr>
      <vt:lpstr>Revelation Chapter 7  </vt:lpstr>
      <vt:lpstr>Revelation 7:9</vt:lpstr>
      <vt:lpstr>Revelation 7:9</vt:lpstr>
      <vt:lpstr>Revelation 7:9</vt:lpstr>
      <vt:lpstr>Revelation 7:9</vt:lpstr>
      <vt:lpstr>Revelation 7:9</vt:lpstr>
      <vt:lpstr>Revelation 7:9</vt:lpstr>
      <vt:lpstr>Revelation 7:9</vt:lpstr>
      <vt:lpstr>Revelation 7:9</vt:lpstr>
      <vt:lpstr>Revelation 7:10</vt:lpstr>
      <vt:lpstr>Revelation 7:11-12</vt:lpstr>
      <vt:lpstr>Revelation 7:13</vt:lpstr>
      <vt:lpstr>Revelation 7:14</vt:lpstr>
      <vt:lpstr>Revelation 7:14</vt:lpstr>
      <vt:lpstr>Revelation 7:15</vt:lpstr>
      <vt:lpstr>Revelation 7:15</vt:lpstr>
      <vt:lpstr>Revelation 7:16</vt:lpstr>
      <vt:lpstr>Revelation 7:17</vt:lpstr>
      <vt:lpstr>Revelation Chapter 8  </vt:lpstr>
      <vt:lpstr>Revelation 8:1</vt:lpstr>
      <vt:lpstr>Revelation 8:2</vt:lpstr>
      <vt:lpstr>Revelation 8:2</vt:lpstr>
      <vt:lpstr>Revelation 8:2</vt:lpstr>
      <vt:lpstr>Revelation 8:3</vt:lpstr>
      <vt:lpstr>Revelation 8:3</vt:lpstr>
      <vt:lpstr>Revelation 8:3</vt:lpstr>
      <vt:lpstr>Revelation 8:3</vt:lpstr>
      <vt:lpstr>Revelation 8:4</vt:lpstr>
      <vt:lpstr>Revelation 8:5</vt:lpstr>
      <vt:lpstr>Revelation 8:5</vt:lpstr>
      <vt:lpstr>Revelation 8:6</vt:lpstr>
      <vt:lpstr>Revelation 8:7 – 1st TRUMPET</vt:lpstr>
      <vt:lpstr>Revelation 8:7</vt:lpstr>
      <vt:lpstr>Revelation 8:7 – 1st TRUMPET</vt:lpstr>
      <vt:lpstr>Revelation 8:7 – 1st TRUMPET</vt:lpstr>
      <vt:lpstr>Revelation 8:8-9 – 2nd TRUMPET</vt:lpstr>
      <vt:lpstr>Revelation 8:8-9 – 2nd TRUMPET</vt:lpstr>
      <vt:lpstr>Revelation 8:8-9 – 2nd TRUMPET</vt:lpstr>
      <vt:lpstr>Revelation 8:10-11 – 3rd TRUMPET</vt:lpstr>
      <vt:lpstr>Revelation 8:10-11 – 3rd TRUMPET</vt:lpstr>
      <vt:lpstr>Revelation 8:12 – 4th TRUMPET</vt:lpstr>
      <vt:lpstr>Revelation 8:12 – 4th TRUMPET</vt:lpstr>
      <vt:lpstr>Revelation 8:12 – 4th TRUMPET</vt:lpstr>
      <vt:lpstr>Revelation 8:12 – 4th TRUMPET</vt:lpstr>
      <vt:lpstr>Revelation 8:13</vt:lpstr>
      <vt:lpstr>Revelation Chapter 9  </vt:lpstr>
      <vt:lpstr>Revelation 9:1 – 5th TRUMPET</vt:lpstr>
      <vt:lpstr>Revelation 9:1 – 5th TRUMPET</vt:lpstr>
      <vt:lpstr>Revelation 9:1 – 5th TRUMPET</vt:lpstr>
      <vt:lpstr>Revelation 9:1 – 5th TRUMPET</vt:lpstr>
      <vt:lpstr>Revelation 9:2 – 5th TRUMPET</vt:lpstr>
      <vt:lpstr>Revelation 9:2 – 5th TRUMPET</vt:lpstr>
      <vt:lpstr>Revelation 9:2 – 5th TRUMPET</vt:lpstr>
      <vt:lpstr>PowerPoint Presentation</vt:lpstr>
      <vt:lpstr>PowerPoint Presentation</vt:lpstr>
      <vt:lpstr>Revelation 9:3,7-10 – 5th TRUMPET</vt:lpstr>
      <vt:lpstr>Revelation 9:4 – 5th TRUMPET</vt:lpstr>
      <vt:lpstr>Revelation 9:5-6 – 5th TRUMPET</vt:lpstr>
      <vt:lpstr>Revelation 9:11 – 5th TRUMPET</vt:lpstr>
      <vt:lpstr>Revelation 9:11-12 – 5th TRUMPET</vt:lpstr>
      <vt:lpstr>Revelation 9:13 – 6th TRUMPET</vt:lpstr>
      <vt:lpstr>Revelation 9:13 – 5th TRUMPET</vt:lpstr>
      <vt:lpstr>Revelation 9:14 – 5th TRUMPET</vt:lpstr>
      <vt:lpstr>Revelation 9:14 – 5th TRUMPET</vt:lpstr>
      <vt:lpstr>Revelation 9:14 – 5th TRUMPET</vt:lpstr>
      <vt:lpstr>Revelation 9:15 – 5th TRUMPET</vt:lpstr>
      <vt:lpstr>Revelation 9:16 – 5th TRUMPET</vt:lpstr>
      <vt:lpstr>Revelation 9:17,19 – 5th TRUMPET</vt:lpstr>
      <vt:lpstr>Revelation 9:17,19 – 5th TRUMPET</vt:lpstr>
      <vt:lpstr>Revelation 9:17,19 – 5th TRUMPET</vt:lpstr>
      <vt:lpstr>Revelation 9:18 – 5th TRUMPET</vt:lpstr>
      <vt:lpstr>Revelation 9:20-21 – 5th TRUMPET</vt:lpstr>
      <vt:lpstr>Revelation Chapter 10  </vt:lpstr>
      <vt:lpstr>Revelation 10</vt:lpstr>
      <vt:lpstr>Revelation 10:1-2</vt:lpstr>
      <vt:lpstr>PowerPoint Presentation</vt:lpstr>
      <vt:lpstr>Revelation 10:1-2</vt:lpstr>
      <vt:lpstr>Revelation 10:1-2</vt:lpstr>
      <vt:lpstr>Revelation 10:1-2</vt:lpstr>
      <vt:lpstr>Revelation 10:1-2</vt:lpstr>
      <vt:lpstr>Revelation 10:3</vt:lpstr>
      <vt:lpstr>Revelation 10:3</vt:lpstr>
      <vt:lpstr>Revelation 10:4</vt:lpstr>
      <vt:lpstr>Revelation 10:5-7</vt:lpstr>
      <vt:lpstr>PowerPoint Presentation</vt:lpstr>
      <vt:lpstr>Revelation 10:5-7</vt:lpstr>
      <vt:lpstr>PowerPoint Presentation</vt:lpstr>
      <vt:lpstr>Revelation 10:8-9</vt:lpstr>
      <vt:lpstr>Revelation 10:8-9</vt:lpstr>
      <vt:lpstr>PowerPoint Presentation</vt:lpstr>
      <vt:lpstr>Revelation 10:8-9</vt:lpstr>
      <vt:lpstr>Revelation 10:8-9</vt:lpstr>
      <vt:lpstr>Revelation 10:8-9</vt:lpstr>
      <vt:lpstr>PowerPoint Presentation</vt:lpstr>
      <vt:lpstr>Revelation 10:10</vt:lpstr>
      <vt:lpstr>Revelation 10:10-11</vt:lpstr>
      <vt:lpstr>Revelation Chapter 11  </vt:lpstr>
      <vt:lpstr>Revelation 11:1</vt:lpstr>
      <vt:lpstr>Revelation 11:1</vt:lpstr>
      <vt:lpstr>PowerPoint Presentation</vt:lpstr>
      <vt:lpstr>PowerPoint Presentation</vt:lpstr>
      <vt:lpstr>Revelation 11:1</vt:lpstr>
      <vt:lpstr>Revelation 11:1</vt:lpstr>
      <vt:lpstr>Revelation 11:1</vt:lpstr>
      <vt:lpstr>Revelation 11:1</vt:lpstr>
      <vt:lpstr>Revelation 11:1</vt:lpstr>
      <vt:lpstr>Revelation 11:1</vt:lpstr>
      <vt:lpstr>Revelation 11:2</vt:lpstr>
      <vt:lpstr>Revelation 11:2</vt:lpstr>
      <vt:lpstr>Revelation 11:2</vt:lpstr>
      <vt:lpstr>Revelation 11:3</vt:lpstr>
      <vt:lpstr>Revelation 11:4</vt:lpstr>
      <vt:lpstr>Revelation 11:4</vt:lpstr>
      <vt:lpstr>Revelation 11:4</vt:lpstr>
      <vt:lpstr>Revelation 11:4</vt:lpstr>
      <vt:lpstr>Revelation 11:4</vt:lpstr>
      <vt:lpstr>Revelation 11:4</vt:lpstr>
      <vt:lpstr>Revelation 11:4</vt:lpstr>
      <vt:lpstr>Revelation 11:4</vt:lpstr>
      <vt:lpstr>PowerPoint Presentation</vt:lpstr>
      <vt:lpstr>Revelation 11:5</vt:lpstr>
      <vt:lpstr>Revelation 11:5</vt:lpstr>
      <vt:lpstr>Revelation 11:5</vt:lpstr>
      <vt:lpstr>Revelation 11:6</vt:lpstr>
      <vt:lpstr>Revelation 11:7</vt:lpstr>
      <vt:lpstr>Revelation 11:7</vt:lpstr>
      <vt:lpstr>Revelation 11:8</vt:lpstr>
      <vt:lpstr>Revelation 11:9-10</vt:lpstr>
      <vt:lpstr>Revelation 11:11-12</vt:lpstr>
      <vt:lpstr>Revelation 11:11-12</vt:lpstr>
      <vt:lpstr>Revelation 11:13-14</vt:lpstr>
      <vt:lpstr>Revelation 11:13-14</vt:lpstr>
      <vt:lpstr>Revelation 11:13-14</vt:lpstr>
      <vt:lpstr>Revelation 11:13-14</vt:lpstr>
      <vt:lpstr>Revelation 11:15  7th TRUMPET</vt:lpstr>
      <vt:lpstr>Revelation 11:15</vt:lpstr>
      <vt:lpstr>Revelation 11:15</vt:lpstr>
      <vt:lpstr>Revelation 11:16-17</vt:lpstr>
      <vt:lpstr>Revelation 11:18</vt:lpstr>
      <vt:lpstr>Revelation 11:18</vt:lpstr>
      <vt:lpstr>Revelation 11:18</vt:lpstr>
      <vt:lpstr>Revelation 11:18</vt:lpstr>
      <vt:lpstr>Revelation 11:18</vt:lpstr>
      <vt:lpstr>Revelation 11:18</vt:lpstr>
      <vt:lpstr>Revelation 11:18</vt:lpstr>
      <vt:lpstr>PowerPoint Presentation</vt:lpstr>
      <vt:lpstr>Revelation 11:19</vt:lpstr>
      <vt:lpstr>Revelation 11:19</vt:lpstr>
      <vt:lpstr>Revelation 11:19</vt:lpstr>
      <vt:lpstr>Revelation 11:19</vt:lpstr>
      <vt:lpstr>PowerPoint Presentation</vt:lpstr>
      <vt:lpstr>Revelation CHAPTER 12 OUTLINE</vt:lpstr>
      <vt:lpstr>Revelation CHAPTER 12 OUTLINE</vt:lpstr>
      <vt:lpstr>Revelation CHAPTER 12 </vt:lpstr>
      <vt:lpstr>Revelation 12</vt:lpstr>
      <vt:lpstr>Revelation 12:1</vt:lpstr>
      <vt:lpstr>Revelation 12:1</vt:lpstr>
      <vt:lpstr>Revelation 12:1</vt:lpstr>
      <vt:lpstr>Revelation 12:1</vt:lpstr>
      <vt:lpstr>Revelation 12:1</vt:lpstr>
      <vt:lpstr>Revelation 12:2</vt:lpstr>
      <vt:lpstr>Revelation 12:2</vt:lpstr>
      <vt:lpstr>Revelation 12:3</vt:lpstr>
      <vt:lpstr>Revelation 12:3</vt:lpstr>
      <vt:lpstr>Revelation 12:3</vt:lpstr>
      <vt:lpstr>Revelation 12:3</vt:lpstr>
      <vt:lpstr>Revelation 12:3</vt:lpstr>
      <vt:lpstr>Revelation 12:3</vt:lpstr>
      <vt:lpstr>Revelation 12:3</vt:lpstr>
      <vt:lpstr>Revelation 12:3</vt:lpstr>
      <vt:lpstr>Revelation 12:4</vt:lpstr>
      <vt:lpstr>Revelation 12:4</vt:lpstr>
      <vt:lpstr>Revelation 12:4</vt:lpstr>
      <vt:lpstr>Revelation 12:4</vt:lpstr>
      <vt:lpstr>Revelation 12:4</vt:lpstr>
      <vt:lpstr>Revelation 12:4</vt:lpstr>
      <vt:lpstr>Revelation 12:4</vt:lpstr>
      <vt:lpstr>Revelation 12:5</vt:lpstr>
      <vt:lpstr>Revelation 12:5</vt:lpstr>
      <vt:lpstr>Revelation 12:5</vt:lpstr>
      <vt:lpstr>Revelation 12:6</vt:lpstr>
      <vt:lpstr>Revelation 12:6</vt:lpstr>
      <vt:lpstr>Revelation 12:6</vt:lpstr>
      <vt:lpstr>PowerPoint Presentation</vt:lpstr>
      <vt:lpstr>PowerPoint Presentation</vt:lpstr>
      <vt:lpstr>Revelation 12:7</vt:lpstr>
      <vt:lpstr>Revelation 12:7</vt:lpstr>
      <vt:lpstr>Revelation 12:7</vt:lpstr>
      <vt:lpstr>Revelation 12:8</vt:lpstr>
      <vt:lpstr>Revelation 12:8</vt:lpstr>
      <vt:lpstr>Revelation 12:8</vt:lpstr>
      <vt:lpstr>Revelation 12:8</vt:lpstr>
      <vt:lpstr>Revelation 12:9</vt:lpstr>
      <vt:lpstr>Revelation 12:9</vt:lpstr>
      <vt:lpstr>Revelation 12:9</vt:lpstr>
      <vt:lpstr>Revelation 12:9</vt:lpstr>
      <vt:lpstr>PowerPoint Presentation</vt:lpstr>
      <vt:lpstr>Revelation 12:9</vt:lpstr>
      <vt:lpstr>PowerPoint Presentation</vt:lpstr>
      <vt:lpstr>PowerPoint Presentation</vt:lpstr>
      <vt:lpstr>PowerPoint Presentation</vt:lpstr>
      <vt:lpstr>Revelation 12:10</vt:lpstr>
      <vt:lpstr>Revelation 12:10</vt:lpstr>
      <vt:lpstr>Revelation 12:10</vt:lpstr>
      <vt:lpstr>Revelation 12:10</vt:lpstr>
      <vt:lpstr>Revelation 12:10</vt:lpstr>
      <vt:lpstr>Revelation 12:10</vt:lpstr>
      <vt:lpstr>Revelation 12:10</vt:lpstr>
      <vt:lpstr>Revelation 12:10</vt:lpstr>
      <vt:lpstr>Revelation 12:11</vt:lpstr>
      <vt:lpstr>Revelation 12:11</vt:lpstr>
      <vt:lpstr>Revelation 12:11</vt:lpstr>
      <vt:lpstr>Revelation 12:11</vt:lpstr>
      <vt:lpstr>Revelation 12:12</vt:lpstr>
      <vt:lpstr>Revelation 12:12</vt:lpstr>
      <vt:lpstr>Revelation 12:13</vt:lpstr>
      <vt:lpstr>Revelation 12:14</vt:lpstr>
      <vt:lpstr>Revelation 12:14</vt:lpstr>
      <vt:lpstr>Revelation 12:14</vt:lpstr>
      <vt:lpstr>Revelation 12:14</vt:lpstr>
      <vt:lpstr>Revelation 12:14</vt:lpstr>
      <vt:lpstr>Revelation 12:15</vt:lpstr>
      <vt:lpstr>Revelation 12:15</vt:lpstr>
      <vt:lpstr>PowerPoint Presentation</vt:lpstr>
      <vt:lpstr>Revelation 12:16</vt:lpstr>
      <vt:lpstr>Revelation 12:17</vt:lpstr>
      <vt:lpstr>PowerPoint Presentation</vt:lpstr>
      <vt:lpstr>PowerPoint Presentation</vt:lpstr>
      <vt:lpstr>PowerPoint Presentation</vt:lpstr>
      <vt:lpstr>Revelation 13:1</vt:lpstr>
      <vt:lpstr>Revelation 13:1</vt:lpstr>
      <vt:lpstr>Revelation 13:1</vt:lpstr>
      <vt:lpstr>Revelation 13:1</vt:lpstr>
      <vt:lpstr>Revelation 13:1</vt:lpstr>
      <vt:lpstr>Revelation 13:1</vt:lpstr>
      <vt:lpstr>Revelation 13:1</vt:lpstr>
      <vt:lpstr>Revelation 13:1</vt:lpstr>
      <vt:lpstr>Revelation 13:1</vt:lpstr>
      <vt:lpstr>Revelation 13:2</vt:lpstr>
      <vt:lpstr>Revelation 13:2</vt:lpstr>
      <vt:lpstr>Revelation 13:2</vt:lpstr>
      <vt:lpstr>Revelation 13:2</vt:lpstr>
      <vt:lpstr>Revelation 13:3</vt:lpstr>
      <vt:lpstr>Revelation 13:3</vt:lpstr>
      <vt:lpstr>Revelation 13:3</vt:lpstr>
      <vt:lpstr>Revelation 13:3</vt:lpstr>
      <vt:lpstr>Revelation 13:3</vt:lpstr>
      <vt:lpstr>Revelation 13:3</vt:lpstr>
      <vt:lpstr>Revelation 13:3</vt:lpstr>
      <vt:lpstr>Revelation 13:3</vt:lpstr>
      <vt:lpstr>Revelation 13:3</vt:lpstr>
      <vt:lpstr>PowerPoint Presentation</vt:lpstr>
      <vt:lpstr>Revelation 13:4</vt:lpstr>
      <vt:lpstr>Revelation 13:4</vt:lpstr>
      <vt:lpstr>Revelation 13:5</vt:lpstr>
      <vt:lpstr>Revelation 13:5</vt:lpstr>
      <vt:lpstr>Revelation 13:5</vt:lpstr>
      <vt:lpstr>Revelation 13:6</vt:lpstr>
      <vt:lpstr>Revelation 13:7</vt:lpstr>
      <vt:lpstr>Revelation 13:8</vt:lpstr>
      <vt:lpstr>Revelation 13:9</vt:lpstr>
      <vt:lpstr>Revelation 13:10</vt:lpstr>
      <vt:lpstr>Revelation 13:10</vt:lpstr>
      <vt:lpstr>Revelation 13:10</vt:lpstr>
      <vt:lpstr>Revelation 13:10</vt:lpstr>
      <vt:lpstr>Revelation 13:10</vt:lpstr>
      <vt:lpstr>Revelation 13:10</vt:lpstr>
      <vt:lpstr>Revelation 13:10</vt:lpstr>
      <vt:lpstr>Revelation 13:10</vt:lpstr>
      <vt:lpstr>PowerPoint Presentation</vt:lpstr>
      <vt:lpstr>PowerPoint Presentation</vt:lpstr>
      <vt:lpstr>Revelation 13:11</vt:lpstr>
      <vt:lpstr>Revelation 13:11</vt:lpstr>
      <vt:lpstr>Revelation 13:12</vt:lpstr>
      <vt:lpstr>Revelation 13:12</vt:lpstr>
      <vt:lpstr>PowerPoint Presentation</vt:lpstr>
      <vt:lpstr>Revelation 13:13</vt:lpstr>
      <vt:lpstr>PowerPoint Presentation</vt:lpstr>
      <vt:lpstr>Revelation 13:14</vt:lpstr>
      <vt:lpstr>PowerPoint Presentation</vt:lpstr>
      <vt:lpstr>PowerPoint Presentation</vt:lpstr>
      <vt:lpstr>Revelation 13:15</vt:lpstr>
      <vt:lpstr>PowerPoint Presentation</vt:lpstr>
      <vt:lpstr>PowerPoint Presentation</vt:lpstr>
      <vt:lpstr>PowerPoint Presentation</vt:lpstr>
      <vt:lpstr>PowerPoint Presentation</vt:lpstr>
      <vt:lpstr>Revelation 13:16</vt:lpstr>
      <vt:lpstr>Revelation 13:17</vt:lpstr>
      <vt:lpstr>Revelation 13:17</vt:lpstr>
      <vt:lpstr>Revelation 13:17</vt:lpstr>
      <vt:lpstr>Revelation 13:17</vt:lpstr>
      <vt:lpstr>Revelation 13:18</vt:lpstr>
      <vt:lpstr>PowerPoint Presentation</vt:lpstr>
      <vt:lpstr>PowerPoint Presentation</vt:lpstr>
      <vt:lpstr>The Antichrist: Character &amp; nature</vt:lpstr>
      <vt:lpstr>The Antichrist: Character &amp; nature</vt:lpstr>
      <vt:lpstr>PowerPoint Presentation</vt:lpstr>
      <vt:lpstr>The Antichrist: Character &amp; nature</vt:lpstr>
      <vt:lpstr>The Antichrist: Character &amp; nature</vt:lpstr>
      <vt:lpstr>PowerPoint Presentation</vt:lpstr>
      <vt:lpstr>The Antichrist: Character &amp; nature</vt:lpstr>
      <vt:lpstr>PowerPoint Presentation</vt:lpstr>
      <vt:lpstr>The Antichrist: Character &amp; nature</vt:lpstr>
      <vt:lpstr>The Antichrist: Character &amp; nature</vt:lpstr>
      <vt:lpstr>PowerPoint Presentation</vt:lpstr>
      <vt:lpstr>The Antichrist: Character &amp; nature</vt:lpstr>
      <vt:lpstr>PowerPoint Presentation</vt:lpstr>
      <vt:lpstr>PowerPoint Presentation</vt:lpstr>
      <vt:lpstr>The Antichrist: Character &amp; nature</vt:lpstr>
      <vt:lpstr>The Antichrist: Character &amp; nature</vt:lpstr>
      <vt:lpstr>The Antichrist: Character &amp; nature</vt:lpstr>
      <vt:lpstr>PowerPoint Presentation</vt:lpstr>
      <vt:lpstr>The Antichrist: Character &amp; nature</vt:lpstr>
      <vt:lpstr>The Antichrist: Character &amp; nature</vt:lpstr>
      <vt:lpstr>The Antichrist: Character &amp; nature</vt:lpstr>
      <vt:lpstr>PowerPoint Presentation</vt:lpstr>
      <vt:lpstr>The Antichrist’s doom &amp; destiny</vt:lpstr>
      <vt:lpstr>PowerPoint Presentation</vt:lpstr>
      <vt:lpstr>Revelation Chapter 14  </vt:lpstr>
      <vt:lpstr>Revelation 14</vt:lpstr>
      <vt:lpstr>Revelation 14</vt:lpstr>
      <vt:lpstr>Revelation 14</vt:lpstr>
      <vt:lpstr>Revelation 14</vt:lpstr>
      <vt:lpstr>Revelation 14</vt:lpstr>
      <vt:lpstr>Revelation 14</vt:lpstr>
      <vt:lpstr>Revelation 14:1</vt:lpstr>
      <vt:lpstr>Revelation 14:1</vt:lpstr>
      <vt:lpstr>Revelation 14:1</vt:lpstr>
      <vt:lpstr>Revelation 14:1</vt:lpstr>
      <vt:lpstr>Revelation 14:2</vt:lpstr>
      <vt:lpstr>Revelation 14:2</vt:lpstr>
      <vt:lpstr>Revelation 14:3</vt:lpstr>
      <vt:lpstr>Revelation 14:4</vt:lpstr>
      <vt:lpstr>Revelation 14:4</vt:lpstr>
      <vt:lpstr>Revelation 14:4</vt:lpstr>
      <vt:lpstr>Revelation 14:4</vt:lpstr>
      <vt:lpstr>Revelation 14:4</vt:lpstr>
      <vt:lpstr>Revelation 14:4</vt:lpstr>
      <vt:lpstr>Revelation 14:4</vt:lpstr>
      <vt:lpstr>Revelation 14:5</vt:lpstr>
      <vt:lpstr>Revelation 14:5</vt:lpstr>
      <vt:lpstr>Revelation 14:6</vt:lpstr>
      <vt:lpstr>Revelation 14:6</vt:lpstr>
      <vt:lpstr>Revelation 14:6</vt:lpstr>
      <vt:lpstr>Revelation 14:6</vt:lpstr>
      <vt:lpstr>Revelation 14:6</vt:lpstr>
      <vt:lpstr>Revelation 14:6</vt:lpstr>
      <vt:lpstr>Revelation 14:7</vt:lpstr>
      <vt:lpstr>Revelation 14:7</vt:lpstr>
      <vt:lpstr>Revelation 14:8</vt:lpstr>
      <vt:lpstr>Revelation 14:8</vt:lpstr>
      <vt:lpstr>Revelation 14:8</vt:lpstr>
      <vt:lpstr>Revelation 14:8</vt:lpstr>
      <vt:lpstr>Revelation 14:8</vt:lpstr>
      <vt:lpstr>Revelation 14:8</vt:lpstr>
      <vt:lpstr>Revelation 14:8</vt:lpstr>
      <vt:lpstr>Revelation 14:8</vt:lpstr>
      <vt:lpstr>Revelation 14:8</vt:lpstr>
      <vt:lpstr>Revelation 14:9</vt:lpstr>
      <vt:lpstr>Revelation 14:10</vt:lpstr>
      <vt:lpstr>Revelation 14:10</vt:lpstr>
      <vt:lpstr>Revelation 14:11</vt:lpstr>
      <vt:lpstr>Revelation 14:11</vt:lpstr>
      <vt:lpstr>Revelation 14:11</vt:lpstr>
      <vt:lpstr>Revelation 14:11</vt:lpstr>
      <vt:lpstr>Revelation 14:12</vt:lpstr>
      <vt:lpstr>Revelation 14:12</vt:lpstr>
      <vt:lpstr>Revelation 14:13</vt:lpstr>
      <vt:lpstr>Revelation 14:13</vt:lpstr>
      <vt:lpstr>Revelation 14:13</vt:lpstr>
      <vt:lpstr>Revelation 14:13</vt:lpstr>
      <vt:lpstr>Revelation 14:13</vt:lpstr>
      <vt:lpstr>Revelation 14:13</vt:lpstr>
      <vt:lpstr>Revelation 14:13</vt:lpstr>
      <vt:lpstr>Revelation 14:13</vt:lpstr>
      <vt:lpstr>Revelation 14:13</vt:lpstr>
      <vt:lpstr>Revelation 14:13</vt:lpstr>
      <vt:lpstr>PowerPoint Presentation</vt:lpstr>
      <vt:lpstr>PowerPoint Presentation</vt:lpstr>
      <vt:lpstr>PowerPoint Presentation</vt:lpstr>
      <vt:lpstr>Revelation 14:14</vt:lpstr>
      <vt:lpstr>Revelation 14:14</vt:lpstr>
      <vt:lpstr>Revelation 14:14</vt:lpstr>
      <vt:lpstr>Revelation 14:14</vt:lpstr>
      <vt:lpstr>PowerPoint Presentation</vt:lpstr>
      <vt:lpstr>PowerPoint Presentation</vt:lpstr>
      <vt:lpstr>PowerPoint Presentation</vt:lpstr>
      <vt:lpstr>PowerPoint Presentation</vt:lpstr>
      <vt:lpstr>PowerPoint Presentation</vt:lpstr>
      <vt:lpstr>Revelation 14:15</vt:lpstr>
      <vt:lpstr>Revelation 14:15</vt:lpstr>
      <vt:lpstr>Revelation 14:15</vt:lpstr>
      <vt:lpstr>Revelation 14:15</vt:lpstr>
      <vt:lpstr>Revelation 14:15</vt:lpstr>
      <vt:lpstr>PowerPoint Presentation</vt:lpstr>
      <vt:lpstr>Revelation 14:16</vt:lpstr>
      <vt:lpstr>Revelation 14:17</vt:lpstr>
      <vt:lpstr>Revelation 14:18</vt:lpstr>
      <vt:lpstr>Revelation 14:18</vt:lpstr>
      <vt:lpstr>PowerPoint Presentation</vt:lpstr>
      <vt:lpstr>Revelation 14:19</vt:lpstr>
      <vt:lpstr>Revelation 14:20</vt:lpstr>
      <vt:lpstr>PowerPoint Presentation</vt:lpstr>
      <vt:lpstr>Revelation 14:20</vt:lpstr>
      <vt:lpstr>Revelation 14:14-20</vt:lpstr>
      <vt:lpstr>PowerPoint Presentation</vt:lpstr>
      <vt:lpstr>PowerPoint Presentation</vt:lpstr>
      <vt:lpstr>Revelation Chapter 15  </vt:lpstr>
      <vt:lpstr>Revelation Chapter 15 summary</vt:lpstr>
      <vt:lpstr>Revelation Chapter 15 summary</vt:lpstr>
      <vt:lpstr>PowerPoint Presentation</vt:lpstr>
      <vt:lpstr>Revelation 15:1</vt:lpstr>
      <vt:lpstr>Revelation 15:1</vt:lpstr>
      <vt:lpstr>Revelation 15:1</vt:lpstr>
      <vt:lpstr>PowerPoint Presentation</vt:lpstr>
      <vt:lpstr>Revelation 15:2</vt:lpstr>
      <vt:lpstr>Revelation 15:2</vt:lpstr>
      <vt:lpstr>Revelation 15:3</vt:lpstr>
      <vt:lpstr>Revelation 15:3</vt:lpstr>
      <vt:lpstr>Revelation 15:3</vt:lpstr>
      <vt:lpstr>Revelation 15:4</vt:lpstr>
      <vt:lpstr>Revelation 15:5</vt:lpstr>
      <vt:lpstr>Revelation 15:5</vt:lpstr>
      <vt:lpstr>Revelation 15:5</vt:lpstr>
      <vt:lpstr>PowerPoint Presentation</vt:lpstr>
      <vt:lpstr>Revelation 15:7</vt:lpstr>
      <vt:lpstr>Revelation 15:8</vt:lpstr>
      <vt:lpstr>PowerPoint Presentation</vt:lpstr>
      <vt:lpstr>Revelation 16:1</vt:lpstr>
      <vt:lpstr>Revelation 16:1</vt:lpstr>
      <vt:lpstr>PowerPoint Presentation</vt:lpstr>
      <vt:lpstr>Revelation 16</vt:lpstr>
      <vt:lpstr>Revelation 16:2 – 1st BOWL</vt:lpstr>
      <vt:lpstr>Revelation 16:3 – 2ND BOWL</vt:lpstr>
      <vt:lpstr>Revelation 16:3 – 2ND BOWL</vt:lpstr>
      <vt:lpstr>Revelation 16:3 – 2ND BOWL</vt:lpstr>
      <vt:lpstr>Revelation 16:4-7 – 3RD BOWL</vt:lpstr>
      <vt:lpstr>Revelation 16:8 – 4TH BOWL</vt:lpstr>
      <vt:lpstr>Revelation 16:8 4TH BOWL</vt:lpstr>
      <vt:lpstr>Revelation 16:8 4TH BOWL</vt:lpstr>
      <vt:lpstr>Revelation 16:9 – 4TH BOWL</vt:lpstr>
      <vt:lpstr>Revelation 16:10-11 – 5TH BOWL</vt:lpstr>
      <vt:lpstr>Revelation 16:10 5TH BOWL</vt:lpstr>
      <vt:lpstr>Revelation 16:10 5TH BOWL</vt:lpstr>
      <vt:lpstr>Revelation 16:10 5TH BOWL</vt:lpstr>
      <vt:lpstr>Revelation 16:10 5TH BOWL</vt:lpstr>
      <vt:lpstr>Revelation 16:11 – 5TH BOWL</vt:lpstr>
      <vt:lpstr>Revelation 16:11 5TH BOWL</vt:lpstr>
      <vt:lpstr>Revelation 16:12-16 – 6TH BOWL</vt:lpstr>
      <vt:lpstr>Revelation 16:12 – 6TH BOWL</vt:lpstr>
      <vt:lpstr>Revelation 16:12 – 6TH BOWL</vt:lpstr>
      <vt:lpstr>Revelation 16:12 – 6TH BOWL</vt:lpstr>
      <vt:lpstr>PowerPoint Presentation</vt:lpstr>
      <vt:lpstr>PowerPoint Presentation</vt:lpstr>
      <vt:lpstr>Revelation 16:13 – 6TH BOWL</vt:lpstr>
      <vt:lpstr>Revelation 16:13 – 6TH BOWL</vt:lpstr>
      <vt:lpstr>Revelation 16:13 – 6TH BOWL</vt:lpstr>
      <vt:lpstr>Revelation 16:14 – 6TH BOWL</vt:lpstr>
      <vt:lpstr>Revelation 16:14 – 6TH BOWL</vt:lpstr>
      <vt:lpstr>Revelation 16:14 – 6TH BOWL</vt:lpstr>
      <vt:lpstr>Revelation 16:12-16  6TH BOWL</vt:lpstr>
      <vt:lpstr>Revelation 16:15 – 6TH BOWL</vt:lpstr>
      <vt:lpstr>Revelation 16:15 – 6TH BOWL</vt:lpstr>
      <vt:lpstr>Revelation 16:16 – 6TH BOWL</vt:lpstr>
      <vt:lpstr>Revelation 16:16 – 6TH BOWL</vt:lpstr>
      <vt:lpstr>Revelation 16:16 – 6TH BOWL</vt:lpstr>
      <vt:lpstr>Revelation 16:16 – 6TH BOWL</vt:lpstr>
      <vt:lpstr>PowerPoint Presentation</vt:lpstr>
      <vt:lpstr>Revelation 16:16 – ARMAGEDDON</vt:lpstr>
      <vt:lpstr>Revelation 16:16 – ARMAGEDDON</vt:lpstr>
      <vt:lpstr>Revelation 16:16 – ARMAGEDDON</vt:lpstr>
      <vt:lpstr>Revelation 16:16 – ARMAGEDDON</vt:lpstr>
      <vt:lpstr>PowerPoint Presentation</vt:lpstr>
      <vt:lpstr>Revelation 16:16 – ARMAGEDDON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16:17-21 – 7TH BOWL</vt:lpstr>
      <vt:lpstr>Revelation 16:17 – 7TH BOWL</vt:lpstr>
      <vt:lpstr>Revelation 16:18 – 7TH BOWL</vt:lpstr>
      <vt:lpstr>Revelation 16:18 – 7TH BOWL</vt:lpstr>
      <vt:lpstr>Revelation 16:18 – 7TH BOWL</vt:lpstr>
      <vt:lpstr>Revelation 16:19 – 7TH BOWL</vt:lpstr>
      <vt:lpstr>Revelation 16:19 – 7TH BOWL</vt:lpstr>
      <vt:lpstr>Revelation 16:19 – 7TH BOWL</vt:lpstr>
      <vt:lpstr>Revelation 16:19 – 7TH BOWL</vt:lpstr>
      <vt:lpstr>Revelation 16:19 – 7TH BOWL</vt:lpstr>
      <vt:lpstr>Revelation 16:20 – 7TH BOWL</vt:lpstr>
      <vt:lpstr>Revelation 16:21 – 7TH BOWL</vt:lpstr>
      <vt:lpstr>Revelation 16:21 – 7TH BOWL</vt:lpstr>
      <vt:lpstr>Revelation 16:21 – 7TH BOWL</vt:lpstr>
      <vt:lpstr>Revelation Chapter 17  </vt:lpstr>
      <vt:lpstr>PowerPoint Presentation</vt:lpstr>
      <vt:lpstr>PowerPoint Presentation</vt:lpstr>
      <vt:lpstr>Revelation 17-18</vt:lpstr>
      <vt:lpstr>Revelation 17-18</vt:lpstr>
      <vt:lpstr>Revelation 17-18</vt:lpstr>
      <vt:lpstr>Revelation 17</vt:lpstr>
      <vt:lpstr>Revelation 17</vt:lpstr>
      <vt:lpstr>Revelation 17</vt:lpstr>
      <vt:lpstr>Revelation 17:1</vt:lpstr>
      <vt:lpstr>Revelation 17:1</vt:lpstr>
      <vt:lpstr>Revelation 17:1</vt:lpstr>
      <vt:lpstr>Revelation 17:1</vt:lpstr>
      <vt:lpstr>Revelation 17:2</vt:lpstr>
      <vt:lpstr>Revelation 17:2</vt:lpstr>
      <vt:lpstr>Revelation 17:3-4</vt:lpstr>
      <vt:lpstr>Revelation 17:3-4</vt:lpstr>
      <vt:lpstr>Revelation 17:3</vt:lpstr>
      <vt:lpstr>Revelation 17:3</vt:lpstr>
      <vt:lpstr>Revelation 17:3</vt:lpstr>
      <vt:lpstr>Revelation 17:4</vt:lpstr>
      <vt:lpstr>Revelation 17:4</vt:lpstr>
      <vt:lpstr>Revelation 17:4</vt:lpstr>
      <vt:lpstr>PowerPoint Presentation</vt:lpstr>
      <vt:lpstr>PowerPoint Presentation</vt:lpstr>
      <vt:lpstr>Revelation 17:5</vt:lpstr>
      <vt:lpstr>Revelation 17:5</vt:lpstr>
      <vt:lpstr>PowerPoint Presentation</vt:lpstr>
      <vt:lpstr>PowerPoint Presentation</vt:lpstr>
      <vt:lpstr>Revelation 17:5</vt:lpstr>
      <vt:lpstr>PowerPoint Presentation</vt:lpstr>
      <vt:lpstr>Revelation 17:5</vt:lpstr>
      <vt:lpstr>Revelation 17:5</vt:lpstr>
      <vt:lpstr>PowerPoint Presentation</vt:lpstr>
      <vt:lpstr>Revelation 17:5</vt:lpstr>
      <vt:lpstr>Revelation 17:5</vt:lpstr>
      <vt:lpstr>Revelation 17:5</vt:lpstr>
      <vt:lpstr>Revelation 17:5</vt:lpstr>
      <vt:lpstr>Revelation 17:5</vt:lpstr>
      <vt:lpstr>Revelation 17:5</vt:lpstr>
      <vt:lpstr>PowerPoint Presentation</vt:lpstr>
      <vt:lpstr>Revelation 17:6</vt:lpstr>
      <vt:lpstr>Revelation 17:6</vt:lpstr>
      <vt:lpstr>Revelation 17:7</vt:lpstr>
      <vt:lpstr>Revelation 17:8</vt:lpstr>
      <vt:lpstr>Revelation 17:8</vt:lpstr>
      <vt:lpstr>Revelation 17:8</vt:lpstr>
      <vt:lpstr>Revelation 17:8</vt:lpstr>
      <vt:lpstr>Revelation 17:8</vt:lpstr>
      <vt:lpstr>Revelation 17:8</vt:lpstr>
      <vt:lpstr>Revelation 17:8</vt:lpstr>
      <vt:lpstr>Revelation 17:9</vt:lpstr>
      <vt:lpstr>Revelation 17:9</vt:lpstr>
      <vt:lpstr>Revelation 17:9</vt:lpstr>
      <vt:lpstr>Revelation 17:10</vt:lpstr>
      <vt:lpstr>Revelation 17:10</vt:lpstr>
      <vt:lpstr>Revelation 17:10</vt:lpstr>
      <vt:lpstr>Revelation 17:10</vt:lpstr>
      <vt:lpstr>Revelation 17:11</vt:lpstr>
      <vt:lpstr>Revelation 17:11</vt:lpstr>
      <vt:lpstr>Revelation 17:11</vt:lpstr>
      <vt:lpstr>Revelation 17:12</vt:lpstr>
      <vt:lpstr>Revelation 17:12</vt:lpstr>
      <vt:lpstr>Revelation 17:13</vt:lpstr>
      <vt:lpstr>Revelation 17:14</vt:lpstr>
      <vt:lpstr>Revelation 17:15</vt:lpstr>
      <vt:lpstr>Revelation 17:16</vt:lpstr>
      <vt:lpstr>Revelation 17:16</vt:lpstr>
      <vt:lpstr>Revelation 17:17</vt:lpstr>
      <vt:lpstr>Revelation 17:18</vt:lpstr>
      <vt:lpstr>Revelation Chapter 18  </vt:lpstr>
      <vt:lpstr>Revelation 18</vt:lpstr>
      <vt:lpstr>Revelation 18</vt:lpstr>
      <vt:lpstr>Revelation 18</vt:lpstr>
      <vt:lpstr>Revelation 18</vt:lpstr>
      <vt:lpstr>Revelation 18</vt:lpstr>
      <vt:lpstr>Revelation 18:1</vt:lpstr>
      <vt:lpstr>Revelation 18:1</vt:lpstr>
      <vt:lpstr>Revelation 18:2</vt:lpstr>
      <vt:lpstr>Revelation 18:2</vt:lpstr>
      <vt:lpstr>Revelation 18:2</vt:lpstr>
      <vt:lpstr>Revelation 18:2</vt:lpstr>
      <vt:lpstr>Revelation 18:3</vt:lpstr>
      <vt:lpstr>Revelation 18:3</vt:lpstr>
      <vt:lpstr>Revelation 18:3</vt:lpstr>
      <vt:lpstr>Revelation 18:4</vt:lpstr>
      <vt:lpstr>Revelation 18:4</vt:lpstr>
      <vt:lpstr>Revelation 18:5</vt:lpstr>
      <vt:lpstr>Revelation 18:6</vt:lpstr>
      <vt:lpstr>Revelation 18:6</vt:lpstr>
      <vt:lpstr>Revelation 18:7</vt:lpstr>
      <vt:lpstr>Revelation 18:7</vt:lpstr>
      <vt:lpstr>Revelation 18:7</vt:lpstr>
      <vt:lpstr>Revelation 18:7</vt:lpstr>
      <vt:lpstr>Revelation 18:8</vt:lpstr>
      <vt:lpstr>Revelation 18:8</vt:lpstr>
      <vt:lpstr>Revelation 18:9</vt:lpstr>
      <vt:lpstr>Revelation 18:9</vt:lpstr>
      <vt:lpstr>Revelation 18:10</vt:lpstr>
      <vt:lpstr>Revelation 18:10</vt:lpstr>
      <vt:lpstr>Revelation 18:11</vt:lpstr>
      <vt:lpstr>Revelation 18:12-13</vt:lpstr>
      <vt:lpstr>Revelation 18:14</vt:lpstr>
      <vt:lpstr>Revelation 18:15</vt:lpstr>
      <vt:lpstr>Revelation 18:16-17</vt:lpstr>
      <vt:lpstr>Revelation 18:17</vt:lpstr>
      <vt:lpstr>Revelation 18:18</vt:lpstr>
      <vt:lpstr>Revelation 18:19</vt:lpstr>
      <vt:lpstr>Revelation 18:20</vt:lpstr>
      <vt:lpstr>Revelation 18:21</vt:lpstr>
      <vt:lpstr>Revelation 18:21</vt:lpstr>
      <vt:lpstr>Revelation 18:22-23</vt:lpstr>
      <vt:lpstr>Revelation 18:24</vt:lpstr>
      <vt:lpstr>Revelation Chapter 19  </vt:lpstr>
      <vt:lpstr>Revelation 19</vt:lpstr>
      <vt:lpstr>Revelation 19:1-2</vt:lpstr>
      <vt:lpstr>Revelation 19:3-4</vt:lpstr>
      <vt:lpstr>Revelation 19:5</vt:lpstr>
      <vt:lpstr>Revelation 19:5</vt:lpstr>
      <vt:lpstr>Revelation 19:5</vt:lpstr>
      <vt:lpstr>Revelation 19:6</vt:lpstr>
      <vt:lpstr>Revelation 19:7</vt:lpstr>
      <vt:lpstr>Revelation 19:7</vt:lpstr>
      <vt:lpstr>Revelation 19:7</vt:lpstr>
      <vt:lpstr>Revelation 19:8</vt:lpstr>
      <vt:lpstr>Revelation 19:8</vt:lpstr>
      <vt:lpstr>Revelation 19:9</vt:lpstr>
      <vt:lpstr>Revelation 19:10</vt:lpstr>
      <vt:lpstr>Revelation 19:10</vt:lpstr>
      <vt:lpstr>Revelation 19:11-16</vt:lpstr>
      <vt:lpstr>Revelation 19:11</vt:lpstr>
      <vt:lpstr>Revelation 19:11</vt:lpstr>
      <vt:lpstr>Revelation 19:12</vt:lpstr>
      <vt:lpstr>Revelation 19:12</vt:lpstr>
      <vt:lpstr>Revelation 19:12</vt:lpstr>
      <vt:lpstr>Revelation 19:12</vt:lpstr>
      <vt:lpstr>PowerPoint Presentation</vt:lpstr>
      <vt:lpstr>Revelation 19:13</vt:lpstr>
      <vt:lpstr>PowerPoint Presentation</vt:lpstr>
      <vt:lpstr>PowerPoint Presentation</vt:lpstr>
      <vt:lpstr>Revelation 19:14</vt:lpstr>
      <vt:lpstr>Revelation 19:15</vt:lpstr>
      <vt:lpstr>Revelation 19:15</vt:lpstr>
      <vt:lpstr>PowerPoint Presentation</vt:lpstr>
      <vt:lpstr>PowerPoint Presentation</vt:lpstr>
      <vt:lpstr>Revelation 19:16</vt:lpstr>
      <vt:lpstr>Revelation 19:16</vt:lpstr>
      <vt:lpstr>PowerPoint Presentation</vt:lpstr>
      <vt:lpstr>PowerPoint Presentation</vt:lpstr>
      <vt:lpstr>Revelation 19:17</vt:lpstr>
      <vt:lpstr>Revelation 19:17</vt:lpstr>
      <vt:lpstr>Revelation 19:17</vt:lpstr>
      <vt:lpstr>Revelation 19:18</vt:lpstr>
      <vt:lpstr>Revelation 19:19</vt:lpstr>
      <vt:lpstr>Revelation 19:20</vt:lpstr>
      <vt:lpstr>Revelation 19:21</vt:lpstr>
      <vt:lpstr>Revelation 19:21</vt:lpstr>
      <vt:lpstr>PowerPoint Presentation</vt:lpstr>
      <vt:lpstr>CHAPTER 20: BACKGROUND</vt:lpstr>
      <vt:lpstr>CHAPTER 20: BACKGROUND</vt:lpstr>
      <vt:lpstr>CHAPTER 20: outline</vt:lpstr>
      <vt:lpstr>CHAPTER 20: overview</vt:lpstr>
      <vt:lpstr>CHAPTER 20: overview</vt:lpstr>
      <vt:lpstr>CHAPTER 20: overview</vt:lpstr>
      <vt:lpstr>CHAPTER 20: overview</vt:lpstr>
      <vt:lpstr>CHAPTER 20: overview</vt:lpstr>
      <vt:lpstr>PowerPoint Presentation</vt:lpstr>
      <vt:lpstr>Revelation 20:1</vt:lpstr>
      <vt:lpstr>Revelation 20:1</vt:lpstr>
      <vt:lpstr>Revelation 20:1</vt:lpstr>
      <vt:lpstr>PowerPoint Presentation</vt:lpstr>
      <vt:lpstr>Revelation 20:2</vt:lpstr>
      <vt:lpstr>Revelation 20:2</vt:lpstr>
      <vt:lpstr>PowerPoint Presentation</vt:lpstr>
      <vt:lpstr>Revelation 20:3</vt:lpstr>
      <vt:lpstr>Revelation 20:4</vt:lpstr>
      <vt:lpstr>Revelation 20:4</vt:lpstr>
      <vt:lpstr>Revelation 20:4</vt:lpstr>
      <vt:lpstr>Revelation 20:4</vt:lpstr>
      <vt:lpstr>Revelation 20:4</vt:lpstr>
      <vt:lpstr>Revelation 20:4</vt:lpstr>
      <vt:lpstr>Revelation 20:4</vt:lpstr>
      <vt:lpstr>Revelation 20:4</vt:lpstr>
      <vt:lpstr>Revelation 20:4</vt:lpstr>
      <vt:lpstr>Revelation 20:4</vt:lpstr>
      <vt:lpstr>Revelation 20:4</vt:lpstr>
      <vt:lpstr>Revelation 20:5</vt:lpstr>
      <vt:lpstr>Revelation 20:6</vt:lpstr>
      <vt:lpstr>PowerPoint Presentation</vt:lpstr>
      <vt:lpstr>PowerPoint Presentation</vt:lpstr>
      <vt:lpstr>THE Millennial kingdom</vt:lpstr>
      <vt:lpstr>Some Scriptures describing the  Millennial kingdom</vt:lpstr>
      <vt:lpstr>PowerPoint Presentation</vt:lpstr>
      <vt:lpstr>Revelation 20:7</vt:lpstr>
      <vt:lpstr>Revelation 20:7</vt:lpstr>
      <vt:lpstr>Revelation 20:8</vt:lpstr>
      <vt:lpstr>PowerPoint Presentation</vt:lpstr>
      <vt:lpstr>Revelation 20:8</vt:lpstr>
      <vt:lpstr>Revelation 20:8</vt:lpstr>
      <vt:lpstr>PowerPoint Presentation</vt:lpstr>
      <vt:lpstr>Revelation 20:9</vt:lpstr>
      <vt:lpstr>PowerPoint Presentation</vt:lpstr>
      <vt:lpstr>PowerPoint Presentation</vt:lpstr>
      <vt:lpstr>PowerPoint Presentation</vt:lpstr>
      <vt:lpstr>PowerPoint Presentation</vt:lpstr>
      <vt:lpstr>PowerPoint Presentation</vt:lpstr>
      <vt:lpstr>Revelation 20:11</vt:lpstr>
      <vt:lpstr>Revelation 20:11</vt:lpstr>
      <vt:lpstr>Revelation 20:11</vt:lpstr>
      <vt:lpstr>PowerPoint Presentation</vt:lpstr>
      <vt:lpstr>PowerPoint Presentation</vt:lpstr>
      <vt:lpstr>PowerPoint Presentation</vt:lpstr>
      <vt:lpstr>Revelation 20:11</vt:lpstr>
      <vt:lpstr>PowerPoint Presentation</vt:lpstr>
      <vt:lpstr>Revelation 20:12</vt:lpstr>
      <vt:lpstr>PowerPoint Presentation</vt:lpstr>
      <vt:lpstr>Revelation 20:12</vt:lpstr>
      <vt:lpstr>Revelation 20:12</vt:lpstr>
      <vt:lpstr>Revelation 20:12</vt:lpstr>
      <vt:lpstr>Revelation 20:12</vt:lpstr>
      <vt:lpstr>Revelation 20:12</vt:lpstr>
      <vt:lpstr>Revelation 20:13</vt:lpstr>
      <vt:lpstr>Revelation 20:13</vt:lpstr>
      <vt:lpstr>Revelation 20:13</vt:lpstr>
      <vt:lpstr>Revelation 20:13</vt:lpstr>
      <vt:lpstr>PowerPoint Presentation</vt:lpstr>
      <vt:lpstr>Revelation 20:14</vt:lpstr>
      <vt:lpstr>Revelation 20:15</vt:lpstr>
      <vt:lpstr>Revelation 20:14</vt:lpstr>
      <vt:lpstr>PowerPoint Presentation</vt:lpstr>
      <vt:lpstr>PowerPoint Presentation</vt:lpstr>
      <vt:lpstr>Revelation 20:15</vt:lpstr>
      <vt:lpstr>PowerPoint Presentation</vt:lpstr>
      <vt:lpstr>PowerPoint Presentation</vt:lpstr>
      <vt:lpstr>Revelation 21:1</vt:lpstr>
      <vt:lpstr>Revelation 21:1</vt:lpstr>
      <vt:lpstr>PowerPoint Presentation</vt:lpstr>
      <vt:lpstr>Revelation 21:1</vt:lpstr>
      <vt:lpstr>Revelation 21:1</vt:lpstr>
      <vt:lpstr>PowerPoint Presentation</vt:lpstr>
      <vt:lpstr>Revelation 21:2</vt:lpstr>
      <vt:lpstr>Revelation 21:3</vt:lpstr>
      <vt:lpstr>Revelation 21:3</vt:lpstr>
      <vt:lpstr>Revelation 21:4</vt:lpstr>
      <vt:lpstr>PowerPoint Presentation</vt:lpstr>
      <vt:lpstr>Revelation 21:5</vt:lpstr>
      <vt:lpstr>Revelation 21:6</vt:lpstr>
      <vt:lpstr>Revelation 21:6</vt:lpstr>
      <vt:lpstr>Revelation 21:6</vt:lpstr>
      <vt:lpstr>Revelation 21:7</vt:lpstr>
      <vt:lpstr>Revelation 21:7</vt:lpstr>
      <vt:lpstr>PowerPoint Presentation</vt:lpstr>
      <vt:lpstr>PowerPoint Presentation</vt:lpstr>
      <vt:lpstr>PowerPoint Presentation</vt:lpstr>
      <vt:lpstr>Revelation 21:8</vt:lpstr>
      <vt:lpstr>Revelation 21:8</vt:lpstr>
      <vt:lpstr>PowerPoint Presentation</vt:lpstr>
      <vt:lpstr>Revelation 21:9</vt:lpstr>
      <vt:lpstr>Revelation 21:9</vt:lpstr>
      <vt:lpstr>PowerPoint Presentation</vt:lpstr>
      <vt:lpstr>Revelation 21:10</vt:lpstr>
      <vt:lpstr>PowerPoint Presentation</vt:lpstr>
      <vt:lpstr>Revelation 21:11</vt:lpstr>
      <vt:lpstr>Revelation 21:11</vt:lpstr>
      <vt:lpstr>Revelation 21:11</vt:lpstr>
      <vt:lpstr>PowerPoint Presentation</vt:lpstr>
      <vt:lpstr>PowerPoint Presentation</vt:lpstr>
      <vt:lpstr>PowerPoint Presentation</vt:lpstr>
      <vt:lpstr>PowerPoint Presentation</vt:lpstr>
      <vt:lpstr>PowerPoint Presentation</vt:lpstr>
      <vt:lpstr>Revelation 21:12</vt:lpstr>
      <vt:lpstr>PowerPoint Presentation</vt:lpstr>
      <vt:lpstr>Revelation 21:12</vt:lpstr>
      <vt:lpstr>Revelation 21:12</vt:lpstr>
      <vt:lpstr>Revelation 21:14</vt:lpstr>
      <vt:lpstr>PowerPoint Presentation</vt:lpstr>
      <vt:lpstr>PowerPoint Presentation</vt:lpstr>
      <vt:lpstr>Revelation 21:15</vt:lpstr>
      <vt:lpstr>Revelation 21:16</vt:lpstr>
      <vt:lpstr>Revelation 21:17</vt:lpstr>
      <vt:lpstr>Revelation 21:17</vt:lpstr>
      <vt:lpstr>PowerPoint Presentation</vt:lpstr>
      <vt:lpstr>PowerPoint Presentation</vt:lpstr>
      <vt:lpstr>PowerPoint Presentation</vt:lpstr>
      <vt:lpstr>Revelation 21:18</vt:lpstr>
      <vt:lpstr>Revelation 21:18</vt:lpstr>
      <vt:lpstr>Revelation 21:19-20</vt:lpstr>
      <vt:lpstr>PowerPoint Presentation</vt:lpstr>
      <vt:lpstr>Revelation 21:19-20</vt:lpstr>
      <vt:lpstr>Revelation 21:19-20</vt:lpstr>
      <vt:lpstr>Revelation 21:19-20</vt:lpstr>
      <vt:lpstr>Revelation 21:19-20</vt:lpstr>
      <vt:lpstr>Revelation 21:19-20</vt:lpstr>
      <vt:lpstr>Revelation 21:19-20</vt:lpstr>
      <vt:lpstr>Revelation 21:19-20</vt:lpstr>
      <vt:lpstr>Revelation 21:19-20</vt:lpstr>
      <vt:lpstr>Revelation 21:19-20</vt:lpstr>
      <vt:lpstr>Revelation 21:19-20</vt:lpstr>
      <vt:lpstr>Revelation 21:19-20</vt:lpstr>
      <vt:lpstr>Revelation 21:19-20</vt:lpstr>
      <vt:lpstr>Revelation 21:19-20</vt:lpstr>
      <vt:lpstr>PowerPoint Presentation</vt:lpstr>
      <vt:lpstr>Revelation 21:21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21:22</vt:lpstr>
      <vt:lpstr>Revelation 21:22</vt:lpstr>
      <vt:lpstr>Revelation 21:23</vt:lpstr>
      <vt:lpstr>PowerPoint Presentation</vt:lpstr>
      <vt:lpstr>Revelation 21:24</vt:lpstr>
      <vt:lpstr>Revelation 21:24</vt:lpstr>
      <vt:lpstr>Revelation 21:25</vt:lpstr>
      <vt:lpstr>Revelation 21:25</vt:lpstr>
      <vt:lpstr>Revelation 21:25</vt:lpstr>
      <vt:lpstr>Revelation 21:26</vt:lpstr>
      <vt:lpstr>PowerPoint Presentation</vt:lpstr>
      <vt:lpstr>Revelation 21:27</vt:lpstr>
      <vt:lpstr>PowerPoint Presentation</vt:lpstr>
      <vt:lpstr>Revelation 22:1</vt:lpstr>
      <vt:lpstr>Revelation 22:1</vt:lpstr>
      <vt:lpstr>Revelation 22:1</vt:lpstr>
      <vt:lpstr>Revelation 22:2</vt:lpstr>
      <vt:lpstr>PowerPoint Presentation</vt:lpstr>
      <vt:lpstr>PowerPoint Presentation</vt:lpstr>
      <vt:lpstr>PowerPoint Presentation</vt:lpstr>
      <vt:lpstr>Revelation 22:2</vt:lpstr>
      <vt:lpstr>PowerPoint Presentation</vt:lpstr>
      <vt:lpstr>PowerPoint Presentation</vt:lpstr>
      <vt:lpstr>Revelation 22:2</vt:lpstr>
      <vt:lpstr>Revelation 22:2</vt:lpstr>
      <vt:lpstr>Revelation 22:2</vt:lpstr>
      <vt:lpstr>Revelation 22:2</vt:lpstr>
      <vt:lpstr>Revelation 22:2</vt:lpstr>
      <vt:lpstr>Revelation 22:3</vt:lpstr>
      <vt:lpstr>Revelation 22:4</vt:lpstr>
      <vt:lpstr>Revelation 22:5</vt:lpstr>
      <vt:lpstr>Revelation 22:6</vt:lpstr>
      <vt:lpstr>Revelation 22:6</vt:lpstr>
      <vt:lpstr>Revelation 22:6</vt:lpstr>
      <vt:lpstr>Revelation 22:6</vt:lpstr>
      <vt:lpstr>Revelation 22:7</vt:lpstr>
      <vt:lpstr>Revelation 22:8</vt:lpstr>
      <vt:lpstr>Revelation 22:8</vt:lpstr>
      <vt:lpstr>Revelation 22:9</vt:lpstr>
      <vt:lpstr>Revelation 22:9</vt:lpstr>
      <vt:lpstr>Revelation 22:10</vt:lpstr>
      <vt:lpstr>Revelation 22:10</vt:lpstr>
      <vt:lpstr>Revelation 22:10</vt:lpstr>
      <vt:lpstr>Revelation 22:10</vt:lpstr>
      <vt:lpstr>Revelation 22:11</vt:lpstr>
      <vt:lpstr>Revelation 22:11</vt:lpstr>
      <vt:lpstr>Revelation 22:11</vt:lpstr>
      <vt:lpstr>Revelation 22:11</vt:lpstr>
      <vt:lpstr>Revelation 22:11</vt:lpstr>
      <vt:lpstr>Revelation 22:11</vt:lpstr>
      <vt:lpstr>Revelation 22:12</vt:lpstr>
      <vt:lpstr>Revelation 22:13</vt:lpstr>
      <vt:lpstr>Revelation 22:14</vt:lpstr>
      <vt:lpstr>Revelation 22:14</vt:lpstr>
      <vt:lpstr>Revelation 22:14</vt:lpstr>
      <vt:lpstr>Revelation 22:15</vt:lpstr>
      <vt:lpstr>Revelation 22:15</vt:lpstr>
      <vt:lpstr>Revelation 22:16</vt:lpstr>
      <vt:lpstr>Revelation 22:16</vt:lpstr>
      <vt:lpstr>Revelation 22:16</vt:lpstr>
      <vt:lpstr>Revelation 22:17</vt:lpstr>
      <vt:lpstr>Revelation 22:17</vt:lpstr>
      <vt:lpstr>Revelation 22:17</vt:lpstr>
      <vt:lpstr>Revelation 22:18-19</vt:lpstr>
      <vt:lpstr>Revelation 22:18-19</vt:lpstr>
      <vt:lpstr>Revelation 22:18-19</vt:lpstr>
      <vt:lpstr>Revelation 22:18</vt:lpstr>
      <vt:lpstr>Revelation 22:19</vt:lpstr>
      <vt:lpstr>Revelation 22:19</vt:lpstr>
      <vt:lpstr>Revelation 22:19</vt:lpstr>
      <vt:lpstr>Revelation 22:19</vt:lpstr>
      <vt:lpstr>Revelation 22:19</vt:lpstr>
      <vt:lpstr>Revelation 22:20-21</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STUDY OF  REVELATION</dc:title>
  <dc:creator>DUANE</dc:creator>
  <cp:lastModifiedBy>DUANE MADDEN</cp:lastModifiedBy>
  <cp:revision>2367</cp:revision>
  <dcterms:created xsi:type="dcterms:W3CDTF">2017-05-17T16:06:39Z</dcterms:created>
  <dcterms:modified xsi:type="dcterms:W3CDTF">2020-04-03T03:53:31Z</dcterms:modified>
</cp:coreProperties>
</file>