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2" r:id="rId16"/>
    <p:sldId id="263" r:id="rId17"/>
    <p:sldId id="271" r:id="rId18"/>
    <p:sldId id="273" r:id="rId19"/>
    <p:sldId id="280" r:id="rId20"/>
    <p:sldId id="281" r:id="rId21"/>
    <p:sldId id="282" r:id="rId22"/>
    <p:sldId id="283" r:id="rId23"/>
    <p:sldId id="284" r:id="rId24"/>
    <p:sldId id="285" r:id="rId25"/>
    <p:sldId id="286" r:id="rId26"/>
    <p:sldId id="287" r:id="rId27"/>
    <p:sldId id="288" r:id="rId28"/>
    <p:sldId id="289" r:id="rId29"/>
    <p:sldId id="276" r:id="rId30"/>
    <p:sldId id="290" r:id="rId31"/>
    <p:sldId id="291" r:id="rId32"/>
    <p:sldId id="292" r:id="rId33"/>
    <p:sldId id="293" r:id="rId34"/>
    <p:sldId id="296" r:id="rId35"/>
    <p:sldId id="298" r:id="rId36"/>
    <p:sldId id="304" r:id="rId37"/>
    <p:sldId id="299" r:id="rId38"/>
    <p:sldId id="275" r:id="rId39"/>
    <p:sldId id="300" r:id="rId40"/>
    <p:sldId id="301" r:id="rId41"/>
    <p:sldId id="302" r:id="rId42"/>
    <p:sldId id="303" r:id="rId43"/>
    <p:sldId id="305" r:id="rId44"/>
    <p:sldId id="308" r:id="rId45"/>
    <p:sldId id="307" r:id="rId46"/>
    <p:sldId id="306" r:id="rId47"/>
    <p:sldId id="309" r:id="rId48"/>
    <p:sldId id="310" r:id="rId49"/>
    <p:sldId id="312" r:id="rId50"/>
    <p:sldId id="311" r:id="rId51"/>
    <p:sldId id="313" r:id="rId52"/>
    <p:sldId id="315" r:id="rId53"/>
    <p:sldId id="314" r:id="rId54"/>
    <p:sldId id="324" r:id="rId55"/>
    <p:sldId id="316" r:id="rId56"/>
    <p:sldId id="322" r:id="rId57"/>
    <p:sldId id="323" r:id="rId58"/>
    <p:sldId id="317" r:id="rId59"/>
    <p:sldId id="319" r:id="rId60"/>
    <p:sldId id="320" r:id="rId61"/>
    <p:sldId id="321" r:id="rId62"/>
    <p:sldId id="325" r:id="rId63"/>
    <p:sldId id="327" r:id="rId64"/>
    <p:sldId id="326"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294" r:id="rId78"/>
    <p:sldId id="340" r:id="rId79"/>
    <p:sldId id="341" r:id="rId80"/>
    <p:sldId id="342" r:id="rId81"/>
    <p:sldId id="343" r:id="rId82"/>
    <p:sldId id="344" r:id="rId83"/>
    <p:sldId id="345" r:id="rId84"/>
    <p:sldId id="346" r:id="rId85"/>
    <p:sldId id="347" r:id="rId86"/>
    <p:sldId id="348" r:id="rId87"/>
    <p:sldId id="351" r:id="rId88"/>
    <p:sldId id="349" r:id="rId89"/>
    <p:sldId id="350" r:id="rId90"/>
    <p:sldId id="352" r:id="rId9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3F05"/>
    <a:srgbClr val="F66E08"/>
    <a:srgbClr val="F77819"/>
    <a:srgbClr val="58EB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5BBF8C3-8FC1-40F9-B915-7AE723D6C51C}"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BBF8C3-8FC1-40F9-B915-7AE723D6C51C}"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5BBF8C3-8FC1-40F9-B915-7AE723D6C51C}"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BBF8C3-8FC1-40F9-B915-7AE723D6C51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1D4E6DA-3E1C-4D8A-BAF0-839F2D7C68D5}" type="datetimeFigureOut">
              <a:rPr lang="en-US" smtClean="0"/>
              <a:t>12/16/2020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BBF8C3-8FC1-40F9-B915-7AE723D6C51C}"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1D4E6DA-3E1C-4D8A-BAF0-839F2D7C68D5}" type="datetimeFigureOut">
              <a:rPr lang="en-US" smtClean="0"/>
              <a:t>12/16/2020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5BBF8C3-8FC1-40F9-B915-7AE723D6C51C}"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04800"/>
            <a:ext cx="7696200" cy="1070082"/>
          </a:xfrm>
          <a:solidFill>
            <a:schemeClr val="accent1"/>
          </a:solidFill>
        </p:spPr>
        <p:txBody>
          <a:bodyPr>
            <a:normAutofit/>
          </a:bodyPr>
          <a:lstStyle/>
          <a:p>
            <a:pPr algn="ctr"/>
            <a:r>
              <a:rPr lang="en-US" sz="5400" b="1" u="sng" dirty="0" smtClean="0">
                <a:solidFill>
                  <a:srgbClr val="8D3F05"/>
                </a:solidFill>
              </a:rPr>
              <a:t>THE RELIABLE BIBLE</a:t>
            </a:r>
            <a:endParaRPr lang="en-US" sz="5400" b="1" u="sng" dirty="0">
              <a:solidFill>
                <a:srgbClr val="8D3F05"/>
              </a:solidFill>
            </a:endParaRPr>
          </a:p>
        </p:txBody>
      </p:sp>
      <p:sp>
        <p:nvSpPr>
          <p:cNvPr id="3" name="Subtitle 2"/>
          <p:cNvSpPr>
            <a:spLocks noGrp="1"/>
          </p:cNvSpPr>
          <p:nvPr>
            <p:ph type="subTitle" idx="1"/>
          </p:nvPr>
        </p:nvSpPr>
        <p:spPr>
          <a:xfrm>
            <a:off x="1295400" y="5638800"/>
            <a:ext cx="7406640" cy="838200"/>
          </a:xfrm>
        </p:spPr>
        <p:txBody>
          <a:bodyPr>
            <a:normAutofit/>
          </a:bodyPr>
          <a:lstStyle/>
          <a:p>
            <a:pPr algn="ctr"/>
            <a:r>
              <a:rPr lang="en-US" sz="4000" b="1" dirty="0" smtClean="0">
                <a:latin typeface="Bradley Hand ITC" pitchFamily="66" charset="0"/>
              </a:rPr>
              <a:t>Grounded by the Word</a:t>
            </a:r>
            <a:endParaRPr lang="en-US" sz="4000" b="1" dirty="0">
              <a:latin typeface="Bradley Hand ITC" pitchFamily="66" charset="0"/>
            </a:endParaRPr>
          </a:p>
        </p:txBody>
      </p:sp>
      <p:pic>
        <p:nvPicPr>
          <p:cNvPr id="1026" name="Picture 2" descr="Dream Meaning of Bible - Dream Interpre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858995" cy="362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846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WRITERS OF THE BIBLE</a:t>
            </a:r>
            <a:endParaRPr lang="en-US" u="sng" dirty="0"/>
          </a:p>
        </p:txBody>
      </p:sp>
      <p:sp>
        <p:nvSpPr>
          <p:cNvPr id="3" name="Content Placeholder 2"/>
          <p:cNvSpPr>
            <a:spLocks noGrp="1"/>
          </p:cNvSpPr>
          <p:nvPr>
            <p:ph idx="1"/>
          </p:nvPr>
        </p:nvSpPr>
        <p:spPr>
          <a:xfrm>
            <a:off x="990600" y="1752600"/>
            <a:ext cx="8153400" cy="5029200"/>
          </a:xfrm>
        </p:spPr>
        <p:txBody>
          <a:bodyPr>
            <a:noAutofit/>
          </a:bodyPr>
          <a:lstStyle/>
          <a:p>
            <a:pPr marL="82296" lvl="0" indent="0" algn="ctr">
              <a:buNone/>
            </a:pPr>
            <a:r>
              <a:rPr lang="en-US" sz="5400" dirty="0" smtClean="0"/>
              <a:t>2 Timothy 3:16</a:t>
            </a:r>
          </a:p>
          <a:p>
            <a:pPr marL="82296" lvl="0" indent="0">
              <a:buNone/>
            </a:pPr>
            <a:r>
              <a:rPr lang="en-US" sz="7200" i="1" dirty="0" smtClean="0">
                <a:solidFill>
                  <a:srgbClr val="FF0000"/>
                </a:solidFill>
              </a:rPr>
              <a:t>All </a:t>
            </a:r>
            <a:r>
              <a:rPr lang="en-US" sz="7200" i="1" dirty="0">
                <a:solidFill>
                  <a:srgbClr val="FF0000"/>
                </a:solidFill>
              </a:rPr>
              <a:t>scripture is given by inspiration of </a:t>
            </a:r>
            <a:r>
              <a:rPr lang="en-US" sz="7200" i="1" dirty="0" smtClean="0">
                <a:solidFill>
                  <a:srgbClr val="FF0000"/>
                </a:solidFill>
              </a:rPr>
              <a:t>God…</a:t>
            </a:r>
            <a:endParaRPr lang="en-US" sz="7200" i="1" dirty="0">
              <a:solidFill>
                <a:srgbClr val="FF0000"/>
              </a:solidFill>
            </a:endParaRPr>
          </a:p>
        </p:txBody>
      </p:sp>
    </p:spTree>
    <p:extLst>
      <p:ext uri="{BB962C8B-B14F-4D97-AF65-F5344CB8AC3E}">
        <p14:creationId xmlns:p14="http://schemas.microsoft.com/office/powerpoint/2010/main" val="2966687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WRITERS OF THE BIBLE</a:t>
            </a:r>
            <a:endParaRPr lang="en-US" u="sng" dirty="0"/>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r>
              <a:rPr lang="en-US" sz="4600" dirty="0" smtClean="0"/>
              <a:t>2 Peter 1:20-21</a:t>
            </a:r>
          </a:p>
          <a:p>
            <a:pPr marL="82296" lvl="0" indent="0">
              <a:buNone/>
            </a:pPr>
            <a:r>
              <a:rPr lang="en-US" sz="4600" i="1" dirty="0" smtClean="0">
                <a:solidFill>
                  <a:srgbClr val="FF0000"/>
                </a:solidFill>
              </a:rPr>
              <a:t>Knowing </a:t>
            </a:r>
            <a:r>
              <a:rPr lang="en-US" sz="4600" i="1" dirty="0">
                <a:solidFill>
                  <a:srgbClr val="FF0000"/>
                </a:solidFill>
              </a:rPr>
              <a:t>this first, that no prophecy of the scripture is of any private interpretation. For the prophecy came not in old time by the will of man: but holy men of God </a:t>
            </a:r>
            <a:r>
              <a:rPr lang="en-US" sz="4600" i="1" dirty="0" err="1">
                <a:solidFill>
                  <a:srgbClr val="FF0000"/>
                </a:solidFill>
              </a:rPr>
              <a:t>spake</a:t>
            </a:r>
            <a:r>
              <a:rPr lang="en-US" sz="4600" i="1" dirty="0">
                <a:solidFill>
                  <a:srgbClr val="FF0000"/>
                </a:solidFill>
              </a:rPr>
              <a:t> as they were moved by the Holy Ghost.</a:t>
            </a:r>
          </a:p>
        </p:txBody>
      </p:sp>
    </p:spTree>
    <p:extLst>
      <p:ext uri="{BB962C8B-B14F-4D97-AF65-F5344CB8AC3E}">
        <p14:creationId xmlns:p14="http://schemas.microsoft.com/office/powerpoint/2010/main" val="3307950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SCRIBES OF THE WRITERS</a:t>
            </a:r>
            <a:endParaRPr lang="en-US" u="sng" dirty="0"/>
          </a:p>
        </p:txBody>
      </p:sp>
      <p:sp>
        <p:nvSpPr>
          <p:cNvPr id="3" name="Content Placeholder 2"/>
          <p:cNvSpPr>
            <a:spLocks noGrp="1"/>
          </p:cNvSpPr>
          <p:nvPr>
            <p:ph idx="1"/>
          </p:nvPr>
        </p:nvSpPr>
        <p:spPr>
          <a:xfrm>
            <a:off x="990600" y="1143000"/>
            <a:ext cx="8153400" cy="5638800"/>
          </a:xfrm>
        </p:spPr>
        <p:txBody>
          <a:bodyPr>
            <a:noAutofit/>
          </a:bodyPr>
          <a:lstStyle/>
          <a:p>
            <a:pPr marL="82296" indent="0">
              <a:buNone/>
            </a:pPr>
            <a:r>
              <a:rPr lang="en-US" b="1" dirty="0" smtClean="0">
                <a:solidFill>
                  <a:srgbClr val="C00000"/>
                </a:solidFill>
              </a:rPr>
              <a:t>Were </a:t>
            </a:r>
            <a:r>
              <a:rPr lang="en-US" b="1" dirty="0">
                <a:solidFill>
                  <a:srgbClr val="C00000"/>
                </a:solidFill>
              </a:rPr>
              <a:t>s</a:t>
            </a:r>
            <a:r>
              <a:rPr lang="en-US" b="1" dirty="0" smtClean="0">
                <a:solidFill>
                  <a:srgbClr val="C00000"/>
                </a:solidFill>
              </a:rPr>
              <a:t>ome </a:t>
            </a:r>
            <a:r>
              <a:rPr lang="en-US" b="1" dirty="0">
                <a:solidFill>
                  <a:srgbClr val="C00000"/>
                </a:solidFill>
              </a:rPr>
              <a:t>of the </a:t>
            </a:r>
            <a:r>
              <a:rPr lang="en-US" b="1" dirty="0" smtClean="0">
                <a:solidFill>
                  <a:srgbClr val="C00000"/>
                </a:solidFill>
              </a:rPr>
              <a:t>biblical </a:t>
            </a:r>
            <a:r>
              <a:rPr lang="en-US" b="1" dirty="0">
                <a:solidFill>
                  <a:srgbClr val="C00000"/>
                </a:solidFill>
              </a:rPr>
              <a:t>b</a:t>
            </a:r>
            <a:r>
              <a:rPr lang="en-US" b="1" dirty="0" smtClean="0">
                <a:solidFill>
                  <a:srgbClr val="C00000"/>
                </a:solidFill>
              </a:rPr>
              <a:t>ooks </a:t>
            </a:r>
            <a:r>
              <a:rPr lang="en-US" b="1" dirty="0">
                <a:solidFill>
                  <a:srgbClr val="C00000"/>
                </a:solidFill>
              </a:rPr>
              <a:t>a</a:t>
            </a:r>
            <a:r>
              <a:rPr lang="en-US" b="1" dirty="0" smtClean="0">
                <a:solidFill>
                  <a:srgbClr val="C00000"/>
                </a:solidFill>
              </a:rPr>
              <a:t>ctually </a:t>
            </a:r>
            <a:r>
              <a:rPr lang="en-US" b="1" dirty="0">
                <a:solidFill>
                  <a:srgbClr val="C00000"/>
                </a:solidFill>
              </a:rPr>
              <a:t>w</a:t>
            </a:r>
            <a:r>
              <a:rPr lang="en-US" b="1" dirty="0" smtClean="0">
                <a:solidFill>
                  <a:srgbClr val="C00000"/>
                </a:solidFill>
              </a:rPr>
              <a:t>ritten </a:t>
            </a:r>
            <a:r>
              <a:rPr lang="en-US" b="1" dirty="0">
                <a:solidFill>
                  <a:srgbClr val="C00000"/>
                </a:solidFill>
              </a:rPr>
              <a:t>by a </a:t>
            </a:r>
            <a:r>
              <a:rPr lang="en-US" b="1" dirty="0" smtClean="0">
                <a:solidFill>
                  <a:srgbClr val="C00000"/>
                </a:solidFill>
              </a:rPr>
              <a:t>scribe rather </a:t>
            </a:r>
            <a:r>
              <a:rPr lang="en-US" b="1" dirty="0">
                <a:solidFill>
                  <a:srgbClr val="C00000"/>
                </a:solidFill>
              </a:rPr>
              <a:t>than by the </a:t>
            </a:r>
            <a:r>
              <a:rPr lang="en-US" b="1" dirty="0" smtClean="0">
                <a:solidFill>
                  <a:srgbClr val="C00000"/>
                </a:solidFill>
              </a:rPr>
              <a:t>named author? </a:t>
            </a:r>
          </a:p>
          <a:p>
            <a:pPr marL="82296" indent="0">
              <a:buNone/>
            </a:pPr>
            <a:endParaRPr lang="en-US" sz="1000" b="1" dirty="0" smtClean="0"/>
          </a:p>
          <a:p>
            <a:pPr marL="82296" indent="0">
              <a:buNone/>
            </a:pPr>
            <a:r>
              <a:rPr lang="en-US" sz="4000" b="1" dirty="0" smtClean="0">
                <a:solidFill>
                  <a:srgbClr val="00B050"/>
                </a:solidFill>
                <a:effectLst>
                  <a:outerShdw blurRad="38100" dist="38100" dir="2700000" algn="tl">
                    <a:srgbClr val="000000">
                      <a:alpha val="43137"/>
                    </a:srgbClr>
                  </a:outerShdw>
                </a:effectLst>
              </a:rPr>
              <a:t>YES</a:t>
            </a:r>
            <a:r>
              <a:rPr lang="en-US" dirty="0" smtClean="0"/>
              <a:t>…. In </a:t>
            </a:r>
            <a:r>
              <a:rPr lang="en-US" dirty="0"/>
              <a:t>the ancient world, many books were written by means of a person dictating his thoughts to a </a:t>
            </a:r>
            <a:r>
              <a:rPr lang="en-US" dirty="0" smtClean="0"/>
              <a:t>scribe. </a:t>
            </a:r>
            <a:r>
              <a:rPr lang="en-US" b="1" dirty="0" smtClean="0">
                <a:solidFill>
                  <a:srgbClr val="00B0F0"/>
                </a:solidFill>
                <a:effectLst>
                  <a:outerShdw blurRad="38100" dist="38100" dir="2700000" algn="tl">
                    <a:srgbClr val="000000">
                      <a:alpha val="43137"/>
                    </a:srgbClr>
                  </a:outerShdw>
                </a:effectLst>
              </a:rPr>
              <a:t>This </a:t>
            </a:r>
            <a:r>
              <a:rPr lang="en-US" b="1" dirty="0">
                <a:solidFill>
                  <a:srgbClr val="00B0F0"/>
                </a:solidFill>
                <a:effectLst>
                  <a:outerShdw blurRad="38100" dist="38100" dir="2700000" algn="tl">
                    <a:srgbClr val="000000">
                      <a:alpha val="43137"/>
                    </a:srgbClr>
                  </a:outerShdw>
                </a:effectLst>
              </a:rPr>
              <a:t>may have been the way </a:t>
            </a:r>
            <a:r>
              <a:rPr lang="en-US" b="1" dirty="0" smtClean="0">
                <a:solidFill>
                  <a:srgbClr val="00B0F0"/>
                </a:solidFill>
                <a:effectLst>
                  <a:outerShdw blurRad="38100" dist="38100" dir="2700000" algn="tl">
                    <a:srgbClr val="000000">
                      <a:alpha val="43137"/>
                    </a:srgbClr>
                  </a:outerShdw>
                </a:effectLst>
              </a:rPr>
              <a:t>some </a:t>
            </a:r>
            <a:r>
              <a:rPr lang="en-US" b="1" dirty="0">
                <a:solidFill>
                  <a:srgbClr val="00B0F0"/>
                </a:solidFill>
                <a:effectLst>
                  <a:outerShdw blurRad="38100" dist="38100" dir="2700000" algn="tl">
                    <a:srgbClr val="000000">
                      <a:alpha val="43137"/>
                    </a:srgbClr>
                  </a:outerShdw>
                </a:effectLst>
              </a:rPr>
              <a:t>of the books of Scripture were actually composed. The author would dictate his thoughts to his scribe, and the scribe would record it.</a:t>
            </a:r>
          </a:p>
        </p:txBody>
      </p:sp>
    </p:spTree>
    <p:extLst>
      <p:ext uri="{BB962C8B-B14F-4D97-AF65-F5344CB8AC3E}">
        <p14:creationId xmlns:p14="http://schemas.microsoft.com/office/powerpoint/2010/main" val="32668336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SCRIBES OF THE WRITERS</a:t>
            </a:r>
            <a:endParaRPr lang="en-US" u="sng" dirty="0"/>
          </a:p>
        </p:txBody>
      </p:sp>
      <p:sp>
        <p:nvSpPr>
          <p:cNvPr id="3" name="Content Placeholder 2"/>
          <p:cNvSpPr>
            <a:spLocks noGrp="1"/>
          </p:cNvSpPr>
          <p:nvPr>
            <p:ph idx="1"/>
          </p:nvPr>
        </p:nvSpPr>
        <p:spPr>
          <a:xfrm>
            <a:off x="990600" y="1371600"/>
            <a:ext cx="8153400" cy="5410200"/>
          </a:xfrm>
        </p:spPr>
        <p:txBody>
          <a:bodyPr>
            <a:normAutofit/>
          </a:bodyPr>
          <a:lstStyle/>
          <a:p>
            <a:r>
              <a:rPr lang="en-US" b="1" dirty="0"/>
              <a:t>Jeremiah </a:t>
            </a:r>
            <a:r>
              <a:rPr lang="en-US" b="1" dirty="0" smtClean="0"/>
              <a:t>dictated </a:t>
            </a:r>
            <a:r>
              <a:rPr lang="en-US" b="1" dirty="0"/>
              <a:t>h</a:t>
            </a:r>
            <a:r>
              <a:rPr lang="en-US" b="1" dirty="0" smtClean="0"/>
              <a:t>is </a:t>
            </a:r>
            <a:r>
              <a:rPr lang="en-US" b="1" dirty="0"/>
              <a:t>w</a:t>
            </a:r>
            <a:r>
              <a:rPr lang="en-US" b="1" dirty="0" smtClean="0"/>
              <a:t>ords </a:t>
            </a:r>
            <a:r>
              <a:rPr lang="en-US" b="1" dirty="0"/>
              <a:t>to </a:t>
            </a:r>
            <a:r>
              <a:rPr lang="en-US" b="1" dirty="0" smtClean="0"/>
              <a:t>Baruch:</a:t>
            </a:r>
            <a:r>
              <a:rPr lang="en-US" dirty="0" smtClean="0"/>
              <a:t> Jeremiah </a:t>
            </a:r>
            <a:r>
              <a:rPr lang="en-US" dirty="0"/>
              <a:t>dictated the substance of his preaching to his secretary, Baruch. Baruch then wrote down Jeremiah’s words. </a:t>
            </a:r>
            <a:r>
              <a:rPr lang="en-US" i="1" dirty="0" smtClean="0">
                <a:solidFill>
                  <a:srgbClr val="FF0000"/>
                </a:solidFill>
              </a:rPr>
              <a:t>(Jeremiah 36:4; 45:1)</a:t>
            </a:r>
          </a:p>
          <a:p>
            <a:r>
              <a:rPr lang="en-US" b="1" dirty="0"/>
              <a:t>The Apostle Paul </a:t>
            </a:r>
            <a:r>
              <a:rPr lang="en-US" b="1" dirty="0" smtClean="0"/>
              <a:t>used Scribes:            </a:t>
            </a:r>
            <a:r>
              <a:rPr lang="en-US" dirty="0" smtClean="0"/>
              <a:t>We </a:t>
            </a:r>
            <a:r>
              <a:rPr lang="en-US" dirty="0"/>
              <a:t>know that Paul did not physically write some of his letters. It seems like he may have dictated </a:t>
            </a:r>
            <a:r>
              <a:rPr lang="en-US" dirty="0" smtClean="0"/>
              <a:t>most of them </a:t>
            </a:r>
            <a:r>
              <a:rPr lang="en-US" dirty="0"/>
              <a:t>to a scribe</a:t>
            </a:r>
            <a:r>
              <a:rPr lang="en-US" dirty="0" smtClean="0"/>
              <a:t>.</a:t>
            </a:r>
            <a:r>
              <a:rPr lang="en-US" dirty="0"/>
              <a:t> </a:t>
            </a:r>
            <a:r>
              <a:rPr lang="en-US" i="1" dirty="0" smtClean="0">
                <a:solidFill>
                  <a:srgbClr val="FF0000"/>
                </a:solidFill>
              </a:rPr>
              <a:t>(Romans 16:22)</a:t>
            </a:r>
            <a:endParaRPr lang="en-US" i="1" dirty="0">
              <a:solidFill>
                <a:srgbClr val="FF0000"/>
              </a:solidFill>
            </a:endParaRPr>
          </a:p>
        </p:txBody>
      </p:sp>
    </p:spTree>
    <p:extLst>
      <p:ext uri="{BB962C8B-B14F-4D97-AF65-F5344CB8AC3E}">
        <p14:creationId xmlns:p14="http://schemas.microsoft.com/office/powerpoint/2010/main" val="3686577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SCRIBES OF THE WRITERS</a:t>
            </a:r>
            <a:endParaRPr lang="en-US" u="sng" dirty="0"/>
          </a:p>
        </p:txBody>
      </p:sp>
      <p:sp>
        <p:nvSpPr>
          <p:cNvPr id="3" name="Content Placeholder 2"/>
          <p:cNvSpPr>
            <a:spLocks noGrp="1"/>
          </p:cNvSpPr>
          <p:nvPr>
            <p:ph idx="1"/>
          </p:nvPr>
        </p:nvSpPr>
        <p:spPr>
          <a:xfrm>
            <a:off x="990600" y="1143000"/>
            <a:ext cx="8153400" cy="5638800"/>
          </a:xfrm>
        </p:spPr>
        <p:txBody>
          <a:bodyPr>
            <a:noAutofit/>
          </a:bodyPr>
          <a:lstStyle/>
          <a:p>
            <a:pPr marL="82296" indent="0">
              <a:buNone/>
            </a:pPr>
            <a:r>
              <a:rPr lang="en-US" dirty="0"/>
              <a:t>In </a:t>
            </a:r>
            <a:r>
              <a:rPr lang="en-US" dirty="0" smtClean="0"/>
              <a:t>some </a:t>
            </a:r>
            <a:r>
              <a:rPr lang="en-US" dirty="0"/>
              <a:t>of his letters, Paul wrote a final greeting in his own </a:t>
            </a:r>
            <a:r>
              <a:rPr lang="en-US" dirty="0" smtClean="0"/>
              <a:t>handwriting. </a:t>
            </a:r>
          </a:p>
          <a:p>
            <a:pPr marL="82296" indent="0">
              <a:buNone/>
            </a:pPr>
            <a:r>
              <a:rPr lang="en-US" i="1" dirty="0" smtClean="0">
                <a:solidFill>
                  <a:srgbClr val="FF0000"/>
                </a:solidFill>
              </a:rPr>
              <a:t>(1 Cor. 16:21; Col. 4:18; Philemon vs. 19)</a:t>
            </a:r>
          </a:p>
          <a:p>
            <a:pPr marL="82296" indent="0">
              <a:buNone/>
            </a:pPr>
            <a:r>
              <a:rPr lang="en-US" dirty="0"/>
              <a:t>Paul </a:t>
            </a:r>
            <a:r>
              <a:rPr lang="en-US" dirty="0" smtClean="0"/>
              <a:t>had </a:t>
            </a:r>
            <a:r>
              <a:rPr lang="en-US" dirty="0"/>
              <a:t>a </a:t>
            </a:r>
            <a:r>
              <a:rPr lang="en-US" dirty="0" smtClean="0"/>
              <a:t>sign </a:t>
            </a:r>
            <a:r>
              <a:rPr lang="en-US" dirty="0"/>
              <a:t>of </a:t>
            </a:r>
            <a:r>
              <a:rPr lang="en-US" dirty="0" smtClean="0"/>
              <a:t>authenticity </a:t>
            </a:r>
            <a:r>
              <a:rPr lang="en-US" dirty="0"/>
              <a:t>in </a:t>
            </a:r>
            <a:r>
              <a:rPr lang="en-US" dirty="0" smtClean="0"/>
              <a:t>his letters. The </a:t>
            </a:r>
            <a:r>
              <a:rPr lang="en-US" dirty="0"/>
              <a:t>second letter to the Thessalonians closes with a remark from Paul that emphasizes his own particular mark or </a:t>
            </a:r>
            <a:r>
              <a:rPr lang="en-US" dirty="0" smtClean="0"/>
              <a:t>signature. </a:t>
            </a:r>
            <a:r>
              <a:rPr lang="en-US" i="1" dirty="0" smtClean="0">
                <a:solidFill>
                  <a:srgbClr val="FF0000"/>
                </a:solidFill>
              </a:rPr>
              <a:t>(2 Thess. 3:17)</a:t>
            </a:r>
          </a:p>
          <a:p>
            <a:pPr marL="82296" indent="0">
              <a:buNone/>
            </a:pPr>
            <a:r>
              <a:rPr lang="en-US" dirty="0"/>
              <a:t>According to his statement, Paul would close each of his letters with his own signature. This was his unique way of verifying the authenticity of his letters.</a:t>
            </a:r>
            <a:endParaRPr lang="en-US" i="1" dirty="0">
              <a:solidFill>
                <a:srgbClr val="FF0000"/>
              </a:solidFill>
            </a:endParaRPr>
          </a:p>
        </p:txBody>
      </p:sp>
    </p:spTree>
    <p:extLst>
      <p:ext uri="{BB962C8B-B14F-4D97-AF65-F5344CB8AC3E}">
        <p14:creationId xmlns:p14="http://schemas.microsoft.com/office/powerpoint/2010/main" val="3215161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04800"/>
            <a:ext cx="7696200" cy="1070082"/>
          </a:xfrm>
          <a:solidFill>
            <a:schemeClr val="accent1"/>
          </a:solidFill>
        </p:spPr>
        <p:txBody>
          <a:bodyPr>
            <a:normAutofit/>
          </a:bodyPr>
          <a:lstStyle/>
          <a:p>
            <a:pPr algn="ctr"/>
            <a:r>
              <a:rPr lang="en-US" sz="5400" b="1" u="sng" dirty="0" smtClean="0">
                <a:solidFill>
                  <a:srgbClr val="8D3F05"/>
                </a:solidFill>
              </a:rPr>
              <a:t>THE RELIABLE BIBLE</a:t>
            </a:r>
            <a:endParaRPr lang="en-US" sz="5400" b="1" u="sng" dirty="0">
              <a:solidFill>
                <a:srgbClr val="8D3F05"/>
              </a:solidFill>
            </a:endParaRPr>
          </a:p>
        </p:txBody>
      </p:sp>
      <p:sp>
        <p:nvSpPr>
          <p:cNvPr id="3" name="Subtitle 2"/>
          <p:cNvSpPr>
            <a:spLocks noGrp="1"/>
          </p:cNvSpPr>
          <p:nvPr>
            <p:ph type="subTitle" idx="1"/>
          </p:nvPr>
        </p:nvSpPr>
        <p:spPr>
          <a:xfrm>
            <a:off x="1295400" y="5638800"/>
            <a:ext cx="7406640" cy="838200"/>
          </a:xfrm>
        </p:spPr>
        <p:txBody>
          <a:bodyPr>
            <a:normAutofit/>
          </a:bodyPr>
          <a:lstStyle/>
          <a:p>
            <a:pPr algn="ctr"/>
            <a:r>
              <a:rPr lang="en-US" sz="4000" b="1" dirty="0" smtClean="0">
                <a:latin typeface="Bradley Hand ITC" pitchFamily="66" charset="0"/>
              </a:rPr>
              <a:t>Grounded by the Word</a:t>
            </a:r>
            <a:endParaRPr lang="en-US" sz="4000" b="1" dirty="0">
              <a:latin typeface="Bradley Hand ITC" pitchFamily="66" charset="0"/>
            </a:endParaRPr>
          </a:p>
        </p:txBody>
      </p:sp>
      <p:pic>
        <p:nvPicPr>
          <p:cNvPr id="1026" name="Picture 2" descr="Dream Meaning of Bible - Dream Interpre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858995" cy="362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962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98080" cy="1036638"/>
          </a:xfrm>
        </p:spPr>
        <p:txBody>
          <a:bodyPr>
            <a:normAutofit/>
          </a:bodyPr>
          <a:lstStyle/>
          <a:p>
            <a:pPr algn="ctr"/>
            <a:r>
              <a:rPr lang="en-US" sz="5400" u="sng" dirty="0" smtClean="0"/>
              <a:t>DISCUSSION</a:t>
            </a:r>
            <a:endParaRPr lang="en-US" sz="5400" u="sng" dirty="0"/>
          </a:p>
        </p:txBody>
      </p:sp>
      <p:sp>
        <p:nvSpPr>
          <p:cNvPr id="3" name="Content Placeholder 2"/>
          <p:cNvSpPr>
            <a:spLocks noGrp="1"/>
          </p:cNvSpPr>
          <p:nvPr>
            <p:ph idx="1"/>
          </p:nvPr>
        </p:nvSpPr>
        <p:spPr>
          <a:xfrm>
            <a:off x="990600" y="1295400"/>
            <a:ext cx="8153400" cy="5486400"/>
          </a:xfrm>
        </p:spPr>
        <p:txBody>
          <a:bodyPr>
            <a:normAutofit/>
          </a:bodyPr>
          <a:lstStyle/>
          <a:p>
            <a:pPr marL="82296" lvl="0" indent="0" algn="ctr">
              <a:buNone/>
            </a:pPr>
            <a:r>
              <a:rPr lang="en-US" sz="5400" b="1" dirty="0" smtClean="0">
                <a:solidFill>
                  <a:schemeClr val="tx2">
                    <a:lumMod val="60000"/>
                    <a:lumOff val="40000"/>
                  </a:schemeClr>
                </a:solidFill>
                <a:effectLst>
                  <a:outerShdw blurRad="38100" dist="38100" dir="2700000" algn="tl">
                    <a:srgbClr val="000000">
                      <a:alpha val="43137"/>
                    </a:srgbClr>
                  </a:outerShdw>
                </a:effectLst>
              </a:rPr>
              <a:t>Is believing the Bible</a:t>
            </a:r>
          </a:p>
          <a:p>
            <a:pPr marL="82296" lvl="0" indent="0" algn="ctr">
              <a:buNone/>
            </a:pPr>
            <a:endParaRPr lang="en-US" sz="3600" b="1" dirty="0" smtClean="0">
              <a:solidFill>
                <a:schemeClr val="tx2">
                  <a:lumMod val="60000"/>
                  <a:lumOff val="40000"/>
                </a:schemeClr>
              </a:solidFill>
              <a:effectLst>
                <a:outerShdw blurRad="38100" dist="38100" dir="2700000" algn="tl">
                  <a:srgbClr val="000000">
                    <a:alpha val="43137"/>
                  </a:srgbClr>
                </a:outerShdw>
              </a:effectLst>
            </a:endParaRPr>
          </a:p>
          <a:p>
            <a:pPr marL="82296" lvl="0" indent="0" algn="ctr">
              <a:buNone/>
            </a:pPr>
            <a:r>
              <a:rPr lang="en-US" sz="5400" b="1" dirty="0" smtClean="0">
                <a:solidFill>
                  <a:schemeClr val="tx2">
                    <a:lumMod val="60000"/>
                    <a:lumOff val="40000"/>
                  </a:schemeClr>
                </a:solidFill>
                <a:effectLst>
                  <a:outerShdw blurRad="38100" dist="38100" dir="2700000" algn="tl">
                    <a:srgbClr val="000000">
                      <a:alpha val="43137"/>
                    </a:srgbClr>
                  </a:outerShdw>
                </a:effectLst>
              </a:rPr>
              <a:t>A MATTER OF FAITH?</a:t>
            </a:r>
          </a:p>
          <a:p>
            <a:pPr marL="82296" lvl="0" indent="0" algn="ctr">
              <a:buNone/>
            </a:pPr>
            <a:r>
              <a:rPr lang="en-US" sz="5400" b="1" dirty="0" smtClean="0">
                <a:solidFill>
                  <a:schemeClr val="tx2">
                    <a:lumMod val="60000"/>
                    <a:lumOff val="40000"/>
                  </a:schemeClr>
                </a:solidFill>
                <a:effectLst>
                  <a:outerShdw blurRad="38100" dist="38100" dir="2700000" algn="tl">
                    <a:srgbClr val="000000">
                      <a:alpha val="43137"/>
                    </a:srgbClr>
                  </a:outerShdw>
                </a:effectLst>
              </a:rPr>
              <a:t>OR</a:t>
            </a:r>
          </a:p>
          <a:p>
            <a:pPr marL="82296" lvl="0" indent="0" algn="ctr">
              <a:buNone/>
            </a:pPr>
            <a:r>
              <a:rPr lang="en-US" sz="5400" b="1" dirty="0" smtClean="0">
                <a:solidFill>
                  <a:schemeClr val="tx2">
                    <a:lumMod val="60000"/>
                    <a:lumOff val="40000"/>
                  </a:schemeClr>
                </a:solidFill>
                <a:effectLst>
                  <a:outerShdw blurRad="38100" dist="38100" dir="2700000" algn="tl">
                    <a:srgbClr val="000000">
                      <a:alpha val="43137"/>
                    </a:srgbClr>
                  </a:outerShdw>
                </a:effectLst>
              </a:rPr>
              <a:t>A MATTER OF FACT?</a:t>
            </a:r>
            <a:endParaRPr lang="en-US" sz="5400" b="1" dirty="0">
              <a:solidFill>
                <a:schemeClr val="tx2">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9344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98080" cy="1036638"/>
          </a:xfrm>
        </p:spPr>
        <p:txBody>
          <a:bodyPr>
            <a:normAutofit/>
          </a:bodyPr>
          <a:lstStyle/>
          <a:p>
            <a:pPr algn="ctr"/>
            <a:r>
              <a:rPr lang="en-US" sz="5400" b="1" u="sng" dirty="0" smtClean="0">
                <a:solidFill>
                  <a:srgbClr val="00B0F0"/>
                </a:solidFill>
              </a:rPr>
              <a:t>CONCLUSION</a:t>
            </a:r>
            <a:endParaRPr lang="en-US" sz="5400" b="1" u="sng" dirty="0">
              <a:solidFill>
                <a:srgbClr val="00B0F0"/>
              </a:solidFill>
            </a:endParaRPr>
          </a:p>
        </p:txBody>
      </p:sp>
      <p:sp>
        <p:nvSpPr>
          <p:cNvPr id="3" name="Content Placeholder 2"/>
          <p:cNvSpPr>
            <a:spLocks noGrp="1"/>
          </p:cNvSpPr>
          <p:nvPr>
            <p:ph idx="1"/>
          </p:nvPr>
        </p:nvSpPr>
        <p:spPr>
          <a:xfrm>
            <a:off x="990600" y="1295400"/>
            <a:ext cx="8153400" cy="5486400"/>
          </a:xfrm>
        </p:spPr>
        <p:txBody>
          <a:bodyPr>
            <a:normAutofit/>
          </a:bodyPr>
          <a:lstStyle/>
          <a:p>
            <a:pPr marL="82296" lvl="0" indent="0" algn="ctr">
              <a:buNone/>
            </a:pPr>
            <a:r>
              <a:rPr lang="en-US" sz="5400" b="1" dirty="0">
                <a:solidFill>
                  <a:schemeClr val="tx2">
                    <a:lumMod val="60000"/>
                    <a:lumOff val="40000"/>
                  </a:schemeClr>
                </a:solidFill>
                <a:effectLst>
                  <a:outerShdw blurRad="38100" dist="38100" dir="2700000" algn="tl">
                    <a:srgbClr val="000000">
                      <a:alpha val="43137"/>
                    </a:srgbClr>
                  </a:outerShdw>
                </a:effectLst>
              </a:rPr>
              <a:t>B</a:t>
            </a:r>
            <a:r>
              <a:rPr lang="en-US" sz="5400" b="1" dirty="0" smtClean="0">
                <a:solidFill>
                  <a:schemeClr val="tx2">
                    <a:lumMod val="60000"/>
                    <a:lumOff val="40000"/>
                  </a:schemeClr>
                </a:solidFill>
                <a:effectLst>
                  <a:outerShdw blurRad="38100" dist="38100" dir="2700000" algn="tl">
                    <a:srgbClr val="000000">
                      <a:alpha val="43137"/>
                    </a:srgbClr>
                  </a:outerShdw>
                </a:effectLst>
              </a:rPr>
              <a:t>elieving the Bible </a:t>
            </a:r>
            <a:r>
              <a:rPr lang="en-US" sz="5400" b="1" dirty="0" smtClean="0">
                <a:solidFill>
                  <a:srgbClr val="00B0F0"/>
                </a:solidFill>
                <a:effectLst>
                  <a:outerShdw blurRad="38100" dist="38100" dir="2700000" algn="tl">
                    <a:srgbClr val="000000">
                      <a:alpha val="43137"/>
                    </a:srgbClr>
                  </a:outerShdw>
                </a:effectLst>
              </a:rPr>
              <a:t>IS</a:t>
            </a:r>
          </a:p>
          <a:p>
            <a:pPr marL="82296" lvl="0" indent="0" algn="ctr">
              <a:buNone/>
            </a:pPr>
            <a:endParaRPr lang="en-US" sz="3600" b="1" dirty="0" smtClean="0">
              <a:solidFill>
                <a:schemeClr val="tx2">
                  <a:lumMod val="60000"/>
                  <a:lumOff val="40000"/>
                </a:schemeClr>
              </a:solidFill>
              <a:effectLst>
                <a:outerShdw blurRad="38100" dist="38100" dir="2700000" algn="tl">
                  <a:srgbClr val="000000">
                    <a:alpha val="43137"/>
                  </a:srgbClr>
                </a:outerShdw>
              </a:effectLst>
            </a:endParaRPr>
          </a:p>
          <a:p>
            <a:pPr marL="82296" lvl="0" indent="0" algn="ctr">
              <a:buNone/>
            </a:pPr>
            <a:r>
              <a:rPr lang="en-US" sz="5400" b="1" dirty="0" smtClean="0">
                <a:solidFill>
                  <a:srgbClr val="00B0F0"/>
                </a:solidFill>
                <a:effectLst>
                  <a:outerShdw blurRad="38100" dist="38100" dir="2700000" algn="tl">
                    <a:srgbClr val="000000">
                      <a:alpha val="43137"/>
                    </a:srgbClr>
                  </a:outerShdw>
                </a:effectLst>
              </a:rPr>
              <a:t>A MATTER OF FAITH!</a:t>
            </a:r>
          </a:p>
          <a:p>
            <a:pPr marL="82296" lvl="0" indent="0" algn="ctr">
              <a:buNone/>
            </a:pPr>
            <a:r>
              <a:rPr lang="en-US" sz="5400" b="1" dirty="0">
                <a:solidFill>
                  <a:schemeClr val="tx2">
                    <a:lumMod val="60000"/>
                    <a:lumOff val="40000"/>
                  </a:schemeClr>
                </a:solidFill>
                <a:effectLst>
                  <a:outerShdw blurRad="38100" dist="38100" dir="2700000" algn="tl">
                    <a:srgbClr val="000000">
                      <a:alpha val="43137"/>
                    </a:srgbClr>
                  </a:outerShdw>
                </a:effectLst>
              </a:rPr>
              <a:t>&amp;</a:t>
            </a:r>
            <a:endParaRPr lang="en-US" sz="5400" b="1" dirty="0" smtClean="0">
              <a:solidFill>
                <a:schemeClr val="tx2">
                  <a:lumMod val="60000"/>
                  <a:lumOff val="40000"/>
                </a:schemeClr>
              </a:solidFill>
              <a:effectLst>
                <a:outerShdw blurRad="38100" dist="38100" dir="2700000" algn="tl">
                  <a:srgbClr val="000000">
                    <a:alpha val="43137"/>
                  </a:srgbClr>
                </a:outerShdw>
              </a:effectLst>
            </a:endParaRPr>
          </a:p>
          <a:p>
            <a:pPr marL="82296" lvl="0" indent="0" algn="ctr">
              <a:buNone/>
            </a:pPr>
            <a:r>
              <a:rPr lang="en-US" sz="5400" b="1" dirty="0" smtClean="0">
                <a:solidFill>
                  <a:srgbClr val="00B0F0"/>
                </a:solidFill>
                <a:effectLst>
                  <a:outerShdw blurRad="38100" dist="38100" dir="2700000" algn="tl">
                    <a:srgbClr val="000000">
                      <a:alpha val="43137"/>
                    </a:srgbClr>
                  </a:outerShdw>
                </a:effectLst>
              </a:rPr>
              <a:t>A MATTER OF FACT!</a:t>
            </a:r>
            <a:endParaRPr lang="en-US" sz="5400" b="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8536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709"/>
            <a:ext cx="7498080" cy="960438"/>
          </a:xfrm>
        </p:spPr>
        <p:txBody>
          <a:bodyPr/>
          <a:lstStyle/>
          <a:p>
            <a:pPr algn="ctr"/>
            <a:r>
              <a:rPr lang="en-US" b="1" u="sng" dirty="0" smtClean="0">
                <a:solidFill>
                  <a:schemeClr val="tx1"/>
                </a:solidFill>
              </a:rPr>
              <a:t>The Authority of the Bible</a:t>
            </a:r>
            <a:endParaRPr lang="en-US" b="1" u="sng" dirty="0">
              <a:solidFill>
                <a:schemeClr val="tx1"/>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indent="0">
              <a:buNone/>
            </a:pPr>
            <a:r>
              <a:rPr lang="en-US" sz="3400" b="1" dirty="0" smtClean="0">
                <a:solidFill>
                  <a:srgbClr val="0070C0"/>
                </a:solidFill>
                <a:effectLst>
                  <a:outerShdw blurRad="38100" dist="38100" dir="2700000" algn="tl">
                    <a:srgbClr val="000000">
                      <a:alpha val="43137"/>
                    </a:srgbClr>
                  </a:outerShdw>
                </a:effectLst>
              </a:rPr>
              <a:t>The </a:t>
            </a:r>
            <a:r>
              <a:rPr lang="en-US" sz="3400" b="1" dirty="0">
                <a:solidFill>
                  <a:srgbClr val="FF0000"/>
                </a:solidFill>
                <a:effectLst>
                  <a:outerShdw blurRad="38100" dist="38100" dir="2700000" algn="tl">
                    <a:srgbClr val="000000">
                      <a:alpha val="43137"/>
                    </a:srgbClr>
                  </a:outerShdw>
                </a:effectLst>
              </a:rPr>
              <a:t>all-powerful God</a:t>
            </a:r>
            <a:r>
              <a:rPr lang="en-US" sz="3400" b="1" dirty="0">
                <a:solidFill>
                  <a:srgbClr val="0070C0"/>
                </a:solidFill>
                <a:effectLst>
                  <a:outerShdw blurRad="38100" dist="38100" dir="2700000" algn="tl">
                    <a:srgbClr val="000000">
                      <a:alpha val="43137"/>
                    </a:srgbClr>
                  </a:outerShdw>
                </a:effectLst>
              </a:rPr>
              <a:t>, the Creator of everything, has the </a:t>
            </a:r>
            <a:r>
              <a:rPr lang="en-US" sz="3400" b="1" dirty="0">
                <a:solidFill>
                  <a:srgbClr val="FF0000"/>
                </a:solidFill>
                <a:effectLst>
                  <a:outerShdw blurRad="38100" dist="38100" dir="2700000" algn="tl">
                    <a:srgbClr val="000000">
                      <a:alpha val="43137"/>
                    </a:srgbClr>
                  </a:outerShdw>
                </a:effectLst>
              </a:rPr>
              <a:t>power to communicate whatever message He chooses</a:t>
            </a:r>
            <a:r>
              <a:rPr lang="en-US" sz="3400" b="1" dirty="0">
                <a:solidFill>
                  <a:srgbClr val="0070C0"/>
                </a:solidFill>
                <a:effectLst>
                  <a:outerShdw blurRad="38100" dist="38100" dir="2700000" algn="tl">
                    <a:srgbClr val="000000">
                      <a:alpha val="43137"/>
                    </a:srgbClr>
                  </a:outerShdw>
                </a:effectLst>
              </a:rPr>
              <a:t> and to </a:t>
            </a:r>
            <a:r>
              <a:rPr lang="en-US" sz="3400" b="1" dirty="0">
                <a:solidFill>
                  <a:srgbClr val="FF0000"/>
                </a:solidFill>
                <a:effectLst>
                  <a:outerShdw blurRad="38100" dist="38100" dir="2700000" algn="tl">
                    <a:srgbClr val="000000">
                      <a:alpha val="43137"/>
                    </a:srgbClr>
                  </a:outerShdw>
                </a:effectLst>
              </a:rPr>
              <a:t>control the writing of that message</a:t>
            </a:r>
            <a:r>
              <a:rPr lang="en-US" sz="3400" b="1" dirty="0">
                <a:solidFill>
                  <a:srgbClr val="0070C0"/>
                </a:solidFill>
                <a:effectLst>
                  <a:outerShdw blurRad="38100" dist="38100" dir="2700000" algn="tl">
                    <a:srgbClr val="000000">
                      <a:alpha val="43137"/>
                    </a:srgbClr>
                  </a:outerShdw>
                </a:effectLst>
              </a:rPr>
              <a:t> so that it is </a:t>
            </a:r>
            <a:r>
              <a:rPr lang="en-US" sz="3400" b="1" i="1" dirty="0">
                <a:solidFill>
                  <a:srgbClr val="0070C0"/>
                </a:solidFill>
                <a:effectLst>
                  <a:outerShdw blurRad="38100" dist="38100" dir="2700000" algn="tl">
                    <a:srgbClr val="000000">
                      <a:alpha val="43137"/>
                    </a:srgbClr>
                  </a:outerShdw>
                </a:effectLst>
              </a:rPr>
              <a:t>infallible</a:t>
            </a:r>
            <a:r>
              <a:rPr lang="en-US" sz="3400" b="1" i="1" dirty="0" smtClean="0">
                <a:solidFill>
                  <a:srgbClr val="0070C0"/>
                </a:solidFill>
                <a:effectLst>
                  <a:outerShdw blurRad="38100" dist="38100" dir="2700000" algn="tl">
                    <a:srgbClr val="000000">
                      <a:alpha val="43137"/>
                    </a:srgbClr>
                  </a:outerShdw>
                </a:effectLst>
              </a:rPr>
              <a:t>, </a:t>
            </a:r>
            <a:r>
              <a:rPr lang="en-US" sz="3400" b="1" i="1" dirty="0">
                <a:solidFill>
                  <a:srgbClr val="0070C0"/>
                </a:solidFill>
                <a:effectLst>
                  <a:outerShdw blurRad="38100" dist="38100" dir="2700000" algn="tl">
                    <a:srgbClr val="000000">
                      <a:alpha val="43137"/>
                    </a:srgbClr>
                  </a:outerShdw>
                </a:effectLst>
              </a:rPr>
              <a:t>inclusive,</a:t>
            </a:r>
            <a:r>
              <a:rPr lang="en-US" sz="3400" b="1" dirty="0">
                <a:solidFill>
                  <a:srgbClr val="0070C0"/>
                </a:solidFill>
                <a:effectLst>
                  <a:outerShdw blurRad="38100" dist="38100" dir="2700000" algn="tl">
                    <a:srgbClr val="000000">
                      <a:alpha val="43137"/>
                    </a:srgbClr>
                  </a:outerShdw>
                </a:effectLst>
              </a:rPr>
              <a:t> </a:t>
            </a:r>
            <a:r>
              <a:rPr lang="en-US" sz="3400" b="1" i="1" dirty="0" smtClean="0">
                <a:solidFill>
                  <a:srgbClr val="0070C0"/>
                </a:solidFill>
                <a:effectLst>
                  <a:outerShdw blurRad="38100" dist="38100" dir="2700000" algn="tl">
                    <a:srgbClr val="000000">
                      <a:alpha val="43137"/>
                    </a:srgbClr>
                  </a:outerShdw>
                </a:effectLst>
              </a:rPr>
              <a:t>inspired</a:t>
            </a:r>
            <a:r>
              <a:rPr lang="en-US" sz="3400" b="1" i="1" dirty="0" smtClean="0">
                <a:solidFill>
                  <a:srgbClr val="FF0000"/>
                </a:solidFill>
                <a:effectLst>
                  <a:outerShdw blurRad="38100" dist="38100" dir="2700000" algn="tl">
                    <a:srgbClr val="000000">
                      <a:alpha val="43137"/>
                    </a:srgbClr>
                  </a:outerShdw>
                </a:effectLst>
              </a:rPr>
              <a:t> </a:t>
            </a:r>
            <a:r>
              <a:rPr lang="en-US" sz="3400" b="1" dirty="0">
                <a:solidFill>
                  <a:srgbClr val="FF0000"/>
                </a:solidFill>
                <a:effectLst>
                  <a:outerShdw blurRad="38100" dist="38100" dir="2700000" algn="tl">
                    <a:srgbClr val="000000">
                      <a:alpha val="43137"/>
                    </a:srgbClr>
                  </a:outerShdw>
                </a:effectLst>
              </a:rPr>
              <a:t>&amp;</a:t>
            </a:r>
            <a:r>
              <a:rPr lang="en-US" sz="3400" b="1" dirty="0" smtClean="0">
                <a:solidFill>
                  <a:srgbClr val="FF0000"/>
                </a:solidFill>
                <a:effectLst>
                  <a:outerShdw blurRad="38100" dist="38100" dir="2700000" algn="tl">
                    <a:srgbClr val="000000">
                      <a:alpha val="43137"/>
                    </a:srgbClr>
                  </a:outerShdw>
                </a:effectLst>
              </a:rPr>
              <a:t> exactly </a:t>
            </a:r>
            <a:r>
              <a:rPr lang="en-US" sz="3400" b="1" dirty="0">
                <a:solidFill>
                  <a:srgbClr val="FF0000"/>
                </a:solidFill>
                <a:effectLst>
                  <a:outerShdw blurRad="38100" dist="38100" dir="2700000" algn="tl">
                    <a:srgbClr val="000000">
                      <a:alpha val="43137"/>
                    </a:srgbClr>
                  </a:outerShdw>
                </a:effectLst>
              </a:rPr>
              <a:t>what He intended</a:t>
            </a:r>
            <a:r>
              <a:rPr lang="en-US" sz="3400" b="1" dirty="0">
                <a:solidFill>
                  <a:srgbClr val="0070C0"/>
                </a:solidFill>
                <a:effectLst>
                  <a:outerShdw blurRad="38100" dist="38100" dir="2700000" algn="tl">
                    <a:srgbClr val="000000">
                      <a:alpha val="43137"/>
                    </a:srgbClr>
                  </a:outerShdw>
                </a:effectLst>
              </a:rPr>
              <a:t>. The </a:t>
            </a:r>
            <a:r>
              <a:rPr lang="en-US" b="1" u="sng" dirty="0" smtClean="0">
                <a:effectLst>
                  <a:outerShdw blurRad="38100" dist="38100" dir="2700000" algn="tl">
                    <a:srgbClr val="000000">
                      <a:alpha val="43137"/>
                    </a:srgbClr>
                  </a:outerShdw>
                </a:effectLst>
              </a:rPr>
              <a:t>BIBLE HAS  AUTHORITY</a:t>
            </a:r>
            <a:r>
              <a:rPr lang="en-US" sz="3400" b="1" dirty="0" smtClean="0">
                <a:solidFill>
                  <a:srgbClr val="0070C0"/>
                </a:solidFill>
                <a:effectLst>
                  <a:outerShdw blurRad="38100" dist="38100" dir="2700000" algn="tl">
                    <a:srgbClr val="000000">
                      <a:alpha val="43137"/>
                    </a:srgbClr>
                  </a:outerShdw>
                </a:effectLst>
              </a:rPr>
              <a:t> </a:t>
            </a:r>
            <a:r>
              <a:rPr lang="en-US" sz="3400" b="1" dirty="0">
                <a:solidFill>
                  <a:srgbClr val="0070C0"/>
                </a:solidFill>
                <a:effectLst>
                  <a:outerShdw blurRad="38100" dist="38100" dir="2700000" algn="tl">
                    <a:srgbClr val="000000">
                      <a:alpha val="43137"/>
                    </a:srgbClr>
                  </a:outerShdw>
                </a:effectLst>
              </a:rPr>
              <a:t>because </a:t>
            </a:r>
            <a:r>
              <a:rPr lang="en-US" sz="3400" b="1" dirty="0">
                <a:solidFill>
                  <a:srgbClr val="FF0000"/>
                </a:solidFill>
                <a:effectLst>
                  <a:outerShdw blurRad="38100" dist="38100" dir="2700000" algn="tl">
                    <a:srgbClr val="000000">
                      <a:alpha val="43137"/>
                    </a:srgbClr>
                  </a:outerShdw>
                </a:effectLst>
              </a:rPr>
              <a:t>God, who is perfect</a:t>
            </a:r>
            <a:r>
              <a:rPr lang="en-US" sz="3400" b="1" dirty="0">
                <a:solidFill>
                  <a:srgbClr val="0070C0"/>
                </a:solidFill>
                <a:effectLst>
                  <a:outerShdw blurRad="38100" dist="38100" dir="2700000" algn="tl">
                    <a:srgbClr val="000000">
                      <a:alpha val="43137"/>
                    </a:srgbClr>
                  </a:outerShdw>
                </a:effectLst>
              </a:rPr>
              <a:t>, used imperfect human </a:t>
            </a:r>
            <a:r>
              <a:rPr lang="en-US" sz="3400" b="1" dirty="0" smtClean="0">
                <a:solidFill>
                  <a:srgbClr val="0070C0"/>
                </a:solidFill>
                <a:effectLst>
                  <a:outerShdw blurRad="38100" dist="38100" dir="2700000" algn="tl">
                    <a:srgbClr val="000000">
                      <a:alpha val="43137"/>
                    </a:srgbClr>
                  </a:outerShdw>
                </a:effectLst>
              </a:rPr>
              <a:t>writers </a:t>
            </a:r>
            <a:r>
              <a:rPr lang="en-US" sz="3400" b="1" dirty="0">
                <a:solidFill>
                  <a:srgbClr val="0070C0"/>
                </a:solidFill>
                <a:effectLst>
                  <a:outerShdw blurRad="38100" dist="38100" dir="2700000" algn="tl">
                    <a:srgbClr val="000000">
                      <a:alpha val="43137"/>
                    </a:srgbClr>
                  </a:outerShdw>
                </a:effectLst>
              </a:rPr>
              <a:t>to write down </a:t>
            </a:r>
            <a:r>
              <a:rPr lang="en-US" sz="3400" b="1" dirty="0">
                <a:solidFill>
                  <a:srgbClr val="FF0000"/>
                </a:solidFill>
                <a:effectLst>
                  <a:outerShdw blurRad="38100" dist="38100" dir="2700000" algn="tl">
                    <a:srgbClr val="000000">
                      <a:alpha val="43137"/>
                    </a:srgbClr>
                  </a:outerShdw>
                </a:effectLst>
              </a:rPr>
              <a:t>His very words</a:t>
            </a:r>
            <a:r>
              <a:rPr lang="en-US" sz="3400" b="1" dirty="0">
                <a:solidFill>
                  <a:srgbClr val="0070C0"/>
                </a:solidFill>
                <a:effectLst>
                  <a:outerShdw blurRad="38100" dist="38100" dir="2700000" algn="tl">
                    <a:srgbClr val="000000">
                      <a:alpha val="43137"/>
                    </a:srgbClr>
                  </a:outerShdw>
                </a:effectLst>
              </a:rPr>
              <a:t>, which </a:t>
            </a:r>
            <a:r>
              <a:rPr lang="en-US" sz="3400" b="1" dirty="0" smtClean="0">
                <a:solidFill>
                  <a:srgbClr val="FF0000"/>
                </a:solidFill>
                <a:effectLst>
                  <a:outerShdw blurRad="38100" dist="38100" dir="2700000" algn="tl">
                    <a:srgbClr val="000000">
                      <a:alpha val="43137"/>
                    </a:srgbClr>
                  </a:outerShdw>
                </a:effectLst>
              </a:rPr>
              <a:t>God </a:t>
            </a:r>
            <a:r>
              <a:rPr lang="en-US" sz="3400" b="1" dirty="0">
                <a:solidFill>
                  <a:srgbClr val="FF0000"/>
                </a:solidFill>
                <a:effectLst>
                  <a:outerShdw blurRad="38100" dist="38100" dir="2700000" algn="tl">
                    <a:srgbClr val="000000">
                      <a:alpha val="43137"/>
                    </a:srgbClr>
                  </a:outerShdw>
                </a:effectLst>
              </a:rPr>
              <a:t>perfectly protected</a:t>
            </a:r>
            <a:r>
              <a:rPr lang="en-US" sz="3400" b="1" dirty="0" smtClean="0">
                <a:solidFill>
                  <a:srgbClr val="0070C0"/>
                </a:solidFill>
                <a:effectLst>
                  <a:outerShdw blurRad="38100" dist="38100" dir="2700000" algn="tl">
                    <a:srgbClr val="000000">
                      <a:alpha val="43137"/>
                    </a:srgbClr>
                  </a:outerShdw>
                </a:effectLst>
              </a:rPr>
              <a:t>.</a:t>
            </a:r>
            <a:endParaRPr lang="en-US" sz="3400" i="1" dirty="0">
              <a:solidFill>
                <a:srgbClr val="FF0000"/>
              </a:solidFill>
            </a:endParaRPr>
          </a:p>
        </p:txBody>
      </p:sp>
    </p:spTree>
    <p:extLst>
      <p:ext uri="{BB962C8B-B14F-4D97-AF65-F5344CB8AC3E}">
        <p14:creationId xmlns:p14="http://schemas.microsoft.com/office/powerpoint/2010/main" val="2700483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a:t>Genesis,</a:t>
            </a:r>
            <a:r>
              <a:rPr lang="en-US" dirty="0"/>
              <a:t> written by Moses</a:t>
            </a:r>
          </a:p>
          <a:p>
            <a:r>
              <a:rPr lang="en-US" b="1" dirty="0"/>
              <a:t>Exodus,</a:t>
            </a:r>
            <a:r>
              <a:rPr lang="en-US" dirty="0"/>
              <a:t> written by Moses</a:t>
            </a:r>
          </a:p>
          <a:p>
            <a:r>
              <a:rPr lang="en-US" b="1" dirty="0"/>
              <a:t>Leviticus,</a:t>
            </a:r>
            <a:r>
              <a:rPr lang="en-US" dirty="0"/>
              <a:t> written by Moses</a:t>
            </a:r>
          </a:p>
          <a:p>
            <a:r>
              <a:rPr lang="en-US" b="1" dirty="0"/>
              <a:t>Numbers,</a:t>
            </a:r>
            <a:r>
              <a:rPr lang="en-US" dirty="0"/>
              <a:t> written by Moses</a:t>
            </a:r>
          </a:p>
          <a:p>
            <a:r>
              <a:rPr lang="en-US" b="1" dirty="0"/>
              <a:t>Deuteronomy,</a:t>
            </a:r>
            <a:r>
              <a:rPr lang="en-US" dirty="0"/>
              <a:t> written by </a:t>
            </a:r>
            <a:r>
              <a:rPr lang="en-US" dirty="0" smtClean="0"/>
              <a:t>Moses</a:t>
            </a:r>
          </a:p>
          <a:p>
            <a:r>
              <a:rPr lang="en-US" b="1" dirty="0"/>
              <a:t>Joshua,</a:t>
            </a:r>
            <a:r>
              <a:rPr lang="en-US" dirty="0"/>
              <a:t> written by </a:t>
            </a:r>
            <a:r>
              <a:rPr lang="en-US" dirty="0" smtClean="0"/>
              <a:t>Joshua</a:t>
            </a:r>
            <a:r>
              <a:rPr lang="en-US" dirty="0"/>
              <a:t> (except the parts relating to his death)</a:t>
            </a:r>
          </a:p>
          <a:p>
            <a:r>
              <a:rPr lang="en-US" b="1" dirty="0"/>
              <a:t>Judges,</a:t>
            </a:r>
            <a:r>
              <a:rPr lang="en-US" dirty="0"/>
              <a:t> written by Samuel, Nathan, Gad</a:t>
            </a:r>
          </a:p>
          <a:p>
            <a:r>
              <a:rPr lang="en-US" b="1" dirty="0"/>
              <a:t>Ruth,</a:t>
            </a:r>
            <a:r>
              <a:rPr lang="en-US" dirty="0"/>
              <a:t> written by Samuel, Nathan, </a:t>
            </a:r>
            <a:r>
              <a:rPr lang="en-US" dirty="0" smtClean="0"/>
              <a:t>Gad</a:t>
            </a:r>
            <a:endParaRPr lang="en-US" dirty="0"/>
          </a:p>
        </p:txBody>
      </p:sp>
    </p:spTree>
    <p:extLst>
      <p:ext uri="{BB962C8B-B14F-4D97-AF65-F5344CB8AC3E}">
        <p14:creationId xmlns:p14="http://schemas.microsoft.com/office/powerpoint/2010/main" val="591189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INTRODUCTION</a:t>
            </a:r>
            <a:endParaRPr lang="en-US" u="sng" dirty="0"/>
          </a:p>
        </p:txBody>
      </p:sp>
      <p:sp>
        <p:nvSpPr>
          <p:cNvPr id="3" name="Content Placeholder 2"/>
          <p:cNvSpPr>
            <a:spLocks noGrp="1"/>
          </p:cNvSpPr>
          <p:nvPr>
            <p:ph idx="1"/>
          </p:nvPr>
        </p:nvSpPr>
        <p:spPr>
          <a:xfrm>
            <a:off x="1066800" y="1447800"/>
            <a:ext cx="8001000" cy="5334000"/>
          </a:xfrm>
        </p:spPr>
        <p:txBody>
          <a:bodyPr/>
          <a:lstStyle/>
          <a:p>
            <a:pPr marL="82296" lvl="0" indent="0" algn="just">
              <a:buNone/>
            </a:pPr>
            <a:r>
              <a:rPr lang="en-US" dirty="0" smtClean="0"/>
              <a:t>The Bible is read by more people, translated into more languages, published in more countries, than any other book in history. No book has been more bought or more banned, more loved or more loathed, more memorized or more maligned than the Bible. The Bible is the record that God has given to His Creation, of His work in the lives of people, and of the final destination for every person who has </a:t>
            </a:r>
            <a:r>
              <a:rPr lang="en-US" dirty="0"/>
              <a:t>ever </a:t>
            </a:r>
            <a:r>
              <a:rPr lang="en-US" dirty="0" smtClean="0"/>
              <a:t>been born</a:t>
            </a:r>
            <a:r>
              <a:rPr lang="en-US" dirty="0"/>
              <a:t>. </a:t>
            </a:r>
          </a:p>
          <a:p>
            <a:pPr marL="82296" indent="0">
              <a:buNone/>
            </a:pPr>
            <a:endParaRPr lang="en-US" dirty="0"/>
          </a:p>
        </p:txBody>
      </p:sp>
    </p:spTree>
    <p:extLst>
      <p:ext uri="{BB962C8B-B14F-4D97-AF65-F5344CB8AC3E}">
        <p14:creationId xmlns:p14="http://schemas.microsoft.com/office/powerpoint/2010/main" val="21536507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a:t>1 Samuel,</a:t>
            </a:r>
            <a:r>
              <a:rPr lang="en-US" dirty="0"/>
              <a:t> written by Samuel, Nathan, Gad</a:t>
            </a:r>
          </a:p>
          <a:p>
            <a:r>
              <a:rPr lang="en-US" b="1" dirty="0"/>
              <a:t>2 Samuel,</a:t>
            </a:r>
            <a:r>
              <a:rPr lang="en-US" dirty="0"/>
              <a:t> written by Samuel, Nathan, Gad</a:t>
            </a:r>
          </a:p>
          <a:p>
            <a:r>
              <a:rPr lang="en-US" b="1" dirty="0"/>
              <a:t>1 Kings,</a:t>
            </a:r>
            <a:r>
              <a:rPr lang="en-US" dirty="0"/>
              <a:t> written by Jeremiah</a:t>
            </a:r>
          </a:p>
          <a:p>
            <a:r>
              <a:rPr lang="en-US" b="1" dirty="0"/>
              <a:t>2 Kings,</a:t>
            </a:r>
            <a:r>
              <a:rPr lang="en-US" dirty="0"/>
              <a:t> written by Jeremiah</a:t>
            </a:r>
          </a:p>
          <a:p>
            <a:r>
              <a:rPr lang="en-US" b="1" dirty="0"/>
              <a:t>1 Chronicles,</a:t>
            </a:r>
            <a:r>
              <a:rPr lang="en-US" dirty="0"/>
              <a:t> written by Ezra</a:t>
            </a:r>
          </a:p>
          <a:p>
            <a:r>
              <a:rPr lang="en-US" b="1" dirty="0"/>
              <a:t>2 Chronicles,</a:t>
            </a:r>
            <a:r>
              <a:rPr lang="en-US" dirty="0"/>
              <a:t> written by Ezra</a:t>
            </a:r>
          </a:p>
          <a:p>
            <a:r>
              <a:rPr lang="en-US" b="1" dirty="0"/>
              <a:t>Ezra,</a:t>
            </a:r>
            <a:r>
              <a:rPr lang="en-US" dirty="0"/>
              <a:t> written by Ezra</a:t>
            </a:r>
          </a:p>
          <a:p>
            <a:r>
              <a:rPr lang="en-US" b="1" dirty="0"/>
              <a:t>Nehemiah,</a:t>
            </a:r>
            <a:r>
              <a:rPr lang="en-US" dirty="0"/>
              <a:t> written by Nehemiah, Ezra</a:t>
            </a:r>
          </a:p>
          <a:p>
            <a:pPr marL="82296" indent="0">
              <a:buNone/>
            </a:pPr>
            <a:endParaRPr lang="en-US" dirty="0"/>
          </a:p>
        </p:txBody>
      </p:sp>
    </p:spTree>
    <p:extLst>
      <p:ext uri="{BB962C8B-B14F-4D97-AF65-F5344CB8AC3E}">
        <p14:creationId xmlns:p14="http://schemas.microsoft.com/office/powerpoint/2010/main" val="366920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a:t>Esther,</a:t>
            </a:r>
            <a:r>
              <a:rPr lang="en-US" dirty="0"/>
              <a:t> written by Mordecai: It is probable that the book was compiled after his death based on his personal </a:t>
            </a:r>
            <a:r>
              <a:rPr lang="en-US" dirty="0" smtClean="0"/>
              <a:t>records</a:t>
            </a:r>
          </a:p>
          <a:p>
            <a:r>
              <a:rPr lang="en-US" b="1" dirty="0"/>
              <a:t>Job,</a:t>
            </a:r>
            <a:r>
              <a:rPr lang="en-US" dirty="0"/>
              <a:t> written by Job: Moses may have compiled the book based on Job’s records</a:t>
            </a:r>
          </a:p>
          <a:p>
            <a:r>
              <a:rPr lang="en-US" b="1" dirty="0"/>
              <a:t>Psalms,</a:t>
            </a:r>
            <a:r>
              <a:rPr lang="en-US" dirty="0"/>
              <a:t> written by David, and several others including </a:t>
            </a:r>
            <a:r>
              <a:rPr lang="en-US" dirty="0" err="1"/>
              <a:t>Asaph</a:t>
            </a:r>
            <a:r>
              <a:rPr lang="en-US" dirty="0"/>
              <a:t>, Ezra, the sons of </a:t>
            </a:r>
            <a:r>
              <a:rPr lang="en-US" dirty="0" err="1"/>
              <a:t>Korah</a:t>
            </a:r>
            <a:r>
              <a:rPr lang="en-US" dirty="0"/>
              <a:t>, </a:t>
            </a:r>
            <a:r>
              <a:rPr lang="en-US" dirty="0" err="1"/>
              <a:t>Heman</a:t>
            </a:r>
            <a:r>
              <a:rPr lang="en-US" dirty="0"/>
              <a:t>, Ethan, Moses and a host of unnamed </a:t>
            </a:r>
            <a:r>
              <a:rPr lang="en-US" dirty="0" smtClean="0"/>
              <a:t>authors</a:t>
            </a:r>
            <a:endParaRPr lang="en-US" dirty="0"/>
          </a:p>
          <a:p>
            <a:pPr marL="82296" indent="0">
              <a:buNone/>
            </a:pPr>
            <a:endParaRPr lang="en-US" dirty="0"/>
          </a:p>
        </p:txBody>
      </p:sp>
    </p:spTree>
    <p:extLst>
      <p:ext uri="{BB962C8B-B14F-4D97-AF65-F5344CB8AC3E}">
        <p14:creationId xmlns:p14="http://schemas.microsoft.com/office/powerpoint/2010/main" val="3325345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smtClean="0"/>
              <a:t>Proverbs</a:t>
            </a:r>
            <a:r>
              <a:rPr lang="en-US" b="1" dirty="0"/>
              <a:t>,</a:t>
            </a:r>
            <a:r>
              <a:rPr lang="en-US" dirty="0"/>
              <a:t> written by Solomon: </a:t>
            </a:r>
            <a:r>
              <a:rPr lang="en-US" dirty="0" err="1"/>
              <a:t>Agur</a:t>
            </a:r>
            <a:r>
              <a:rPr lang="en-US" dirty="0"/>
              <a:t> and </a:t>
            </a:r>
            <a:r>
              <a:rPr lang="en-US" dirty="0" err="1"/>
              <a:t>Lemuel</a:t>
            </a:r>
            <a:r>
              <a:rPr lang="en-US" dirty="0"/>
              <a:t> are specifically named as the writers of Proverbs 30 and </a:t>
            </a:r>
            <a:r>
              <a:rPr lang="en-US" dirty="0" smtClean="0"/>
              <a:t>31</a:t>
            </a:r>
          </a:p>
          <a:p>
            <a:r>
              <a:rPr lang="en-US" b="1" dirty="0"/>
              <a:t>Ecclesiastes,</a:t>
            </a:r>
            <a:r>
              <a:rPr lang="en-US" dirty="0"/>
              <a:t> written by Solomon</a:t>
            </a:r>
          </a:p>
          <a:p>
            <a:r>
              <a:rPr lang="en-US" b="1" dirty="0"/>
              <a:t>Song of Solomon</a:t>
            </a:r>
            <a:r>
              <a:rPr lang="en-US" dirty="0"/>
              <a:t> (also known as, Song of Songs or Canticles), written by </a:t>
            </a:r>
            <a:r>
              <a:rPr lang="en-US" dirty="0" smtClean="0"/>
              <a:t>Solomon</a:t>
            </a:r>
            <a:endParaRPr lang="en-US" dirty="0"/>
          </a:p>
          <a:p>
            <a:r>
              <a:rPr lang="en-US" b="1" dirty="0"/>
              <a:t>Isaiah,</a:t>
            </a:r>
            <a:r>
              <a:rPr lang="en-US" dirty="0"/>
              <a:t> written by Isaiah</a:t>
            </a:r>
          </a:p>
          <a:p>
            <a:r>
              <a:rPr lang="en-US" b="1" dirty="0"/>
              <a:t>Jeremiah,</a:t>
            </a:r>
            <a:r>
              <a:rPr lang="en-US" dirty="0"/>
              <a:t> written by Jeremiah</a:t>
            </a:r>
          </a:p>
          <a:p>
            <a:r>
              <a:rPr lang="en-US" b="1" dirty="0"/>
              <a:t>Lamentations,</a:t>
            </a:r>
            <a:r>
              <a:rPr lang="en-US" dirty="0"/>
              <a:t> written by Jeremiah</a:t>
            </a:r>
          </a:p>
          <a:p>
            <a:endParaRPr lang="en-US" dirty="0"/>
          </a:p>
          <a:p>
            <a:pPr marL="82296" indent="0">
              <a:buNone/>
            </a:pPr>
            <a:endParaRPr lang="en-US" dirty="0"/>
          </a:p>
        </p:txBody>
      </p:sp>
    </p:spTree>
    <p:extLst>
      <p:ext uri="{BB962C8B-B14F-4D97-AF65-F5344CB8AC3E}">
        <p14:creationId xmlns:p14="http://schemas.microsoft.com/office/powerpoint/2010/main" val="7130524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a:t>Ezekiel,</a:t>
            </a:r>
            <a:r>
              <a:rPr lang="en-US" dirty="0"/>
              <a:t> written by Ezekiel</a:t>
            </a:r>
          </a:p>
          <a:p>
            <a:r>
              <a:rPr lang="en-US" b="1" dirty="0"/>
              <a:t>Daniel,</a:t>
            </a:r>
            <a:r>
              <a:rPr lang="en-US" dirty="0"/>
              <a:t> written by Daniel</a:t>
            </a:r>
          </a:p>
          <a:p>
            <a:r>
              <a:rPr lang="en-US" b="1" dirty="0"/>
              <a:t>Hosea,</a:t>
            </a:r>
            <a:r>
              <a:rPr lang="en-US" dirty="0"/>
              <a:t> written by Hosea</a:t>
            </a:r>
          </a:p>
          <a:p>
            <a:r>
              <a:rPr lang="en-US" b="1" dirty="0"/>
              <a:t>Joel,</a:t>
            </a:r>
            <a:r>
              <a:rPr lang="en-US" dirty="0"/>
              <a:t> written by Joel</a:t>
            </a:r>
          </a:p>
          <a:p>
            <a:r>
              <a:rPr lang="en-US" b="1" dirty="0"/>
              <a:t>Amos,</a:t>
            </a:r>
            <a:r>
              <a:rPr lang="en-US" dirty="0"/>
              <a:t> written by Amos</a:t>
            </a:r>
          </a:p>
          <a:p>
            <a:r>
              <a:rPr lang="en-US" b="1" dirty="0"/>
              <a:t>Obadiah,</a:t>
            </a:r>
            <a:r>
              <a:rPr lang="en-US" dirty="0"/>
              <a:t> written by Obadiah</a:t>
            </a:r>
          </a:p>
          <a:p>
            <a:r>
              <a:rPr lang="en-US" b="1" dirty="0"/>
              <a:t>Jonah,</a:t>
            </a:r>
            <a:r>
              <a:rPr lang="en-US" dirty="0"/>
              <a:t> written by Jonah</a:t>
            </a:r>
          </a:p>
          <a:p>
            <a:r>
              <a:rPr lang="en-US" b="1" dirty="0"/>
              <a:t>Micah,</a:t>
            </a:r>
            <a:r>
              <a:rPr lang="en-US" dirty="0"/>
              <a:t> written by Micah</a:t>
            </a:r>
          </a:p>
          <a:p>
            <a:r>
              <a:rPr lang="en-US" b="1" dirty="0"/>
              <a:t>Nahum,</a:t>
            </a:r>
            <a:r>
              <a:rPr lang="en-US" dirty="0"/>
              <a:t> written by </a:t>
            </a:r>
            <a:r>
              <a:rPr lang="en-US" dirty="0" smtClean="0"/>
              <a:t>Nahum</a:t>
            </a:r>
            <a:endParaRPr lang="en-US" dirty="0"/>
          </a:p>
        </p:txBody>
      </p:sp>
    </p:spTree>
    <p:extLst>
      <p:ext uri="{BB962C8B-B14F-4D97-AF65-F5344CB8AC3E}">
        <p14:creationId xmlns:p14="http://schemas.microsoft.com/office/powerpoint/2010/main" val="1034341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smtClean="0"/>
              <a:t>Habakkuk</a:t>
            </a:r>
            <a:r>
              <a:rPr lang="en-US" b="1" dirty="0"/>
              <a:t>,</a:t>
            </a:r>
            <a:r>
              <a:rPr lang="en-US" dirty="0"/>
              <a:t> written by Habakkuk</a:t>
            </a:r>
          </a:p>
          <a:p>
            <a:r>
              <a:rPr lang="en-US" b="1" dirty="0"/>
              <a:t>Zephaniah,</a:t>
            </a:r>
            <a:r>
              <a:rPr lang="en-US" dirty="0"/>
              <a:t> written by Zephaniah</a:t>
            </a:r>
          </a:p>
          <a:p>
            <a:r>
              <a:rPr lang="en-US" b="1" dirty="0"/>
              <a:t>Haggai,</a:t>
            </a:r>
            <a:r>
              <a:rPr lang="en-US" dirty="0"/>
              <a:t> written by Haggai</a:t>
            </a:r>
          </a:p>
          <a:p>
            <a:r>
              <a:rPr lang="en-US" b="1" dirty="0"/>
              <a:t>Zechariah,</a:t>
            </a:r>
            <a:r>
              <a:rPr lang="en-US" dirty="0"/>
              <a:t> written by  Zechariah</a:t>
            </a:r>
          </a:p>
          <a:p>
            <a:r>
              <a:rPr lang="en-US" b="1" dirty="0"/>
              <a:t>Malachi,</a:t>
            </a:r>
            <a:r>
              <a:rPr lang="en-US" dirty="0"/>
              <a:t> written by </a:t>
            </a:r>
            <a:r>
              <a:rPr lang="en-US" dirty="0" smtClean="0"/>
              <a:t>Malachi</a:t>
            </a:r>
          </a:p>
          <a:p>
            <a:r>
              <a:rPr lang="en-US" b="1" dirty="0"/>
              <a:t>Matthew,</a:t>
            </a:r>
            <a:r>
              <a:rPr lang="en-US" dirty="0"/>
              <a:t> written by Matthew</a:t>
            </a:r>
          </a:p>
          <a:p>
            <a:r>
              <a:rPr lang="en-US" b="1" dirty="0"/>
              <a:t>Mark,</a:t>
            </a:r>
            <a:r>
              <a:rPr lang="en-US" dirty="0"/>
              <a:t> written by John Mark</a:t>
            </a:r>
          </a:p>
          <a:p>
            <a:r>
              <a:rPr lang="en-US" b="1" dirty="0"/>
              <a:t>Luke, </a:t>
            </a:r>
            <a:r>
              <a:rPr lang="en-US" dirty="0"/>
              <a:t>written by Luke</a:t>
            </a:r>
          </a:p>
          <a:p>
            <a:r>
              <a:rPr lang="en-US" b="1" dirty="0"/>
              <a:t>John,</a:t>
            </a:r>
            <a:r>
              <a:rPr lang="en-US" dirty="0"/>
              <a:t> written by John, the Apostle</a:t>
            </a:r>
          </a:p>
          <a:p>
            <a:endParaRPr lang="en-US" dirty="0"/>
          </a:p>
          <a:p>
            <a:endParaRPr lang="en-US" dirty="0"/>
          </a:p>
          <a:p>
            <a:pPr marL="82296" indent="0">
              <a:buNone/>
            </a:pPr>
            <a:endParaRPr lang="en-US" dirty="0"/>
          </a:p>
        </p:txBody>
      </p:sp>
    </p:spTree>
    <p:extLst>
      <p:ext uri="{BB962C8B-B14F-4D97-AF65-F5344CB8AC3E}">
        <p14:creationId xmlns:p14="http://schemas.microsoft.com/office/powerpoint/2010/main" val="4403707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a:t>Acts, </a:t>
            </a:r>
            <a:r>
              <a:rPr lang="en-US" dirty="0"/>
              <a:t>written by Luke</a:t>
            </a:r>
          </a:p>
          <a:p>
            <a:r>
              <a:rPr lang="en-US" b="1" dirty="0"/>
              <a:t>Romans,</a:t>
            </a:r>
            <a:r>
              <a:rPr lang="en-US" dirty="0"/>
              <a:t> written by Paul</a:t>
            </a:r>
          </a:p>
          <a:p>
            <a:r>
              <a:rPr lang="en-US" b="1" dirty="0"/>
              <a:t>1 Corinthians,</a:t>
            </a:r>
            <a:r>
              <a:rPr lang="en-US" dirty="0"/>
              <a:t> written by Paul</a:t>
            </a:r>
          </a:p>
          <a:p>
            <a:r>
              <a:rPr lang="en-US" b="1" dirty="0"/>
              <a:t>2 Corinthians,</a:t>
            </a:r>
            <a:r>
              <a:rPr lang="en-US" dirty="0"/>
              <a:t> written by Paul</a:t>
            </a:r>
          </a:p>
          <a:p>
            <a:r>
              <a:rPr lang="en-US" b="1" dirty="0"/>
              <a:t>Galatians,</a:t>
            </a:r>
            <a:r>
              <a:rPr lang="en-US" dirty="0"/>
              <a:t> written by Paul</a:t>
            </a:r>
          </a:p>
          <a:p>
            <a:r>
              <a:rPr lang="en-US" b="1" dirty="0"/>
              <a:t>Ephesians,</a:t>
            </a:r>
            <a:r>
              <a:rPr lang="en-US" dirty="0"/>
              <a:t> written by Paul</a:t>
            </a:r>
          </a:p>
          <a:p>
            <a:r>
              <a:rPr lang="en-US" b="1" dirty="0"/>
              <a:t>Philippians,</a:t>
            </a:r>
            <a:r>
              <a:rPr lang="en-US" dirty="0"/>
              <a:t> written by Paul</a:t>
            </a:r>
          </a:p>
          <a:p>
            <a:r>
              <a:rPr lang="en-US" b="1" dirty="0"/>
              <a:t>Colossians,</a:t>
            </a:r>
            <a:r>
              <a:rPr lang="en-US" dirty="0"/>
              <a:t> written by Paul</a:t>
            </a:r>
          </a:p>
          <a:p>
            <a:r>
              <a:rPr lang="en-US" b="1" dirty="0"/>
              <a:t>1 Thessalonians</a:t>
            </a:r>
            <a:r>
              <a:rPr lang="en-US" dirty="0"/>
              <a:t>, written by Paul</a:t>
            </a:r>
          </a:p>
          <a:p>
            <a:endParaRPr lang="en-US" dirty="0"/>
          </a:p>
          <a:p>
            <a:endParaRPr lang="en-US" dirty="0"/>
          </a:p>
          <a:p>
            <a:pPr marL="82296" indent="0">
              <a:buNone/>
            </a:pPr>
            <a:endParaRPr lang="en-US" dirty="0"/>
          </a:p>
        </p:txBody>
      </p:sp>
    </p:spTree>
    <p:extLst>
      <p:ext uri="{BB962C8B-B14F-4D97-AF65-F5344CB8AC3E}">
        <p14:creationId xmlns:p14="http://schemas.microsoft.com/office/powerpoint/2010/main" val="1510799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95400"/>
            <a:ext cx="8153400" cy="54864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a:t>2 Thessalonians,</a:t>
            </a:r>
            <a:r>
              <a:rPr lang="en-US" dirty="0"/>
              <a:t> written by Paul</a:t>
            </a:r>
          </a:p>
          <a:p>
            <a:r>
              <a:rPr lang="en-US" b="1" dirty="0"/>
              <a:t>1 Timothy,</a:t>
            </a:r>
            <a:r>
              <a:rPr lang="en-US" dirty="0"/>
              <a:t> written by Paul</a:t>
            </a:r>
          </a:p>
          <a:p>
            <a:r>
              <a:rPr lang="en-US" b="1" dirty="0"/>
              <a:t>2 Timothy,</a:t>
            </a:r>
            <a:r>
              <a:rPr lang="en-US" dirty="0"/>
              <a:t> written by Paul</a:t>
            </a:r>
          </a:p>
          <a:p>
            <a:r>
              <a:rPr lang="en-US" b="1" dirty="0"/>
              <a:t>Titus,</a:t>
            </a:r>
            <a:r>
              <a:rPr lang="en-US" dirty="0"/>
              <a:t> written by Paul</a:t>
            </a:r>
          </a:p>
          <a:p>
            <a:r>
              <a:rPr lang="en-US" b="1" dirty="0"/>
              <a:t>Philemon,</a:t>
            </a:r>
            <a:r>
              <a:rPr lang="en-US" dirty="0"/>
              <a:t> written by Paul</a:t>
            </a:r>
          </a:p>
          <a:p>
            <a:r>
              <a:rPr lang="en-US" b="1" dirty="0"/>
              <a:t>Hebrews,</a:t>
            </a:r>
            <a:r>
              <a:rPr lang="en-US" dirty="0"/>
              <a:t> written by </a:t>
            </a:r>
            <a:r>
              <a:rPr lang="en-US" dirty="0" smtClean="0"/>
              <a:t>either Paul</a:t>
            </a:r>
            <a:r>
              <a:rPr lang="en-US" dirty="0"/>
              <a:t>, Luke, </a:t>
            </a:r>
            <a:r>
              <a:rPr lang="en-US" dirty="0" smtClean="0"/>
              <a:t>Barnabas or Apollos</a:t>
            </a:r>
            <a:endParaRPr lang="en-US" dirty="0"/>
          </a:p>
          <a:p>
            <a:endParaRPr lang="en-US" dirty="0"/>
          </a:p>
          <a:p>
            <a:pPr marL="82296" indent="0">
              <a:buNone/>
            </a:pPr>
            <a:endParaRPr lang="en-US" dirty="0"/>
          </a:p>
        </p:txBody>
      </p:sp>
    </p:spTree>
    <p:extLst>
      <p:ext uri="{BB962C8B-B14F-4D97-AF65-F5344CB8AC3E}">
        <p14:creationId xmlns:p14="http://schemas.microsoft.com/office/powerpoint/2010/main" val="2772433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endParaRPr lang="en-US" b="1" u="sng" dirty="0">
              <a:solidFill>
                <a:srgbClr val="FF0000"/>
              </a:solidFill>
              <a:effectLst>
                <a:outerShdw blurRad="38100" dist="38100" dir="2700000" algn="tl">
                  <a:srgbClr val="000000">
                    <a:alpha val="43137"/>
                  </a:srgbClr>
                </a:outerShdw>
              </a:effectLst>
            </a:endParaRPr>
          </a:p>
          <a:p>
            <a:r>
              <a:rPr lang="en-US" b="1" dirty="0" smtClean="0"/>
              <a:t>James</a:t>
            </a:r>
            <a:r>
              <a:rPr lang="en-US" b="1" dirty="0"/>
              <a:t>,</a:t>
            </a:r>
            <a:r>
              <a:rPr lang="en-US" dirty="0"/>
              <a:t> written by James: there are several men named James who could have been the author. Most scholars say this is James the brother of Jesus and Jude (not the Apostle, brother of John</a:t>
            </a:r>
            <a:r>
              <a:rPr lang="en-US" dirty="0" smtClean="0"/>
              <a:t>).</a:t>
            </a:r>
          </a:p>
          <a:p>
            <a:r>
              <a:rPr lang="en-US" b="1" dirty="0"/>
              <a:t>1 Peter,</a:t>
            </a:r>
            <a:r>
              <a:rPr lang="en-US" dirty="0"/>
              <a:t> written by Peter</a:t>
            </a:r>
          </a:p>
          <a:p>
            <a:r>
              <a:rPr lang="en-US" b="1" dirty="0"/>
              <a:t>2 Peter,</a:t>
            </a:r>
            <a:r>
              <a:rPr lang="en-US" dirty="0"/>
              <a:t> written by Peter</a:t>
            </a:r>
          </a:p>
          <a:p>
            <a:r>
              <a:rPr lang="en-US" b="1" dirty="0"/>
              <a:t>1 John,</a:t>
            </a:r>
            <a:r>
              <a:rPr lang="en-US" dirty="0"/>
              <a:t> written by John, the Apostle</a:t>
            </a:r>
          </a:p>
          <a:p>
            <a:r>
              <a:rPr lang="en-US" b="1" dirty="0"/>
              <a:t>2 John,</a:t>
            </a:r>
            <a:r>
              <a:rPr lang="en-US" dirty="0"/>
              <a:t> written by John, the Apostle</a:t>
            </a:r>
          </a:p>
          <a:p>
            <a:r>
              <a:rPr lang="en-US" b="1" dirty="0"/>
              <a:t>3 John,</a:t>
            </a:r>
            <a:r>
              <a:rPr lang="en-US" dirty="0"/>
              <a:t> written by John, the </a:t>
            </a:r>
            <a:r>
              <a:rPr lang="en-US" dirty="0" smtClean="0"/>
              <a:t>Apostle</a:t>
            </a:r>
            <a:endParaRPr lang="en-US" dirty="0"/>
          </a:p>
          <a:p>
            <a:endParaRPr lang="en-US" dirty="0"/>
          </a:p>
          <a:p>
            <a:endParaRPr lang="en-US" dirty="0"/>
          </a:p>
          <a:p>
            <a:pPr marL="82296" indent="0">
              <a:buNone/>
            </a:pPr>
            <a:endParaRPr lang="en-US" dirty="0"/>
          </a:p>
        </p:txBody>
      </p:sp>
    </p:spTree>
    <p:extLst>
      <p:ext uri="{BB962C8B-B14F-4D97-AF65-F5344CB8AC3E}">
        <p14:creationId xmlns:p14="http://schemas.microsoft.com/office/powerpoint/2010/main" val="3025102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41564"/>
            <a:ext cx="8001000" cy="835747"/>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19200"/>
            <a:ext cx="8153400" cy="5562600"/>
          </a:xfrm>
        </p:spPr>
        <p:txBody>
          <a:bodyPr>
            <a:noAutofit/>
          </a:bodyPr>
          <a:lstStyle/>
          <a:p>
            <a:pPr marL="82296" indent="0" algn="ctr">
              <a:buNone/>
            </a:pPr>
            <a:r>
              <a:rPr lang="en-US" b="1" u="sng" dirty="0" smtClean="0">
                <a:solidFill>
                  <a:srgbClr val="FF0000"/>
                </a:solidFill>
                <a:effectLst>
                  <a:outerShdw blurRad="38100" dist="38100" dir="2700000" algn="tl">
                    <a:srgbClr val="000000">
                      <a:alpha val="43137"/>
                    </a:srgbClr>
                  </a:outerShdw>
                </a:effectLst>
              </a:rPr>
              <a:t>Traditionally accepted writers:</a:t>
            </a:r>
          </a:p>
          <a:p>
            <a:pPr marL="82296" indent="0" algn="ctr">
              <a:buNone/>
            </a:pPr>
            <a:endParaRPr lang="en-US" b="1" u="sng" dirty="0">
              <a:solidFill>
                <a:srgbClr val="FF0000"/>
              </a:solidFill>
              <a:effectLst>
                <a:outerShdw blurRad="38100" dist="38100" dir="2700000" algn="tl">
                  <a:srgbClr val="000000">
                    <a:alpha val="43137"/>
                  </a:srgbClr>
                </a:outerShdw>
              </a:effectLst>
            </a:endParaRPr>
          </a:p>
          <a:p>
            <a:r>
              <a:rPr lang="en-US" b="1" dirty="0" smtClean="0"/>
              <a:t>Jude</a:t>
            </a:r>
            <a:r>
              <a:rPr lang="en-US" b="1" dirty="0"/>
              <a:t>,</a:t>
            </a:r>
            <a:r>
              <a:rPr lang="en-US" dirty="0"/>
              <a:t> written by Jude, the brother of Jesus and James, not the Apostle </a:t>
            </a:r>
            <a:endParaRPr lang="en-US" dirty="0" smtClean="0"/>
          </a:p>
          <a:p>
            <a:r>
              <a:rPr lang="en-US" b="1" dirty="0"/>
              <a:t>Revelation,</a:t>
            </a:r>
            <a:r>
              <a:rPr lang="en-US" dirty="0"/>
              <a:t> written by John, the Apostle</a:t>
            </a:r>
          </a:p>
          <a:p>
            <a:endParaRPr lang="en-US" dirty="0"/>
          </a:p>
          <a:p>
            <a:endParaRPr lang="en-US" dirty="0"/>
          </a:p>
          <a:p>
            <a:endParaRPr lang="en-US" dirty="0"/>
          </a:p>
          <a:p>
            <a:pPr marL="82296" indent="0">
              <a:buNone/>
            </a:pPr>
            <a:endParaRPr lang="en-US" dirty="0"/>
          </a:p>
        </p:txBody>
      </p:sp>
    </p:spTree>
    <p:extLst>
      <p:ext uri="{BB962C8B-B14F-4D97-AF65-F5344CB8AC3E}">
        <p14:creationId xmlns:p14="http://schemas.microsoft.com/office/powerpoint/2010/main" val="19218568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r>
              <a:rPr lang="en-US" u="sng" dirty="0" smtClean="0">
                <a:solidFill>
                  <a:srgbClr val="8D3F05"/>
                </a:solidFill>
              </a:rPr>
              <a:t>SOME  WRITERS  WERE  ACKNOWLEGED</a:t>
            </a:r>
          </a:p>
          <a:p>
            <a:pPr marL="82296" lvl="0" indent="0" algn="ctr">
              <a:buNone/>
            </a:pPr>
            <a:endParaRPr lang="en-US" sz="800" u="sng" dirty="0" smtClean="0">
              <a:solidFill>
                <a:schemeClr val="accent3"/>
              </a:solidFill>
            </a:endParaRPr>
          </a:p>
          <a:p>
            <a:pPr lvl="0">
              <a:buFont typeface="Wingdings" pitchFamily="2" charset="2"/>
              <a:buChar char="Ø"/>
            </a:pPr>
            <a:r>
              <a:rPr lang="en-US" dirty="0" smtClean="0">
                <a:solidFill>
                  <a:srgbClr val="FF0000"/>
                </a:solidFill>
              </a:rPr>
              <a:t> NEHEMIAH: </a:t>
            </a:r>
            <a:r>
              <a:rPr lang="en-US" dirty="0" smtClean="0"/>
              <a:t>(Neh. 1:1; 2:1)</a:t>
            </a:r>
          </a:p>
          <a:p>
            <a:pPr>
              <a:buFont typeface="Wingdings" pitchFamily="2" charset="2"/>
              <a:buChar char="Ø"/>
            </a:pPr>
            <a:r>
              <a:rPr lang="en-US" dirty="0" smtClean="0">
                <a:solidFill>
                  <a:srgbClr val="FF0000"/>
                </a:solidFill>
              </a:rPr>
              <a:t> PSALMS: </a:t>
            </a:r>
            <a:r>
              <a:rPr lang="en-US" dirty="0" smtClean="0"/>
              <a:t>- David (Psalm 23-32,;34; 51;etc.)</a:t>
            </a:r>
          </a:p>
          <a:p>
            <a:pPr marL="82296" indent="0">
              <a:buNone/>
            </a:pPr>
            <a:r>
              <a:rPr lang="en-US" dirty="0"/>
              <a:t>	</a:t>
            </a:r>
            <a:r>
              <a:rPr lang="en-US" dirty="0" smtClean="0"/>
              <a:t>	  - </a:t>
            </a:r>
            <a:r>
              <a:rPr lang="en-US" dirty="0" err="1" smtClean="0"/>
              <a:t>Asaph</a:t>
            </a:r>
            <a:r>
              <a:rPr lang="en-US" dirty="0" smtClean="0"/>
              <a:t> (Psalm 73; 83; etc.)</a:t>
            </a:r>
          </a:p>
          <a:p>
            <a:pPr marL="82296" indent="0">
              <a:buNone/>
            </a:pPr>
            <a:r>
              <a:rPr lang="en-US" dirty="0"/>
              <a:t>	</a:t>
            </a:r>
            <a:r>
              <a:rPr lang="en-US" dirty="0" smtClean="0"/>
              <a:t>	  - Moses (Psalm 90)</a:t>
            </a:r>
          </a:p>
          <a:p>
            <a:pPr marL="82296" indent="0">
              <a:buNone/>
            </a:pPr>
            <a:r>
              <a:rPr lang="en-US" dirty="0"/>
              <a:t>	</a:t>
            </a:r>
            <a:r>
              <a:rPr lang="en-US" dirty="0" smtClean="0"/>
              <a:t>	  - Solomon (Psalm 72 &amp; 127)</a:t>
            </a:r>
          </a:p>
          <a:p>
            <a:pPr marL="82296" indent="0">
              <a:buNone/>
            </a:pPr>
            <a:r>
              <a:rPr lang="en-US" dirty="0"/>
              <a:t>	</a:t>
            </a:r>
            <a:r>
              <a:rPr lang="en-US" dirty="0" smtClean="0"/>
              <a:t>	  * Among others named</a:t>
            </a:r>
          </a:p>
          <a:p>
            <a:pPr>
              <a:buFont typeface="Wingdings" pitchFamily="2" charset="2"/>
              <a:buChar char="Ø"/>
            </a:pPr>
            <a:r>
              <a:rPr lang="en-US" dirty="0"/>
              <a:t> </a:t>
            </a:r>
            <a:r>
              <a:rPr lang="en-US" dirty="0" smtClean="0">
                <a:solidFill>
                  <a:srgbClr val="FF0000"/>
                </a:solidFill>
              </a:rPr>
              <a:t>PROVERBS &amp; ECCLESIASTES: </a:t>
            </a:r>
            <a:r>
              <a:rPr lang="en-US" dirty="0" smtClean="0"/>
              <a:t>[Solomon] (Prov. 1:1; 10:1; 25:1… </a:t>
            </a:r>
            <a:r>
              <a:rPr lang="en-US" dirty="0" err="1" smtClean="0"/>
              <a:t>Ecc</a:t>
            </a:r>
            <a:r>
              <a:rPr lang="en-US" dirty="0" smtClean="0"/>
              <a:t>. 1:1,12; 12:8-10)</a:t>
            </a:r>
            <a:endParaRPr lang="en-US" dirty="0"/>
          </a:p>
          <a:p>
            <a:pPr marL="82296" lvl="0" indent="0">
              <a:buNone/>
            </a:pPr>
            <a:endParaRPr lang="en-US" dirty="0"/>
          </a:p>
        </p:txBody>
      </p:sp>
    </p:spTree>
    <p:extLst>
      <p:ext uri="{BB962C8B-B14F-4D97-AF65-F5344CB8AC3E}">
        <p14:creationId xmlns:p14="http://schemas.microsoft.com/office/powerpoint/2010/main" val="3478424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INTRODUCTION</a:t>
            </a:r>
            <a:endParaRPr lang="en-US" u="sng" dirty="0"/>
          </a:p>
        </p:txBody>
      </p:sp>
      <p:sp>
        <p:nvSpPr>
          <p:cNvPr id="3" name="Content Placeholder 2"/>
          <p:cNvSpPr>
            <a:spLocks noGrp="1"/>
          </p:cNvSpPr>
          <p:nvPr>
            <p:ph idx="1"/>
          </p:nvPr>
        </p:nvSpPr>
        <p:spPr>
          <a:xfrm>
            <a:off x="990600" y="1371600"/>
            <a:ext cx="8153400" cy="5410200"/>
          </a:xfrm>
        </p:spPr>
        <p:txBody>
          <a:bodyPr/>
          <a:lstStyle/>
          <a:p>
            <a:pPr marL="82296" indent="0" algn="just">
              <a:buNone/>
            </a:pPr>
            <a:r>
              <a:rPr lang="en-US" dirty="0" smtClean="0"/>
              <a:t>The </a:t>
            </a:r>
            <a:r>
              <a:rPr lang="en-US" dirty="0"/>
              <a:t>Bible is authored by God Himself. </a:t>
            </a:r>
            <a:r>
              <a:rPr lang="en-US" dirty="0" smtClean="0"/>
              <a:t>It </a:t>
            </a:r>
            <a:r>
              <a:rPr lang="en-US" dirty="0"/>
              <a:t>is God's revealed truth in written form to all people. It is God's written self-disclosure of His will, His works, and His ways. The Bible is referred to as the "</a:t>
            </a:r>
            <a:r>
              <a:rPr lang="en-US" u="sng" dirty="0"/>
              <a:t>Book of Books</a:t>
            </a:r>
            <a:r>
              <a:rPr lang="en-US" dirty="0"/>
              <a:t>." The English word </a:t>
            </a:r>
            <a:r>
              <a:rPr lang="en-US" i="1" dirty="0"/>
              <a:t>Bible</a:t>
            </a:r>
            <a:r>
              <a:rPr lang="en-US" dirty="0"/>
              <a:t> is from the Latin word </a:t>
            </a:r>
            <a:r>
              <a:rPr lang="en-US" i="1" u="sng" dirty="0" err="1"/>
              <a:t>biblia</a:t>
            </a:r>
            <a:r>
              <a:rPr lang="en-US" dirty="0"/>
              <a:t>, which means "</a:t>
            </a:r>
            <a:r>
              <a:rPr lang="en-US" u="sng" dirty="0"/>
              <a:t>books</a:t>
            </a:r>
            <a:r>
              <a:rPr lang="en-US" dirty="0"/>
              <a:t>." The </a:t>
            </a:r>
            <a:r>
              <a:rPr lang="en-US" b="1" i="1" dirty="0">
                <a:solidFill>
                  <a:schemeClr val="accent3">
                    <a:lumMod val="75000"/>
                  </a:schemeClr>
                </a:solidFill>
              </a:rPr>
              <a:t>Bible </a:t>
            </a:r>
            <a:r>
              <a:rPr lang="en-US" b="1" i="1" dirty="0" smtClean="0">
                <a:solidFill>
                  <a:schemeClr val="accent3">
                    <a:lumMod val="75000"/>
                  </a:schemeClr>
                </a:solidFill>
              </a:rPr>
              <a:t>is therefore </a:t>
            </a:r>
            <a:r>
              <a:rPr lang="en-US" b="1" i="1" dirty="0">
                <a:solidFill>
                  <a:schemeClr val="accent3">
                    <a:lumMod val="75000"/>
                  </a:schemeClr>
                </a:solidFill>
              </a:rPr>
              <a:t>one book consisting of 66 smaller books </a:t>
            </a:r>
            <a:r>
              <a:rPr lang="en-US" dirty="0"/>
              <a:t>containing a continuous, coordinated, congruent story of God's plan of salvation</a:t>
            </a:r>
            <a:r>
              <a:rPr lang="en-US" dirty="0" smtClean="0"/>
              <a:t>.</a:t>
            </a:r>
            <a:endParaRPr lang="en-US" dirty="0"/>
          </a:p>
        </p:txBody>
      </p:sp>
    </p:spTree>
    <p:extLst>
      <p:ext uri="{BB962C8B-B14F-4D97-AF65-F5344CB8AC3E}">
        <p14:creationId xmlns:p14="http://schemas.microsoft.com/office/powerpoint/2010/main" val="23826660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8D3F05"/>
                </a:solidFill>
              </a:rPr>
              <a:t>SOME  WRITERS  WERE  ACKNOWLEGED</a:t>
            </a:r>
          </a:p>
          <a:p>
            <a:pPr marL="82296" lvl="0" indent="0" algn="ctr">
              <a:buNone/>
            </a:pPr>
            <a:endParaRPr lang="en-US" sz="800" u="sng" dirty="0" smtClean="0">
              <a:solidFill>
                <a:schemeClr val="accent3"/>
              </a:solidFill>
            </a:endParaRPr>
          </a:p>
          <a:p>
            <a:pPr lvl="0">
              <a:buFont typeface="Wingdings" pitchFamily="2" charset="2"/>
              <a:buChar char="Ø"/>
            </a:pPr>
            <a:r>
              <a:rPr lang="en-US" dirty="0" smtClean="0">
                <a:solidFill>
                  <a:srgbClr val="FF0000"/>
                </a:solidFill>
              </a:rPr>
              <a:t> SONG OF SOLOMON: </a:t>
            </a:r>
            <a:r>
              <a:rPr lang="en-US" dirty="0" smtClean="0"/>
              <a:t>(Sol. 1:1,5; 3:9-11)</a:t>
            </a:r>
          </a:p>
          <a:p>
            <a:pPr lvl="0">
              <a:buFont typeface="Wingdings" pitchFamily="2" charset="2"/>
              <a:buChar char="Ø"/>
            </a:pPr>
            <a:r>
              <a:rPr lang="en-US" dirty="0">
                <a:solidFill>
                  <a:srgbClr val="FF0000"/>
                </a:solidFill>
              </a:rPr>
              <a:t> </a:t>
            </a:r>
            <a:r>
              <a:rPr lang="en-US" dirty="0" smtClean="0">
                <a:solidFill>
                  <a:srgbClr val="FF0000"/>
                </a:solidFill>
              </a:rPr>
              <a:t>ISAIAH: </a:t>
            </a:r>
            <a:r>
              <a:rPr lang="en-US" dirty="0" smtClean="0"/>
              <a:t>(Isa. 1:1-2; 13:1)</a:t>
            </a:r>
          </a:p>
          <a:p>
            <a:pPr>
              <a:buFont typeface="Wingdings" pitchFamily="2" charset="2"/>
              <a:buChar char="Ø"/>
            </a:pPr>
            <a:r>
              <a:rPr lang="en-US" dirty="0"/>
              <a:t> </a:t>
            </a:r>
            <a:r>
              <a:rPr lang="en-US" dirty="0" smtClean="0">
                <a:solidFill>
                  <a:srgbClr val="FF0000"/>
                </a:solidFill>
              </a:rPr>
              <a:t>JEREMIAH</a:t>
            </a:r>
            <a:r>
              <a:rPr lang="en-US" dirty="0">
                <a:solidFill>
                  <a:srgbClr val="FF0000"/>
                </a:solidFill>
              </a:rPr>
              <a:t>: </a:t>
            </a:r>
            <a:r>
              <a:rPr lang="en-US" dirty="0" smtClean="0"/>
              <a:t>(Jer. 1:1-4; 51:64)</a:t>
            </a:r>
          </a:p>
          <a:p>
            <a:pPr lvl="0">
              <a:buFont typeface="Wingdings" pitchFamily="2" charset="2"/>
              <a:buChar char="Ø"/>
            </a:pPr>
            <a:r>
              <a:rPr lang="en-US" dirty="0"/>
              <a:t> </a:t>
            </a:r>
            <a:r>
              <a:rPr lang="en-US" dirty="0" smtClean="0">
                <a:solidFill>
                  <a:srgbClr val="FF0000"/>
                </a:solidFill>
              </a:rPr>
              <a:t>EZEKIEL: </a:t>
            </a:r>
            <a:r>
              <a:rPr lang="en-US" dirty="0" smtClean="0"/>
              <a:t>(Ez. 1:1-4… </a:t>
            </a:r>
            <a:r>
              <a:rPr lang="en-US" b="1" i="1" dirty="0" smtClean="0">
                <a:solidFill>
                  <a:srgbClr val="0070C0"/>
                </a:solidFill>
              </a:rPr>
              <a:t>“the word of the Lord came unto me”</a:t>
            </a:r>
            <a:r>
              <a:rPr lang="en-US" dirty="0" smtClean="0"/>
              <a:t>)</a:t>
            </a:r>
            <a:endParaRPr lang="en-US" dirty="0"/>
          </a:p>
          <a:p>
            <a:pPr lvl="0">
              <a:buFont typeface="Wingdings" pitchFamily="2" charset="2"/>
              <a:buChar char="Ø"/>
            </a:pPr>
            <a:r>
              <a:rPr lang="en-US" dirty="0" smtClean="0"/>
              <a:t> </a:t>
            </a:r>
            <a:r>
              <a:rPr lang="en-US" dirty="0" smtClean="0">
                <a:solidFill>
                  <a:srgbClr val="FF0000"/>
                </a:solidFill>
              </a:rPr>
              <a:t>DANIEL:</a:t>
            </a:r>
            <a:r>
              <a:rPr lang="en-US" dirty="0" smtClean="0"/>
              <a:t> (Dan. 10:1-2, 7; 12:4-5,8-9)</a:t>
            </a:r>
          </a:p>
          <a:p>
            <a:pPr>
              <a:buFont typeface="Wingdings" pitchFamily="2" charset="2"/>
              <a:buChar char="Ø"/>
            </a:pPr>
            <a:r>
              <a:rPr lang="en-US" dirty="0"/>
              <a:t> </a:t>
            </a:r>
            <a:r>
              <a:rPr lang="en-US" dirty="0" smtClean="0">
                <a:solidFill>
                  <a:srgbClr val="FF0000"/>
                </a:solidFill>
              </a:rPr>
              <a:t>HOSEA: </a:t>
            </a:r>
            <a:r>
              <a:rPr lang="en-US" dirty="0" smtClean="0"/>
              <a:t>(Hos. 1:1-2</a:t>
            </a:r>
            <a:r>
              <a:rPr lang="en-US" dirty="0"/>
              <a:t>; </a:t>
            </a:r>
            <a:r>
              <a:rPr lang="en-US" dirty="0" smtClean="0"/>
              <a:t>3:1</a:t>
            </a:r>
            <a:r>
              <a:rPr lang="en-US" dirty="0"/>
              <a:t>)</a:t>
            </a:r>
          </a:p>
          <a:p>
            <a:pPr>
              <a:buFont typeface="Wingdings" pitchFamily="2" charset="2"/>
              <a:buChar char="Ø"/>
            </a:pPr>
            <a:r>
              <a:rPr lang="en-US" dirty="0" smtClean="0"/>
              <a:t> </a:t>
            </a:r>
            <a:r>
              <a:rPr lang="en-US" dirty="0" smtClean="0">
                <a:solidFill>
                  <a:srgbClr val="FF0000"/>
                </a:solidFill>
              </a:rPr>
              <a:t>JOEL: </a:t>
            </a:r>
            <a:r>
              <a:rPr lang="en-US" dirty="0" smtClean="0"/>
              <a:t>(Joel1:1-2)</a:t>
            </a:r>
          </a:p>
          <a:p>
            <a:pPr lvl="0">
              <a:buFont typeface="Wingdings" pitchFamily="2" charset="2"/>
              <a:buChar char="Ø"/>
            </a:pPr>
            <a:r>
              <a:rPr lang="en-US" dirty="0"/>
              <a:t> </a:t>
            </a:r>
            <a:r>
              <a:rPr lang="en-US" dirty="0">
                <a:solidFill>
                  <a:srgbClr val="FF0000"/>
                </a:solidFill>
              </a:rPr>
              <a:t>AMOS: </a:t>
            </a:r>
            <a:r>
              <a:rPr lang="en-US" dirty="0"/>
              <a:t>(Amos 1:1-2)</a:t>
            </a:r>
          </a:p>
          <a:p>
            <a:pPr>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p:txBody>
      </p:sp>
    </p:spTree>
    <p:extLst>
      <p:ext uri="{BB962C8B-B14F-4D97-AF65-F5344CB8AC3E}">
        <p14:creationId xmlns:p14="http://schemas.microsoft.com/office/powerpoint/2010/main" val="42027057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5418"/>
            <a:ext cx="8001000" cy="782782"/>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867400"/>
          </a:xfrm>
        </p:spPr>
        <p:txBody>
          <a:bodyPr>
            <a:noAutofit/>
          </a:bodyPr>
          <a:lstStyle/>
          <a:p>
            <a:pPr marL="82296" lvl="0" indent="0" algn="ctr">
              <a:buNone/>
            </a:pPr>
            <a:r>
              <a:rPr lang="en-US" u="sng" dirty="0" smtClean="0">
                <a:solidFill>
                  <a:srgbClr val="8D3F05"/>
                </a:solidFill>
              </a:rPr>
              <a:t>SOME  WRITERS  WERE  ACKNOWLEGED</a:t>
            </a:r>
          </a:p>
          <a:p>
            <a:pPr marL="82296" lvl="0" indent="0" algn="ctr">
              <a:buNone/>
            </a:pPr>
            <a:endParaRPr lang="en-US" sz="800" dirty="0" smtClean="0"/>
          </a:p>
          <a:p>
            <a:pPr lvl="0">
              <a:buFont typeface="Wingdings" pitchFamily="2" charset="2"/>
              <a:buChar char="Ø"/>
            </a:pPr>
            <a:r>
              <a:rPr lang="en-US"/>
              <a:t> </a:t>
            </a:r>
            <a:r>
              <a:rPr lang="en-US" smtClean="0">
                <a:solidFill>
                  <a:srgbClr val="FF0000"/>
                </a:solidFill>
              </a:rPr>
              <a:t>OBADIAH</a:t>
            </a:r>
            <a:r>
              <a:rPr lang="en-US" dirty="0" smtClean="0">
                <a:solidFill>
                  <a:srgbClr val="FF0000"/>
                </a:solidFill>
              </a:rPr>
              <a:t>: </a:t>
            </a:r>
            <a:r>
              <a:rPr lang="en-US" dirty="0" smtClean="0"/>
              <a:t>(Ob. 1:1)</a:t>
            </a:r>
          </a:p>
          <a:p>
            <a:pPr>
              <a:buFont typeface="Wingdings" pitchFamily="2" charset="2"/>
              <a:buChar char="Ø"/>
            </a:pPr>
            <a:r>
              <a:rPr lang="en-US" dirty="0"/>
              <a:t> </a:t>
            </a:r>
            <a:r>
              <a:rPr lang="en-US" dirty="0" smtClean="0">
                <a:solidFill>
                  <a:srgbClr val="FF0000"/>
                </a:solidFill>
              </a:rPr>
              <a:t>JONAH: </a:t>
            </a:r>
            <a:r>
              <a:rPr lang="en-US" dirty="0" smtClean="0"/>
              <a:t>(Jonah 1:1)</a:t>
            </a:r>
          </a:p>
          <a:p>
            <a:pPr lvl="0">
              <a:buFont typeface="Wingdings" pitchFamily="2" charset="2"/>
              <a:buChar char="Ø"/>
            </a:pPr>
            <a:r>
              <a:rPr lang="en-US" dirty="0"/>
              <a:t> </a:t>
            </a:r>
            <a:r>
              <a:rPr lang="en-US" dirty="0" smtClean="0">
                <a:solidFill>
                  <a:srgbClr val="FF0000"/>
                </a:solidFill>
              </a:rPr>
              <a:t>MICAH: </a:t>
            </a:r>
            <a:r>
              <a:rPr lang="en-US" dirty="0" smtClean="0"/>
              <a:t>(Micah </a:t>
            </a:r>
            <a:r>
              <a:rPr lang="en-US" dirty="0"/>
              <a:t>1:1-2)</a:t>
            </a:r>
          </a:p>
          <a:p>
            <a:pPr lvl="0">
              <a:buFont typeface="Wingdings" pitchFamily="2" charset="2"/>
              <a:buChar char="Ø"/>
            </a:pPr>
            <a:r>
              <a:rPr lang="en-US" dirty="0" smtClean="0"/>
              <a:t> </a:t>
            </a:r>
            <a:r>
              <a:rPr lang="en-US" dirty="0" smtClean="0">
                <a:solidFill>
                  <a:srgbClr val="FF0000"/>
                </a:solidFill>
              </a:rPr>
              <a:t>NAHUM: </a:t>
            </a:r>
            <a:r>
              <a:rPr lang="en-US" dirty="0" smtClean="0"/>
              <a:t>(Nahum 1:1)</a:t>
            </a:r>
          </a:p>
          <a:p>
            <a:pPr>
              <a:buFont typeface="Wingdings" pitchFamily="2" charset="2"/>
              <a:buChar char="Ø"/>
            </a:pPr>
            <a:r>
              <a:rPr lang="en-US" dirty="0"/>
              <a:t> </a:t>
            </a:r>
            <a:r>
              <a:rPr lang="en-US" dirty="0" smtClean="0">
                <a:solidFill>
                  <a:srgbClr val="FF0000"/>
                </a:solidFill>
              </a:rPr>
              <a:t>HABAKKUK: </a:t>
            </a:r>
            <a:r>
              <a:rPr lang="en-US" dirty="0" smtClean="0"/>
              <a:t>(Hab. 1:1-3; 2:2-3; 3:1)</a:t>
            </a:r>
          </a:p>
          <a:p>
            <a:pPr lvl="0">
              <a:buFont typeface="Wingdings" pitchFamily="2" charset="2"/>
              <a:buChar char="Ø"/>
            </a:pPr>
            <a:r>
              <a:rPr lang="en-US" dirty="0"/>
              <a:t> </a:t>
            </a:r>
            <a:r>
              <a:rPr lang="en-US" dirty="0" smtClean="0">
                <a:solidFill>
                  <a:srgbClr val="FF0000"/>
                </a:solidFill>
              </a:rPr>
              <a:t>ZEPHANIAH: </a:t>
            </a:r>
            <a:r>
              <a:rPr lang="en-US" dirty="0" smtClean="0"/>
              <a:t>(Zeph. </a:t>
            </a:r>
            <a:r>
              <a:rPr lang="en-US" dirty="0"/>
              <a:t>1:1-2</a:t>
            </a:r>
            <a:r>
              <a:rPr lang="en-US" dirty="0" smtClean="0"/>
              <a:t>)</a:t>
            </a:r>
          </a:p>
          <a:p>
            <a:pPr>
              <a:buFont typeface="Wingdings" pitchFamily="2" charset="2"/>
              <a:buChar char="Ø"/>
            </a:pPr>
            <a:r>
              <a:rPr lang="en-US" dirty="0"/>
              <a:t> </a:t>
            </a:r>
            <a:r>
              <a:rPr lang="en-US" dirty="0" smtClean="0">
                <a:solidFill>
                  <a:srgbClr val="FF0000"/>
                </a:solidFill>
              </a:rPr>
              <a:t>HAGGAI: </a:t>
            </a:r>
            <a:r>
              <a:rPr lang="en-US" dirty="0" smtClean="0"/>
              <a:t>(Haggai 1:1-3; 2:1, 10, 20)</a:t>
            </a:r>
          </a:p>
          <a:p>
            <a:pPr lvl="0">
              <a:buFont typeface="Wingdings" pitchFamily="2" charset="2"/>
              <a:buChar char="Ø"/>
            </a:pPr>
            <a:r>
              <a:rPr lang="en-US" dirty="0" smtClean="0"/>
              <a:t> </a:t>
            </a:r>
            <a:r>
              <a:rPr lang="en-US" dirty="0" smtClean="0">
                <a:solidFill>
                  <a:srgbClr val="FF0000"/>
                </a:solidFill>
              </a:rPr>
              <a:t>ZECHARIAH: </a:t>
            </a:r>
            <a:r>
              <a:rPr lang="en-US" dirty="0" smtClean="0"/>
              <a:t>(Zech. 1:1, 7; 4:8; 6:9…etc.)</a:t>
            </a:r>
          </a:p>
          <a:p>
            <a:pPr>
              <a:buFont typeface="Wingdings" pitchFamily="2" charset="2"/>
              <a:buChar char="Ø"/>
            </a:pPr>
            <a:r>
              <a:rPr lang="en-US" dirty="0" smtClean="0">
                <a:solidFill>
                  <a:srgbClr val="FF0000"/>
                </a:solidFill>
              </a:rPr>
              <a:t> MALACHI: </a:t>
            </a:r>
            <a:r>
              <a:rPr lang="en-US" dirty="0" smtClean="0"/>
              <a:t>(Mal. </a:t>
            </a:r>
            <a:r>
              <a:rPr lang="en-US" dirty="0"/>
              <a:t>1:1-2)</a:t>
            </a:r>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p:txBody>
      </p:sp>
      <p:sp>
        <p:nvSpPr>
          <p:cNvPr id="4" name="TextBox 3"/>
          <p:cNvSpPr txBox="1"/>
          <p:nvPr/>
        </p:nvSpPr>
        <p:spPr>
          <a:xfrm>
            <a:off x="6451200" y="1570580"/>
            <a:ext cx="2057400" cy="2400657"/>
          </a:xfrm>
          <a:prstGeom prst="rect">
            <a:avLst/>
          </a:prstGeom>
          <a:solidFill>
            <a:schemeClr val="accent2">
              <a:lumMod val="40000"/>
              <a:lumOff val="60000"/>
            </a:schemeClr>
          </a:solidFill>
        </p:spPr>
        <p:txBody>
          <a:bodyPr wrap="square" rtlCol="0">
            <a:spAutoFit/>
          </a:bodyPr>
          <a:lstStyle/>
          <a:p>
            <a:pPr algn="ctr"/>
            <a:r>
              <a:rPr lang="en-US" sz="5400" b="1" dirty="0" smtClean="0">
                <a:solidFill>
                  <a:srgbClr val="0070C0"/>
                </a:solidFill>
                <a:effectLst>
                  <a:outerShdw blurRad="38100" dist="38100" dir="2700000" algn="tl">
                    <a:srgbClr val="000000">
                      <a:alpha val="43137"/>
                    </a:srgbClr>
                  </a:outerShdw>
                </a:effectLst>
              </a:rPr>
              <a:t>21</a:t>
            </a:r>
            <a:r>
              <a:rPr lang="en-US" sz="3200" b="1" dirty="0" smtClean="0">
                <a:solidFill>
                  <a:srgbClr val="0070C0"/>
                </a:solidFill>
                <a:effectLst>
                  <a:outerShdw blurRad="38100" dist="38100" dir="2700000" algn="tl">
                    <a:srgbClr val="000000">
                      <a:alpha val="43137"/>
                    </a:srgbClr>
                  </a:outerShdw>
                </a:effectLst>
              </a:rPr>
              <a:t> writers verified in the O.T.</a:t>
            </a:r>
            <a:endParaRPr lang="en-US" sz="32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307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8D3F05"/>
                </a:solidFill>
              </a:rPr>
              <a:t>SOME  WRITERS  WERE  ACKNOWLEGED</a:t>
            </a:r>
          </a:p>
          <a:p>
            <a:pPr marL="82296" lvl="0" indent="0" algn="ctr">
              <a:buNone/>
            </a:pPr>
            <a:endParaRPr lang="en-US" sz="800" u="sng" dirty="0" smtClean="0">
              <a:solidFill>
                <a:schemeClr val="accent3"/>
              </a:solidFill>
            </a:endParaRPr>
          </a:p>
          <a:p>
            <a:pPr lvl="0">
              <a:buFont typeface="Wingdings" pitchFamily="2" charset="2"/>
              <a:buChar char="Ø"/>
            </a:pPr>
            <a:r>
              <a:rPr lang="en-US" dirty="0" smtClean="0">
                <a:solidFill>
                  <a:srgbClr val="FF0000"/>
                </a:solidFill>
              </a:rPr>
              <a:t> ROMANS: </a:t>
            </a:r>
            <a:r>
              <a:rPr lang="en-US" dirty="0" smtClean="0"/>
              <a:t>[Paul-</a:t>
            </a:r>
            <a:r>
              <a:rPr lang="en-US" dirty="0" err="1" smtClean="0"/>
              <a:t>Tertius</a:t>
            </a:r>
            <a:r>
              <a:rPr lang="en-US" dirty="0" smtClean="0"/>
              <a:t>] (Rom. 1:1; 16:22)</a:t>
            </a:r>
          </a:p>
          <a:p>
            <a:pPr>
              <a:buFont typeface="Wingdings" pitchFamily="2" charset="2"/>
              <a:buChar char="Ø"/>
            </a:pPr>
            <a:r>
              <a:rPr lang="en-US" dirty="0"/>
              <a:t> </a:t>
            </a:r>
            <a:r>
              <a:rPr lang="en-US" dirty="0" smtClean="0">
                <a:solidFill>
                  <a:srgbClr val="FF0000"/>
                </a:solidFill>
              </a:rPr>
              <a:t>1 &amp; 2 CORINTHIANS: </a:t>
            </a:r>
            <a:r>
              <a:rPr lang="en-US" dirty="0"/>
              <a:t>[</a:t>
            </a:r>
            <a:r>
              <a:rPr lang="en-US" dirty="0" smtClean="0"/>
              <a:t>Paul] (1 Cor. </a:t>
            </a:r>
            <a:r>
              <a:rPr lang="en-US" dirty="0"/>
              <a:t>1:1; </a:t>
            </a:r>
            <a:r>
              <a:rPr lang="en-US" dirty="0" smtClean="0"/>
              <a:t>16:21…2 Cor. 1:1; 10:1)</a:t>
            </a:r>
          </a:p>
          <a:p>
            <a:pPr lvl="0">
              <a:buFont typeface="Wingdings" pitchFamily="2" charset="2"/>
              <a:buChar char="Ø"/>
            </a:pPr>
            <a:r>
              <a:rPr lang="en-US" dirty="0"/>
              <a:t> </a:t>
            </a:r>
            <a:r>
              <a:rPr lang="en-US" dirty="0" smtClean="0">
                <a:solidFill>
                  <a:srgbClr val="FF0000"/>
                </a:solidFill>
              </a:rPr>
              <a:t>GALATIANS</a:t>
            </a:r>
            <a:r>
              <a:rPr lang="en-US" dirty="0">
                <a:solidFill>
                  <a:srgbClr val="FF0000"/>
                </a:solidFill>
              </a:rPr>
              <a:t>: </a:t>
            </a:r>
            <a:r>
              <a:rPr lang="en-US" dirty="0"/>
              <a:t>[</a:t>
            </a:r>
            <a:r>
              <a:rPr lang="en-US" dirty="0" smtClean="0"/>
              <a:t>Paul] (Gal. </a:t>
            </a:r>
            <a:r>
              <a:rPr lang="en-US" smtClean="0"/>
              <a:t>1:1; 5:2)</a:t>
            </a:r>
            <a:endParaRPr lang="en-US" dirty="0" smtClean="0"/>
          </a:p>
          <a:p>
            <a:pPr>
              <a:buFont typeface="Wingdings" pitchFamily="2" charset="2"/>
              <a:buChar char="Ø"/>
            </a:pPr>
            <a:r>
              <a:rPr lang="en-US" dirty="0"/>
              <a:t> </a:t>
            </a:r>
            <a:r>
              <a:rPr lang="en-US" dirty="0" smtClean="0">
                <a:solidFill>
                  <a:srgbClr val="FF0000"/>
                </a:solidFill>
              </a:rPr>
              <a:t>EPHESIANS</a:t>
            </a:r>
            <a:r>
              <a:rPr lang="en-US" dirty="0">
                <a:solidFill>
                  <a:srgbClr val="FF0000"/>
                </a:solidFill>
              </a:rPr>
              <a:t>: </a:t>
            </a:r>
            <a:r>
              <a:rPr lang="en-US" dirty="0"/>
              <a:t>[</a:t>
            </a:r>
            <a:r>
              <a:rPr lang="en-US" dirty="0" smtClean="0"/>
              <a:t>Paul] (Eph. </a:t>
            </a:r>
            <a:r>
              <a:rPr lang="en-US" dirty="0"/>
              <a:t>1:1; 3</a:t>
            </a:r>
            <a:r>
              <a:rPr lang="en-US" dirty="0" smtClean="0"/>
              <a:t>:1)</a:t>
            </a:r>
          </a:p>
          <a:p>
            <a:pPr lvl="0">
              <a:buFont typeface="Wingdings" pitchFamily="2" charset="2"/>
              <a:buChar char="Ø"/>
            </a:pPr>
            <a:r>
              <a:rPr lang="en-US" dirty="0"/>
              <a:t> </a:t>
            </a:r>
            <a:r>
              <a:rPr lang="en-US" dirty="0" smtClean="0">
                <a:solidFill>
                  <a:srgbClr val="FF0000"/>
                </a:solidFill>
              </a:rPr>
              <a:t>PHILIPPIANS</a:t>
            </a:r>
            <a:r>
              <a:rPr lang="en-US" dirty="0">
                <a:solidFill>
                  <a:srgbClr val="FF0000"/>
                </a:solidFill>
              </a:rPr>
              <a:t>: </a:t>
            </a:r>
            <a:r>
              <a:rPr lang="en-US" dirty="0"/>
              <a:t>[</a:t>
            </a:r>
            <a:r>
              <a:rPr lang="en-US" dirty="0" smtClean="0"/>
              <a:t>Paul] (Phil. 1:1)</a:t>
            </a:r>
            <a:endParaRPr lang="en-US" dirty="0"/>
          </a:p>
          <a:p>
            <a:pPr lvl="0">
              <a:buFont typeface="Wingdings" pitchFamily="2" charset="2"/>
              <a:buChar char="Ø"/>
            </a:pPr>
            <a:r>
              <a:rPr lang="en-US" dirty="0" smtClean="0"/>
              <a:t> </a:t>
            </a:r>
            <a:r>
              <a:rPr lang="en-US" dirty="0" smtClean="0">
                <a:solidFill>
                  <a:srgbClr val="FF0000"/>
                </a:solidFill>
              </a:rPr>
              <a:t>COLOSSIANS</a:t>
            </a:r>
            <a:r>
              <a:rPr lang="en-US" dirty="0">
                <a:solidFill>
                  <a:srgbClr val="FF0000"/>
                </a:solidFill>
              </a:rPr>
              <a:t>: </a:t>
            </a:r>
            <a:r>
              <a:rPr lang="en-US" dirty="0"/>
              <a:t>[</a:t>
            </a:r>
            <a:r>
              <a:rPr lang="en-US" dirty="0" smtClean="0"/>
              <a:t>Paul] (Col. </a:t>
            </a:r>
            <a:r>
              <a:rPr lang="en-US" dirty="0"/>
              <a:t>1:1; </a:t>
            </a:r>
            <a:r>
              <a:rPr lang="en-US" dirty="0" smtClean="0"/>
              <a:t>4:18)</a:t>
            </a:r>
          </a:p>
          <a:p>
            <a:pPr>
              <a:buFont typeface="Wingdings" pitchFamily="2" charset="2"/>
              <a:buChar char="Ø"/>
            </a:pPr>
            <a:r>
              <a:rPr lang="en-US" dirty="0"/>
              <a:t> </a:t>
            </a:r>
            <a:r>
              <a:rPr lang="en-US" dirty="0" smtClean="0">
                <a:solidFill>
                  <a:srgbClr val="FF0000"/>
                </a:solidFill>
              </a:rPr>
              <a:t>1 &amp; 2 THESSALONIANS</a:t>
            </a:r>
            <a:r>
              <a:rPr lang="en-US" dirty="0">
                <a:solidFill>
                  <a:srgbClr val="FF0000"/>
                </a:solidFill>
              </a:rPr>
              <a:t>: </a:t>
            </a:r>
            <a:r>
              <a:rPr lang="en-US" dirty="0"/>
              <a:t>[</a:t>
            </a:r>
            <a:r>
              <a:rPr lang="en-US" dirty="0" smtClean="0"/>
              <a:t>Paul] (1 Thess. 1:1; 2 Thess. 1:1; 3:17)</a:t>
            </a:r>
            <a:endParaRPr lang="en-US" dirty="0"/>
          </a:p>
          <a:p>
            <a:pPr>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p:txBody>
      </p:sp>
    </p:spTree>
    <p:extLst>
      <p:ext uri="{BB962C8B-B14F-4D97-AF65-F5344CB8AC3E}">
        <p14:creationId xmlns:p14="http://schemas.microsoft.com/office/powerpoint/2010/main" val="15081953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8D3F05"/>
                </a:solidFill>
              </a:rPr>
              <a:t>SOME  WRITERS  WERE  ACKNOWLEGED</a:t>
            </a:r>
          </a:p>
          <a:p>
            <a:pPr marL="82296" lvl="0" indent="0" algn="ctr">
              <a:buNone/>
            </a:pPr>
            <a:endParaRPr lang="en-US" sz="800" u="sng" dirty="0" smtClean="0">
              <a:solidFill>
                <a:schemeClr val="accent3"/>
              </a:solidFill>
            </a:endParaRPr>
          </a:p>
          <a:p>
            <a:pPr lvl="0">
              <a:buFont typeface="Wingdings" pitchFamily="2" charset="2"/>
              <a:buChar char="Ø"/>
            </a:pPr>
            <a:r>
              <a:rPr lang="en-US" dirty="0" smtClean="0">
                <a:solidFill>
                  <a:srgbClr val="FF0000"/>
                </a:solidFill>
              </a:rPr>
              <a:t> 1 &amp; 2 TIMOTHY: </a:t>
            </a:r>
            <a:r>
              <a:rPr lang="en-US" dirty="0" smtClean="0"/>
              <a:t>[Paul] (1 Tim. 1:1;  2 Tim. 1:1)</a:t>
            </a:r>
          </a:p>
          <a:p>
            <a:pPr>
              <a:buFont typeface="Wingdings" pitchFamily="2" charset="2"/>
              <a:buChar char="Ø"/>
            </a:pPr>
            <a:r>
              <a:rPr lang="en-US" dirty="0"/>
              <a:t> </a:t>
            </a:r>
            <a:r>
              <a:rPr lang="en-US" dirty="0" smtClean="0">
                <a:solidFill>
                  <a:srgbClr val="FF0000"/>
                </a:solidFill>
              </a:rPr>
              <a:t>TITUS: </a:t>
            </a:r>
            <a:r>
              <a:rPr lang="en-US" dirty="0"/>
              <a:t>[Paul] </a:t>
            </a:r>
            <a:r>
              <a:rPr lang="en-US" dirty="0" smtClean="0"/>
              <a:t>(Titus 1:1)</a:t>
            </a:r>
          </a:p>
          <a:p>
            <a:pPr>
              <a:buFont typeface="Wingdings" pitchFamily="2" charset="2"/>
              <a:buChar char="Ø"/>
            </a:pPr>
            <a:r>
              <a:rPr lang="en-US" dirty="0"/>
              <a:t> </a:t>
            </a:r>
            <a:r>
              <a:rPr lang="en-US" dirty="0" smtClean="0">
                <a:solidFill>
                  <a:srgbClr val="FF0000"/>
                </a:solidFill>
              </a:rPr>
              <a:t>PHILEMON: </a:t>
            </a:r>
            <a:r>
              <a:rPr lang="en-US" dirty="0"/>
              <a:t>[Paul] </a:t>
            </a:r>
            <a:r>
              <a:rPr lang="en-US" dirty="0" smtClean="0"/>
              <a:t>(Vs.1, 19)</a:t>
            </a:r>
          </a:p>
          <a:p>
            <a:pPr>
              <a:buFont typeface="Wingdings" pitchFamily="2" charset="2"/>
              <a:buChar char="Ø"/>
            </a:pPr>
            <a:r>
              <a:rPr lang="en-US" dirty="0"/>
              <a:t> </a:t>
            </a:r>
            <a:r>
              <a:rPr lang="en-US" b="1" dirty="0" smtClean="0">
                <a:solidFill>
                  <a:srgbClr val="0070C0"/>
                </a:solidFill>
              </a:rPr>
              <a:t>*</a:t>
            </a:r>
            <a:r>
              <a:rPr lang="en-US" dirty="0" smtClean="0">
                <a:solidFill>
                  <a:srgbClr val="FF0000"/>
                </a:solidFill>
              </a:rPr>
              <a:t>JAMES</a:t>
            </a:r>
            <a:r>
              <a:rPr lang="en-US" dirty="0">
                <a:solidFill>
                  <a:srgbClr val="FF0000"/>
                </a:solidFill>
              </a:rPr>
              <a:t>: </a:t>
            </a:r>
            <a:r>
              <a:rPr lang="en-US" dirty="0" smtClean="0"/>
              <a:t>(James </a:t>
            </a:r>
            <a:r>
              <a:rPr lang="en-US" dirty="0"/>
              <a:t>1:1)</a:t>
            </a:r>
          </a:p>
          <a:p>
            <a:pPr lvl="0">
              <a:buFont typeface="Wingdings" pitchFamily="2" charset="2"/>
              <a:buChar char="Ø"/>
            </a:pPr>
            <a:r>
              <a:rPr lang="en-US" dirty="0" smtClean="0"/>
              <a:t> </a:t>
            </a:r>
            <a:r>
              <a:rPr lang="en-US" dirty="0">
                <a:solidFill>
                  <a:srgbClr val="FF0000"/>
                </a:solidFill>
              </a:rPr>
              <a:t>1 &amp; 2 </a:t>
            </a:r>
            <a:r>
              <a:rPr lang="en-US" dirty="0" smtClean="0">
                <a:solidFill>
                  <a:srgbClr val="FF0000"/>
                </a:solidFill>
              </a:rPr>
              <a:t>PETER: </a:t>
            </a:r>
            <a:r>
              <a:rPr lang="en-US" dirty="0" smtClean="0"/>
              <a:t>[Simon Peter] </a:t>
            </a:r>
            <a:r>
              <a:rPr lang="en-US" dirty="0"/>
              <a:t>(1 </a:t>
            </a:r>
            <a:r>
              <a:rPr lang="en-US" dirty="0" smtClean="0"/>
              <a:t>Peter </a:t>
            </a:r>
            <a:r>
              <a:rPr lang="en-US" dirty="0"/>
              <a:t>1:1;  2 </a:t>
            </a:r>
            <a:r>
              <a:rPr lang="en-US" dirty="0" smtClean="0"/>
              <a:t>Peter </a:t>
            </a:r>
            <a:r>
              <a:rPr lang="en-US" dirty="0"/>
              <a:t>1:1</a:t>
            </a:r>
            <a:r>
              <a:rPr lang="en-US" dirty="0" smtClean="0"/>
              <a:t>)</a:t>
            </a:r>
          </a:p>
          <a:p>
            <a:pPr>
              <a:buFont typeface="Wingdings" pitchFamily="2" charset="2"/>
              <a:buChar char="Ø"/>
            </a:pPr>
            <a:r>
              <a:rPr lang="en-US" dirty="0"/>
              <a:t> </a:t>
            </a:r>
            <a:r>
              <a:rPr lang="en-US" dirty="0" smtClean="0">
                <a:solidFill>
                  <a:srgbClr val="FF0000"/>
                </a:solidFill>
              </a:rPr>
              <a:t>JUDE: </a:t>
            </a:r>
            <a:r>
              <a:rPr lang="en-US" dirty="0" smtClean="0"/>
              <a:t>[Jude] (Vs.1)</a:t>
            </a:r>
          </a:p>
          <a:p>
            <a:pPr lvl="0">
              <a:buFont typeface="Wingdings" pitchFamily="2" charset="2"/>
              <a:buChar char="Ø"/>
            </a:pPr>
            <a:r>
              <a:rPr lang="en-US" dirty="0"/>
              <a:t> </a:t>
            </a:r>
            <a:r>
              <a:rPr lang="en-US" dirty="0" smtClean="0">
                <a:solidFill>
                  <a:srgbClr val="FF0000"/>
                </a:solidFill>
              </a:rPr>
              <a:t>REVELATION: </a:t>
            </a:r>
            <a:r>
              <a:rPr lang="en-US" dirty="0" smtClean="0"/>
              <a:t>[John] (Rev. 1:1-4,9; 22:8)</a:t>
            </a:r>
            <a:endParaRPr lang="en-US" dirty="0"/>
          </a:p>
          <a:p>
            <a:pPr>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a:p>
            <a:pPr lvl="0">
              <a:buFont typeface="Wingdings" pitchFamily="2" charset="2"/>
              <a:buChar char="Ø"/>
            </a:pPr>
            <a:endParaRPr lang="en-US" dirty="0"/>
          </a:p>
          <a:p>
            <a:pPr>
              <a:buFont typeface="Wingdings" pitchFamily="2" charset="2"/>
              <a:buChar char="Ø"/>
            </a:pPr>
            <a:endParaRPr lang="en-US" dirty="0"/>
          </a:p>
          <a:p>
            <a:pPr lvl="0">
              <a:buFont typeface="Wingdings" pitchFamily="2" charset="2"/>
              <a:buChar char="Ø"/>
            </a:pPr>
            <a:endParaRPr lang="en-US" dirty="0"/>
          </a:p>
        </p:txBody>
      </p:sp>
      <p:sp>
        <p:nvSpPr>
          <p:cNvPr id="4" name="TextBox 3"/>
          <p:cNvSpPr txBox="1"/>
          <p:nvPr/>
        </p:nvSpPr>
        <p:spPr>
          <a:xfrm>
            <a:off x="6677891" y="2438400"/>
            <a:ext cx="2057400" cy="2123658"/>
          </a:xfrm>
          <a:prstGeom prst="rect">
            <a:avLst/>
          </a:prstGeom>
          <a:solidFill>
            <a:schemeClr val="accent2">
              <a:lumMod val="40000"/>
              <a:lumOff val="60000"/>
            </a:schemeClr>
          </a:solidFill>
        </p:spPr>
        <p:txBody>
          <a:bodyPr wrap="square" rtlCol="0">
            <a:spAutoFit/>
          </a:bodyPr>
          <a:lstStyle/>
          <a:p>
            <a:pPr algn="ctr"/>
            <a:r>
              <a:rPr lang="en-US" sz="3600" b="1" dirty="0" smtClean="0">
                <a:solidFill>
                  <a:srgbClr val="0070C0"/>
                </a:solidFill>
                <a:effectLst>
                  <a:outerShdw blurRad="38100" dist="38100" dir="2700000" algn="tl">
                    <a:srgbClr val="000000">
                      <a:alpha val="43137"/>
                    </a:srgbClr>
                  </a:outerShdw>
                </a:effectLst>
              </a:rPr>
              <a:t>18 </a:t>
            </a:r>
            <a:r>
              <a:rPr lang="en-US" sz="3200" b="1" dirty="0" smtClean="0">
                <a:solidFill>
                  <a:srgbClr val="0070C0"/>
                </a:solidFill>
                <a:effectLst>
                  <a:outerShdw blurRad="38100" dist="38100" dir="2700000" algn="tl">
                    <a:srgbClr val="000000">
                      <a:alpha val="43137"/>
                    </a:srgbClr>
                  </a:outerShdw>
                </a:effectLst>
              </a:rPr>
              <a:t>writers verified in the N.T.</a:t>
            </a:r>
            <a:endParaRPr lang="en-US" sz="32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396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
            <a:ext cx="8153400" cy="6705600"/>
          </a:xfrm>
        </p:spPr>
        <p:txBody>
          <a:bodyPr>
            <a:noAutofit/>
          </a:bodyPr>
          <a:lstStyle/>
          <a:p>
            <a:pPr marL="82296" indent="0">
              <a:buNone/>
            </a:pPr>
            <a:r>
              <a:rPr lang="en-US" b="1" u="sng" dirty="0" smtClean="0"/>
              <a:t>*James: </a:t>
            </a:r>
            <a:r>
              <a:rPr lang="en-US" u="sng" dirty="0" smtClean="0">
                <a:solidFill>
                  <a:srgbClr val="FF0000"/>
                </a:solidFill>
              </a:rPr>
              <a:t>(A note about the writer)</a:t>
            </a:r>
          </a:p>
          <a:p>
            <a:pPr marL="82296" indent="0">
              <a:buNone/>
            </a:pPr>
            <a:endParaRPr lang="en-US" sz="800" u="sng" dirty="0" smtClean="0">
              <a:solidFill>
                <a:srgbClr val="FF0000"/>
              </a:solidFill>
            </a:endParaRPr>
          </a:p>
          <a:p>
            <a:pPr marL="82296" indent="0">
              <a:buNone/>
            </a:pPr>
            <a:r>
              <a:rPr lang="en-US" b="1" dirty="0" smtClean="0">
                <a:solidFill>
                  <a:srgbClr val="0070C0"/>
                </a:solidFill>
              </a:rPr>
              <a:t>Written </a:t>
            </a:r>
            <a:r>
              <a:rPr lang="en-US" b="1" dirty="0">
                <a:solidFill>
                  <a:srgbClr val="0070C0"/>
                </a:solidFill>
              </a:rPr>
              <a:t>by </a:t>
            </a:r>
            <a:r>
              <a:rPr lang="en-US" b="1" dirty="0" smtClean="0">
                <a:solidFill>
                  <a:srgbClr val="0070C0"/>
                </a:solidFill>
              </a:rPr>
              <a:t>James; but there </a:t>
            </a:r>
            <a:r>
              <a:rPr lang="en-US" b="1" dirty="0">
                <a:solidFill>
                  <a:srgbClr val="0070C0"/>
                </a:solidFill>
              </a:rPr>
              <a:t>are several men named James who could have been the author. </a:t>
            </a:r>
            <a:r>
              <a:rPr lang="en-US" b="1" dirty="0">
                <a:solidFill>
                  <a:srgbClr val="FF0000"/>
                </a:solidFill>
              </a:rPr>
              <a:t>Most scholars say this is James </a:t>
            </a:r>
            <a:r>
              <a:rPr lang="en-US" b="1" dirty="0" smtClean="0">
                <a:solidFill>
                  <a:srgbClr val="FF0000"/>
                </a:solidFill>
              </a:rPr>
              <a:t>the half </a:t>
            </a:r>
            <a:r>
              <a:rPr lang="en-US" b="1" dirty="0">
                <a:solidFill>
                  <a:srgbClr val="FF0000"/>
                </a:solidFill>
              </a:rPr>
              <a:t>brother of </a:t>
            </a:r>
            <a:r>
              <a:rPr lang="en-US" b="1" dirty="0" smtClean="0">
                <a:solidFill>
                  <a:srgbClr val="FF0000"/>
                </a:solidFill>
              </a:rPr>
              <a:t>Jesus, </a:t>
            </a:r>
            <a:r>
              <a:rPr lang="en-US" b="1" dirty="0" smtClean="0">
                <a:solidFill>
                  <a:srgbClr val="0070C0"/>
                </a:solidFill>
              </a:rPr>
              <a:t>one </a:t>
            </a:r>
            <a:r>
              <a:rPr lang="en-US" b="1" dirty="0">
                <a:solidFill>
                  <a:srgbClr val="0070C0"/>
                </a:solidFill>
              </a:rPr>
              <a:t>of </a:t>
            </a:r>
            <a:r>
              <a:rPr lang="en-US" b="1" dirty="0" smtClean="0">
                <a:solidFill>
                  <a:srgbClr val="0070C0"/>
                </a:solidFill>
              </a:rPr>
              <a:t>five </a:t>
            </a:r>
            <a:r>
              <a:rPr lang="en-US" b="1" dirty="0">
                <a:solidFill>
                  <a:srgbClr val="0070C0"/>
                </a:solidFill>
              </a:rPr>
              <a:t>sons from Mary and Joseph </a:t>
            </a:r>
            <a:r>
              <a:rPr lang="en-US" b="1" dirty="0" smtClean="0">
                <a:solidFill>
                  <a:srgbClr val="0070C0"/>
                </a:solidFill>
              </a:rPr>
              <a:t>(Matt</a:t>
            </a:r>
            <a:r>
              <a:rPr lang="en-US" b="1" dirty="0">
                <a:solidFill>
                  <a:srgbClr val="0070C0"/>
                </a:solidFill>
              </a:rPr>
              <a:t>. 13:55; Mark 6:3). He was the leader of the Jerusalem Church (</a:t>
            </a:r>
            <a:r>
              <a:rPr lang="en-US" b="1" cap="small" dirty="0" err="1">
                <a:solidFill>
                  <a:srgbClr val="0070C0"/>
                </a:solidFill>
              </a:rPr>
              <a:t>a.d.</a:t>
            </a:r>
            <a:r>
              <a:rPr lang="en-US" b="1" dirty="0">
                <a:solidFill>
                  <a:srgbClr val="0070C0"/>
                </a:solidFill>
              </a:rPr>
              <a:t> </a:t>
            </a:r>
            <a:r>
              <a:rPr lang="en-US" b="1" dirty="0" smtClean="0">
                <a:solidFill>
                  <a:srgbClr val="0070C0"/>
                </a:solidFill>
              </a:rPr>
              <a:t>48-62: Acts </a:t>
            </a:r>
            <a:r>
              <a:rPr lang="en-US" b="1" dirty="0">
                <a:solidFill>
                  <a:srgbClr val="0070C0"/>
                </a:solidFill>
              </a:rPr>
              <a:t>12:17; 15:13-21; 21:18; 1 Cor. 15:7; Gal. 1:19; 2:12</a:t>
            </a:r>
            <a:r>
              <a:rPr lang="en-US" b="1" dirty="0" smtClean="0">
                <a:solidFill>
                  <a:srgbClr val="0070C0"/>
                </a:solidFill>
              </a:rPr>
              <a:t>). </a:t>
            </a:r>
            <a:r>
              <a:rPr lang="en-US" b="1" dirty="0">
                <a:solidFill>
                  <a:srgbClr val="0070C0"/>
                </a:solidFill>
              </a:rPr>
              <a:t>He was present in the upper room </a:t>
            </a:r>
            <a:r>
              <a:rPr lang="en-US" b="1" dirty="0" smtClean="0">
                <a:solidFill>
                  <a:srgbClr val="0070C0"/>
                </a:solidFill>
              </a:rPr>
              <a:t>with </a:t>
            </a:r>
            <a:r>
              <a:rPr lang="en-US" b="1" dirty="0">
                <a:solidFill>
                  <a:srgbClr val="0070C0"/>
                </a:solidFill>
              </a:rPr>
              <a:t>the disciples </a:t>
            </a:r>
            <a:r>
              <a:rPr lang="en-US" b="1" dirty="0" smtClean="0">
                <a:solidFill>
                  <a:srgbClr val="0070C0"/>
                </a:solidFill>
              </a:rPr>
              <a:t>(Acts </a:t>
            </a:r>
            <a:r>
              <a:rPr lang="en-US" b="1" dirty="0">
                <a:solidFill>
                  <a:srgbClr val="0070C0"/>
                </a:solidFill>
              </a:rPr>
              <a:t>1:14</a:t>
            </a:r>
            <a:r>
              <a:rPr lang="en-US" b="1" dirty="0" smtClean="0">
                <a:solidFill>
                  <a:srgbClr val="0070C0"/>
                </a:solidFill>
              </a:rPr>
              <a:t>). </a:t>
            </a:r>
            <a:r>
              <a:rPr lang="en-US" b="1" dirty="0">
                <a:solidFill>
                  <a:srgbClr val="0070C0"/>
                </a:solidFill>
              </a:rPr>
              <a:t> He is referred to by Paul as a pillar </a:t>
            </a:r>
            <a:r>
              <a:rPr lang="en-US" b="1" dirty="0" smtClean="0">
                <a:solidFill>
                  <a:srgbClr val="0070C0"/>
                </a:solidFill>
              </a:rPr>
              <a:t>but </a:t>
            </a:r>
            <a:r>
              <a:rPr lang="en-US" b="1" dirty="0">
                <a:solidFill>
                  <a:srgbClr val="0070C0"/>
                </a:solidFill>
              </a:rPr>
              <a:t>was not one of the Twelve </a:t>
            </a:r>
            <a:r>
              <a:rPr lang="en-US" b="1" dirty="0" smtClean="0">
                <a:solidFill>
                  <a:srgbClr val="0070C0"/>
                </a:solidFill>
              </a:rPr>
              <a:t>(Gal</a:t>
            </a:r>
            <a:r>
              <a:rPr lang="en-US" b="1" dirty="0">
                <a:solidFill>
                  <a:srgbClr val="0070C0"/>
                </a:solidFill>
              </a:rPr>
              <a:t>. 2:9; Acts 12:17; 15:13).</a:t>
            </a:r>
          </a:p>
          <a:p>
            <a:pPr marL="82296" indent="0">
              <a:buNone/>
            </a:pPr>
            <a:endParaRPr lang="en-US" dirty="0"/>
          </a:p>
        </p:txBody>
      </p:sp>
    </p:spTree>
    <p:extLst>
      <p:ext uri="{BB962C8B-B14F-4D97-AF65-F5344CB8AC3E}">
        <p14:creationId xmlns:p14="http://schemas.microsoft.com/office/powerpoint/2010/main" val="11841568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8153400" cy="6629400"/>
          </a:xfrm>
        </p:spPr>
        <p:txBody>
          <a:bodyPr>
            <a:noAutofit/>
          </a:bodyPr>
          <a:lstStyle/>
          <a:p>
            <a:pPr marL="82296" indent="0">
              <a:buNone/>
            </a:pPr>
            <a:r>
              <a:rPr lang="en-US" b="1" u="sng" dirty="0" smtClean="0"/>
              <a:t>*James: </a:t>
            </a:r>
            <a:r>
              <a:rPr lang="en-US" u="sng" dirty="0" smtClean="0">
                <a:solidFill>
                  <a:srgbClr val="FF0000"/>
                </a:solidFill>
              </a:rPr>
              <a:t>(A note about the writer)</a:t>
            </a:r>
          </a:p>
          <a:p>
            <a:pPr marL="82296" indent="0">
              <a:buNone/>
            </a:pPr>
            <a:endParaRPr lang="en-US" sz="800" dirty="0"/>
          </a:p>
          <a:p>
            <a:pPr marL="82296" indent="0">
              <a:buNone/>
            </a:pPr>
            <a:r>
              <a:rPr lang="en-US" b="1" dirty="0" smtClean="0">
                <a:solidFill>
                  <a:srgbClr val="0070C0"/>
                </a:solidFill>
              </a:rPr>
              <a:t>There </a:t>
            </a:r>
            <a:r>
              <a:rPr lang="en-US" b="1" dirty="0">
                <a:solidFill>
                  <a:srgbClr val="0070C0"/>
                </a:solidFill>
              </a:rPr>
              <a:t>are two other men named James in the NT apostolic band. However, </a:t>
            </a:r>
            <a:r>
              <a:rPr lang="en-US" b="1" dirty="0">
                <a:solidFill>
                  <a:schemeClr val="accent3">
                    <a:lumMod val="75000"/>
                  </a:schemeClr>
                </a:solidFill>
              </a:rPr>
              <a:t>James, the brother of John, was killed very early in </a:t>
            </a:r>
            <a:r>
              <a:rPr lang="en-US" b="1" cap="small" dirty="0" err="1">
                <a:solidFill>
                  <a:schemeClr val="accent3">
                    <a:lumMod val="75000"/>
                  </a:schemeClr>
                </a:solidFill>
              </a:rPr>
              <a:t>a.d.</a:t>
            </a:r>
            <a:r>
              <a:rPr lang="en-US" b="1" dirty="0">
                <a:solidFill>
                  <a:schemeClr val="accent3">
                    <a:lumMod val="75000"/>
                  </a:schemeClr>
                </a:solidFill>
              </a:rPr>
              <a:t> 44 by Herod Agrippa I </a:t>
            </a:r>
            <a:r>
              <a:rPr lang="en-US" b="1" dirty="0" smtClean="0">
                <a:solidFill>
                  <a:srgbClr val="0070C0"/>
                </a:solidFill>
              </a:rPr>
              <a:t>(Acts </a:t>
            </a:r>
            <a:r>
              <a:rPr lang="en-US" b="1" dirty="0">
                <a:solidFill>
                  <a:srgbClr val="0070C0"/>
                </a:solidFill>
              </a:rPr>
              <a:t>12:1-2). The other </a:t>
            </a:r>
            <a:r>
              <a:rPr lang="en-US" b="1" dirty="0">
                <a:solidFill>
                  <a:srgbClr val="F77819"/>
                </a:solidFill>
              </a:rPr>
              <a:t>James, </a:t>
            </a:r>
            <a:r>
              <a:rPr lang="en-US" b="1" dirty="0" smtClean="0">
                <a:solidFill>
                  <a:srgbClr val="F77819"/>
                </a:solidFill>
              </a:rPr>
              <a:t>"the </a:t>
            </a:r>
            <a:r>
              <a:rPr lang="en-US" b="1" dirty="0">
                <a:solidFill>
                  <a:srgbClr val="F77819"/>
                </a:solidFill>
              </a:rPr>
              <a:t>younger" </a:t>
            </a:r>
            <a:r>
              <a:rPr lang="en-US" b="1" dirty="0" smtClean="0">
                <a:solidFill>
                  <a:srgbClr val="F77819"/>
                </a:solidFill>
              </a:rPr>
              <a:t>(Mark </a:t>
            </a:r>
            <a:r>
              <a:rPr lang="en-US" b="1" dirty="0">
                <a:solidFill>
                  <a:srgbClr val="F77819"/>
                </a:solidFill>
              </a:rPr>
              <a:t>15:40), is never mentioned outside the </a:t>
            </a:r>
            <a:r>
              <a:rPr lang="en-US" b="1" dirty="0" smtClean="0">
                <a:solidFill>
                  <a:srgbClr val="F77819"/>
                </a:solidFill>
              </a:rPr>
              <a:t>list </a:t>
            </a:r>
            <a:r>
              <a:rPr lang="en-US" b="1" dirty="0">
                <a:solidFill>
                  <a:srgbClr val="F77819"/>
                </a:solidFill>
              </a:rPr>
              <a:t>of apostles</a:t>
            </a:r>
            <a:r>
              <a:rPr lang="en-US" b="1" dirty="0">
                <a:solidFill>
                  <a:srgbClr val="0070C0"/>
                </a:solidFill>
              </a:rPr>
              <a:t>. The author of our epistle was apparently well </a:t>
            </a:r>
            <a:r>
              <a:rPr lang="en-US" b="1" dirty="0" smtClean="0">
                <a:solidFill>
                  <a:srgbClr val="0070C0"/>
                </a:solidFill>
              </a:rPr>
              <a:t>known; which is why the other two James are ruled out and </a:t>
            </a:r>
            <a:r>
              <a:rPr lang="en-US" b="1" dirty="0" smtClean="0">
                <a:solidFill>
                  <a:srgbClr val="FF0000"/>
                </a:solidFill>
              </a:rPr>
              <a:t>James the brother of Jesus is narrowed down to being the writer of the book</a:t>
            </a:r>
            <a:r>
              <a:rPr lang="en-US" b="1" dirty="0" smtClean="0">
                <a:solidFill>
                  <a:srgbClr val="0070C0"/>
                </a:solidFill>
              </a:rPr>
              <a:t>.</a:t>
            </a:r>
            <a:endParaRPr lang="en-US" b="1" dirty="0">
              <a:solidFill>
                <a:srgbClr val="0070C0"/>
              </a:solidFill>
            </a:endParaRPr>
          </a:p>
          <a:p>
            <a:pPr marL="82296" indent="0">
              <a:buNone/>
            </a:pPr>
            <a:endParaRPr lang="en-US" dirty="0"/>
          </a:p>
        </p:txBody>
      </p:sp>
    </p:spTree>
    <p:extLst>
      <p:ext uri="{BB962C8B-B14F-4D97-AF65-F5344CB8AC3E}">
        <p14:creationId xmlns:p14="http://schemas.microsoft.com/office/powerpoint/2010/main" val="2001208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524000"/>
            <a:ext cx="8001000" cy="5257800"/>
          </a:xfrm>
        </p:spPr>
        <p:txBody>
          <a:bodyPr>
            <a:noAutofit/>
          </a:bodyPr>
          <a:lstStyle/>
          <a:p>
            <a:pPr marL="82296" indent="0" algn="ctr">
              <a:buNone/>
            </a:pPr>
            <a:r>
              <a:rPr lang="en-US" sz="4800" b="1" dirty="0">
                <a:solidFill>
                  <a:srgbClr val="8D3F05"/>
                </a:solidFill>
              </a:rPr>
              <a:t>SOME  </a:t>
            </a:r>
            <a:r>
              <a:rPr lang="en-US" sz="4800" b="1" u="sng" dirty="0">
                <a:solidFill>
                  <a:srgbClr val="00B050"/>
                </a:solidFill>
              </a:rPr>
              <a:t>WRITERS</a:t>
            </a:r>
            <a:r>
              <a:rPr lang="en-US" sz="4800" b="1" dirty="0">
                <a:solidFill>
                  <a:srgbClr val="8D3F05"/>
                </a:solidFill>
              </a:rPr>
              <a:t>  WERE  </a:t>
            </a:r>
            <a:r>
              <a:rPr lang="en-US" sz="4800" b="1" u="sng" dirty="0">
                <a:solidFill>
                  <a:srgbClr val="00B050"/>
                </a:solidFill>
              </a:rPr>
              <a:t>ACKNOWLEGED</a:t>
            </a:r>
          </a:p>
          <a:p>
            <a:pPr marL="82296" lvl="0" indent="0" algn="ctr">
              <a:buNone/>
            </a:pPr>
            <a:endParaRPr lang="en-US" dirty="0" smtClean="0">
              <a:solidFill>
                <a:srgbClr val="0070C0"/>
              </a:solidFill>
            </a:endParaRPr>
          </a:p>
          <a:p>
            <a:pPr marL="82296" lvl="0" indent="0" algn="ctr">
              <a:buNone/>
            </a:pPr>
            <a:r>
              <a:rPr lang="en-US" dirty="0" smtClean="0"/>
              <a:t>(WHILE)</a:t>
            </a:r>
          </a:p>
          <a:p>
            <a:pPr marL="82296" lvl="0" indent="0">
              <a:buNone/>
            </a:pPr>
            <a:endParaRPr lang="en-US" dirty="0">
              <a:solidFill>
                <a:srgbClr val="0070C0"/>
              </a:solidFill>
            </a:endParaRPr>
          </a:p>
          <a:p>
            <a:pPr marL="82296" lvl="0" indent="0" algn="ctr">
              <a:buNone/>
            </a:pPr>
            <a:r>
              <a:rPr lang="en-US" sz="4800" b="1" dirty="0" smtClean="0">
                <a:solidFill>
                  <a:srgbClr val="0070C0"/>
                </a:solidFill>
              </a:rPr>
              <a:t>OTHER  </a:t>
            </a:r>
            <a:r>
              <a:rPr lang="en-US" sz="4800" b="1" u="sng" dirty="0" smtClean="0">
                <a:solidFill>
                  <a:srgbClr val="C00000"/>
                </a:solidFill>
              </a:rPr>
              <a:t>WRITERS</a:t>
            </a:r>
            <a:r>
              <a:rPr lang="en-US" sz="4800" b="1" dirty="0" smtClean="0">
                <a:solidFill>
                  <a:srgbClr val="0070C0"/>
                </a:solidFill>
              </a:rPr>
              <a:t>  WERE  </a:t>
            </a:r>
            <a:r>
              <a:rPr lang="en-US" sz="4800" b="1" u="sng" dirty="0" smtClean="0">
                <a:solidFill>
                  <a:srgbClr val="C00000"/>
                </a:solidFill>
              </a:rPr>
              <a:t>ASCRIBED</a:t>
            </a:r>
          </a:p>
          <a:p>
            <a:pPr marL="82296" lvl="0" indent="0" algn="ctr">
              <a:buNone/>
            </a:pPr>
            <a:endParaRPr lang="en-US" sz="1800" u="sng" dirty="0" smtClean="0">
              <a:solidFill>
                <a:schemeClr val="accent3"/>
              </a:solidFill>
            </a:endParaRPr>
          </a:p>
          <a:p>
            <a:pPr marL="82296" lvl="0" indent="0">
              <a:buNone/>
            </a:pPr>
            <a:endParaRPr lang="en-US" dirty="0"/>
          </a:p>
        </p:txBody>
      </p:sp>
    </p:spTree>
    <p:extLst>
      <p:ext uri="{BB962C8B-B14F-4D97-AF65-F5344CB8AC3E}">
        <p14:creationId xmlns:p14="http://schemas.microsoft.com/office/powerpoint/2010/main" val="158930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709"/>
            <a:ext cx="7498080" cy="960438"/>
          </a:xfrm>
        </p:spPr>
        <p:txBody>
          <a:bodyPr/>
          <a:lstStyle/>
          <a:p>
            <a:pPr algn="ctr"/>
            <a:r>
              <a:rPr lang="en-US" b="1" u="sng" dirty="0" smtClean="0">
                <a:solidFill>
                  <a:schemeClr val="tx1"/>
                </a:solidFill>
              </a:rPr>
              <a:t>The Authority of the Bible</a:t>
            </a:r>
            <a:endParaRPr lang="en-US" b="1" u="sng" dirty="0">
              <a:solidFill>
                <a:schemeClr val="tx1"/>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indent="0">
              <a:buNone/>
            </a:pPr>
            <a:r>
              <a:rPr lang="en-US" sz="3400" b="1" dirty="0" smtClean="0">
                <a:solidFill>
                  <a:srgbClr val="0070C0"/>
                </a:solidFill>
                <a:effectLst>
                  <a:outerShdw blurRad="38100" dist="38100" dir="2700000" algn="tl">
                    <a:srgbClr val="000000">
                      <a:alpha val="43137"/>
                    </a:srgbClr>
                  </a:outerShdw>
                </a:effectLst>
              </a:rPr>
              <a:t>The </a:t>
            </a:r>
            <a:r>
              <a:rPr lang="en-US" sz="3400" b="1" dirty="0">
                <a:solidFill>
                  <a:srgbClr val="FF0000"/>
                </a:solidFill>
                <a:effectLst>
                  <a:outerShdw blurRad="38100" dist="38100" dir="2700000" algn="tl">
                    <a:srgbClr val="000000">
                      <a:alpha val="43137"/>
                    </a:srgbClr>
                  </a:outerShdw>
                </a:effectLst>
              </a:rPr>
              <a:t>all-powerful God</a:t>
            </a:r>
            <a:r>
              <a:rPr lang="en-US" sz="3400" b="1" dirty="0">
                <a:solidFill>
                  <a:srgbClr val="0070C0"/>
                </a:solidFill>
                <a:effectLst>
                  <a:outerShdw blurRad="38100" dist="38100" dir="2700000" algn="tl">
                    <a:srgbClr val="000000">
                      <a:alpha val="43137"/>
                    </a:srgbClr>
                  </a:outerShdw>
                </a:effectLst>
              </a:rPr>
              <a:t>, the Creator of everything, has the </a:t>
            </a:r>
            <a:r>
              <a:rPr lang="en-US" sz="3400" b="1" dirty="0">
                <a:solidFill>
                  <a:srgbClr val="FF0000"/>
                </a:solidFill>
                <a:effectLst>
                  <a:outerShdw blurRad="38100" dist="38100" dir="2700000" algn="tl">
                    <a:srgbClr val="000000">
                      <a:alpha val="43137"/>
                    </a:srgbClr>
                  </a:outerShdw>
                </a:effectLst>
              </a:rPr>
              <a:t>power to communicate whatever message He chooses</a:t>
            </a:r>
            <a:r>
              <a:rPr lang="en-US" sz="3400" b="1" dirty="0">
                <a:solidFill>
                  <a:srgbClr val="0070C0"/>
                </a:solidFill>
                <a:effectLst>
                  <a:outerShdw blurRad="38100" dist="38100" dir="2700000" algn="tl">
                    <a:srgbClr val="000000">
                      <a:alpha val="43137"/>
                    </a:srgbClr>
                  </a:outerShdw>
                </a:effectLst>
              </a:rPr>
              <a:t> and to </a:t>
            </a:r>
            <a:r>
              <a:rPr lang="en-US" sz="3400" b="1" dirty="0">
                <a:solidFill>
                  <a:srgbClr val="FF0000"/>
                </a:solidFill>
                <a:effectLst>
                  <a:outerShdw blurRad="38100" dist="38100" dir="2700000" algn="tl">
                    <a:srgbClr val="000000">
                      <a:alpha val="43137"/>
                    </a:srgbClr>
                  </a:outerShdw>
                </a:effectLst>
              </a:rPr>
              <a:t>control the writing of that message</a:t>
            </a:r>
            <a:r>
              <a:rPr lang="en-US" sz="3400" b="1" dirty="0">
                <a:solidFill>
                  <a:srgbClr val="0070C0"/>
                </a:solidFill>
                <a:effectLst>
                  <a:outerShdw blurRad="38100" dist="38100" dir="2700000" algn="tl">
                    <a:srgbClr val="000000">
                      <a:alpha val="43137"/>
                    </a:srgbClr>
                  </a:outerShdw>
                </a:effectLst>
              </a:rPr>
              <a:t> so that it is </a:t>
            </a:r>
            <a:r>
              <a:rPr lang="en-US" sz="3400" b="1" i="1" dirty="0">
                <a:solidFill>
                  <a:srgbClr val="0070C0"/>
                </a:solidFill>
                <a:effectLst>
                  <a:outerShdw blurRad="38100" dist="38100" dir="2700000" algn="tl">
                    <a:srgbClr val="000000">
                      <a:alpha val="43137"/>
                    </a:srgbClr>
                  </a:outerShdw>
                </a:effectLst>
              </a:rPr>
              <a:t>infallible</a:t>
            </a:r>
            <a:r>
              <a:rPr lang="en-US" sz="3400" b="1" i="1" dirty="0" smtClean="0">
                <a:solidFill>
                  <a:srgbClr val="0070C0"/>
                </a:solidFill>
                <a:effectLst>
                  <a:outerShdw blurRad="38100" dist="38100" dir="2700000" algn="tl">
                    <a:srgbClr val="000000">
                      <a:alpha val="43137"/>
                    </a:srgbClr>
                  </a:outerShdw>
                </a:effectLst>
              </a:rPr>
              <a:t>, </a:t>
            </a:r>
            <a:r>
              <a:rPr lang="en-US" sz="3400" b="1" i="1" dirty="0">
                <a:solidFill>
                  <a:srgbClr val="0070C0"/>
                </a:solidFill>
                <a:effectLst>
                  <a:outerShdw blurRad="38100" dist="38100" dir="2700000" algn="tl">
                    <a:srgbClr val="000000">
                      <a:alpha val="43137"/>
                    </a:srgbClr>
                  </a:outerShdw>
                </a:effectLst>
              </a:rPr>
              <a:t>inclusive,</a:t>
            </a:r>
            <a:r>
              <a:rPr lang="en-US" sz="3400" b="1" dirty="0">
                <a:solidFill>
                  <a:srgbClr val="0070C0"/>
                </a:solidFill>
                <a:effectLst>
                  <a:outerShdw blurRad="38100" dist="38100" dir="2700000" algn="tl">
                    <a:srgbClr val="000000">
                      <a:alpha val="43137"/>
                    </a:srgbClr>
                  </a:outerShdw>
                </a:effectLst>
              </a:rPr>
              <a:t> </a:t>
            </a:r>
            <a:r>
              <a:rPr lang="en-US" sz="3400" b="1" i="1" dirty="0" smtClean="0">
                <a:solidFill>
                  <a:srgbClr val="0070C0"/>
                </a:solidFill>
                <a:effectLst>
                  <a:outerShdw blurRad="38100" dist="38100" dir="2700000" algn="tl">
                    <a:srgbClr val="000000">
                      <a:alpha val="43137"/>
                    </a:srgbClr>
                  </a:outerShdw>
                </a:effectLst>
              </a:rPr>
              <a:t>inspired</a:t>
            </a:r>
            <a:r>
              <a:rPr lang="en-US" sz="3400" b="1" i="1" dirty="0" smtClean="0">
                <a:solidFill>
                  <a:srgbClr val="FF0000"/>
                </a:solidFill>
                <a:effectLst>
                  <a:outerShdw blurRad="38100" dist="38100" dir="2700000" algn="tl">
                    <a:srgbClr val="000000">
                      <a:alpha val="43137"/>
                    </a:srgbClr>
                  </a:outerShdw>
                </a:effectLst>
              </a:rPr>
              <a:t> </a:t>
            </a:r>
            <a:r>
              <a:rPr lang="en-US" sz="3400" b="1" dirty="0">
                <a:solidFill>
                  <a:srgbClr val="FF0000"/>
                </a:solidFill>
                <a:effectLst>
                  <a:outerShdw blurRad="38100" dist="38100" dir="2700000" algn="tl">
                    <a:srgbClr val="000000">
                      <a:alpha val="43137"/>
                    </a:srgbClr>
                  </a:outerShdw>
                </a:effectLst>
              </a:rPr>
              <a:t>&amp;</a:t>
            </a:r>
            <a:r>
              <a:rPr lang="en-US" sz="3400" b="1" dirty="0" smtClean="0">
                <a:solidFill>
                  <a:srgbClr val="FF0000"/>
                </a:solidFill>
                <a:effectLst>
                  <a:outerShdw blurRad="38100" dist="38100" dir="2700000" algn="tl">
                    <a:srgbClr val="000000">
                      <a:alpha val="43137"/>
                    </a:srgbClr>
                  </a:outerShdw>
                </a:effectLst>
              </a:rPr>
              <a:t> exactly </a:t>
            </a:r>
            <a:r>
              <a:rPr lang="en-US" sz="3400" b="1" dirty="0">
                <a:solidFill>
                  <a:srgbClr val="FF0000"/>
                </a:solidFill>
                <a:effectLst>
                  <a:outerShdw blurRad="38100" dist="38100" dir="2700000" algn="tl">
                    <a:srgbClr val="000000">
                      <a:alpha val="43137"/>
                    </a:srgbClr>
                  </a:outerShdw>
                </a:effectLst>
              </a:rPr>
              <a:t>what He intended</a:t>
            </a:r>
            <a:r>
              <a:rPr lang="en-US" sz="3400" b="1" dirty="0">
                <a:solidFill>
                  <a:srgbClr val="0070C0"/>
                </a:solidFill>
                <a:effectLst>
                  <a:outerShdw blurRad="38100" dist="38100" dir="2700000" algn="tl">
                    <a:srgbClr val="000000">
                      <a:alpha val="43137"/>
                    </a:srgbClr>
                  </a:outerShdw>
                </a:effectLst>
              </a:rPr>
              <a:t>. The </a:t>
            </a:r>
            <a:r>
              <a:rPr lang="en-US" b="1" u="sng" dirty="0" smtClean="0">
                <a:effectLst>
                  <a:outerShdw blurRad="38100" dist="38100" dir="2700000" algn="tl">
                    <a:srgbClr val="000000">
                      <a:alpha val="43137"/>
                    </a:srgbClr>
                  </a:outerShdw>
                </a:effectLst>
              </a:rPr>
              <a:t>BIBLE HAS  AUTHORITY</a:t>
            </a:r>
            <a:r>
              <a:rPr lang="en-US" sz="3400" b="1" dirty="0" smtClean="0">
                <a:solidFill>
                  <a:srgbClr val="0070C0"/>
                </a:solidFill>
                <a:effectLst>
                  <a:outerShdw blurRad="38100" dist="38100" dir="2700000" algn="tl">
                    <a:srgbClr val="000000">
                      <a:alpha val="43137"/>
                    </a:srgbClr>
                  </a:outerShdw>
                </a:effectLst>
              </a:rPr>
              <a:t> </a:t>
            </a:r>
            <a:r>
              <a:rPr lang="en-US" sz="3400" b="1" dirty="0">
                <a:solidFill>
                  <a:srgbClr val="0070C0"/>
                </a:solidFill>
                <a:effectLst>
                  <a:outerShdw blurRad="38100" dist="38100" dir="2700000" algn="tl">
                    <a:srgbClr val="000000">
                      <a:alpha val="43137"/>
                    </a:srgbClr>
                  </a:outerShdw>
                </a:effectLst>
              </a:rPr>
              <a:t>because </a:t>
            </a:r>
            <a:r>
              <a:rPr lang="en-US" sz="3400" b="1" dirty="0">
                <a:solidFill>
                  <a:srgbClr val="FF0000"/>
                </a:solidFill>
                <a:effectLst>
                  <a:outerShdw blurRad="38100" dist="38100" dir="2700000" algn="tl">
                    <a:srgbClr val="000000">
                      <a:alpha val="43137"/>
                    </a:srgbClr>
                  </a:outerShdw>
                </a:effectLst>
              </a:rPr>
              <a:t>God, who is perfect</a:t>
            </a:r>
            <a:r>
              <a:rPr lang="en-US" sz="3400" b="1" dirty="0">
                <a:solidFill>
                  <a:srgbClr val="0070C0"/>
                </a:solidFill>
                <a:effectLst>
                  <a:outerShdw blurRad="38100" dist="38100" dir="2700000" algn="tl">
                    <a:srgbClr val="000000">
                      <a:alpha val="43137"/>
                    </a:srgbClr>
                  </a:outerShdw>
                </a:effectLst>
              </a:rPr>
              <a:t>, used imperfect human </a:t>
            </a:r>
            <a:r>
              <a:rPr lang="en-US" sz="3400" b="1" dirty="0" smtClean="0">
                <a:solidFill>
                  <a:srgbClr val="0070C0"/>
                </a:solidFill>
                <a:effectLst>
                  <a:outerShdw blurRad="38100" dist="38100" dir="2700000" algn="tl">
                    <a:srgbClr val="000000">
                      <a:alpha val="43137"/>
                    </a:srgbClr>
                  </a:outerShdw>
                </a:effectLst>
              </a:rPr>
              <a:t>writers </a:t>
            </a:r>
            <a:r>
              <a:rPr lang="en-US" sz="3400" b="1" dirty="0">
                <a:solidFill>
                  <a:srgbClr val="0070C0"/>
                </a:solidFill>
                <a:effectLst>
                  <a:outerShdw blurRad="38100" dist="38100" dir="2700000" algn="tl">
                    <a:srgbClr val="000000">
                      <a:alpha val="43137"/>
                    </a:srgbClr>
                  </a:outerShdw>
                </a:effectLst>
              </a:rPr>
              <a:t>to write down </a:t>
            </a:r>
            <a:r>
              <a:rPr lang="en-US" sz="3400" b="1" dirty="0">
                <a:solidFill>
                  <a:srgbClr val="FF0000"/>
                </a:solidFill>
                <a:effectLst>
                  <a:outerShdw blurRad="38100" dist="38100" dir="2700000" algn="tl">
                    <a:srgbClr val="000000">
                      <a:alpha val="43137"/>
                    </a:srgbClr>
                  </a:outerShdw>
                </a:effectLst>
              </a:rPr>
              <a:t>His very words</a:t>
            </a:r>
            <a:r>
              <a:rPr lang="en-US" sz="3400" b="1" dirty="0">
                <a:solidFill>
                  <a:srgbClr val="0070C0"/>
                </a:solidFill>
                <a:effectLst>
                  <a:outerShdw blurRad="38100" dist="38100" dir="2700000" algn="tl">
                    <a:srgbClr val="000000">
                      <a:alpha val="43137"/>
                    </a:srgbClr>
                  </a:outerShdw>
                </a:effectLst>
              </a:rPr>
              <a:t>, which </a:t>
            </a:r>
            <a:r>
              <a:rPr lang="en-US" sz="3400" b="1" dirty="0" smtClean="0">
                <a:solidFill>
                  <a:srgbClr val="FF0000"/>
                </a:solidFill>
                <a:effectLst>
                  <a:outerShdw blurRad="38100" dist="38100" dir="2700000" algn="tl">
                    <a:srgbClr val="000000">
                      <a:alpha val="43137"/>
                    </a:srgbClr>
                  </a:outerShdw>
                </a:effectLst>
              </a:rPr>
              <a:t>God </a:t>
            </a:r>
            <a:r>
              <a:rPr lang="en-US" sz="3400" b="1" dirty="0">
                <a:solidFill>
                  <a:srgbClr val="FF0000"/>
                </a:solidFill>
                <a:effectLst>
                  <a:outerShdw blurRad="38100" dist="38100" dir="2700000" algn="tl">
                    <a:srgbClr val="000000">
                      <a:alpha val="43137"/>
                    </a:srgbClr>
                  </a:outerShdw>
                </a:effectLst>
              </a:rPr>
              <a:t>perfectly protected</a:t>
            </a:r>
            <a:r>
              <a:rPr lang="en-US" sz="3400" b="1" dirty="0" smtClean="0">
                <a:solidFill>
                  <a:srgbClr val="0070C0"/>
                </a:solidFill>
                <a:effectLst>
                  <a:outerShdw blurRad="38100" dist="38100" dir="2700000" algn="tl">
                    <a:srgbClr val="000000">
                      <a:alpha val="43137"/>
                    </a:srgbClr>
                  </a:outerShdw>
                </a:effectLst>
              </a:rPr>
              <a:t>.</a:t>
            </a:r>
            <a:endParaRPr lang="en-US" sz="3400" i="1" dirty="0">
              <a:solidFill>
                <a:srgbClr val="FF0000"/>
              </a:solidFill>
            </a:endParaRPr>
          </a:p>
        </p:txBody>
      </p:sp>
    </p:spTree>
    <p:extLst>
      <p:ext uri="{BB962C8B-B14F-4D97-AF65-F5344CB8AC3E}">
        <p14:creationId xmlns:p14="http://schemas.microsoft.com/office/powerpoint/2010/main" val="29823882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371600"/>
            <a:ext cx="8153400" cy="54102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1800" u="sng" dirty="0" smtClean="0">
              <a:solidFill>
                <a:schemeClr val="accent3"/>
              </a:solidFill>
            </a:endParaRPr>
          </a:p>
          <a:p>
            <a:pPr marL="82296" lvl="0" indent="0">
              <a:buNone/>
            </a:pPr>
            <a:r>
              <a:rPr lang="en-US" dirty="0" smtClean="0">
                <a:solidFill>
                  <a:srgbClr val="FF0000"/>
                </a:solidFill>
              </a:rPr>
              <a:t>MATTHEW: </a:t>
            </a:r>
            <a:endParaRPr lang="en-US" dirty="0" smtClean="0"/>
          </a:p>
          <a:p>
            <a:pPr marL="82296" lvl="0" indent="0">
              <a:buNone/>
            </a:pPr>
            <a:r>
              <a:rPr lang="en-US" dirty="0" smtClean="0"/>
              <a:t>-The </a:t>
            </a:r>
            <a:r>
              <a:rPr lang="en-US" dirty="0"/>
              <a:t>earliest copies of the Greek NT </a:t>
            </a:r>
            <a:r>
              <a:rPr lang="en-US" dirty="0" smtClean="0"/>
              <a:t>dated (</a:t>
            </a:r>
            <a:r>
              <a:rPr lang="en-US" cap="small" dirty="0" err="1" smtClean="0"/>
              <a:t>a.d</a:t>
            </a:r>
            <a:r>
              <a:rPr lang="en-US" cap="small" dirty="0" err="1"/>
              <a:t>.</a:t>
            </a:r>
            <a:r>
              <a:rPr lang="en-US" dirty="0"/>
              <a:t> 200-400) </a:t>
            </a:r>
            <a:r>
              <a:rPr lang="en-US" dirty="0" smtClean="0"/>
              <a:t>were found with </a:t>
            </a:r>
            <a:r>
              <a:rPr lang="en-US" dirty="0"/>
              <a:t>the designation </a:t>
            </a:r>
            <a:r>
              <a:rPr lang="en-US" i="1" dirty="0" smtClean="0">
                <a:solidFill>
                  <a:srgbClr val="FF0000"/>
                </a:solidFill>
              </a:rPr>
              <a:t>“according </a:t>
            </a:r>
            <a:r>
              <a:rPr lang="en-US" i="1" dirty="0">
                <a:solidFill>
                  <a:srgbClr val="FF0000"/>
                </a:solidFill>
              </a:rPr>
              <a:t>to </a:t>
            </a:r>
            <a:r>
              <a:rPr lang="en-US" i="1" dirty="0" smtClean="0">
                <a:solidFill>
                  <a:srgbClr val="FF0000"/>
                </a:solidFill>
              </a:rPr>
              <a:t>Matthew.”</a:t>
            </a:r>
          </a:p>
          <a:p>
            <a:pPr marL="82296" lvl="0" indent="0">
              <a:buNone/>
            </a:pPr>
            <a:r>
              <a:rPr lang="en-US" dirty="0" smtClean="0"/>
              <a:t>-</a:t>
            </a:r>
            <a:r>
              <a:rPr lang="en-US" dirty="0"/>
              <a:t>The </a:t>
            </a:r>
            <a:r>
              <a:rPr lang="en-US" dirty="0" smtClean="0"/>
              <a:t>uniformed </a:t>
            </a:r>
            <a:r>
              <a:rPr lang="en-US" dirty="0"/>
              <a:t>tradition of the early church is that </a:t>
            </a:r>
            <a:r>
              <a:rPr lang="en-US" dirty="0" smtClean="0"/>
              <a:t>Matthew wrote the gospel.</a:t>
            </a:r>
          </a:p>
          <a:p>
            <a:pPr marL="82296" lvl="0" indent="0">
              <a:buNone/>
            </a:pPr>
            <a:endParaRPr lang="en-US" dirty="0"/>
          </a:p>
        </p:txBody>
      </p:sp>
    </p:spTree>
    <p:extLst>
      <p:ext uri="{BB962C8B-B14F-4D97-AF65-F5344CB8AC3E}">
        <p14:creationId xmlns:p14="http://schemas.microsoft.com/office/powerpoint/2010/main" val="1215762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2000" u="sng" dirty="0" smtClean="0">
              <a:solidFill>
                <a:schemeClr val="accent3"/>
              </a:solidFill>
            </a:endParaRPr>
          </a:p>
          <a:p>
            <a:pPr marL="82296" lvl="0" indent="0">
              <a:buNone/>
            </a:pPr>
            <a:r>
              <a:rPr lang="en-US" dirty="0" smtClean="0">
                <a:solidFill>
                  <a:srgbClr val="FF0000"/>
                </a:solidFill>
              </a:rPr>
              <a:t>MARK: </a:t>
            </a:r>
            <a:endParaRPr lang="en-US" dirty="0" smtClean="0"/>
          </a:p>
          <a:p>
            <a:pPr marL="82296" lvl="0" indent="0">
              <a:buNone/>
            </a:pPr>
            <a:r>
              <a:rPr lang="en-US" dirty="0" smtClean="0"/>
              <a:t>-</a:t>
            </a:r>
            <a:r>
              <a:rPr lang="en-US" b="1" dirty="0">
                <a:solidFill>
                  <a:srgbClr val="FF0000"/>
                </a:solidFill>
              </a:rPr>
              <a:t>John Mark </a:t>
            </a:r>
            <a:r>
              <a:rPr lang="en-US" dirty="0"/>
              <a:t>has traditionally been identified </a:t>
            </a:r>
            <a:r>
              <a:rPr lang="en-US" dirty="0" smtClean="0"/>
              <a:t>in </a:t>
            </a:r>
            <a:r>
              <a:rPr lang="en-US" dirty="0"/>
              <a:t>writing this Gospel.</a:t>
            </a:r>
            <a:r>
              <a:rPr lang="en-US" dirty="0" smtClean="0"/>
              <a:t> He is </a:t>
            </a:r>
            <a:r>
              <a:rPr lang="en-US" dirty="0"/>
              <a:t>commonly supposed to be the </a:t>
            </a:r>
            <a:r>
              <a:rPr lang="en-US" dirty="0" smtClean="0"/>
              <a:t>same Mark </a:t>
            </a:r>
            <a:r>
              <a:rPr lang="en-US" dirty="0"/>
              <a:t>that is several times mentioned in the </a:t>
            </a:r>
            <a:r>
              <a:rPr lang="en-US" dirty="0" smtClean="0"/>
              <a:t>N T. </a:t>
            </a:r>
            <a:r>
              <a:rPr lang="en-US" dirty="0"/>
              <a:t>He was not an apostle, or companion of the Lord Jesus, during his ministry, though some of the Fathers </a:t>
            </a:r>
            <a:r>
              <a:rPr lang="en-US" dirty="0" smtClean="0"/>
              <a:t>claim </a:t>
            </a:r>
            <a:r>
              <a:rPr lang="en-US" dirty="0"/>
              <a:t>that he was </a:t>
            </a:r>
            <a:r>
              <a:rPr lang="en-US" dirty="0" smtClean="0"/>
              <a:t>at least one </a:t>
            </a:r>
            <a:r>
              <a:rPr lang="en-US" dirty="0"/>
              <a:t>of the seventy </a:t>
            </a:r>
            <a:r>
              <a:rPr lang="en-US" dirty="0" smtClean="0"/>
              <a:t>disciples</a:t>
            </a:r>
            <a:endParaRPr lang="en-US" dirty="0"/>
          </a:p>
        </p:txBody>
      </p:sp>
    </p:spTree>
    <p:extLst>
      <p:ext uri="{BB962C8B-B14F-4D97-AF65-F5344CB8AC3E}">
        <p14:creationId xmlns:p14="http://schemas.microsoft.com/office/powerpoint/2010/main" val="1403407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BIBLE BACKGROUND</a:t>
            </a:r>
            <a:endParaRPr lang="en-US" u="sng" dirty="0"/>
          </a:p>
        </p:txBody>
      </p:sp>
      <p:sp>
        <p:nvSpPr>
          <p:cNvPr id="3" name="Content Placeholder 2"/>
          <p:cNvSpPr>
            <a:spLocks noGrp="1"/>
          </p:cNvSpPr>
          <p:nvPr>
            <p:ph idx="1"/>
          </p:nvPr>
        </p:nvSpPr>
        <p:spPr>
          <a:xfrm>
            <a:off x="990600" y="1143000"/>
            <a:ext cx="8153400" cy="5638800"/>
          </a:xfrm>
        </p:spPr>
        <p:txBody>
          <a:bodyPr>
            <a:normAutofit/>
          </a:bodyPr>
          <a:lstStyle/>
          <a:p>
            <a:pPr lvl="0">
              <a:buFont typeface="Wingdings" pitchFamily="2" charset="2"/>
              <a:buChar char="Ø"/>
            </a:pPr>
            <a:r>
              <a:rPr lang="en-US" b="1" u="sng" cap="small" dirty="0" smtClean="0">
                <a:solidFill>
                  <a:schemeClr val="tx2">
                    <a:lumMod val="60000"/>
                    <a:lumOff val="40000"/>
                  </a:schemeClr>
                </a:solidFill>
              </a:rPr>
              <a:t>Date</a:t>
            </a:r>
            <a:r>
              <a:rPr lang="en-US" dirty="0" smtClean="0">
                <a:solidFill>
                  <a:schemeClr val="tx2">
                    <a:lumMod val="60000"/>
                    <a:lumOff val="40000"/>
                  </a:schemeClr>
                </a:solidFill>
              </a:rPr>
              <a:t>:</a:t>
            </a:r>
            <a:r>
              <a:rPr lang="en-US" dirty="0" smtClean="0"/>
              <a:t> The </a:t>
            </a:r>
            <a:r>
              <a:rPr lang="en-US" dirty="0"/>
              <a:t>Bible was written over a span of approximately 1,500-1,600 years</a:t>
            </a:r>
            <a:r>
              <a:rPr lang="en-US" dirty="0" smtClean="0"/>
              <a:t>.</a:t>
            </a:r>
          </a:p>
          <a:p>
            <a:pPr>
              <a:buFont typeface="Wingdings" pitchFamily="2" charset="2"/>
              <a:buChar char="Ø"/>
            </a:pPr>
            <a:r>
              <a:rPr lang="en-US" b="1" u="sng" cap="small" dirty="0" smtClean="0">
                <a:solidFill>
                  <a:schemeClr val="tx2">
                    <a:lumMod val="60000"/>
                    <a:lumOff val="40000"/>
                  </a:schemeClr>
                </a:solidFill>
              </a:rPr>
              <a:t>Languages</a:t>
            </a:r>
            <a:r>
              <a:rPr lang="en-US" dirty="0" smtClean="0">
                <a:solidFill>
                  <a:schemeClr val="tx2">
                    <a:lumMod val="60000"/>
                    <a:lumOff val="40000"/>
                  </a:schemeClr>
                </a:solidFill>
              </a:rPr>
              <a:t>:</a:t>
            </a:r>
            <a:r>
              <a:rPr lang="en-US" dirty="0" smtClean="0"/>
              <a:t> The </a:t>
            </a:r>
            <a:r>
              <a:rPr lang="en-US" dirty="0"/>
              <a:t>Bible was written in 3 different languages: Hebrew, </a:t>
            </a:r>
            <a:r>
              <a:rPr lang="en-US" dirty="0" smtClean="0"/>
              <a:t>Greek </a:t>
            </a:r>
            <a:r>
              <a:rPr lang="en-US" dirty="0"/>
              <a:t>and </a:t>
            </a:r>
            <a:r>
              <a:rPr lang="en-US" i="1" dirty="0" smtClean="0">
                <a:solidFill>
                  <a:srgbClr val="0070C0"/>
                </a:solidFill>
              </a:rPr>
              <a:t>Aramaic</a:t>
            </a:r>
            <a:r>
              <a:rPr lang="en-US" dirty="0" smtClean="0"/>
              <a:t> </a:t>
            </a:r>
            <a:r>
              <a:rPr lang="en-US" dirty="0" smtClean="0">
                <a:solidFill>
                  <a:srgbClr val="0070C0"/>
                </a:solidFill>
              </a:rPr>
              <a:t>(Portions of Ezra, Daniel &amp; Jeremiah)</a:t>
            </a:r>
            <a:r>
              <a:rPr lang="en-US" dirty="0" smtClean="0"/>
              <a:t>. </a:t>
            </a:r>
            <a:endParaRPr lang="en-US" dirty="0"/>
          </a:p>
          <a:p>
            <a:pPr>
              <a:buFont typeface="Wingdings" pitchFamily="2" charset="2"/>
              <a:buChar char="Ø"/>
            </a:pPr>
            <a:r>
              <a:rPr lang="en-US" b="1" u="sng" cap="small" dirty="0" smtClean="0">
                <a:solidFill>
                  <a:schemeClr val="tx2">
                    <a:lumMod val="60000"/>
                    <a:lumOff val="40000"/>
                  </a:schemeClr>
                </a:solidFill>
              </a:rPr>
              <a:t>Topics</a:t>
            </a:r>
            <a:r>
              <a:rPr lang="en-US" dirty="0" smtClean="0">
                <a:solidFill>
                  <a:schemeClr val="tx2">
                    <a:lumMod val="60000"/>
                    <a:lumOff val="40000"/>
                  </a:schemeClr>
                </a:solidFill>
              </a:rPr>
              <a:t>:</a:t>
            </a:r>
            <a:r>
              <a:rPr lang="en-US" dirty="0" smtClean="0"/>
              <a:t> The </a:t>
            </a:r>
            <a:r>
              <a:rPr lang="en-US" dirty="0"/>
              <a:t>Bible addresses theology, </a:t>
            </a:r>
            <a:r>
              <a:rPr lang="en-US" dirty="0" smtClean="0"/>
              <a:t>history </a:t>
            </a:r>
            <a:r>
              <a:rPr lang="en-US" dirty="0"/>
              <a:t>and science, </a:t>
            </a:r>
            <a:r>
              <a:rPr lang="en-US" dirty="0" smtClean="0"/>
              <a:t>and </a:t>
            </a:r>
            <a:r>
              <a:rPr lang="en-US" dirty="0"/>
              <a:t>many </a:t>
            </a:r>
            <a:r>
              <a:rPr lang="en-US" dirty="0" smtClean="0"/>
              <a:t>other subjects. The Bible addresses the </a:t>
            </a:r>
            <a:r>
              <a:rPr lang="en-US" dirty="0"/>
              <a:t>origin of the universe and life, the nature of God, the nature of sin and the plan for human </a:t>
            </a:r>
            <a:r>
              <a:rPr lang="en-US" dirty="0" smtClean="0"/>
              <a:t>redemption </a:t>
            </a:r>
            <a:r>
              <a:rPr lang="en-US" dirty="0"/>
              <a:t>and the </a:t>
            </a:r>
            <a:r>
              <a:rPr lang="en-US" dirty="0" smtClean="0"/>
              <a:t>future.  </a:t>
            </a:r>
            <a:endParaRPr lang="en-US" dirty="0"/>
          </a:p>
          <a:p>
            <a:pPr marL="82296" indent="0">
              <a:buNone/>
            </a:pPr>
            <a:endParaRPr lang="en-US" dirty="0"/>
          </a:p>
        </p:txBody>
      </p:sp>
    </p:spTree>
    <p:extLst>
      <p:ext uri="{BB962C8B-B14F-4D97-AF65-F5344CB8AC3E}">
        <p14:creationId xmlns:p14="http://schemas.microsoft.com/office/powerpoint/2010/main" val="4706346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2000" u="sng" dirty="0" smtClean="0">
              <a:solidFill>
                <a:schemeClr val="accent3"/>
              </a:solidFill>
            </a:endParaRPr>
          </a:p>
          <a:p>
            <a:pPr marL="82296" lvl="0" indent="0">
              <a:buNone/>
            </a:pPr>
            <a:r>
              <a:rPr lang="en-US" dirty="0" smtClean="0">
                <a:solidFill>
                  <a:srgbClr val="FF0000"/>
                </a:solidFill>
              </a:rPr>
              <a:t>MARK: </a:t>
            </a:r>
            <a:endParaRPr lang="en-US" dirty="0" smtClean="0"/>
          </a:p>
          <a:p>
            <a:pPr marL="82296" lvl="0" indent="0">
              <a:buNone/>
            </a:pPr>
            <a:r>
              <a:rPr lang="en-US" dirty="0" smtClean="0"/>
              <a:t>-Mark was </a:t>
            </a:r>
            <a:r>
              <a:rPr lang="en-US" dirty="0"/>
              <a:t>a </a:t>
            </a:r>
            <a:r>
              <a:rPr lang="en-US" dirty="0" smtClean="0"/>
              <a:t>companion &amp; friend </a:t>
            </a:r>
            <a:r>
              <a:rPr lang="en-US" dirty="0"/>
              <a:t>of </a:t>
            </a:r>
            <a:r>
              <a:rPr lang="en-US" dirty="0" smtClean="0"/>
              <a:t>Peter for </a:t>
            </a:r>
            <a:r>
              <a:rPr lang="en-US" dirty="0"/>
              <a:t>a considerable </a:t>
            </a:r>
            <a:r>
              <a:rPr lang="en-US" dirty="0" smtClean="0"/>
              <a:t>time.</a:t>
            </a:r>
          </a:p>
          <a:p>
            <a:pPr marL="82296" lvl="0" indent="0">
              <a:buNone/>
            </a:pPr>
            <a:r>
              <a:rPr lang="en-US" dirty="0" smtClean="0"/>
              <a:t>-It </a:t>
            </a:r>
            <a:r>
              <a:rPr lang="en-US" dirty="0"/>
              <a:t>is a </a:t>
            </a:r>
            <a:r>
              <a:rPr lang="en-US" dirty="0" smtClean="0"/>
              <a:t>traditional belief </a:t>
            </a:r>
            <a:r>
              <a:rPr lang="en-US" dirty="0"/>
              <a:t>among the ancients, that </a:t>
            </a:r>
            <a:r>
              <a:rPr lang="en-US" dirty="0" smtClean="0"/>
              <a:t>Mark </a:t>
            </a:r>
            <a:r>
              <a:rPr lang="en-US" dirty="0"/>
              <a:t>wrote this gospel under the direction of </a:t>
            </a:r>
            <a:r>
              <a:rPr lang="en-US" dirty="0" smtClean="0"/>
              <a:t>Peter</a:t>
            </a:r>
            <a:r>
              <a:rPr lang="en-US" dirty="0"/>
              <a:t>, and that it was confirmed by  </a:t>
            </a:r>
            <a:r>
              <a:rPr lang="en-US" dirty="0" smtClean="0"/>
              <a:t>Peter’s authority.</a:t>
            </a:r>
          </a:p>
          <a:p>
            <a:pPr marL="82296" lvl="0" indent="0">
              <a:buNone/>
            </a:pPr>
            <a:endParaRPr lang="en-US" dirty="0"/>
          </a:p>
        </p:txBody>
      </p:sp>
    </p:spTree>
    <p:extLst>
      <p:ext uri="{BB962C8B-B14F-4D97-AF65-F5344CB8AC3E}">
        <p14:creationId xmlns:p14="http://schemas.microsoft.com/office/powerpoint/2010/main" val="32050812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LUKE / ACTS: </a:t>
            </a:r>
            <a:endParaRPr lang="en-US" dirty="0" smtClean="0"/>
          </a:p>
          <a:p>
            <a:pPr marL="82296" lvl="0" indent="0">
              <a:buNone/>
            </a:pPr>
            <a:r>
              <a:rPr lang="en-US" dirty="0" smtClean="0"/>
              <a:t>-The writer </a:t>
            </a:r>
            <a:r>
              <a:rPr lang="en-US" dirty="0"/>
              <a:t>of </a:t>
            </a:r>
            <a:r>
              <a:rPr lang="en-US" dirty="0" smtClean="0"/>
              <a:t>Acts </a:t>
            </a:r>
            <a:r>
              <a:rPr lang="en-US" dirty="0"/>
              <a:t>speaks of </a:t>
            </a:r>
            <a:r>
              <a:rPr lang="en-US" dirty="0" smtClean="0">
                <a:solidFill>
                  <a:srgbClr val="FF0000"/>
                </a:solidFill>
              </a:rPr>
              <a:t>being </a:t>
            </a:r>
            <a:r>
              <a:rPr lang="en-US" dirty="0">
                <a:solidFill>
                  <a:srgbClr val="FF0000"/>
                </a:solidFill>
              </a:rPr>
              <a:t>in company with </a:t>
            </a:r>
            <a:r>
              <a:rPr lang="en-US" dirty="0" smtClean="0">
                <a:solidFill>
                  <a:srgbClr val="FF0000"/>
                </a:solidFill>
              </a:rPr>
              <a:t>Paul</a:t>
            </a:r>
            <a:r>
              <a:rPr lang="en-US" dirty="0" smtClean="0"/>
              <a:t> on his 2</a:t>
            </a:r>
            <a:r>
              <a:rPr lang="en-US" baseline="30000" dirty="0" smtClean="0"/>
              <a:t>nd</a:t>
            </a:r>
            <a:r>
              <a:rPr lang="en-US" dirty="0" smtClean="0"/>
              <a:t> &amp; 3</a:t>
            </a:r>
            <a:r>
              <a:rPr lang="en-US" baseline="30000" dirty="0" smtClean="0"/>
              <a:t>rd</a:t>
            </a:r>
            <a:r>
              <a:rPr lang="en-US" dirty="0" smtClean="0"/>
              <a:t> </a:t>
            </a:r>
            <a:r>
              <a:rPr lang="en-US" dirty="0"/>
              <a:t>missionary journeys </a:t>
            </a:r>
            <a:r>
              <a:rPr lang="en-US" dirty="0" smtClean="0"/>
              <a:t>(…“</a:t>
            </a:r>
            <a:r>
              <a:rPr lang="en-US" dirty="0"/>
              <a:t>we</a:t>
            </a:r>
            <a:r>
              <a:rPr lang="en-US" dirty="0" smtClean="0"/>
              <a:t>”… “us”… </a:t>
            </a:r>
            <a:r>
              <a:rPr lang="en-US" dirty="0"/>
              <a:t>Acts </a:t>
            </a:r>
            <a:r>
              <a:rPr lang="en-US" dirty="0" smtClean="0"/>
              <a:t>16:16; 20:5-6</a:t>
            </a:r>
            <a:r>
              <a:rPr lang="en-US" dirty="0"/>
              <a:t>; 21:1-18;  27 &amp; </a:t>
            </a:r>
            <a:r>
              <a:rPr lang="en-US" dirty="0" smtClean="0"/>
              <a:t>28)…</a:t>
            </a:r>
            <a:r>
              <a:rPr lang="en-US" dirty="0" smtClean="0">
                <a:solidFill>
                  <a:srgbClr val="FF0000"/>
                </a:solidFill>
              </a:rPr>
              <a:t>that </a:t>
            </a:r>
            <a:r>
              <a:rPr lang="en-US" dirty="0">
                <a:solidFill>
                  <a:srgbClr val="FF0000"/>
                </a:solidFill>
              </a:rPr>
              <a:t>person alludes to Luke</a:t>
            </a:r>
            <a:r>
              <a:rPr lang="en-US" dirty="0"/>
              <a:t> (Col. 4:14; 2 Tim. </a:t>
            </a:r>
            <a:r>
              <a:rPr lang="en-US" dirty="0" smtClean="0"/>
              <a:t>4:10-11)</a:t>
            </a:r>
          </a:p>
          <a:p>
            <a:pPr marL="82296" lvl="0" indent="0">
              <a:buNone/>
            </a:pPr>
            <a:r>
              <a:rPr lang="en-US" dirty="0"/>
              <a:t>-</a:t>
            </a:r>
            <a:r>
              <a:rPr lang="en-US" dirty="0" smtClean="0"/>
              <a:t>The </a:t>
            </a:r>
            <a:r>
              <a:rPr lang="en-US" dirty="0">
                <a:solidFill>
                  <a:srgbClr val="FF0000"/>
                </a:solidFill>
              </a:rPr>
              <a:t>same </a:t>
            </a:r>
            <a:r>
              <a:rPr lang="en-US" dirty="0" smtClean="0">
                <a:solidFill>
                  <a:srgbClr val="FF0000"/>
                </a:solidFill>
              </a:rPr>
              <a:t>person who wrote Acts also wrote Luke</a:t>
            </a:r>
            <a:r>
              <a:rPr lang="en-US" dirty="0" smtClean="0"/>
              <a:t> as the </a:t>
            </a:r>
            <a:r>
              <a:rPr lang="en-US" dirty="0" smtClean="0">
                <a:solidFill>
                  <a:srgbClr val="FF0000"/>
                </a:solidFill>
              </a:rPr>
              <a:t>2 books were addressed to the </a:t>
            </a:r>
            <a:r>
              <a:rPr lang="en-US" dirty="0">
                <a:solidFill>
                  <a:srgbClr val="FF0000"/>
                </a:solidFill>
              </a:rPr>
              <a:t>same </a:t>
            </a:r>
            <a:r>
              <a:rPr lang="en-US" dirty="0" smtClean="0">
                <a:solidFill>
                  <a:srgbClr val="FF0000"/>
                </a:solidFill>
              </a:rPr>
              <a:t>person, Theophilus</a:t>
            </a:r>
            <a:r>
              <a:rPr lang="en-US" dirty="0">
                <a:solidFill>
                  <a:srgbClr val="FF0000"/>
                </a:solidFill>
              </a:rPr>
              <a:t> </a:t>
            </a:r>
            <a:r>
              <a:rPr lang="en-US" dirty="0" smtClean="0"/>
              <a:t>(Luke1:1-4;  Acts 1:1).</a:t>
            </a:r>
          </a:p>
          <a:p>
            <a:pPr marL="82296" lvl="0"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3958752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JOHN: </a:t>
            </a:r>
            <a:endParaRPr lang="en-US" dirty="0"/>
          </a:p>
          <a:p>
            <a:pPr marL="82296" lvl="0" indent="0">
              <a:buNone/>
            </a:pPr>
            <a:r>
              <a:rPr lang="en-US" dirty="0" smtClean="0"/>
              <a:t>-The </a:t>
            </a:r>
            <a:r>
              <a:rPr lang="en-US" dirty="0"/>
              <a:t>early traditional view is that </a:t>
            </a:r>
            <a:r>
              <a:rPr lang="en-US" dirty="0">
                <a:solidFill>
                  <a:srgbClr val="FF0000"/>
                </a:solidFill>
              </a:rPr>
              <a:t>John the Apostle, son of Zebedee</a:t>
            </a:r>
            <a:r>
              <a:rPr lang="en-US" dirty="0"/>
              <a:t>, is </a:t>
            </a:r>
            <a:r>
              <a:rPr lang="en-US" dirty="0" smtClean="0"/>
              <a:t>the </a:t>
            </a:r>
            <a:r>
              <a:rPr lang="en-US" dirty="0"/>
              <a:t>eye-witness </a:t>
            </a:r>
            <a:r>
              <a:rPr lang="en-US" dirty="0" smtClean="0"/>
              <a:t>&amp; </a:t>
            </a:r>
            <a:r>
              <a:rPr lang="en-US" dirty="0"/>
              <a:t>human </a:t>
            </a:r>
            <a:r>
              <a:rPr lang="en-US" dirty="0" smtClean="0"/>
              <a:t>writer of this book.</a:t>
            </a:r>
          </a:p>
          <a:p>
            <a:pPr marL="82296" indent="0">
              <a:buNone/>
            </a:pPr>
            <a:r>
              <a:rPr lang="en-US" dirty="0" smtClean="0"/>
              <a:t>-</a:t>
            </a:r>
            <a:r>
              <a:rPr lang="en-US" dirty="0"/>
              <a:t>T</a:t>
            </a:r>
            <a:r>
              <a:rPr lang="en-US" dirty="0" smtClean="0"/>
              <a:t>he </a:t>
            </a:r>
            <a:r>
              <a:rPr lang="en-US" dirty="0"/>
              <a:t>author claims to be an </a:t>
            </a:r>
            <a:r>
              <a:rPr lang="en-US" i="1" dirty="0">
                <a:solidFill>
                  <a:srgbClr val="FF0000"/>
                </a:solidFill>
              </a:rPr>
              <a:t>eyewitness</a:t>
            </a:r>
          </a:p>
          <a:p>
            <a:pPr marL="82296" indent="0">
              <a:buNone/>
            </a:pPr>
            <a:r>
              <a:rPr lang="en-US" dirty="0" smtClean="0"/>
              <a:t>(John 1:14-16;</a:t>
            </a:r>
            <a:r>
              <a:rPr lang="en-US" dirty="0"/>
              <a:t> </a:t>
            </a:r>
            <a:r>
              <a:rPr lang="en-US" dirty="0" smtClean="0"/>
              <a:t>21: 24-25)</a:t>
            </a:r>
          </a:p>
          <a:p>
            <a:pPr marL="82296" indent="0">
              <a:buNone/>
            </a:pPr>
            <a:r>
              <a:rPr lang="en-US" dirty="0"/>
              <a:t>-The author seems to be designated as </a:t>
            </a:r>
            <a:r>
              <a:rPr lang="en-US" i="1" dirty="0" smtClean="0">
                <a:solidFill>
                  <a:srgbClr val="FF0000"/>
                </a:solidFill>
              </a:rPr>
              <a:t>“the </a:t>
            </a:r>
            <a:r>
              <a:rPr lang="en-US" i="1" dirty="0">
                <a:solidFill>
                  <a:srgbClr val="FF0000"/>
                </a:solidFill>
              </a:rPr>
              <a:t>beloved </a:t>
            </a:r>
            <a:r>
              <a:rPr lang="en-US" i="1" dirty="0" smtClean="0">
                <a:solidFill>
                  <a:srgbClr val="FF0000"/>
                </a:solidFill>
              </a:rPr>
              <a:t>disciple” </a:t>
            </a:r>
            <a:r>
              <a:rPr lang="en-US" dirty="0" smtClean="0"/>
              <a:t>(John </a:t>
            </a:r>
            <a:r>
              <a:rPr lang="en-US" dirty="0"/>
              <a:t>13:23,25; 19:26-27; </a:t>
            </a:r>
            <a:r>
              <a:rPr lang="en-US" dirty="0" smtClean="0"/>
              <a:t>20:2-4, 8</a:t>
            </a:r>
            <a:r>
              <a:rPr lang="en-US" dirty="0"/>
              <a:t>; 21:7, </a:t>
            </a:r>
            <a:r>
              <a:rPr lang="en-US" dirty="0" smtClean="0">
                <a:solidFill>
                  <a:srgbClr val="FF0000"/>
                </a:solidFill>
              </a:rPr>
              <a:t>20,</a:t>
            </a:r>
            <a:r>
              <a:rPr lang="en-US" dirty="0" smtClean="0"/>
              <a:t> </a:t>
            </a:r>
            <a:r>
              <a:rPr lang="en-US" dirty="0" smtClean="0">
                <a:solidFill>
                  <a:srgbClr val="FF0000"/>
                </a:solidFill>
              </a:rPr>
              <a:t>24</a:t>
            </a:r>
            <a:r>
              <a:rPr lang="en-US" dirty="0" smtClean="0"/>
              <a:t>)</a:t>
            </a:r>
            <a:endParaRPr lang="en-US" dirty="0"/>
          </a:p>
          <a:p>
            <a:pPr marL="82296" lvl="0" indent="0">
              <a:buNone/>
            </a:pPr>
            <a:endParaRPr lang="en-US" dirty="0" smtClean="0"/>
          </a:p>
          <a:p>
            <a:pPr marL="82296" lvl="0"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18705563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19200"/>
            <a:ext cx="8153400" cy="55626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JOHN: </a:t>
            </a:r>
            <a:endParaRPr lang="en-US" dirty="0"/>
          </a:p>
          <a:p>
            <a:pPr marL="82296" lvl="0" indent="0">
              <a:buNone/>
            </a:pPr>
            <a:r>
              <a:rPr lang="en-US" dirty="0"/>
              <a:t>-</a:t>
            </a:r>
            <a:r>
              <a:rPr lang="en-US" b="1" dirty="0">
                <a:solidFill>
                  <a:srgbClr val="0070C0"/>
                </a:solidFill>
                <a:effectLst>
                  <a:outerShdw blurRad="38100" dist="38100" dir="2700000" algn="tl">
                    <a:srgbClr val="000000">
                      <a:alpha val="43137"/>
                    </a:srgbClr>
                  </a:outerShdw>
                </a:effectLst>
              </a:rPr>
              <a:t>Polycarp who was a bishop of Smyrna, </a:t>
            </a:r>
            <a:r>
              <a:rPr lang="en-US" b="1" u="sng" dirty="0">
                <a:solidFill>
                  <a:srgbClr val="0070C0"/>
                </a:solidFill>
                <a:effectLst>
                  <a:outerShdw blurRad="38100" dist="38100" dir="2700000" algn="tl">
                    <a:srgbClr val="000000">
                      <a:alpha val="43137"/>
                    </a:srgbClr>
                  </a:outerShdw>
                </a:effectLst>
              </a:rPr>
              <a:t>knew John</a:t>
            </a:r>
            <a:r>
              <a:rPr lang="en-US" b="1" dirty="0">
                <a:solidFill>
                  <a:srgbClr val="0070C0"/>
                </a:solidFill>
                <a:effectLst>
                  <a:outerShdw blurRad="38100" dist="38100" dir="2700000" algn="tl">
                    <a:srgbClr val="000000">
                      <a:alpha val="43137"/>
                    </a:srgbClr>
                  </a:outerShdw>
                </a:effectLst>
              </a:rPr>
              <a:t> the Apostle &amp; wrote</a:t>
            </a:r>
            <a:r>
              <a:rPr lang="en-US" dirty="0"/>
              <a:t>: </a:t>
            </a:r>
            <a:r>
              <a:rPr lang="en-US" i="1" dirty="0">
                <a:solidFill>
                  <a:srgbClr val="FF0000"/>
                </a:solidFill>
              </a:rPr>
              <a:t>"</a:t>
            </a:r>
            <a:r>
              <a:rPr lang="en-US" i="1" u="sng" dirty="0">
                <a:solidFill>
                  <a:srgbClr val="FF0000"/>
                </a:solidFill>
              </a:rPr>
              <a:t>John the disciple </a:t>
            </a:r>
            <a:r>
              <a:rPr lang="en-US" i="1" dirty="0">
                <a:solidFill>
                  <a:srgbClr val="FF0000"/>
                </a:solidFill>
              </a:rPr>
              <a:t>of the Lord who reclined on His breast issued the Gospel at Ephesus in Asia"</a:t>
            </a:r>
          </a:p>
          <a:p>
            <a:pPr marL="82296" indent="0">
              <a:buNone/>
            </a:pPr>
            <a:r>
              <a:rPr lang="en-US" dirty="0" smtClean="0"/>
              <a:t>-The </a:t>
            </a:r>
            <a:r>
              <a:rPr lang="en-US" dirty="0"/>
              <a:t>author seems to be a member of the </a:t>
            </a:r>
            <a:r>
              <a:rPr lang="en-US" dirty="0">
                <a:solidFill>
                  <a:srgbClr val="FF0000"/>
                </a:solidFill>
              </a:rPr>
              <a:t>inner </a:t>
            </a:r>
            <a:r>
              <a:rPr lang="en-US" dirty="0" smtClean="0">
                <a:solidFill>
                  <a:srgbClr val="FF0000"/>
                </a:solidFill>
              </a:rPr>
              <a:t>circle—Peter, James &amp; John </a:t>
            </a:r>
            <a:r>
              <a:rPr lang="en-US" dirty="0" smtClean="0"/>
              <a:t>(*</a:t>
            </a:r>
            <a:r>
              <a:rPr lang="en-US" i="1" dirty="0" smtClean="0">
                <a:solidFill>
                  <a:srgbClr val="0070C0"/>
                </a:solidFill>
              </a:rPr>
              <a:t>Luke </a:t>
            </a:r>
            <a:r>
              <a:rPr lang="en-US" i="1" dirty="0">
                <a:solidFill>
                  <a:srgbClr val="0070C0"/>
                </a:solidFill>
              </a:rPr>
              <a:t>5:10</a:t>
            </a:r>
            <a:r>
              <a:rPr lang="en-US" dirty="0"/>
              <a:t>; Mark 5:37; 9:2; 14:33; Gal. 2:9</a:t>
            </a:r>
            <a:r>
              <a:rPr lang="en-US" dirty="0" smtClean="0"/>
              <a:t>) </a:t>
            </a:r>
            <a:r>
              <a:rPr lang="en-US" b="1" dirty="0" smtClean="0">
                <a:solidFill>
                  <a:srgbClr val="FF0000"/>
                </a:solidFill>
                <a:effectLst>
                  <a:outerShdw blurRad="38100" dist="38100" dir="2700000" algn="tl">
                    <a:srgbClr val="000000">
                      <a:alpha val="43137"/>
                    </a:srgbClr>
                  </a:outerShdw>
                </a:effectLst>
              </a:rPr>
              <a:t>…</a:t>
            </a:r>
          </a:p>
          <a:p>
            <a:pPr marL="82296"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595213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JOHN: </a:t>
            </a:r>
            <a:endParaRPr lang="en-US" dirty="0"/>
          </a:p>
          <a:p>
            <a:pPr marL="82296" lvl="0" indent="0">
              <a:buNone/>
            </a:pPr>
            <a:r>
              <a:rPr lang="en-US" b="1" dirty="0" smtClean="0">
                <a:solidFill>
                  <a:srgbClr val="FF0000"/>
                </a:solidFill>
                <a:effectLst>
                  <a:outerShdw blurRad="38100" dist="38100" dir="2700000" algn="tl">
                    <a:srgbClr val="000000">
                      <a:alpha val="43137"/>
                    </a:srgbClr>
                  </a:outerShdw>
                </a:effectLst>
              </a:rPr>
              <a:t>…</a:t>
            </a:r>
            <a:r>
              <a:rPr lang="en-US" dirty="0" smtClean="0"/>
              <a:t>Peter often addressed the beloved disciple who was close to Jesus which would either be James or John. But </a:t>
            </a:r>
            <a:r>
              <a:rPr lang="en-US" dirty="0" smtClean="0">
                <a:solidFill>
                  <a:srgbClr val="FF0000"/>
                </a:solidFill>
              </a:rPr>
              <a:t>it would seem as if Peter was closer to John </a:t>
            </a:r>
            <a:r>
              <a:rPr lang="en-US" dirty="0" smtClean="0"/>
              <a:t>than he was with James as </a:t>
            </a:r>
            <a:r>
              <a:rPr lang="en-US" dirty="0" smtClean="0">
                <a:solidFill>
                  <a:srgbClr val="FF0000"/>
                </a:solidFill>
              </a:rPr>
              <a:t>Peter &amp; John </a:t>
            </a:r>
            <a:r>
              <a:rPr lang="en-US" dirty="0" smtClean="0"/>
              <a:t>seem to move together. (Luke 22:8;  Acts 3:1; 4:13; 8:14)</a:t>
            </a:r>
          </a:p>
          <a:p>
            <a:pPr marL="82296" lvl="0" indent="0">
              <a:buNone/>
            </a:pPr>
            <a:r>
              <a:rPr lang="en-US" dirty="0" smtClean="0"/>
              <a:t>Therefore </a:t>
            </a:r>
            <a:r>
              <a:rPr lang="en-US" dirty="0" smtClean="0">
                <a:solidFill>
                  <a:srgbClr val="FF0000"/>
                </a:solidFill>
              </a:rPr>
              <a:t>it is highly likely that the beloved disciple whom Peter often conversed with is none other than John the Apostle </a:t>
            </a:r>
            <a:r>
              <a:rPr lang="en-US" dirty="0" smtClean="0"/>
              <a:t>&amp; not James. </a:t>
            </a:r>
          </a:p>
          <a:p>
            <a:pPr marL="82296"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18559715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JOHN: </a:t>
            </a:r>
            <a:endParaRPr lang="en-US" dirty="0"/>
          </a:p>
          <a:p>
            <a:pPr marL="82296" lvl="0" indent="0">
              <a:buNone/>
            </a:pPr>
            <a:r>
              <a:rPr lang="en-US" dirty="0"/>
              <a:t>-</a:t>
            </a:r>
            <a:r>
              <a:rPr lang="en-US" dirty="0" smtClean="0"/>
              <a:t>This </a:t>
            </a:r>
            <a:r>
              <a:rPr lang="en-US" dirty="0"/>
              <a:t>beloved disciple </a:t>
            </a:r>
            <a:r>
              <a:rPr lang="en-US" dirty="0" smtClean="0"/>
              <a:t>was at the </a:t>
            </a:r>
            <a:r>
              <a:rPr lang="en-US" u="sng" dirty="0" smtClean="0"/>
              <a:t>last supper</a:t>
            </a:r>
            <a:r>
              <a:rPr lang="en-US" dirty="0" smtClean="0"/>
              <a:t>, </a:t>
            </a:r>
            <a:r>
              <a:rPr lang="en-US" u="sng" dirty="0" smtClean="0"/>
              <a:t>the cross</a:t>
            </a:r>
            <a:r>
              <a:rPr lang="en-US" dirty="0" smtClean="0"/>
              <a:t> &amp; </a:t>
            </a:r>
            <a:r>
              <a:rPr lang="en-US" u="sng" dirty="0" smtClean="0"/>
              <a:t>the resurrection tomb</a:t>
            </a:r>
            <a:r>
              <a:rPr lang="en-US" dirty="0" smtClean="0"/>
              <a:t> identified as one of the 12 disciples. There was </a:t>
            </a:r>
            <a:r>
              <a:rPr lang="en-US" dirty="0" smtClean="0">
                <a:solidFill>
                  <a:srgbClr val="FF0000"/>
                </a:solidFill>
              </a:rPr>
              <a:t>only one John named by Jesus as part of his 12 </a:t>
            </a:r>
            <a:r>
              <a:rPr lang="en-US" dirty="0" smtClean="0"/>
              <a:t>&amp; that is </a:t>
            </a:r>
            <a:r>
              <a:rPr lang="en-US" dirty="0" smtClean="0">
                <a:solidFill>
                  <a:srgbClr val="FF0000"/>
                </a:solidFill>
              </a:rPr>
              <a:t>John the apostle</a:t>
            </a:r>
            <a:r>
              <a:rPr lang="en-US" dirty="0" smtClean="0"/>
              <a:t>. (Luke 6:13-16; Matt. 10:1-4) Therefore if one believes that the writer is John it </a:t>
            </a:r>
            <a:r>
              <a:rPr lang="en-US" dirty="0" smtClean="0">
                <a:solidFill>
                  <a:srgbClr val="0070C0"/>
                </a:solidFill>
              </a:rPr>
              <a:t>would not be John Mark, John the Baptist or John an elder </a:t>
            </a:r>
            <a:r>
              <a:rPr lang="en-US" dirty="0" smtClean="0"/>
              <a:t>because none of these were among the 12… </a:t>
            </a:r>
            <a:r>
              <a:rPr lang="en-US" dirty="0" smtClean="0">
                <a:solidFill>
                  <a:srgbClr val="FF0000"/>
                </a:solidFill>
              </a:rPr>
              <a:t>only John the son of Zebedee</a:t>
            </a:r>
            <a:r>
              <a:rPr lang="en-US" dirty="0" smtClean="0"/>
              <a:t>.</a:t>
            </a:r>
          </a:p>
          <a:p>
            <a:pPr marL="82296" lvl="0"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17823965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95400"/>
            <a:ext cx="8153400" cy="54864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indent="0">
              <a:buNone/>
            </a:pPr>
            <a:r>
              <a:rPr lang="en-US" dirty="0">
                <a:solidFill>
                  <a:srgbClr val="FF0000"/>
                </a:solidFill>
              </a:rPr>
              <a:t>1</a:t>
            </a:r>
            <a:r>
              <a:rPr lang="en-US" baseline="30000" dirty="0">
                <a:solidFill>
                  <a:srgbClr val="FF0000"/>
                </a:solidFill>
              </a:rPr>
              <a:t>st</a:t>
            </a:r>
            <a:r>
              <a:rPr lang="en-US" dirty="0">
                <a:solidFill>
                  <a:srgbClr val="FF0000"/>
                </a:solidFill>
              </a:rPr>
              <a:t>, 2</a:t>
            </a:r>
            <a:r>
              <a:rPr lang="en-US" baseline="30000" dirty="0">
                <a:solidFill>
                  <a:srgbClr val="FF0000"/>
                </a:solidFill>
              </a:rPr>
              <a:t>nd</a:t>
            </a:r>
            <a:r>
              <a:rPr lang="en-US" dirty="0">
                <a:solidFill>
                  <a:srgbClr val="FF0000"/>
                </a:solidFill>
              </a:rPr>
              <a:t> &amp; 3</a:t>
            </a:r>
            <a:r>
              <a:rPr lang="en-US" baseline="30000" dirty="0">
                <a:solidFill>
                  <a:srgbClr val="FF0000"/>
                </a:solidFill>
              </a:rPr>
              <a:t>rd</a:t>
            </a:r>
            <a:r>
              <a:rPr lang="en-US" dirty="0">
                <a:solidFill>
                  <a:srgbClr val="FF0000"/>
                </a:solidFill>
              </a:rPr>
              <a:t> JOHN: </a:t>
            </a:r>
            <a:endParaRPr lang="en-US" dirty="0"/>
          </a:p>
          <a:p>
            <a:pPr marL="82296" indent="0">
              <a:buNone/>
            </a:pPr>
            <a:r>
              <a:rPr lang="en-US" dirty="0" smtClean="0"/>
              <a:t>-Tradition </a:t>
            </a:r>
            <a:r>
              <a:rPr lang="en-US" dirty="0"/>
              <a:t>was unanimous among the early Church fathers that John, the beloved Apostle, was the </a:t>
            </a:r>
            <a:r>
              <a:rPr lang="en-US" dirty="0" smtClean="0"/>
              <a:t>writer </a:t>
            </a:r>
            <a:r>
              <a:rPr lang="en-US" dirty="0"/>
              <a:t>of </a:t>
            </a:r>
            <a:r>
              <a:rPr lang="en-US" dirty="0" smtClean="0"/>
              <a:t>1</a:t>
            </a:r>
            <a:r>
              <a:rPr lang="en-US" baseline="30000" dirty="0" smtClean="0"/>
              <a:t>st</a:t>
            </a:r>
            <a:r>
              <a:rPr lang="en-US" dirty="0" smtClean="0"/>
              <a:t>, 2</a:t>
            </a:r>
            <a:r>
              <a:rPr lang="en-US" baseline="30000" dirty="0" smtClean="0"/>
              <a:t>nd</a:t>
            </a:r>
            <a:r>
              <a:rPr lang="en-US" dirty="0" smtClean="0"/>
              <a:t> &amp; 3</a:t>
            </a:r>
            <a:r>
              <a:rPr lang="en-US" baseline="30000" dirty="0" smtClean="0"/>
              <a:t>rd</a:t>
            </a:r>
            <a:r>
              <a:rPr lang="en-US" dirty="0" smtClean="0"/>
              <a:t> John. </a:t>
            </a:r>
          </a:p>
          <a:p>
            <a:pPr marL="82296" indent="0">
              <a:buNone/>
            </a:pPr>
            <a:r>
              <a:rPr lang="en-US" dirty="0" smtClean="0"/>
              <a:t>-</a:t>
            </a:r>
            <a:r>
              <a:rPr lang="en-US" dirty="0"/>
              <a:t> The vast majority of modern scholars recognize the similarity among all of </a:t>
            </a:r>
            <a:r>
              <a:rPr lang="en-US" dirty="0" smtClean="0"/>
              <a:t>John’s writings, </a:t>
            </a:r>
            <a:r>
              <a:rPr lang="en-US" dirty="0"/>
              <a:t>especially in phrasing, vocabulary, and grammatical forms.   </a:t>
            </a:r>
          </a:p>
          <a:p>
            <a:pPr marL="82296" lvl="0" indent="0">
              <a:buNone/>
            </a:pPr>
            <a:endParaRPr lang="en-US" dirty="0" smtClean="0"/>
          </a:p>
          <a:p>
            <a:pPr marL="82296" lvl="0"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13758373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1</a:t>
            </a:r>
            <a:r>
              <a:rPr lang="en-US" baseline="30000" dirty="0" smtClean="0">
                <a:solidFill>
                  <a:srgbClr val="FF0000"/>
                </a:solidFill>
              </a:rPr>
              <a:t>st</a:t>
            </a:r>
            <a:r>
              <a:rPr lang="en-US" dirty="0" smtClean="0">
                <a:solidFill>
                  <a:srgbClr val="FF0000"/>
                </a:solidFill>
              </a:rPr>
              <a:t>, 2</a:t>
            </a:r>
            <a:r>
              <a:rPr lang="en-US" baseline="30000" dirty="0" smtClean="0">
                <a:solidFill>
                  <a:srgbClr val="FF0000"/>
                </a:solidFill>
              </a:rPr>
              <a:t>nd</a:t>
            </a:r>
            <a:r>
              <a:rPr lang="en-US" dirty="0" smtClean="0">
                <a:solidFill>
                  <a:srgbClr val="FF0000"/>
                </a:solidFill>
              </a:rPr>
              <a:t> &amp; 3</a:t>
            </a:r>
            <a:r>
              <a:rPr lang="en-US" baseline="30000" dirty="0" smtClean="0">
                <a:solidFill>
                  <a:srgbClr val="FF0000"/>
                </a:solidFill>
              </a:rPr>
              <a:t>rd</a:t>
            </a:r>
            <a:r>
              <a:rPr lang="en-US" dirty="0" smtClean="0">
                <a:solidFill>
                  <a:srgbClr val="FF0000"/>
                </a:solidFill>
              </a:rPr>
              <a:t> JOHN: </a:t>
            </a:r>
            <a:endParaRPr lang="en-US" dirty="0"/>
          </a:p>
          <a:p>
            <a:pPr marL="82296" indent="0">
              <a:buNone/>
            </a:pPr>
            <a:r>
              <a:rPr lang="en-US" dirty="0" smtClean="0"/>
              <a:t>-Early </a:t>
            </a:r>
            <a:r>
              <a:rPr lang="en-US" dirty="0"/>
              <a:t>Church tradition unanimously testified that John outlived all of the other Apostles, and after the death of Mary in Jerusalem he moved to Asia Minor and settled in Ephesus, the largest city in that area. From this city he was exiled to the Island of Patmos (just off the coast) and was later released and returned </a:t>
            </a:r>
            <a:r>
              <a:rPr lang="en-US" dirty="0" smtClean="0"/>
              <a:t>to Ephesus.</a:t>
            </a:r>
            <a:r>
              <a:rPr lang="en-US" dirty="0"/>
              <a:t> </a:t>
            </a:r>
            <a:r>
              <a:rPr lang="en-US" dirty="0" smtClean="0"/>
              <a:t>His terminologies in his letters seem to imply an older man writing to younger believers.</a:t>
            </a:r>
          </a:p>
          <a:p>
            <a:pPr marL="82296" lvl="0"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23972142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19200"/>
            <a:ext cx="8153400" cy="55626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HEBREWS: </a:t>
            </a:r>
            <a:endParaRPr lang="en-US" dirty="0"/>
          </a:p>
          <a:p>
            <a:pPr marL="82296" indent="0">
              <a:buNone/>
            </a:pPr>
            <a:r>
              <a:rPr lang="en-US" b="1" dirty="0" smtClean="0">
                <a:solidFill>
                  <a:srgbClr val="0070C0"/>
                </a:solidFill>
              </a:rPr>
              <a:t>Why some think the writer is Paul</a:t>
            </a:r>
            <a:endParaRPr lang="en-US" b="1" dirty="0">
              <a:solidFill>
                <a:srgbClr val="0070C0"/>
              </a:solidFill>
            </a:endParaRPr>
          </a:p>
          <a:p>
            <a:pPr marL="82296" indent="0">
              <a:buNone/>
            </a:pPr>
            <a:r>
              <a:rPr lang="en-US" dirty="0" smtClean="0"/>
              <a:t>1) The familiarity &amp; style of chapter 13 strongly resembles that of Paul (13:8-9; 22)</a:t>
            </a:r>
            <a:endParaRPr lang="en-US" dirty="0"/>
          </a:p>
          <a:p>
            <a:pPr marL="82296" indent="0">
              <a:buNone/>
            </a:pPr>
            <a:r>
              <a:rPr lang="en-US" dirty="0" smtClean="0"/>
              <a:t>2)</a:t>
            </a:r>
            <a:r>
              <a:rPr lang="en-US" dirty="0"/>
              <a:t> The </a:t>
            </a:r>
            <a:r>
              <a:rPr lang="en-US" dirty="0" smtClean="0"/>
              <a:t>mention of Timothy could allude to an association with Paul (13:23…</a:t>
            </a:r>
            <a:r>
              <a:rPr lang="en-US" dirty="0" smtClean="0">
                <a:solidFill>
                  <a:srgbClr val="FF0000"/>
                </a:solidFill>
              </a:rPr>
              <a:t>1 Cor. 16:10; Phil. 2:19;1 Thess. 3:2</a:t>
            </a:r>
            <a:r>
              <a:rPr lang="en-US" dirty="0" smtClean="0"/>
              <a:t>)</a:t>
            </a:r>
          </a:p>
          <a:p>
            <a:pPr marL="82296" indent="0">
              <a:buNone/>
            </a:pPr>
            <a:r>
              <a:rPr lang="en-US" dirty="0" smtClean="0"/>
              <a:t>3) The writer was in Italy at the time of writing &amp; Paul spent a lot of time </a:t>
            </a:r>
            <a:r>
              <a:rPr lang="en-US" dirty="0"/>
              <a:t>in </a:t>
            </a:r>
            <a:r>
              <a:rPr lang="en-US" dirty="0" smtClean="0"/>
              <a:t>Rome, Italy </a:t>
            </a:r>
            <a:r>
              <a:rPr lang="en-US" dirty="0"/>
              <a:t>(</a:t>
            </a:r>
            <a:r>
              <a:rPr lang="en-US" dirty="0" smtClean="0"/>
              <a:t>13:24)</a:t>
            </a:r>
          </a:p>
          <a:p>
            <a:pPr marL="82296" lvl="0" indent="0">
              <a:buNone/>
            </a:pPr>
            <a:endParaRPr lang="en-US" dirty="0"/>
          </a:p>
        </p:txBody>
      </p:sp>
    </p:spTree>
    <p:extLst>
      <p:ext uri="{BB962C8B-B14F-4D97-AF65-F5344CB8AC3E}">
        <p14:creationId xmlns:p14="http://schemas.microsoft.com/office/powerpoint/2010/main" val="3401847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19200"/>
            <a:ext cx="8153400" cy="55626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HEBREWS: </a:t>
            </a:r>
            <a:endParaRPr lang="en-US" dirty="0"/>
          </a:p>
          <a:p>
            <a:pPr marL="82296" indent="0">
              <a:buNone/>
            </a:pPr>
            <a:r>
              <a:rPr lang="en-US" dirty="0" smtClean="0">
                <a:solidFill>
                  <a:srgbClr val="0070C0"/>
                </a:solidFill>
                <a:effectLst>
                  <a:outerShdw blurRad="38100" dist="38100" dir="2700000" algn="tl">
                    <a:srgbClr val="000000">
                      <a:alpha val="43137"/>
                    </a:srgbClr>
                  </a:outerShdw>
                </a:effectLst>
              </a:rPr>
              <a:t>This </a:t>
            </a:r>
            <a:r>
              <a:rPr lang="en-US" dirty="0">
                <a:solidFill>
                  <a:srgbClr val="0070C0"/>
                </a:solidFill>
                <a:effectLst>
                  <a:outerShdw blurRad="38100" dist="38100" dir="2700000" algn="tl">
                    <a:srgbClr val="000000">
                      <a:alpha val="43137"/>
                    </a:srgbClr>
                  </a:outerShdw>
                </a:effectLst>
              </a:rPr>
              <a:t>book is anonymous, but the author was </a:t>
            </a:r>
            <a:r>
              <a:rPr lang="en-US" dirty="0" smtClean="0">
                <a:solidFill>
                  <a:srgbClr val="0070C0"/>
                </a:solidFill>
                <a:effectLst>
                  <a:outerShdw blurRad="38100" dist="38100" dir="2700000" algn="tl">
                    <a:srgbClr val="000000">
                      <a:alpha val="43137"/>
                    </a:srgbClr>
                  </a:outerShdw>
                </a:effectLst>
              </a:rPr>
              <a:t>known </a:t>
            </a:r>
            <a:r>
              <a:rPr lang="en-US" dirty="0">
                <a:solidFill>
                  <a:srgbClr val="0070C0"/>
                </a:solidFill>
                <a:effectLst>
                  <a:outerShdw blurRad="38100" dist="38100" dir="2700000" algn="tl">
                    <a:srgbClr val="000000">
                      <a:alpha val="43137"/>
                    </a:srgbClr>
                  </a:outerShdw>
                </a:effectLst>
              </a:rPr>
              <a:t>to the </a:t>
            </a:r>
            <a:r>
              <a:rPr lang="en-US" dirty="0" smtClean="0">
                <a:solidFill>
                  <a:srgbClr val="0070C0"/>
                </a:solidFill>
                <a:effectLst>
                  <a:outerShdw blurRad="38100" dist="38100" dir="2700000" algn="tl">
                    <a:srgbClr val="000000">
                      <a:alpha val="43137"/>
                    </a:srgbClr>
                  </a:outerShdw>
                </a:effectLst>
              </a:rPr>
              <a:t>recipients &amp; he knew them.</a:t>
            </a:r>
          </a:p>
          <a:p>
            <a:pPr marL="82296" indent="0">
              <a:buNone/>
            </a:pPr>
            <a:r>
              <a:rPr lang="en-US" dirty="0" smtClean="0">
                <a:solidFill>
                  <a:srgbClr val="00B050"/>
                </a:solidFill>
                <a:effectLst>
                  <a:outerShdw blurRad="38100" dist="38100" dir="2700000" algn="tl">
                    <a:srgbClr val="000000">
                      <a:alpha val="43137"/>
                    </a:srgbClr>
                  </a:outerShdw>
                </a:effectLst>
              </a:rPr>
              <a:t>Why </a:t>
            </a:r>
            <a:r>
              <a:rPr lang="en-US" dirty="0">
                <a:solidFill>
                  <a:srgbClr val="00B050"/>
                </a:solidFill>
                <a:effectLst>
                  <a:outerShdw blurRad="38100" dist="38100" dir="2700000" algn="tl">
                    <a:srgbClr val="000000">
                      <a:alpha val="43137"/>
                    </a:srgbClr>
                  </a:outerShdw>
                </a:effectLst>
              </a:rPr>
              <a:t>there are doubts about Paul's authorship</a:t>
            </a:r>
          </a:p>
          <a:p>
            <a:pPr marL="82296" indent="0">
              <a:buNone/>
            </a:pPr>
            <a:r>
              <a:rPr lang="en-US" dirty="0" smtClean="0"/>
              <a:t>1) The </a:t>
            </a:r>
            <a:r>
              <a:rPr lang="en-US" dirty="0"/>
              <a:t>style is so different </a:t>
            </a:r>
            <a:r>
              <a:rPr lang="en-US" dirty="0" smtClean="0"/>
              <a:t>from </a:t>
            </a:r>
            <a:r>
              <a:rPr lang="en-US" dirty="0"/>
              <a:t>Paul's other </a:t>
            </a:r>
            <a:r>
              <a:rPr lang="en-US" dirty="0" smtClean="0"/>
              <a:t>writings, no opening greetings &amp; cordialities</a:t>
            </a:r>
            <a:endParaRPr lang="en-US" dirty="0"/>
          </a:p>
          <a:p>
            <a:pPr marL="82296" indent="0">
              <a:buNone/>
            </a:pPr>
            <a:r>
              <a:rPr lang="en-US" dirty="0" smtClean="0"/>
              <a:t>2)</a:t>
            </a:r>
            <a:r>
              <a:rPr lang="en-US" dirty="0"/>
              <a:t> The </a:t>
            </a:r>
            <a:r>
              <a:rPr lang="en-US" dirty="0" smtClean="0"/>
              <a:t>absence of Paul’s familiarity &amp; personality</a:t>
            </a:r>
            <a:endParaRPr lang="en-US" dirty="0"/>
          </a:p>
          <a:p>
            <a:pPr marL="82296" indent="0">
              <a:buNone/>
            </a:pPr>
            <a:r>
              <a:rPr lang="en-US" dirty="0" smtClean="0"/>
              <a:t>3) There </a:t>
            </a:r>
            <a:r>
              <a:rPr lang="en-US" dirty="0"/>
              <a:t>are subtle differences </a:t>
            </a:r>
            <a:r>
              <a:rPr lang="en-US" dirty="0" smtClean="0"/>
              <a:t>in vocabulary, words, </a:t>
            </a:r>
            <a:r>
              <a:rPr lang="en-US" dirty="0"/>
              <a:t>phrase usage and </a:t>
            </a:r>
            <a:r>
              <a:rPr lang="en-US" dirty="0" smtClean="0"/>
              <a:t>emphasis</a:t>
            </a:r>
            <a:endParaRPr lang="en-US" dirty="0"/>
          </a:p>
          <a:p>
            <a:pPr marL="82296"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3345033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BIBLE BACKGROUND</a:t>
            </a:r>
            <a:endParaRPr lang="en-US" u="sng" dirty="0"/>
          </a:p>
        </p:txBody>
      </p:sp>
      <p:sp>
        <p:nvSpPr>
          <p:cNvPr id="3" name="Content Placeholder 2"/>
          <p:cNvSpPr>
            <a:spLocks noGrp="1"/>
          </p:cNvSpPr>
          <p:nvPr>
            <p:ph idx="1"/>
          </p:nvPr>
        </p:nvSpPr>
        <p:spPr>
          <a:xfrm>
            <a:off x="990600" y="1524000"/>
            <a:ext cx="8153400" cy="5257800"/>
          </a:xfrm>
        </p:spPr>
        <p:txBody>
          <a:bodyPr>
            <a:normAutofit/>
          </a:bodyPr>
          <a:lstStyle/>
          <a:p>
            <a:pPr lvl="0">
              <a:buFont typeface="Wingdings" pitchFamily="2" charset="2"/>
              <a:buChar char="Ø"/>
            </a:pPr>
            <a:r>
              <a:rPr lang="en-US" b="1" u="sng" cap="small" dirty="0" smtClean="0">
                <a:solidFill>
                  <a:schemeClr val="tx2">
                    <a:lumMod val="60000"/>
                    <a:lumOff val="40000"/>
                  </a:schemeClr>
                </a:solidFill>
              </a:rPr>
              <a:t>Location</a:t>
            </a:r>
            <a:r>
              <a:rPr lang="en-US" dirty="0" smtClean="0">
                <a:solidFill>
                  <a:schemeClr val="tx2">
                    <a:lumMod val="60000"/>
                    <a:lumOff val="40000"/>
                  </a:schemeClr>
                </a:solidFill>
              </a:rPr>
              <a:t>:</a:t>
            </a:r>
            <a:r>
              <a:rPr lang="en-US" dirty="0" smtClean="0"/>
              <a:t> The </a:t>
            </a:r>
            <a:r>
              <a:rPr lang="en-US" dirty="0"/>
              <a:t>Bible was written on 3 continents—Asia, </a:t>
            </a:r>
            <a:r>
              <a:rPr lang="en-US" dirty="0" smtClean="0"/>
              <a:t> Africa and </a:t>
            </a:r>
            <a:r>
              <a:rPr lang="en-US" dirty="0"/>
              <a:t>Europe—and written in different places, such </a:t>
            </a:r>
            <a:r>
              <a:rPr lang="en-US" dirty="0" smtClean="0"/>
              <a:t>as… </a:t>
            </a:r>
            <a:endParaRPr lang="en-US" dirty="0"/>
          </a:p>
          <a:p>
            <a:pPr lvl="1"/>
            <a:r>
              <a:rPr lang="en-US" dirty="0" smtClean="0"/>
              <a:t>—In </a:t>
            </a:r>
            <a:r>
              <a:rPr lang="en-US" dirty="0"/>
              <a:t>the </a:t>
            </a:r>
            <a:r>
              <a:rPr lang="en-US" dirty="0" smtClean="0"/>
              <a:t>wilderness (Moses) </a:t>
            </a:r>
            <a:endParaRPr lang="en-US" dirty="0"/>
          </a:p>
          <a:p>
            <a:pPr lvl="1"/>
            <a:r>
              <a:rPr lang="en-US" dirty="0" smtClean="0"/>
              <a:t>—In </a:t>
            </a:r>
            <a:r>
              <a:rPr lang="en-US" dirty="0"/>
              <a:t>a </a:t>
            </a:r>
            <a:r>
              <a:rPr lang="en-US" dirty="0" smtClean="0"/>
              <a:t>dungeon (Jeremiah) </a:t>
            </a:r>
            <a:endParaRPr lang="en-US" dirty="0"/>
          </a:p>
          <a:p>
            <a:pPr lvl="1"/>
            <a:r>
              <a:rPr lang="en-US" dirty="0" smtClean="0"/>
              <a:t>—In </a:t>
            </a:r>
            <a:r>
              <a:rPr lang="en-US" dirty="0"/>
              <a:t>a palace </a:t>
            </a:r>
            <a:r>
              <a:rPr lang="en-US" dirty="0" smtClean="0"/>
              <a:t>(Daniel)</a:t>
            </a:r>
            <a:endParaRPr lang="en-US" dirty="0"/>
          </a:p>
          <a:p>
            <a:pPr lvl="1"/>
            <a:r>
              <a:rPr lang="en-US" dirty="0" smtClean="0"/>
              <a:t>—In transit (Luke) </a:t>
            </a:r>
            <a:endParaRPr lang="en-US" dirty="0"/>
          </a:p>
          <a:p>
            <a:pPr lvl="1"/>
            <a:r>
              <a:rPr lang="en-US" dirty="0" smtClean="0"/>
              <a:t>—In </a:t>
            </a:r>
            <a:r>
              <a:rPr lang="en-US" dirty="0"/>
              <a:t>prison </a:t>
            </a:r>
            <a:r>
              <a:rPr lang="en-US" dirty="0" smtClean="0"/>
              <a:t>(Paul)</a:t>
            </a:r>
            <a:endParaRPr lang="en-US" dirty="0"/>
          </a:p>
          <a:p>
            <a:pPr lvl="1"/>
            <a:r>
              <a:rPr lang="en-US" dirty="0" smtClean="0"/>
              <a:t>—In </a:t>
            </a:r>
            <a:r>
              <a:rPr lang="en-US" dirty="0"/>
              <a:t>exile on an island </a:t>
            </a:r>
            <a:r>
              <a:rPr lang="en-US" dirty="0" smtClean="0"/>
              <a:t>(John)</a:t>
            </a:r>
            <a:endParaRPr lang="en-US" dirty="0"/>
          </a:p>
          <a:p>
            <a:pPr marL="82296" indent="0">
              <a:buNone/>
            </a:pPr>
            <a:endParaRPr lang="en-US" dirty="0"/>
          </a:p>
        </p:txBody>
      </p:sp>
    </p:spTree>
    <p:extLst>
      <p:ext uri="{BB962C8B-B14F-4D97-AF65-F5344CB8AC3E}">
        <p14:creationId xmlns:p14="http://schemas.microsoft.com/office/powerpoint/2010/main" val="2840508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447800"/>
            <a:ext cx="8153400" cy="5334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HEBREWS: </a:t>
            </a:r>
            <a:endParaRPr lang="en-US" dirty="0"/>
          </a:p>
          <a:p>
            <a:pPr marL="82296" indent="0">
              <a:buNone/>
            </a:pPr>
            <a:r>
              <a:rPr lang="en-US" dirty="0" smtClean="0">
                <a:solidFill>
                  <a:srgbClr val="00B050"/>
                </a:solidFill>
                <a:effectLst>
                  <a:outerShdw blurRad="38100" dist="38100" dir="2700000" algn="tl">
                    <a:srgbClr val="000000">
                      <a:alpha val="43137"/>
                    </a:srgbClr>
                  </a:outerShdw>
                </a:effectLst>
              </a:rPr>
              <a:t>Why </a:t>
            </a:r>
            <a:r>
              <a:rPr lang="en-US" dirty="0">
                <a:solidFill>
                  <a:srgbClr val="00B050"/>
                </a:solidFill>
                <a:effectLst>
                  <a:outerShdw blurRad="38100" dist="38100" dir="2700000" algn="tl">
                    <a:srgbClr val="000000">
                      <a:alpha val="43137"/>
                    </a:srgbClr>
                  </a:outerShdw>
                </a:effectLst>
              </a:rPr>
              <a:t>there are doubts about Paul's authorship</a:t>
            </a:r>
          </a:p>
          <a:p>
            <a:pPr marL="82296" indent="0">
              <a:buNone/>
            </a:pPr>
            <a:r>
              <a:rPr lang="en-US" dirty="0"/>
              <a:t>4</a:t>
            </a:r>
            <a:r>
              <a:rPr lang="en-US" dirty="0" smtClean="0"/>
              <a:t>) </a:t>
            </a:r>
            <a:r>
              <a:rPr lang="en-US" u="sng" dirty="0" smtClean="0">
                <a:solidFill>
                  <a:srgbClr val="F66E08"/>
                </a:solidFill>
                <a:effectLst>
                  <a:outerShdw blurRad="38100" dist="38100" dir="2700000" algn="tl">
                    <a:srgbClr val="000000">
                      <a:alpha val="43137"/>
                    </a:srgbClr>
                  </a:outerShdw>
                </a:effectLst>
              </a:rPr>
              <a:t>The writer does not identify himself as Paul </a:t>
            </a:r>
            <a:r>
              <a:rPr lang="en-US" dirty="0" smtClean="0"/>
              <a:t>… </a:t>
            </a:r>
            <a:r>
              <a:rPr lang="en-US" b="1" dirty="0" smtClean="0">
                <a:solidFill>
                  <a:srgbClr val="0070C0"/>
                </a:solidFill>
              </a:rPr>
              <a:t>which is significantly out of character for Paul; because Paul identified himself in every letter he wrote!!</a:t>
            </a:r>
          </a:p>
          <a:p>
            <a:pPr marL="82296" indent="0" algn="ctr">
              <a:buNone/>
            </a:pPr>
            <a:r>
              <a:rPr lang="en-US" b="1" dirty="0" smtClean="0">
                <a:solidFill>
                  <a:srgbClr val="C00000"/>
                </a:solidFill>
              </a:rPr>
              <a:t>WHY  WOULD  PAUL  BE ANONYMOUS  WITH  THIS  LETTER??</a:t>
            </a:r>
          </a:p>
          <a:p>
            <a:pPr marL="82296" lvl="0" indent="0">
              <a:buNone/>
            </a:pPr>
            <a:endParaRPr lang="en-US" dirty="0"/>
          </a:p>
        </p:txBody>
      </p:sp>
    </p:spTree>
    <p:extLst>
      <p:ext uri="{BB962C8B-B14F-4D97-AF65-F5344CB8AC3E}">
        <p14:creationId xmlns:p14="http://schemas.microsoft.com/office/powerpoint/2010/main" val="31102694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HEBREWS: </a:t>
            </a:r>
            <a:endParaRPr lang="en-US" dirty="0"/>
          </a:p>
          <a:p>
            <a:pPr marL="82296" indent="0">
              <a:buNone/>
            </a:pPr>
            <a:r>
              <a:rPr lang="en-US" b="1" dirty="0" smtClean="0">
                <a:solidFill>
                  <a:srgbClr val="7030A0"/>
                </a:solidFill>
                <a:effectLst>
                  <a:outerShdw blurRad="38100" dist="38100" dir="2700000" algn="tl">
                    <a:srgbClr val="000000">
                      <a:alpha val="43137"/>
                    </a:srgbClr>
                  </a:outerShdw>
                </a:effectLst>
              </a:rPr>
              <a:t>OTHER SUGGESTED WRITERS:</a:t>
            </a:r>
          </a:p>
          <a:p>
            <a:pPr marL="82296" indent="0">
              <a:buNone/>
            </a:pPr>
            <a:r>
              <a:rPr lang="en-US" dirty="0" smtClean="0"/>
              <a:t>-Luke (The excellent Greek usage)</a:t>
            </a:r>
          </a:p>
          <a:p>
            <a:pPr marL="82296" indent="0">
              <a:buNone/>
            </a:pPr>
            <a:r>
              <a:rPr lang="en-US" dirty="0"/>
              <a:t>-</a:t>
            </a:r>
            <a:r>
              <a:rPr lang="en-US" dirty="0" smtClean="0"/>
              <a:t>Aquila (His association with Paul &amp; Timothy… he was from Italy… Acts 18:2)</a:t>
            </a:r>
          </a:p>
          <a:p>
            <a:pPr marL="82296" indent="0">
              <a:buNone/>
            </a:pPr>
            <a:r>
              <a:rPr lang="en-US" dirty="0" smtClean="0"/>
              <a:t>-Apollos (An intellectual… Acts 18:24)</a:t>
            </a:r>
          </a:p>
          <a:p>
            <a:pPr marL="82296" indent="0">
              <a:buNone/>
            </a:pPr>
            <a:r>
              <a:rPr lang="en-US" dirty="0" smtClean="0"/>
              <a:t>-Barnabas</a:t>
            </a:r>
          </a:p>
          <a:p>
            <a:pPr marL="82296" indent="0">
              <a:buNone/>
            </a:pPr>
            <a:r>
              <a:rPr lang="en-US" dirty="0" smtClean="0"/>
              <a:t>-Philip</a:t>
            </a:r>
          </a:p>
          <a:p>
            <a:pPr marL="82296" indent="0">
              <a:buNone/>
            </a:pPr>
            <a:r>
              <a:rPr lang="en-US" dirty="0" smtClean="0"/>
              <a:t>-Clement of Rome</a:t>
            </a:r>
            <a:endParaRPr lang="en-US" dirty="0"/>
          </a:p>
        </p:txBody>
      </p:sp>
    </p:spTree>
    <p:extLst>
      <p:ext uri="{BB962C8B-B14F-4D97-AF65-F5344CB8AC3E}">
        <p14:creationId xmlns:p14="http://schemas.microsoft.com/office/powerpoint/2010/main" val="275211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95400"/>
            <a:ext cx="8153400" cy="54864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GENESIS </a:t>
            </a:r>
            <a:r>
              <a:rPr lang="en-US" sz="2400" dirty="0" smtClean="0">
                <a:solidFill>
                  <a:srgbClr val="FF0000"/>
                </a:solidFill>
                <a:sym typeface="Wingdings"/>
              </a:rPr>
              <a:t> </a:t>
            </a:r>
            <a:r>
              <a:rPr lang="en-US" dirty="0" smtClean="0">
                <a:solidFill>
                  <a:srgbClr val="FF0000"/>
                </a:solidFill>
              </a:rPr>
              <a:t>DEUTERONOMY</a:t>
            </a:r>
            <a:r>
              <a:rPr lang="en-US" dirty="0"/>
              <a:t> </a:t>
            </a:r>
            <a:r>
              <a:rPr lang="en-US" dirty="0" smtClean="0">
                <a:solidFill>
                  <a:srgbClr val="0070C0"/>
                </a:solidFill>
              </a:rPr>
              <a:t>(Pentateuch)</a:t>
            </a:r>
            <a:r>
              <a:rPr lang="en-US" dirty="0" smtClean="0">
                <a:solidFill>
                  <a:srgbClr val="FF0000"/>
                </a:solidFill>
              </a:rPr>
              <a:t>: </a:t>
            </a:r>
            <a:endParaRPr lang="en-US" dirty="0"/>
          </a:p>
          <a:p>
            <a:pPr marL="82296" lvl="0" indent="0">
              <a:buNone/>
            </a:pPr>
            <a:r>
              <a:rPr lang="en-US" dirty="0" smtClean="0">
                <a:solidFill>
                  <a:srgbClr val="FF0000"/>
                </a:solidFill>
              </a:rPr>
              <a:t>Genesis-Deuteronomy</a:t>
            </a:r>
            <a:r>
              <a:rPr lang="en-US" dirty="0" smtClean="0"/>
              <a:t>: Otherwise called “</a:t>
            </a:r>
            <a:r>
              <a:rPr lang="en-US" dirty="0"/>
              <a:t>The Torah” or the “</a:t>
            </a:r>
            <a:r>
              <a:rPr lang="en-US" dirty="0" smtClean="0"/>
              <a:t>Pentateuch.”  The Torah is </a:t>
            </a:r>
            <a:r>
              <a:rPr lang="en-US" dirty="0"/>
              <a:t>a continuous account </a:t>
            </a:r>
            <a:r>
              <a:rPr lang="en-US" dirty="0" smtClean="0"/>
              <a:t>from creation, regarding the establishment of Israel &amp; the laws of God.</a:t>
            </a:r>
          </a:p>
          <a:p>
            <a:pPr marL="82296" lvl="0" indent="0">
              <a:buNone/>
            </a:pPr>
            <a:r>
              <a:rPr lang="en-US" dirty="0" smtClean="0"/>
              <a:t>-Ancient </a:t>
            </a:r>
            <a:r>
              <a:rPr lang="en-US" dirty="0"/>
              <a:t>Jewish writers say Moses </a:t>
            </a:r>
            <a:r>
              <a:rPr lang="en-US" dirty="0" smtClean="0"/>
              <a:t>wrote most of the books, edited some of them &amp; compiled certain parts of the Pentateuch. </a:t>
            </a:r>
            <a:r>
              <a:rPr lang="en-US" dirty="0" smtClean="0">
                <a:solidFill>
                  <a:srgbClr val="0070C0"/>
                </a:solidFill>
              </a:rPr>
              <a:t>(Compiled implies that there were additional writers)</a:t>
            </a:r>
          </a:p>
        </p:txBody>
      </p:sp>
    </p:spTree>
    <p:extLst>
      <p:ext uri="{BB962C8B-B14F-4D97-AF65-F5344CB8AC3E}">
        <p14:creationId xmlns:p14="http://schemas.microsoft.com/office/powerpoint/2010/main" val="14823658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447800"/>
            <a:ext cx="8153400" cy="5334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GENESIS </a:t>
            </a:r>
            <a:r>
              <a:rPr lang="en-US" sz="2400" dirty="0" smtClean="0">
                <a:solidFill>
                  <a:srgbClr val="FF0000"/>
                </a:solidFill>
                <a:sym typeface="Wingdings"/>
              </a:rPr>
              <a:t> </a:t>
            </a:r>
            <a:r>
              <a:rPr lang="en-US" dirty="0" smtClean="0">
                <a:solidFill>
                  <a:srgbClr val="FF0000"/>
                </a:solidFill>
              </a:rPr>
              <a:t>DEUTERONOMY</a:t>
            </a:r>
            <a:r>
              <a:rPr lang="en-US" dirty="0"/>
              <a:t> </a:t>
            </a:r>
            <a:r>
              <a:rPr lang="en-US" dirty="0" smtClean="0">
                <a:solidFill>
                  <a:srgbClr val="0070C0"/>
                </a:solidFill>
              </a:rPr>
              <a:t>(Pentateuch)</a:t>
            </a:r>
            <a:r>
              <a:rPr lang="en-US" dirty="0" smtClean="0">
                <a:solidFill>
                  <a:srgbClr val="FF0000"/>
                </a:solidFill>
              </a:rPr>
              <a:t>: </a:t>
            </a:r>
            <a:endParaRPr lang="en-US" dirty="0"/>
          </a:p>
          <a:p>
            <a:pPr marL="82296" lvl="0" indent="0">
              <a:buNone/>
            </a:pPr>
            <a:r>
              <a:rPr lang="en-US" dirty="0" smtClean="0"/>
              <a:t>-</a:t>
            </a:r>
            <a:r>
              <a:rPr lang="en-US" dirty="0"/>
              <a:t>The exact literary formation of the Pentateuch is uncertain. </a:t>
            </a:r>
            <a:r>
              <a:rPr lang="en-US" dirty="0" smtClean="0"/>
              <a:t>Most scholars believe </a:t>
            </a:r>
            <a:r>
              <a:rPr lang="en-US" dirty="0"/>
              <a:t>that Moses is the compiler and </a:t>
            </a:r>
            <a:r>
              <a:rPr lang="en-US" dirty="0" smtClean="0"/>
              <a:t>writer </a:t>
            </a:r>
            <a:r>
              <a:rPr lang="en-US" dirty="0"/>
              <a:t>of the vast majority of the Pentateuch, though he may have used scribes </a:t>
            </a:r>
            <a:r>
              <a:rPr lang="en-US" dirty="0" smtClean="0"/>
              <a:t>as well. The scribe(s) might have chronicled information such as the death of Moses &amp; the closing remarks after Moses’ death </a:t>
            </a:r>
            <a:r>
              <a:rPr lang="en-US" dirty="0" smtClean="0">
                <a:solidFill>
                  <a:srgbClr val="FF0000"/>
                </a:solidFill>
              </a:rPr>
              <a:t>(Deut. 34:5-12)</a:t>
            </a:r>
            <a:r>
              <a:rPr lang="en-US" dirty="0" smtClean="0"/>
              <a:t>. </a:t>
            </a:r>
            <a:r>
              <a:rPr lang="en-US" dirty="0"/>
              <a:t> </a:t>
            </a:r>
            <a:endParaRPr lang="en-US" dirty="0" smtClean="0"/>
          </a:p>
          <a:p>
            <a:pPr marL="82296" lvl="0" indent="0">
              <a:buNone/>
            </a:pPr>
            <a:endParaRPr lang="en-US" dirty="0"/>
          </a:p>
        </p:txBody>
      </p:sp>
    </p:spTree>
    <p:extLst>
      <p:ext uri="{BB962C8B-B14F-4D97-AF65-F5344CB8AC3E}">
        <p14:creationId xmlns:p14="http://schemas.microsoft.com/office/powerpoint/2010/main" val="21640265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295400"/>
            <a:ext cx="8153400" cy="54864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GENESIS: </a:t>
            </a:r>
            <a:endParaRPr lang="en-US" dirty="0"/>
          </a:p>
          <a:p>
            <a:pPr marL="82296" lvl="0" indent="0">
              <a:buNone/>
            </a:pPr>
            <a:r>
              <a:rPr lang="en-US" dirty="0" smtClean="0"/>
              <a:t>-Moses</a:t>
            </a:r>
            <a:r>
              <a:rPr lang="en-US" dirty="0"/>
              <a:t>' formal education was entirely </a:t>
            </a:r>
            <a:r>
              <a:rPr lang="en-US" dirty="0" smtClean="0"/>
              <a:t>Egyptian. From </a:t>
            </a:r>
            <a:r>
              <a:rPr lang="en-US" dirty="0"/>
              <a:t>Gen. </a:t>
            </a:r>
            <a:r>
              <a:rPr lang="en-US" dirty="0" smtClean="0"/>
              <a:t>37 &amp; onward; </a:t>
            </a:r>
            <a:r>
              <a:rPr lang="en-US" dirty="0"/>
              <a:t>a marked Egyptian influence of style, form and vocabulary seems to </a:t>
            </a:r>
            <a:r>
              <a:rPr lang="en-US" dirty="0" smtClean="0"/>
              <a:t>imply that the writer of </a:t>
            </a:r>
            <a:r>
              <a:rPr lang="en-US" dirty="0" smtClean="0">
                <a:solidFill>
                  <a:srgbClr val="FF0000"/>
                </a:solidFill>
              </a:rPr>
              <a:t>Genesis</a:t>
            </a:r>
            <a:r>
              <a:rPr lang="en-US" dirty="0" smtClean="0"/>
              <a:t> is </a:t>
            </a:r>
            <a:r>
              <a:rPr lang="en-US" dirty="0"/>
              <a:t>Moses </a:t>
            </a:r>
            <a:r>
              <a:rPr lang="en-US" dirty="0" smtClean="0"/>
              <a:t>who used literary styles from </a:t>
            </a:r>
            <a:r>
              <a:rPr lang="en-US" dirty="0"/>
              <a:t>Egypt and Mesopotamia. </a:t>
            </a:r>
            <a:endParaRPr lang="en-US" dirty="0" smtClean="0"/>
          </a:p>
          <a:p>
            <a:pPr marL="82296" lvl="0" indent="0">
              <a:buNone/>
            </a:pPr>
            <a:r>
              <a:rPr lang="en-US" sz="3600" b="1" dirty="0" smtClean="0">
                <a:solidFill>
                  <a:srgbClr val="F66E08"/>
                </a:solidFill>
                <a:effectLst>
                  <a:outerShdw blurRad="38100" dist="38100" dir="2700000" algn="tl">
                    <a:srgbClr val="000000">
                      <a:alpha val="43137"/>
                    </a:srgbClr>
                  </a:outerShdw>
                </a:effectLst>
              </a:rPr>
              <a:t>How &amp; when did Moses write Genesis if he was not even born yet?</a:t>
            </a:r>
            <a:r>
              <a:rPr lang="en-US" sz="3600" b="1" dirty="0">
                <a:solidFill>
                  <a:srgbClr val="FF0000"/>
                </a:solidFill>
              </a:rPr>
              <a:t> </a:t>
            </a:r>
            <a:endParaRPr lang="en-US" sz="3600" b="1" dirty="0" smtClean="0">
              <a:solidFill>
                <a:srgbClr val="FF0000"/>
              </a:solidFill>
            </a:endParaRPr>
          </a:p>
          <a:p>
            <a:pPr marL="82296" lvl="0" indent="0">
              <a:buNone/>
            </a:pPr>
            <a:endParaRPr lang="en-US" dirty="0"/>
          </a:p>
        </p:txBody>
      </p:sp>
    </p:spTree>
    <p:extLst>
      <p:ext uri="{BB962C8B-B14F-4D97-AF65-F5344CB8AC3E}">
        <p14:creationId xmlns:p14="http://schemas.microsoft.com/office/powerpoint/2010/main" val="398851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EXODUS: </a:t>
            </a:r>
            <a:endParaRPr lang="en-US" dirty="0"/>
          </a:p>
          <a:p>
            <a:pPr marL="82296" indent="0">
              <a:buNone/>
            </a:pPr>
            <a:r>
              <a:rPr lang="en-US" dirty="0" smtClean="0">
                <a:solidFill>
                  <a:srgbClr val="0070C0"/>
                </a:solidFill>
              </a:rPr>
              <a:t>-There </a:t>
            </a:r>
            <a:r>
              <a:rPr lang="en-US" dirty="0">
                <a:solidFill>
                  <a:srgbClr val="0070C0"/>
                </a:solidFill>
              </a:rPr>
              <a:t>are several places in </a:t>
            </a:r>
            <a:r>
              <a:rPr lang="en-US" dirty="0">
                <a:solidFill>
                  <a:srgbClr val="FF0000"/>
                </a:solidFill>
              </a:rPr>
              <a:t>Exodus</a:t>
            </a:r>
            <a:r>
              <a:rPr lang="en-US" dirty="0">
                <a:solidFill>
                  <a:srgbClr val="0070C0"/>
                </a:solidFill>
              </a:rPr>
              <a:t> where it says that Moses </a:t>
            </a:r>
            <a:r>
              <a:rPr lang="en-US" dirty="0" smtClean="0">
                <a:solidFill>
                  <a:srgbClr val="0070C0"/>
                </a:solidFill>
              </a:rPr>
              <a:t>wrote the book:</a:t>
            </a:r>
            <a:endParaRPr lang="en-US" dirty="0">
              <a:solidFill>
                <a:srgbClr val="0070C0"/>
              </a:solidFill>
            </a:endParaRPr>
          </a:p>
          <a:p>
            <a:pPr marL="82296" indent="0">
              <a:buNone/>
            </a:pPr>
            <a:r>
              <a:rPr lang="en-US" dirty="0" smtClean="0">
                <a:solidFill>
                  <a:srgbClr val="FF0000"/>
                </a:solidFill>
              </a:rPr>
              <a:t>Exodus 17: 14</a:t>
            </a:r>
          </a:p>
          <a:p>
            <a:pPr marL="82296" indent="0">
              <a:buNone/>
            </a:pPr>
            <a:r>
              <a:rPr lang="en-US" dirty="0" smtClean="0">
                <a:solidFill>
                  <a:srgbClr val="FF0000"/>
                </a:solidFill>
              </a:rPr>
              <a:t>Ex. 24: 4</a:t>
            </a:r>
            <a:r>
              <a:rPr lang="en-US" dirty="0">
                <a:solidFill>
                  <a:srgbClr val="FF0000"/>
                </a:solidFill>
              </a:rPr>
              <a:t>, </a:t>
            </a:r>
            <a:r>
              <a:rPr lang="en-US" dirty="0" smtClean="0">
                <a:solidFill>
                  <a:srgbClr val="FF0000"/>
                </a:solidFill>
              </a:rPr>
              <a:t>7, 12 / Ex. 34: 27-28</a:t>
            </a:r>
          </a:p>
          <a:p>
            <a:pPr marL="82296" indent="0">
              <a:buNone/>
            </a:pPr>
            <a:r>
              <a:rPr lang="en-US" dirty="0" smtClean="0"/>
              <a:t>-</a:t>
            </a:r>
            <a:r>
              <a:rPr lang="en-US" dirty="0" smtClean="0">
                <a:solidFill>
                  <a:srgbClr val="FF0000"/>
                </a:solidFill>
              </a:rPr>
              <a:t>Joshua</a:t>
            </a:r>
            <a:r>
              <a:rPr lang="en-US" dirty="0" smtClean="0"/>
              <a:t> </a:t>
            </a:r>
            <a:r>
              <a:rPr lang="en-US" dirty="0"/>
              <a:t>8:31 quotes Exodus </a:t>
            </a:r>
            <a:r>
              <a:rPr lang="en-US" dirty="0" smtClean="0"/>
              <a:t>20:24-25 </a:t>
            </a:r>
            <a:r>
              <a:rPr lang="en-US" dirty="0"/>
              <a:t>and </a:t>
            </a:r>
            <a:r>
              <a:rPr lang="en-US" dirty="0">
                <a:solidFill>
                  <a:srgbClr val="FF0000"/>
                </a:solidFill>
              </a:rPr>
              <a:t>attributes it to Moses</a:t>
            </a:r>
            <a:r>
              <a:rPr lang="en-US" dirty="0" smtClean="0"/>
              <a:t>.</a:t>
            </a:r>
          </a:p>
          <a:p>
            <a:pPr marL="82296" indent="0">
              <a:buNone/>
            </a:pPr>
            <a:r>
              <a:rPr lang="en-US" dirty="0" smtClean="0"/>
              <a:t>-</a:t>
            </a:r>
            <a:r>
              <a:rPr lang="en-US" dirty="0" smtClean="0">
                <a:solidFill>
                  <a:srgbClr val="FF0000"/>
                </a:solidFill>
              </a:rPr>
              <a:t>Jesus</a:t>
            </a:r>
            <a:r>
              <a:rPr lang="en-US" dirty="0" smtClean="0"/>
              <a:t> (Mark 7:10) quoted Exodus 20:12; 21:17 &amp; </a:t>
            </a:r>
            <a:r>
              <a:rPr lang="en-US" dirty="0">
                <a:solidFill>
                  <a:srgbClr val="FF0000"/>
                </a:solidFill>
              </a:rPr>
              <a:t>attributes it to </a:t>
            </a:r>
            <a:r>
              <a:rPr lang="en-US" dirty="0" smtClean="0">
                <a:solidFill>
                  <a:srgbClr val="FF0000"/>
                </a:solidFill>
              </a:rPr>
              <a:t>Moses</a:t>
            </a:r>
            <a:r>
              <a:rPr lang="en-US" dirty="0"/>
              <a:t>.</a:t>
            </a:r>
          </a:p>
        </p:txBody>
      </p:sp>
    </p:spTree>
    <p:extLst>
      <p:ext uri="{BB962C8B-B14F-4D97-AF65-F5344CB8AC3E}">
        <p14:creationId xmlns:p14="http://schemas.microsoft.com/office/powerpoint/2010/main" val="18266772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LEVITICUS: </a:t>
            </a:r>
            <a:endParaRPr lang="en-US" dirty="0"/>
          </a:p>
          <a:p>
            <a:pPr marL="82296" indent="0">
              <a:buNone/>
            </a:pPr>
            <a:r>
              <a:rPr lang="en-US" dirty="0" smtClean="0">
                <a:solidFill>
                  <a:srgbClr val="0070C0"/>
                </a:solidFill>
              </a:rPr>
              <a:t>-There </a:t>
            </a:r>
            <a:r>
              <a:rPr lang="en-US" dirty="0">
                <a:solidFill>
                  <a:srgbClr val="0070C0"/>
                </a:solidFill>
              </a:rPr>
              <a:t>are several places in </a:t>
            </a:r>
            <a:r>
              <a:rPr lang="en-US" dirty="0" smtClean="0">
                <a:solidFill>
                  <a:srgbClr val="FF0000"/>
                </a:solidFill>
              </a:rPr>
              <a:t>Leviticus</a:t>
            </a:r>
            <a:r>
              <a:rPr lang="en-US" dirty="0" smtClean="0">
                <a:solidFill>
                  <a:srgbClr val="0070C0"/>
                </a:solidFill>
              </a:rPr>
              <a:t> </a:t>
            </a:r>
            <a:r>
              <a:rPr lang="en-US" dirty="0">
                <a:solidFill>
                  <a:srgbClr val="0070C0"/>
                </a:solidFill>
              </a:rPr>
              <a:t>where it says that </a:t>
            </a:r>
            <a:r>
              <a:rPr lang="en-US" dirty="0" smtClean="0">
                <a:solidFill>
                  <a:srgbClr val="0070C0"/>
                </a:solidFill>
              </a:rPr>
              <a:t>God spoke to Moses: </a:t>
            </a:r>
          </a:p>
          <a:p>
            <a:pPr marL="82296" indent="0">
              <a:buNone/>
            </a:pPr>
            <a:r>
              <a:rPr lang="en-US" dirty="0" smtClean="0">
                <a:solidFill>
                  <a:srgbClr val="FF0000"/>
                </a:solidFill>
              </a:rPr>
              <a:t>“</a:t>
            </a:r>
            <a:r>
              <a:rPr lang="en-US" i="1" dirty="0" smtClean="0">
                <a:solidFill>
                  <a:srgbClr val="FF0000"/>
                </a:solidFill>
              </a:rPr>
              <a:t>And the Lord spoke to Moses saying”</a:t>
            </a:r>
            <a:r>
              <a:rPr lang="en-US" dirty="0" smtClean="0">
                <a:solidFill>
                  <a:srgbClr val="FF0000"/>
                </a:solidFill>
              </a:rPr>
              <a:t> (35 times) </a:t>
            </a:r>
          </a:p>
          <a:p>
            <a:pPr marL="82296" indent="0">
              <a:buNone/>
            </a:pPr>
            <a:r>
              <a:rPr lang="en-US" dirty="0" smtClean="0">
                <a:solidFill>
                  <a:srgbClr val="FF0000"/>
                </a:solidFill>
              </a:rPr>
              <a:t>Lev. 1: 1</a:t>
            </a:r>
          </a:p>
          <a:p>
            <a:pPr marL="82296" indent="0">
              <a:buNone/>
            </a:pPr>
            <a:r>
              <a:rPr lang="en-US" dirty="0" smtClean="0">
                <a:solidFill>
                  <a:srgbClr val="FF0000"/>
                </a:solidFill>
              </a:rPr>
              <a:t>Lev. 4: 1</a:t>
            </a:r>
          </a:p>
          <a:p>
            <a:pPr marL="82296" indent="0">
              <a:buNone/>
            </a:pPr>
            <a:r>
              <a:rPr lang="en-US" dirty="0" smtClean="0">
                <a:solidFill>
                  <a:srgbClr val="FF0000"/>
                </a:solidFill>
              </a:rPr>
              <a:t>Lev. 6:1, 8, 19, 24</a:t>
            </a:r>
          </a:p>
          <a:p>
            <a:pPr marL="82296" indent="0">
              <a:buNone/>
            </a:pPr>
            <a:r>
              <a:rPr lang="en-US" dirty="0" smtClean="0">
                <a:solidFill>
                  <a:srgbClr val="FF0000"/>
                </a:solidFill>
              </a:rPr>
              <a:t>Lev. 11: 1… </a:t>
            </a:r>
            <a:r>
              <a:rPr lang="en-US" i="1" dirty="0" smtClean="0">
                <a:solidFill>
                  <a:srgbClr val="0070C0"/>
                </a:solidFill>
              </a:rPr>
              <a:t>and throughout the entire book!</a:t>
            </a:r>
          </a:p>
          <a:p>
            <a:pPr marL="82296" indent="0">
              <a:buNone/>
            </a:pPr>
            <a:r>
              <a:rPr lang="en-US" b="1" dirty="0" smtClean="0">
                <a:solidFill>
                  <a:srgbClr val="C00000"/>
                </a:solidFill>
              </a:rPr>
              <a:t>LEVITICUS 27:34</a:t>
            </a:r>
            <a:r>
              <a:rPr lang="en-US" dirty="0" smtClean="0">
                <a:solidFill>
                  <a:srgbClr val="C00000"/>
                </a:solidFill>
              </a:rPr>
              <a:t> </a:t>
            </a:r>
            <a:r>
              <a:rPr lang="en-US" dirty="0" smtClean="0">
                <a:solidFill>
                  <a:srgbClr val="0070C0"/>
                </a:solidFill>
              </a:rPr>
              <a:t>(Concludes the matter)</a:t>
            </a:r>
            <a:endParaRPr lang="en-US" b="1" dirty="0">
              <a:solidFill>
                <a:srgbClr val="0070C0"/>
              </a:solidFill>
            </a:endParaRPr>
          </a:p>
          <a:p>
            <a:pPr marL="82296" indent="0">
              <a:buNone/>
            </a:pPr>
            <a:endParaRPr lang="en-US" dirty="0" smtClean="0"/>
          </a:p>
          <a:p>
            <a:pPr marL="82296" lvl="0" indent="0">
              <a:buNone/>
            </a:pPr>
            <a:endParaRPr lang="en-US" dirty="0"/>
          </a:p>
        </p:txBody>
      </p:sp>
    </p:spTree>
    <p:extLst>
      <p:ext uri="{BB962C8B-B14F-4D97-AF65-F5344CB8AC3E}">
        <p14:creationId xmlns:p14="http://schemas.microsoft.com/office/powerpoint/2010/main" val="20131038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NUMBERS: </a:t>
            </a:r>
            <a:endParaRPr lang="en-US" dirty="0"/>
          </a:p>
          <a:p>
            <a:pPr marL="82296" indent="0">
              <a:buNone/>
            </a:pPr>
            <a:r>
              <a:rPr lang="en-US" dirty="0">
                <a:solidFill>
                  <a:srgbClr val="0070C0"/>
                </a:solidFill>
              </a:rPr>
              <a:t>- There are several places in </a:t>
            </a:r>
            <a:r>
              <a:rPr lang="en-US" dirty="0" smtClean="0">
                <a:solidFill>
                  <a:srgbClr val="FF0000"/>
                </a:solidFill>
              </a:rPr>
              <a:t>Numbers</a:t>
            </a:r>
            <a:r>
              <a:rPr lang="en-US" dirty="0" smtClean="0">
                <a:solidFill>
                  <a:srgbClr val="0070C0"/>
                </a:solidFill>
              </a:rPr>
              <a:t> </a:t>
            </a:r>
            <a:r>
              <a:rPr lang="en-US" dirty="0">
                <a:solidFill>
                  <a:srgbClr val="0070C0"/>
                </a:solidFill>
              </a:rPr>
              <a:t>where it says </a:t>
            </a:r>
            <a:r>
              <a:rPr lang="en-US" dirty="0" smtClean="0">
                <a:solidFill>
                  <a:srgbClr val="0070C0"/>
                </a:solidFill>
              </a:rPr>
              <a:t>that God spoke to Moses:</a:t>
            </a:r>
            <a:r>
              <a:rPr lang="en-US" dirty="0" smtClean="0"/>
              <a:t> </a:t>
            </a:r>
          </a:p>
          <a:p>
            <a:pPr marL="82296" indent="0">
              <a:buNone/>
            </a:pPr>
            <a:r>
              <a:rPr lang="en-US" dirty="0" smtClean="0">
                <a:solidFill>
                  <a:srgbClr val="FF0000"/>
                </a:solidFill>
              </a:rPr>
              <a:t>Num. 1: 1-2 / Num. 2: 1</a:t>
            </a:r>
          </a:p>
          <a:p>
            <a:pPr marL="82296" indent="0">
              <a:buNone/>
            </a:pPr>
            <a:r>
              <a:rPr lang="en-US" dirty="0" smtClean="0">
                <a:solidFill>
                  <a:srgbClr val="FF0000"/>
                </a:solidFill>
              </a:rPr>
              <a:t>Num. 3: 1, 5, 14, 40</a:t>
            </a:r>
          </a:p>
          <a:p>
            <a:pPr marL="82296" indent="0">
              <a:buNone/>
            </a:pPr>
            <a:r>
              <a:rPr lang="en-US" dirty="0" smtClean="0">
                <a:solidFill>
                  <a:srgbClr val="FF0000"/>
                </a:solidFill>
              </a:rPr>
              <a:t>Num. 4:1, 21</a:t>
            </a:r>
          </a:p>
          <a:p>
            <a:pPr marL="82296" indent="0">
              <a:buNone/>
            </a:pPr>
            <a:r>
              <a:rPr lang="en-US" dirty="0" smtClean="0">
                <a:solidFill>
                  <a:srgbClr val="FF0000"/>
                </a:solidFill>
              </a:rPr>
              <a:t>Num. 13: 1</a:t>
            </a:r>
          </a:p>
          <a:p>
            <a:pPr marL="82296" indent="0">
              <a:buNone/>
            </a:pPr>
            <a:r>
              <a:rPr lang="en-US" dirty="0" smtClean="0">
                <a:solidFill>
                  <a:srgbClr val="FF0000"/>
                </a:solidFill>
              </a:rPr>
              <a:t>Num. 15: 1…</a:t>
            </a:r>
            <a:r>
              <a:rPr lang="en-US" i="1" dirty="0">
                <a:solidFill>
                  <a:srgbClr val="0070C0"/>
                </a:solidFill>
              </a:rPr>
              <a:t>and throughout the entire book!</a:t>
            </a:r>
          </a:p>
          <a:p>
            <a:pPr marL="82296" indent="0">
              <a:buNone/>
            </a:pPr>
            <a:r>
              <a:rPr lang="en-US" b="1" dirty="0" smtClean="0">
                <a:solidFill>
                  <a:srgbClr val="0070C0"/>
                </a:solidFill>
              </a:rPr>
              <a:t>*</a:t>
            </a:r>
            <a:r>
              <a:rPr lang="en-US" b="1" dirty="0" smtClean="0">
                <a:solidFill>
                  <a:srgbClr val="C00000"/>
                </a:solidFill>
              </a:rPr>
              <a:t>NUMBERS 33:1-2 &amp; 36:13</a:t>
            </a:r>
            <a:r>
              <a:rPr lang="en-US" b="1" dirty="0" smtClean="0">
                <a:solidFill>
                  <a:srgbClr val="0070C0"/>
                </a:solidFill>
              </a:rPr>
              <a:t>*</a:t>
            </a:r>
            <a:r>
              <a:rPr lang="en-US" b="1" dirty="0" smtClean="0">
                <a:solidFill>
                  <a:srgbClr val="C00000"/>
                </a:solidFill>
              </a:rPr>
              <a:t> </a:t>
            </a:r>
            <a:endParaRPr lang="en-US" b="1" dirty="0">
              <a:solidFill>
                <a:srgbClr val="0070C0"/>
              </a:solidFill>
            </a:endParaRPr>
          </a:p>
          <a:p>
            <a:pPr marL="82296" lvl="0" indent="0">
              <a:buNone/>
            </a:pPr>
            <a:endParaRPr lang="en-US" dirty="0"/>
          </a:p>
        </p:txBody>
      </p:sp>
    </p:spTree>
    <p:extLst>
      <p:ext uri="{BB962C8B-B14F-4D97-AF65-F5344CB8AC3E}">
        <p14:creationId xmlns:p14="http://schemas.microsoft.com/office/powerpoint/2010/main" val="40486203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DEUTERONOMY: </a:t>
            </a:r>
            <a:endParaRPr lang="en-US" dirty="0"/>
          </a:p>
          <a:p>
            <a:pPr marL="82296" indent="0">
              <a:buNone/>
            </a:pPr>
            <a:r>
              <a:rPr lang="en-US" dirty="0" smtClean="0">
                <a:solidFill>
                  <a:srgbClr val="0070C0"/>
                </a:solidFill>
              </a:rPr>
              <a:t>-There </a:t>
            </a:r>
            <a:r>
              <a:rPr lang="en-US" dirty="0">
                <a:solidFill>
                  <a:srgbClr val="0070C0"/>
                </a:solidFill>
              </a:rPr>
              <a:t>are several places in </a:t>
            </a:r>
            <a:r>
              <a:rPr lang="en-US" dirty="0" smtClean="0">
                <a:solidFill>
                  <a:srgbClr val="FF0000"/>
                </a:solidFill>
              </a:rPr>
              <a:t>Deuteronomy</a:t>
            </a:r>
            <a:r>
              <a:rPr lang="en-US" dirty="0" smtClean="0">
                <a:solidFill>
                  <a:srgbClr val="0070C0"/>
                </a:solidFill>
              </a:rPr>
              <a:t> </a:t>
            </a:r>
            <a:r>
              <a:rPr lang="en-US" dirty="0">
                <a:solidFill>
                  <a:srgbClr val="0070C0"/>
                </a:solidFill>
              </a:rPr>
              <a:t>where it says that Moses </a:t>
            </a:r>
            <a:r>
              <a:rPr lang="en-US" dirty="0" smtClean="0">
                <a:solidFill>
                  <a:srgbClr val="0070C0"/>
                </a:solidFill>
              </a:rPr>
              <a:t>wrote the book:</a:t>
            </a:r>
            <a:endParaRPr lang="en-US" dirty="0">
              <a:solidFill>
                <a:srgbClr val="0070C0"/>
              </a:solidFill>
            </a:endParaRPr>
          </a:p>
          <a:p>
            <a:pPr marL="82296" indent="0">
              <a:buNone/>
            </a:pPr>
            <a:r>
              <a:rPr lang="en-US" dirty="0" smtClean="0">
                <a:solidFill>
                  <a:srgbClr val="FF0000"/>
                </a:solidFill>
              </a:rPr>
              <a:t>Deut. 1:1, 3</a:t>
            </a:r>
          </a:p>
          <a:p>
            <a:pPr marL="82296" indent="0">
              <a:buNone/>
            </a:pPr>
            <a:r>
              <a:rPr lang="en-US" dirty="0" smtClean="0">
                <a:solidFill>
                  <a:srgbClr val="FF0000"/>
                </a:solidFill>
              </a:rPr>
              <a:t>Deut. 5:1, 22</a:t>
            </a:r>
            <a:endParaRPr lang="en-US" dirty="0">
              <a:solidFill>
                <a:srgbClr val="FF0000"/>
              </a:solidFill>
            </a:endParaRPr>
          </a:p>
          <a:p>
            <a:pPr marL="82296" indent="0">
              <a:buNone/>
            </a:pPr>
            <a:r>
              <a:rPr lang="en-US" dirty="0" smtClean="0">
                <a:solidFill>
                  <a:srgbClr val="FF0000"/>
                </a:solidFill>
              </a:rPr>
              <a:t>Deut. </a:t>
            </a:r>
            <a:r>
              <a:rPr lang="en-US" dirty="0">
                <a:solidFill>
                  <a:srgbClr val="FF0000"/>
                </a:solidFill>
              </a:rPr>
              <a:t>6:1</a:t>
            </a:r>
          </a:p>
          <a:p>
            <a:pPr marL="82296" indent="0">
              <a:buNone/>
            </a:pPr>
            <a:r>
              <a:rPr lang="en-US" dirty="0" smtClean="0">
                <a:solidFill>
                  <a:srgbClr val="FF0000"/>
                </a:solidFill>
              </a:rPr>
              <a:t>Deut. 10:1-6 </a:t>
            </a:r>
          </a:p>
          <a:p>
            <a:pPr marL="82296" indent="0">
              <a:buNone/>
            </a:pPr>
            <a:r>
              <a:rPr lang="en-US" dirty="0" smtClean="0">
                <a:solidFill>
                  <a:srgbClr val="FF0000"/>
                </a:solidFill>
              </a:rPr>
              <a:t>Deut. 29: 1</a:t>
            </a:r>
          </a:p>
          <a:p>
            <a:pPr marL="82296" indent="0">
              <a:buNone/>
            </a:pPr>
            <a:r>
              <a:rPr lang="en-US" dirty="0" smtClean="0">
                <a:solidFill>
                  <a:srgbClr val="FF0000"/>
                </a:solidFill>
              </a:rPr>
              <a:t>Deut. 31:9-11, 21-22</a:t>
            </a:r>
            <a:r>
              <a:rPr lang="en-US" dirty="0">
                <a:solidFill>
                  <a:srgbClr val="FF0000"/>
                </a:solidFill>
              </a:rPr>
              <a:t>, </a:t>
            </a:r>
            <a:r>
              <a:rPr lang="en-US" dirty="0" smtClean="0">
                <a:solidFill>
                  <a:srgbClr val="FF0000"/>
                </a:solidFill>
              </a:rPr>
              <a:t>24-26, 30</a:t>
            </a:r>
            <a:endParaRPr lang="en-US" dirty="0">
              <a:solidFill>
                <a:srgbClr val="FF0000"/>
              </a:solidFill>
            </a:endParaRPr>
          </a:p>
          <a:p>
            <a:pPr marL="82296" indent="0">
              <a:buNone/>
            </a:pPr>
            <a:endParaRPr lang="en-US" dirty="0"/>
          </a:p>
          <a:p>
            <a:pPr marL="82296" indent="0">
              <a:buNone/>
            </a:pPr>
            <a:endParaRPr lang="en-US" dirty="0"/>
          </a:p>
        </p:txBody>
      </p:sp>
    </p:spTree>
    <p:extLst>
      <p:ext uri="{BB962C8B-B14F-4D97-AF65-F5344CB8AC3E}">
        <p14:creationId xmlns:p14="http://schemas.microsoft.com/office/powerpoint/2010/main" val="99285493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lvl="0" indent="0" algn="ctr">
              <a:buNone/>
            </a:pPr>
            <a:r>
              <a:rPr lang="en-US" u="sng" dirty="0" smtClean="0">
                <a:solidFill>
                  <a:srgbClr val="0070C0"/>
                </a:solidFill>
              </a:rPr>
              <a:t>OTHER  WRITERS  WERE  ASCRIBED</a:t>
            </a:r>
            <a:endParaRPr lang="en-US" dirty="0" smtClean="0">
              <a:solidFill>
                <a:srgbClr val="0070C0"/>
              </a:solidFill>
            </a:endParaRPr>
          </a:p>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GENESIS </a:t>
            </a:r>
            <a:r>
              <a:rPr lang="en-US" sz="2400" dirty="0" smtClean="0">
                <a:solidFill>
                  <a:srgbClr val="FF0000"/>
                </a:solidFill>
                <a:sym typeface="Wingdings"/>
              </a:rPr>
              <a:t> </a:t>
            </a:r>
            <a:r>
              <a:rPr lang="en-US" dirty="0" smtClean="0">
                <a:solidFill>
                  <a:srgbClr val="FF0000"/>
                </a:solidFill>
              </a:rPr>
              <a:t>DEUTERONOMY: </a:t>
            </a:r>
            <a:endParaRPr lang="en-US" dirty="0" smtClean="0"/>
          </a:p>
          <a:p>
            <a:pPr marL="82296" indent="0">
              <a:buNone/>
            </a:pPr>
            <a:r>
              <a:rPr lang="en-US" dirty="0">
                <a:solidFill>
                  <a:srgbClr val="0070C0"/>
                </a:solidFill>
              </a:rPr>
              <a:t>-</a:t>
            </a:r>
            <a:r>
              <a:rPr lang="en-US" dirty="0" smtClean="0">
                <a:solidFill>
                  <a:srgbClr val="0070C0"/>
                </a:solidFill>
              </a:rPr>
              <a:t>OT writers attributed the Torah </a:t>
            </a:r>
            <a:r>
              <a:rPr lang="en-US" dirty="0">
                <a:solidFill>
                  <a:srgbClr val="0070C0"/>
                </a:solidFill>
              </a:rPr>
              <a:t>to Moses:</a:t>
            </a:r>
          </a:p>
          <a:p>
            <a:pPr marL="82296" indent="0">
              <a:buNone/>
            </a:pPr>
            <a:r>
              <a:rPr lang="en-US" dirty="0" smtClean="0"/>
              <a:t>Joshua 8:31 </a:t>
            </a:r>
            <a:r>
              <a:rPr lang="en-US" dirty="0" smtClean="0">
                <a:solidFill>
                  <a:srgbClr val="FF0000"/>
                </a:solidFill>
              </a:rPr>
              <a:t>(Ex. &amp; Deut.)</a:t>
            </a:r>
            <a:endParaRPr lang="en-US" dirty="0">
              <a:solidFill>
                <a:srgbClr val="FF0000"/>
              </a:solidFill>
            </a:endParaRPr>
          </a:p>
          <a:p>
            <a:pPr marL="82296" indent="0">
              <a:buNone/>
            </a:pPr>
            <a:r>
              <a:rPr lang="en-US" dirty="0" smtClean="0"/>
              <a:t>2 </a:t>
            </a:r>
            <a:r>
              <a:rPr lang="en-US" dirty="0"/>
              <a:t>Kings </a:t>
            </a:r>
            <a:r>
              <a:rPr lang="en-US" dirty="0" smtClean="0"/>
              <a:t>14:6 </a:t>
            </a:r>
            <a:r>
              <a:rPr lang="en-US" dirty="0" smtClean="0">
                <a:solidFill>
                  <a:srgbClr val="FF0000"/>
                </a:solidFill>
              </a:rPr>
              <a:t>(Deut.)</a:t>
            </a:r>
            <a:endParaRPr lang="en-US" dirty="0">
              <a:solidFill>
                <a:srgbClr val="FF0000"/>
              </a:solidFill>
            </a:endParaRPr>
          </a:p>
          <a:p>
            <a:pPr marL="82296" indent="0">
              <a:buNone/>
            </a:pPr>
            <a:r>
              <a:rPr lang="en-US" dirty="0"/>
              <a:t>2 Chron. 25:4; 34:14; 35:12 </a:t>
            </a:r>
            <a:r>
              <a:rPr lang="en-US" dirty="0" smtClean="0">
                <a:solidFill>
                  <a:srgbClr val="FF0000"/>
                </a:solidFill>
              </a:rPr>
              <a:t>(</a:t>
            </a:r>
            <a:r>
              <a:rPr lang="en-US" dirty="0">
                <a:solidFill>
                  <a:srgbClr val="FF0000"/>
                </a:solidFill>
              </a:rPr>
              <a:t>Lev</a:t>
            </a:r>
            <a:r>
              <a:rPr lang="en-US" dirty="0" smtClean="0">
                <a:solidFill>
                  <a:srgbClr val="FF0000"/>
                </a:solidFill>
              </a:rPr>
              <a:t>. &amp; Deut.)</a:t>
            </a:r>
            <a:endParaRPr lang="en-US" dirty="0">
              <a:solidFill>
                <a:srgbClr val="FF0000"/>
              </a:solidFill>
            </a:endParaRPr>
          </a:p>
          <a:p>
            <a:pPr marL="82296" indent="0">
              <a:buNone/>
            </a:pPr>
            <a:r>
              <a:rPr lang="en-US" dirty="0" smtClean="0"/>
              <a:t>Ezra 6:18 </a:t>
            </a:r>
            <a:r>
              <a:rPr lang="en-US" dirty="0" smtClean="0">
                <a:solidFill>
                  <a:srgbClr val="FF0000"/>
                </a:solidFill>
              </a:rPr>
              <a:t>(Numbers)</a:t>
            </a:r>
            <a:endParaRPr lang="en-US" dirty="0">
              <a:solidFill>
                <a:srgbClr val="FF0000"/>
              </a:solidFill>
            </a:endParaRPr>
          </a:p>
          <a:p>
            <a:pPr marL="82296" indent="0">
              <a:buNone/>
            </a:pPr>
            <a:r>
              <a:rPr lang="en-US" dirty="0" smtClean="0"/>
              <a:t>Nehemiah </a:t>
            </a:r>
            <a:r>
              <a:rPr lang="en-US" dirty="0"/>
              <a:t>8:1; </a:t>
            </a:r>
            <a:r>
              <a:rPr lang="en-US" dirty="0" smtClean="0"/>
              <a:t>13:1-2 </a:t>
            </a:r>
            <a:r>
              <a:rPr lang="en-US" dirty="0" smtClean="0">
                <a:solidFill>
                  <a:srgbClr val="FF0000"/>
                </a:solidFill>
              </a:rPr>
              <a:t>(Deut.)</a:t>
            </a:r>
            <a:endParaRPr lang="en-US" dirty="0">
              <a:solidFill>
                <a:srgbClr val="FF0000"/>
              </a:solidFill>
            </a:endParaRPr>
          </a:p>
          <a:p>
            <a:pPr marL="82296" indent="0">
              <a:buNone/>
            </a:pPr>
            <a:r>
              <a:rPr lang="en-US" dirty="0" smtClean="0"/>
              <a:t>Daniel 9:11 </a:t>
            </a:r>
            <a:r>
              <a:rPr lang="en-US" dirty="0">
                <a:solidFill>
                  <a:srgbClr val="FF0000"/>
                </a:solidFill>
              </a:rPr>
              <a:t>(Lev. &amp; Deut.)</a:t>
            </a:r>
            <a:endParaRPr lang="en-US" dirty="0"/>
          </a:p>
          <a:p>
            <a:pPr marL="82296" indent="0">
              <a:buNone/>
            </a:pPr>
            <a:r>
              <a:rPr lang="en-US" dirty="0" smtClean="0"/>
              <a:t>Malachi 4:4 </a:t>
            </a:r>
            <a:r>
              <a:rPr lang="en-US" dirty="0">
                <a:solidFill>
                  <a:srgbClr val="FF0000"/>
                </a:solidFill>
              </a:rPr>
              <a:t>(Ex. &amp; Deut.)</a:t>
            </a:r>
          </a:p>
          <a:p>
            <a:pPr marL="82296" indent="0">
              <a:buNone/>
            </a:pPr>
            <a:endParaRPr lang="en-US" dirty="0"/>
          </a:p>
          <a:p>
            <a:pPr marL="82296" lvl="0" indent="0">
              <a:buNone/>
            </a:pPr>
            <a:endParaRPr lang="en-US" dirty="0"/>
          </a:p>
        </p:txBody>
      </p:sp>
    </p:spTree>
    <p:extLst>
      <p:ext uri="{BB962C8B-B14F-4D97-AF65-F5344CB8AC3E}">
        <p14:creationId xmlns:p14="http://schemas.microsoft.com/office/powerpoint/2010/main" val="862630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498080" cy="634856"/>
          </a:xfrm>
        </p:spPr>
        <p:txBody>
          <a:bodyPr>
            <a:noAutofit/>
          </a:bodyPr>
          <a:lstStyle/>
          <a:p>
            <a:pPr algn="ctr"/>
            <a:r>
              <a:rPr lang="en-US" sz="3600" u="sng" dirty="0" smtClean="0"/>
              <a:t>WRITERS OF THE BIBLE</a:t>
            </a:r>
            <a:endParaRPr lang="en-US" sz="3600" u="sng" dirty="0"/>
          </a:p>
        </p:txBody>
      </p:sp>
      <p:sp>
        <p:nvSpPr>
          <p:cNvPr id="3" name="Content Placeholder 2"/>
          <p:cNvSpPr>
            <a:spLocks noGrp="1"/>
          </p:cNvSpPr>
          <p:nvPr>
            <p:ph idx="1"/>
          </p:nvPr>
        </p:nvSpPr>
        <p:spPr>
          <a:xfrm>
            <a:off x="990600" y="457200"/>
            <a:ext cx="8153400" cy="6400800"/>
          </a:xfrm>
        </p:spPr>
        <p:txBody>
          <a:bodyPr>
            <a:noAutofit/>
          </a:bodyPr>
          <a:lstStyle/>
          <a:p>
            <a:pPr marL="82296" lvl="0" indent="0">
              <a:buNone/>
            </a:pPr>
            <a:r>
              <a:rPr lang="en-US" sz="2800" b="1" dirty="0" smtClean="0">
                <a:solidFill>
                  <a:schemeClr val="tx2">
                    <a:lumMod val="60000"/>
                    <a:lumOff val="40000"/>
                  </a:schemeClr>
                </a:solidFill>
              </a:rPr>
              <a:t>The </a:t>
            </a:r>
            <a:r>
              <a:rPr lang="en-US" sz="2800" b="1" dirty="0">
                <a:solidFill>
                  <a:schemeClr val="tx2">
                    <a:lumMod val="60000"/>
                    <a:lumOff val="40000"/>
                  </a:schemeClr>
                </a:solidFill>
              </a:rPr>
              <a:t>Bible was written by </a:t>
            </a:r>
            <a:r>
              <a:rPr lang="en-US" sz="2800" b="1" dirty="0" smtClean="0">
                <a:solidFill>
                  <a:schemeClr val="tx2">
                    <a:lumMod val="60000"/>
                    <a:lumOff val="40000"/>
                  </a:schemeClr>
                </a:solidFill>
              </a:rPr>
              <a:t>over </a:t>
            </a:r>
            <a:r>
              <a:rPr lang="en-US" sz="2800" b="1" dirty="0">
                <a:solidFill>
                  <a:schemeClr val="tx2">
                    <a:lumMod val="60000"/>
                    <a:lumOff val="40000"/>
                  </a:schemeClr>
                </a:solidFill>
              </a:rPr>
              <a:t>40 men who </a:t>
            </a:r>
            <a:r>
              <a:rPr lang="en-US" sz="2800" b="1" dirty="0" smtClean="0">
                <a:solidFill>
                  <a:schemeClr val="tx2">
                    <a:lumMod val="60000"/>
                    <a:lumOff val="40000"/>
                  </a:schemeClr>
                </a:solidFill>
              </a:rPr>
              <a:t>came </a:t>
            </a:r>
            <a:r>
              <a:rPr lang="en-US" sz="2800" b="1" dirty="0">
                <a:solidFill>
                  <a:schemeClr val="tx2">
                    <a:lumMod val="60000"/>
                    <a:lumOff val="40000"/>
                  </a:schemeClr>
                </a:solidFill>
              </a:rPr>
              <a:t>from all walks of </a:t>
            </a:r>
            <a:r>
              <a:rPr lang="en-US" sz="2800" b="1" dirty="0" smtClean="0">
                <a:solidFill>
                  <a:schemeClr val="tx2">
                    <a:lumMod val="60000"/>
                    <a:lumOff val="40000"/>
                  </a:schemeClr>
                </a:solidFill>
              </a:rPr>
              <a:t>life; such as: </a:t>
            </a:r>
            <a:endParaRPr lang="en-US" sz="2800" b="1" dirty="0">
              <a:solidFill>
                <a:schemeClr val="tx2">
                  <a:lumMod val="60000"/>
                  <a:lumOff val="40000"/>
                </a:schemeClr>
              </a:solidFill>
            </a:endParaRPr>
          </a:p>
          <a:p>
            <a:pPr lvl="1"/>
            <a:r>
              <a:rPr lang="en-US" dirty="0"/>
              <a:t>—</a:t>
            </a:r>
            <a:r>
              <a:rPr lang="en-US" dirty="0" smtClean="0"/>
              <a:t>Moses (Political leader) </a:t>
            </a:r>
            <a:endParaRPr lang="en-US" dirty="0"/>
          </a:p>
          <a:p>
            <a:pPr lvl="1"/>
            <a:r>
              <a:rPr lang="en-US" dirty="0"/>
              <a:t>—</a:t>
            </a:r>
            <a:r>
              <a:rPr lang="en-US" dirty="0" smtClean="0"/>
              <a:t>Joshua (Military general) </a:t>
            </a:r>
            <a:endParaRPr lang="en-US" dirty="0"/>
          </a:p>
          <a:p>
            <a:pPr lvl="1"/>
            <a:r>
              <a:rPr lang="en-US" dirty="0"/>
              <a:t>—</a:t>
            </a:r>
            <a:r>
              <a:rPr lang="en-US" dirty="0" smtClean="0"/>
              <a:t>David (Musician</a:t>
            </a:r>
            <a:r>
              <a:rPr lang="en-US" dirty="0"/>
              <a:t>, </a:t>
            </a:r>
            <a:r>
              <a:rPr lang="en-US" dirty="0" smtClean="0"/>
              <a:t>poet/king)  </a:t>
            </a:r>
            <a:endParaRPr lang="en-US" dirty="0"/>
          </a:p>
          <a:p>
            <a:pPr lvl="1"/>
            <a:r>
              <a:rPr lang="en-US" dirty="0"/>
              <a:t>—</a:t>
            </a:r>
            <a:r>
              <a:rPr lang="en-US" dirty="0" smtClean="0"/>
              <a:t>Amos (Herdsman/farmer) </a:t>
            </a:r>
            <a:endParaRPr lang="en-US" dirty="0"/>
          </a:p>
          <a:p>
            <a:pPr lvl="1"/>
            <a:r>
              <a:rPr lang="en-US" dirty="0"/>
              <a:t>—</a:t>
            </a:r>
            <a:r>
              <a:rPr lang="en-US" dirty="0" smtClean="0"/>
              <a:t>Daniel (Prime minister) </a:t>
            </a:r>
            <a:endParaRPr lang="en-US" dirty="0"/>
          </a:p>
          <a:p>
            <a:pPr lvl="1"/>
            <a:r>
              <a:rPr lang="en-US" dirty="0"/>
              <a:t>—</a:t>
            </a:r>
            <a:r>
              <a:rPr lang="en-US" dirty="0" smtClean="0"/>
              <a:t>Ezra (Historian/scribe) </a:t>
            </a:r>
            <a:endParaRPr lang="en-US" dirty="0"/>
          </a:p>
          <a:p>
            <a:pPr lvl="1"/>
            <a:r>
              <a:rPr lang="en-US" dirty="0"/>
              <a:t>—</a:t>
            </a:r>
            <a:r>
              <a:rPr lang="en-US" dirty="0" smtClean="0"/>
              <a:t>Nehemiah (King's cupbearer) </a:t>
            </a:r>
            <a:endParaRPr lang="en-US" dirty="0"/>
          </a:p>
          <a:p>
            <a:pPr lvl="1"/>
            <a:r>
              <a:rPr lang="en-US" dirty="0"/>
              <a:t>—</a:t>
            </a:r>
            <a:r>
              <a:rPr lang="en-US" dirty="0" smtClean="0"/>
              <a:t>Paul (Scholar/tentmaker) </a:t>
            </a:r>
            <a:endParaRPr lang="en-US" dirty="0"/>
          </a:p>
          <a:p>
            <a:pPr lvl="1"/>
            <a:r>
              <a:rPr lang="en-US" dirty="0"/>
              <a:t>—</a:t>
            </a:r>
            <a:r>
              <a:rPr lang="en-US" dirty="0" smtClean="0"/>
              <a:t>Matthew (Tax collector) </a:t>
            </a:r>
            <a:endParaRPr lang="en-US" dirty="0"/>
          </a:p>
          <a:p>
            <a:pPr lvl="1"/>
            <a:r>
              <a:rPr lang="en-US" dirty="0"/>
              <a:t>—</a:t>
            </a:r>
            <a:r>
              <a:rPr lang="en-US" dirty="0" smtClean="0"/>
              <a:t>Luke (Physician) </a:t>
            </a:r>
            <a:endParaRPr lang="en-US" dirty="0"/>
          </a:p>
          <a:p>
            <a:pPr lvl="1"/>
            <a:r>
              <a:rPr lang="en-US" dirty="0"/>
              <a:t>—</a:t>
            </a:r>
            <a:r>
              <a:rPr lang="en-US" dirty="0" smtClean="0"/>
              <a:t>Peter (Fisherman) </a:t>
            </a:r>
            <a:endParaRPr lang="en-US" dirty="0"/>
          </a:p>
          <a:p>
            <a:pPr marL="82296" indent="0">
              <a:buNone/>
            </a:pPr>
            <a:endParaRPr lang="en-US" dirty="0"/>
          </a:p>
        </p:txBody>
      </p:sp>
    </p:spTree>
    <p:extLst>
      <p:ext uri="{BB962C8B-B14F-4D97-AF65-F5344CB8AC3E}">
        <p14:creationId xmlns:p14="http://schemas.microsoft.com/office/powerpoint/2010/main" val="28044788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buNone/>
            </a:pPr>
            <a:r>
              <a:rPr lang="en-US" dirty="0" smtClean="0">
                <a:solidFill>
                  <a:srgbClr val="FF0000"/>
                </a:solidFill>
              </a:rPr>
              <a:t>GENESIS </a:t>
            </a:r>
            <a:r>
              <a:rPr lang="en-US" sz="2400" dirty="0" smtClean="0">
                <a:solidFill>
                  <a:srgbClr val="FF0000"/>
                </a:solidFill>
                <a:sym typeface="Wingdings"/>
              </a:rPr>
              <a:t> </a:t>
            </a:r>
            <a:r>
              <a:rPr lang="en-US" dirty="0" smtClean="0">
                <a:solidFill>
                  <a:srgbClr val="FF0000"/>
                </a:solidFill>
              </a:rPr>
              <a:t>DEUTERONOMY: </a:t>
            </a:r>
            <a:endParaRPr lang="en-US" dirty="0" smtClean="0"/>
          </a:p>
          <a:p>
            <a:pPr marL="82296" indent="0">
              <a:buNone/>
            </a:pPr>
            <a:r>
              <a:rPr lang="en-US" dirty="0" smtClean="0">
                <a:solidFill>
                  <a:srgbClr val="0070C0"/>
                </a:solidFill>
              </a:rPr>
              <a:t>-Jesus </a:t>
            </a:r>
            <a:r>
              <a:rPr lang="en-US" dirty="0">
                <a:solidFill>
                  <a:srgbClr val="0070C0"/>
                </a:solidFill>
              </a:rPr>
              <a:t>attributes quotes from the Torah to Moses:</a:t>
            </a:r>
          </a:p>
          <a:p>
            <a:pPr marL="82296" indent="0">
              <a:buNone/>
            </a:pPr>
            <a:r>
              <a:rPr lang="en-US" dirty="0" smtClean="0"/>
              <a:t>Matthew 8:4</a:t>
            </a:r>
            <a:r>
              <a:rPr lang="en-US" dirty="0"/>
              <a:t> </a:t>
            </a:r>
            <a:r>
              <a:rPr lang="en-US" dirty="0" smtClean="0">
                <a:solidFill>
                  <a:srgbClr val="FF0000"/>
                </a:solidFill>
              </a:rPr>
              <a:t>(Leviticus)</a:t>
            </a:r>
          </a:p>
          <a:p>
            <a:pPr marL="82296" indent="0">
              <a:buNone/>
            </a:pPr>
            <a:r>
              <a:rPr lang="en-US" dirty="0" smtClean="0"/>
              <a:t>Matthew 19:8 </a:t>
            </a:r>
            <a:r>
              <a:rPr lang="en-US" dirty="0">
                <a:solidFill>
                  <a:srgbClr val="FF0000"/>
                </a:solidFill>
              </a:rPr>
              <a:t>(Deut.)</a:t>
            </a:r>
            <a:r>
              <a:rPr lang="en-US" dirty="0" smtClean="0"/>
              <a:t>  </a:t>
            </a:r>
            <a:endParaRPr lang="en-US" dirty="0"/>
          </a:p>
          <a:p>
            <a:pPr marL="82296" indent="0">
              <a:buNone/>
            </a:pPr>
            <a:r>
              <a:rPr lang="en-US" dirty="0" smtClean="0"/>
              <a:t>Mark 7:10 </a:t>
            </a:r>
            <a:r>
              <a:rPr lang="en-US" dirty="0" smtClean="0">
                <a:solidFill>
                  <a:srgbClr val="FF0000"/>
                </a:solidFill>
              </a:rPr>
              <a:t>(Ex., Lev</a:t>
            </a:r>
            <a:r>
              <a:rPr lang="en-US" dirty="0">
                <a:solidFill>
                  <a:srgbClr val="FF0000"/>
                </a:solidFill>
              </a:rPr>
              <a:t>. &amp; Deut.)</a:t>
            </a:r>
            <a:endParaRPr lang="en-US" dirty="0"/>
          </a:p>
          <a:p>
            <a:pPr marL="82296" indent="0">
              <a:buNone/>
            </a:pPr>
            <a:r>
              <a:rPr lang="en-US" dirty="0" smtClean="0"/>
              <a:t>Mark 12:26 </a:t>
            </a:r>
            <a:r>
              <a:rPr lang="en-US" dirty="0" smtClean="0">
                <a:solidFill>
                  <a:srgbClr val="FF0000"/>
                </a:solidFill>
              </a:rPr>
              <a:t>(Exodus)</a:t>
            </a:r>
            <a:endParaRPr lang="en-US" dirty="0">
              <a:solidFill>
                <a:srgbClr val="FF0000"/>
              </a:solidFill>
            </a:endParaRPr>
          </a:p>
          <a:p>
            <a:pPr marL="82296" indent="0">
              <a:buNone/>
            </a:pPr>
            <a:r>
              <a:rPr lang="en-US" b="1" dirty="0" smtClean="0">
                <a:solidFill>
                  <a:srgbClr val="0070C0"/>
                </a:solidFill>
              </a:rPr>
              <a:t>Luke 24:27</a:t>
            </a:r>
            <a:r>
              <a:rPr lang="en-US" dirty="0">
                <a:solidFill>
                  <a:srgbClr val="0070C0"/>
                </a:solidFill>
              </a:rPr>
              <a:t>,</a:t>
            </a:r>
            <a:r>
              <a:rPr lang="en-US" dirty="0"/>
              <a:t> </a:t>
            </a:r>
            <a:r>
              <a:rPr lang="en-US" b="1" dirty="0" smtClean="0">
                <a:solidFill>
                  <a:srgbClr val="0070C0"/>
                </a:solidFill>
              </a:rPr>
              <a:t>44</a:t>
            </a:r>
            <a:r>
              <a:rPr lang="en-US" dirty="0" smtClean="0"/>
              <a:t> </a:t>
            </a:r>
            <a:r>
              <a:rPr lang="en-US" dirty="0" smtClean="0">
                <a:solidFill>
                  <a:srgbClr val="FF0000"/>
                </a:solidFill>
              </a:rPr>
              <a:t>(</a:t>
            </a:r>
            <a:r>
              <a:rPr lang="en-US" b="1" dirty="0" smtClean="0">
                <a:solidFill>
                  <a:srgbClr val="0070C0"/>
                </a:solidFill>
              </a:rPr>
              <a:t>Gen. 3:15</a:t>
            </a:r>
            <a:r>
              <a:rPr lang="en-US" dirty="0" smtClean="0">
                <a:solidFill>
                  <a:srgbClr val="FF0000"/>
                </a:solidFill>
              </a:rPr>
              <a:t>; Ex.-Deut.)</a:t>
            </a:r>
            <a:endParaRPr lang="en-US" dirty="0">
              <a:solidFill>
                <a:srgbClr val="FF0000"/>
              </a:solidFill>
            </a:endParaRPr>
          </a:p>
          <a:p>
            <a:pPr marL="82296" indent="0">
              <a:buNone/>
            </a:pPr>
            <a:r>
              <a:rPr lang="en-US" dirty="0" smtClean="0"/>
              <a:t>John 5:45-47 </a:t>
            </a:r>
            <a:r>
              <a:rPr lang="en-US" dirty="0" smtClean="0">
                <a:solidFill>
                  <a:srgbClr val="FF0000"/>
                </a:solidFill>
              </a:rPr>
              <a:t>(</a:t>
            </a:r>
            <a:r>
              <a:rPr lang="en-US" dirty="0">
                <a:solidFill>
                  <a:srgbClr val="FF0000"/>
                </a:solidFill>
              </a:rPr>
              <a:t>Gen. </a:t>
            </a:r>
            <a:r>
              <a:rPr lang="en-US" dirty="0" smtClean="0">
                <a:solidFill>
                  <a:srgbClr val="FF0000"/>
                </a:solidFill>
              </a:rPr>
              <a:t>3:15; Deut. 18: 15, 18) </a:t>
            </a:r>
          </a:p>
          <a:p>
            <a:pPr marL="82296" indent="0">
              <a:buNone/>
            </a:pPr>
            <a:r>
              <a:rPr lang="en-US" dirty="0" smtClean="0"/>
              <a:t>John</a:t>
            </a:r>
            <a:r>
              <a:rPr lang="en-US" dirty="0" smtClean="0">
                <a:solidFill>
                  <a:srgbClr val="FF0000"/>
                </a:solidFill>
              </a:rPr>
              <a:t> </a:t>
            </a:r>
            <a:r>
              <a:rPr lang="en-US" dirty="0" smtClean="0"/>
              <a:t>7:19</a:t>
            </a:r>
            <a:r>
              <a:rPr lang="en-US" dirty="0"/>
              <a:t>, </a:t>
            </a:r>
            <a:r>
              <a:rPr lang="en-US" dirty="0" smtClean="0"/>
              <a:t>22-23 </a:t>
            </a:r>
            <a:r>
              <a:rPr lang="en-US" dirty="0">
                <a:solidFill>
                  <a:srgbClr val="FF0000"/>
                </a:solidFill>
              </a:rPr>
              <a:t>(Gen. </a:t>
            </a:r>
            <a:r>
              <a:rPr lang="en-US" dirty="0" smtClean="0">
                <a:solidFill>
                  <a:srgbClr val="FF0000"/>
                </a:solidFill>
              </a:rPr>
              <a:t>17:10-12; Lev. 12: 3) </a:t>
            </a:r>
            <a:endParaRPr lang="en-US" dirty="0"/>
          </a:p>
          <a:p>
            <a:pPr marL="82296" indent="0">
              <a:buNone/>
            </a:pPr>
            <a:endParaRPr lang="en-US" dirty="0"/>
          </a:p>
        </p:txBody>
      </p:sp>
    </p:spTree>
    <p:extLst>
      <p:ext uri="{BB962C8B-B14F-4D97-AF65-F5344CB8AC3E}">
        <p14:creationId xmlns:p14="http://schemas.microsoft.com/office/powerpoint/2010/main" val="31370436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GENESIS </a:t>
            </a:r>
            <a:r>
              <a:rPr lang="en-US" sz="2400" dirty="0" smtClean="0">
                <a:solidFill>
                  <a:srgbClr val="FF0000"/>
                </a:solidFill>
                <a:sym typeface="Wingdings"/>
              </a:rPr>
              <a:t> </a:t>
            </a:r>
            <a:r>
              <a:rPr lang="en-US" dirty="0" smtClean="0">
                <a:solidFill>
                  <a:srgbClr val="FF0000"/>
                </a:solidFill>
              </a:rPr>
              <a:t>DEUTERONOMY: </a:t>
            </a:r>
            <a:endParaRPr lang="en-US" dirty="0" smtClean="0"/>
          </a:p>
          <a:p>
            <a:pPr marL="82296" indent="0">
              <a:buNone/>
            </a:pPr>
            <a:r>
              <a:rPr lang="en-US" dirty="0" smtClean="0">
                <a:solidFill>
                  <a:srgbClr val="0070C0"/>
                </a:solidFill>
              </a:rPr>
              <a:t>-N.T</a:t>
            </a:r>
            <a:r>
              <a:rPr lang="en-US" dirty="0">
                <a:solidFill>
                  <a:srgbClr val="0070C0"/>
                </a:solidFill>
              </a:rPr>
              <a:t>. </a:t>
            </a:r>
            <a:r>
              <a:rPr lang="en-US" dirty="0" smtClean="0">
                <a:solidFill>
                  <a:srgbClr val="0070C0"/>
                </a:solidFill>
              </a:rPr>
              <a:t>writers attributed </a:t>
            </a:r>
            <a:r>
              <a:rPr lang="en-US" dirty="0">
                <a:solidFill>
                  <a:srgbClr val="0070C0"/>
                </a:solidFill>
              </a:rPr>
              <a:t>quotes from the Torah to Moses:</a:t>
            </a:r>
          </a:p>
          <a:p>
            <a:pPr marL="82296" indent="0">
              <a:buNone/>
            </a:pPr>
            <a:r>
              <a:rPr lang="en-US" dirty="0" smtClean="0"/>
              <a:t>Luke 2:22 </a:t>
            </a:r>
            <a:r>
              <a:rPr lang="en-US" dirty="0">
                <a:solidFill>
                  <a:srgbClr val="FF0000"/>
                </a:solidFill>
              </a:rPr>
              <a:t>(Leviticus)</a:t>
            </a:r>
            <a:endParaRPr lang="en-US" dirty="0"/>
          </a:p>
          <a:p>
            <a:pPr marL="82296" indent="0">
              <a:buNone/>
            </a:pPr>
            <a:r>
              <a:rPr lang="en-US" dirty="0" smtClean="0"/>
              <a:t>Acts 3:22; 28:23 </a:t>
            </a:r>
            <a:r>
              <a:rPr lang="en-US" dirty="0" smtClean="0">
                <a:solidFill>
                  <a:srgbClr val="FF0000"/>
                </a:solidFill>
              </a:rPr>
              <a:t>(Ex., Lev. &amp; Deut</a:t>
            </a:r>
            <a:r>
              <a:rPr lang="en-US" dirty="0">
                <a:solidFill>
                  <a:srgbClr val="FF0000"/>
                </a:solidFill>
              </a:rPr>
              <a:t>.)</a:t>
            </a:r>
            <a:r>
              <a:rPr lang="en-US" dirty="0"/>
              <a:t> </a:t>
            </a:r>
          </a:p>
          <a:p>
            <a:pPr marL="82296" indent="0">
              <a:buNone/>
            </a:pPr>
            <a:r>
              <a:rPr lang="en-US" dirty="0" smtClean="0"/>
              <a:t>Romans </a:t>
            </a:r>
            <a:r>
              <a:rPr lang="en-US" dirty="0"/>
              <a:t>10:5, </a:t>
            </a:r>
            <a:r>
              <a:rPr lang="en-US" dirty="0" smtClean="0"/>
              <a:t>19 </a:t>
            </a:r>
            <a:r>
              <a:rPr lang="en-US" dirty="0" smtClean="0">
                <a:solidFill>
                  <a:srgbClr val="FF0000"/>
                </a:solidFill>
              </a:rPr>
              <a:t>(Lev. </a:t>
            </a:r>
            <a:r>
              <a:rPr lang="en-US" dirty="0">
                <a:solidFill>
                  <a:srgbClr val="FF0000"/>
                </a:solidFill>
              </a:rPr>
              <a:t>&amp; Deut.)</a:t>
            </a:r>
            <a:r>
              <a:rPr lang="en-US" dirty="0"/>
              <a:t> </a:t>
            </a:r>
          </a:p>
          <a:p>
            <a:pPr marL="82296" indent="0">
              <a:buNone/>
            </a:pPr>
            <a:r>
              <a:rPr lang="en-US" dirty="0" smtClean="0"/>
              <a:t>1 </a:t>
            </a:r>
            <a:r>
              <a:rPr lang="en-US" dirty="0"/>
              <a:t>Corinthians </a:t>
            </a:r>
            <a:r>
              <a:rPr lang="en-US" dirty="0" smtClean="0"/>
              <a:t>9:9 </a:t>
            </a:r>
            <a:r>
              <a:rPr lang="en-US" dirty="0" smtClean="0">
                <a:solidFill>
                  <a:srgbClr val="FF0000"/>
                </a:solidFill>
              </a:rPr>
              <a:t>(Deut</a:t>
            </a:r>
            <a:r>
              <a:rPr lang="en-US" dirty="0">
                <a:solidFill>
                  <a:srgbClr val="FF0000"/>
                </a:solidFill>
              </a:rPr>
              <a:t>.)</a:t>
            </a:r>
            <a:r>
              <a:rPr lang="en-US" dirty="0"/>
              <a:t> </a:t>
            </a:r>
          </a:p>
          <a:p>
            <a:pPr marL="82296" indent="0">
              <a:buNone/>
            </a:pPr>
            <a:r>
              <a:rPr lang="en-US" dirty="0" smtClean="0"/>
              <a:t>2 </a:t>
            </a:r>
            <a:r>
              <a:rPr lang="en-US" dirty="0"/>
              <a:t>Corinthians 3</a:t>
            </a:r>
            <a:r>
              <a:rPr lang="en-US" dirty="0" smtClean="0"/>
              <a:t>: 14-15 </a:t>
            </a:r>
            <a:r>
              <a:rPr lang="en-US" dirty="0" smtClean="0">
                <a:solidFill>
                  <a:srgbClr val="FF0000"/>
                </a:solidFill>
              </a:rPr>
              <a:t>(O.T. Gen.-Deut.)</a:t>
            </a:r>
            <a:endParaRPr lang="en-US" dirty="0">
              <a:solidFill>
                <a:srgbClr val="FF0000"/>
              </a:solidFill>
            </a:endParaRPr>
          </a:p>
          <a:p>
            <a:pPr marL="82296" indent="0">
              <a:buNone/>
            </a:pPr>
            <a:r>
              <a:rPr lang="en-US" dirty="0" smtClean="0"/>
              <a:t>Hebrews 10:28 </a:t>
            </a:r>
            <a:r>
              <a:rPr lang="en-US" dirty="0">
                <a:solidFill>
                  <a:srgbClr val="FF0000"/>
                </a:solidFill>
              </a:rPr>
              <a:t>(Deut.)</a:t>
            </a:r>
            <a:r>
              <a:rPr lang="en-US" dirty="0" smtClean="0"/>
              <a:t> </a:t>
            </a:r>
            <a:endParaRPr lang="en-US" dirty="0"/>
          </a:p>
          <a:p>
            <a:pPr marL="82296" indent="0">
              <a:buNone/>
            </a:pPr>
            <a:endParaRPr lang="en-US" dirty="0"/>
          </a:p>
        </p:txBody>
      </p:sp>
    </p:spTree>
    <p:extLst>
      <p:ext uri="{BB962C8B-B14F-4D97-AF65-F5344CB8AC3E}">
        <p14:creationId xmlns:p14="http://schemas.microsoft.com/office/powerpoint/2010/main" val="20567703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838200"/>
            <a:ext cx="8153400" cy="59436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JOSHUA: </a:t>
            </a:r>
            <a:endParaRPr lang="en-US" dirty="0" smtClean="0"/>
          </a:p>
          <a:p>
            <a:pPr marL="82296" indent="0">
              <a:buNone/>
            </a:pPr>
            <a:r>
              <a:rPr lang="en-US" dirty="0" smtClean="0"/>
              <a:t>-It is implied that Joshua wrote the book </a:t>
            </a:r>
            <a:r>
              <a:rPr lang="en-US" dirty="0" smtClean="0">
                <a:solidFill>
                  <a:srgbClr val="FF0000"/>
                </a:solidFill>
              </a:rPr>
              <a:t>(Josh. 24:25-27)</a:t>
            </a:r>
          </a:p>
          <a:p>
            <a:pPr marL="82296" indent="0">
              <a:buNone/>
            </a:pPr>
            <a:r>
              <a:rPr lang="en-US" dirty="0" smtClean="0"/>
              <a:t>-The writer gets personal by using “we” statement </a:t>
            </a:r>
            <a:r>
              <a:rPr lang="en-US" dirty="0" smtClean="0">
                <a:solidFill>
                  <a:srgbClr val="FF0000"/>
                </a:solidFill>
              </a:rPr>
              <a:t>(Josh 5:1)</a:t>
            </a:r>
          </a:p>
          <a:p>
            <a:pPr marL="82296" indent="0">
              <a:buNone/>
            </a:pPr>
            <a:r>
              <a:rPr lang="en-US" dirty="0" smtClean="0"/>
              <a:t>-Joshua </a:t>
            </a:r>
            <a:r>
              <a:rPr lang="en-US" dirty="0" smtClean="0">
                <a:solidFill>
                  <a:srgbClr val="0070C0"/>
                </a:solidFill>
              </a:rPr>
              <a:t>definitely did NOT write all of it </a:t>
            </a:r>
            <a:r>
              <a:rPr lang="en-US" dirty="0" smtClean="0"/>
              <a:t>for his death was recorded in the book </a:t>
            </a:r>
            <a:r>
              <a:rPr lang="en-US" dirty="0" smtClean="0">
                <a:solidFill>
                  <a:srgbClr val="FF0000"/>
                </a:solidFill>
              </a:rPr>
              <a:t>(Josh. 24:29-33)</a:t>
            </a:r>
          </a:p>
          <a:p>
            <a:pPr marL="82296" indent="0">
              <a:buNone/>
            </a:pPr>
            <a:r>
              <a:rPr lang="en-US" dirty="0" smtClean="0"/>
              <a:t>-</a:t>
            </a:r>
            <a:r>
              <a:rPr lang="en-US" dirty="0"/>
              <a:t>Other suggested </a:t>
            </a:r>
            <a:r>
              <a:rPr lang="en-US" dirty="0" smtClean="0"/>
              <a:t>writers/scribes/compilers: </a:t>
            </a:r>
            <a:r>
              <a:rPr lang="en-US" dirty="0"/>
              <a:t>Eleazar, </a:t>
            </a:r>
            <a:r>
              <a:rPr lang="en-US" dirty="0" smtClean="0"/>
              <a:t> Aaron</a:t>
            </a:r>
            <a:r>
              <a:rPr lang="en-US" dirty="0"/>
              <a:t>, </a:t>
            </a:r>
            <a:r>
              <a:rPr lang="en-US" dirty="0" smtClean="0"/>
              <a:t>Samuel, Ezra or perhaps an unnamed elder who served with Joshua?</a:t>
            </a:r>
            <a:endParaRPr lang="en-US" dirty="0"/>
          </a:p>
          <a:p>
            <a:pPr marL="82296" indent="0">
              <a:buNone/>
            </a:pPr>
            <a:endParaRPr lang="en-US" dirty="0"/>
          </a:p>
        </p:txBody>
      </p:sp>
    </p:spTree>
    <p:extLst>
      <p:ext uri="{BB962C8B-B14F-4D97-AF65-F5344CB8AC3E}">
        <p14:creationId xmlns:p14="http://schemas.microsoft.com/office/powerpoint/2010/main" val="1109768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JOSHUA: </a:t>
            </a:r>
            <a:endParaRPr lang="en-US" dirty="0" smtClean="0"/>
          </a:p>
          <a:p>
            <a:pPr marL="82296" indent="0">
              <a:buNone/>
            </a:pPr>
            <a:r>
              <a:rPr lang="en-US" dirty="0" smtClean="0"/>
              <a:t>-It </a:t>
            </a:r>
            <a:r>
              <a:rPr lang="en-US" dirty="0"/>
              <a:t>is argued by those </a:t>
            </a:r>
            <a:r>
              <a:rPr lang="en-US" dirty="0" smtClean="0"/>
              <a:t>who think that </a:t>
            </a:r>
            <a:r>
              <a:rPr lang="en-US" dirty="0"/>
              <a:t>Joshua </a:t>
            </a:r>
            <a:r>
              <a:rPr lang="en-US" dirty="0" smtClean="0"/>
              <a:t>was NOT </a:t>
            </a:r>
            <a:r>
              <a:rPr lang="en-US" dirty="0"/>
              <a:t>the </a:t>
            </a:r>
            <a:r>
              <a:rPr lang="en-US" dirty="0" smtClean="0"/>
              <a:t>writer, </a:t>
            </a:r>
            <a:r>
              <a:rPr lang="en-US" dirty="0"/>
              <a:t>that there </a:t>
            </a:r>
            <a:r>
              <a:rPr lang="en-US" dirty="0" smtClean="0"/>
              <a:t>are </a:t>
            </a:r>
            <a:r>
              <a:rPr lang="en-US" dirty="0"/>
              <a:t>names and </a:t>
            </a:r>
            <a:r>
              <a:rPr lang="en-US" dirty="0" smtClean="0"/>
              <a:t>accounts in the book which </a:t>
            </a:r>
            <a:r>
              <a:rPr lang="en-US" dirty="0"/>
              <a:t>did not exist </a:t>
            </a:r>
            <a:r>
              <a:rPr lang="en-US" dirty="0" smtClean="0"/>
              <a:t>until after </a:t>
            </a:r>
            <a:r>
              <a:rPr lang="en-US" dirty="0"/>
              <a:t>Joshua's time</a:t>
            </a:r>
            <a:r>
              <a:rPr lang="en-US" dirty="0" smtClean="0"/>
              <a:t>. </a:t>
            </a:r>
            <a:r>
              <a:rPr lang="en-US" dirty="0" smtClean="0">
                <a:solidFill>
                  <a:srgbClr val="FF0000"/>
                </a:solidFill>
              </a:rPr>
              <a:t>(Josh. 4:9; 8:28)</a:t>
            </a:r>
          </a:p>
          <a:p>
            <a:pPr marL="82296" indent="0">
              <a:buNone/>
            </a:pPr>
            <a:endParaRPr lang="en-US" dirty="0" smtClean="0"/>
          </a:p>
          <a:p>
            <a:pPr marL="82296" indent="0">
              <a:buNone/>
            </a:pPr>
            <a:r>
              <a:rPr lang="en-US" dirty="0" smtClean="0"/>
              <a:t>-The </a:t>
            </a:r>
            <a:r>
              <a:rPr lang="en-US" dirty="0"/>
              <a:t>whole of the ancient Jewish and Christian </a:t>
            </a:r>
            <a:r>
              <a:rPr lang="en-US" dirty="0" smtClean="0"/>
              <a:t>Churches, with </a:t>
            </a:r>
            <a:r>
              <a:rPr lang="en-US" dirty="0"/>
              <a:t>the exception of a few </a:t>
            </a:r>
            <a:r>
              <a:rPr lang="en-US" dirty="0" smtClean="0"/>
              <a:t>individuals, </a:t>
            </a:r>
            <a:r>
              <a:rPr lang="en-US" dirty="0"/>
              <a:t>have uniformly acknowledged Joshua to be </a:t>
            </a:r>
            <a:r>
              <a:rPr lang="en-US" dirty="0" smtClean="0"/>
              <a:t>the writer </a:t>
            </a:r>
            <a:r>
              <a:rPr lang="en-US" i="1" dirty="0" smtClean="0">
                <a:solidFill>
                  <a:srgbClr val="FF0000"/>
                </a:solidFill>
              </a:rPr>
              <a:t>(for most of the book)</a:t>
            </a:r>
            <a:r>
              <a:rPr lang="en-US" dirty="0" smtClean="0"/>
              <a:t>.</a:t>
            </a:r>
            <a:endParaRPr lang="en-US" dirty="0"/>
          </a:p>
        </p:txBody>
      </p:sp>
    </p:spTree>
    <p:extLst>
      <p:ext uri="{BB962C8B-B14F-4D97-AF65-F5344CB8AC3E}">
        <p14:creationId xmlns:p14="http://schemas.microsoft.com/office/powerpoint/2010/main" val="26309237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JUDGES: </a:t>
            </a:r>
            <a:endParaRPr lang="en-US" dirty="0" smtClean="0"/>
          </a:p>
          <a:p>
            <a:pPr marL="82296" indent="0">
              <a:buNone/>
            </a:pPr>
            <a:r>
              <a:rPr lang="en-US" dirty="0" smtClean="0"/>
              <a:t>-</a:t>
            </a:r>
            <a:r>
              <a:rPr lang="en-US" dirty="0">
                <a:solidFill>
                  <a:srgbClr val="0070C0"/>
                </a:solidFill>
              </a:rPr>
              <a:t>P</a:t>
            </a:r>
            <a:r>
              <a:rPr lang="en-US" dirty="0" smtClean="0">
                <a:solidFill>
                  <a:srgbClr val="0070C0"/>
                </a:solidFill>
              </a:rPr>
              <a:t>ossibly </a:t>
            </a:r>
            <a:r>
              <a:rPr lang="en-US" i="1" dirty="0" smtClean="0">
                <a:solidFill>
                  <a:srgbClr val="FF0000"/>
                </a:solidFill>
              </a:rPr>
              <a:t>Samuel</a:t>
            </a:r>
            <a:r>
              <a:rPr lang="en-US" dirty="0" smtClean="0">
                <a:solidFill>
                  <a:srgbClr val="0070C0"/>
                </a:solidFill>
              </a:rPr>
              <a:t>, Ezra or Nathan</a:t>
            </a:r>
          </a:p>
          <a:p>
            <a:pPr marL="82296" indent="0">
              <a:buNone/>
            </a:pPr>
            <a:r>
              <a:rPr lang="en-US" dirty="0" smtClean="0"/>
              <a:t>-Judges </a:t>
            </a:r>
            <a:r>
              <a:rPr lang="en-US" dirty="0"/>
              <a:t>covers a period of many years, therefore, there cannot be one eyewitness </a:t>
            </a:r>
            <a:r>
              <a:rPr lang="en-US" dirty="0" smtClean="0"/>
              <a:t>writer.</a:t>
            </a:r>
            <a:endParaRPr lang="en-US" dirty="0" smtClean="0">
              <a:solidFill>
                <a:srgbClr val="FF0000"/>
              </a:solidFill>
            </a:endParaRPr>
          </a:p>
          <a:p>
            <a:pPr marL="82296" indent="0">
              <a:buNone/>
            </a:pPr>
            <a:r>
              <a:rPr lang="en-US" dirty="0" smtClean="0"/>
              <a:t>-</a:t>
            </a:r>
            <a:r>
              <a:rPr lang="en-US" dirty="0"/>
              <a:t>The book was compiled possibly </a:t>
            </a:r>
            <a:r>
              <a:rPr lang="en-US" dirty="0" smtClean="0"/>
              <a:t>from </a:t>
            </a:r>
            <a:r>
              <a:rPr lang="en-US" dirty="0"/>
              <a:t>several unnamed written </a:t>
            </a:r>
            <a:r>
              <a:rPr lang="en-US" dirty="0" smtClean="0"/>
              <a:t>sources.</a:t>
            </a:r>
          </a:p>
          <a:p>
            <a:pPr marL="82296" indent="0">
              <a:buNone/>
            </a:pPr>
            <a:r>
              <a:rPr lang="en-US" dirty="0" smtClean="0"/>
              <a:t>-The stories of the individual judges may have come from separate sources; however a single writer could have compiled the accounts under the inspiration of the Holy Spirit.</a:t>
            </a:r>
            <a:endParaRPr lang="en-US" dirty="0"/>
          </a:p>
        </p:txBody>
      </p:sp>
    </p:spTree>
    <p:extLst>
      <p:ext uri="{BB962C8B-B14F-4D97-AF65-F5344CB8AC3E}">
        <p14:creationId xmlns:p14="http://schemas.microsoft.com/office/powerpoint/2010/main" val="17848400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RUTH: </a:t>
            </a:r>
            <a:endParaRPr lang="en-US" dirty="0" smtClean="0"/>
          </a:p>
          <a:p>
            <a:pPr marL="82296" indent="0">
              <a:buNone/>
            </a:pPr>
            <a:r>
              <a:rPr lang="en-US" dirty="0" smtClean="0"/>
              <a:t>-</a:t>
            </a:r>
            <a:r>
              <a:rPr lang="en-US" dirty="0"/>
              <a:t>P</a:t>
            </a:r>
            <a:r>
              <a:rPr lang="en-US" dirty="0" smtClean="0"/>
              <a:t>ossibly </a:t>
            </a:r>
            <a:r>
              <a:rPr lang="en-US" i="1" dirty="0" smtClean="0">
                <a:solidFill>
                  <a:srgbClr val="FF0000"/>
                </a:solidFill>
              </a:rPr>
              <a:t>Samuel</a:t>
            </a:r>
            <a:r>
              <a:rPr lang="en-US" dirty="0" smtClean="0"/>
              <a:t> or some unknown person wrote the book.</a:t>
            </a:r>
          </a:p>
          <a:p>
            <a:pPr marL="82296" indent="0">
              <a:buNone/>
            </a:pPr>
            <a:r>
              <a:rPr lang="en-US" dirty="0" smtClean="0"/>
              <a:t>-Note that the book was written during the time of the Judges </a:t>
            </a:r>
            <a:r>
              <a:rPr lang="en-US" dirty="0" smtClean="0">
                <a:solidFill>
                  <a:srgbClr val="FF0000"/>
                </a:solidFill>
              </a:rPr>
              <a:t>(Ruth 1:1)</a:t>
            </a:r>
          </a:p>
          <a:p>
            <a:pPr marL="82296" indent="0">
              <a:buNone/>
            </a:pPr>
            <a:r>
              <a:rPr lang="en-US" dirty="0" smtClean="0"/>
              <a:t>-The style &amp; phraseology of the Hebrew language in Ruth are similar to that of Judges &amp; Samuel…of which were accredited to Samuel. Hence it is strongly believed that </a:t>
            </a:r>
            <a:r>
              <a:rPr lang="en-US" i="1" dirty="0" smtClean="0">
                <a:solidFill>
                  <a:srgbClr val="FF0000"/>
                </a:solidFill>
              </a:rPr>
              <a:t>Samuel</a:t>
            </a:r>
            <a:r>
              <a:rPr lang="en-US" dirty="0" smtClean="0"/>
              <a:t> is the writer.</a:t>
            </a:r>
            <a:endParaRPr lang="en-US" dirty="0"/>
          </a:p>
        </p:txBody>
      </p:sp>
    </p:spTree>
    <p:extLst>
      <p:ext uri="{BB962C8B-B14F-4D97-AF65-F5344CB8AC3E}">
        <p14:creationId xmlns:p14="http://schemas.microsoft.com/office/powerpoint/2010/main" val="10609696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1 &amp; 2 SAMUEL: </a:t>
            </a:r>
            <a:endParaRPr lang="en-US" dirty="0" smtClean="0"/>
          </a:p>
          <a:p>
            <a:pPr marL="82296" indent="0">
              <a:buNone/>
            </a:pPr>
            <a:r>
              <a:rPr lang="en-US" dirty="0" smtClean="0"/>
              <a:t>-</a:t>
            </a:r>
            <a:r>
              <a:rPr lang="en-US" dirty="0"/>
              <a:t>It is implied that </a:t>
            </a:r>
            <a:r>
              <a:rPr lang="en-US" b="1" u="sng" dirty="0" smtClean="0">
                <a:solidFill>
                  <a:srgbClr val="0070C0"/>
                </a:solidFill>
              </a:rPr>
              <a:t>Samuel wrote most of 1 Samuel</a:t>
            </a:r>
            <a:r>
              <a:rPr lang="en-US" dirty="0" smtClean="0"/>
              <a:t> </a:t>
            </a:r>
            <a:r>
              <a:rPr lang="en-US" dirty="0" smtClean="0">
                <a:solidFill>
                  <a:srgbClr val="FF0000"/>
                </a:solidFill>
              </a:rPr>
              <a:t>(1 Sam. 10:25; 1 Chron. 29:29)</a:t>
            </a:r>
          </a:p>
          <a:p>
            <a:pPr marL="82296" indent="0">
              <a:buNone/>
            </a:pPr>
            <a:r>
              <a:rPr lang="en-US" dirty="0" smtClean="0"/>
              <a:t>-1 Samuel records </a:t>
            </a:r>
            <a:r>
              <a:rPr lang="en-US" dirty="0"/>
              <a:t>the death of </a:t>
            </a:r>
            <a:r>
              <a:rPr lang="en-US" dirty="0" smtClean="0"/>
              <a:t>Samuel </a:t>
            </a:r>
            <a:r>
              <a:rPr lang="en-US" dirty="0" smtClean="0">
                <a:solidFill>
                  <a:srgbClr val="FF0000"/>
                </a:solidFill>
              </a:rPr>
              <a:t>(I </a:t>
            </a:r>
            <a:r>
              <a:rPr lang="en-US" dirty="0">
                <a:solidFill>
                  <a:srgbClr val="FF0000"/>
                </a:solidFill>
              </a:rPr>
              <a:t>Sam. 25:1; </a:t>
            </a:r>
            <a:r>
              <a:rPr lang="en-US" dirty="0" smtClean="0">
                <a:solidFill>
                  <a:srgbClr val="FF0000"/>
                </a:solidFill>
              </a:rPr>
              <a:t>28:3)</a:t>
            </a:r>
            <a:r>
              <a:rPr lang="en-US" dirty="0" smtClean="0"/>
              <a:t> &amp; events were recorded long </a:t>
            </a:r>
            <a:r>
              <a:rPr lang="en-US" dirty="0"/>
              <a:t>after his death</a:t>
            </a:r>
            <a:r>
              <a:rPr lang="en-US" dirty="0" smtClean="0"/>
              <a:t>. </a:t>
            </a:r>
            <a:r>
              <a:rPr lang="en-US" dirty="0" smtClean="0">
                <a:solidFill>
                  <a:srgbClr val="0070C0"/>
                </a:solidFill>
              </a:rPr>
              <a:t>This therefore means that there were other writers who participated in the completion of the books</a:t>
            </a:r>
            <a:r>
              <a:rPr lang="en-US" dirty="0" smtClean="0"/>
              <a:t>… Possibly </a:t>
            </a:r>
            <a:r>
              <a:rPr lang="en-US" i="1" dirty="0" err="1">
                <a:solidFill>
                  <a:srgbClr val="FF0000"/>
                </a:solidFill>
              </a:rPr>
              <a:t>Seraiah</a:t>
            </a:r>
            <a:r>
              <a:rPr lang="en-US" dirty="0"/>
              <a:t> </a:t>
            </a:r>
            <a:r>
              <a:rPr lang="en-US" dirty="0">
                <a:solidFill>
                  <a:srgbClr val="FF0000"/>
                </a:solidFill>
              </a:rPr>
              <a:t>the </a:t>
            </a:r>
            <a:r>
              <a:rPr lang="en-US" dirty="0" smtClean="0">
                <a:solidFill>
                  <a:srgbClr val="FF0000"/>
                </a:solidFill>
              </a:rPr>
              <a:t>scribe </a:t>
            </a:r>
            <a:r>
              <a:rPr lang="en-US" dirty="0" smtClean="0"/>
              <a:t>or </a:t>
            </a:r>
            <a:r>
              <a:rPr lang="en-US" dirty="0" err="1"/>
              <a:t>Abiathar</a:t>
            </a:r>
            <a:r>
              <a:rPr lang="en-US" dirty="0"/>
              <a:t> the </a:t>
            </a:r>
            <a:r>
              <a:rPr lang="en-US" dirty="0" smtClean="0"/>
              <a:t>priest </a:t>
            </a:r>
            <a:r>
              <a:rPr lang="en-US" dirty="0" smtClean="0">
                <a:solidFill>
                  <a:srgbClr val="FF0000"/>
                </a:solidFill>
              </a:rPr>
              <a:t>(2 Sam. 8:17)</a:t>
            </a:r>
          </a:p>
          <a:p>
            <a:pPr marL="82296" indent="0">
              <a:buNone/>
            </a:pPr>
            <a:r>
              <a:rPr lang="en-US" dirty="0" smtClean="0"/>
              <a:t>-This also means that </a:t>
            </a:r>
            <a:r>
              <a:rPr lang="en-US" dirty="0" smtClean="0">
                <a:solidFill>
                  <a:srgbClr val="FF0000"/>
                </a:solidFill>
              </a:rPr>
              <a:t>Samuel did not write 2 Samuel</a:t>
            </a:r>
            <a:r>
              <a:rPr lang="en-US" dirty="0" smtClean="0"/>
              <a:t> since he would have been dead!</a:t>
            </a:r>
            <a:endParaRPr lang="en-US" dirty="0"/>
          </a:p>
          <a:p>
            <a:pPr marL="82296" indent="0">
              <a:buNone/>
            </a:pPr>
            <a:endParaRPr lang="en-US" dirty="0"/>
          </a:p>
        </p:txBody>
      </p:sp>
    </p:spTree>
    <p:extLst>
      <p:ext uri="{BB962C8B-B14F-4D97-AF65-F5344CB8AC3E}">
        <p14:creationId xmlns:p14="http://schemas.microsoft.com/office/powerpoint/2010/main" val="35436794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indent="0">
              <a:buNone/>
            </a:pPr>
            <a:r>
              <a:rPr lang="en-US" dirty="0" smtClean="0"/>
              <a:t>-Another </a:t>
            </a:r>
            <a:r>
              <a:rPr lang="en-US" dirty="0" smtClean="0">
                <a:solidFill>
                  <a:srgbClr val="FF0000"/>
                </a:solidFill>
              </a:rPr>
              <a:t>suggested writer </a:t>
            </a:r>
            <a:r>
              <a:rPr lang="en-US" dirty="0" smtClean="0"/>
              <a:t>for 1&amp; 2 Samuel is </a:t>
            </a:r>
            <a:r>
              <a:rPr lang="en-US" dirty="0" smtClean="0">
                <a:solidFill>
                  <a:srgbClr val="FF0000"/>
                </a:solidFill>
              </a:rPr>
              <a:t>Nathan the prophet</a:t>
            </a:r>
            <a:r>
              <a:rPr lang="en-US" dirty="0" smtClean="0"/>
              <a:t>.</a:t>
            </a:r>
          </a:p>
          <a:p>
            <a:pPr marL="82296" indent="0">
              <a:buNone/>
            </a:pPr>
            <a:r>
              <a:rPr lang="en-US" dirty="0" smtClean="0"/>
              <a:t>-</a:t>
            </a:r>
            <a:r>
              <a:rPr lang="en-US" dirty="0"/>
              <a:t>There </a:t>
            </a:r>
            <a:r>
              <a:rPr lang="en-US" dirty="0" smtClean="0"/>
              <a:t>is </a:t>
            </a:r>
            <a:r>
              <a:rPr lang="en-US" dirty="0"/>
              <a:t>evidence of later </a:t>
            </a:r>
            <a:r>
              <a:rPr lang="en-US" dirty="0" smtClean="0"/>
              <a:t>writers/compilers </a:t>
            </a:r>
            <a:r>
              <a:rPr lang="en-US" dirty="0"/>
              <a:t>after Samuel's day exemplified </a:t>
            </a:r>
            <a:r>
              <a:rPr lang="en-US" dirty="0" smtClean="0"/>
              <a:t>by </a:t>
            </a:r>
            <a:r>
              <a:rPr lang="en-US" dirty="0"/>
              <a:t>the phrase </a:t>
            </a:r>
            <a:r>
              <a:rPr lang="en-US" i="1" dirty="0">
                <a:solidFill>
                  <a:srgbClr val="FF0000"/>
                </a:solidFill>
              </a:rPr>
              <a:t>"until this day," </a:t>
            </a:r>
            <a:r>
              <a:rPr lang="en-US" dirty="0" smtClean="0">
                <a:solidFill>
                  <a:srgbClr val="FF0000"/>
                </a:solidFill>
              </a:rPr>
              <a:t>(I </a:t>
            </a:r>
            <a:r>
              <a:rPr lang="en-US" dirty="0">
                <a:solidFill>
                  <a:srgbClr val="FF0000"/>
                </a:solidFill>
              </a:rPr>
              <a:t>Sam. </a:t>
            </a:r>
            <a:r>
              <a:rPr lang="en-US" b="1" dirty="0" smtClean="0">
                <a:solidFill>
                  <a:srgbClr val="0070C0"/>
                </a:solidFill>
              </a:rPr>
              <a:t>*5:5; 6:18</a:t>
            </a:r>
            <a:r>
              <a:rPr lang="en-US" dirty="0">
                <a:solidFill>
                  <a:srgbClr val="FF0000"/>
                </a:solidFill>
              </a:rPr>
              <a:t>; 27:6; 30:25; II Sam. 4:3; 6:8; 18:18</a:t>
            </a:r>
            <a:r>
              <a:rPr lang="en-US" dirty="0" smtClean="0">
                <a:solidFill>
                  <a:srgbClr val="FF0000"/>
                </a:solidFill>
              </a:rPr>
              <a:t>). </a:t>
            </a:r>
            <a:r>
              <a:rPr lang="en-US" dirty="0" smtClean="0">
                <a:solidFill>
                  <a:srgbClr val="0070C0"/>
                </a:solidFill>
              </a:rPr>
              <a:t>*These verses may imply that Samuel did not write any of 1 Samuel.</a:t>
            </a:r>
          </a:p>
          <a:p>
            <a:pPr marL="82296" indent="0">
              <a:buNone/>
            </a:pPr>
            <a:r>
              <a:rPr lang="en-US" dirty="0" smtClean="0">
                <a:solidFill>
                  <a:srgbClr val="C00000"/>
                </a:solidFill>
                <a:effectLst>
                  <a:outerShdw blurRad="38100" dist="38100" dir="2700000" algn="tl">
                    <a:srgbClr val="000000">
                      <a:alpha val="43137"/>
                    </a:srgbClr>
                  </a:outerShdw>
                </a:effectLst>
              </a:rPr>
              <a:t>-The authorship may therefore be unknown but the books can still be named after the person without him being the writer (Ex. Ruth, Esther, 1 &amp; 2 Timothy).</a:t>
            </a:r>
            <a:endParaRPr lang="en-US"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358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838200"/>
            <a:ext cx="8153400" cy="59436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1 &amp; 2 KINGS: </a:t>
            </a:r>
            <a:endParaRPr lang="en-US" dirty="0" smtClean="0"/>
          </a:p>
          <a:p>
            <a:pPr marL="82296" indent="0">
              <a:buNone/>
            </a:pPr>
            <a:r>
              <a:rPr lang="en-US" dirty="0" smtClean="0">
                <a:solidFill>
                  <a:srgbClr val="0070C0"/>
                </a:solidFill>
              </a:rPr>
              <a:t>-In all practicality, </a:t>
            </a:r>
            <a:r>
              <a:rPr lang="en-US" dirty="0">
                <a:solidFill>
                  <a:srgbClr val="0070C0"/>
                </a:solidFill>
              </a:rPr>
              <a:t>these books </a:t>
            </a:r>
            <a:r>
              <a:rPr lang="en-US" dirty="0" smtClean="0">
                <a:solidFill>
                  <a:srgbClr val="0070C0"/>
                </a:solidFill>
              </a:rPr>
              <a:t>are more </a:t>
            </a:r>
            <a:r>
              <a:rPr lang="en-US" dirty="0">
                <a:solidFill>
                  <a:srgbClr val="0070C0"/>
                </a:solidFill>
              </a:rPr>
              <a:t>the work of a compiler </a:t>
            </a:r>
            <a:r>
              <a:rPr lang="en-US" dirty="0" smtClean="0">
                <a:solidFill>
                  <a:srgbClr val="0070C0"/>
                </a:solidFill>
              </a:rPr>
              <a:t>than a writer. </a:t>
            </a:r>
            <a:r>
              <a:rPr lang="en-US" dirty="0" smtClean="0">
                <a:solidFill>
                  <a:srgbClr val="FF0000"/>
                </a:solidFill>
              </a:rPr>
              <a:t>1 &amp; 2 Kings could be considered as a compilation of writings. </a:t>
            </a:r>
            <a:r>
              <a:rPr lang="en-US" dirty="0">
                <a:solidFill>
                  <a:srgbClr val="0070C0"/>
                </a:solidFill>
              </a:rPr>
              <a:t>It must also be noted that the compiler used several </a:t>
            </a:r>
            <a:r>
              <a:rPr lang="en-US" dirty="0" smtClean="0">
                <a:solidFill>
                  <a:srgbClr val="0070C0"/>
                </a:solidFill>
              </a:rPr>
              <a:t>sources. </a:t>
            </a:r>
            <a:r>
              <a:rPr lang="en-US" i="1" dirty="0" smtClean="0"/>
              <a:t>(Suggested compilers are: Ezra or Ezekiel)</a:t>
            </a:r>
          </a:p>
          <a:p>
            <a:pPr marL="82296" indent="0">
              <a:buNone/>
            </a:pPr>
            <a:endParaRPr lang="en-US" sz="800" i="1" dirty="0" smtClean="0"/>
          </a:p>
          <a:p>
            <a:pPr marL="82296" indent="0">
              <a:buNone/>
            </a:pPr>
            <a:r>
              <a:rPr lang="en-US" dirty="0" smtClean="0"/>
              <a:t>-Some scholars say that Jeremiah wrote some &amp; compiled some of the books.  This </a:t>
            </a:r>
            <a:r>
              <a:rPr lang="en-US" dirty="0"/>
              <a:t>is possible because the ending of </a:t>
            </a:r>
            <a:r>
              <a:rPr lang="en-US" dirty="0">
                <a:solidFill>
                  <a:srgbClr val="FF0000"/>
                </a:solidFill>
              </a:rPr>
              <a:t>II </a:t>
            </a:r>
            <a:r>
              <a:rPr lang="en-US" dirty="0" smtClean="0">
                <a:solidFill>
                  <a:srgbClr val="FF0000"/>
                </a:solidFill>
              </a:rPr>
              <a:t>Kings 24:18 to 25:30</a:t>
            </a:r>
            <a:r>
              <a:rPr lang="en-US" dirty="0"/>
              <a:t> </a:t>
            </a:r>
            <a:r>
              <a:rPr lang="en-US" dirty="0" smtClean="0"/>
              <a:t>is </a:t>
            </a:r>
            <a:r>
              <a:rPr lang="en-US" dirty="0"/>
              <a:t>very similar in Hebrew to </a:t>
            </a:r>
            <a:r>
              <a:rPr lang="en-US" dirty="0">
                <a:solidFill>
                  <a:srgbClr val="FF0000"/>
                </a:solidFill>
              </a:rPr>
              <a:t>Jeremiah </a:t>
            </a:r>
            <a:r>
              <a:rPr lang="en-US" dirty="0" smtClean="0">
                <a:solidFill>
                  <a:srgbClr val="FF0000"/>
                </a:solidFill>
              </a:rPr>
              <a:t>chapter 52</a:t>
            </a:r>
            <a:r>
              <a:rPr lang="en-US" dirty="0" smtClean="0"/>
              <a:t>.</a:t>
            </a:r>
            <a:endParaRPr lang="en-US" dirty="0">
              <a:solidFill>
                <a:srgbClr val="FF0000"/>
              </a:solidFill>
            </a:endParaRPr>
          </a:p>
        </p:txBody>
      </p:sp>
    </p:spTree>
    <p:extLst>
      <p:ext uri="{BB962C8B-B14F-4D97-AF65-F5344CB8AC3E}">
        <p14:creationId xmlns:p14="http://schemas.microsoft.com/office/powerpoint/2010/main" val="121838638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1 &amp; 2 CHRONICLES: </a:t>
            </a:r>
            <a:endParaRPr lang="en-US" dirty="0" smtClean="0"/>
          </a:p>
          <a:p>
            <a:pPr marL="82296" indent="0">
              <a:buNone/>
            </a:pPr>
            <a:r>
              <a:rPr lang="en-US" dirty="0" smtClean="0"/>
              <a:t>-Jewish tradition claims that </a:t>
            </a:r>
            <a:r>
              <a:rPr lang="en-US" dirty="0" smtClean="0">
                <a:solidFill>
                  <a:srgbClr val="FF0000"/>
                </a:solidFill>
              </a:rPr>
              <a:t>Ezra</a:t>
            </a:r>
            <a:r>
              <a:rPr lang="en-US" dirty="0" smtClean="0"/>
              <a:t> wrote &amp; compiled these books.</a:t>
            </a:r>
            <a:r>
              <a:rPr lang="en-US" dirty="0"/>
              <a:t> </a:t>
            </a:r>
            <a:r>
              <a:rPr lang="en-US" dirty="0" smtClean="0">
                <a:solidFill>
                  <a:srgbClr val="FF0000"/>
                </a:solidFill>
              </a:rPr>
              <a:t>Ezra </a:t>
            </a:r>
            <a:r>
              <a:rPr lang="en-US" dirty="0">
                <a:solidFill>
                  <a:srgbClr val="FF0000"/>
                </a:solidFill>
              </a:rPr>
              <a:t>1:1-4 and 2</a:t>
            </a:r>
            <a:r>
              <a:rPr lang="en-US" dirty="0" smtClean="0">
                <a:solidFill>
                  <a:srgbClr val="FF0000"/>
                </a:solidFill>
              </a:rPr>
              <a:t> Chron. </a:t>
            </a:r>
            <a:r>
              <a:rPr lang="en-US" dirty="0">
                <a:solidFill>
                  <a:srgbClr val="FF0000"/>
                </a:solidFill>
              </a:rPr>
              <a:t>36:22-23</a:t>
            </a:r>
            <a:r>
              <a:rPr lang="en-US" dirty="0"/>
              <a:t> are very similar in </a:t>
            </a:r>
            <a:r>
              <a:rPr lang="en-US" dirty="0" smtClean="0"/>
              <a:t>Hebrew…the </a:t>
            </a:r>
            <a:r>
              <a:rPr lang="en-US" dirty="0"/>
              <a:t>vocabulary and literary styles are </a:t>
            </a:r>
            <a:r>
              <a:rPr lang="en-US" dirty="0" smtClean="0"/>
              <a:t>similar</a:t>
            </a:r>
            <a:r>
              <a:rPr lang="en-US" dirty="0"/>
              <a:t>.</a:t>
            </a:r>
            <a:endParaRPr lang="en-US" dirty="0" smtClean="0"/>
          </a:p>
          <a:p>
            <a:pPr marL="82296" indent="0">
              <a:buNone/>
            </a:pPr>
            <a:r>
              <a:rPr lang="en-US" dirty="0" smtClean="0"/>
              <a:t>-Chronicles </a:t>
            </a:r>
            <a:r>
              <a:rPr lang="en-US" dirty="0"/>
              <a:t>uses many </a:t>
            </a:r>
            <a:r>
              <a:rPr lang="en-US" dirty="0" smtClean="0"/>
              <a:t>sources…about </a:t>
            </a:r>
            <a:r>
              <a:rPr lang="en-US" dirty="0"/>
              <a:t>half of Samuel and Kings or at least the same </a:t>
            </a:r>
            <a:r>
              <a:rPr lang="en-US" dirty="0" smtClean="0"/>
              <a:t>sources.</a:t>
            </a:r>
          </a:p>
          <a:p>
            <a:pPr marL="82296" indent="0">
              <a:buNone/>
            </a:pPr>
            <a:r>
              <a:rPr lang="en-US" dirty="0" smtClean="0"/>
              <a:t>-There are some </a:t>
            </a:r>
            <a:r>
              <a:rPr lang="en-US" dirty="0" smtClean="0">
                <a:solidFill>
                  <a:srgbClr val="0070C0"/>
                </a:solidFill>
              </a:rPr>
              <a:t>differences in Chronicles &amp; many parts of Ezra’s writings </a:t>
            </a:r>
            <a:r>
              <a:rPr lang="en-US" dirty="0" smtClean="0"/>
              <a:t>to also </a:t>
            </a:r>
            <a:r>
              <a:rPr lang="en-US" dirty="0" smtClean="0">
                <a:solidFill>
                  <a:srgbClr val="0070C0"/>
                </a:solidFill>
              </a:rPr>
              <a:t>bring doubt to his authorship of Chronicles</a:t>
            </a:r>
            <a:r>
              <a:rPr lang="en-US" dirty="0" smtClean="0"/>
              <a:t>.</a:t>
            </a:r>
            <a:endParaRPr lang="en-US" dirty="0"/>
          </a:p>
        </p:txBody>
      </p:sp>
    </p:spTree>
    <p:extLst>
      <p:ext uri="{BB962C8B-B14F-4D97-AF65-F5344CB8AC3E}">
        <p14:creationId xmlns:p14="http://schemas.microsoft.com/office/powerpoint/2010/main" val="373954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WRITERS OF THE BIBLE</a:t>
            </a:r>
            <a:endParaRPr lang="en-US" u="sng" dirty="0"/>
          </a:p>
        </p:txBody>
      </p:sp>
      <p:sp>
        <p:nvSpPr>
          <p:cNvPr id="3" name="Content Placeholder 2"/>
          <p:cNvSpPr>
            <a:spLocks noGrp="1"/>
          </p:cNvSpPr>
          <p:nvPr>
            <p:ph idx="1"/>
          </p:nvPr>
        </p:nvSpPr>
        <p:spPr>
          <a:xfrm>
            <a:off x="990600" y="1143000"/>
            <a:ext cx="8153400" cy="5638800"/>
          </a:xfrm>
        </p:spPr>
        <p:txBody>
          <a:bodyPr>
            <a:noAutofit/>
          </a:bodyPr>
          <a:lstStyle/>
          <a:p>
            <a:pPr marL="82296" lvl="0" indent="0">
              <a:buNone/>
            </a:pPr>
            <a:r>
              <a:rPr lang="en-US" dirty="0" smtClean="0"/>
              <a:t>The men who wrote the Bible were </a:t>
            </a:r>
            <a:r>
              <a:rPr lang="en-US" b="1" i="1" u="sng" dirty="0" smtClean="0">
                <a:solidFill>
                  <a:srgbClr val="FF0000"/>
                </a:solidFill>
              </a:rPr>
              <a:t>inspired</a:t>
            </a:r>
            <a:r>
              <a:rPr lang="en-US" dirty="0" smtClean="0"/>
              <a:t> </a:t>
            </a:r>
            <a:r>
              <a:rPr lang="en-US" dirty="0"/>
              <a:t>by the Holy Spirit</a:t>
            </a:r>
            <a:r>
              <a:rPr lang="en-US" dirty="0" smtClean="0"/>
              <a:t> to write the Holy Scriptures.</a:t>
            </a:r>
          </a:p>
          <a:p>
            <a:pPr marL="82296" lvl="0" indent="0">
              <a:buNone/>
            </a:pPr>
            <a:endParaRPr lang="en-US" sz="1000" dirty="0" smtClean="0"/>
          </a:p>
          <a:p>
            <a:pPr marL="82296" indent="0">
              <a:buNone/>
            </a:pPr>
            <a:r>
              <a:rPr lang="en-JM" b="1" u="sng" dirty="0">
                <a:solidFill>
                  <a:srgbClr val="FF0000"/>
                </a:solidFill>
              </a:rPr>
              <a:t>INSPIRATION</a:t>
            </a:r>
            <a:r>
              <a:rPr lang="en-JM" b="1" dirty="0">
                <a:solidFill>
                  <a:srgbClr val="FF0000"/>
                </a:solidFill>
              </a:rPr>
              <a:t>:</a:t>
            </a:r>
            <a:r>
              <a:rPr lang="en-JM" b="1" dirty="0"/>
              <a:t> </a:t>
            </a:r>
            <a:r>
              <a:rPr lang="en-JM" dirty="0">
                <a:solidFill>
                  <a:srgbClr val="0070C0"/>
                </a:solidFill>
              </a:rPr>
              <a:t>God’s superintendence or supervision of the human </a:t>
            </a:r>
            <a:r>
              <a:rPr lang="en-JM" dirty="0" smtClean="0">
                <a:solidFill>
                  <a:srgbClr val="0070C0"/>
                </a:solidFill>
              </a:rPr>
              <a:t>writers </a:t>
            </a:r>
            <a:r>
              <a:rPr lang="en-JM" dirty="0">
                <a:solidFill>
                  <a:srgbClr val="0070C0"/>
                </a:solidFill>
              </a:rPr>
              <a:t>so that using their own individual personalities, they composed and recorded without error </a:t>
            </a:r>
            <a:r>
              <a:rPr lang="en-JM" dirty="0" smtClean="0">
                <a:solidFill>
                  <a:srgbClr val="0070C0"/>
                </a:solidFill>
              </a:rPr>
              <a:t>His </a:t>
            </a:r>
            <a:r>
              <a:rPr lang="en-JM" dirty="0">
                <a:solidFill>
                  <a:srgbClr val="0070C0"/>
                </a:solidFill>
              </a:rPr>
              <a:t>revelation to man</a:t>
            </a:r>
            <a:r>
              <a:rPr lang="en-JM" dirty="0" smtClean="0">
                <a:solidFill>
                  <a:srgbClr val="0070C0"/>
                </a:solidFill>
              </a:rPr>
              <a:t>.</a:t>
            </a:r>
            <a:r>
              <a:rPr lang="en-JM" dirty="0" smtClean="0"/>
              <a:t>                                       </a:t>
            </a:r>
            <a:r>
              <a:rPr lang="en-US" dirty="0" smtClean="0"/>
              <a:t>The </a:t>
            </a:r>
            <a:r>
              <a:rPr lang="en-US" dirty="0"/>
              <a:t>Bible is </a:t>
            </a:r>
            <a:r>
              <a:rPr lang="en-US" b="1" i="1" u="sng" dirty="0">
                <a:solidFill>
                  <a:srgbClr val="FF0000"/>
                </a:solidFill>
              </a:rPr>
              <a:t>supernaturally inspired</a:t>
            </a:r>
            <a:r>
              <a:rPr lang="en-US" dirty="0"/>
              <a:t>.... It comes from God Himself. In fact, the Bible is the precise </a:t>
            </a:r>
            <a:r>
              <a:rPr lang="en-US" dirty="0" smtClean="0"/>
              <a:t>message that </a:t>
            </a:r>
            <a:r>
              <a:rPr lang="en-US" dirty="0"/>
              <a:t>God wanted </a:t>
            </a:r>
            <a:r>
              <a:rPr lang="en-US" dirty="0" smtClean="0"/>
              <a:t>to be recorded.</a:t>
            </a:r>
            <a:endParaRPr lang="en-US" dirty="0"/>
          </a:p>
          <a:p>
            <a:pPr marL="82296" lvl="0" indent="0">
              <a:buNone/>
            </a:pPr>
            <a:endParaRPr lang="en-US" dirty="0"/>
          </a:p>
        </p:txBody>
      </p:sp>
    </p:spTree>
    <p:extLst>
      <p:ext uri="{BB962C8B-B14F-4D97-AF65-F5344CB8AC3E}">
        <p14:creationId xmlns:p14="http://schemas.microsoft.com/office/powerpoint/2010/main" val="425436875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600200"/>
            <a:ext cx="8153400" cy="51816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1 &amp; 2 CHRONICLES: </a:t>
            </a:r>
            <a:endParaRPr lang="en-US" dirty="0" smtClean="0"/>
          </a:p>
          <a:p>
            <a:pPr marL="82296" indent="0">
              <a:buNone/>
            </a:pPr>
            <a:r>
              <a:rPr lang="en-US" b="1" dirty="0" smtClean="0">
                <a:solidFill>
                  <a:srgbClr val="0070C0"/>
                </a:solidFill>
              </a:rPr>
              <a:t>If the writer is NOT Ezra then whoever this anonymous person is; he is likely to be a Levite or at least one who served in the temple services. He had extensive knowledge and experience of Israel’s historical details. He was definitely one that had Israelite background.</a:t>
            </a:r>
            <a:endParaRPr lang="en-US" b="1" dirty="0">
              <a:solidFill>
                <a:srgbClr val="0070C0"/>
              </a:solidFill>
            </a:endParaRPr>
          </a:p>
        </p:txBody>
      </p:sp>
    </p:spTree>
    <p:extLst>
      <p:ext uri="{BB962C8B-B14F-4D97-AF65-F5344CB8AC3E}">
        <p14:creationId xmlns:p14="http://schemas.microsoft.com/office/powerpoint/2010/main" val="174349291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EZRA: </a:t>
            </a:r>
            <a:endParaRPr lang="en-US" dirty="0" smtClean="0"/>
          </a:p>
          <a:p>
            <a:pPr marL="82296" indent="0">
              <a:buNone/>
            </a:pPr>
            <a:r>
              <a:rPr lang="en-US" dirty="0" smtClean="0"/>
              <a:t>-Jewish tradition has widely accepted that the book was written by Ezra. Some have suggested that Ezra compiled some parts </a:t>
            </a:r>
            <a:r>
              <a:rPr lang="en-US" dirty="0" smtClean="0">
                <a:solidFill>
                  <a:srgbClr val="FF0000"/>
                </a:solidFill>
              </a:rPr>
              <a:t>(Ezra1-6) </a:t>
            </a:r>
            <a:r>
              <a:rPr lang="en-US" dirty="0" smtClean="0"/>
              <a:t>and wrote some other parts </a:t>
            </a:r>
            <a:r>
              <a:rPr lang="en-US" dirty="0" smtClean="0">
                <a:solidFill>
                  <a:srgbClr val="FF0000"/>
                </a:solidFill>
              </a:rPr>
              <a:t>(Ezra 7-10)</a:t>
            </a:r>
            <a:r>
              <a:rPr lang="en-US" dirty="0" smtClean="0"/>
              <a:t>.</a:t>
            </a:r>
          </a:p>
          <a:p>
            <a:pPr marL="82296" indent="0">
              <a:buNone/>
            </a:pPr>
            <a:r>
              <a:rPr lang="en-US" dirty="0" smtClean="0"/>
              <a:t>-Note that the book does not identify the writer, however, the book does eventually lead to Ezra as the writer.</a:t>
            </a:r>
          </a:p>
          <a:p>
            <a:pPr marL="82296" indent="0">
              <a:buNone/>
            </a:pPr>
            <a:r>
              <a:rPr lang="en-US" dirty="0" smtClean="0"/>
              <a:t>-Ezra </a:t>
            </a:r>
            <a:r>
              <a:rPr lang="en-US" dirty="0" smtClean="0">
                <a:solidFill>
                  <a:srgbClr val="FF0000"/>
                </a:solidFill>
              </a:rPr>
              <a:t>chapters 7-9 </a:t>
            </a:r>
            <a:r>
              <a:rPr lang="en-US" dirty="0" smtClean="0"/>
              <a:t>was written in the 1</a:t>
            </a:r>
            <a:r>
              <a:rPr lang="en-US" baseline="30000" dirty="0" smtClean="0"/>
              <a:t>st</a:t>
            </a:r>
            <a:r>
              <a:rPr lang="en-US" dirty="0" smtClean="0"/>
              <a:t> person so whoever the writer is, he got personal in these chapters….</a:t>
            </a:r>
            <a:endParaRPr lang="en-US" dirty="0"/>
          </a:p>
        </p:txBody>
      </p:sp>
    </p:spTree>
    <p:extLst>
      <p:ext uri="{BB962C8B-B14F-4D97-AF65-F5344CB8AC3E}">
        <p14:creationId xmlns:p14="http://schemas.microsoft.com/office/powerpoint/2010/main" val="201677875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914400"/>
            <a:ext cx="8153400" cy="58674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EZRA: </a:t>
            </a:r>
            <a:endParaRPr lang="en-US" dirty="0" smtClean="0"/>
          </a:p>
          <a:p>
            <a:pPr marL="82296" indent="0">
              <a:buNone/>
            </a:pPr>
            <a:r>
              <a:rPr lang="en-US" dirty="0" smtClean="0"/>
              <a:t>-The parts that mention Ezra’s life (Ezra 7-9), are the parts where the writer gets personal in using “we” …“me” &amp; “I” statements.</a:t>
            </a:r>
            <a:r>
              <a:rPr lang="en-US" dirty="0"/>
              <a:t> </a:t>
            </a:r>
            <a:r>
              <a:rPr lang="en-US" dirty="0" smtClean="0">
                <a:solidFill>
                  <a:srgbClr val="FF0000"/>
                </a:solidFill>
              </a:rPr>
              <a:t>(Ezra 7:28; 8:15-36; 9:3-15)</a:t>
            </a:r>
          </a:p>
          <a:p>
            <a:pPr marL="82296" indent="0">
              <a:buNone/>
            </a:pPr>
            <a:r>
              <a:rPr lang="en-US" dirty="0" smtClean="0"/>
              <a:t>-Ezra’s mission is the same as the writer’s; hence Ezra is the writer. </a:t>
            </a:r>
            <a:r>
              <a:rPr lang="en-US" dirty="0" smtClean="0">
                <a:solidFill>
                  <a:srgbClr val="FF0000"/>
                </a:solidFill>
              </a:rPr>
              <a:t>(7:6-15; 27-28-8:1)</a:t>
            </a:r>
          </a:p>
          <a:p>
            <a:pPr marL="82296" indent="0">
              <a:buNone/>
            </a:pPr>
            <a:r>
              <a:rPr lang="en-US" dirty="0" smtClean="0"/>
              <a:t>-The person </a:t>
            </a:r>
            <a:r>
              <a:rPr lang="en-US" dirty="0"/>
              <a:t>who was praying in </a:t>
            </a:r>
            <a:r>
              <a:rPr lang="en-US" dirty="0" smtClean="0">
                <a:solidFill>
                  <a:srgbClr val="FF0000"/>
                </a:solidFill>
              </a:rPr>
              <a:t>9:5-15</a:t>
            </a:r>
            <a:r>
              <a:rPr lang="en-US" dirty="0" smtClean="0"/>
              <a:t> </a:t>
            </a:r>
            <a:r>
              <a:rPr lang="en-US" dirty="0"/>
              <a:t>is </a:t>
            </a:r>
            <a:r>
              <a:rPr lang="en-US" dirty="0" smtClean="0"/>
              <a:t>definitely the writer… And the person who was praying is identified as Ezra, in </a:t>
            </a:r>
            <a:r>
              <a:rPr lang="en-US" dirty="0" smtClean="0">
                <a:solidFill>
                  <a:srgbClr val="FF0000"/>
                </a:solidFill>
              </a:rPr>
              <a:t>10:1</a:t>
            </a:r>
            <a:r>
              <a:rPr lang="en-US" dirty="0" smtClean="0"/>
              <a:t>; hence Ezra is the writer of the book.</a:t>
            </a:r>
          </a:p>
        </p:txBody>
      </p:sp>
    </p:spTree>
    <p:extLst>
      <p:ext uri="{BB962C8B-B14F-4D97-AF65-F5344CB8AC3E}">
        <p14:creationId xmlns:p14="http://schemas.microsoft.com/office/powerpoint/2010/main" val="15502842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EZRA: </a:t>
            </a:r>
            <a:endParaRPr lang="en-US" dirty="0" smtClean="0"/>
          </a:p>
          <a:p>
            <a:pPr marL="82296" indent="0">
              <a:buNone/>
            </a:pPr>
            <a:r>
              <a:rPr lang="en-US" dirty="0" smtClean="0"/>
              <a:t>-Ezra </a:t>
            </a:r>
            <a:r>
              <a:rPr lang="en-US" dirty="0"/>
              <a:t>was a </a:t>
            </a:r>
            <a:r>
              <a:rPr lang="en-US" dirty="0" smtClean="0">
                <a:solidFill>
                  <a:srgbClr val="FF0000"/>
                </a:solidFill>
              </a:rPr>
              <a:t>priest </a:t>
            </a:r>
            <a:r>
              <a:rPr lang="en-US" dirty="0" smtClean="0"/>
              <a:t>(Ezra </a:t>
            </a:r>
            <a:r>
              <a:rPr lang="en-US" dirty="0"/>
              <a:t>7:1-5) and a </a:t>
            </a:r>
            <a:r>
              <a:rPr lang="en-US" dirty="0">
                <a:solidFill>
                  <a:srgbClr val="FF0000"/>
                </a:solidFill>
              </a:rPr>
              <a:t>scribe</a:t>
            </a:r>
            <a:r>
              <a:rPr lang="en-US" dirty="0"/>
              <a:t> </a:t>
            </a:r>
            <a:r>
              <a:rPr lang="en-US" dirty="0" smtClean="0"/>
              <a:t>at </a:t>
            </a:r>
            <a:r>
              <a:rPr lang="en-US" dirty="0"/>
              <a:t>the Persian court of </a:t>
            </a:r>
            <a:r>
              <a:rPr lang="en-US" dirty="0" smtClean="0"/>
              <a:t>King </a:t>
            </a:r>
            <a:r>
              <a:rPr lang="en-US" dirty="0" err="1" smtClean="0"/>
              <a:t>Artaxerxes</a:t>
            </a:r>
            <a:r>
              <a:rPr lang="en-US" dirty="0" smtClean="0"/>
              <a:t> I</a:t>
            </a:r>
            <a:r>
              <a:rPr lang="en-US" dirty="0"/>
              <a:t> (Ezra 7:6-7)</a:t>
            </a:r>
            <a:r>
              <a:rPr lang="en-US" dirty="0" smtClean="0"/>
              <a:t>. In chapters 7-10 the writer seems to be carrying out these duties as priest &amp; scribe. He assumed spiritual leadership of the Israelites &amp; scribal duties for the king. The writer addressed </a:t>
            </a:r>
            <a:r>
              <a:rPr lang="en-US" dirty="0"/>
              <a:t>the people </a:t>
            </a:r>
            <a:r>
              <a:rPr lang="en-US" dirty="0" smtClean="0"/>
              <a:t>about some concerns </a:t>
            </a:r>
            <a:r>
              <a:rPr lang="en-US" dirty="0" smtClean="0">
                <a:solidFill>
                  <a:srgbClr val="FF0000"/>
                </a:solidFill>
              </a:rPr>
              <a:t>(8-9) </a:t>
            </a:r>
            <a:r>
              <a:rPr lang="en-US" dirty="0" smtClean="0"/>
              <a:t>&amp; they responded to the writer in repentance in </a:t>
            </a:r>
            <a:r>
              <a:rPr lang="en-US" dirty="0" smtClean="0">
                <a:solidFill>
                  <a:srgbClr val="FF0000"/>
                </a:solidFill>
              </a:rPr>
              <a:t>10:2-5</a:t>
            </a:r>
            <a:r>
              <a:rPr lang="en-US" dirty="0" smtClean="0"/>
              <a:t>… </a:t>
            </a:r>
            <a:r>
              <a:rPr lang="en-US" i="1" dirty="0" smtClean="0">
                <a:solidFill>
                  <a:srgbClr val="0070C0"/>
                </a:solidFill>
              </a:rPr>
              <a:t>That person they responded to is identified as </a:t>
            </a:r>
            <a:r>
              <a:rPr lang="en-US" i="1" dirty="0" smtClean="0">
                <a:solidFill>
                  <a:srgbClr val="FF0000"/>
                </a:solidFill>
              </a:rPr>
              <a:t>Ezra</a:t>
            </a:r>
            <a:r>
              <a:rPr lang="en-US" i="1" dirty="0" smtClean="0">
                <a:solidFill>
                  <a:srgbClr val="0070C0"/>
                </a:solidFill>
              </a:rPr>
              <a:t>, thus </a:t>
            </a:r>
            <a:r>
              <a:rPr lang="en-US" i="1" dirty="0" smtClean="0">
                <a:solidFill>
                  <a:srgbClr val="FF0000"/>
                </a:solidFill>
              </a:rPr>
              <a:t>Ezra</a:t>
            </a:r>
            <a:r>
              <a:rPr lang="en-US" i="1" dirty="0" smtClean="0">
                <a:solidFill>
                  <a:srgbClr val="0070C0"/>
                </a:solidFill>
              </a:rPr>
              <a:t> is the </a:t>
            </a:r>
            <a:r>
              <a:rPr lang="en-US" i="1" dirty="0" smtClean="0">
                <a:solidFill>
                  <a:srgbClr val="FF0000"/>
                </a:solidFill>
              </a:rPr>
              <a:t>writer</a:t>
            </a:r>
            <a:r>
              <a:rPr lang="en-US" i="1" dirty="0" smtClean="0">
                <a:solidFill>
                  <a:srgbClr val="0070C0"/>
                </a:solidFill>
              </a:rPr>
              <a:t> of the </a:t>
            </a:r>
            <a:r>
              <a:rPr lang="en-US" i="1" dirty="0" smtClean="0">
                <a:solidFill>
                  <a:srgbClr val="FF0000"/>
                </a:solidFill>
              </a:rPr>
              <a:t>book</a:t>
            </a:r>
            <a:r>
              <a:rPr lang="en-US" i="1" dirty="0" smtClean="0">
                <a:solidFill>
                  <a:srgbClr val="0070C0"/>
                </a:solidFill>
              </a:rPr>
              <a:t>!</a:t>
            </a:r>
          </a:p>
        </p:txBody>
      </p:sp>
    </p:spTree>
    <p:extLst>
      <p:ext uri="{BB962C8B-B14F-4D97-AF65-F5344CB8AC3E}">
        <p14:creationId xmlns:p14="http://schemas.microsoft.com/office/powerpoint/2010/main" val="21280245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ESTHER: </a:t>
            </a:r>
            <a:endParaRPr lang="en-US" dirty="0" smtClean="0"/>
          </a:p>
          <a:p>
            <a:pPr marL="82296" indent="0">
              <a:buNone/>
            </a:pPr>
            <a:r>
              <a:rPr lang="en-US" dirty="0" smtClean="0"/>
              <a:t>-</a:t>
            </a:r>
            <a:r>
              <a:rPr lang="en-US" dirty="0"/>
              <a:t>S</a:t>
            </a:r>
            <a:r>
              <a:rPr lang="en-US" dirty="0" smtClean="0"/>
              <a:t>ome scholars say that </a:t>
            </a:r>
            <a:r>
              <a:rPr lang="en-US" dirty="0" smtClean="0">
                <a:solidFill>
                  <a:srgbClr val="0070C0"/>
                </a:solidFill>
              </a:rPr>
              <a:t>Mordecai</a:t>
            </a:r>
            <a:r>
              <a:rPr lang="en-US" dirty="0" smtClean="0"/>
              <a:t> is the most likely writer of the book.</a:t>
            </a:r>
          </a:p>
          <a:p>
            <a:pPr marL="82296" indent="0">
              <a:buNone/>
            </a:pPr>
            <a:r>
              <a:rPr lang="en-US" dirty="0" smtClean="0"/>
              <a:t>-Others have suggested that </a:t>
            </a:r>
            <a:r>
              <a:rPr lang="en-US" dirty="0" smtClean="0">
                <a:solidFill>
                  <a:srgbClr val="0070C0"/>
                </a:solidFill>
              </a:rPr>
              <a:t>Ezra</a:t>
            </a:r>
            <a:r>
              <a:rPr lang="en-US" dirty="0" smtClean="0"/>
              <a:t> is the writer.</a:t>
            </a:r>
          </a:p>
          <a:p>
            <a:pPr marL="82296" indent="0">
              <a:buNone/>
            </a:pPr>
            <a:r>
              <a:rPr lang="en-US" dirty="0" smtClean="0"/>
              <a:t>-Some have proposed that it could have been a combination of </a:t>
            </a:r>
            <a:r>
              <a:rPr lang="en-US" dirty="0" smtClean="0">
                <a:solidFill>
                  <a:srgbClr val="0070C0"/>
                </a:solidFill>
              </a:rPr>
              <a:t>several unnamed writers </a:t>
            </a:r>
            <a:r>
              <a:rPr lang="en-US" dirty="0" smtClean="0"/>
              <a:t>&amp; </a:t>
            </a:r>
            <a:r>
              <a:rPr lang="en-US" dirty="0" smtClean="0">
                <a:solidFill>
                  <a:srgbClr val="0070C0"/>
                </a:solidFill>
              </a:rPr>
              <a:t>compilers</a:t>
            </a:r>
            <a:r>
              <a:rPr lang="en-US" dirty="0" smtClean="0"/>
              <a:t>.</a:t>
            </a:r>
          </a:p>
          <a:p>
            <a:pPr marL="82296" indent="0">
              <a:buNone/>
            </a:pPr>
            <a:r>
              <a:rPr lang="en-US" dirty="0" smtClean="0"/>
              <a:t>-</a:t>
            </a:r>
            <a:r>
              <a:rPr lang="en-US" dirty="0" smtClean="0">
                <a:solidFill>
                  <a:srgbClr val="FF0000"/>
                </a:solidFill>
              </a:rPr>
              <a:t>The writer of the book continues to be an unsettled debate among scholars but it is settled that the book is inspired by God.</a:t>
            </a:r>
          </a:p>
        </p:txBody>
      </p:sp>
    </p:spTree>
    <p:extLst>
      <p:ext uri="{BB962C8B-B14F-4D97-AF65-F5344CB8AC3E}">
        <p14:creationId xmlns:p14="http://schemas.microsoft.com/office/powerpoint/2010/main" val="286894884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JOB: </a:t>
            </a:r>
            <a:endParaRPr lang="en-US" dirty="0" smtClean="0"/>
          </a:p>
          <a:p>
            <a:pPr marL="82296" indent="0">
              <a:buNone/>
            </a:pPr>
            <a:r>
              <a:rPr lang="en-US" dirty="0" smtClean="0"/>
              <a:t>-Some have proposed </a:t>
            </a:r>
            <a:r>
              <a:rPr lang="en-US" dirty="0" smtClean="0">
                <a:solidFill>
                  <a:srgbClr val="0070C0"/>
                </a:solidFill>
              </a:rPr>
              <a:t>Moses</a:t>
            </a:r>
            <a:r>
              <a:rPr lang="en-US" dirty="0" smtClean="0"/>
              <a:t> as the writer, since Job is assumed to be one of the earliest books written.</a:t>
            </a:r>
          </a:p>
          <a:p>
            <a:pPr marL="82296" indent="0">
              <a:buNone/>
            </a:pPr>
            <a:r>
              <a:rPr lang="en-US" dirty="0" smtClean="0"/>
              <a:t>-Others have suggested that an </a:t>
            </a:r>
            <a:r>
              <a:rPr lang="en-US" dirty="0" smtClean="0">
                <a:solidFill>
                  <a:srgbClr val="0070C0"/>
                </a:solidFill>
              </a:rPr>
              <a:t>unnamed </a:t>
            </a:r>
            <a:r>
              <a:rPr lang="en-US" dirty="0">
                <a:solidFill>
                  <a:srgbClr val="0070C0"/>
                </a:solidFill>
              </a:rPr>
              <a:t>Jewish philosopher</a:t>
            </a:r>
            <a:r>
              <a:rPr lang="en-US" dirty="0"/>
              <a:t> </a:t>
            </a:r>
            <a:r>
              <a:rPr lang="en-US" dirty="0" smtClean="0"/>
              <a:t>was responsible for chronicling </a:t>
            </a:r>
            <a:r>
              <a:rPr lang="en-US" dirty="0"/>
              <a:t>the historical life of </a:t>
            </a:r>
            <a:r>
              <a:rPr lang="en-US" dirty="0" smtClean="0"/>
              <a:t>Job.</a:t>
            </a:r>
          </a:p>
          <a:p>
            <a:pPr marL="82296" indent="0">
              <a:buNone/>
            </a:pPr>
            <a:r>
              <a:rPr lang="en-US" dirty="0" smtClean="0"/>
              <a:t>-</a:t>
            </a:r>
            <a:r>
              <a:rPr lang="en-US" dirty="0" smtClean="0">
                <a:solidFill>
                  <a:srgbClr val="FF0000"/>
                </a:solidFill>
              </a:rPr>
              <a:t>It will remain an uncertainty as to whom the writer of the book of Job was; but we are certain it was inspired by God.</a:t>
            </a:r>
          </a:p>
        </p:txBody>
      </p:sp>
    </p:spTree>
    <p:extLst>
      <p:ext uri="{BB962C8B-B14F-4D97-AF65-F5344CB8AC3E}">
        <p14:creationId xmlns:p14="http://schemas.microsoft.com/office/powerpoint/2010/main" val="417129333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709"/>
            <a:ext cx="8001000" cy="1036638"/>
          </a:xfrm>
        </p:spPr>
        <p:txBody>
          <a:bodyPr>
            <a:normAutofit fontScale="90000"/>
          </a:bodyPr>
          <a:lstStyle/>
          <a:p>
            <a:pPr algn="ctr"/>
            <a:r>
              <a:rPr lang="en-US" u="sng" dirty="0" smtClean="0">
                <a:solidFill>
                  <a:srgbClr val="00B050"/>
                </a:solidFill>
              </a:rPr>
              <a:t>Writers: How do we know for sure?</a:t>
            </a:r>
            <a:endParaRPr lang="en-US" u="sng" dirty="0">
              <a:solidFill>
                <a:srgbClr val="00B050"/>
              </a:solidFill>
            </a:endParaRPr>
          </a:p>
        </p:txBody>
      </p:sp>
      <p:sp>
        <p:nvSpPr>
          <p:cNvPr id="3" name="Content Placeholder 2"/>
          <p:cNvSpPr>
            <a:spLocks noGrp="1"/>
          </p:cNvSpPr>
          <p:nvPr>
            <p:ph idx="1"/>
          </p:nvPr>
        </p:nvSpPr>
        <p:spPr>
          <a:xfrm>
            <a:off x="990600" y="1066800"/>
            <a:ext cx="8153400" cy="5715000"/>
          </a:xfrm>
        </p:spPr>
        <p:txBody>
          <a:bodyPr>
            <a:noAutofit/>
          </a:bodyPr>
          <a:lstStyle/>
          <a:p>
            <a:pPr marL="82296" lvl="0" indent="0" algn="ctr">
              <a:buNone/>
            </a:pPr>
            <a:endParaRPr lang="en-US" sz="800" u="sng" dirty="0" smtClean="0">
              <a:solidFill>
                <a:schemeClr val="accent3"/>
              </a:solidFill>
            </a:endParaRPr>
          </a:p>
          <a:p>
            <a:pPr marL="82296" lvl="0" indent="0">
              <a:buNone/>
            </a:pPr>
            <a:r>
              <a:rPr lang="en-US" dirty="0" smtClean="0">
                <a:solidFill>
                  <a:srgbClr val="FF0000"/>
                </a:solidFill>
              </a:rPr>
              <a:t>LAMENTATIONS: </a:t>
            </a:r>
            <a:endParaRPr lang="en-US" dirty="0" smtClean="0"/>
          </a:p>
          <a:p>
            <a:pPr marL="82296" indent="0">
              <a:buNone/>
            </a:pPr>
            <a:r>
              <a:rPr lang="en-US" dirty="0" smtClean="0"/>
              <a:t>-Jewish &amp; Church traditions unanimously attribute the work to </a:t>
            </a:r>
            <a:r>
              <a:rPr lang="en-US" dirty="0" smtClean="0">
                <a:solidFill>
                  <a:srgbClr val="FF0000"/>
                </a:solidFill>
              </a:rPr>
              <a:t>Jeremiah</a:t>
            </a:r>
            <a:r>
              <a:rPr lang="en-US" dirty="0" smtClean="0"/>
              <a:t>.</a:t>
            </a:r>
          </a:p>
          <a:p>
            <a:pPr marL="82296" indent="0">
              <a:buNone/>
            </a:pPr>
            <a:r>
              <a:rPr lang="en-US" dirty="0" smtClean="0"/>
              <a:t>-Ancient translations like the Septuagint and the Latin Vulgate actually prefaced the book with statements: </a:t>
            </a:r>
            <a:r>
              <a:rPr lang="en-US" i="1" dirty="0" smtClean="0">
                <a:solidFill>
                  <a:srgbClr val="FF0000"/>
                </a:solidFill>
              </a:rPr>
              <a:t>(“The </a:t>
            </a:r>
            <a:r>
              <a:rPr lang="en-US" i="1" dirty="0">
                <a:solidFill>
                  <a:srgbClr val="FF0000"/>
                </a:solidFill>
              </a:rPr>
              <a:t>Book of Lamentations of Jeremiah the Prophet</a:t>
            </a:r>
            <a:r>
              <a:rPr lang="en-US" i="1" dirty="0" smtClean="0">
                <a:solidFill>
                  <a:srgbClr val="FF0000"/>
                </a:solidFill>
              </a:rPr>
              <a:t>.”) </a:t>
            </a:r>
            <a:r>
              <a:rPr lang="en-US" dirty="0" smtClean="0"/>
              <a:t>ascribing it to </a:t>
            </a:r>
            <a:r>
              <a:rPr lang="en-US" dirty="0" smtClean="0">
                <a:solidFill>
                  <a:srgbClr val="FF0000"/>
                </a:solidFill>
              </a:rPr>
              <a:t>Jeremiah</a:t>
            </a:r>
            <a:r>
              <a:rPr lang="en-US" dirty="0" smtClean="0"/>
              <a:t>.</a:t>
            </a:r>
          </a:p>
          <a:p>
            <a:pPr marL="82296" indent="0">
              <a:buNone/>
            </a:pPr>
            <a:r>
              <a:rPr lang="en-US" dirty="0" smtClean="0"/>
              <a:t>-The internal evidence also points to </a:t>
            </a:r>
            <a:r>
              <a:rPr lang="en-US" dirty="0" smtClean="0">
                <a:solidFill>
                  <a:srgbClr val="FF0000"/>
                </a:solidFill>
              </a:rPr>
              <a:t>Jeremiah</a:t>
            </a:r>
            <a:r>
              <a:rPr lang="en-US" dirty="0" smtClean="0"/>
              <a:t> as the books of Jeremiah &amp; Lamentations show a strong link.</a:t>
            </a:r>
          </a:p>
        </p:txBody>
      </p:sp>
    </p:spTree>
    <p:extLst>
      <p:ext uri="{BB962C8B-B14F-4D97-AF65-F5344CB8AC3E}">
        <p14:creationId xmlns:p14="http://schemas.microsoft.com/office/powerpoint/2010/main" val="176123484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04800"/>
            <a:ext cx="7696200" cy="1070082"/>
          </a:xfrm>
          <a:solidFill>
            <a:schemeClr val="accent1"/>
          </a:solidFill>
        </p:spPr>
        <p:txBody>
          <a:bodyPr>
            <a:normAutofit/>
          </a:bodyPr>
          <a:lstStyle/>
          <a:p>
            <a:pPr algn="ctr"/>
            <a:r>
              <a:rPr lang="en-US" sz="5400" b="1" u="sng" dirty="0" smtClean="0">
                <a:solidFill>
                  <a:srgbClr val="8D3F05"/>
                </a:solidFill>
              </a:rPr>
              <a:t>THE RELIABLE BIBLE</a:t>
            </a:r>
            <a:endParaRPr lang="en-US" sz="5400" b="1" u="sng" dirty="0">
              <a:solidFill>
                <a:srgbClr val="8D3F05"/>
              </a:solidFill>
            </a:endParaRPr>
          </a:p>
        </p:txBody>
      </p:sp>
      <p:sp>
        <p:nvSpPr>
          <p:cNvPr id="3" name="Subtitle 2"/>
          <p:cNvSpPr>
            <a:spLocks noGrp="1"/>
          </p:cNvSpPr>
          <p:nvPr>
            <p:ph type="subTitle" idx="1"/>
          </p:nvPr>
        </p:nvSpPr>
        <p:spPr>
          <a:xfrm>
            <a:off x="1295400" y="5638800"/>
            <a:ext cx="7406640" cy="838200"/>
          </a:xfrm>
        </p:spPr>
        <p:txBody>
          <a:bodyPr>
            <a:normAutofit/>
          </a:bodyPr>
          <a:lstStyle/>
          <a:p>
            <a:pPr algn="ctr"/>
            <a:r>
              <a:rPr lang="en-US" sz="4000" b="1" dirty="0" smtClean="0">
                <a:latin typeface="Bradley Hand ITC" pitchFamily="66" charset="0"/>
              </a:rPr>
              <a:t>Grounded by the Word</a:t>
            </a:r>
            <a:endParaRPr lang="en-US" sz="4000" b="1" dirty="0">
              <a:latin typeface="Bradley Hand ITC" pitchFamily="66" charset="0"/>
            </a:endParaRPr>
          </a:p>
        </p:txBody>
      </p:sp>
      <p:pic>
        <p:nvPicPr>
          <p:cNvPr id="1026" name="Picture 2" descr="Dream Meaning of Bible - Dream Interpre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858995" cy="362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2622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291" y="381000"/>
            <a:ext cx="8001000" cy="838200"/>
          </a:xfrm>
        </p:spPr>
        <p:txBody>
          <a:bodyPr>
            <a:normAutofit fontScale="90000"/>
          </a:bodyPr>
          <a:lstStyle/>
          <a:p>
            <a:pPr algn="ctr"/>
            <a:r>
              <a:rPr lang="en-JM" sz="4000" b="1" u="sng" dirty="0">
                <a:effectLst/>
              </a:rPr>
              <a:t>HOW WAS THE BIBLE COMPILED</a:t>
            </a:r>
            <a:r>
              <a:rPr lang="en-US" dirty="0">
                <a:effectLst/>
              </a:rPr>
              <a:t/>
            </a:r>
            <a:br>
              <a:rPr lang="en-US" dirty="0">
                <a:effectLst/>
              </a:rPr>
            </a:br>
            <a:endParaRPr lang="en-US" u="sng" dirty="0">
              <a:solidFill>
                <a:srgbClr val="00B050"/>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indent="0">
              <a:buNone/>
            </a:pPr>
            <a:r>
              <a:rPr lang="en-US" b="1" dirty="0" smtClean="0">
                <a:solidFill>
                  <a:schemeClr val="tx2">
                    <a:lumMod val="60000"/>
                    <a:lumOff val="40000"/>
                  </a:schemeClr>
                </a:solidFill>
              </a:rPr>
              <a:t>The </a:t>
            </a:r>
            <a:r>
              <a:rPr lang="en-US" b="1" dirty="0">
                <a:solidFill>
                  <a:schemeClr val="tx2">
                    <a:lumMod val="60000"/>
                    <a:lumOff val="40000"/>
                  </a:schemeClr>
                </a:solidFill>
              </a:rPr>
              <a:t>canon of </a:t>
            </a:r>
            <a:r>
              <a:rPr lang="en-US" b="1" dirty="0" smtClean="0">
                <a:solidFill>
                  <a:schemeClr val="tx2">
                    <a:lumMod val="60000"/>
                    <a:lumOff val="40000"/>
                  </a:schemeClr>
                </a:solidFill>
              </a:rPr>
              <a:t>Scripture</a:t>
            </a:r>
            <a:r>
              <a:rPr lang="en-US" dirty="0" smtClean="0">
                <a:solidFill>
                  <a:schemeClr val="tx2">
                    <a:lumMod val="60000"/>
                    <a:lumOff val="40000"/>
                  </a:schemeClr>
                </a:solidFill>
              </a:rPr>
              <a:t> </a:t>
            </a:r>
            <a:r>
              <a:rPr lang="en-US" dirty="0"/>
              <a:t>refers to the </a:t>
            </a:r>
            <a:r>
              <a:rPr lang="en-US" dirty="0">
                <a:solidFill>
                  <a:srgbClr val="0070C0"/>
                </a:solidFill>
              </a:rPr>
              <a:t>collection of </a:t>
            </a:r>
            <a:r>
              <a:rPr lang="en-US" dirty="0" smtClean="0">
                <a:solidFill>
                  <a:srgbClr val="0070C0"/>
                </a:solidFill>
              </a:rPr>
              <a:t>officially </a:t>
            </a:r>
            <a:r>
              <a:rPr lang="en-US" dirty="0">
                <a:solidFill>
                  <a:srgbClr val="0070C0"/>
                </a:solidFill>
              </a:rPr>
              <a:t>accepted books </a:t>
            </a:r>
            <a:r>
              <a:rPr lang="en-US" dirty="0"/>
              <a:t>of the Bible that set the </a:t>
            </a:r>
            <a:r>
              <a:rPr lang="en-US" i="1" dirty="0"/>
              <a:t>standard</a:t>
            </a:r>
            <a:r>
              <a:rPr lang="en-US" dirty="0"/>
              <a:t> for correct Christian belief and practice and that also </a:t>
            </a:r>
            <a:r>
              <a:rPr lang="en-US" dirty="0" smtClean="0"/>
              <a:t>met </a:t>
            </a:r>
            <a:r>
              <a:rPr lang="en-US" dirty="0"/>
              <a:t>rigid guidelines for </a:t>
            </a:r>
            <a:r>
              <a:rPr lang="en-US" dirty="0">
                <a:solidFill>
                  <a:srgbClr val="0070C0"/>
                </a:solidFill>
              </a:rPr>
              <a:t>determining authority and validity</a:t>
            </a:r>
            <a:r>
              <a:rPr lang="en-US" dirty="0"/>
              <a:t>. </a:t>
            </a:r>
            <a:endParaRPr lang="en-US" dirty="0" smtClean="0"/>
          </a:p>
          <a:p>
            <a:pPr marL="82296" indent="0">
              <a:buNone/>
            </a:pPr>
            <a:endParaRPr lang="en-JM" b="1" dirty="0" smtClean="0"/>
          </a:p>
          <a:p>
            <a:pPr marL="82296" indent="0">
              <a:buNone/>
            </a:pPr>
            <a:r>
              <a:rPr lang="en-JM" b="1" dirty="0" smtClean="0">
                <a:solidFill>
                  <a:schemeClr val="tx2">
                    <a:lumMod val="60000"/>
                    <a:lumOff val="40000"/>
                  </a:schemeClr>
                </a:solidFill>
              </a:rPr>
              <a:t>CANON</a:t>
            </a:r>
            <a:r>
              <a:rPr lang="en-JM" dirty="0" smtClean="0"/>
              <a:t> </a:t>
            </a:r>
            <a:r>
              <a:rPr lang="en-JM" dirty="0"/>
              <a:t>l</a:t>
            </a:r>
            <a:r>
              <a:rPr lang="en-JM" dirty="0" smtClean="0"/>
              <a:t>iterally </a:t>
            </a:r>
            <a:r>
              <a:rPr lang="en-JM" dirty="0"/>
              <a:t>means rule or measuring rod.  It </a:t>
            </a:r>
            <a:r>
              <a:rPr lang="en-JM" dirty="0" smtClean="0"/>
              <a:t>is the compilation </a:t>
            </a:r>
            <a:r>
              <a:rPr lang="en-JM" dirty="0"/>
              <a:t>of </a:t>
            </a:r>
            <a:r>
              <a:rPr lang="en-JM" dirty="0" smtClean="0"/>
              <a:t>the Scriptures which </a:t>
            </a:r>
            <a:r>
              <a:rPr lang="en-JM" dirty="0"/>
              <a:t>passed a test of authenticity </a:t>
            </a:r>
            <a:r>
              <a:rPr lang="en-JM" dirty="0" smtClean="0"/>
              <a:t>to </a:t>
            </a:r>
            <a:r>
              <a:rPr lang="en-JM" dirty="0"/>
              <a:t>be accepted as the </a:t>
            </a:r>
            <a:r>
              <a:rPr lang="en-JM" b="1" dirty="0">
                <a:solidFill>
                  <a:srgbClr val="0070C0"/>
                </a:solidFill>
              </a:rPr>
              <a:t>complete word of God</a:t>
            </a:r>
            <a:r>
              <a:rPr lang="en-JM" dirty="0"/>
              <a:t>.</a:t>
            </a:r>
            <a:endParaRPr lang="en-US" dirty="0"/>
          </a:p>
          <a:p>
            <a:pPr marL="82296" lvl="0" indent="0">
              <a:buNone/>
            </a:pPr>
            <a:endParaRPr lang="en-US" dirty="0" smtClean="0"/>
          </a:p>
        </p:txBody>
      </p:sp>
    </p:spTree>
    <p:extLst>
      <p:ext uri="{BB962C8B-B14F-4D97-AF65-F5344CB8AC3E}">
        <p14:creationId xmlns:p14="http://schemas.microsoft.com/office/powerpoint/2010/main" val="36924222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1673"/>
            <a:ext cx="8153400" cy="6629400"/>
          </a:xfrm>
        </p:spPr>
        <p:txBody>
          <a:bodyPr>
            <a:noAutofit/>
          </a:bodyPr>
          <a:lstStyle/>
          <a:p>
            <a:pPr marL="82296" indent="0">
              <a:buNone/>
            </a:pPr>
            <a:r>
              <a:rPr lang="en-JM" sz="3600" b="1" dirty="0" smtClean="0">
                <a:solidFill>
                  <a:srgbClr val="002060"/>
                </a:solidFill>
                <a:effectLst>
                  <a:outerShdw blurRad="38100" dist="38100" dir="2700000" algn="tl">
                    <a:srgbClr val="000000">
                      <a:alpha val="43137"/>
                    </a:srgbClr>
                  </a:outerShdw>
                </a:effectLst>
              </a:rPr>
              <a:t>The </a:t>
            </a:r>
            <a:r>
              <a:rPr lang="en-JM" sz="3600" b="1" dirty="0" smtClean="0">
                <a:solidFill>
                  <a:schemeClr val="tx2">
                    <a:lumMod val="60000"/>
                    <a:lumOff val="40000"/>
                  </a:schemeClr>
                </a:solidFill>
                <a:effectLst>
                  <a:outerShdw blurRad="38100" dist="38100" dir="2700000" algn="tl">
                    <a:srgbClr val="000000">
                      <a:alpha val="43137"/>
                    </a:srgbClr>
                  </a:outerShdw>
                </a:effectLst>
              </a:rPr>
              <a:t>books of the Bible </a:t>
            </a:r>
            <a:r>
              <a:rPr lang="en-JM" sz="3600" b="1" dirty="0">
                <a:solidFill>
                  <a:schemeClr val="tx2">
                    <a:lumMod val="60000"/>
                    <a:lumOff val="40000"/>
                  </a:schemeClr>
                </a:solidFill>
                <a:effectLst>
                  <a:outerShdw blurRad="38100" dist="38100" dir="2700000" algn="tl">
                    <a:srgbClr val="000000">
                      <a:alpha val="43137"/>
                    </a:srgbClr>
                  </a:outerShdw>
                </a:effectLst>
              </a:rPr>
              <a:t>were already approved</a:t>
            </a:r>
            <a:r>
              <a:rPr lang="en-JM" sz="3600" b="1" dirty="0">
                <a:solidFill>
                  <a:srgbClr val="002060"/>
                </a:solidFill>
                <a:effectLst>
                  <a:outerShdw blurRad="38100" dist="38100" dir="2700000" algn="tl">
                    <a:srgbClr val="000000">
                      <a:alpha val="43137"/>
                    </a:srgbClr>
                  </a:outerShdw>
                </a:effectLst>
              </a:rPr>
              <a:t> before tests were put to them.  The council or early churches </a:t>
            </a:r>
            <a:r>
              <a:rPr lang="en-JM" sz="3600" b="1" i="1" u="sng" dirty="0">
                <a:solidFill>
                  <a:srgbClr val="002060"/>
                </a:solidFill>
                <a:effectLst>
                  <a:outerShdw blurRad="38100" dist="38100" dir="2700000" algn="tl">
                    <a:srgbClr val="000000">
                      <a:alpha val="43137"/>
                    </a:srgbClr>
                  </a:outerShdw>
                </a:effectLst>
              </a:rPr>
              <a:t>did </a:t>
            </a:r>
            <a:r>
              <a:rPr lang="en-JM" sz="3600" b="1" i="1" u="sng" dirty="0" smtClean="0">
                <a:solidFill>
                  <a:srgbClr val="002060"/>
                </a:solidFill>
                <a:effectLst>
                  <a:outerShdw blurRad="38100" dist="38100" dir="2700000" algn="tl">
                    <a:srgbClr val="000000">
                      <a:alpha val="43137"/>
                    </a:srgbClr>
                  </a:outerShdw>
                </a:effectLst>
              </a:rPr>
              <a:t>NOT </a:t>
            </a:r>
            <a:r>
              <a:rPr lang="en-JM" sz="3600" b="1" i="1" u="sng" dirty="0">
                <a:solidFill>
                  <a:srgbClr val="002060"/>
                </a:solidFill>
                <a:effectLst>
                  <a:outerShdw blurRad="38100" dist="38100" dir="2700000" algn="tl">
                    <a:srgbClr val="000000">
                      <a:alpha val="43137"/>
                    </a:srgbClr>
                  </a:outerShdw>
                </a:effectLst>
              </a:rPr>
              <a:t>make the books authentic</a:t>
            </a:r>
            <a:r>
              <a:rPr lang="en-JM" sz="3600" b="1" dirty="0">
                <a:solidFill>
                  <a:srgbClr val="002060"/>
                </a:solidFill>
                <a:effectLst>
                  <a:outerShdw blurRad="38100" dist="38100" dir="2700000" algn="tl">
                    <a:srgbClr val="000000">
                      <a:alpha val="43137"/>
                    </a:srgbClr>
                  </a:outerShdw>
                </a:effectLst>
              </a:rPr>
              <a:t>, </a:t>
            </a:r>
            <a:r>
              <a:rPr lang="en-JM" sz="3600" b="1" dirty="0">
                <a:solidFill>
                  <a:schemeClr val="tx2">
                    <a:lumMod val="60000"/>
                    <a:lumOff val="40000"/>
                  </a:schemeClr>
                </a:solidFill>
                <a:effectLst>
                  <a:outerShdw blurRad="38100" dist="38100" dir="2700000" algn="tl">
                    <a:srgbClr val="000000">
                      <a:alpha val="43137"/>
                    </a:srgbClr>
                  </a:outerShdw>
                </a:effectLst>
              </a:rPr>
              <a:t>the books already </a:t>
            </a:r>
            <a:r>
              <a:rPr lang="en-JM" sz="3600" b="1" dirty="0" smtClean="0">
                <a:solidFill>
                  <a:schemeClr val="tx2">
                    <a:lumMod val="60000"/>
                    <a:lumOff val="40000"/>
                  </a:schemeClr>
                </a:solidFill>
                <a:effectLst>
                  <a:outerShdw blurRad="38100" dist="38100" dir="2700000" algn="tl">
                    <a:srgbClr val="000000">
                      <a:alpha val="43137"/>
                    </a:srgbClr>
                  </a:outerShdw>
                </a:effectLst>
              </a:rPr>
              <a:t>were authentic</a:t>
            </a:r>
            <a:r>
              <a:rPr lang="en-JM" sz="3600" b="1" dirty="0" smtClean="0">
                <a:solidFill>
                  <a:srgbClr val="002060"/>
                </a:solidFill>
                <a:effectLst>
                  <a:outerShdw blurRad="38100" dist="38100" dir="2700000" algn="tl">
                    <a:srgbClr val="000000">
                      <a:alpha val="43137"/>
                    </a:srgbClr>
                  </a:outerShdw>
                </a:effectLst>
              </a:rPr>
              <a:t>, </a:t>
            </a:r>
            <a:r>
              <a:rPr lang="en-JM" sz="3600" b="1" dirty="0" smtClean="0">
                <a:solidFill>
                  <a:schemeClr val="tx2">
                    <a:lumMod val="60000"/>
                    <a:lumOff val="40000"/>
                  </a:schemeClr>
                </a:solidFill>
                <a:effectLst>
                  <a:outerShdw blurRad="38100" dist="38100" dir="2700000" algn="tl">
                    <a:srgbClr val="000000">
                      <a:alpha val="43137"/>
                    </a:srgbClr>
                  </a:outerShdw>
                </a:effectLst>
              </a:rPr>
              <a:t>authoritative &amp; validated by God</a:t>
            </a:r>
            <a:r>
              <a:rPr lang="en-JM" sz="3600" b="1" dirty="0" smtClean="0">
                <a:solidFill>
                  <a:srgbClr val="002060"/>
                </a:solidFill>
                <a:effectLst>
                  <a:outerShdw blurRad="38100" dist="38100" dir="2700000" algn="tl">
                    <a:srgbClr val="000000">
                      <a:alpha val="43137"/>
                    </a:srgbClr>
                  </a:outerShdw>
                </a:effectLst>
              </a:rPr>
              <a:t>.  </a:t>
            </a:r>
            <a:r>
              <a:rPr lang="en-JM" sz="3600" b="1" dirty="0">
                <a:solidFill>
                  <a:srgbClr val="002060"/>
                </a:solidFill>
                <a:effectLst>
                  <a:outerShdw blurRad="38100" dist="38100" dir="2700000" algn="tl">
                    <a:srgbClr val="000000">
                      <a:alpha val="43137"/>
                    </a:srgbClr>
                  </a:outerShdw>
                </a:effectLst>
              </a:rPr>
              <a:t>The council and early </a:t>
            </a:r>
            <a:r>
              <a:rPr lang="en-JM" sz="3600" b="1" dirty="0" smtClean="0">
                <a:solidFill>
                  <a:srgbClr val="002060"/>
                </a:solidFill>
                <a:effectLst>
                  <a:outerShdw blurRad="38100" dist="38100" dir="2700000" algn="tl">
                    <a:srgbClr val="000000">
                      <a:alpha val="43137"/>
                    </a:srgbClr>
                  </a:outerShdw>
                </a:effectLst>
              </a:rPr>
              <a:t>Church </a:t>
            </a:r>
            <a:r>
              <a:rPr lang="en-JM" sz="3600" b="1" dirty="0">
                <a:solidFill>
                  <a:schemeClr val="tx2">
                    <a:lumMod val="60000"/>
                    <a:lumOff val="40000"/>
                  </a:schemeClr>
                </a:solidFill>
                <a:effectLst>
                  <a:outerShdw blurRad="38100" dist="38100" dir="2700000" algn="tl">
                    <a:srgbClr val="000000">
                      <a:alpha val="43137"/>
                    </a:srgbClr>
                  </a:outerShdw>
                </a:effectLst>
              </a:rPr>
              <a:t>recognized &amp;</a:t>
            </a:r>
            <a:r>
              <a:rPr lang="en-JM" sz="3600" b="1" dirty="0" smtClean="0">
                <a:solidFill>
                  <a:schemeClr val="tx2">
                    <a:lumMod val="60000"/>
                    <a:lumOff val="40000"/>
                  </a:schemeClr>
                </a:solidFill>
                <a:effectLst>
                  <a:outerShdw blurRad="38100" dist="38100" dir="2700000" algn="tl">
                    <a:srgbClr val="000000">
                      <a:alpha val="43137"/>
                    </a:srgbClr>
                  </a:outerShdw>
                </a:effectLst>
              </a:rPr>
              <a:t> </a:t>
            </a:r>
            <a:r>
              <a:rPr lang="en-JM" sz="3600" b="1" dirty="0">
                <a:solidFill>
                  <a:schemeClr val="tx2">
                    <a:lumMod val="60000"/>
                    <a:lumOff val="40000"/>
                  </a:schemeClr>
                </a:solidFill>
                <a:effectLst>
                  <a:outerShdw blurRad="38100" dist="38100" dir="2700000" algn="tl">
                    <a:srgbClr val="000000">
                      <a:alpha val="43137"/>
                    </a:srgbClr>
                  </a:outerShdw>
                </a:effectLst>
              </a:rPr>
              <a:t>verified </a:t>
            </a:r>
            <a:r>
              <a:rPr lang="en-JM" sz="3600" b="1" dirty="0" smtClean="0">
                <a:solidFill>
                  <a:schemeClr val="tx2">
                    <a:lumMod val="60000"/>
                    <a:lumOff val="40000"/>
                  </a:schemeClr>
                </a:solidFill>
                <a:effectLst>
                  <a:outerShdw blurRad="38100" dist="38100" dir="2700000" algn="tl">
                    <a:srgbClr val="000000">
                      <a:alpha val="43137"/>
                    </a:srgbClr>
                  </a:outerShdw>
                </a:effectLst>
              </a:rPr>
              <a:t>the writings </a:t>
            </a:r>
            <a:r>
              <a:rPr lang="en-JM" sz="3600" b="1" dirty="0">
                <a:solidFill>
                  <a:srgbClr val="002060"/>
                </a:solidFill>
                <a:effectLst>
                  <a:outerShdw blurRad="38100" dist="38100" dir="2700000" algn="tl">
                    <a:srgbClr val="000000">
                      <a:alpha val="43137"/>
                    </a:srgbClr>
                  </a:outerShdw>
                </a:effectLst>
              </a:rPr>
              <a:t>as the Word of God and in </a:t>
            </a:r>
            <a:r>
              <a:rPr lang="en-JM" sz="3600" b="1" dirty="0" smtClean="0">
                <a:solidFill>
                  <a:srgbClr val="002060"/>
                </a:solidFill>
                <a:effectLst>
                  <a:outerShdw blurRad="38100" dist="38100" dir="2700000" algn="tl">
                    <a:srgbClr val="000000">
                      <a:alpha val="43137"/>
                    </a:srgbClr>
                  </a:outerShdw>
                </a:effectLst>
              </a:rPr>
              <a:t>time the </a:t>
            </a:r>
            <a:r>
              <a:rPr lang="en-JM" sz="3600" b="1" dirty="0" smtClean="0">
                <a:solidFill>
                  <a:schemeClr val="tx2">
                    <a:lumMod val="60000"/>
                    <a:lumOff val="40000"/>
                  </a:schemeClr>
                </a:solidFill>
                <a:effectLst>
                  <a:outerShdw blurRad="38100" dist="38100" dir="2700000" algn="tl">
                    <a:srgbClr val="000000">
                      <a:alpha val="43137"/>
                    </a:srgbClr>
                  </a:outerShdw>
                </a:effectLst>
              </a:rPr>
              <a:t>books</a:t>
            </a:r>
            <a:r>
              <a:rPr lang="en-JM" sz="3600" b="1" dirty="0" smtClean="0">
                <a:solidFill>
                  <a:srgbClr val="002060"/>
                </a:solidFill>
                <a:effectLst>
                  <a:outerShdw blurRad="38100" dist="38100" dir="2700000" algn="tl">
                    <a:srgbClr val="000000">
                      <a:alpha val="43137"/>
                    </a:srgbClr>
                  </a:outerShdw>
                </a:effectLst>
              </a:rPr>
              <a:t> </a:t>
            </a:r>
            <a:r>
              <a:rPr lang="en-JM" sz="3600" b="1" dirty="0">
                <a:solidFill>
                  <a:schemeClr val="tx2">
                    <a:lumMod val="60000"/>
                    <a:lumOff val="40000"/>
                  </a:schemeClr>
                </a:solidFill>
                <a:effectLst>
                  <a:outerShdw blurRad="38100" dist="38100" dir="2700000" algn="tl">
                    <a:srgbClr val="000000">
                      <a:alpha val="43137"/>
                    </a:srgbClr>
                  </a:outerShdw>
                </a:effectLst>
              </a:rPr>
              <a:t>were </a:t>
            </a:r>
            <a:r>
              <a:rPr lang="en-JM" sz="3600" b="1" dirty="0" smtClean="0">
                <a:solidFill>
                  <a:schemeClr val="tx2">
                    <a:lumMod val="60000"/>
                    <a:lumOff val="40000"/>
                  </a:schemeClr>
                </a:solidFill>
                <a:effectLst>
                  <a:outerShdw blurRad="38100" dist="38100" dir="2700000" algn="tl">
                    <a:srgbClr val="000000">
                      <a:alpha val="43137"/>
                    </a:srgbClr>
                  </a:outerShdw>
                </a:effectLst>
              </a:rPr>
              <a:t>compiled </a:t>
            </a:r>
            <a:r>
              <a:rPr lang="en-JM" sz="3600" b="1" dirty="0">
                <a:solidFill>
                  <a:schemeClr val="tx2">
                    <a:lumMod val="60000"/>
                    <a:lumOff val="40000"/>
                  </a:schemeClr>
                </a:solidFill>
                <a:effectLst>
                  <a:outerShdw blurRad="38100" dist="38100" dir="2700000" algn="tl">
                    <a:srgbClr val="000000">
                      <a:alpha val="43137"/>
                    </a:srgbClr>
                  </a:outerShdw>
                </a:effectLst>
              </a:rPr>
              <a:t>as the </a:t>
            </a:r>
            <a:r>
              <a:rPr lang="en-JM" sz="3600" b="1" dirty="0" smtClean="0">
                <a:solidFill>
                  <a:schemeClr val="tx2">
                    <a:lumMod val="60000"/>
                    <a:lumOff val="40000"/>
                  </a:schemeClr>
                </a:solidFill>
                <a:effectLst>
                  <a:outerShdw blurRad="38100" dist="38100" dir="2700000" algn="tl">
                    <a:srgbClr val="000000">
                      <a:alpha val="43137"/>
                    </a:srgbClr>
                  </a:outerShdw>
                </a:effectLst>
              </a:rPr>
              <a:t>Holy Bible</a:t>
            </a:r>
            <a:r>
              <a:rPr lang="en-JM" sz="3600" b="1" dirty="0" smtClean="0">
                <a:solidFill>
                  <a:srgbClr val="002060"/>
                </a:solidFill>
                <a:effectLst>
                  <a:outerShdw blurRad="38100" dist="38100" dir="2700000" algn="tl">
                    <a:srgbClr val="000000">
                      <a:alpha val="43137"/>
                    </a:srgbClr>
                  </a:outerShdw>
                </a:effectLst>
              </a:rPr>
              <a:t>, under </a:t>
            </a:r>
            <a:r>
              <a:rPr lang="en-JM" sz="3600" b="1" i="1" u="sng" dirty="0" smtClean="0">
                <a:solidFill>
                  <a:srgbClr val="002060"/>
                </a:solidFill>
                <a:effectLst>
                  <a:outerShdw blurRad="38100" dist="38100" dir="2700000" algn="tl">
                    <a:srgbClr val="000000">
                      <a:alpha val="43137"/>
                    </a:srgbClr>
                  </a:outerShdw>
                </a:effectLst>
              </a:rPr>
              <a:t>the leading &amp; supervision of God</a:t>
            </a:r>
            <a:r>
              <a:rPr lang="en-JM" sz="3600" b="1" dirty="0" smtClean="0">
                <a:solidFill>
                  <a:srgbClr val="002060"/>
                </a:solidFill>
                <a:effectLst>
                  <a:outerShdw blurRad="38100" dist="38100" dir="2700000" algn="tl">
                    <a:srgbClr val="000000">
                      <a:alpha val="43137"/>
                    </a:srgbClr>
                  </a:outerShdw>
                </a:effectLst>
              </a:rPr>
              <a:t>.</a:t>
            </a:r>
            <a:endParaRPr lang="en-US" sz="3600" b="1" dirty="0">
              <a:solidFill>
                <a:srgbClr val="002060"/>
              </a:solidFill>
              <a:effectLst>
                <a:outerShdw blurRad="38100" dist="38100" dir="2700000" algn="tl">
                  <a:srgbClr val="000000">
                    <a:alpha val="43137"/>
                  </a:srgbClr>
                </a:outerShdw>
              </a:effectLst>
            </a:endParaRPr>
          </a:p>
          <a:p>
            <a:pPr marL="82296" lvl="0" indent="0">
              <a:buNone/>
            </a:pPr>
            <a:endParaRPr lang="en-US" dirty="0" smtClean="0"/>
          </a:p>
        </p:txBody>
      </p:sp>
    </p:spTree>
    <p:extLst>
      <p:ext uri="{BB962C8B-B14F-4D97-AF65-F5344CB8AC3E}">
        <p14:creationId xmlns:p14="http://schemas.microsoft.com/office/powerpoint/2010/main" val="3966085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WRITERS OF THE BIBLE</a:t>
            </a:r>
            <a:endParaRPr lang="en-US" u="sng" dirty="0"/>
          </a:p>
        </p:txBody>
      </p:sp>
      <p:sp>
        <p:nvSpPr>
          <p:cNvPr id="3" name="Content Placeholder 2"/>
          <p:cNvSpPr>
            <a:spLocks noGrp="1"/>
          </p:cNvSpPr>
          <p:nvPr>
            <p:ph idx="1"/>
          </p:nvPr>
        </p:nvSpPr>
        <p:spPr>
          <a:xfrm>
            <a:off x="990600" y="1371600"/>
            <a:ext cx="8153400" cy="5410200"/>
          </a:xfrm>
        </p:spPr>
        <p:txBody>
          <a:bodyPr>
            <a:noAutofit/>
          </a:bodyPr>
          <a:lstStyle/>
          <a:p>
            <a:pPr marL="82296" lvl="0" indent="0" algn="ctr">
              <a:buNone/>
            </a:pPr>
            <a:r>
              <a:rPr lang="en-US" sz="4800" dirty="0" smtClean="0"/>
              <a:t>1 Corinthians 2:13</a:t>
            </a:r>
            <a:endParaRPr lang="en-US" sz="4800" dirty="0"/>
          </a:p>
          <a:p>
            <a:pPr marL="82296" lvl="0" indent="0">
              <a:buNone/>
            </a:pPr>
            <a:r>
              <a:rPr lang="en-US" sz="4800" i="1" dirty="0" smtClean="0">
                <a:solidFill>
                  <a:srgbClr val="FF0000"/>
                </a:solidFill>
              </a:rPr>
              <a:t>Which </a:t>
            </a:r>
            <a:r>
              <a:rPr lang="en-US" sz="4800" i="1" dirty="0">
                <a:solidFill>
                  <a:srgbClr val="FF0000"/>
                </a:solidFill>
              </a:rPr>
              <a:t>things also we speak, not in the words which man's wisdom </a:t>
            </a:r>
            <a:r>
              <a:rPr lang="en-US" sz="4800" i="1" dirty="0" err="1">
                <a:solidFill>
                  <a:srgbClr val="FF0000"/>
                </a:solidFill>
              </a:rPr>
              <a:t>teacheth</a:t>
            </a:r>
            <a:r>
              <a:rPr lang="en-US" sz="4800" i="1" dirty="0">
                <a:solidFill>
                  <a:srgbClr val="FF0000"/>
                </a:solidFill>
              </a:rPr>
              <a:t>, but which the Holy Ghost </a:t>
            </a:r>
            <a:r>
              <a:rPr lang="en-US" sz="4800" i="1" dirty="0" err="1">
                <a:solidFill>
                  <a:srgbClr val="FF0000"/>
                </a:solidFill>
              </a:rPr>
              <a:t>teacheth</a:t>
            </a:r>
            <a:r>
              <a:rPr lang="en-US" sz="4800" i="1" dirty="0">
                <a:solidFill>
                  <a:srgbClr val="FF0000"/>
                </a:solidFill>
              </a:rPr>
              <a:t>; comparing spiritual things with spiritual</a:t>
            </a:r>
            <a:r>
              <a:rPr lang="en-US" sz="4800" i="1" dirty="0" smtClean="0">
                <a:solidFill>
                  <a:srgbClr val="FF0000"/>
                </a:solidFill>
              </a:rPr>
              <a:t>.</a:t>
            </a:r>
          </a:p>
        </p:txBody>
      </p:sp>
    </p:spTree>
    <p:extLst>
      <p:ext uri="{BB962C8B-B14F-4D97-AF65-F5344CB8AC3E}">
        <p14:creationId xmlns:p14="http://schemas.microsoft.com/office/powerpoint/2010/main" val="143756762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8309" y="304800"/>
            <a:ext cx="8153400" cy="6324600"/>
          </a:xfrm>
        </p:spPr>
        <p:txBody>
          <a:bodyPr>
            <a:noAutofit/>
          </a:bodyPr>
          <a:lstStyle/>
          <a:p>
            <a:pPr marL="82296" indent="0">
              <a:buNone/>
            </a:pPr>
            <a:r>
              <a:rPr lang="en-JM" dirty="0" smtClean="0"/>
              <a:t>What is the purpose of the </a:t>
            </a:r>
            <a:r>
              <a:rPr lang="en-JM" u="sng" dirty="0" smtClean="0">
                <a:solidFill>
                  <a:schemeClr val="tx2">
                    <a:lumMod val="60000"/>
                    <a:lumOff val="40000"/>
                  </a:schemeClr>
                </a:solidFill>
              </a:rPr>
              <a:t>canonical process</a:t>
            </a:r>
            <a:r>
              <a:rPr lang="en-JM" dirty="0" smtClean="0"/>
              <a:t>?</a:t>
            </a:r>
          </a:p>
          <a:p>
            <a:pPr marL="82296" indent="0">
              <a:buNone/>
            </a:pPr>
            <a:r>
              <a:rPr lang="en-JM" dirty="0" smtClean="0"/>
              <a:t>Why was there a need for the </a:t>
            </a:r>
            <a:r>
              <a:rPr lang="en-JM" u="sng" dirty="0" smtClean="0">
                <a:solidFill>
                  <a:schemeClr val="tx2">
                    <a:lumMod val="60000"/>
                    <a:lumOff val="40000"/>
                  </a:schemeClr>
                </a:solidFill>
              </a:rPr>
              <a:t>canon</a:t>
            </a:r>
            <a:r>
              <a:rPr lang="en-JM" dirty="0" smtClean="0"/>
              <a:t>?</a:t>
            </a:r>
          </a:p>
          <a:p>
            <a:pPr marL="82296" indent="0">
              <a:buNone/>
            </a:pPr>
            <a:endParaRPr lang="en-JM" sz="1600" dirty="0" smtClean="0"/>
          </a:p>
          <a:p>
            <a:pPr marL="82296" indent="0">
              <a:buNone/>
            </a:pPr>
            <a:r>
              <a:rPr lang="en-JM" dirty="0" smtClean="0">
                <a:solidFill>
                  <a:srgbClr val="8D3F05"/>
                </a:solidFill>
              </a:rPr>
              <a:t>BECAUSE other books were written during the time when the Scriptures were also written. Other writings existed and there was a need to decipher &amp; </a:t>
            </a:r>
            <a:r>
              <a:rPr lang="en-JM" u="sng" dirty="0" smtClean="0">
                <a:solidFill>
                  <a:srgbClr val="002060"/>
                </a:solidFill>
              </a:rPr>
              <a:t>distinguish the other writings from the holy writings of God</a:t>
            </a:r>
            <a:r>
              <a:rPr lang="en-JM" dirty="0" smtClean="0">
                <a:solidFill>
                  <a:srgbClr val="8D3F05"/>
                </a:solidFill>
              </a:rPr>
              <a:t>. Some people of God also wrote other books but </a:t>
            </a:r>
            <a:r>
              <a:rPr lang="en-JM" i="1" dirty="0" smtClean="0">
                <a:solidFill>
                  <a:srgbClr val="8D3F05"/>
                </a:solidFill>
              </a:rPr>
              <a:t>not every book they wrote was the Word of God</a:t>
            </a:r>
            <a:r>
              <a:rPr lang="en-JM" dirty="0" smtClean="0">
                <a:solidFill>
                  <a:srgbClr val="8D3F05"/>
                </a:solidFill>
              </a:rPr>
              <a:t>. Hence the </a:t>
            </a:r>
            <a:r>
              <a:rPr lang="en-JM" u="sng" dirty="0" smtClean="0">
                <a:solidFill>
                  <a:srgbClr val="002060"/>
                </a:solidFill>
              </a:rPr>
              <a:t>Scriptures had to be distinctly identified as the writings that were inspired by God</a:t>
            </a:r>
            <a:r>
              <a:rPr lang="en-JM" dirty="0" smtClean="0">
                <a:solidFill>
                  <a:srgbClr val="8D3F05"/>
                </a:solidFill>
              </a:rPr>
              <a:t>.</a:t>
            </a:r>
            <a:endParaRPr lang="en-US" dirty="0" smtClean="0">
              <a:solidFill>
                <a:srgbClr val="8D3F05"/>
              </a:solidFill>
            </a:endParaRPr>
          </a:p>
          <a:p>
            <a:pPr marL="82296" lvl="0" indent="0">
              <a:buNone/>
            </a:pPr>
            <a:endParaRPr lang="en-US" dirty="0" smtClean="0"/>
          </a:p>
        </p:txBody>
      </p:sp>
    </p:spTree>
    <p:extLst>
      <p:ext uri="{BB962C8B-B14F-4D97-AF65-F5344CB8AC3E}">
        <p14:creationId xmlns:p14="http://schemas.microsoft.com/office/powerpoint/2010/main" val="400906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001000" cy="914400"/>
          </a:xfrm>
        </p:spPr>
        <p:txBody>
          <a:bodyPr>
            <a:normAutofit fontScale="90000"/>
          </a:bodyPr>
          <a:lstStyle/>
          <a:p>
            <a:pPr algn="ctr"/>
            <a:r>
              <a:rPr lang="en-JM" sz="6000" b="1" dirty="0" smtClean="0">
                <a:solidFill>
                  <a:schemeClr val="tx2">
                    <a:lumMod val="60000"/>
                    <a:lumOff val="40000"/>
                  </a:schemeClr>
                </a:solidFill>
                <a:effectLst/>
              </a:rPr>
              <a:t>Canonicity</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1143000"/>
            <a:ext cx="8153400" cy="5715000"/>
          </a:xfrm>
        </p:spPr>
        <p:txBody>
          <a:bodyPr>
            <a:noAutofit/>
          </a:bodyPr>
          <a:lstStyle/>
          <a:p>
            <a:pPr marL="82296" indent="0">
              <a:buNone/>
            </a:pPr>
            <a:r>
              <a:rPr lang="en-JM" sz="4000" dirty="0" smtClean="0"/>
              <a:t>We </a:t>
            </a:r>
            <a:r>
              <a:rPr lang="en-JM" sz="4000" dirty="0"/>
              <a:t>believe that the 66 books of the Bible (39 in the Old Testament &amp; 27 in the New Testament) are the complete inspired Word of God</a:t>
            </a:r>
            <a:r>
              <a:rPr lang="en-JM" sz="4000" dirty="0" smtClean="0"/>
              <a:t>. Canonicity </a:t>
            </a:r>
            <a:r>
              <a:rPr lang="en-JM" sz="4000" dirty="0"/>
              <a:t>therefore refers to the process and standard by which God directed holy men to collect and include the 66 books as the complete Word of God. </a:t>
            </a:r>
            <a:endParaRPr lang="en-US" sz="4000" dirty="0"/>
          </a:p>
          <a:p>
            <a:pPr marL="82296" lvl="0" indent="0">
              <a:buNone/>
            </a:pPr>
            <a:endParaRPr lang="en-US" dirty="0" smtClean="0"/>
          </a:p>
        </p:txBody>
      </p:sp>
    </p:spTree>
    <p:extLst>
      <p:ext uri="{BB962C8B-B14F-4D97-AF65-F5344CB8AC3E}">
        <p14:creationId xmlns:p14="http://schemas.microsoft.com/office/powerpoint/2010/main" val="151928611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001000" cy="914400"/>
          </a:xfrm>
        </p:spPr>
        <p:txBody>
          <a:bodyPr>
            <a:normAutofit fontScale="90000"/>
          </a:bodyPr>
          <a:lstStyle/>
          <a:p>
            <a:pPr algn="ctr"/>
            <a:r>
              <a:rPr lang="en-JM" sz="6000" b="1" dirty="0" smtClean="0">
                <a:solidFill>
                  <a:schemeClr val="tx2">
                    <a:lumMod val="60000"/>
                    <a:lumOff val="40000"/>
                  </a:schemeClr>
                </a:solidFill>
                <a:effectLst/>
              </a:rPr>
              <a:t>Canonicity</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838200"/>
            <a:ext cx="8153400" cy="5943600"/>
          </a:xfrm>
        </p:spPr>
        <p:txBody>
          <a:bodyPr>
            <a:noAutofit/>
          </a:bodyPr>
          <a:lstStyle/>
          <a:p>
            <a:pPr marL="82296" indent="0">
              <a:buNone/>
            </a:pPr>
            <a:r>
              <a:rPr lang="en-JM" b="1" dirty="0" smtClean="0">
                <a:solidFill>
                  <a:srgbClr val="002060"/>
                </a:solidFill>
              </a:rPr>
              <a:t>Some </a:t>
            </a:r>
            <a:r>
              <a:rPr lang="en-JM" b="1" dirty="0">
                <a:solidFill>
                  <a:srgbClr val="002060"/>
                </a:solidFill>
              </a:rPr>
              <a:t>criteria that were used to determine the canon of Scriptures </a:t>
            </a:r>
            <a:r>
              <a:rPr lang="en-JM" b="1" dirty="0" smtClean="0">
                <a:solidFill>
                  <a:srgbClr val="002060"/>
                </a:solidFill>
              </a:rPr>
              <a:t>were</a:t>
            </a:r>
            <a:r>
              <a:rPr lang="en-JM" dirty="0" smtClean="0"/>
              <a:t>:</a:t>
            </a:r>
          </a:p>
          <a:p>
            <a:pPr marL="82296" indent="0">
              <a:buNone/>
            </a:pPr>
            <a:endParaRPr lang="en-JM" sz="800" dirty="0" smtClean="0"/>
          </a:p>
          <a:p>
            <a:pPr marL="82296" lvl="0" indent="0">
              <a:buNone/>
            </a:pPr>
            <a:r>
              <a:rPr lang="en-JM" b="1" dirty="0" smtClean="0">
                <a:solidFill>
                  <a:schemeClr val="tx2">
                    <a:lumMod val="60000"/>
                    <a:lumOff val="40000"/>
                  </a:schemeClr>
                </a:solidFill>
              </a:rPr>
              <a:t>The authority of the writer</a:t>
            </a:r>
            <a:r>
              <a:rPr lang="en-JM" dirty="0" smtClean="0">
                <a:solidFill>
                  <a:schemeClr val="tx2">
                    <a:lumMod val="60000"/>
                    <a:lumOff val="40000"/>
                  </a:schemeClr>
                </a:solidFill>
              </a:rPr>
              <a:t>:</a:t>
            </a:r>
            <a:r>
              <a:rPr lang="en-JM" dirty="0" smtClean="0"/>
              <a:t> </a:t>
            </a:r>
          </a:p>
          <a:p>
            <a:pPr marL="82296" lvl="0" indent="0">
              <a:buNone/>
            </a:pPr>
            <a:r>
              <a:rPr lang="en-JM" dirty="0" smtClean="0"/>
              <a:t>Was the writer a prophet, a lawgiver, a scribe, an apostle or a chosen vessel of God?  Was the book written or endorsed by a </a:t>
            </a:r>
            <a:r>
              <a:rPr lang="en-JM" dirty="0"/>
              <a:t>holy &amp; revered man of </a:t>
            </a:r>
            <a:r>
              <a:rPr lang="en-JM" dirty="0" smtClean="0"/>
              <a:t>God?</a:t>
            </a:r>
          </a:p>
          <a:p>
            <a:pPr marL="82296" indent="0">
              <a:buNone/>
            </a:pPr>
            <a:r>
              <a:rPr lang="en-JM" b="1" dirty="0">
                <a:solidFill>
                  <a:schemeClr val="tx2">
                    <a:lumMod val="60000"/>
                    <a:lumOff val="40000"/>
                  </a:schemeClr>
                </a:solidFill>
              </a:rPr>
              <a:t>The consistency of truth</a:t>
            </a:r>
            <a:r>
              <a:rPr lang="en-JM" dirty="0">
                <a:solidFill>
                  <a:schemeClr val="tx2">
                    <a:lumMod val="60000"/>
                    <a:lumOff val="40000"/>
                  </a:schemeClr>
                </a:solidFill>
              </a:rPr>
              <a:t>: </a:t>
            </a:r>
            <a:endParaRPr lang="en-JM" dirty="0" smtClean="0">
              <a:solidFill>
                <a:schemeClr val="tx2">
                  <a:lumMod val="60000"/>
                  <a:lumOff val="40000"/>
                </a:schemeClr>
              </a:solidFill>
            </a:endParaRPr>
          </a:p>
          <a:p>
            <a:pPr marL="82296" indent="0">
              <a:buNone/>
            </a:pPr>
            <a:r>
              <a:rPr lang="en-JM" dirty="0" smtClean="0"/>
              <a:t>The books </a:t>
            </a:r>
            <a:r>
              <a:rPr lang="en-JM" dirty="0"/>
              <a:t>must not contradict truth or anything pertaining to </a:t>
            </a:r>
            <a:r>
              <a:rPr lang="en-JM" dirty="0" smtClean="0"/>
              <a:t>God. </a:t>
            </a:r>
            <a:r>
              <a:rPr lang="en-JM" dirty="0"/>
              <a:t>It had to teach things consistent with the rest of Scripture.</a:t>
            </a:r>
            <a:endParaRPr lang="en-US" dirty="0"/>
          </a:p>
          <a:p>
            <a:pPr marL="82296" lvl="0" indent="0">
              <a:buNone/>
            </a:pPr>
            <a:endParaRPr lang="en-US" dirty="0" smtClean="0"/>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911822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001000" cy="914400"/>
          </a:xfrm>
        </p:spPr>
        <p:txBody>
          <a:bodyPr>
            <a:normAutofit fontScale="90000"/>
          </a:bodyPr>
          <a:lstStyle/>
          <a:p>
            <a:pPr algn="ctr"/>
            <a:r>
              <a:rPr lang="en-JM" sz="6000" b="1" dirty="0" smtClean="0">
                <a:solidFill>
                  <a:schemeClr val="tx2">
                    <a:lumMod val="60000"/>
                    <a:lumOff val="40000"/>
                  </a:schemeClr>
                </a:solidFill>
                <a:effectLst/>
              </a:rPr>
              <a:t>Canonicity</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1143000"/>
            <a:ext cx="8153400" cy="5638800"/>
          </a:xfrm>
        </p:spPr>
        <p:txBody>
          <a:bodyPr>
            <a:noAutofit/>
          </a:bodyPr>
          <a:lstStyle/>
          <a:p>
            <a:pPr marL="82296" indent="0">
              <a:buNone/>
            </a:pPr>
            <a:r>
              <a:rPr lang="en-JM" b="1" dirty="0" smtClean="0">
                <a:solidFill>
                  <a:srgbClr val="002060"/>
                </a:solidFill>
              </a:rPr>
              <a:t>Some </a:t>
            </a:r>
            <a:r>
              <a:rPr lang="en-JM" b="1" dirty="0">
                <a:solidFill>
                  <a:srgbClr val="002060"/>
                </a:solidFill>
              </a:rPr>
              <a:t>criteria that were used to determine the canon of Scriptures </a:t>
            </a:r>
            <a:r>
              <a:rPr lang="en-JM" b="1" dirty="0" smtClean="0">
                <a:solidFill>
                  <a:srgbClr val="002060"/>
                </a:solidFill>
              </a:rPr>
              <a:t>were</a:t>
            </a:r>
            <a:r>
              <a:rPr lang="en-JM" dirty="0" smtClean="0"/>
              <a:t>:</a:t>
            </a:r>
          </a:p>
          <a:p>
            <a:pPr marL="82296" indent="0">
              <a:buNone/>
            </a:pPr>
            <a:endParaRPr lang="en-JM" sz="800" dirty="0" smtClean="0"/>
          </a:p>
          <a:p>
            <a:pPr marL="82296" indent="0">
              <a:buNone/>
            </a:pPr>
            <a:r>
              <a:rPr lang="en-JM" b="1" dirty="0">
                <a:solidFill>
                  <a:schemeClr val="tx2">
                    <a:lumMod val="60000"/>
                    <a:lumOff val="40000"/>
                  </a:schemeClr>
                </a:solidFill>
              </a:rPr>
              <a:t>The authority of the word</a:t>
            </a:r>
            <a:r>
              <a:rPr lang="en-JM" dirty="0">
                <a:solidFill>
                  <a:schemeClr val="tx2">
                    <a:lumMod val="60000"/>
                    <a:lumOff val="40000"/>
                  </a:schemeClr>
                </a:solidFill>
              </a:rPr>
              <a:t>: </a:t>
            </a:r>
            <a:endParaRPr lang="en-JM" dirty="0" smtClean="0">
              <a:solidFill>
                <a:schemeClr val="tx2">
                  <a:lumMod val="60000"/>
                  <a:lumOff val="40000"/>
                </a:schemeClr>
              </a:solidFill>
            </a:endParaRPr>
          </a:p>
          <a:p>
            <a:pPr marL="82296" indent="0">
              <a:buNone/>
            </a:pPr>
            <a:r>
              <a:rPr lang="en-JM" dirty="0"/>
              <a:t>The book itself claimed internally to be from </a:t>
            </a:r>
            <a:r>
              <a:rPr lang="en-JM" dirty="0" smtClean="0"/>
              <a:t>God.  The </a:t>
            </a:r>
            <a:r>
              <a:rPr lang="en-JM" dirty="0"/>
              <a:t>book should give internal evidence of authoritative, unique character.  </a:t>
            </a:r>
            <a:r>
              <a:rPr lang="en-JM" dirty="0" smtClean="0"/>
              <a:t>The book </a:t>
            </a:r>
            <a:r>
              <a:rPr lang="en-JM" dirty="0"/>
              <a:t>should commend itself to the reader as being different from an ordinary book in communicating the revelation of God</a:t>
            </a:r>
            <a:r>
              <a:rPr lang="en-JM" dirty="0" smtClean="0"/>
              <a:t>.</a:t>
            </a:r>
            <a:endParaRPr lang="en-US" dirty="0"/>
          </a:p>
          <a:p>
            <a:pPr marL="82296" lvl="0" indent="0">
              <a:buNone/>
            </a:pPr>
            <a:endParaRPr lang="en-US" dirty="0" smtClean="0"/>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63712365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001000" cy="914400"/>
          </a:xfrm>
        </p:spPr>
        <p:txBody>
          <a:bodyPr>
            <a:normAutofit fontScale="90000"/>
          </a:bodyPr>
          <a:lstStyle/>
          <a:p>
            <a:pPr algn="ctr"/>
            <a:r>
              <a:rPr lang="en-JM" sz="6000" b="1" dirty="0" smtClean="0">
                <a:solidFill>
                  <a:schemeClr val="tx2">
                    <a:lumMod val="60000"/>
                    <a:lumOff val="40000"/>
                  </a:schemeClr>
                </a:solidFill>
                <a:effectLst/>
              </a:rPr>
              <a:t>Canonicity</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990600"/>
            <a:ext cx="8153400" cy="5791200"/>
          </a:xfrm>
        </p:spPr>
        <p:txBody>
          <a:bodyPr>
            <a:noAutofit/>
          </a:bodyPr>
          <a:lstStyle/>
          <a:p>
            <a:pPr marL="82296" indent="0">
              <a:buNone/>
            </a:pPr>
            <a:r>
              <a:rPr lang="en-JM" b="1" dirty="0" smtClean="0">
                <a:solidFill>
                  <a:srgbClr val="002060"/>
                </a:solidFill>
              </a:rPr>
              <a:t>Some </a:t>
            </a:r>
            <a:r>
              <a:rPr lang="en-JM" b="1" dirty="0">
                <a:solidFill>
                  <a:srgbClr val="002060"/>
                </a:solidFill>
              </a:rPr>
              <a:t>criteria that were used to determine the canon of Scriptures </a:t>
            </a:r>
            <a:r>
              <a:rPr lang="en-JM" b="1" dirty="0" smtClean="0">
                <a:solidFill>
                  <a:srgbClr val="002060"/>
                </a:solidFill>
              </a:rPr>
              <a:t>were</a:t>
            </a:r>
            <a:r>
              <a:rPr lang="en-JM" dirty="0" smtClean="0"/>
              <a:t>:</a:t>
            </a:r>
          </a:p>
          <a:p>
            <a:pPr marL="82296" indent="0">
              <a:buNone/>
            </a:pPr>
            <a:endParaRPr lang="en-JM" sz="800" dirty="0" smtClean="0"/>
          </a:p>
          <a:p>
            <a:pPr marL="82296" lvl="0" indent="0">
              <a:buNone/>
            </a:pPr>
            <a:r>
              <a:rPr lang="en-JM" b="1" dirty="0">
                <a:solidFill>
                  <a:schemeClr val="tx2">
                    <a:lumMod val="60000"/>
                    <a:lumOff val="40000"/>
                  </a:schemeClr>
                </a:solidFill>
              </a:rPr>
              <a:t>The unanimous acceptance</a:t>
            </a:r>
            <a:r>
              <a:rPr lang="en-JM" dirty="0">
                <a:solidFill>
                  <a:schemeClr val="tx2">
                    <a:lumMod val="60000"/>
                    <a:lumOff val="40000"/>
                  </a:schemeClr>
                </a:solidFill>
              </a:rPr>
              <a:t>: </a:t>
            </a:r>
            <a:endParaRPr lang="en-JM" dirty="0" smtClean="0">
              <a:solidFill>
                <a:schemeClr val="tx2">
                  <a:lumMod val="60000"/>
                  <a:lumOff val="40000"/>
                </a:schemeClr>
              </a:solidFill>
            </a:endParaRPr>
          </a:p>
          <a:p>
            <a:pPr marL="82296" lvl="0" indent="0">
              <a:buNone/>
            </a:pPr>
            <a:r>
              <a:rPr lang="en-JM" dirty="0" smtClean="0"/>
              <a:t>The </a:t>
            </a:r>
            <a:r>
              <a:rPr lang="en-JM" dirty="0"/>
              <a:t>council &amp; early churches were unified as to which books belonged to the </a:t>
            </a:r>
            <a:r>
              <a:rPr lang="en-JM" dirty="0" smtClean="0"/>
              <a:t>canon. </a:t>
            </a:r>
            <a:r>
              <a:rPr lang="en-US" dirty="0">
                <a:solidFill>
                  <a:srgbClr val="0070C0"/>
                </a:solidFill>
              </a:rPr>
              <a:t> </a:t>
            </a:r>
            <a:r>
              <a:rPr lang="en-US" dirty="0" smtClean="0">
                <a:solidFill>
                  <a:srgbClr val="0070C0"/>
                </a:solidFill>
              </a:rPr>
              <a:t>Jesus </a:t>
            </a:r>
            <a:r>
              <a:rPr lang="en-US" dirty="0">
                <a:solidFill>
                  <a:srgbClr val="0070C0"/>
                </a:solidFill>
              </a:rPr>
              <a:t>Christ </a:t>
            </a:r>
            <a:r>
              <a:rPr lang="en-US" dirty="0" smtClean="0">
                <a:solidFill>
                  <a:srgbClr val="0070C0"/>
                </a:solidFill>
              </a:rPr>
              <a:t>endorsed some writings </a:t>
            </a:r>
            <a:r>
              <a:rPr lang="en-US" dirty="0">
                <a:solidFill>
                  <a:srgbClr val="0070C0"/>
                </a:solidFill>
              </a:rPr>
              <a:t>as </a:t>
            </a:r>
            <a:r>
              <a:rPr lang="en-US" dirty="0" smtClean="0">
                <a:solidFill>
                  <a:srgbClr val="0070C0"/>
                </a:solidFill>
              </a:rPr>
              <a:t>Scripture.</a:t>
            </a:r>
            <a:endParaRPr lang="en-US" dirty="0">
              <a:solidFill>
                <a:srgbClr val="0070C0"/>
              </a:solidFill>
            </a:endParaRPr>
          </a:p>
          <a:p>
            <a:pPr marL="82296" lvl="0" indent="0">
              <a:buNone/>
            </a:pPr>
            <a:endParaRPr lang="en-JM" sz="800" b="1" dirty="0" smtClean="0">
              <a:solidFill>
                <a:schemeClr val="tx2">
                  <a:lumMod val="60000"/>
                  <a:lumOff val="40000"/>
                </a:schemeClr>
              </a:solidFill>
            </a:endParaRPr>
          </a:p>
          <a:p>
            <a:pPr marL="82296" lvl="0" indent="0">
              <a:buNone/>
            </a:pPr>
            <a:r>
              <a:rPr lang="en-JM" b="1" dirty="0" smtClean="0">
                <a:solidFill>
                  <a:schemeClr val="tx2">
                    <a:lumMod val="60000"/>
                    <a:lumOff val="40000"/>
                  </a:schemeClr>
                </a:solidFill>
              </a:rPr>
              <a:t>The </a:t>
            </a:r>
            <a:r>
              <a:rPr lang="en-JM" b="1" dirty="0">
                <a:solidFill>
                  <a:schemeClr val="tx2">
                    <a:lumMod val="60000"/>
                    <a:lumOff val="40000"/>
                  </a:schemeClr>
                </a:solidFill>
              </a:rPr>
              <a:t>unity of the books</a:t>
            </a:r>
            <a:r>
              <a:rPr lang="en-JM" dirty="0">
                <a:solidFill>
                  <a:schemeClr val="tx2">
                    <a:lumMod val="60000"/>
                    <a:lumOff val="40000"/>
                  </a:schemeClr>
                </a:solidFill>
              </a:rPr>
              <a:t>: </a:t>
            </a:r>
          </a:p>
          <a:p>
            <a:pPr marL="82296" lvl="0" indent="0">
              <a:buNone/>
            </a:pPr>
            <a:r>
              <a:rPr lang="en-JM" dirty="0" smtClean="0"/>
              <a:t>The books </a:t>
            </a:r>
            <a:r>
              <a:rPr lang="en-JM" dirty="0"/>
              <a:t>must bare some record of unity, relation, connection or reference to other </a:t>
            </a:r>
            <a:r>
              <a:rPr lang="en-JM" dirty="0" smtClean="0"/>
              <a:t>portions of Scripture.</a:t>
            </a:r>
            <a:endParaRPr lang="en-US" dirty="0"/>
          </a:p>
          <a:p>
            <a:pPr marL="82296" indent="0">
              <a:buNone/>
            </a:pPr>
            <a:endParaRPr lang="en-US" dirty="0" smtClean="0"/>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141506780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04800"/>
            <a:ext cx="7696200" cy="1070082"/>
          </a:xfrm>
          <a:solidFill>
            <a:schemeClr val="accent1"/>
          </a:solidFill>
        </p:spPr>
        <p:txBody>
          <a:bodyPr>
            <a:normAutofit/>
          </a:bodyPr>
          <a:lstStyle/>
          <a:p>
            <a:pPr algn="ctr"/>
            <a:r>
              <a:rPr lang="en-US" sz="5400" b="1" u="sng" dirty="0" smtClean="0">
                <a:solidFill>
                  <a:srgbClr val="8D3F05"/>
                </a:solidFill>
              </a:rPr>
              <a:t>THE RELIABLE BIBLE</a:t>
            </a:r>
            <a:endParaRPr lang="en-US" sz="5400" b="1" u="sng" dirty="0">
              <a:solidFill>
                <a:srgbClr val="8D3F05"/>
              </a:solidFill>
            </a:endParaRPr>
          </a:p>
        </p:txBody>
      </p:sp>
      <p:sp>
        <p:nvSpPr>
          <p:cNvPr id="3" name="Subtitle 2"/>
          <p:cNvSpPr>
            <a:spLocks noGrp="1"/>
          </p:cNvSpPr>
          <p:nvPr>
            <p:ph type="subTitle" idx="1"/>
          </p:nvPr>
        </p:nvSpPr>
        <p:spPr>
          <a:xfrm>
            <a:off x="1295400" y="5638800"/>
            <a:ext cx="7406640" cy="838200"/>
          </a:xfrm>
        </p:spPr>
        <p:txBody>
          <a:bodyPr>
            <a:normAutofit/>
          </a:bodyPr>
          <a:lstStyle/>
          <a:p>
            <a:pPr algn="ctr"/>
            <a:r>
              <a:rPr lang="en-US" sz="4000" b="1" dirty="0" smtClean="0">
                <a:latin typeface="Bradley Hand ITC" pitchFamily="66" charset="0"/>
              </a:rPr>
              <a:t>Grounded by the Word</a:t>
            </a:r>
            <a:endParaRPr lang="en-US" sz="4000" b="1" dirty="0">
              <a:latin typeface="Bradley Hand ITC" pitchFamily="66" charset="0"/>
            </a:endParaRPr>
          </a:p>
        </p:txBody>
      </p:sp>
      <p:pic>
        <p:nvPicPr>
          <p:cNvPr id="1026" name="Picture 2" descr="Dream Meaning of Bible - Dream Interpre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858995" cy="362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6590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8001000" cy="914400"/>
          </a:xfrm>
        </p:spPr>
        <p:txBody>
          <a:bodyPr>
            <a:normAutofit fontScale="90000"/>
          </a:bodyPr>
          <a:lstStyle/>
          <a:p>
            <a:pPr algn="ctr"/>
            <a:r>
              <a:rPr lang="en-JM" sz="6000" b="1" dirty="0" smtClean="0">
                <a:solidFill>
                  <a:schemeClr val="accent1">
                    <a:lumMod val="75000"/>
                  </a:schemeClr>
                </a:solidFill>
                <a:effectLst/>
              </a:rPr>
              <a:t>Copying the Scriptures</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1309255"/>
            <a:ext cx="8153400" cy="5562600"/>
          </a:xfrm>
        </p:spPr>
        <p:txBody>
          <a:bodyPr>
            <a:noAutofit/>
          </a:bodyPr>
          <a:lstStyle/>
          <a:p>
            <a:pPr marL="82296" indent="0">
              <a:buNone/>
            </a:pPr>
            <a:r>
              <a:rPr lang="en-US" sz="3600" b="1" dirty="0">
                <a:solidFill>
                  <a:srgbClr val="7030A0"/>
                </a:solidFill>
                <a:effectLst>
                  <a:outerShdw blurRad="38100" dist="38100" dir="2700000" algn="tl">
                    <a:srgbClr val="000000">
                      <a:alpha val="43137"/>
                    </a:srgbClr>
                  </a:outerShdw>
                </a:effectLst>
              </a:rPr>
              <a:t>No book in human history has been copied more times than the </a:t>
            </a:r>
            <a:r>
              <a:rPr lang="en-US" sz="3600" b="1" dirty="0" smtClean="0">
                <a:solidFill>
                  <a:srgbClr val="7030A0"/>
                </a:solidFill>
                <a:effectLst>
                  <a:outerShdw blurRad="38100" dist="38100" dir="2700000" algn="tl">
                    <a:srgbClr val="000000">
                      <a:alpha val="43137"/>
                    </a:srgbClr>
                  </a:outerShdw>
                </a:effectLst>
              </a:rPr>
              <a:t>Bible; but </a:t>
            </a:r>
            <a:r>
              <a:rPr lang="en-US" sz="3600" b="1" dirty="0">
                <a:solidFill>
                  <a:srgbClr val="7030A0"/>
                </a:solidFill>
                <a:effectLst>
                  <a:outerShdw blurRad="38100" dist="38100" dir="2700000" algn="tl">
                    <a:srgbClr val="000000">
                      <a:alpha val="43137"/>
                    </a:srgbClr>
                  </a:outerShdw>
                </a:effectLst>
              </a:rPr>
              <a:t>these were not copies of just </a:t>
            </a:r>
            <a:r>
              <a:rPr lang="en-US" sz="3600" b="1" dirty="0" smtClean="0">
                <a:solidFill>
                  <a:srgbClr val="7030A0"/>
                </a:solidFill>
                <a:effectLst>
                  <a:outerShdw blurRad="38100" dist="38100" dir="2700000" algn="tl">
                    <a:srgbClr val="000000">
                      <a:alpha val="43137"/>
                    </a:srgbClr>
                  </a:outerShdw>
                </a:effectLst>
              </a:rPr>
              <a:t>any </a:t>
            </a:r>
            <a:r>
              <a:rPr lang="en-US" sz="3600" b="1" dirty="0">
                <a:solidFill>
                  <a:srgbClr val="7030A0"/>
                </a:solidFill>
                <a:effectLst>
                  <a:outerShdw blurRad="38100" dist="38100" dir="2700000" algn="tl">
                    <a:srgbClr val="000000">
                      <a:alpha val="43137"/>
                    </a:srgbClr>
                  </a:outerShdw>
                </a:effectLst>
              </a:rPr>
              <a:t>book</a:t>
            </a:r>
            <a:r>
              <a:rPr lang="en-US" sz="3600" b="1" dirty="0" smtClean="0">
                <a:solidFill>
                  <a:srgbClr val="7030A0"/>
                </a:solidFill>
                <a:effectLst>
                  <a:outerShdw blurRad="38100" dist="38100" dir="2700000" algn="tl">
                    <a:srgbClr val="000000">
                      <a:alpha val="43137"/>
                    </a:srgbClr>
                  </a:outerShdw>
                </a:effectLst>
              </a:rPr>
              <a:t>.  </a:t>
            </a:r>
            <a:r>
              <a:rPr lang="en-US" sz="3600" b="1" dirty="0">
                <a:solidFill>
                  <a:srgbClr val="7030A0"/>
                </a:solidFill>
                <a:effectLst>
                  <a:outerShdw blurRad="38100" dist="38100" dir="2700000" algn="tl">
                    <a:srgbClr val="000000">
                      <a:alpha val="43137"/>
                    </a:srgbClr>
                  </a:outerShdw>
                </a:effectLst>
              </a:rPr>
              <a:t>The </a:t>
            </a:r>
            <a:r>
              <a:rPr lang="en-US" sz="3600" b="1" u="sng" dirty="0" smtClean="0">
                <a:solidFill>
                  <a:srgbClr val="FF0000"/>
                </a:solidFill>
                <a:effectLst>
                  <a:outerShdw blurRad="38100" dist="38100" dir="2700000" algn="tl">
                    <a:srgbClr val="000000">
                      <a:alpha val="43137"/>
                    </a:srgbClr>
                  </a:outerShdw>
                </a:effectLst>
              </a:rPr>
              <a:t>specially </a:t>
            </a:r>
            <a:r>
              <a:rPr lang="en-US" sz="3600" b="1" u="sng" dirty="0">
                <a:solidFill>
                  <a:srgbClr val="FF0000"/>
                </a:solidFill>
                <a:effectLst>
                  <a:outerShdw blurRad="38100" dist="38100" dir="2700000" algn="tl">
                    <a:srgbClr val="000000">
                      <a:alpha val="43137"/>
                    </a:srgbClr>
                  </a:outerShdw>
                </a:effectLst>
              </a:rPr>
              <a:t>chosen </a:t>
            </a:r>
            <a:r>
              <a:rPr lang="en-US" sz="3600" b="1" u="sng" dirty="0" smtClean="0">
                <a:solidFill>
                  <a:srgbClr val="FF0000"/>
                </a:solidFill>
                <a:effectLst>
                  <a:outerShdw blurRad="38100" dist="38100" dir="2700000" algn="tl">
                    <a:srgbClr val="000000">
                      <a:alpha val="43137"/>
                    </a:srgbClr>
                  </a:outerShdw>
                </a:effectLst>
              </a:rPr>
              <a:t>scribes </a:t>
            </a:r>
            <a:r>
              <a:rPr lang="en-US" sz="3600" b="1" dirty="0" smtClean="0">
                <a:solidFill>
                  <a:srgbClr val="7030A0"/>
                </a:solidFill>
                <a:effectLst>
                  <a:outerShdw blurRad="38100" dist="38100" dir="2700000" algn="tl">
                    <a:srgbClr val="000000">
                      <a:alpha val="43137"/>
                    </a:srgbClr>
                  </a:outerShdw>
                </a:effectLst>
              </a:rPr>
              <a:t>called the </a:t>
            </a:r>
            <a:r>
              <a:rPr lang="en-US" sz="3600" b="1" i="1" dirty="0" smtClean="0">
                <a:solidFill>
                  <a:srgbClr val="FF0000"/>
                </a:solidFill>
                <a:effectLst>
                  <a:outerShdw blurRad="38100" dist="38100" dir="2700000" algn="tl">
                    <a:srgbClr val="000000">
                      <a:alpha val="43137"/>
                    </a:srgbClr>
                  </a:outerShdw>
                </a:effectLst>
              </a:rPr>
              <a:t>Massoretes</a:t>
            </a:r>
            <a:r>
              <a:rPr lang="en-US" sz="3600" b="1" dirty="0" smtClean="0">
                <a:solidFill>
                  <a:srgbClr val="7030A0"/>
                </a:solidFill>
                <a:effectLst>
                  <a:outerShdw blurRad="38100" dist="38100" dir="2700000" algn="tl">
                    <a:srgbClr val="000000">
                      <a:alpha val="43137"/>
                    </a:srgbClr>
                  </a:outerShdw>
                </a:effectLst>
              </a:rPr>
              <a:t>, were </a:t>
            </a:r>
            <a:r>
              <a:rPr lang="en-US" sz="3600" b="1" dirty="0">
                <a:solidFill>
                  <a:srgbClr val="7030A0"/>
                </a:solidFill>
                <a:effectLst>
                  <a:outerShdw blurRad="38100" dist="38100" dir="2700000" algn="tl">
                    <a:srgbClr val="000000">
                      <a:alpha val="43137"/>
                    </a:srgbClr>
                  </a:outerShdw>
                </a:effectLst>
              </a:rPr>
              <a:t>responsible for copying the Jewish </a:t>
            </a:r>
            <a:r>
              <a:rPr lang="en-US" sz="3600" b="1" dirty="0" smtClean="0">
                <a:solidFill>
                  <a:srgbClr val="7030A0"/>
                </a:solidFill>
                <a:effectLst>
                  <a:outerShdw blurRad="38100" dist="38100" dir="2700000" algn="tl">
                    <a:srgbClr val="000000">
                      <a:alpha val="43137"/>
                    </a:srgbClr>
                  </a:outerShdw>
                </a:effectLst>
              </a:rPr>
              <a:t>Bible. The </a:t>
            </a:r>
            <a:r>
              <a:rPr lang="en-US" sz="3600" b="1" i="1" dirty="0" smtClean="0">
                <a:solidFill>
                  <a:srgbClr val="FF0000"/>
                </a:solidFill>
                <a:effectLst>
                  <a:outerShdw blurRad="38100" dist="38100" dir="2700000" algn="tl">
                    <a:srgbClr val="000000">
                      <a:alpha val="43137"/>
                    </a:srgbClr>
                  </a:outerShdw>
                </a:effectLst>
              </a:rPr>
              <a:t>Massoretes</a:t>
            </a:r>
            <a:r>
              <a:rPr lang="en-US" sz="3600" b="1" dirty="0" smtClean="0">
                <a:solidFill>
                  <a:srgbClr val="7030A0"/>
                </a:solidFill>
                <a:effectLst>
                  <a:outerShdw blurRad="38100" dist="38100" dir="2700000" algn="tl">
                    <a:srgbClr val="000000">
                      <a:alpha val="43137"/>
                    </a:srgbClr>
                  </a:outerShdw>
                </a:effectLst>
              </a:rPr>
              <a:t> were </a:t>
            </a:r>
            <a:r>
              <a:rPr lang="en-US" sz="3600" b="1" dirty="0">
                <a:solidFill>
                  <a:srgbClr val="7030A0"/>
                </a:solidFill>
                <a:effectLst>
                  <a:outerShdw blurRad="38100" dist="38100" dir="2700000" algn="tl">
                    <a:srgbClr val="000000">
                      <a:alpha val="43137"/>
                    </a:srgbClr>
                  </a:outerShdw>
                </a:effectLst>
              </a:rPr>
              <a:t>required to adhere to strict instructions as stated in the </a:t>
            </a:r>
            <a:r>
              <a:rPr lang="en-US" sz="3600" b="1" dirty="0" smtClean="0">
                <a:solidFill>
                  <a:srgbClr val="7030A0"/>
                </a:solidFill>
                <a:effectLst>
                  <a:outerShdw blurRad="38100" dist="38100" dir="2700000" algn="tl">
                    <a:srgbClr val="000000">
                      <a:alpha val="43137"/>
                    </a:srgbClr>
                  </a:outerShdw>
                </a:effectLst>
              </a:rPr>
              <a:t>Jewish Talmud.</a:t>
            </a:r>
            <a:endParaRPr lang="en-US" sz="3600" b="1" dirty="0" smtClean="0">
              <a:solidFill>
                <a:srgbClr val="7030A0"/>
              </a:solidFill>
              <a:effectLst>
                <a:outerShdw blurRad="38100" dist="38100" dir="2700000" algn="tl">
                  <a:srgbClr val="000000">
                    <a:alpha val="43137"/>
                  </a:srgbClr>
                </a:outerShdw>
              </a:effectLst>
            </a:endParaRPr>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39234964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001000" cy="914400"/>
          </a:xfrm>
        </p:spPr>
        <p:txBody>
          <a:bodyPr>
            <a:normAutofit fontScale="90000"/>
          </a:bodyPr>
          <a:lstStyle/>
          <a:p>
            <a:pPr algn="ctr"/>
            <a:r>
              <a:rPr lang="en-JM" sz="6000" b="1" dirty="0" smtClean="0">
                <a:solidFill>
                  <a:schemeClr val="accent1">
                    <a:lumMod val="75000"/>
                  </a:schemeClr>
                </a:solidFill>
                <a:effectLst/>
              </a:rPr>
              <a:t>Copying the Scriptures</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1219200"/>
            <a:ext cx="8153400" cy="5562600"/>
          </a:xfrm>
        </p:spPr>
        <p:txBody>
          <a:bodyPr>
            <a:noAutofit/>
          </a:bodyPr>
          <a:lstStyle/>
          <a:p>
            <a:r>
              <a:rPr lang="en-JM" sz="3600" dirty="0" smtClean="0"/>
              <a:t>The </a:t>
            </a:r>
            <a:r>
              <a:rPr lang="en-JM" sz="3600" i="1" dirty="0">
                <a:solidFill>
                  <a:srgbClr val="FF0000"/>
                </a:solidFill>
              </a:rPr>
              <a:t>Massoretes</a:t>
            </a:r>
            <a:r>
              <a:rPr lang="en-JM" sz="3600" dirty="0"/>
              <a:t> were families of Jewish scholars &amp; textual </a:t>
            </a:r>
            <a:r>
              <a:rPr lang="en-JM" sz="3600" dirty="0" smtClean="0"/>
              <a:t>critics</a:t>
            </a:r>
          </a:p>
          <a:p>
            <a:r>
              <a:rPr lang="en-JM" sz="3600" dirty="0"/>
              <a:t>The </a:t>
            </a:r>
            <a:r>
              <a:rPr lang="en-JM" sz="3600" i="1" dirty="0">
                <a:solidFill>
                  <a:srgbClr val="FF0000"/>
                </a:solidFill>
              </a:rPr>
              <a:t>Massoretes</a:t>
            </a:r>
            <a:r>
              <a:rPr lang="en-JM" sz="3600" dirty="0"/>
              <a:t> were very meticulous in copying the </a:t>
            </a:r>
            <a:r>
              <a:rPr lang="en-JM" sz="3600" dirty="0" smtClean="0"/>
              <a:t>scriptures</a:t>
            </a:r>
            <a:endParaRPr lang="en-US" sz="3600" dirty="0"/>
          </a:p>
          <a:p>
            <a:r>
              <a:rPr lang="en-JM" sz="3600" dirty="0" smtClean="0"/>
              <a:t>They </a:t>
            </a:r>
            <a:r>
              <a:rPr lang="en-JM" sz="3600" dirty="0"/>
              <a:t>collected vital information about the text &amp; established detailed rules for copying</a:t>
            </a:r>
            <a:endParaRPr lang="en-US" sz="3600" dirty="0"/>
          </a:p>
          <a:p>
            <a:r>
              <a:rPr lang="en-JM" sz="3600" dirty="0"/>
              <a:t>They introduced vowels (Hebrew had no vowels</a:t>
            </a:r>
            <a:r>
              <a:rPr lang="en-JM" sz="3600" dirty="0" smtClean="0"/>
              <a:t>)</a:t>
            </a:r>
            <a:endParaRPr lang="en-US" sz="3600" dirty="0" smtClean="0"/>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99641867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001000" cy="914400"/>
          </a:xfrm>
        </p:spPr>
        <p:txBody>
          <a:bodyPr>
            <a:normAutofit fontScale="90000"/>
          </a:bodyPr>
          <a:lstStyle/>
          <a:p>
            <a:pPr algn="ctr"/>
            <a:r>
              <a:rPr lang="en-JM" sz="6000" b="1" dirty="0" smtClean="0">
                <a:solidFill>
                  <a:schemeClr val="accent1">
                    <a:lumMod val="75000"/>
                  </a:schemeClr>
                </a:solidFill>
                <a:effectLst/>
              </a:rPr>
              <a:t>Copying the Scriptures</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1524000"/>
            <a:ext cx="8153400" cy="5257800"/>
          </a:xfrm>
        </p:spPr>
        <p:txBody>
          <a:bodyPr>
            <a:noAutofit/>
          </a:bodyPr>
          <a:lstStyle/>
          <a:p>
            <a:r>
              <a:rPr lang="en-JM" sz="4800" dirty="0" smtClean="0"/>
              <a:t>They </a:t>
            </a:r>
            <a:r>
              <a:rPr lang="en-JM" sz="4800" dirty="0"/>
              <a:t>affixed accents (to ensure correct pronunciation)</a:t>
            </a:r>
            <a:endParaRPr lang="en-US" sz="4800" dirty="0"/>
          </a:p>
          <a:p>
            <a:r>
              <a:rPr lang="en-JM" sz="4800" dirty="0" smtClean="0"/>
              <a:t>They </a:t>
            </a:r>
            <a:r>
              <a:rPr lang="en-JM" sz="4800" dirty="0"/>
              <a:t>explained the meaning of words (when unclear)</a:t>
            </a:r>
            <a:endParaRPr lang="en-US" sz="4800" dirty="0"/>
          </a:p>
          <a:p>
            <a:r>
              <a:rPr lang="en-JM" sz="4800" dirty="0" smtClean="0"/>
              <a:t>They </a:t>
            </a:r>
            <a:r>
              <a:rPr lang="en-JM" sz="4800" dirty="0"/>
              <a:t>added punctuation marks (for fluent reading)</a:t>
            </a:r>
            <a:endParaRPr lang="en-US" sz="4800" dirty="0"/>
          </a:p>
          <a:p>
            <a:pPr marL="82296" indent="0">
              <a:buNone/>
            </a:pPr>
            <a:endParaRPr lang="en-US" dirty="0"/>
          </a:p>
          <a:p>
            <a:pPr marL="82296" indent="0">
              <a:buNone/>
            </a:pPr>
            <a:endParaRPr lang="en-US" dirty="0" smtClean="0"/>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135041910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001000" cy="914400"/>
          </a:xfrm>
        </p:spPr>
        <p:txBody>
          <a:bodyPr>
            <a:normAutofit fontScale="90000"/>
          </a:bodyPr>
          <a:lstStyle/>
          <a:p>
            <a:pPr algn="ctr"/>
            <a:r>
              <a:rPr lang="en-JM" sz="6000" b="1" u="sng" dirty="0" smtClean="0">
                <a:solidFill>
                  <a:srgbClr val="00B050"/>
                </a:solidFill>
                <a:effectLst>
                  <a:outerShdw blurRad="38100" dist="38100" dir="2700000" algn="tl">
                    <a:srgbClr val="000000">
                      <a:alpha val="43137"/>
                    </a:srgbClr>
                  </a:outerShdw>
                </a:effectLst>
              </a:rPr>
              <a:t>Copying Rules</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1295400"/>
            <a:ext cx="8153400" cy="5486400"/>
          </a:xfrm>
        </p:spPr>
        <p:txBody>
          <a:bodyPr>
            <a:noAutofit/>
          </a:bodyPr>
          <a:lstStyle/>
          <a:p>
            <a:r>
              <a:rPr lang="en-JM" dirty="0" smtClean="0">
                <a:solidFill>
                  <a:srgbClr val="8D3F05"/>
                </a:solidFill>
              </a:rPr>
              <a:t>Only </a:t>
            </a:r>
            <a:r>
              <a:rPr lang="en-JM" dirty="0">
                <a:solidFill>
                  <a:srgbClr val="8D3F05"/>
                </a:solidFill>
              </a:rPr>
              <a:t>clean animal skins were to be used</a:t>
            </a:r>
            <a:endParaRPr lang="en-US" dirty="0">
              <a:solidFill>
                <a:srgbClr val="8D3F05"/>
              </a:solidFill>
            </a:endParaRPr>
          </a:p>
          <a:p>
            <a:r>
              <a:rPr lang="en-JM" dirty="0" smtClean="0">
                <a:solidFill>
                  <a:srgbClr val="8D3F05"/>
                </a:solidFill>
              </a:rPr>
              <a:t>Each </a:t>
            </a:r>
            <a:r>
              <a:rPr lang="en-JM" dirty="0">
                <a:solidFill>
                  <a:srgbClr val="8D3F05"/>
                </a:solidFill>
              </a:rPr>
              <a:t>skin must contain the same number of </a:t>
            </a:r>
            <a:r>
              <a:rPr lang="en-JM" dirty="0" smtClean="0">
                <a:solidFill>
                  <a:srgbClr val="8D3F05"/>
                </a:solidFill>
              </a:rPr>
              <a:t>columns</a:t>
            </a:r>
          </a:p>
          <a:p>
            <a:r>
              <a:rPr lang="en-US" dirty="0">
                <a:solidFill>
                  <a:srgbClr val="8D3F05"/>
                </a:solidFill>
              </a:rPr>
              <a:t>Each column must have no less than 48 or no more than 60 lines</a:t>
            </a:r>
          </a:p>
          <a:p>
            <a:r>
              <a:rPr lang="en-JM" dirty="0" smtClean="0">
                <a:solidFill>
                  <a:srgbClr val="8D3F05"/>
                </a:solidFill>
              </a:rPr>
              <a:t>Black </a:t>
            </a:r>
            <a:r>
              <a:rPr lang="en-JM" dirty="0">
                <a:solidFill>
                  <a:srgbClr val="8D3F05"/>
                </a:solidFill>
              </a:rPr>
              <a:t>ink was made from a special recipe</a:t>
            </a:r>
            <a:endParaRPr lang="en-US" dirty="0">
              <a:solidFill>
                <a:srgbClr val="8D3F05"/>
              </a:solidFill>
            </a:endParaRPr>
          </a:p>
          <a:p>
            <a:r>
              <a:rPr lang="en-JM" dirty="0" smtClean="0">
                <a:solidFill>
                  <a:srgbClr val="8D3F05"/>
                </a:solidFill>
              </a:rPr>
              <a:t>No </a:t>
            </a:r>
            <a:r>
              <a:rPr lang="en-JM" dirty="0">
                <a:solidFill>
                  <a:srgbClr val="8D3F05"/>
                </a:solidFill>
              </a:rPr>
              <a:t>word or letter was to be written from </a:t>
            </a:r>
            <a:r>
              <a:rPr lang="en-JM" dirty="0" smtClean="0">
                <a:solidFill>
                  <a:srgbClr val="8D3F05"/>
                </a:solidFill>
              </a:rPr>
              <a:t>memory. </a:t>
            </a:r>
            <a:r>
              <a:rPr lang="en-US" dirty="0" smtClean="0">
                <a:solidFill>
                  <a:srgbClr val="8D3F05"/>
                </a:solidFill>
              </a:rPr>
              <a:t> </a:t>
            </a:r>
            <a:r>
              <a:rPr lang="en-US" dirty="0" smtClean="0">
                <a:solidFill>
                  <a:srgbClr val="8D3F05"/>
                </a:solidFill>
              </a:rPr>
              <a:t>The </a:t>
            </a:r>
            <a:r>
              <a:rPr lang="en-US" dirty="0">
                <a:solidFill>
                  <a:srgbClr val="8D3F05"/>
                </a:solidFill>
              </a:rPr>
              <a:t>scribe must have an authentic copy before him, and he had to read and pronounce aloud each word before writing </a:t>
            </a:r>
            <a:r>
              <a:rPr lang="en-US" dirty="0" smtClean="0">
                <a:solidFill>
                  <a:srgbClr val="8D3F05"/>
                </a:solidFill>
              </a:rPr>
              <a:t>it</a:t>
            </a:r>
            <a:endParaRPr lang="en-US" dirty="0">
              <a:solidFill>
                <a:srgbClr val="8D3F05"/>
              </a:solidFill>
            </a:endParaRPr>
          </a:p>
          <a:p>
            <a:pPr marL="82296" indent="0">
              <a:buNone/>
            </a:pPr>
            <a:endParaRPr lang="en-US" dirty="0" smtClean="0"/>
          </a:p>
          <a:p>
            <a:pPr marL="82296" lvl="0" indent="0">
              <a:buNone/>
            </a:pPr>
            <a:endParaRPr lang="en-US" dirty="0" smtClean="0"/>
          </a:p>
        </p:txBody>
      </p:sp>
    </p:spTree>
    <p:extLst>
      <p:ext uri="{BB962C8B-B14F-4D97-AF65-F5344CB8AC3E}">
        <p14:creationId xmlns:p14="http://schemas.microsoft.com/office/powerpoint/2010/main" val="387394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09"/>
            <a:ext cx="7498080" cy="1036638"/>
          </a:xfrm>
        </p:spPr>
        <p:txBody>
          <a:bodyPr/>
          <a:lstStyle/>
          <a:p>
            <a:pPr algn="ctr"/>
            <a:r>
              <a:rPr lang="en-US" u="sng" dirty="0" smtClean="0"/>
              <a:t>WRITERS OF THE BIBLE</a:t>
            </a:r>
            <a:endParaRPr lang="en-US" u="sng" dirty="0"/>
          </a:p>
        </p:txBody>
      </p:sp>
      <p:sp>
        <p:nvSpPr>
          <p:cNvPr id="3" name="Content Placeholder 2"/>
          <p:cNvSpPr>
            <a:spLocks noGrp="1"/>
          </p:cNvSpPr>
          <p:nvPr>
            <p:ph idx="1"/>
          </p:nvPr>
        </p:nvSpPr>
        <p:spPr>
          <a:xfrm>
            <a:off x="990600" y="1143000"/>
            <a:ext cx="8153400" cy="5638800"/>
          </a:xfrm>
        </p:spPr>
        <p:txBody>
          <a:bodyPr>
            <a:noAutofit/>
          </a:bodyPr>
          <a:lstStyle/>
          <a:p>
            <a:pPr marL="82296" lvl="0" indent="0" algn="ctr">
              <a:buNone/>
            </a:pPr>
            <a:r>
              <a:rPr lang="en-US" sz="5400" dirty="0" smtClean="0"/>
              <a:t>2 Corinthians 2:17</a:t>
            </a:r>
          </a:p>
          <a:p>
            <a:pPr marL="82296" lvl="0" indent="0">
              <a:buNone/>
            </a:pPr>
            <a:r>
              <a:rPr lang="en-US" sz="5400" i="1" dirty="0">
                <a:solidFill>
                  <a:srgbClr val="FF0000"/>
                </a:solidFill>
              </a:rPr>
              <a:t>For we are not as many, which corrupt the word of God: but as of sincerity, but as of God, in the sight of God speak we in Christ.</a:t>
            </a:r>
          </a:p>
        </p:txBody>
      </p:sp>
    </p:spTree>
    <p:extLst>
      <p:ext uri="{BB962C8B-B14F-4D97-AF65-F5344CB8AC3E}">
        <p14:creationId xmlns:p14="http://schemas.microsoft.com/office/powerpoint/2010/main" val="288893531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001000" cy="685800"/>
          </a:xfrm>
        </p:spPr>
        <p:txBody>
          <a:bodyPr>
            <a:normAutofit fontScale="90000"/>
          </a:bodyPr>
          <a:lstStyle/>
          <a:p>
            <a:pPr algn="ctr"/>
            <a:r>
              <a:rPr lang="en-JM" sz="5300" b="1" u="sng" dirty="0" smtClean="0">
                <a:solidFill>
                  <a:srgbClr val="00B050"/>
                </a:solidFill>
                <a:effectLst>
                  <a:outerShdw blurRad="38100" dist="38100" dir="2700000" algn="tl">
                    <a:srgbClr val="000000">
                      <a:alpha val="43137"/>
                    </a:srgbClr>
                  </a:outerShdw>
                </a:effectLst>
              </a:rPr>
              <a:t>Copying Rules</a:t>
            </a:r>
            <a:r>
              <a:rPr lang="en-US" dirty="0">
                <a:solidFill>
                  <a:schemeClr val="tx2">
                    <a:lumMod val="60000"/>
                    <a:lumOff val="40000"/>
                  </a:schemeClr>
                </a:solidFill>
                <a:effectLst/>
              </a:rPr>
              <a:t/>
            </a:r>
            <a:br>
              <a:rPr lang="en-US" dirty="0">
                <a:solidFill>
                  <a:schemeClr val="tx2">
                    <a:lumMod val="60000"/>
                    <a:lumOff val="40000"/>
                  </a:schemeClr>
                </a:solidFill>
                <a:effectLst/>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990600" y="685800"/>
            <a:ext cx="8153400" cy="6096000"/>
          </a:xfrm>
        </p:spPr>
        <p:txBody>
          <a:bodyPr>
            <a:noAutofit/>
          </a:bodyPr>
          <a:lstStyle/>
          <a:p>
            <a:r>
              <a:rPr lang="en-JM" dirty="0" smtClean="0">
                <a:solidFill>
                  <a:srgbClr val="8D3F05"/>
                </a:solidFill>
              </a:rPr>
              <a:t>If </a:t>
            </a:r>
            <a:r>
              <a:rPr lang="en-JM" dirty="0">
                <a:solidFill>
                  <a:srgbClr val="8D3F05"/>
                </a:solidFill>
              </a:rPr>
              <a:t>there was an error on a page the sheet was destroyed (including omission of one letter, or one letter touching another)</a:t>
            </a:r>
            <a:endParaRPr lang="en-US" dirty="0">
              <a:solidFill>
                <a:srgbClr val="8D3F05"/>
              </a:solidFill>
            </a:endParaRPr>
          </a:p>
          <a:p>
            <a:r>
              <a:rPr lang="en-US" dirty="0" smtClean="0">
                <a:solidFill>
                  <a:srgbClr val="8D3F05"/>
                </a:solidFill>
              </a:rPr>
              <a:t>If </a:t>
            </a:r>
            <a:r>
              <a:rPr lang="en-US" dirty="0">
                <a:solidFill>
                  <a:srgbClr val="8D3F05"/>
                </a:solidFill>
              </a:rPr>
              <a:t>3 mistakes were found on any page, the entire manuscript was condemned for use in the </a:t>
            </a:r>
            <a:r>
              <a:rPr lang="en-US" dirty="0" smtClean="0">
                <a:solidFill>
                  <a:srgbClr val="8D3F05"/>
                </a:solidFill>
              </a:rPr>
              <a:t>synagogue</a:t>
            </a:r>
          </a:p>
          <a:p>
            <a:r>
              <a:rPr lang="en-US" dirty="0" smtClean="0">
                <a:solidFill>
                  <a:srgbClr val="8D3F05"/>
                </a:solidFill>
              </a:rPr>
              <a:t>The scribe </a:t>
            </a:r>
            <a:r>
              <a:rPr lang="en-US" dirty="0">
                <a:solidFill>
                  <a:srgbClr val="8D3F05"/>
                </a:solidFill>
              </a:rPr>
              <a:t>had to reverently wipe his pen each time before writing the </a:t>
            </a:r>
            <a:r>
              <a:rPr lang="en-US" i="1" dirty="0">
                <a:solidFill>
                  <a:srgbClr val="0070C0"/>
                </a:solidFill>
              </a:rPr>
              <a:t>Word of God</a:t>
            </a:r>
            <a:r>
              <a:rPr lang="en-US" i="1" dirty="0">
                <a:solidFill>
                  <a:srgbClr val="8D3F05"/>
                </a:solidFill>
              </a:rPr>
              <a:t>.</a:t>
            </a:r>
            <a:r>
              <a:rPr lang="en-US" dirty="0">
                <a:solidFill>
                  <a:srgbClr val="8D3F05"/>
                </a:solidFill>
              </a:rPr>
              <a:t> And he had to wash his whole body before writing the sacred name </a:t>
            </a:r>
            <a:r>
              <a:rPr lang="en-US" i="1" dirty="0" smtClean="0">
                <a:solidFill>
                  <a:srgbClr val="0070C0"/>
                </a:solidFill>
              </a:rPr>
              <a:t>Jehovah</a:t>
            </a:r>
            <a:r>
              <a:rPr lang="en-US" dirty="0" smtClean="0">
                <a:solidFill>
                  <a:srgbClr val="8D3F05"/>
                </a:solidFill>
              </a:rPr>
              <a:t> </a:t>
            </a:r>
            <a:endParaRPr lang="en-US" dirty="0">
              <a:solidFill>
                <a:srgbClr val="8D3F05"/>
              </a:solidFill>
            </a:endParaRPr>
          </a:p>
          <a:p>
            <a:r>
              <a:rPr lang="en-US" dirty="0">
                <a:solidFill>
                  <a:srgbClr val="8D3F05"/>
                </a:solidFill>
              </a:rPr>
              <a:t>Every word &amp; </a:t>
            </a:r>
            <a:r>
              <a:rPr lang="en-US" dirty="0" smtClean="0">
                <a:solidFill>
                  <a:srgbClr val="8D3F05"/>
                </a:solidFill>
              </a:rPr>
              <a:t>every letter </a:t>
            </a:r>
            <a:r>
              <a:rPr lang="en-US" dirty="0">
                <a:solidFill>
                  <a:srgbClr val="8D3F05"/>
                </a:solidFill>
              </a:rPr>
              <a:t>was </a:t>
            </a:r>
            <a:r>
              <a:rPr lang="en-US" dirty="0" smtClean="0">
                <a:solidFill>
                  <a:srgbClr val="8D3F05"/>
                </a:solidFill>
              </a:rPr>
              <a:t>counted </a:t>
            </a:r>
            <a:r>
              <a:rPr lang="en-US" dirty="0">
                <a:solidFill>
                  <a:srgbClr val="8D3F05"/>
                </a:solidFill>
              </a:rPr>
              <a:t>to ensure accuracy</a:t>
            </a:r>
          </a:p>
          <a:p>
            <a:endParaRPr lang="en-JM" dirty="0">
              <a:solidFill>
                <a:srgbClr val="8D3F05"/>
              </a:solidFill>
            </a:endParaRPr>
          </a:p>
          <a:p>
            <a:endParaRPr lang="en-US" dirty="0" smtClean="0">
              <a:solidFill>
                <a:srgbClr val="8D3F05"/>
              </a:solidFill>
            </a:endParaRPr>
          </a:p>
          <a:p>
            <a:pPr marL="82296" lvl="0" indent="0">
              <a:buNone/>
            </a:pPr>
            <a:endParaRPr lang="en-US" dirty="0" smtClean="0"/>
          </a:p>
        </p:txBody>
      </p:sp>
    </p:spTree>
    <p:extLst>
      <p:ext uri="{BB962C8B-B14F-4D97-AF65-F5344CB8AC3E}">
        <p14:creationId xmlns:p14="http://schemas.microsoft.com/office/powerpoint/2010/main" val="228635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4304</TotalTime>
  <Words>5687</Words>
  <Application>Microsoft Office PowerPoint</Application>
  <PresentationFormat>On-screen Show (4:3)</PresentationFormat>
  <Paragraphs>594</Paragraphs>
  <Slides>90</Slides>
  <Notes>0</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Solstice</vt:lpstr>
      <vt:lpstr>THE RELIABLE BIBLE</vt:lpstr>
      <vt:lpstr>INTRODUCTION</vt:lpstr>
      <vt:lpstr>INTRODUCTION</vt:lpstr>
      <vt:lpstr>BIBLE BACKGROUND</vt:lpstr>
      <vt:lpstr>BIBLE BACKGROUND</vt:lpstr>
      <vt:lpstr>WRITERS OF THE BIBLE</vt:lpstr>
      <vt:lpstr>WRITERS OF THE BIBLE</vt:lpstr>
      <vt:lpstr>WRITERS OF THE BIBLE</vt:lpstr>
      <vt:lpstr>WRITERS OF THE BIBLE</vt:lpstr>
      <vt:lpstr>WRITERS OF THE BIBLE</vt:lpstr>
      <vt:lpstr>WRITERS OF THE BIBLE</vt:lpstr>
      <vt:lpstr>SCRIBES OF THE WRITERS</vt:lpstr>
      <vt:lpstr>SCRIBES OF THE WRITERS</vt:lpstr>
      <vt:lpstr>SCRIBES OF THE WRITERS</vt:lpstr>
      <vt:lpstr>THE RELIABLE BIBLE</vt:lpstr>
      <vt:lpstr>DISCUSSION</vt:lpstr>
      <vt:lpstr>CONCLUSION</vt:lpstr>
      <vt:lpstr>The Authority of the Bible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PowerPoint Presentation</vt:lpstr>
      <vt:lpstr>PowerPoint Presentation</vt:lpstr>
      <vt:lpstr>Writers: How do we know for sure?</vt:lpstr>
      <vt:lpstr>The Authority of the Bible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Writers: How do we know for sure?</vt:lpstr>
      <vt:lpstr>THE RELIABLE BIBLE</vt:lpstr>
      <vt:lpstr>HOW WAS THE BIBLE COMPILED </vt:lpstr>
      <vt:lpstr>PowerPoint Presentation</vt:lpstr>
      <vt:lpstr>PowerPoint Presentation</vt:lpstr>
      <vt:lpstr>Canonicity </vt:lpstr>
      <vt:lpstr>Canonicity </vt:lpstr>
      <vt:lpstr>Canonicity </vt:lpstr>
      <vt:lpstr>Canonicity </vt:lpstr>
      <vt:lpstr>THE RELIABLE BIBLE</vt:lpstr>
      <vt:lpstr>Copying the Scriptures </vt:lpstr>
      <vt:lpstr>Copying the Scriptures </vt:lpstr>
      <vt:lpstr>Copying the Scriptures </vt:lpstr>
      <vt:lpstr>Copying Rules </vt:lpstr>
      <vt:lpstr>Copying Rules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MADDEN</dc:creator>
  <cp:lastModifiedBy>DUANE MADDEN</cp:lastModifiedBy>
  <cp:revision>281</cp:revision>
  <dcterms:created xsi:type="dcterms:W3CDTF">2020-10-21T02:02:41Z</dcterms:created>
  <dcterms:modified xsi:type="dcterms:W3CDTF">2020-12-16T19:48:47Z</dcterms:modified>
</cp:coreProperties>
</file>