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4E8337-2C85-48F0-9B0F-6D432E3C0C5D}"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BC50-BDA3-4232-935F-027FDBB06DAF}" type="slidenum">
              <a:rPr lang="en-US" smtClean="0"/>
              <a:t>‹#›</a:t>
            </a:fld>
            <a:endParaRPr lang="en-US"/>
          </a:p>
        </p:txBody>
      </p:sp>
    </p:spTree>
    <p:extLst>
      <p:ext uri="{BB962C8B-B14F-4D97-AF65-F5344CB8AC3E}">
        <p14:creationId xmlns:p14="http://schemas.microsoft.com/office/powerpoint/2010/main" val="115774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E8337-2C85-48F0-9B0F-6D432E3C0C5D}"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BC50-BDA3-4232-935F-027FDBB06DAF}" type="slidenum">
              <a:rPr lang="en-US" smtClean="0"/>
              <a:t>‹#›</a:t>
            </a:fld>
            <a:endParaRPr lang="en-US"/>
          </a:p>
        </p:txBody>
      </p:sp>
    </p:spTree>
    <p:extLst>
      <p:ext uri="{BB962C8B-B14F-4D97-AF65-F5344CB8AC3E}">
        <p14:creationId xmlns:p14="http://schemas.microsoft.com/office/powerpoint/2010/main" val="380125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E8337-2C85-48F0-9B0F-6D432E3C0C5D}"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BC50-BDA3-4232-935F-027FDBB06DAF}" type="slidenum">
              <a:rPr lang="en-US" smtClean="0"/>
              <a:t>‹#›</a:t>
            </a:fld>
            <a:endParaRPr lang="en-US"/>
          </a:p>
        </p:txBody>
      </p:sp>
    </p:spTree>
    <p:extLst>
      <p:ext uri="{BB962C8B-B14F-4D97-AF65-F5344CB8AC3E}">
        <p14:creationId xmlns:p14="http://schemas.microsoft.com/office/powerpoint/2010/main" val="234695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E8337-2C85-48F0-9B0F-6D432E3C0C5D}"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BC50-BDA3-4232-935F-027FDBB06DAF}" type="slidenum">
              <a:rPr lang="en-US" smtClean="0"/>
              <a:t>‹#›</a:t>
            </a:fld>
            <a:endParaRPr lang="en-US"/>
          </a:p>
        </p:txBody>
      </p:sp>
    </p:spTree>
    <p:extLst>
      <p:ext uri="{BB962C8B-B14F-4D97-AF65-F5344CB8AC3E}">
        <p14:creationId xmlns:p14="http://schemas.microsoft.com/office/powerpoint/2010/main" val="401125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E8337-2C85-48F0-9B0F-6D432E3C0C5D}"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BC50-BDA3-4232-935F-027FDBB06DAF}" type="slidenum">
              <a:rPr lang="en-US" smtClean="0"/>
              <a:t>‹#›</a:t>
            </a:fld>
            <a:endParaRPr lang="en-US"/>
          </a:p>
        </p:txBody>
      </p:sp>
    </p:spTree>
    <p:extLst>
      <p:ext uri="{BB962C8B-B14F-4D97-AF65-F5344CB8AC3E}">
        <p14:creationId xmlns:p14="http://schemas.microsoft.com/office/powerpoint/2010/main" val="243063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4E8337-2C85-48F0-9B0F-6D432E3C0C5D}"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EBC50-BDA3-4232-935F-027FDBB06DAF}" type="slidenum">
              <a:rPr lang="en-US" smtClean="0"/>
              <a:t>‹#›</a:t>
            </a:fld>
            <a:endParaRPr lang="en-US"/>
          </a:p>
        </p:txBody>
      </p:sp>
    </p:spTree>
    <p:extLst>
      <p:ext uri="{BB962C8B-B14F-4D97-AF65-F5344CB8AC3E}">
        <p14:creationId xmlns:p14="http://schemas.microsoft.com/office/powerpoint/2010/main" val="26342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4E8337-2C85-48F0-9B0F-6D432E3C0C5D}" type="datetimeFigureOut">
              <a:rPr lang="en-US" smtClean="0"/>
              <a:t>6/1/2022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EBC50-BDA3-4232-935F-027FDBB06DAF}" type="slidenum">
              <a:rPr lang="en-US" smtClean="0"/>
              <a:t>‹#›</a:t>
            </a:fld>
            <a:endParaRPr lang="en-US"/>
          </a:p>
        </p:txBody>
      </p:sp>
    </p:spTree>
    <p:extLst>
      <p:ext uri="{BB962C8B-B14F-4D97-AF65-F5344CB8AC3E}">
        <p14:creationId xmlns:p14="http://schemas.microsoft.com/office/powerpoint/2010/main" val="369969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4E8337-2C85-48F0-9B0F-6D432E3C0C5D}" type="datetimeFigureOut">
              <a:rPr lang="en-US" smtClean="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EBC50-BDA3-4232-935F-027FDBB06DAF}" type="slidenum">
              <a:rPr lang="en-US" smtClean="0"/>
              <a:t>‹#›</a:t>
            </a:fld>
            <a:endParaRPr lang="en-US"/>
          </a:p>
        </p:txBody>
      </p:sp>
    </p:spTree>
    <p:extLst>
      <p:ext uri="{BB962C8B-B14F-4D97-AF65-F5344CB8AC3E}">
        <p14:creationId xmlns:p14="http://schemas.microsoft.com/office/powerpoint/2010/main" val="268729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E8337-2C85-48F0-9B0F-6D432E3C0C5D}" type="datetimeFigureOut">
              <a:rPr lang="en-US" smtClean="0"/>
              <a:t>6/1/2022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EBC50-BDA3-4232-935F-027FDBB06DAF}" type="slidenum">
              <a:rPr lang="en-US" smtClean="0"/>
              <a:t>‹#›</a:t>
            </a:fld>
            <a:endParaRPr lang="en-US"/>
          </a:p>
        </p:txBody>
      </p:sp>
    </p:spTree>
    <p:extLst>
      <p:ext uri="{BB962C8B-B14F-4D97-AF65-F5344CB8AC3E}">
        <p14:creationId xmlns:p14="http://schemas.microsoft.com/office/powerpoint/2010/main" val="33979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E8337-2C85-48F0-9B0F-6D432E3C0C5D}"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EBC50-BDA3-4232-935F-027FDBB06DAF}" type="slidenum">
              <a:rPr lang="en-US" smtClean="0"/>
              <a:t>‹#›</a:t>
            </a:fld>
            <a:endParaRPr lang="en-US"/>
          </a:p>
        </p:txBody>
      </p:sp>
    </p:spTree>
    <p:extLst>
      <p:ext uri="{BB962C8B-B14F-4D97-AF65-F5344CB8AC3E}">
        <p14:creationId xmlns:p14="http://schemas.microsoft.com/office/powerpoint/2010/main" val="63490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E8337-2C85-48F0-9B0F-6D432E3C0C5D}"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EBC50-BDA3-4232-935F-027FDBB06DAF}" type="slidenum">
              <a:rPr lang="en-US" smtClean="0"/>
              <a:t>‹#›</a:t>
            </a:fld>
            <a:endParaRPr lang="en-US"/>
          </a:p>
        </p:txBody>
      </p:sp>
    </p:spTree>
    <p:extLst>
      <p:ext uri="{BB962C8B-B14F-4D97-AF65-F5344CB8AC3E}">
        <p14:creationId xmlns:p14="http://schemas.microsoft.com/office/powerpoint/2010/main" val="19786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E8337-2C85-48F0-9B0F-6D432E3C0C5D}" type="datetimeFigureOut">
              <a:rPr lang="en-US" smtClean="0"/>
              <a:t>6/1/2022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EBC50-BDA3-4232-935F-027FDBB06DAF}" type="slidenum">
              <a:rPr lang="en-US" smtClean="0"/>
              <a:t>‹#›</a:t>
            </a:fld>
            <a:endParaRPr lang="en-US"/>
          </a:p>
        </p:txBody>
      </p:sp>
    </p:spTree>
    <p:extLst>
      <p:ext uri="{BB962C8B-B14F-4D97-AF65-F5344CB8AC3E}">
        <p14:creationId xmlns:p14="http://schemas.microsoft.com/office/powerpoint/2010/main" val="279469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AutoShape 2" descr="https://apis.mail.yahoo.com/ws/v3/mailboxes/@.id==VjN-IBTcJ5wDNyvtcHSMzJG1fYFNG1VDg6yVVyMpGGTBXIkKOSOHaJNc-JPvJ7a7SEVuOstHGQ2SvOzuBlPC52QM-g/messages/@.id==AHTBsQkzmbP0YTkM_gEZQDqr1v8/content/parts/@.id==2/thumbnail?appid=YMailNorrin&amp;downloadWhenThumbnailFails=true&amp;pid=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https://apis.mail.yahoo.com/ws/v3/mailboxes/@.id==VjN-IBTcJ5wDNyvtcHSMzJG1fYFNG1VDg6yVVyMpGGTBXIkKOSOHaJNc-JPvJ7a7SEVuOstHGQ2SvOzuBlPC52QM-g/messages/@.id==AHTBsQkzmbP0YTkM_gEZQDqr1v8/content/parts/@.id==2/thumbnail?appid=YMailNorrin&amp;downloadWhenThumbnailFails=true&amp;pid=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6" descr="https://apis.mail.yahoo.com/ws/v3/mailboxes/@.id==VjN-IBTcJ5wDNyvtcHSMzJG1fYFNG1VDg6yVVyMpGGTBXIkKOSOHaJNc-JPvJ7a7SEVuOstHGQ2SvOzuBlPC52QM-g/messages/@.id==AHTBsQkzmbP0YTkM_gEZQDqr1v8/content/parts/@.id==2/thumbnail?appid=YMailNorrin&amp;downloadWhenThumbnailFails=true&amp;pid=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31"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4933"/>
          <a:stretch/>
        </p:blipFill>
        <p:spPr bwMode="auto">
          <a:xfrm>
            <a:off x="176357" y="465138"/>
            <a:ext cx="8759825" cy="369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508" b="34384"/>
          <a:stretch/>
        </p:blipFill>
        <p:spPr bwMode="auto">
          <a:xfrm>
            <a:off x="176357" y="4156365"/>
            <a:ext cx="8739043" cy="229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555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smtClean="0">
                <a:solidFill>
                  <a:srgbClr val="FF0000"/>
                </a:solidFill>
                <a:effectLst>
                  <a:outerShdw blurRad="38100" dist="38100" dir="2700000" algn="tl">
                    <a:srgbClr val="000000">
                      <a:alpha val="43137"/>
                    </a:srgbClr>
                  </a:outerShdw>
                </a:effectLst>
              </a:rPr>
              <a:t>Heart attitudes towards trials</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19200"/>
            <a:ext cx="8839200" cy="5486400"/>
          </a:xfrm>
        </p:spPr>
        <p:txBody>
          <a:bodyPr>
            <a:noAutofit/>
          </a:bodyPr>
          <a:lstStyle/>
          <a:p>
            <a:pPr marL="0" indent="0">
              <a:buNone/>
            </a:pPr>
            <a:r>
              <a:rPr lang="en-US" sz="3600" b="1" cap="small" dirty="0">
                <a:solidFill>
                  <a:srgbClr val="FF0000"/>
                </a:solidFill>
                <a:effectLst>
                  <a:outerShdw blurRad="38100" dist="38100" dir="2700000" algn="tl">
                    <a:srgbClr val="000000">
                      <a:alpha val="43137"/>
                    </a:srgbClr>
                  </a:outerShdw>
                </a:effectLst>
              </a:rPr>
              <a:t>Bitter Heart</a:t>
            </a:r>
            <a:r>
              <a:rPr lang="en-US" sz="3600" b="1" dirty="0">
                <a:solidFill>
                  <a:srgbClr val="FF0000"/>
                </a:solidFill>
                <a:effectLst>
                  <a:outerShdw blurRad="38100" dist="38100" dir="2700000" algn="tl">
                    <a:srgbClr val="000000">
                      <a:alpha val="43137"/>
                    </a:srgbClr>
                  </a:outerShdw>
                </a:effectLst>
              </a:rPr>
              <a:t>:</a:t>
            </a:r>
            <a:endParaRPr lang="en-US" sz="3600" dirty="0">
              <a:solidFill>
                <a:srgbClr val="FF0000"/>
              </a:solidFill>
              <a:effectLst>
                <a:outerShdw blurRad="38100" dist="38100" dir="2700000" algn="tl">
                  <a:srgbClr val="000000">
                    <a:alpha val="43137"/>
                  </a:srgbClr>
                </a:outerShdw>
              </a:effectLst>
            </a:endParaRPr>
          </a:p>
          <a:p>
            <a:pPr marL="0" indent="0">
              <a:buNone/>
            </a:pPr>
            <a:r>
              <a:rPr lang="en-US" sz="3600" dirty="0"/>
              <a:t>"God </a:t>
            </a:r>
            <a:r>
              <a:rPr lang="en-US" sz="3600" dirty="0" smtClean="0"/>
              <a:t>has </a:t>
            </a:r>
            <a:r>
              <a:rPr lang="en-US" sz="3600" dirty="0"/>
              <a:t>turned His back on me."</a:t>
            </a:r>
          </a:p>
          <a:p>
            <a:pPr marL="0" indent="0">
              <a:buNone/>
            </a:pPr>
            <a:endParaRPr lang="en-US" sz="1400" b="1" cap="small" dirty="0" smtClean="0"/>
          </a:p>
          <a:p>
            <a:pPr marL="0" indent="0">
              <a:buNone/>
            </a:pPr>
            <a:r>
              <a:rPr lang="en-US" sz="3600" b="1" cap="small" dirty="0" smtClean="0">
                <a:solidFill>
                  <a:srgbClr val="0070C0"/>
                </a:solidFill>
                <a:effectLst>
                  <a:outerShdw blurRad="38100" dist="38100" dir="2700000" algn="tl">
                    <a:srgbClr val="000000">
                      <a:alpha val="43137"/>
                    </a:srgbClr>
                  </a:outerShdw>
                </a:effectLst>
              </a:rPr>
              <a:t>Humble </a:t>
            </a:r>
            <a:r>
              <a:rPr lang="en-US" sz="3600" b="1" cap="small" dirty="0">
                <a:solidFill>
                  <a:srgbClr val="0070C0"/>
                </a:solidFill>
                <a:effectLst>
                  <a:outerShdw blurRad="38100" dist="38100" dir="2700000" algn="tl">
                    <a:srgbClr val="000000">
                      <a:alpha val="43137"/>
                    </a:srgbClr>
                  </a:outerShdw>
                </a:effectLst>
              </a:rPr>
              <a:t>Heart</a:t>
            </a:r>
            <a:r>
              <a:rPr lang="en-US" sz="3600" b="1" dirty="0">
                <a:solidFill>
                  <a:srgbClr val="0070C0"/>
                </a:solidFill>
                <a:effectLst>
                  <a:outerShdw blurRad="38100" dist="38100" dir="2700000" algn="tl">
                    <a:srgbClr val="000000">
                      <a:alpha val="43137"/>
                    </a:srgbClr>
                  </a:outerShdw>
                </a:effectLst>
              </a:rPr>
              <a:t>:</a:t>
            </a:r>
            <a:endParaRPr lang="en-US" sz="3600" dirty="0">
              <a:solidFill>
                <a:srgbClr val="0070C0"/>
              </a:solidFill>
              <a:effectLst>
                <a:outerShdw blurRad="38100" dist="38100" dir="2700000" algn="tl">
                  <a:srgbClr val="000000">
                    <a:alpha val="43137"/>
                  </a:srgbClr>
                </a:outerShdw>
              </a:effectLst>
            </a:endParaRPr>
          </a:p>
          <a:p>
            <a:pPr marL="0" indent="0">
              <a:buNone/>
            </a:pPr>
            <a:r>
              <a:rPr lang="en-US" sz="3600" dirty="0"/>
              <a:t>God is especially close to me when He knows my heart is hurting.</a:t>
            </a:r>
          </a:p>
          <a:p>
            <a:pPr marL="0" indent="0">
              <a:buNone/>
            </a:pPr>
            <a:endParaRPr lang="en-US" sz="1400" i="1" dirty="0" smtClean="0"/>
          </a:p>
          <a:p>
            <a:pPr marL="0" indent="0">
              <a:buNone/>
            </a:pPr>
            <a:r>
              <a:rPr lang="en-US" sz="3600" i="1" dirty="0" smtClean="0"/>
              <a:t>"</a:t>
            </a:r>
            <a:r>
              <a:rPr lang="en-US" sz="3600" i="1" dirty="0"/>
              <a:t>The </a:t>
            </a:r>
            <a:r>
              <a:rPr lang="en-US" sz="3600" i="1" cap="small" dirty="0"/>
              <a:t>Lord</a:t>
            </a:r>
            <a:r>
              <a:rPr lang="en-US" sz="3600" i="1" dirty="0"/>
              <a:t> is close to the brokenhearted and saves those who are crushed in spirit." </a:t>
            </a:r>
            <a:r>
              <a:rPr lang="en-US" sz="3600" dirty="0"/>
              <a:t>(Psalm 34:18</a:t>
            </a:r>
            <a:r>
              <a:rPr lang="en-US" sz="3600" dirty="0" smtClean="0"/>
              <a:t>)</a:t>
            </a:r>
            <a:endParaRPr lang="en-US" sz="3600" dirty="0"/>
          </a:p>
        </p:txBody>
      </p:sp>
    </p:spTree>
    <p:extLst>
      <p:ext uri="{BB962C8B-B14F-4D97-AF65-F5344CB8AC3E}">
        <p14:creationId xmlns:p14="http://schemas.microsoft.com/office/powerpoint/2010/main" val="4028413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smtClean="0">
                <a:solidFill>
                  <a:srgbClr val="FF0000"/>
                </a:solidFill>
                <a:effectLst>
                  <a:outerShdw blurRad="38100" dist="38100" dir="2700000" algn="tl">
                    <a:srgbClr val="000000">
                      <a:alpha val="43137"/>
                    </a:srgbClr>
                  </a:outerShdw>
                </a:effectLst>
              </a:rPr>
              <a:t>Heart attitudes towards trials</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19200"/>
            <a:ext cx="8839200" cy="5486400"/>
          </a:xfrm>
        </p:spPr>
        <p:txBody>
          <a:bodyPr>
            <a:noAutofit/>
          </a:bodyPr>
          <a:lstStyle/>
          <a:p>
            <a:pPr marL="0" indent="0">
              <a:buNone/>
            </a:pPr>
            <a:r>
              <a:rPr lang="en-US" sz="3600" b="1" cap="small" dirty="0">
                <a:solidFill>
                  <a:srgbClr val="FF0000"/>
                </a:solidFill>
                <a:effectLst>
                  <a:outerShdw blurRad="38100" dist="38100" dir="2700000" algn="tl">
                    <a:srgbClr val="000000">
                      <a:alpha val="43137"/>
                    </a:srgbClr>
                  </a:outerShdw>
                </a:effectLst>
              </a:rPr>
              <a:t>Bitter Heart</a:t>
            </a:r>
            <a:r>
              <a:rPr lang="en-US" sz="3600" b="1" dirty="0">
                <a:solidFill>
                  <a:srgbClr val="FF0000"/>
                </a:solidFill>
                <a:effectLst>
                  <a:outerShdw blurRad="38100" dist="38100" dir="2700000" algn="tl">
                    <a:srgbClr val="000000">
                      <a:alpha val="43137"/>
                    </a:srgbClr>
                  </a:outerShdw>
                </a:effectLst>
              </a:rPr>
              <a:t>:</a:t>
            </a:r>
            <a:endParaRPr lang="en-US" sz="3600" dirty="0">
              <a:solidFill>
                <a:srgbClr val="FF0000"/>
              </a:solidFill>
              <a:effectLst>
                <a:outerShdw blurRad="38100" dist="38100" dir="2700000" algn="tl">
                  <a:srgbClr val="000000">
                    <a:alpha val="43137"/>
                  </a:srgbClr>
                </a:outerShdw>
              </a:effectLst>
            </a:endParaRPr>
          </a:p>
          <a:p>
            <a:pPr marL="0" indent="0">
              <a:buNone/>
            </a:pPr>
            <a:r>
              <a:rPr lang="en-US" sz="3600" dirty="0"/>
              <a:t>"Life is cruel, and so is God."</a:t>
            </a:r>
          </a:p>
          <a:p>
            <a:pPr marL="0" indent="0">
              <a:buNone/>
            </a:pPr>
            <a:r>
              <a:rPr lang="en-US" sz="3600" b="1" cap="small" dirty="0">
                <a:solidFill>
                  <a:srgbClr val="0070C0"/>
                </a:solidFill>
                <a:effectLst>
                  <a:outerShdw blurRad="38100" dist="38100" dir="2700000" algn="tl">
                    <a:srgbClr val="000000">
                      <a:alpha val="43137"/>
                    </a:srgbClr>
                  </a:outerShdw>
                </a:effectLst>
              </a:rPr>
              <a:t>Humble Heart</a:t>
            </a:r>
            <a:r>
              <a:rPr lang="en-US" sz="3600" b="1" dirty="0">
                <a:solidFill>
                  <a:srgbClr val="0070C0"/>
                </a:solidFill>
                <a:effectLst>
                  <a:outerShdw blurRad="38100" dist="38100" dir="2700000" algn="tl">
                    <a:srgbClr val="000000">
                      <a:alpha val="43137"/>
                    </a:srgbClr>
                  </a:outerShdw>
                </a:effectLst>
              </a:rPr>
              <a:t>:</a:t>
            </a:r>
            <a:endParaRPr lang="en-US" sz="3600" dirty="0">
              <a:solidFill>
                <a:srgbClr val="0070C0"/>
              </a:solidFill>
              <a:effectLst>
                <a:outerShdw blurRad="38100" dist="38100" dir="2700000" algn="tl">
                  <a:srgbClr val="000000">
                    <a:alpha val="43137"/>
                  </a:srgbClr>
                </a:outerShdw>
              </a:effectLst>
            </a:endParaRPr>
          </a:p>
          <a:p>
            <a:pPr marL="0" indent="0">
              <a:buNone/>
            </a:pPr>
            <a:r>
              <a:rPr lang="en-US" sz="3600" dirty="0"/>
              <a:t>I will accept both the joy and the suffering that my loving Father allows to come into my life.</a:t>
            </a:r>
          </a:p>
          <a:p>
            <a:pPr marL="0" indent="0">
              <a:buNone/>
            </a:pPr>
            <a:r>
              <a:rPr lang="en-US" sz="3600" i="1" dirty="0" smtClean="0"/>
              <a:t>“Shall </a:t>
            </a:r>
            <a:r>
              <a:rPr lang="en-US" sz="3600" i="1" dirty="0"/>
              <a:t>we accept good from God, and not trouble? </a:t>
            </a:r>
            <a:r>
              <a:rPr lang="en-US" sz="3600" i="1" dirty="0" smtClean="0"/>
              <a:t>In </a:t>
            </a:r>
            <a:r>
              <a:rPr lang="en-US" sz="3600" i="1" dirty="0"/>
              <a:t>all this, Job did not sin in what he said." </a:t>
            </a:r>
            <a:r>
              <a:rPr lang="en-US" sz="3600" dirty="0"/>
              <a:t>(Job 2:10</a:t>
            </a:r>
            <a:r>
              <a:rPr lang="en-US" sz="3600" dirty="0" smtClean="0"/>
              <a:t>)</a:t>
            </a:r>
            <a:endParaRPr lang="en-US" sz="3600" dirty="0"/>
          </a:p>
        </p:txBody>
      </p:sp>
    </p:spTree>
    <p:extLst>
      <p:ext uri="{BB962C8B-B14F-4D97-AF65-F5344CB8AC3E}">
        <p14:creationId xmlns:p14="http://schemas.microsoft.com/office/powerpoint/2010/main" val="3922622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smtClean="0">
                <a:solidFill>
                  <a:srgbClr val="FF0000"/>
                </a:solidFill>
                <a:effectLst>
                  <a:outerShdw blurRad="38100" dist="38100" dir="2700000" algn="tl">
                    <a:srgbClr val="000000">
                      <a:alpha val="43137"/>
                    </a:srgbClr>
                  </a:outerShdw>
                </a:effectLst>
              </a:rPr>
              <a:t>Heart attitudes towards trials</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19200"/>
            <a:ext cx="8839200" cy="5486400"/>
          </a:xfrm>
        </p:spPr>
        <p:txBody>
          <a:bodyPr>
            <a:noAutofit/>
          </a:bodyPr>
          <a:lstStyle/>
          <a:p>
            <a:pPr marL="0" indent="0">
              <a:buNone/>
            </a:pPr>
            <a:r>
              <a:rPr lang="en-US" sz="3600" b="1" cap="small" dirty="0">
                <a:solidFill>
                  <a:srgbClr val="FF0000"/>
                </a:solidFill>
                <a:effectLst>
                  <a:outerShdw blurRad="38100" dist="38100" dir="2700000" algn="tl">
                    <a:srgbClr val="000000">
                      <a:alpha val="43137"/>
                    </a:srgbClr>
                  </a:outerShdw>
                </a:effectLst>
              </a:rPr>
              <a:t>Bitter Heart</a:t>
            </a:r>
            <a:r>
              <a:rPr lang="en-US" sz="3600" b="1" dirty="0">
                <a:solidFill>
                  <a:srgbClr val="FF0000"/>
                </a:solidFill>
                <a:effectLst>
                  <a:outerShdw blurRad="38100" dist="38100" dir="2700000" algn="tl">
                    <a:srgbClr val="000000">
                      <a:alpha val="43137"/>
                    </a:srgbClr>
                  </a:outerShdw>
                </a:effectLst>
              </a:rPr>
              <a:t>:</a:t>
            </a:r>
            <a:endParaRPr lang="en-US" sz="3600" dirty="0">
              <a:solidFill>
                <a:srgbClr val="FF0000"/>
              </a:solidFill>
              <a:effectLst>
                <a:outerShdw blurRad="38100" dist="38100" dir="2700000" algn="tl">
                  <a:srgbClr val="000000">
                    <a:alpha val="43137"/>
                  </a:srgbClr>
                </a:outerShdw>
              </a:effectLst>
            </a:endParaRPr>
          </a:p>
          <a:p>
            <a:pPr marL="0" indent="0">
              <a:buNone/>
            </a:pPr>
            <a:r>
              <a:rPr lang="en-US" sz="3600" dirty="0"/>
              <a:t>"All trials and suffering are the result of sin."</a:t>
            </a:r>
          </a:p>
          <a:p>
            <a:pPr marL="0" indent="0">
              <a:buNone/>
            </a:pPr>
            <a:r>
              <a:rPr lang="en-US" sz="3600" b="1" cap="small" dirty="0">
                <a:solidFill>
                  <a:srgbClr val="0070C0"/>
                </a:solidFill>
                <a:effectLst>
                  <a:outerShdw blurRad="38100" dist="38100" dir="2700000" algn="tl">
                    <a:srgbClr val="000000">
                      <a:alpha val="43137"/>
                    </a:srgbClr>
                  </a:outerShdw>
                </a:effectLst>
              </a:rPr>
              <a:t>Humble Heart</a:t>
            </a:r>
            <a:r>
              <a:rPr lang="en-US" sz="3600" b="1" dirty="0">
                <a:solidFill>
                  <a:srgbClr val="0070C0"/>
                </a:solidFill>
                <a:effectLst>
                  <a:outerShdw blurRad="38100" dist="38100" dir="2700000" algn="tl">
                    <a:srgbClr val="000000">
                      <a:alpha val="43137"/>
                    </a:srgbClr>
                  </a:outerShdw>
                </a:effectLst>
              </a:rPr>
              <a:t>:</a:t>
            </a:r>
            <a:endParaRPr lang="en-US" sz="3600" dirty="0">
              <a:solidFill>
                <a:srgbClr val="0070C0"/>
              </a:solidFill>
              <a:effectLst>
                <a:outerShdw blurRad="38100" dist="38100" dir="2700000" algn="tl">
                  <a:srgbClr val="000000">
                    <a:alpha val="43137"/>
                  </a:srgbClr>
                </a:outerShdw>
              </a:effectLst>
            </a:endParaRPr>
          </a:p>
          <a:p>
            <a:pPr marL="0" indent="0">
              <a:buNone/>
            </a:pPr>
            <a:r>
              <a:rPr lang="en-US" sz="3600" dirty="0"/>
              <a:t>God often allows the innocent to suffer in order to display His grace.</a:t>
            </a:r>
          </a:p>
          <a:p>
            <a:pPr marL="0" indent="0">
              <a:buNone/>
            </a:pPr>
            <a:r>
              <a:rPr lang="en-US" sz="3600" i="1" dirty="0" smtClean="0"/>
              <a:t>"Neither </a:t>
            </a:r>
            <a:r>
              <a:rPr lang="en-US" sz="3600" i="1" dirty="0"/>
              <a:t>this man nor his parents sinned,' said Jesus, 'but this happened [he was born blind] so that the work of God might be displayed in his life</a:t>
            </a:r>
            <a:r>
              <a:rPr lang="en-US" sz="3600" i="1" dirty="0" smtClean="0"/>
              <a:t>." </a:t>
            </a:r>
            <a:r>
              <a:rPr lang="en-US" sz="3600" dirty="0"/>
              <a:t>(John 9:3)</a:t>
            </a:r>
          </a:p>
          <a:p>
            <a:pPr marL="0" indent="0">
              <a:buNone/>
            </a:pPr>
            <a:endParaRPr lang="en-US" sz="3600" dirty="0"/>
          </a:p>
        </p:txBody>
      </p:sp>
    </p:spTree>
    <p:extLst>
      <p:ext uri="{BB962C8B-B14F-4D97-AF65-F5344CB8AC3E}">
        <p14:creationId xmlns:p14="http://schemas.microsoft.com/office/powerpoint/2010/main" val="1132959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smtClean="0">
                <a:solidFill>
                  <a:srgbClr val="FF0000"/>
                </a:solidFill>
                <a:effectLst>
                  <a:outerShdw blurRad="38100" dist="38100" dir="2700000" algn="tl">
                    <a:srgbClr val="000000">
                      <a:alpha val="43137"/>
                    </a:srgbClr>
                  </a:outerShdw>
                </a:effectLst>
              </a:rPr>
              <a:t>Heart attitudes towards trials</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19200"/>
            <a:ext cx="8839200" cy="5486400"/>
          </a:xfrm>
        </p:spPr>
        <p:txBody>
          <a:bodyPr>
            <a:noAutofit/>
          </a:bodyPr>
          <a:lstStyle/>
          <a:p>
            <a:pPr marL="0" indent="0">
              <a:buNone/>
            </a:pPr>
            <a:r>
              <a:rPr lang="en-US" sz="3600" b="1" cap="small" dirty="0">
                <a:solidFill>
                  <a:srgbClr val="FF0000"/>
                </a:solidFill>
                <a:effectLst>
                  <a:outerShdw blurRad="38100" dist="38100" dir="2700000" algn="tl">
                    <a:srgbClr val="000000">
                      <a:alpha val="43137"/>
                    </a:srgbClr>
                  </a:outerShdw>
                </a:effectLst>
              </a:rPr>
              <a:t>Bitter Heart</a:t>
            </a:r>
            <a:r>
              <a:rPr lang="en-US" sz="3600" b="1" dirty="0">
                <a:solidFill>
                  <a:srgbClr val="FF0000"/>
                </a:solidFill>
                <a:effectLst>
                  <a:outerShdw blurRad="38100" dist="38100" dir="2700000" algn="tl">
                    <a:srgbClr val="000000">
                      <a:alpha val="43137"/>
                    </a:srgbClr>
                  </a:outerShdw>
                </a:effectLst>
              </a:rPr>
              <a:t>:</a:t>
            </a:r>
            <a:endParaRPr lang="en-US" sz="3600" dirty="0">
              <a:solidFill>
                <a:srgbClr val="FF0000"/>
              </a:solidFill>
              <a:effectLst>
                <a:outerShdw blurRad="38100" dist="38100" dir="2700000" algn="tl">
                  <a:srgbClr val="000000">
                    <a:alpha val="43137"/>
                  </a:srgbClr>
                </a:outerShdw>
              </a:effectLst>
            </a:endParaRPr>
          </a:p>
          <a:p>
            <a:pPr marL="0" indent="0">
              <a:buNone/>
            </a:pPr>
            <a:r>
              <a:rPr lang="en-US" sz="3600" dirty="0"/>
              <a:t>"God has failed me by not removing these difficulties from my life."</a:t>
            </a:r>
          </a:p>
          <a:p>
            <a:pPr marL="0" indent="0">
              <a:buNone/>
            </a:pPr>
            <a:r>
              <a:rPr lang="en-US" sz="3600" b="1" cap="small" dirty="0">
                <a:solidFill>
                  <a:srgbClr val="0070C0"/>
                </a:solidFill>
                <a:effectLst>
                  <a:outerShdw blurRad="38100" dist="38100" dir="2700000" algn="tl">
                    <a:srgbClr val="000000">
                      <a:alpha val="43137"/>
                    </a:srgbClr>
                  </a:outerShdw>
                </a:effectLst>
              </a:rPr>
              <a:t>Humble Heart</a:t>
            </a:r>
            <a:r>
              <a:rPr lang="en-US" sz="3600" b="1" dirty="0">
                <a:solidFill>
                  <a:srgbClr val="0070C0"/>
                </a:solidFill>
                <a:effectLst>
                  <a:outerShdw blurRad="38100" dist="38100" dir="2700000" algn="tl">
                    <a:srgbClr val="000000">
                      <a:alpha val="43137"/>
                    </a:srgbClr>
                  </a:outerShdw>
                </a:effectLst>
              </a:rPr>
              <a:t>:</a:t>
            </a:r>
            <a:endParaRPr lang="en-US" sz="3600" dirty="0">
              <a:solidFill>
                <a:srgbClr val="0070C0"/>
              </a:solidFill>
              <a:effectLst>
                <a:outerShdw blurRad="38100" dist="38100" dir="2700000" algn="tl">
                  <a:srgbClr val="000000">
                    <a:alpha val="43137"/>
                  </a:srgbClr>
                </a:outerShdw>
              </a:effectLst>
            </a:endParaRPr>
          </a:p>
          <a:p>
            <a:pPr marL="0" indent="0">
              <a:buNone/>
            </a:pPr>
            <a:r>
              <a:rPr lang="en-US" sz="3600" dirty="0"/>
              <a:t>God will deliver me in the trial, though He may not move me out of the trial.</a:t>
            </a:r>
          </a:p>
          <a:p>
            <a:pPr marL="0" indent="0">
              <a:buNone/>
            </a:pPr>
            <a:r>
              <a:rPr lang="en-US" sz="3600" i="1" dirty="0"/>
              <a:t>"Those who suffer he delivers in </a:t>
            </a:r>
            <a:r>
              <a:rPr lang="en-US" sz="3600" i="1" dirty="0" smtClean="0"/>
              <a:t>their suffering </a:t>
            </a:r>
            <a:r>
              <a:rPr lang="en-US" sz="3600" i="1" dirty="0"/>
              <a:t>he speaks to them in their affliction." </a:t>
            </a:r>
            <a:r>
              <a:rPr lang="en-US" sz="3600" dirty="0"/>
              <a:t>(Job 36:15</a:t>
            </a:r>
            <a:r>
              <a:rPr lang="en-US" sz="3600" dirty="0" smtClean="0"/>
              <a:t>)</a:t>
            </a:r>
            <a:endParaRPr lang="en-US" sz="3600" dirty="0"/>
          </a:p>
          <a:p>
            <a:pPr marL="0" indent="0">
              <a:buNone/>
            </a:pPr>
            <a:endParaRPr lang="en-US" sz="3600" dirty="0"/>
          </a:p>
        </p:txBody>
      </p:sp>
    </p:spTree>
    <p:extLst>
      <p:ext uri="{BB962C8B-B14F-4D97-AF65-F5344CB8AC3E}">
        <p14:creationId xmlns:p14="http://schemas.microsoft.com/office/powerpoint/2010/main" val="996414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smtClean="0">
                <a:solidFill>
                  <a:srgbClr val="FF0000"/>
                </a:solidFill>
                <a:effectLst>
                  <a:outerShdw blurRad="38100" dist="38100" dir="2700000" algn="tl">
                    <a:srgbClr val="000000">
                      <a:alpha val="43137"/>
                    </a:srgbClr>
                  </a:outerShdw>
                </a:effectLst>
              </a:rPr>
              <a:t>Heart attitudes towards trials</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19200"/>
            <a:ext cx="8839200" cy="5486400"/>
          </a:xfrm>
        </p:spPr>
        <p:txBody>
          <a:bodyPr>
            <a:noAutofit/>
          </a:bodyPr>
          <a:lstStyle/>
          <a:p>
            <a:pPr marL="0" indent="0">
              <a:buNone/>
            </a:pPr>
            <a:r>
              <a:rPr lang="en-US" b="1" cap="small" dirty="0">
                <a:solidFill>
                  <a:srgbClr val="FF0000"/>
                </a:solidFill>
                <a:effectLst>
                  <a:outerShdw blurRad="38100" dist="38100" dir="2700000" algn="tl">
                    <a:srgbClr val="000000">
                      <a:alpha val="43137"/>
                    </a:srgbClr>
                  </a:outerShdw>
                </a:effectLst>
              </a:rPr>
              <a:t>Bitter Heart</a:t>
            </a:r>
            <a:r>
              <a:rPr lang="en-US" b="1" dirty="0">
                <a:solidFill>
                  <a:srgbClr val="FF0000"/>
                </a:solidFill>
                <a:effectLst>
                  <a:outerShdw blurRad="38100" dist="38100" dir="2700000" algn="tl">
                    <a:srgbClr val="000000">
                      <a:alpha val="43137"/>
                    </a:srgbClr>
                  </a:outerShdw>
                </a:effectLst>
              </a:rPr>
              <a:t>:</a:t>
            </a:r>
            <a:endParaRPr lang="en-US" dirty="0">
              <a:solidFill>
                <a:srgbClr val="FF0000"/>
              </a:solidFill>
              <a:effectLst>
                <a:outerShdw blurRad="38100" dist="38100" dir="2700000" algn="tl">
                  <a:srgbClr val="000000">
                    <a:alpha val="43137"/>
                  </a:srgbClr>
                </a:outerShdw>
              </a:effectLst>
            </a:endParaRPr>
          </a:p>
          <a:p>
            <a:pPr marL="0" indent="0">
              <a:buNone/>
            </a:pPr>
            <a:r>
              <a:rPr lang="en-US" dirty="0"/>
              <a:t>"I cannot forgive God—He could have prevented this."</a:t>
            </a:r>
          </a:p>
          <a:p>
            <a:pPr marL="0" indent="0">
              <a:buNone/>
            </a:pPr>
            <a:r>
              <a:rPr lang="en-US" b="1" cap="small" dirty="0">
                <a:solidFill>
                  <a:srgbClr val="0070C0"/>
                </a:solidFill>
                <a:effectLst>
                  <a:outerShdw blurRad="38100" dist="38100" dir="2700000" algn="tl">
                    <a:srgbClr val="000000">
                      <a:alpha val="43137"/>
                    </a:srgbClr>
                  </a:outerShdw>
                </a:effectLst>
              </a:rPr>
              <a:t>Humble Heart</a:t>
            </a:r>
            <a:r>
              <a:rPr lang="en-US" b="1" dirty="0">
                <a:solidFill>
                  <a:srgbClr val="0070C0"/>
                </a:solidFill>
                <a:effectLst>
                  <a:outerShdw blurRad="38100" dist="38100" dir="2700000" algn="tl">
                    <a:srgbClr val="000000">
                      <a:alpha val="43137"/>
                    </a:srgbClr>
                  </a:outerShdw>
                </a:effectLst>
              </a:rPr>
              <a:t>:</a:t>
            </a:r>
            <a:endParaRPr lang="en-US" dirty="0">
              <a:solidFill>
                <a:srgbClr val="0070C0"/>
              </a:solidFill>
              <a:effectLst>
                <a:outerShdw blurRad="38100" dist="38100" dir="2700000" algn="tl">
                  <a:srgbClr val="000000">
                    <a:alpha val="43137"/>
                  </a:srgbClr>
                </a:outerShdw>
              </a:effectLst>
            </a:endParaRPr>
          </a:p>
          <a:p>
            <a:pPr marL="0" indent="0">
              <a:buNone/>
            </a:pPr>
            <a:r>
              <a:rPr lang="en-US" dirty="0"/>
              <a:t>God will give me the grace I need to have victory in whatever He allows to happen in my life.</a:t>
            </a:r>
          </a:p>
          <a:p>
            <a:pPr marL="0" indent="0">
              <a:buNone/>
            </a:pPr>
            <a:r>
              <a:rPr lang="en-US" i="1" dirty="0"/>
              <a:t>"Let us then approach the throne of grace with confidence, so that we may receive mercy and find grace to help us in our time of need." </a:t>
            </a:r>
            <a:r>
              <a:rPr lang="en-US" dirty="0"/>
              <a:t>(Hebrews 4:16</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696723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normAutofit/>
          </a:bodyPr>
          <a:lstStyle/>
          <a:p>
            <a:r>
              <a:rPr lang="en-US" sz="5400" b="1" dirty="0" smtClean="0">
                <a:solidFill>
                  <a:srgbClr val="00B050"/>
                </a:solidFill>
                <a:effectLst>
                  <a:outerShdw blurRad="38100" dist="38100" dir="2700000" algn="tl">
                    <a:srgbClr val="000000">
                      <a:alpha val="43137"/>
                    </a:srgbClr>
                  </a:outerShdw>
                </a:effectLst>
              </a:rPr>
              <a:t>The harvest of a bitter heart</a:t>
            </a:r>
            <a:endParaRPr lang="en-US" sz="5400"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sz="4000" dirty="0">
                <a:solidFill>
                  <a:srgbClr val="C00000"/>
                </a:solidFill>
              </a:rPr>
              <a:t>God has already provided the grace for you to be triumphant through the most severe of trials, yet many people allow seeds of bitterness to take root in their hearts. A bitter root will bear bitter fruit, the taste of which only increases your sorrow</a:t>
            </a:r>
            <a:r>
              <a:rPr lang="en-US" sz="4000" dirty="0" smtClean="0">
                <a:solidFill>
                  <a:srgbClr val="C00000"/>
                </a:solidFill>
              </a:rPr>
              <a:t>.</a:t>
            </a:r>
            <a:endParaRPr lang="en-US" sz="4000" dirty="0">
              <a:solidFill>
                <a:srgbClr val="C00000"/>
              </a:solidFill>
            </a:endParaRPr>
          </a:p>
        </p:txBody>
      </p:sp>
    </p:spTree>
    <p:extLst>
      <p:ext uri="{BB962C8B-B14F-4D97-AF65-F5344CB8AC3E}">
        <p14:creationId xmlns:p14="http://schemas.microsoft.com/office/powerpoint/2010/main" val="3168609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734291"/>
          </a:xfrm>
        </p:spPr>
        <p:txBody>
          <a:bodyPr>
            <a:normAutofit fontScale="90000"/>
          </a:bodyPr>
          <a:lstStyle/>
          <a:p>
            <a:r>
              <a:rPr lang="en-US" sz="5400" b="1" dirty="0" smtClean="0">
                <a:solidFill>
                  <a:srgbClr val="00B050"/>
                </a:solidFill>
                <a:effectLst>
                  <a:outerShdw blurRad="38100" dist="38100" dir="2700000" algn="tl">
                    <a:srgbClr val="000000">
                      <a:alpha val="43137"/>
                    </a:srgbClr>
                  </a:outerShdw>
                </a:effectLst>
              </a:rPr>
              <a:t>The harvest of a bitter heart</a:t>
            </a:r>
            <a:endParaRPr lang="en-US" sz="5400"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685800"/>
            <a:ext cx="8763000" cy="6172200"/>
          </a:xfrm>
        </p:spPr>
        <p:txBody>
          <a:bodyPr>
            <a:noAutofit/>
          </a:bodyPr>
          <a:lstStyle/>
          <a:p>
            <a:pPr marL="0" indent="0" algn="ctr">
              <a:buNone/>
            </a:pPr>
            <a:r>
              <a:rPr lang="en-US" sz="2400" b="1" dirty="0" smtClean="0">
                <a:solidFill>
                  <a:srgbClr val="C00000"/>
                </a:solidFill>
              </a:rPr>
              <a:t>SEEDS OF BITTERNESS</a:t>
            </a:r>
            <a:endParaRPr lang="en-US" sz="2400" dirty="0" smtClean="0">
              <a:solidFill>
                <a:srgbClr val="C00000"/>
              </a:solidFill>
            </a:endParaRPr>
          </a:p>
          <a:p>
            <a:pPr lvl="0"/>
            <a:r>
              <a:rPr lang="en-US" sz="2400" b="1" i="1" dirty="0" smtClean="0"/>
              <a:t>Destructive</a:t>
            </a:r>
            <a:r>
              <a:rPr lang="en-US" sz="2400" dirty="0" smtClean="0"/>
              <a:t> </a:t>
            </a:r>
            <a:r>
              <a:rPr lang="en-US" sz="2400" dirty="0"/>
              <a:t>anger </a:t>
            </a:r>
          </a:p>
          <a:p>
            <a:pPr lvl="0"/>
            <a:r>
              <a:rPr lang="en-US" sz="2400" b="1" i="1" dirty="0"/>
              <a:t>Depleted</a:t>
            </a:r>
            <a:r>
              <a:rPr lang="en-US" sz="2400" dirty="0"/>
              <a:t> energy </a:t>
            </a:r>
          </a:p>
          <a:p>
            <a:pPr lvl="0"/>
            <a:r>
              <a:rPr lang="en-US" sz="2400" b="1" i="1" dirty="0"/>
              <a:t>Drained</a:t>
            </a:r>
            <a:r>
              <a:rPr lang="en-US" sz="2400" dirty="0"/>
              <a:t> emotions </a:t>
            </a:r>
          </a:p>
          <a:p>
            <a:pPr lvl="0"/>
            <a:r>
              <a:rPr lang="en-US" sz="2400" b="1" i="1" dirty="0"/>
              <a:t>Diminished</a:t>
            </a:r>
            <a:r>
              <a:rPr lang="en-US" sz="2400" dirty="0"/>
              <a:t> joy </a:t>
            </a:r>
          </a:p>
          <a:p>
            <a:pPr lvl="0"/>
            <a:r>
              <a:rPr lang="en-US" sz="2400" b="1" i="1" dirty="0"/>
              <a:t>Depressed</a:t>
            </a:r>
            <a:r>
              <a:rPr lang="en-US" sz="2400" dirty="0"/>
              <a:t> outlook </a:t>
            </a:r>
          </a:p>
          <a:p>
            <a:pPr lvl="0"/>
            <a:r>
              <a:rPr lang="en-US" sz="2400" b="1" i="1" dirty="0"/>
              <a:t>Damaging</a:t>
            </a:r>
            <a:r>
              <a:rPr lang="en-US" sz="2400" dirty="0"/>
              <a:t> accusations </a:t>
            </a:r>
          </a:p>
          <a:p>
            <a:pPr lvl="0"/>
            <a:r>
              <a:rPr lang="en-US" sz="2400" b="1" i="1" dirty="0"/>
              <a:t>Decreased</a:t>
            </a:r>
            <a:r>
              <a:rPr lang="en-US" sz="2400" dirty="0"/>
              <a:t> interests </a:t>
            </a:r>
          </a:p>
          <a:p>
            <a:pPr lvl="0"/>
            <a:r>
              <a:rPr lang="en-US" sz="2400" b="1" i="1" dirty="0"/>
              <a:t>Deteriorating</a:t>
            </a:r>
            <a:r>
              <a:rPr lang="en-US" sz="2400" dirty="0"/>
              <a:t> self-worth </a:t>
            </a:r>
          </a:p>
          <a:p>
            <a:pPr lvl="0"/>
            <a:r>
              <a:rPr lang="en-US" sz="2400" b="1" i="1" dirty="0"/>
              <a:t>Desire</a:t>
            </a:r>
            <a:r>
              <a:rPr lang="en-US" sz="2400" dirty="0"/>
              <a:t> to escape </a:t>
            </a:r>
          </a:p>
          <a:p>
            <a:pPr lvl="0"/>
            <a:r>
              <a:rPr lang="en-US" sz="2400" b="1" i="1" dirty="0"/>
              <a:t>Distrust</a:t>
            </a:r>
            <a:r>
              <a:rPr lang="en-US" sz="2400" dirty="0"/>
              <a:t> of others </a:t>
            </a:r>
          </a:p>
          <a:p>
            <a:pPr lvl="0"/>
            <a:r>
              <a:rPr lang="en-US" sz="2400" b="1" i="1" dirty="0"/>
              <a:t>Doubt</a:t>
            </a:r>
            <a:r>
              <a:rPr lang="en-US" sz="2400" dirty="0"/>
              <a:t> of God </a:t>
            </a:r>
          </a:p>
          <a:p>
            <a:pPr lvl="0"/>
            <a:r>
              <a:rPr lang="en-US" sz="2400" b="1" i="1" dirty="0"/>
              <a:t>Distracted</a:t>
            </a:r>
            <a:r>
              <a:rPr lang="en-US" sz="2400" dirty="0"/>
              <a:t> from priorities </a:t>
            </a:r>
          </a:p>
          <a:p>
            <a:r>
              <a:rPr lang="en-US" sz="2400" b="1" i="1" dirty="0"/>
              <a:t>Deadened</a:t>
            </a:r>
            <a:r>
              <a:rPr lang="en-US" sz="2400" dirty="0"/>
              <a:t> spiritual sensitivity </a:t>
            </a:r>
            <a:endParaRPr lang="en-US" sz="2400" dirty="0">
              <a:solidFill>
                <a:srgbClr val="C00000"/>
              </a:solidFill>
            </a:endParaRPr>
          </a:p>
        </p:txBody>
      </p:sp>
    </p:spTree>
    <p:extLst>
      <p:ext uri="{BB962C8B-B14F-4D97-AF65-F5344CB8AC3E}">
        <p14:creationId xmlns:p14="http://schemas.microsoft.com/office/powerpoint/2010/main" val="2234576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962891"/>
          </a:xfrm>
        </p:spPr>
        <p:txBody>
          <a:bodyPr>
            <a:normAutofit/>
          </a:bodyPr>
          <a:lstStyle/>
          <a:p>
            <a:r>
              <a:rPr lang="en-US" sz="5400" b="1" dirty="0" smtClean="0">
                <a:solidFill>
                  <a:schemeClr val="accent2"/>
                </a:solidFill>
                <a:effectLst>
                  <a:outerShdw blurRad="38100" dist="38100" dir="2700000" algn="tl">
                    <a:srgbClr val="000000">
                      <a:alpha val="43137"/>
                    </a:srgbClr>
                  </a:outerShdw>
                </a:effectLst>
              </a:rPr>
              <a:t>The purpose of trials</a:t>
            </a:r>
            <a:endParaRPr lang="en-US" sz="5400"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066800"/>
            <a:ext cx="8839200" cy="5638800"/>
          </a:xfrm>
        </p:spPr>
        <p:txBody>
          <a:bodyPr>
            <a:noAutofit/>
          </a:bodyPr>
          <a:lstStyle/>
          <a:p>
            <a:pPr marL="0" lvl="0" indent="0">
              <a:buNone/>
            </a:pPr>
            <a:r>
              <a:rPr lang="en-US" sz="3600" b="1" i="1" dirty="0">
                <a:solidFill>
                  <a:schemeClr val="accent2"/>
                </a:solidFill>
                <a:effectLst>
                  <a:outerShdw blurRad="38100" dist="38100" dir="2700000" algn="tl">
                    <a:srgbClr val="000000">
                      <a:alpha val="43137"/>
                    </a:srgbClr>
                  </a:outerShdw>
                </a:effectLst>
              </a:rPr>
              <a:t>Trials</a:t>
            </a:r>
            <a:r>
              <a:rPr lang="en-US" sz="3600" b="1" dirty="0">
                <a:solidFill>
                  <a:schemeClr val="accent2"/>
                </a:solidFill>
                <a:effectLst>
                  <a:outerShdw blurRad="38100" dist="38100" dir="2700000" algn="tl">
                    <a:srgbClr val="000000">
                      <a:alpha val="43137"/>
                    </a:srgbClr>
                  </a:outerShdw>
                </a:effectLst>
              </a:rPr>
              <a:t> turn you to God</a:t>
            </a:r>
            <a:r>
              <a:rPr lang="en-US" sz="3600" b="1" dirty="0" smtClean="0">
                <a:solidFill>
                  <a:schemeClr val="accent2"/>
                </a:solidFill>
                <a:effectLst>
                  <a:outerShdw blurRad="38100" dist="38100" dir="2700000" algn="tl">
                    <a:srgbClr val="000000">
                      <a:alpha val="43137"/>
                    </a:srgbClr>
                  </a:outerShdw>
                </a:effectLst>
              </a:rPr>
              <a:t>.</a:t>
            </a:r>
          </a:p>
          <a:p>
            <a:pPr marL="0" lvl="0" indent="0">
              <a:buNone/>
            </a:pPr>
            <a:r>
              <a:rPr lang="en-US" sz="2400" dirty="0"/>
              <a:t/>
            </a:r>
            <a:br>
              <a:rPr lang="en-US" sz="2400" dirty="0"/>
            </a:br>
            <a:r>
              <a:rPr lang="en-US" sz="2800" i="1" dirty="0"/>
              <a:t>"As the deer pants for streams of water, so my soul pants for you, O God. My soul thirsts for God, for the living God. When can I go and meet with God? My tears have been my food day and night, while men say to me all day long, 'Where is your God?' These things I remember as I pour out my soul: how I used to go with the multitude, leading the procession to the house of God, with shouts of joy and thanksgiving among the festive throng. Why are you downcast, O my soul? Why so disturbed within me? Put your hope in God, for I will yet praise him, my Savior and my God." </a:t>
            </a:r>
            <a:r>
              <a:rPr lang="en-US" sz="2800" dirty="0"/>
              <a:t>(Psalm 42:1-6) </a:t>
            </a:r>
          </a:p>
          <a:p>
            <a:pPr marL="0" indent="0">
              <a:buNone/>
            </a:pPr>
            <a:endParaRPr lang="en-US" sz="2400" dirty="0">
              <a:solidFill>
                <a:srgbClr val="C00000"/>
              </a:solidFill>
            </a:endParaRPr>
          </a:p>
        </p:txBody>
      </p:sp>
    </p:spTree>
    <p:extLst>
      <p:ext uri="{BB962C8B-B14F-4D97-AF65-F5344CB8AC3E}">
        <p14:creationId xmlns:p14="http://schemas.microsoft.com/office/powerpoint/2010/main" val="3994622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962891"/>
          </a:xfrm>
        </p:spPr>
        <p:txBody>
          <a:bodyPr>
            <a:normAutofit/>
          </a:bodyPr>
          <a:lstStyle/>
          <a:p>
            <a:r>
              <a:rPr lang="en-US" sz="5400" b="1" dirty="0" smtClean="0">
                <a:solidFill>
                  <a:schemeClr val="accent2"/>
                </a:solidFill>
                <a:effectLst>
                  <a:outerShdw blurRad="38100" dist="38100" dir="2700000" algn="tl">
                    <a:srgbClr val="000000">
                      <a:alpha val="43137"/>
                    </a:srgbClr>
                  </a:outerShdw>
                </a:effectLst>
              </a:rPr>
              <a:t>The purpose of trials</a:t>
            </a:r>
            <a:endParaRPr lang="en-US" sz="5400"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95400"/>
            <a:ext cx="8839200" cy="5486400"/>
          </a:xfrm>
        </p:spPr>
        <p:txBody>
          <a:bodyPr>
            <a:noAutofit/>
          </a:bodyPr>
          <a:lstStyle/>
          <a:p>
            <a:pPr lvl="0"/>
            <a:r>
              <a:rPr lang="en-US" sz="3600" b="1" i="1" dirty="0" smtClean="0">
                <a:solidFill>
                  <a:schemeClr val="accent2"/>
                </a:solidFill>
                <a:effectLst>
                  <a:outerShdw blurRad="38100" dist="38100" dir="2700000" algn="tl">
                    <a:srgbClr val="000000">
                      <a:alpha val="43137"/>
                    </a:srgbClr>
                  </a:outerShdw>
                </a:effectLst>
              </a:rPr>
              <a:t>Trials</a:t>
            </a:r>
            <a:r>
              <a:rPr lang="en-US" sz="3600" b="1" dirty="0" smtClean="0">
                <a:solidFill>
                  <a:schemeClr val="accent2"/>
                </a:solidFill>
                <a:effectLst>
                  <a:outerShdw blurRad="38100" dist="38100" dir="2700000" algn="tl">
                    <a:srgbClr val="000000">
                      <a:alpha val="43137"/>
                    </a:srgbClr>
                  </a:outerShdw>
                </a:effectLst>
              </a:rPr>
              <a:t> </a:t>
            </a:r>
            <a:r>
              <a:rPr lang="en-US" sz="3600" b="1" dirty="0">
                <a:solidFill>
                  <a:schemeClr val="accent2"/>
                </a:solidFill>
                <a:effectLst>
                  <a:outerShdw blurRad="38100" dist="38100" dir="2700000" algn="tl">
                    <a:srgbClr val="000000">
                      <a:alpha val="43137"/>
                    </a:srgbClr>
                  </a:outerShdw>
                </a:effectLst>
              </a:rPr>
              <a:t>motivate you to cry out to God</a:t>
            </a:r>
            <a:r>
              <a:rPr lang="en-US" sz="3600" b="1" dirty="0" smtClean="0">
                <a:solidFill>
                  <a:schemeClr val="accent2"/>
                </a:solidFill>
                <a:effectLst>
                  <a:outerShdw blurRad="38100" dist="38100" dir="2700000" algn="tl">
                    <a:srgbClr val="000000">
                      <a:alpha val="43137"/>
                    </a:srgbClr>
                  </a:outerShdw>
                </a:effectLst>
              </a:rPr>
              <a:t>.</a:t>
            </a:r>
          </a:p>
          <a:p>
            <a:pPr marL="0" lvl="0" indent="0">
              <a:buNone/>
            </a:pPr>
            <a:r>
              <a:rPr lang="en-US" sz="2800" dirty="0"/>
              <a:t/>
            </a:r>
            <a:br>
              <a:rPr lang="en-US" sz="2800" dirty="0"/>
            </a:br>
            <a:r>
              <a:rPr lang="en-US" sz="3600" i="1" dirty="0"/>
              <a:t>"I cry aloud to the </a:t>
            </a:r>
            <a:r>
              <a:rPr lang="en-US" sz="3600" i="1" cap="small" dirty="0"/>
              <a:t>Lord</a:t>
            </a:r>
            <a:r>
              <a:rPr lang="en-US" sz="3600" i="1" dirty="0"/>
              <a:t>; I lift up my voice to the </a:t>
            </a:r>
            <a:r>
              <a:rPr lang="en-US" sz="3600" i="1" cap="small" dirty="0"/>
              <a:t>Lord</a:t>
            </a:r>
            <a:r>
              <a:rPr lang="en-US" sz="3600" i="1" dirty="0"/>
              <a:t> for mercy. I pour out my complaint before him; before him I tell my trouble. When my spirit grows faint within me, it is you who know my way. In the path where I walk men have hidden a snare for me." </a:t>
            </a:r>
            <a:r>
              <a:rPr lang="en-US" sz="3600" dirty="0"/>
              <a:t>(Psalm 142:1-3) </a:t>
            </a:r>
            <a:r>
              <a:rPr lang="en-US" sz="3600" dirty="0" smtClean="0"/>
              <a:t> </a:t>
            </a:r>
            <a:endParaRPr lang="en-US" sz="3600" dirty="0"/>
          </a:p>
          <a:p>
            <a:pPr marL="0" indent="0">
              <a:buNone/>
            </a:pPr>
            <a:endParaRPr lang="en-US" sz="2400" dirty="0">
              <a:solidFill>
                <a:srgbClr val="C00000"/>
              </a:solidFill>
            </a:endParaRPr>
          </a:p>
        </p:txBody>
      </p:sp>
    </p:spTree>
    <p:extLst>
      <p:ext uri="{BB962C8B-B14F-4D97-AF65-F5344CB8AC3E}">
        <p14:creationId xmlns:p14="http://schemas.microsoft.com/office/powerpoint/2010/main" val="1261135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962891"/>
          </a:xfrm>
        </p:spPr>
        <p:txBody>
          <a:bodyPr>
            <a:normAutofit/>
          </a:bodyPr>
          <a:lstStyle/>
          <a:p>
            <a:r>
              <a:rPr lang="en-US" sz="5400" b="1" dirty="0" smtClean="0">
                <a:solidFill>
                  <a:schemeClr val="accent2"/>
                </a:solidFill>
                <a:effectLst>
                  <a:outerShdw blurRad="38100" dist="38100" dir="2700000" algn="tl">
                    <a:srgbClr val="000000">
                      <a:alpha val="43137"/>
                    </a:srgbClr>
                  </a:outerShdw>
                </a:effectLst>
              </a:rPr>
              <a:t>The purpose of trials</a:t>
            </a:r>
            <a:endParaRPr lang="en-US" sz="5400"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143000"/>
            <a:ext cx="8839200" cy="5638800"/>
          </a:xfrm>
        </p:spPr>
        <p:txBody>
          <a:bodyPr>
            <a:noAutofit/>
          </a:bodyPr>
          <a:lstStyle/>
          <a:p>
            <a:pPr lvl="0"/>
            <a:r>
              <a:rPr lang="en-US" sz="3600" b="1" i="1" dirty="0">
                <a:solidFill>
                  <a:schemeClr val="accent2"/>
                </a:solidFill>
                <a:effectLst>
                  <a:outerShdw blurRad="38100" dist="38100" dir="2700000" algn="tl">
                    <a:srgbClr val="000000">
                      <a:alpha val="43137"/>
                    </a:srgbClr>
                  </a:outerShdw>
                </a:effectLst>
              </a:rPr>
              <a:t>Trials</a:t>
            </a:r>
            <a:r>
              <a:rPr lang="en-US" sz="3600" b="1" dirty="0">
                <a:solidFill>
                  <a:schemeClr val="accent2"/>
                </a:solidFill>
                <a:effectLst>
                  <a:outerShdw blurRad="38100" dist="38100" dir="2700000" algn="tl">
                    <a:srgbClr val="000000">
                      <a:alpha val="43137"/>
                    </a:srgbClr>
                  </a:outerShdw>
                </a:effectLst>
              </a:rPr>
              <a:t> lead to personal examination</a:t>
            </a:r>
            <a:r>
              <a:rPr lang="en-US" sz="3600" b="1" dirty="0" smtClean="0">
                <a:solidFill>
                  <a:schemeClr val="accent2"/>
                </a:solidFill>
                <a:effectLst>
                  <a:outerShdw blurRad="38100" dist="38100" dir="2700000" algn="tl">
                    <a:srgbClr val="000000">
                      <a:alpha val="43137"/>
                    </a:srgbClr>
                  </a:outerShdw>
                </a:effectLst>
              </a:rPr>
              <a:t>.</a:t>
            </a:r>
          </a:p>
          <a:p>
            <a:pPr marL="0" lvl="0" indent="0">
              <a:buNone/>
            </a:pPr>
            <a:r>
              <a:rPr lang="en-US" sz="3600" dirty="0"/>
              <a:t/>
            </a:r>
            <a:br>
              <a:rPr lang="en-US" sz="3600" dirty="0"/>
            </a:br>
            <a:r>
              <a:rPr lang="en-US" i="1" dirty="0"/>
              <a:t>"Search me, O God, and know my heart; test me and know my anxious thoughts. See if there is any offensive way in me, and lead me in the way everlasting." </a:t>
            </a:r>
            <a:r>
              <a:rPr lang="en-US" dirty="0"/>
              <a:t>(Psalm 139:23-24</a:t>
            </a:r>
            <a:r>
              <a:rPr lang="en-US" dirty="0" smtClean="0"/>
              <a:t>)</a:t>
            </a:r>
          </a:p>
          <a:p>
            <a:pPr marL="0" lvl="0" indent="0">
              <a:buNone/>
            </a:pPr>
            <a:r>
              <a:rPr lang="en-US" dirty="0" smtClean="0"/>
              <a:t> </a:t>
            </a:r>
            <a:endParaRPr lang="en-US" dirty="0"/>
          </a:p>
          <a:p>
            <a:pPr lvl="0"/>
            <a:r>
              <a:rPr lang="en-US" sz="3600" b="1" i="1" dirty="0">
                <a:solidFill>
                  <a:schemeClr val="accent2"/>
                </a:solidFill>
                <a:effectLst>
                  <a:outerShdw blurRad="38100" dist="38100" dir="2700000" algn="tl">
                    <a:srgbClr val="000000">
                      <a:alpha val="43137"/>
                    </a:srgbClr>
                  </a:outerShdw>
                </a:effectLst>
              </a:rPr>
              <a:t>Trials</a:t>
            </a:r>
            <a:r>
              <a:rPr lang="en-US" sz="3600" b="1" dirty="0">
                <a:solidFill>
                  <a:schemeClr val="accent2"/>
                </a:solidFill>
                <a:effectLst>
                  <a:outerShdw blurRad="38100" dist="38100" dir="2700000" algn="tl">
                    <a:srgbClr val="000000">
                      <a:alpha val="43137"/>
                    </a:srgbClr>
                  </a:outerShdw>
                </a:effectLst>
              </a:rPr>
              <a:t> draw you back to God's will.</a:t>
            </a:r>
            <a:br>
              <a:rPr lang="en-US" sz="3600" b="1" dirty="0">
                <a:solidFill>
                  <a:schemeClr val="accent2"/>
                </a:solidFill>
                <a:effectLst>
                  <a:outerShdw blurRad="38100" dist="38100" dir="2700000" algn="tl">
                    <a:srgbClr val="000000">
                      <a:alpha val="43137"/>
                    </a:srgbClr>
                  </a:outerShdw>
                </a:effectLst>
              </a:rPr>
            </a:br>
            <a:r>
              <a:rPr lang="en-US" i="1" dirty="0"/>
              <a:t>"Before I was afflicted I went astray, but now I obey your word." </a:t>
            </a:r>
            <a:r>
              <a:rPr lang="en-US" dirty="0"/>
              <a:t>(Psalm 119:67) </a:t>
            </a:r>
            <a:r>
              <a:rPr lang="en-US" dirty="0" smtClean="0"/>
              <a:t>  </a:t>
            </a:r>
            <a:endParaRPr lang="en-US" dirty="0"/>
          </a:p>
          <a:p>
            <a:pPr marL="0" indent="0">
              <a:buNone/>
            </a:pPr>
            <a:endParaRPr lang="en-US" sz="2400" dirty="0">
              <a:solidFill>
                <a:srgbClr val="C00000"/>
              </a:solidFill>
            </a:endParaRPr>
          </a:p>
        </p:txBody>
      </p:sp>
    </p:spTree>
    <p:extLst>
      <p:ext uri="{BB962C8B-B14F-4D97-AF65-F5344CB8AC3E}">
        <p14:creationId xmlns:p14="http://schemas.microsoft.com/office/powerpoint/2010/main" val="3077027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876800"/>
          </a:xfrm>
        </p:spPr>
        <p:txBody>
          <a:bodyPr>
            <a:noAutofit/>
          </a:bodyPr>
          <a:lstStyle/>
          <a:p>
            <a:pPr lvl="0"/>
            <a:r>
              <a:rPr lang="en-US" dirty="0"/>
              <a:t>A trial is the process of proving the quality or worth of something or someone. </a:t>
            </a:r>
          </a:p>
          <a:p>
            <a:pPr lvl="0"/>
            <a:r>
              <a:rPr lang="en-US" dirty="0"/>
              <a:t>Trials are tests of your faith, patience or endurance through the process of suffering. </a:t>
            </a:r>
          </a:p>
          <a:p>
            <a:pPr lvl="0"/>
            <a:r>
              <a:rPr lang="en-US" dirty="0"/>
              <a:t>Three primary Greek words are translated as "trial" in the New Testament. Each has a slightly different emphasis in meaning, yet they all reveal God's purpose for trials and suffering. </a:t>
            </a: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508" r="28977" b="34384"/>
          <a:stretch/>
        </p:blipFill>
        <p:spPr bwMode="auto">
          <a:xfrm>
            <a:off x="381000" y="13855"/>
            <a:ext cx="8305800" cy="158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388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962891"/>
          </a:xfrm>
        </p:spPr>
        <p:txBody>
          <a:bodyPr>
            <a:normAutofit/>
          </a:bodyPr>
          <a:lstStyle/>
          <a:p>
            <a:r>
              <a:rPr lang="en-US" sz="5400" b="1" dirty="0" smtClean="0">
                <a:solidFill>
                  <a:schemeClr val="accent2"/>
                </a:solidFill>
                <a:effectLst>
                  <a:outerShdw blurRad="38100" dist="38100" dir="2700000" algn="tl">
                    <a:srgbClr val="000000">
                      <a:alpha val="43137"/>
                    </a:srgbClr>
                  </a:outerShdw>
                </a:effectLst>
              </a:rPr>
              <a:t>The purpose of trials</a:t>
            </a:r>
            <a:endParaRPr lang="en-US" sz="5400"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990600"/>
            <a:ext cx="8839200" cy="5791200"/>
          </a:xfrm>
        </p:spPr>
        <p:txBody>
          <a:bodyPr>
            <a:noAutofit/>
          </a:bodyPr>
          <a:lstStyle/>
          <a:p>
            <a:r>
              <a:rPr lang="en-US" sz="3600" b="1" i="1" dirty="0">
                <a:solidFill>
                  <a:schemeClr val="accent2"/>
                </a:solidFill>
                <a:effectLst>
                  <a:outerShdw blurRad="38100" dist="38100" dir="2700000" algn="tl">
                    <a:srgbClr val="000000">
                      <a:alpha val="43137"/>
                    </a:srgbClr>
                  </a:outerShdw>
                </a:effectLst>
              </a:rPr>
              <a:t>Trials</a:t>
            </a:r>
            <a:r>
              <a:rPr lang="en-US" sz="3600" b="1" dirty="0">
                <a:solidFill>
                  <a:schemeClr val="accent2"/>
                </a:solidFill>
                <a:effectLst>
                  <a:outerShdw blurRad="38100" dist="38100" dir="2700000" algn="tl">
                    <a:srgbClr val="000000">
                      <a:alpha val="43137"/>
                    </a:srgbClr>
                  </a:outerShdw>
                </a:effectLst>
              </a:rPr>
              <a:t> draw you to God's Word.</a:t>
            </a:r>
            <a:br>
              <a:rPr lang="en-US" sz="3600" b="1" dirty="0">
                <a:solidFill>
                  <a:schemeClr val="accent2"/>
                </a:solidFill>
                <a:effectLst>
                  <a:outerShdw blurRad="38100" dist="38100" dir="2700000" algn="tl">
                    <a:srgbClr val="000000">
                      <a:alpha val="43137"/>
                    </a:srgbClr>
                  </a:outerShdw>
                </a:effectLst>
              </a:rPr>
            </a:br>
            <a:r>
              <a:rPr lang="en-US" i="1" dirty="0"/>
              <a:t>"It was good for me to be afflicted so that I might learn your decrees." </a:t>
            </a:r>
            <a:r>
              <a:rPr lang="en-US" dirty="0"/>
              <a:t>(Psalm 119:71) </a:t>
            </a:r>
          </a:p>
          <a:p>
            <a:pPr lvl="0"/>
            <a:endParaRPr lang="en-US" dirty="0" smtClean="0"/>
          </a:p>
          <a:p>
            <a:r>
              <a:rPr lang="en-US" sz="3600" b="1" i="1" dirty="0">
                <a:solidFill>
                  <a:schemeClr val="accent2"/>
                </a:solidFill>
                <a:effectLst>
                  <a:outerShdw blurRad="38100" dist="38100" dir="2700000" algn="tl">
                    <a:srgbClr val="000000">
                      <a:alpha val="43137"/>
                    </a:srgbClr>
                  </a:outerShdw>
                </a:effectLst>
              </a:rPr>
              <a:t>Trials</a:t>
            </a:r>
            <a:r>
              <a:rPr lang="en-US" sz="3600" b="1" dirty="0">
                <a:solidFill>
                  <a:schemeClr val="accent2"/>
                </a:solidFill>
                <a:effectLst>
                  <a:outerShdw blurRad="38100" dist="38100" dir="2700000" algn="tl">
                    <a:srgbClr val="000000">
                      <a:alpha val="43137"/>
                    </a:srgbClr>
                  </a:outerShdw>
                </a:effectLst>
              </a:rPr>
              <a:t> produce a heart of humility.</a:t>
            </a:r>
            <a:br>
              <a:rPr lang="en-US" sz="3600" b="1" dirty="0">
                <a:solidFill>
                  <a:schemeClr val="accent2"/>
                </a:solidFill>
                <a:effectLst>
                  <a:outerShdw blurRad="38100" dist="38100" dir="2700000" algn="tl">
                    <a:srgbClr val="000000">
                      <a:alpha val="43137"/>
                    </a:srgbClr>
                  </a:outerShdw>
                </a:effectLst>
              </a:rPr>
            </a:br>
            <a:r>
              <a:rPr lang="en-US" i="1" dirty="0"/>
              <a:t>"Humble yourselves, therefore, under God's mighty hand, that he may lift you up in due time." </a:t>
            </a:r>
            <a:r>
              <a:rPr lang="en-US" dirty="0"/>
              <a:t>(1 Peter 5:6) </a:t>
            </a:r>
            <a:endParaRPr lang="en-US" dirty="0" smtClean="0"/>
          </a:p>
          <a:p>
            <a:pPr marL="0" indent="0">
              <a:buNone/>
            </a:pPr>
            <a:endParaRPr lang="en-US" sz="1400" dirty="0"/>
          </a:p>
          <a:p>
            <a:pPr marL="0" indent="0" algn="ctr">
              <a:buNone/>
            </a:pPr>
            <a:r>
              <a:rPr lang="en-US" i="1" dirty="0" smtClean="0">
                <a:solidFill>
                  <a:schemeClr val="accent2"/>
                </a:solidFill>
                <a:effectLst>
                  <a:outerShdw blurRad="38100" dist="38100" dir="2700000" algn="tl">
                    <a:srgbClr val="000000">
                      <a:alpha val="43137"/>
                    </a:srgbClr>
                  </a:outerShdw>
                </a:effectLst>
              </a:rPr>
              <a:t>"</a:t>
            </a:r>
            <a:r>
              <a:rPr lang="en-US" i="1" dirty="0">
                <a:solidFill>
                  <a:schemeClr val="accent2"/>
                </a:solidFill>
                <a:effectLst>
                  <a:outerShdw blurRad="38100" dist="38100" dir="2700000" algn="tl">
                    <a:srgbClr val="000000">
                      <a:alpha val="43137"/>
                    </a:srgbClr>
                  </a:outerShdw>
                </a:effectLst>
              </a:rPr>
              <a:t>Those who sow in tears will reap with songs of joy." </a:t>
            </a:r>
            <a:r>
              <a:rPr lang="en-US" dirty="0"/>
              <a:t>(Psalm 126:5)</a:t>
            </a:r>
          </a:p>
          <a:p>
            <a:pPr marL="0" lvl="0" indent="0" algn="ctr">
              <a:buNone/>
            </a:pPr>
            <a:r>
              <a:rPr lang="en-US" dirty="0" smtClean="0"/>
              <a:t>  </a:t>
            </a:r>
          </a:p>
          <a:p>
            <a:pPr marL="0" indent="0">
              <a:buNone/>
            </a:pPr>
            <a:endParaRPr lang="en-US" sz="2400" dirty="0">
              <a:solidFill>
                <a:srgbClr val="C00000"/>
              </a:solidFill>
            </a:endParaRPr>
          </a:p>
        </p:txBody>
      </p:sp>
    </p:spTree>
    <p:extLst>
      <p:ext uri="{BB962C8B-B14F-4D97-AF65-F5344CB8AC3E}">
        <p14:creationId xmlns:p14="http://schemas.microsoft.com/office/powerpoint/2010/main" val="3404103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Autofit/>
          </a:bodyPr>
          <a:lstStyle/>
          <a:p>
            <a:pPr marL="457200" lvl="1" indent="0">
              <a:buNone/>
            </a:pPr>
            <a:r>
              <a:rPr lang="en-US" sz="3600" dirty="0" smtClean="0">
                <a:sym typeface="Wingdings"/>
              </a:rPr>
              <a:t></a:t>
            </a:r>
            <a:r>
              <a:rPr lang="en-US" i="1" dirty="0" smtClean="0">
                <a:sym typeface="Wingdings"/>
              </a:rPr>
              <a:t> </a:t>
            </a:r>
            <a:r>
              <a:rPr lang="en-US" sz="3600" i="1" dirty="0" err="1" smtClean="0"/>
              <a:t>Dokimion</a:t>
            </a:r>
            <a:r>
              <a:rPr lang="en-US" sz="3600" dirty="0" smtClean="0"/>
              <a:t>: </a:t>
            </a:r>
            <a:r>
              <a:rPr lang="en-US" sz="3600" b="1" dirty="0" smtClean="0">
                <a:solidFill>
                  <a:srgbClr val="FF0000"/>
                </a:solidFill>
              </a:rPr>
              <a:t>PROVEN FAITH</a:t>
            </a:r>
          </a:p>
          <a:p>
            <a:pPr marL="457200" lvl="1" indent="0">
              <a:buNone/>
            </a:pPr>
            <a:r>
              <a:rPr lang="en-US" sz="3600" dirty="0"/>
              <a:t/>
            </a:r>
            <a:br>
              <a:rPr lang="en-US" sz="3600" dirty="0"/>
            </a:br>
            <a:r>
              <a:rPr lang="en-US" sz="3600" b="1" dirty="0">
                <a:solidFill>
                  <a:srgbClr val="0070C0"/>
                </a:solidFill>
                <a:effectLst>
                  <a:outerShdw blurRad="38100" dist="38100" dir="2700000" algn="tl">
                    <a:srgbClr val="000000">
                      <a:alpha val="43137"/>
                    </a:srgbClr>
                  </a:outerShdw>
                </a:effectLst>
              </a:rPr>
              <a:t>A testing trial in which your faith is proved </a:t>
            </a:r>
            <a:r>
              <a:rPr lang="en-US" sz="3600" b="1" dirty="0" smtClean="0">
                <a:solidFill>
                  <a:srgbClr val="0070C0"/>
                </a:solidFill>
                <a:effectLst>
                  <a:outerShdw blurRad="38100" dist="38100" dir="2700000" algn="tl">
                    <a:srgbClr val="000000">
                      <a:alpha val="43137"/>
                    </a:srgbClr>
                  </a:outerShdw>
                </a:effectLst>
              </a:rPr>
              <a:t>genuine.</a:t>
            </a:r>
            <a:r>
              <a:rPr lang="en-US" sz="3600" dirty="0"/>
              <a:t/>
            </a:r>
            <a:br>
              <a:rPr lang="en-US" sz="3600" dirty="0"/>
            </a:br>
            <a:endParaRPr lang="en-US" sz="3600" dirty="0" smtClean="0"/>
          </a:p>
          <a:p>
            <a:pPr marL="457200" lvl="1" indent="0">
              <a:buNone/>
            </a:pPr>
            <a:r>
              <a:rPr lang="en-US" sz="3600" i="1" dirty="0" smtClean="0"/>
              <a:t>"</a:t>
            </a:r>
            <a:r>
              <a:rPr lang="en-US" sz="3600" i="1" dirty="0"/>
              <a:t>These have come so that your </a:t>
            </a:r>
            <a:r>
              <a:rPr lang="en-US" sz="3600" b="1" i="1" dirty="0"/>
              <a:t>faith</a:t>
            </a:r>
            <a:r>
              <a:rPr lang="en-US" sz="3600" dirty="0"/>
              <a:t>—</a:t>
            </a:r>
            <a:r>
              <a:rPr lang="en-US" sz="3600" i="1" dirty="0"/>
              <a:t>of greater worth than gold, which perishes even though refined by fire</a:t>
            </a:r>
            <a:r>
              <a:rPr lang="en-US" sz="3600" dirty="0"/>
              <a:t>—</a:t>
            </a:r>
            <a:r>
              <a:rPr lang="en-US" sz="3600" i="1" dirty="0"/>
              <a:t>may be </a:t>
            </a:r>
            <a:r>
              <a:rPr lang="en-US" sz="3600" b="1" i="1" dirty="0"/>
              <a:t>proved genuine</a:t>
            </a:r>
            <a:r>
              <a:rPr lang="en-US" sz="3600" i="1" dirty="0"/>
              <a:t> and may result in praise, glory and honor when Jesus Christ is revealed." </a:t>
            </a:r>
            <a:r>
              <a:rPr lang="en-US" sz="3600" dirty="0"/>
              <a:t>(1 Peter 1:7) </a:t>
            </a:r>
          </a:p>
          <a:p>
            <a:pPr marL="0" indent="0">
              <a:buNone/>
            </a:pPr>
            <a:endParaRPr lang="en-US" dirty="0"/>
          </a:p>
        </p:txBody>
      </p:sp>
    </p:spTree>
    <p:extLst>
      <p:ext uri="{BB962C8B-B14F-4D97-AF65-F5344CB8AC3E}">
        <p14:creationId xmlns:p14="http://schemas.microsoft.com/office/powerpoint/2010/main" val="1435651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Autofit/>
          </a:bodyPr>
          <a:lstStyle/>
          <a:p>
            <a:pPr>
              <a:buFont typeface="Wingdings"/>
              <a:buChar char=""/>
            </a:pPr>
            <a:r>
              <a:rPr lang="en-US" sz="3600" i="1" dirty="0" err="1" smtClean="0"/>
              <a:t>Purosis</a:t>
            </a:r>
            <a:r>
              <a:rPr lang="en-US" sz="3600" dirty="0"/>
              <a:t>:</a:t>
            </a:r>
            <a:r>
              <a:rPr lang="en-US" sz="3600" dirty="0" smtClean="0"/>
              <a:t> </a:t>
            </a:r>
            <a:r>
              <a:rPr lang="en-US" sz="3600" b="1" dirty="0" smtClean="0">
                <a:solidFill>
                  <a:srgbClr val="FF0000"/>
                </a:solidFill>
              </a:rPr>
              <a:t>REFINED CHARACTER</a:t>
            </a:r>
            <a:br>
              <a:rPr lang="en-US" sz="3600" b="1" dirty="0" smtClean="0">
                <a:solidFill>
                  <a:srgbClr val="FF0000"/>
                </a:solidFill>
              </a:rPr>
            </a:br>
            <a:endParaRPr lang="en-US" sz="3600" b="1" dirty="0" smtClean="0">
              <a:solidFill>
                <a:srgbClr val="FF0000"/>
              </a:solidFill>
            </a:endParaRPr>
          </a:p>
          <a:p>
            <a:pPr marL="0" indent="0">
              <a:buNone/>
            </a:pPr>
            <a:r>
              <a:rPr lang="en-US" sz="3600" b="1" dirty="0" smtClean="0">
                <a:solidFill>
                  <a:srgbClr val="0070C0"/>
                </a:solidFill>
                <a:effectLst>
                  <a:outerShdw blurRad="38100" dist="38100" dir="2700000" algn="tl">
                    <a:srgbClr val="000000">
                      <a:alpha val="43137"/>
                    </a:srgbClr>
                  </a:outerShdw>
                </a:effectLst>
              </a:rPr>
              <a:t>A </a:t>
            </a:r>
            <a:r>
              <a:rPr lang="en-US" sz="3600" b="1" dirty="0">
                <a:solidFill>
                  <a:srgbClr val="0070C0"/>
                </a:solidFill>
                <a:effectLst>
                  <a:outerShdw blurRad="38100" dist="38100" dir="2700000" algn="tl">
                    <a:srgbClr val="000000">
                      <a:alpha val="43137"/>
                    </a:srgbClr>
                  </a:outerShdw>
                </a:effectLst>
              </a:rPr>
              <a:t>fiery trial through which your character is refined, as gold is refined (implies suffering</a:t>
            </a:r>
            <a:r>
              <a:rPr lang="en-US" sz="3600" b="1" dirty="0" smtClean="0">
                <a:solidFill>
                  <a:srgbClr val="0070C0"/>
                </a:solidFill>
                <a:effectLst>
                  <a:outerShdw blurRad="38100" dist="38100" dir="2700000" algn="tl">
                    <a:srgbClr val="000000">
                      <a:alpha val="43137"/>
                    </a:srgbClr>
                  </a:outerShdw>
                </a:effectLst>
              </a:rPr>
              <a:t>).</a:t>
            </a:r>
            <a:r>
              <a:rPr lang="en-US" sz="3600" dirty="0"/>
              <a:t/>
            </a:r>
            <a:br>
              <a:rPr lang="en-US" sz="3600" dirty="0"/>
            </a:br>
            <a:endParaRPr lang="en-US" sz="3600" dirty="0" smtClean="0"/>
          </a:p>
          <a:p>
            <a:pPr marL="0" indent="0">
              <a:buNone/>
            </a:pPr>
            <a:r>
              <a:rPr lang="en-US" sz="3600" i="1" dirty="0" smtClean="0"/>
              <a:t>"</a:t>
            </a:r>
            <a:r>
              <a:rPr lang="en-US" sz="3600" i="1" dirty="0"/>
              <a:t>Do not be surprised at the </a:t>
            </a:r>
            <a:r>
              <a:rPr lang="en-US" sz="3600" b="1" i="1" dirty="0"/>
              <a:t>painful trial</a:t>
            </a:r>
            <a:r>
              <a:rPr lang="en-US" sz="3600" i="1" dirty="0"/>
              <a:t> you are suffering, as though something strange were happening to you." </a:t>
            </a:r>
            <a:r>
              <a:rPr lang="en-US" sz="3600" dirty="0"/>
              <a:t>(1 Peter 4:12) </a:t>
            </a:r>
          </a:p>
          <a:p>
            <a:pPr marL="457200" lvl="1" indent="0">
              <a:buNone/>
            </a:pPr>
            <a:endParaRPr lang="en-US" sz="3600" dirty="0"/>
          </a:p>
        </p:txBody>
      </p:sp>
    </p:spTree>
    <p:extLst>
      <p:ext uri="{BB962C8B-B14F-4D97-AF65-F5344CB8AC3E}">
        <p14:creationId xmlns:p14="http://schemas.microsoft.com/office/powerpoint/2010/main" val="768159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Autofit/>
          </a:bodyPr>
          <a:lstStyle/>
          <a:p>
            <a:pPr>
              <a:buFont typeface="Wingdings"/>
              <a:buChar char=""/>
            </a:pPr>
            <a:r>
              <a:rPr lang="en-US" sz="3600" i="1" dirty="0" smtClean="0"/>
              <a:t> </a:t>
            </a:r>
            <a:r>
              <a:rPr lang="en-US" sz="3600" i="1" dirty="0" err="1" smtClean="0"/>
              <a:t>Peirasmos</a:t>
            </a:r>
            <a:r>
              <a:rPr lang="en-US" sz="3600" dirty="0"/>
              <a:t>:</a:t>
            </a:r>
            <a:r>
              <a:rPr lang="en-US" sz="3600" dirty="0" smtClean="0"/>
              <a:t> </a:t>
            </a:r>
            <a:r>
              <a:rPr lang="en-US" sz="3600" b="1" dirty="0" smtClean="0">
                <a:solidFill>
                  <a:srgbClr val="FF0000"/>
                </a:solidFill>
              </a:rPr>
              <a:t>TESTED COMMITMENT</a:t>
            </a:r>
          </a:p>
          <a:p>
            <a:pPr marL="0" indent="0">
              <a:buNone/>
            </a:pPr>
            <a:endParaRPr lang="en-US" sz="1400" dirty="0" smtClean="0"/>
          </a:p>
          <a:p>
            <a:pPr marL="0" indent="0">
              <a:buNone/>
            </a:pPr>
            <a:r>
              <a:rPr lang="en-US" sz="3600" b="1" dirty="0" smtClean="0">
                <a:solidFill>
                  <a:srgbClr val="0070C0"/>
                </a:solidFill>
                <a:effectLst>
                  <a:outerShdw blurRad="38100" dist="38100" dir="2700000" algn="tl">
                    <a:srgbClr val="000000">
                      <a:alpha val="43137"/>
                    </a:srgbClr>
                  </a:outerShdw>
                </a:effectLst>
              </a:rPr>
              <a:t>A </a:t>
            </a:r>
            <a:r>
              <a:rPr lang="en-US" sz="3600" b="1" dirty="0">
                <a:solidFill>
                  <a:srgbClr val="0070C0"/>
                </a:solidFill>
                <a:effectLst>
                  <a:outerShdw blurRad="38100" dist="38100" dir="2700000" algn="tl">
                    <a:srgbClr val="000000">
                      <a:alpha val="43137"/>
                    </a:srgbClr>
                  </a:outerShdw>
                </a:effectLst>
              </a:rPr>
              <a:t>trial or temptation through which the quality of your commitment is </a:t>
            </a:r>
            <a:r>
              <a:rPr lang="en-US" sz="3600" b="1" dirty="0" smtClean="0">
                <a:solidFill>
                  <a:srgbClr val="0070C0"/>
                </a:solidFill>
                <a:effectLst>
                  <a:outerShdw blurRad="38100" dist="38100" dir="2700000" algn="tl">
                    <a:srgbClr val="000000">
                      <a:alpha val="43137"/>
                    </a:srgbClr>
                  </a:outerShdw>
                </a:effectLst>
              </a:rPr>
              <a:t>tested.</a:t>
            </a:r>
            <a:r>
              <a:rPr lang="en-US" sz="3600" b="1" dirty="0">
                <a:solidFill>
                  <a:srgbClr val="0070C0"/>
                </a:solidFill>
                <a:effectLst>
                  <a:outerShdw blurRad="38100" dist="38100" dir="2700000" algn="tl">
                    <a:srgbClr val="000000">
                      <a:alpha val="43137"/>
                    </a:srgbClr>
                  </a:outerShdw>
                </a:effectLst>
              </a:rPr>
              <a:t/>
            </a:r>
            <a:br>
              <a:rPr lang="en-US" sz="3600" b="1" dirty="0">
                <a:solidFill>
                  <a:srgbClr val="0070C0"/>
                </a:solidFill>
                <a:effectLst>
                  <a:outerShdw blurRad="38100" dist="38100" dir="2700000" algn="tl">
                    <a:srgbClr val="000000">
                      <a:alpha val="43137"/>
                    </a:srgbClr>
                  </a:outerShdw>
                </a:effectLst>
              </a:rPr>
            </a:br>
            <a:endParaRPr lang="en-US" sz="3600" b="1" dirty="0" smtClean="0">
              <a:solidFill>
                <a:srgbClr val="0070C0"/>
              </a:solidFill>
              <a:effectLst>
                <a:outerShdw blurRad="38100" dist="38100" dir="2700000" algn="tl">
                  <a:srgbClr val="000000">
                    <a:alpha val="43137"/>
                  </a:srgbClr>
                </a:outerShdw>
              </a:effectLst>
            </a:endParaRPr>
          </a:p>
          <a:p>
            <a:pPr marL="0" indent="0">
              <a:buNone/>
            </a:pPr>
            <a:r>
              <a:rPr lang="en-US" sz="3600" i="1" dirty="0" smtClean="0"/>
              <a:t>"</a:t>
            </a:r>
            <a:r>
              <a:rPr lang="en-US" sz="3600" i="1" dirty="0"/>
              <a:t>Consider it pure joy, my brothers, whenever you face trials of many kinds, because you know that the </a:t>
            </a:r>
            <a:r>
              <a:rPr lang="en-US" sz="3600" b="1" i="1" dirty="0"/>
              <a:t>testing of your faith</a:t>
            </a:r>
            <a:r>
              <a:rPr lang="en-US" sz="3600" i="1" dirty="0"/>
              <a:t> develops perseverance. </a:t>
            </a:r>
            <a:r>
              <a:rPr lang="en-US" sz="3600" i="1" dirty="0" smtClean="0"/>
              <a:t>Perseverance </a:t>
            </a:r>
            <a:r>
              <a:rPr lang="en-US" sz="3600" i="1" dirty="0"/>
              <a:t>must finish its work so that you may be mature and complete, not lacking anything." </a:t>
            </a:r>
            <a:r>
              <a:rPr lang="en-US" dirty="0"/>
              <a:t>(James 1:2-4) </a:t>
            </a:r>
          </a:p>
          <a:p>
            <a:pPr marL="0" indent="0">
              <a:buNone/>
            </a:pPr>
            <a:endParaRPr lang="en-US" sz="3600" dirty="0"/>
          </a:p>
        </p:txBody>
      </p:sp>
    </p:spTree>
    <p:extLst>
      <p:ext uri="{BB962C8B-B14F-4D97-AF65-F5344CB8AC3E}">
        <p14:creationId xmlns:p14="http://schemas.microsoft.com/office/powerpoint/2010/main" val="2964767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effectLst>
                  <a:outerShdw blurRad="38100" dist="38100" dir="2700000" algn="tl">
                    <a:srgbClr val="000000">
                      <a:alpha val="43137"/>
                    </a:srgbClr>
                  </a:outerShdw>
                </a:effectLst>
              </a:rPr>
              <a:t>Heart attitudes towards trials</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sz="3600" dirty="0">
                <a:solidFill>
                  <a:srgbClr val="0070C0"/>
                </a:solidFill>
                <a:effectLst>
                  <a:outerShdw blurRad="38100" dist="38100" dir="2700000" algn="tl">
                    <a:srgbClr val="000000">
                      <a:alpha val="43137"/>
                    </a:srgbClr>
                  </a:outerShdw>
                </a:effectLst>
              </a:rPr>
              <a:t>The mere presence of pain is not a promise that you will grow and mature. The trial itself does not produce growth. Your attitude and response toward your trial determines what God can accomplish in your life. Do you resist God's grace by bitter murmuring and complaining, or do you respond with a humble </a:t>
            </a:r>
            <a:r>
              <a:rPr lang="en-US" sz="3600" dirty="0" smtClean="0">
                <a:solidFill>
                  <a:srgbClr val="0070C0"/>
                </a:solidFill>
                <a:effectLst>
                  <a:outerShdw blurRad="38100" dist="38100" dir="2700000" algn="tl">
                    <a:srgbClr val="000000">
                      <a:alpha val="43137"/>
                    </a:srgbClr>
                  </a:outerShdw>
                </a:effectLst>
              </a:rPr>
              <a:t>heart?</a:t>
            </a:r>
            <a:endParaRPr lang="en-US" sz="36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4198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effectLst>
                  <a:outerShdw blurRad="38100" dist="38100" dir="2700000" algn="tl">
                    <a:srgbClr val="000000">
                      <a:alpha val="43137"/>
                    </a:srgbClr>
                  </a:outerShdw>
                </a:effectLst>
              </a:rPr>
              <a:t>Heart attitudes towards trials</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371600"/>
            <a:ext cx="8839200" cy="5181600"/>
          </a:xfrm>
        </p:spPr>
        <p:txBody>
          <a:bodyPr>
            <a:noAutofit/>
          </a:bodyPr>
          <a:lstStyle/>
          <a:p>
            <a:pPr marL="0" indent="0">
              <a:buNone/>
            </a:pPr>
            <a:r>
              <a:rPr lang="en-US" b="1" cap="small" dirty="0" smtClean="0">
                <a:solidFill>
                  <a:srgbClr val="FF0000"/>
                </a:solidFill>
                <a:effectLst>
                  <a:outerShdw blurRad="38100" dist="38100" dir="2700000" algn="tl">
                    <a:srgbClr val="000000">
                      <a:alpha val="43137"/>
                    </a:srgbClr>
                  </a:outerShdw>
                </a:effectLst>
              </a:rPr>
              <a:t>Bitter </a:t>
            </a:r>
            <a:r>
              <a:rPr lang="en-US" b="1" cap="small" dirty="0">
                <a:solidFill>
                  <a:srgbClr val="FF0000"/>
                </a:solidFill>
                <a:effectLst>
                  <a:outerShdw blurRad="38100" dist="38100" dir="2700000" algn="tl">
                    <a:srgbClr val="000000">
                      <a:alpha val="43137"/>
                    </a:srgbClr>
                  </a:outerShdw>
                </a:effectLst>
              </a:rPr>
              <a:t>Heart</a:t>
            </a:r>
            <a:r>
              <a:rPr lang="en-US" b="1" dirty="0">
                <a:solidFill>
                  <a:srgbClr val="FF0000"/>
                </a:solidFill>
                <a:effectLst>
                  <a:outerShdw blurRad="38100" dist="38100" dir="2700000" algn="tl">
                    <a:srgbClr val="000000">
                      <a:alpha val="43137"/>
                    </a:srgbClr>
                  </a:outerShdw>
                </a:effectLst>
              </a:rPr>
              <a:t>:</a:t>
            </a:r>
            <a:endParaRPr lang="en-US" dirty="0">
              <a:solidFill>
                <a:srgbClr val="FF0000"/>
              </a:solidFill>
              <a:effectLst>
                <a:outerShdw blurRad="38100" dist="38100" dir="2700000" algn="tl">
                  <a:srgbClr val="000000">
                    <a:alpha val="43137"/>
                  </a:srgbClr>
                </a:outerShdw>
              </a:effectLst>
            </a:endParaRPr>
          </a:p>
          <a:p>
            <a:pPr marL="0" indent="0">
              <a:buNone/>
            </a:pPr>
            <a:r>
              <a:rPr lang="en-US" dirty="0"/>
              <a:t>"How could a God of love allow so much suffering?"</a:t>
            </a:r>
          </a:p>
          <a:p>
            <a:pPr marL="0" indent="0">
              <a:buNone/>
            </a:pPr>
            <a:endParaRPr lang="en-US" b="1" cap="small" dirty="0" smtClean="0"/>
          </a:p>
          <a:p>
            <a:pPr marL="0" indent="0">
              <a:buNone/>
            </a:pPr>
            <a:r>
              <a:rPr lang="en-US" b="1" cap="small" dirty="0" smtClean="0">
                <a:solidFill>
                  <a:srgbClr val="0070C0"/>
                </a:solidFill>
                <a:effectLst>
                  <a:outerShdw blurRad="38100" dist="38100" dir="2700000" algn="tl">
                    <a:srgbClr val="000000">
                      <a:alpha val="43137"/>
                    </a:srgbClr>
                  </a:outerShdw>
                </a:effectLst>
              </a:rPr>
              <a:t>Humble </a:t>
            </a:r>
            <a:r>
              <a:rPr lang="en-US" b="1" cap="small" dirty="0">
                <a:solidFill>
                  <a:srgbClr val="0070C0"/>
                </a:solidFill>
                <a:effectLst>
                  <a:outerShdw blurRad="38100" dist="38100" dir="2700000" algn="tl">
                    <a:srgbClr val="000000">
                      <a:alpha val="43137"/>
                    </a:srgbClr>
                  </a:outerShdw>
                </a:effectLst>
              </a:rPr>
              <a:t>Heart</a:t>
            </a:r>
            <a:r>
              <a:rPr lang="en-US" b="1" dirty="0">
                <a:solidFill>
                  <a:srgbClr val="0070C0"/>
                </a:solidFill>
                <a:effectLst>
                  <a:outerShdw blurRad="38100" dist="38100" dir="2700000" algn="tl">
                    <a:srgbClr val="000000">
                      <a:alpha val="43137"/>
                    </a:srgbClr>
                  </a:outerShdw>
                </a:effectLst>
              </a:rPr>
              <a:t>:</a:t>
            </a:r>
            <a:endParaRPr lang="en-US" dirty="0">
              <a:solidFill>
                <a:srgbClr val="0070C0"/>
              </a:solidFill>
              <a:effectLst>
                <a:outerShdw blurRad="38100" dist="38100" dir="2700000" algn="tl">
                  <a:srgbClr val="000000">
                    <a:alpha val="43137"/>
                  </a:srgbClr>
                </a:outerShdw>
              </a:effectLst>
            </a:endParaRPr>
          </a:p>
          <a:p>
            <a:pPr marL="0" indent="0">
              <a:buNone/>
            </a:pPr>
            <a:r>
              <a:rPr lang="en-US" dirty="0"/>
              <a:t>God's ways are always just. He never does wrong.</a:t>
            </a:r>
          </a:p>
          <a:p>
            <a:pPr marL="0" indent="0">
              <a:buNone/>
            </a:pPr>
            <a:endParaRPr lang="en-US" i="1" dirty="0" smtClean="0"/>
          </a:p>
          <a:p>
            <a:pPr marL="0" indent="0">
              <a:buNone/>
            </a:pPr>
            <a:r>
              <a:rPr lang="en-US" i="1" dirty="0" smtClean="0"/>
              <a:t>"</a:t>
            </a:r>
            <a:r>
              <a:rPr lang="en-US" i="1" dirty="0"/>
              <a:t>He is the Rock, his works are perfect, and all his ways are just. A faithful God who does no wrong, upright and just is he." </a:t>
            </a:r>
            <a:r>
              <a:rPr lang="en-US" dirty="0"/>
              <a:t>(Deuteronomy 32:4)</a:t>
            </a:r>
          </a:p>
          <a:p>
            <a:pPr marL="0" indent="0">
              <a:buNone/>
            </a:pPr>
            <a:endParaRPr lang="en-US" sz="36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2824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smtClean="0">
                <a:solidFill>
                  <a:srgbClr val="FF0000"/>
                </a:solidFill>
                <a:effectLst>
                  <a:outerShdw blurRad="38100" dist="38100" dir="2700000" algn="tl">
                    <a:srgbClr val="000000">
                      <a:alpha val="43137"/>
                    </a:srgbClr>
                  </a:outerShdw>
                </a:effectLst>
              </a:rPr>
              <a:t>Heart attitudes towards trials</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990600"/>
            <a:ext cx="8839200" cy="5791200"/>
          </a:xfrm>
        </p:spPr>
        <p:txBody>
          <a:bodyPr>
            <a:noAutofit/>
          </a:bodyPr>
          <a:lstStyle/>
          <a:p>
            <a:pPr marL="0" indent="0">
              <a:buNone/>
            </a:pPr>
            <a:r>
              <a:rPr lang="en-US" b="1" cap="small" dirty="0">
                <a:solidFill>
                  <a:srgbClr val="FF0000"/>
                </a:solidFill>
                <a:effectLst>
                  <a:outerShdw blurRad="38100" dist="38100" dir="2700000" algn="tl">
                    <a:srgbClr val="000000">
                      <a:alpha val="43137"/>
                    </a:srgbClr>
                  </a:outerShdw>
                </a:effectLst>
              </a:rPr>
              <a:t>Bitter Heart</a:t>
            </a:r>
            <a:r>
              <a:rPr lang="en-US" b="1" dirty="0">
                <a:solidFill>
                  <a:srgbClr val="FF0000"/>
                </a:solidFill>
                <a:effectLst>
                  <a:outerShdw blurRad="38100" dist="38100" dir="2700000" algn="tl">
                    <a:srgbClr val="000000">
                      <a:alpha val="43137"/>
                    </a:srgbClr>
                  </a:outerShdw>
                </a:effectLst>
              </a:rPr>
              <a:t>:</a:t>
            </a:r>
            <a:endParaRPr lang="en-US" dirty="0">
              <a:solidFill>
                <a:srgbClr val="FF0000"/>
              </a:solidFill>
              <a:effectLst>
                <a:outerShdw blurRad="38100" dist="38100" dir="2700000" algn="tl">
                  <a:srgbClr val="000000">
                    <a:alpha val="43137"/>
                  </a:srgbClr>
                </a:outerShdw>
              </a:effectLst>
            </a:endParaRPr>
          </a:p>
          <a:p>
            <a:pPr marL="0" indent="0">
              <a:buNone/>
            </a:pPr>
            <a:r>
              <a:rPr lang="en-US" dirty="0"/>
              <a:t>"God is all powerful, so why is He letting me suffer?"</a:t>
            </a:r>
          </a:p>
          <a:p>
            <a:pPr marL="0" indent="0">
              <a:buNone/>
            </a:pPr>
            <a:r>
              <a:rPr lang="en-US" b="1" cap="small" dirty="0">
                <a:solidFill>
                  <a:srgbClr val="0070C0"/>
                </a:solidFill>
                <a:effectLst>
                  <a:outerShdw blurRad="38100" dist="38100" dir="2700000" algn="tl">
                    <a:srgbClr val="000000">
                      <a:alpha val="43137"/>
                    </a:srgbClr>
                  </a:outerShdw>
                </a:effectLst>
              </a:rPr>
              <a:t>Humble Heart</a:t>
            </a:r>
            <a:r>
              <a:rPr lang="en-US" b="1" dirty="0">
                <a:solidFill>
                  <a:srgbClr val="0070C0"/>
                </a:solidFill>
                <a:effectLst>
                  <a:outerShdw blurRad="38100" dist="38100" dir="2700000" algn="tl">
                    <a:srgbClr val="000000">
                      <a:alpha val="43137"/>
                    </a:srgbClr>
                  </a:outerShdw>
                </a:effectLst>
              </a:rPr>
              <a:t>:</a:t>
            </a:r>
          </a:p>
          <a:p>
            <a:pPr marL="0" indent="0">
              <a:buNone/>
            </a:pPr>
            <a:r>
              <a:rPr lang="en-US" dirty="0"/>
              <a:t>In God's perfect plan, He will perfect me through suffering.</a:t>
            </a:r>
          </a:p>
          <a:p>
            <a:pPr marL="0" indent="0">
              <a:buNone/>
            </a:pPr>
            <a:r>
              <a:rPr lang="en-US" i="1" dirty="0"/>
              <a:t>"Not only so, but we also rejoice in our sufferings, because we know that suffering produces perseverance; perseverance, character; and character, hope. And hope does not disappoint us, because God has poured out his love into our hearts by the Holy Spirit, whom he has given us." </a:t>
            </a:r>
            <a:r>
              <a:rPr lang="en-US" sz="2400" i="1" dirty="0"/>
              <a:t>(</a:t>
            </a:r>
            <a:r>
              <a:rPr lang="en-US" sz="2400" i="1" dirty="0" smtClean="0"/>
              <a:t>Rom </a:t>
            </a:r>
            <a:r>
              <a:rPr lang="en-US" sz="2400" i="1" dirty="0"/>
              <a:t>5:3-5</a:t>
            </a:r>
            <a:r>
              <a:rPr lang="en-US" sz="2400" i="1" dirty="0" smtClean="0"/>
              <a:t>)</a:t>
            </a:r>
            <a:endParaRPr lang="en-US" sz="2400" dirty="0"/>
          </a:p>
          <a:p>
            <a:pPr marL="0" indent="0">
              <a:buNone/>
            </a:pPr>
            <a:endParaRPr lang="en-US" sz="36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7099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smtClean="0">
                <a:solidFill>
                  <a:srgbClr val="FF0000"/>
                </a:solidFill>
                <a:effectLst>
                  <a:outerShdw blurRad="38100" dist="38100" dir="2700000" algn="tl">
                    <a:srgbClr val="000000">
                      <a:alpha val="43137"/>
                    </a:srgbClr>
                  </a:outerShdw>
                </a:effectLst>
              </a:rPr>
              <a:t>Heart attitudes towards trials</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990600"/>
            <a:ext cx="8839200" cy="5715000"/>
          </a:xfrm>
        </p:spPr>
        <p:txBody>
          <a:bodyPr>
            <a:noAutofit/>
          </a:bodyPr>
          <a:lstStyle/>
          <a:p>
            <a:pPr marL="0" indent="0">
              <a:buNone/>
            </a:pPr>
            <a:r>
              <a:rPr lang="en-US" b="1" cap="small" dirty="0">
                <a:solidFill>
                  <a:srgbClr val="FF0000"/>
                </a:solidFill>
                <a:effectLst>
                  <a:outerShdw blurRad="38100" dist="38100" dir="2700000" algn="tl">
                    <a:srgbClr val="000000">
                      <a:alpha val="43137"/>
                    </a:srgbClr>
                  </a:outerShdw>
                </a:effectLst>
              </a:rPr>
              <a:t>Bitter Heart</a:t>
            </a:r>
            <a:r>
              <a:rPr lang="en-US" b="1" dirty="0">
                <a:solidFill>
                  <a:srgbClr val="FF0000"/>
                </a:solidFill>
                <a:effectLst>
                  <a:outerShdw blurRad="38100" dist="38100" dir="2700000" algn="tl">
                    <a:srgbClr val="000000">
                      <a:alpha val="43137"/>
                    </a:srgbClr>
                  </a:outerShdw>
                </a:effectLst>
              </a:rPr>
              <a:t>:</a:t>
            </a:r>
            <a:endParaRPr lang="en-US" dirty="0">
              <a:solidFill>
                <a:srgbClr val="FF0000"/>
              </a:solidFill>
              <a:effectLst>
                <a:outerShdw blurRad="38100" dist="38100" dir="2700000" algn="tl">
                  <a:srgbClr val="000000">
                    <a:alpha val="43137"/>
                  </a:srgbClr>
                </a:outerShdw>
              </a:effectLst>
            </a:endParaRPr>
          </a:p>
          <a:p>
            <a:pPr marL="0" indent="0">
              <a:buNone/>
            </a:pPr>
            <a:r>
              <a:rPr lang="en-US" dirty="0"/>
              <a:t>"I seem to suffer more hardships than others. It doesn't seem fair!"</a:t>
            </a:r>
          </a:p>
          <a:p>
            <a:pPr marL="0" indent="0">
              <a:buNone/>
            </a:pPr>
            <a:endParaRPr lang="en-US" sz="1400" b="1" cap="small" dirty="0" smtClean="0"/>
          </a:p>
          <a:p>
            <a:pPr marL="0" indent="0">
              <a:buNone/>
            </a:pPr>
            <a:r>
              <a:rPr lang="en-US" b="1" cap="small" dirty="0" smtClean="0">
                <a:solidFill>
                  <a:srgbClr val="0070C0"/>
                </a:solidFill>
                <a:effectLst>
                  <a:outerShdw blurRad="38100" dist="38100" dir="2700000" algn="tl">
                    <a:srgbClr val="000000">
                      <a:alpha val="43137"/>
                    </a:srgbClr>
                  </a:outerShdw>
                </a:effectLst>
              </a:rPr>
              <a:t>Humble </a:t>
            </a:r>
            <a:r>
              <a:rPr lang="en-US" b="1" cap="small" dirty="0">
                <a:solidFill>
                  <a:srgbClr val="0070C0"/>
                </a:solidFill>
                <a:effectLst>
                  <a:outerShdw blurRad="38100" dist="38100" dir="2700000" algn="tl">
                    <a:srgbClr val="000000">
                      <a:alpha val="43137"/>
                    </a:srgbClr>
                  </a:outerShdw>
                </a:effectLst>
              </a:rPr>
              <a:t>Heart</a:t>
            </a:r>
            <a:r>
              <a:rPr lang="en-US" b="1" dirty="0">
                <a:solidFill>
                  <a:srgbClr val="0070C0"/>
                </a:solidFill>
                <a:effectLst>
                  <a:outerShdw blurRad="38100" dist="38100" dir="2700000" algn="tl">
                    <a:srgbClr val="000000">
                      <a:alpha val="43137"/>
                    </a:srgbClr>
                  </a:outerShdw>
                </a:effectLst>
              </a:rPr>
              <a:t>:</a:t>
            </a:r>
            <a:endParaRPr lang="en-US" dirty="0">
              <a:solidFill>
                <a:srgbClr val="0070C0"/>
              </a:solidFill>
              <a:effectLst>
                <a:outerShdw blurRad="38100" dist="38100" dir="2700000" algn="tl">
                  <a:srgbClr val="000000">
                    <a:alpha val="43137"/>
                  </a:srgbClr>
                </a:outerShdw>
              </a:effectLst>
            </a:endParaRPr>
          </a:p>
          <a:p>
            <a:pPr marL="0" indent="0">
              <a:buNone/>
            </a:pPr>
            <a:r>
              <a:rPr lang="en-US" dirty="0"/>
              <a:t>I am no different from others. God allows all His children to suffer.</a:t>
            </a:r>
          </a:p>
          <a:p>
            <a:pPr marL="0" indent="0">
              <a:buNone/>
            </a:pPr>
            <a:endParaRPr lang="en-US" i="1" dirty="0" smtClean="0"/>
          </a:p>
          <a:p>
            <a:pPr marL="0" indent="0">
              <a:buNone/>
            </a:pPr>
            <a:r>
              <a:rPr lang="en-US" i="1" dirty="0" smtClean="0"/>
              <a:t>"</a:t>
            </a:r>
            <a:r>
              <a:rPr lang="en-US" i="1" dirty="0"/>
              <a:t>You know that your brothers throughout the world are undergoing the same kind of sufferings." </a:t>
            </a:r>
            <a:r>
              <a:rPr lang="en-US" dirty="0"/>
              <a:t>(1 Peter 5:9)</a:t>
            </a:r>
          </a:p>
          <a:p>
            <a:pPr marL="0" indent="0">
              <a:buNone/>
            </a:pPr>
            <a:endParaRPr lang="en-US" dirty="0"/>
          </a:p>
          <a:p>
            <a:pPr marL="0" indent="0">
              <a:buNone/>
            </a:pPr>
            <a:endParaRPr lang="en-US" sz="36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3635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862</Words>
  <Application>Microsoft Office PowerPoint</Application>
  <PresentationFormat>On-screen Show (4:3)</PresentationFormat>
  <Paragraphs>104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Heart attitudes towards trials</vt:lpstr>
      <vt:lpstr>Heart attitudes towards trials</vt:lpstr>
      <vt:lpstr>Heart attitudes towards trials</vt:lpstr>
      <vt:lpstr>Heart attitudes towards trials</vt:lpstr>
      <vt:lpstr>Heart attitudes towards trials</vt:lpstr>
      <vt:lpstr>Heart attitudes towards trials</vt:lpstr>
      <vt:lpstr>Heart attitudes towards trials</vt:lpstr>
      <vt:lpstr>Heart attitudes towards trials</vt:lpstr>
      <vt:lpstr>Heart attitudes towards trials</vt:lpstr>
      <vt:lpstr>The harvest of a bitter heart</vt:lpstr>
      <vt:lpstr>The harvest of a bitter heart</vt:lpstr>
      <vt:lpstr>The purpose of trials</vt:lpstr>
      <vt:lpstr>The purpose of trials</vt:lpstr>
      <vt:lpstr>The purpose of trials</vt:lpstr>
      <vt:lpstr>The purpose of trials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MADDEN</dc:creator>
  <cp:lastModifiedBy>DUANE MADDEN</cp:lastModifiedBy>
  <cp:revision>1</cp:revision>
  <dcterms:created xsi:type="dcterms:W3CDTF">2022-06-01T22:37:11Z</dcterms:created>
  <dcterms:modified xsi:type="dcterms:W3CDTF">2022-06-01T22:43:40Z</dcterms:modified>
</cp:coreProperties>
</file>