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7"/>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9" r:id="rId15"/>
    <p:sldId id="269" r:id="rId16"/>
    <p:sldId id="270" r:id="rId17"/>
    <p:sldId id="281" r:id="rId18"/>
    <p:sldId id="283" r:id="rId19"/>
    <p:sldId id="280" r:id="rId20"/>
    <p:sldId id="282" r:id="rId21"/>
    <p:sldId id="273" r:id="rId22"/>
    <p:sldId id="272" r:id="rId23"/>
    <p:sldId id="284" r:id="rId24"/>
    <p:sldId id="285" r:id="rId25"/>
    <p:sldId id="286" r:id="rId26"/>
    <p:sldId id="287" r:id="rId27"/>
    <p:sldId id="275" r:id="rId28"/>
    <p:sldId id="288" r:id="rId29"/>
    <p:sldId id="289" r:id="rId30"/>
    <p:sldId id="290" r:id="rId31"/>
    <p:sldId id="291" r:id="rId32"/>
    <p:sldId id="294" r:id="rId33"/>
    <p:sldId id="295" r:id="rId34"/>
    <p:sldId id="292" r:id="rId35"/>
    <p:sldId id="296" r:id="rId36"/>
    <p:sldId id="297" r:id="rId37"/>
    <p:sldId id="298" r:id="rId38"/>
    <p:sldId id="300" r:id="rId39"/>
    <p:sldId id="299" r:id="rId40"/>
    <p:sldId id="302" r:id="rId41"/>
    <p:sldId id="303" r:id="rId42"/>
    <p:sldId id="304" r:id="rId43"/>
    <p:sldId id="305" r:id="rId44"/>
    <p:sldId id="301"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5" r:id="rId64"/>
    <p:sldId id="324" r:id="rId65"/>
    <p:sldId id="326" r:id="rId66"/>
    <p:sldId id="327" r:id="rId67"/>
    <p:sldId id="328" r:id="rId68"/>
    <p:sldId id="329" r:id="rId69"/>
    <p:sldId id="330" r:id="rId70"/>
    <p:sldId id="331" r:id="rId71"/>
    <p:sldId id="332" r:id="rId72"/>
    <p:sldId id="333" r:id="rId73"/>
    <p:sldId id="334" r:id="rId74"/>
    <p:sldId id="335" r:id="rId75"/>
    <p:sldId id="336"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71E227-760E-449B-AE3D-5CD3BAEB0CA5}" type="datetimeFigureOut">
              <a:rPr lang="en-US" smtClean="0"/>
              <a:t>11/26/2022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72D400-E520-4E5F-A5C0-F683BDD1A8D7}" type="slidenum">
              <a:rPr lang="en-US" smtClean="0"/>
              <a:t>‹#›</a:t>
            </a:fld>
            <a:endParaRPr lang="en-US"/>
          </a:p>
        </p:txBody>
      </p:sp>
    </p:spTree>
    <p:extLst>
      <p:ext uri="{BB962C8B-B14F-4D97-AF65-F5344CB8AC3E}">
        <p14:creationId xmlns:p14="http://schemas.microsoft.com/office/powerpoint/2010/main" val="4056223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*(SINS) Psalm 69:5…. </a:t>
            </a:r>
            <a:r>
              <a:rPr lang="en-US" smtClean="0">
                <a:solidFill>
                  <a:srgbClr val="FF0000"/>
                </a:solidFill>
              </a:rPr>
              <a:t>*(LOVE) </a:t>
            </a:r>
            <a:r>
              <a:rPr lang="en-US" dirty="0" smtClean="0">
                <a:solidFill>
                  <a:srgbClr val="FF0000"/>
                </a:solidFill>
              </a:rPr>
              <a:t>Psalm</a:t>
            </a:r>
            <a:r>
              <a:rPr lang="en-US" baseline="0" dirty="0" smtClean="0">
                <a:solidFill>
                  <a:srgbClr val="FF0000"/>
                </a:solidFill>
              </a:rPr>
              <a:t> 35:12-17</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6072D400-E520-4E5F-A5C0-F683BDD1A8D7}" type="slidenum">
              <a:rPr lang="en-US" smtClean="0"/>
              <a:t>23</a:t>
            </a:fld>
            <a:endParaRPr lang="en-US"/>
          </a:p>
        </p:txBody>
      </p:sp>
    </p:spTree>
    <p:extLst>
      <p:ext uri="{BB962C8B-B14F-4D97-AF65-F5344CB8AC3E}">
        <p14:creationId xmlns:p14="http://schemas.microsoft.com/office/powerpoint/2010/main" val="238060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I.E. – Psalm 55:12-15; 20</a:t>
            </a:r>
            <a:endParaRPr lang="en-US" dirty="0"/>
          </a:p>
        </p:txBody>
      </p:sp>
      <p:sp>
        <p:nvSpPr>
          <p:cNvPr id="4" name="Slide Number Placeholder 3"/>
          <p:cNvSpPr>
            <a:spLocks noGrp="1"/>
          </p:cNvSpPr>
          <p:nvPr>
            <p:ph type="sldNum" sz="quarter" idx="10"/>
          </p:nvPr>
        </p:nvSpPr>
        <p:spPr/>
        <p:txBody>
          <a:bodyPr/>
          <a:lstStyle/>
          <a:p>
            <a:fld id="{6072D400-E520-4E5F-A5C0-F683BDD1A8D7}" type="slidenum">
              <a:rPr lang="en-US" smtClean="0"/>
              <a:t>24</a:t>
            </a:fld>
            <a:endParaRPr lang="en-US"/>
          </a:p>
        </p:txBody>
      </p:sp>
    </p:spTree>
    <p:extLst>
      <p:ext uri="{BB962C8B-B14F-4D97-AF65-F5344CB8AC3E}">
        <p14:creationId xmlns:p14="http://schemas.microsoft.com/office/powerpoint/2010/main" val="3873595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1F9AA6-D118-4D17-A5C5-61AF8FA340E3}"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1208F-6383-4C7A-A326-8362F1285C41}"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1F9AA6-D118-4D17-A5C5-61AF8FA340E3}"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1208F-6383-4C7A-A326-8362F1285C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F9AA6-D118-4D17-A5C5-61AF8FA340E3}"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1208F-6383-4C7A-A326-8362F1285C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1F9AA6-D118-4D17-A5C5-61AF8FA340E3}"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1208F-6383-4C7A-A326-8362F1285C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1F9AA6-D118-4D17-A5C5-61AF8FA340E3}"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1208F-6383-4C7A-A326-8362F1285C41}"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1F9AA6-D118-4D17-A5C5-61AF8FA340E3}"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1208F-6383-4C7A-A326-8362F1285C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1F9AA6-D118-4D17-A5C5-61AF8FA340E3}" type="datetimeFigureOut">
              <a:rPr lang="en-US" smtClean="0"/>
              <a:t>11/26/2022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1208F-6383-4C7A-A326-8362F1285C41}"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1F9AA6-D118-4D17-A5C5-61AF8FA340E3}" type="datetimeFigureOut">
              <a:rPr lang="en-US" smtClean="0"/>
              <a:t>11/26/2022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1208F-6383-4C7A-A326-8362F1285C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F9AA6-D118-4D17-A5C5-61AF8FA340E3}" type="datetimeFigureOut">
              <a:rPr lang="en-US" smtClean="0"/>
              <a:t>11/26/2022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1208F-6383-4C7A-A326-8362F1285C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1F9AA6-D118-4D17-A5C5-61AF8FA340E3}"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1208F-6383-4C7A-A326-8362F1285C41}"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1F9AA6-D118-4D17-A5C5-61AF8FA340E3}"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1208F-6383-4C7A-A326-8362F1285C4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41F9AA6-D118-4D17-A5C5-61AF8FA340E3}" type="datetimeFigureOut">
              <a:rPr lang="en-US" smtClean="0"/>
              <a:t>11/26/2022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41208F-6383-4C7A-A326-8362F1285C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848600" cy="1927225"/>
          </a:xfrm>
        </p:spPr>
        <p:txBody>
          <a:bodyPr/>
          <a:lstStyle/>
          <a:p>
            <a:r>
              <a:rPr lang="en-US" sz="6000" b="1" dirty="0" smtClean="0">
                <a:effectLst>
                  <a:outerShdw blurRad="38100" dist="38100" dir="2700000" algn="tl">
                    <a:srgbClr val="000000">
                      <a:alpha val="43137"/>
                    </a:srgbClr>
                  </a:outerShdw>
                </a:effectLst>
              </a:rPr>
              <a:t>TYPES OF PRAYERS</a:t>
            </a:r>
            <a:endParaRPr lang="en-US" sz="6000" b="1" dirty="0">
              <a:effectLst>
                <a:outerShdw blurRad="38100" dist="38100" dir="2700000" algn="tl">
                  <a:srgbClr val="000000">
                    <a:alpha val="43137"/>
                  </a:srgbClr>
                </a:outerShdw>
              </a:effectLst>
            </a:endParaRPr>
          </a:p>
        </p:txBody>
      </p:sp>
      <p:sp>
        <p:nvSpPr>
          <p:cNvPr id="4" name="AutoShape 2" descr="Image result for Images of praying hand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praying hands Free Stock Photo | FreeImag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9398" y="3657600"/>
            <a:ext cx="3363911" cy="2522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818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Confession</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rmAutofit/>
          </a:bodyPr>
          <a:lstStyle/>
          <a:p>
            <a:r>
              <a:rPr lang="en-US" sz="3200" dirty="0" smtClean="0"/>
              <a:t>This prayer can </a:t>
            </a:r>
            <a:r>
              <a:rPr lang="en-US" sz="3200" dirty="0" smtClean="0">
                <a:solidFill>
                  <a:srgbClr val="C00000"/>
                </a:solidFill>
              </a:rPr>
              <a:t>apply to </a:t>
            </a:r>
            <a:r>
              <a:rPr lang="en-US" sz="3200" dirty="0" smtClean="0"/>
              <a:t>either </a:t>
            </a:r>
            <a:r>
              <a:rPr lang="en-US" sz="3200" dirty="0" smtClean="0">
                <a:solidFill>
                  <a:srgbClr val="C00000"/>
                </a:solidFill>
              </a:rPr>
              <a:t>sinner</a:t>
            </a:r>
            <a:r>
              <a:rPr lang="en-US" sz="3200" dirty="0" smtClean="0"/>
              <a:t> or </a:t>
            </a:r>
            <a:r>
              <a:rPr lang="en-US" sz="3200" dirty="0" smtClean="0">
                <a:solidFill>
                  <a:srgbClr val="C00000"/>
                </a:solidFill>
              </a:rPr>
              <a:t>saint</a:t>
            </a:r>
            <a:r>
              <a:rPr lang="en-US" sz="3200" dirty="0" smtClean="0"/>
              <a:t>… A sinner confessing their sins leading to salvation </a:t>
            </a:r>
            <a:r>
              <a:rPr lang="en-US" sz="3200" dirty="0" smtClean="0">
                <a:solidFill>
                  <a:srgbClr val="C00000"/>
                </a:solidFill>
              </a:rPr>
              <a:t>OR</a:t>
            </a:r>
            <a:r>
              <a:rPr lang="en-US" sz="3200" dirty="0" smtClean="0"/>
              <a:t> a saint confessing their trespasses &amp; faults committed after salvation</a:t>
            </a:r>
            <a:endParaRPr lang="en-US" sz="3200" dirty="0" smtClean="0">
              <a:solidFill>
                <a:srgbClr val="C00000"/>
              </a:solidFill>
            </a:endParaRPr>
          </a:p>
          <a:p>
            <a:r>
              <a:rPr lang="en-US" sz="3200" dirty="0" smtClean="0"/>
              <a:t>The </a:t>
            </a:r>
            <a:r>
              <a:rPr lang="en-US" sz="3200" dirty="0">
                <a:solidFill>
                  <a:srgbClr val="C00000"/>
                </a:solidFill>
              </a:rPr>
              <a:t>focus</a:t>
            </a:r>
            <a:r>
              <a:rPr lang="en-US" sz="3200" dirty="0"/>
              <a:t> of this prayer </a:t>
            </a:r>
            <a:r>
              <a:rPr lang="en-US" sz="3200" dirty="0" smtClean="0"/>
              <a:t>is </a:t>
            </a:r>
            <a:r>
              <a:rPr lang="en-US" sz="3200" dirty="0">
                <a:solidFill>
                  <a:srgbClr val="C00000"/>
                </a:solidFill>
              </a:rPr>
              <a:t>on </a:t>
            </a:r>
            <a:r>
              <a:rPr lang="en-US" sz="3200" dirty="0" smtClean="0">
                <a:solidFill>
                  <a:srgbClr val="C00000"/>
                </a:solidFill>
              </a:rPr>
              <a:t>God the Forgiver</a:t>
            </a:r>
            <a:r>
              <a:rPr lang="en-US" sz="3200" dirty="0" smtClean="0"/>
              <a:t> </a:t>
            </a:r>
            <a:endParaRPr lang="en-US" sz="3200" dirty="0" smtClean="0">
              <a:solidFill>
                <a:srgbClr val="C00000"/>
              </a:solidFill>
            </a:endParaRPr>
          </a:p>
          <a:p>
            <a:r>
              <a:rPr lang="en-US" sz="3200" dirty="0" smtClean="0"/>
              <a:t>The </a:t>
            </a:r>
            <a:r>
              <a:rPr lang="en-US" sz="3200" dirty="0">
                <a:solidFill>
                  <a:srgbClr val="C00000"/>
                </a:solidFill>
              </a:rPr>
              <a:t>nature</a:t>
            </a:r>
            <a:r>
              <a:rPr lang="en-US" sz="3200" dirty="0"/>
              <a:t> of this prayer involves </a:t>
            </a:r>
            <a:r>
              <a:rPr lang="en-US" sz="3200" dirty="0" smtClean="0">
                <a:solidFill>
                  <a:srgbClr val="C00000"/>
                </a:solidFill>
              </a:rPr>
              <a:t>admission</a:t>
            </a:r>
            <a:r>
              <a:rPr lang="en-US" sz="3200" dirty="0" smtClean="0"/>
              <a:t> of </a:t>
            </a:r>
            <a:r>
              <a:rPr lang="en-US" sz="3200" dirty="0" smtClean="0">
                <a:solidFill>
                  <a:srgbClr val="C00000"/>
                </a:solidFill>
              </a:rPr>
              <a:t>guilt, sin, trespasses or offences</a:t>
            </a:r>
          </a:p>
          <a:p>
            <a:r>
              <a:rPr lang="en-US" sz="3200" dirty="0" smtClean="0"/>
              <a:t>The </a:t>
            </a:r>
            <a:r>
              <a:rPr lang="en-US" sz="3200" dirty="0" smtClean="0">
                <a:solidFill>
                  <a:srgbClr val="C00000"/>
                </a:solidFill>
              </a:rPr>
              <a:t>purpose </a:t>
            </a:r>
            <a:r>
              <a:rPr lang="en-US" sz="3200" dirty="0"/>
              <a:t>for praying this prayer is to </a:t>
            </a:r>
            <a:r>
              <a:rPr lang="en-US" sz="3200" dirty="0" smtClean="0">
                <a:solidFill>
                  <a:srgbClr val="C00000"/>
                </a:solidFill>
              </a:rPr>
              <a:t>receive</a:t>
            </a:r>
            <a:r>
              <a:rPr lang="en-US" sz="3200" dirty="0" smtClean="0"/>
              <a:t> the </a:t>
            </a:r>
            <a:r>
              <a:rPr lang="en-US" sz="3200" dirty="0" smtClean="0">
                <a:solidFill>
                  <a:srgbClr val="C00000"/>
                </a:solidFill>
              </a:rPr>
              <a:t>pardoning</a:t>
            </a:r>
            <a:r>
              <a:rPr lang="en-US" sz="3200" dirty="0" smtClean="0"/>
              <a:t>, </a:t>
            </a:r>
            <a:r>
              <a:rPr lang="en-US" sz="3200" dirty="0" smtClean="0">
                <a:solidFill>
                  <a:srgbClr val="C00000"/>
                </a:solidFill>
              </a:rPr>
              <a:t>cleansing</a:t>
            </a:r>
            <a:r>
              <a:rPr lang="en-US" sz="3200" dirty="0" smtClean="0"/>
              <a:t> &amp; </a:t>
            </a:r>
            <a:r>
              <a:rPr lang="en-US" sz="3200" dirty="0" smtClean="0">
                <a:solidFill>
                  <a:srgbClr val="C00000"/>
                </a:solidFill>
              </a:rPr>
              <a:t>forgiveness</a:t>
            </a:r>
            <a:r>
              <a:rPr lang="en-US" sz="3200" dirty="0" smtClean="0"/>
              <a:t> of God</a:t>
            </a:r>
            <a:endParaRPr lang="en-US" sz="3200" dirty="0"/>
          </a:p>
        </p:txBody>
      </p:sp>
    </p:spTree>
    <p:extLst>
      <p:ext uri="{BB962C8B-B14F-4D97-AF65-F5344CB8AC3E}">
        <p14:creationId xmlns:p14="http://schemas.microsoft.com/office/powerpoint/2010/main" val="3181756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Confession</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SCRIPTURES</a:t>
            </a:r>
          </a:p>
          <a:p>
            <a:pPr marL="0" indent="0" algn="ctr">
              <a:buNone/>
            </a:pPr>
            <a:endParaRPr lang="en-US" sz="2000" b="1" dirty="0" smtClean="0">
              <a:solidFill>
                <a:srgbClr val="C00000"/>
              </a:solidFill>
              <a:effectLst>
                <a:outerShdw blurRad="38100" dist="38100" dir="2700000" algn="tl">
                  <a:srgbClr val="000000">
                    <a:alpha val="43137"/>
                  </a:srgbClr>
                </a:outerShdw>
              </a:effectLst>
            </a:endParaRPr>
          </a:p>
          <a:p>
            <a:r>
              <a:rPr lang="en-US" sz="4000" dirty="0" smtClean="0"/>
              <a:t>Psalm 32:1-6</a:t>
            </a:r>
          </a:p>
          <a:p>
            <a:r>
              <a:rPr lang="en-US" sz="4000" dirty="0"/>
              <a:t>Psalm </a:t>
            </a:r>
            <a:r>
              <a:rPr lang="en-US" sz="4000" dirty="0" smtClean="0"/>
              <a:t>38:18</a:t>
            </a:r>
          </a:p>
          <a:p>
            <a:r>
              <a:rPr lang="en-US" sz="4000" dirty="0"/>
              <a:t>Psalm </a:t>
            </a:r>
            <a:r>
              <a:rPr lang="en-US" sz="4000" dirty="0" smtClean="0"/>
              <a:t>51:1-4</a:t>
            </a:r>
            <a:endParaRPr lang="en-US" sz="4000" dirty="0" smtClean="0">
              <a:solidFill>
                <a:srgbClr val="C00000"/>
              </a:solidFill>
            </a:endParaRPr>
          </a:p>
          <a:p>
            <a:r>
              <a:rPr lang="en-US" sz="4000" dirty="0" smtClean="0"/>
              <a:t>Proverbs 28:13</a:t>
            </a:r>
          </a:p>
          <a:p>
            <a:r>
              <a:rPr lang="en-US" sz="4000" dirty="0" smtClean="0"/>
              <a:t>1 John 1:6-10</a:t>
            </a:r>
            <a:endParaRPr lang="en-US" sz="4000" dirty="0"/>
          </a:p>
        </p:txBody>
      </p:sp>
    </p:spTree>
    <p:extLst>
      <p:ext uri="{BB962C8B-B14F-4D97-AF65-F5344CB8AC3E}">
        <p14:creationId xmlns:p14="http://schemas.microsoft.com/office/powerpoint/2010/main" val="2452613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Intercession</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rmAutofit/>
          </a:bodyPr>
          <a:lstStyle/>
          <a:p>
            <a:r>
              <a:rPr lang="en-US" sz="3200" dirty="0" smtClean="0"/>
              <a:t>This prayer is </a:t>
            </a:r>
            <a:r>
              <a:rPr lang="en-US" sz="3200" dirty="0" smtClean="0">
                <a:solidFill>
                  <a:srgbClr val="C00000"/>
                </a:solidFill>
              </a:rPr>
              <a:t>other people centered</a:t>
            </a:r>
            <a:r>
              <a:rPr lang="en-US" sz="3200" dirty="0" smtClean="0"/>
              <a:t>. It revolves around </a:t>
            </a:r>
            <a:r>
              <a:rPr lang="en-US" sz="3200" dirty="0" smtClean="0">
                <a:solidFill>
                  <a:srgbClr val="C00000"/>
                </a:solidFill>
              </a:rPr>
              <a:t>praying for someone else </a:t>
            </a:r>
            <a:r>
              <a:rPr lang="en-US" sz="3200" dirty="0" smtClean="0"/>
              <a:t>or praying on behalf of others</a:t>
            </a:r>
            <a:endParaRPr lang="en-US" sz="3200" dirty="0" smtClean="0">
              <a:solidFill>
                <a:srgbClr val="C00000"/>
              </a:solidFill>
            </a:endParaRPr>
          </a:p>
          <a:p>
            <a:r>
              <a:rPr lang="en-US" sz="3200" dirty="0" smtClean="0"/>
              <a:t>The </a:t>
            </a:r>
            <a:r>
              <a:rPr lang="en-US" sz="3200" dirty="0">
                <a:solidFill>
                  <a:srgbClr val="C00000"/>
                </a:solidFill>
              </a:rPr>
              <a:t>focus</a:t>
            </a:r>
            <a:r>
              <a:rPr lang="en-US" sz="3200" dirty="0"/>
              <a:t> of this prayer </a:t>
            </a:r>
            <a:r>
              <a:rPr lang="en-US" sz="3200" dirty="0" smtClean="0"/>
              <a:t>is </a:t>
            </a:r>
            <a:r>
              <a:rPr lang="en-US" sz="3200" dirty="0">
                <a:solidFill>
                  <a:srgbClr val="C00000"/>
                </a:solidFill>
              </a:rPr>
              <a:t>on </a:t>
            </a:r>
            <a:r>
              <a:rPr lang="en-US" sz="3200" dirty="0" smtClean="0">
                <a:solidFill>
                  <a:srgbClr val="C00000"/>
                </a:solidFill>
              </a:rPr>
              <a:t>God the Helper</a:t>
            </a:r>
            <a:r>
              <a:rPr lang="en-US" sz="3200" dirty="0" smtClean="0"/>
              <a:t> </a:t>
            </a:r>
            <a:endParaRPr lang="en-US" sz="3200" dirty="0" smtClean="0">
              <a:solidFill>
                <a:srgbClr val="C00000"/>
              </a:solidFill>
            </a:endParaRPr>
          </a:p>
          <a:p>
            <a:r>
              <a:rPr lang="en-US" sz="3200" dirty="0" smtClean="0"/>
              <a:t>The </a:t>
            </a:r>
            <a:r>
              <a:rPr lang="en-US" sz="3200" dirty="0">
                <a:solidFill>
                  <a:srgbClr val="C00000"/>
                </a:solidFill>
              </a:rPr>
              <a:t>nature</a:t>
            </a:r>
            <a:r>
              <a:rPr lang="en-US" sz="3200" dirty="0"/>
              <a:t> of this prayer </a:t>
            </a:r>
            <a:r>
              <a:rPr lang="en-US" sz="3200" dirty="0" smtClean="0"/>
              <a:t>involves </a:t>
            </a:r>
            <a:r>
              <a:rPr lang="en-US" sz="3200" dirty="0" smtClean="0">
                <a:solidFill>
                  <a:srgbClr val="C00000"/>
                </a:solidFill>
              </a:rPr>
              <a:t>interceding on the behalf of someone else</a:t>
            </a:r>
            <a:r>
              <a:rPr lang="en-US" sz="3200" dirty="0" smtClean="0"/>
              <a:t> other than yourself</a:t>
            </a:r>
            <a:endParaRPr lang="en-US" sz="3200" dirty="0" smtClean="0">
              <a:solidFill>
                <a:srgbClr val="C00000"/>
              </a:solidFill>
            </a:endParaRPr>
          </a:p>
          <a:p>
            <a:r>
              <a:rPr lang="en-US" sz="3200" dirty="0" smtClean="0"/>
              <a:t>The </a:t>
            </a:r>
            <a:r>
              <a:rPr lang="en-US" sz="3200" dirty="0" smtClean="0">
                <a:solidFill>
                  <a:srgbClr val="C00000"/>
                </a:solidFill>
              </a:rPr>
              <a:t>purpose </a:t>
            </a:r>
            <a:r>
              <a:rPr lang="en-US" sz="3200" dirty="0" smtClean="0"/>
              <a:t>for praying this prayer is to </a:t>
            </a:r>
            <a:r>
              <a:rPr lang="en-US" sz="3200" dirty="0" smtClean="0">
                <a:solidFill>
                  <a:srgbClr val="C00000"/>
                </a:solidFill>
              </a:rPr>
              <a:t>petition the throne of God for someone else </a:t>
            </a:r>
            <a:r>
              <a:rPr lang="en-US" sz="3200" dirty="0" smtClean="0"/>
              <a:t>who needs help </a:t>
            </a:r>
            <a:endParaRPr lang="en-US" sz="3200" dirty="0"/>
          </a:p>
        </p:txBody>
      </p:sp>
    </p:spTree>
    <p:extLst>
      <p:ext uri="{BB962C8B-B14F-4D97-AF65-F5344CB8AC3E}">
        <p14:creationId xmlns:p14="http://schemas.microsoft.com/office/powerpoint/2010/main" val="1177348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Intercession</a:t>
            </a:r>
            <a:endParaRPr lang="en-US" u="sng"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SCRIPTURES</a:t>
            </a:r>
          </a:p>
          <a:p>
            <a:pPr marL="0" indent="0" algn="ctr">
              <a:buNone/>
            </a:pPr>
            <a:endParaRPr lang="en-US" sz="2000" b="1" dirty="0" smtClean="0">
              <a:solidFill>
                <a:srgbClr val="C00000"/>
              </a:solidFill>
              <a:effectLst>
                <a:outerShdw blurRad="38100" dist="38100" dir="2700000" algn="tl">
                  <a:srgbClr val="000000">
                    <a:alpha val="43137"/>
                  </a:srgbClr>
                </a:outerShdw>
              </a:effectLst>
            </a:endParaRPr>
          </a:p>
          <a:p>
            <a:r>
              <a:rPr lang="en-US" sz="4000" dirty="0" smtClean="0"/>
              <a:t>Daniel 9:3-11, 20-23</a:t>
            </a:r>
          </a:p>
          <a:p>
            <a:r>
              <a:rPr lang="en-US" sz="4000" dirty="0" smtClean="0"/>
              <a:t>John 17:9-10, 20-21</a:t>
            </a:r>
          </a:p>
          <a:p>
            <a:r>
              <a:rPr lang="en-US" sz="4000" dirty="0" smtClean="0"/>
              <a:t>Colossians 1:9-12</a:t>
            </a:r>
          </a:p>
          <a:p>
            <a:r>
              <a:rPr lang="en-US" sz="4000" dirty="0" smtClean="0"/>
              <a:t>1 Timothy 2:1-4</a:t>
            </a:r>
          </a:p>
          <a:p>
            <a:pPr marL="0" indent="0">
              <a:buNone/>
            </a:pPr>
            <a:endParaRPr lang="en-US" sz="4000" dirty="0" smtClean="0"/>
          </a:p>
          <a:p>
            <a:pPr marL="0" indent="0">
              <a:buNone/>
            </a:pPr>
            <a:endParaRPr lang="en-US" sz="4000" dirty="0"/>
          </a:p>
        </p:txBody>
      </p:sp>
    </p:spTree>
    <p:extLst>
      <p:ext uri="{BB962C8B-B14F-4D97-AF65-F5344CB8AC3E}">
        <p14:creationId xmlns:p14="http://schemas.microsoft.com/office/powerpoint/2010/main" val="477298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Consecration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752600"/>
            <a:ext cx="9067800" cy="4953000"/>
          </a:xfrm>
        </p:spPr>
        <p:txBody>
          <a:bodyPr>
            <a:normAutofit/>
          </a:bodyPr>
          <a:lstStyle/>
          <a:p>
            <a:pPr marL="0" indent="0">
              <a:buNone/>
            </a:pPr>
            <a:r>
              <a:rPr lang="en-US" sz="3200" dirty="0"/>
              <a:t>Consecration is </a:t>
            </a:r>
            <a:r>
              <a:rPr lang="en-US" sz="3200" b="1" dirty="0">
                <a:solidFill>
                  <a:srgbClr val="C00000"/>
                </a:solidFill>
              </a:rPr>
              <a:t>the solemn dedication to a special purpose or service</a:t>
            </a:r>
            <a:r>
              <a:rPr lang="en-US" sz="3200" dirty="0"/>
              <a:t>. The word consecration literally means </a:t>
            </a:r>
            <a:r>
              <a:rPr lang="en-US" sz="3200" i="1" dirty="0">
                <a:solidFill>
                  <a:srgbClr val="C00000"/>
                </a:solidFill>
              </a:rPr>
              <a:t>"association with the sacred"</a:t>
            </a:r>
            <a:r>
              <a:rPr lang="en-US" sz="3200" dirty="0"/>
              <a:t>. </a:t>
            </a:r>
            <a:r>
              <a:rPr lang="en-US" sz="3200" u="sng" dirty="0"/>
              <a:t>Persons</a:t>
            </a:r>
            <a:r>
              <a:rPr lang="en-US" sz="3200" dirty="0"/>
              <a:t>, </a:t>
            </a:r>
            <a:r>
              <a:rPr lang="en-US" sz="3200" u="sng" dirty="0"/>
              <a:t>places</a:t>
            </a:r>
            <a:r>
              <a:rPr lang="en-US" sz="3200" dirty="0"/>
              <a:t>, or </a:t>
            </a:r>
            <a:r>
              <a:rPr lang="en-US" sz="3200" u="sng" dirty="0"/>
              <a:t>things</a:t>
            </a:r>
            <a:r>
              <a:rPr lang="en-US" sz="3200" dirty="0"/>
              <a:t> can be consecrated, and the term is used in various ways by different groups</a:t>
            </a:r>
            <a:r>
              <a:rPr lang="en-US" sz="3200" dirty="0" smtClean="0"/>
              <a:t>. </a:t>
            </a:r>
          </a:p>
          <a:p>
            <a:pPr marL="0" indent="0">
              <a:buNone/>
            </a:pPr>
            <a:r>
              <a:rPr lang="en-US" sz="3200" i="1" dirty="0" smtClean="0">
                <a:solidFill>
                  <a:srgbClr val="0070C0"/>
                </a:solidFill>
              </a:rPr>
              <a:t>For example, when </a:t>
            </a:r>
            <a:r>
              <a:rPr lang="en-US" sz="3200" i="1" dirty="0">
                <a:solidFill>
                  <a:srgbClr val="0070C0"/>
                </a:solidFill>
              </a:rPr>
              <a:t>we take communion, we are praying a prayer of </a:t>
            </a:r>
            <a:r>
              <a:rPr lang="en-US" sz="3200" i="1" dirty="0" smtClean="0">
                <a:solidFill>
                  <a:srgbClr val="0070C0"/>
                </a:solidFill>
              </a:rPr>
              <a:t>consecration… we </a:t>
            </a:r>
            <a:r>
              <a:rPr lang="en-US" sz="3200" i="1" u="sng" dirty="0" smtClean="0">
                <a:solidFill>
                  <a:srgbClr val="0070C0"/>
                </a:solidFill>
              </a:rPr>
              <a:t>consecrate ourselves</a:t>
            </a:r>
            <a:r>
              <a:rPr lang="en-US" sz="3200" i="1" dirty="0" smtClean="0">
                <a:solidFill>
                  <a:srgbClr val="0070C0"/>
                </a:solidFill>
              </a:rPr>
              <a:t> and </a:t>
            </a:r>
            <a:r>
              <a:rPr lang="en-US" sz="3200" i="1" u="sng" dirty="0">
                <a:solidFill>
                  <a:srgbClr val="0070C0"/>
                </a:solidFill>
              </a:rPr>
              <a:t>the </a:t>
            </a:r>
            <a:r>
              <a:rPr lang="en-US" sz="3200" i="1" u="sng" dirty="0" smtClean="0">
                <a:solidFill>
                  <a:srgbClr val="0070C0"/>
                </a:solidFill>
              </a:rPr>
              <a:t>elements</a:t>
            </a:r>
            <a:r>
              <a:rPr lang="en-US" sz="3200" i="1" dirty="0" smtClean="0">
                <a:solidFill>
                  <a:srgbClr val="0070C0"/>
                </a:solidFill>
              </a:rPr>
              <a:t>.</a:t>
            </a:r>
            <a:endParaRPr lang="en-US" sz="3200" i="1" dirty="0">
              <a:solidFill>
                <a:srgbClr val="0070C0"/>
              </a:solidFill>
            </a:endParaRPr>
          </a:p>
        </p:txBody>
      </p:sp>
    </p:spTree>
    <p:extLst>
      <p:ext uri="{BB962C8B-B14F-4D97-AF65-F5344CB8AC3E}">
        <p14:creationId xmlns:p14="http://schemas.microsoft.com/office/powerpoint/2010/main" val="3107370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Consecration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rmAutofit/>
          </a:bodyPr>
          <a:lstStyle/>
          <a:p>
            <a:r>
              <a:rPr lang="en-US" sz="3200" dirty="0" smtClean="0"/>
              <a:t>This prayer is </a:t>
            </a:r>
            <a:r>
              <a:rPr lang="en-US" sz="3200" dirty="0">
                <a:solidFill>
                  <a:srgbClr val="C00000"/>
                </a:solidFill>
              </a:rPr>
              <a:t>to make or declare </a:t>
            </a:r>
            <a:r>
              <a:rPr lang="en-US" sz="3200" dirty="0" smtClean="0"/>
              <a:t>someone or something </a:t>
            </a:r>
            <a:r>
              <a:rPr lang="en-US" sz="3200" dirty="0" smtClean="0">
                <a:solidFill>
                  <a:srgbClr val="C00000"/>
                </a:solidFill>
              </a:rPr>
              <a:t>sacred</a:t>
            </a:r>
            <a:r>
              <a:rPr lang="en-US" sz="3200" dirty="0" smtClean="0"/>
              <a:t> unto God</a:t>
            </a:r>
            <a:r>
              <a:rPr lang="en-US" sz="3200" dirty="0"/>
              <a:t> </a:t>
            </a:r>
            <a:endParaRPr lang="en-US" sz="3200" dirty="0" smtClean="0">
              <a:solidFill>
                <a:srgbClr val="C00000"/>
              </a:solidFill>
            </a:endParaRPr>
          </a:p>
          <a:p>
            <a:r>
              <a:rPr lang="en-US" sz="3200" dirty="0" smtClean="0"/>
              <a:t>The </a:t>
            </a:r>
            <a:r>
              <a:rPr lang="en-US" sz="3200" dirty="0">
                <a:solidFill>
                  <a:srgbClr val="C00000"/>
                </a:solidFill>
              </a:rPr>
              <a:t>focus</a:t>
            </a:r>
            <a:r>
              <a:rPr lang="en-US" sz="3200" dirty="0"/>
              <a:t> of this prayer </a:t>
            </a:r>
            <a:r>
              <a:rPr lang="en-US" sz="3200" dirty="0" smtClean="0"/>
              <a:t>is </a:t>
            </a:r>
            <a:r>
              <a:rPr lang="en-US" sz="3200" dirty="0" smtClean="0">
                <a:solidFill>
                  <a:srgbClr val="C00000"/>
                </a:solidFill>
              </a:rPr>
              <a:t>on </a:t>
            </a:r>
            <a:r>
              <a:rPr lang="en-US" sz="3200" dirty="0">
                <a:solidFill>
                  <a:srgbClr val="C00000"/>
                </a:solidFill>
              </a:rPr>
              <a:t>God the Sanctifier </a:t>
            </a:r>
            <a:endParaRPr lang="en-US" sz="3200" dirty="0" smtClean="0">
              <a:solidFill>
                <a:srgbClr val="C00000"/>
              </a:solidFill>
            </a:endParaRPr>
          </a:p>
          <a:p>
            <a:r>
              <a:rPr lang="en-US" sz="3200" dirty="0" smtClean="0"/>
              <a:t>The </a:t>
            </a:r>
            <a:r>
              <a:rPr lang="en-US" sz="3200" dirty="0">
                <a:solidFill>
                  <a:srgbClr val="C00000"/>
                </a:solidFill>
              </a:rPr>
              <a:t>nature</a:t>
            </a:r>
            <a:r>
              <a:rPr lang="en-US" sz="3200" dirty="0"/>
              <a:t> of this prayer </a:t>
            </a:r>
            <a:r>
              <a:rPr lang="en-US" sz="3200" dirty="0" smtClean="0"/>
              <a:t>involves </a:t>
            </a:r>
            <a:r>
              <a:rPr lang="en-US" sz="3200" dirty="0" smtClean="0">
                <a:solidFill>
                  <a:srgbClr val="C00000"/>
                </a:solidFill>
              </a:rPr>
              <a:t>devoting </a:t>
            </a:r>
            <a:r>
              <a:rPr lang="en-US" sz="3200" dirty="0">
                <a:solidFill>
                  <a:srgbClr val="C00000"/>
                </a:solidFill>
              </a:rPr>
              <a:t>or setting apart </a:t>
            </a:r>
            <a:r>
              <a:rPr lang="en-US" sz="3200" dirty="0" smtClean="0">
                <a:solidFill>
                  <a:srgbClr val="C00000"/>
                </a:solidFill>
              </a:rPr>
              <a:t>someone or something </a:t>
            </a:r>
            <a:r>
              <a:rPr lang="en-US" sz="3200" dirty="0">
                <a:solidFill>
                  <a:srgbClr val="C00000"/>
                </a:solidFill>
              </a:rPr>
              <a:t>to the worship or service of God</a:t>
            </a:r>
            <a:endParaRPr lang="en-US" sz="3200" dirty="0" smtClean="0">
              <a:solidFill>
                <a:srgbClr val="C00000"/>
              </a:solidFill>
            </a:endParaRPr>
          </a:p>
          <a:p>
            <a:r>
              <a:rPr lang="en-US" sz="3200" dirty="0" smtClean="0"/>
              <a:t>The </a:t>
            </a:r>
            <a:r>
              <a:rPr lang="en-US" sz="3200" dirty="0" smtClean="0">
                <a:solidFill>
                  <a:srgbClr val="C00000"/>
                </a:solidFill>
              </a:rPr>
              <a:t>purpose </a:t>
            </a:r>
            <a:r>
              <a:rPr lang="en-US" sz="3200" dirty="0" smtClean="0"/>
              <a:t>for praying this prayer is to </a:t>
            </a:r>
            <a:r>
              <a:rPr lang="en-US" sz="3200" dirty="0" smtClean="0">
                <a:solidFill>
                  <a:srgbClr val="C00000"/>
                </a:solidFill>
              </a:rPr>
              <a:t>purify &amp; dedicate persons</a:t>
            </a:r>
            <a:r>
              <a:rPr lang="en-US" sz="3200" dirty="0" smtClean="0"/>
              <a:t> or </a:t>
            </a:r>
            <a:r>
              <a:rPr lang="en-US" sz="3200" dirty="0" smtClean="0">
                <a:solidFill>
                  <a:srgbClr val="C00000"/>
                </a:solidFill>
              </a:rPr>
              <a:t>objects</a:t>
            </a:r>
            <a:r>
              <a:rPr lang="en-US" sz="3200" dirty="0" smtClean="0"/>
              <a:t> for holy participation or use  </a:t>
            </a:r>
            <a:endParaRPr lang="en-US" sz="3200" dirty="0"/>
          </a:p>
        </p:txBody>
      </p:sp>
    </p:spTree>
    <p:extLst>
      <p:ext uri="{BB962C8B-B14F-4D97-AF65-F5344CB8AC3E}">
        <p14:creationId xmlns:p14="http://schemas.microsoft.com/office/powerpoint/2010/main" val="3978741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Consecration </a:t>
            </a:r>
            <a:endParaRPr lang="en-US" u="sng"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SCRIPTURES</a:t>
            </a:r>
          </a:p>
          <a:p>
            <a:pPr marL="0" indent="0" algn="ctr">
              <a:buNone/>
            </a:pPr>
            <a:endParaRPr lang="en-US" sz="2000" b="1" dirty="0" smtClean="0">
              <a:solidFill>
                <a:srgbClr val="C00000"/>
              </a:solidFill>
              <a:effectLst>
                <a:outerShdw blurRad="38100" dist="38100" dir="2700000" algn="tl">
                  <a:srgbClr val="000000">
                    <a:alpha val="43137"/>
                  </a:srgbClr>
                </a:outerShdw>
              </a:effectLst>
            </a:endParaRPr>
          </a:p>
          <a:p>
            <a:r>
              <a:rPr lang="en-US" sz="4000" dirty="0" smtClean="0"/>
              <a:t>1 Samuel 1:10-11, 24-28</a:t>
            </a:r>
          </a:p>
          <a:p>
            <a:r>
              <a:rPr lang="en-US" sz="4000" dirty="0" smtClean="0"/>
              <a:t>Matthew 26:26-28</a:t>
            </a:r>
          </a:p>
          <a:p>
            <a:r>
              <a:rPr lang="en-US" sz="4000" dirty="0" smtClean="0"/>
              <a:t>1 Corinthians 11:28-31</a:t>
            </a:r>
          </a:p>
          <a:p>
            <a:r>
              <a:rPr lang="en-US" sz="4000" dirty="0" smtClean="0"/>
              <a:t>Acts 13:2-3</a:t>
            </a:r>
          </a:p>
          <a:p>
            <a:pPr marL="0" indent="0">
              <a:buNone/>
            </a:pPr>
            <a:r>
              <a:rPr lang="en-US" sz="4000" dirty="0" smtClean="0"/>
              <a:t> </a:t>
            </a:r>
          </a:p>
          <a:p>
            <a:pPr marL="0" indent="0">
              <a:buNone/>
            </a:pPr>
            <a:endParaRPr lang="en-US" sz="4000" dirty="0" smtClean="0"/>
          </a:p>
          <a:p>
            <a:pPr marL="0" indent="0">
              <a:buNone/>
            </a:pPr>
            <a:endParaRPr lang="en-US" sz="4000" dirty="0"/>
          </a:p>
        </p:txBody>
      </p:sp>
    </p:spTree>
    <p:extLst>
      <p:ext uri="{BB962C8B-B14F-4D97-AF65-F5344CB8AC3E}">
        <p14:creationId xmlns:p14="http://schemas.microsoft.com/office/powerpoint/2010/main" val="1991771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Blessing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Autofit/>
          </a:bodyPr>
          <a:lstStyle/>
          <a:p>
            <a:pPr marL="0" indent="0">
              <a:buNone/>
            </a:pPr>
            <a:r>
              <a:rPr lang="en-US" sz="3600" dirty="0"/>
              <a:t>Prayers of blessing are often </a:t>
            </a:r>
            <a:r>
              <a:rPr lang="en-US" sz="3600" dirty="0" smtClean="0"/>
              <a:t>done </a:t>
            </a:r>
            <a:r>
              <a:rPr lang="en-US" sz="3600" dirty="0"/>
              <a:t>for visiting missionaries, or families relocating to another church, those starting a new job, or new graduates. </a:t>
            </a:r>
            <a:endParaRPr lang="en-US" sz="3600" dirty="0" smtClean="0"/>
          </a:p>
          <a:p>
            <a:pPr marL="0" indent="0">
              <a:buNone/>
            </a:pPr>
            <a:r>
              <a:rPr lang="en-US" sz="3600" dirty="0" smtClean="0"/>
              <a:t>We </a:t>
            </a:r>
            <a:r>
              <a:rPr lang="en-US" sz="3600" dirty="0"/>
              <a:t>pray blessings over newlyweds, newborns, or even over a new house or </a:t>
            </a:r>
            <a:r>
              <a:rPr lang="en-US" sz="3600" dirty="0" smtClean="0"/>
              <a:t>vehicle. </a:t>
            </a:r>
            <a:r>
              <a:rPr lang="en-US" sz="3600" dirty="0"/>
              <a:t>Prayers of blessings </a:t>
            </a:r>
            <a:r>
              <a:rPr lang="en-US" sz="3600" dirty="0" smtClean="0"/>
              <a:t>are </a:t>
            </a:r>
            <a:r>
              <a:rPr lang="en-US" sz="3600" dirty="0"/>
              <a:t>powerful ways to ask for God’s </a:t>
            </a:r>
            <a:r>
              <a:rPr lang="en-US" sz="3600" dirty="0" smtClean="0"/>
              <a:t>blessing of approval.</a:t>
            </a:r>
          </a:p>
          <a:p>
            <a:pPr marL="0" indent="0">
              <a:buNone/>
            </a:pPr>
            <a:endParaRPr lang="en-US" sz="3200" dirty="0"/>
          </a:p>
        </p:txBody>
      </p:sp>
    </p:spTree>
    <p:extLst>
      <p:ext uri="{BB962C8B-B14F-4D97-AF65-F5344CB8AC3E}">
        <p14:creationId xmlns:p14="http://schemas.microsoft.com/office/powerpoint/2010/main" val="306600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Blessing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524000"/>
            <a:ext cx="9067800" cy="5181600"/>
          </a:xfrm>
        </p:spPr>
        <p:txBody>
          <a:bodyPr>
            <a:noAutofit/>
          </a:bodyPr>
          <a:lstStyle/>
          <a:p>
            <a:pPr marL="0" indent="0">
              <a:buNone/>
            </a:pPr>
            <a:r>
              <a:rPr lang="en-US" sz="4800" dirty="0" smtClean="0"/>
              <a:t>The </a:t>
            </a:r>
            <a:r>
              <a:rPr lang="en-US" sz="4800" dirty="0" smtClean="0">
                <a:effectLst>
                  <a:outerShdw blurRad="38100" dist="38100" dir="2700000" algn="tl">
                    <a:srgbClr val="000000">
                      <a:alpha val="43137"/>
                    </a:srgbClr>
                  </a:outerShdw>
                </a:effectLst>
              </a:rPr>
              <a:t>distinction</a:t>
            </a:r>
            <a:r>
              <a:rPr lang="en-US" sz="4800" dirty="0" smtClean="0"/>
              <a:t> between </a:t>
            </a:r>
            <a:r>
              <a:rPr lang="en-US" sz="4800" u="sng" dirty="0" smtClean="0">
                <a:solidFill>
                  <a:srgbClr val="0070C0"/>
                </a:solidFill>
              </a:rPr>
              <a:t>consecration</a:t>
            </a:r>
            <a:r>
              <a:rPr lang="en-US" sz="4800" dirty="0" smtClean="0"/>
              <a:t> &amp; </a:t>
            </a:r>
            <a:r>
              <a:rPr lang="en-US" sz="4800" u="sng" dirty="0" smtClean="0">
                <a:solidFill>
                  <a:srgbClr val="C00000"/>
                </a:solidFill>
              </a:rPr>
              <a:t>blessing</a:t>
            </a:r>
            <a:r>
              <a:rPr lang="en-US" sz="4800" dirty="0" smtClean="0"/>
              <a:t> is that </a:t>
            </a:r>
            <a:r>
              <a:rPr lang="en-US" sz="4800" i="1" dirty="0" smtClean="0">
                <a:solidFill>
                  <a:srgbClr val="0070C0"/>
                </a:solidFill>
              </a:rPr>
              <a:t>consecration is setting apart for service or worship</a:t>
            </a:r>
            <a:r>
              <a:rPr lang="en-US" sz="4800" dirty="0" smtClean="0"/>
              <a:t> while </a:t>
            </a:r>
            <a:r>
              <a:rPr lang="en-US" sz="4800" i="1" dirty="0" smtClean="0">
                <a:solidFill>
                  <a:srgbClr val="C00000"/>
                </a:solidFill>
              </a:rPr>
              <a:t>blessing is seeking </a:t>
            </a:r>
            <a:r>
              <a:rPr lang="en-US" sz="4800" b="1" i="1" u="sng" dirty="0" smtClean="0">
                <a:solidFill>
                  <a:srgbClr val="C00000"/>
                </a:solidFill>
                <a:effectLst>
                  <a:outerShdw blurRad="38100" dist="38100" dir="2700000" algn="tl">
                    <a:srgbClr val="000000">
                      <a:alpha val="43137"/>
                    </a:srgbClr>
                  </a:outerShdw>
                </a:effectLst>
              </a:rPr>
              <a:t>God’s</a:t>
            </a:r>
            <a:r>
              <a:rPr lang="en-US" sz="4800" b="1" i="1" u="sng" dirty="0">
                <a:solidFill>
                  <a:srgbClr val="C00000"/>
                </a:solidFill>
                <a:effectLst>
                  <a:outerShdw blurRad="38100" dist="38100" dir="2700000" algn="tl">
                    <a:srgbClr val="000000">
                      <a:alpha val="43137"/>
                    </a:srgbClr>
                  </a:outerShdw>
                </a:effectLst>
              </a:rPr>
              <a:t> </a:t>
            </a:r>
            <a:r>
              <a:rPr lang="en-US" sz="4800" b="1" i="1" u="sng" dirty="0" smtClean="0">
                <a:solidFill>
                  <a:srgbClr val="C00000"/>
                </a:solidFill>
                <a:effectLst>
                  <a:outerShdw blurRad="38100" dist="38100" dir="2700000" algn="tl">
                    <a:srgbClr val="000000">
                      <a:alpha val="43137"/>
                    </a:srgbClr>
                  </a:outerShdw>
                </a:effectLst>
              </a:rPr>
              <a:t>special favour </a:t>
            </a:r>
            <a:r>
              <a:rPr lang="en-US" sz="4800" i="1" dirty="0" smtClean="0">
                <a:solidFill>
                  <a:srgbClr val="C00000"/>
                </a:solidFill>
              </a:rPr>
              <a:t>- mercy, grace, protection, etc</a:t>
            </a:r>
            <a:r>
              <a:rPr lang="en-US" sz="4800" i="1" dirty="0">
                <a:solidFill>
                  <a:srgbClr val="C00000"/>
                </a:solidFill>
              </a:rPr>
              <a:t>.</a:t>
            </a:r>
            <a:r>
              <a:rPr lang="en-US" sz="4800" i="1" dirty="0" smtClean="0">
                <a:solidFill>
                  <a:srgbClr val="C00000"/>
                </a:solidFill>
              </a:rPr>
              <a:t> </a:t>
            </a:r>
            <a:endParaRPr lang="en-US" sz="4800" i="1" dirty="0">
              <a:solidFill>
                <a:srgbClr val="C00000"/>
              </a:solidFill>
            </a:endParaRPr>
          </a:p>
          <a:p>
            <a:pPr marL="0" indent="0">
              <a:buNone/>
            </a:pPr>
            <a:endParaRPr lang="en-US" sz="3200" dirty="0"/>
          </a:p>
        </p:txBody>
      </p:sp>
    </p:spTree>
    <p:extLst>
      <p:ext uri="{BB962C8B-B14F-4D97-AF65-F5344CB8AC3E}">
        <p14:creationId xmlns:p14="http://schemas.microsoft.com/office/powerpoint/2010/main" val="290503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Blessing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rmAutofit/>
          </a:bodyPr>
          <a:lstStyle/>
          <a:p>
            <a:r>
              <a:rPr lang="en-US" sz="3200" dirty="0" smtClean="0"/>
              <a:t>This prayer is </a:t>
            </a:r>
            <a:r>
              <a:rPr lang="en-US" sz="3200" dirty="0" smtClean="0">
                <a:solidFill>
                  <a:srgbClr val="C00000"/>
                </a:solidFill>
              </a:rPr>
              <a:t>invoking God’s special favour </a:t>
            </a:r>
            <a:r>
              <a:rPr lang="en-US" sz="3200" dirty="0" smtClean="0"/>
              <a:t>on someone or something</a:t>
            </a:r>
            <a:endParaRPr lang="en-US" sz="3200" dirty="0" smtClean="0">
              <a:solidFill>
                <a:srgbClr val="C00000"/>
              </a:solidFill>
            </a:endParaRPr>
          </a:p>
          <a:p>
            <a:r>
              <a:rPr lang="en-US" sz="3200" dirty="0" smtClean="0"/>
              <a:t>The </a:t>
            </a:r>
            <a:r>
              <a:rPr lang="en-US" sz="3200" dirty="0">
                <a:solidFill>
                  <a:srgbClr val="C00000"/>
                </a:solidFill>
              </a:rPr>
              <a:t>focus</a:t>
            </a:r>
            <a:r>
              <a:rPr lang="en-US" sz="3200" dirty="0"/>
              <a:t> of this prayer </a:t>
            </a:r>
            <a:r>
              <a:rPr lang="en-US" sz="3200" dirty="0" smtClean="0"/>
              <a:t>is </a:t>
            </a:r>
            <a:r>
              <a:rPr lang="en-US" sz="3200" dirty="0">
                <a:solidFill>
                  <a:srgbClr val="C00000"/>
                </a:solidFill>
              </a:rPr>
              <a:t>on </a:t>
            </a:r>
            <a:r>
              <a:rPr lang="en-US" sz="3200" dirty="0" smtClean="0">
                <a:solidFill>
                  <a:srgbClr val="C00000"/>
                </a:solidFill>
              </a:rPr>
              <a:t>God the Approver</a:t>
            </a:r>
          </a:p>
          <a:p>
            <a:r>
              <a:rPr lang="en-US" sz="3200" dirty="0" smtClean="0"/>
              <a:t>The </a:t>
            </a:r>
            <a:r>
              <a:rPr lang="en-US" sz="3200" dirty="0">
                <a:solidFill>
                  <a:srgbClr val="C00000"/>
                </a:solidFill>
              </a:rPr>
              <a:t>nature</a:t>
            </a:r>
            <a:r>
              <a:rPr lang="en-US" sz="3200" dirty="0"/>
              <a:t> of this prayer </a:t>
            </a:r>
            <a:r>
              <a:rPr lang="en-US" sz="3200" dirty="0" smtClean="0"/>
              <a:t>involves </a:t>
            </a:r>
            <a:r>
              <a:rPr lang="en-US" sz="3200" dirty="0" smtClean="0">
                <a:solidFill>
                  <a:srgbClr val="C00000"/>
                </a:solidFill>
              </a:rPr>
              <a:t>asking for God’s support or benefit</a:t>
            </a:r>
            <a:r>
              <a:rPr lang="en-US" sz="3200" dirty="0" smtClean="0"/>
              <a:t> upon a person or thing</a:t>
            </a:r>
            <a:endParaRPr lang="en-US" sz="3200" dirty="0" smtClean="0">
              <a:solidFill>
                <a:srgbClr val="C00000"/>
              </a:solidFill>
            </a:endParaRPr>
          </a:p>
          <a:p>
            <a:r>
              <a:rPr lang="en-US" sz="3200" dirty="0" smtClean="0"/>
              <a:t>The </a:t>
            </a:r>
            <a:r>
              <a:rPr lang="en-US" sz="3200" dirty="0" smtClean="0">
                <a:solidFill>
                  <a:srgbClr val="C00000"/>
                </a:solidFill>
              </a:rPr>
              <a:t>purpose </a:t>
            </a:r>
            <a:r>
              <a:rPr lang="en-US" sz="3200" dirty="0" smtClean="0"/>
              <a:t>for praying this prayer is to </a:t>
            </a:r>
            <a:r>
              <a:rPr lang="en-US" sz="3200" dirty="0" smtClean="0">
                <a:solidFill>
                  <a:srgbClr val="C00000"/>
                </a:solidFill>
              </a:rPr>
              <a:t>receive the desired petition that is being asked of God</a:t>
            </a:r>
            <a:r>
              <a:rPr lang="en-US" sz="3200" dirty="0" smtClean="0"/>
              <a:t>; such as protection, coverage, prosperity, peace, sustenance, etc.   </a:t>
            </a:r>
            <a:endParaRPr lang="en-US" sz="3200" dirty="0"/>
          </a:p>
        </p:txBody>
      </p:sp>
    </p:spTree>
    <p:extLst>
      <p:ext uri="{BB962C8B-B14F-4D97-AF65-F5344CB8AC3E}">
        <p14:creationId xmlns:p14="http://schemas.microsoft.com/office/powerpoint/2010/main" val="1210017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Some things to consider about prayer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dirty="0" smtClean="0"/>
              <a:t>Prayer has everything to do with your faith</a:t>
            </a:r>
          </a:p>
          <a:p>
            <a:r>
              <a:rPr lang="en-US" sz="4000" dirty="0" smtClean="0"/>
              <a:t>Prayer is a faith based action</a:t>
            </a:r>
          </a:p>
          <a:p>
            <a:r>
              <a:rPr lang="en-US" sz="4000" dirty="0" smtClean="0"/>
              <a:t>Praying with much faith will bring much results</a:t>
            </a:r>
          </a:p>
          <a:p>
            <a:r>
              <a:rPr lang="en-US" sz="4000" dirty="0" smtClean="0"/>
              <a:t>Praying with little faith will bring little results</a:t>
            </a:r>
          </a:p>
          <a:p>
            <a:pPr marL="0" indent="0">
              <a:buNone/>
            </a:pPr>
            <a:endParaRPr lang="en-US" sz="3600" dirty="0"/>
          </a:p>
        </p:txBody>
      </p:sp>
    </p:spTree>
    <p:extLst>
      <p:ext uri="{BB962C8B-B14F-4D97-AF65-F5344CB8AC3E}">
        <p14:creationId xmlns:p14="http://schemas.microsoft.com/office/powerpoint/2010/main" val="386237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Blessing </a:t>
            </a:r>
            <a:endParaRPr lang="en-US" u="sng"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SCRIPTURES</a:t>
            </a:r>
          </a:p>
          <a:p>
            <a:pPr marL="0" indent="0" algn="ctr">
              <a:buNone/>
            </a:pPr>
            <a:endParaRPr lang="en-US" sz="2000" b="1" dirty="0" smtClean="0">
              <a:solidFill>
                <a:srgbClr val="C00000"/>
              </a:solidFill>
              <a:effectLst>
                <a:outerShdw blurRad="38100" dist="38100" dir="2700000" algn="tl">
                  <a:srgbClr val="000000">
                    <a:alpha val="43137"/>
                  </a:srgbClr>
                </a:outerShdw>
              </a:effectLst>
            </a:endParaRPr>
          </a:p>
          <a:p>
            <a:r>
              <a:rPr lang="en-US" sz="4000" dirty="0" smtClean="0"/>
              <a:t>Numbers 6:24-26</a:t>
            </a:r>
          </a:p>
          <a:p>
            <a:r>
              <a:rPr lang="en-US" sz="4000" dirty="0" smtClean="0"/>
              <a:t>Matthew 19:13; Mark 10:16</a:t>
            </a:r>
          </a:p>
          <a:p>
            <a:r>
              <a:rPr lang="en-US" sz="4000" dirty="0" smtClean="0"/>
              <a:t>Philippians 1:9-11</a:t>
            </a:r>
          </a:p>
          <a:p>
            <a:r>
              <a:rPr lang="en-US" sz="4000" dirty="0" smtClean="0"/>
              <a:t>2 Corinthians 13:14</a:t>
            </a:r>
          </a:p>
          <a:p>
            <a:pPr marL="0" indent="0">
              <a:buNone/>
            </a:pPr>
            <a:endParaRPr lang="en-US" sz="4000" dirty="0" smtClean="0"/>
          </a:p>
          <a:p>
            <a:pPr marL="0" indent="0">
              <a:buNone/>
            </a:pPr>
            <a:endParaRPr lang="en-US" sz="4000" dirty="0" smtClean="0"/>
          </a:p>
          <a:p>
            <a:pPr marL="0" indent="0">
              <a:buNone/>
            </a:pPr>
            <a:endParaRPr lang="en-US" sz="4000" dirty="0"/>
          </a:p>
        </p:txBody>
      </p:sp>
    </p:spTree>
    <p:extLst>
      <p:ext uri="{BB962C8B-B14F-4D97-AF65-F5344CB8AC3E}">
        <p14:creationId xmlns:p14="http://schemas.microsoft.com/office/powerpoint/2010/main" val="3416685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Imprecation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447800"/>
            <a:ext cx="9067800" cy="5257800"/>
          </a:xfrm>
        </p:spPr>
        <p:txBody>
          <a:bodyPr>
            <a:normAutofit/>
          </a:bodyPr>
          <a:lstStyle/>
          <a:p>
            <a:pPr marL="0" indent="0">
              <a:buNone/>
            </a:pPr>
            <a:r>
              <a:rPr lang="en-US" sz="3200" dirty="0" smtClean="0">
                <a:solidFill>
                  <a:srgbClr val="C00000"/>
                </a:solidFill>
              </a:rPr>
              <a:t>Imprecatory prayers</a:t>
            </a:r>
            <a:r>
              <a:rPr lang="en-US" sz="3200" dirty="0" smtClean="0"/>
              <a:t> are </a:t>
            </a:r>
            <a:r>
              <a:rPr lang="en-US" sz="3200" dirty="0"/>
              <a:t>used to </a:t>
            </a:r>
            <a:r>
              <a:rPr lang="en-US" sz="3200" dirty="0">
                <a:solidFill>
                  <a:srgbClr val="C00000"/>
                </a:solidFill>
              </a:rPr>
              <a:t>invoke God’s judgment on the wicked</a:t>
            </a:r>
            <a:r>
              <a:rPr lang="en-US" sz="3200" dirty="0"/>
              <a:t> and thereby </a:t>
            </a:r>
            <a:r>
              <a:rPr lang="en-US" sz="3200" dirty="0">
                <a:solidFill>
                  <a:srgbClr val="C00000"/>
                </a:solidFill>
              </a:rPr>
              <a:t>avenge the righteous</a:t>
            </a:r>
            <a:r>
              <a:rPr lang="en-US" sz="3200" dirty="0"/>
              <a:t>. The psalmists </a:t>
            </a:r>
            <a:r>
              <a:rPr lang="en-US" sz="3200" dirty="0" smtClean="0"/>
              <a:t>used </a:t>
            </a:r>
            <a:r>
              <a:rPr lang="en-US" sz="3200" dirty="0"/>
              <a:t>this type of appeal to emphasize the holiness of God and the surety of His judgment</a:t>
            </a:r>
            <a:r>
              <a:rPr lang="en-US" sz="3200" dirty="0" smtClean="0"/>
              <a:t>. </a:t>
            </a:r>
            <a:r>
              <a:rPr lang="en-US" sz="3200" i="1" dirty="0">
                <a:solidFill>
                  <a:srgbClr val="C00000"/>
                </a:solidFill>
              </a:rPr>
              <a:t>To imprecate means to curse or speak evil toward someone</a:t>
            </a:r>
            <a:r>
              <a:rPr lang="en-US" sz="3200" dirty="0"/>
              <a:t>. </a:t>
            </a:r>
            <a:r>
              <a:rPr lang="en-US" sz="3200" dirty="0" smtClean="0"/>
              <a:t>However, when the psalmists </a:t>
            </a:r>
            <a:r>
              <a:rPr lang="en-US" sz="3200" dirty="0"/>
              <a:t>used this type of </a:t>
            </a:r>
            <a:r>
              <a:rPr lang="en-US" sz="3200" dirty="0" smtClean="0"/>
              <a:t>prayer, </a:t>
            </a:r>
            <a:r>
              <a:rPr lang="en-US" sz="3200" dirty="0"/>
              <a:t>it wasn’t as a form of exacting revenge. </a:t>
            </a:r>
            <a:r>
              <a:rPr lang="en-US" sz="3200" dirty="0" smtClean="0"/>
              <a:t>Rather they used </a:t>
            </a:r>
            <a:r>
              <a:rPr lang="en-US" sz="3200" dirty="0"/>
              <a:t>it as a way to show agreement with God’s judgment and sovereignty over evil. </a:t>
            </a:r>
          </a:p>
        </p:txBody>
      </p:sp>
    </p:spTree>
    <p:extLst>
      <p:ext uri="{BB962C8B-B14F-4D97-AF65-F5344CB8AC3E}">
        <p14:creationId xmlns:p14="http://schemas.microsoft.com/office/powerpoint/2010/main" val="1531169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Imprecation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rmAutofit/>
          </a:bodyPr>
          <a:lstStyle/>
          <a:p>
            <a:r>
              <a:rPr lang="en-US" sz="3200" dirty="0" smtClean="0"/>
              <a:t>This prayer is beseeching God to </a:t>
            </a:r>
            <a:r>
              <a:rPr lang="en-US" sz="3200" dirty="0" smtClean="0">
                <a:solidFill>
                  <a:srgbClr val="C00000"/>
                </a:solidFill>
              </a:rPr>
              <a:t>act on the behalf of His people</a:t>
            </a:r>
            <a:r>
              <a:rPr lang="en-US" sz="3200" dirty="0" smtClean="0"/>
              <a:t> when being </a:t>
            </a:r>
            <a:r>
              <a:rPr lang="en-US" sz="3200" dirty="0" smtClean="0">
                <a:solidFill>
                  <a:srgbClr val="C00000"/>
                </a:solidFill>
              </a:rPr>
              <a:t>oppressed by the enemies</a:t>
            </a:r>
          </a:p>
          <a:p>
            <a:r>
              <a:rPr lang="en-US" sz="3200" dirty="0" smtClean="0"/>
              <a:t>The </a:t>
            </a:r>
            <a:r>
              <a:rPr lang="en-US" sz="3200" dirty="0">
                <a:solidFill>
                  <a:srgbClr val="C00000"/>
                </a:solidFill>
              </a:rPr>
              <a:t>focus</a:t>
            </a:r>
            <a:r>
              <a:rPr lang="en-US" sz="3200" dirty="0"/>
              <a:t> of this prayer </a:t>
            </a:r>
            <a:r>
              <a:rPr lang="en-US" sz="3200" dirty="0" smtClean="0"/>
              <a:t>is </a:t>
            </a:r>
            <a:r>
              <a:rPr lang="en-US" sz="3200" dirty="0">
                <a:solidFill>
                  <a:srgbClr val="C00000"/>
                </a:solidFill>
              </a:rPr>
              <a:t>on </a:t>
            </a:r>
            <a:r>
              <a:rPr lang="en-US" sz="3200" dirty="0" smtClean="0">
                <a:solidFill>
                  <a:srgbClr val="C00000"/>
                </a:solidFill>
              </a:rPr>
              <a:t>God the Avenger </a:t>
            </a:r>
          </a:p>
          <a:p>
            <a:r>
              <a:rPr lang="en-US" sz="3200" dirty="0" smtClean="0"/>
              <a:t>The </a:t>
            </a:r>
            <a:r>
              <a:rPr lang="en-US" sz="3200" dirty="0">
                <a:solidFill>
                  <a:srgbClr val="C00000"/>
                </a:solidFill>
              </a:rPr>
              <a:t>nature</a:t>
            </a:r>
            <a:r>
              <a:rPr lang="en-US" sz="3200" dirty="0"/>
              <a:t> of this prayer </a:t>
            </a:r>
            <a:r>
              <a:rPr lang="en-US" sz="3200" dirty="0" smtClean="0"/>
              <a:t>involves </a:t>
            </a:r>
            <a:r>
              <a:rPr lang="en-US" sz="3200" dirty="0" smtClean="0">
                <a:solidFill>
                  <a:srgbClr val="C00000"/>
                </a:solidFill>
              </a:rPr>
              <a:t>righteous indignation</a:t>
            </a:r>
            <a:r>
              <a:rPr lang="en-US" sz="3200" dirty="0" smtClean="0"/>
              <a:t> &amp; the </a:t>
            </a:r>
            <a:r>
              <a:rPr lang="en-US" sz="3200" dirty="0" smtClean="0">
                <a:solidFill>
                  <a:srgbClr val="C00000"/>
                </a:solidFill>
              </a:rPr>
              <a:t>exacting of God’s vengeance </a:t>
            </a:r>
          </a:p>
          <a:p>
            <a:r>
              <a:rPr lang="en-US" sz="3200" dirty="0" smtClean="0"/>
              <a:t>The </a:t>
            </a:r>
            <a:r>
              <a:rPr lang="en-US" sz="3200" dirty="0" smtClean="0">
                <a:solidFill>
                  <a:srgbClr val="C00000"/>
                </a:solidFill>
              </a:rPr>
              <a:t>purpose </a:t>
            </a:r>
            <a:r>
              <a:rPr lang="en-US" sz="3200" dirty="0" smtClean="0"/>
              <a:t>for praying this prayer is to </a:t>
            </a:r>
            <a:r>
              <a:rPr lang="en-US" sz="3200" dirty="0" smtClean="0">
                <a:solidFill>
                  <a:srgbClr val="C00000"/>
                </a:solidFill>
              </a:rPr>
              <a:t>seek after the justice of God</a:t>
            </a:r>
            <a:r>
              <a:rPr lang="en-US" sz="3200" dirty="0" smtClean="0"/>
              <a:t> to be </a:t>
            </a:r>
            <a:r>
              <a:rPr lang="en-US" sz="3200" dirty="0" smtClean="0">
                <a:solidFill>
                  <a:srgbClr val="C00000"/>
                </a:solidFill>
              </a:rPr>
              <a:t>meted out to evil doers </a:t>
            </a:r>
            <a:endParaRPr lang="en-US" sz="3200" dirty="0">
              <a:solidFill>
                <a:srgbClr val="C00000"/>
              </a:solidFill>
            </a:endParaRPr>
          </a:p>
        </p:txBody>
      </p:sp>
    </p:spTree>
    <p:extLst>
      <p:ext uri="{BB962C8B-B14F-4D97-AF65-F5344CB8AC3E}">
        <p14:creationId xmlns:p14="http://schemas.microsoft.com/office/powerpoint/2010/main" val="2036086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pPr algn="ctr"/>
            <a:r>
              <a:rPr lang="en-US" b="1" dirty="0" smtClean="0">
                <a:effectLst>
                  <a:outerShdw blurRad="38100" dist="38100" dir="2700000" algn="tl">
                    <a:srgbClr val="000000">
                      <a:alpha val="43137"/>
                    </a:srgbClr>
                  </a:outerShdw>
                </a:effectLst>
              </a:rPr>
              <a:t>Characteristics of imprecatory prayers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371600"/>
            <a:ext cx="8839200" cy="5257800"/>
          </a:xfrm>
        </p:spPr>
        <p:txBody>
          <a:bodyPr>
            <a:noAutofit/>
          </a:bodyPr>
          <a:lstStyle/>
          <a:p>
            <a:r>
              <a:rPr lang="en-US" sz="3000" dirty="0" smtClean="0"/>
              <a:t>Most of them willingly confessed their own sins</a:t>
            </a:r>
            <a:r>
              <a:rPr lang="en-US" sz="3000" dirty="0" smtClean="0">
                <a:solidFill>
                  <a:srgbClr val="0070C0"/>
                </a:solidFill>
              </a:rPr>
              <a:t>*</a:t>
            </a:r>
          </a:p>
          <a:p>
            <a:r>
              <a:rPr lang="en-US" sz="3000" dirty="0" smtClean="0"/>
              <a:t>They asked God to examine or judge them as well</a:t>
            </a:r>
          </a:p>
          <a:p>
            <a:r>
              <a:rPr lang="en-US" sz="3000" dirty="0" smtClean="0"/>
              <a:t>Their attitude towards their oppressors was usually that of love</a:t>
            </a:r>
            <a:r>
              <a:rPr lang="en-US" sz="3000" dirty="0" smtClean="0">
                <a:solidFill>
                  <a:srgbClr val="FF0000"/>
                </a:solidFill>
              </a:rPr>
              <a:t>*</a:t>
            </a:r>
            <a:r>
              <a:rPr lang="en-US" sz="3000" dirty="0" smtClean="0"/>
              <a:t> &amp; righteousness and </a:t>
            </a:r>
            <a:r>
              <a:rPr lang="en-US" sz="3000" b="1" i="1" dirty="0" smtClean="0">
                <a:solidFill>
                  <a:srgbClr val="FF0000"/>
                </a:solidFill>
                <a:effectLst>
                  <a:outerShdw blurRad="38100" dist="38100" dir="2700000" algn="tl">
                    <a:srgbClr val="000000">
                      <a:alpha val="43137"/>
                    </a:srgbClr>
                  </a:outerShdw>
                </a:effectLst>
              </a:rPr>
              <a:t>NOT</a:t>
            </a:r>
            <a:r>
              <a:rPr lang="en-US" sz="3000" dirty="0" smtClean="0"/>
              <a:t> </a:t>
            </a:r>
            <a:r>
              <a:rPr lang="en-US" sz="3000" i="1" dirty="0" smtClean="0"/>
              <a:t>spite, wickedness, bitterness, sinful anger, etc.</a:t>
            </a:r>
          </a:p>
          <a:p>
            <a:r>
              <a:rPr lang="en-US" sz="3000" dirty="0" smtClean="0"/>
              <a:t>They were persistently being oppressed, it was not a one time situation</a:t>
            </a:r>
          </a:p>
          <a:p>
            <a:r>
              <a:rPr lang="en-US" sz="3000" dirty="0" smtClean="0"/>
              <a:t>They were not seeking revenge but God’s justice</a:t>
            </a:r>
          </a:p>
          <a:p>
            <a:r>
              <a:rPr lang="en-US" sz="3000" dirty="0" smtClean="0"/>
              <a:t>They were not taking matters in their own hands but instead placing the matters in God’s hands</a:t>
            </a:r>
          </a:p>
          <a:p>
            <a:endParaRPr lang="en-US" dirty="0"/>
          </a:p>
        </p:txBody>
      </p:sp>
    </p:spTree>
    <p:extLst>
      <p:ext uri="{BB962C8B-B14F-4D97-AF65-F5344CB8AC3E}">
        <p14:creationId xmlns:p14="http://schemas.microsoft.com/office/powerpoint/2010/main" val="564883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pPr algn="ctr"/>
            <a:r>
              <a:rPr lang="en-US" b="1" dirty="0" smtClean="0">
                <a:effectLst>
                  <a:outerShdw blurRad="38100" dist="38100" dir="2700000" algn="tl">
                    <a:srgbClr val="000000">
                      <a:alpha val="43137"/>
                    </a:srgbClr>
                  </a:outerShdw>
                </a:effectLst>
              </a:rPr>
              <a:t>Characteristics of imprecatory prayers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368188"/>
            <a:ext cx="8839200" cy="5486400"/>
          </a:xfrm>
        </p:spPr>
        <p:txBody>
          <a:bodyPr>
            <a:noAutofit/>
          </a:bodyPr>
          <a:lstStyle/>
          <a:p>
            <a:r>
              <a:rPr lang="en-US" sz="2800" dirty="0" smtClean="0"/>
              <a:t>Their actions were usually that of kindness towards their oppressors and NOT retaliation or fighting back</a:t>
            </a:r>
          </a:p>
          <a:p>
            <a:r>
              <a:rPr lang="en-US" sz="2800" dirty="0" smtClean="0"/>
              <a:t>They endured &amp; tolerated ongoing afflictions from people and just could not take it anymore so they took it to God in prayer</a:t>
            </a:r>
          </a:p>
          <a:p>
            <a:r>
              <a:rPr lang="en-US" sz="2800" dirty="0" smtClean="0"/>
              <a:t>They could not stop the attacks &amp; wanted the attacks to stop so they asked God to stop it for them</a:t>
            </a:r>
          </a:p>
          <a:p>
            <a:r>
              <a:rPr lang="en-US" sz="2800" dirty="0" smtClean="0"/>
              <a:t>Some of the oppositions came from </a:t>
            </a:r>
            <a:r>
              <a:rPr lang="en-US" sz="2800" dirty="0" smtClean="0">
                <a:solidFill>
                  <a:srgbClr val="FF0000"/>
                </a:solidFill>
              </a:rPr>
              <a:t>outside</a:t>
            </a:r>
            <a:r>
              <a:rPr lang="en-US" sz="2800" dirty="0" smtClean="0"/>
              <a:t> &amp; </a:t>
            </a:r>
            <a:r>
              <a:rPr lang="en-US" sz="2800" dirty="0" smtClean="0">
                <a:solidFill>
                  <a:srgbClr val="FF0000"/>
                </a:solidFill>
              </a:rPr>
              <a:t>inside</a:t>
            </a:r>
            <a:r>
              <a:rPr lang="en-US" sz="2800" dirty="0" smtClean="0"/>
              <a:t> </a:t>
            </a:r>
            <a:r>
              <a:rPr lang="en-US" sz="2800" u="sng" dirty="0" smtClean="0">
                <a:solidFill>
                  <a:srgbClr val="FF0000"/>
                </a:solidFill>
              </a:rPr>
              <a:t>External enemies</a:t>
            </a:r>
            <a:r>
              <a:rPr lang="en-US" sz="2800" dirty="0" smtClean="0"/>
              <a:t>: Haters, strangers, etc.          </a:t>
            </a:r>
            <a:r>
              <a:rPr lang="en-US" sz="2800" u="sng" dirty="0">
                <a:solidFill>
                  <a:srgbClr val="FF0000"/>
                </a:solidFill>
              </a:rPr>
              <a:t>I</a:t>
            </a:r>
            <a:r>
              <a:rPr lang="en-US" sz="2800" u="sng" dirty="0" smtClean="0">
                <a:solidFill>
                  <a:srgbClr val="FF0000"/>
                </a:solidFill>
              </a:rPr>
              <a:t>nternal emissaries</a:t>
            </a:r>
            <a:r>
              <a:rPr lang="en-US" sz="2800" dirty="0" smtClean="0"/>
              <a:t>: Workers, family, friends, church. So they asked God to take care of these persons</a:t>
            </a:r>
          </a:p>
        </p:txBody>
      </p:sp>
    </p:spTree>
    <p:extLst>
      <p:ext uri="{BB962C8B-B14F-4D97-AF65-F5344CB8AC3E}">
        <p14:creationId xmlns:p14="http://schemas.microsoft.com/office/powerpoint/2010/main" val="30527750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pPr algn="ctr"/>
            <a:r>
              <a:rPr lang="en-US" b="1" dirty="0" smtClean="0">
                <a:effectLst>
                  <a:outerShdw blurRad="38100" dist="38100" dir="2700000" algn="tl">
                    <a:srgbClr val="000000">
                      <a:alpha val="43137"/>
                    </a:srgbClr>
                  </a:outerShdw>
                </a:effectLst>
              </a:rPr>
              <a:t>Characteristics of imprecatory prayers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143000"/>
            <a:ext cx="8839200" cy="5486400"/>
          </a:xfrm>
        </p:spPr>
        <p:txBody>
          <a:bodyPr>
            <a:noAutofit/>
          </a:bodyPr>
          <a:lstStyle/>
          <a:p>
            <a:r>
              <a:rPr lang="en-US" sz="2800" dirty="0" smtClean="0"/>
              <a:t>Some situations and some oppressors were so volatile that confrontation or reconciliation would prove futile or detrimental for the believer. Some of their enemies were not willing to reconcile as their intention was to kill or ruin lives by whatever means.</a:t>
            </a:r>
          </a:p>
          <a:p>
            <a:r>
              <a:rPr lang="en-US" sz="2800" dirty="0" smtClean="0"/>
              <a:t>If their plea (specific request) for justice was reasonable and valid, then God decided </a:t>
            </a:r>
            <a:r>
              <a:rPr lang="en-US" sz="2800" i="1" dirty="0" smtClean="0">
                <a:solidFill>
                  <a:srgbClr val="FF0000"/>
                </a:solidFill>
                <a:effectLst>
                  <a:outerShdw blurRad="38100" dist="38100" dir="2700000" algn="tl">
                    <a:srgbClr val="000000">
                      <a:alpha val="43137"/>
                    </a:srgbClr>
                  </a:outerShdw>
                </a:effectLst>
              </a:rPr>
              <a:t>whether or not</a:t>
            </a:r>
            <a:r>
              <a:rPr lang="en-US" sz="2800" dirty="0" smtClean="0"/>
              <a:t> to exact justice on the behalf of his people</a:t>
            </a:r>
          </a:p>
          <a:p>
            <a:r>
              <a:rPr lang="en-US" sz="2800" dirty="0" smtClean="0"/>
              <a:t>If their plea was unreasonable or unfair then God would by no means carry out their wishes as God would have tried their heart &amp; motives to know if justice was deserved and to be served</a:t>
            </a:r>
            <a:endParaRPr lang="en-US" sz="2800" dirty="0"/>
          </a:p>
        </p:txBody>
      </p:sp>
    </p:spTree>
    <p:extLst>
      <p:ext uri="{BB962C8B-B14F-4D97-AF65-F5344CB8AC3E}">
        <p14:creationId xmlns:p14="http://schemas.microsoft.com/office/powerpoint/2010/main" val="42213789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ctr"/>
            <a:r>
              <a:rPr lang="en-US" b="1" dirty="0" smtClean="0">
                <a:effectLst>
                  <a:outerShdw blurRad="38100" dist="38100" dir="2700000" algn="tl">
                    <a:srgbClr val="000000">
                      <a:alpha val="43137"/>
                    </a:srgbClr>
                  </a:outerShdw>
                </a:effectLst>
              </a:rPr>
              <a:t>CONCLUSION OF THE MATTER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066800"/>
            <a:ext cx="9067800" cy="5715000"/>
          </a:xfrm>
        </p:spPr>
        <p:txBody>
          <a:bodyPr>
            <a:noAutofit/>
          </a:bodyPr>
          <a:lstStyle/>
          <a:p>
            <a:pPr marL="0" indent="0">
              <a:buNone/>
            </a:pPr>
            <a:r>
              <a:rPr lang="en-US" sz="3200" dirty="0" smtClean="0"/>
              <a:t>In the event that you pray an imprecatory prayer, it should be after all efforts have been made to confront, reconcile or communicate with the persons; but they are stilling coming at you in some way, so you can take it to God in prayer.</a:t>
            </a:r>
          </a:p>
          <a:p>
            <a:pPr marL="0" indent="0">
              <a:buNone/>
            </a:pPr>
            <a:r>
              <a:rPr lang="en-US" sz="3200" dirty="0" smtClean="0"/>
              <a:t>If the persons refuse to facilitate your reconciliation process then you are within your rights to plead your case before God and ask him to defend your cause. Leave them to God &amp; see what He will do!</a:t>
            </a:r>
          </a:p>
          <a:p>
            <a:pPr marL="0" indent="0" algn="ctr">
              <a:buNone/>
            </a:pPr>
            <a:r>
              <a:rPr lang="en-US" sz="3200" dirty="0" smtClean="0">
                <a:solidFill>
                  <a:srgbClr val="FF0000"/>
                </a:solidFill>
              </a:rPr>
              <a:t>(Matt. 18:15-17; 1 Tim. 1:19-20; 2 Tim. 4:14-18)</a:t>
            </a:r>
            <a:endParaRPr lang="en-US" sz="3200" dirty="0">
              <a:solidFill>
                <a:srgbClr val="FF0000"/>
              </a:solidFill>
            </a:endParaRPr>
          </a:p>
        </p:txBody>
      </p:sp>
    </p:spTree>
    <p:extLst>
      <p:ext uri="{BB962C8B-B14F-4D97-AF65-F5344CB8AC3E}">
        <p14:creationId xmlns:p14="http://schemas.microsoft.com/office/powerpoint/2010/main" val="41341476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Imprecation </a:t>
            </a:r>
            <a:endParaRPr lang="en-US" u="sng"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SCRIPTURES</a:t>
            </a:r>
          </a:p>
          <a:p>
            <a:pPr marL="0" indent="0" algn="ctr">
              <a:buNone/>
            </a:pPr>
            <a:endParaRPr lang="en-US" sz="2000" b="1" dirty="0" smtClean="0">
              <a:solidFill>
                <a:srgbClr val="C00000"/>
              </a:solidFill>
              <a:effectLst>
                <a:outerShdw blurRad="38100" dist="38100" dir="2700000" algn="tl">
                  <a:srgbClr val="000000">
                    <a:alpha val="43137"/>
                  </a:srgbClr>
                </a:outerShdw>
              </a:effectLst>
            </a:endParaRPr>
          </a:p>
          <a:p>
            <a:r>
              <a:rPr lang="en-US" sz="4000" dirty="0" smtClean="0"/>
              <a:t>Psalm 7</a:t>
            </a:r>
          </a:p>
          <a:p>
            <a:r>
              <a:rPr lang="en-US" sz="4000" dirty="0" smtClean="0"/>
              <a:t>Psalm 35</a:t>
            </a:r>
          </a:p>
          <a:p>
            <a:r>
              <a:rPr lang="en-US" sz="4000" dirty="0" smtClean="0"/>
              <a:t>Psalms 55</a:t>
            </a:r>
            <a:r>
              <a:rPr lang="en-US" sz="4000" dirty="0"/>
              <a:t> </a:t>
            </a:r>
            <a:r>
              <a:rPr lang="en-US" sz="4000" dirty="0" smtClean="0"/>
              <a:t>&amp; 58</a:t>
            </a:r>
          </a:p>
          <a:p>
            <a:r>
              <a:rPr lang="en-US" sz="4000" dirty="0" smtClean="0"/>
              <a:t>Psalms 59 &amp; 69</a:t>
            </a:r>
          </a:p>
          <a:p>
            <a:pPr marL="0" indent="0">
              <a:buNone/>
            </a:pPr>
            <a:endParaRPr lang="en-US" sz="4000" dirty="0" smtClean="0"/>
          </a:p>
          <a:p>
            <a:pPr marL="0" indent="0">
              <a:buNone/>
            </a:pPr>
            <a:endParaRPr lang="en-US" sz="4000" dirty="0"/>
          </a:p>
        </p:txBody>
      </p:sp>
    </p:spTree>
    <p:extLst>
      <p:ext uri="{BB962C8B-B14F-4D97-AF65-F5344CB8AC3E}">
        <p14:creationId xmlns:p14="http://schemas.microsoft.com/office/powerpoint/2010/main" val="13760568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FAITH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219200"/>
            <a:ext cx="9067800" cy="5562600"/>
          </a:xfrm>
        </p:spPr>
        <p:txBody>
          <a:bodyPr>
            <a:noAutofit/>
          </a:bodyPr>
          <a:lstStyle/>
          <a:p>
            <a:r>
              <a:rPr lang="en-US" sz="3200" dirty="0" smtClean="0"/>
              <a:t>ALL prayers require faith; but this kind of prayer will not reap the results you are looking for if there is an ounce of doubt in your faith</a:t>
            </a:r>
            <a:endParaRPr lang="en-US" sz="3200" dirty="0" smtClean="0">
              <a:solidFill>
                <a:srgbClr val="C00000"/>
              </a:solidFill>
            </a:endParaRPr>
          </a:p>
          <a:p>
            <a:r>
              <a:rPr lang="en-US" sz="3200" dirty="0" smtClean="0"/>
              <a:t>If one lacks faith or if there is sin in our lives, the prayer of faith will not be effectual</a:t>
            </a:r>
          </a:p>
          <a:p>
            <a:r>
              <a:rPr lang="en-US" sz="3200" dirty="0" smtClean="0"/>
              <a:t>If a believer engages in the prayer of faith with no doubt &amp; no sin in their life, and still gets no result; then it means that it is not God’s will for the thing to happen as</a:t>
            </a:r>
            <a:r>
              <a:rPr lang="en-US" sz="3200" dirty="0" smtClean="0">
                <a:solidFill>
                  <a:srgbClr val="C00000"/>
                </a:solidFill>
              </a:rPr>
              <a:t> that thing may NOT be in agreement with God’s prophecies, promises or purposes</a:t>
            </a:r>
            <a:endParaRPr lang="en-US" sz="3200" dirty="0">
              <a:solidFill>
                <a:srgbClr val="C00000"/>
              </a:solidFill>
            </a:endParaRPr>
          </a:p>
        </p:txBody>
      </p:sp>
    </p:spTree>
    <p:extLst>
      <p:ext uri="{BB962C8B-B14F-4D97-AF65-F5344CB8AC3E}">
        <p14:creationId xmlns:p14="http://schemas.microsoft.com/office/powerpoint/2010/main" val="1091645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FAITH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066800"/>
            <a:ext cx="9067800" cy="5715000"/>
          </a:xfrm>
        </p:spPr>
        <p:txBody>
          <a:bodyPr>
            <a:noAutofit/>
          </a:bodyPr>
          <a:lstStyle/>
          <a:p>
            <a:r>
              <a:rPr lang="en-US" sz="3200" dirty="0" smtClean="0"/>
              <a:t>When </a:t>
            </a:r>
            <a:r>
              <a:rPr lang="en-US" sz="3200" dirty="0"/>
              <a:t>we pray in faith, </a:t>
            </a:r>
            <a:r>
              <a:rPr lang="en-US" sz="3200" dirty="0" smtClean="0"/>
              <a:t>we are </a:t>
            </a:r>
            <a:r>
              <a:rPr lang="en-US" sz="3200" dirty="0"/>
              <a:t>reaffirming that we have faith in God’s will. </a:t>
            </a:r>
            <a:r>
              <a:rPr lang="en-US" sz="3200" dirty="0" smtClean="0"/>
              <a:t>This kind of prayer is not forcing </a:t>
            </a:r>
            <a:r>
              <a:rPr lang="en-US" sz="3200" dirty="0"/>
              <a:t>our will </a:t>
            </a:r>
            <a:r>
              <a:rPr lang="en-US" sz="3200" dirty="0" smtClean="0"/>
              <a:t>upon God’s will, nor is it about trying to over-rule God’s will. Instead it is all about going to God in </a:t>
            </a:r>
            <a:r>
              <a:rPr lang="en-US" sz="3200" dirty="0" smtClean="0">
                <a:solidFill>
                  <a:srgbClr val="C00000"/>
                </a:solidFill>
              </a:rPr>
              <a:t>confident faith</a:t>
            </a:r>
            <a:r>
              <a:rPr lang="en-US" sz="3200" dirty="0" smtClean="0"/>
              <a:t> and </a:t>
            </a:r>
            <a:r>
              <a:rPr lang="en-US" sz="3200" dirty="0" smtClean="0">
                <a:solidFill>
                  <a:srgbClr val="C00000"/>
                </a:solidFill>
              </a:rPr>
              <a:t>concurring </a:t>
            </a:r>
            <a:r>
              <a:rPr lang="en-US" sz="3200" dirty="0">
                <a:solidFill>
                  <a:srgbClr val="C00000"/>
                </a:solidFill>
              </a:rPr>
              <a:t>that </a:t>
            </a:r>
            <a:r>
              <a:rPr lang="en-US" sz="3200" dirty="0" smtClean="0">
                <a:solidFill>
                  <a:srgbClr val="C00000"/>
                </a:solidFill>
              </a:rPr>
              <a:t>God’s will must be done</a:t>
            </a:r>
            <a:r>
              <a:rPr lang="en-US" sz="3200" dirty="0" smtClean="0"/>
              <a:t>!</a:t>
            </a:r>
            <a:r>
              <a:rPr lang="en-US" sz="3200" dirty="0"/>
              <a:t> </a:t>
            </a:r>
            <a:endParaRPr lang="en-US" sz="3200" dirty="0" smtClean="0"/>
          </a:p>
          <a:p>
            <a:r>
              <a:rPr lang="en-US" sz="3200" dirty="0"/>
              <a:t>When we </a:t>
            </a:r>
            <a:r>
              <a:rPr lang="en-US" sz="3200" dirty="0" smtClean="0"/>
              <a:t>pray this prayer, </a:t>
            </a:r>
            <a:r>
              <a:rPr lang="en-US" sz="3200" dirty="0">
                <a:solidFill>
                  <a:srgbClr val="C00000"/>
                </a:solidFill>
              </a:rPr>
              <a:t>we </a:t>
            </a:r>
            <a:r>
              <a:rPr lang="en-US" sz="3200" dirty="0" smtClean="0">
                <a:solidFill>
                  <a:srgbClr val="C00000"/>
                </a:solidFill>
              </a:rPr>
              <a:t>must </a:t>
            </a:r>
            <a:r>
              <a:rPr lang="en-US" sz="3200" dirty="0">
                <a:solidFill>
                  <a:srgbClr val="C00000"/>
                </a:solidFill>
              </a:rPr>
              <a:t>believe in the </a:t>
            </a:r>
            <a:r>
              <a:rPr lang="en-US" sz="3200" dirty="0" smtClean="0">
                <a:solidFill>
                  <a:srgbClr val="C00000"/>
                </a:solidFill>
              </a:rPr>
              <a:t>power </a:t>
            </a:r>
            <a:r>
              <a:rPr lang="en-US" sz="3200" dirty="0">
                <a:solidFill>
                  <a:srgbClr val="C00000"/>
                </a:solidFill>
              </a:rPr>
              <a:t>of God</a:t>
            </a:r>
            <a:r>
              <a:rPr lang="en-US" sz="3200" dirty="0"/>
              <a:t> </a:t>
            </a:r>
            <a:r>
              <a:rPr lang="en-US" sz="3200" dirty="0" smtClean="0"/>
              <a:t>that God is able to accomplish what we are asking HIM to do!</a:t>
            </a:r>
          </a:p>
          <a:p>
            <a:r>
              <a:rPr lang="en-US" sz="3200" dirty="0" smtClean="0"/>
              <a:t>This type of prayer can be </a:t>
            </a:r>
            <a:r>
              <a:rPr lang="en-US" sz="3200" dirty="0" smtClean="0">
                <a:solidFill>
                  <a:srgbClr val="C00000"/>
                </a:solidFill>
              </a:rPr>
              <a:t>prayed for yourself </a:t>
            </a:r>
            <a:r>
              <a:rPr lang="en-US" sz="3200" dirty="0" smtClean="0"/>
              <a:t>OR </a:t>
            </a:r>
            <a:r>
              <a:rPr lang="en-US" sz="3200" dirty="0" smtClean="0">
                <a:solidFill>
                  <a:srgbClr val="C00000"/>
                </a:solidFill>
              </a:rPr>
              <a:t>for someone else </a:t>
            </a:r>
            <a:r>
              <a:rPr lang="en-US" sz="3200" dirty="0" smtClean="0"/>
              <a:t>who has little or no faith!</a:t>
            </a:r>
            <a:endParaRPr lang="en-US" sz="3200" dirty="0"/>
          </a:p>
          <a:p>
            <a:endParaRPr lang="en-US" sz="3200" dirty="0">
              <a:solidFill>
                <a:srgbClr val="C00000"/>
              </a:solidFill>
            </a:endParaRPr>
          </a:p>
        </p:txBody>
      </p:sp>
    </p:spTree>
    <p:extLst>
      <p:ext uri="{BB962C8B-B14F-4D97-AF65-F5344CB8AC3E}">
        <p14:creationId xmlns:p14="http://schemas.microsoft.com/office/powerpoint/2010/main" val="995949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Some things to consider about prayer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4000" dirty="0" smtClean="0"/>
              <a:t>There are a few unanswered prayers which will have nothing to do with your faith… whether you have unwavering or wavering faith</a:t>
            </a:r>
          </a:p>
          <a:p>
            <a:r>
              <a:rPr lang="en-US" sz="4000" dirty="0" smtClean="0"/>
              <a:t>There are some things that God has ordained and decreed that we cannot cancel or overturn</a:t>
            </a:r>
            <a:endParaRPr lang="en-US" sz="3600" dirty="0"/>
          </a:p>
        </p:txBody>
      </p:sp>
    </p:spTree>
    <p:extLst>
      <p:ext uri="{BB962C8B-B14F-4D97-AF65-F5344CB8AC3E}">
        <p14:creationId xmlns:p14="http://schemas.microsoft.com/office/powerpoint/2010/main" val="20838546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Faith</a:t>
            </a:r>
            <a:r>
              <a:rPr lang="en-US" dirty="0" smtClean="0">
                <a:effectLst>
                  <a:outerShdw blurRad="38100" dist="38100" dir="2700000" algn="tl">
                    <a:srgbClr val="000000">
                      <a:alpha val="43137"/>
                    </a:srgbClr>
                  </a:outerShdw>
                </a:effectLst>
              </a:rPr>
              <a:t>: </a:t>
            </a:r>
            <a:r>
              <a:rPr lang="en-US" b="1" dirty="0" smtClean="0">
                <a:solidFill>
                  <a:srgbClr val="FF0000"/>
                </a:solidFill>
                <a:effectLst>
                  <a:outerShdw blurRad="38100" dist="38100" dir="2700000" algn="tl">
                    <a:srgbClr val="000000">
                      <a:alpha val="43137"/>
                    </a:srgbClr>
                  </a:outerShdw>
                </a:effectLst>
              </a:rPr>
              <a:t>SCRIPTURES</a:t>
            </a:r>
            <a:r>
              <a:rPr lang="en-US" dirty="0" smtClean="0">
                <a:effectLst>
                  <a:outerShdw blurRad="38100" dist="38100" dir="2700000" algn="tl">
                    <a:srgbClr val="000000">
                      <a:alpha val="43137"/>
                    </a:srgbClr>
                  </a:outerShdw>
                </a:effectLst>
              </a:rPr>
              <a:t> </a:t>
            </a:r>
            <a:endParaRPr lang="en-US"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066800"/>
            <a:ext cx="8839200" cy="5791200"/>
          </a:xfrm>
        </p:spPr>
        <p:txBody>
          <a:bodyPr>
            <a:normAutofit fontScale="92500" lnSpcReduction="10000"/>
          </a:bodyPr>
          <a:lstStyle/>
          <a:p>
            <a:r>
              <a:rPr lang="en-US" sz="3700" dirty="0" smtClean="0"/>
              <a:t>Matthew 7:7-8</a:t>
            </a:r>
          </a:p>
          <a:p>
            <a:r>
              <a:rPr lang="en-US" sz="3700" dirty="0" smtClean="0"/>
              <a:t>Matthew 18:19-20</a:t>
            </a:r>
          </a:p>
          <a:p>
            <a:r>
              <a:rPr lang="en-US" sz="3700" dirty="0" smtClean="0"/>
              <a:t>Matthew 21:18-22</a:t>
            </a:r>
          </a:p>
          <a:p>
            <a:r>
              <a:rPr lang="en-US" sz="3700" dirty="0" smtClean="0"/>
              <a:t>Mark 11:22-26</a:t>
            </a:r>
          </a:p>
          <a:p>
            <a:r>
              <a:rPr lang="en-US" sz="3700" dirty="0" smtClean="0"/>
              <a:t>John 14:12-14</a:t>
            </a:r>
          </a:p>
          <a:p>
            <a:r>
              <a:rPr lang="en-US" sz="3700" dirty="0" smtClean="0"/>
              <a:t>John 15:7; 16</a:t>
            </a:r>
          </a:p>
          <a:p>
            <a:r>
              <a:rPr lang="en-US" sz="3700" dirty="0" smtClean="0"/>
              <a:t>James 4:1-3</a:t>
            </a:r>
          </a:p>
          <a:p>
            <a:r>
              <a:rPr lang="en-US" sz="3700" dirty="0"/>
              <a:t>James </a:t>
            </a:r>
            <a:r>
              <a:rPr lang="en-US" sz="3700" dirty="0" smtClean="0"/>
              <a:t>5:13-18 </a:t>
            </a:r>
          </a:p>
          <a:p>
            <a:r>
              <a:rPr lang="en-US" sz="3700" dirty="0" smtClean="0"/>
              <a:t>1 John 3:22-23</a:t>
            </a:r>
          </a:p>
          <a:p>
            <a:r>
              <a:rPr lang="en-US" sz="3700" dirty="0" smtClean="0"/>
              <a:t>1 John 5:14-15</a:t>
            </a:r>
          </a:p>
          <a:p>
            <a:pPr marL="0" indent="0">
              <a:buNone/>
            </a:pPr>
            <a:endParaRPr lang="en-US" sz="4000" dirty="0" smtClean="0"/>
          </a:p>
          <a:p>
            <a:pPr marL="0" indent="0">
              <a:buNone/>
            </a:pPr>
            <a:endParaRPr lang="en-US" sz="4000" dirty="0"/>
          </a:p>
        </p:txBody>
      </p:sp>
    </p:spTree>
    <p:extLst>
      <p:ext uri="{BB962C8B-B14F-4D97-AF65-F5344CB8AC3E}">
        <p14:creationId xmlns:p14="http://schemas.microsoft.com/office/powerpoint/2010/main" val="2999936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Thanksgiving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524000"/>
            <a:ext cx="9067800" cy="5181600"/>
          </a:xfrm>
        </p:spPr>
        <p:txBody>
          <a:bodyPr>
            <a:normAutofit/>
          </a:bodyPr>
          <a:lstStyle/>
          <a:p>
            <a:r>
              <a:rPr lang="en-US" sz="3200" dirty="0" smtClean="0"/>
              <a:t>This is a </a:t>
            </a:r>
            <a:r>
              <a:rPr lang="en-US" sz="3200" dirty="0" smtClean="0">
                <a:solidFill>
                  <a:srgbClr val="C00000"/>
                </a:solidFill>
              </a:rPr>
              <a:t>prayer of </a:t>
            </a:r>
            <a:r>
              <a:rPr lang="en-US" sz="3200" dirty="0">
                <a:solidFill>
                  <a:srgbClr val="C00000"/>
                </a:solidFill>
              </a:rPr>
              <a:t>gratitude </a:t>
            </a:r>
            <a:r>
              <a:rPr lang="en-US" sz="3200" dirty="0" smtClean="0"/>
              <a:t>prompted by </a:t>
            </a:r>
            <a:r>
              <a:rPr lang="en-US" sz="3200" dirty="0"/>
              <a:t>answered prayer, deliverance, </a:t>
            </a:r>
            <a:r>
              <a:rPr lang="en-US" sz="3200" dirty="0" smtClean="0"/>
              <a:t>recognition of God’s goodness, grace &amp; mercy; </a:t>
            </a:r>
            <a:r>
              <a:rPr lang="en-US" sz="3200" dirty="0"/>
              <a:t>or simply </a:t>
            </a:r>
            <a:r>
              <a:rPr lang="en-US" sz="3200" dirty="0" smtClean="0"/>
              <a:t>being thankful for life </a:t>
            </a:r>
            <a:endParaRPr lang="en-US" sz="3200" dirty="0" smtClean="0">
              <a:solidFill>
                <a:srgbClr val="C00000"/>
              </a:solidFill>
            </a:endParaRPr>
          </a:p>
          <a:p>
            <a:r>
              <a:rPr lang="en-US" sz="3200" dirty="0" smtClean="0"/>
              <a:t>The </a:t>
            </a:r>
            <a:r>
              <a:rPr lang="en-US" sz="3200" dirty="0">
                <a:solidFill>
                  <a:srgbClr val="C00000"/>
                </a:solidFill>
              </a:rPr>
              <a:t>focus</a:t>
            </a:r>
            <a:r>
              <a:rPr lang="en-US" sz="3200" dirty="0"/>
              <a:t> of this prayer </a:t>
            </a:r>
            <a:r>
              <a:rPr lang="en-US" sz="3200" dirty="0" smtClean="0"/>
              <a:t>is </a:t>
            </a:r>
            <a:r>
              <a:rPr lang="en-US" sz="3200" dirty="0">
                <a:solidFill>
                  <a:srgbClr val="C00000"/>
                </a:solidFill>
              </a:rPr>
              <a:t>on </a:t>
            </a:r>
            <a:r>
              <a:rPr lang="en-US" sz="3200" dirty="0" smtClean="0">
                <a:solidFill>
                  <a:srgbClr val="C00000"/>
                </a:solidFill>
              </a:rPr>
              <a:t>God the Giver  </a:t>
            </a:r>
          </a:p>
          <a:p>
            <a:r>
              <a:rPr lang="en-US" sz="3200" dirty="0" smtClean="0"/>
              <a:t>The </a:t>
            </a:r>
            <a:r>
              <a:rPr lang="en-US" sz="3200" dirty="0">
                <a:solidFill>
                  <a:srgbClr val="C00000"/>
                </a:solidFill>
              </a:rPr>
              <a:t>nature</a:t>
            </a:r>
            <a:r>
              <a:rPr lang="en-US" sz="3200" dirty="0"/>
              <a:t> of this prayer </a:t>
            </a:r>
            <a:r>
              <a:rPr lang="en-US" sz="3200" dirty="0" smtClean="0"/>
              <a:t>involves </a:t>
            </a:r>
            <a:r>
              <a:rPr lang="en-US" sz="3200" dirty="0" smtClean="0">
                <a:solidFill>
                  <a:srgbClr val="C00000"/>
                </a:solidFill>
              </a:rPr>
              <a:t>sincere appreciation and heartfelt gratitude  </a:t>
            </a:r>
          </a:p>
          <a:p>
            <a:r>
              <a:rPr lang="en-US" sz="3200" dirty="0" smtClean="0"/>
              <a:t>The </a:t>
            </a:r>
            <a:r>
              <a:rPr lang="en-US" sz="3200" dirty="0" smtClean="0">
                <a:solidFill>
                  <a:srgbClr val="C00000"/>
                </a:solidFill>
              </a:rPr>
              <a:t>purpose </a:t>
            </a:r>
            <a:r>
              <a:rPr lang="en-US" sz="3200" dirty="0" smtClean="0"/>
              <a:t>for praying this prayer is to </a:t>
            </a:r>
            <a:r>
              <a:rPr lang="en-US" sz="3200" dirty="0" smtClean="0">
                <a:solidFill>
                  <a:srgbClr val="C00000"/>
                </a:solidFill>
              </a:rPr>
              <a:t>thank God for all that He has done, is doing &amp; will do  </a:t>
            </a:r>
            <a:endParaRPr lang="en-US" sz="3200" dirty="0">
              <a:solidFill>
                <a:srgbClr val="C00000"/>
              </a:solidFill>
            </a:endParaRPr>
          </a:p>
        </p:txBody>
      </p:sp>
    </p:spTree>
    <p:extLst>
      <p:ext uri="{BB962C8B-B14F-4D97-AF65-F5344CB8AC3E}">
        <p14:creationId xmlns:p14="http://schemas.microsoft.com/office/powerpoint/2010/main" val="3271865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Thanksgiving  </a:t>
            </a:r>
            <a:endParaRPr lang="en-US" u="sng"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219200"/>
            <a:ext cx="8839200" cy="5486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O.T. SCRIPTURES</a:t>
            </a:r>
          </a:p>
          <a:p>
            <a:pPr marL="0" indent="0" algn="ctr">
              <a:buNone/>
            </a:pPr>
            <a:endParaRPr lang="en-US" sz="800" b="1" dirty="0" smtClean="0">
              <a:solidFill>
                <a:srgbClr val="C00000"/>
              </a:solidFill>
              <a:effectLst>
                <a:outerShdw blurRad="38100" dist="38100" dir="2700000" algn="tl">
                  <a:srgbClr val="000000">
                    <a:alpha val="43137"/>
                  </a:srgbClr>
                </a:outerShdw>
              </a:effectLst>
            </a:endParaRPr>
          </a:p>
          <a:p>
            <a:r>
              <a:rPr lang="en-US" sz="4000" dirty="0" smtClean="0"/>
              <a:t>1 Chronicles 16:34-36</a:t>
            </a:r>
          </a:p>
          <a:p>
            <a:r>
              <a:rPr lang="en-US" sz="4000" dirty="0" smtClean="0"/>
              <a:t>Psalm 95:1-3; 100:4; 116:17-19</a:t>
            </a:r>
          </a:p>
          <a:p>
            <a:r>
              <a:rPr lang="en-US" sz="4000" dirty="0" smtClean="0"/>
              <a:t>Psalm 106:1-5</a:t>
            </a:r>
          </a:p>
          <a:p>
            <a:r>
              <a:rPr lang="en-US" sz="4000" dirty="0" smtClean="0"/>
              <a:t>Psalm 107:1-8,15, 21, 31-32</a:t>
            </a:r>
          </a:p>
          <a:p>
            <a:r>
              <a:rPr lang="en-US" sz="4000" dirty="0" smtClean="0"/>
              <a:t>Psalm 118:1, 23-29</a:t>
            </a:r>
          </a:p>
          <a:p>
            <a:r>
              <a:rPr lang="en-US" sz="4000" dirty="0" smtClean="0"/>
              <a:t>Psalm 136:1-4, 23-26</a:t>
            </a:r>
          </a:p>
          <a:p>
            <a:pPr marL="0" indent="0">
              <a:buNone/>
            </a:pPr>
            <a:endParaRPr lang="en-US" sz="4000" dirty="0" smtClean="0"/>
          </a:p>
          <a:p>
            <a:pPr marL="0" indent="0">
              <a:buNone/>
            </a:pPr>
            <a:endParaRPr lang="en-US" sz="4000" dirty="0"/>
          </a:p>
        </p:txBody>
      </p:sp>
    </p:spTree>
    <p:extLst>
      <p:ext uri="{BB962C8B-B14F-4D97-AF65-F5344CB8AC3E}">
        <p14:creationId xmlns:p14="http://schemas.microsoft.com/office/powerpoint/2010/main" val="30711497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Thanksgiving  </a:t>
            </a:r>
            <a:endParaRPr lang="en-US" u="sng"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a:solidFill>
                  <a:srgbClr val="C00000"/>
                </a:solidFill>
                <a:effectLst>
                  <a:outerShdw blurRad="38100" dist="38100" dir="2700000" algn="tl">
                    <a:srgbClr val="000000">
                      <a:alpha val="43137"/>
                    </a:srgbClr>
                  </a:outerShdw>
                </a:effectLst>
              </a:rPr>
              <a:t>N</a:t>
            </a:r>
            <a:r>
              <a:rPr lang="en-US" sz="3200" b="1" dirty="0" smtClean="0">
                <a:solidFill>
                  <a:srgbClr val="C00000"/>
                </a:solidFill>
                <a:effectLst>
                  <a:outerShdw blurRad="38100" dist="38100" dir="2700000" algn="tl">
                    <a:srgbClr val="000000">
                      <a:alpha val="43137"/>
                    </a:srgbClr>
                  </a:outerShdw>
                </a:effectLst>
              </a:rPr>
              <a:t>.T. SCRIPTURES</a:t>
            </a:r>
          </a:p>
          <a:p>
            <a:pPr marL="0" indent="0" algn="ctr">
              <a:buNone/>
            </a:pPr>
            <a:endParaRPr lang="en-US" sz="800" b="1" dirty="0" smtClean="0">
              <a:solidFill>
                <a:srgbClr val="C00000"/>
              </a:solidFill>
              <a:effectLst>
                <a:outerShdw blurRad="38100" dist="38100" dir="2700000" algn="tl">
                  <a:srgbClr val="000000">
                    <a:alpha val="43137"/>
                  </a:srgbClr>
                </a:outerShdw>
              </a:effectLst>
            </a:endParaRPr>
          </a:p>
          <a:p>
            <a:r>
              <a:rPr lang="en-US" sz="4000" dirty="0" smtClean="0"/>
              <a:t>1 Thessalonians 5:17-18</a:t>
            </a:r>
          </a:p>
          <a:p>
            <a:r>
              <a:rPr lang="en-US" sz="4000" dirty="0" smtClean="0"/>
              <a:t>Ephesians 5:18-20</a:t>
            </a:r>
          </a:p>
          <a:p>
            <a:r>
              <a:rPr lang="en-US" sz="4000" dirty="0" smtClean="0"/>
              <a:t>Colossians 3:16-17</a:t>
            </a:r>
          </a:p>
          <a:p>
            <a:r>
              <a:rPr lang="en-US" sz="4000" dirty="0" smtClean="0"/>
              <a:t>Hebrews 13:15</a:t>
            </a:r>
          </a:p>
          <a:p>
            <a:pPr marL="0" indent="0">
              <a:buNone/>
            </a:pPr>
            <a:endParaRPr lang="en-US" sz="4000" dirty="0"/>
          </a:p>
        </p:txBody>
      </p:sp>
    </p:spTree>
    <p:extLst>
      <p:ext uri="{BB962C8B-B14F-4D97-AF65-F5344CB8AC3E}">
        <p14:creationId xmlns:p14="http://schemas.microsoft.com/office/powerpoint/2010/main" val="1346936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Adoration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76400"/>
            <a:ext cx="9067800" cy="5029200"/>
          </a:xfrm>
        </p:spPr>
        <p:txBody>
          <a:bodyPr>
            <a:normAutofit/>
          </a:bodyPr>
          <a:lstStyle/>
          <a:p>
            <a:r>
              <a:rPr lang="en-US" sz="3200" dirty="0" smtClean="0"/>
              <a:t>This prayer comes </a:t>
            </a:r>
            <a:r>
              <a:rPr lang="en-US" sz="3200" dirty="0"/>
              <a:t>from a place of </a:t>
            </a:r>
            <a:r>
              <a:rPr lang="en-US" sz="3200" dirty="0">
                <a:solidFill>
                  <a:srgbClr val="C00000"/>
                </a:solidFill>
              </a:rPr>
              <a:t>genuine awe of who the Lord </a:t>
            </a:r>
            <a:r>
              <a:rPr lang="en-US" sz="3200" dirty="0" smtClean="0">
                <a:solidFill>
                  <a:srgbClr val="C00000"/>
                </a:solidFill>
              </a:rPr>
              <a:t>is</a:t>
            </a:r>
            <a:r>
              <a:rPr lang="en-US" sz="3200" dirty="0" smtClean="0"/>
              <a:t>… It’s all about God</a:t>
            </a:r>
            <a:endParaRPr lang="en-US" sz="3200" dirty="0" smtClean="0">
              <a:solidFill>
                <a:srgbClr val="C00000"/>
              </a:solidFill>
            </a:endParaRPr>
          </a:p>
          <a:p>
            <a:r>
              <a:rPr lang="en-US" sz="3200" dirty="0" smtClean="0"/>
              <a:t>The </a:t>
            </a:r>
            <a:r>
              <a:rPr lang="en-US" sz="3200" dirty="0">
                <a:solidFill>
                  <a:srgbClr val="C00000"/>
                </a:solidFill>
              </a:rPr>
              <a:t>focus</a:t>
            </a:r>
            <a:r>
              <a:rPr lang="en-US" sz="3200" dirty="0"/>
              <a:t> of this prayer </a:t>
            </a:r>
            <a:r>
              <a:rPr lang="en-US" sz="3200" dirty="0" smtClean="0"/>
              <a:t>is </a:t>
            </a:r>
            <a:r>
              <a:rPr lang="en-US" sz="3200" dirty="0">
                <a:solidFill>
                  <a:srgbClr val="C00000"/>
                </a:solidFill>
              </a:rPr>
              <a:t>on </a:t>
            </a:r>
            <a:r>
              <a:rPr lang="en-US" sz="3200" dirty="0" smtClean="0">
                <a:solidFill>
                  <a:srgbClr val="C00000"/>
                </a:solidFill>
              </a:rPr>
              <a:t>God the Almighty  </a:t>
            </a:r>
          </a:p>
          <a:p>
            <a:r>
              <a:rPr lang="en-US" sz="3200" dirty="0" smtClean="0"/>
              <a:t>The </a:t>
            </a:r>
            <a:r>
              <a:rPr lang="en-US" sz="3200" dirty="0">
                <a:solidFill>
                  <a:srgbClr val="C00000"/>
                </a:solidFill>
              </a:rPr>
              <a:t>nature</a:t>
            </a:r>
            <a:r>
              <a:rPr lang="en-US" sz="3200" dirty="0"/>
              <a:t> of this prayer </a:t>
            </a:r>
            <a:r>
              <a:rPr lang="en-US" sz="3200" dirty="0" smtClean="0"/>
              <a:t>involves </a:t>
            </a:r>
            <a:r>
              <a:rPr lang="en-US" sz="3200" dirty="0">
                <a:solidFill>
                  <a:srgbClr val="C00000"/>
                </a:solidFill>
              </a:rPr>
              <a:t>worshiping the Lord out of deep love, </a:t>
            </a:r>
            <a:r>
              <a:rPr lang="en-US" sz="3200" dirty="0" smtClean="0">
                <a:solidFill>
                  <a:srgbClr val="C00000"/>
                </a:solidFill>
              </a:rPr>
              <a:t>respect &amp; admiration</a:t>
            </a:r>
            <a:r>
              <a:rPr lang="en-US" sz="3200" dirty="0" smtClean="0"/>
              <a:t> </a:t>
            </a:r>
            <a:r>
              <a:rPr lang="en-US" sz="3200" dirty="0" smtClean="0">
                <a:solidFill>
                  <a:srgbClr val="C00000"/>
                </a:solidFill>
              </a:rPr>
              <a:t> </a:t>
            </a:r>
          </a:p>
          <a:p>
            <a:r>
              <a:rPr lang="en-US" sz="3200" dirty="0" smtClean="0"/>
              <a:t>The </a:t>
            </a:r>
            <a:r>
              <a:rPr lang="en-US" sz="3200" dirty="0" smtClean="0">
                <a:solidFill>
                  <a:srgbClr val="C00000"/>
                </a:solidFill>
              </a:rPr>
              <a:t>purpose </a:t>
            </a:r>
            <a:r>
              <a:rPr lang="en-US" sz="3200" dirty="0" smtClean="0"/>
              <a:t>for praying this prayer is to  </a:t>
            </a:r>
            <a:r>
              <a:rPr lang="en-US" sz="3200" dirty="0" smtClean="0">
                <a:solidFill>
                  <a:srgbClr val="C00000"/>
                </a:solidFill>
              </a:rPr>
              <a:t>recognize </a:t>
            </a:r>
            <a:r>
              <a:rPr lang="en-US" sz="3200" dirty="0">
                <a:solidFill>
                  <a:srgbClr val="C00000"/>
                </a:solidFill>
              </a:rPr>
              <a:t>God’s power and </a:t>
            </a:r>
            <a:r>
              <a:rPr lang="en-US" sz="3200" dirty="0" smtClean="0">
                <a:solidFill>
                  <a:srgbClr val="C00000"/>
                </a:solidFill>
              </a:rPr>
              <a:t>majesty</a:t>
            </a:r>
            <a:r>
              <a:rPr lang="en-US" sz="3200" dirty="0" smtClean="0"/>
              <a:t> and to </a:t>
            </a:r>
            <a:r>
              <a:rPr lang="en-US" sz="3200" dirty="0" smtClean="0">
                <a:solidFill>
                  <a:srgbClr val="C00000"/>
                </a:solidFill>
              </a:rPr>
              <a:t>magnify God for his character </a:t>
            </a:r>
            <a:endParaRPr lang="en-US" sz="3200" dirty="0">
              <a:solidFill>
                <a:srgbClr val="C00000"/>
              </a:solidFill>
            </a:endParaRPr>
          </a:p>
        </p:txBody>
      </p:sp>
    </p:spTree>
    <p:extLst>
      <p:ext uri="{BB962C8B-B14F-4D97-AF65-F5344CB8AC3E}">
        <p14:creationId xmlns:p14="http://schemas.microsoft.com/office/powerpoint/2010/main" val="16080348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Adoration  </a:t>
            </a:r>
            <a:endParaRPr lang="en-US" u="sng" dirty="0">
              <a:effectLst>
                <a:outerShdw blurRad="38100" dist="38100" dir="2700000" algn="tl">
                  <a:srgbClr val="000000">
                    <a:alpha val="43137"/>
                  </a:srgbClr>
                </a:outerShdw>
              </a:effectLst>
            </a:endParaRPr>
          </a:p>
        </p:txBody>
      </p:sp>
      <p:sp>
        <p:nvSpPr>
          <p:cNvPr id="5"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SCRIPTURES</a:t>
            </a:r>
          </a:p>
          <a:p>
            <a:pPr marL="0" indent="0" algn="ctr">
              <a:buNone/>
            </a:pPr>
            <a:endParaRPr lang="en-US" sz="800" b="1" dirty="0" smtClean="0">
              <a:solidFill>
                <a:srgbClr val="C00000"/>
              </a:solidFill>
              <a:effectLst>
                <a:outerShdw blurRad="38100" dist="38100" dir="2700000" algn="tl">
                  <a:srgbClr val="000000">
                    <a:alpha val="43137"/>
                  </a:srgbClr>
                </a:outerShdw>
              </a:effectLst>
            </a:endParaRPr>
          </a:p>
          <a:p>
            <a:r>
              <a:rPr lang="en-US" sz="4000" dirty="0" smtClean="0"/>
              <a:t>Psalm 113 </a:t>
            </a:r>
          </a:p>
          <a:p>
            <a:r>
              <a:rPr lang="en-US" sz="4000" dirty="0" smtClean="0"/>
              <a:t>Psalm 148</a:t>
            </a:r>
          </a:p>
          <a:p>
            <a:r>
              <a:rPr lang="en-US" sz="4000" dirty="0" smtClean="0"/>
              <a:t>Philippians 2:9-11</a:t>
            </a:r>
          </a:p>
          <a:p>
            <a:r>
              <a:rPr lang="en-US" sz="4000" dirty="0" smtClean="0"/>
              <a:t>Revelation 4:11</a:t>
            </a:r>
          </a:p>
          <a:p>
            <a:r>
              <a:rPr lang="en-US" sz="4000" dirty="0" smtClean="0"/>
              <a:t>Revelation 5:11-14</a:t>
            </a:r>
          </a:p>
          <a:p>
            <a:pPr marL="0" indent="0">
              <a:buNone/>
            </a:pPr>
            <a:endParaRPr lang="en-US" sz="4000" dirty="0" smtClean="0"/>
          </a:p>
          <a:p>
            <a:pPr marL="0" indent="0">
              <a:buNone/>
            </a:pPr>
            <a:endParaRPr lang="en-US" sz="4000" dirty="0"/>
          </a:p>
        </p:txBody>
      </p:sp>
    </p:spTree>
    <p:extLst>
      <p:ext uri="{BB962C8B-B14F-4D97-AF65-F5344CB8AC3E}">
        <p14:creationId xmlns:p14="http://schemas.microsoft.com/office/powerpoint/2010/main" val="31603735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76400"/>
            <a:ext cx="9067800" cy="5029200"/>
          </a:xfrm>
        </p:spPr>
        <p:txBody>
          <a:bodyPr>
            <a:normAutofit/>
          </a:bodyPr>
          <a:lstStyle/>
          <a:p>
            <a:pPr marL="0" indent="0" algn="ctr">
              <a:buNone/>
            </a:pPr>
            <a:r>
              <a:rPr lang="en-US" sz="3600" u="sng" dirty="0" smtClean="0"/>
              <a:t>Mark </a:t>
            </a:r>
            <a:r>
              <a:rPr lang="en-US" sz="3600" u="sng" dirty="0"/>
              <a:t>9:29 </a:t>
            </a:r>
            <a:endParaRPr lang="en-US" sz="3600" u="sng" dirty="0" smtClean="0"/>
          </a:p>
          <a:p>
            <a:pPr marL="0" indent="0" algn="ctr">
              <a:buNone/>
            </a:pPr>
            <a:r>
              <a:rPr lang="en-US" sz="4400" dirty="0" smtClean="0"/>
              <a:t>And </a:t>
            </a:r>
            <a:r>
              <a:rPr lang="en-US" sz="4400" dirty="0"/>
              <a:t>he said unto them</a:t>
            </a:r>
            <a:r>
              <a:rPr lang="en-US" sz="4400" dirty="0">
                <a:solidFill>
                  <a:srgbClr val="C00000"/>
                </a:solidFill>
              </a:rPr>
              <a:t>, </a:t>
            </a:r>
            <a:r>
              <a:rPr lang="en-US" sz="4400" i="1" u="sng" dirty="0">
                <a:solidFill>
                  <a:srgbClr val="FF0000"/>
                </a:solidFill>
              </a:rPr>
              <a:t>This kind </a:t>
            </a:r>
            <a:r>
              <a:rPr lang="en-US" sz="4400" i="1" dirty="0">
                <a:solidFill>
                  <a:srgbClr val="FF0000"/>
                </a:solidFill>
              </a:rPr>
              <a:t>can come forth by </a:t>
            </a:r>
            <a:r>
              <a:rPr lang="en-US" sz="4400" i="1" u="sng" dirty="0" smtClean="0">
                <a:solidFill>
                  <a:srgbClr val="FF0000"/>
                </a:solidFill>
              </a:rPr>
              <a:t>nothing </a:t>
            </a:r>
            <a:r>
              <a:rPr lang="en-US" sz="4400" i="1" u="sng" dirty="0">
                <a:solidFill>
                  <a:srgbClr val="FF0000"/>
                </a:solidFill>
              </a:rPr>
              <a:t>but by </a:t>
            </a:r>
            <a:r>
              <a:rPr lang="en-US" sz="4400" i="1" u="sng" dirty="0">
                <a:solidFill>
                  <a:srgbClr val="0070C0"/>
                </a:solidFill>
                <a:effectLst>
                  <a:outerShdw blurRad="38100" dist="38100" dir="2700000" algn="tl">
                    <a:srgbClr val="000000">
                      <a:alpha val="43137"/>
                    </a:srgbClr>
                  </a:outerShdw>
                </a:effectLst>
              </a:rPr>
              <a:t>prayer and fasting</a:t>
            </a:r>
            <a:r>
              <a:rPr lang="en-US" sz="4400" i="1" dirty="0" smtClean="0">
                <a:solidFill>
                  <a:srgbClr val="C00000"/>
                </a:solidFill>
              </a:rPr>
              <a:t>.</a:t>
            </a:r>
          </a:p>
          <a:p>
            <a:pPr marL="0" indent="0" algn="ctr">
              <a:buNone/>
            </a:pPr>
            <a:endParaRPr lang="en-US" sz="3600" i="1" dirty="0">
              <a:solidFill>
                <a:srgbClr val="C00000"/>
              </a:solidFill>
            </a:endParaRPr>
          </a:p>
          <a:p>
            <a:pPr marL="0" indent="0" algn="ctr">
              <a:buNone/>
            </a:pPr>
            <a:r>
              <a:rPr lang="en-US" sz="3600" dirty="0" smtClean="0">
                <a:solidFill>
                  <a:srgbClr val="C00000"/>
                </a:solidFill>
              </a:rPr>
              <a:t>(READ- Mark 9:17-29)</a:t>
            </a:r>
            <a:endParaRPr lang="en-US" sz="3600" dirty="0">
              <a:solidFill>
                <a:srgbClr val="C00000"/>
              </a:solidFill>
            </a:endParaRPr>
          </a:p>
        </p:txBody>
      </p:sp>
    </p:spTree>
    <p:extLst>
      <p:ext uri="{BB962C8B-B14F-4D97-AF65-F5344CB8AC3E}">
        <p14:creationId xmlns:p14="http://schemas.microsoft.com/office/powerpoint/2010/main" val="23301056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524000"/>
            <a:ext cx="9067800" cy="5181600"/>
          </a:xfrm>
        </p:spPr>
        <p:txBody>
          <a:bodyPr>
            <a:noAutofit/>
          </a:bodyPr>
          <a:lstStyle/>
          <a:p>
            <a:r>
              <a:rPr lang="en-US" sz="3200" b="1" i="1" dirty="0">
                <a:solidFill>
                  <a:srgbClr val="FF0000"/>
                </a:solidFill>
                <a:effectLst>
                  <a:outerShdw blurRad="38100" dist="38100" dir="2700000" algn="tl">
                    <a:srgbClr val="000000">
                      <a:alpha val="43137"/>
                    </a:srgbClr>
                  </a:outerShdw>
                </a:effectLst>
              </a:rPr>
              <a:t>“THIS </a:t>
            </a:r>
            <a:r>
              <a:rPr lang="en-US" sz="3200" b="1" i="1" dirty="0" smtClean="0">
                <a:solidFill>
                  <a:srgbClr val="FF0000"/>
                </a:solidFill>
                <a:effectLst>
                  <a:outerShdw blurRad="38100" dist="38100" dir="2700000" algn="tl">
                    <a:srgbClr val="000000">
                      <a:alpha val="43137"/>
                    </a:srgbClr>
                  </a:outerShdw>
                </a:effectLst>
              </a:rPr>
              <a:t>KIND</a:t>
            </a:r>
            <a:r>
              <a:rPr lang="en-US" sz="3200" b="1" i="1" dirty="0">
                <a:solidFill>
                  <a:srgbClr val="FF0000"/>
                </a:solidFill>
                <a:effectLst>
                  <a:outerShdw blurRad="38100" dist="38100" dir="2700000" algn="tl">
                    <a:srgbClr val="000000">
                      <a:alpha val="43137"/>
                    </a:srgbClr>
                  </a:outerShdw>
                </a:effectLst>
              </a:rPr>
              <a:t>”</a:t>
            </a:r>
            <a:r>
              <a:rPr lang="en-US" sz="3200" dirty="0"/>
              <a:t>: T</a:t>
            </a:r>
            <a:r>
              <a:rPr lang="en-US" sz="3200" dirty="0" smtClean="0"/>
              <a:t>his </a:t>
            </a:r>
            <a:r>
              <a:rPr lang="en-US" sz="3200" dirty="0"/>
              <a:t>kind of evil </a:t>
            </a:r>
            <a:r>
              <a:rPr lang="en-US" sz="3200" dirty="0" smtClean="0"/>
              <a:t>spirit was no </a:t>
            </a:r>
            <a:r>
              <a:rPr lang="en-US" sz="3200" dirty="0"/>
              <a:t>ordinary </a:t>
            </a:r>
            <a:r>
              <a:rPr lang="en-US" sz="3200" dirty="0" smtClean="0"/>
              <a:t>demon </a:t>
            </a:r>
            <a:r>
              <a:rPr lang="en-US" sz="3200" i="1" dirty="0" smtClean="0">
                <a:solidFill>
                  <a:srgbClr val="FF0000"/>
                </a:solidFill>
              </a:rPr>
              <a:t>(dumb &amp; deaf)</a:t>
            </a:r>
            <a:r>
              <a:rPr lang="en-US" sz="3200" dirty="0" smtClean="0"/>
              <a:t>. Jesus </a:t>
            </a:r>
            <a:r>
              <a:rPr lang="en-US" sz="3200" dirty="0"/>
              <a:t>replied in effect that some forms of </a:t>
            </a:r>
            <a:r>
              <a:rPr lang="en-US" sz="3200" dirty="0" smtClean="0"/>
              <a:t>demonic possessions </a:t>
            </a:r>
            <a:r>
              <a:rPr lang="en-US" sz="3200" dirty="0"/>
              <a:t>were more malignant and difficult than </a:t>
            </a:r>
            <a:r>
              <a:rPr lang="en-US" sz="3200" dirty="0" smtClean="0"/>
              <a:t>others. </a:t>
            </a:r>
            <a:r>
              <a:rPr lang="en-US" sz="3200" i="1" dirty="0" smtClean="0">
                <a:solidFill>
                  <a:srgbClr val="0070C0"/>
                </a:solidFill>
              </a:rPr>
              <a:t>(The </a:t>
            </a:r>
            <a:r>
              <a:rPr lang="en-US" sz="3200" i="1" dirty="0">
                <a:solidFill>
                  <a:srgbClr val="0070C0"/>
                </a:solidFill>
              </a:rPr>
              <a:t>disciples had not sufficiently considered </a:t>
            </a:r>
            <a:r>
              <a:rPr lang="en-US" sz="3200" i="1" dirty="0" smtClean="0">
                <a:solidFill>
                  <a:srgbClr val="0070C0"/>
                </a:solidFill>
              </a:rPr>
              <a:t>this) </a:t>
            </a:r>
            <a:endParaRPr lang="en-US" sz="3200" dirty="0" smtClean="0">
              <a:solidFill>
                <a:srgbClr val="0070C0"/>
              </a:solidFill>
            </a:endParaRPr>
          </a:p>
          <a:p>
            <a:pPr marL="0" indent="0">
              <a:buNone/>
            </a:pPr>
            <a:endParaRPr lang="en-US" sz="1200" dirty="0" smtClean="0">
              <a:solidFill>
                <a:srgbClr val="0070C0"/>
              </a:solidFill>
            </a:endParaRPr>
          </a:p>
          <a:p>
            <a:r>
              <a:rPr lang="en-US" sz="3200" dirty="0" smtClean="0"/>
              <a:t>Demons have </a:t>
            </a:r>
            <a:r>
              <a:rPr lang="en-US" sz="3200" dirty="0"/>
              <a:t>different degrees of will force, some being easier to subdue than others, and </a:t>
            </a:r>
            <a:r>
              <a:rPr lang="en-US" sz="3200" dirty="0" smtClean="0"/>
              <a:t>this particular obstinate evil spirit, </a:t>
            </a:r>
            <a:r>
              <a:rPr lang="en-US" sz="3200" dirty="0"/>
              <a:t>required more </a:t>
            </a:r>
            <a:r>
              <a:rPr lang="en-US" sz="3200" dirty="0" smtClean="0"/>
              <a:t>faith accompanied by fasting, </a:t>
            </a:r>
            <a:r>
              <a:rPr lang="en-US" sz="3200" dirty="0"/>
              <a:t>to expel it.</a:t>
            </a:r>
            <a:endParaRPr lang="en-US" sz="3200" dirty="0" smtClean="0"/>
          </a:p>
        </p:txBody>
      </p:sp>
    </p:spTree>
    <p:extLst>
      <p:ext uri="{BB962C8B-B14F-4D97-AF65-F5344CB8AC3E}">
        <p14:creationId xmlns:p14="http://schemas.microsoft.com/office/powerpoint/2010/main" val="13640873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295400"/>
            <a:ext cx="9067800" cy="5562600"/>
          </a:xfrm>
        </p:spPr>
        <p:txBody>
          <a:bodyPr>
            <a:noAutofit/>
          </a:bodyPr>
          <a:lstStyle/>
          <a:p>
            <a:r>
              <a:rPr lang="en-US" sz="3200" b="1" i="1" dirty="0" smtClean="0">
                <a:solidFill>
                  <a:srgbClr val="FF0000"/>
                </a:solidFill>
                <a:effectLst>
                  <a:outerShdw blurRad="38100" dist="38100" dir="2700000" algn="tl">
                    <a:srgbClr val="000000">
                      <a:alpha val="43137"/>
                    </a:srgbClr>
                  </a:outerShdw>
                </a:effectLst>
              </a:rPr>
              <a:t>“</a:t>
            </a:r>
            <a:r>
              <a:rPr lang="en-US" sz="3200" i="1" dirty="0" smtClean="0">
                <a:solidFill>
                  <a:srgbClr val="FF0000"/>
                </a:solidFill>
                <a:effectLst>
                  <a:outerShdw blurRad="38100" dist="38100" dir="2700000" algn="tl">
                    <a:srgbClr val="000000">
                      <a:alpha val="43137"/>
                    </a:srgbClr>
                  </a:outerShdw>
                </a:effectLst>
              </a:rPr>
              <a:t>NOTHING BUT BY PRAYER AND FASTING</a:t>
            </a:r>
            <a:r>
              <a:rPr lang="en-US" sz="3200" b="1" i="1" dirty="0" smtClean="0">
                <a:solidFill>
                  <a:srgbClr val="FF0000"/>
                </a:solidFill>
                <a:effectLst>
                  <a:outerShdw blurRad="38100" dist="38100" dir="2700000" algn="tl">
                    <a:srgbClr val="000000">
                      <a:alpha val="43137"/>
                    </a:srgbClr>
                  </a:outerShdw>
                </a:effectLst>
              </a:rPr>
              <a:t>”</a:t>
            </a:r>
            <a:r>
              <a:rPr lang="en-US" sz="3200" dirty="0" smtClean="0">
                <a:solidFill>
                  <a:srgbClr val="FF0000"/>
                </a:solidFill>
                <a:effectLst>
                  <a:outerShdw blurRad="38100" dist="38100" dir="2700000" algn="tl">
                    <a:srgbClr val="000000">
                      <a:alpha val="43137"/>
                    </a:srgbClr>
                  </a:outerShdw>
                </a:effectLst>
              </a:rPr>
              <a:t>: </a:t>
            </a:r>
            <a:r>
              <a:rPr lang="en-US" sz="3200" dirty="0" smtClean="0"/>
              <a:t>This </a:t>
            </a:r>
            <a:r>
              <a:rPr lang="en-US" sz="3200" dirty="0"/>
              <a:t>kind of </a:t>
            </a:r>
            <a:r>
              <a:rPr lang="en-US" sz="3200" dirty="0" smtClean="0"/>
              <a:t>demon </a:t>
            </a:r>
            <a:r>
              <a:rPr lang="en-US" sz="3200" dirty="0"/>
              <a:t>cannot be </a:t>
            </a:r>
            <a:r>
              <a:rPr lang="en-US" sz="3200" dirty="0" smtClean="0"/>
              <a:t>expelled, except </a:t>
            </a:r>
            <a:r>
              <a:rPr lang="en-US" sz="3200" dirty="0"/>
              <a:t>by prayer and fasting. </a:t>
            </a:r>
            <a:r>
              <a:rPr lang="en-US" sz="3200" dirty="0" smtClean="0"/>
              <a:t>An </a:t>
            </a:r>
            <a:r>
              <a:rPr lang="en-US" sz="3200" dirty="0"/>
              <a:t>evil spirit of this </a:t>
            </a:r>
            <a:r>
              <a:rPr lang="en-US" sz="3200" dirty="0" smtClean="0"/>
              <a:t>nature </a:t>
            </a:r>
            <a:r>
              <a:rPr lang="en-US" sz="3200" dirty="0"/>
              <a:t>is only driven out by prayer and fasting</a:t>
            </a:r>
            <a:r>
              <a:rPr lang="en-US" sz="3200" dirty="0" smtClean="0"/>
              <a:t>. </a:t>
            </a:r>
            <a:r>
              <a:rPr lang="en-US" sz="3200" dirty="0"/>
              <a:t>Such great and difficult duties require </a:t>
            </a:r>
            <a:r>
              <a:rPr lang="en-US" sz="3200" dirty="0" smtClean="0"/>
              <a:t>special spiritual </a:t>
            </a:r>
            <a:r>
              <a:rPr lang="en-US" sz="3200" dirty="0"/>
              <a:t>preparation and self-denial. </a:t>
            </a:r>
            <a:r>
              <a:rPr lang="en-US" sz="3200" dirty="0" smtClean="0"/>
              <a:t>There are certain things </a:t>
            </a:r>
            <a:r>
              <a:rPr lang="en-US" sz="3200" dirty="0"/>
              <a:t>which ordinary faith cannot do. How shall we get that higher faith? By prayer and fasting</a:t>
            </a:r>
            <a:r>
              <a:rPr lang="en-US" sz="3200" dirty="0" smtClean="0"/>
              <a:t>. </a:t>
            </a:r>
            <a:r>
              <a:rPr lang="en-US" sz="3200" i="1" dirty="0" smtClean="0">
                <a:solidFill>
                  <a:srgbClr val="FF0000"/>
                </a:solidFill>
              </a:rPr>
              <a:t>(READ Matthew 17:14-21) </a:t>
            </a:r>
          </a:p>
          <a:p>
            <a:pPr marL="0" indent="0">
              <a:buNone/>
            </a:pPr>
            <a:r>
              <a:rPr lang="en-US" sz="3200" i="1" dirty="0" smtClean="0">
                <a:solidFill>
                  <a:srgbClr val="0070C0"/>
                </a:solidFill>
                <a:effectLst>
                  <a:outerShdw blurRad="38100" dist="38100" dir="2700000" algn="tl">
                    <a:srgbClr val="000000">
                      <a:alpha val="43137"/>
                    </a:srgbClr>
                  </a:outerShdw>
                </a:effectLst>
              </a:rPr>
              <a:t>This extraordinary demon required extraordinary prayer…faith…approach…process!</a:t>
            </a:r>
          </a:p>
        </p:txBody>
      </p:sp>
    </p:spTree>
    <p:extLst>
      <p:ext uri="{BB962C8B-B14F-4D97-AF65-F5344CB8AC3E}">
        <p14:creationId xmlns:p14="http://schemas.microsoft.com/office/powerpoint/2010/main" val="5269316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76400"/>
            <a:ext cx="9067800" cy="5029200"/>
          </a:xfrm>
        </p:spPr>
        <p:txBody>
          <a:bodyPr>
            <a:normAutofit/>
          </a:bodyPr>
          <a:lstStyle/>
          <a:p>
            <a:r>
              <a:rPr lang="en-US" sz="3200" dirty="0" smtClean="0"/>
              <a:t>This type of prayer is for certain kinds of situations such as:</a:t>
            </a:r>
          </a:p>
          <a:p>
            <a:pPr marL="0" indent="0">
              <a:buNone/>
            </a:pPr>
            <a:r>
              <a:rPr lang="en-US" sz="3200" dirty="0" smtClean="0">
                <a:solidFill>
                  <a:srgbClr val="C00000"/>
                </a:solidFill>
              </a:rPr>
              <a:t>-Exorcisms </a:t>
            </a:r>
          </a:p>
          <a:p>
            <a:pPr marL="0" indent="0">
              <a:buNone/>
            </a:pPr>
            <a:r>
              <a:rPr lang="en-US" sz="3200" dirty="0" smtClean="0">
                <a:solidFill>
                  <a:srgbClr val="C00000"/>
                </a:solidFill>
              </a:rPr>
              <a:t>-Fighting demonic attacks</a:t>
            </a:r>
          </a:p>
          <a:p>
            <a:pPr marL="0" indent="0">
              <a:buNone/>
            </a:pPr>
            <a:r>
              <a:rPr lang="en-US" sz="3200" dirty="0" smtClean="0">
                <a:solidFill>
                  <a:srgbClr val="C00000"/>
                </a:solidFill>
              </a:rPr>
              <a:t>-Spiritual cleansing of property</a:t>
            </a:r>
          </a:p>
          <a:p>
            <a:pPr marL="0" indent="0">
              <a:buNone/>
            </a:pPr>
            <a:r>
              <a:rPr lang="en-US" sz="3200" dirty="0" smtClean="0">
                <a:solidFill>
                  <a:srgbClr val="C00000"/>
                </a:solidFill>
              </a:rPr>
              <a:t>-Breaking evil spells, evil curses that are brought on by obeah, witchcraft, voodoo, etc.</a:t>
            </a:r>
          </a:p>
          <a:p>
            <a:pPr marL="0" indent="0">
              <a:buNone/>
            </a:pPr>
            <a:r>
              <a:rPr lang="en-US" sz="3200" dirty="0" smtClean="0">
                <a:solidFill>
                  <a:srgbClr val="C00000"/>
                </a:solidFill>
              </a:rPr>
              <a:t>-Various kinds of </a:t>
            </a:r>
            <a:r>
              <a:rPr lang="en-US" sz="3200" dirty="0">
                <a:solidFill>
                  <a:srgbClr val="C00000"/>
                </a:solidFill>
              </a:rPr>
              <a:t>spiritual warfare activities</a:t>
            </a:r>
          </a:p>
          <a:p>
            <a:pPr marL="0" indent="0">
              <a:buNone/>
            </a:pPr>
            <a:endParaRPr lang="en-US" sz="3200" dirty="0">
              <a:solidFill>
                <a:srgbClr val="C00000"/>
              </a:solidFill>
            </a:endParaRPr>
          </a:p>
        </p:txBody>
      </p:sp>
    </p:spTree>
    <p:extLst>
      <p:ext uri="{BB962C8B-B14F-4D97-AF65-F5344CB8AC3E}">
        <p14:creationId xmlns:p14="http://schemas.microsoft.com/office/powerpoint/2010/main" val="996357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990600"/>
          </a:xfrm>
        </p:spPr>
        <p:txBody>
          <a:bodyPr>
            <a:noAutofit/>
          </a:bodyPr>
          <a:lstStyle/>
          <a:p>
            <a:pPr algn="ctr"/>
            <a:r>
              <a:rPr lang="en-US" sz="3800" dirty="0" smtClean="0">
                <a:effectLst>
                  <a:outerShdw blurRad="38100" dist="38100" dir="2700000" algn="tl">
                    <a:srgbClr val="000000">
                      <a:alpha val="43137"/>
                    </a:srgbClr>
                  </a:outerShdw>
                </a:effectLst>
              </a:rPr>
              <a:t>Some things we cannot cancel or reverse</a:t>
            </a:r>
            <a:endParaRPr lang="en-US" sz="3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5181600"/>
          </a:xfrm>
        </p:spPr>
        <p:txBody>
          <a:bodyPr>
            <a:normAutofit/>
          </a:bodyPr>
          <a:lstStyle/>
          <a:p>
            <a:r>
              <a:rPr lang="en-US" sz="4000" dirty="0" smtClean="0"/>
              <a:t>The </a:t>
            </a:r>
            <a:r>
              <a:rPr lang="en-US" sz="4000" i="1" dirty="0" smtClean="0">
                <a:solidFill>
                  <a:srgbClr val="0070C0"/>
                </a:solidFill>
                <a:effectLst>
                  <a:outerShdw blurRad="38100" dist="38100" dir="2700000" algn="tl">
                    <a:srgbClr val="000000">
                      <a:alpha val="43137"/>
                    </a:srgbClr>
                  </a:outerShdw>
                </a:effectLst>
              </a:rPr>
              <a:t>prophecies</a:t>
            </a:r>
            <a:r>
              <a:rPr lang="en-US" sz="4000" dirty="0" smtClean="0"/>
              <a:t> of God: </a:t>
            </a:r>
          </a:p>
          <a:p>
            <a:pPr marL="0" indent="0">
              <a:buNone/>
            </a:pPr>
            <a:r>
              <a:rPr lang="en-US" sz="3600" dirty="0" smtClean="0">
                <a:solidFill>
                  <a:srgbClr val="FF0000"/>
                </a:solidFill>
              </a:rPr>
              <a:t>Ex: Signs, last day events &amp; behavior – Matt. 24:3-12; 1 Tim. 4:1-3, 2 Tim. 3:1-5</a:t>
            </a:r>
          </a:p>
          <a:p>
            <a:pPr marL="0" indent="0">
              <a:buNone/>
            </a:pPr>
            <a:endParaRPr lang="en-US" sz="1200" dirty="0" smtClean="0">
              <a:solidFill>
                <a:srgbClr val="FF0000"/>
              </a:solidFill>
            </a:endParaRPr>
          </a:p>
          <a:p>
            <a:r>
              <a:rPr lang="en-US" sz="4000" dirty="0" smtClean="0"/>
              <a:t>The </a:t>
            </a:r>
            <a:r>
              <a:rPr lang="en-US" sz="4000" i="1" dirty="0" smtClean="0">
                <a:solidFill>
                  <a:srgbClr val="0070C0"/>
                </a:solidFill>
                <a:effectLst>
                  <a:outerShdw blurRad="38100" dist="38100" dir="2700000" algn="tl">
                    <a:srgbClr val="000000">
                      <a:alpha val="43137"/>
                    </a:srgbClr>
                  </a:outerShdw>
                </a:effectLst>
              </a:rPr>
              <a:t>promises</a:t>
            </a:r>
            <a:r>
              <a:rPr lang="en-US" sz="4000" dirty="0" smtClean="0"/>
              <a:t> in God’s Word: </a:t>
            </a:r>
          </a:p>
          <a:p>
            <a:pPr marL="0" indent="0">
              <a:buNone/>
            </a:pPr>
            <a:r>
              <a:rPr lang="en-US" sz="3600" dirty="0" smtClean="0">
                <a:solidFill>
                  <a:srgbClr val="FF0000"/>
                </a:solidFill>
              </a:rPr>
              <a:t>Ex: Covenant with Israel, Judgment of unrepentant people – Jer. 31:31-34; 32:37-41; Col 3:23-25</a:t>
            </a:r>
          </a:p>
          <a:p>
            <a:pPr marL="0" indent="0">
              <a:buNone/>
            </a:pPr>
            <a:endParaRPr lang="en-US" sz="4000" dirty="0"/>
          </a:p>
        </p:txBody>
      </p:sp>
    </p:spTree>
    <p:extLst>
      <p:ext uri="{BB962C8B-B14F-4D97-AF65-F5344CB8AC3E}">
        <p14:creationId xmlns:p14="http://schemas.microsoft.com/office/powerpoint/2010/main" val="6077840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371600"/>
            <a:ext cx="9067800" cy="5334000"/>
          </a:xfrm>
        </p:spPr>
        <p:txBody>
          <a:bodyPr>
            <a:normAutofit/>
          </a:bodyPr>
          <a:lstStyle/>
          <a:p>
            <a:pPr fontAlgn="base"/>
            <a:r>
              <a:rPr lang="en-US" sz="4000" dirty="0" smtClean="0"/>
              <a:t>The </a:t>
            </a:r>
            <a:r>
              <a:rPr lang="en-US" sz="4000" dirty="0"/>
              <a:t>power of </a:t>
            </a:r>
            <a:r>
              <a:rPr lang="en-US" sz="4000" b="1" dirty="0"/>
              <a:t>fasting and prayer for spiritual breakthrough</a:t>
            </a:r>
            <a:r>
              <a:rPr lang="en-US" sz="4000" dirty="0"/>
              <a:t> is undeniable</a:t>
            </a:r>
            <a:r>
              <a:rPr lang="en-US" sz="4000" dirty="0" smtClean="0"/>
              <a:t>.</a:t>
            </a:r>
          </a:p>
          <a:p>
            <a:pPr marL="0" indent="0" fontAlgn="base">
              <a:buNone/>
            </a:pPr>
            <a:endParaRPr lang="en-US" sz="1600" dirty="0"/>
          </a:p>
          <a:p>
            <a:pPr fontAlgn="base"/>
            <a:r>
              <a:rPr lang="en-US" sz="4000" dirty="0" smtClean="0"/>
              <a:t>Yes</a:t>
            </a:r>
            <a:r>
              <a:rPr lang="en-US" sz="4000" dirty="0"/>
              <a:t>, prayer is the way we take our burdens to God, but </a:t>
            </a:r>
            <a:r>
              <a:rPr lang="en-US" sz="4000" b="1" i="1" dirty="0">
                <a:solidFill>
                  <a:srgbClr val="C00000"/>
                </a:solidFill>
                <a:effectLst>
                  <a:outerShdw blurRad="38100" dist="38100" dir="2700000" algn="tl">
                    <a:srgbClr val="000000">
                      <a:alpha val="43137"/>
                    </a:srgbClr>
                  </a:outerShdw>
                </a:effectLst>
              </a:rPr>
              <a:t>fasting can be a way to really super-charge those prayers to experience the breakthroughs you are seeking</a:t>
            </a:r>
            <a:r>
              <a:rPr lang="en-US" sz="4000" dirty="0"/>
              <a:t>.</a:t>
            </a:r>
          </a:p>
          <a:p>
            <a:pPr marL="0" indent="0">
              <a:buNone/>
            </a:pPr>
            <a:endParaRPr lang="en-US" sz="3200" dirty="0">
              <a:solidFill>
                <a:srgbClr val="C00000"/>
              </a:solidFill>
            </a:endParaRPr>
          </a:p>
        </p:txBody>
      </p:sp>
    </p:spTree>
    <p:extLst>
      <p:ext uri="{BB962C8B-B14F-4D97-AF65-F5344CB8AC3E}">
        <p14:creationId xmlns:p14="http://schemas.microsoft.com/office/powerpoint/2010/main" val="35693315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371600"/>
            <a:ext cx="9067800" cy="5334000"/>
          </a:xfrm>
        </p:spPr>
        <p:txBody>
          <a:bodyPr>
            <a:normAutofit/>
          </a:bodyPr>
          <a:lstStyle/>
          <a:p>
            <a:pPr marL="0" indent="0" algn="ctr" fontAlgn="base">
              <a:buNone/>
            </a:pPr>
            <a:r>
              <a:rPr lang="en-US" sz="3200" b="1" dirty="0" smtClean="0">
                <a:solidFill>
                  <a:srgbClr val="FF0000"/>
                </a:solidFill>
                <a:effectLst>
                  <a:outerShdw blurRad="38100" dist="38100" dir="2700000" algn="tl">
                    <a:srgbClr val="000000">
                      <a:alpha val="43137"/>
                    </a:srgbClr>
                  </a:outerShdw>
                </a:effectLst>
              </a:rPr>
              <a:t>What </a:t>
            </a:r>
            <a:r>
              <a:rPr lang="en-US" sz="3200" b="1" dirty="0">
                <a:solidFill>
                  <a:srgbClr val="FF0000"/>
                </a:solidFill>
                <a:effectLst>
                  <a:outerShdw blurRad="38100" dist="38100" dir="2700000" algn="tl">
                    <a:srgbClr val="000000">
                      <a:alpha val="43137"/>
                    </a:srgbClr>
                  </a:outerShdw>
                </a:effectLst>
              </a:rPr>
              <a:t>Does Fasting Do For </a:t>
            </a:r>
            <a:r>
              <a:rPr lang="en-US" sz="3200" b="1" dirty="0" smtClean="0">
                <a:solidFill>
                  <a:srgbClr val="FF0000"/>
                </a:solidFill>
                <a:effectLst>
                  <a:outerShdw blurRad="38100" dist="38100" dir="2700000" algn="tl">
                    <a:srgbClr val="000000">
                      <a:alpha val="43137"/>
                    </a:srgbClr>
                  </a:outerShdw>
                </a:effectLst>
              </a:rPr>
              <a:t>Prayer</a:t>
            </a:r>
          </a:p>
          <a:p>
            <a:pPr fontAlgn="base"/>
            <a:r>
              <a:rPr lang="en-US" sz="3200" dirty="0"/>
              <a:t>Biblical fasting means saying “no” to yourself and saying “yes” to God. </a:t>
            </a:r>
            <a:r>
              <a:rPr lang="en-US" sz="3200" b="1" i="1" dirty="0">
                <a:effectLst>
                  <a:outerShdw blurRad="38100" dist="38100" dir="2700000" algn="tl">
                    <a:srgbClr val="000000">
                      <a:alpha val="43137"/>
                    </a:srgbClr>
                  </a:outerShdw>
                </a:effectLst>
              </a:rPr>
              <a:t>Biblical fasting means to deny the flesh</a:t>
            </a:r>
            <a:r>
              <a:rPr lang="en-US" sz="3200" dirty="0"/>
              <a:t> in order to find a more powerful connection with the Holy Spirit</a:t>
            </a:r>
            <a:r>
              <a:rPr lang="en-US" sz="3200" dirty="0" smtClean="0"/>
              <a:t>.</a:t>
            </a:r>
          </a:p>
          <a:p>
            <a:pPr marL="0" indent="0" fontAlgn="base">
              <a:buNone/>
            </a:pPr>
            <a:endParaRPr lang="en-US" sz="2000" dirty="0"/>
          </a:p>
          <a:p>
            <a:pPr fontAlgn="base"/>
            <a:r>
              <a:rPr lang="en-US" sz="3200" dirty="0"/>
              <a:t>And in the same way that a regular fast is supposed to boost your metabolism, fasting is a way to super-charge the power of your prayer life!</a:t>
            </a:r>
          </a:p>
          <a:p>
            <a:pPr fontAlgn="base"/>
            <a:endParaRPr lang="en-US" sz="3200" b="1" dirty="0"/>
          </a:p>
          <a:p>
            <a:pPr fontAlgn="base"/>
            <a:endParaRPr lang="en-US" sz="3200" dirty="0">
              <a:solidFill>
                <a:srgbClr val="C00000"/>
              </a:solidFill>
            </a:endParaRPr>
          </a:p>
        </p:txBody>
      </p:sp>
    </p:spTree>
    <p:extLst>
      <p:ext uri="{BB962C8B-B14F-4D97-AF65-F5344CB8AC3E}">
        <p14:creationId xmlns:p14="http://schemas.microsoft.com/office/powerpoint/2010/main" val="35847666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9906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447800"/>
            <a:ext cx="9067800" cy="5257800"/>
          </a:xfrm>
        </p:spPr>
        <p:txBody>
          <a:bodyPr>
            <a:normAutofit/>
          </a:bodyPr>
          <a:lstStyle/>
          <a:p>
            <a:pPr marL="0" indent="0" algn="ctr" fontAlgn="base">
              <a:buNone/>
            </a:pPr>
            <a:r>
              <a:rPr lang="en-US" sz="3200" b="1" dirty="0" smtClean="0">
                <a:solidFill>
                  <a:srgbClr val="FF0000"/>
                </a:solidFill>
                <a:effectLst>
                  <a:outerShdw blurRad="38100" dist="38100" dir="2700000" algn="tl">
                    <a:srgbClr val="000000">
                      <a:alpha val="43137"/>
                    </a:srgbClr>
                  </a:outerShdw>
                </a:effectLst>
              </a:rPr>
              <a:t>Why </a:t>
            </a:r>
            <a:r>
              <a:rPr lang="en-US" sz="3200" b="1" dirty="0">
                <a:solidFill>
                  <a:srgbClr val="FF0000"/>
                </a:solidFill>
                <a:effectLst>
                  <a:outerShdw blurRad="38100" dist="38100" dir="2700000" algn="tl">
                    <a:srgbClr val="000000">
                      <a:alpha val="43137"/>
                    </a:srgbClr>
                  </a:outerShdw>
                </a:effectLst>
              </a:rPr>
              <a:t>are Fasting and Prayer So </a:t>
            </a:r>
            <a:r>
              <a:rPr lang="en-US" sz="3200" b="1" dirty="0" smtClean="0">
                <a:solidFill>
                  <a:srgbClr val="FF0000"/>
                </a:solidFill>
                <a:effectLst>
                  <a:outerShdw blurRad="38100" dist="38100" dir="2700000" algn="tl">
                    <a:srgbClr val="000000">
                      <a:alpha val="43137"/>
                    </a:srgbClr>
                  </a:outerShdw>
                </a:effectLst>
              </a:rPr>
              <a:t>Important</a:t>
            </a:r>
          </a:p>
          <a:p>
            <a:pPr fontAlgn="base"/>
            <a:r>
              <a:rPr lang="en-US" sz="3200" dirty="0" smtClean="0"/>
              <a:t>Prayer </a:t>
            </a:r>
            <a:r>
              <a:rPr lang="en-US" sz="3200" dirty="0"/>
              <a:t>is a way to </a:t>
            </a:r>
            <a:r>
              <a:rPr lang="en-US" sz="3200" b="1" dirty="0"/>
              <a:t>let go and give everything over to God</a:t>
            </a:r>
            <a:r>
              <a:rPr lang="en-US" sz="3200" dirty="0"/>
              <a:t>.</a:t>
            </a:r>
          </a:p>
          <a:p>
            <a:pPr fontAlgn="base"/>
            <a:r>
              <a:rPr lang="en-US" sz="3200" dirty="0" smtClean="0"/>
              <a:t>Fasting is </a:t>
            </a:r>
            <a:r>
              <a:rPr lang="en-US" sz="3200" dirty="0"/>
              <a:t>setting aside what we seek for satisfaction in order to seek God for </a:t>
            </a:r>
            <a:r>
              <a:rPr lang="en-US" sz="3200" dirty="0" smtClean="0"/>
              <a:t>satisfaction.</a:t>
            </a:r>
          </a:p>
          <a:p>
            <a:pPr fontAlgn="base"/>
            <a:r>
              <a:rPr lang="en-US" sz="3200" dirty="0"/>
              <a:t>Fasting is where the power is, where the abundant life takes root and keeps on giving you strength to fight the real battle for the Kingdom of God</a:t>
            </a:r>
          </a:p>
          <a:p>
            <a:pPr fontAlgn="base"/>
            <a:endParaRPr lang="en-US" sz="3200" b="1" dirty="0"/>
          </a:p>
          <a:p>
            <a:pPr fontAlgn="base"/>
            <a:endParaRPr lang="en-US" sz="3200" dirty="0">
              <a:solidFill>
                <a:srgbClr val="C00000"/>
              </a:solidFill>
            </a:endParaRPr>
          </a:p>
        </p:txBody>
      </p:sp>
    </p:spTree>
    <p:extLst>
      <p:ext uri="{BB962C8B-B14F-4D97-AF65-F5344CB8AC3E}">
        <p14:creationId xmlns:p14="http://schemas.microsoft.com/office/powerpoint/2010/main" val="15581339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762000"/>
          </a:xfrm>
        </p:spPr>
        <p:txBody>
          <a:bodyPr/>
          <a:lstStyle/>
          <a:p>
            <a:pPr algn="ctr"/>
            <a:r>
              <a:rPr lang="en-US" dirty="0">
                <a:effectLst>
                  <a:outerShdw blurRad="38100" dist="38100" dir="2700000" algn="tl">
                    <a:srgbClr val="000000">
                      <a:alpha val="43137"/>
                    </a:srgbClr>
                  </a:outerShdw>
                </a:effectLst>
                <a:sym typeface="Wingdings"/>
              </a:rPr>
              <a:t></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762000"/>
            <a:ext cx="9067800" cy="6096000"/>
          </a:xfrm>
        </p:spPr>
        <p:txBody>
          <a:bodyPr>
            <a:noAutofit/>
          </a:bodyPr>
          <a:lstStyle/>
          <a:p>
            <a:pPr marL="0" indent="0" algn="ctr" fontAlgn="base">
              <a:buNone/>
            </a:pPr>
            <a:r>
              <a:rPr lang="en-US" sz="3200" b="1" dirty="0" smtClean="0">
                <a:solidFill>
                  <a:srgbClr val="FF0000"/>
                </a:solidFill>
                <a:effectLst>
                  <a:outerShdw blurRad="38100" dist="38100" dir="2700000" algn="tl">
                    <a:srgbClr val="000000">
                      <a:alpha val="43137"/>
                    </a:srgbClr>
                  </a:outerShdw>
                </a:effectLst>
              </a:rPr>
              <a:t>What </a:t>
            </a:r>
            <a:r>
              <a:rPr lang="en-US" sz="3200" b="1" dirty="0">
                <a:solidFill>
                  <a:srgbClr val="FF0000"/>
                </a:solidFill>
                <a:effectLst>
                  <a:outerShdw blurRad="38100" dist="38100" dir="2700000" algn="tl">
                    <a:srgbClr val="000000">
                      <a:alpha val="43137"/>
                    </a:srgbClr>
                  </a:outerShdw>
                </a:effectLst>
              </a:rPr>
              <a:t>Does Fasting Do Spiritually</a:t>
            </a:r>
          </a:p>
          <a:p>
            <a:pPr fontAlgn="base"/>
            <a:r>
              <a:rPr lang="en-US" sz="3200" dirty="0" smtClean="0"/>
              <a:t>What </a:t>
            </a:r>
            <a:r>
              <a:rPr lang="en-US" sz="3200" dirty="0"/>
              <a:t>fasting does spiritually </a:t>
            </a:r>
            <a:r>
              <a:rPr lang="en-US" sz="3200" dirty="0" smtClean="0"/>
              <a:t>is to </a:t>
            </a:r>
            <a:r>
              <a:rPr lang="en-US" sz="3200" dirty="0"/>
              <a:t>draw your heart in humility nearer to the heart of God</a:t>
            </a:r>
            <a:r>
              <a:rPr lang="en-US" sz="3200" dirty="0" smtClean="0"/>
              <a:t>.</a:t>
            </a:r>
          </a:p>
          <a:p>
            <a:pPr marL="0" indent="0" fontAlgn="base">
              <a:buNone/>
            </a:pPr>
            <a:endParaRPr lang="en-US" sz="800" dirty="0" smtClean="0"/>
          </a:p>
          <a:p>
            <a:pPr fontAlgn="base"/>
            <a:r>
              <a:rPr lang="en-US" sz="3200" dirty="0" smtClean="0"/>
              <a:t>When </a:t>
            </a:r>
            <a:r>
              <a:rPr lang="en-US" sz="3200" dirty="0"/>
              <a:t>you are humble </a:t>
            </a:r>
            <a:r>
              <a:rPr lang="en-US" sz="3200" dirty="0" smtClean="0"/>
              <a:t>&amp; closer to God, </a:t>
            </a:r>
            <a:r>
              <a:rPr lang="en-US" sz="3200" dirty="0"/>
              <a:t>you can hear His voice </a:t>
            </a:r>
            <a:r>
              <a:rPr lang="en-US" sz="3200" dirty="0" smtClean="0"/>
              <a:t>and His answer to your </a:t>
            </a:r>
            <a:r>
              <a:rPr lang="en-US" sz="3200" dirty="0"/>
              <a:t>prayers</a:t>
            </a:r>
            <a:r>
              <a:rPr lang="en-US" sz="3200" dirty="0" smtClean="0"/>
              <a:t>.</a:t>
            </a:r>
          </a:p>
          <a:p>
            <a:pPr marL="0" indent="0" fontAlgn="base">
              <a:buNone/>
            </a:pPr>
            <a:endParaRPr lang="en-US" sz="800" dirty="0" smtClean="0"/>
          </a:p>
          <a:p>
            <a:pPr fontAlgn="base"/>
            <a:r>
              <a:rPr lang="en-US" sz="3200" dirty="0"/>
              <a:t>The reward of </a:t>
            </a:r>
            <a:r>
              <a:rPr lang="en-US" sz="3200" dirty="0" smtClean="0"/>
              <a:t>fasting </a:t>
            </a:r>
            <a:r>
              <a:rPr lang="en-US" sz="3200" dirty="0"/>
              <a:t>is always a closer walk with God, </a:t>
            </a:r>
            <a:r>
              <a:rPr lang="en-US" sz="3200" dirty="0" smtClean="0"/>
              <a:t>in addition to receiving healing </a:t>
            </a:r>
            <a:r>
              <a:rPr lang="en-US" sz="3200" dirty="0"/>
              <a:t>either spiritually or </a:t>
            </a:r>
            <a:r>
              <a:rPr lang="en-US" sz="3200" dirty="0" smtClean="0"/>
              <a:t>physically, </a:t>
            </a:r>
            <a:r>
              <a:rPr lang="en-US" sz="3200" dirty="0"/>
              <a:t>and peace even when life is hard</a:t>
            </a:r>
            <a:r>
              <a:rPr lang="en-US" sz="3200" dirty="0" smtClean="0"/>
              <a:t>.</a:t>
            </a:r>
          </a:p>
          <a:p>
            <a:pPr fontAlgn="base"/>
            <a:r>
              <a:rPr lang="en-US" sz="3200" dirty="0"/>
              <a:t>Fasting &amp;</a:t>
            </a:r>
            <a:r>
              <a:rPr lang="en-US" sz="3200" dirty="0" smtClean="0"/>
              <a:t> </a:t>
            </a:r>
            <a:r>
              <a:rPr lang="en-US" sz="3200" dirty="0"/>
              <a:t>Prayer can change both your heart and a nation’s heart</a:t>
            </a:r>
          </a:p>
          <a:p>
            <a:pPr fontAlgn="base"/>
            <a:endParaRPr lang="en-US" sz="3200" dirty="0">
              <a:solidFill>
                <a:srgbClr val="C00000"/>
              </a:solidFill>
            </a:endParaRPr>
          </a:p>
        </p:txBody>
      </p:sp>
    </p:spTree>
    <p:extLst>
      <p:ext uri="{BB962C8B-B14F-4D97-AF65-F5344CB8AC3E}">
        <p14:creationId xmlns:p14="http://schemas.microsoft.com/office/powerpoint/2010/main" val="19585048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219200"/>
            <a:ext cx="9067800" cy="5638800"/>
          </a:xfrm>
        </p:spPr>
        <p:txBody>
          <a:bodyPr>
            <a:noAutofit/>
          </a:bodyPr>
          <a:lstStyle/>
          <a:p>
            <a:r>
              <a:rPr lang="en-US" sz="3200" dirty="0"/>
              <a:t>Followers </a:t>
            </a:r>
            <a:r>
              <a:rPr lang="en-US" sz="3200"/>
              <a:t>of </a:t>
            </a:r>
            <a:r>
              <a:rPr lang="en-US" sz="3200" smtClean="0"/>
              <a:t>Christ, </a:t>
            </a:r>
            <a:r>
              <a:rPr lang="en-US" sz="3200" dirty="0"/>
              <a:t>fast as a spiritual discipline. We don’t fast to manipulate God and appear more righteous than others. You are not </a:t>
            </a:r>
            <a:r>
              <a:rPr lang="en-US" sz="3200" dirty="0" smtClean="0"/>
              <a:t>mandated to </a:t>
            </a:r>
            <a:r>
              <a:rPr lang="en-US" sz="3200" dirty="0"/>
              <a:t>fast, but it is very beneficial </a:t>
            </a:r>
            <a:r>
              <a:rPr lang="en-US" sz="3200" dirty="0" smtClean="0"/>
              <a:t>for </a:t>
            </a:r>
            <a:r>
              <a:rPr lang="en-US" sz="3200" dirty="0"/>
              <a:t>your walk and highly recommended. </a:t>
            </a:r>
            <a:endParaRPr lang="en-US" sz="3200" dirty="0" smtClean="0"/>
          </a:p>
          <a:p>
            <a:r>
              <a:rPr lang="en-US" sz="3200" dirty="0" smtClean="0"/>
              <a:t>Fasting </a:t>
            </a:r>
            <a:r>
              <a:rPr lang="en-US" sz="3200" dirty="0"/>
              <a:t>separates you from the distractions of this world and it brings us into a closer union with God. It allows us to hear God better and fully rely upon Him</a:t>
            </a:r>
            <a:r>
              <a:rPr lang="en-US" sz="3200" dirty="0" smtClean="0"/>
              <a:t>.</a:t>
            </a:r>
          </a:p>
          <a:p>
            <a:pPr marL="0" indent="0" algn="ctr">
              <a:buNone/>
            </a:pPr>
            <a:r>
              <a:rPr lang="en-US" sz="3200" b="1" dirty="0" smtClean="0">
                <a:solidFill>
                  <a:srgbClr val="FF0000"/>
                </a:solidFill>
                <a:effectLst>
                  <a:outerShdw blurRad="38100" dist="38100" dir="2700000" algn="tl">
                    <a:srgbClr val="000000">
                      <a:alpha val="43137"/>
                    </a:srgbClr>
                  </a:outerShdw>
                </a:effectLst>
              </a:rPr>
              <a:t>You do not have to </a:t>
            </a:r>
            <a:r>
              <a:rPr lang="en-US" sz="3200" b="1" i="1" dirty="0" smtClean="0">
                <a:solidFill>
                  <a:srgbClr val="FF0000"/>
                </a:solidFill>
                <a:effectLst>
                  <a:outerShdw blurRad="38100" dist="38100" dir="2700000" algn="tl">
                    <a:srgbClr val="000000">
                      <a:alpha val="43137"/>
                    </a:srgbClr>
                  </a:outerShdw>
                </a:effectLst>
              </a:rPr>
              <a:t>fast for everything </a:t>
            </a:r>
            <a:r>
              <a:rPr lang="en-US" sz="3200" b="1" dirty="0" smtClean="0">
                <a:solidFill>
                  <a:srgbClr val="FF0000"/>
                </a:solidFill>
                <a:effectLst>
                  <a:outerShdw blurRad="38100" dist="38100" dir="2700000" algn="tl">
                    <a:srgbClr val="000000">
                      <a:alpha val="43137"/>
                    </a:srgbClr>
                  </a:outerShdw>
                </a:effectLst>
              </a:rPr>
              <a:t>but you are at liberty to </a:t>
            </a:r>
            <a:r>
              <a:rPr lang="en-US" sz="3200" b="1" i="1" dirty="0" smtClean="0">
                <a:solidFill>
                  <a:srgbClr val="FF0000"/>
                </a:solidFill>
                <a:effectLst>
                  <a:outerShdw blurRad="38100" dist="38100" dir="2700000" algn="tl">
                    <a:srgbClr val="000000">
                      <a:alpha val="43137"/>
                    </a:srgbClr>
                  </a:outerShdw>
                </a:effectLst>
              </a:rPr>
              <a:t>fast for anything</a:t>
            </a:r>
            <a:r>
              <a:rPr lang="en-US" sz="3200" b="1" dirty="0" smtClean="0">
                <a:solidFill>
                  <a:srgbClr val="FF0000"/>
                </a:solidFill>
                <a:effectLst>
                  <a:outerShdw blurRad="38100" dist="38100" dir="2700000" algn="tl">
                    <a:srgbClr val="000000">
                      <a:alpha val="43137"/>
                    </a:srgbClr>
                  </a:outerShdw>
                </a:effectLst>
              </a:rPr>
              <a:t>!</a:t>
            </a:r>
            <a:endParaRPr lang="en-US" sz="3200" b="1" dirty="0">
              <a:solidFill>
                <a:srgbClr val="FF0000"/>
              </a:solidFill>
              <a:effectLst>
                <a:outerShdw blurRad="38100" dist="38100" dir="2700000" algn="tl">
                  <a:srgbClr val="000000">
                    <a:alpha val="43137"/>
                  </a:srgbClr>
                </a:outerShdw>
              </a:effectLst>
            </a:endParaRPr>
          </a:p>
          <a:p>
            <a:pPr marL="0" indent="0">
              <a:buNone/>
            </a:pPr>
            <a:endParaRPr lang="en-US" sz="3200" dirty="0" smtClean="0"/>
          </a:p>
          <a:p>
            <a:endParaRPr lang="en-US" sz="3200" i="1" dirty="0">
              <a:solidFill>
                <a:srgbClr val="FF0000"/>
              </a:solidFill>
            </a:endParaRPr>
          </a:p>
        </p:txBody>
      </p:sp>
    </p:spTree>
    <p:extLst>
      <p:ext uri="{BB962C8B-B14F-4D97-AF65-F5344CB8AC3E}">
        <p14:creationId xmlns:p14="http://schemas.microsoft.com/office/powerpoint/2010/main" val="11706236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524000"/>
            <a:ext cx="9067800" cy="5181600"/>
          </a:xfrm>
        </p:spPr>
        <p:txBody>
          <a:bodyPr>
            <a:normAutofit/>
          </a:bodyPr>
          <a:lstStyle/>
          <a:p>
            <a:pPr algn="ctr"/>
            <a:r>
              <a:rPr lang="en-US" sz="3200" b="1" dirty="0" smtClean="0">
                <a:solidFill>
                  <a:srgbClr val="FF0000"/>
                </a:solidFill>
                <a:effectLst>
                  <a:outerShdw blurRad="38100" dist="38100" dir="2700000" algn="tl">
                    <a:srgbClr val="000000">
                      <a:alpha val="43137"/>
                    </a:srgbClr>
                  </a:outerShdw>
                </a:effectLst>
              </a:rPr>
              <a:t>Jesus </a:t>
            </a:r>
            <a:r>
              <a:rPr lang="en-US" sz="3200" b="1" dirty="0">
                <a:solidFill>
                  <a:srgbClr val="FF0000"/>
                </a:solidFill>
                <a:effectLst>
                  <a:outerShdw blurRad="38100" dist="38100" dir="2700000" algn="tl">
                    <a:srgbClr val="000000">
                      <a:alpha val="43137"/>
                    </a:srgbClr>
                  </a:outerShdw>
                </a:effectLst>
              </a:rPr>
              <a:t>expects us to </a:t>
            </a:r>
            <a:r>
              <a:rPr lang="en-US" sz="3200" b="1" dirty="0" smtClean="0">
                <a:solidFill>
                  <a:srgbClr val="FF0000"/>
                </a:solidFill>
                <a:effectLst>
                  <a:outerShdw blurRad="38100" dist="38100" dir="2700000" algn="tl">
                    <a:srgbClr val="000000">
                      <a:alpha val="43137"/>
                    </a:srgbClr>
                  </a:outerShdw>
                </a:effectLst>
              </a:rPr>
              <a:t>fast… It is expected!</a:t>
            </a:r>
            <a:endParaRPr lang="en-US" sz="3200" b="1" dirty="0">
              <a:solidFill>
                <a:srgbClr val="FF0000"/>
              </a:solidFill>
              <a:effectLst>
                <a:outerShdw blurRad="38100" dist="38100" dir="2700000" algn="tl">
                  <a:srgbClr val="000000">
                    <a:alpha val="43137"/>
                  </a:srgbClr>
                </a:outerShdw>
              </a:effectLst>
            </a:endParaRPr>
          </a:p>
          <a:p>
            <a:pPr marL="0" indent="0">
              <a:buNone/>
            </a:pPr>
            <a:r>
              <a:rPr lang="en-US" sz="3200" dirty="0"/>
              <a:t> “</a:t>
            </a:r>
            <a:r>
              <a:rPr lang="en-US" sz="3200" i="1" dirty="0">
                <a:solidFill>
                  <a:srgbClr val="0070C0"/>
                </a:solidFill>
                <a:effectLst>
                  <a:outerShdw blurRad="38100" dist="38100" dir="2700000" algn="tl">
                    <a:srgbClr val="000000">
                      <a:alpha val="43137"/>
                    </a:srgbClr>
                  </a:outerShdw>
                </a:effectLst>
              </a:rPr>
              <a:t>And when you fast</a:t>
            </a:r>
            <a:r>
              <a:rPr lang="en-US" sz="3200" dirty="0"/>
              <a:t>, do not look gloomy like the hypocrites, for they disfigure their faces that their fasting may be seen by others. Truly, I say to you, they have received their reward. But when you fast, anoint your head and wash your face, that your fasting may not be seen by others but by your Father who is in secret. And your Father who sees in secret will reward you.”</a:t>
            </a:r>
          </a:p>
          <a:p>
            <a:pPr marL="0" indent="0" algn="ctr">
              <a:buNone/>
            </a:pPr>
            <a:r>
              <a:rPr lang="en-US" sz="3200" i="1" dirty="0" smtClean="0">
                <a:solidFill>
                  <a:srgbClr val="FF0000"/>
                </a:solidFill>
              </a:rPr>
              <a:t>(Matthew 6:16-18)</a:t>
            </a:r>
          </a:p>
          <a:p>
            <a:pPr marL="0" indent="0" algn="ctr">
              <a:buNone/>
            </a:pPr>
            <a:endParaRPr lang="en-US" sz="3200" i="1" dirty="0" smtClean="0">
              <a:solidFill>
                <a:srgbClr val="FF0000"/>
              </a:solidFill>
            </a:endParaRPr>
          </a:p>
        </p:txBody>
      </p:sp>
    </p:spTree>
    <p:extLst>
      <p:ext uri="{BB962C8B-B14F-4D97-AF65-F5344CB8AC3E}">
        <p14:creationId xmlns:p14="http://schemas.microsoft.com/office/powerpoint/2010/main" val="42388936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rmAutofit/>
          </a:bodyPr>
          <a:lstStyle/>
          <a:p>
            <a:pPr algn="ctr"/>
            <a:r>
              <a:rPr lang="en-US" sz="3200" b="1" dirty="0">
                <a:solidFill>
                  <a:srgbClr val="FF0000"/>
                </a:solidFill>
                <a:effectLst>
                  <a:outerShdw blurRad="38100" dist="38100" dir="2700000" algn="tl">
                    <a:srgbClr val="000000">
                      <a:alpha val="43137"/>
                    </a:srgbClr>
                  </a:outerShdw>
                </a:effectLst>
              </a:rPr>
              <a:t>M</a:t>
            </a:r>
            <a:r>
              <a:rPr lang="en-US" sz="3200" b="1" dirty="0" smtClean="0">
                <a:solidFill>
                  <a:srgbClr val="FF0000"/>
                </a:solidFill>
                <a:effectLst>
                  <a:outerShdw blurRad="38100" dist="38100" dir="2700000" algn="tl">
                    <a:srgbClr val="000000">
                      <a:alpha val="43137"/>
                    </a:srgbClr>
                  </a:outerShdw>
                </a:effectLst>
              </a:rPr>
              <a:t>arriage relationship </a:t>
            </a:r>
          </a:p>
          <a:p>
            <a:pPr marL="0" indent="0" algn="ctr">
              <a:buNone/>
            </a:pPr>
            <a:r>
              <a:rPr lang="en-US" sz="3200" i="1" dirty="0" smtClean="0"/>
              <a:t>“Do not defraud (deprive) </a:t>
            </a:r>
            <a:r>
              <a:rPr lang="en-US" sz="3200" i="1" dirty="0"/>
              <a:t>one </a:t>
            </a:r>
            <a:r>
              <a:rPr lang="en-US" sz="3200" i="1" dirty="0" smtClean="0"/>
              <a:t>another (of sexual relations), </a:t>
            </a:r>
            <a:r>
              <a:rPr lang="en-US" sz="3200" i="1" dirty="0"/>
              <a:t>except it be with consent for a time, that ye may give yourselves to </a:t>
            </a:r>
            <a:r>
              <a:rPr lang="en-US" sz="3200" i="1" dirty="0">
                <a:solidFill>
                  <a:srgbClr val="FF0000"/>
                </a:solidFill>
              </a:rPr>
              <a:t>fasting and prayer</a:t>
            </a:r>
            <a:r>
              <a:rPr lang="en-US" sz="3200" i="1" dirty="0"/>
              <a:t>; and come together again, that Satan tempt you not for your </a:t>
            </a:r>
            <a:r>
              <a:rPr lang="en-US" sz="3200" i="1" dirty="0" smtClean="0"/>
              <a:t>incontinency (lack of self control).”</a:t>
            </a:r>
            <a:endParaRPr lang="en-US" sz="3200" i="1" dirty="0"/>
          </a:p>
          <a:p>
            <a:pPr marL="0" indent="0" algn="ctr">
              <a:buNone/>
            </a:pPr>
            <a:r>
              <a:rPr lang="en-US" sz="3200" i="1" dirty="0" smtClean="0">
                <a:solidFill>
                  <a:srgbClr val="FF0000"/>
                </a:solidFill>
              </a:rPr>
              <a:t>(1 Corinthians 7:5)</a:t>
            </a:r>
            <a:endParaRPr lang="en-US" sz="3200" dirty="0" smtClean="0">
              <a:solidFill>
                <a:srgbClr val="FF0000"/>
              </a:solidFill>
            </a:endParaRPr>
          </a:p>
          <a:p>
            <a:endParaRPr lang="en-US" sz="3200" i="1" dirty="0">
              <a:solidFill>
                <a:srgbClr val="FF0000"/>
              </a:solidFill>
            </a:endParaRPr>
          </a:p>
        </p:txBody>
      </p:sp>
    </p:spTree>
    <p:extLst>
      <p:ext uri="{BB962C8B-B14F-4D97-AF65-F5344CB8AC3E}">
        <p14:creationId xmlns:p14="http://schemas.microsoft.com/office/powerpoint/2010/main" val="17106985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76400"/>
            <a:ext cx="9067800" cy="5029200"/>
          </a:xfrm>
        </p:spPr>
        <p:txBody>
          <a:bodyPr>
            <a:normAutofit/>
          </a:bodyPr>
          <a:lstStyle/>
          <a:p>
            <a:pPr algn="ctr"/>
            <a:r>
              <a:rPr lang="en-US" sz="3200" b="1" dirty="0" smtClean="0">
                <a:solidFill>
                  <a:srgbClr val="FF0000"/>
                </a:solidFill>
                <a:effectLst>
                  <a:outerShdw blurRad="38100" dist="38100" dir="2700000" algn="tl">
                    <a:srgbClr val="000000">
                      <a:alpha val="43137"/>
                    </a:srgbClr>
                  </a:outerShdw>
                </a:effectLst>
              </a:rPr>
              <a:t>Repentance </a:t>
            </a:r>
          </a:p>
          <a:p>
            <a:pPr marL="0" indent="0">
              <a:buNone/>
            </a:pPr>
            <a:r>
              <a:rPr lang="en-US" sz="3200" i="1" dirty="0" smtClean="0"/>
              <a:t>When </a:t>
            </a:r>
            <a:r>
              <a:rPr lang="en-US" sz="3200" i="1" dirty="0"/>
              <a:t>they had assembled at </a:t>
            </a:r>
            <a:r>
              <a:rPr lang="en-US" sz="3200" i="1" dirty="0" err="1"/>
              <a:t>Mizpah</a:t>
            </a:r>
            <a:r>
              <a:rPr lang="en-US" sz="3200" i="1" dirty="0"/>
              <a:t>, they drew water and poured it out before the Lord. </a:t>
            </a:r>
            <a:r>
              <a:rPr lang="en-US" sz="3200" i="1" dirty="0">
                <a:solidFill>
                  <a:srgbClr val="FF0000"/>
                </a:solidFill>
              </a:rPr>
              <a:t>On that day they fasted and there they confessed</a:t>
            </a:r>
            <a:r>
              <a:rPr lang="en-US" sz="3200" i="1" dirty="0"/>
              <a:t>, “We have sinned against the Lord.” Now Samuel was serving as leader of Israel at </a:t>
            </a:r>
            <a:r>
              <a:rPr lang="en-US" sz="3200" i="1" dirty="0" err="1" smtClean="0"/>
              <a:t>Mizpeh</a:t>
            </a:r>
            <a:r>
              <a:rPr lang="en-US" sz="3200" i="1" dirty="0"/>
              <a:t>.</a:t>
            </a:r>
          </a:p>
          <a:p>
            <a:pPr marL="0" indent="0" algn="ctr">
              <a:buNone/>
            </a:pPr>
            <a:r>
              <a:rPr lang="en-US" sz="3200" i="1" dirty="0" smtClean="0">
                <a:solidFill>
                  <a:srgbClr val="FF0000"/>
                </a:solidFill>
              </a:rPr>
              <a:t>(1 </a:t>
            </a:r>
            <a:r>
              <a:rPr lang="en-US" sz="3200" i="1" dirty="0">
                <a:solidFill>
                  <a:srgbClr val="FF0000"/>
                </a:solidFill>
              </a:rPr>
              <a:t>Samuel </a:t>
            </a:r>
            <a:r>
              <a:rPr lang="en-US" sz="3200" i="1" dirty="0" smtClean="0">
                <a:solidFill>
                  <a:srgbClr val="FF0000"/>
                </a:solidFill>
              </a:rPr>
              <a:t>7:6)</a:t>
            </a:r>
          </a:p>
          <a:p>
            <a:pPr marL="0" indent="0">
              <a:buNone/>
            </a:pPr>
            <a:endParaRPr lang="en-US" sz="1400" dirty="0" smtClean="0"/>
          </a:p>
          <a:p>
            <a:pPr marL="0" indent="0">
              <a:buNone/>
            </a:pPr>
            <a:r>
              <a:rPr lang="en-US" sz="3200" dirty="0" smtClean="0">
                <a:solidFill>
                  <a:srgbClr val="FF0000"/>
                </a:solidFill>
                <a:sym typeface="Wingdings"/>
              </a:rPr>
              <a:t></a:t>
            </a:r>
            <a:r>
              <a:rPr lang="en-US" sz="3200" dirty="0" smtClean="0">
                <a:solidFill>
                  <a:srgbClr val="FF0000"/>
                </a:solidFill>
              </a:rPr>
              <a:t>Nineveh – Jonah 3:6-10</a:t>
            </a:r>
            <a:endParaRPr lang="en-US" sz="3200" dirty="0">
              <a:solidFill>
                <a:srgbClr val="FF0000"/>
              </a:solidFill>
            </a:endParaRPr>
          </a:p>
        </p:txBody>
      </p:sp>
    </p:spTree>
    <p:extLst>
      <p:ext uri="{BB962C8B-B14F-4D97-AF65-F5344CB8AC3E}">
        <p14:creationId xmlns:p14="http://schemas.microsoft.com/office/powerpoint/2010/main" val="9246863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260" y="609600"/>
            <a:ext cx="9067800" cy="6019800"/>
          </a:xfrm>
        </p:spPr>
        <p:txBody>
          <a:bodyPr>
            <a:noAutofit/>
          </a:bodyPr>
          <a:lstStyle/>
          <a:p>
            <a:pPr marL="0" indent="0">
              <a:buNone/>
            </a:pPr>
            <a:r>
              <a:rPr lang="en-US" sz="2800" i="1" dirty="0" smtClean="0"/>
              <a:t>“</a:t>
            </a:r>
            <a:r>
              <a:rPr lang="en-US" sz="2800" i="1" dirty="0"/>
              <a:t>Yet even now,” declares the LORD, </a:t>
            </a:r>
            <a:r>
              <a:rPr lang="en-US" sz="2800" i="1" dirty="0">
                <a:solidFill>
                  <a:srgbClr val="FF0000"/>
                </a:solidFill>
              </a:rPr>
              <a:t>“return to me with all your heart, with fasting, with weeping, and with mourning</a:t>
            </a:r>
            <a:r>
              <a:rPr lang="en-US" sz="2800" i="1" dirty="0"/>
              <a:t>; and rend your hearts and not your garments.” Return to the LORD your God, for he is gracious and merciful, slow to anger, and abounding in steadfast love; and he relents over disaster</a:t>
            </a:r>
            <a:r>
              <a:rPr lang="en-US" sz="2800" i="1" dirty="0" smtClean="0"/>
              <a:t>. </a:t>
            </a:r>
            <a:r>
              <a:rPr lang="en-US" sz="2800" dirty="0">
                <a:solidFill>
                  <a:srgbClr val="FF0000"/>
                </a:solidFill>
              </a:rPr>
              <a:t>(Joel 2:12-13)</a:t>
            </a:r>
            <a:endParaRPr lang="en-US" sz="2800" i="1" dirty="0" smtClean="0"/>
          </a:p>
          <a:p>
            <a:pPr marL="0" indent="0">
              <a:buNone/>
            </a:pPr>
            <a:endParaRPr lang="en-US" sz="2800" i="1" dirty="0"/>
          </a:p>
          <a:p>
            <a:pPr marL="0" indent="0">
              <a:buNone/>
            </a:pPr>
            <a:r>
              <a:rPr lang="en-US" sz="2800" i="1" dirty="0" smtClean="0"/>
              <a:t>Now </a:t>
            </a:r>
            <a:r>
              <a:rPr lang="en-US" sz="2800" i="1" dirty="0"/>
              <a:t>on the twenty-fourth day of this month the people of Israel were </a:t>
            </a:r>
            <a:r>
              <a:rPr lang="en-US" sz="2800" i="1" dirty="0">
                <a:solidFill>
                  <a:srgbClr val="FF0000"/>
                </a:solidFill>
              </a:rPr>
              <a:t>assembled with fasting and in sackcloth</a:t>
            </a:r>
            <a:r>
              <a:rPr lang="en-US" sz="2800" i="1" dirty="0"/>
              <a:t>, and with earth on their heads. And the Israelites </a:t>
            </a:r>
            <a:r>
              <a:rPr lang="en-US" sz="2800" i="1" u="sng" dirty="0"/>
              <a:t>separated themselves from all foreigners and stood and confessed their sins and the iniquities of their fathers</a:t>
            </a:r>
            <a:r>
              <a:rPr lang="en-US" sz="2800" i="1" dirty="0"/>
              <a:t>.</a:t>
            </a:r>
          </a:p>
          <a:p>
            <a:pPr marL="0" indent="0">
              <a:buNone/>
            </a:pPr>
            <a:r>
              <a:rPr lang="en-US" sz="2800" dirty="0" smtClean="0">
                <a:solidFill>
                  <a:srgbClr val="FF0000"/>
                </a:solidFill>
              </a:rPr>
              <a:t>(Nehemiah 9:1-2)</a:t>
            </a:r>
            <a:endParaRPr lang="en-US" sz="2800" i="1" dirty="0" smtClean="0">
              <a:solidFill>
                <a:srgbClr val="FF0000"/>
              </a:solidFill>
            </a:endParaRPr>
          </a:p>
        </p:txBody>
      </p:sp>
    </p:spTree>
    <p:extLst>
      <p:ext uri="{BB962C8B-B14F-4D97-AF65-F5344CB8AC3E}">
        <p14:creationId xmlns:p14="http://schemas.microsoft.com/office/powerpoint/2010/main" val="13838205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76400"/>
            <a:ext cx="9067800" cy="5029200"/>
          </a:xfrm>
        </p:spPr>
        <p:txBody>
          <a:bodyPr>
            <a:normAutofit/>
          </a:bodyPr>
          <a:lstStyle/>
          <a:p>
            <a:pPr algn="ctr"/>
            <a:r>
              <a:rPr lang="en-US" sz="3200" b="1" dirty="0" smtClean="0">
                <a:solidFill>
                  <a:srgbClr val="FF0000"/>
                </a:solidFill>
                <a:effectLst>
                  <a:outerShdw blurRad="38100" dist="38100" dir="2700000" algn="tl">
                    <a:srgbClr val="000000">
                      <a:alpha val="43137"/>
                    </a:srgbClr>
                  </a:outerShdw>
                </a:effectLst>
              </a:rPr>
              <a:t>Distress </a:t>
            </a:r>
            <a:r>
              <a:rPr lang="en-US" sz="3200" b="1" dirty="0">
                <a:solidFill>
                  <a:srgbClr val="FF0000"/>
                </a:solidFill>
                <a:effectLst>
                  <a:outerShdw blurRad="38100" dist="38100" dir="2700000" algn="tl">
                    <a:srgbClr val="000000">
                      <a:alpha val="43137"/>
                    </a:srgbClr>
                  </a:outerShdw>
                </a:effectLst>
              </a:rPr>
              <a:t>and </a:t>
            </a:r>
            <a:r>
              <a:rPr lang="en-US" sz="3200" b="1" dirty="0" smtClean="0">
                <a:solidFill>
                  <a:srgbClr val="FF0000"/>
                </a:solidFill>
                <a:effectLst>
                  <a:outerShdw blurRad="38100" dist="38100" dir="2700000" algn="tl">
                    <a:srgbClr val="000000">
                      <a:alpha val="43137"/>
                    </a:srgbClr>
                  </a:outerShdw>
                </a:effectLst>
              </a:rPr>
              <a:t>grief </a:t>
            </a:r>
          </a:p>
          <a:p>
            <a:pPr marL="0" indent="0">
              <a:buNone/>
            </a:pPr>
            <a:r>
              <a:rPr lang="en-US" sz="3200" i="1" dirty="0" smtClean="0"/>
              <a:t>Then</a:t>
            </a:r>
            <a:r>
              <a:rPr lang="en-US" sz="3200" i="1" dirty="0"/>
              <a:t> all the people of Israel, the whole army, went up and came to Bethel and wept. </a:t>
            </a:r>
            <a:r>
              <a:rPr lang="en-US" sz="3200" i="1" dirty="0">
                <a:solidFill>
                  <a:srgbClr val="FF0000"/>
                </a:solidFill>
              </a:rPr>
              <a:t>They sat there before the Lord and fasted that day until evening</a:t>
            </a:r>
            <a:r>
              <a:rPr lang="en-US" sz="3200" i="1" dirty="0"/>
              <a:t>, and offered burnt offerings and peace offerings before the Lord</a:t>
            </a:r>
            <a:r>
              <a:rPr lang="en-US" sz="3200" i="1" dirty="0" smtClean="0"/>
              <a:t>.</a:t>
            </a:r>
            <a:endParaRPr lang="en-US" sz="3200" i="1" dirty="0"/>
          </a:p>
          <a:p>
            <a:pPr marL="0" indent="0" algn="ctr">
              <a:buNone/>
            </a:pPr>
            <a:r>
              <a:rPr lang="en-US" sz="3200" i="1" dirty="0" smtClean="0">
                <a:solidFill>
                  <a:srgbClr val="FF0000"/>
                </a:solidFill>
              </a:rPr>
              <a:t>(</a:t>
            </a:r>
            <a:r>
              <a:rPr lang="en-US" sz="3200" i="1" dirty="0">
                <a:solidFill>
                  <a:srgbClr val="FF0000"/>
                </a:solidFill>
              </a:rPr>
              <a:t>Judges </a:t>
            </a:r>
            <a:r>
              <a:rPr lang="en-US" sz="3200" i="1" dirty="0" smtClean="0">
                <a:solidFill>
                  <a:srgbClr val="FF0000"/>
                </a:solidFill>
              </a:rPr>
              <a:t>20:26)</a:t>
            </a:r>
            <a:endParaRPr lang="en-US" sz="3200" i="1" dirty="0">
              <a:solidFill>
                <a:srgbClr val="FF0000"/>
              </a:solidFill>
            </a:endParaRPr>
          </a:p>
        </p:txBody>
      </p:sp>
    </p:spTree>
    <p:extLst>
      <p:ext uri="{BB962C8B-B14F-4D97-AF65-F5344CB8AC3E}">
        <p14:creationId xmlns:p14="http://schemas.microsoft.com/office/powerpoint/2010/main" val="3875766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990600"/>
          </a:xfrm>
        </p:spPr>
        <p:txBody>
          <a:bodyPr>
            <a:noAutofit/>
          </a:bodyPr>
          <a:lstStyle/>
          <a:p>
            <a:pPr algn="ctr"/>
            <a:r>
              <a:rPr lang="en-US" sz="3800" dirty="0" smtClean="0">
                <a:effectLst>
                  <a:outerShdw blurRad="38100" dist="38100" dir="2700000" algn="tl">
                    <a:srgbClr val="000000">
                      <a:alpha val="43137"/>
                    </a:srgbClr>
                  </a:outerShdw>
                </a:effectLst>
              </a:rPr>
              <a:t>Some things we cannot cancel or reverse</a:t>
            </a:r>
            <a:endParaRPr lang="en-US" sz="3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752600"/>
            <a:ext cx="8839200" cy="4876800"/>
          </a:xfrm>
        </p:spPr>
        <p:txBody>
          <a:bodyPr>
            <a:normAutofit/>
          </a:bodyPr>
          <a:lstStyle/>
          <a:p>
            <a:r>
              <a:rPr lang="en-US" sz="4000" dirty="0" smtClean="0"/>
              <a:t>The </a:t>
            </a:r>
            <a:r>
              <a:rPr lang="en-US" sz="4000" i="1" dirty="0" smtClean="0">
                <a:solidFill>
                  <a:srgbClr val="0070C0"/>
                </a:solidFill>
                <a:effectLst>
                  <a:outerShdw blurRad="38100" dist="38100" dir="2700000" algn="tl">
                    <a:srgbClr val="000000">
                      <a:alpha val="43137"/>
                    </a:srgbClr>
                  </a:outerShdw>
                </a:effectLst>
              </a:rPr>
              <a:t>purposes</a:t>
            </a:r>
            <a:r>
              <a:rPr lang="en-US" sz="4000" dirty="0" smtClean="0"/>
              <a:t> of God </a:t>
            </a:r>
            <a:r>
              <a:rPr lang="en-US" sz="4000" dirty="0" smtClean="0">
                <a:solidFill>
                  <a:srgbClr val="0070C0"/>
                </a:solidFill>
                <a:effectLst>
                  <a:outerShdw blurRad="38100" dist="38100" dir="2700000" algn="tl">
                    <a:srgbClr val="000000">
                      <a:alpha val="43137"/>
                    </a:srgbClr>
                  </a:outerShdw>
                </a:effectLst>
              </a:rPr>
              <a:t>[</a:t>
            </a:r>
            <a:r>
              <a:rPr lang="en-US" sz="4000" i="1" dirty="0" smtClean="0">
                <a:solidFill>
                  <a:srgbClr val="0070C0"/>
                </a:solidFill>
                <a:effectLst>
                  <a:outerShdw blurRad="38100" dist="38100" dir="2700000" algn="tl">
                    <a:srgbClr val="000000">
                      <a:alpha val="43137"/>
                    </a:srgbClr>
                  </a:outerShdw>
                </a:effectLst>
              </a:rPr>
              <a:t>ordained</a:t>
            </a:r>
            <a:r>
              <a:rPr lang="en-US" sz="4000" i="1" dirty="0">
                <a:solidFill>
                  <a:srgbClr val="0070C0"/>
                </a:solidFill>
                <a:effectLst>
                  <a:outerShdw blurRad="38100" dist="38100" dir="2700000" algn="tl">
                    <a:srgbClr val="000000">
                      <a:alpha val="43137"/>
                    </a:srgbClr>
                  </a:outerShdw>
                </a:effectLst>
              </a:rPr>
              <a:t>, </a:t>
            </a:r>
            <a:r>
              <a:rPr lang="en-US" sz="4000" i="1" dirty="0" smtClean="0">
                <a:solidFill>
                  <a:srgbClr val="0070C0"/>
                </a:solidFill>
                <a:effectLst>
                  <a:outerShdw blurRad="38100" dist="38100" dir="2700000" algn="tl">
                    <a:srgbClr val="000000">
                      <a:alpha val="43137"/>
                    </a:srgbClr>
                  </a:outerShdw>
                </a:effectLst>
              </a:rPr>
              <a:t>fixed, set to fulfill God’s personal agenda</a:t>
            </a:r>
            <a:r>
              <a:rPr lang="en-US" sz="4000" dirty="0" smtClean="0">
                <a:solidFill>
                  <a:srgbClr val="0070C0"/>
                </a:solidFill>
                <a:effectLst>
                  <a:outerShdw blurRad="38100" dist="38100" dir="2700000" algn="tl">
                    <a:srgbClr val="000000">
                      <a:alpha val="43137"/>
                    </a:srgbClr>
                  </a:outerShdw>
                </a:effectLst>
              </a:rPr>
              <a:t>]</a:t>
            </a:r>
            <a:r>
              <a:rPr lang="en-US" sz="4000" dirty="0" smtClean="0"/>
              <a:t>: </a:t>
            </a:r>
          </a:p>
          <a:p>
            <a:pPr marL="0" indent="0">
              <a:buNone/>
            </a:pPr>
            <a:r>
              <a:rPr lang="en-US" sz="3600" dirty="0" smtClean="0">
                <a:solidFill>
                  <a:srgbClr val="FF0000"/>
                </a:solidFill>
              </a:rPr>
              <a:t>Ex. Persecution, trials, etc. – 2 Tim. 3:12, 1 Thess. 3:1-4, 1 Peter 2:20-21…..</a:t>
            </a:r>
          </a:p>
          <a:p>
            <a:pPr marL="0" indent="0">
              <a:buNone/>
            </a:pPr>
            <a:r>
              <a:rPr lang="en-US" sz="3600" i="1" dirty="0" smtClean="0">
                <a:solidFill>
                  <a:srgbClr val="0070C0"/>
                </a:solidFill>
                <a:effectLst>
                  <a:outerShdw blurRad="38100" dist="38100" dir="2700000" algn="tl">
                    <a:srgbClr val="000000">
                      <a:alpha val="43137"/>
                    </a:srgbClr>
                  </a:outerShdw>
                </a:effectLst>
              </a:rPr>
              <a:t>“Paul’s illness” </a:t>
            </a:r>
            <a:r>
              <a:rPr lang="en-US" sz="3600" dirty="0" smtClean="0">
                <a:solidFill>
                  <a:srgbClr val="FF0000"/>
                </a:solidFill>
              </a:rPr>
              <a:t>2 Cor. 12:6-10</a:t>
            </a:r>
          </a:p>
          <a:p>
            <a:pPr marL="0" indent="0">
              <a:buNone/>
            </a:pPr>
            <a:endParaRPr lang="en-US" sz="4000" dirty="0"/>
          </a:p>
        </p:txBody>
      </p:sp>
    </p:spTree>
    <p:extLst>
      <p:ext uri="{BB962C8B-B14F-4D97-AF65-F5344CB8AC3E}">
        <p14:creationId xmlns:p14="http://schemas.microsoft.com/office/powerpoint/2010/main" val="28410528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260" y="838200"/>
            <a:ext cx="9067800" cy="5791200"/>
          </a:xfrm>
        </p:spPr>
        <p:txBody>
          <a:bodyPr>
            <a:noAutofit/>
          </a:bodyPr>
          <a:lstStyle/>
          <a:p>
            <a:pPr marL="0" indent="0">
              <a:buNone/>
            </a:pPr>
            <a:r>
              <a:rPr lang="en-US" sz="2800" i="1" dirty="0" smtClean="0"/>
              <a:t>Then </a:t>
            </a:r>
            <a:r>
              <a:rPr lang="en-US" sz="2800" i="1" dirty="0"/>
              <a:t>they all came and urged David to eat something while it was still day; but David took an oath, saying, “May God deal with me, be it ever so severely, </a:t>
            </a:r>
            <a:r>
              <a:rPr lang="en-US" sz="2800" i="1" dirty="0">
                <a:solidFill>
                  <a:srgbClr val="FF0000"/>
                </a:solidFill>
              </a:rPr>
              <a:t>if I taste bread or anything else before the sun sets!”</a:t>
            </a:r>
            <a:r>
              <a:rPr lang="en-US" sz="2800" i="1" dirty="0" smtClean="0"/>
              <a:t>. </a:t>
            </a:r>
          </a:p>
          <a:p>
            <a:pPr marL="0" indent="0">
              <a:buNone/>
            </a:pPr>
            <a:r>
              <a:rPr lang="en-US" sz="2800" dirty="0" smtClean="0">
                <a:solidFill>
                  <a:srgbClr val="FF0000"/>
                </a:solidFill>
              </a:rPr>
              <a:t>(</a:t>
            </a:r>
            <a:r>
              <a:rPr lang="en-US" sz="2800" dirty="0">
                <a:solidFill>
                  <a:srgbClr val="FF0000"/>
                </a:solidFill>
              </a:rPr>
              <a:t>2 Samuel </a:t>
            </a:r>
            <a:r>
              <a:rPr lang="en-US" sz="2800" dirty="0" smtClean="0">
                <a:solidFill>
                  <a:srgbClr val="FF0000"/>
                </a:solidFill>
              </a:rPr>
              <a:t>3:35)</a:t>
            </a:r>
            <a:endParaRPr lang="en-US" sz="2800" i="1" dirty="0" smtClean="0">
              <a:solidFill>
                <a:srgbClr val="FF0000"/>
              </a:solidFill>
            </a:endParaRPr>
          </a:p>
          <a:p>
            <a:pPr marL="0" indent="0">
              <a:buNone/>
            </a:pPr>
            <a:endParaRPr lang="en-US" sz="2800" i="1" dirty="0"/>
          </a:p>
          <a:p>
            <a:pPr marL="0" indent="0">
              <a:buNone/>
            </a:pPr>
            <a:r>
              <a:rPr lang="en-US" sz="2800" i="1" dirty="0"/>
              <a:t>All the valiant men arose, and went all night, and took the body of Saul and the bodies of his sons from the wall of </a:t>
            </a:r>
            <a:r>
              <a:rPr lang="en-US" sz="2800" i="1" dirty="0" err="1"/>
              <a:t>Bethshan</a:t>
            </a:r>
            <a:r>
              <a:rPr lang="en-US" sz="2800" i="1" dirty="0"/>
              <a:t>, and came to </a:t>
            </a:r>
            <a:r>
              <a:rPr lang="en-US" sz="2800" i="1" dirty="0" err="1"/>
              <a:t>Jabesh</a:t>
            </a:r>
            <a:r>
              <a:rPr lang="en-US" sz="2800" i="1" dirty="0"/>
              <a:t>, and burnt them there. And they took their bones, and buried them under a tree at </a:t>
            </a:r>
            <a:r>
              <a:rPr lang="en-US" sz="2800" i="1" dirty="0" err="1"/>
              <a:t>Jabesh</a:t>
            </a:r>
            <a:r>
              <a:rPr lang="en-US" sz="2800" i="1" dirty="0"/>
              <a:t>, </a:t>
            </a:r>
            <a:r>
              <a:rPr lang="en-US" sz="2800" i="1" dirty="0">
                <a:solidFill>
                  <a:srgbClr val="FF0000"/>
                </a:solidFill>
              </a:rPr>
              <a:t>and fasted seven days.</a:t>
            </a:r>
          </a:p>
          <a:p>
            <a:pPr marL="0" indent="0">
              <a:buNone/>
            </a:pPr>
            <a:r>
              <a:rPr lang="en-US" sz="2800" dirty="0" smtClean="0">
                <a:solidFill>
                  <a:srgbClr val="FF0000"/>
                </a:solidFill>
              </a:rPr>
              <a:t>(1 </a:t>
            </a:r>
            <a:r>
              <a:rPr lang="en-US" sz="2800" dirty="0">
                <a:solidFill>
                  <a:srgbClr val="FF0000"/>
                </a:solidFill>
              </a:rPr>
              <a:t>Samuel </a:t>
            </a:r>
            <a:r>
              <a:rPr lang="en-US" sz="2800" dirty="0" smtClean="0">
                <a:solidFill>
                  <a:srgbClr val="FF0000"/>
                </a:solidFill>
              </a:rPr>
              <a:t>31:12-13)</a:t>
            </a:r>
            <a:endParaRPr lang="en-US" sz="2800" i="1" dirty="0" smtClean="0">
              <a:solidFill>
                <a:srgbClr val="FF0000"/>
              </a:solidFill>
            </a:endParaRPr>
          </a:p>
        </p:txBody>
      </p:sp>
    </p:spTree>
    <p:extLst>
      <p:ext uri="{BB962C8B-B14F-4D97-AF65-F5344CB8AC3E}">
        <p14:creationId xmlns:p14="http://schemas.microsoft.com/office/powerpoint/2010/main" val="42064712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371600"/>
            <a:ext cx="9067800" cy="5486400"/>
          </a:xfrm>
        </p:spPr>
        <p:txBody>
          <a:bodyPr>
            <a:noAutofit/>
          </a:bodyPr>
          <a:lstStyle/>
          <a:p>
            <a:pPr algn="ctr"/>
            <a:r>
              <a:rPr lang="en-US" sz="3200" b="1" dirty="0" smtClean="0">
                <a:solidFill>
                  <a:srgbClr val="FF0000"/>
                </a:solidFill>
                <a:effectLst>
                  <a:outerShdw blurRad="38100" dist="38100" dir="2700000" algn="tl">
                    <a:srgbClr val="000000">
                      <a:alpha val="43137"/>
                    </a:srgbClr>
                  </a:outerShdw>
                </a:effectLst>
              </a:rPr>
              <a:t>Guidance when </a:t>
            </a:r>
            <a:r>
              <a:rPr lang="en-US" sz="3200" b="1" dirty="0">
                <a:solidFill>
                  <a:srgbClr val="FF0000"/>
                </a:solidFill>
                <a:effectLst>
                  <a:outerShdw blurRad="38100" dist="38100" dir="2700000" algn="tl">
                    <a:srgbClr val="000000">
                      <a:alpha val="43137"/>
                    </a:srgbClr>
                  </a:outerShdw>
                </a:effectLst>
              </a:rPr>
              <a:t>making important </a:t>
            </a:r>
            <a:r>
              <a:rPr lang="en-US" sz="3200" b="1" dirty="0" smtClean="0">
                <a:solidFill>
                  <a:srgbClr val="FF0000"/>
                </a:solidFill>
                <a:effectLst>
                  <a:outerShdw blurRad="38100" dist="38100" dir="2700000" algn="tl">
                    <a:srgbClr val="000000">
                      <a:alpha val="43137"/>
                    </a:srgbClr>
                  </a:outerShdw>
                </a:effectLst>
              </a:rPr>
              <a:t>decisions </a:t>
            </a:r>
          </a:p>
          <a:p>
            <a:pPr marL="0" indent="0">
              <a:buNone/>
            </a:pPr>
            <a:endParaRPr lang="en-US" sz="1400" i="1" dirty="0" smtClean="0"/>
          </a:p>
          <a:p>
            <a:pPr marL="0" indent="0">
              <a:buNone/>
            </a:pPr>
            <a:r>
              <a:rPr lang="en-US" sz="3200" i="1" dirty="0" smtClean="0"/>
              <a:t>As </a:t>
            </a:r>
            <a:r>
              <a:rPr lang="en-US" sz="3200" i="1" dirty="0"/>
              <a:t>they ministered to the Lord, </a:t>
            </a:r>
            <a:r>
              <a:rPr lang="en-US" sz="3200" i="1" dirty="0">
                <a:solidFill>
                  <a:srgbClr val="FF0000"/>
                </a:solidFill>
              </a:rPr>
              <a:t>and fasted</a:t>
            </a:r>
            <a:r>
              <a:rPr lang="en-US" sz="3200" i="1" dirty="0"/>
              <a:t>, the Holy Ghost said, Separate me Barnabas and Saul for the work whereunto I have called them. </a:t>
            </a:r>
            <a:r>
              <a:rPr lang="en-US" sz="3200" i="1" dirty="0" smtClean="0"/>
              <a:t>And </a:t>
            </a:r>
            <a:r>
              <a:rPr lang="en-US" sz="3200" i="1" dirty="0"/>
              <a:t>when they had </a:t>
            </a:r>
            <a:r>
              <a:rPr lang="en-US" sz="3200" i="1" dirty="0">
                <a:solidFill>
                  <a:srgbClr val="FF0000"/>
                </a:solidFill>
              </a:rPr>
              <a:t>fasted and prayed</a:t>
            </a:r>
            <a:r>
              <a:rPr lang="en-US" sz="3200" i="1" dirty="0"/>
              <a:t>, and laid their hands on them, they sent them away</a:t>
            </a:r>
            <a:r>
              <a:rPr lang="en-US" sz="3200" i="1" dirty="0" smtClean="0"/>
              <a:t>.</a:t>
            </a:r>
            <a:r>
              <a:rPr lang="en-US" sz="3200" dirty="0"/>
              <a:t> </a:t>
            </a:r>
            <a:r>
              <a:rPr lang="en-US" sz="3200" i="1" dirty="0"/>
              <a:t>So they, being sent forth by the Holy Ghost, departed unto Seleucia; and from thence they sailed to Cyprus.</a:t>
            </a:r>
            <a:r>
              <a:rPr lang="en-US" sz="3200" i="1" dirty="0" smtClean="0"/>
              <a:t> </a:t>
            </a:r>
            <a:r>
              <a:rPr lang="en-US" sz="3200" i="1" dirty="0"/>
              <a:t> </a:t>
            </a:r>
          </a:p>
          <a:p>
            <a:pPr marL="0" indent="0" algn="ctr">
              <a:buNone/>
            </a:pPr>
            <a:r>
              <a:rPr lang="en-US" sz="3200" i="1" dirty="0" smtClean="0">
                <a:solidFill>
                  <a:srgbClr val="FF0000"/>
                </a:solidFill>
              </a:rPr>
              <a:t>(Acts 13:2-3)</a:t>
            </a:r>
            <a:endParaRPr lang="en-US" sz="3200" i="1" dirty="0">
              <a:solidFill>
                <a:srgbClr val="FF0000"/>
              </a:solidFill>
            </a:endParaRPr>
          </a:p>
        </p:txBody>
      </p:sp>
    </p:spTree>
    <p:extLst>
      <p:ext uri="{BB962C8B-B14F-4D97-AF65-F5344CB8AC3E}">
        <p14:creationId xmlns:p14="http://schemas.microsoft.com/office/powerpoint/2010/main" val="20216234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371600"/>
            <a:ext cx="9067800" cy="5486400"/>
          </a:xfrm>
        </p:spPr>
        <p:txBody>
          <a:bodyPr>
            <a:noAutofit/>
          </a:bodyPr>
          <a:lstStyle/>
          <a:p>
            <a:pPr algn="ctr"/>
            <a:r>
              <a:rPr lang="en-US" sz="3200" b="1" dirty="0" smtClean="0">
                <a:solidFill>
                  <a:srgbClr val="FF0000"/>
                </a:solidFill>
                <a:effectLst>
                  <a:outerShdw blurRad="38100" dist="38100" dir="2700000" algn="tl">
                    <a:srgbClr val="000000">
                      <a:alpha val="43137"/>
                    </a:srgbClr>
                  </a:outerShdw>
                </a:effectLst>
              </a:rPr>
              <a:t>Guidance when </a:t>
            </a:r>
            <a:r>
              <a:rPr lang="en-US" sz="3200" b="1" dirty="0">
                <a:solidFill>
                  <a:srgbClr val="FF0000"/>
                </a:solidFill>
                <a:effectLst>
                  <a:outerShdw blurRad="38100" dist="38100" dir="2700000" algn="tl">
                    <a:srgbClr val="000000">
                      <a:alpha val="43137"/>
                    </a:srgbClr>
                  </a:outerShdw>
                </a:effectLst>
              </a:rPr>
              <a:t>making important </a:t>
            </a:r>
            <a:r>
              <a:rPr lang="en-US" sz="3200" b="1" dirty="0" smtClean="0">
                <a:solidFill>
                  <a:srgbClr val="FF0000"/>
                </a:solidFill>
                <a:effectLst>
                  <a:outerShdw blurRad="38100" dist="38100" dir="2700000" algn="tl">
                    <a:srgbClr val="000000">
                      <a:alpha val="43137"/>
                    </a:srgbClr>
                  </a:outerShdw>
                </a:effectLst>
              </a:rPr>
              <a:t>decisions </a:t>
            </a:r>
          </a:p>
          <a:p>
            <a:pPr marL="0" indent="0">
              <a:buNone/>
            </a:pPr>
            <a:endParaRPr lang="en-US" sz="1400" i="1" dirty="0" smtClean="0"/>
          </a:p>
          <a:p>
            <a:pPr marL="0" indent="0">
              <a:buNone/>
            </a:pPr>
            <a:r>
              <a:rPr lang="en-US" sz="3200" i="1" dirty="0" smtClean="0"/>
              <a:t>And </a:t>
            </a:r>
            <a:r>
              <a:rPr lang="en-US" sz="3200" i="1" dirty="0"/>
              <a:t>when they had ordained them elders in every church, and had </a:t>
            </a:r>
            <a:r>
              <a:rPr lang="en-US" sz="3200" i="1" dirty="0">
                <a:solidFill>
                  <a:srgbClr val="FF0000"/>
                </a:solidFill>
              </a:rPr>
              <a:t>prayed with fasting</a:t>
            </a:r>
            <a:r>
              <a:rPr lang="en-US" sz="3200" i="1" dirty="0"/>
              <a:t>, they commended them to the Lord, on whom they believed</a:t>
            </a:r>
            <a:r>
              <a:rPr lang="en-US" sz="3200" i="1" dirty="0" smtClean="0"/>
              <a:t>.			</a:t>
            </a:r>
            <a:r>
              <a:rPr lang="en-US" sz="3200" i="1" dirty="0" smtClean="0">
                <a:solidFill>
                  <a:srgbClr val="FF0000"/>
                </a:solidFill>
              </a:rPr>
              <a:t>(Acts 14:23)</a:t>
            </a:r>
          </a:p>
          <a:p>
            <a:pPr marL="0" indent="0">
              <a:buNone/>
            </a:pPr>
            <a:r>
              <a:rPr lang="en-US" sz="3200" b="1" dirty="0" smtClean="0">
                <a:solidFill>
                  <a:srgbClr val="0070C0"/>
                </a:solidFill>
                <a:effectLst>
                  <a:outerShdw blurRad="38100" dist="38100" dir="2700000" algn="tl">
                    <a:srgbClr val="000000">
                      <a:alpha val="43137"/>
                    </a:srgbClr>
                  </a:outerShdw>
                </a:effectLst>
              </a:rPr>
              <a:t>-Call to Ministry</a:t>
            </a:r>
          </a:p>
          <a:p>
            <a:pPr marL="0" indent="0">
              <a:buNone/>
            </a:pPr>
            <a:r>
              <a:rPr lang="en-US" sz="3200" b="1" dirty="0" smtClean="0">
                <a:solidFill>
                  <a:srgbClr val="0070C0"/>
                </a:solidFill>
                <a:effectLst>
                  <a:outerShdw blurRad="38100" dist="38100" dir="2700000" algn="tl">
                    <a:srgbClr val="000000">
                      <a:alpha val="43137"/>
                    </a:srgbClr>
                  </a:outerShdw>
                </a:effectLst>
              </a:rPr>
              <a:t>-Career start</a:t>
            </a:r>
          </a:p>
          <a:p>
            <a:pPr marL="0" indent="0">
              <a:buNone/>
            </a:pPr>
            <a:r>
              <a:rPr lang="en-US" sz="3200" b="1" dirty="0">
                <a:solidFill>
                  <a:srgbClr val="0070C0"/>
                </a:solidFill>
                <a:effectLst>
                  <a:outerShdw blurRad="38100" dist="38100" dir="2700000" algn="tl">
                    <a:srgbClr val="000000">
                      <a:alpha val="43137"/>
                    </a:srgbClr>
                  </a:outerShdw>
                </a:effectLst>
              </a:rPr>
              <a:t>-</a:t>
            </a:r>
            <a:r>
              <a:rPr lang="en-US" sz="3200" b="1" dirty="0" smtClean="0">
                <a:solidFill>
                  <a:srgbClr val="0070C0"/>
                </a:solidFill>
                <a:effectLst>
                  <a:outerShdw blurRad="38100" dist="38100" dir="2700000" algn="tl">
                    <a:srgbClr val="000000">
                      <a:alpha val="43137"/>
                    </a:srgbClr>
                  </a:outerShdw>
                </a:effectLst>
              </a:rPr>
              <a:t>Career switch</a:t>
            </a:r>
          </a:p>
          <a:p>
            <a:pPr marL="0" indent="0">
              <a:buNone/>
            </a:pPr>
            <a:r>
              <a:rPr lang="en-US" sz="3200" b="1" dirty="0" smtClean="0">
                <a:solidFill>
                  <a:srgbClr val="0070C0"/>
                </a:solidFill>
                <a:effectLst>
                  <a:outerShdw blurRad="38100" dist="38100" dir="2700000" algn="tl">
                    <a:srgbClr val="000000">
                      <a:alpha val="43137"/>
                    </a:srgbClr>
                  </a:outerShdw>
                </a:effectLst>
              </a:rPr>
              <a:t>-Life changing decisions</a:t>
            </a:r>
            <a:endParaRPr lang="en-US" sz="32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168848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219200"/>
            <a:ext cx="9067800" cy="5638800"/>
          </a:xfrm>
        </p:spPr>
        <p:txBody>
          <a:bodyPr>
            <a:noAutofit/>
          </a:bodyPr>
          <a:lstStyle/>
          <a:p>
            <a:pPr algn="ctr"/>
            <a:r>
              <a:rPr lang="en-US" sz="3200" b="1" dirty="0">
                <a:solidFill>
                  <a:srgbClr val="FF0000"/>
                </a:solidFill>
                <a:effectLst>
                  <a:outerShdw blurRad="38100" dist="38100" dir="2700000" algn="tl">
                    <a:srgbClr val="000000">
                      <a:alpha val="43137"/>
                    </a:srgbClr>
                  </a:outerShdw>
                </a:effectLst>
              </a:rPr>
              <a:t>T</a:t>
            </a:r>
            <a:r>
              <a:rPr lang="en-US" sz="3200" b="1" dirty="0" smtClean="0">
                <a:solidFill>
                  <a:srgbClr val="FF0000"/>
                </a:solidFill>
                <a:effectLst>
                  <a:outerShdw blurRad="38100" dist="38100" dir="2700000" algn="tl">
                    <a:srgbClr val="000000">
                      <a:alpha val="43137"/>
                    </a:srgbClr>
                  </a:outerShdw>
                </a:effectLst>
              </a:rPr>
              <a:t>he state of our nation (country) </a:t>
            </a:r>
          </a:p>
          <a:p>
            <a:pPr marL="0" indent="0">
              <a:buNone/>
            </a:pPr>
            <a:endParaRPr lang="en-US" sz="1400" i="1" dirty="0" smtClean="0"/>
          </a:p>
          <a:p>
            <a:pPr marL="0" indent="0">
              <a:buNone/>
            </a:pPr>
            <a:r>
              <a:rPr lang="en-US" sz="3200" i="1" dirty="0" smtClean="0"/>
              <a:t>And </a:t>
            </a:r>
            <a:r>
              <a:rPr lang="en-US" sz="3200" i="1" dirty="0"/>
              <a:t>it came to pass, when I heard these words, that I sat down and wept, and mourned certain days, and </a:t>
            </a:r>
            <a:r>
              <a:rPr lang="en-US" sz="3200" i="1" dirty="0">
                <a:solidFill>
                  <a:srgbClr val="FF0000"/>
                </a:solidFill>
              </a:rPr>
              <a:t>fasted, and prayed</a:t>
            </a:r>
            <a:r>
              <a:rPr lang="en-US" sz="3200" i="1" dirty="0"/>
              <a:t> before the God of </a:t>
            </a:r>
            <a:r>
              <a:rPr lang="en-US" sz="3200" i="1" dirty="0" smtClean="0"/>
              <a:t>heaven. </a:t>
            </a:r>
            <a:r>
              <a:rPr lang="en-US" sz="3200" i="1" dirty="0"/>
              <a:t> </a:t>
            </a:r>
            <a:r>
              <a:rPr lang="en-US" sz="3200" i="1" dirty="0" smtClean="0"/>
              <a:t>		</a:t>
            </a:r>
            <a:r>
              <a:rPr lang="en-US" sz="3200" i="1" dirty="0" smtClean="0">
                <a:solidFill>
                  <a:srgbClr val="FF0000"/>
                </a:solidFill>
              </a:rPr>
              <a:t>(Nehemiah 1:4)</a:t>
            </a:r>
          </a:p>
          <a:p>
            <a:pPr marL="0" indent="0">
              <a:buNone/>
            </a:pPr>
            <a:endParaRPr lang="en-US" sz="1600" i="1" dirty="0" smtClean="0">
              <a:solidFill>
                <a:srgbClr val="FF0000"/>
              </a:solidFill>
            </a:endParaRPr>
          </a:p>
          <a:p>
            <a:pPr marL="0" indent="0">
              <a:buNone/>
            </a:pPr>
            <a:r>
              <a:rPr lang="en-US" sz="3200" i="1" dirty="0" smtClean="0"/>
              <a:t>(Vs. 3) And </a:t>
            </a:r>
            <a:r>
              <a:rPr lang="en-US" sz="3200" i="1" dirty="0"/>
              <a:t>I set my face unto the Lord God, to seek by </a:t>
            </a:r>
            <a:r>
              <a:rPr lang="en-US" sz="3200" i="1" dirty="0">
                <a:solidFill>
                  <a:srgbClr val="FF0000"/>
                </a:solidFill>
              </a:rPr>
              <a:t>prayer and supplications, with fasting</a:t>
            </a:r>
            <a:r>
              <a:rPr lang="en-US" sz="3200" i="1" dirty="0"/>
              <a:t>, and sackcloth, and </a:t>
            </a:r>
            <a:r>
              <a:rPr lang="en-US" sz="3200" i="1" dirty="0" smtClean="0"/>
              <a:t>ashes</a:t>
            </a:r>
          </a:p>
          <a:p>
            <a:pPr marL="0" indent="0" algn="ctr">
              <a:buNone/>
            </a:pPr>
            <a:r>
              <a:rPr lang="en-US" sz="3200" i="1" dirty="0" smtClean="0">
                <a:solidFill>
                  <a:srgbClr val="FF0000"/>
                </a:solidFill>
              </a:rPr>
              <a:t>(Daniel 9:3-6)</a:t>
            </a:r>
            <a:endParaRPr lang="en-US" sz="3200" i="1" dirty="0">
              <a:solidFill>
                <a:srgbClr val="FF0000"/>
              </a:solidFill>
            </a:endParaRPr>
          </a:p>
        </p:txBody>
      </p:sp>
    </p:spTree>
    <p:extLst>
      <p:ext uri="{BB962C8B-B14F-4D97-AF65-F5344CB8AC3E}">
        <p14:creationId xmlns:p14="http://schemas.microsoft.com/office/powerpoint/2010/main" val="21728883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371600"/>
            <a:ext cx="9067800" cy="5486400"/>
          </a:xfrm>
        </p:spPr>
        <p:txBody>
          <a:bodyPr>
            <a:noAutofit/>
          </a:bodyPr>
          <a:lstStyle/>
          <a:p>
            <a:pPr algn="ctr"/>
            <a:r>
              <a:rPr lang="en-US" sz="3200" b="1" dirty="0">
                <a:solidFill>
                  <a:srgbClr val="FF0000"/>
                </a:solidFill>
                <a:effectLst>
                  <a:outerShdw blurRad="38100" dist="38100" dir="2700000" algn="tl">
                    <a:srgbClr val="000000">
                      <a:alpha val="43137"/>
                    </a:srgbClr>
                  </a:outerShdw>
                </a:effectLst>
              </a:rPr>
              <a:t>T</a:t>
            </a:r>
            <a:r>
              <a:rPr lang="en-US" sz="3200" b="1" dirty="0" smtClean="0">
                <a:solidFill>
                  <a:srgbClr val="FF0000"/>
                </a:solidFill>
                <a:effectLst>
                  <a:outerShdw blurRad="38100" dist="38100" dir="2700000" algn="tl">
                    <a:srgbClr val="000000">
                      <a:alpha val="43137"/>
                    </a:srgbClr>
                  </a:outerShdw>
                </a:effectLst>
              </a:rPr>
              <a:t>he state of our nation (country) </a:t>
            </a:r>
          </a:p>
          <a:p>
            <a:pPr marL="0" indent="0">
              <a:buNone/>
            </a:pPr>
            <a:endParaRPr lang="en-US" sz="1400" i="1" dirty="0" smtClean="0"/>
          </a:p>
          <a:p>
            <a:pPr marL="0" indent="0">
              <a:buNone/>
            </a:pPr>
            <a:r>
              <a:rPr lang="en-US" sz="3600" i="1" dirty="0" smtClean="0"/>
              <a:t>If </a:t>
            </a:r>
            <a:r>
              <a:rPr lang="en-US" sz="3600" i="1" dirty="0"/>
              <a:t>my people, which are called by my name, shall humble themselves, and </a:t>
            </a:r>
            <a:r>
              <a:rPr lang="en-US" sz="3600" i="1" dirty="0">
                <a:solidFill>
                  <a:srgbClr val="FF0000"/>
                </a:solidFill>
                <a:effectLst>
                  <a:outerShdw blurRad="38100" dist="38100" dir="2700000" algn="tl">
                    <a:srgbClr val="000000">
                      <a:alpha val="43137"/>
                    </a:srgbClr>
                  </a:outerShdw>
                </a:effectLst>
              </a:rPr>
              <a:t>pray</a:t>
            </a:r>
            <a:r>
              <a:rPr lang="en-US" sz="3600" i="1" dirty="0"/>
              <a:t>, and seek my face, and turn from their wicked ways; </a:t>
            </a:r>
            <a:r>
              <a:rPr lang="en-US" sz="3600" i="1" dirty="0">
                <a:solidFill>
                  <a:srgbClr val="FF0000"/>
                </a:solidFill>
                <a:effectLst>
                  <a:outerShdw blurRad="38100" dist="38100" dir="2700000" algn="tl">
                    <a:srgbClr val="000000">
                      <a:alpha val="43137"/>
                    </a:srgbClr>
                  </a:outerShdw>
                </a:effectLst>
              </a:rPr>
              <a:t>then will I hear from heaven</a:t>
            </a:r>
            <a:r>
              <a:rPr lang="en-US" sz="3600" i="1" dirty="0"/>
              <a:t>, and will forgive their sin, </a:t>
            </a:r>
            <a:r>
              <a:rPr lang="en-US" sz="3600" i="1" dirty="0">
                <a:solidFill>
                  <a:srgbClr val="FF0000"/>
                </a:solidFill>
                <a:effectLst>
                  <a:outerShdw blurRad="38100" dist="38100" dir="2700000" algn="tl">
                    <a:srgbClr val="000000">
                      <a:alpha val="43137"/>
                    </a:srgbClr>
                  </a:outerShdw>
                </a:effectLst>
              </a:rPr>
              <a:t>and will heal their land</a:t>
            </a:r>
            <a:r>
              <a:rPr lang="en-US" sz="3600" i="1" dirty="0" smtClean="0"/>
              <a:t>.</a:t>
            </a:r>
            <a:r>
              <a:rPr lang="en-US" sz="3600" i="1" dirty="0"/>
              <a:t> </a:t>
            </a:r>
            <a:r>
              <a:rPr lang="en-US" sz="3600" i="1" dirty="0" smtClean="0"/>
              <a:t>		</a:t>
            </a:r>
          </a:p>
          <a:p>
            <a:pPr marL="0" indent="0" algn="ctr">
              <a:buNone/>
            </a:pPr>
            <a:r>
              <a:rPr lang="en-US" sz="3600" i="1" dirty="0" smtClean="0">
                <a:solidFill>
                  <a:srgbClr val="FF0000"/>
                </a:solidFill>
              </a:rPr>
              <a:t>(2 Chronicles 7:14)</a:t>
            </a:r>
          </a:p>
          <a:p>
            <a:pPr marL="0" indent="0">
              <a:buNone/>
            </a:pPr>
            <a:endParaRPr lang="en-US" sz="1600" i="1" dirty="0" smtClean="0">
              <a:solidFill>
                <a:srgbClr val="FF0000"/>
              </a:solidFill>
            </a:endParaRPr>
          </a:p>
        </p:txBody>
      </p:sp>
    </p:spTree>
    <p:extLst>
      <p:ext uri="{BB962C8B-B14F-4D97-AF65-F5344CB8AC3E}">
        <p14:creationId xmlns:p14="http://schemas.microsoft.com/office/powerpoint/2010/main" val="17221497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257800"/>
          </a:xfrm>
        </p:spPr>
        <p:txBody>
          <a:bodyPr>
            <a:noAutofit/>
          </a:bodyPr>
          <a:lstStyle/>
          <a:p>
            <a:pPr algn="ctr" fontAlgn="base"/>
            <a:r>
              <a:rPr lang="en-US" sz="3200" b="1" dirty="0" smtClean="0">
                <a:solidFill>
                  <a:srgbClr val="FF0000"/>
                </a:solidFill>
                <a:effectLst>
                  <a:outerShdw blurRad="38100" dist="38100" dir="2700000" algn="tl">
                    <a:srgbClr val="000000">
                      <a:alpha val="43137"/>
                    </a:srgbClr>
                  </a:outerShdw>
                </a:effectLst>
              </a:rPr>
              <a:t>To </a:t>
            </a:r>
            <a:r>
              <a:rPr lang="en-US" sz="3200" b="1" dirty="0">
                <a:solidFill>
                  <a:srgbClr val="FF0000"/>
                </a:solidFill>
                <a:effectLst>
                  <a:outerShdw blurRad="38100" dist="38100" dir="2700000" algn="tl">
                    <a:srgbClr val="000000">
                      <a:alpha val="43137"/>
                    </a:srgbClr>
                  </a:outerShdw>
                </a:effectLst>
              </a:rPr>
              <a:t>strengthen </a:t>
            </a:r>
            <a:r>
              <a:rPr lang="en-US" sz="3200" b="1" dirty="0" smtClean="0">
                <a:solidFill>
                  <a:srgbClr val="FF0000"/>
                </a:solidFill>
                <a:effectLst>
                  <a:outerShdw blurRad="38100" dist="38100" dir="2700000" algn="tl">
                    <a:srgbClr val="000000">
                      <a:alpha val="43137"/>
                    </a:srgbClr>
                  </a:outerShdw>
                </a:effectLst>
              </a:rPr>
              <a:t>our prayer</a:t>
            </a:r>
            <a:endParaRPr lang="en-US" sz="1200" dirty="0" smtClean="0"/>
          </a:p>
          <a:p>
            <a:pPr marL="0" indent="0" fontAlgn="base">
              <a:buNone/>
            </a:pPr>
            <a:endParaRPr lang="en-US" sz="1200" dirty="0" smtClean="0"/>
          </a:p>
          <a:p>
            <a:pPr marL="0" indent="0" fontAlgn="base">
              <a:buNone/>
            </a:pPr>
            <a:r>
              <a:rPr lang="en-US" sz="3200" dirty="0" smtClean="0"/>
              <a:t>Fasting </a:t>
            </a:r>
            <a:r>
              <a:rPr lang="en-US" sz="3200" dirty="0"/>
              <a:t>does not change whether God hears our prayers, but it can change our praying. </a:t>
            </a:r>
            <a:endParaRPr lang="en-US" sz="3200" dirty="0" smtClean="0"/>
          </a:p>
          <a:p>
            <a:pPr marL="0" indent="0" fontAlgn="base">
              <a:buNone/>
            </a:pPr>
            <a:endParaRPr lang="en-US" sz="1200" dirty="0" smtClean="0"/>
          </a:p>
          <a:p>
            <a:pPr marL="0" indent="0" fontAlgn="base">
              <a:buNone/>
            </a:pPr>
            <a:r>
              <a:rPr lang="en-US" sz="3200" dirty="0" smtClean="0"/>
              <a:t>As </a:t>
            </a:r>
            <a:r>
              <a:rPr lang="en-US" sz="3200" dirty="0"/>
              <a:t>Arthur Wallis says, </a:t>
            </a:r>
            <a:r>
              <a:rPr lang="en-US" sz="3200" i="1" dirty="0">
                <a:solidFill>
                  <a:srgbClr val="0070C0"/>
                </a:solidFill>
                <a:effectLst>
                  <a:outerShdw blurRad="38100" dist="38100" dir="2700000" algn="tl">
                    <a:srgbClr val="000000">
                      <a:alpha val="43137"/>
                    </a:srgbClr>
                  </a:outerShdw>
                </a:effectLst>
              </a:rPr>
              <a:t>“Fasting is calculated to bring a note of urgency and </a:t>
            </a:r>
            <a:r>
              <a:rPr lang="en-US" sz="3200" i="1" dirty="0" smtClean="0">
                <a:solidFill>
                  <a:srgbClr val="0070C0"/>
                </a:solidFill>
                <a:effectLst>
                  <a:outerShdw blurRad="38100" dist="38100" dir="2700000" algn="tl">
                    <a:srgbClr val="000000">
                      <a:alpha val="43137"/>
                    </a:srgbClr>
                  </a:outerShdw>
                </a:effectLst>
              </a:rPr>
              <a:t>importunity (persistence) </a:t>
            </a:r>
            <a:r>
              <a:rPr lang="en-US" sz="3200" i="1" dirty="0">
                <a:solidFill>
                  <a:srgbClr val="0070C0"/>
                </a:solidFill>
                <a:effectLst>
                  <a:outerShdw blurRad="38100" dist="38100" dir="2700000" algn="tl">
                    <a:srgbClr val="000000">
                      <a:alpha val="43137"/>
                    </a:srgbClr>
                  </a:outerShdw>
                </a:effectLst>
              </a:rPr>
              <a:t>into our praying, and to give force to our pleading in the court of heaven</a:t>
            </a:r>
            <a:r>
              <a:rPr lang="en-US" sz="3200" i="1" dirty="0" smtClean="0">
                <a:solidFill>
                  <a:srgbClr val="0070C0"/>
                </a:solidFill>
                <a:effectLst>
                  <a:outerShdw blurRad="38100" dist="38100" dir="2700000" algn="tl">
                    <a:srgbClr val="000000">
                      <a:alpha val="43137"/>
                    </a:srgbClr>
                  </a:outerShdw>
                </a:effectLst>
              </a:rPr>
              <a:t>.”</a:t>
            </a:r>
            <a:endParaRPr lang="en-US" sz="3200" i="1" dirty="0">
              <a:solidFill>
                <a:srgbClr val="0070C0"/>
              </a:solidFill>
              <a:effectLst>
                <a:outerShdw blurRad="38100" dist="38100" dir="2700000" algn="tl">
                  <a:srgbClr val="000000">
                    <a:alpha val="43137"/>
                  </a:srgbClr>
                </a:outerShdw>
              </a:effectLst>
            </a:endParaRPr>
          </a:p>
          <a:p>
            <a:pPr marL="0" indent="0" algn="ctr">
              <a:buNone/>
            </a:pPr>
            <a:endParaRPr lang="en-US" sz="1200" i="1" dirty="0" smtClean="0"/>
          </a:p>
          <a:p>
            <a:pPr marL="0" indent="0" algn="ctr">
              <a:buNone/>
            </a:pPr>
            <a:r>
              <a:rPr lang="en-US" sz="3200" i="1" dirty="0" smtClean="0">
                <a:solidFill>
                  <a:srgbClr val="FF0000"/>
                </a:solidFill>
              </a:rPr>
              <a:t>(</a:t>
            </a:r>
            <a:r>
              <a:rPr lang="en-US" sz="3200" i="1" dirty="0">
                <a:solidFill>
                  <a:srgbClr val="FF0000"/>
                </a:solidFill>
              </a:rPr>
              <a:t>Ezra </a:t>
            </a:r>
            <a:r>
              <a:rPr lang="en-US" sz="3200" i="1" dirty="0" smtClean="0">
                <a:solidFill>
                  <a:srgbClr val="FF0000"/>
                </a:solidFill>
              </a:rPr>
              <a:t>8:21-23</a:t>
            </a:r>
            <a:r>
              <a:rPr lang="en-US" sz="3200" i="1" dirty="0">
                <a:solidFill>
                  <a:srgbClr val="FF0000"/>
                </a:solidFill>
              </a:rPr>
              <a:t>)</a:t>
            </a:r>
          </a:p>
          <a:p>
            <a:pPr marL="0" indent="0">
              <a:buNone/>
            </a:pPr>
            <a:endParaRPr lang="en-US" sz="3200" i="1" dirty="0" smtClean="0">
              <a:solidFill>
                <a:srgbClr val="FF0000"/>
              </a:solidFill>
            </a:endParaRPr>
          </a:p>
        </p:txBody>
      </p:sp>
    </p:spTree>
    <p:extLst>
      <p:ext uri="{BB962C8B-B14F-4D97-AF65-F5344CB8AC3E}">
        <p14:creationId xmlns:p14="http://schemas.microsoft.com/office/powerpoint/2010/main" val="22713983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828800"/>
            <a:ext cx="9067800" cy="5029200"/>
          </a:xfrm>
        </p:spPr>
        <p:txBody>
          <a:bodyPr>
            <a:noAutofit/>
          </a:bodyPr>
          <a:lstStyle/>
          <a:p>
            <a:pPr algn="ctr" fontAlgn="base"/>
            <a:r>
              <a:rPr lang="en-US" sz="3200" b="1" dirty="0" smtClean="0">
                <a:solidFill>
                  <a:srgbClr val="FF0000"/>
                </a:solidFill>
                <a:effectLst>
                  <a:outerShdw blurRad="38100" dist="38100" dir="2700000" algn="tl">
                    <a:srgbClr val="000000">
                      <a:alpha val="43137"/>
                    </a:srgbClr>
                  </a:outerShdw>
                </a:effectLst>
              </a:rPr>
              <a:t>To </a:t>
            </a:r>
            <a:r>
              <a:rPr lang="en-US" sz="3200" b="1" dirty="0">
                <a:solidFill>
                  <a:srgbClr val="FF0000"/>
                </a:solidFill>
                <a:effectLst>
                  <a:outerShdw blurRad="38100" dist="38100" dir="2700000" algn="tl">
                    <a:srgbClr val="000000">
                      <a:alpha val="43137"/>
                    </a:srgbClr>
                  </a:outerShdw>
                </a:effectLst>
              </a:rPr>
              <a:t>seek deliverance or protection </a:t>
            </a:r>
            <a:endParaRPr lang="en-US" sz="3200" b="1" dirty="0" smtClean="0">
              <a:solidFill>
                <a:srgbClr val="FF0000"/>
              </a:solidFill>
              <a:effectLst>
                <a:outerShdw blurRad="38100" dist="38100" dir="2700000" algn="tl">
                  <a:srgbClr val="000000">
                    <a:alpha val="43137"/>
                  </a:srgbClr>
                </a:outerShdw>
              </a:effectLst>
            </a:endParaRPr>
          </a:p>
          <a:p>
            <a:pPr marL="0" indent="0" fontAlgn="base">
              <a:buNone/>
            </a:pPr>
            <a:endParaRPr lang="en-US" sz="1800" dirty="0" smtClean="0"/>
          </a:p>
          <a:p>
            <a:pPr marL="0" indent="0" fontAlgn="base">
              <a:buNone/>
            </a:pPr>
            <a:r>
              <a:rPr lang="en-US" sz="3200" dirty="0" smtClean="0"/>
              <a:t>Another </a:t>
            </a:r>
            <a:r>
              <a:rPr lang="en-US" sz="3200" dirty="0"/>
              <a:t>common reason for fasting i</a:t>
            </a:r>
            <a:r>
              <a:rPr lang="en-US" sz="3200" dirty="0" smtClean="0"/>
              <a:t>s </a:t>
            </a:r>
            <a:r>
              <a:rPr lang="en-US" sz="3200" dirty="0"/>
              <a:t>to seek deliverance from enemies or circumstances. In Scripture, this type of fast is generally carried out with other believers.</a:t>
            </a:r>
          </a:p>
          <a:p>
            <a:pPr marL="0" indent="0" algn="ctr" fontAlgn="base">
              <a:buNone/>
            </a:pPr>
            <a:endParaRPr lang="en-US" sz="1200" i="1" dirty="0" smtClean="0"/>
          </a:p>
          <a:p>
            <a:pPr marL="0" indent="0" algn="ctr" fontAlgn="base">
              <a:buNone/>
            </a:pPr>
            <a:r>
              <a:rPr lang="en-US" sz="3200" i="1" dirty="0" smtClean="0">
                <a:solidFill>
                  <a:srgbClr val="FF0000"/>
                </a:solidFill>
              </a:rPr>
              <a:t>(</a:t>
            </a:r>
            <a:r>
              <a:rPr lang="en-US" sz="3200" i="1" dirty="0">
                <a:solidFill>
                  <a:srgbClr val="FF0000"/>
                </a:solidFill>
              </a:rPr>
              <a:t>2 Chronicles 20:1 – </a:t>
            </a:r>
            <a:r>
              <a:rPr lang="en-US" sz="3200" i="1" dirty="0" smtClean="0">
                <a:solidFill>
                  <a:srgbClr val="FF0000"/>
                </a:solidFill>
              </a:rPr>
              <a:t>9, 12-30)</a:t>
            </a:r>
            <a:endParaRPr lang="en-US" sz="3200" i="1" dirty="0">
              <a:solidFill>
                <a:srgbClr val="FF0000"/>
              </a:solidFill>
            </a:endParaRPr>
          </a:p>
          <a:p>
            <a:pPr marL="0" indent="0" algn="ctr" fontAlgn="base">
              <a:buNone/>
            </a:pPr>
            <a:endParaRPr lang="en-US" sz="3200" i="1" dirty="0" smtClean="0">
              <a:solidFill>
                <a:srgbClr val="FF0000"/>
              </a:solidFill>
            </a:endParaRPr>
          </a:p>
        </p:txBody>
      </p:sp>
    </p:spTree>
    <p:extLst>
      <p:ext uri="{BB962C8B-B14F-4D97-AF65-F5344CB8AC3E}">
        <p14:creationId xmlns:p14="http://schemas.microsoft.com/office/powerpoint/2010/main" val="15888827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5400" cy="762000"/>
          </a:xfrm>
        </p:spPr>
        <p:txBody>
          <a:bodyPr>
            <a:noAutofit/>
          </a:bodyPr>
          <a:lstStyle/>
          <a:p>
            <a:pPr algn="ctr"/>
            <a:r>
              <a:rPr lang="en-US" b="1" u="sng" dirty="0" smtClean="0">
                <a:solidFill>
                  <a:schemeClr val="tx1"/>
                </a:solidFill>
                <a:effectLst>
                  <a:outerShdw blurRad="38100" dist="38100" dir="2700000" algn="tl">
                    <a:srgbClr val="000000">
                      <a:alpha val="43137"/>
                    </a:srgbClr>
                  </a:outerShdw>
                </a:effectLst>
                <a:sym typeface="Wingdings"/>
              </a:rPr>
              <a:t>REASONS</a:t>
            </a:r>
            <a:r>
              <a:rPr lang="en-US" dirty="0" smtClean="0">
                <a:effectLst>
                  <a:outerShdw blurRad="38100" dist="38100" dir="2700000" algn="tl">
                    <a:srgbClr val="000000">
                      <a:alpha val="43137"/>
                    </a:srgbClr>
                  </a:outerShdw>
                </a:effectLst>
                <a:sym typeface="Wingdings"/>
              </a:rPr>
              <a:t> </a:t>
            </a:r>
            <a:r>
              <a:rPr lang="en-US" dirty="0" smtClean="0">
                <a:solidFill>
                  <a:schemeClr val="tx1"/>
                </a:solidFill>
                <a:effectLst>
                  <a:outerShdw blurRad="38100" dist="38100" dir="2700000" algn="tl">
                    <a:srgbClr val="000000">
                      <a:alpha val="43137"/>
                    </a:srgbClr>
                  </a:outerShdw>
                </a:effectLst>
                <a:sym typeface="Wingdings"/>
              </a:rPr>
              <a:t>for</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&amp; Fasting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76400"/>
            <a:ext cx="9067800" cy="5181600"/>
          </a:xfrm>
        </p:spPr>
        <p:txBody>
          <a:bodyPr>
            <a:noAutofit/>
          </a:bodyPr>
          <a:lstStyle/>
          <a:p>
            <a:pPr algn="ctr" fontAlgn="base"/>
            <a:r>
              <a:rPr lang="en-US" sz="3200" b="1" dirty="0" smtClean="0">
                <a:solidFill>
                  <a:srgbClr val="FF0000"/>
                </a:solidFill>
                <a:effectLst>
                  <a:outerShdw blurRad="38100" dist="38100" dir="2700000" algn="tl">
                    <a:srgbClr val="000000">
                      <a:alpha val="43137"/>
                    </a:srgbClr>
                  </a:outerShdw>
                </a:effectLst>
              </a:rPr>
              <a:t>Spiritual strength / Overcome temptations</a:t>
            </a:r>
          </a:p>
          <a:p>
            <a:pPr marL="0" indent="0" fontAlgn="base">
              <a:buNone/>
            </a:pPr>
            <a:endParaRPr lang="en-US" sz="3200" dirty="0" smtClean="0"/>
          </a:p>
          <a:p>
            <a:pPr marL="0" indent="0" fontAlgn="base">
              <a:buNone/>
            </a:pPr>
            <a:r>
              <a:rPr lang="en-US" sz="3200" dirty="0" smtClean="0"/>
              <a:t>Fasting </a:t>
            </a:r>
            <a:r>
              <a:rPr lang="en-US" sz="3200" dirty="0"/>
              <a:t>can help us focus when we are struggling with particular temptations</a:t>
            </a:r>
            <a:r>
              <a:rPr lang="en-US" sz="3200" dirty="0" smtClean="0"/>
              <a:t>. Prayer &amp; fasting can help us to overcome besetting sins which seem to have strongholds in our lives.</a:t>
            </a:r>
            <a:endParaRPr lang="en-US" sz="3200" dirty="0"/>
          </a:p>
          <a:p>
            <a:pPr marL="0" indent="0" fontAlgn="base">
              <a:buNone/>
            </a:pPr>
            <a:endParaRPr lang="en-US" sz="1200" i="1" dirty="0" smtClean="0">
              <a:solidFill>
                <a:srgbClr val="FF0000"/>
              </a:solidFill>
            </a:endParaRPr>
          </a:p>
          <a:p>
            <a:pPr marL="0" indent="0" algn="ctr" fontAlgn="base">
              <a:buNone/>
            </a:pPr>
            <a:r>
              <a:rPr lang="en-US" sz="3200" dirty="0">
                <a:solidFill>
                  <a:srgbClr val="FF0000"/>
                </a:solidFill>
              </a:rPr>
              <a:t>(Matthew 4:1 – 11)</a:t>
            </a:r>
          </a:p>
          <a:p>
            <a:pPr marL="0" indent="0" fontAlgn="base">
              <a:buNone/>
            </a:pPr>
            <a:endParaRPr lang="en-US" sz="3200" i="1" dirty="0" smtClean="0">
              <a:solidFill>
                <a:srgbClr val="FF0000"/>
              </a:solidFill>
            </a:endParaRPr>
          </a:p>
        </p:txBody>
      </p:sp>
    </p:spTree>
    <p:extLst>
      <p:ext uri="{BB962C8B-B14F-4D97-AF65-F5344CB8AC3E}">
        <p14:creationId xmlns:p14="http://schemas.microsoft.com/office/powerpoint/2010/main" val="201729879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458200" cy="4724400"/>
          </a:xfrm>
        </p:spPr>
        <p:txBody>
          <a:bodyPr>
            <a:noAutofit/>
          </a:bodyPr>
          <a:lstStyle/>
          <a:p>
            <a:pPr algn="ctr"/>
            <a:r>
              <a:rPr lang="en-US" sz="8000" b="1" dirty="0">
                <a:effectLst>
                  <a:outerShdw blurRad="38100" dist="38100" dir="2700000" algn="tl">
                    <a:srgbClr val="000000">
                      <a:alpha val="43137"/>
                    </a:srgbClr>
                  </a:outerShdw>
                </a:effectLst>
              </a:rPr>
              <a:t>How should we </a:t>
            </a:r>
            <a:r>
              <a:rPr lang="en-US" sz="8000" b="1" dirty="0" smtClean="0">
                <a:effectLst>
                  <a:outerShdw blurRad="38100" dist="38100" dir="2700000" algn="tl">
                    <a:srgbClr val="000000">
                      <a:alpha val="43137"/>
                    </a:srgbClr>
                  </a:outerShdw>
                </a:effectLst>
              </a:rPr>
              <a:t>prepare </a:t>
            </a:r>
            <a:r>
              <a:rPr lang="en-US" sz="8000" b="1" dirty="0">
                <a:effectLst>
                  <a:outerShdw blurRad="38100" dist="38100" dir="2700000" algn="tl">
                    <a:srgbClr val="000000">
                      <a:alpha val="43137"/>
                    </a:srgbClr>
                  </a:outerShdw>
                </a:effectLst>
              </a:rPr>
              <a:t>ourselves </a:t>
            </a:r>
            <a:r>
              <a:rPr lang="en-US" sz="8000" b="1" dirty="0" smtClean="0">
                <a:effectLst>
                  <a:outerShdw blurRad="38100" dist="38100" dir="2700000" algn="tl">
                    <a:srgbClr val="000000">
                      <a:alpha val="43137"/>
                    </a:srgbClr>
                  </a:outerShdw>
                </a:effectLst>
              </a:rPr>
              <a:t>if we decide </a:t>
            </a:r>
            <a:r>
              <a:rPr lang="en-US" sz="8000" b="1" dirty="0">
                <a:effectLst>
                  <a:outerShdw blurRad="38100" dist="38100" dir="2700000" algn="tl">
                    <a:srgbClr val="000000">
                      <a:alpha val="43137"/>
                    </a:srgbClr>
                  </a:outerShdw>
                </a:effectLst>
              </a:rPr>
              <a:t>to </a:t>
            </a:r>
            <a:r>
              <a:rPr lang="en-US" sz="8000" b="1" dirty="0" smtClean="0">
                <a:effectLst>
                  <a:outerShdw blurRad="38100" dist="38100" dir="2700000" algn="tl">
                    <a:srgbClr val="000000">
                      <a:alpha val="43137"/>
                    </a:srgbClr>
                  </a:outerShdw>
                </a:effectLst>
              </a:rPr>
              <a:t>fast? </a:t>
            </a:r>
            <a:endParaRPr lang="en-US" sz="8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778225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43800" cy="990600"/>
          </a:xfrm>
        </p:spPr>
        <p:txBody>
          <a:bodyPr>
            <a:normAutofit fontScale="90000"/>
          </a:bodyPr>
          <a:lstStyle/>
          <a:p>
            <a:pPr algn="ctr"/>
            <a:r>
              <a:rPr lang="en-US" b="1" dirty="0">
                <a:effectLst>
                  <a:outerShdw blurRad="38100" dist="38100" dir="2700000" algn="tl">
                    <a:srgbClr val="000000">
                      <a:alpha val="43137"/>
                    </a:srgbClr>
                  </a:outerShdw>
                </a:effectLst>
              </a:rPr>
              <a:t>S</a:t>
            </a:r>
            <a:r>
              <a:rPr lang="en-US" b="1" dirty="0" smtClean="0">
                <a:effectLst>
                  <a:outerShdw blurRad="38100" dist="38100" dir="2700000" algn="tl">
                    <a:srgbClr val="000000">
                      <a:alpha val="43137"/>
                    </a:srgbClr>
                  </a:outerShdw>
                </a:effectLst>
              </a:rPr>
              <a:t>ome </a:t>
            </a:r>
            <a:r>
              <a:rPr lang="en-US" b="1" dirty="0">
                <a:effectLst>
                  <a:outerShdw blurRad="38100" dist="38100" dir="2700000" algn="tl">
                    <a:srgbClr val="000000">
                      <a:alpha val="43137"/>
                    </a:srgbClr>
                  </a:outerShdw>
                </a:effectLst>
              </a:rPr>
              <a:t>things to consider as </a:t>
            </a:r>
            <a:r>
              <a:rPr lang="en-US" b="1" dirty="0" smtClean="0">
                <a:effectLst>
                  <a:outerShdw blurRad="38100" dist="38100" dir="2700000" algn="tl">
                    <a:srgbClr val="000000">
                      <a:alpha val="43137"/>
                    </a:srgbClr>
                  </a:outerShdw>
                </a:effectLst>
              </a:rPr>
              <a:t>we </a:t>
            </a:r>
            <a:r>
              <a:rPr lang="en-US" b="1" dirty="0">
                <a:effectLst>
                  <a:outerShdw blurRad="38100" dist="38100" dir="2700000" algn="tl">
                    <a:srgbClr val="000000">
                      <a:alpha val="43137"/>
                    </a:srgbClr>
                  </a:outerShdw>
                </a:effectLst>
              </a:rPr>
              <a:t>prepare for </a:t>
            </a:r>
            <a:r>
              <a:rPr lang="en-US" b="1" dirty="0" smtClean="0">
                <a:effectLst>
                  <a:outerShdw blurRad="38100" dist="38100" dir="2700000" algn="tl">
                    <a:srgbClr val="000000">
                      <a:alpha val="43137"/>
                    </a:srgbClr>
                  </a:outerShdw>
                </a:effectLst>
              </a:rPr>
              <a:t>fasting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5257800"/>
          </a:xfrm>
        </p:spPr>
        <p:txBody>
          <a:bodyPr>
            <a:normAutofit/>
          </a:bodyPr>
          <a:lstStyle/>
          <a:p>
            <a:r>
              <a:rPr lang="en-US" sz="3200" b="1" u="sng" dirty="0">
                <a:solidFill>
                  <a:schemeClr val="tx2"/>
                </a:solidFill>
                <a:effectLst>
                  <a:outerShdw blurRad="38100" dist="38100" dir="2700000" algn="tl">
                    <a:srgbClr val="000000">
                      <a:alpha val="43137"/>
                    </a:srgbClr>
                  </a:outerShdw>
                </a:effectLst>
              </a:rPr>
              <a:t>Pray and confess your </a:t>
            </a:r>
            <a:r>
              <a:rPr lang="en-US" sz="3200" b="1" u="sng" dirty="0" smtClean="0">
                <a:solidFill>
                  <a:schemeClr val="tx2"/>
                </a:solidFill>
                <a:effectLst>
                  <a:outerShdw blurRad="38100" dist="38100" dir="2700000" algn="tl">
                    <a:srgbClr val="000000">
                      <a:alpha val="43137"/>
                    </a:srgbClr>
                  </a:outerShdw>
                </a:effectLst>
              </a:rPr>
              <a:t>sins</a:t>
            </a:r>
            <a:r>
              <a:rPr lang="en-US" sz="3200" b="1" dirty="0" smtClean="0">
                <a:solidFill>
                  <a:schemeClr val="tx2"/>
                </a:solidFill>
                <a:effectLst>
                  <a:outerShdw blurRad="38100" dist="38100" dir="2700000" algn="tl">
                    <a:srgbClr val="000000">
                      <a:alpha val="43137"/>
                    </a:srgbClr>
                  </a:outerShdw>
                </a:effectLst>
              </a:rPr>
              <a:t>:</a:t>
            </a:r>
            <a:r>
              <a:rPr lang="en-US" sz="3200" u="sng" dirty="0">
                <a:effectLst>
                  <a:outerShdw blurRad="38100" dist="38100" dir="2700000" algn="tl">
                    <a:srgbClr val="000000">
                      <a:alpha val="43137"/>
                    </a:srgbClr>
                  </a:outerShdw>
                </a:effectLst>
              </a:rPr>
              <a:t/>
            </a:r>
            <a:br>
              <a:rPr lang="en-US" sz="3200" u="sng" dirty="0">
                <a:effectLst>
                  <a:outerShdw blurRad="38100" dist="38100" dir="2700000" algn="tl">
                    <a:srgbClr val="000000">
                      <a:alpha val="43137"/>
                    </a:srgbClr>
                  </a:outerShdw>
                </a:effectLst>
              </a:rPr>
            </a:br>
            <a:r>
              <a:rPr lang="en-US" sz="3200" dirty="0"/>
              <a:t>A necessary step before fasting is to humble </a:t>
            </a:r>
            <a:r>
              <a:rPr lang="en-US" sz="3200" dirty="0" smtClean="0"/>
              <a:t>ourselves </a:t>
            </a:r>
            <a:r>
              <a:rPr lang="en-US" sz="3200" dirty="0"/>
              <a:t>before God </a:t>
            </a:r>
            <a:r>
              <a:rPr lang="en-US" sz="3200" i="1" dirty="0" smtClean="0"/>
              <a:t>(Psalm </a:t>
            </a:r>
            <a:r>
              <a:rPr lang="en-US" sz="3200" i="1" dirty="0"/>
              <a:t>35:13) </a:t>
            </a:r>
            <a:r>
              <a:rPr lang="en-US" sz="3200" dirty="0" smtClean="0"/>
              <a:t>&amp; </a:t>
            </a:r>
            <a:r>
              <a:rPr lang="en-US" sz="3200" dirty="0"/>
              <a:t>confess </a:t>
            </a:r>
            <a:r>
              <a:rPr lang="en-US" sz="3200" dirty="0" smtClean="0"/>
              <a:t>our </a:t>
            </a:r>
            <a:r>
              <a:rPr lang="en-US" sz="3200" dirty="0"/>
              <a:t>sins </a:t>
            </a:r>
            <a:r>
              <a:rPr lang="en-US" sz="3200" i="1" dirty="0" smtClean="0"/>
              <a:t>(1 Samuel </a:t>
            </a:r>
            <a:r>
              <a:rPr lang="en-US" sz="3200" i="1" dirty="0"/>
              <a:t>7:6)</a:t>
            </a:r>
            <a:r>
              <a:rPr lang="en-US" sz="3200" dirty="0"/>
              <a:t>. Prayer should be our sustenance throughout the fast, but it is imperative we begin the fast with a contrite heart</a:t>
            </a:r>
            <a:r>
              <a:rPr lang="en-US" sz="3200" dirty="0" smtClean="0"/>
              <a:t>.</a:t>
            </a:r>
          </a:p>
          <a:p>
            <a:r>
              <a:rPr lang="en-US" sz="3200" b="1" u="sng" dirty="0">
                <a:solidFill>
                  <a:schemeClr val="tx2"/>
                </a:solidFill>
                <a:effectLst>
                  <a:outerShdw blurRad="38100" dist="38100" dir="2700000" algn="tl">
                    <a:srgbClr val="000000">
                      <a:alpha val="43137"/>
                    </a:srgbClr>
                  </a:outerShdw>
                </a:effectLst>
              </a:rPr>
              <a:t>Turn to </a:t>
            </a:r>
            <a:r>
              <a:rPr lang="en-US" sz="3200" b="1" u="sng" dirty="0" smtClean="0">
                <a:solidFill>
                  <a:schemeClr val="tx2"/>
                </a:solidFill>
                <a:effectLst>
                  <a:outerShdw blurRad="38100" dist="38100" dir="2700000" algn="tl">
                    <a:srgbClr val="000000">
                      <a:alpha val="43137"/>
                    </a:srgbClr>
                  </a:outerShdw>
                </a:effectLst>
              </a:rPr>
              <a:t>Scripture</a:t>
            </a:r>
            <a:r>
              <a:rPr lang="en-US" sz="3200" b="1" dirty="0" smtClean="0">
                <a:solidFill>
                  <a:schemeClr val="tx2"/>
                </a:solidFill>
                <a:effectLst>
                  <a:outerShdw blurRad="38100" dist="38100" dir="2700000" algn="tl">
                    <a:srgbClr val="000000">
                      <a:alpha val="43137"/>
                    </a:srgbClr>
                  </a:outerShdw>
                </a:effectLst>
              </a:rPr>
              <a:t>:</a:t>
            </a:r>
            <a:r>
              <a:rPr lang="en-US" sz="3200" dirty="0"/>
              <a:t/>
            </a:r>
            <a:br>
              <a:rPr lang="en-US" sz="3200" dirty="0"/>
            </a:br>
            <a:r>
              <a:rPr lang="en-US" sz="3200" dirty="0"/>
              <a:t>Spend additional time meditating on God’s Word, before and during the fast.</a:t>
            </a:r>
          </a:p>
        </p:txBody>
      </p:sp>
    </p:spTree>
    <p:extLst>
      <p:ext uri="{BB962C8B-B14F-4D97-AF65-F5344CB8AC3E}">
        <p14:creationId xmlns:p14="http://schemas.microsoft.com/office/powerpoint/2010/main" val="4073224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848600" cy="1927225"/>
          </a:xfrm>
        </p:spPr>
        <p:txBody>
          <a:bodyPr/>
          <a:lstStyle/>
          <a:p>
            <a:r>
              <a:rPr lang="en-US" sz="6000" b="1" dirty="0" smtClean="0">
                <a:effectLst>
                  <a:outerShdw blurRad="38100" dist="38100" dir="2700000" algn="tl">
                    <a:srgbClr val="000000">
                      <a:alpha val="43137"/>
                    </a:srgbClr>
                  </a:outerShdw>
                </a:effectLst>
              </a:rPr>
              <a:t>TYPES OF PRAYERS</a:t>
            </a:r>
            <a:endParaRPr lang="en-US" sz="6000" b="1" dirty="0">
              <a:effectLst>
                <a:outerShdw blurRad="38100" dist="38100" dir="2700000" algn="tl">
                  <a:srgbClr val="000000">
                    <a:alpha val="43137"/>
                  </a:srgbClr>
                </a:outerShdw>
              </a:effectLst>
            </a:endParaRPr>
          </a:p>
        </p:txBody>
      </p:sp>
      <p:sp>
        <p:nvSpPr>
          <p:cNvPr id="4" name="AutoShape 2" descr="Image result for Images of praying hand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292934"/>
              </a:solidFill>
            </a:endParaRPr>
          </a:p>
        </p:txBody>
      </p:sp>
      <p:pic>
        <p:nvPicPr>
          <p:cNvPr id="1028" name="Picture 4" descr="praying hands Free Stock Photo | FreeImag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9398" y="3657600"/>
            <a:ext cx="3363911" cy="2522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32899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77200" cy="990600"/>
          </a:xfrm>
        </p:spPr>
        <p:txBody>
          <a:bodyPr>
            <a:normAutofit fontScale="90000"/>
          </a:bodyPr>
          <a:lstStyle/>
          <a:p>
            <a:pPr algn="ctr"/>
            <a:r>
              <a:rPr lang="en-US" b="1" dirty="0">
                <a:effectLst>
                  <a:outerShdw blurRad="38100" dist="38100" dir="2700000" algn="tl">
                    <a:srgbClr val="000000">
                      <a:alpha val="43137"/>
                    </a:srgbClr>
                  </a:outerShdw>
                </a:effectLst>
              </a:rPr>
              <a:t>S</a:t>
            </a:r>
            <a:r>
              <a:rPr lang="en-US" b="1" dirty="0" smtClean="0">
                <a:effectLst>
                  <a:outerShdw blurRad="38100" dist="38100" dir="2700000" algn="tl">
                    <a:srgbClr val="000000">
                      <a:alpha val="43137"/>
                    </a:srgbClr>
                  </a:outerShdw>
                </a:effectLst>
              </a:rPr>
              <a:t>ome </a:t>
            </a:r>
            <a:r>
              <a:rPr lang="en-US" b="1" dirty="0">
                <a:effectLst>
                  <a:outerShdw blurRad="38100" dist="38100" dir="2700000" algn="tl">
                    <a:srgbClr val="000000">
                      <a:alpha val="43137"/>
                    </a:srgbClr>
                  </a:outerShdw>
                </a:effectLst>
              </a:rPr>
              <a:t>things to consider as </a:t>
            </a:r>
            <a:r>
              <a:rPr lang="en-US" b="1" dirty="0" smtClean="0">
                <a:effectLst>
                  <a:outerShdw blurRad="38100" dist="38100" dir="2700000" algn="tl">
                    <a:srgbClr val="000000">
                      <a:alpha val="43137"/>
                    </a:srgbClr>
                  </a:outerShdw>
                </a:effectLst>
              </a:rPr>
              <a:t>we prepare </a:t>
            </a:r>
            <a:r>
              <a:rPr lang="en-US" b="1" dirty="0">
                <a:effectLst>
                  <a:outerShdw blurRad="38100" dist="38100" dir="2700000" algn="tl">
                    <a:srgbClr val="000000">
                      <a:alpha val="43137"/>
                    </a:srgbClr>
                  </a:outerShdw>
                </a:effectLst>
              </a:rPr>
              <a:t>for </a:t>
            </a:r>
            <a:r>
              <a:rPr lang="en-US" b="1" dirty="0" smtClean="0">
                <a:effectLst>
                  <a:outerShdw blurRad="38100" dist="38100" dir="2700000" algn="tl">
                    <a:srgbClr val="000000">
                      <a:alpha val="43137"/>
                    </a:srgbClr>
                  </a:outerShdw>
                </a:effectLst>
              </a:rPr>
              <a:t>fasting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5257800"/>
          </a:xfrm>
        </p:spPr>
        <p:txBody>
          <a:bodyPr>
            <a:normAutofit/>
          </a:bodyPr>
          <a:lstStyle/>
          <a:p>
            <a:r>
              <a:rPr lang="en-US" sz="3200" b="1" u="sng" dirty="0" smtClean="0">
                <a:solidFill>
                  <a:schemeClr val="tx2"/>
                </a:solidFill>
                <a:effectLst>
                  <a:outerShdw blurRad="38100" dist="38100" dir="2700000" algn="tl">
                    <a:srgbClr val="000000">
                      <a:alpha val="43137"/>
                    </a:srgbClr>
                  </a:outerShdw>
                </a:effectLst>
              </a:rPr>
              <a:t>Keep personal fasts, private</a:t>
            </a:r>
            <a:r>
              <a:rPr lang="en-US" sz="3200" b="1" dirty="0" smtClean="0">
                <a:solidFill>
                  <a:schemeClr val="tx2"/>
                </a:solidFill>
                <a:effectLst>
                  <a:outerShdw blurRad="38100" dist="38100" dir="2700000" algn="tl">
                    <a:srgbClr val="000000">
                      <a:alpha val="43137"/>
                    </a:srgbClr>
                  </a:outerShdw>
                </a:effectLst>
              </a:rPr>
              <a:t>:</a:t>
            </a:r>
            <a:r>
              <a:rPr lang="en-US" sz="3200" dirty="0">
                <a:solidFill>
                  <a:schemeClr val="tx2"/>
                </a:solidFill>
              </a:rPr>
              <a:t/>
            </a:r>
            <a:br>
              <a:rPr lang="en-US" sz="3200" dirty="0">
                <a:solidFill>
                  <a:schemeClr val="tx2"/>
                </a:solidFill>
              </a:rPr>
            </a:br>
            <a:r>
              <a:rPr lang="en-US" sz="3200" dirty="0"/>
              <a:t>Fasting is </a:t>
            </a:r>
            <a:r>
              <a:rPr lang="en-US" sz="3200" dirty="0" smtClean="0"/>
              <a:t>not to show </a:t>
            </a:r>
            <a:r>
              <a:rPr lang="en-US" sz="3200" dirty="0"/>
              <a:t>off our </a:t>
            </a:r>
            <a:r>
              <a:rPr lang="en-US" sz="3200" dirty="0" smtClean="0"/>
              <a:t>spirituality, so don’t publicize your personal fasting moments </a:t>
            </a:r>
            <a:r>
              <a:rPr lang="en-US" sz="3200" i="1" dirty="0" smtClean="0"/>
              <a:t>(Matthew 6:16–18)</a:t>
            </a:r>
            <a:r>
              <a:rPr lang="en-US" sz="3200" dirty="0" smtClean="0"/>
              <a:t>. </a:t>
            </a:r>
            <a:r>
              <a:rPr lang="en-US" sz="3200" dirty="0"/>
              <a:t>Don’t boast about your fast; </a:t>
            </a:r>
            <a:r>
              <a:rPr lang="en-US" sz="3200" dirty="0" smtClean="0"/>
              <a:t>only tell </a:t>
            </a:r>
            <a:r>
              <a:rPr lang="en-US" sz="3200" dirty="0"/>
              <a:t>people you won’t be </a:t>
            </a:r>
            <a:r>
              <a:rPr lang="en-US" sz="3200" dirty="0" smtClean="0"/>
              <a:t>eating </a:t>
            </a:r>
            <a:r>
              <a:rPr lang="en-US" sz="3200" dirty="0"/>
              <a:t>if </a:t>
            </a:r>
            <a:r>
              <a:rPr lang="en-US" sz="3200" dirty="0" smtClean="0"/>
              <a:t>it is necessary.</a:t>
            </a:r>
          </a:p>
          <a:p>
            <a:r>
              <a:rPr lang="en-US" sz="3200" dirty="0" smtClean="0">
                <a:solidFill>
                  <a:srgbClr val="0070C0"/>
                </a:solidFill>
                <a:effectLst>
                  <a:outerShdw blurRad="38100" dist="38100" dir="2700000" algn="tl">
                    <a:srgbClr val="000000">
                      <a:alpha val="43137"/>
                    </a:srgbClr>
                  </a:outerShdw>
                </a:effectLst>
              </a:rPr>
              <a:t>A public or corporate fast is an exception to private or personal fasts. A country, city, congregation</a:t>
            </a:r>
            <a:r>
              <a:rPr lang="en-US" sz="3200" dirty="0">
                <a:solidFill>
                  <a:srgbClr val="0070C0"/>
                </a:solidFill>
                <a:effectLst>
                  <a:outerShdw blurRad="38100" dist="38100" dir="2700000" algn="tl">
                    <a:srgbClr val="000000">
                      <a:alpha val="43137"/>
                    </a:srgbClr>
                  </a:outerShdw>
                </a:effectLst>
              </a:rPr>
              <a:t> </a:t>
            </a:r>
            <a:r>
              <a:rPr lang="en-US" sz="3200" dirty="0" smtClean="0">
                <a:solidFill>
                  <a:srgbClr val="0070C0"/>
                </a:solidFill>
                <a:effectLst>
                  <a:outerShdw blurRad="38100" dist="38100" dir="2700000" algn="tl">
                    <a:srgbClr val="000000">
                      <a:alpha val="43137"/>
                    </a:srgbClr>
                  </a:outerShdw>
                </a:effectLst>
              </a:rPr>
              <a:t>or a couple of people can fast; which usually requires public declaration.</a:t>
            </a:r>
            <a:endParaRPr lang="en-US" sz="3200"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87217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848600" cy="990600"/>
          </a:xfrm>
        </p:spPr>
        <p:txBody>
          <a:bodyPr>
            <a:normAutofit fontScale="90000"/>
          </a:bodyPr>
          <a:lstStyle/>
          <a:p>
            <a:pPr algn="ctr"/>
            <a:r>
              <a:rPr lang="en-US" b="1" dirty="0">
                <a:effectLst>
                  <a:outerShdw blurRad="38100" dist="38100" dir="2700000" algn="tl">
                    <a:srgbClr val="000000">
                      <a:alpha val="43137"/>
                    </a:srgbClr>
                  </a:outerShdw>
                </a:effectLst>
              </a:rPr>
              <a:t>S</a:t>
            </a:r>
            <a:r>
              <a:rPr lang="en-US" b="1" dirty="0" smtClean="0">
                <a:effectLst>
                  <a:outerShdw blurRad="38100" dist="38100" dir="2700000" algn="tl">
                    <a:srgbClr val="000000">
                      <a:alpha val="43137"/>
                    </a:srgbClr>
                  </a:outerShdw>
                </a:effectLst>
              </a:rPr>
              <a:t>ome </a:t>
            </a:r>
            <a:r>
              <a:rPr lang="en-US" b="1" dirty="0">
                <a:effectLst>
                  <a:outerShdw blurRad="38100" dist="38100" dir="2700000" algn="tl">
                    <a:srgbClr val="000000">
                      <a:alpha val="43137"/>
                    </a:srgbClr>
                  </a:outerShdw>
                </a:effectLst>
              </a:rPr>
              <a:t>things to consider as </a:t>
            </a:r>
            <a:r>
              <a:rPr lang="en-US" b="1" dirty="0" smtClean="0">
                <a:effectLst>
                  <a:outerShdw blurRad="38100" dist="38100" dir="2700000" algn="tl">
                    <a:srgbClr val="000000">
                      <a:alpha val="43137"/>
                    </a:srgbClr>
                  </a:outerShdw>
                </a:effectLst>
              </a:rPr>
              <a:t>we </a:t>
            </a:r>
            <a:r>
              <a:rPr lang="en-US" b="1" dirty="0">
                <a:effectLst>
                  <a:outerShdw blurRad="38100" dist="38100" dir="2700000" algn="tl">
                    <a:srgbClr val="000000">
                      <a:alpha val="43137"/>
                    </a:srgbClr>
                  </a:outerShdw>
                </a:effectLst>
              </a:rPr>
              <a:t>prepare for </a:t>
            </a:r>
            <a:r>
              <a:rPr lang="en-US" b="1" dirty="0" smtClean="0">
                <a:effectLst>
                  <a:outerShdw blurRad="38100" dist="38100" dir="2700000" algn="tl">
                    <a:srgbClr val="000000">
                      <a:alpha val="43137"/>
                    </a:srgbClr>
                  </a:outerShdw>
                </a:effectLst>
              </a:rPr>
              <a:t>fasting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5257800"/>
          </a:xfrm>
        </p:spPr>
        <p:txBody>
          <a:bodyPr>
            <a:normAutofit fontScale="92500" lnSpcReduction="10000"/>
          </a:bodyPr>
          <a:lstStyle/>
          <a:p>
            <a:pPr fontAlgn="base"/>
            <a:r>
              <a:rPr lang="en-US" sz="3200" b="1" u="sng" dirty="0">
                <a:solidFill>
                  <a:schemeClr val="tx2"/>
                </a:solidFill>
                <a:effectLst>
                  <a:outerShdw blurRad="38100" dist="38100" dir="2700000" algn="tl">
                    <a:srgbClr val="000000">
                      <a:alpha val="43137"/>
                    </a:srgbClr>
                  </a:outerShdw>
                </a:effectLst>
              </a:rPr>
              <a:t>Prepare your </a:t>
            </a:r>
            <a:r>
              <a:rPr lang="en-US" sz="3200" b="1" u="sng" dirty="0" smtClean="0">
                <a:solidFill>
                  <a:schemeClr val="tx2"/>
                </a:solidFill>
                <a:effectLst>
                  <a:outerShdw blurRad="38100" dist="38100" dir="2700000" algn="tl">
                    <a:srgbClr val="000000">
                      <a:alpha val="43137"/>
                    </a:srgbClr>
                  </a:outerShdw>
                </a:effectLst>
              </a:rPr>
              <a:t>body</a:t>
            </a:r>
            <a:r>
              <a:rPr lang="en-US" sz="3200" b="1" dirty="0" smtClean="0">
                <a:solidFill>
                  <a:schemeClr val="tx2"/>
                </a:solidFill>
                <a:effectLst>
                  <a:outerShdw blurRad="38100" dist="38100" dir="2700000" algn="tl">
                    <a:srgbClr val="000000">
                      <a:alpha val="43137"/>
                    </a:srgbClr>
                  </a:outerShdw>
                </a:effectLst>
              </a:rPr>
              <a:t>:</a:t>
            </a:r>
            <a:r>
              <a:rPr lang="en-US" sz="3200" dirty="0">
                <a:solidFill>
                  <a:schemeClr val="tx2"/>
                </a:solidFill>
              </a:rPr>
              <a:t/>
            </a:r>
            <a:br>
              <a:rPr lang="en-US" sz="3200" dirty="0">
                <a:solidFill>
                  <a:schemeClr val="tx2"/>
                </a:solidFill>
              </a:rPr>
            </a:br>
            <a:r>
              <a:rPr lang="en-US" sz="3200" dirty="0"/>
              <a:t>Fasting, especially for days or </a:t>
            </a:r>
            <a:r>
              <a:rPr lang="en-US" sz="3200" dirty="0" smtClean="0"/>
              <a:t>weeks without any food or liquid, </a:t>
            </a:r>
            <a:r>
              <a:rPr lang="en-US" sz="3200" dirty="0"/>
              <a:t>can have unexpected </a:t>
            </a:r>
            <a:r>
              <a:rPr lang="en-US" sz="3200" dirty="0" smtClean="0"/>
              <a:t>effects </a:t>
            </a:r>
            <a:r>
              <a:rPr lang="en-US" sz="3200" dirty="0"/>
              <a:t>on your health. There is no scriptural warrant for harming yourself to undergo a fast. </a:t>
            </a:r>
            <a:r>
              <a:rPr lang="en-US" sz="3200" dirty="0" smtClean="0"/>
              <a:t>Some might need to consult </a:t>
            </a:r>
            <a:r>
              <a:rPr lang="en-US" sz="3200" dirty="0"/>
              <a:t>a doctor before starting any fasting regimen to make sure you can fast in a healthy manner.</a:t>
            </a:r>
          </a:p>
          <a:p>
            <a:pPr marL="0" indent="0" fontAlgn="base">
              <a:buNone/>
            </a:pPr>
            <a:r>
              <a:rPr lang="en-US" sz="3200" i="1" dirty="0">
                <a:solidFill>
                  <a:srgbClr val="0070C0"/>
                </a:solidFill>
                <a:effectLst>
                  <a:outerShdw blurRad="38100" dist="38100" dir="2700000" algn="tl">
                    <a:srgbClr val="000000">
                      <a:alpha val="43137"/>
                    </a:srgbClr>
                  </a:outerShdw>
                </a:effectLst>
              </a:rPr>
              <a:t>Fasting is an appropriate bodily reaction to the </a:t>
            </a:r>
            <a:r>
              <a:rPr lang="en-US" sz="3200" i="1" dirty="0" smtClean="0">
                <a:solidFill>
                  <a:srgbClr val="0070C0"/>
                </a:solidFill>
                <a:effectLst>
                  <a:outerShdw blurRad="38100" dist="38100" dir="2700000" algn="tl">
                    <a:srgbClr val="000000">
                      <a:alpha val="43137"/>
                    </a:srgbClr>
                  </a:outerShdw>
                </a:effectLst>
              </a:rPr>
              <a:t> </a:t>
            </a:r>
            <a:r>
              <a:rPr lang="en-US" sz="3200" i="1" dirty="0">
                <a:solidFill>
                  <a:srgbClr val="0070C0"/>
                </a:solidFill>
                <a:effectLst>
                  <a:outerShdw blurRad="38100" dist="38100" dir="2700000" algn="tl">
                    <a:srgbClr val="000000">
                      <a:alpha val="43137"/>
                    </a:srgbClr>
                  </a:outerShdw>
                </a:effectLst>
              </a:rPr>
              <a:t>state of our soul. If it is done correctly you can expect many results, including growing closer to </a:t>
            </a:r>
            <a:r>
              <a:rPr lang="en-US" sz="3200" i="1" dirty="0" smtClean="0">
                <a:solidFill>
                  <a:srgbClr val="0070C0"/>
                </a:solidFill>
                <a:effectLst>
                  <a:outerShdw blurRad="38100" dist="38100" dir="2700000" algn="tl">
                    <a:srgbClr val="000000">
                      <a:alpha val="43137"/>
                    </a:srgbClr>
                  </a:outerShdw>
                </a:effectLst>
              </a:rPr>
              <a:t>God and </a:t>
            </a:r>
            <a:r>
              <a:rPr lang="en-US" sz="3200" i="1" dirty="0">
                <a:solidFill>
                  <a:srgbClr val="0070C0"/>
                </a:solidFill>
                <a:effectLst>
                  <a:outerShdw blurRad="38100" dist="38100" dir="2700000" algn="tl">
                    <a:srgbClr val="000000">
                      <a:alpha val="43137"/>
                    </a:srgbClr>
                  </a:outerShdw>
                </a:effectLst>
              </a:rPr>
              <a:t>increasing self-control.</a:t>
            </a:r>
          </a:p>
          <a:p>
            <a:endParaRPr lang="en-US" sz="3200" dirty="0"/>
          </a:p>
        </p:txBody>
      </p:sp>
    </p:spTree>
    <p:extLst>
      <p:ext uri="{BB962C8B-B14F-4D97-AF65-F5344CB8AC3E}">
        <p14:creationId xmlns:p14="http://schemas.microsoft.com/office/powerpoint/2010/main" val="15927708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990600"/>
          </a:xfrm>
        </p:spPr>
        <p:txBody>
          <a:bodyPr>
            <a:normAutofit/>
          </a:bodyPr>
          <a:lstStyle/>
          <a:p>
            <a:pPr algn="ctr"/>
            <a:r>
              <a:rPr lang="en-US" b="1" u="sng" dirty="0" smtClean="0">
                <a:solidFill>
                  <a:srgbClr val="00B0F0"/>
                </a:solidFill>
                <a:effectLst>
                  <a:outerShdw blurRad="38100" dist="38100" dir="2700000" algn="tl">
                    <a:srgbClr val="000000">
                      <a:alpha val="43137"/>
                    </a:srgbClr>
                  </a:outerShdw>
                </a:effectLst>
              </a:rPr>
              <a:t>TYPES / WAYS of FASTING</a:t>
            </a:r>
            <a:endParaRPr lang="en-US" b="1" u="sng"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295400"/>
            <a:ext cx="8839200" cy="5562600"/>
          </a:xfrm>
        </p:spPr>
        <p:txBody>
          <a:bodyPr>
            <a:noAutofit/>
          </a:bodyPr>
          <a:lstStyle/>
          <a:p>
            <a:pPr fontAlgn="base"/>
            <a:r>
              <a:rPr lang="en-US" sz="3200" dirty="0" smtClean="0">
                <a:solidFill>
                  <a:srgbClr val="C00000"/>
                </a:solidFill>
                <a:effectLst>
                  <a:outerShdw blurRad="38100" dist="38100" dir="2700000" algn="tl">
                    <a:srgbClr val="000000">
                      <a:alpha val="43137"/>
                    </a:srgbClr>
                  </a:outerShdw>
                </a:effectLst>
              </a:rPr>
              <a:t>Biblical </a:t>
            </a:r>
            <a:r>
              <a:rPr lang="en-US" sz="3200" dirty="0">
                <a:solidFill>
                  <a:srgbClr val="C00000"/>
                </a:solidFill>
                <a:effectLst>
                  <a:outerShdw blurRad="38100" dist="38100" dir="2700000" algn="tl">
                    <a:srgbClr val="000000">
                      <a:alpha val="43137"/>
                    </a:srgbClr>
                  </a:outerShdw>
                </a:effectLst>
              </a:rPr>
              <a:t>fasting is more about the heart behind your fast than about the rules you are following while fasting</a:t>
            </a:r>
            <a:r>
              <a:rPr lang="en-US" sz="3200" dirty="0" smtClean="0">
                <a:solidFill>
                  <a:srgbClr val="C00000"/>
                </a:solidFill>
                <a:effectLst>
                  <a:outerShdw blurRad="38100" dist="38100" dir="2700000" algn="tl">
                    <a:srgbClr val="000000">
                      <a:alpha val="43137"/>
                    </a:srgbClr>
                  </a:outerShdw>
                </a:effectLst>
              </a:rPr>
              <a:t>!</a:t>
            </a:r>
          </a:p>
          <a:p>
            <a:pPr marL="0" indent="0" fontAlgn="base">
              <a:buNone/>
            </a:pPr>
            <a:endParaRPr lang="en-US" sz="1200" dirty="0" smtClean="0">
              <a:solidFill>
                <a:srgbClr val="C00000"/>
              </a:solidFill>
              <a:effectLst>
                <a:outerShdw blurRad="38100" dist="38100" dir="2700000" algn="tl">
                  <a:srgbClr val="000000">
                    <a:alpha val="43137"/>
                  </a:srgbClr>
                </a:outerShdw>
              </a:effectLst>
            </a:endParaRPr>
          </a:p>
          <a:p>
            <a:pPr fontAlgn="base"/>
            <a:r>
              <a:rPr lang="en-US" sz="3200" dirty="0">
                <a:solidFill>
                  <a:srgbClr val="C00000"/>
                </a:solidFill>
                <a:effectLst>
                  <a:outerShdw blurRad="38100" dist="38100" dir="2700000" algn="tl">
                    <a:srgbClr val="000000">
                      <a:alpha val="43137"/>
                    </a:srgbClr>
                  </a:outerShdw>
                </a:effectLst>
              </a:rPr>
              <a:t>Search your heart. Spend time asking God to reveal to you the things that you seek for satisfaction. Be open to fasting from the things that will really drive you to pray</a:t>
            </a:r>
            <a:r>
              <a:rPr lang="en-US" sz="3200" dirty="0" smtClean="0">
                <a:solidFill>
                  <a:srgbClr val="C00000"/>
                </a:solidFill>
                <a:effectLst>
                  <a:outerShdw blurRad="38100" dist="38100" dir="2700000" algn="tl">
                    <a:srgbClr val="000000">
                      <a:alpha val="43137"/>
                    </a:srgbClr>
                  </a:outerShdw>
                </a:effectLst>
              </a:rPr>
              <a:t>. </a:t>
            </a:r>
            <a:r>
              <a:rPr lang="en-US" sz="3200" dirty="0">
                <a:solidFill>
                  <a:srgbClr val="C00000"/>
                </a:solidFill>
                <a:effectLst>
                  <a:outerShdw blurRad="38100" dist="38100" dir="2700000" algn="tl">
                    <a:srgbClr val="000000">
                      <a:alpha val="43137"/>
                    </a:srgbClr>
                  </a:outerShdw>
                </a:effectLst>
              </a:rPr>
              <a:t>The truth is, you know what you seek for satisfaction. </a:t>
            </a:r>
            <a:r>
              <a:rPr lang="en-US" sz="3200" dirty="0" smtClean="0">
                <a:solidFill>
                  <a:srgbClr val="C00000"/>
                </a:solidFill>
                <a:effectLst>
                  <a:outerShdw blurRad="38100" dist="38100" dir="2700000" algn="tl">
                    <a:srgbClr val="000000">
                      <a:alpha val="43137"/>
                    </a:srgbClr>
                  </a:outerShdw>
                </a:effectLst>
              </a:rPr>
              <a:t>Those things </a:t>
            </a:r>
            <a:r>
              <a:rPr lang="en-US" sz="3200" dirty="0">
                <a:solidFill>
                  <a:srgbClr val="C00000"/>
                </a:solidFill>
                <a:effectLst>
                  <a:outerShdw blurRad="38100" dist="38100" dir="2700000" algn="tl">
                    <a:srgbClr val="000000">
                      <a:alpha val="43137"/>
                    </a:srgbClr>
                  </a:outerShdw>
                </a:effectLst>
              </a:rPr>
              <a:t>are probably what you need to set aside for a time to re-engage with God.</a:t>
            </a:r>
          </a:p>
          <a:p>
            <a:pPr fontAlgn="base"/>
            <a:endParaRPr lang="en-US" sz="3200" dirty="0" smtClean="0">
              <a:sym typeface="Wingdings"/>
            </a:endParaRPr>
          </a:p>
          <a:p>
            <a:pPr fontAlgn="base"/>
            <a:endParaRPr lang="en-US" sz="3200" dirty="0"/>
          </a:p>
        </p:txBody>
      </p:sp>
    </p:spTree>
    <p:extLst>
      <p:ext uri="{BB962C8B-B14F-4D97-AF65-F5344CB8AC3E}">
        <p14:creationId xmlns:p14="http://schemas.microsoft.com/office/powerpoint/2010/main" val="207921717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990600"/>
          </a:xfrm>
        </p:spPr>
        <p:txBody>
          <a:bodyPr>
            <a:normAutofit/>
          </a:bodyPr>
          <a:lstStyle/>
          <a:p>
            <a:pPr algn="ctr"/>
            <a:r>
              <a:rPr lang="en-US" b="1" u="sng" dirty="0" smtClean="0">
                <a:solidFill>
                  <a:srgbClr val="00B0F0"/>
                </a:solidFill>
                <a:effectLst>
                  <a:outerShdw blurRad="38100" dist="38100" dir="2700000" algn="tl">
                    <a:srgbClr val="000000">
                      <a:alpha val="43137"/>
                    </a:srgbClr>
                  </a:outerShdw>
                </a:effectLst>
              </a:rPr>
              <a:t>TYPES / WAYS of FASTING</a:t>
            </a:r>
            <a:endParaRPr lang="en-US" b="1" u="sng"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5410200"/>
          </a:xfrm>
        </p:spPr>
        <p:txBody>
          <a:bodyPr>
            <a:noAutofit/>
          </a:bodyPr>
          <a:lstStyle/>
          <a:p>
            <a:pPr fontAlgn="base"/>
            <a:r>
              <a:rPr lang="en-US" sz="4000" dirty="0" smtClean="0">
                <a:solidFill>
                  <a:srgbClr val="C00000"/>
                </a:solidFill>
                <a:effectLst>
                  <a:outerShdw blurRad="38100" dist="38100" dir="2700000" algn="tl">
                    <a:srgbClr val="000000">
                      <a:alpha val="43137"/>
                    </a:srgbClr>
                  </a:outerShdw>
                </a:effectLst>
              </a:rPr>
              <a:t>In Scripture, we are not </a:t>
            </a:r>
            <a:r>
              <a:rPr lang="en-US" sz="4000" dirty="0">
                <a:solidFill>
                  <a:srgbClr val="C00000"/>
                </a:solidFill>
                <a:effectLst>
                  <a:outerShdw blurRad="38100" dist="38100" dir="2700000" algn="tl">
                    <a:srgbClr val="000000">
                      <a:alpha val="43137"/>
                    </a:srgbClr>
                  </a:outerShdw>
                </a:effectLst>
              </a:rPr>
              <a:t>always told how </a:t>
            </a:r>
            <a:r>
              <a:rPr lang="en-US" sz="4000" dirty="0" smtClean="0">
                <a:solidFill>
                  <a:srgbClr val="C00000"/>
                </a:solidFill>
                <a:effectLst>
                  <a:outerShdw blurRad="38100" dist="38100" dir="2700000" algn="tl">
                    <a:srgbClr val="000000">
                      <a:alpha val="43137"/>
                    </a:srgbClr>
                  </a:outerShdw>
                </a:effectLst>
              </a:rPr>
              <a:t>long the periods </a:t>
            </a:r>
            <a:r>
              <a:rPr lang="en-US" sz="4000" dirty="0">
                <a:solidFill>
                  <a:srgbClr val="C00000"/>
                </a:solidFill>
                <a:effectLst>
                  <a:outerShdw blurRad="38100" dist="38100" dir="2700000" algn="tl">
                    <a:srgbClr val="000000">
                      <a:alpha val="43137"/>
                    </a:srgbClr>
                  </a:outerShdw>
                </a:effectLst>
              </a:rPr>
              <a:t>of fasting </a:t>
            </a:r>
            <a:r>
              <a:rPr lang="en-US" sz="4000" dirty="0" smtClean="0">
                <a:solidFill>
                  <a:srgbClr val="C00000"/>
                </a:solidFill>
                <a:effectLst>
                  <a:outerShdw blurRad="38100" dist="38100" dir="2700000" algn="tl">
                    <a:srgbClr val="000000">
                      <a:alpha val="43137"/>
                    </a:srgbClr>
                  </a:outerShdw>
                </a:effectLst>
              </a:rPr>
              <a:t>lasted; </a:t>
            </a:r>
            <a:r>
              <a:rPr lang="en-US" sz="4000" dirty="0">
                <a:solidFill>
                  <a:srgbClr val="C00000"/>
                </a:solidFill>
                <a:effectLst>
                  <a:outerShdw blurRad="38100" dist="38100" dir="2700000" algn="tl">
                    <a:srgbClr val="000000">
                      <a:alpha val="43137"/>
                    </a:srgbClr>
                  </a:outerShdw>
                </a:effectLst>
              </a:rPr>
              <a:t>or if it was a complete </a:t>
            </a:r>
            <a:r>
              <a:rPr lang="en-US" sz="4000" dirty="0" smtClean="0">
                <a:solidFill>
                  <a:srgbClr val="C00000"/>
                </a:solidFill>
                <a:effectLst>
                  <a:outerShdw blurRad="38100" dist="38100" dir="2700000" algn="tl">
                    <a:srgbClr val="000000">
                      <a:alpha val="43137"/>
                    </a:srgbClr>
                  </a:outerShdw>
                </a:effectLst>
              </a:rPr>
              <a:t>fast </a:t>
            </a:r>
            <a:r>
              <a:rPr lang="en-US" sz="4000" dirty="0">
                <a:solidFill>
                  <a:srgbClr val="C00000"/>
                </a:solidFill>
                <a:effectLst>
                  <a:outerShdw blurRad="38100" dist="38100" dir="2700000" algn="tl">
                    <a:srgbClr val="000000">
                      <a:alpha val="43137"/>
                    </a:srgbClr>
                  </a:outerShdw>
                </a:effectLst>
              </a:rPr>
              <a:t>or a partial </a:t>
            </a:r>
            <a:r>
              <a:rPr lang="en-US" sz="4000" dirty="0" smtClean="0">
                <a:solidFill>
                  <a:srgbClr val="C00000"/>
                </a:solidFill>
                <a:effectLst>
                  <a:outerShdw blurRad="38100" dist="38100" dir="2700000" algn="tl">
                    <a:srgbClr val="000000">
                      <a:alpha val="43137"/>
                    </a:srgbClr>
                  </a:outerShdw>
                </a:effectLst>
              </a:rPr>
              <a:t>fast, or if it was a specific kind of food fast. But it was evident that fasting was a part of the spiritual discipline and practice of many believers throughout Scripture.</a:t>
            </a:r>
          </a:p>
          <a:p>
            <a:pPr fontAlgn="base"/>
            <a:endParaRPr lang="en-US" sz="3200" dirty="0">
              <a:solidFill>
                <a:srgbClr val="C00000"/>
              </a:solidFill>
              <a:effectLst>
                <a:outerShdw blurRad="38100" dist="38100" dir="2700000" algn="tl">
                  <a:srgbClr val="000000">
                    <a:alpha val="43137"/>
                  </a:srgbClr>
                </a:outerShdw>
              </a:effectLst>
            </a:endParaRPr>
          </a:p>
          <a:p>
            <a:pPr fontAlgn="base"/>
            <a:endParaRPr lang="en-US" sz="3200" dirty="0" smtClean="0">
              <a:sym typeface="Wingdings"/>
            </a:endParaRPr>
          </a:p>
          <a:p>
            <a:pPr fontAlgn="base"/>
            <a:endParaRPr lang="en-US" sz="3200" dirty="0"/>
          </a:p>
        </p:txBody>
      </p:sp>
    </p:spTree>
    <p:extLst>
      <p:ext uri="{BB962C8B-B14F-4D97-AF65-F5344CB8AC3E}">
        <p14:creationId xmlns:p14="http://schemas.microsoft.com/office/powerpoint/2010/main" val="427898413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990600"/>
          </a:xfrm>
        </p:spPr>
        <p:txBody>
          <a:bodyPr>
            <a:normAutofit/>
          </a:bodyPr>
          <a:lstStyle/>
          <a:p>
            <a:pPr algn="ctr"/>
            <a:r>
              <a:rPr lang="en-US" b="1" u="sng" dirty="0" smtClean="0">
                <a:solidFill>
                  <a:srgbClr val="00B0F0"/>
                </a:solidFill>
                <a:effectLst>
                  <a:outerShdw blurRad="38100" dist="38100" dir="2700000" algn="tl">
                    <a:srgbClr val="000000">
                      <a:alpha val="43137"/>
                    </a:srgbClr>
                  </a:outerShdw>
                </a:effectLst>
              </a:rPr>
              <a:t>TYPES / WAYS of FASTING</a:t>
            </a:r>
            <a:endParaRPr lang="en-US" b="1" u="sng"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295400"/>
            <a:ext cx="8839200" cy="5562600"/>
          </a:xfrm>
        </p:spPr>
        <p:txBody>
          <a:bodyPr>
            <a:normAutofit/>
          </a:bodyPr>
          <a:lstStyle/>
          <a:p>
            <a:pPr marL="0" indent="0" algn="ctr" fontAlgn="base">
              <a:buNone/>
            </a:pPr>
            <a:r>
              <a:rPr lang="en-US" sz="3200" dirty="0" smtClean="0">
                <a:solidFill>
                  <a:schemeClr val="tx2"/>
                </a:solidFill>
                <a:sym typeface="Wingdings"/>
              </a:rPr>
              <a:t></a:t>
            </a:r>
            <a:r>
              <a:rPr lang="en-US" sz="3200" dirty="0" smtClean="0">
                <a:solidFill>
                  <a:schemeClr val="tx2"/>
                </a:solidFill>
                <a:effectLst>
                  <a:outerShdw blurRad="38100" dist="38100" dir="2700000" algn="tl">
                    <a:srgbClr val="000000">
                      <a:alpha val="43137"/>
                    </a:srgbClr>
                  </a:outerShdw>
                </a:effectLst>
                <a:sym typeface="Wingdings"/>
              </a:rPr>
              <a:t> </a:t>
            </a:r>
            <a:r>
              <a:rPr lang="en-US" sz="3200" b="1" u="sng" dirty="0" smtClean="0">
                <a:solidFill>
                  <a:schemeClr val="tx2"/>
                </a:solidFill>
                <a:effectLst>
                  <a:outerShdw blurRad="38100" dist="38100" dir="2700000" algn="tl">
                    <a:srgbClr val="000000">
                      <a:alpha val="43137"/>
                    </a:srgbClr>
                  </a:outerShdw>
                </a:effectLst>
              </a:rPr>
              <a:t>Absolute / Complete Fast</a:t>
            </a:r>
            <a:r>
              <a:rPr lang="en-US" sz="3200" b="1" dirty="0" smtClean="0">
                <a:solidFill>
                  <a:schemeClr val="tx2"/>
                </a:solidFill>
                <a:effectLst>
                  <a:outerShdw blurRad="38100" dist="38100" dir="2700000" algn="tl">
                    <a:srgbClr val="000000">
                      <a:alpha val="43137"/>
                    </a:srgbClr>
                  </a:outerShdw>
                </a:effectLst>
              </a:rPr>
              <a:t>:</a:t>
            </a:r>
            <a:r>
              <a:rPr lang="en-US" sz="3200" dirty="0">
                <a:solidFill>
                  <a:schemeClr val="tx2"/>
                </a:solidFill>
              </a:rPr>
              <a:t/>
            </a:r>
            <a:br>
              <a:rPr lang="en-US" sz="3200" dirty="0">
                <a:solidFill>
                  <a:schemeClr val="tx2"/>
                </a:solidFill>
              </a:rPr>
            </a:br>
            <a:r>
              <a:rPr lang="en-US" sz="3200" b="1" dirty="0" smtClean="0">
                <a:solidFill>
                  <a:srgbClr val="00B0F0"/>
                </a:solidFill>
                <a:effectLst>
                  <a:outerShdw blurRad="38100" dist="38100" dir="2700000" algn="tl">
                    <a:srgbClr val="000000">
                      <a:alpha val="43137"/>
                    </a:srgbClr>
                  </a:outerShdw>
                </a:effectLst>
                <a:sym typeface="Wingdings"/>
              </a:rPr>
              <a:t></a:t>
            </a:r>
            <a:r>
              <a:rPr lang="en-US" sz="3200" b="1" dirty="0">
                <a:solidFill>
                  <a:srgbClr val="00B0F0"/>
                </a:solidFill>
                <a:effectLst>
                  <a:outerShdw blurRad="38100" dist="38100" dir="2700000" algn="tl">
                    <a:srgbClr val="000000">
                      <a:alpha val="43137"/>
                    </a:srgbClr>
                  </a:outerShdw>
                </a:effectLst>
                <a:sym typeface="Wingdings"/>
              </a:rPr>
              <a:t> </a:t>
            </a:r>
            <a:r>
              <a:rPr lang="en-US" sz="3200" b="1" dirty="0" smtClean="0">
                <a:solidFill>
                  <a:srgbClr val="00B0F0"/>
                </a:solidFill>
                <a:effectLst>
                  <a:outerShdw blurRad="38100" dist="38100" dir="2700000" algn="tl">
                    <a:srgbClr val="000000">
                      <a:alpha val="43137"/>
                    </a:srgbClr>
                  </a:outerShdw>
                </a:effectLst>
                <a:sym typeface="Wingdings"/>
              </a:rPr>
              <a:t>NO food, NO drink &amp; NO water</a:t>
            </a:r>
          </a:p>
          <a:p>
            <a:pPr marL="0" indent="0" fontAlgn="base">
              <a:buNone/>
            </a:pPr>
            <a:endParaRPr lang="en-US" sz="1400" b="1" dirty="0" smtClean="0">
              <a:solidFill>
                <a:srgbClr val="00B0F0"/>
              </a:solidFill>
              <a:effectLst>
                <a:outerShdw blurRad="38100" dist="38100" dir="2700000" algn="tl">
                  <a:srgbClr val="000000">
                    <a:alpha val="43137"/>
                  </a:srgbClr>
                </a:outerShdw>
              </a:effectLst>
              <a:sym typeface="Wingdings"/>
            </a:endParaRPr>
          </a:p>
          <a:p>
            <a:pPr marL="0" indent="0" fontAlgn="base">
              <a:buNone/>
            </a:pPr>
            <a:r>
              <a:rPr lang="en-US" sz="3200" dirty="0" smtClean="0">
                <a:solidFill>
                  <a:srgbClr val="00B050"/>
                </a:solidFill>
                <a:effectLst>
                  <a:outerShdw blurRad="38100" dist="38100" dir="2700000" algn="tl">
                    <a:srgbClr val="000000">
                      <a:alpha val="43137"/>
                    </a:srgbClr>
                  </a:outerShdw>
                </a:effectLst>
                <a:sym typeface="Wingdings"/>
              </a:rPr>
              <a:t>This type of fast can be done for any length of time. It can be part of a day, 1 day, 3 days, 7 days, 10 days, 14 days… even 40 days.</a:t>
            </a:r>
          </a:p>
          <a:p>
            <a:pPr fontAlgn="base"/>
            <a:r>
              <a:rPr lang="en-US" sz="3200" dirty="0" smtClean="0">
                <a:solidFill>
                  <a:srgbClr val="C00000"/>
                </a:solidFill>
                <a:sym typeface="Wingdings"/>
              </a:rPr>
              <a:t>40 days (absolute fast):</a:t>
            </a:r>
          </a:p>
          <a:p>
            <a:pPr marL="0" indent="0" fontAlgn="base">
              <a:buNone/>
            </a:pPr>
            <a:r>
              <a:rPr lang="en-US" sz="3200" dirty="0" smtClean="0">
                <a:sym typeface="Wingdings"/>
              </a:rPr>
              <a:t>-Moses (Exodus 34:27-28; Deut. 9:9, 18)</a:t>
            </a:r>
          </a:p>
          <a:p>
            <a:pPr marL="0" indent="0" fontAlgn="base">
              <a:buNone/>
            </a:pPr>
            <a:r>
              <a:rPr lang="en-US" sz="3200" dirty="0" smtClean="0">
                <a:sym typeface="Wingdings"/>
              </a:rPr>
              <a:t>-Elijah (1 Kings 19:7-8)</a:t>
            </a:r>
          </a:p>
          <a:p>
            <a:pPr marL="0" indent="0" fontAlgn="base">
              <a:buNone/>
            </a:pPr>
            <a:r>
              <a:rPr lang="en-US" sz="3200" dirty="0" smtClean="0">
                <a:sym typeface="Wingdings"/>
              </a:rPr>
              <a:t>-Jesus (Matt. 4:2)</a:t>
            </a:r>
          </a:p>
          <a:p>
            <a:pPr fontAlgn="base"/>
            <a:endParaRPr lang="en-US" sz="3200" dirty="0"/>
          </a:p>
        </p:txBody>
      </p:sp>
    </p:spTree>
    <p:extLst>
      <p:ext uri="{BB962C8B-B14F-4D97-AF65-F5344CB8AC3E}">
        <p14:creationId xmlns:p14="http://schemas.microsoft.com/office/powerpoint/2010/main" val="13994882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990600"/>
          </a:xfrm>
        </p:spPr>
        <p:txBody>
          <a:bodyPr>
            <a:normAutofit/>
          </a:bodyPr>
          <a:lstStyle/>
          <a:p>
            <a:pPr algn="ctr"/>
            <a:r>
              <a:rPr lang="en-US" b="1" u="sng" dirty="0" smtClean="0">
                <a:solidFill>
                  <a:srgbClr val="00B0F0"/>
                </a:solidFill>
                <a:effectLst>
                  <a:outerShdw blurRad="38100" dist="38100" dir="2700000" algn="tl">
                    <a:srgbClr val="000000">
                      <a:alpha val="43137"/>
                    </a:srgbClr>
                  </a:outerShdw>
                </a:effectLst>
              </a:rPr>
              <a:t>TYPES / WAYS of FASTING</a:t>
            </a:r>
            <a:endParaRPr lang="en-US" b="1" u="sng"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295400"/>
            <a:ext cx="8839200" cy="5562600"/>
          </a:xfrm>
        </p:spPr>
        <p:txBody>
          <a:bodyPr>
            <a:normAutofit/>
          </a:bodyPr>
          <a:lstStyle/>
          <a:p>
            <a:pPr marL="0" indent="0" algn="ctr" fontAlgn="base">
              <a:buNone/>
            </a:pPr>
            <a:r>
              <a:rPr lang="en-US" sz="3200" dirty="0">
                <a:solidFill>
                  <a:schemeClr val="tx2"/>
                </a:solidFill>
                <a:sym typeface="Wingdings"/>
              </a:rPr>
              <a:t> </a:t>
            </a:r>
            <a:r>
              <a:rPr lang="en-US" sz="3200" b="1" u="sng" dirty="0" smtClean="0">
                <a:solidFill>
                  <a:schemeClr val="tx2"/>
                </a:solidFill>
                <a:effectLst>
                  <a:outerShdw blurRad="38100" dist="38100" dir="2700000" algn="tl">
                    <a:srgbClr val="000000">
                      <a:alpha val="43137"/>
                    </a:srgbClr>
                  </a:outerShdw>
                </a:effectLst>
              </a:rPr>
              <a:t>Absolute / Complete Fast</a:t>
            </a:r>
            <a:r>
              <a:rPr lang="en-US" sz="3200" b="1" dirty="0" smtClean="0">
                <a:solidFill>
                  <a:schemeClr val="tx2"/>
                </a:solidFill>
                <a:effectLst>
                  <a:outerShdw blurRad="38100" dist="38100" dir="2700000" algn="tl">
                    <a:srgbClr val="000000">
                      <a:alpha val="43137"/>
                    </a:srgbClr>
                  </a:outerShdw>
                </a:effectLst>
              </a:rPr>
              <a:t>:</a:t>
            </a:r>
            <a:r>
              <a:rPr lang="en-US" sz="3200" dirty="0">
                <a:solidFill>
                  <a:schemeClr val="tx2"/>
                </a:solidFill>
              </a:rPr>
              <a:t/>
            </a:r>
            <a:br>
              <a:rPr lang="en-US" sz="3200" dirty="0">
                <a:solidFill>
                  <a:schemeClr val="tx2"/>
                </a:solidFill>
              </a:rPr>
            </a:br>
            <a:r>
              <a:rPr lang="en-US" sz="3200" b="1" dirty="0" smtClean="0">
                <a:solidFill>
                  <a:srgbClr val="00B0F0"/>
                </a:solidFill>
                <a:effectLst>
                  <a:outerShdw blurRad="38100" dist="38100" dir="2700000" algn="tl">
                    <a:srgbClr val="000000">
                      <a:alpha val="43137"/>
                    </a:srgbClr>
                  </a:outerShdw>
                </a:effectLst>
                <a:sym typeface="Wingdings"/>
              </a:rPr>
              <a:t></a:t>
            </a:r>
            <a:r>
              <a:rPr lang="en-US" sz="3200" b="1" dirty="0">
                <a:solidFill>
                  <a:srgbClr val="00B0F0"/>
                </a:solidFill>
                <a:effectLst>
                  <a:outerShdw blurRad="38100" dist="38100" dir="2700000" algn="tl">
                    <a:srgbClr val="000000">
                      <a:alpha val="43137"/>
                    </a:srgbClr>
                  </a:outerShdw>
                </a:effectLst>
                <a:sym typeface="Wingdings"/>
              </a:rPr>
              <a:t> </a:t>
            </a:r>
            <a:r>
              <a:rPr lang="en-US" sz="3200" b="1" dirty="0" smtClean="0">
                <a:solidFill>
                  <a:srgbClr val="00B0F0"/>
                </a:solidFill>
                <a:effectLst>
                  <a:outerShdw blurRad="38100" dist="38100" dir="2700000" algn="tl">
                    <a:srgbClr val="000000">
                      <a:alpha val="43137"/>
                    </a:srgbClr>
                  </a:outerShdw>
                </a:effectLst>
                <a:sym typeface="Wingdings"/>
              </a:rPr>
              <a:t>NO food, NO drink &amp; NO water</a:t>
            </a:r>
          </a:p>
          <a:p>
            <a:pPr marL="0" indent="0" fontAlgn="base">
              <a:buNone/>
            </a:pPr>
            <a:endParaRPr lang="en-US" sz="1400" b="1" dirty="0" smtClean="0">
              <a:solidFill>
                <a:srgbClr val="00B0F0"/>
              </a:solidFill>
              <a:effectLst>
                <a:outerShdw blurRad="38100" dist="38100" dir="2700000" algn="tl">
                  <a:srgbClr val="000000">
                    <a:alpha val="43137"/>
                  </a:srgbClr>
                </a:outerShdw>
              </a:effectLst>
              <a:sym typeface="Wingdings"/>
            </a:endParaRPr>
          </a:p>
          <a:p>
            <a:pPr fontAlgn="base"/>
            <a:r>
              <a:rPr lang="en-US" sz="3200" dirty="0">
                <a:solidFill>
                  <a:srgbClr val="C00000"/>
                </a:solidFill>
                <a:sym typeface="Wingdings"/>
              </a:rPr>
              <a:t>3</a:t>
            </a:r>
            <a:r>
              <a:rPr lang="en-US" sz="3200" dirty="0" smtClean="0">
                <a:solidFill>
                  <a:srgbClr val="C00000"/>
                </a:solidFill>
                <a:sym typeface="Wingdings"/>
              </a:rPr>
              <a:t> days (absolute fast):</a:t>
            </a:r>
          </a:p>
          <a:p>
            <a:pPr marL="0" indent="0" fontAlgn="base">
              <a:buNone/>
            </a:pPr>
            <a:r>
              <a:rPr lang="en-US" sz="3200" dirty="0" smtClean="0">
                <a:sym typeface="Wingdings"/>
              </a:rPr>
              <a:t>-Esther (Esther 4:13-16)</a:t>
            </a:r>
          </a:p>
          <a:p>
            <a:pPr marL="0" indent="0" fontAlgn="base">
              <a:buNone/>
            </a:pPr>
            <a:r>
              <a:rPr lang="en-US" sz="3200" dirty="0" smtClean="0">
                <a:sym typeface="Wingdings"/>
              </a:rPr>
              <a:t>-Paul (Acts 9:8-9)</a:t>
            </a:r>
          </a:p>
          <a:p>
            <a:pPr marL="0" indent="0" fontAlgn="base">
              <a:buNone/>
            </a:pPr>
            <a:endParaRPr lang="en-US" sz="1200" dirty="0">
              <a:sym typeface="Wingdings"/>
            </a:endParaRPr>
          </a:p>
          <a:p>
            <a:pPr fontAlgn="base"/>
            <a:r>
              <a:rPr lang="en-US" sz="3200" dirty="0" smtClean="0">
                <a:solidFill>
                  <a:srgbClr val="C00000"/>
                </a:solidFill>
                <a:sym typeface="Wingdings"/>
              </a:rPr>
              <a:t>Unknown period </a:t>
            </a:r>
            <a:r>
              <a:rPr lang="en-US" sz="3200" dirty="0">
                <a:solidFill>
                  <a:srgbClr val="C00000"/>
                </a:solidFill>
                <a:sym typeface="Wingdings"/>
              </a:rPr>
              <a:t>(absolute fast</a:t>
            </a:r>
            <a:r>
              <a:rPr lang="en-US" sz="3200" dirty="0" smtClean="0">
                <a:solidFill>
                  <a:srgbClr val="C00000"/>
                </a:solidFill>
                <a:sym typeface="Wingdings"/>
              </a:rPr>
              <a:t>):</a:t>
            </a:r>
            <a:r>
              <a:rPr lang="en-US" sz="3200" dirty="0" smtClean="0">
                <a:sym typeface="Wingdings"/>
              </a:rPr>
              <a:t> </a:t>
            </a:r>
          </a:p>
          <a:p>
            <a:pPr marL="0" indent="0" fontAlgn="base">
              <a:buNone/>
            </a:pPr>
            <a:r>
              <a:rPr lang="en-US" sz="3200" dirty="0" smtClean="0">
                <a:sym typeface="Wingdings"/>
              </a:rPr>
              <a:t>-Nineveh (Jonah 3:5-7)</a:t>
            </a:r>
          </a:p>
          <a:p>
            <a:pPr fontAlgn="base"/>
            <a:endParaRPr lang="en-US" sz="3200" dirty="0"/>
          </a:p>
        </p:txBody>
      </p:sp>
    </p:spTree>
    <p:extLst>
      <p:ext uri="{BB962C8B-B14F-4D97-AF65-F5344CB8AC3E}">
        <p14:creationId xmlns:p14="http://schemas.microsoft.com/office/powerpoint/2010/main" val="44076619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848600" cy="990600"/>
          </a:xfrm>
        </p:spPr>
        <p:txBody>
          <a:bodyPr>
            <a:normAutofit/>
          </a:bodyPr>
          <a:lstStyle/>
          <a:p>
            <a:pPr algn="ctr"/>
            <a:r>
              <a:rPr lang="en-US" b="1" u="sng" dirty="0" smtClean="0">
                <a:solidFill>
                  <a:srgbClr val="00B0F0"/>
                </a:solidFill>
                <a:effectLst>
                  <a:outerShdw blurRad="38100" dist="38100" dir="2700000" algn="tl">
                    <a:srgbClr val="000000">
                      <a:alpha val="43137"/>
                    </a:srgbClr>
                  </a:outerShdw>
                </a:effectLst>
              </a:rPr>
              <a:t>TYPES / WAYS of FASTING</a:t>
            </a:r>
            <a:endParaRPr lang="en-US" b="1" u="sng"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066800"/>
            <a:ext cx="8915400" cy="5791200"/>
          </a:xfrm>
        </p:spPr>
        <p:txBody>
          <a:bodyPr>
            <a:noAutofit/>
          </a:bodyPr>
          <a:lstStyle/>
          <a:p>
            <a:pPr marL="0" indent="0" algn="ctr" fontAlgn="base">
              <a:buNone/>
            </a:pPr>
            <a:r>
              <a:rPr lang="en-US" sz="3200" dirty="0" smtClean="0">
                <a:solidFill>
                  <a:schemeClr val="tx2"/>
                </a:solidFill>
                <a:sym typeface="Wingdings"/>
              </a:rPr>
              <a:t> </a:t>
            </a:r>
            <a:r>
              <a:rPr lang="en-US" sz="3200" b="1" u="sng" dirty="0" smtClean="0">
                <a:solidFill>
                  <a:schemeClr val="tx2"/>
                </a:solidFill>
                <a:effectLst>
                  <a:outerShdw blurRad="38100" dist="38100" dir="2700000" algn="tl">
                    <a:srgbClr val="000000">
                      <a:alpha val="43137"/>
                    </a:srgbClr>
                  </a:outerShdw>
                </a:effectLst>
                <a:sym typeface="Wingdings"/>
              </a:rPr>
              <a:t>Partial</a:t>
            </a:r>
            <a:r>
              <a:rPr lang="en-US" sz="3200" b="1" u="sng" dirty="0" smtClean="0">
                <a:solidFill>
                  <a:schemeClr val="tx2"/>
                </a:solidFill>
                <a:effectLst>
                  <a:outerShdw blurRad="38100" dist="38100" dir="2700000" algn="tl">
                    <a:srgbClr val="000000">
                      <a:alpha val="43137"/>
                    </a:srgbClr>
                  </a:outerShdw>
                </a:effectLst>
              </a:rPr>
              <a:t> Fast</a:t>
            </a:r>
            <a:r>
              <a:rPr lang="en-US" sz="3200" b="1" dirty="0" smtClean="0">
                <a:solidFill>
                  <a:schemeClr val="tx2"/>
                </a:solidFill>
                <a:effectLst>
                  <a:outerShdw blurRad="38100" dist="38100" dir="2700000" algn="tl">
                    <a:srgbClr val="000000">
                      <a:alpha val="43137"/>
                    </a:srgbClr>
                  </a:outerShdw>
                </a:effectLst>
              </a:rPr>
              <a:t>:</a:t>
            </a:r>
            <a:r>
              <a:rPr lang="en-US" sz="3200" dirty="0">
                <a:solidFill>
                  <a:schemeClr val="tx2"/>
                </a:solidFill>
              </a:rPr>
              <a:t/>
            </a:r>
            <a:br>
              <a:rPr lang="en-US" sz="3200" dirty="0">
                <a:solidFill>
                  <a:schemeClr val="tx2"/>
                </a:solidFill>
              </a:rPr>
            </a:br>
            <a:r>
              <a:rPr lang="en-US" sz="3200" b="1" dirty="0" smtClean="0">
                <a:solidFill>
                  <a:srgbClr val="00B0F0"/>
                </a:solidFill>
                <a:effectLst>
                  <a:outerShdw blurRad="38100" dist="38100" dir="2700000" algn="tl">
                    <a:srgbClr val="000000">
                      <a:alpha val="43137"/>
                    </a:srgbClr>
                  </a:outerShdw>
                </a:effectLst>
                <a:sym typeface="Wingdings"/>
              </a:rPr>
              <a:t> A</a:t>
            </a:r>
            <a:r>
              <a:rPr lang="en-US" sz="3200" b="1" dirty="0" smtClean="0">
                <a:solidFill>
                  <a:srgbClr val="00B0F0"/>
                </a:solidFill>
                <a:effectLst>
                  <a:outerShdw blurRad="38100" dist="38100" dir="2700000" algn="tl">
                    <a:srgbClr val="000000">
                      <a:alpha val="43137"/>
                    </a:srgbClr>
                  </a:outerShdw>
                </a:effectLst>
              </a:rPr>
              <a:t>bstaining </a:t>
            </a:r>
            <a:r>
              <a:rPr lang="en-US" sz="3200" b="1" dirty="0">
                <a:solidFill>
                  <a:srgbClr val="00B0F0"/>
                </a:solidFill>
                <a:effectLst>
                  <a:outerShdw blurRad="38100" dist="38100" dir="2700000" algn="tl">
                    <a:srgbClr val="000000">
                      <a:alpha val="43137"/>
                    </a:srgbClr>
                  </a:outerShdw>
                </a:effectLst>
              </a:rPr>
              <a:t>from certain foods or </a:t>
            </a:r>
            <a:r>
              <a:rPr lang="en-US" sz="3200" b="1" dirty="0" smtClean="0">
                <a:solidFill>
                  <a:srgbClr val="00B0F0"/>
                </a:solidFill>
                <a:effectLst>
                  <a:outerShdw blurRad="38100" dist="38100" dir="2700000" algn="tl">
                    <a:srgbClr val="000000">
                      <a:alpha val="43137"/>
                    </a:srgbClr>
                  </a:outerShdw>
                </a:effectLst>
              </a:rPr>
              <a:t>drinks</a:t>
            </a:r>
            <a:r>
              <a:rPr lang="en-US" sz="3200" b="1" dirty="0" smtClean="0">
                <a:solidFill>
                  <a:srgbClr val="00B0F0"/>
                </a:solidFill>
                <a:effectLst>
                  <a:outerShdw blurRad="38100" dist="38100" dir="2700000" algn="tl">
                    <a:srgbClr val="000000">
                      <a:alpha val="43137"/>
                    </a:srgbClr>
                  </a:outerShdw>
                </a:effectLst>
                <a:sym typeface="Wingdings"/>
              </a:rPr>
              <a:t> </a:t>
            </a:r>
            <a:endParaRPr lang="en-US" sz="3200" b="1" i="1" u="sng" dirty="0" smtClean="0">
              <a:solidFill>
                <a:srgbClr val="00B0F0"/>
              </a:solidFill>
              <a:effectLst>
                <a:outerShdw blurRad="38100" dist="38100" dir="2700000" algn="tl">
                  <a:srgbClr val="000000">
                    <a:alpha val="43137"/>
                  </a:srgbClr>
                </a:outerShdw>
              </a:effectLst>
              <a:sym typeface="Wingdings"/>
            </a:endParaRPr>
          </a:p>
          <a:p>
            <a:pPr marL="0" indent="0" fontAlgn="base">
              <a:buNone/>
            </a:pPr>
            <a:endParaRPr lang="en-US" sz="1400" b="1" dirty="0" smtClean="0">
              <a:solidFill>
                <a:srgbClr val="00B0F0"/>
              </a:solidFill>
              <a:effectLst>
                <a:outerShdw blurRad="38100" dist="38100" dir="2700000" algn="tl">
                  <a:srgbClr val="000000">
                    <a:alpha val="43137"/>
                  </a:srgbClr>
                </a:outerShdw>
              </a:effectLst>
              <a:sym typeface="Wingdings"/>
            </a:endParaRPr>
          </a:p>
          <a:p>
            <a:pPr marL="0" indent="0">
              <a:buNone/>
            </a:pPr>
            <a:r>
              <a:rPr lang="en-US" sz="3200" dirty="0" smtClean="0">
                <a:solidFill>
                  <a:srgbClr val="00B050"/>
                </a:solidFill>
                <a:effectLst>
                  <a:outerShdw blurRad="38100" dist="38100" dir="2700000" algn="tl">
                    <a:srgbClr val="000000">
                      <a:alpha val="43137"/>
                    </a:srgbClr>
                  </a:outerShdw>
                </a:effectLst>
              </a:rPr>
              <a:t>A partial fast </a:t>
            </a:r>
            <a:r>
              <a:rPr lang="en-US" sz="3200" dirty="0">
                <a:solidFill>
                  <a:srgbClr val="00B050"/>
                </a:solidFill>
                <a:effectLst>
                  <a:outerShdw blurRad="38100" dist="38100" dir="2700000" algn="tl">
                    <a:srgbClr val="000000">
                      <a:alpha val="43137"/>
                    </a:srgbClr>
                  </a:outerShdw>
                </a:effectLst>
              </a:rPr>
              <a:t>could mean </a:t>
            </a:r>
            <a:r>
              <a:rPr lang="en-US" sz="3200" dirty="0" smtClean="0">
                <a:solidFill>
                  <a:srgbClr val="00B050"/>
                </a:solidFill>
                <a:effectLst>
                  <a:outerShdw blurRad="38100" dist="38100" dir="2700000" algn="tl">
                    <a:srgbClr val="000000">
                      <a:alpha val="43137"/>
                    </a:srgbClr>
                  </a:outerShdw>
                </a:effectLst>
              </a:rPr>
              <a:t>abstaining from </a:t>
            </a:r>
            <a:r>
              <a:rPr lang="en-US" sz="3200" dirty="0">
                <a:solidFill>
                  <a:srgbClr val="00B050"/>
                </a:solidFill>
                <a:effectLst>
                  <a:outerShdw blurRad="38100" dist="38100" dir="2700000" algn="tl">
                    <a:srgbClr val="000000">
                      <a:alpha val="43137"/>
                    </a:srgbClr>
                  </a:outerShdw>
                </a:effectLst>
              </a:rPr>
              <a:t>certain </a:t>
            </a:r>
            <a:r>
              <a:rPr lang="en-US" sz="3200" dirty="0" smtClean="0">
                <a:solidFill>
                  <a:srgbClr val="00B050"/>
                </a:solidFill>
                <a:effectLst>
                  <a:outerShdw blurRad="38100" dist="38100" dir="2700000" algn="tl">
                    <a:srgbClr val="000000">
                      <a:alpha val="43137"/>
                    </a:srgbClr>
                  </a:outerShdw>
                </a:effectLst>
              </a:rPr>
              <a:t>meals of </a:t>
            </a:r>
            <a:r>
              <a:rPr lang="en-US" sz="3200" dirty="0">
                <a:solidFill>
                  <a:srgbClr val="00B050"/>
                </a:solidFill>
                <a:effectLst>
                  <a:outerShdw blurRad="38100" dist="38100" dir="2700000" algn="tl">
                    <a:srgbClr val="000000">
                      <a:alpha val="43137"/>
                    </a:srgbClr>
                  </a:outerShdw>
                </a:effectLst>
              </a:rPr>
              <a:t>the </a:t>
            </a:r>
            <a:r>
              <a:rPr lang="en-US" sz="3200" dirty="0" smtClean="0">
                <a:solidFill>
                  <a:srgbClr val="00B050"/>
                </a:solidFill>
                <a:effectLst>
                  <a:outerShdw blurRad="38100" dist="38100" dir="2700000" algn="tl">
                    <a:srgbClr val="000000">
                      <a:alpha val="43137"/>
                    </a:srgbClr>
                  </a:outerShdw>
                </a:effectLst>
              </a:rPr>
              <a:t>day </a:t>
            </a:r>
            <a:r>
              <a:rPr lang="en-US" sz="3200" dirty="0">
                <a:solidFill>
                  <a:srgbClr val="00B050"/>
                </a:solidFill>
                <a:effectLst>
                  <a:outerShdw blurRad="38100" dist="38100" dir="2700000" algn="tl">
                    <a:srgbClr val="000000">
                      <a:alpha val="43137"/>
                    </a:srgbClr>
                  </a:outerShdw>
                </a:effectLst>
              </a:rPr>
              <a:t>(breakfast, lunch or dinner)</a:t>
            </a:r>
            <a:r>
              <a:rPr lang="en-US" sz="3200" dirty="0" smtClean="0">
                <a:solidFill>
                  <a:srgbClr val="00B050"/>
                </a:solidFill>
                <a:effectLst>
                  <a:outerShdw blurRad="38100" dist="38100" dir="2700000" algn="tl">
                    <a:srgbClr val="000000">
                      <a:alpha val="43137"/>
                    </a:srgbClr>
                  </a:outerShdw>
                </a:effectLst>
              </a:rPr>
              <a:t> </a:t>
            </a:r>
            <a:r>
              <a:rPr lang="en-US" sz="3200" dirty="0">
                <a:solidFill>
                  <a:srgbClr val="00B050"/>
                </a:solidFill>
                <a:effectLst>
                  <a:outerShdw blurRad="38100" dist="38100" dir="2700000" algn="tl">
                    <a:srgbClr val="000000">
                      <a:alpha val="43137"/>
                    </a:srgbClr>
                  </a:outerShdw>
                </a:effectLst>
              </a:rPr>
              <a:t>or abstaining </a:t>
            </a:r>
            <a:r>
              <a:rPr lang="en-US" sz="3200" dirty="0" smtClean="0">
                <a:solidFill>
                  <a:srgbClr val="00B050"/>
                </a:solidFill>
                <a:effectLst>
                  <a:outerShdw blurRad="38100" dist="38100" dir="2700000" algn="tl">
                    <a:srgbClr val="000000">
                      <a:alpha val="43137"/>
                    </a:srgbClr>
                  </a:outerShdw>
                </a:effectLst>
              </a:rPr>
              <a:t>from certain </a:t>
            </a:r>
            <a:r>
              <a:rPr lang="en-US" sz="3200" dirty="0">
                <a:solidFill>
                  <a:srgbClr val="00B050"/>
                </a:solidFill>
                <a:effectLst>
                  <a:outerShdw blurRad="38100" dist="38100" dir="2700000" algn="tl">
                    <a:srgbClr val="000000">
                      <a:alpha val="43137"/>
                    </a:srgbClr>
                  </a:outerShdw>
                </a:effectLst>
              </a:rPr>
              <a:t>kinds of </a:t>
            </a:r>
            <a:r>
              <a:rPr lang="en-US" sz="3200" dirty="0" smtClean="0">
                <a:solidFill>
                  <a:srgbClr val="00B050"/>
                </a:solidFill>
                <a:effectLst>
                  <a:outerShdw blurRad="38100" dist="38100" dir="2700000" algn="tl">
                    <a:srgbClr val="000000">
                      <a:alpha val="43137"/>
                    </a:srgbClr>
                  </a:outerShdw>
                </a:effectLst>
              </a:rPr>
              <a:t>foods… Involves </a:t>
            </a:r>
            <a:r>
              <a:rPr lang="en-US" sz="3200" dirty="0">
                <a:solidFill>
                  <a:srgbClr val="00B050"/>
                </a:solidFill>
                <a:effectLst>
                  <a:outerShdw blurRad="38100" dist="38100" dir="2700000" algn="tl">
                    <a:srgbClr val="000000">
                      <a:alpha val="43137"/>
                    </a:srgbClr>
                  </a:outerShdw>
                </a:effectLst>
              </a:rPr>
              <a:t>abstaining from meats, </a:t>
            </a:r>
            <a:r>
              <a:rPr lang="en-US" sz="3200" dirty="0" smtClean="0">
                <a:solidFill>
                  <a:srgbClr val="00B050"/>
                </a:solidFill>
                <a:effectLst>
                  <a:outerShdw blurRad="38100" dist="38100" dir="2700000" algn="tl">
                    <a:srgbClr val="000000">
                      <a:alpha val="43137"/>
                    </a:srgbClr>
                  </a:outerShdw>
                </a:effectLst>
              </a:rPr>
              <a:t>sweets, delicacies, etc.; </a:t>
            </a:r>
            <a:r>
              <a:rPr lang="en-US" sz="3200" dirty="0">
                <a:solidFill>
                  <a:srgbClr val="00B050"/>
                </a:solidFill>
                <a:effectLst>
                  <a:outerShdw blurRad="38100" dist="38100" dir="2700000" algn="tl">
                    <a:srgbClr val="000000">
                      <a:alpha val="43137"/>
                    </a:srgbClr>
                  </a:outerShdw>
                </a:effectLst>
              </a:rPr>
              <a:t>while </a:t>
            </a:r>
            <a:r>
              <a:rPr lang="en-US" sz="3200" dirty="0" smtClean="0">
                <a:solidFill>
                  <a:srgbClr val="00B050"/>
                </a:solidFill>
                <a:effectLst>
                  <a:outerShdw blurRad="38100" dist="38100" dir="2700000" algn="tl">
                    <a:srgbClr val="000000">
                      <a:alpha val="43137"/>
                    </a:srgbClr>
                  </a:outerShdw>
                </a:effectLst>
              </a:rPr>
              <a:t>consuming plant-based </a:t>
            </a:r>
            <a:r>
              <a:rPr lang="en-US" sz="3200" dirty="0">
                <a:solidFill>
                  <a:srgbClr val="00B050"/>
                </a:solidFill>
                <a:effectLst>
                  <a:outerShdw blurRad="38100" dist="38100" dir="2700000" algn="tl">
                    <a:srgbClr val="000000">
                      <a:alpha val="43137"/>
                    </a:srgbClr>
                  </a:outerShdw>
                </a:effectLst>
              </a:rPr>
              <a:t>foods and </a:t>
            </a:r>
            <a:r>
              <a:rPr lang="en-US" sz="3200" dirty="0" smtClean="0">
                <a:solidFill>
                  <a:srgbClr val="00B050"/>
                </a:solidFill>
                <a:effectLst>
                  <a:outerShdw blurRad="38100" dist="38100" dir="2700000" algn="tl">
                    <a:srgbClr val="000000">
                      <a:alpha val="43137"/>
                    </a:srgbClr>
                  </a:outerShdw>
                </a:effectLst>
              </a:rPr>
              <a:t>water.</a:t>
            </a:r>
            <a:r>
              <a:rPr lang="en-US" sz="3200" dirty="0" smtClean="0"/>
              <a:t>  </a:t>
            </a:r>
            <a:r>
              <a:rPr lang="en-US" sz="3200" i="1" dirty="0" smtClean="0">
                <a:solidFill>
                  <a:srgbClr val="FF0000"/>
                </a:solidFill>
                <a:effectLst>
                  <a:outerShdw blurRad="38100" dist="38100" dir="2700000" algn="tl">
                    <a:srgbClr val="000000">
                      <a:alpha val="43137"/>
                    </a:srgbClr>
                  </a:outerShdw>
                </a:effectLst>
              </a:rPr>
              <a:t>A </a:t>
            </a:r>
            <a:r>
              <a:rPr lang="en-US" sz="3200" i="1" dirty="0">
                <a:solidFill>
                  <a:srgbClr val="FF0000"/>
                </a:solidFill>
                <a:effectLst>
                  <a:outerShdw blurRad="38100" dist="38100" dir="2700000" algn="tl">
                    <a:srgbClr val="000000">
                      <a:alpha val="43137"/>
                    </a:srgbClr>
                  </a:outerShdw>
                </a:effectLst>
              </a:rPr>
              <a:t>partial fast can </a:t>
            </a:r>
            <a:r>
              <a:rPr lang="en-US" sz="3200" i="1" dirty="0" smtClean="0">
                <a:solidFill>
                  <a:srgbClr val="FF0000"/>
                </a:solidFill>
                <a:effectLst>
                  <a:outerShdw blurRad="38100" dist="38100" dir="2700000" algn="tl">
                    <a:srgbClr val="000000">
                      <a:alpha val="43137"/>
                    </a:srgbClr>
                  </a:outerShdw>
                </a:effectLst>
              </a:rPr>
              <a:t>vary </a:t>
            </a:r>
            <a:r>
              <a:rPr lang="en-US" sz="3200" i="1" dirty="0">
                <a:solidFill>
                  <a:srgbClr val="FF0000"/>
                </a:solidFill>
                <a:effectLst>
                  <a:outerShdw blurRad="38100" dist="38100" dir="2700000" algn="tl">
                    <a:srgbClr val="000000">
                      <a:alpha val="43137"/>
                    </a:srgbClr>
                  </a:outerShdw>
                </a:effectLst>
              </a:rPr>
              <a:t>in duration from part of a </a:t>
            </a:r>
            <a:r>
              <a:rPr lang="en-US" sz="3200" i="1" dirty="0" smtClean="0">
                <a:solidFill>
                  <a:srgbClr val="FF0000"/>
                </a:solidFill>
                <a:effectLst>
                  <a:outerShdw blurRad="38100" dist="38100" dir="2700000" algn="tl">
                    <a:srgbClr val="000000">
                      <a:alpha val="43137"/>
                    </a:srgbClr>
                  </a:outerShdw>
                </a:effectLst>
              </a:rPr>
              <a:t>day, to days and weeks.</a:t>
            </a:r>
            <a:r>
              <a:rPr lang="en-US" sz="3200" dirty="0" smtClean="0">
                <a:solidFill>
                  <a:srgbClr val="00B050"/>
                </a:solidFill>
                <a:effectLst>
                  <a:outerShdw blurRad="38100" dist="38100" dir="2700000" algn="tl">
                    <a:srgbClr val="000000">
                      <a:alpha val="43137"/>
                    </a:srgbClr>
                  </a:outerShdw>
                </a:effectLst>
              </a:rPr>
              <a:t> </a:t>
            </a:r>
            <a:endParaRPr lang="en-US" sz="3200" dirty="0">
              <a:solidFill>
                <a:srgbClr val="00B050"/>
              </a:solidFill>
              <a:effectLst>
                <a:outerShdw blurRad="38100" dist="38100" dir="2700000" algn="tl">
                  <a:srgbClr val="000000">
                    <a:alpha val="43137"/>
                  </a:srgbClr>
                </a:outerShdw>
              </a:effectLst>
            </a:endParaRPr>
          </a:p>
          <a:p>
            <a:pPr marL="0" indent="0" fontAlgn="base">
              <a:buNone/>
            </a:pPr>
            <a:endParaRPr lang="en-US" sz="1200" dirty="0" smtClean="0">
              <a:solidFill>
                <a:srgbClr val="C00000"/>
              </a:solidFill>
              <a:sym typeface="Wingdings"/>
            </a:endParaRPr>
          </a:p>
          <a:p>
            <a:pPr marL="0" indent="0" fontAlgn="base">
              <a:buNone/>
            </a:pPr>
            <a:r>
              <a:rPr lang="en-US" sz="3200" dirty="0" smtClean="0">
                <a:sym typeface="Wingdings"/>
              </a:rPr>
              <a:t>-Daniel’s 21 days fast (Dan. 10:2-3 / Dan. 1:12)</a:t>
            </a:r>
          </a:p>
          <a:p>
            <a:pPr fontAlgn="base"/>
            <a:endParaRPr lang="en-US" sz="3200" dirty="0"/>
          </a:p>
        </p:txBody>
      </p:sp>
    </p:spTree>
    <p:extLst>
      <p:ext uri="{BB962C8B-B14F-4D97-AF65-F5344CB8AC3E}">
        <p14:creationId xmlns:p14="http://schemas.microsoft.com/office/powerpoint/2010/main" val="107521937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990600"/>
          </a:xfrm>
        </p:spPr>
        <p:txBody>
          <a:bodyPr>
            <a:normAutofit/>
          </a:bodyPr>
          <a:lstStyle/>
          <a:p>
            <a:pPr algn="ctr"/>
            <a:r>
              <a:rPr lang="en-US" b="1" u="sng" dirty="0" smtClean="0">
                <a:solidFill>
                  <a:srgbClr val="00B0F0"/>
                </a:solidFill>
                <a:effectLst>
                  <a:outerShdw blurRad="38100" dist="38100" dir="2700000" algn="tl">
                    <a:srgbClr val="000000">
                      <a:alpha val="43137"/>
                    </a:srgbClr>
                  </a:outerShdw>
                </a:effectLst>
              </a:rPr>
              <a:t>TYPES / WAYS of FASTING</a:t>
            </a:r>
            <a:endParaRPr lang="en-US" b="1" u="sng"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143000"/>
            <a:ext cx="8839200" cy="5715000"/>
          </a:xfrm>
        </p:spPr>
        <p:txBody>
          <a:bodyPr>
            <a:normAutofit/>
          </a:bodyPr>
          <a:lstStyle/>
          <a:p>
            <a:pPr marL="0" indent="0" algn="ctr" fontAlgn="base">
              <a:buNone/>
            </a:pPr>
            <a:r>
              <a:rPr lang="en-US" sz="3200" dirty="0" smtClean="0">
                <a:solidFill>
                  <a:schemeClr val="tx2"/>
                </a:solidFill>
                <a:sym typeface="Wingdings"/>
              </a:rPr>
              <a:t>  </a:t>
            </a:r>
            <a:r>
              <a:rPr lang="en-US" sz="3200" b="1" u="sng" dirty="0" smtClean="0">
                <a:solidFill>
                  <a:schemeClr val="tx2"/>
                </a:solidFill>
                <a:effectLst>
                  <a:outerShdw blurRad="38100" dist="38100" dir="2700000" algn="tl">
                    <a:srgbClr val="000000">
                      <a:alpha val="43137"/>
                    </a:srgbClr>
                  </a:outerShdw>
                </a:effectLst>
              </a:rPr>
              <a:t>Normal / Regular Fast</a:t>
            </a:r>
            <a:r>
              <a:rPr lang="en-US" sz="3200" b="1" dirty="0" smtClean="0">
                <a:solidFill>
                  <a:schemeClr val="tx2"/>
                </a:solidFill>
                <a:effectLst>
                  <a:outerShdw blurRad="38100" dist="38100" dir="2700000" algn="tl">
                    <a:srgbClr val="000000">
                      <a:alpha val="43137"/>
                    </a:srgbClr>
                  </a:outerShdw>
                </a:effectLst>
              </a:rPr>
              <a:t>:</a:t>
            </a:r>
            <a:r>
              <a:rPr lang="en-US" sz="3200" dirty="0">
                <a:solidFill>
                  <a:schemeClr val="tx2"/>
                </a:solidFill>
              </a:rPr>
              <a:t/>
            </a:r>
            <a:br>
              <a:rPr lang="en-US" sz="3200" dirty="0">
                <a:solidFill>
                  <a:schemeClr val="tx2"/>
                </a:solidFill>
              </a:rPr>
            </a:br>
            <a:r>
              <a:rPr lang="en-US" sz="3200" b="1" dirty="0" smtClean="0">
                <a:solidFill>
                  <a:srgbClr val="00B0F0"/>
                </a:solidFill>
                <a:effectLst>
                  <a:outerShdw blurRad="38100" dist="38100" dir="2700000" algn="tl">
                    <a:srgbClr val="000000">
                      <a:alpha val="43137"/>
                    </a:srgbClr>
                  </a:outerShdw>
                </a:effectLst>
                <a:sym typeface="Wingdings"/>
              </a:rPr>
              <a:t></a:t>
            </a:r>
            <a:r>
              <a:rPr lang="en-US" sz="3200" b="1" dirty="0">
                <a:solidFill>
                  <a:srgbClr val="00B0F0"/>
                </a:solidFill>
                <a:effectLst>
                  <a:outerShdw blurRad="38100" dist="38100" dir="2700000" algn="tl">
                    <a:srgbClr val="000000">
                      <a:alpha val="43137"/>
                    </a:srgbClr>
                  </a:outerShdw>
                </a:effectLst>
                <a:sym typeface="Wingdings"/>
              </a:rPr>
              <a:t> </a:t>
            </a:r>
            <a:r>
              <a:rPr lang="en-US" sz="3200" b="1" dirty="0" smtClean="0">
                <a:solidFill>
                  <a:srgbClr val="00B0F0"/>
                </a:solidFill>
                <a:effectLst>
                  <a:outerShdw blurRad="38100" dist="38100" dir="2700000" algn="tl">
                    <a:srgbClr val="000000">
                      <a:alpha val="43137"/>
                    </a:srgbClr>
                  </a:outerShdw>
                </a:effectLst>
                <a:sym typeface="Wingdings"/>
              </a:rPr>
              <a:t>NO food… </a:t>
            </a:r>
            <a:r>
              <a:rPr lang="en-US" sz="3200" b="1" i="1" u="sng" dirty="0" smtClean="0">
                <a:solidFill>
                  <a:srgbClr val="00B0F0"/>
                </a:solidFill>
                <a:effectLst>
                  <a:outerShdw blurRad="38100" dist="38100" dir="2700000" algn="tl">
                    <a:srgbClr val="000000">
                      <a:alpha val="43137"/>
                    </a:srgbClr>
                  </a:outerShdw>
                </a:effectLst>
                <a:sym typeface="Wingdings"/>
              </a:rPr>
              <a:t>ONLY WATER</a:t>
            </a:r>
          </a:p>
          <a:p>
            <a:pPr marL="0" indent="0" fontAlgn="base">
              <a:buNone/>
            </a:pPr>
            <a:endParaRPr lang="en-US" sz="800" b="1" dirty="0" smtClean="0">
              <a:solidFill>
                <a:srgbClr val="00B0F0"/>
              </a:solidFill>
              <a:effectLst>
                <a:outerShdw blurRad="38100" dist="38100" dir="2700000" algn="tl">
                  <a:srgbClr val="000000">
                    <a:alpha val="43137"/>
                  </a:srgbClr>
                </a:outerShdw>
              </a:effectLst>
              <a:sym typeface="Wingdings"/>
            </a:endParaRPr>
          </a:p>
          <a:p>
            <a:pPr marL="0" indent="0" fontAlgn="base">
              <a:buNone/>
            </a:pPr>
            <a:r>
              <a:rPr lang="en-US" sz="3200" dirty="0">
                <a:solidFill>
                  <a:srgbClr val="00B050"/>
                </a:solidFill>
                <a:effectLst>
                  <a:outerShdw blurRad="38100" dist="38100" dir="2700000" algn="tl">
                    <a:srgbClr val="000000">
                      <a:alpha val="43137"/>
                    </a:srgbClr>
                  </a:outerShdw>
                </a:effectLst>
              </a:rPr>
              <a:t>The regular fast is done by abstaining from all food, both solid and liquid, </a:t>
            </a:r>
            <a:r>
              <a:rPr lang="en-US" sz="3200" i="1" u="sng" dirty="0">
                <a:solidFill>
                  <a:srgbClr val="00B050"/>
                </a:solidFill>
                <a:effectLst>
                  <a:outerShdw blurRad="38100" dist="38100" dir="2700000" algn="tl">
                    <a:srgbClr val="000000">
                      <a:alpha val="43137"/>
                    </a:srgbClr>
                  </a:outerShdw>
                </a:effectLst>
              </a:rPr>
              <a:t>except for </a:t>
            </a:r>
            <a:r>
              <a:rPr lang="en-US" sz="3200" i="1" u="sng" dirty="0" smtClean="0">
                <a:solidFill>
                  <a:srgbClr val="00B050"/>
                </a:solidFill>
                <a:effectLst>
                  <a:outerShdw blurRad="38100" dist="38100" dir="2700000" algn="tl">
                    <a:srgbClr val="000000">
                      <a:alpha val="43137"/>
                    </a:srgbClr>
                  </a:outerShdw>
                </a:effectLst>
              </a:rPr>
              <a:t>water</a:t>
            </a:r>
            <a:r>
              <a:rPr lang="en-US" sz="3200" dirty="0" smtClean="0">
                <a:solidFill>
                  <a:srgbClr val="00B050"/>
                </a:solidFill>
                <a:effectLst>
                  <a:outerShdw blurRad="38100" dist="38100" dir="2700000" algn="tl">
                    <a:srgbClr val="000000">
                      <a:alpha val="43137"/>
                    </a:srgbClr>
                  </a:outerShdw>
                </a:effectLst>
              </a:rPr>
              <a:t>.  </a:t>
            </a:r>
            <a:r>
              <a:rPr lang="en-US" sz="3200" i="1" dirty="0" smtClean="0">
                <a:solidFill>
                  <a:srgbClr val="FF0000"/>
                </a:solidFill>
                <a:effectLst>
                  <a:outerShdw blurRad="38100" dist="38100" dir="2700000" algn="tl">
                    <a:srgbClr val="000000">
                      <a:alpha val="43137"/>
                    </a:srgbClr>
                  </a:outerShdw>
                </a:effectLst>
              </a:rPr>
              <a:t>The </a:t>
            </a:r>
            <a:r>
              <a:rPr lang="en-US" sz="3200" i="1" dirty="0">
                <a:solidFill>
                  <a:srgbClr val="FF0000"/>
                </a:solidFill>
                <a:effectLst>
                  <a:outerShdw blurRad="38100" dist="38100" dir="2700000" algn="tl">
                    <a:srgbClr val="000000">
                      <a:alpha val="43137"/>
                    </a:srgbClr>
                  </a:outerShdw>
                </a:effectLst>
              </a:rPr>
              <a:t>duration of a </a:t>
            </a:r>
            <a:r>
              <a:rPr lang="en-US" sz="3200" i="1" dirty="0" smtClean="0">
                <a:solidFill>
                  <a:srgbClr val="FF0000"/>
                </a:solidFill>
                <a:effectLst>
                  <a:outerShdw blurRad="38100" dist="38100" dir="2700000" algn="tl">
                    <a:srgbClr val="000000">
                      <a:alpha val="43137"/>
                    </a:srgbClr>
                  </a:outerShdw>
                </a:effectLst>
              </a:rPr>
              <a:t>regular </a:t>
            </a:r>
            <a:r>
              <a:rPr lang="en-US" sz="3200" i="1" dirty="0">
                <a:solidFill>
                  <a:srgbClr val="FF0000"/>
                </a:solidFill>
                <a:effectLst>
                  <a:outerShdw blurRad="38100" dist="38100" dir="2700000" algn="tl">
                    <a:srgbClr val="000000">
                      <a:alpha val="43137"/>
                    </a:srgbClr>
                  </a:outerShdw>
                </a:effectLst>
              </a:rPr>
              <a:t>fast </a:t>
            </a:r>
            <a:r>
              <a:rPr lang="en-US" sz="3200" i="1" dirty="0" smtClean="0">
                <a:solidFill>
                  <a:srgbClr val="FF0000"/>
                </a:solidFill>
                <a:effectLst>
                  <a:outerShdw blurRad="38100" dist="38100" dir="2700000" algn="tl">
                    <a:srgbClr val="000000">
                      <a:alpha val="43137"/>
                    </a:srgbClr>
                  </a:outerShdw>
                </a:effectLst>
              </a:rPr>
              <a:t>can </a:t>
            </a:r>
            <a:r>
              <a:rPr lang="en-US" sz="3200" i="1" dirty="0">
                <a:solidFill>
                  <a:srgbClr val="FF0000"/>
                </a:solidFill>
                <a:effectLst>
                  <a:outerShdw blurRad="38100" dist="38100" dir="2700000" algn="tl">
                    <a:srgbClr val="000000">
                      <a:alpha val="43137"/>
                    </a:srgbClr>
                  </a:outerShdw>
                </a:effectLst>
              </a:rPr>
              <a:t>range from part of a day to an entire </a:t>
            </a:r>
            <a:r>
              <a:rPr lang="en-US" sz="3200" i="1" dirty="0" smtClean="0">
                <a:solidFill>
                  <a:srgbClr val="FF0000"/>
                </a:solidFill>
                <a:effectLst>
                  <a:outerShdw blurRad="38100" dist="38100" dir="2700000" algn="tl">
                    <a:srgbClr val="000000">
                      <a:alpha val="43137"/>
                    </a:srgbClr>
                  </a:outerShdw>
                </a:effectLst>
              </a:rPr>
              <a:t>day, </a:t>
            </a:r>
            <a:r>
              <a:rPr lang="en-US" sz="3200" i="1" dirty="0">
                <a:solidFill>
                  <a:srgbClr val="FF0000"/>
                </a:solidFill>
                <a:effectLst>
                  <a:outerShdw blurRad="38100" dist="38100" dir="2700000" algn="tl">
                    <a:srgbClr val="000000">
                      <a:alpha val="43137"/>
                    </a:srgbClr>
                  </a:outerShdw>
                </a:effectLst>
              </a:rPr>
              <a:t>to several days or weeks</a:t>
            </a:r>
            <a:r>
              <a:rPr lang="en-US" sz="3200" dirty="0">
                <a:solidFill>
                  <a:srgbClr val="00B050"/>
                </a:solidFill>
                <a:effectLst>
                  <a:outerShdw blurRad="38100" dist="38100" dir="2700000" algn="tl">
                    <a:srgbClr val="000000">
                      <a:alpha val="43137"/>
                    </a:srgbClr>
                  </a:outerShdw>
                </a:effectLst>
              </a:rPr>
              <a:t>. </a:t>
            </a:r>
          </a:p>
          <a:p>
            <a:pPr marL="0" indent="0" fontAlgn="base">
              <a:buNone/>
            </a:pPr>
            <a:endParaRPr lang="en-US" sz="800" dirty="0" smtClean="0">
              <a:solidFill>
                <a:srgbClr val="C00000"/>
              </a:solidFill>
              <a:sym typeface="Wingdings"/>
            </a:endParaRPr>
          </a:p>
          <a:p>
            <a:pPr marL="0" indent="0" fontAlgn="base">
              <a:buNone/>
            </a:pPr>
            <a:r>
              <a:rPr lang="en-US" sz="3200" dirty="0" smtClean="0">
                <a:sym typeface="Wingdings"/>
              </a:rPr>
              <a:t>-Israel (Judges 20:26)</a:t>
            </a:r>
          </a:p>
          <a:p>
            <a:pPr marL="0" indent="0" fontAlgn="base">
              <a:buNone/>
            </a:pPr>
            <a:r>
              <a:rPr lang="en-US" sz="3200" dirty="0">
                <a:sym typeface="Wingdings"/>
              </a:rPr>
              <a:t>-</a:t>
            </a:r>
            <a:r>
              <a:rPr lang="en-US" sz="3200" dirty="0" smtClean="0">
                <a:sym typeface="Wingdings"/>
              </a:rPr>
              <a:t>Judah (2 Chronicles 20:3)</a:t>
            </a:r>
          </a:p>
          <a:p>
            <a:pPr marL="0" indent="0" fontAlgn="base">
              <a:buNone/>
            </a:pPr>
            <a:r>
              <a:rPr lang="en-US" sz="3200" dirty="0" smtClean="0">
                <a:sym typeface="Wingdings"/>
              </a:rPr>
              <a:t>-Nehemiah (Nehemiah 1:4)</a:t>
            </a:r>
          </a:p>
          <a:p>
            <a:pPr fontAlgn="base"/>
            <a:endParaRPr lang="en-US" sz="3200" dirty="0"/>
          </a:p>
        </p:txBody>
      </p:sp>
    </p:spTree>
    <p:extLst>
      <p:ext uri="{BB962C8B-B14F-4D97-AF65-F5344CB8AC3E}">
        <p14:creationId xmlns:p14="http://schemas.microsoft.com/office/powerpoint/2010/main" val="415863694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b="1" dirty="0" smtClean="0">
                <a:effectLst>
                  <a:outerShdw blurRad="38100" dist="38100" dir="2700000" algn="tl">
                    <a:srgbClr val="000000">
                      <a:alpha val="43137"/>
                    </a:srgbClr>
                  </a:outerShdw>
                </a:effectLst>
                <a:sym typeface="Wingdings"/>
              </a:rPr>
              <a:t>11</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t>
            </a:r>
            <a:r>
              <a:rPr lang="en-US" u="sng" dirty="0" smtClean="0">
                <a:effectLst>
                  <a:outerShdw blurRad="38100" dist="38100" dir="2700000" algn="tl">
                    <a:srgbClr val="000000">
                      <a:alpha val="43137"/>
                    </a:srgbClr>
                  </a:outerShdw>
                </a:effectLst>
              </a:rPr>
              <a:t>Supplicatio</a:t>
            </a:r>
            <a:r>
              <a:rPr lang="en-US" u="sng" dirty="0" smtClean="0">
                <a:effectLst>
                  <a:outerShdw blurRad="38100" dist="38100" dir="2700000" algn="tl">
                    <a:srgbClr val="000000">
                      <a:alpha val="43137"/>
                    </a:srgbClr>
                  </a:outerShdw>
                </a:effectLst>
              </a:rPr>
              <a:t>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76400"/>
            <a:ext cx="9067800" cy="5029200"/>
          </a:xfrm>
        </p:spPr>
        <p:txBody>
          <a:bodyPr>
            <a:normAutofit/>
          </a:bodyPr>
          <a:lstStyle/>
          <a:p>
            <a:r>
              <a:rPr lang="en-US" sz="3200" u="sng" dirty="0">
                <a:solidFill>
                  <a:srgbClr val="0070C0"/>
                </a:solidFill>
                <a:effectLst>
                  <a:outerShdw blurRad="38100" dist="38100" dir="2700000" algn="tl">
                    <a:srgbClr val="000000">
                      <a:alpha val="43137"/>
                    </a:srgbClr>
                  </a:outerShdw>
                </a:effectLst>
              </a:rPr>
              <a:t>SUPPLICATION</a:t>
            </a:r>
            <a:r>
              <a:rPr lang="en-US" sz="3200" dirty="0"/>
              <a:t>: </a:t>
            </a:r>
            <a:r>
              <a:rPr lang="en-US" sz="3200" i="1" dirty="0" smtClean="0">
                <a:solidFill>
                  <a:srgbClr val="FF0000"/>
                </a:solidFill>
                <a:effectLst>
                  <a:outerShdw blurRad="38100" dist="38100" dir="2700000" algn="tl">
                    <a:srgbClr val="000000">
                      <a:alpha val="43137"/>
                    </a:srgbClr>
                  </a:outerShdw>
                </a:effectLst>
              </a:rPr>
              <a:t>A petition or request.</a:t>
            </a:r>
          </a:p>
          <a:p>
            <a:r>
              <a:rPr lang="en-US" sz="3200" dirty="0"/>
              <a:t>The idea of supplication is that of </a:t>
            </a:r>
            <a:r>
              <a:rPr lang="en-US" sz="3200" dirty="0" smtClean="0"/>
              <a:t>asking God for what you need or want for yourself and on the behalf others.</a:t>
            </a:r>
          </a:p>
          <a:p>
            <a:r>
              <a:rPr lang="en-US" sz="3200" dirty="0"/>
              <a:t>God welcomes you with open arms when you take your genuine </a:t>
            </a:r>
            <a:r>
              <a:rPr lang="en-US" sz="3200" dirty="0" smtClean="0"/>
              <a:t>requests </a:t>
            </a:r>
            <a:r>
              <a:rPr lang="en-US" sz="3200" dirty="0"/>
              <a:t>to Him.</a:t>
            </a:r>
          </a:p>
          <a:p>
            <a:pPr marL="0" indent="0" algn="ctr">
              <a:buNone/>
            </a:pPr>
            <a:r>
              <a:rPr lang="en-US" sz="3200" i="1" dirty="0" smtClean="0">
                <a:solidFill>
                  <a:srgbClr val="C00000"/>
                </a:solidFill>
              </a:rPr>
              <a:t>“</a:t>
            </a:r>
            <a:r>
              <a:rPr lang="en-US" sz="3200" i="1" dirty="0" smtClean="0">
                <a:solidFill>
                  <a:srgbClr val="0070C0"/>
                </a:solidFill>
                <a:effectLst>
                  <a:outerShdw blurRad="38100" dist="38100" dir="2700000" algn="tl">
                    <a:srgbClr val="000000">
                      <a:alpha val="43137"/>
                    </a:srgbClr>
                  </a:outerShdw>
                </a:effectLst>
              </a:rPr>
              <a:t>Always</a:t>
            </a:r>
            <a:r>
              <a:rPr lang="en-US" sz="3200" i="1" dirty="0" smtClean="0">
                <a:solidFill>
                  <a:srgbClr val="C00000"/>
                </a:solidFill>
              </a:rPr>
              <a:t> </a:t>
            </a:r>
            <a:r>
              <a:rPr lang="en-US" sz="3200" i="1" dirty="0">
                <a:solidFill>
                  <a:srgbClr val="C00000"/>
                </a:solidFill>
              </a:rPr>
              <a:t>in </a:t>
            </a:r>
            <a:r>
              <a:rPr lang="en-US" sz="3200" i="1" dirty="0">
                <a:solidFill>
                  <a:srgbClr val="0070C0"/>
                </a:solidFill>
                <a:effectLst>
                  <a:outerShdw blurRad="38100" dist="38100" dir="2700000" algn="tl">
                    <a:srgbClr val="000000">
                      <a:alpha val="43137"/>
                    </a:srgbClr>
                  </a:outerShdw>
                </a:effectLst>
              </a:rPr>
              <a:t>every</a:t>
            </a:r>
            <a:r>
              <a:rPr lang="en-US" sz="3200" i="1" dirty="0">
                <a:solidFill>
                  <a:srgbClr val="C00000"/>
                </a:solidFill>
              </a:rPr>
              <a:t> prayer of mine for you </a:t>
            </a:r>
            <a:r>
              <a:rPr lang="en-US" sz="3200" i="1" dirty="0">
                <a:solidFill>
                  <a:srgbClr val="0070C0"/>
                </a:solidFill>
                <a:effectLst>
                  <a:outerShdw blurRad="38100" dist="38100" dir="2700000" algn="tl">
                    <a:srgbClr val="000000">
                      <a:alpha val="43137"/>
                    </a:srgbClr>
                  </a:outerShdw>
                </a:effectLst>
              </a:rPr>
              <a:t>all</a:t>
            </a:r>
            <a:r>
              <a:rPr lang="en-US" sz="3200" i="1" dirty="0">
                <a:solidFill>
                  <a:srgbClr val="C00000"/>
                </a:solidFill>
              </a:rPr>
              <a:t> making </a:t>
            </a:r>
            <a:r>
              <a:rPr lang="en-US" sz="3200" i="1" u="sng" dirty="0" smtClean="0">
                <a:solidFill>
                  <a:srgbClr val="C00000"/>
                </a:solidFill>
                <a:effectLst>
                  <a:outerShdw blurRad="38100" dist="38100" dir="2700000" algn="tl">
                    <a:srgbClr val="000000">
                      <a:alpha val="43137"/>
                    </a:srgbClr>
                  </a:outerShdw>
                </a:effectLst>
              </a:rPr>
              <a:t>request</a:t>
            </a:r>
            <a:r>
              <a:rPr lang="en-US" sz="3200" i="1" dirty="0" smtClean="0">
                <a:solidFill>
                  <a:srgbClr val="C00000"/>
                </a:solidFill>
              </a:rPr>
              <a:t> </a:t>
            </a:r>
            <a:r>
              <a:rPr lang="en-US" sz="3200" i="1" dirty="0" smtClean="0">
                <a:solidFill>
                  <a:srgbClr val="0070C0"/>
                </a:solidFill>
                <a:effectLst>
                  <a:outerShdw blurRad="38100" dist="38100" dir="2700000" algn="tl">
                    <a:srgbClr val="000000">
                      <a:alpha val="43137"/>
                    </a:srgbClr>
                  </a:outerShdw>
                </a:effectLst>
              </a:rPr>
              <a:t>(supplication) </a:t>
            </a:r>
            <a:r>
              <a:rPr lang="en-US" sz="3200" i="1" dirty="0">
                <a:solidFill>
                  <a:srgbClr val="C00000"/>
                </a:solidFill>
              </a:rPr>
              <a:t>with </a:t>
            </a:r>
            <a:r>
              <a:rPr lang="en-US" sz="3200" i="1" dirty="0" smtClean="0">
                <a:solidFill>
                  <a:srgbClr val="C00000"/>
                </a:solidFill>
              </a:rPr>
              <a:t>joy”</a:t>
            </a:r>
          </a:p>
          <a:p>
            <a:pPr marL="0" indent="0" algn="ctr">
              <a:buNone/>
            </a:pPr>
            <a:r>
              <a:rPr lang="en-US" sz="3200" dirty="0" smtClean="0"/>
              <a:t>(Philippians 1:4)</a:t>
            </a:r>
            <a:endParaRPr lang="en-US" sz="3200" dirty="0"/>
          </a:p>
        </p:txBody>
      </p:sp>
    </p:spTree>
    <p:extLst>
      <p:ext uri="{BB962C8B-B14F-4D97-AF65-F5344CB8AC3E}">
        <p14:creationId xmlns:p14="http://schemas.microsoft.com/office/powerpoint/2010/main" val="67211109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b="1" dirty="0" smtClean="0">
                <a:effectLst>
                  <a:outerShdw blurRad="38100" dist="38100" dir="2700000" algn="tl">
                    <a:srgbClr val="000000">
                      <a:alpha val="43137"/>
                    </a:srgbClr>
                  </a:outerShdw>
                </a:effectLst>
                <a:sym typeface="Wingdings"/>
              </a:rPr>
              <a:t>11</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t>
            </a:r>
            <a:r>
              <a:rPr lang="en-US" u="sng" dirty="0" smtClean="0">
                <a:effectLst>
                  <a:outerShdw blurRad="38100" dist="38100" dir="2700000" algn="tl">
                    <a:srgbClr val="000000">
                      <a:alpha val="43137"/>
                    </a:srgbClr>
                  </a:outerShdw>
                </a:effectLst>
              </a:rPr>
              <a:t>Supplicatio</a:t>
            </a:r>
            <a:r>
              <a:rPr lang="en-US" u="sng" dirty="0" smtClean="0">
                <a:effectLst>
                  <a:outerShdw blurRad="38100" dist="38100" dir="2700000" algn="tl">
                    <a:srgbClr val="000000">
                      <a:alpha val="43137"/>
                    </a:srgbClr>
                  </a:outerShdw>
                </a:effectLst>
              </a:rPr>
              <a:t>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600200"/>
            <a:ext cx="9067800" cy="5105400"/>
          </a:xfrm>
        </p:spPr>
        <p:txBody>
          <a:bodyPr>
            <a:normAutofit/>
          </a:bodyPr>
          <a:lstStyle/>
          <a:p>
            <a:pPr marL="0" indent="0" algn="ctr">
              <a:buNone/>
            </a:pPr>
            <a:r>
              <a:rPr lang="en-US" sz="3200" i="1" dirty="0" smtClean="0">
                <a:solidFill>
                  <a:srgbClr val="C00000"/>
                </a:solidFill>
              </a:rPr>
              <a:t>“Be </a:t>
            </a:r>
            <a:r>
              <a:rPr lang="en-US" sz="3200" i="1" dirty="0">
                <a:solidFill>
                  <a:srgbClr val="C00000"/>
                </a:solidFill>
              </a:rPr>
              <a:t>careful for nothing; but in </a:t>
            </a:r>
            <a:r>
              <a:rPr lang="en-US" sz="3200" i="1" dirty="0">
                <a:solidFill>
                  <a:srgbClr val="0070C0"/>
                </a:solidFill>
                <a:effectLst>
                  <a:outerShdw blurRad="38100" dist="38100" dir="2700000" algn="tl">
                    <a:srgbClr val="000000">
                      <a:alpha val="43137"/>
                    </a:srgbClr>
                  </a:outerShdw>
                </a:effectLst>
              </a:rPr>
              <a:t>every thing </a:t>
            </a:r>
            <a:r>
              <a:rPr lang="en-US" sz="3200" i="1" dirty="0">
                <a:solidFill>
                  <a:srgbClr val="C00000"/>
                </a:solidFill>
              </a:rPr>
              <a:t>by prayer and </a:t>
            </a:r>
            <a:r>
              <a:rPr lang="en-US" sz="3200" i="1" u="sng" dirty="0">
                <a:solidFill>
                  <a:srgbClr val="C00000"/>
                </a:solidFill>
                <a:effectLst>
                  <a:outerShdw blurRad="38100" dist="38100" dir="2700000" algn="tl">
                    <a:srgbClr val="000000">
                      <a:alpha val="43137"/>
                    </a:srgbClr>
                  </a:outerShdw>
                </a:effectLst>
              </a:rPr>
              <a:t>supplication</a:t>
            </a:r>
            <a:r>
              <a:rPr lang="en-US" sz="3200" i="1" dirty="0">
                <a:solidFill>
                  <a:srgbClr val="C00000"/>
                </a:solidFill>
              </a:rPr>
              <a:t> with thanksgiving let your requests be made known unto God.”</a:t>
            </a:r>
            <a:endParaRPr lang="en-US" sz="3200" i="1" dirty="0" smtClean="0">
              <a:solidFill>
                <a:srgbClr val="C00000"/>
              </a:solidFill>
            </a:endParaRPr>
          </a:p>
          <a:p>
            <a:pPr marL="0" indent="0" algn="ctr">
              <a:buNone/>
            </a:pPr>
            <a:r>
              <a:rPr lang="en-US" sz="3200" dirty="0" smtClean="0"/>
              <a:t>(Philippians 4:6)</a:t>
            </a:r>
          </a:p>
          <a:p>
            <a:pPr marL="0" indent="0" algn="ctr">
              <a:buNone/>
            </a:pPr>
            <a:endParaRPr lang="en-US" sz="3200" dirty="0" smtClean="0"/>
          </a:p>
          <a:p>
            <a:pPr marL="0" indent="0" algn="ctr">
              <a:buNone/>
            </a:pPr>
            <a:r>
              <a:rPr lang="en-US" sz="3200" i="1" dirty="0" smtClean="0">
                <a:solidFill>
                  <a:srgbClr val="C00000"/>
                </a:solidFill>
              </a:rPr>
              <a:t>“Praying </a:t>
            </a:r>
            <a:r>
              <a:rPr lang="en-US" sz="3200" i="1" dirty="0">
                <a:solidFill>
                  <a:srgbClr val="0070C0"/>
                </a:solidFill>
                <a:effectLst>
                  <a:outerShdw blurRad="38100" dist="38100" dir="2700000" algn="tl">
                    <a:srgbClr val="000000">
                      <a:alpha val="43137"/>
                    </a:srgbClr>
                  </a:outerShdw>
                </a:effectLst>
              </a:rPr>
              <a:t>always</a:t>
            </a:r>
            <a:r>
              <a:rPr lang="en-US" sz="3200" i="1" dirty="0">
                <a:solidFill>
                  <a:srgbClr val="C00000"/>
                </a:solidFill>
              </a:rPr>
              <a:t> with </a:t>
            </a:r>
            <a:r>
              <a:rPr lang="en-US" sz="3200" i="1" dirty="0">
                <a:solidFill>
                  <a:srgbClr val="0070C0"/>
                </a:solidFill>
                <a:effectLst>
                  <a:outerShdw blurRad="38100" dist="38100" dir="2700000" algn="tl">
                    <a:srgbClr val="000000">
                      <a:alpha val="43137"/>
                    </a:srgbClr>
                  </a:outerShdw>
                </a:effectLst>
              </a:rPr>
              <a:t>all</a:t>
            </a:r>
            <a:r>
              <a:rPr lang="en-US" sz="3200" i="1" dirty="0">
                <a:solidFill>
                  <a:srgbClr val="C00000"/>
                </a:solidFill>
              </a:rPr>
              <a:t> prayer and </a:t>
            </a:r>
            <a:r>
              <a:rPr lang="en-US" sz="3200" i="1" u="sng" dirty="0">
                <a:solidFill>
                  <a:srgbClr val="C00000"/>
                </a:solidFill>
                <a:effectLst>
                  <a:outerShdw blurRad="38100" dist="38100" dir="2700000" algn="tl">
                    <a:srgbClr val="000000">
                      <a:alpha val="43137"/>
                    </a:srgbClr>
                  </a:outerShdw>
                </a:effectLst>
              </a:rPr>
              <a:t>supplication </a:t>
            </a:r>
            <a:r>
              <a:rPr lang="en-US" sz="3200" i="1" dirty="0">
                <a:solidFill>
                  <a:srgbClr val="C00000"/>
                </a:solidFill>
              </a:rPr>
              <a:t>in the Spirit, and watching thereunto with all </a:t>
            </a:r>
            <a:r>
              <a:rPr lang="en-US" sz="3200" i="1" dirty="0" smtClean="0">
                <a:solidFill>
                  <a:srgbClr val="C00000"/>
                </a:solidFill>
              </a:rPr>
              <a:t>perseverance </a:t>
            </a:r>
            <a:r>
              <a:rPr lang="en-US" sz="3200" i="1" dirty="0">
                <a:solidFill>
                  <a:srgbClr val="C00000"/>
                </a:solidFill>
              </a:rPr>
              <a:t>and </a:t>
            </a:r>
            <a:r>
              <a:rPr lang="en-US" sz="3200" i="1" u="sng" dirty="0">
                <a:solidFill>
                  <a:srgbClr val="C00000"/>
                </a:solidFill>
                <a:effectLst>
                  <a:outerShdw blurRad="38100" dist="38100" dir="2700000" algn="tl">
                    <a:srgbClr val="000000">
                      <a:alpha val="43137"/>
                    </a:srgbClr>
                  </a:outerShdw>
                </a:effectLst>
              </a:rPr>
              <a:t>supplication</a:t>
            </a:r>
            <a:r>
              <a:rPr lang="en-US" sz="3200" i="1" dirty="0">
                <a:solidFill>
                  <a:srgbClr val="C00000"/>
                </a:solidFill>
              </a:rPr>
              <a:t> for </a:t>
            </a:r>
            <a:r>
              <a:rPr lang="en-US" sz="3200" i="1" dirty="0">
                <a:solidFill>
                  <a:srgbClr val="0070C0"/>
                </a:solidFill>
                <a:effectLst>
                  <a:outerShdw blurRad="38100" dist="38100" dir="2700000" algn="tl">
                    <a:srgbClr val="000000">
                      <a:alpha val="43137"/>
                    </a:srgbClr>
                  </a:outerShdw>
                </a:effectLst>
              </a:rPr>
              <a:t>all</a:t>
            </a:r>
            <a:r>
              <a:rPr lang="en-US" sz="3200" i="1" dirty="0">
                <a:solidFill>
                  <a:srgbClr val="C00000"/>
                </a:solidFill>
              </a:rPr>
              <a:t> </a:t>
            </a:r>
            <a:r>
              <a:rPr lang="en-US" sz="3200" i="1" dirty="0" smtClean="0">
                <a:solidFill>
                  <a:srgbClr val="C00000"/>
                </a:solidFill>
              </a:rPr>
              <a:t>saints”</a:t>
            </a:r>
          </a:p>
          <a:p>
            <a:pPr marL="0" indent="0" algn="ctr">
              <a:buNone/>
            </a:pPr>
            <a:r>
              <a:rPr lang="en-US" sz="3200" dirty="0" smtClean="0"/>
              <a:t>(Ephesians 6:18)</a:t>
            </a:r>
            <a:endParaRPr lang="en-US" sz="3200" dirty="0"/>
          </a:p>
        </p:txBody>
      </p:sp>
    </p:spTree>
    <p:extLst>
      <p:ext uri="{BB962C8B-B14F-4D97-AF65-F5344CB8AC3E}">
        <p14:creationId xmlns:p14="http://schemas.microsoft.com/office/powerpoint/2010/main" val="3215546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Autofit/>
          </a:bodyPr>
          <a:lstStyle/>
          <a:p>
            <a:pPr algn="ctr"/>
            <a:r>
              <a:rPr lang="en-US" b="1" dirty="0" smtClean="0"/>
              <a:t>A PRAYER FOR EVERY NEED</a:t>
            </a:r>
            <a:endParaRPr lang="en-US" dirty="0"/>
          </a:p>
        </p:txBody>
      </p:sp>
      <p:sp>
        <p:nvSpPr>
          <p:cNvPr id="3" name="Content Placeholder 2"/>
          <p:cNvSpPr>
            <a:spLocks noGrp="1"/>
          </p:cNvSpPr>
          <p:nvPr>
            <p:ph idx="1"/>
          </p:nvPr>
        </p:nvSpPr>
        <p:spPr>
          <a:xfrm>
            <a:off x="152400" y="1524000"/>
            <a:ext cx="8839200" cy="5181600"/>
          </a:xfrm>
        </p:spPr>
        <p:txBody>
          <a:bodyPr>
            <a:noAutofit/>
          </a:bodyPr>
          <a:lstStyle/>
          <a:p>
            <a:pPr marL="0" indent="0">
              <a:buNone/>
            </a:pPr>
            <a:r>
              <a:rPr lang="en-US" sz="3200" b="1" dirty="0">
                <a:solidFill>
                  <a:srgbClr val="C00000"/>
                </a:solidFill>
                <a:effectLst>
                  <a:outerShdw blurRad="38100" dist="38100" dir="2700000" algn="tl">
                    <a:srgbClr val="000000">
                      <a:alpha val="43137"/>
                    </a:srgbClr>
                  </a:outerShdw>
                </a:effectLst>
              </a:rPr>
              <a:t>Prayer is conversation with God </a:t>
            </a:r>
            <a:r>
              <a:rPr lang="en-US" sz="3200" dirty="0"/>
              <a:t>and that conversation may differ when it comes to the </a:t>
            </a:r>
            <a:r>
              <a:rPr lang="en-US" sz="3200" dirty="0" smtClean="0"/>
              <a:t>motive, </a:t>
            </a:r>
            <a:r>
              <a:rPr lang="en-US" sz="3200" dirty="0"/>
              <a:t>meaning, and purpose. There are </a:t>
            </a:r>
            <a:r>
              <a:rPr lang="en-US" sz="3200" i="1" dirty="0">
                <a:solidFill>
                  <a:srgbClr val="C00000"/>
                </a:solidFill>
              </a:rPr>
              <a:t>many different types of prayers found in the Bible</a:t>
            </a:r>
            <a:r>
              <a:rPr lang="en-US" sz="3200" dirty="0"/>
              <a:t>; some given by name and others by example. </a:t>
            </a:r>
            <a:r>
              <a:rPr lang="en-US" sz="3200" i="1" dirty="0">
                <a:solidFill>
                  <a:srgbClr val="C00000"/>
                </a:solidFill>
              </a:rPr>
              <a:t>There is also variation in how people categorize various prayers in the Bible</a:t>
            </a:r>
            <a:r>
              <a:rPr lang="en-US" sz="3200" dirty="0"/>
              <a:t>.</a:t>
            </a:r>
          </a:p>
          <a:p>
            <a:pPr marL="0" indent="0">
              <a:buNone/>
            </a:pPr>
            <a:r>
              <a:rPr lang="en-US" sz="3200" dirty="0" smtClean="0"/>
              <a:t>We </a:t>
            </a:r>
            <a:r>
              <a:rPr lang="en-US" sz="3200" dirty="0"/>
              <a:t>can look to the Bible to learn how to pray, to develop our prayer lives, and to allow prayer to nourish our relationship with Jesus</a:t>
            </a:r>
            <a:r>
              <a:rPr lang="en-US" sz="3200" dirty="0" smtClean="0"/>
              <a:t>. </a:t>
            </a:r>
            <a:endParaRPr lang="en-US" dirty="0"/>
          </a:p>
        </p:txBody>
      </p:sp>
    </p:spTree>
    <p:extLst>
      <p:ext uri="{BB962C8B-B14F-4D97-AF65-F5344CB8AC3E}">
        <p14:creationId xmlns:p14="http://schemas.microsoft.com/office/powerpoint/2010/main" val="320966760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b="1" dirty="0" smtClean="0">
                <a:effectLst>
                  <a:outerShdw blurRad="38100" dist="38100" dir="2700000" algn="tl">
                    <a:srgbClr val="000000">
                      <a:alpha val="43137"/>
                    </a:srgbClr>
                  </a:outerShdw>
                </a:effectLst>
                <a:sym typeface="Wingdings"/>
              </a:rPr>
              <a:t>11</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t>
            </a:r>
            <a:r>
              <a:rPr lang="en-US" u="sng" dirty="0" smtClean="0">
                <a:effectLst>
                  <a:outerShdw blurRad="38100" dist="38100" dir="2700000" algn="tl">
                    <a:srgbClr val="000000">
                      <a:alpha val="43137"/>
                    </a:srgbClr>
                  </a:outerShdw>
                </a:effectLst>
              </a:rPr>
              <a:t>Supplicatio</a:t>
            </a:r>
            <a:r>
              <a:rPr lang="en-US" u="sng" dirty="0" smtClean="0">
                <a:effectLst>
                  <a:outerShdw blurRad="38100" dist="38100" dir="2700000" algn="tl">
                    <a:srgbClr val="000000">
                      <a:alpha val="43137"/>
                    </a:srgbClr>
                  </a:outerShdw>
                </a:effectLst>
              </a:rPr>
              <a:t>n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828800"/>
            <a:ext cx="9067800" cy="4876800"/>
          </a:xfrm>
        </p:spPr>
        <p:txBody>
          <a:bodyPr>
            <a:normAutofit/>
          </a:bodyPr>
          <a:lstStyle/>
          <a:p>
            <a:pPr marL="0" indent="0" algn="ctr">
              <a:buNone/>
            </a:pPr>
            <a:r>
              <a:rPr lang="en-US" sz="3200" i="1" dirty="0" smtClean="0">
                <a:solidFill>
                  <a:srgbClr val="C00000"/>
                </a:solidFill>
              </a:rPr>
              <a:t>“I </a:t>
            </a:r>
            <a:r>
              <a:rPr lang="en-US" sz="3200" i="1" dirty="0">
                <a:solidFill>
                  <a:srgbClr val="C00000"/>
                </a:solidFill>
              </a:rPr>
              <a:t>exhort therefore, that, first of all, </a:t>
            </a:r>
            <a:r>
              <a:rPr lang="en-US" sz="3200" i="1" u="sng" dirty="0">
                <a:solidFill>
                  <a:srgbClr val="C00000"/>
                </a:solidFill>
                <a:effectLst>
                  <a:outerShdw blurRad="38100" dist="38100" dir="2700000" algn="tl">
                    <a:srgbClr val="000000">
                      <a:alpha val="43137"/>
                    </a:srgbClr>
                  </a:outerShdw>
                </a:effectLst>
              </a:rPr>
              <a:t>supplications</a:t>
            </a:r>
            <a:r>
              <a:rPr lang="en-US" sz="3200" i="1" dirty="0">
                <a:solidFill>
                  <a:srgbClr val="C00000"/>
                </a:solidFill>
              </a:rPr>
              <a:t>, prayers, intercessions, and giving of thanks, be made for </a:t>
            </a:r>
            <a:r>
              <a:rPr lang="en-US" sz="3200" i="1" dirty="0">
                <a:solidFill>
                  <a:srgbClr val="0070C0"/>
                </a:solidFill>
                <a:effectLst>
                  <a:outerShdw blurRad="38100" dist="38100" dir="2700000" algn="tl">
                    <a:srgbClr val="000000">
                      <a:alpha val="43137"/>
                    </a:srgbClr>
                  </a:outerShdw>
                </a:effectLst>
              </a:rPr>
              <a:t>all men</a:t>
            </a:r>
            <a:r>
              <a:rPr lang="en-US" sz="3200" i="1" dirty="0">
                <a:solidFill>
                  <a:srgbClr val="C00000"/>
                </a:solidFill>
              </a:rPr>
              <a:t>; For kings, and for </a:t>
            </a:r>
            <a:r>
              <a:rPr lang="en-US" sz="3200" i="1" dirty="0">
                <a:solidFill>
                  <a:srgbClr val="0070C0"/>
                </a:solidFill>
                <a:effectLst>
                  <a:outerShdw blurRad="38100" dist="38100" dir="2700000" algn="tl">
                    <a:srgbClr val="000000">
                      <a:alpha val="43137"/>
                    </a:srgbClr>
                  </a:outerShdw>
                </a:effectLst>
              </a:rPr>
              <a:t>all that are in authority</a:t>
            </a:r>
            <a:r>
              <a:rPr lang="en-US" sz="3200" i="1" dirty="0">
                <a:solidFill>
                  <a:srgbClr val="C00000"/>
                </a:solidFill>
              </a:rPr>
              <a:t>; that we may lead a quiet and peaceable life in all godliness and honesty. </a:t>
            </a:r>
            <a:endParaRPr lang="en-US" sz="3200" i="1" dirty="0" smtClean="0">
              <a:solidFill>
                <a:srgbClr val="C00000"/>
              </a:solidFill>
            </a:endParaRPr>
          </a:p>
          <a:p>
            <a:pPr marL="0" indent="0" algn="ctr">
              <a:buNone/>
            </a:pPr>
            <a:r>
              <a:rPr lang="en-US" sz="3200" i="1" dirty="0" smtClean="0">
                <a:solidFill>
                  <a:srgbClr val="C00000"/>
                </a:solidFill>
              </a:rPr>
              <a:t>For </a:t>
            </a:r>
            <a:r>
              <a:rPr lang="en-US" sz="3200" i="1" dirty="0">
                <a:solidFill>
                  <a:srgbClr val="C00000"/>
                </a:solidFill>
              </a:rPr>
              <a:t>this is good and acceptable in the sight of God our Saviour”</a:t>
            </a:r>
            <a:endParaRPr lang="en-US" sz="3200" i="1" dirty="0" smtClean="0">
              <a:solidFill>
                <a:srgbClr val="C00000"/>
              </a:solidFill>
            </a:endParaRPr>
          </a:p>
          <a:p>
            <a:pPr marL="0" indent="0" algn="ctr">
              <a:buNone/>
            </a:pPr>
            <a:r>
              <a:rPr lang="en-US" sz="3200" dirty="0" smtClean="0"/>
              <a:t>(</a:t>
            </a:r>
            <a:r>
              <a:rPr lang="en-US" sz="3200" dirty="0"/>
              <a:t>1</a:t>
            </a:r>
            <a:r>
              <a:rPr lang="en-US" sz="3200" dirty="0" smtClean="0"/>
              <a:t> </a:t>
            </a:r>
            <a:r>
              <a:rPr lang="en-US" sz="3200" dirty="0" smtClean="0"/>
              <a:t>Ti</a:t>
            </a:r>
            <a:r>
              <a:rPr lang="en-US" sz="3200" dirty="0" smtClean="0"/>
              <a:t>mothy 2:1-3)</a:t>
            </a:r>
            <a:endParaRPr lang="en-US" sz="3200" dirty="0"/>
          </a:p>
        </p:txBody>
      </p:sp>
    </p:spTree>
    <p:extLst>
      <p:ext uri="{BB962C8B-B14F-4D97-AF65-F5344CB8AC3E}">
        <p14:creationId xmlns:p14="http://schemas.microsoft.com/office/powerpoint/2010/main" val="253692613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b="1" dirty="0" smtClean="0">
                <a:effectLst>
                  <a:outerShdw blurRad="38100" dist="38100" dir="2700000" algn="tl">
                    <a:srgbClr val="000000">
                      <a:alpha val="43137"/>
                    </a:srgbClr>
                  </a:outerShdw>
                </a:effectLst>
                <a:sym typeface="Wingdings"/>
              </a:rPr>
              <a:t>12</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t>
            </a:r>
            <a:r>
              <a:rPr lang="en-US" u="sng" dirty="0" smtClean="0">
                <a:effectLst>
                  <a:outerShdw blurRad="38100" dist="38100" dir="2700000" algn="tl">
                    <a:srgbClr val="000000">
                      <a:alpha val="43137"/>
                    </a:srgbClr>
                  </a:outerShdw>
                </a:effectLst>
              </a:rPr>
              <a:t>Commitment (Vow)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905000"/>
            <a:ext cx="9067800" cy="4800600"/>
          </a:xfrm>
        </p:spPr>
        <p:txBody>
          <a:bodyPr>
            <a:normAutofit/>
          </a:bodyPr>
          <a:lstStyle/>
          <a:p>
            <a:r>
              <a:rPr lang="en-US" sz="3200" dirty="0" smtClean="0"/>
              <a:t>Praying </a:t>
            </a:r>
            <a:r>
              <a:rPr lang="en-US" sz="3200" dirty="0"/>
              <a:t>a </a:t>
            </a:r>
            <a:r>
              <a:rPr lang="en-US" sz="3200" dirty="0">
                <a:solidFill>
                  <a:srgbClr val="0070C0"/>
                </a:solidFill>
                <a:effectLst>
                  <a:outerShdw blurRad="38100" dist="38100" dir="2700000" algn="tl">
                    <a:srgbClr val="000000">
                      <a:alpha val="43137"/>
                    </a:srgbClr>
                  </a:outerShdw>
                </a:effectLst>
              </a:rPr>
              <a:t>promise to the Lord </a:t>
            </a:r>
            <a:r>
              <a:rPr lang="en-US" sz="3200" dirty="0"/>
              <a:t>is a prayer that we may pray when we are making a life-changing commitment that we need God’s strength, guidance, and help to fulfill</a:t>
            </a:r>
            <a:r>
              <a:rPr lang="en-US" sz="3200" dirty="0" smtClean="0"/>
              <a:t>.</a:t>
            </a:r>
          </a:p>
          <a:p>
            <a:pPr marL="0" indent="0">
              <a:buNone/>
            </a:pPr>
            <a:endParaRPr lang="en-US" sz="3200" dirty="0" smtClean="0"/>
          </a:p>
          <a:p>
            <a:r>
              <a:rPr lang="en-US" sz="3200" dirty="0" smtClean="0"/>
              <a:t>This prayer involves making a </a:t>
            </a:r>
            <a:r>
              <a:rPr lang="en-US" sz="3200" dirty="0" smtClean="0">
                <a:solidFill>
                  <a:srgbClr val="0070C0"/>
                </a:solidFill>
                <a:effectLst>
                  <a:outerShdw blurRad="38100" dist="38100" dir="2700000" algn="tl">
                    <a:srgbClr val="000000">
                      <a:alpha val="43137"/>
                    </a:srgbClr>
                  </a:outerShdw>
                </a:effectLst>
              </a:rPr>
              <a:t>pledge</a:t>
            </a:r>
            <a:r>
              <a:rPr lang="en-US" sz="3200" dirty="0" smtClean="0"/>
              <a:t> or </a:t>
            </a:r>
            <a:r>
              <a:rPr lang="en-US" sz="3200" dirty="0" smtClean="0">
                <a:solidFill>
                  <a:srgbClr val="0070C0"/>
                </a:solidFill>
                <a:effectLst>
                  <a:outerShdw blurRad="38100" dist="38100" dir="2700000" algn="tl">
                    <a:srgbClr val="000000">
                      <a:alpha val="43137"/>
                    </a:srgbClr>
                  </a:outerShdw>
                </a:effectLst>
              </a:rPr>
              <a:t>vow</a:t>
            </a:r>
            <a:r>
              <a:rPr lang="en-US" sz="3200" dirty="0" smtClean="0"/>
              <a:t> to God that we will </a:t>
            </a:r>
            <a:r>
              <a:rPr lang="en-US" sz="3200" i="1" dirty="0" smtClean="0">
                <a:solidFill>
                  <a:srgbClr val="FF0000"/>
                </a:solidFill>
                <a:effectLst>
                  <a:outerShdw blurRad="38100" dist="38100" dir="2700000" algn="tl">
                    <a:srgbClr val="000000">
                      <a:alpha val="43137"/>
                    </a:srgbClr>
                  </a:outerShdw>
                </a:effectLst>
              </a:rPr>
              <a:t>start doing </a:t>
            </a:r>
            <a:r>
              <a:rPr lang="en-US" sz="3200" dirty="0" smtClean="0"/>
              <a:t>something or will </a:t>
            </a:r>
            <a:r>
              <a:rPr lang="en-US" sz="3200" i="1" dirty="0" smtClean="0">
                <a:solidFill>
                  <a:srgbClr val="FF0000"/>
                </a:solidFill>
                <a:effectLst>
                  <a:outerShdw blurRad="38100" dist="38100" dir="2700000" algn="tl">
                    <a:srgbClr val="000000">
                      <a:alpha val="43137"/>
                    </a:srgbClr>
                  </a:outerShdw>
                </a:effectLst>
              </a:rPr>
              <a:t>stop doing </a:t>
            </a:r>
            <a:r>
              <a:rPr lang="en-US" sz="3200" dirty="0" smtClean="0"/>
              <a:t>something. </a:t>
            </a:r>
          </a:p>
        </p:txBody>
      </p:sp>
    </p:spTree>
    <p:extLst>
      <p:ext uri="{BB962C8B-B14F-4D97-AF65-F5344CB8AC3E}">
        <p14:creationId xmlns:p14="http://schemas.microsoft.com/office/powerpoint/2010/main" val="18903912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b="1" dirty="0" smtClean="0">
                <a:effectLst>
                  <a:outerShdw blurRad="38100" dist="38100" dir="2700000" algn="tl">
                    <a:srgbClr val="000000">
                      <a:alpha val="43137"/>
                    </a:srgbClr>
                  </a:outerShdw>
                </a:effectLst>
                <a:sym typeface="Wingdings"/>
              </a:rPr>
              <a:t>12</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t>
            </a:r>
            <a:r>
              <a:rPr lang="en-US" u="sng" dirty="0" smtClean="0">
                <a:effectLst>
                  <a:outerShdw blurRad="38100" dist="38100" dir="2700000" algn="tl">
                    <a:srgbClr val="000000">
                      <a:alpha val="43137"/>
                    </a:srgbClr>
                  </a:outerShdw>
                </a:effectLst>
              </a:rPr>
              <a:t>Commitment (Vow)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828800"/>
            <a:ext cx="9067800" cy="4876800"/>
          </a:xfrm>
        </p:spPr>
        <p:txBody>
          <a:bodyPr>
            <a:normAutofit/>
          </a:bodyPr>
          <a:lstStyle/>
          <a:p>
            <a:pPr marL="0" indent="0" algn="ctr">
              <a:buNone/>
            </a:pPr>
            <a:r>
              <a:rPr lang="en-US" sz="3200" i="1" dirty="0">
                <a:solidFill>
                  <a:srgbClr val="C00000"/>
                </a:solidFill>
              </a:rPr>
              <a:t>“In her deep anguish </a:t>
            </a:r>
            <a:r>
              <a:rPr lang="en-US" sz="3200" i="1" dirty="0" smtClean="0">
                <a:solidFill>
                  <a:srgbClr val="C00000"/>
                </a:solidFill>
              </a:rPr>
              <a:t>(Hannah) </a:t>
            </a:r>
            <a:r>
              <a:rPr lang="en-US" sz="3200" i="1" dirty="0">
                <a:solidFill>
                  <a:srgbClr val="C00000"/>
                </a:solidFill>
              </a:rPr>
              <a:t>prayed to the Lord, weeping bitterly. And she made a vow, saying, ‘Lord Almighty, if you will only look on your servant’s misery and remember me, and not forget your servant but give her a son, then I will give him to the Lord for all the days of his life, and no razor will ever be used on his </a:t>
            </a:r>
            <a:r>
              <a:rPr lang="en-US" sz="3200" i="1" dirty="0" smtClean="0">
                <a:solidFill>
                  <a:srgbClr val="C00000"/>
                </a:solidFill>
              </a:rPr>
              <a:t>head” </a:t>
            </a:r>
          </a:p>
          <a:p>
            <a:pPr marL="0" indent="0" algn="ctr">
              <a:buNone/>
            </a:pPr>
            <a:r>
              <a:rPr lang="en-US" sz="3200" dirty="0" smtClean="0"/>
              <a:t>(</a:t>
            </a:r>
            <a:r>
              <a:rPr lang="en-US" sz="3200" dirty="0"/>
              <a:t>1 Samuel 1:10-11).</a:t>
            </a:r>
          </a:p>
          <a:p>
            <a:pPr marL="0" indent="0">
              <a:buNone/>
            </a:pPr>
            <a:endParaRPr lang="en-US" sz="3200" dirty="0" smtClean="0"/>
          </a:p>
        </p:txBody>
      </p:sp>
    </p:spTree>
    <p:extLst>
      <p:ext uri="{BB962C8B-B14F-4D97-AF65-F5344CB8AC3E}">
        <p14:creationId xmlns:p14="http://schemas.microsoft.com/office/powerpoint/2010/main" val="194805566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b="1" dirty="0" smtClean="0">
                <a:effectLst>
                  <a:outerShdw blurRad="38100" dist="38100" dir="2700000" algn="tl">
                    <a:srgbClr val="000000">
                      <a:alpha val="43137"/>
                    </a:srgbClr>
                  </a:outerShdw>
                </a:effectLst>
                <a:sym typeface="Wingdings"/>
              </a:rPr>
              <a:t>12</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t>
            </a:r>
            <a:r>
              <a:rPr lang="en-US" u="sng" dirty="0" smtClean="0">
                <a:effectLst>
                  <a:outerShdw blurRad="38100" dist="38100" dir="2700000" algn="tl">
                    <a:srgbClr val="000000">
                      <a:alpha val="43137"/>
                    </a:srgbClr>
                  </a:outerShdw>
                </a:effectLst>
              </a:rPr>
              <a:t>Commitment (Vow)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828800"/>
            <a:ext cx="9067800" cy="4876800"/>
          </a:xfrm>
        </p:spPr>
        <p:txBody>
          <a:bodyPr>
            <a:normAutofit/>
          </a:bodyPr>
          <a:lstStyle/>
          <a:p>
            <a:pPr marL="0" indent="0" algn="ctr">
              <a:buNone/>
            </a:pPr>
            <a:r>
              <a:rPr lang="en-US" sz="3200" i="1" dirty="0" smtClean="0">
                <a:solidFill>
                  <a:srgbClr val="C00000"/>
                </a:solidFill>
              </a:rPr>
              <a:t>“And </a:t>
            </a:r>
            <a:r>
              <a:rPr lang="en-US" sz="3200" i="1" dirty="0">
                <a:solidFill>
                  <a:srgbClr val="C00000"/>
                </a:solidFill>
              </a:rPr>
              <a:t>Jacob vowed a vow, saying, If God will be with me, and will keep me in this way that I go, and will give me bread to eat, and raiment to put on, </a:t>
            </a:r>
            <a:r>
              <a:rPr lang="en-US" sz="3200" i="1" dirty="0" smtClean="0">
                <a:solidFill>
                  <a:srgbClr val="C00000"/>
                </a:solidFill>
              </a:rPr>
              <a:t>So </a:t>
            </a:r>
            <a:r>
              <a:rPr lang="en-US" sz="3200" i="1" dirty="0">
                <a:solidFill>
                  <a:srgbClr val="C00000"/>
                </a:solidFill>
              </a:rPr>
              <a:t>that I come again to my father's house in peace; then shall the LORD be my God</a:t>
            </a:r>
            <a:r>
              <a:rPr lang="en-US" sz="3200" i="1" dirty="0" smtClean="0">
                <a:solidFill>
                  <a:srgbClr val="C00000"/>
                </a:solidFill>
              </a:rPr>
              <a:t>: And </a:t>
            </a:r>
            <a:r>
              <a:rPr lang="en-US" sz="3200" i="1" dirty="0">
                <a:solidFill>
                  <a:srgbClr val="C00000"/>
                </a:solidFill>
              </a:rPr>
              <a:t>this stone, which I have set for a pillar, shall be God's house: and of all that thou shalt give me I will surely give the tenth unto thee.” </a:t>
            </a:r>
            <a:endParaRPr lang="en-US" sz="3200" i="1" dirty="0" smtClean="0">
              <a:solidFill>
                <a:srgbClr val="C00000"/>
              </a:solidFill>
            </a:endParaRPr>
          </a:p>
          <a:p>
            <a:pPr marL="0" indent="0" algn="ctr">
              <a:buNone/>
            </a:pPr>
            <a:r>
              <a:rPr lang="en-US" sz="3200" dirty="0" smtClean="0"/>
              <a:t>(Genesis 28:20).</a:t>
            </a:r>
            <a:endParaRPr lang="en-US" sz="3200" dirty="0"/>
          </a:p>
          <a:p>
            <a:pPr marL="0" indent="0">
              <a:buNone/>
            </a:pPr>
            <a:endParaRPr lang="en-US" sz="3200" dirty="0" smtClean="0"/>
          </a:p>
        </p:txBody>
      </p:sp>
    </p:spTree>
    <p:extLst>
      <p:ext uri="{BB962C8B-B14F-4D97-AF65-F5344CB8AC3E}">
        <p14:creationId xmlns:p14="http://schemas.microsoft.com/office/powerpoint/2010/main" val="166278677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b="1" dirty="0" smtClean="0">
                <a:effectLst>
                  <a:outerShdw blurRad="38100" dist="38100" dir="2700000" algn="tl">
                    <a:srgbClr val="000000">
                      <a:alpha val="43137"/>
                    </a:srgbClr>
                  </a:outerShdw>
                </a:effectLst>
                <a:sym typeface="Wingdings"/>
              </a:rPr>
              <a:t>12</a:t>
            </a: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a:t>
            </a:r>
            <a:r>
              <a:rPr lang="en-US" u="sng" dirty="0" smtClean="0">
                <a:effectLst>
                  <a:outerShdw blurRad="38100" dist="38100" dir="2700000" algn="tl">
                    <a:srgbClr val="000000">
                      <a:alpha val="43137"/>
                    </a:srgbClr>
                  </a:outerShdw>
                </a:effectLst>
              </a:rPr>
              <a:t>Commitment (Vow)  </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295400"/>
            <a:ext cx="9067800" cy="5562600"/>
          </a:xfrm>
        </p:spPr>
        <p:txBody>
          <a:bodyPr>
            <a:normAutofit/>
          </a:bodyPr>
          <a:lstStyle/>
          <a:p>
            <a:pPr marL="0" indent="0" algn="ctr">
              <a:buNone/>
            </a:pPr>
            <a:r>
              <a:rPr lang="en-US" sz="3200" i="1" dirty="0">
                <a:solidFill>
                  <a:srgbClr val="C00000"/>
                </a:solidFill>
              </a:rPr>
              <a:t>“I will go into thy house with burnt offerings: I will pay thee my vows, Which my lips have uttered, and my mouth hath spoken, when I was in trouble.”  </a:t>
            </a:r>
            <a:r>
              <a:rPr lang="en-US" sz="3200" i="1" dirty="0" smtClean="0">
                <a:solidFill>
                  <a:srgbClr val="C00000"/>
                </a:solidFill>
              </a:rPr>
              <a:t>                    </a:t>
            </a:r>
            <a:r>
              <a:rPr lang="en-US" sz="3200" dirty="0" smtClean="0"/>
              <a:t>(Psalm 66:13-14)</a:t>
            </a:r>
          </a:p>
          <a:p>
            <a:pPr marL="0" indent="0" algn="ctr">
              <a:buNone/>
            </a:pPr>
            <a:endParaRPr lang="en-US" sz="1200" dirty="0"/>
          </a:p>
          <a:p>
            <a:pPr marL="0" indent="0" algn="ctr">
              <a:buNone/>
            </a:pPr>
            <a:r>
              <a:rPr lang="en-US" sz="3200" i="1" dirty="0" smtClean="0">
                <a:solidFill>
                  <a:srgbClr val="C00000"/>
                </a:solidFill>
              </a:rPr>
              <a:t>“What </a:t>
            </a:r>
            <a:r>
              <a:rPr lang="en-US" sz="3200" i="1" dirty="0">
                <a:solidFill>
                  <a:srgbClr val="C00000"/>
                </a:solidFill>
              </a:rPr>
              <a:t>shall I render unto the LORD for all his benefits toward me? I will take the cup of salvation, and call upon the name of the LORD. I will pay my vows unto the LORD now in the presence of all his people</a:t>
            </a:r>
            <a:r>
              <a:rPr lang="en-US" sz="3200" i="1" dirty="0" smtClean="0">
                <a:solidFill>
                  <a:srgbClr val="C00000"/>
                </a:solidFill>
              </a:rPr>
              <a:t>.”</a:t>
            </a:r>
          </a:p>
          <a:p>
            <a:pPr marL="0" indent="0" algn="ctr">
              <a:buNone/>
            </a:pPr>
            <a:r>
              <a:rPr lang="en-US" sz="3200" dirty="0" smtClean="0"/>
              <a:t>(Psalm 116:12-14)</a:t>
            </a:r>
            <a:endParaRPr lang="en-US" sz="3200" dirty="0"/>
          </a:p>
          <a:p>
            <a:pPr marL="0" indent="0">
              <a:buNone/>
            </a:pPr>
            <a:endParaRPr lang="en-US" sz="3200" dirty="0" smtClean="0"/>
          </a:p>
        </p:txBody>
      </p:sp>
    </p:spTree>
    <p:extLst>
      <p:ext uri="{BB962C8B-B14F-4D97-AF65-F5344CB8AC3E}">
        <p14:creationId xmlns:p14="http://schemas.microsoft.com/office/powerpoint/2010/main" val="15086047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067800" cy="838200"/>
          </a:xfrm>
        </p:spPr>
        <p:txBody>
          <a:bodyPr>
            <a:normAutofit/>
          </a:bodyPr>
          <a:lstStyle/>
          <a:p>
            <a:pPr algn="ctr"/>
            <a:r>
              <a:rPr lang="en-US" b="1" dirty="0" smtClean="0">
                <a:solidFill>
                  <a:srgbClr val="00B050"/>
                </a:solidFill>
                <a:effectLst>
                  <a:outerShdw blurRad="38100" dist="38100" dir="2700000" algn="tl">
                    <a:srgbClr val="000000">
                      <a:alpha val="43137"/>
                    </a:srgbClr>
                  </a:outerShdw>
                </a:effectLst>
              </a:rPr>
              <a:t>THE LORD’S PRAYER </a:t>
            </a:r>
            <a:r>
              <a:rPr lang="en-US" sz="3200" dirty="0" smtClean="0">
                <a:solidFill>
                  <a:schemeClr val="tx1"/>
                </a:solidFill>
              </a:rPr>
              <a:t>(Matt. 6:9-13)</a:t>
            </a:r>
            <a:endParaRPr lang="en-US" sz="3200" dirty="0">
              <a:solidFill>
                <a:schemeClr val="tx1"/>
              </a:solidFill>
            </a:endParaRPr>
          </a:p>
        </p:txBody>
      </p:sp>
      <p:sp>
        <p:nvSpPr>
          <p:cNvPr id="3" name="Content Placeholder 2"/>
          <p:cNvSpPr>
            <a:spLocks noGrp="1"/>
          </p:cNvSpPr>
          <p:nvPr>
            <p:ph idx="1"/>
          </p:nvPr>
        </p:nvSpPr>
        <p:spPr>
          <a:xfrm>
            <a:off x="0" y="1447800"/>
            <a:ext cx="9296400" cy="5257800"/>
          </a:xfrm>
        </p:spPr>
        <p:txBody>
          <a:bodyPr>
            <a:noAutofit/>
          </a:bodyPr>
          <a:lstStyle/>
          <a:p>
            <a:pPr marL="0" indent="0">
              <a:buNone/>
            </a:pPr>
            <a:r>
              <a:rPr lang="en-US" i="1" dirty="0" smtClean="0">
                <a:effectLst>
                  <a:outerShdw blurRad="38100" dist="38100" dir="2700000" algn="tl">
                    <a:srgbClr val="000000">
                      <a:alpha val="43137"/>
                    </a:srgbClr>
                  </a:outerShdw>
                </a:effectLst>
              </a:rPr>
              <a:t>“Our Father which art in Heaven</a:t>
            </a:r>
            <a:r>
              <a:rPr lang="en-US" dirty="0" smtClean="0"/>
              <a:t>”: Relation &amp; Location</a:t>
            </a:r>
          </a:p>
          <a:p>
            <a:pPr marL="0" indent="0">
              <a:buNone/>
            </a:pPr>
            <a:r>
              <a:rPr lang="en-US" i="1" dirty="0" smtClean="0">
                <a:effectLst>
                  <a:outerShdw blurRad="38100" dist="38100" dir="2700000" algn="tl">
                    <a:srgbClr val="000000">
                      <a:alpha val="43137"/>
                    </a:srgbClr>
                  </a:outerShdw>
                </a:effectLst>
              </a:rPr>
              <a:t>“</a:t>
            </a:r>
            <a:r>
              <a:rPr lang="en-US" i="1" dirty="0">
                <a:effectLst>
                  <a:outerShdw blurRad="38100" dist="38100" dir="2700000" algn="tl">
                    <a:srgbClr val="000000">
                      <a:alpha val="43137"/>
                    </a:srgbClr>
                  </a:outerShdw>
                </a:effectLst>
              </a:rPr>
              <a:t>Hallowed be </a:t>
            </a:r>
            <a:r>
              <a:rPr lang="en-US" i="1" dirty="0" smtClean="0">
                <a:effectLst>
                  <a:outerShdw blurRad="38100" dist="38100" dir="2700000" algn="tl">
                    <a:srgbClr val="000000">
                      <a:alpha val="43137"/>
                    </a:srgbClr>
                  </a:outerShdw>
                </a:effectLst>
              </a:rPr>
              <a:t>thy </a:t>
            </a:r>
            <a:r>
              <a:rPr lang="en-US" i="1" dirty="0">
                <a:effectLst>
                  <a:outerShdw blurRad="38100" dist="38100" dir="2700000" algn="tl">
                    <a:srgbClr val="000000">
                      <a:alpha val="43137"/>
                    </a:srgbClr>
                  </a:outerShdw>
                </a:effectLst>
              </a:rPr>
              <a:t>Name</a:t>
            </a:r>
            <a:r>
              <a:rPr lang="en-US" i="1" dirty="0" smtClean="0">
                <a:effectLst>
                  <a:outerShdw blurRad="38100" dist="38100" dir="2700000" algn="tl">
                    <a:srgbClr val="000000">
                      <a:alpha val="43137"/>
                    </a:srgbClr>
                  </a:outerShdw>
                </a:effectLst>
              </a:rPr>
              <a:t>”</a:t>
            </a:r>
            <a:r>
              <a:rPr lang="en-US" dirty="0" smtClean="0"/>
              <a:t>: Adoration &amp; Exaltation </a:t>
            </a:r>
            <a:endParaRPr lang="en-US" dirty="0"/>
          </a:p>
          <a:p>
            <a:pPr marL="0" indent="0">
              <a:buNone/>
            </a:pPr>
            <a:r>
              <a:rPr lang="en-US" i="1" dirty="0" smtClean="0">
                <a:effectLst>
                  <a:outerShdw blurRad="38100" dist="38100" dir="2700000" algn="tl">
                    <a:srgbClr val="000000">
                      <a:alpha val="43137"/>
                    </a:srgbClr>
                  </a:outerShdw>
                </a:effectLst>
              </a:rPr>
              <a:t>“Thy </a:t>
            </a:r>
            <a:r>
              <a:rPr lang="en-US" i="1" dirty="0">
                <a:effectLst>
                  <a:outerShdw blurRad="38100" dist="38100" dir="2700000" algn="tl">
                    <a:srgbClr val="000000">
                      <a:alpha val="43137"/>
                    </a:srgbClr>
                  </a:outerShdw>
                </a:effectLst>
              </a:rPr>
              <a:t>Kingdom </a:t>
            </a:r>
            <a:r>
              <a:rPr lang="en-US" i="1" dirty="0" smtClean="0">
                <a:effectLst>
                  <a:outerShdw blurRad="38100" dist="38100" dir="2700000" algn="tl">
                    <a:srgbClr val="000000">
                      <a:alpha val="43137"/>
                    </a:srgbClr>
                  </a:outerShdw>
                </a:effectLst>
              </a:rPr>
              <a:t>Come”</a:t>
            </a:r>
            <a:r>
              <a:rPr lang="en-US" dirty="0" smtClean="0"/>
              <a:t>: Anticipation &amp; Expectation</a:t>
            </a:r>
          </a:p>
          <a:p>
            <a:pPr marL="0" indent="0">
              <a:buNone/>
            </a:pPr>
            <a:r>
              <a:rPr lang="en-US" i="1" dirty="0" smtClean="0">
                <a:effectLst>
                  <a:outerShdw blurRad="38100" dist="38100" dir="2700000" algn="tl">
                    <a:srgbClr val="000000">
                      <a:alpha val="43137"/>
                    </a:srgbClr>
                  </a:outerShdw>
                </a:effectLst>
              </a:rPr>
              <a:t>“Thy will </a:t>
            </a:r>
            <a:r>
              <a:rPr lang="en-US" i="1" dirty="0">
                <a:effectLst>
                  <a:outerShdw blurRad="38100" dist="38100" dir="2700000" algn="tl">
                    <a:srgbClr val="000000">
                      <a:alpha val="43137"/>
                    </a:srgbClr>
                  </a:outerShdw>
                </a:effectLst>
              </a:rPr>
              <a:t>be </a:t>
            </a:r>
            <a:r>
              <a:rPr lang="en-US" i="1" dirty="0" smtClean="0">
                <a:effectLst>
                  <a:outerShdw blurRad="38100" dist="38100" dir="2700000" algn="tl">
                    <a:srgbClr val="000000">
                      <a:alpha val="43137"/>
                    </a:srgbClr>
                  </a:outerShdw>
                </a:effectLst>
              </a:rPr>
              <a:t>done…”</a:t>
            </a:r>
            <a:r>
              <a:rPr lang="en-US" dirty="0" smtClean="0"/>
              <a:t>: Declaration &amp; Submission </a:t>
            </a:r>
          </a:p>
          <a:p>
            <a:pPr marL="0" indent="0">
              <a:buNone/>
            </a:pPr>
            <a:r>
              <a:rPr lang="en-US" i="1" dirty="0" smtClean="0">
                <a:effectLst>
                  <a:outerShdw blurRad="38100" dist="38100" dir="2700000" algn="tl">
                    <a:srgbClr val="000000">
                      <a:alpha val="43137"/>
                    </a:srgbClr>
                  </a:outerShdw>
                </a:effectLst>
              </a:rPr>
              <a:t>“Give us this day </a:t>
            </a:r>
            <a:r>
              <a:rPr lang="en-US" i="1" dirty="0">
                <a:effectLst>
                  <a:outerShdw blurRad="38100" dist="38100" dir="2700000" algn="tl">
                    <a:srgbClr val="000000">
                      <a:alpha val="43137"/>
                    </a:srgbClr>
                  </a:outerShdw>
                </a:effectLst>
              </a:rPr>
              <a:t>our daily bread”</a:t>
            </a:r>
            <a:r>
              <a:rPr lang="en-US" dirty="0"/>
              <a:t>: </a:t>
            </a:r>
            <a:r>
              <a:rPr lang="en-US" dirty="0" smtClean="0"/>
              <a:t>Provision &amp; Supplication </a:t>
            </a:r>
          </a:p>
          <a:p>
            <a:pPr marL="0" indent="0">
              <a:buNone/>
            </a:pPr>
            <a:r>
              <a:rPr lang="en-US" i="1" dirty="0" smtClean="0">
                <a:effectLst>
                  <a:outerShdw blurRad="38100" dist="38100" dir="2700000" algn="tl">
                    <a:srgbClr val="000000">
                      <a:alpha val="43137"/>
                    </a:srgbClr>
                  </a:outerShdw>
                </a:effectLst>
              </a:rPr>
              <a:t>“</a:t>
            </a:r>
            <a:r>
              <a:rPr lang="en-US" i="1" dirty="0">
                <a:effectLst>
                  <a:outerShdw blurRad="38100" dist="38100" dir="2700000" algn="tl">
                    <a:srgbClr val="000000">
                      <a:alpha val="43137"/>
                    </a:srgbClr>
                  </a:outerShdw>
                </a:effectLst>
              </a:rPr>
              <a:t>Forgive us our </a:t>
            </a:r>
            <a:r>
              <a:rPr lang="en-US" i="1" dirty="0" smtClean="0">
                <a:effectLst>
                  <a:outerShdw blurRad="38100" dist="38100" dir="2700000" algn="tl">
                    <a:srgbClr val="000000">
                      <a:alpha val="43137"/>
                    </a:srgbClr>
                  </a:outerShdw>
                </a:effectLst>
              </a:rPr>
              <a:t>debts</a:t>
            </a:r>
            <a:r>
              <a:rPr lang="en-US" dirty="0" smtClean="0"/>
              <a:t>”: Confession &amp; </a:t>
            </a:r>
            <a:r>
              <a:rPr lang="en-US" dirty="0"/>
              <a:t>Consecration</a:t>
            </a:r>
            <a:endParaRPr lang="en-US" dirty="0" smtClean="0"/>
          </a:p>
          <a:p>
            <a:pPr marL="0" indent="0">
              <a:buNone/>
            </a:pPr>
            <a:r>
              <a:rPr lang="en-US" i="1" dirty="0" smtClean="0">
                <a:effectLst>
                  <a:outerShdw blurRad="38100" dist="38100" dir="2700000" algn="tl">
                    <a:srgbClr val="000000">
                      <a:alpha val="43137"/>
                    </a:srgbClr>
                  </a:outerShdw>
                </a:effectLst>
              </a:rPr>
              <a:t>“As </a:t>
            </a:r>
            <a:r>
              <a:rPr lang="en-US" i="1" dirty="0">
                <a:effectLst>
                  <a:outerShdw blurRad="38100" dist="38100" dir="2700000" algn="tl">
                    <a:srgbClr val="000000">
                      <a:alpha val="43137"/>
                    </a:srgbClr>
                  </a:outerShdw>
                </a:effectLst>
              </a:rPr>
              <a:t>we forgive our </a:t>
            </a:r>
            <a:r>
              <a:rPr lang="en-US" i="1" dirty="0" smtClean="0">
                <a:effectLst>
                  <a:outerShdw blurRad="38100" dist="38100" dir="2700000" algn="tl">
                    <a:srgbClr val="000000">
                      <a:alpha val="43137"/>
                    </a:srgbClr>
                  </a:outerShdw>
                </a:effectLst>
              </a:rPr>
              <a:t>debtors”</a:t>
            </a:r>
            <a:r>
              <a:rPr lang="en-US" dirty="0" smtClean="0"/>
              <a:t>: Compassion &amp; Reconciliation</a:t>
            </a:r>
            <a:endParaRPr lang="en-US" dirty="0"/>
          </a:p>
          <a:p>
            <a:pPr marL="0" indent="0">
              <a:buNone/>
            </a:pPr>
            <a:r>
              <a:rPr lang="en-US" i="1" dirty="0">
                <a:effectLst>
                  <a:outerShdw blurRad="38100" dist="38100" dir="2700000" algn="tl">
                    <a:srgbClr val="000000">
                      <a:alpha val="43137"/>
                    </a:srgbClr>
                  </a:outerShdw>
                </a:effectLst>
              </a:rPr>
              <a:t>“Lead us not into </a:t>
            </a:r>
            <a:r>
              <a:rPr lang="en-US" i="1" dirty="0" smtClean="0">
                <a:effectLst>
                  <a:outerShdw blurRad="38100" dist="38100" dir="2700000" algn="tl">
                    <a:srgbClr val="000000">
                      <a:alpha val="43137"/>
                    </a:srgbClr>
                  </a:outerShdw>
                </a:effectLst>
              </a:rPr>
              <a:t>temptation”</a:t>
            </a:r>
            <a:r>
              <a:rPr lang="en-US" dirty="0" smtClean="0"/>
              <a:t>: Direction &amp; Instruction</a:t>
            </a:r>
          </a:p>
          <a:p>
            <a:pPr marL="0" indent="0">
              <a:buNone/>
            </a:pPr>
            <a:r>
              <a:rPr lang="en-US" i="1" dirty="0" smtClean="0">
                <a:effectLst>
                  <a:outerShdw blurRad="38100" dist="38100" dir="2700000" algn="tl">
                    <a:srgbClr val="000000">
                      <a:alpha val="43137"/>
                    </a:srgbClr>
                  </a:outerShdw>
                </a:effectLst>
              </a:rPr>
              <a:t>“Deliver </a:t>
            </a:r>
            <a:r>
              <a:rPr lang="en-US" i="1" dirty="0">
                <a:effectLst>
                  <a:outerShdw blurRad="38100" dist="38100" dir="2700000" algn="tl">
                    <a:srgbClr val="000000">
                      <a:alpha val="43137"/>
                    </a:srgbClr>
                  </a:outerShdw>
                </a:effectLst>
              </a:rPr>
              <a:t>us from evil”</a:t>
            </a:r>
            <a:r>
              <a:rPr lang="en-US" dirty="0"/>
              <a:t>: </a:t>
            </a:r>
            <a:r>
              <a:rPr lang="en-US" dirty="0" smtClean="0"/>
              <a:t>Protection &amp; Preservation</a:t>
            </a:r>
          </a:p>
          <a:p>
            <a:pPr marL="0" indent="0">
              <a:buNone/>
            </a:pPr>
            <a:r>
              <a:rPr lang="en-US" i="1" dirty="0" smtClean="0">
                <a:effectLst>
                  <a:outerShdw blurRad="38100" dist="38100" dir="2700000" algn="tl">
                    <a:srgbClr val="000000">
                      <a:alpha val="43137"/>
                    </a:srgbClr>
                  </a:outerShdw>
                </a:effectLst>
              </a:rPr>
              <a:t>“Thine is the kingdom, power &amp; glory”</a:t>
            </a:r>
            <a:r>
              <a:rPr lang="en-US" dirty="0" smtClean="0"/>
              <a:t>: Acclamation &amp; Proclamation</a:t>
            </a:r>
          </a:p>
          <a:p>
            <a:pPr marL="0" indent="0" algn="ctr">
              <a:buNone/>
            </a:pPr>
            <a:endParaRPr lang="en-US" sz="1200" dirty="0" smtClean="0"/>
          </a:p>
          <a:p>
            <a:pPr marL="0" indent="0" algn="ctr">
              <a:buNone/>
            </a:pPr>
            <a:r>
              <a:rPr lang="en-US" sz="3600" b="1" dirty="0" smtClean="0">
                <a:solidFill>
                  <a:srgbClr val="FF0000"/>
                </a:solidFill>
                <a:effectLst>
                  <a:outerShdw blurRad="38100" dist="38100" dir="2700000" algn="tl">
                    <a:srgbClr val="000000">
                      <a:alpha val="43137"/>
                    </a:srgbClr>
                  </a:outerShdw>
                </a:effectLst>
              </a:rPr>
              <a:t>AMEN</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1994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Conversion (Salvation)</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371600"/>
            <a:ext cx="9067800" cy="5334000"/>
          </a:xfrm>
        </p:spPr>
        <p:txBody>
          <a:bodyPr>
            <a:normAutofit/>
          </a:bodyPr>
          <a:lstStyle/>
          <a:p>
            <a:r>
              <a:rPr lang="en-US" sz="3200" dirty="0" smtClean="0"/>
              <a:t>This prayer is also commonly called </a:t>
            </a:r>
            <a:r>
              <a:rPr lang="en-US" sz="3200" i="1" dirty="0" smtClean="0">
                <a:solidFill>
                  <a:srgbClr val="C00000"/>
                </a:solidFill>
              </a:rPr>
              <a:t>“The Sinner’s Prayer”</a:t>
            </a:r>
            <a:endParaRPr lang="en-US" sz="3200" dirty="0" smtClean="0">
              <a:solidFill>
                <a:srgbClr val="C00000"/>
              </a:solidFill>
            </a:endParaRPr>
          </a:p>
          <a:p>
            <a:r>
              <a:rPr lang="en-US" sz="3200" dirty="0" smtClean="0"/>
              <a:t>The </a:t>
            </a:r>
            <a:r>
              <a:rPr lang="en-US" sz="3200" dirty="0" smtClean="0">
                <a:solidFill>
                  <a:srgbClr val="C00000"/>
                </a:solidFill>
              </a:rPr>
              <a:t>focus</a:t>
            </a:r>
            <a:r>
              <a:rPr lang="en-US" sz="3200" dirty="0" smtClean="0"/>
              <a:t> of this prayer is </a:t>
            </a:r>
            <a:r>
              <a:rPr lang="en-US" sz="3200" dirty="0" smtClean="0">
                <a:solidFill>
                  <a:srgbClr val="C00000"/>
                </a:solidFill>
              </a:rPr>
              <a:t>on Jesus Christ the Savior</a:t>
            </a:r>
          </a:p>
          <a:p>
            <a:r>
              <a:rPr lang="en-US" sz="3200" dirty="0" smtClean="0"/>
              <a:t>The </a:t>
            </a:r>
            <a:r>
              <a:rPr lang="en-US" sz="3200" dirty="0" smtClean="0">
                <a:solidFill>
                  <a:srgbClr val="C00000"/>
                </a:solidFill>
              </a:rPr>
              <a:t>nature</a:t>
            </a:r>
            <a:r>
              <a:rPr lang="en-US" sz="3200" dirty="0" smtClean="0"/>
              <a:t> of this prayer involves the sinner </a:t>
            </a:r>
            <a:r>
              <a:rPr lang="en-US" sz="3200" dirty="0" smtClean="0">
                <a:solidFill>
                  <a:srgbClr val="C00000"/>
                </a:solidFill>
              </a:rPr>
              <a:t>confessing</a:t>
            </a:r>
            <a:r>
              <a:rPr lang="en-US" sz="3200" dirty="0" smtClean="0"/>
              <a:t> &amp; </a:t>
            </a:r>
            <a:r>
              <a:rPr lang="en-US" sz="3200" dirty="0" smtClean="0">
                <a:solidFill>
                  <a:srgbClr val="C00000"/>
                </a:solidFill>
              </a:rPr>
              <a:t>calling</a:t>
            </a:r>
            <a:r>
              <a:rPr lang="en-US" sz="3200" dirty="0" smtClean="0"/>
              <a:t> on Jesus </a:t>
            </a:r>
            <a:r>
              <a:rPr lang="en-US" sz="3200" dirty="0" smtClean="0">
                <a:solidFill>
                  <a:srgbClr val="C00000"/>
                </a:solidFill>
              </a:rPr>
              <a:t>for salvation</a:t>
            </a:r>
          </a:p>
          <a:p>
            <a:r>
              <a:rPr lang="en-US" sz="3200" dirty="0" smtClean="0"/>
              <a:t>The </a:t>
            </a:r>
            <a:r>
              <a:rPr lang="en-US" sz="3200" dirty="0" smtClean="0">
                <a:solidFill>
                  <a:srgbClr val="C00000"/>
                </a:solidFill>
              </a:rPr>
              <a:t>purpose</a:t>
            </a:r>
            <a:r>
              <a:rPr lang="en-US" sz="3200" dirty="0" smtClean="0"/>
              <a:t> for praying this prayer is to </a:t>
            </a:r>
            <a:r>
              <a:rPr lang="en-US" sz="3200" dirty="0" smtClean="0">
                <a:solidFill>
                  <a:srgbClr val="C00000"/>
                </a:solidFill>
              </a:rPr>
              <a:t>accept Christ</a:t>
            </a:r>
            <a:r>
              <a:rPr lang="en-US" sz="3200" dirty="0" smtClean="0"/>
              <a:t> </a:t>
            </a:r>
            <a:r>
              <a:rPr lang="en-US" sz="3200" dirty="0" smtClean="0">
                <a:solidFill>
                  <a:srgbClr val="C00000"/>
                </a:solidFill>
              </a:rPr>
              <a:t>as Savior </a:t>
            </a:r>
            <a:r>
              <a:rPr lang="en-US" sz="3200" dirty="0" smtClean="0"/>
              <a:t>&amp; </a:t>
            </a:r>
            <a:r>
              <a:rPr lang="en-US" sz="3200" dirty="0" smtClean="0">
                <a:solidFill>
                  <a:srgbClr val="C00000"/>
                </a:solidFill>
              </a:rPr>
              <a:t>receive the gift of eternal life</a:t>
            </a:r>
            <a:r>
              <a:rPr lang="en-US" sz="3200" dirty="0" smtClean="0"/>
              <a:t>. The sinner who </a:t>
            </a:r>
            <a:r>
              <a:rPr lang="en-US" sz="3200" dirty="0" smtClean="0">
                <a:solidFill>
                  <a:srgbClr val="C00000"/>
                </a:solidFill>
              </a:rPr>
              <a:t>believes by faith </a:t>
            </a:r>
            <a:r>
              <a:rPr lang="en-US" sz="3200" dirty="0" smtClean="0"/>
              <a:t>and </a:t>
            </a:r>
            <a:r>
              <a:rPr lang="en-US" sz="3200" dirty="0" smtClean="0">
                <a:solidFill>
                  <a:srgbClr val="C00000"/>
                </a:solidFill>
              </a:rPr>
              <a:t>calls</a:t>
            </a:r>
            <a:r>
              <a:rPr lang="en-US" sz="3200" dirty="0" smtClean="0"/>
              <a:t> on Jesus for salvation will be saved</a:t>
            </a:r>
            <a:endParaRPr lang="en-US" sz="3200" dirty="0"/>
          </a:p>
        </p:txBody>
      </p:sp>
    </p:spTree>
    <p:extLst>
      <p:ext uri="{BB962C8B-B14F-4D97-AF65-F5344CB8AC3E}">
        <p14:creationId xmlns:p14="http://schemas.microsoft.com/office/powerpoint/2010/main" val="1899246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990600"/>
          </a:xfrm>
        </p:spPr>
        <p:txBody>
          <a:bodyPr/>
          <a:lstStyle/>
          <a:p>
            <a:pPr algn="ctr"/>
            <a:r>
              <a:rPr lang="en-US" dirty="0" smtClean="0">
                <a:effectLst>
                  <a:outerShdw blurRad="38100" dist="38100" dir="2700000" algn="tl">
                    <a:srgbClr val="000000">
                      <a:alpha val="43137"/>
                    </a:srgbClr>
                  </a:outerShdw>
                </a:effectLst>
                <a:sym typeface="Wingdings"/>
              </a:rPr>
              <a:t> </a:t>
            </a:r>
            <a:r>
              <a:rPr lang="en-US" u="sng" dirty="0" smtClean="0">
                <a:effectLst>
                  <a:outerShdw blurRad="38100" dist="38100" dir="2700000" algn="tl">
                    <a:srgbClr val="000000">
                      <a:alpha val="43137"/>
                    </a:srgbClr>
                  </a:outerShdw>
                </a:effectLst>
              </a:rPr>
              <a:t>Prayer of Conversion (Salvation)</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5105400"/>
          </a:xfrm>
        </p:spPr>
        <p:txBody>
          <a:bodyPr>
            <a:normAutofit/>
          </a:bodyPr>
          <a:lstStyle/>
          <a:p>
            <a:pPr marL="0" indent="0" algn="ctr">
              <a:buNone/>
            </a:pPr>
            <a:r>
              <a:rPr lang="en-US" sz="3200" b="1" dirty="0" smtClean="0">
                <a:solidFill>
                  <a:srgbClr val="C00000"/>
                </a:solidFill>
                <a:effectLst>
                  <a:outerShdw blurRad="38100" dist="38100" dir="2700000" algn="tl">
                    <a:srgbClr val="000000">
                      <a:alpha val="43137"/>
                    </a:srgbClr>
                  </a:outerShdw>
                </a:effectLst>
              </a:rPr>
              <a:t>SCRIPTURES</a:t>
            </a:r>
          </a:p>
          <a:p>
            <a:pPr marL="0" indent="0" algn="ctr">
              <a:buNone/>
            </a:pPr>
            <a:endParaRPr lang="en-US" sz="2000" b="1" dirty="0" smtClean="0">
              <a:solidFill>
                <a:srgbClr val="C00000"/>
              </a:solidFill>
              <a:effectLst>
                <a:outerShdw blurRad="38100" dist="38100" dir="2700000" algn="tl">
                  <a:srgbClr val="000000">
                    <a:alpha val="43137"/>
                  </a:srgbClr>
                </a:outerShdw>
              </a:effectLst>
            </a:endParaRPr>
          </a:p>
          <a:p>
            <a:r>
              <a:rPr lang="en-US" sz="4000" dirty="0" smtClean="0"/>
              <a:t>Romans 10:8-13</a:t>
            </a:r>
            <a:endParaRPr lang="en-US" sz="4000" dirty="0" smtClean="0">
              <a:solidFill>
                <a:srgbClr val="C00000"/>
              </a:solidFill>
            </a:endParaRPr>
          </a:p>
          <a:p>
            <a:r>
              <a:rPr lang="en-US" sz="4000" dirty="0" smtClean="0"/>
              <a:t>Acts 2:21</a:t>
            </a:r>
            <a:endParaRPr lang="en-US" sz="4000" dirty="0" smtClean="0">
              <a:solidFill>
                <a:srgbClr val="C00000"/>
              </a:solidFill>
            </a:endParaRPr>
          </a:p>
          <a:p>
            <a:r>
              <a:rPr lang="en-US" sz="4000" dirty="0" smtClean="0"/>
              <a:t>Acts 8:36-37</a:t>
            </a:r>
          </a:p>
          <a:p>
            <a:r>
              <a:rPr lang="en-US" sz="4000" dirty="0" smtClean="0"/>
              <a:t>Luke 23:39-43</a:t>
            </a:r>
            <a:endParaRPr lang="en-US" sz="4000" dirty="0"/>
          </a:p>
        </p:txBody>
      </p:sp>
    </p:spTree>
    <p:extLst>
      <p:ext uri="{BB962C8B-B14F-4D97-AF65-F5344CB8AC3E}">
        <p14:creationId xmlns:p14="http://schemas.microsoft.com/office/powerpoint/2010/main" val="30515772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2435</TotalTime>
  <Words>3622</Words>
  <Application>Microsoft Office PowerPoint</Application>
  <PresentationFormat>On-screen Show (4:3)</PresentationFormat>
  <Paragraphs>394</Paragraphs>
  <Slides>75</Slides>
  <Notes>2</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Clarity</vt:lpstr>
      <vt:lpstr>TYPES OF PRAYERS</vt:lpstr>
      <vt:lpstr>Some things to consider about prayer</vt:lpstr>
      <vt:lpstr>Some things to consider about prayer</vt:lpstr>
      <vt:lpstr>Some things we cannot cancel or reverse</vt:lpstr>
      <vt:lpstr>Some things we cannot cancel or reverse</vt:lpstr>
      <vt:lpstr>TYPES OF PRAYERS</vt:lpstr>
      <vt:lpstr>A PRAYER FOR EVERY NEED</vt:lpstr>
      <vt:lpstr> Prayer of Conversion (Salvation)</vt:lpstr>
      <vt:lpstr> Prayer of Conversion (Salvation)</vt:lpstr>
      <vt:lpstr> Prayer of Confession</vt:lpstr>
      <vt:lpstr> Prayer of Confession</vt:lpstr>
      <vt:lpstr> Prayer of Intercession</vt:lpstr>
      <vt:lpstr> Prayer of Intercession</vt:lpstr>
      <vt:lpstr> Prayer of Consecration </vt:lpstr>
      <vt:lpstr> Prayer of Consecration </vt:lpstr>
      <vt:lpstr> Prayer of Consecration </vt:lpstr>
      <vt:lpstr> Prayer of Blessing </vt:lpstr>
      <vt:lpstr> Prayer of Blessing </vt:lpstr>
      <vt:lpstr> Prayer of Blessing </vt:lpstr>
      <vt:lpstr> Prayer of Blessing </vt:lpstr>
      <vt:lpstr> Prayer of Imprecation </vt:lpstr>
      <vt:lpstr> Prayer of Imprecation </vt:lpstr>
      <vt:lpstr>Characteristics of imprecatory prayers</vt:lpstr>
      <vt:lpstr>Characteristics of imprecatory prayers</vt:lpstr>
      <vt:lpstr>Characteristics of imprecatory prayers</vt:lpstr>
      <vt:lpstr>CONCLUSION OF THE MATTER</vt:lpstr>
      <vt:lpstr> Prayer of Imprecation </vt:lpstr>
      <vt:lpstr> Prayer of FAITH </vt:lpstr>
      <vt:lpstr> Prayer of FAITH </vt:lpstr>
      <vt:lpstr> Prayer of Faith: SCRIPTURES </vt:lpstr>
      <vt:lpstr> Prayer of Thanksgiving  </vt:lpstr>
      <vt:lpstr> Prayer of Thanksgiving  </vt:lpstr>
      <vt:lpstr> Prayer of Thanksgiving  </vt:lpstr>
      <vt:lpstr> Prayer of Adoration  </vt:lpstr>
      <vt:lpstr> Prayer of Adoration  </vt:lpstr>
      <vt:lpstr> Prayer &amp; Fasting  </vt:lpstr>
      <vt:lpstr> Prayer &amp; Fasting  </vt:lpstr>
      <vt:lpstr> Prayer &amp; Fasting  </vt:lpstr>
      <vt:lpstr> Prayer &amp; Fasting  </vt:lpstr>
      <vt:lpstr> Prayer &amp; Fasting  </vt:lpstr>
      <vt:lpstr> Prayer &amp; Fasting  </vt:lpstr>
      <vt:lpstr> Prayer &amp; Fasting  </vt:lpstr>
      <vt:lpstr> Prayer &amp; Fasting  </vt:lpstr>
      <vt:lpstr>REASONS for Prayer &amp; Fasting </vt:lpstr>
      <vt:lpstr>REASONS for Prayer &amp; Fasting </vt:lpstr>
      <vt:lpstr>REASONS for Prayer &amp; Fasting </vt:lpstr>
      <vt:lpstr>REASONS for Prayer &amp; Fasting </vt:lpstr>
      <vt:lpstr>PowerPoint Presentation</vt:lpstr>
      <vt:lpstr>REASONS for Prayer &amp; Fasting </vt:lpstr>
      <vt:lpstr>PowerPoint Presentation</vt:lpstr>
      <vt:lpstr>REASONS for Prayer &amp; Fasting </vt:lpstr>
      <vt:lpstr>REASONS for Prayer &amp; Fasting </vt:lpstr>
      <vt:lpstr>REASONS for Prayer &amp; Fasting </vt:lpstr>
      <vt:lpstr>REASONS for Prayer &amp; Fasting </vt:lpstr>
      <vt:lpstr>REASONS for Prayer &amp; Fasting </vt:lpstr>
      <vt:lpstr>REASONS for Prayer &amp; Fasting </vt:lpstr>
      <vt:lpstr>REASONS for Prayer &amp; Fasting </vt:lpstr>
      <vt:lpstr>How should we prepare ourselves if we decide to fast? </vt:lpstr>
      <vt:lpstr>Some things to consider as we prepare for fasting</vt:lpstr>
      <vt:lpstr>Some things to consider as we prepare for fasting</vt:lpstr>
      <vt:lpstr>Some things to consider as we prepare for fasting</vt:lpstr>
      <vt:lpstr>TYPES / WAYS of FASTING</vt:lpstr>
      <vt:lpstr>TYPES / WAYS of FASTING</vt:lpstr>
      <vt:lpstr>TYPES / WAYS of FASTING</vt:lpstr>
      <vt:lpstr>TYPES / WAYS of FASTING</vt:lpstr>
      <vt:lpstr>TYPES / WAYS of FASTING</vt:lpstr>
      <vt:lpstr>TYPES / WAYS of FASTING</vt:lpstr>
      <vt:lpstr>11 Prayer of Supplication  </vt:lpstr>
      <vt:lpstr>11 Prayer of Supplication  </vt:lpstr>
      <vt:lpstr>11 Prayer of Supplication  </vt:lpstr>
      <vt:lpstr>12 Prayer of Commitment (Vow)  </vt:lpstr>
      <vt:lpstr>12 Prayer of Commitment (Vow)  </vt:lpstr>
      <vt:lpstr>12 Prayer of Commitment (Vow)  </vt:lpstr>
      <vt:lpstr>12 Prayer of Commitment (Vow)  </vt:lpstr>
      <vt:lpstr>THE LORD’S PRAYER (Matt. 6:9-13)</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PRAYERS</dc:title>
  <dc:creator>DUANE MADDEN</dc:creator>
  <cp:lastModifiedBy>DUANE MADDEN</cp:lastModifiedBy>
  <cp:revision>211</cp:revision>
  <dcterms:created xsi:type="dcterms:W3CDTF">2022-10-02T21:14:36Z</dcterms:created>
  <dcterms:modified xsi:type="dcterms:W3CDTF">2022-11-27T05:20:06Z</dcterms:modified>
</cp:coreProperties>
</file>