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1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0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434BE02-9D94-48B7-A457-2AC11826C89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1A0F158-B63D-4A65-99E5-5CA89B4F36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10000"/>
            <a:ext cx="5943600" cy="2286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Communicating </a:t>
            </a:r>
          </a:p>
          <a:p>
            <a:pPr algn="ctr"/>
            <a:r>
              <a:rPr lang="en-US" sz="3200" b="1" dirty="0" smtClean="0"/>
              <a:t>to</a:t>
            </a:r>
          </a:p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Impact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&amp; </a:t>
            </a:r>
            <a:r>
              <a:rPr lang="en-US" sz="3200" b="1" dirty="0" smtClean="0">
                <a:solidFill>
                  <a:srgbClr val="FFC000"/>
                </a:solidFill>
              </a:rPr>
              <a:t>Improve</a:t>
            </a:r>
            <a:r>
              <a:rPr lang="en-US" sz="3200" b="1" dirty="0" smtClean="0"/>
              <a:t> </a:t>
            </a:r>
          </a:p>
          <a:p>
            <a:pPr algn="ctr"/>
            <a:r>
              <a:rPr lang="en-US" sz="3200" b="1" dirty="0"/>
              <a:t>R</a:t>
            </a:r>
            <a:r>
              <a:rPr lang="en-US" sz="3200" b="1" dirty="0" smtClean="0"/>
              <a:t>elationships</a:t>
            </a:r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763000" cy="215265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 COMMUNICATION</a:t>
            </a:r>
            <a:endParaRPr lang="en-US" sz="7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32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>
            <a:noAutofit/>
          </a:bodyPr>
          <a:lstStyle/>
          <a:p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Empathy</a:t>
            </a:r>
            <a:r>
              <a:rPr lang="en-US" sz="4400" dirty="0" smtClean="0"/>
              <a:t>: 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Putting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one's self in the other's 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circumstances… </a:t>
            </a:r>
            <a:r>
              <a:rPr lang="en-US" sz="4400" i="1" dirty="0"/>
              <a:t>(</a:t>
            </a:r>
            <a:r>
              <a:rPr lang="en-US" sz="4400" i="1" dirty="0" smtClean="0"/>
              <a:t>walking </a:t>
            </a:r>
            <a:r>
              <a:rPr lang="en-US" sz="4400" i="1" dirty="0"/>
              <a:t>in another's </a:t>
            </a:r>
            <a:r>
              <a:rPr lang="en-US" sz="4400" i="1" dirty="0" smtClean="0"/>
              <a:t>shoes)</a:t>
            </a:r>
            <a:endParaRPr lang="en-US" sz="4400" i="1" dirty="0"/>
          </a:p>
          <a:p>
            <a:pPr marL="45720" indent="0">
              <a:buNone/>
            </a:pPr>
            <a:r>
              <a:rPr lang="en-US" sz="3600" dirty="0"/>
              <a:t>Empathy says, </a:t>
            </a:r>
            <a:r>
              <a:rPr lang="en-U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may not know exactly what you are going through, I'm trying to understand the emotions you feel and the challenges you face. I will seek to understand </a:t>
            </a:r>
            <a:r>
              <a:rPr lang="en-U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you”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CHARACTERISTICS OF GOOD RELATIONAL COMMUNICATION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76400"/>
            <a:ext cx="8991600" cy="5029200"/>
          </a:xfrm>
        </p:spPr>
        <p:txBody>
          <a:bodyPr>
            <a:noAutofit/>
          </a:bodyPr>
          <a:lstStyle/>
          <a:p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#1</a:t>
            </a:r>
            <a:r>
              <a:rPr lang="en-US" sz="34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400" b="1" i="1" u="sng" dirty="0" smtClean="0">
                <a:solidFill>
                  <a:schemeClr val="accent1">
                    <a:lumMod val="75000"/>
                  </a:schemeClr>
                </a:solidFill>
              </a:rPr>
              <a:t>truthful</a:t>
            </a:r>
            <a:endParaRPr lang="en-US" sz="34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en-US" sz="3400" i="1" dirty="0"/>
              <a:t>"The </a:t>
            </a:r>
            <a:r>
              <a:rPr lang="en-US" sz="3400" i="1" cap="small" dirty="0"/>
              <a:t>Lord</a:t>
            </a:r>
            <a:r>
              <a:rPr lang="en-US" sz="3400" i="1" dirty="0"/>
              <a:t> detests lying lips, but he delights in men who are truthful."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12:22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en-US" sz="3400" dirty="0"/>
          </a:p>
          <a:p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#2</a:t>
            </a:r>
            <a:r>
              <a:rPr lang="en-US" sz="34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400" b="1" i="1" u="sng" dirty="0">
                <a:solidFill>
                  <a:schemeClr val="accent1">
                    <a:lumMod val="75000"/>
                  </a:schemeClr>
                </a:solidFill>
              </a:rPr>
              <a:t>pleasing to </a:t>
            </a:r>
            <a:r>
              <a:rPr lang="en-US" sz="3400" b="1" i="1" u="sng" dirty="0" smtClean="0">
                <a:solidFill>
                  <a:schemeClr val="accent1">
                    <a:lumMod val="75000"/>
                  </a:schemeClr>
                </a:solidFill>
              </a:rPr>
              <a:t>God</a:t>
            </a:r>
            <a:endParaRPr lang="en-US" sz="3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en-US" sz="3400" i="1" dirty="0"/>
              <a:t>"May the words of my mouth and the meditations of my heart be pleasing in your sight."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(Psalm 19:14)</a:t>
            </a:r>
            <a:endParaRPr lang="en-US" sz="3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C000"/>
                </a:solidFill>
              </a:rPr>
              <a:t>10 COMMANDMENTS OF GODLY COMMUNICATION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9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524000"/>
            <a:ext cx="8991600" cy="51816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chemeClr val="accent1">
                    <a:lumMod val="75000"/>
                  </a:schemeClr>
                </a:solidFill>
              </a:rPr>
              <a:t>#3</a:t>
            </a: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</a:rPr>
              <a:t>Your words are to be </a:t>
            </a:r>
            <a:r>
              <a:rPr lang="en-US" sz="3600" b="1" i="1" u="sng" dirty="0" smtClean="0">
                <a:solidFill>
                  <a:schemeClr val="accent1">
                    <a:lumMod val="75000"/>
                  </a:schemeClr>
                </a:solidFill>
              </a:rPr>
              <a:t>life-giving</a:t>
            </a:r>
            <a:endParaRPr lang="en-US" sz="36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en-US" sz="3600" i="1" dirty="0"/>
              <a:t>"The tongue has the power of life and death." </a:t>
            </a:r>
            <a:r>
              <a:rPr lang="en-US" sz="3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18:21</a:t>
            </a:r>
            <a:r>
              <a:rPr lang="en-US" sz="3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en-US" sz="1800" dirty="0"/>
          </a:p>
          <a:p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#4</a:t>
            </a: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600" b="1" i="1" u="sng" dirty="0" smtClean="0">
                <a:solidFill>
                  <a:schemeClr val="accent1">
                    <a:lumMod val="75000"/>
                  </a:schemeClr>
                </a:solidFill>
              </a:rPr>
              <a:t>encouraging</a:t>
            </a:r>
            <a:endParaRPr lang="en-US" sz="3600" dirty="0"/>
          </a:p>
          <a:p>
            <a:pPr marL="45720" indent="0">
              <a:buNone/>
            </a:pPr>
            <a:r>
              <a:rPr lang="en-US" sz="3600" i="1" dirty="0" smtClean="0"/>
              <a:t>"Let </a:t>
            </a:r>
            <a:r>
              <a:rPr lang="en-US" sz="3600" i="1" dirty="0"/>
              <a:t>no evil talk come out of your mouth, but only what is good for giving necessary teaching, and for grace to those who </a:t>
            </a:r>
            <a:r>
              <a:rPr lang="en-US" sz="3600" i="1" dirty="0" smtClean="0"/>
              <a:t>listen." </a:t>
            </a:r>
            <a:r>
              <a:rPr lang="en-US" sz="3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(Ephesians 4:29)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C000"/>
                </a:solidFill>
              </a:rPr>
              <a:t>10 COMMANDMENTS OF GODLY COMMUNICATION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8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76400"/>
            <a:ext cx="8991600" cy="5029200"/>
          </a:xfrm>
        </p:spPr>
        <p:txBody>
          <a:bodyPr>
            <a:noAutofit/>
          </a:bodyPr>
          <a:lstStyle/>
          <a:p>
            <a:r>
              <a:rPr lang="en-US" sz="3400" b="1" u="sng" dirty="0" smtClean="0">
                <a:solidFill>
                  <a:schemeClr val="accent1">
                    <a:lumMod val="75000"/>
                  </a:schemeClr>
                </a:solidFill>
              </a:rPr>
              <a:t>#</a:t>
            </a:r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sz="34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400" b="1" i="1" u="sng" dirty="0" smtClean="0">
                <a:solidFill>
                  <a:schemeClr val="accent1">
                    <a:lumMod val="75000"/>
                  </a:schemeClr>
                </a:solidFill>
              </a:rPr>
              <a:t>gracious</a:t>
            </a:r>
            <a:endParaRPr lang="en-US" sz="3400" dirty="0"/>
          </a:p>
          <a:p>
            <a:pPr marL="45720" indent="0">
              <a:buNone/>
            </a:pPr>
            <a:r>
              <a:rPr lang="en-US" sz="3400" i="1" dirty="0"/>
              <a:t>"Words from a wise man's mouth are gracious, but a fool is consumed by his own lips."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(Ecclesiastes 10:12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en-US" sz="2400" dirty="0"/>
          </a:p>
          <a:p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#6</a:t>
            </a:r>
            <a:r>
              <a:rPr lang="en-US" sz="34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400" b="1" i="1" u="sng" dirty="0" smtClean="0">
                <a:solidFill>
                  <a:schemeClr val="accent1">
                    <a:lumMod val="75000"/>
                  </a:schemeClr>
                </a:solidFill>
              </a:rPr>
              <a:t>wise</a:t>
            </a:r>
            <a:endParaRPr lang="en-US" sz="34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en-US" sz="3400" i="1" dirty="0"/>
              <a:t>"Wisdom is found on the lips of the discerning, but a rod is for the back of him who lacks judgment."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10:13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C000"/>
                </a:solidFill>
              </a:rPr>
              <a:t>10 COMMANDMENTS OF GODLY COMMUNICATION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6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76400"/>
            <a:ext cx="8991600" cy="5029200"/>
          </a:xfrm>
        </p:spPr>
        <p:txBody>
          <a:bodyPr>
            <a:noAutofit/>
          </a:bodyPr>
          <a:lstStyle/>
          <a:p>
            <a:r>
              <a:rPr lang="en-US" sz="3400" b="1" u="sng" dirty="0" smtClean="0">
                <a:solidFill>
                  <a:schemeClr val="accent1">
                    <a:lumMod val="75000"/>
                  </a:schemeClr>
                </a:solidFill>
              </a:rPr>
              <a:t>#7</a:t>
            </a:r>
            <a:r>
              <a:rPr lang="en-US" sz="3400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400" u="sng" dirty="0">
                <a:solidFill>
                  <a:schemeClr val="accent1">
                    <a:lumMod val="75000"/>
                  </a:schemeClr>
                </a:solidFill>
              </a:rPr>
              <a:t>Your words are to be </a:t>
            </a:r>
            <a:r>
              <a:rPr lang="en-US" sz="3400" b="1" i="1" u="sng" dirty="0" smtClean="0">
                <a:solidFill>
                  <a:schemeClr val="accent1">
                    <a:lumMod val="75000"/>
                  </a:schemeClr>
                </a:solidFill>
              </a:rPr>
              <a:t>few</a:t>
            </a:r>
            <a:endParaRPr lang="en-US" sz="3400" dirty="0"/>
          </a:p>
          <a:p>
            <a:pPr marL="45720" indent="0">
              <a:buNone/>
            </a:pPr>
            <a:r>
              <a:rPr lang="en-US" sz="3400" i="1" dirty="0"/>
              <a:t>"When words are many, sin is not absent, but he who holds his tongue is wise."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10:19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#8</a:t>
            </a:r>
            <a:r>
              <a:rPr lang="en-US" sz="34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400" b="1" i="1" u="sng" dirty="0" smtClean="0">
                <a:solidFill>
                  <a:schemeClr val="accent1">
                    <a:lumMod val="75000"/>
                  </a:schemeClr>
                </a:solidFill>
              </a:rPr>
              <a:t>timely</a:t>
            </a:r>
            <a:endParaRPr lang="en-US" sz="34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en-US" sz="3400" i="1" dirty="0"/>
              <a:t>"A man finds joy in giving an apt </a:t>
            </a:r>
            <a:r>
              <a:rPr lang="en-US" sz="3400" i="1" dirty="0" smtClean="0"/>
              <a:t>reply</a:t>
            </a:r>
            <a:r>
              <a:rPr lang="en-US" sz="3400" dirty="0" smtClean="0"/>
              <a:t>; </a:t>
            </a:r>
            <a:r>
              <a:rPr lang="en-US" sz="3400" i="1" dirty="0" smtClean="0"/>
              <a:t>and </a:t>
            </a:r>
            <a:r>
              <a:rPr lang="en-US" sz="3400" i="1" dirty="0"/>
              <a:t>how good is a timely word!" </a:t>
            </a:r>
            <a:r>
              <a:rPr lang="en-US" sz="3400" i="1" dirty="0" smtClean="0"/>
              <a:t>    </a:t>
            </a:r>
          </a:p>
          <a:p>
            <a:pPr marL="45720" indent="0">
              <a:buNone/>
            </a:pP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15:23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C000"/>
                </a:solidFill>
              </a:rPr>
              <a:t>10 COMMANDMENTS OF GODLY COMMUNICATION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524000"/>
            <a:ext cx="8991600" cy="5181600"/>
          </a:xfrm>
        </p:spPr>
        <p:txBody>
          <a:bodyPr>
            <a:noAutofit/>
          </a:bodyPr>
          <a:lstStyle/>
          <a:p>
            <a:r>
              <a:rPr lang="en-US" sz="3300" b="1" u="sng" dirty="0">
                <a:solidFill>
                  <a:schemeClr val="accent1">
                    <a:lumMod val="75000"/>
                  </a:schemeClr>
                </a:solidFill>
              </a:rPr>
              <a:t>#9</a:t>
            </a:r>
            <a:r>
              <a:rPr lang="en-US" sz="3300" u="sng" dirty="0">
                <a:solidFill>
                  <a:schemeClr val="accent1">
                    <a:lumMod val="75000"/>
                  </a:schemeClr>
                </a:solidFill>
              </a:rPr>
              <a:t> Your words are to be an </a:t>
            </a:r>
            <a:r>
              <a:rPr lang="en-US" sz="3300" b="1" i="1" u="sng" dirty="0" smtClean="0">
                <a:solidFill>
                  <a:schemeClr val="accent1">
                    <a:lumMod val="75000"/>
                  </a:schemeClr>
                </a:solidFill>
              </a:rPr>
              <a:t>investment</a:t>
            </a:r>
            <a:endParaRPr lang="en-US" sz="3300" dirty="0"/>
          </a:p>
          <a:p>
            <a:pPr marL="45720" indent="0">
              <a:buNone/>
            </a:pPr>
            <a:r>
              <a:rPr lang="en-US" sz="3300" i="1" dirty="0"/>
              <a:t>"From the fruit of his lips a man is filled with good things as surely as the work of his hands rewards him." </a:t>
            </a:r>
            <a:r>
              <a:rPr lang="en-US" sz="33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12:14</a:t>
            </a:r>
            <a:r>
              <a:rPr lang="en-US" sz="33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en-US" sz="1200" dirty="0"/>
          </a:p>
          <a:p>
            <a:r>
              <a:rPr lang="en-US" sz="3300" b="1" u="sng" dirty="0">
                <a:solidFill>
                  <a:schemeClr val="accent1">
                    <a:lumMod val="75000"/>
                  </a:schemeClr>
                </a:solidFill>
              </a:rPr>
              <a:t>#10</a:t>
            </a:r>
            <a:r>
              <a:rPr lang="en-US" sz="3300" u="sng" dirty="0">
                <a:solidFill>
                  <a:schemeClr val="accent1">
                    <a:lumMod val="75000"/>
                  </a:schemeClr>
                </a:solidFill>
              </a:rPr>
              <a:t> Your words are to be </a:t>
            </a:r>
            <a:r>
              <a:rPr lang="en-US" sz="3300" b="1" i="1" u="sng" dirty="0" smtClean="0">
                <a:solidFill>
                  <a:schemeClr val="accent1">
                    <a:lumMod val="75000"/>
                  </a:schemeClr>
                </a:solidFill>
              </a:rPr>
              <a:t>loving</a:t>
            </a:r>
            <a:endParaRPr lang="en-US" sz="3300" dirty="0"/>
          </a:p>
          <a:p>
            <a:pPr marL="45720" indent="0">
              <a:buNone/>
            </a:pPr>
            <a:r>
              <a:rPr lang="en-US" sz="3300" i="1" dirty="0"/>
              <a:t>"If I speak in the tongues of men and of angels, but have not love, I am only a resounding gong or a clanging cymbal." </a:t>
            </a:r>
            <a:r>
              <a:rPr lang="en-US" sz="3300" i="1" dirty="0" smtClean="0"/>
              <a:t>  </a:t>
            </a:r>
          </a:p>
          <a:p>
            <a:pPr marL="45720" indent="0">
              <a:buNone/>
            </a:pPr>
            <a:r>
              <a:rPr lang="en-US" sz="33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13:1</a:t>
            </a:r>
            <a:r>
              <a:rPr lang="en-US" sz="33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3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C000"/>
                </a:solidFill>
              </a:rPr>
              <a:t>10 COMMANDMENTS OF GODLY COMMUNICATION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4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10000"/>
            <a:ext cx="5943600" cy="2286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Communicating </a:t>
            </a:r>
          </a:p>
          <a:p>
            <a:pPr algn="ctr"/>
            <a:r>
              <a:rPr lang="en-US" sz="3200" b="1" dirty="0" smtClean="0"/>
              <a:t>to</a:t>
            </a:r>
          </a:p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Impact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&amp; </a:t>
            </a:r>
            <a:r>
              <a:rPr lang="en-US" sz="3200" b="1" dirty="0" smtClean="0">
                <a:solidFill>
                  <a:srgbClr val="FFC000"/>
                </a:solidFill>
              </a:rPr>
              <a:t>Improve</a:t>
            </a:r>
            <a:r>
              <a:rPr lang="en-US" sz="3200" b="1" dirty="0" smtClean="0"/>
              <a:t> </a:t>
            </a:r>
          </a:p>
          <a:p>
            <a:pPr algn="ctr"/>
            <a:r>
              <a:rPr lang="en-US" sz="3200" b="1" dirty="0"/>
              <a:t>R</a:t>
            </a:r>
            <a:r>
              <a:rPr lang="en-US" sz="3200" b="1" dirty="0" smtClean="0"/>
              <a:t>elationships</a:t>
            </a:r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763000" cy="215265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 COMMUNICATION</a:t>
            </a:r>
            <a:endParaRPr lang="en-US" sz="7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541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524000"/>
            <a:ext cx="8991600" cy="5181600"/>
          </a:xfrm>
        </p:spPr>
        <p:txBody>
          <a:bodyPr>
            <a:noAutofit/>
          </a:bodyPr>
          <a:lstStyle/>
          <a:p>
            <a:pPr algn="ctr"/>
            <a:r>
              <a:rPr lang="en-US" sz="33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That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Wound</a:t>
            </a:r>
            <a:r>
              <a:rPr lang="en-US" sz="3600" dirty="0" smtClean="0"/>
              <a:t>:</a:t>
            </a:r>
          </a:p>
          <a:p>
            <a:pPr marL="45720" indent="0">
              <a:buNone/>
            </a:pPr>
            <a:r>
              <a:rPr lang="en-US" sz="3600" u="sng" dirty="0"/>
              <a:t>Degrading </a:t>
            </a:r>
            <a:r>
              <a:rPr lang="en-US" sz="3600" u="sng" dirty="0" smtClean="0"/>
              <a:t>Words </a:t>
            </a:r>
            <a:r>
              <a:rPr lang="en-US" sz="3600" dirty="0" smtClean="0"/>
              <a:t>- Thoughtless</a:t>
            </a:r>
            <a:r>
              <a:rPr lang="en-US" sz="3600" dirty="0"/>
              <a:t>, insensitive, teasing, wisecracking, critical, coarse, tactless, </a:t>
            </a:r>
            <a:r>
              <a:rPr lang="en-US" sz="3600" dirty="0" smtClean="0"/>
              <a:t>offensive expressions…</a:t>
            </a:r>
            <a:r>
              <a:rPr lang="en-US" sz="3600" b="1" i="1" dirty="0" smtClean="0"/>
              <a:t>inappropriate words</a:t>
            </a:r>
          </a:p>
          <a:p>
            <a:pPr marL="45720" indent="0">
              <a:buNone/>
            </a:pPr>
            <a:endParaRPr lang="en-US" sz="1800" b="1" i="1" dirty="0" smtClean="0"/>
          </a:p>
          <a:p>
            <a:pPr marL="45720" indent="0">
              <a:buNone/>
            </a:pPr>
            <a:r>
              <a:rPr lang="en-US" sz="3600" u="sng" dirty="0"/>
              <a:t>Demanding </a:t>
            </a:r>
            <a:r>
              <a:rPr lang="en-US" sz="3600" u="sng" dirty="0" smtClean="0"/>
              <a:t>Words </a:t>
            </a:r>
            <a:r>
              <a:rPr lang="en-US" sz="3600" dirty="0" smtClean="0"/>
              <a:t>- Ordering</a:t>
            </a:r>
            <a:r>
              <a:rPr lang="en-US" sz="3600" dirty="0"/>
              <a:t>, threatening, arguing, cursing, accusing, </a:t>
            </a:r>
            <a:r>
              <a:rPr lang="en-US" sz="3600" dirty="0" smtClean="0"/>
              <a:t>probing…</a:t>
            </a:r>
            <a:r>
              <a:rPr lang="en-US" sz="3600" b="1" i="1" dirty="0" smtClean="0"/>
              <a:t>angry words</a:t>
            </a:r>
            <a:endParaRPr lang="en-US" sz="36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3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524000"/>
            <a:ext cx="8991600" cy="5181600"/>
          </a:xfrm>
        </p:spPr>
        <p:txBody>
          <a:bodyPr>
            <a:noAutofit/>
          </a:bodyPr>
          <a:lstStyle/>
          <a:p>
            <a:pPr algn="ctr"/>
            <a:r>
              <a:rPr lang="en-US" sz="33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That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Wound</a:t>
            </a:r>
            <a:r>
              <a:rPr lang="en-US" sz="3600" dirty="0" smtClean="0"/>
              <a:t>: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sz="3600" u="sng" dirty="0" smtClean="0"/>
              <a:t>Demeaning Words </a:t>
            </a:r>
            <a:r>
              <a:rPr lang="en-US" sz="3600" dirty="0" smtClean="0"/>
              <a:t>- Judging</a:t>
            </a:r>
            <a:r>
              <a:rPr lang="en-US" sz="3600" dirty="0"/>
              <a:t>, criticizing, </a:t>
            </a:r>
            <a:r>
              <a:rPr lang="en-US" sz="3600" dirty="0" smtClean="0"/>
              <a:t>disapproving</a:t>
            </a:r>
            <a:r>
              <a:rPr lang="en-US" sz="3600" b="1" dirty="0" smtClean="0"/>
              <a:t>…</a:t>
            </a:r>
            <a:r>
              <a:rPr lang="en-US" sz="3600" b="1" i="1" dirty="0" smtClean="0"/>
              <a:t>condemning words</a:t>
            </a:r>
          </a:p>
          <a:p>
            <a:pPr marL="45720" indent="0">
              <a:buNone/>
            </a:pPr>
            <a:endParaRPr lang="en-US" sz="2800" i="1" dirty="0" smtClean="0"/>
          </a:p>
          <a:p>
            <a:pPr marL="45720" indent="0">
              <a:buNone/>
            </a:pPr>
            <a:r>
              <a:rPr lang="en-US" sz="3600" u="sng" dirty="0"/>
              <a:t>Destructive </a:t>
            </a:r>
            <a:r>
              <a:rPr lang="en-US" sz="3600" u="sng" dirty="0" smtClean="0"/>
              <a:t>Words </a:t>
            </a:r>
            <a:r>
              <a:rPr lang="en-US" sz="3600" dirty="0" smtClean="0"/>
              <a:t>- Gossiping</a:t>
            </a:r>
            <a:r>
              <a:rPr lang="en-US" sz="3600" dirty="0"/>
              <a:t>, repeating </a:t>
            </a:r>
            <a:r>
              <a:rPr lang="en-US" sz="3600" dirty="0" smtClean="0"/>
              <a:t>rumors, </a:t>
            </a:r>
            <a:r>
              <a:rPr lang="en-US" sz="3600" dirty="0"/>
              <a:t>discrediting, belittling, blaming </a:t>
            </a:r>
            <a:r>
              <a:rPr lang="en-US" sz="3600" dirty="0" smtClean="0"/>
              <a:t>others…</a:t>
            </a:r>
            <a:r>
              <a:rPr lang="en-US" sz="3600" b="1" i="1" dirty="0" smtClean="0"/>
              <a:t>slandering words</a:t>
            </a:r>
            <a:endParaRPr lang="en-US" sz="36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7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752600"/>
            <a:ext cx="8991600" cy="4953000"/>
          </a:xfrm>
        </p:spPr>
        <p:txBody>
          <a:bodyPr>
            <a:noAutofit/>
          </a:bodyPr>
          <a:lstStyle/>
          <a:p>
            <a:pPr algn="ctr"/>
            <a:r>
              <a:rPr lang="en-US" sz="33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That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Wound</a:t>
            </a:r>
            <a:r>
              <a:rPr lang="en-US" sz="3600" dirty="0" smtClean="0"/>
              <a:t>: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sz="3600" u="sng" dirty="0" smtClean="0"/>
              <a:t>Deceitful Words</a:t>
            </a:r>
            <a:r>
              <a:rPr lang="en-US" sz="3600" dirty="0" smtClean="0"/>
              <a:t>- Lying</a:t>
            </a:r>
            <a:r>
              <a:rPr lang="en-US" sz="3600" dirty="0"/>
              <a:t>, false statements, exaggerating, bragging, boasting, flattering, </a:t>
            </a:r>
            <a:r>
              <a:rPr lang="en-US" sz="3600" dirty="0" smtClean="0"/>
              <a:t>insincerity… </a:t>
            </a:r>
            <a:r>
              <a:rPr lang="en-US" sz="3600" b="1" i="1" dirty="0"/>
              <a:t>untruthful </a:t>
            </a:r>
            <a:r>
              <a:rPr lang="en-US" sz="3600" b="1" i="1" dirty="0" smtClean="0"/>
              <a:t>words</a:t>
            </a:r>
            <a:endParaRPr lang="en-US" sz="36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1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“Your </a:t>
            </a:r>
            <a:r>
              <a:rPr lang="en-US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originates not in your </a:t>
            </a:r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mouth </a:t>
            </a:r>
            <a:r>
              <a:rPr lang="en-US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in your </a:t>
            </a:r>
            <a:r>
              <a:rPr lang="en-US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heart”</a:t>
            </a:r>
          </a:p>
          <a:p>
            <a:pPr marL="45720" indent="0" algn="ctr">
              <a:buNone/>
            </a:pPr>
            <a:endParaRPr lang="en-US" sz="3600" dirty="0"/>
          </a:p>
          <a:p>
            <a:pPr marL="45720" indent="0" algn="ctr">
              <a:buNone/>
            </a:pPr>
            <a:r>
              <a:rPr lang="en-US" sz="3600" i="1" dirty="0" smtClean="0"/>
              <a:t>…Out </a:t>
            </a:r>
            <a:r>
              <a:rPr lang="en-US" sz="3600" i="1" dirty="0"/>
              <a:t>of the overflow of the heart </a:t>
            </a:r>
            <a:r>
              <a:rPr lang="en-US" sz="3600" i="1" dirty="0" smtClean="0"/>
              <a:t>       the </a:t>
            </a:r>
            <a:r>
              <a:rPr lang="en-US" sz="3600" i="1" dirty="0"/>
              <a:t>mouth speaks</a:t>
            </a:r>
            <a:r>
              <a:rPr lang="en-US" sz="3600" i="1" dirty="0" smtClean="0"/>
              <a:t>. </a:t>
            </a:r>
          </a:p>
          <a:p>
            <a:pPr marL="45720" indent="0" algn="ctr">
              <a:buNone/>
            </a:pPr>
            <a:r>
              <a:rPr lang="en-US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12:34</a:t>
            </a:r>
            <a:r>
              <a:rPr lang="en-US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914400"/>
          </a:xfrm>
        </p:spPr>
        <p:txBody>
          <a:bodyPr/>
          <a:lstStyle/>
          <a:p>
            <a:pPr algn="ctr"/>
            <a:r>
              <a:rPr lang="en-US" sz="6000" b="1" dirty="0" smtClean="0">
                <a:solidFill>
                  <a:srgbClr val="FFC000"/>
                </a:solidFill>
              </a:rPr>
              <a:t>Communication</a:t>
            </a:r>
            <a:endParaRPr lang="en-US" sz="6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752600"/>
            <a:ext cx="8991600" cy="495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chemeClr val="accent1"/>
                </a:solidFill>
              </a:rPr>
              <a:t>Disagreeable </a:t>
            </a:r>
            <a:r>
              <a:rPr lang="en-US" sz="3600" b="1" dirty="0">
                <a:solidFill>
                  <a:schemeClr val="accent1"/>
                </a:solidFill>
              </a:rPr>
              <a:t>Ways</a:t>
            </a:r>
            <a:endParaRPr lang="en-US" sz="3600" dirty="0">
              <a:solidFill>
                <a:schemeClr val="accent1"/>
              </a:solidFill>
            </a:endParaRPr>
          </a:p>
          <a:p>
            <a:pPr marL="45720" indent="0">
              <a:buNone/>
            </a:pPr>
            <a:r>
              <a:rPr lang="en-US" sz="3600" dirty="0"/>
              <a:t>The </a:t>
            </a:r>
            <a:r>
              <a:rPr lang="en-US" sz="3600" dirty="0" smtClean="0"/>
              <a:t>following </a:t>
            </a:r>
            <a:r>
              <a:rPr lang="en-US" sz="3600" dirty="0"/>
              <a:t>ways of communicating, </a:t>
            </a:r>
            <a:r>
              <a:rPr lang="en-US" sz="3600" dirty="0" smtClean="0"/>
              <a:t>are often </a:t>
            </a:r>
            <a:r>
              <a:rPr lang="en-US" sz="3600" dirty="0"/>
              <a:t>used by people who are not aware of how disagreeable this style of communication can be, </a:t>
            </a:r>
            <a:r>
              <a:rPr lang="en-US" sz="3600" dirty="0" smtClean="0"/>
              <a:t>and they become </a:t>
            </a:r>
            <a:r>
              <a:rPr lang="en-US" sz="3600" dirty="0"/>
              <a:t>habits that do not bring glory to </a:t>
            </a:r>
            <a:r>
              <a:rPr lang="en-US" sz="3600" dirty="0" smtClean="0"/>
              <a:t>God… and they create communication problems in relationships.</a:t>
            </a:r>
            <a:endParaRPr lang="en-US" dirty="0" smtClean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49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00200"/>
            <a:ext cx="8991600" cy="5105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/>
              <a:t>—</a:t>
            </a:r>
            <a:r>
              <a:rPr lang="en-US" sz="2400" b="1" dirty="0"/>
              <a:t>Am I dominating?....</a:t>
            </a:r>
            <a:r>
              <a:rPr lang="en-US" sz="2400" dirty="0"/>
              <a:t> monopolizing or </a:t>
            </a:r>
            <a:r>
              <a:rPr lang="en-US" sz="2400" dirty="0" smtClean="0"/>
              <a:t>controlling the </a:t>
            </a:r>
            <a:r>
              <a:rPr lang="en-US" sz="2400" dirty="0"/>
              <a:t>conversation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interrupting?....</a:t>
            </a:r>
            <a:r>
              <a:rPr lang="en-US" sz="2400" dirty="0"/>
              <a:t> with a competing spirit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nagging?....</a:t>
            </a:r>
            <a:r>
              <a:rPr lang="en-US" sz="2400" dirty="0"/>
              <a:t> finding fault incessantly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complaining?....</a:t>
            </a:r>
            <a:r>
              <a:rPr lang="en-US" sz="2400" dirty="0"/>
              <a:t> </a:t>
            </a:r>
            <a:r>
              <a:rPr lang="en-US" sz="2400" dirty="0" smtClean="0"/>
              <a:t>causing </a:t>
            </a:r>
            <a:r>
              <a:rPr lang="en-US" sz="2400" dirty="0"/>
              <a:t>crisis or </a:t>
            </a:r>
            <a:r>
              <a:rPr lang="en-US" sz="2400" dirty="0" smtClean="0"/>
              <a:t>engaging in problem dominated/centered </a:t>
            </a:r>
            <a:r>
              <a:rPr lang="en-US" sz="2400" dirty="0"/>
              <a:t>conversation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criticizing?....</a:t>
            </a:r>
            <a:r>
              <a:rPr lang="en-US" sz="2400" dirty="0"/>
              <a:t> dwelling on the </a:t>
            </a:r>
            <a:r>
              <a:rPr lang="en-US" sz="2400" dirty="0" smtClean="0"/>
              <a:t>negative</a:t>
            </a:r>
          </a:p>
          <a:p>
            <a:pPr marL="45720" indent="0">
              <a:buNone/>
            </a:pPr>
            <a:r>
              <a:rPr lang="en-US" sz="2400" dirty="0"/>
              <a:t>—</a:t>
            </a:r>
            <a:r>
              <a:rPr lang="en-US" sz="2400" b="1" dirty="0"/>
              <a:t>Am I cutting?....</a:t>
            </a:r>
            <a:r>
              <a:rPr lang="en-US" sz="2400" dirty="0"/>
              <a:t> making jabbing, sarcastic remarks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ridiculing?....</a:t>
            </a:r>
            <a:r>
              <a:rPr lang="en-US" sz="2400" dirty="0"/>
              <a:t> making another the object of laughter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arguing?....</a:t>
            </a:r>
            <a:r>
              <a:rPr lang="en-US" sz="2400" dirty="0"/>
              <a:t> disagreeing and disputing </a:t>
            </a: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—</a:t>
            </a:r>
            <a:r>
              <a:rPr lang="en-US" sz="2400" b="1" dirty="0"/>
              <a:t>Am I generalizing?....</a:t>
            </a:r>
            <a:r>
              <a:rPr lang="en-US" sz="2400" dirty="0"/>
              <a:t> simplifying or making light of real </a:t>
            </a:r>
            <a:r>
              <a:rPr lang="en-US" sz="2400" dirty="0" smtClean="0"/>
              <a:t>concerns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8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752600"/>
            <a:ext cx="8991600" cy="49530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Defensive Ways</a:t>
            </a:r>
            <a:endParaRPr lang="en-US" sz="4400" dirty="0">
              <a:solidFill>
                <a:schemeClr val="accent1"/>
              </a:solidFill>
            </a:endParaRPr>
          </a:p>
          <a:p>
            <a:pPr marL="45720" indent="0">
              <a:buNone/>
            </a:pPr>
            <a:r>
              <a:rPr lang="en-US" sz="4400" dirty="0" smtClean="0"/>
              <a:t>The following (sometimes) </a:t>
            </a:r>
            <a:r>
              <a:rPr lang="en-US" sz="4400" dirty="0"/>
              <a:t>unintentional, self-protective patterns are evasive tactics used to avoid looking at one's own defects or imperfections</a:t>
            </a:r>
            <a:r>
              <a:rPr lang="en-US" sz="4400" dirty="0" smtClean="0"/>
              <a:t>.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752600"/>
            <a:ext cx="8991600" cy="495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#</a:t>
            </a:r>
            <a:r>
              <a:rPr lang="en-US" sz="2800" b="1" dirty="0"/>
              <a:t>1</a:t>
            </a:r>
            <a:r>
              <a:rPr lang="en-US" sz="2800" dirty="0"/>
              <a:t> Am I countering the one who confronts with words of denial?</a:t>
            </a:r>
          </a:p>
          <a:p>
            <a:r>
              <a:rPr lang="en-US" sz="2800" b="1" dirty="0"/>
              <a:t>#2</a:t>
            </a:r>
            <a:r>
              <a:rPr lang="en-US" sz="2800" dirty="0"/>
              <a:t> Am I evading self-examination by focusing on the faults of the other?</a:t>
            </a:r>
          </a:p>
          <a:p>
            <a:r>
              <a:rPr lang="en-US" sz="2800" b="1" dirty="0"/>
              <a:t>#3</a:t>
            </a:r>
            <a:r>
              <a:rPr lang="en-US" sz="2800" dirty="0"/>
              <a:t> Am I blaming my responses on the actions of the other person?</a:t>
            </a:r>
          </a:p>
          <a:p>
            <a:r>
              <a:rPr lang="en-US" sz="2800" b="1" dirty="0"/>
              <a:t>#4</a:t>
            </a:r>
            <a:r>
              <a:rPr lang="en-US" sz="2800" dirty="0"/>
              <a:t> Am I bringing up the other's mistakes from the past?</a:t>
            </a:r>
          </a:p>
          <a:p>
            <a:r>
              <a:rPr lang="en-US" sz="2800" b="1" dirty="0"/>
              <a:t>#5</a:t>
            </a:r>
            <a:r>
              <a:rPr lang="en-US" sz="2800" dirty="0"/>
              <a:t> Am I rationalizing my behavior because of the circumstances</a:t>
            </a:r>
            <a:r>
              <a:rPr lang="en-US" sz="2800" dirty="0" smtClean="0"/>
              <a:t>?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3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00200"/>
            <a:ext cx="8991600" cy="51054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#</a:t>
            </a:r>
            <a:r>
              <a:rPr lang="en-US" sz="3200" b="1" dirty="0"/>
              <a:t>6</a:t>
            </a:r>
            <a:r>
              <a:rPr lang="en-US" sz="3200" dirty="0"/>
              <a:t> Am I arguing about a trivial point to evade the real issue?</a:t>
            </a:r>
          </a:p>
          <a:p>
            <a:r>
              <a:rPr lang="en-US" sz="3200" b="1" dirty="0"/>
              <a:t>#7</a:t>
            </a:r>
            <a:r>
              <a:rPr lang="en-US" sz="3200" dirty="0"/>
              <a:t> Am I changing the subject without responding to what was communicated?</a:t>
            </a:r>
          </a:p>
          <a:p>
            <a:r>
              <a:rPr lang="en-US" sz="3200" b="1" dirty="0"/>
              <a:t>#8</a:t>
            </a:r>
            <a:r>
              <a:rPr lang="en-US" sz="3200" dirty="0"/>
              <a:t> Am I refusing to talk or respond?</a:t>
            </a:r>
          </a:p>
          <a:p>
            <a:r>
              <a:rPr lang="en-US" sz="3200" b="1" dirty="0"/>
              <a:t>#9</a:t>
            </a:r>
            <a:r>
              <a:rPr lang="en-US" sz="3200" dirty="0"/>
              <a:t> Am I hiding in work activities to avoid intimacy?</a:t>
            </a:r>
          </a:p>
          <a:p>
            <a:r>
              <a:rPr lang="en-US" sz="3200" b="1" dirty="0"/>
              <a:t>#10</a:t>
            </a:r>
            <a:r>
              <a:rPr lang="en-US" sz="3200" dirty="0"/>
              <a:t> Am I choosing to ignore grievances and allowing my own feelings to fester</a:t>
            </a:r>
            <a:r>
              <a:rPr lang="en-US" sz="3200" dirty="0" smtClean="0"/>
              <a:t>?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C000"/>
                </a:solidFill>
              </a:rPr>
              <a:t>Characteristics of Negative </a:t>
            </a:r>
            <a:r>
              <a:rPr lang="en-US" sz="4000" dirty="0" smtClean="0">
                <a:solidFill>
                  <a:srgbClr val="FFC000"/>
                </a:solidFill>
              </a:rPr>
              <a:t>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7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76400"/>
            <a:ext cx="8991600" cy="5029200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 </a:t>
            </a:r>
            <a:r>
              <a:rPr lang="en-US" sz="3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Don't</a:t>
            </a:r>
            <a:r>
              <a:rPr lang="en-US" sz="3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 you must do </a:t>
            </a:r>
            <a:r>
              <a:rPr lang="en-US" sz="3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talking</a:t>
            </a:r>
            <a:endParaRPr lang="en-US" sz="3400" dirty="0"/>
          </a:p>
          <a:p>
            <a:pPr marL="45720" indent="0">
              <a:buNone/>
            </a:pPr>
            <a:r>
              <a:rPr lang="en-US" sz="3400" i="1" dirty="0" smtClean="0"/>
              <a:t>"[</a:t>
            </a:r>
            <a:r>
              <a:rPr lang="en-US" sz="3400" i="1" dirty="0"/>
              <a:t>There is] a time to tear and a time to mend, </a:t>
            </a:r>
            <a:r>
              <a:rPr lang="en-US" sz="3400" i="1" u="sng" dirty="0"/>
              <a:t>a time to be silent and a time to speak</a:t>
            </a:r>
            <a:r>
              <a:rPr lang="en-US" sz="3400" i="1" dirty="0"/>
              <a:t>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(Ecclesiastes 3:7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en-US" sz="3400" dirty="0"/>
          </a:p>
          <a:p>
            <a:r>
              <a:rPr lang="en-US" sz="3400" b="1" i="1" dirty="0"/>
              <a:t> </a:t>
            </a:r>
            <a:r>
              <a:rPr lang="en-US" sz="3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Don't</a:t>
            </a:r>
            <a:r>
              <a:rPr lang="en-US" sz="3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premature </a:t>
            </a:r>
            <a:r>
              <a:rPr lang="en-US" sz="3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advice</a:t>
            </a:r>
            <a:endParaRPr lang="en-US" sz="3400" dirty="0"/>
          </a:p>
          <a:p>
            <a:pPr marL="45720" indent="0">
              <a:buNone/>
            </a:pPr>
            <a:r>
              <a:rPr lang="en-US" sz="3400" i="1" dirty="0"/>
              <a:t>"He who answers before listening</a:t>
            </a:r>
            <a:r>
              <a:rPr lang="en-US" sz="3400" dirty="0"/>
              <a:t>—</a:t>
            </a:r>
            <a:r>
              <a:rPr lang="en-US" sz="3400" i="1" dirty="0"/>
              <a:t>that is his folly and his shame." </a:t>
            </a:r>
            <a:r>
              <a:rPr lang="en-US" sz="3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18:13</a:t>
            </a:r>
            <a:r>
              <a:rPr lang="en-US" sz="34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</a:rPr>
              <a:t>GOOD relational 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1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76400"/>
            <a:ext cx="8991600" cy="5029200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Don't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defensive</a:t>
            </a:r>
            <a:endParaRPr lang="en-US" sz="3600" dirty="0"/>
          </a:p>
          <a:p>
            <a:pPr marL="45720" indent="0">
              <a:buNone/>
            </a:pPr>
            <a:r>
              <a:rPr lang="en-US" sz="3600" i="1" dirty="0"/>
              <a:t>"A man's wisdom gives him patience; it is to his glory to overlook an offense." </a:t>
            </a:r>
            <a:r>
              <a:rPr lang="en-US" sz="3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19:11)</a:t>
            </a:r>
            <a:endParaRPr lang="en-US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dirty="0" smtClean="0"/>
              <a:t> </a:t>
            </a:r>
            <a:r>
              <a:rPr lang="en-US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Don't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become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hot-tempered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en-US" sz="3600" i="1" dirty="0"/>
              <a:t>"A hot-tempered man stirs up dissension, but a patient man calms a quarrel." </a:t>
            </a:r>
            <a:r>
              <a:rPr lang="en-US" sz="3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15:18</a:t>
            </a:r>
            <a:r>
              <a:rPr lang="en-US" sz="3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</a:rPr>
              <a:t>GOOD relational 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" y="1676400"/>
            <a:ext cx="8991600" cy="5029200"/>
          </a:xfrm>
        </p:spPr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Don't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 on to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hatred</a:t>
            </a:r>
            <a:endParaRPr lang="en-US" sz="3600" dirty="0"/>
          </a:p>
          <a:p>
            <a:pPr marL="45720" indent="0">
              <a:buNone/>
            </a:pPr>
            <a:r>
              <a:rPr lang="en-US" sz="3600" i="1" dirty="0"/>
              <a:t>"Hatred stirs up dissension, but love covers over all wrongs." </a:t>
            </a:r>
            <a:r>
              <a:rPr lang="en-US" sz="3600" i="1" dirty="0" smtClean="0"/>
              <a:t>            </a:t>
            </a:r>
            <a:r>
              <a:rPr lang="en-US" sz="3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10:12)</a:t>
            </a:r>
            <a:endParaRPr lang="en-US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dirty="0" smtClean="0"/>
              <a:t>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Don't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 (Trust)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en-US" sz="3600" i="1" dirty="0"/>
              <a:t>"A gossip betrays a confidence, but a trustworthy man keeps a secret." </a:t>
            </a:r>
            <a:r>
              <a:rPr lang="en-US" sz="3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11:13</a:t>
            </a:r>
            <a:r>
              <a:rPr lang="en-US" sz="3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</a:rPr>
              <a:t>GOOD relational communication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274131"/>
              </p:ext>
            </p:extLst>
          </p:nvPr>
        </p:nvGraphicFramePr>
        <p:xfrm>
          <a:off x="152400" y="1600200"/>
          <a:ext cx="88392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• Men... are </a:t>
                      </a:r>
                      <a:r>
                        <a:rPr lang="en-US" sz="2600" b="1" i="1" dirty="0" smtClean="0"/>
                        <a:t>task-oriented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• Women... are </a:t>
                      </a:r>
                      <a:r>
                        <a:rPr lang="en-US" sz="2600" b="1" i="1" dirty="0" smtClean="0"/>
                        <a:t>relationship-oriented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• Men use communication to </a:t>
                      </a:r>
                      <a:r>
                        <a:rPr lang="en-US" sz="2600" b="1" i="1" dirty="0" smtClean="0"/>
                        <a:t>solve problems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Women use conversation to </a:t>
                      </a:r>
                      <a:r>
                        <a:rPr lang="en-US" sz="2600" b="1" i="1" dirty="0" smtClean="0"/>
                        <a:t>build relationships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For men, the primary component of communication is </a:t>
                      </a:r>
                      <a:r>
                        <a:rPr lang="en-US" sz="2600" b="1" i="1" dirty="0" smtClean="0"/>
                        <a:t>sharing of information 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For women, the primary component of communication is </a:t>
                      </a:r>
                      <a:r>
                        <a:rPr lang="en-US" sz="2600" b="1" i="1" dirty="0" smtClean="0"/>
                        <a:t>sharing of emotion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A man says, "This is what is!“ 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A woman says, "This is how I feel about what is!“ 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Men want </a:t>
                      </a:r>
                      <a:r>
                        <a:rPr lang="en-US" sz="2600" b="1" i="1" dirty="0" smtClean="0"/>
                        <a:t>headlines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• Women want the </a:t>
                      </a:r>
                      <a:r>
                        <a:rPr lang="en-US" sz="2600" b="1" i="1" dirty="0" smtClean="0"/>
                        <a:t>fine print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</a:rPr>
              <a:t>Understanding Gender Differences in </a:t>
            </a:r>
            <a:r>
              <a:rPr lang="en-US" sz="3600" b="1" dirty="0" smtClean="0">
                <a:solidFill>
                  <a:srgbClr val="FFC000"/>
                </a:solidFill>
              </a:rPr>
              <a:t>Communication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21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77300" cy="5105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of us have said words we wish we had never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said,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minute we said them. </a:t>
            </a:r>
            <a:r>
              <a:rPr lang="en-US" sz="3600" b="1" i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(SEE James 3:2)</a:t>
            </a:r>
          </a:p>
          <a:p>
            <a:pPr marL="45720" indent="0">
              <a:buNone/>
            </a:pP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of Ephesians has the answer to this regrettable dilemma. Give God control of your life.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enable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harness the power of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these practical insights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</a:rPr>
              <a:t>Controlling our tongue</a:t>
            </a:r>
            <a:endParaRPr lang="en-US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72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  </a:t>
            </a:r>
            <a:r>
              <a:rPr lang="en-US" sz="3600" dirty="0" smtClean="0"/>
              <a:t>Good </a:t>
            </a:r>
            <a:r>
              <a:rPr lang="en-US" sz="3600" dirty="0"/>
              <a:t>relational conversations can be better characterized as a game of "catch." Both people attempt to deliver the ball to the other in such a way that it can be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received</a:t>
            </a:r>
            <a:r>
              <a:rPr lang="en-US" sz="3600" dirty="0"/>
              <a:t> and then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successfully returned</a:t>
            </a:r>
            <a:r>
              <a:rPr lang="en-US" sz="3600" dirty="0"/>
              <a:t>. The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</a:t>
            </a:r>
            <a:r>
              <a:rPr lang="en-US" sz="3600" dirty="0"/>
              <a:t> is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win</a:t>
            </a:r>
            <a:r>
              <a:rPr lang="en-US" sz="3600" dirty="0"/>
              <a:t> but to keep the ball going back and forth </a:t>
            </a:r>
            <a:r>
              <a:rPr lang="en-US" sz="3600" dirty="0" smtClean="0"/>
              <a:t>between them.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</a:rPr>
              <a:t>What is relational communication?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76400"/>
            <a:ext cx="8953500" cy="50292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4:14-32</a:t>
            </a:r>
          </a:p>
          <a:p>
            <a:r>
              <a:rPr lang="en-US" sz="3600" dirty="0" smtClean="0"/>
              <a:t> </a:t>
            </a:r>
            <a:r>
              <a:rPr lang="en-US" sz="3200" dirty="0" smtClean="0"/>
              <a:t>Give up </a:t>
            </a:r>
            <a:r>
              <a:rPr lang="en-US" sz="3200" dirty="0"/>
              <a:t>your childish </a:t>
            </a:r>
            <a:r>
              <a:rPr lang="en-US" sz="3200" dirty="0" smtClean="0"/>
              <a:t>insecurities </a:t>
            </a:r>
            <a:r>
              <a:rPr lang="en-US" sz="3200" dirty="0" smtClean="0">
                <a:solidFill>
                  <a:schemeClr val="accent1"/>
                </a:solidFill>
              </a:rPr>
              <a:t>(Vs. 14)</a:t>
            </a:r>
          </a:p>
          <a:p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Speak </a:t>
            </a:r>
            <a:r>
              <a:rPr lang="en-US" sz="3200" dirty="0" smtClean="0"/>
              <a:t>truthfully </a:t>
            </a:r>
            <a:r>
              <a:rPr lang="en-US" sz="3200" dirty="0"/>
              <a:t>in </a:t>
            </a:r>
            <a:r>
              <a:rPr lang="en-US" sz="3200" dirty="0" smtClean="0"/>
              <a:t>love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15)</a:t>
            </a: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Build up others in </a:t>
            </a:r>
            <a:r>
              <a:rPr lang="en-US" sz="3200" dirty="0" smtClean="0"/>
              <a:t>love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16)</a:t>
            </a: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Live like a child of </a:t>
            </a:r>
            <a:r>
              <a:rPr lang="en-US" sz="3200" dirty="0" smtClean="0"/>
              <a:t>God, not worldly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17-</a:t>
            </a:r>
          </a:p>
          <a:p>
            <a:pPr marL="45720" indent="0">
              <a:buNone/>
            </a:pP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smtClean="0">
                <a:solidFill>
                  <a:schemeClr val="accent1"/>
                </a:solidFill>
              </a:rPr>
              <a:t>  19)</a:t>
            </a: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Exchange your old life for </a:t>
            </a:r>
            <a:r>
              <a:rPr lang="en-US" sz="3200" dirty="0" smtClean="0"/>
              <a:t>a new </a:t>
            </a:r>
            <a:r>
              <a:rPr lang="en-US" sz="3200" dirty="0"/>
              <a:t>life in </a:t>
            </a:r>
            <a:endParaRPr lang="en-US" sz="3200" dirty="0" smtClean="0"/>
          </a:p>
          <a:p>
            <a:pPr marL="4572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Christ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20-24)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</a:rPr>
              <a:t>Controlling our tongue</a:t>
            </a:r>
            <a:endParaRPr lang="en-US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41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828800"/>
            <a:ext cx="9067800" cy="48768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4:14-32</a:t>
            </a:r>
          </a:p>
          <a:p>
            <a:r>
              <a:rPr lang="en-US" sz="3600" dirty="0" smtClean="0"/>
              <a:t> </a:t>
            </a:r>
            <a:r>
              <a:rPr lang="en-US" sz="3200" dirty="0" smtClean="0"/>
              <a:t>Maintain </a:t>
            </a:r>
            <a:r>
              <a:rPr lang="en-US" sz="3200" dirty="0"/>
              <a:t>honesty with </a:t>
            </a:r>
            <a:r>
              <a:rPr lang="en-US" sz="3200" dirty="0" smtClean="0"/>
              <a:t>others </a:t>
            </a:r>
            <a:r>
              <a:rPr lang="en-US" sz="3200" dirty="0" smtClean="0">
                <a:solidFill>
                  <a:schemeClr val="accent1"/>
                </a:solidFill>
              </a:rPr>
              <a:t>(Vs. 25)</a:t>
            </a:r>
          </a:p>
          <a:p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Refuse </a:t>
            </a:r>
            <a:r>
              <a:rPr lang="en-US" sz="3200" dirty="0"/>
              <a:t>to let your anger take </a:t>
            </a:r>
            <a:r>
              <a:rPr lang="en-US" sz="3200" dirty="0" smtClean="0"/>
              <a:t>control </a:t>
            </a:r>
            <a:r>
              <a:rPr lang="en-US" sz="3000" dirty="0">
                <a:solidFill>
                  <a:schemeClr val="accent1"/>
                </a:solidFill>
              </a:rPr>
              <a:t>(</a:t>
            </a:r>
            <a:r>
              <a:rPr lang="en-US" sz="3000" dirty="0" smtClean="0">
                <a:solidFill>
                  <a:schemeClr val="accent1"/>
                </a:solidFill>
              </a:rPr>
              <a:t>Vs.26)</a:t>
            </a:r>
            <a:endParaRPr lang="en-US" sz="3000" dirty="0">
              <a:solidFill>
                <a:schemeClr val="accent1"/>
              </a:solidFill>
            </a:endParaRPr>
          </a:p>
          <a:p>
            <a:r>
              <a:rPr lang="en-US" sz="3200" dirty="0"/>
              <a:t> Keep Satan from getting a foothold in your </a:t>
            </a:r>
            <a:r>
              <a:rPr lang="en-US" sz="3200" dirty="0" smtClean="0"/>
              <a:t> </a:t>
            </a:r>
          </a:p>
          <a:p>
            <a:pPr marL="4572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life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27)</a:t>
            </a: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Do honest work, and share with those in </a:t>
            </a:r>
            <a:endParaRPr lang="en-US" sz="3200" dirty="0" smtClean="0"/>
          </a:p>
          <a:p>
            <a:pPr marL="4572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need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28)</a:t>
            </a:r>
            <a:endParaRPr lang="en-US" sz="3200" dirty="0">
              <a:solidFill>
                <a:schemeClr val="accent1"/>
              </a:solidFill>
            </a:endParaRPr>
          </a:p>
          <a:p>
            <a:pPr marL="45720" indent="0">
              <a:buNone/>
            </a:pP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</a:rPr>
              <a:t>Controlling our tongue</a:t>
            </a:r>
            <a:endParaRPr lang="en-US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6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905000"/>
            <a:ext cx="9067800" cy="48006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4:14-32</a:t>
            </a:r>
          </a:p>
          <a:p>
            <a:pPr marL="45720" indent="0" algn="ctr">
              <a:buNone/>
            </a:pPr>
            <a:endParaRPr lang="en-US" sz="1600" b="1" u="sng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/>
              <a:t> </a:t>
            </a:r>
            <a:r>
              <a:rPr lang="en-US" sz="3200" dirty="0" smtClean="0"/>
              <a:t>Use </a:t>
            </a:r>
            <a:r>
              <a:rPr lang="en-US" sz="3200" dirty="0"/>
              <a:t>your </a:t>
            </a:r>
            <a:r>
              <a:rPr lang="en-US" sz="3200" dirty="0" smtClean="0"/>
              <a:t>words to </a:t>
            </a:r>
            <a:r>
              <a:rPr lang="en-US" sz="3200" dirty="0"/>
              <a:t>encourage </a:t>
            </a:r>
            <a:r>
              <a:rPr lang="en-US" sz="3200" dirty="0" smtClean="0"/>
              <a:t>others </a:t>
            </a:r>
            <a:r>
              <a:rPr lang="en-US" sz="3200" dirty="0" smtClean="0">
                <a:solidFill>
                  <a:schemeClr val="accent1"/>
                </a:solidFill>
              </a:rPr>
              <a:t>(Vs. 29)</a:t>
            </a:r>
          </a:p>
          <a:p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Refuse </a:t>
            </a:r>
            <a:r>
              <a:rPr lang="en-US" sz="3200" dirty="0"/>
              <a:t>to grieve the Holy </a:t>
            </a:r>
            <a:r>
              <a:rPr lang="en-US" sz="3200" dirty="0" smtClean="0"/>
              <a:t>Spirit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30)</a:t>
            </a:r>
          </a:p>
          <a:p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Refuse to speak maliciously of </a:t>
            </a:r>
            <a:r>
              <a:rPr lang="en-US" sz="3200" dirty="0" smtClean="0"/>
              <a:t>others </a:t>
            </a:r>
            <a:r>
              <a:rPr lang="en-US" sz="2600" dirty="0">
                <a:solidFill>
                  <a:schemeClr val="accent1"/>
                </a:solidFill>
              </a:rPr>
              <a:t>(</a:t>
            </a:r>
            <a:r>
              <a:rPr lang="en-US" sz="2600" dirty="0" smtClean="0">
                <a:solidFill>
                  <a:schemeClr val="accent1"/>
                </a:solidFill>
              </a:rPr>
              <a:t>Vs.31)</a:t>
            </a:r>
            <a:endParaRPr lang="en-US" sz="2600" dirty="0">
              <a:solidFill>
                <a:schemeClr val="accent1"/>
              </a:solidFill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/>
              <a:t>Be kind, compassionate &amp;</a:t>
            </a:r>
            <a:r>
              <a:rPr lang="en-US" sz="3200" dirty="0" smtClean="0"/>
              <a:t> forgiving </a:t>
            </a:r>
            <a:r>
              <a:rPr lang="en-US" sz="3200" dirty="0">
                <a:solidFill>
                  <a:schemeClr val="accent1"/>
                </a:solidFill>
              </a:rPr>
              <a:t>(Vs. </a:t>
            </a:r>
            <a:r>
              <a:rPr lang="en-US" sz="3200" dirty="0" smtClean="0">
                <a:solidFill>
                  <a:schemeClr val="accent1"/>
                </a:solidFill>
              </a:rPr>
              <a:t>32)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</a:rPr>
              <a:t>Controlling our tongue</a:t>
            </a:r>
            <a:endParaRPr lang="en-US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724400"/>
          </a:xfrm>
        </p:spPr>
        <p:txBody>
          <a:bodyPr>
            <a:no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600" dirty="0" smtClean="0"/>
              <a:t>Satisfying </a:t>
            </a:r>
            <a:r>
              <a:rPr lang="en-US" sz="3600" dirty="0"/>
              <a:t>relational communication is a process of </a:t>
            </a:r>
            <a:r>
              <a:rPr lang="en-US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</a:t>
            </a:r>
            <a:r>
              <a:rPr lang="en-US" sz="3600" dirty="0"/>
              <a:t> and </a:t>
            </a:r>
            <a:r>
              <a:rPr lang="en-US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nonverbal</a:t>
            </a:r>
            <a:r>
              <a:rPr lang="en-US" sz="3600" dirty="0"/>
              <a:t> interaction with others in which thoughts and feelings are shared and understood—that is, the 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receiver of the communication hears what is said and understands what is meant by the </a:t>
            </a:r>
            <a:r>
              <a:rPr lang="en-U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sender</a:t>
            </a:r>
            <a:r>
              <a:rPr lang="en-US" sz="3600" dirty="0" smtClean="0"/>
              <a:t>. </a:t>
            </a:r>
            <a:endParaRPr lang="en-US" sz="36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2286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C000"/>
                </a:solidFill>
              </a:rPr>
              <a:t>What is relational communication?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8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029200"/>
          </a:xfrm>
        </p:spPr>
        <p:txBody>
          <a:bodyPr>
            <a:no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600" dirty="0" smtClean="0"/>
              <a:t>The </a:t>
            </a:r>
            <a:r>
              <a:rPr lang="en-US" sz="3600" dirty="0"/>
              <a:t>Hebrew word </a:t>
            </a:r>
            <a:r>
              <a:rPr lang="en-US" sz="3600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dabar</a:t>
            </a:r>
            <a:r>
              <a:rPr lang="en-US" sz="3600" dirty="0"/>
              <a:t>, which means </a:t>
            </a:r>
            <a:r>
              <a:rPr lang="en-US" sz="3600" dirty="0" smtClean="0"/>
              <a:t>“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3600" dirty="0" smtClean="0"/>
              <a:t>” </a:t>
            </a:r>
            <a:r>
              <a:rPr lang="en-US" sz="3600" dirty="0"/>
              <a:t>is used in the Old Testament to express the concept of communication. It implies </a:t>
            </a:r>
            <a:r>
              <a:rPr lang="en-US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speaking about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matter</a:t>
            </a:r>
          </a:p>
          <a:p>
            <a:pPr marL="45720" indent="0">
              <a:buNone/>
            </a:pPr>
            <a:endParaRPr lang="en-US" sz="1600" b="1" i="1" dirty="0" smtClean="0"/>
          </a:p>
          <a:p>
            <a:r>
              <a:rPr lang="en-US" sz="3600" b="1" i="1" dirty="0"/>
              <a:t> </a:t>
            </a:r>
            <a:r>
              <a:rPr lang="en-US" sz="3600" dirty="0"/>
              <a:t>In New Testament Greek, </a:t>
            </a:r>
            <a:r>
              <a:rPr lang="en-US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en-US" sz="3600" b="1" dirty="0" smtClean="0"/>
              <a:t> </a:t>
            </a:r>
            <a:r>
              <a:rPr lang="en-US" sz="3600" dirty="0" smtClean="0"/>
              <a:t>“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3600" dirty="0" smtClean="0"/>
              <a:t>” does </a:t>
            </a:r>
            <a:r>
              <a:rPr lang="en-US" sz="3600" dirty="0"/>
              <a:t>not </a:t>
            </a:r>
            <a:r>
              <a:rPr lang="en-US" sz="3600" dirty="0" smtClean="0"/>
              <a:t>only mean Bible; it also means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 of a thought, concept or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</a:t>
            </a:r>
            <a:r>
              <a:rPr lang="en-US" sz="3600" dirty="0"/>
              <a:t>.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52400" y="2286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C000"/>
                </a:solidFill>
              </a:rPr>
              <a:t>A Word fr0m the word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8006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200" i="1" dirty="0"/>
              <a:t>"Let the </a:t>
            </a:r>
            <a:r>
              <a:rPr lang="en-US" sz="32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Christ dwell in you richly </a:t>
            </a:r>
            <a:r>
              <a:rPr lang="en-US" sz="3200" i="1" dirty="0"/>
              <a:t>as you teach and admonish one another with all wisdom, and as you sing psalms, hymns and spiritual songs with gratitude in your hearts to God. And </a:t>
            </a:r>
            <a:r>
              <a:rPr lang="en-US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you do</a:t>
            </a:r>
            <a:r>
              <a:rPr lang="en-US" sz="3200" i="1" dirty="0"/>
              <a:t>, whether </a:t>
            </a:r>
            <a:r>
              <a:rPr lang="en-US" sz="32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word </a:t>
            </a:r>
            <a:r>
              <a:rPr lang="en-US" sz="3200" i="1" dirty="0"/>
              <a:t>or deed, </a:t>
            </a:r>
            <a:r>
              <a:rPr lang="en-US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it all in the name of the Lord Jesus</a:t>
            </a:r>
            <a:r>
              <a:rPr lang="en-US" sz="3200" i="1" dirty="0"/>
              <a:t>, giving thanks to God the Father through him." </a:t>
            </a:r>
            <a:endParaRPr lang="en-US" sz="3200" i="1" dirty="0" smtClean="0"/>
          </a:p>
          <a:p>
            <a:pPr marL="45720" indent="0" algn="ctr">
              <a:buNone/>
            </a:pPr>
            <a:r>
              <a:rPr lang="en-US" sz="32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3:16-17</a:t>
            </a:r>
            <a:r>
              <a:rPr lang="en-US" sz="32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52400" y="2286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C000"/>
                </a:solidFill>
              </a:rPr>
              <a:t>A Word fr0m the word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7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648200"/>
          </a:xfrm>
        </p:spPr>
        <p:txBody>
          <a:bodyPr>
            <a:noAutofit/>
          </a:bodyPr>
          <a:lstStyle/>
          <a:p>
            <a:r>
              <a:rPr lang="en-US" sz="3200" dirty="0"/>
              <a:t> </a:t>
            </a:r>
            <a:r>
              <a:rPr lang="en-US" sz="4400" dirty="0"/>
              <a:t>The method of communication most pleasing to God is one that reflects Jesus Christ in all you say and do. That means allowing Jesus </a:t>
            </a:r>
            <a:r>
              <a:rPr lang="en-US" sz="4400" dirty="0" smtClean="0"/>
              <a:t>to </a:t>
            </a:r>
            <a:r>
              <a:rPr lang="en-US" sz="4400" dirty="0"/>
              <a:t>express His words and actions through you</a:t>
            </a:r>
            <a:r>
              <a:rPr lang="en-US" sz="4400" dirty="0" smtClean="0"/>
              <a:t>. </a:t>
            </a:r>
            <a:endParaRPr lang="en-US" sz="44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C000"/>
                </a:solidFill>
              </a:rPr>
              <a:t>How can I communicate with others in a way that is most pleasing to </a:t>
            </a:r>
            <a:r>
              <a:rPr lang="en-US" b="1" dirty="0" smtClean="0">
                <a:solidFill>
                  <a:srgbClr val="FFC000"/>
                </a:solidFill>
              </a:rPr>
              <a:t>God?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572000"/>
          </a:xfrm>
        </p:spPr>
        <p:txBody>
          <a:bodyPr>
            <a:noAutofit/>
          </a:bodyPr>
          <a:lstStyle/>
          <a:p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Warmth</a:t>
            </a:r>
            <a:r>
              <a:rPr lang="en-US" sz="4400" dirty="0" smtClean="0"/>
              <a:t>: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onveying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 and 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courtesy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4400" dirty="0"/>
              <a:t>Warmth says, </a:t>
            </a:r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 </a:t>
            </a: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important to me. You are valuable to me. </a:t>
            </a:r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respect </a:t>
            </a: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4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CHARACTERISTICS OF GOOD RELATIONAL COMMUNICATION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8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>
            <a:noAutofit/>
          </a:bodyPr>
          <a:lstStyle/>
          <a:p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Genuineness</a:t>
            </a:r>
            <a:r>
              <a:rPr lang="en-US" sz="4400" dirty="0" smtClean="0"/>
              <a:t>: 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hidden agendas</a:t>
            </a:r>
          </a:p>
          <a:p>
            <a:pPr marL="45720" indent="0">
              <a:buNone/>
            </a:pPr>
            <a:r>
              <a:rPr lang="en-US" sz="3600" dirty="0"/>
              <a:t>Genuineness says, 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"I am not trying to manipulate you, nor am I trying to bend you to my will. I want to make it safe for you to communicate with me and safe for you to trust that I will be truthful with you</a:t>
            </a:r>
            <a:r>
              <a:rPr lang="en-U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152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C000"/>
                </a:solidFill>
              </a:rPr>
              <a:t>CHARACTERISTICS OF GOOD RELATIONAL COMMUNICATION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505</TotalTime>
  <Words>1788</Words>
  <Application>Microsoft Office PowerPoint</Application>
  <PresentationFormat>On-screen Show (4:3)</PresentationFormat>
  <Paragraphs>167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Grid</vt:lpstr>
      <vt:lpstr>RELATIONAL COMMUNICATION</vt:lpstr>
      <vt:lpstr>Communication</vt:lpstr>
      <vt:lpstr>What is relational communication?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RELATIONAL COMMUNICATION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relational communication</vt:lpstr>
      <vt:lpstr>GOOD relational communication</vt:lpstr>
      <vt:lpstr>GOOD relational communication</vt:lpstr>
      <vt:lpstr>Understanding Gender Differences in Communication</vt:lpstr>
      <vt:lpstr>Controlling our tongue</vt:lpstr>
      <vt:lpstr>Controlling our tongue</vt:lpstr>
      <vt:lpstr>Controlling our tongue</vt:lpstr>
      <vt:lpstr>Controlling our tongue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COMMUNICATION</dc:title>
  <dc:creator>DUANE MADDEN</dc:creator>
  <cp:lastModifiedBy>DUANE MADDEN</cp:lastModifiedBy>
  <cp:revision>45</cp:revision>
  <dcterms:created xsi:type="dcterms:W3CDTF">2022-11-30T15:48:17Z</dcterms:created>
  <dcterms:modified xsi:type="dcterms:W3CDTF">2022-12-14T19:50:28Z</dcterms:modified>
</cp:coreProperties>
</file>